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9"/>
  </p:notesMasterIdLst>
  <p:handoutMasterIdLst>
    <p:handoutMasterId r:id="rId30"/>
  </p:handoutMasterIdLst>
  <p:sldIdLst>
    <p:sldId id="272" r:id="rId2"/>
    <p:sldId id="257" r:id="rId3"/>
    <p:sldId id="258" r:id="rId4"/>
    <p:sldId id="278" r:id="rId5"/>
    <p:sldId id="273" r:id="rId6"/>
    <p:sldId id="260" r:id="rId7"/>
    <p:sldId id="261" r:id="rId8"/>
    <p:sldId id="274" r:id="rId9"/>
    <p:sldId id="279" r:id="rId10"/>
    <p:sldId id="263" r:id="rId11"/>
    <p:sldId id="287" r:id="rId12"/>
    <p:sldId id="288" r:id="rId13"/>
    <p:sldId id="289" r:id="rId14"/>
    <p:sldId id="290" r:id="rId15"/>
    <p:sldId id="291" r:id="rId16"/>
    <p:sldId id="292" r:id="rId17"/>
    <p:sldId id="293" r:id="rId18"/>
    <p:sldId id="294" r:id="rId19"/>
    <p:sldId id="264" r:id="rId20"/>
    <p:sldId id="296" r:id="rId21"/>
    <p:sldId id="265" r:id="rId22"/>
    <p:sldId id="267" r:id="rId23"/>
    <p:sldId id="276" r:id="rId24"/>
    <p:sldId id="280" r:id="rId25"/>
    <p:sldId id="281" r:id="rId26"/>
    <p:sldId id="298" r:id="rId27"/>
    <p:sldId id="271" r:id="rId28"/>
  </p:sldIdLst>
  <p:sldSz cx="12161838" cy="6858000"/>
  <p:notesSz cx="6858000" cy="9028113"/>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9pPr>
  </p:defaultTextStyle>
  <p:extLst>
    <p:ext uri="{EFAFB233-063F-42B5-8137-9DF3F51BA10A}">
      <p15:sldGuideLst xmlns:p15="http://schemas.microsoft.com/office/powerpoint/2012/main">
        <p15:guide id="1" orient="horz" pos="907">
          <p15:clr>
            <a:srgbClr val="A4A3A4"/>
          </p15:clr>
        </p15:guide>
        <p15:guide id="2" pos="6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C844"/>
    <a:srgbClr val="2E3F21"/>
    <a:srgbClr val="8BB46C"/>
    <a:srgbClr val="ACB26E"/>
    <a:srgbClr val="008080"/>
    <a:srgbClr val="009999"/>
    <a:srgbClr val="5F5F5F"/>
    <a:srgbClr val="333333"/>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80" autoAdjust="0"/>
    <p:restoredTop sz="95047" autoAdjust="0"/>
  </p:normalViewPr>
  <p:slideViewPr>
    <p:cSldViewPr snapToGrid="0">
      <p:cViewPr varScale="1">
        <p:scale>
          <a:sx n="82" d="100"/>
          <a:sy n="82" d="100"/>
        </p:scale>
        <p:origin x="108" y="108"/>
      </p:cViewPr>
      <p:guideLst>
        <p:guide orient="horz" pos="907"/>
        <p:guide pos="64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3" Type="http://schemas.openxmlformats.org/officeDocument/2006/relationships/slide" Target="slides/slide6.xml"/><Relationship Id="rId7" Type="http://schemas.openxmlformats.org/officeDocument/2006/relationships/slide" Target="slides/slide11.xml"/><Relationship Id="rId2" Type="http://schemas.openxmlformats.org/officeDocument/2006/relationships/slide" Target="slides/slide5.xml"/><Relationship Id="rId1" Type="http://schemas.openxmlformats.org/officeDocument/2006/relationships/slide" Target="slides/slide4.xml"/><Relationship Id="rId6" Type="http://schemas.openxmlformats.org/officeDocument/2006/relationships/slide" Target="slides/slide10.xml"/><Relationship Id="rId11" Type="http://schemas.openxmlformats.org/officeDocument/2006/relationships/slide" Target="slides/slide25.xml"/><Relationship Id="rId5" Type="http://schemas.openxmlformats.org/officeDocument/2006/relationships/slide" Target="slides/slide8.xml"/><Relationship Id="rId10" Type="http://schemas.openxmlformats.org/officeDocument/2006/relationships/slide" Target="slides/slide24.xml"/><Relationship Id="rId4" Type="http://schemas.openxmlformats.org/officeDocument/2006/relationships/slide" Target="slides/slide7.xml"/><Relationship Id="rId9"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639175"/>
            <a:ext cx="406400" cy="298450"/>
          </a:xfrm>
          <a:prstGeom prst="rect">
            <a:avLst/>
          </a:prstGeom>
          <a:noFill/>
          <a:ln w="12700">
            <a:noFill/>
            <a:miter lim="800000"/>
            <a:headEnd/>
            <a:tailEnd/>
          </a:ln>
          <a:effectLst/>
        </p:spPr>
        <p:txBody>
          <a:bodyPr wrap="none" lIns="90488" tIns="44450" rIns="90488" bIns="44450" anchor="ctr">
            <a:spAutoFit/>
          </a:bodyPr>
          <a:lstStyle/>
          <a:p>
            <a:pPr algn="r"/>
            <a:fld id="{50A71182-3FE9-47EC-BF01-21E470A8D8B4}" type="slidenum">
              <a:rPr lang="en-US" sz="1400">
                <a:effectLst/>
                <a:latin typeface="Book Antiqua" pitchFamily="18" charset="0"/>
              </a:rPr>
              <a:pPr algn="r"/>
              <a:t>‹#›</a:t>
            </a:fld>
            <a:endParaRPr lang="en-US" sz="1400">
              <a:effectLst/>
              <a:latin typeface="Book Antiqua" pitchFamily="18" charset="0"/>
            </a:endParaRPr>
          </a:p>
        </p:txBody>
      </p:sp>
    </p:spTree>
    <p:extLst>
      <p:ext uri="{BB962C8B-B14F-4D97-AF65-F5344CB8AC3E}">
        <p14:creationId xmlns:p14="http://schemas.microsoft.com/office/powerpoint/2010/main" val="1644599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287838"/>
            <a:ext cx="5029200" cy="4062412"/>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439738" y="682625"/>
            <a:ext cx="5980112" cy="3373438"/>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639175"/>
            <a:ext cx="406400" cy="298450"/>
          </a:xfrm>
          <a:prstGeom prst="rect">
            <a:avLst/>
          </a:prstGeom>
          <a:noFill/>
          <a:ln w="12700">
            <a:noFill/>
            <a:miter lim="800000"/>
            <a:headEnd/>
            <a:tailEnd/>
          </a:ln>
          <a:effectLst/>
        </p:spPr>
        <p:txBody>
          <a:bodyPr wrap="none" lIns="90488" tIns="44450" rIns="90488" bIns="44450" anchor="ctr">
            <a:spAutoFit/>
          </a:bodyPr>
          <a:lstStyle/>
          <a:p>
            <a:pPr algn="r"/>
            <a:fld id="{66310E99-7C27-4FB8-9699-D3F0D821903A}" type="slidenum">
              <a:rPr lang="en-US" sz="1400">
                <a:effectLst/>
                <a:latin typeface="Book Antiqua" pitchFamily="18" charset="0"/>
              </a:rPr>
              <a:pPr algn="r"/>
              <a:t>‹#›</a:t>
            </a:fld>
            <a:endParaRPr lang="en-US" sz="1400">
              <a:effectLst/>
              <a:latin typeface="Book Antiqua" pitchFamily="18" charset="0"/>
            </a:endParaRPr>
          </a:p>
        </p:txBody>
      </p:sp>
    </p:spTree>
    <p:extLst>
      <p:ext uri="{BB962C8B-B14F-4D97-AF65-F5344CB8AC3E}">
        <p14:creationId xmlns:p14="http://schemas.microsoft.com/office/powerpoint/2010/main" val="824633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Rot="1" noChangeAspect="1" noChangeArrowheads="1" noTextEdit="1"/>
          </p:cNvSpPr>
          <p:nvPr>
            <p:ph type="sldImg"/>
          </p:nvPr>
        </p:nvSpPr>
        <p:spPr>
          <a:xfrm>
            <a:off x="439738" y="682625"/>
            <a:ext cx="5980112" cy="3373438"/>
          </a:xfrm>
          <a:ln/>
        </p:spPr>
      </p:sp>
      <p:sp>
        <p:nvSpPr>
          <p:cNvPr id="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439738" y="682625"/>
            <a:ext cx="5980112" cy="3373438"/>
          </a:xfrm>
          <a:ln cap="flat"/>
        </p:spPr>
      </p:sp>
      <p:sp>
        <p:nvSpPr>
          <p:cNvPr id="194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439738" y="682625"/>
            <a:ext cx="5980112" cy="3373438"/>
          </a:xfrm>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439738" y="682625"/>
            <a:ext cx="5980112" cy="3373438"/>
          </a:xfrm>
          <a:ln cap="flat"/>
        </p:spPr>
      </p:sp>
      <p:sp>
        <p:nvSpPr>
          <p:cNvPr id="2150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439738" y="682625"/>
            <a:ext cx="5980112" cy="3373438"/>
          </a:xfrm>
          <a:ln cap="flat"/>
        </p:spPr>
      </p:sp>
      <p:sp>
        <p:nvSpPr>
          <p:cNvPr id="235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439738" y="682625"/>
            <a:ext cx="5980112" cy="3373438"/>
          </a:xfrm>
          <a:ln cap="flat"/>
        </p:spPr>
      </p:sp>
      <p:sp>
        <p:nvSpPr>
          <p:cNvPr id="276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439738" y="682625"/>
            <a:ext cx="5980112" cy="3373438"/>
          </a:xfrm>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439738" y="682625"/>
            <a:ext cx="5980112" cy="3373438"/>
          </a:xfrm>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439738" y="682625"/>
            <a:ext cx="5980112" cy="3373438"/>
          </a:xfrm>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439738" y="682625"/>
            <a:ext cx="5980112" cy="3373438"/>
          </a:xfrm>
          <a:ln cap="flat"/>
        </p:spPr>
      </p:sp>
      <p:sp>
        <p:nvSpPr>
          <p:cNvPr id="358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439738" y="682625"/>
            <a:ext cx="5980112" cy="3373438"/>
          </a:xfrm>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439738" y="682625"/>
            <a:ext cx="5980112" cy="3373438"/>
          </a:xfrm>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439738" y="682625"/>
            <a:ext cx="5980112" cy="3373438"/>
          </a:xfrm>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439738" y="682625"/>
            <a:ext cx="5980112" cy="3373438"/>
          </a:xfrm>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439738" y="682625"/>
            <a:ext cx="5980112" cy="3373438"/>
          </a:xfrm>
          <a:ln cap="flat"/>
        </p:spPr>
      </p:sp>
      <p:sp>
        <p:nvSpPr>
          <p:cNvPr id="133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439738" y="682625"/>
            <a:ext cx="5980112" cy="3373438"/>
          </a:xfrm>
          <a:ln cap="flat"/>
        </p:spPr>
      </p:sp>
      <p:sp>
        <p:nvSpPr>
          <p:cNvPr id="153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39738" y="682625"/>
            <a:ext cx="5980112" cy="3373438"/>
          </a:xfrm>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439738" y="682625"/>
            <a:ext cx="5980112" cy="3373438"/>
          </a:xfrm>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0230" y="1122363"/>
            <a:ext cx="9121379"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0230" y="3602038"/>
            <a:ext cx="912137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3231321103"/>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49EBC64-41CB-41B8-B6DF-9B1367312BD4}" type="slidenum">
              <a:rPr lang="en-US" smtClean="0"/>
              <a:t>‹#›</a:t>
            </a:fld>
            <a:endParaRPr lang="en-US"/>
          </a:p>
        </p:txBody>
      </p:sp>
      <p:sp>
        <p:nvSpPr>
          <p:cNvPr id="7" name="Title 1"/>
          <p:cNvSpPr>
            <a:spLocks noGrp="1"/>
          </p:cNvSpPr>
          <p:nvPr>
            <p:ph type="title"/>
          </p:nvPr>
        </p:nvSpPr>
        <p:spPr>
          <a:xfrm>
            <a:off x="836127" y="640081"/>
            <a:ext cx="10489585" cy="727075"/>
          </a:xfrm>
        </p:spPr>
        <p:txBody>
          <a:bodyPr/>
          <a:lstStyle/>
          <a:p>
            <a:r>
              <a:rPr lang="en-US"/>
              <a:t>Click to edit Master title style</a:t>
            </a:r>
          </a:p>
        </p:txBody>
      </p:sp>
    </p:spTree>
    <p:extLst>
      <p:ext uri="{BB962C8B-B14F-4D97-AF65-F5344CB8AC3E}">
        <p14:creationId xmlns:p14="http://schemas.microsoft.com/office/powerpoint/2010/main" val="85052012"/>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3315" y="640079"/>
            <a:ext cx="2622396" cy="53035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6126" y="640079"/>
            <a:ext cx="7715166" cy="53035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315757967"/>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47928265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792" y="1709738"/>
            <a:ext cx="1048958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29792" y="4589464"/>
            <a:ext cx="10489585" cy="137401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2275961232"/>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6126" y="1463040"/>
            <a:ext cx="516878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56931" y="1463040"/>
            <a:ext cx="516878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2241213713"/>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7711" y="1463040"/>
            <a:ext cx="5145027" cy="7398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7711" y="2298811"/>
            <a:ext cx="5145027"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56931" y="1463040"/>
            <a:ext cx="5170365" cy="7398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56931" y="2298811"/>
            <a:ext cx="5170365"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49EBC64-41CB-41B8-B6DF-9B1367312BD4}" type="slidenum">
              <a:rPr lang="en-US" smtClean="0"/>
              <a:t>‹#›</a:t>
            </a:fld>
            <a:endParaRPr lang="en-US"/>
          </a:p>
        </p:txBody>
      </p:sp>
      <p:sp>
        <p:nvSpPr>
          <p:cNvPr id="10" name="Title 1"/>
          <p:cNvSpPr>
            <a:spLocks noGrp="1"/>
          </p:cNvSpPr>
          <p:nvPr>
            <p:ph type="title"/>
          </p:nvPr>
        </p:nvSpPr>
        <p:spPr>
          <a:xfrm>
            <a:off x="836127" y="640081"/>
            <a:ext cx="10489585" cy="727075"/>
          </a:xfrm>
        </p:spPr>
        <p:txBody>
          <a:bodyPr/>
          <a:lstStyle/>
          <a:p>
            <a:r>
              <a:rPr lang="en-US"/>
              <a:t>Click to edit Master title style</a:t>
            </a:r>
          </a:p>
        </p:txBody>
      </p:sp>
    </p:spTree>
    <p:extLst>
      <p:ext uri="{BB962C8B-B14F-4D97-AF65-F5344CB8AC3E}">
        <p14:creationId xmlns:p14="http://schemas.microsoft.com/office/powerpoint/2010/main" val="1837726921"/>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1444259739"/>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1813993517"/>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7711" y="640081"/>
            <a:ext cx="3922509" cy="1069975"/>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70365" y="640079"/>
            <a:ext cx="6156930" cy="53035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7711" y="1838227"/>
            <a:ext cx="3922509" cy="41053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1111289578"/>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7711" y="640081"/>
            <a:ext cx="3922509" cy="1069975"/>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70365" y="640080"/>
            <a:ext cx="6156930" cy="52289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7711" y="1838228"/>
            <a:ext cx="3922509" cy="40307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21808905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1" y="1"/>
            <a:ext cx="12191996" cy="464388"/>
          </a:xfrm>
          <a:prstGeom prst="rect">
            <a:avLst/>
          </a:prstGeom>
          <a:solidFill>
            <a:srgbClr val="BF2317">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6127" y="640081"/>
            <a:ext cx="10489585" cy="727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6127" y="1463040"/>
            <a:ext cx="10489585"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699774" y="6448509"/>
            <a:ext cx="625938" cy="272967"/>
          </a:xfrm>
          <a:prstGeom prst="rect">
            <a:avLst/>
          </a:prstGeom>
        </p:spPr>
        <p:txBody>
          <a:bodyPr vert="horz" lIns="91440" tIns="45720" rIns="91440" bIns="45720" rtlCol="0" anchor="ctr"/>
          <a:lstStyle>
            <a:lvl1pPr algn="r">
              <a:defRPr sz="1200">
                <a:solidFill>
                  <a:schemeClr val="tx1">
                    <a:tint val="75000"/>
                  </a:schemeClr>
                </a:solidFill>
                <a:effectLst/>
                <a:latin typeface="+mn-lt"/>
              </a:defRPr>
            </a:lvl1pPr>
          </a:lstStyle>
          <a:p>
            <a:fld id="{949EBC64-41CB-41B8-B6DF-9B1367312BD4}" type="slidenum">
              <a:rPr lang="en-US" smtClean="0"/>
              <a:pPr/>
              <a:t>‹#›</a:t>
            </a:fld>
            <a:endParaRPr lang="en-US"/>
          </a:p>
        </p:txBody>
      </p:sp>
      <p:pic>
        <p:nvPicPr>
          <p:cNvPr id="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464389"/>
            <a:ext cx="12196108" cy="111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 y="6248402"/>
            <a:ext cx="12196106" cy="111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a:spLocks noChangeArrowheads="1"/>
          </p:cNvSpPr>
          <p:nvPr/>
        </p:nvSpPr>
        <p:spPr bwMode="auto">
          <a:xfrm>
            <a:off x="836127" y="6448509"/>
            <a:ext cx="9419476" cy="335989"/>
          </a:xfrm>
          <a:prstGeom prst="rect">
            <a:avLst/>
          </a:prstGeom>
          <a:noFill/>
          <a:ln w="12700">
            <a:noFill/>
            <a:miter lim="800000"/>
            <a:headEnd/>
            <a:tailEnd/>
          </a:ln>
          <a:effectLst/>
        </p:spPr>
        <p:txBody>
          <a:bodyPr wrap="squar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defRPr/>
            </a:pPr>
            <a:r>
              <a:rPr lang="en-US" sz="800" kern="1200" dirty="0">
                <a:solidFill>
                  <a:srgbClr val="000000"/>
                </a:solidFill>
                <a:effectLst/>
                <a:latin typeface="+mn-lt"/>
                <a:ea typeface="+mn-ea"/>
                <a:cs typeface="Arial" panose="020B0604020202020204" pitchFamily="34" charset="0"/>
              </a:rPr>
              <a:t>© 2017 Cengage Learning.  May not be scanned, copied or duplicated, or posted to a publicly accessible website, in whole or in part, except for use as permitted</a:t>
            </a:r>
            <a:r>
              <a:rPr lang="en-US" sz="800" kern="1200" baseline="0" dirty="0">
                <a:solidFill>
                  <a:srgbClr val="000000"/>
                </a:solidFill>
                <a:effectLst/>
                <a:latin typeface="+mn-lt"/>
                <a:ea typeface="+mn-ea"/>
                <a:cs typeface="Arial" panose="020B0604020202020204" pitchFamily="34" charset="0"/>
              </a:rPr>
              <a:t> </a:t>
            </a:r>
            <a:r>
              <a:rPr lang="en-US" sz="800" kern="1200" dirty="0">
                <a:solidFill>
                  <a:srgbClr val="000000"/>
                </a:solidFill>
                <a:effectLst/>
                <a:latin typeface="+mn-lt"/>
                <a:ea typeface="+mn-ea"/>
                <a:cs typeface="Arial" panose="020B0604020202020204" pitchFamily="34" charset="0"/>
              </a:rPr>
              <a:t>in a license distributed with a certain product or service or otherwise on a password-protected website or</a:t>
            </a:r>
            <a:r>
              <a:rPr lang="en-US" sz="800" kern="1200" baseline="0" dirty="0">
                <a:solidFill>
                  <a:srgbClr val="000000"/>
                </a:solidFill>
                <a:effectLst/>
                <a:latin typeface="+mn-lt"/>
                <a:ea typeface="+mn-ea"/>
                <a:cs typeface="Arial" panose="020B0604020202020204" pitchFamily="34" charset="0"/>
              </a:rPr>
              <a:t> school-approved learning management system f</a:t>
            </a:r>
            <a:r>
              <a:rPr lang="en-US" sz="800" kern="1200" dirty="0">
                <a:solidFill>
                  <a:srgbClr val="000000"/>
                </a:solidFill>
                <a:effectLst/>
                <a:latin typeface="+mn-lt"/>
                <a:ea typeface="+mn-ea"/>
                <a:cs typeface="Arial" panose="020B0604020202020204" pitchFamily="34" charset="0"/>
              </a:rPr>
              <a:t>or classroom use.</a:t>
            </a:r>
          </a:p>
        </p:txBody>
      </p:sp>
      <p:sp>
        <p:nvSpPr>
          <p:cNvPr id="12" name="Rectangle 11"/>
          <p:cNvSpPr/>
          <p:nvPr/>
        </p:nvSpPr>
        <p:spPr>
          <a:xfrm>
            <a:off x="6080920" y="48578"/>
            <a:ext cx="5244791" cy="369332"/>
          </a:xfrm>
          <a:prstGeom prst="rect">
            <a:avLst/>
          </a:prstGeom>
        </p:spPr>
        <p:txBody>
          <a:bodyPr wrap="square">
            <a:spAutoFit/>
          </a:bodyPr>
          <a:lstStyle/>
          <a:p>
            <a:pPr algn="r"/>
            <a:r>
              <a:rPr lang="en-US" sz="1800" dirty="0">
                <a:solidFill>
                  <a:schemeClr val="bg1"/>
                </a:solidFill>
                <a:effectLst/>
                <a:latin typeface="+mn-lt"/>
              </a:rPr>
              <a:t>Statistics for Business and Economics (13e)</a:t>
            </a:r>
          </a:p>
        </p:txBody>
      </p:sp>
      <p:sp>
        <p:nvSpPr>
          <p:cNvPr id="14" name="Rectangle 13"/>
          <p:cNvSpPr/>
          <p:nvPr userDrawn="1"/>
        </p:nvSpPr>
        <p:spPr>
          <a:xfrm flipV="1">
            <a:off x="0" y="6175652"/>
            <a:ext cx="12191997" cy="79652"/>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19137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zoom/>
  </p:transition>
  <p:hf hdr="0" ftr="0" dt="0"/>
  <p:txStyles>
    <p:titleStyle>
      <a:lvl1pPr algn="l" defTabSz="914400" rtl="0" eaLnBrk="1" latinLnBrk="0" hangingPunct="1">
        <a:lnSpc>
          <a:spcPct val="90000"/>
        </a:lnSpc>
        <a:spcBef>
          <a:spcPct val="0"/>
        </a:spcBef>
        <a:buNone/>
        <a:defRPr sz="32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73" descr="ASW0324590067_amzn"/>
          <p:cNvSpPr>
            <a:spLocks noChangeAspect="1" noChangeArrowheads="1"/>
          </p:cNvSpPr>
          <p:nvPr/>
        </p:nvSpPr>
        <p:spPr bwMode="auto">
          <a:xfrm>
            <a:off x="4160485" y="848408"/>
            <a:ext cx="5206787" cy="4829175"/>
          </a:xfrm>
          <a:prstGeom prst="rect">
            <a:avLst/>
          </a:prstGeom>
          <a:noFill/>
        </p:spPr>
        <p:txBody>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9pPr>
          </a:lstStyle>
          <a:p>
            <a:pPr>
              <a:defRPr/>
            </a:pPr>
            <a:endParaRPr lang="en-US" dirty="0"/>
          </a:p>
        </p:txBody>
      </p:sp>
      <p:sp>
        <p:nvSpPr>
          <p:cNvPr id="2" name="Slide Number Placeholder 1"/>
          <p:cNvSpPr>
            <a:spLocks noGrp="1"/>
          </p:cNvSpPr>
          <p:nvPr>
            <p:ph type="sldNum" sz="quarter" idx="12"/>
          </p:nvPr>
        </p:nvSpPr>
        <p:spPr/>
        <p:txBody>
          <a:bodyPr/>
          <a:lstStyle/>
          <a:p>
            <a:fld id="{949EBC64-41CB-41B8-B6DF-9B1367312BD4}" type="slidenum">
              <a:rPr lang="en-US" smtClean="0"/>
              <a:t>1</a:t>
            </a:fld>
            <a:endParaRPr lang="en-US"/>
          </a:p>
        </p:txBody>
      </p:sp>
      <p:sp>
        <p:nvSpPr>
          <p:cNvPr id="30" name="Title 3"/>
          <p:cNvSpPr>
            <a:spLocks noGrp="1"/>
          </p:cNvSpPr>
          <p:nvPr/>
        </p:nvSpPr>
        <p:spPr>
          <a:xfrm>
            <a:off x="859006" y="814546"/>
            <a:ext cx="5620721" cy="29986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effectLst/>
              </a:rPr>
              <a:t>Statistics for </a:t>
            </a:r>
            <a:br>
              <a:rPr lang="en-US" dirty="0">
                <a:effectLst/>
              </a:rPr>
            </a:br>
            <a:r>
              <a:rPr lang="en-US" dirty="0">
                <a:effectLst/>
              </a:rPr>
              <a:t>Business and Economics (13e)</a:t>
            </a:r>
          </a:p>
        </p:txBody>
      </p:sp>
      <p:sp>
        <p:nvSpPr>
          <p:cNvPr id="31" name="Text Placeholder 5"/>
          <p:cNvSpPr>
            <a:spLocks noGrp="1"/>
          </p:cNvSpPr>
          <p:nvPr/>
        </p:nvSpPr>
        <p:spPr>
          <a:xfrm>
            <a:off x="859006" y="3964041"/>
            <a:ext cx="5620721" cy="73529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dirty="0">
                <a:effectLst/>
              </a:rPr>
              <a:t>Anderson, Sweeney, Williams, </a:t>
            </a:r>
            <a:r>
              <a:rPr lang="en-US" dirty="0" err="1">
                <a:effectLst/>
              </a:rPr>
              <a:t>Camm</a:t>
            </a:r>
            <a:r>
              <a:rPr lang="en-US" dirty="0">
                <a:effectLst/>
              </a:rPr>
              <a:t>, Cochran</a:t>
            </a:r>
          </a:p>
          <a:p>
            <a:r>
              <a:rPr lang="en-US" dirty="0">
                <a:effectLst/>
              </a:rPr>
              <a:t>© 2017 Cengage Learning</a:t>
            </a:r>
          </a:p>
        </p:txBody>
      </p:sp>
      <p:sp>
        <p:nvSpPr>
          <p:cNvPr id="33" name="Text Placeholder 5"/>
          <p:cNvSpPr txBox="1">
            <a:spLocks/>
          </p:cNvSpPr>
          <p:nvPr/>
        </p:nvSpPr>
        <p:spPr>
          <a:xfrm>
            <a:off x="859006" y="5002560"/>
            <a:ext cx="5620721" cy="735291"/>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effectLst/>
              </a:rPr>
              <a:t>Slides by John </a:t>
            </a:r>
            <a:r>
              <a:rPr lang="en-US" dirty="0" err="1">
                <a:effectLst/>
              </a:rPr>
              <a:t>Loucks</a:t>
            </a:r>
            <a:endParaRPr lang="en-US" dirty="0">
              <a:effectLst/>
            </a:endParaRPr>
          </a:p>
          <a:p>
            <a:r>
              <a:rPr lang="en-US" dirty="0">
                <a:effectLst/>
              </a:rPr>
              <a:t>St. Edwards University</a:t>
            </a:r>
          </a:p>
        </p:txBody>
      </p:sp>
      <p:pic>
        <p:nvPicPr>
          <p:cNvPr id="8" name="Picture 2" descr="C:\Slides\SBE13ppt\9781305585317 cover sho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6855" y="680531"/>
            <a:ext cx="4311720" cy="53964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3818624" y="2177470"/>
            <a:ext cx="6881150" cy="509587"/>
          </a:xfrm>
          <a:noFill/>
          <a:ln/>
        </p:spPr>
        <p:txBody>
          <a:bodyPr/>
          <a:lstStyle/>
          <a:p>
            <a:pPr>
              <a:buNone/>
            </a:pPr>
            <a:r>
              <a:rPr lang="en-US" u="sng" dirty="0" err="1"/>
              <a:t>Unweighted</a:t>
            </a:r>
            <a:r>
              <a:rPr lang="en-US" u="sng" dirty="0"/>
              <a:t> Aggregate Price Index</a:t>
            </a:r>
          </a:p>
        </p:txBody>
      </p:sp>
      <p:sp>
        <p:nvSpPr>
          <p:cNvPr id="18450" name="Oval 18"/>
          <p:cNvSpPr>
            <a:spLocks noChangeArrowheads="1"/>
          </p:cNvSpPr>
          <p:nvPr/>
        </p:nvSpPr>
        <p:spPr bwMode="auto">
          <a:xfrm>
            <a:off x="8727193" y="3341485"/>
            <a:ext cx="895884" cy="495300"/>
          </a:xfrm>
          <a:prstGeom prst="ellipse">
            <a:avLst/>
          </a:prstGeom>
          <a:noFill/>
          <a:ln w="28575">
            <a:solidFill>
              <a:srgbClr val="C00000"/>
            </a:solidFill>
            <a:round/>
            <a:headEnd/>
            <a:tailEnd/>
          </a:ln>
          <a:effectLst/>
        </p:spPr>
        <p:txBody>
          <a:bodyPr wrap="none" anchor="ctr"/>
          <a:lstStyle/>
          <a:p>
            <a:endParaRPr lang="en-US"/>
          </a:p>
        </p:txBody>
      </p:sp>
      <mc:AlternateContent xmlns:mc="http://schemas.openxmlformats.org/markup-compatibility/2006">
        <mc:Choice xmlns:a14="http://schemas.microsoft.com/office/drawing/2010/main" Requires="a14">
          <p:sp>
            <p:nvSpPr>
              <p:cNvPr id="2" name="TextBox 1"/>
              <p:cNvSpPr txBox="1"/>
              <p:nvPr/>
            </p:nvSpPr>
            <p:spPr>
              <a:xfrm>
                <a:off x="2741963" y="3189186"/>
                <a:ext cx="6881114" cy="7998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2014</m:t>
                          </m:r>
                        </m:sub>
                      </m:sSub>
                      <m:r>
                        <a:rPr lang="en-US" sz="2400" b="0" i="1" smtClean="0">
                          <a:effectLst/>
                          <a:latin typeface="Cambria Math"/>
                        </a:rPr>
                        <m:t>=</m:t>
                      </m:r>
                      <m:f>
                        <m:fPr>
                          <m:ctrlPr>
                            <a:rPr lang="en-US" sz="2400" b="0" i="1" smtClean="0">
                              <a:effectLst/>
                              <a:latin typeface="Cambria Math" panose="02040503050406030204" pitchFamily="18" charset="0"/>
                            </a:rPr>
                          </m:ctrlPr>
                        </m:fPr>
                        <m:num>
                          <m:r>
                            <a:rPr lang="en-US" sz="2400" b="0" i="1" smtClean="0">
                              <a:effectLst/>
                              <a:latin typeface="Cambria Math"/>
                            </a:rPr>
                            <m:t>10.92+11.32+5.13+6.16</m:t>
                          </m:r>
                        </m:num>
                        <m:den>
                          <m:r>
                            <a:rPr lang="en-US" sz="2400" b="0" i="1" smtClean="0">
                              <a:effectLst/>
                              <a:latin typeface="Cambria Math"/>
                            </a:rPr>
                            <m:t>2.12+1.97+.79+2.32</m:t>
                          </m:r>
                        </m:den>
                      </m:f>
                      <m:r>
                        <a:rPr lang="en-US" sz="2400" b="0" i="1" smtClean="0">
                          <a:effectLst/>
                          <a:latin typeface="Cambria Math"/>
                        </a:rPr>
                        <m:t> </m:t>
                      </m:r>
                      <m:d>
                        <m:dPr>
                          <m:ctrlPr>
                            <a:rPr lang="en-US" sz="2400" b="0" i="1" smtClean="0">
                              <a:effectLst/>
                              <a:latin typeface="Cambria Math" panose="02040503050406030204" pitchFamily="18" charset="0"/>
                            </a:rPr>
                          </m:ctrlPr>
                        </m:dPr>
                        <m:e>
                          <m:r>
                            <a:rPr lang="en-US" sz="2400" b="0" i="1" smtClean="0">
                              <a:effectLst/>
                              <a:latin typeface="Cambria Math"/>
                            </a:rPr>
                            <m:t>100</m:t>
                          </m:r>
                        </m:e>
                      </m:d>
                      <m:r>
                        <a:rPr lang="en-US" sz="2400" b="0" i="1" smtClean="0">
                          <a:effectLst/>
                          <a:latin typeface="Cambria Math"/>
                        </a:rPr>
                        <m:t>= 466</m:t>
                      </m:r>
                    </m:oMath>
                  </m:oMathPara>
                </a14:m>
                <a:endParaRPr lang="en-US" sz="2400" dirty="0">
                  <a:effectLst/>
                  <a:latin typeface="+mn-lt"/>
                </a:endParaRPr>
              </a:p>
            </p:txBody>
          </p:sp>
        </mc:Choice>
        <mc:Fallback>
          <p:sp>
            <p:nvSpPr>
              <p:cNvPr id="2" name="TextBox 1"/>
              <p:cNvSpPr txBox="1">
                <a:spLocks noRot="1" noChangeAspect="1" noMove="1" noResize="1" noEditPoints="1" noAdjustHandles="1" noChangeArrowheads="1" noChangeShapeType="1" noTextEdit="1"/>
              </p:cNvSpPr>
              <p:nvPr/>
            </p:nvSpPr>
            <p:spPr>
              <a:xfrm>
                <a:off x="2741963" y="3189186"/>
                <a:ext cx="6881114" cy="799899"/>
              </a:xfrm>
              <a:prstGeom prst="rect">
                <a:avLst/>
              </a:prstGeom>
              <a:blipFill>
                <a:blip r:embed="rId3"/>
                <a:stretch>
                  <a:fillRect/>
                </a:stretch>
              </a:blipFill>
            </p:spPr>
            <p:txBody>
              <a:bodyPr/>
              <a:lstStyle/>
              <a:p>
                <a:r>
                  <a:rPr lang="en-ID">
                    <a:noFill/>
                  </a:rPr>
                  <a:t> </a:t>
                </a:r>
              </a:p>
            </p:txBody>
          </p:sp>
        </mc:Fallback>
      </mc:AlternateContent>
      <p:sp>
        <p:nvSpPr>
          <p:cNvPr id="3" name="Slide Number Placeholder 2"/>
          <p:cNvSpPr>
            <a:spLocks noGrp="1"/>
          </p:cNvSpPr>
          <p:nvPr>
            <p:ph type="sldNum" sz="quarter" idx="12"/>
          </p:nvPr>
        </p:nvSpPr>
        <p:spPr/>
        <p:txBody>
          <a:bodyPr/>
          <a:lstStyle/>
          <a:p>
            <a:fld id="{949EBC64-41CB-41B8-B6DF-9B1367312BD4}" type="slidenum">
              <a:rPr lang="en-US" smtClean="0"/>
              <a:t>10</a:t>
            </a:fld>
            <a:endParaRPr lang="en-US"/>
          </a:p>
        </p:txBody>
      </p:sp>
      <p:sp>
        <p:nvSpPr>
          <p:cNvPr id="9" name="Rectangle 2"/>
          <p:cNvSpPr>
            <a:spLocks noGrp="1" noChangeArrowheads="1"/>
          </p:cNvSpPr>
          <p:nvPr>
            <p:ph type="title"/>
          </p:nvPr>
        </p:nvSpPr>
        <p:spPr>
          <a:xfrm>
            <a:off x="937728" y="719104"/>
            <a:ext cx="10489585" cy="579119"/>
          </a:xfrm>
        </p:spPr>
        <p:txBody>
          <a:bodyPr>
            <a:normAutofit/>
          </a:bodyPr>
          <a:lstStyle/>
          <a:p>
            <a:r>
              <a:rPr lang="en-US" sz="3200" dirty="0"/>
              <a:t>Aggregate Price Indexes</a:t>
            </a:r>
          </a:p>
        </p:txBody>
      </p:sp>
      <p:sp>
        <p:nvSpPr>
          <p:cNvPr id="10" name="Rectangle 7"/>
          <p:cNvSpPr>
            <a:spLocks noChangeArrowheads="1"/>
          </p:cNvSpPr>
          <p:nvPr/>
        </p:nvSpPr>
        <p:spPr bwMode="auto">
          <a:xfrm>
            <a:off x="1119156" y="1496430"/>
            <a:ext cx="6283616" cy="455613"/>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tabLst>
                <a:tab pos="850900" algn="l"/>
                <a:tab pos="2973388" algn="ctr"/>
                <a:tab pos="4170363" algn="ctr"/>
                <a:tab pos="5541963" algn="ctr"/>
                <a:tab pos="6681788" algn="ctr"/>
              </a:tabLst>
            </a:pPr>
            <a:r>
              <a:rPr lang="en-US" sz="2400">
                <a:effectLst/>
                <a:latin typeface="+mn-lt"/>
              </a:rPr>
              <a:t>Contoh :  </a:t>
            </a:r>
            <a:r>
              <a:rPr lang="en-US" sz="2400" dirty="0">
                <a:effectLst/>
                <a:latin typeface="+mn-lt"/>
              </a:rPr>
              <a:t>City of Rockdale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blinds(horizontal)">
                                      <p:cBhvr>
                                        <p:cTn id="7" dur="500"/>
                                        <p:tgtEl>
                                          <p:spTgt spid="18434">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1000"/>
                                  </p:stCondLst>
                                  <p:childTnLst>
                                    <p:set>
                                      <p:cBhvr>
                                        <p:cTn id="10" dur="1" fill="hold">
                                          <p:stCondLst>
                                            <p:cond delay="0"/>
                                          </p:stCondLst>
                                        </p:cTn>
                                        <p:tgtEl>
                                          <p:spTgt spid="18450"/>
                                        </p:tgtEl>
                                        <p:attrNameLst>
                                          <p:attrName>style.visibility</p:attrName>
                                        </p:attrNameLst>
                                      </p:cBhvr>
                                      <p:to>
                                        <p:strVal val="visible"/>
                                      </p:to>
                                    </p:set>
                                    <p:animEffect transition="in" filter="barn(inHorizontal)">
                                      <p:cBhvr>
                                        <p:cTn id="11" dur="500"/>
                                        <p:tgtEl>
                                          <p:spTgt spid="18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P spid="184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2839807" y="1877311"/>
            <a:ext cx="7839493" cy="433387"/>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pPr>
            <a:r>
              <a:rPr lang="en-US" sz="2400" u="sng" dirty="0">
                <a:effectLst/>
                <a:latin typeface="+mn-lt"/>
              </a:rPr>
              <a:t>Weighted Aggregate Index</a:t>
            </a:r>
            <a:r>
              <a:rPr lang="en-US" sz="2400" dirty="0">
                <a:effectLst/>
                <a:latin typeface="+mn-lt"/>
              </a:rPr>
              <a:t> (</a:t>
            </a:r>
            <a:r>
              <a:rPr lang="en-US" sz="2400" dirty="0" err="1">
                <a:effectLst/>
                <a:latin typeface="+mn-lt"/>
              </a:rPr>
              <a:t>Laspeyres</a:t>
            </a:r>
            <a:r>
              <a:rPr lang="en-US" sz="2400" dirty="0">
                <a:effectLst/>
                <a:latin typeface="+mn-lt"/>
              </a:rPr>
              <a:t> Method)</a:t>
            </a:r>
          </a:p>
        </p:txBody>
      </p:sp>
      <p:sp>
        <p:nvSpPr>
          <p:cNvPr id="70672" name="Oval 16"/>
          <p:cNvSpPr>
            <a:spLocks noChangeArrowheads="1"/>
          </p:cNvSpPr>
          <p:nvPr/>
        </p:nvSpPr>
        <p:spPr bwMode="auto">
          <a:xfrm>
            <a:off x="9394549" y="4069097"/>
            <a:ext cx="909142" cy="495300"/>
          </a:xfrm>
          <a:prstGeom prst="ellipse">
            <a:avLst/>
          </a:prstGeom>
          <a:noFill/>
          <a:ln w="28575">
            <a:solidFill>
              <a:srgbClr val="C00000"/>
            </a:solidFill>
            <a:round/>
            <a:headEnd/>
            <a:tailEnd/>
          </a:ln>
          <a:effectLst/>
        </p:spPr>
        <p:txBody>
          <a:bodyPr wrap="none" anchor="ctr"/>
          <a:lstStyle/>
          <a:p>
            <a:endParaRPr lang="en-US"/>
          </a:p>
        </p:txBody>
      </p:sp>
      <p:sp>
        <p:nvSpPr>
          <p:cNvPr id="70673" name="Oval 17"/>
          <p:cNvSpPr>
            <a:spLocks noChangeArrowheads="1"/>
          </p:cNvSpPr>
          <p:nvPr/>
        </p:nvSpPr>
        <p:spPr bwMode="auto">
          <a:xfrm>
            <a:off x="9394549" y="2555609"/>
            <a:ext cx="909142" cy="495300"/>
          </a:xfrm>
          <a:prstGeom prst="ellipse">
            <a:avLst/>
          </a:prstGeom>
          <a:noFill/>
          <a:ln w="28575">
            <a:solidFill>
              <a:srgbClr val="C00000"/>
            </a:solidFill>
            <a:round/>
            <a:headEnd/>
            <a:tailEnd/>
          </a:ln>
          <a:effectLst/>
        </p:spPr>
        <p:txBody>
          <a:bodyPr wrap="none" anchor="ctr"/>
          <a:lstStyle/>
          <a:p>
            <a:endParaRPr lang="en-US"/>
          </a:p>
        </p:txBody>
      </p:sp>
      <p:sp>
        <p:nvSpPr>
          <p:cNvPr id="70674" name="Text Box 18"/>
          <p:cNvSpPr txBox="1">
            <a:spLocks noChangeArrowheads="1"/>
          </p:cNvSpPr>
          <p:nvPr/>
        </p:nvSpPr>
        <p:spPr bwMode="auto">
          <a:xfrm>
            <a:off x="1101969" y="4850519"/>
            <a:ext cx="9812216" cy="1200329"/>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spAutoFit/>
          </a:bodyPr>
          <a:lstStyle/>
          <a:p>
            <a:r>
              <a:rPr lang="en-US" sz="2400">
                <a:effectLst/>
                <a:latin typeface="+mn-lt"/>
              </a:rPr>
              <a:t>Angka Indeks Paasche lebih kecil dibandingkan angka Indeks </a:t>
            </a:r>
            <a:r>
              <a:rPr lang="en-US" sz="2400" err="1">
                <a:effectLst/>
                <a:latin typeface="+mn-lt"/>
              </a:rPr>
              <a:t>Laspeyres</a:t>
            </a:r>
            <a:r>
              <a:rPr lang="en-US" sz="2400">
                <a:effectLst/>
                <a:latin typeface="+mn-lt"/>
              </a:rPr>
              <a:t> menunjukkan penggunaan energi meningkat lebih cepat di sektor energi dengan harga lebih rendah.</a:t>
            </a:r>
            <a:endParaRPr lang="en-US" sz="2400" dirty="0">
              <a:effectLst/>
              <a:latin typeface="+mn-lt"/>
            </a:endParaRPr>
          </a:p>
        </p:txBody>
      </p:sp>
      <p:sp>
        <p:nvSpPr>
          <p:cNvPr id="70675" name="Rectangle 19"/>
          <p:cNvSpPr>
            <a:spLocks noChangeArrowheads="1"/>
          </p:cNvSpPr>
          <p:nvPr/>
        </p:nvSpPr>
        <p:spPr bwMode="auto">
          <a:xfrm>
            <a:off x="2962102" y="3402721"/>
            <a:ext cx="7564681" cy="471487"/>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pPr>
            <a:r>
              <a:rPr lang="en-US" sz="2400" u="sng" dirty="0">
                <a:effectLst/>
                <a:latin typeface="+mn-lt"/>
              </a:rPr>
              <a:t>Weighted Aggregate Index</a:t>
            </a:r>
            <a:r>
              <a:rPr lang="en-US" sz="2400" dirty="0">
                <a:effectLst/>
                <a:latin typeface="+mn-lt"/>
              </a:rPr>
              <a:t> (</a:t>
            </a:r>
            <a:r>
              <a:rPr lang="en-US" sz="2400" dirty="0" err="1">
                <a:effectLst/>
                <a:latin typeface="+mn-lt"/>
              </a:rPr>
              <a:t>Paasche</a:t>
            </a:r>
            <a:r>
              <a:rPr lang="en-US" sz="2400" dirty="0">
                <a:effectLst/>
                <a:latin typeface="+mn-lt"/>
              </a:rPr>
              <a:t> Method)</a:t>
            </a:r>
          </a:p>
        </p:txBody>
      </p:sp>
      <mc:AlternateContent xmlns:mc="http://schemas.openxmlformats.org/markup-compatibility/2006" xmlns:a14="http://schemas.microsoft.com/office/drawing/2010/main">
        <mc:Choice Requires="a14">
          <p:sp>
            <p:nvSpPr>
              <p:cNvPr id="2" name="TextBox 1"/>
              <p:cNvSpPr txBox="1"/>
              <p:nvPr/>
            </p:nvSpPr>
            <p:spPr>
              <a:xfrm>
                <a:off x="2693368" y="2354671"/>
                <a:ext cx="7612597" cy="8745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2014</m:t>
                          </m:r>
                        </m:sub>
                      </m:sSub>
                      <m:r>
                        <a:rPr lang="en-US" sz="2400" b="0" i="1" smtClean="0">
                          <a:effectLst/>
                          <a:latin typeface="Cambria Math"/>
                        </a:rPr>
                        <m:t>=</m:t>
                      </m:r>
                      <m:f>
                        <m:fPr>
                          <m:ctrlPr>
                            <a:rPr lang="en-US" sz="2400" b="0" i="1" smtClean="0">
                              <a:effectLst/>
                              <a:latin typeface="Cambria Math" panose="02040503050406030204" pitchFamily="18" charset="0"/>
                            </a:rPr>
                          </m:ctrlPr>
                        </m:fPr>
                        <m:num>
                          <m:r>
                            <a:rPr lang="en-US" sz="2400" b="0" i="1" smtClean="0">
                              <a:effectLst/>
                              <a:latin typeface="Cambria Math"/>
                            </a:rPr>
                            <m:t>10.92</m:t>
                          </m:r>
                          <m:d>
                            <m:dPr>
                              <m:ctrlPr>
                                <a:rPr lang="en-US" sz="2400" b="0" i="1" smtClean="0">
                                  <a:effectLst/>
                                  <a:latin typeface="Cambria Math" panose="02040503050406030204" pitchFamily="18" charset="0"/>
                                </a:rPr>
                              </m:ctrlPr>
                            </m:dPr>
                            <m:e>
                              <m:r>
                                <a:rPr lang="en-US" sz="2400" b="0" i="1" smtClean="0">
                                  <a:effectLst/>
                                  <a:latin typeface="Cambria Math"/>
                                </a:rPr>
                                <m:t>9,473</m:t>
                              </m:r>
                            </m:e>
                          </m:d>
                          <m:r>
                            <a:rPr lang="en-US" sz="2400" b="0" i="1" smtClean="0">
                              <a:effectLst/>
                              <a:latin typeface="Cambria Math"/>
                            </a:rPr>
                            <m:t>+…+6.16(15,293)</m:t>
                          </m:r>
                        </m:num>
                        <m:den>
                          <m:r>
                            <a:rPr lang="en-US" sz="2400" b="0" i="1" smtClean="0">
                              <a:effectLst/>
                              <a:latin typeface="Cambria Math"/>
                            </a:rPr>
                            <m:t>2.12(9,473+…+2.32(15,293)</m:t>
                          </m:r>
                        </m:den>
                      </m:f>
                      <m:r>
                        <a:rPr lang="en-US" sz="2400" b="0" i="1" smtClean="0">
                          <a:effectLst/>
                          <a:latin typeface="Cambria Math"/>
                        </a:rPr>
                        <m:t> </m:t>
                      </m:r>
                      <m:d>
                        <m:dPr>
                          <m:ctrlPr>
                            <a:rPr lang="en-US" sz="2400" b="0" i="1" smtClean="0">
                              <a:effectLst/>
                              <a:latin typeface="Cambria Math" panose="02040503050406030204" pitchFamily="18" charset="0"/>
                            </a:rPr>
                          </m:ctrlPr>
                        </m:dPr>
                        <m:e>
                          <m:r>
                            <a:rPr lang="en-US" sz="2400" b="0" i="1" smtClean="0">
                              <a:effectLst/>
                              <a:latin typeface="Cambria Math"/>
                            </a:rPr>
                            <m:t>100</m:t>
                          </m:r>
                        </m:e>
                      </m:d>
                      <m:r>
                        <a:rPr lang="en-US" sz="2400" b="0" i="1" smtClean="0">
                          <a:effectLst/>
                          <a:latin typeface="Cambria Math"/>
                        </a:rPr>
                        <m:t>= 443</m:t>
                      </m:r>
                    </m:oMath>
                  </m:oMathPara>
                </a14:m>
                <a:endParaRPr lang="en-US" sz="2400" dirty="0">
                  <a:effectLst/>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693368" y="2354671"/>
                <a:ext cx="7612597" cy="87459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2683720" y="3868159"/>
                <a:ext cx="7612597" cy="8745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2014</m:t>
                          </m:r>
                        </m:sub>
                      </m:sSub>
                      <m:r>
                        <a:rPr lang="en-US" sz="2400" b="0" i="1" smtClean="0">
                          <a:effectLst/>
                          <a:latin typeface="Cambria Math"/>
                        </a:rPr>
                        <m:t>=</m:t>
                      </m:r>
                      <m:f>
                        <m:fPr>
                          <m:ctrlPr>
                            <a:rPr lang="en-US" sz="2400" b="0" i="1" smtClean="0">
                              <a:effectLst/>
                              <a:latin typeface="Cambria Math" panose="02040503050406030204" pitchFamily="18" charset="0"/>
                            </a:rPr>
                          </m:ctrlPr>
                        </m:fPr>
                        <m:num>
                          <m:r>
                            <a:rPr lang="en-US" sz="2400" b="0" i="1" smtClean="0">
                              <a:effectLst/>
                              <a:latin typeface="Cambria Math"/>
                            </a:rPr>
                            <m:t>10.92</m:t>
                          </m:r>
                          <m:d>
                            <m:dPr>
                              <m:ctrlPr>
                                <a:rPr lang="en-US" sz="2400" b="0" i="1" smtClean="0">
                                  <a:effectLst/>
                                  <a:latin typeface="Cambria Math" panose="02040503050406030204" pitchFamily="18" charset="0"/>
                                </a:rPr>
                              </m:ctrlPr>
                            </m:dPr>
                            <m:e>
                              <m:r>
                                <a:rPr lang="en-US" sz="2400" b="0" i="1" smtClean="0">
                                  <a:effectLst/>
                                  <a:latin typeface="Cambria Math"/>
                                </a:rPr>
                                <m:t>8,804</m:t>
                              </m:r>
                            </m:e>
                          </m:d>
                          <m:r>
                            <a:rPr lang="en-US" sz="2400" b="0" i="1" smtClean="0">
                              <a:effectLst/>
                              <a:latin typeface="Cambria Math"/>
                            </a:rPr>
                            <m:t>+…+6.16(20,262)</m:t>
                          </m:r>
                        </m:num>
                        <m:den>
                          <m:r>
                            <a:rPr lang="en-US" sz="2400" b="0" i="1" smtClean="0">
                              <a:effectLst/>
                              <a:latin typeface="Cambria Math"/>
                            </a:rPr>
                            <m:t>2.12(8,804)+…+2.32(20,262)</m:t>
                          </m:r>
                        </m:den>
                      </m:f>
                      <m:r>
                        <a:rPr lang="en-US" sz="2400" b="0" i="1" smtClean="0">
                          <a:effectLst/>
                          <a:latin typeface="Cambria Math"/>
                        </a:rPr>
                        <m:t> </m:t>
                      </m:r>
                      <m:d>
                        <m:dPr>
                          <m:ctrlPr>
                            <a:rPr lang="en-US" sz="2400" b="0" i="1" smtClean="0">
                              <a:effectLst/>
                              <a:latin typeface="Cambria Math" panose="02040503050406030204" pitchFamily="18" charset="0"/>
                            </a:rPr>
                          </m:ctrlPr>
                        </m:dPr>
                        <m:e>
                          <m:r>
                            <a:rPr lang="en-US" sz="2400" b="0" i="1" smtClean="0">
                              <a:effectLst/>
                              <a:latin typeface="Cambria Math"/>
                            </a:rPr>
                            <m:t>100</m:t>
                          </m:r>
                        </m:e>
                      </m:d>
                      <m:r>
                        <a:rPr lang="en-US" sz="2400" b="0" i="1" smtClean="0">
                          <a:effectLst/>
                          <a:latin typeface="Cambria Math"/>
                        </a:rPr>
                        <m:t>= 415</m:t>
                      </m:r>
                    </m:oMath>
                  </m:oMathPara>
                </a14:m>
                <a:endParaRPr lang="en-US" sz="2400" dirty="0">
                  <a:effectLst/>
                  <a:latin typeface="+mn-lt"/>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2683720" y="3868159"/>
                <a:ext cx="7612597" cy="874598"/>
              </a:xfrm>
              <a:prstGeom prst="rect">
                <a:avLst/>
              </a:prstGeom>
              <a:blipFill rotWithShape="1">
                <a:blip r:embed="rId4"/>
                <a:stretch>
                  <a:fillRect/>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949EBC64-41CB-41B8-B6DF-9B1367312BD4}" type="slidenum">
              <a:rPr lang="en-US" smtClean="0"/>
              <a:t>11</a:t>
            </a:fld>
            <a:endParaRPr lang="en-US"/>
          </a:p>
        </p:txBody>
      </p:sp>
      <p:sp>
        <p:nvSpPr>
          <p:cNvPr id="12" name="Rectangle 2"/>
          <p:cNvSpPr txBox="1">
            <a:spLocks noChangeArrowheads="1"/>
          </p:cNvSpPr>
          <p:nvPr/>
        </p:nvSpPr>
        <p:spPr>
          <a:xfrm>
            <a:off x="937728" y="741682"/>
            <a:ext cx="10489585" cy="727075"/>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rPr>
              <a:t>Aggregate Price Indexes</a:t>
            </a:r>
          </a:p>
        </p:txBody>
      </p:sp>
      <p:sp>
        <p:nvSpPr>
          <p:cNvPr id="13" name="Rectangle 7"/>
          <p:cNvSpPr>
            <a:spLocks noChangeArrowheads="1"/>
          </p:cNvSpPr>
          <p:nvPr/>
        </p:nvSpPr>
        <p:spPr bwMode="auto">
          <a:xfrm>
            <a:off x="914250" y="1250247"/>
            <a:ext cx="6283616" cy="455613"/>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tabLst>
                <a:tab pos="850900" algn="l"/>
                <a:tab pos="2973388" algn="ctr"/>
                <a:tab pos="4170363" algn="ctr"/>
                <a:tab pos="5541963" algn="ctr"/>
                <a:tab pos="6681788" algn="ctr"/>
              </a:tabLst>
            </a:pPr>
            <a:r>
              <a:rPr lang="en-US" sz="2400">
                <a:effectLst/>
                <a:latin typeface="+mn-lt"/>
              </a:rPr>
              <a:t>Contoh:  </a:t>
            </a:r>
            <a:r>
              <a:rPr lang="en-US" sz="2400" dirty="0">
                <a:effectLst/>
                <a:latin typeface="+mn-lt"/>
              </a:rPr>
              <a:t>City of Rockdale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Effect transition="in" filter="blinds(horizontal)">
                                      <p:cBhvr>
                                        <p:cTn id="7" dur="500"/>
                                        <p:tgtEl>
                                          <p:spTgt spid="70659"/>
                                        </p:tgtEl>
                                      </p:cBhvr>
                                    </p:animEffect>
                                  </p:childTnLst>
                                </p:cTn>
                              </p:par>
                            </p:childTnLst>
                          </p:cTn>
                        </p:par>
                        <p:par>
                          <p:cTn id="8" fill="hold">
                            <p:stCondLst>
                              <p:cond delay="500"/>
                            </p:stCondLst>
                            <p:childTnLst>
                              <p:par>
                                <p:cTn id="9" presetID="16" presetClass="entr" presetSubtype="26" fill="hold" grpId="0" nodeType="afterEffect">
                                  <p:stCondLst>
                                    <p:cond delay="1000"/>
                                  </p:stCondLst>
                                  <p:childTnLst>
                                    <p:set>
                                      <p:cBhvr>
                                        <p:cTn id="10" dur="1" fill="hold">
                                          <p:stCondLst>
                                            <p:cond delay="0"/>
                                          </p:stCondLst>
                                        </p:cTn>
                                        <p:tgtEl>
                                          <p:spTgt spid="70673"/>
                                        </p:tgtEl>
                                        <p:attrNameLst>
                                          <p:attrName>style.visibility</p:attrName>
                                        </p:attrNameLst>
                                      </p:cBhvr>
                                      <p:to>
                                        <p:strVal val="visible"/>
                                      </p:to>
                                    </p:set>
                                    <p:animEffect transition="in" filter="barn(inHorizontal)">
                                      <p:cBhvr>
                                        <p:cTn id="11" dur="500"/>
                                        <p:tgtEl>
                                          <p:spTgt spid="7067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0675"/>
                                        </p:tgtEl>
                                        <p:attrNameLst>
                                          <p:attrName>style.visibility</p:attrName>
                                        </p:attrNameLst>
                                      </p:cBhvr>
                                      <p:to>
                                        <p:strVal val="visible"/>
                                      </p:to>
                                    </p:set>
                                    <p:animEffect transition="in" filter="blinds(horizontal)">
                                      <p:cBhvr>
                                        <p:cTn id="16" dur="500"/>
                                        <p:tgtEl>
                                          <p:spTgt spid="70675"/>
                                        </p:tgtEl>
                                      </p:cBhvr>
                                    </p:animEffect>
                                  </p:childTnLst>
                                </p:cTn>
                              </p:par>
                            </p:childTnLst>
                          </p:cTn>
                        </p:par>
                        <p:par>
                          <p:cTn id="17" fill="hold">
                            <p:stCondLst>
                              <p:cond delay="500"/>
                            </p:stCondLst>
                            <p:childTnLst>
                              <p:par>
                                <p:cTn id="18" presetID="16" presetClass="entr" presetSubtype="26" fill="hold" grpId="0" nodeType="afterEffect">
                                  <p:stCondLst>
                                    <p:cond delay="1000"/>
                                  </p:stCondLst>
                                  <p:childTnLst>
                                    <p:set>
                                      <p:cBhvr>
                                        <p:cTn id="19" dur="1" fill="hold">
                                          <p:stCondLst>
                                            <p:cond delay="0"/>
                                          </p:stCondLst>
                                        </p:cTn>
                                        <p:tgtEl>
                                          <p:spTgt spid="70672"/>
                                        </p:tgtEl>
                                        <p:attrNameLst>
                                          <p:attrName>style.visibility</p:attrName>
                                        </p:attrNameLst>
                                      </p:cBhvr>
                                      <p:to>
                                        <p:strVal val="visible"/>
                                      </p:to>
                                    </p:set>
                                    <p:animEffect transition="in" filter="barn(inHorizontal)">
                                      <p:cBhvr>
                                        <p:cTn id="20" dur="500"/>
                                        <p:tgtEl>
                                          <p:spTgt spid="7067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0674"/>
                                        </p:tgtEl>
                                        <p:attrNameLst>
                                          <p:attrName>style.visibility</p:attrName>
                                        </p:attrNameLst>
                                      </p:cBhvr>
                                      <p:to>
                                        <p:strVal val="visible"/>
                                      </p:to>
                                    </p:set>
                                    <p:animEffect transition="in" filter="blinds(horizontal)">
                                      <p:cBhvr>
                                        <p:cTn id="25" dur="500"/>
                                        <p:tgtEl>
                                          <p:spTgt spid="70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utoUpdateAnimBg="0"/>
      <p:bldP spid="70672" grpId="0" animBg="1"/>
      <p:bldP spid="70673" grpId="0" animBg="1"/>
      <p:bldP spid="70674" grpId="0"/>
      <p:bldP spid="7067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84"/>
          <p:cNvSpPr>
            <a:spLocks noChangeArrowheads="1"/>
          </p:cNvSpPr>
          <p:nvPr/>
        </p:nvSpPr>
        <p:spPr bwMode="auto">
          <a:xfrm>
            <a:off x="1316352" y="3245719"/>
            <a:ext cx="9719197" cy="1238138"/>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a:effectLst/>
                <a:latin typeface="+mn-lt"/>
              </a:rPr>
              <a:t> Dina menginginkan indeks yang mengukur perubahan dalam keseluruhan biaya perawatan halamannya. Data harga dan kuantitas untuk pengeluaran rumput tahunannya tercantum pada slide berikutnya.  </a:t>
            </a:r>
            <a:endParaRPr lang="en-US" sz="1400" dirty="0">
              <a:effectLst/>
              <a:latin typeface="+mn-lt"/>
            </a:endParaRPr>
          </a:p>
        </p:txBody>
      </p:sp>
      <p:sp>
        <p:nvSpPr>
          <p:cNvPr id="3" name="Rectangle 385"/>
          <p:cNvSpPr>
            <a:spLocks noChangeArrowheads="1"/>
          </p:cNvSpPr>
          <p:nvPr/>
        </p:nvSpPr>
        <p:spPr bwMode="auto">
          <a:xfrm>
            <a:off x="937728" y="1392129"/>
            <a:ext cx="7474463" cy="455613"/>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tabLst>
                <a:tab pos="850900" algn="l"/>
                <a:tab pos="2973388" algn="ctr"/>
                <a:tab pos="4170363" algn="ctr"/>
                <a:tab pos="5541963" algn="ctr"/>
                <a:tab pos="6681788" algn="ctr"/>
              </a:tabLst>
            </a:pPr>
            <a:r>
              <a:rPr lang="en-US" sz="2400">
                <a:effectLst/>
                <a:latin typeface="+mn-lt"/>
              </a:rPr>
              <a:t>Contoh :  </a:t>
            </a:r>
            <a:r>
              <a:rPr lang="en-US" sz="2400" dirty="0">
                <a:effectLst/>
                <a:latin typeface="+mn-lt"/>
              </a:rPr>
              <a:t>Annual Cost of Lawn Care</a:t>
            </a:r>
          </a:p>
        </p:txBody>
      </p:sp>
      <p:sp>
        <p:nvSpPr>
          <p:cNvPr id="4" name="Rectangle 386"/>
          <p:cNvSpPr>
            <a:spLocks noChangeArrowheads="1"/>
          </p:cNvSpPr>
          <p:nvPr/>
        </p:nvSpPr>
        <p:spPr bwMode="auto">
          <a:xfrm>
            <a:off x="1258438" y="2063807"/>
            <a:ext cx="9793387" cy="1257299"/>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a:effectLst/>
                <a:latin typeface="+mn-lt"/>
              </a:rPr>
              <a:t> Dina Evers senang dengan halaman rumputnya yang indah, tetapi dia prihatin tentang meningkatnya biaya pemeliharaan. Biaya tersebut sudah termasuk pemotongan, pemupukan, penyiraman, dan lainnya.     </a:t>
            </a:r>
            <a:endParaRPr lang="en-US" sz="1400" dirty="0">
              <a:effectLst/>
              <a:latin typeface="+mn-lt"/>
            </a:endParaRPr>
          </a:p>
        </p:txBody>
      </p:sp>
      <p:sp>
        <p:nvSpPr>
          <p:cNvPr id="6" name="Slide Number Placeholder 5"/>
          <p:cNvSpPr>
            <a:spLocks noGrp="1"/>
          </p:cNvSpPr>
          <p:nvPr>
            <p:ph type="sldNum" sz="quarter" idx="12"/>
          </p:nvPr>
        </p:nvSpPr>
        <p:spPr/>
        <p:txBody>
          <a:bodyPr/>
          <a:lstStyle/>
          <a:p>
            <a:fld id="{949EBC64-41CB-41B8-B6DF-9B1367312BD4}" type="slidenum">
              <a:rPr lang="en-US" smtClean="0"/>
              <a:t>12</a:t>
            </a:fld>
            <a:endParaRPr lang="en-US"/>
          </a:p>
        </p:txBody>
      </p:sp>
      <p:sp>
        <p:nvSpPr>
          <p:cNvPr id="7" name="Rectangle 2"/>
          <p:cNvSpPr txBox="1">
            <a:spLocks noChangeArrowheads="1"/>
          </p:cNvSpPr>
          <p:nvPr/>
        </p:nvSpPr>
        <p:spPr>
          <a:xfrm>
            <a:off x="937728" y="741682"/>
            <a:ext cx="10489585" cy="579119"/>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latin typeface="+mn-lt"/>
              </a:rPr>
              <a:t>Aggregate Price Indexes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77233" y="1885246"/>
            <a:ext cx="8115009" cy="3217333"/>
            <a:chOff x="2528711" y="1738489"/>
            <a:chExt cx="8115009" cy="3217333"/>
          </a:xfrm>
        </p:grpSpPr>
        <p:sp>
          <p:nvSpPr>
            <p:cNvPr id="2" name="Rectangle 1"/>
            <p:cNvSpPr/>
            <p:nvPr/>
          </p:nvSpPr>
          <p:spPr>
            <a:xfrm>
              <a:off x="2528711" y="1738489"/>
              <a:ext cx="7903530" cy="3217333"/>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2"/>
            <p:cNvSpPr>
              <a:spLocks noChangeArrowheads="1"/>
            </p:cNvSpPr>
            <p:nvPr/>
          </p:nvSpPr>
          <p:spPr bwMode="auto">
            <a:xfrm>
              <a:off x="2766386" y="2235200"/>
              <a:ext cx="1368207"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u="sng" dirty="0">
                  <a:effectLst/>
                  <a:latin typeface="+mn-lt"/>
                </a:rPr>
                <a:t>Item</a:t>
              </a:r>
              <a:endParaRPr lang="en-US" sz="2400" dirty="0">
                <a:effectLst/>
                <a:latin typeface="+mn-lt"/>
              </a:endParaRPr>
            </a:p>
          </p:txBody>
        </p:sp>
        <p:sp>
          <p:nvSpPr>
            <p:cNvPr id="4" name="Rectangle 13"/>
            <p:cNvSpPr>
              <a:spLocks noChangeArrowheads="1"/>
            </p:cNvSpPr>
            <p:nvPr/>
          </p:nvSpPr>
          <p:spPr bwMode="auto">
            <a:xfrm>
              <a:off x="5398928" y="1873250"/>
              <a:ext cx="2026973" cy="8334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Quantity</a:t>
              </a:r>
            </a:p>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u="sng" dirty="0">
                  <a:effectLst/>
                  <a:latin typeface="+mn-lt"/>
                </a:rPr>
                <a:t>(Units)</a:t>
              </a:r>
            </a:p>
          </p:txBody>
        </p:sp>
        <p:sp>
          <p:nvSpPr>
            <p:cNvPr id="5" name="Rectangle 14"/>
            <p:cNvSpPr>
              <a:spLocks noChangeArrowheads="1"/>
            </p:cNvSpPr>
            <p:nvPr/>
          </p:nvSpPr>
          <p:spPr bwMode="auto">
            <a:xfrm>
              <a:off x="2741049" y="2692400"/>
              <a:ext cx="3952597" cy="21288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Mowing</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Leaf Removal</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Watering (1000s gal.)</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Fertilizing</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Sprinkler Repair</a:t>
              </a:r>
            </a:p>
          </p:txBody>
        </p:sp>
        <p:sp>
          <p:nvSpPr>
            <p:cNvPr id="6" name="Rectangle 17"/>
            <p:cNvSpPr>
              <a:spLocks noChangeArrowheads="1"/>
            </p:cNvSpPr>
            <p:nvPr/>
          </p:nvSpPr>
          <p:spPr bwMode="auto">
            <a:xfrm>
              <a:off x="6133706" y="2692400"/>
              <a:ext cx="810789" cy="20907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32</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3</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40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2</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1</a:t>
              </a:r>
            </a:p>
          </p:txBody>
        </p:sp>
        <p:sp>
          <p:nvSpPr>
            <p:cNvPr id="7" name="Rectangle 18"/>
            <p:cNvSpPr>
              <a:spLocks noChangeArrowheads="1"/>
            </p:cNvSpPr>
            <p:nvPr/>
          </p:nvSpPr>
          <p:spPr bwMode="auto">
            <a:xfrm>
              <a:off x="7518467" y="1873250"/>
              <a:ext cx="2913774"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Unit Price ($)</a:t>
              </a:r>
              <a:endParaRPr lang="en-US" sz="2400" u="sng" dirty="0">
                <a:effectLst/>
                <a:latin typeface="+mn-lt"/>
              </a:endParaRPr>
            </a:p>
          </p:txBody>
        </p:sp>
        <p:sp>
          <p:nvSpPr>
            <p:cNvPr id="8" name="Rectangle 19"/>
            <p:cNvSpPr>
              <a:spLocks noChangeArrowheads="1"/>
            </p:cNvSpPr>
            <p:nvPr/>
          </p:nvSpPr>
          <p:spPr bwMode="auto">
            <a:xfrm>
              <a:off x="7397300" y="2273300"/>
              <a:ext cx="1368207"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u="sng" dirty="0">
                  <a:effectLst/>
                  <a:latin typeface="+mn-lt"/>
                </a:rPr>
                <a:t>2010</a:t>
              </a:r>
            </a:p>
          </p:txBody>
        </p:sp>
        <p:sp>
          <p:nvSpPr>
            <p:cNvPr id="9" name="Rectangle 20"/>
            <p:cNvSpPr>
              <a:spLocks noChangeArrowheads="1"/>
            </p:cNvSpPr>
            <p:nvPr/>
          </p:nvSpPr>
          <p:spPr bwMode="auto">
            <a:xfrm>
              <a:off x="9072311" y="2273300"/>
              <a:ext cx="1368207"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u="sng" dirty="0">
                  <a:effectLst/>
                  <a:latin typeface="+mn-lt"/>
                </a:rPr>
                <a:t>2014</a:t>
              </a:r>
            </a:p>
          </p:txBody>
        </p:sp>
        <p:sp>
          <p:nvSpPr>
            <p:cNvPr id="10" name="Rectangle 21"/>
            <p:cNvSpPr>
              <a:spLocks noChangeArrowheads="1"/>
            </p:cNvSpPr>
            <p:nvPr/>
          </p:nvSpPr>
          <p:spPr bwMode="auto">
            <a:xfrm>
              <a:off x="7501912" y="2692400"/>
              <a:ext cx="1444218" cy="20526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57.00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56.00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1.83</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56.00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109.00</a:t>
              </a:r>
            </a:p>
          </p:txBody>
        </p:sp>
        <p:sp>
          <p:nvSpPr>
            <p:cNvPr id="11" name="Rectangle 22"/>
            <p:cNvSpPr>
              <a:spLocks noChangeArrowheads="1"/>
            </p:cNvSpPr>
            <p:nvPr/>
          </p:nvSpPr>
          <p:spPr bwMode="auto">
            <a:xfrm>
              <a:off x="9199502" y="2692400"/>
              <a:ext cx="1444218" cy="207168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79.00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71.00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2.78</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67.00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128.00</a:t>
              </a:r>
            </a:p>
          </p:txBody>
        </p:sp>
      </p:grpSp>
      <p:sp>
        <p:nvSpPr>
          <p:cNvPr id="14" name="Slide Number Placeholder 13"/>
          <p:cNvSpPr>
            <a:spLocks noGrp="1"/>
          </p:cNvSpPr>
          <p:nvPr>
            <p:ph type="sldNum" sz="quarter" idx="12"/>
          </p:nvPr>
        </p:nvSpPr>
        <p:spPr/>
        <p:txBody>
          <a:bodyPr/>
          <a:lstStyle/>
          <a:p>
            <a:fld id="{949EBC64-41CB-41B8-B6DF-9B1367312BD4}" type="slidenum">
              <a:rPr lang="en-US" smtClean="0"/>
              <a:t>13</a:t>
            </a:fld>
            <a:endParaRPr lang="en-US"/>
          </a:p>
        </p:txBody>
      </p:sp>
      <p:sp>
        <p:nvSpPr>
          <p:cNvPr id="15" name="Rectangle 2"/>
          <p:cNvSpPr txBox="1">
            <a:spLocks noChangeArrowheads="1"/>
          </p:cNvSpPr>
          <p:nvPr/>
        </p:nvSpPr>
        <p:spPr>
          <a:xfrm>
            <a:off x="937728" y="741683"/>
            <a:ext cx="10489585" cy="567830"/>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latin typeface="+mn-lt"/>
              </a:rPr>
              <a:t>Aggregate Price Indexes</a:t>
            </a:r>
          </a:p>
        </p:txBody>
      </p:sp>
      <p:sp>
        <p:nvSpPr>
          <p:cNvPr id="16" name="Rectangle 385"/>
          <p:cNvSpPr>
            <a:spLocks noChangeArrowheads="1"/>
          </p:cNvSpPr>
          <p:nvPr/>
        </p:nvSpPr>
        <p:spPr bwMode="auto">
          <a:xfrm>
            <a:off x="914250" y="1250247"/>
            <a:ext cx="7474463" cy="455613"/>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tabLst>
                <a:tab pos="850900" algn="l"/>
                <a:tab pos="2973388" algn="ctr"/>
                <a:tab pos="4170363" algn="ctr"/>
                <a:tab pos="5541963" algn="ctr"/>
                <a:tab pos="6681788" algn="ctr"/>
              </a:tabLst>
            </a:pPr>
            <a:r>
              <a:rPr lang="en-US" sz="2400">
                <a:effectLst/>
                <a:latin typeface="+mn-lt"/>
              </a:rPr>
              <a:t>Contoh:  </a:t>
            </a:r>
            <a:r>
              <a:rPr lang="en-US" sz="2400" dirty="0">
                <a:effectLst/>
                <a:latin typeface="+mn-lt"/>
              </a:rPr>
              <a:t>Annual Cost of Lawn Care</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6"/>
          <p:cNvSpPr>
            <a:spLocks noChangeArrowheads="1"/>
          </p:cNvSpPr>
          <p:nvPr/>
        </p:nvSpPr>
        <p:spPr bwMode="auto">
          <a:xfrm>
            <a:off x="5121228" y="1278824"/>
            <a:ext cx="2761751" cy="455613"/>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u="sng" dirty="0" err="1">
                <a:effectLst/>
                <a:latin typeface="+mn-lt"/>
              </a:rPr>
              <a:t>Unweighted</a:t>
            </a:r>
            <a:endParaRPr lang="en-US" sz="2400" u="sng" dirty="0">
              <a:effectLst/>
              <a:latin typeface="+mn-lt"/>
            </a:endParaRPr>
          </a:p>
        </p:txBody>
      </p:sp>
      <p:sp>
        <p:nvSpPr>
          <p:cNvPr id="6" name="Text Box 149"/>
          <p:cNvSpPr txBox="1">
            <a:spLocks noChangeArrowheads="1"/>
          </p:cNvSpPr>
          <p:nvPr/>
        </p:nvSpPr>
        <p:spPr bwMode="auto">
          <a:xfrm>
            <a:off x="3198237" y="3047118"/>
            <a:ext cx="7514936" cy="1126462"/>
          </a:xfrm>
          <a:prstGeom prst="rect">
            <a:avLst/>
          </a:prstGeom>
          <a:noFill/>
          <a:ln w="12700">
            <a:noFill/>
            <a:miter lim="800000"/>
            <a:headEnd/>
            <a:tailEnd/>
          </a:ln>
          <a:effectLst/>
        </p:spPr>
        <p:txBody>
          <a:bodyPr wrap="square">
            <a:spAutoFit/>
          </a:bodyPr>
          <a:lstStyle/>
          <a:p>
            <a:pPr algn="l">
              <a:lnSpc>
                <a:spcPct val="80000"/>
              </a:lnSpc>
              <a:spcBef>
                <a:spcPct val="20000"/>
              </a:spcBef>
              <a:buClr>
                <a:srgbClr val="66FFFF"/>
              </a:buClr>
              <a:buSzPct val="75000"/>
              <a:buFont typeface="Monotype Sorts" pitchFamily="2" charset="2"/>
              <a:buNone/>
            </a:pPr>
            <a:r>
              <a:rPr lang="en-US" sz="2400" dirty="0">
                <a:effectLst/>
                <a:latin typeface="+mn-lt"/>
              </a:rPr>
              <a:t>where:</a:t>
            </a:r>
          </a:p>
          <a:p>
            <a:pPr algn="l">
              <a:lnSpc>
                <a:spcPct val="80000"/>
              </a:lnSpc>
              <a:spcBef>
                <a:spcPct val="20000"/>
              </a:spcBef>
              <a:buClr>
                <a:srgbClr val="66FFFF"/>
              </a:buClr>
              <a:buSzPct val="75000"/>
              <a:buFont typeface="Monotype Sorts" pitchFamily="2" charset="2"/>
              <a:buNone/>
            </a:pPr>
            <a:r>
              <a:rPr lang="en-US" sz="2400" dirty="0">
                <a:effectLst/>
                <a:latin typeface="+mn-lt"/>
              </a:rPr>
              <a:t>     </a:t>
            </a:r>
            <a:r>
              <a:rPr lang="en-US" sz="2400" i="1" dirty="0">
                <a:effectLst/>
                <a:latin typeface="+mn-lt"/>
              </a:rPr>
              <a:t>P</a:t>
            </a:r>
            <a:r>
              <a:rPr lang="en-US" sz="2400" i="1" baseline="-25000" dirty="0">
                <a:effectLst/>
                <a:latin typeface="+mn-lt"/>
              </a:rPr>
              <a:t>it</a:t>
            </a:r>
            <a:r>
              <a:rPr lang="en-US" sz="2400" dirty="0">
                <a:effectLst/>
                <a:latin typeface="+mn-lt"/>
              </a:rPr>
              <a:t>  = unit price for item </a:t>
            </a:r>
            <a:r>
              <a:rPr lang="en-US" sz="2400" i="1" dirty="0" err="1">
                <a:effectLst/>
                <a:latin typeface="+mn-lt"/>
              </a:rPr>
              <a:t>i</a:t>
            </a:r>
            <a:r>
              <a:rPr lang="en-US" sz="2400" i="1" dirty="0">
                <a:effectLst/>
                <a:latin typeface="+mn-lt"/>
              </a:rPr>
              <a:t> </a:t>
            </a:r>
            <a:r>
              <a:rPr lang="en-US" sz="2400" dirty="0">
                <a:effectLst/>
                <a:latin typeface="+mn-lt"/>
              </a:rPr>
              <a:t>in period </a:t>
            </a:r>
            <a:r>
              <a:rPr lang="en-US" sz="2400" i="1" dirty="0">
                <a:effectLst/>
                <a:latin typeface="+mn-lt"/>
              </a:rPr>
              <a:t>t</a:t>
            </a:r>
            <a:endParaRPr lang="en-US" sz="2400" dirty="0">
              <a:effectLst/>
              <a:latin typeface="+mn-lt"/>
            </a:endParaRPr>
          </a:p>
          <a:p>
            <a:pPr algn="l">
              <a:lnSpc>
                <a:spcPct val="80000"/>
              </a:lnSpc>
              <a:spcBef>
                <a:spcPct val="20000"/>
              </a:spcBef>
              <a:buClr>
                <a:srgbClr val="66FFFF"/>
              </a:buClr>
              <a:buSzPct val="75000"/>
              <a:buFont typeface="Monotype Sorts" pitchFamily="2" charset="2"/>
              <a:buNone/>
            </a:pPr>
            <a:r>
              <a:rPr lang="en-US" sz="2400" dirty="0">
                <a:effectLst/>
                <a:latin typeface="+mn-lt"/>
              </a:rPr>
              <a:t>     </a:t>
            </a:r>
            <a:r>
              <a:rPr lang="en-US" sz="2400" i="1" dirty="0">
                <a:effectLst/>
                <a:latin typeface="+mn-lt"/>
              </a:rPr>
              <a:t>P</a:t>
            </a:r>
            <a:r>
              <a:rPr lang="en-US" sz="2400" i="1" baseline="-25000" dirty="0">
                <a:effectLst/>
                <a:latin typeface="+mn-lt"/>
              </a:rPr>
              <a:t>i</a:t>
            </a:r>
            <a:r>
              <a:rPr lang="en-US" sz="2400" baseline="-25000" dirty="0">
                <a:effectLst/>
                <a:latin typeface="+mn-lt"/>
              </a:rPr>
              <a:t>0</a:t>
            </a:r>
            <a:r>
              <a:rPr lang="en-US" sz="2400" dirty="0">
                <a:effectLst/>
                <a:latin typeface="+mn-lt"/>
              </a:rPr>
              <a:t> = unit price for item </a:t>
            </a:r>
            <a:r>
              <a:rPr lang="en-US" sz="2400" i="1" dirty="0" err="1">
                <a:effectLst/>
                <a:latin typeface="+mn-lt"/>
              </a:rPr>
              <a:t>i</a:t>
            </a:r>
            <a:r>
              <a:rPr lang="en-US" sz="2400" dirty="0">
                <a:effectLst/>
                <a:latin typeface="+mn-lt"/>
              </a:rPr>
              <a:t> in the base period</a:t>
            </a:r>
          </a:p>
        </p:txBody>
      </p:sp>
      <p:sp>
        <p:nvSpPr>
          <p:cNvPr id="11" name="Oval 152"/>
          <p:cNvSpPr>
            <a:spLocks noChangeArrowheads="1"/>
          </p:cNvSpPr>
          <p:nvPr/>
        </p:nvSpPr>
        <p:spPr bwMode="auto">
          <a:xfrm>
            <a:off x="9557968" y="4585233"/>
            <a:ext cx="899352" cy="495300"/>
          </a:xfrm>
          <a:prstGeom prst="ellipse">
            <a:avLst/>
          </a:prstGeom>
          <a:noFill/>
          <a:ln w="28575">
            <a:solidFill>
              <a:srgbClr val="C00000"/>
            </a:solidFill>
            <a:round/>
            <a:headEnd/>
            <a:tailEnd/>
          </a:ln>
          <a:effectLst>
            <a:outerShdw dist="17961" dir="2700000" algn="ctr" rotWithShape="0">
              <a:schemeClr val="bg2"/>
            </a:outerShdw>
          </a:effectLst>
        </p:spPr>
        <p:txBody>
          <a:bodyPr wrap="none" anchor="ct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4914088" y="1846632"/>
                <a:ext cx="2392835" cy="8691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𝑖</m:t>
                          </m:r>
                        </m:sub>
                      </m:sSub>
                      <m:r>
                        <a:rPr lang="en-US" sz="2400" b="0" i="1" smtClean="0">
                          <a:effectLst/>
                          <a:latin typeface="Cambria Math"/>
                        </a:rPr>
                        <m:t>=</m:t>
                      </m:r>
                      <m:f>
                        <m:fPr>
                          <m:ctrlPr>
                            <a:rPr lang="en-US" sz="2400" b="0" i="1" smtClean="0">
                              <a:effectLst/>
                              <a:latin typeface="Cambria Math" panose="02040503050406030204" pitchFamily="18" charset="0"/>
                            </a:rPr>
                          </m:ctrlPr>
                        </m:fPr>
                        <m:num>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𝑖𝑡</m:t>
                                  </m:r>
                                </m:sub>
                              </m:sSub>
                            </m:e>
                          </m:nary>
                        </m:num>
                        <m:den>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m:t>
                                  </m:r>
                                  <m:r>
                                    <a:rPr lang="en-US" sz="2400" b="0" i="1" smtClean="0">
                                      <a:effectLst/>
                                      <a:latin typeface="Cambria Math"/>
                                    </a:rPr>
                                    <m:t>0</m:t>
                                  </m:r>
                                </m:sub>
                              </m:sSub>
                            </m:e>
                          </m:nary>
                        </m:den>
                      </m:f>
                      <m:r>
                        <a:rPr lang="en-US" sz="2400" b="0" i="1" smtClean="0">
                          <a:effectLst/>
                          <a:latin typeface="Cambria Math"/>
                        </a:rPr>
                        <m:t> (100)</m:t>
                      </m:r>
                    </m:oMath>
                  </m:oMathPara>
                </a14:m>
                <a:endParaRPr lang="en-US" sz="2400" dirty="0">
                  <a:effectLst/>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914088" y="1846632"/>
                <a:ext cx="2392835" cy="869149"/>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128992" y="4414107"/>
                <a:ext cx="8329203" cy="7923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2014</m:t>
                          </m:r>
                        </m:sub>
                      </m:sSub>
                      <m:r>
                        <a:rPr lang="en-US" sz="2400" b="0" i="1" smtClean="0">
                          <a:effectLst/>
                          <a:latin typeface="Cambria Math"/>
                        </a:rPr>
                        <m:t>=</m:t>
                      </m:r>
                      <m:f>
                        <m:fPr>
                          <m:ctrlPr>
                            <a:rPr lang="en-US" sz="2400" b="0" i="1" smtClean="0">
                              <a:effectLst/>
                              <a:latin typeface="Cambria Math" panose="02040503050406030204" pitchFamily="18" charset="0"/>
                            </a:rPr>
                          </m:ctrlPr>
                        </m:fPr>
                        <m:num>
                          <m:r>
                            <a:rPr lang="en-US" sz="2400" b="0" i="1" smtClean="0">
                              <a:effectLst/>
                              <a:latin typeface="Cambria Math"/>
                            </a:rPr>
                            <m:t>79.00+71.00+2.78+67.00+128.00</m:t>
                          </m:r>
                        </m:num>
                        <m:den>
                          <m:r>
                            <a:rPr lang="en-US" sz="2400" b="0" i="1" smtClean="0">
                              <a:effectLst/>
                              <a:latin typeface="Cambria Math"/>
                            </a:rPr>
                            <m:t>57.00+56.00+1.83+56.00+109.00</m:t>
                          </m:r>
                        </m:den>
                      </m:f>
                      <m:d>
                        <m:dPr>
                          <m:ctrlPr>
                            <a:rPr lang="en-US" sz="2400" b="0" i="1" smtClean="0">
                              <a:effectLst/>
                              <a:latin typeface="Cambria Math" panose="02040503050406030204" pitchFamily="18" charset="0"/>
                            </a:rPr>
                          </m:ctrlPr>
                        </m:dPr>
                        <m:e>
                          <m:r>
                            <a:rPr lang="en-US" sz="2400" b="0" i="1" smtClean="0">
                              <a:effectLst/>
                              <a:latin typeface="Cambria Math"/>
                            </a:rPr>
                            <m:t>100</m:t>
                          </m:r>
                        </m:e>
                      </m:d>
                      <m:r>
                        <a:rPr lang="en-US" sz="2400" b="0" i="1" smtClean="0">
                          <a:effectLst/>
                          <a:latin typeface="Cambria Math"/>
                        </a:rPr>
                        <m:t>=  124</m:t>
                      </m:r>
                    </m:oMath>
                  </m:oMathPara>
                </a14:m>
                <a:endParaRPr lang="en-US" sz="2400" dirty="0">
                  <a:effectLst/>
                  <a:latin typeface="+mn-lt"/>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128992" y="4414107"/>
                <a:ext cx="8329203" cy="792396"/>
              </a:xfrm>
              <a:prstGeom prst="rect">
                <a:avLst/>
              </a:prstGeom>
              <a:blipFill rotWithShape="1">
                <a:blip r:embed="rId3"/>
                <a:stretch>
                  <a:fillRect/>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949EBC64-41CB-41B8-B6DF-9B1367312BD4}" type="slidenum">
              <a:rPr lang="en-US" smtClean="0"/>
              <a:t>14</a:t>
            </a:fld>
            <a:endParaRPr lang="en-US"/>
          </a:p>
        </p:txBody>
      </p:sp>
      <p:sp>
        <p:nvSpPr>
          <p:cNvPr id="12" name="Rectangle 2"/>
          <p:cNvSpPr txBox="1">
            <a:spLocks noChangeArrowheads="1"/>
          </p:cNvSpPr>
          <p:nvPr/>
        </p:nvSpPr>
        <p:spPr>
          <a:xfrm>
            <a:off x="937728" y="741682"/>
            <a:ext cx="10489585" cy="727075"/>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rPr>
              <a:t>Aggregate Price Indexes</a:t>
            </a:r>
          </a:p>
        </p:txBody>
      </p:sp>
      <p:sp>
        <p:nvSpPr>
          <p:cNvPr id="9" name="TextBox 8"/>
          <p:cNvSpPr txBox="1"/>
          <p:nvPr/>
        </p:nvSpPr>
        <p:spPr>
          <a:xfrm>
            <a:off x="808892" y="5463821"/>
            <a:ext cx="10489585" cy="424732"/>
          </a:xfrm>
          <a:prstGeom prst="rect">
            <a:avLst/>
          </a:prstGeom>
          <a:noFill/>
        </p:spPr>
        <p:txBody>
          <a:bodyPr wrap="square" rtlCol="0">
            <a:spAutoFit/>
          </a:bodyPr>
          <a:lstStyle/>
          <a:p>
            <a:pPr>
              <a:lnSpc>
                <a:spcPct val="90000"/>
              </a:lnSpc>
            </a:pPr>
            <a:r>
              <a:rPr lang="en-US" sz="2400">
                <a:effectLst/>
                <a:latin typeface="+mn-lt"/>
              </a:rPr>
              <a:t>Biaya perawatan rumput tahunan meningkat 24% dari 2010 dibandingkan </a:t>
            </a:r>
            <a:r>
              <a:rPr lang="en-US" sz="2400" dirty="0">
                <a:effectLst/>
                <a:latin typeface="+mn-lt"/>
              </a:rPr>
              <a:t>2014.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300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3500"/>
                            </p:stCondLst>
                            <p:childTnLst>
                              <p:par>
                                <p:cTn id="9" presetID="16" presetClass="entr" presetSubtype="26" fill="hold" grpId="0" nodeType="afterEffect">
                                  <p:stCondLst>
                                    <p:cond delay="2500"/>
                                  </p:stCondLst>
                                  <p:childTnLst>
                                    <p:set>
                                      <p:cBhvr>
                                        <p:cTn id="10" dur="1" fill="hold">
                                          <p:stCondLst>
                                            <p:cond delay="0"/>
                                          </p:stCondLst>
                                        </p:cTn>
                                        <p:tgtEl>
                                          <p:spTgt spid="11"/>
                                        </p:tgtEl>
                                        <p:attrNameLst>
                                          <p:attrName>style.visibility</p:attrName>
                                        </p:attrNameLst>
                                      </p:cBhvr>
                                      <p:to>
                                        <p:strVal val="visible"/>
                                      </p:to>
                                    </p:set>
                                    <p:animEffect transition="in" filter="barn(inHorizontal)">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12"/>
          <p:cNvSpPr>
            <a:spLocks noChangeArrowheads="1"/>
          </p:cNvSpPr>
          <p:nvPr/>
        </p:nvSpPr>
        <p:spPr bwMode="auto">
          <a:xfrm>
            <a:off x="9417935" y="3996305"/>
            <a:ext cx="789377" cy="495300"/>
          </a:xfrm>
          <a:prstGeom prst="ellipse">
            <a:avLst/>
          </a:prstGeom>
          <a:noFill/>
          <a:ln w="28575">
            <a:solidFill>
              <a:srgbClr val="C00000"/>
            </a:solidFill>
            <a:round/>
            <a:headEnd/>
            <a:tailEnd/>
          </a:ln>
          <a:effectLst>
            <a:outerShdw dist="17961" dir="2700000" algn="ctr" rotWithShape="0">
              <a:schemeClr val="bg2"/>
            </a:outerShdw>
          </a:effectLst>
        </p:spPr>
        <p:txBody>
          <a:bodyPr wrap="none" anchor="ctr"/>
          <a:lstStyle/>
          <a:p>
            <a:endParaRPr lang="en-US"/>
          </a:p>
        </p:txBody>
      </p:sp>
      <p:sp>
        <p:nvSpPr>
          <p:cNvPr id="10" name="Rectangle 14"/>
          <p:cNvSpPr>
            <a:spLocks noChangeArrowheads="1"/>
          </p:cNvSpPr>
          <p:nvPr/>
        </p:nvSpPr>
        <p:spPr bwMode="auto">
          <a:xfrm>
            <a:off x="4255256" y="1323980"/>
            <a:ext cx="5523501" cy="455613"/>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u="sng" dirty="0">
                <a:effectLst/>
                <a:latin typeface="+mn-lt"/>
              </a:rPr>
              <a:t>Weighted (Fixed Quantity)</a:t>
            </a:r>
          </a:p>
        </p:txBody>
      </p:sp>
      <p:sp>
        <p:nvSpPr>
          <p:cNvPr id="11" name="Text Box 155"/>
          <p:cNvSpPr txBox="1">
            <a:spLocks noChangeArrowheads="1"/>
          </p:cNvSpPr>
          <p:nvPr/>
        </p:nvSpPr>
        <p:spPr bwMode="auto">
          <a:xfrm>
            <a:off x="4023726" y="3036181"/>
            <a:ext cx="4058419" cy="461665"/>
          </a:xfrm>
          <a:prstGeom prst="rect">
            <a:avLst/>
          </a:prstGeom>
          <a:noFill/>
          <a:ln w="12700">
            <a:noFill/>
            <a:miter lim="800000"/>
            <a:headEnd/>
            <a:tailEnd/>
          </a:ln>
          <a:effectLst/>
        </p:spPr>
        <p:txBody>
          <a:bodyPr wrap="none">
            <a:spAutoFit/>
          </a:bodyPr>
          <a:lstStyle/>
          <a:p>
            <a:r>
              <a:rPr lang="en-US" sz="2400" dirty="0">
                <a:effectLst/>
                <a:latin typeface="+mn-lt"/>
              </a:rPr>
              <a:t>where:   </a:t>
            </a:r>
            <a:r>
              <a:rPr lang="en-US" sz="2400" i="1" dirty="0">
                <a:effectLst/>
                <a:latin typeface="+mn-lt"/>
              </a:rPr>
              <a:t>Q</a:t>
            </a:r>
            <a:r>
              <a:rPr lang="en-US" sz="2400" i="1" baseline="-25000" dirty="0">
                <a:effectLst/>
                <a:latin typeface="+mn-lt"/>
              </a:rPr>
              <a:t>i</a:t>
            </a:r>
            <a:r>
              <a:rPr lang="en-US" sz="2400" dirty="0">
                <a:effectLst/>
                <a:latin typeface="+mn-lt"/>
              </a:rPr>
              <a:t> = quantity for item </a:t>
            </a:r>
            <a:r>
              <a:rPr lang="en-US" sz="2400" i="1" dirty="0" err="1">
                <a:effectLst/>
                <a:latin typeface="+mn-lt"/>
              </a:rPr>
              <a:t>i</a:t>
            </a:r>
            <a:endParaRPr lang="en-US" sz="2400" dirty="0">
              <a:effectLst/>
              <a:latin typeface="+mn-lt"/>
            </a:endParaRPr>
          </a:p>
        </p:txBody>
      </p:sp>
      <mc:AlternateContent xmlns:mc="http://schemas.openxmlformats.org/markup-compatibility/2006" xmlns:a14="http://schemas.microsoft.com/office/drawing/2010/main">
        <mc:Choice Requires="a14">
          <p:sp>
            <p:nvSpPr>
              <p:cNvPr id="3" name="TextBox 2"/>
              <p:cNvSpPr txBox="1"/>
              <p:nvPr/>
            </p:nvSpPr>
            <p:spPr>
              <a:xfrm>
                <a:off x="4770005" y="1966229"/>
                <a:ext cx="2716706" cy="922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𝑡</m:t>
                          </m:r>
                        </m:sub>
                      </m:sSub>
                      <m:r>
                        <a:rPr lang="en-US" sz="2400" b="0" i="1" smtClean="0">
                          <a:effectLst/>
                          <a:latin typeface="Cambria Math"/>
                        </a:rPr>
                        <m:t>=</m:t>
                      </m:r>
                      <m:f>
                        <m:fPr>
                          <m:ctrlPr>
                            <a:rPr lang="en-US" sz="2400" b="0" i="1" smtClean="0">
                              <a:effectLst/>
                              <a:latin typeface="Cambria Math" panose="02040503050406030204" pitchFamily="18" charset="0"/>
                            </a:rPr>
                          </m:ctrlPr>
                        </m:fPr>
                        <m:num>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𝑖𝑡</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m:t>
                                  </m:r>
                                </m:sub>
                              </m:sSub>
                            </m:e>
                          </m:nary>
                        </m:num>
                        <m:den>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m:t>
                                  </m:r>
                                  <m:r>
                                    <a:rPr lang="en-US" sz="2400" b="0" i="1" smtClean="0">
                                      <a:effectLst/>
                                      <a:latin typeface="Cambria Math"/>
                                    </a:rPr>
                                    <m:t>0</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m:t>
                                  </m:r>
                                </m:sub>
                              </m:sSub>
                            </m:e>
                          </m:nary>
                        </m:den>
                      </m:f>
                      <m:r>
                        <a:rPr lang="en-US" sz="2400" b="0" i="1" smtClean="0">
                          <a:effectLst/>
                          <a:latin typeface="Cambria Math"/>
                        </a:rPr>
                        <m:t> (100)</m:t>
                      </m:r>
                    </m:oMath>
                  </m:oMathPara>
                </a14:m>
                <a:endParaRPr lang="en-US" sz="2400" dirty="0">
                  <a:effectLst/>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770005" y="1966229"/>
                <a:ext cx="2716706" cy="92256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046665" y="3910053"/>
                <a:ext cx="8202310" cy="690382"/>
              </a:xfrm>
              <a:prstGeom prst="rect">
                <a:avLst/>
              </a:prstGeom>
              <a:noFill/>
            </p:spPr>
            <p:txBody>
              <a:bodyPr wrap="none" rtlCol="0">
                <a:spAutoFit/>
              </a:bodyPr>
              <a:lstStyle/>
              <a:p>
                <a14:m>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2014</m:t>
                        </m:r>
                      </m:sub>
                    </m:sSub>
                    <m:r>
                      <a:rPr lang="en-US" sz="2400" b="0" i="1" smtClean="0">
                        <a:effectLst/>
                        <a:latin typeface="Cambria Math"/>
                      </a:rPr>
                      <m:t>=</m:t>
                    </m:r>
                    <m:f>
                      <m:fPr>
                        <m:ctrlPr>
                          <a:rPr lang="en-US" sz="2400" b="0" i="1" smtClean="0">
                            <a:effectLst/>
                            <a:latin typeface="Cambria Math" panose="02040503050406030204" pitchFamily="18" charset="0"/>
                          </a:rPr>
                        </m:ctrlPr>
                      </m:fPr>
                      <m:num>
                        <m:r>
                          <a:rPr lang="en-US" sz="2400" b="0" i="1" smtClean="0">
                            <a:effectLst/>
                            <a:latin typeface="Cambria Math"/>
                          </a:rPr>
                          <m:t>79.00</m:t>
                        </m:r>
                        <m:d>
                          <m:dPr>
                            <m:ctrlPr>
                              <a:rPr lang="en-US" sz="2400" b="0" i="1" smtClean="0">
                                <a:effectLst/>
                                <a:latin typeface="Cambria Math" panose="02040503050406030204" pitchFamily="18" charset="0"/>
                              </a:rPr>
                            </m:ctrlPr>
                          </m:dPr>
                          <m:e>
                            <m:r>
                              <a:rPr lang="en-US" sz="2400" b="0" i="1" smtClean="0">
                                <a:effectLst/>
                                <a:latin typeface="Cambria Math"/>
                              </a:rPr>
                              <m:t>32</m:t>
                            </m:r>
                          </m:e>
                        </m:d>
                        <m:r>
                          <a:rPr lang="en-US" sz="2400" b="0" i="1" smtClean="0">
                            <a:effectLst/>
                            <a:latin typeface="Cambria Math"/>
                          </a:rPr>
                          <m:t>+71.00</m:t>
                        </m:r>
                        <m:d>
                          <m:dPr>
                            <m:ctrlPr>
                              <a:rPr lang="en-US" sz="2400" b="0" i="1" smtClean="0">
                                <a:effectLst/>
                                <a:latin typeface="Cambria Math" panose="02040503050406030204" pitchFamily="18" charset="0"/>
                              </a:rPr>
                            </m:ctrlPr>
                          </m:dPr>
                          <m:e>
                            <m:r>
                              <a:rPr lang="en-US" sz="2400" b="0" i="1" smtClean="0">
                                <a:effectLst/>
                                <a:latin typeface="Cambria Math"/>
                              </a:rPr>
                              <m:t>3</m:t>
                            </m:r>
                          </m:e>
                        </m:d>
                        <m:r>
                          <a:rPr lang="en-US" sz="2400" b="0" i="1" smtClean="0">
                            <a:effectLst/>
                            <a:latin typeface="Cambria Math"/>
                          </a:rPr>
                          <m:t>+2.78</m:t>
                        </m:r>
                        <m:d>
                          <m:dPr>
                            <m:ctrlPr>
                              <a:rPr lang="en-US" sz="2400" b="0" i="1" smtClean="0">
                                <a:effectLst/>
                                <a:latin typeface="Cambria Math" panose="02040503050406030204" pitchFamily="18" charset="0"/>
                              </a:rPr>
                            </m:ctrlPr>
                          </m:dPr>
                          <m:e>
                            <m:r>
                              <a:rPr lang="en-US" sz="2400" b="0" i="1" smtClean="0">
                                <a:effectLst/>
                                <a:latin typeface="Cambria Math"/>
                              </a:rPr>
                              <m:t>40</m:t>
                            </m:r>
                          </m:e>
                        </m:d>
                        <m:r>
                          <a:rPr lang="en-US" sz="2400" b="0" i="1" smtClean="0">
                            <a:effectLst/>
                            <a:latin typeface="Cambria Math"/>
                          </a:rPr>
                          <m:t>+67.00</m:t>
                        </m:r>
                        <m:d>
                          <m:dPr>
                            <m:ctrlPr>
                              <a:rPr lang="en-US" sz="2400" b="0" i="1" smtClean="0">
                                <a:effectLst/>
                                <a:latin typeface="Cambria Math" panose="02040503050406030204" pitchFamily="18" charset="0"/>
                              </a:rPr>
                            </m:ctrlPr>
                          </m:dPr>
                          <m:e>
                            <m:r>
                              <a:rPr lang="en-US" sz="2400" b="0" i="1" smtClean="0">
                                <a:effectLst/>
                                <a:latin typeface="Cambria Math"/>
                              </a:rPr>
                              <m:t>2</m:t>
                            </m:r>
                          </m:e>
                        </m:d>
                        <m:r>
                          <a:rPr lang="en-US" sz="2400" b="0" i="1" smtClean="0">
                            <a:effectLst/>
                            <a:latin typeface="Cambria Math"/>
                          </a:rPr>
                          <m:t>+128.00(1)</m:t>
                        </m:r>
                      </m:num>
                      <m:den>
                        <m:r>
                          <a:rPr lang="en-US" sz="2400" b="0" i="1" smtClean="0">
                            <a:effectLst/>
                            <a:latin typeface="Cambria Math"/>
                          </a:rPr>
                          <m:t>57.00</m:t>
                        </m:r>
                        <m:d>
                          <m:dPr>
                            <m:ctrlPr>
                              <a:rPr lang="en-US" sz="2400" b="0" i="1" smtClean="0">
                                <a:effectLst/>
                                <a:latin typeface="Cambria Math" panose="02040503050406030204" pitchFamily="18" charset="0"/>
                              </a:rPr>
                            </m:ctrlPr>
                          </m:dPr>
                          <m:e>
                            <m:r>
                              <a:rPr lang="en-US" sz="2400" b="0" i="1" smtClean="0">
                                <a:effectLst/>
                                <a:latin typeface="Cambria Math"/>
                              </a:rPr>
                              <m:t>32</m:t>
                            </m:r>
                          </m:e>
                        </m:d>
                        <m:r>
                          <a:rPr lang="en-US" sz="2400" b="0" i="1" smtClean="0">
                            <a:effectLst/>
                            <a:latin typeface="Cambria Math"/>
                          </a:rPr>
                          <m:t>+56.00</m:t>
                        </m:r>
                        <m:d>
                          <m:dPr>
                            <m:ctrlPr>
                              <a:rPr lang="en-US" sz="2400" b="0" i="1" smtClean="0">
                                <a:effectLst/>
                                <a:latin typeface="Cambria Math" panose="02040503050406030204" pitchFamily="18" charset="0"/>
                              </a:rPr>
                            </m:ctrlPr>
                          </m:dPr>
                          <m:e>
                            <m:r>
                              <a:rPr lang="en-US" sz="2400" b="0" i="1" smtClean="0">
                                <a:effectLst/>
                                <a:latin typeface="Cambria Math"/>
                              </a:rPr>
                              <m:t>3</m:t>
                            </m:r>
                          </m:e>
                        </m:d>
                        <m:r>
                          <a:rPr lang="en-US" sz="2400" b="0" i="1" smtClean="0">
                            <a:effectLst/>
                            <a:latin typeface="Cambria Math"/>
                          </a:rPr>
                          <m:t>+1.83</m:t>
                        </m:r>
                        <m:d>
                          <m:dPr>
                            <m:ctrlPr>
                              <a:rPr lang="en-US" sz="2400" b="0" i="1" smtClean="0">
                                <a:effectLst/>
                                <a:latin typeface="Cambria Math" panose="02040503050406030204" pitchFamily="18" charset="0"/>
                              </a:rPr>
                            </m:ctrlPr>
                          </m:dPr>
                          <m:e>
                            <m:r>
                              <a:rPr lang="en-US" sz="2400" b="0" i="1" smtClean="0">
                                <a:effectLst/>
                                <a:latin typeface="Cambria Math"/>
                              </a:rPr>
                              <m:t>40</m:t>
                            </m:r>
                          </m:e>
                        </m:d>
                        <m:r>
                          <a:rPr lang="en-US" sz="2400" b="0" i="1" smtClean="0">
                            <a:effectLst/>
                            <a:latin typeface="Cambria Math"/>
                          </a:rPr>
                          <m:t>+56.00</m:t>
                        </m:r>
                        <m:d>
                          <m:dPr>
                            <m:ctrlPr>
                              <a:rPr lang="en-US" sz="2400" b="0" i="1" smtClean="0">
                                <a:effectLst/>
                                <a:latin typeface="Cambria Math" panose="02040503050406030204" pitchFamily="18" charset="0"/>
                              </a:rPr>
                            </m:ctrlPr>
                          </m:dPr>
                          <m:e>
                            <m:r>
                              <a:rPr lang="en-US" sz="2400" b="0" i="1" smtClean="0">
                                <a:effectLst/>
                                <a:latin typeface="Cambria Math"/>
                              </a:rPr>
                              <m:t>2</m:t>
                            </m:r>
                          </m:e>
                        </m:d>
                        <m:r>
                          <a:rPr lang="en-US" sz="2400" b="0" i="1" smtClean="0">
                            <a:effectLst/>
                            <a:latin typeface="Cambria Math"/>
                          </a:rPr>
                          <m:t>+109.00(1)</m:t>
                        </m:r>
                      </m:den>
                    </m:f>
                  </m:oMath>
                </a14:m>
                <a:r>
                  <a:rPr lang="en-US" sz="2400" dirty="0">
                    <a:effectLst/>
                    <a:latin typeface="+mn-lt"/>
                    <a:cs typeface="Arial" panose="020B0604020202020204" pitchFamily="34" charset="0"/>
                  </a:rPr>
                  <a:t> (100)=  136</a:t>
                </a:r>
              </a:p>
            </p:txBody>
          </p:sp>
        </mc:Choice>
        <mc:Fallback xmlns="">
          <p:sp>
            <p:nvSpPr>
              <p:cNvPr id="6" name="TextBox 5"/>
              <p:cNvSpPr txBox="1">
                <a:spLocks noRot="1" noChangeAspect="1" noMove="1" noResize="1" noEditPoints="1" noAdjustHandles="1" noChangeArrowheads="1" noChangeShapeType="1" noTextEdit="1"/>
              </p:cNvSpPr>
              <p:nvPr/>
            </p:nvSpPr>
            <p:spPr>
              <a:xfrm>
                <a:off x="2046665" y="3910053"/>
                <a:ext cx="8202310" cy="690382"/>
              </a:xfrm>
              <a:prstGeom prst="rect">
                <a:avLst/>
              </a:prstGeom>
              <a:blipFill rotWithShape="1">
                <a:blip r:embed="rId3"/>
                <a:stretch>
                  <a:fillRect b="-877"/>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949EBC64-41CB-41B8-B6DF-9B1367312BD4}" type="slidenum">
              <a:rPr lang="en-US" smtClean="0"/>
              <a:t>15</a:t>
            </a:fld>
            <a:endParaRPr lang="en-US"/>
          </a:p>
        </p:txBody>
      </p:sp>
      <p:sp>
        <p:nvSpPr>
          <p:cNvPr id="15" name="Rectangle 2"/>
          <p:cNvSpPr txBox="1">
            <a:spLocks noChangeArrowheads="1"/>
          </p:cNvSpPr>
          <p:nvPr/>
        </p:nvSpPr>
        <p:spPr>
          <a:xfrm>
            <a:off x="937728" y="741682"/>
            <a:ext cx="10489585" cy="631507"/>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latin typeface="+mn-lt"/>
              </a:rPr>
              <a:t>Aggregate Price Indexes</a:t>
            </a:r>
          </a:p>
        </p:txBody>
      </p:sp>
      <p:sp>
        <p:nvSpPr>
          <p:cNvPr id="14" name="TextBox 13"/>
          <p:cNvSpPr txBox="1"/>
          <p:nvPr/>
        </p:nvSpPr>
        <p:spPr>
          <a:xfrm>
            <a:off x="609600" y="4948472"/>
            <a:ext cx="9393991" cy="424732"/>
          </a:xfrm>
          <a:prstGeom prst="rect">
            <a:avLst/>
          </a:prstGeom>
          <a:noFill/>
        </p:spPr>
        <p:txBody>
          <a:bodyPr wrap="square" rtlCol="0">
            <a:spAutoFit/>
          </a:bodyPr>
          <a:lstStyle/>
          <a:p>
            <a:pPr>
              <a:lnSpc>
                <a:spcPct val="90000"/>
              </a:lnSpc>
            </a:pPr>
            <a:r>
              <a:rPr lang="en-US" sz="2400">
                <a:effectLst/>
                <a:latin typeface="+mn-lt"/>
              </a:rPr>
              <a:t>Biaya perawatan rumput tahunan meningkat 36% dari 2010 sampai </a:t>
            </a:r>
            <a:r>
              <a:rPr lang="en-US" sz="2400" dirty="0">
                <a:effectLst/>
                <a:latin typeface="+mn-lt"/>
              </a:rPr>
              <a:t>2014.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300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par>
                          <p:cTn id="8" fill="hold">
                            <p:stCondLst>
                              <p:cond delay="3500"/>
                            </p:stCondLst>
                            <p:childTnLst>
                              <p:par>
                                <p:cTn id="9" presetID="16" presetClass="entr" presetSubtype="26" fill="hold" grpId="0" nodeType="afterEffect">
                                  <p:stCondLst>
                                    <p:cond delay="2000"/>
                                  </p:stCondLst>
                                  <p:childTnLst>
                                    <p:set>
                                      <p:cBhvr>
                                        <p:cTn id="10" dur="1" fill="hold">
                                          <p:stCondLst>
                                            <p:cond delay="0"/>
                                          </p:stCondLst>
                                        </p:cTn>
                                        <p:tgtEl>
                                          <p:spTgt spid="9"/>
                                        </p:tgtEl>
                                        <p:attrNameLst>
                                          <p:attrName>style.visibility</p:attrName>
                                        </p:attrNameLst>
                                      </p:cBhvr>
                                      <p:to>
                                        <p:strVal val="visible"/>
                                      </p:to>
                                    </p:set>
                                    <p:animEffect transition="in" filter="barn(inHorizont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6"/>
          <p:cNvSpPr>
            <a:spLocks noChangeArrowheads="1"/>
          </p:cNvSpPr>
          <p:nvPr/>
        </p:nvSpPr>
        <p:spPr bwMode="auto">
          <a:xfrm>
            <a:off x="2682955" y="1363845"/>
            <a:ext cx="6790360" cy="455613"/>
          </a:xfrm>
          <a:prstGeom prst="rect">
            <a:avLst/>
          </a:prstGeom>
          <a:noFill/>
          <a:ln w="12700">
            <a:noFill/>
            <a:miter lim="800000"/>
            <a:headEnd/>
            <a:tailEnd/>
          </a:ln>
          <a:effectLst/>
        </p:spPr>
        <p:txBody>
          <a:bodyPr lIns="90488" tIns="44450" rIns="90488" bIns="44450"/>
          <a:lstStyle/>
          <a:p>
            <a:r>
              <a:rPr lang="en-US" sz="2400" u="sng" dirty="0">
                <a:effectLst/>
                <a:latin typeface="+mn-lt"/>
              </a:rPr>
              <a:t>Weighted (Base-Period Quantity)</a:t>
            </a:r>
            <a:r>
              <a:rPr lang="en-US" sz="2400" dirty="0">
                <a:effectLst/>
                <a:latin typeface="+mn-lt"/>
              </a:rPr>
              <a:t> </a:t>
            </a:r>
            <a:r>
              <a:rPr lang="en-US" sz="2400" dirty="0" err="1">
                <a:effectLst/>
                <a:latin typeface="+mn-lt"/>
              </a:rPr>
              <a:t>Laspeyres</a:t>
            </a:r>
            <a:r>
              <a:rPr lang="en-US" sz="2400" dirty="0">
                <a:effectLst/>
                <a:latin typeface="+mn-lt"/>
              </a:rPr>
              <a:t> Index</a:t>
            </a:r>
          </a:p>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endParaRPr lang="en-US" sz="2400" u="sng" dirty="0">
              <a:effectLst/>
              <a:latin typeface="+mn-lt"/>
            </a:endParaRPr>
          </a:p>
        </p:txBody>
      </p:sp>
      <p:sp>
        <p:nvSpPr>
          <p:cNvPr id="3" name="AutoShape 148"/>
          <p:cNvSpPr>
            <a:spLocks noChangeArrowheads="1"/>
          </p:cNvSpPr>
          <p:nvPr/>
        </p:nvSpPr>
        <p:spPr bwMode="auto">
          <a:xfrm>
            <a:off x="1519802" y="3886907"/>
            <a:ext cx="2812425" cy="1181100"/>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anchor="ctr"/>
          <a:lstStyle/>
          <a:p>
            <a:pPr>
              <a:lnSpc>
                <a:spcPct val="90000"/>
              </a:lnSpc>
            </a:pPr>
            <a:r>
              <a:rPr lang="en-US" dirty="0">
                <a:effectLst/>
                <a:latin typeface="+mn-lt"/>
              </a:rPr>
              <a:t>A variable-</a:t>
            </a:r>
          </a:p>
          <a:p>
            <a:pPr>
              <a:lnSpc>
                <a:spcPct val="90000"/>
              </a:lnSpc>
            </a:pPr>
            <a:r>
              <a:rPr lang="en-US" dirty="0">
                <a:effectLst/>
                <a:latin typeface="+mn-lt"/>
              </a:rPr>
              <a:t>quantity index</a:t>
            </a:r>
          </a:p>
        </p:txBody>
      </p:sp>
      <p:sp>
        <p:nvSpPr>
          <p:cNvPr id="4" name="AutoShape 149"/>
          <p:cNvSpPr>
            <a:spLocks noChangeArrowheads="1"/>
          </p:cNvSpPr>
          <p:nvPr/>
        </p:nvSpPr>
        <p:spPr bwMode="auto">
          <a:xfrm>
            <a:off x="1508520" y="1898652"/>
            <a:ext cx="2812425" cy="1123950"/>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a:lstStyle/>
          <a:p>
            <a:pPr>
              <a:lnSpc>
                <a:spcPct val="90000"/>
              </a:lnSpc>
            </a:pPr>
            <a:r>
              <a:rPr lang="en-US" dirty="0">
                <a:effectLst/>
                <a:latin typeface="+mn-lt"/>
              </a:rPr>
              <a:t>Special case</a:t>
            </a:r>
          </a:p>
          <a:p>
            <a:pPr>
              <a:lnSpc>
                <a:spcPct val="90000"/>
              </a:lnSpc>
            </a:pPr>
            <a:r>
              <a:rPr lang="en-US" dirty="0">
                <a:effectLst/>
                <a:latin typeface="+mn-lt"/>
              </a:rPr>
              <a:t>of the fixed</a:t>
            </a:r>
          </a:p>
          <a:p>
            <a:pPr>
              <a:lnSpc>
                <a:spcPct val="90000"/>
              </a:lnSpc>
            </a:pPr>
            <a:r>
              <a:rPr lang="en-US" dirty="0">
                <a:effectLst/>
                <a:latin typeface="+mn-lt"/>
              </a:rPr>
              <a:t>quantity index</a:t>
            </a:r>
          </a:p>
        </p:txBody>
      </p:sp>
      <p:sp>
        <p:nvSpPr>
          <p:cNvPr id="13" name="AutoShape 156"/>
          <p:cNvSpPr>
            <a:spLocks noChangeArrowheads="1"/>
          </p:cNvSpPr>
          <p:nvPr/>
        </p:nvSpPr>
        <p:spPr bwMode="auto">
          <a:xfrm>
            <a:off x="7976792" y="1898652"/>
            <a:ext cx="2837762" cy="1123950"/>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a:lstStyle/>
          <a:p>
            <a:pPr>
              <a:lnSpc>
                <a:spcPct val="90000"/>
              </a:lnSpc>
            </a:pPr>
            <a:r>
              <a:rPr lang="en-US" dirty="0">
                <a:effectLst/>
                <a:latin typeface="+mn-lt"/>
              </a:rPr>
              <a:t>More widely</a:t>
            </a:r>
          </a:p>
          <a:p>
            <a:pPr>
              <a:lnSpc>
                <a:spcPct val="90000"/>
              </a:lnSpc>
            </a:pPr>
            <a:r>
              <a:rPr lang="en-US" dirty="0">
                <a:effectLst/>
                <a:latin typeface="+mn-lt"/>
              </a:rPr>
              <a:t>used than the</a:t>
            </a:r>
          </a:p>
          <a:p>
            <a:pPr>
              <a:lnSpc>
                <a:spcPct val="90000"/>
              </a:lnSpc>
            </a:pPr>
            <a:r>
              <a:rPr lang="en-US" dirty="0" err="1">
                <a:effectLst/>
                <a:latin typeface="+mn-lt"/>
              </a:rPr>
              <a:t>Paasche</a:t>
            </a:r>
            <a:r>
              <a:rPr lang="en-US" dirty="0">
                <a:effectLst/>
                <a:latin typeface="+mn-lt"/>
              </a:rPr>
              <a:t> index</a:t>
            </a:r>
          </a:p>
        </p:txBody>
      </p:sp>
      <p:sp>
        <p:nvSpPr>
          <p:cNvPr id="14" name="AutoShape 157"/>
          <p:cNvSpPr>
            <a:spLocks noChangeArrowheads="1"/>
          </p:cNvSpPr>
          <p:nvPr/>
        </p:nvSpPr>
        <p:spPr bwMode="auto">
          <a:xfrm>
            <a:off x="7751012" y="3917952"/>
            <a:ext cx="3571742" cy="1172633"/>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a:lstStyle/>
          <a:p>
            <a:pPr>
              <a:lnSpc>
                <a:spcPct val="90000"/>
              </a:lnSpc>
            </a:pPr>
            <a:r>
              <a:rPr lang="en-US" dirty="0">
                <a:effectLst/>
                <a:latin typeface="+mn-lt"/>
              </a:rPr>
              <a:t>Pro: Reflects current usage; </a:t>
            </a:r>
          </a:p>
          <a:p>
            <a:pPr>
              <a:lnSpc>
                <a:spcPct val="90000"/>
              </a:lnSpc>
            </a:pPr>
            <a:r>
              <a:rPr lang="en-US" dirty="0">
                <a:effectLst/>
                <a:latin typeface="+mn-lt"/>
              </a:rPr>
              <a:t>Con: Weights require</a:t>
            </a:r>
          </a:p>
          <a:p>
            <a:pPr>
              <a:lnSpc>
                <a:spcPct val="90000"/>
              </a:lnSpc>
            </a:pPr>
            <a:r>
              <a:rPr lang="en-US" dirty="0">
                <a:effectLst/>
                <a:latin typeface="+mn-lt"/>
              </a:rPr>
              <a:t>continual updating</a:t>
            </a:r>
          </a:p>
        </p:txBody>
      </p:sp>
      <p:sp>
        <p:nvSpPr>
          <p:cNvPr id="17" name="Rectangle 147"/>
          <p:cNvSpPr>
            <a:spLocks noChangeArrowheads="1"/>
          </p:cNvSpPr>
          <p:nvPr/>
        </p:nvSpPr>
        <p:spPr bwMode="auto">
          <a:xfrm>
            <a:off x="3297323" y="3306233"/>
            <a:ext cx="6016002" cy="455613"/>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u="sng" dirty="0">
                <a:effectLst/>
                <a:latin typeface="+mn-lt"/>
              </a:rPr>
              <a:t>Weighted (Period </a:t>
            </a:r>
            <a:r>
              <a:rPr lang="en-US" sz="2400" i="1" u="sng" dirty="0">
                <a:effectLst/>
                <a:latin typeface="+mn-lt"/>
              </a:rPr>
              <a:t>t</a:t>
            </a:r>
            <a:r>
              <a:rPr lang="en-US" sz="2400" u="sng" dirty="0">
                <a:effectLst/>
                <a:latin typeface="+mn-lt"/>
              </a:rPr>
              <a:t> Quantity)</a:t>
            </a:r>
            <a:r>
              <a:rPr lang="en-US" sz="2400" dirty="0">
                <a:effectLst/>
                <a:latin typeface="+mn-lt"/>
              </a:rPr>
              <a:t> </a:t>
            </a:r>
            <a:r>
              <a:rPr lang="en-US" sz="2400" dirty="0" err="1">
                <a:effectLst/>
                <a:latin typeface="+mn-lt"/>
              </a:rPr>
              <a:t>Paasche</a:t>
            </a:r>
            <a:r>
              <a:rPr lang="en-US" sz="2400" dirty="0">
                <a:effectLst/>
                <a:latin typeface="+mn-lt"/>
              </a:rPr>
              <a:t> Index</a:t>
            </a:r>
            <a:endParaRPr lang="en-US" sz="2400" u="sng" dirty="0">
              <a:effectLst/>
              <a:latin typeface="+mn-lt"/>
            </a:endParaRPr>
          </a:p>
        </p:txBody>
      </p:sp>
      <mc:AlternateContent xmlns:mc="http://schemas.openxmlformats.org/markup-compatibility/2006" xmlns:a14="http://schemas.microsoft.com/office/drawing/2010/main">
        <mc:Choice Requires="a14">
          <p:sp>
            <p:nvSpPr>
              <p:cNvPr id="19" name="TextBox 18"/>
              <p:cNvSpPr txBox="1"/>
              <p:nvPr/>
            </p:nvSpPr>
            <p:spPr>
              <a:xfrm>
                <a:off x="4709857" y="3948735"/>
                <a:ext cx="2804870" cy="92256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𝑡</m:t>
                          </m:r>
                        </m:sub>
                      </m:sSub>
                      <m:r>
                        <a:rPr lang="en-US" sz="2400" b="0" i="1" smtClean="0">
                          <a:effectLst/>
                          <a:latin typeface="Cambria Math"/>
                        </a:rPr>
                        <m:t>=</m:t>
                      </m:r>
                      <m:f>
                        <m:fPr>
                          <m:ctrlPr>
                            <a:rPr lang="en-US" sz="2400" b="0" i="1" smtClean="0">
                              <a:effectLst/>
                              <a:latin typeface="Cambria Math" panose="02040503050406030204" pitchFamily="18" charset="0"/>
                            </a:rPr>
                          </m:ctrlPr>
                        </m:fPr>
                        <m:num>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𝑖𝑡</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𝑖𝑡</m:t>
                                  </m:r>
                                </m:sub>
                              </m:sSub>
                            </m:e>
                          </m:nary>
                        </m:num>
                        <m:den>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m:t>
                                  </m:r>
                                  <m:r>
                                    <a:rPr lang="en-US" sz="2400" b="0" i="1" smtClean="0">
                                      <a:effectLst/>
                                      <a:latin typeface="Cambria Math"/>
                                    </a:rPr>
                                    <m:t>0</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𝑖𝑡</m:t>
                                  </m:r>
                                </m:sub>
                              </m:sSub>
                            </m:e>
                          </m:nary>
                        </m:den>
                      </m:f>
                      <m:r>
                        <a:rPr lang="en-US" sz="2400" b="0" i="1" smtClean="0">
                          <a:effectLst/>
                          <a:latin typeface="Cambria Math"/>
                        </a:rPr>
                        <m:t> (100)</m:t>
                      </m:r>
                    </m:oMath>
                  </m:oMathPara>
                </a14:m>
                <a:endParaRPr lang="en-US" sz="2400" dirty="0">
                  <a:effectLst/>
                  <a:latin typeface="+mn-lt"/>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4709857" y="3948735"/>
                <a:ext cx="2804870" cy="922560"/>
              </a:xfrm>
              <a:prstGeom prst="rect">
                <a:avLst/>
              </a:prstGeom>
              <a:blipFill rotWithShape="1">
                <a:blip r:embed="rId2"/>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4672987" y="1943808"/>
                <a:ext cx="2841740" cy="922560"/>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𝑡</m:t>
                          </m:r>
                        </m:sub>
                      </m:sSub>
                      <m:r>
                        <a:rPr lang="en-US" sz="2400" b="0" i="1" smtClean="0">
                          <a:effectLst/>
                          <a:latin typeface="Cambria Math"/>
                        </a:rPr>
                        <m:t>=</m:t>
                      </m:r>
                      <m:f>
                        <m:fPr>
                          <m:ctrlPr>
                            <a:rPr lang="en-US" sz="2400" b="0" i="1" smtClean="0">
                              <a:effectLst/>
                              <a:latin typeface="Cambria Math" panose="02040503050406030204" pitchFamily="18" charset="0"/>
                            </a:rPr>
                          </m:ctrlPr>
                        </m:fPr>
                        <m:num>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𝑖𝑡</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m:t>
                                  </m:r>
                                  <m:r>
                                    <a:rPr lang="en-US" sz="2400" b="0" i="1" smtClean="0">
                                      <a:effectLst/>
                                      <a:latin typeface="Cambria Math"/>
                                    </a:rPr>
                                    <m:t>0</m:t>
                                  </m:r>
                                </m:sub>
                              </m:sSub>
                            </m:e>
                          </m:nary>
                        </m:num>
                        <m:den>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m:t>
                                  </m:r>
                                  <m:r>
                                    <a:rPr lang="en-US" sz="2400" b="0" i="1" smtClean="0">
                                      <a:effectLst/>
                                      <a:latin typeface="Cambria Math"/>
                                    </a:rPr>
                                    <m:t>0</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m:t>
                                  </m:r>
                                  <m:r>
                                    <a:rPr lang="en-US" sz="2400" b="0" i="1" smtClean="0">
                                      <a:effectLst/>
                                      <a:latin typeface="Cambria Math"/>
                                    </a:rPr>
                                    <m:t>0</m:t>
                                  </m:r>
                                </m:sub>
                              </m:sSub>
                            </m:e>
                          </m:nary>
                        </m:den>
                      </m:f>
                      <m:r>
                        <a:rPr lang="en-US" sz="2400" b="0" i="1" smtClean="0">
                          <a:effectLst/>
                          <a:latin typeface="Cambria Math"/>
                        </a:rPr>
                        <m:t> (100)</m:t>
                      </m:r>
                    </m:oMath>
                  </m:oMathPara>
                </a14:m>
                <a:endParaRPr lang="en-US" sz="2400" dirty="0">
                  <a:effectLst/>
                  <a:latin typeface="+mn-lt"/>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4672987" y="1943808"/>
                <a:ext cx="2841740" cy="922560"/>
              </a:xfrm>
              <a:prstGeom prst="rect">
                <a:avLst/>
              </a:prstGeom>
              <a:blipFill rotWithShape="1">
                <a:blip r:embed="rId3"/>
                <a:stretch>
                  <a:fillRect/>
                </a:stretch>
              </a:blipFill>
              <a:effectLst/>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949EBC64-41CB-41B8-B6DF-9B1367312BD4}" type="slidenum">
              <a:rPr lang="en-US" smtClean="0"/>
              <a:t>16</a:t>
            </a:fld>
            <a:endParaRPr lang="en-US"/>
          </a:p>
        </p:txBody>
      </p:sp>
      <p:sp>
        <p:nvSpPr>
          <p:cNvPr id="16" name="Rectangle 2"/>
          <p:cNvSpPr txBox="1">
            <a:spLocks noChangeArrowheads="1"/>
          </p:cNvSpPr>
          <p:nvPr/>
        </p:nvSpPr>
        <p:spPr>
          <a:xfrm>
            <a:off x="937728" y="741682"/>
            <a:ext cx="10489585" cy="727075"/>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rPr>
              <a:t>Aggregate Price Indexes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grpId="0" nodeType="afterEffect">
                                  <p:stCondLst>
                                    <p:cond delay="400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slide(fromTop)">
                                      <p:cBhvr>
                                        <p:cTn id="20" dur="500"/>
                                        <p:tgtEl>
                                          <p:spTgt spid="17"/>
                                        </p:tgtEl>
                                      </p:cBhvr>
                                    </p:animEffect>
                                  </p:childTnLst>
                                </p:cTn>
                              </p:par>
                            </p:childTnLst>
                          </p:cTn>
                        </p:par>
                        <p:par>
                          <p:cTn id="21" fill="hold">
                            <p:stCondLst>
                              <p:cond delay="500"/>
                            </p:stCondLst>
                            <p:childTnLst>
                              <p:par>
                                <p:cTn id="22" presetID="9" presetClass="entr" presetSubtype="0" fill="hold" grpId="0" nodeType="afterEffect">
                                  <p:stCondLst>
                                    <p:cond delay="200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par>
                          <p:cTn id="25" fill="hold">
                            <p:stCondLst>
                              <p:cond delay="3000"/>
                            </p:stCondLst>
                            <p:childTnLst>
                              <p:par>
                                <p:cTn id="26" presetID="9" presetClass="entr" presetSubtype="0" fill="hold" grpId="0" nodeType="afterEffect">
                                  <p:stCondLst>
                                    <p:cond delay="4000"/>
                                  </p:stCondLst>
                                  <p:childTnLst>
                                    <p:set>
                                      <p:cBhvr>
                                        <p:cTn id="27" dur="1" fill="hold">
                                          <p:stCondLst>
                                            <p:cond delay="0"/>
                                          </p:stCondLst>
                                        </p:cTn>
                                        <p:tgtEl>
                                          <p:spTgt spid="14"/>
                                        </p:tgtEl>
                                        <p:attrNameLst>
                                          <p:attrName>style.visibility</p:attrName>
                                        </p:attrNameLst>
                                      </p:cBhvr>
                                      <p:to>
                                        <p:strVal val="visible"/>
                                      </p:to>
                                    </p:set>
                                    <p:animEffect transition="in" filter="dissolv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p:bldP spid="4" grpId="0"/>
      <p:bldP spid="13" grpId="0"/>
      <p:bldP spid="14" grpId="0"/>
      <p:bldP spid="1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60"/>
          <p:cNvSpPr txBox="1">
            <a:spLocks noChangeArrowheads="1"/>
          </p:cNvSpPr>
          <p:nvPr/>
        </p:nvSpPr>
        <p:spPr bwMode="auto">
          <a:xfrm>
            <a:off x="820615" y="5092575"/>
            <a:ext cx="10245970" cy="830997"/>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spAutoFit/>
          </a:bodyPr>
          <a:lstStyle/>
          <a:p>
            <a:pPr algn="l"/>
            <a:r>
              <a:rPr lang="en-US" sz="2400">
                <a:effectLst/>
                <a:latin typeface="+mn-lt"/>
              </a:rPr>
              <a:t>Kenaikan harga satuan selama 5 tahun dari yang terendah berkisar 17.4% untuk </a:t>
            </a:r>
            <a:r>
              <a:rPr lang="en-US" sz="2400" dirty="0">
                <a:effectLst/>
                <a:latin typeface="+mn-lt"/>
              </a:rPr>
              <a:t>sprinkler </a:t>
            </a:r>
            <a:r>
              <a:rPr lang="en-US" sz="2400">
                <a:effectLst/>
                <a:latin typeface="+mn-lt"/>
              </a:rPr>
              <a:t>repair dampai tertinggi </a:t>
            </a:r>
            <a:r>
              <a:rPr lang="en-US" sz="2400" dirty="0">
                <a:effectLst/>
                <a:latin typeface="+mn-lt"/>
              </a:rPr>
              <a:t>51.9</a:t>
            </a:r>
            <a:r>
              <a:rPr lang="en-US" sz="2400">
                <a:effectLst/>
                <a:latin typeface="+mn-lt"/>
              </a:rPr>
              <a:t>% untuk </a:t>
            </a:r>
            <a:r>
              <a:rPr lang="en-US" sz="2400" dirty="0">
                <a:effectLst/>
                <a:latin typeface="+mn-lt"/>
              </a:rPr>
              <a:t>water.</a:t>
            </a:r>
          </a:p>
        </p:txBody>
      </p:sp>
      <p:grpSp>
        <p:nvGrpSpPr>
          <p:cNvPr id="3" name="Group 2"/>
          <p:cNvGrpSpPr/>
          <p:nvPr/>
        </p:nvGrpSpPr>
        <p:grpSpPr>
          <a:xfrm>
            <a:off x="2101488" y="1408338"/>
            <a:ext cx="8006131" cy="3560058"/>
            <a:chOff x="1785396" y="1239003"/>
            <a:chExt cx="8006131" cy="3560058"/>
          </a:xfrm>
        </p:grpSpPr>
        <p:sp>
          <p:nvSpPr>
            <p:cNvPr id="2" name="Rectangle 1"/>
            <p:cNvSpPr/>
            <p:nvPr/>
          </p:nvSpPr>
          <p:spPr>
            <a:xfrm>
              <a:off x="1785396" y="1239003"/>
              <a:ext cx="7810161" cy="356005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7"/>
            <p:cNvSpPr>
              <a:spLocks noChangeArrowheads="1"/>
            </p:cNvSpPr>
            <p:nvPr/>
          </p:nvSpPr>
          <p:spPr bwMode="auto">
            <a:xfrm>
              <a:off x="2095322" y="2084613"/>
              <a:ext cx="1368207"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Item </a:t>
              </a:r>
              <a:r>
                <a:rPr lang="en-US" sz="2400" i="1" dirty="0" err="1">
                  <a:effectLst/>
                  <a:latin typeface="+mn-lt"/>
                </a:rPr>
                <a:t>i</a:t>
              </a:r>
              <a:endParaRPr lang="en-US" sz="2400" i="1" dirty="0">
                <a:effectLst/>
                <a:latin typeface="+mn-lt"/>
              </a:endParaRPr>
            </a:p>
          </p:txBody>
        </p:sp>
        <p:sp>
          <p:nvSpPr>
            <p:cNvPr id="6" name="Rectangle 9"/>
            <p:cNvSpPr>
              <a:spLocks noChangeArrowheads="1"/>
            </p:cNvSpPr>
            <p:nvPr/>
          </p:nvSpPr>
          <p:spPr bwMode="auto">
            <a:xfrm>
              <a:off x="2058697" y="2675163"/>
              <a:ext cx="2908420" cy="207168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Mowing</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Leaf Removal</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Water (1000s gal.)</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Fertilizing</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Sprinkler Repair</a:t>
              </a:r>
            </a:p>
          </p:txBody>
        </p:sp>
        <p:sp>
          <p:nvSpPr>
            <p:cNvPr id="7" name="Rectangle 11"/>
            <p:cNvSpPr>
              <a:spLocks noChangeArrowheads="1"/>
            </p:cNvSpPr>
            <p:nvPr/>
          </p:nvSpPr>
          <p:spPr bwMode="auto">
            <a:xfrm>
              <a:off x="4908488" y="1363182"/>
              <a:ext cx="2913774"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Unit Price ($)</a:t>
              </a:r>
              <a:endParaRPr lang="en-US" sz="2400" u="sng" dirty="0">
                <a:effectLst/>
                <a:latin typeface="+mn-lt"/>
              </a:endParaRPr>
            </a:p>
          </p:txBody>
        </p:sp>
        <p:sp>
          <p:nvSpPr>
            <p:cNvPr id="8" name="Rectangle 12"/>
            <p:cNvSpPr>
              <a:spLocks noChangeArrowheads="1"/>
            </p:cNvSpPr>
            <p:nvPr/>
          </p:nvSpPr>
          <p:spPr bwMode="auto">
            <a:xfrm>
              <a:off x="4888921" y="1741713"/>
              <a:ext cx="1368207"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2010</a:t>
              </a:r>
            </a:p>
          </p:txBody>
        </p:sp>
        <p:sp>
          <p:nvSpPr>
            <p:cNvPr id="9" name="Rectangle 13"/>
            <p:cNvSpPr>
              <a:spLocks noChangeArrowheads="1"/>
            </p:cNvSpPr>
            <p:nvPr/>
          </p:nvSpPr>
          <p:spPr bwMode="auto">
            <a:xfrm>
              <a:off x="6326864" y="1741713"/>
              <a:ext cx="1368207"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2014</a:t>
              </a:r>
            </a:p>
          </p:txBody>
        </p:sp>
        <p:sp>
          <p:nvSpPr>
            <p:cNvPr id="10" name="Rectangle 14"/>
            <p:cNvSpPr>
              <a:spLocks noChangeArrowheads="1"/>
            </p:cNvSpPr>
            <p:nvPr/>
          </p:nvSpPr>
          <p:spPr bwMode="auto">
            <a:xfrm>
              <a:off x="4993534" y="2675163"/>
              <a:ext cx="1444218" cy="20526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57.00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56.00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1.83</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56.00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109.00</a:t>
              </a:r>
            </a:p>
          </p:txBody>
        </p:sp>
        <p:sp>
          <p:nvSpPr>
            <p:cNvPr id="11" name="Rectangle 15"/>
            <p:cNvSpPr>
              <a:spLocks noChangeArrowheads="1"/>
            </p:cNvSpPr>
            <p:nvPr/>
          </p:nvSpPr>
          <p:spPr bwMode="auto">
            <a:xfrm>
              <a:off x="6476633" y="2675163"/>
              <a:ext cx="1444218" cy="20526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79.00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71.00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2.78</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67.00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128.00</a:t>
              </a:r>
            </a:p>
          </p:txBody>
        </p:sp>
        <p:sp>
          <p:nvSpPr>
            <p:cNvPr id="12" name="Rectangle 16"/>
            <p:cNvSpPr>
              <a:spLocks noChangeArrowheads="1"/>
            </p:cNvSpPr>
            <p:nvPr/>
          </p:nvSpPr>
          <p:spPr bwMode="auto">
            <a:xfrm>
              <a:off x="4888921" y="2122713"/>
              <a:ext cx="1368207"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i="1" dirty="0">
                  <a:effectLst/>
                  <a:latin typeface="+mn-lt"/>
                </a:rPr>
                <a:t>P</a:t>
              </a:r>
              <a:r>
                <a:rPr lang="en-US" sz="2400" i="1" baseline="-25000" dirty="0">
                  <a:effectLst/>
                  <a:latin typeface="+mn-lt"/>
                </a:rPr>
                <a:t>i</a:t>
              </a:r>
              <a:r>
                <a:rPr lang="en-US" sz="2400" baseline="-25000" dirty="0">
                  <a:effectLst/>
                  <a:latin typeface="+mn-lt"/>
                </a:rPr>
                <a:t>0</a:t>
              </a:r>
              <a:endParaRPr lang="en-US" sz="2400" dirty="0">
                <a:effectLst/>
                <a:latin typeface="+mn-lt"/>
              </a:endParaRPr>
            </a:p>
          </p:txBody>
        </p:sp>
        <p:sp>
          <p:nvSpPr>
            <p:cNvPr id="13" name="Rectangle 17"/>
            <p:cNvSpPr>
              <a:spLocks noChangeArrowheads="1"/>
            </p:cNvSpPr>
            <p:nvPr/>
          </p:nvSpPr>
          <p:spPr bwMode="auto">
            <a:xfrm>
              <a:off x="6352201" y="2122713"/>
              <a:ext cx="1368207"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i="1" dirty="0">
                  <a:effectLst/>
                  <a:latin typeface="+mn-lt"/>
                </a:rPr>
                <a:t>P</a:t>
              </a:r>
              <a:r>
                <a:rPr lang="en-US" sz="2400" i="1" baseline="-25000" dirty="0">
                  <a:effectLst/>
                  <a:latin typeface="+mn-lt"/>
                </a:rPr>
                <a:t>it</a:t>
              </a:r>
              <a:endParaRPr lang="en-US" sz="2400" dirty="0">
                <a:effectLst/>
                <a:latin typeface="+mn-lt"/>
              </a:endParaRPr>
            </a:p>
          </p:txBody>
        </p:sp>
        <p:sp>
          <p:nvSpPr>
            <p:cNvPr id="14" name="Line 18"/>
            <p:cNvSpPr>
              <a:spLocks noChangeShapeType="1"/>
            </p:cNvSpPr>
            <p:nvPr/>
          </p:nvSpPr>
          <p:spPr bwMode="auto">
            <a:xfrm>
              <a:off x="1999888" y="2611663"/>
              <a:ext cx="7381182" cy="0"/>
            </a:xfrm>
            <a:prstGeom prst="line">
              <a:avLst/>
            </a:prstGeom>
            <a:noFill/>
            <a:ln w="12700">
              <a:solidFill>
                <a:schemeClr val="tx1"/>
              </a:solidFill>
              <a:round/>
              <a:headEnd/>
              <a:tailEnd/>
            </a:ln>
            <a:effectLst>
              <a:outerShdw dist="35921" dir="2700000" algn="ctr" rotWithShape="0">
                <a:srgbClr val="000000"/>
              </a:outerShdw>
            </a:effectLst>
          </p:spPr>
          <p:txBody>
            <a:bodyPr/>
            <a:lstStyle/>
            <a:p>
              <a:endParaRPr lang="en-US" sz="2400">
                <a:effectLst/>
                <a:latin typeface="+mn-lt"/>
              </a:endParaRPr>
            </a:p>
          </p:txBody>
        </p:sp>
        <p:sp>
          <p:nvSpPr>
            <p:cNvPr id="5" name="Rectangle 8"/>
            <p:cNvSpPr>
              <a:spLocks noChangeArrowheads="1"/>
            </p:cNvSpPr>
            <p:nvPr/>
          </p:nvSpPr>
          <p:spPr bwMode="auto">
            <a:xfrm>
              <a:off x="7384497" y="1465487"/>
              <a:ext cx="2407030" cy="1233488"/>
            </a:xfrm>
            <a:prstGeom prst="rect">
              <a:avLst/>
            </a:prstGeom>
            <a:noFill/>
            <a:ln w="12700">
              <a:noFill/>
              <a:miter lim="800000"/>
              <a:headEnd/>
              <a:tailEnd/>
            </a:ln>
            <a:effectLst/>
          </p:spPr>
          <p:txBody>
            <a:bodyPr lIns="90488" tIns="44450" rIns="90488" bIns="44450"/>
            <a:lstStyle/>
            <a:p>
              <a:pPr marL="342900" indent="-342900">
                <a:lnSpc>
                  <a:spcPct val="7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Price</a:t>
              </a:r>
            </a:p>
            <a:p>
              <a:pPr marL="342900" indent="-342900">
                <a:lnSpc>
                  <a:spcPct val="7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Relative</a:t>
              </a:r>
            </a:p>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a:t>
              </a:r>
              <a:r>
                <a:rPr lang="en-US" sz="2400" i="1" dirty="0">
                  <a:effectLst/>
                  <a:latin typeface="+mn-lt"/>
                </a:rPr>
                <a:t>P</a:t>
              </a:r>
              <a:r>
                <a:rPr lang="en-US" sz="2400" i="1" baseline="-25000" dirty="0">
                  <a:effectLst/>
                  <a:latin typeface="+mn-lt"/>
                </a:rPr>
                <a:t>it</a:t>
              </a:r>
              <a:r>
                <a:rPr lang="en-US" sz="2400" dirty="0">
                  <a:effectLst/>
                  <a:latin typeface="+mn-lt"/>
                </a:rPr>
                <a:t>/</a:t>
              </a:r>
              <a:r>
                <a:rPr lang="en-US" sz="2400" i="1" dirty="0">
                  <a:effectLst/>
                  <a:latin typeface="+mn-lt"/>
                </a:rPr>
                <a:t>P</a:t>
              </a:r>
              <a:r>
                <a:rPr lang="en-US" sz="2400" i="1" baseline="-25000" dirty="0">
                  <a:effectLst/>
                  <a:latin typeface="+mn-lt"/>
                </a:rPr>
                <a:t>i</a:t>
              </a:r>
              <a:r>
                <a:rPr lang="en-US" sz="2400" baseline="-25000" dirty="0">
                  <a:effectLst/>
                  <a:latin typeface="+mn-lt"/>
                </a:rPr>
                <a:t>0</a:t>
              </a:r>
              <a:r>
                <a:rPr lang="en-US" sz="2400" dirty="0">
                  <a:effectLst/>
                  <a:latin typeface="+mn-lt"/>
                </a:rPr>
                <a:t>)100</a:t>
              </a:r>
            </a:p>
          </p:txBody>
        </p:sp>
        <p:sp>
          <p:nvSpPr>
            <p:cNvPr id="15" name="Rectangle 19"/>
            <p:cNvSpPr>
              <a:spLocks noChangeArrowheads="1"/>
            </p:cNvSpPr>
            <p:nvPr/>
          </p:nvSpPr>
          <p:spPr bwMode="auto">
            <a:xfrm>
              <a:off x="8204321" y="2675162"/>
              <a:ext cx="1176745" cy="203358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138.6 </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126.8</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151.9</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119.6</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117.4</a:t>
              </a:r>
            </a:p>
          </p:txBody>
        </p:sp>
      </p:grpSp>
      <p:sp>
        <p:nvSpPr>
          <p:cNvPr id="17" name="Slide Number Placeholder 16"/>
          <p:cNvSpPr>
            <a:spLocks noGrp="1"/>
          </p:cNvSpPr>
          <p:nvPr>
            <p:ph type="sldNum" sz="quarter" idx="12"/>
          </p:nvPr>
        </p:nvSpPr>
        <p:spPr/>
        <p:txBody>
          <a:bodyPr/>
          <a:lstStyle/>
          <a:p>
            <a:fld id="{949EBC64-41CB-41B8-B6DF-9B1367312BD4}" type="slidenum">
              <a:rPr lang="en-US" smtClean="0"/>
              <a:t>17</a:t>
            </a:fld>
            <a:endParaRPr lang="en-US"/>
          </a:p>
        </p:txBody>
      </p:sp>
      <p:sp>
        <p:nvSpPr>
          <p:cNvPr id="24" name="Rectangle 2"/>
          <p:cNvSpPr txBox="1">
            <a:spLocks noChangeArrowheads="1"/>
          </p:cNvSpPr>
          <p:nvPr/>
        </p:nvSpPr>
        <p:spPr>
          <a:xfrm>
            <a:off x="937728" y="741683"/>
            <a:ext cx="10489585" cy="590408"/>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latin typeface="+mn-lt"/>
              </a:rPr>
              <a:t>Aggregate Price Indexes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200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676078" y="1298223"/>
            <a:ext cx="11183826" cy="3869713"/>
            <a:chOff x="676078" y="1174044"/>
            <a:chExt cx="11183826" cy="3869713"/>
          </a:xfrm>
        </p:grpSpPr>
        <p:sp>
          <p:nvSpPr>
            <p:cNvPr id="2" name="Rectangle 1"/>
            <p:cNvSpPr/>
            <p:nvPr/>
          </p:nvSpPr>
          <p:spPr>
            <a:xfrm>
              <a:off x="676078" y="1174044"/>
              <a:ext cx="10974055" cy="3869713"/>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8"/>
            <p:cNvSpPr>
              <a:spLocks noChangeArrowheads="1"/>
            </p:cNvSpPr>
            <p:nvPr/>
          </p:nvSpPr>
          <p:spPr bwMode="auto">
            <a:xfrm>
              <a:off x="836489" y="1988609"/>
              <a:ext cx="1209849"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Item</a:t>
              </a:r>
            </a:p>
          </p:txBody>
        </p:sp>
        <p:sp>
          <p:nvSpPr>
            <p:cNvPr id="4" name="Rectangle 9"/>
            <p:cNvSpPr>
              <a:spLocks noChangeArrowheads="1"/>
            </p:cNvSpPr>
            <p:nvPr/>
          </p:nvSpPr>
          <p:spPr bwMode="auto">
            <a:xfrm>
              <a:off x="1930398" y="1282700"/>
              <a:ext cx="2049144" cy="1233488"/>
            </a:xfrm>
            <a:prstGeom prst="rect">
              <a:avLst/>
            </a:prstGeom>
            <a:noFill/>
            <a:ln w="12700">
              <a:noFill/>
              <a:miter lim="800000"/>
              <a:headEnd/>
              <a:tailEnd/>
            </a:ln>
            <a:effectLst/>
          </p:spPr>
          <p:txBody>
            <a:bodyPr lIns="90488" tIns="44450" rIns="90488" bIns="44450"/>
            <a:lstStyle/>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Price</a:t>
              </a:r>
            </a:p>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Relative</a:t>
              </a:r>
            </a:p>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a:t>
              </a:r>
              <a:r>
                <a:rPr lang="en-US" sz="2400" i="1" dirty="0">
                  <a:effectLst/>
                  <a:latin typeface="+mn-lt"/>
                </a:rPr>
                <a:t>P</a:t>
              </a:r>
              <a:r>
                <a:rPr lang="en-US" sz="2400" i="1" baseline="-25000" dirty="0">
                  <a:effectLst/>
                  <a:latin typeface="+mn-lt"/>
                </a:rPr>
                <a:t>it</a:t>
              </a:r>
              <a:r>
                <a:rPr lang="en-US" sz="2400" dirty="0">
                  <a:effectLst/>
                  <a:latin typeface="+mn-lt"/>
                </a:rPr>
                <a:t>/</a:t>
              </a:r>
              <a:r>
                <a:rPr lang="en-US" sz="2400" i="1" dirty="0">
                  <a:effectLst/>
                  <a:latin typeface="+mn-lt"/>
                </a:rPr>
                <a:t>P</a:t>
              </a:r>
              <a:r>
                <a:rPr lang="en-US" sz="2400" i="1" baseline="-25000" dirty="0">
                  <a:effectLst/>
                  <a:latin typeface="+mn-lt"/>
                </a:rPr>
                <a:t>i</a:t>
              </a:r>
              <a:r>
                <a:rPr lang="en-US" sz="2400" baseline="-25000" dirty="0">
                  <a:effectLst/>
                  <a:latin typeface="+mn-lt"/>
                </a:rPr>
                <a:t>0</a:t>
              </a:r>
              <a:r>
                <a:rPr lang="en-US" sz="2400" dirty="0">
                  <a:effectLst/>
                  <a:latin typeface="+mn-lt"/>
                </a:rPr>
                <a:t>)100</a:t>
              </a:r>
            </a:p>
          </p:txBody>
        </p:sp>
        <p:sp>
          <p:nvSpPr>
            <p:cNvPr id="5" name="Rectangle 10"/>
            <p:cNvSpPr>
              <a:spLocks noChangeArrowheads="1"/>
            </p:cNvSpPr>
            <p:nvPr/>
          </p:nvSpPr>
          <p:spPr bwMode="auto">
            <a:xfrm>
              <a:off x="811151" y="2501900"/>
              <a:ext cx="1604672" cy="21288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Mowing</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Leaves</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Water </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Fertilize</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Sprinkler</a:t>
              </a:r>
            </a:p>
          </p:txBody>
        </p:sp>
        <p:sp>
          <p:nvSpPr>
            <p:cNvPr id="6" name="Rectangle 11"/>
            <p:cNvSpPr>
              <a:spLocks noChangeArrowheads="1"/>
            </p:cNvSpPr>
            <p:nvPr/>
          </p:nvSpPr>
          <p:spPr bwMode="auto">
            <a:xfrm>
              <a:off x="3870252" y="1282700"/>
              <a:ext cx="1900287" cy="833438"/>
            </a:xfrm>
            <a:prstGeom prst="rect">
              <a:avLst/>
            </a:prstGeom>
            <a:noFill/>
            <a:ln w="12700">
              <a:noFill/>
              <a:miter lim="800000"/>
              <a:headEnd/>
              <a:tailEnd/>
            </a:ln>
            <a:effectLst/>
          </p:spPr>
          <p:txBody>
            <a:bodyPr lIns="90488" tIns="44450" rIns="90488" bIns="44450"/>
            <a:lstStyle/>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Base</a:t>
              </a:r>
            </a:p>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Price ($)</a:t>
              </a:r>
              <a:endParaRPr lang="en-US" sz="2400" u="sng">
                <a:effectLst/>
                <a:latin typeface="+mn-lt"/>
              </a:endParaRPr>
            </a:p>
          </p:txBody>
        </p:sp>
        <p:sp>
          <p:nvSpPr>
            <p:cNvPr id="7" name="Rectangle 14"/>
            <p:cNvSpPr>
              <a:spLocks noChangeArrowheads="1"/>
            </p:cNvSpPr>
            <p:nvPr/>
          </p:nvSpPr>
          <p:spPr bwMode="auto">
            <a:xfrm>
              <a:off x="4284345" y="2501900"/>
              <a:ext cx="1140172" cy="20907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57.00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56.00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1.83</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56.00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109.00</a:t>
              </a:r>
            </a:p>
          </p:txBody>
        </p:sp>
        <p:sp>
          <p:nvSpPr>
            <p:cNvPr id="8" name="Rectangle 17"/>
            <p:cNvSpPr>
              <a:spLocks noChangeArrowheads="1"/>
            </p:cNvSpPr>
            <p:nvPr/>
          </p:nvSpPr>
          <p:spPr bwMode="auto">
            <a:xfrm>
              <a:off x="6049164" y="2005895"/>
              <a:ext cx="912138"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i="1" dirty="0">
                  <a:effectLst/>
                  <a:latin typeface="+mn-lt"/>
                </a:rPr>
                <a:t>Q</a:t>
              </a:r>
              <a:r>
                <a:rPr lang="en-US" sz="2400" i="1" baseline="-25000" dirty="0">
                  <a:effectLst/>
                  <a:latin typeface="+mn-lt"/>
                </a:rPr>
                <a:t>i</a:t>
              </a:r>
              <a:endParaRPr lang="en-US" sz="2400" dirty="0">
                <a:effectLst/>
                <a:latin typeface="+mn-lt"/>
              </a:endParaRPr>
            </a:p>
          </p:txBody>
        </p:sp>
        <p:sp>
          <p:nvSpPr>
            <p:cNvPr id="9" name="Line 18"/>
            <p:cNvSpPr>
              <a:spLocks noChangeShapeType="1"/>
            </p:cNvSpPr>
            <p:nvPr/>
          </p:nvSpPr>
          <p:spPr bwMode="auto">
            <a:xfrm>
              <a:off x="947014" y="2449689"/>
              <a:ext cx="10308011" cy="0"/>
            </a:xfrm>
            <a:prstGeom prst="line">
              <a:avLst/>
            </a:prstGeom>
            <a:noFill/>
            <a:ln w="12700">
              <a:solidFill>
                <a:schemeClr val="tx1"/>
              </a:solidFill>
              <a:round/>
              <a:headEnd/>
              <a:tailEnd/>
            </a:ln>
            <a:effectLst>
              <a:outerShdw dist="35921" dir="2700000" algn="ctr" rotWithShape="0">
                <a:srgbClr val="000000"/>
              </a:outerShdw>
            </a:effectLst>
          </p:spPr>
          <p:txBody>
            <a:bodyPr/>
            <a:lstStyle/>
            <a:p>
              <a:endParaRPr lang="en-US" sz="2400">
                <a:effectLst/>
                <a:latin typeface="+mn-lt"/>
              </a:endParaRPr>
            </a:p>
          </p:txBody>
        </p:sp>
        <p:sp>
          <p:nvSpPr>
            <p:cNvPr id="10" name="Rectangle 19"/>
            <p:cNvSpPr>
              <a:spLocks noChangeArrowheads="1"/>
            </p:cNvSpPr>
            <p:nvPr/>
          </p:nvSpPr>
          <p:spPr bwMode="auto">
            <a:xfrm>
              <a:off x="2510491" y="2501900"/>
              <a:ext cx="1165509" cy="210978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138.6</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126.8</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151.9</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119.6</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117.4</a:t>
              </a:r>
            </a:p>
          </p:txBody>
        </p:sp>
        <p:sp>
          <p:nvSpPr>
            <p:cNvPr id="11" name="Rectangle 20"/>
            <p:cNvSpPr>
              <a:spLocks noChangeArrowheads="1"/>
            </p:cNvSpPr>
            <p:nvPr/>
          </p:nvSpPr>
          <p:spPr bwMode="auto">
            <a:xfrm>
              <a:off x="4385441" y="2005895"/>
              <a:ext cx="937475"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i="1" dirty="0">
                  <a:effectLst/>
                  <a:latin typeface="+mn-lt"/>
                </a:rPr>
                <a:t>P</a:t>
              </a:r>
              <a:r>
                <a:rPr lang="en-US" sz="2400" i="1" baseline="-25000" dirty="0">
                  <a:effectLst/>
                  <a:latin typeface="+mn-lt"/>
                </a:rPr>
                <a:t>i</a:t>
              </a:r>
              <a:r>
                <a:rPr lang="en-US" sz="2400" baseline="-25000" dirty="0">
                  <a:effectLst/>
                  <a:latin typeface="+mn-lt"/>
                </a:rPr>
                <a:t>0</a:t>
              </a:r>
              <a:endParaRPr lang="en-US" sz="2400" dirty="0">
                <a:effectLst/>
                <a:latin typeface="+mn-lt"/>
              </a:endParaRPr>
            </a:p>
          </p:txBody>
        </p:sp>
        <p:sp>
          <p:nvSpPr>
            <p:cNvPr id="12" name="Rectangle 21"/>
            <p:cNvSpPr>
              <a:spLocks noChangeArrowheads="1"/>
            </p:cNvSpPr>
            <p:nvPr/>
          </p:nvSpPr>
          <p:spPr bwMode="auto">
            <a:xfrm>
              <a:off x="5542505" y="1625600"/>
              <a:ext cx="1900287" cy="376238"/>
            </a:xfrm>
            <a:prstGeom prst="rect">
              <a:avLst/>
            </a:prstGeom>
            <a:noFill/>
            <a:ln w="12700">
              <a:noFill/>
              <a:miter lim="800000"/>
              <a:headEnd/>
              <a:tailEnd/>
            </a:ln>
            <a:effectLst/>
          </p:spPr>
          <p:txBody>
            <a:bodyPr lIns="90488" tIns="44450" rIns="90488" bIns="44450"/>
            <a:lstStyle/>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Quantity</a:t>
              </a:r>
            </a:p>
          </p:txBody>
        </p:sp>
        <p:sp>
          <p:nvSpPr>
            <p:cNvPr id="13" name="Rectangle 22"/>
            <p:cNvSpPr>
              <a:spLocks noChangeArrowheads="1"/>
            </p:cNvSpPr>
            <p:nvPr/>
          </p:nvSpPr>
          <p:spPr bwMode="auto">
            <a:xfrm>
              <a:off x="6266162" y="2501900"/>
              <a:ext cx="810789" cy="20907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32</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3</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40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2</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1</a:t>
              </a:r>
            </a:p>
          </p:txBody>
        </p:sp>
        <p:sp>
          <p:nvSpPr>
            <p:cNvPr id="14" name="Rectangle 23"/>
            <p:cNvSpPr>
              <a:spLocks noChangeArrowheads="1"/>
            </p:cNvSpPr>
            <p:nvPr/>
          </p:nvSpPr>
          <p:spPr bwMode="auto">
            <a:xfrm>
              <a:off x="7240095" y="1625600"/>
              <a:ext cx="1900287" cy="376238"/>
            </a:xfrm>
            <a:prstGeom prst="rect">
              <a:avLst/>
            </a:prstGeom>
            <a:noFill/>
            <a:ln w="12700">
              <a:noFill/>
              <a:miter lim="800000"/>
              <a:headEnd/>
              <a:tailEnd/>
            </a:ln>
            <a:effectLst/>
          </p:spPr>
          <p:txBody>
            <a:bodyPr lIns="90488" tIns="44450" rIns="90488" bIns="44450"/>
            <a:lstStyle/>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Weight</a:t>
              </a:r>
            </a:p>
          </p:txBody>
        </p:sp>
        <p:sp>
          <p:nvSpPr>
            <p:cNvPr id="15" name="Rectangle 24"/>
            <p:cNvSpPr>
              <a:spLocks noChangeArrowheads="1"/>
            </p:cNvSpPr>
            <p:nvPr/>
          </p:nvSpPr>
          <p:spPr bwMode="auto">
            <a:xfrm>
              <a:off x="7324552" y="2005895"/>
              <a:ext cx="1849613" cy="414338"/>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i="1" dirty="0" err="1">
                  <a:effectLst/>
                  <a:latin typeface="+mn-lt"/>
                </a:rPr>
                <a:t>w</a:t>
              </a:r>
              <a:r>
                <a:rPr lang="en-US" sz="2400" i="1" baseline="-25000" dirty="0" err="1">
                  <a:effectLst/>
                  <a:latin typeface="+mn-lt"/>
                </a:rPr>
                <a:t>i</a:t>
              </a:r>
              <a:r>
                <a:rPr lang="en-US" sz="2400" dirty="0">
                  <a:effectLst/>
                  <a:latin typeface="+mn-lt"/>
                </a:rPr>
                <a:t> </a:t>
              </a:r>
              <a:r>
                <a:rPr lang="en-US" sz="2400" i="1" dirty="0">
                  <a:effectLst/>
                  <a:latin typeface="+mn-lt"/>
                </a:rPr>
                <a:t>= P</a:t>
              </a:r>
              <a:r>
                <a:rPr lang="en-US" sz="2400" i="1" baseline="-25000" dirty="0">
                  <a:effectLst/>
                  <a:latin typeface="+mn-lt"/>
                </a:rPr>
                <a:t>i </a:t>
              </a:r>
              <a:r>
                <a:rPr lang="en-US" sz="2400" baseline="-25000" dirty="0">
                  <a:effectLst/>
                  <a:latin typeface="+mn-lt"/>
                </a:rPr>
                <a:t>0</a:t>
              </a:r>
              <a:r>
                <a:rPr lang="en-US" sz="2400" i="1" dirty="0">
                  <a:effectLst/>
                  <a:latin typeface="+mn-lt"/>
                </a:rPr>
                <a:t>Q</a:t>
              </a:r>
              <a:r>
                <a:rPr lang="en-US" sz="2400" i="1" baseline="-25000" dirty="0">
                  <a:effectLst/>
                  <a:latin typeface="+mn-lt"/>
                </a:rPr>
                <a:t>i</a:t>
              </a:r>
            </a:p>
          </p:txBody>
        </p:sp>
        <p:sp>
          <p:nvSpPr>
            <p:cNvPr id="16" name="Rectangle 25"/>
            <p:cNvSpPr>
              <a:spLocks noChangeArrowheads="1"/>
            </p:cNvSpPr>
            <p:nvPr/>
          </p:nvSpPr>
          <p:spPr bwMode="auto">
            <a:xfrm>
              <a:off x="8996805" y="1282700"/>
              <a:ext cx="2863099" cy="1157288"/>
            </a:xfrm>
            <a:prstGeom prst="rect">
              <a:avLst/>
            </a:prstGeom>
            <a:noFill/>
            <a:ln w="12700">
              <a:noFill/>
              <a:miter lim="800000"/>
              <a:headEnd/>
              <a:tailEnd/>
            </a:ln>
            <a:effectLst/>
          </p:spPr>
          <p:txBody>
            <a:bodyPr lIns="90488" tIns="44450" rIns="90488" bIns="44450"/>
            <a:lstStyle/>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Weighted</a:t>
              </a:r>
            </a:p>
            <a:p>
              <a:pPr marL="342900" indent="-342900">
                <a:lnSpc>
                  <a:spcPct val="8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Price Relative</a:t>
              </a:r>
            </a:p>
            <a:p>
              <a:pPr marL="342900" indent="-342900">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a:t>
              </a:r>
              <a:r>
                <a:rPr lang="en-US" sz="2400" i="1" dirty="0">
                  <a:effectLst/>
                  <a:latin typeface="+mn-lt"/>
                </a:rPr>
                <a:t>P</a:t>
              </a:r>
              <a:r>
                <a:rPr lang="en-US" sz="2400" i="1" baseline="-25000" dirty="0">
                  <a:effectLst/>
                  <a:latin typeface="+mn-lt"/>
                </a:rPr>
                <a:t>it</a:t>
              </a:r>
              <a:r>
                <a:rPr lang="en-US" sz="2400" dirty="0">
                  <a:effectLst/>
                  <a:latin typeface="+mn-lt"/>
                </a:rPr>
                <a:t>/</a:t>
              </a:r>
              <a:r>
                <a:rPr lang="en-US" sz="2400" i="1" dirty="0">
                  <a:effectLst/>
                  <a:latin typeface="+mn-lt"/>
                </a:rPr>
                <a:t>P</a:t>
              </a:r>
              <a:r>
                <a:rPr lang="en-US" sz="2400" i="1" baseline="-25000" dirty="0">
                  <a:effectLst/>
                  <a:latin typeface="+mn-lt"/>
                </a:rPr>
                <a:t>i </a:t>
              </a:r>
              <a:r>
                <a:rPr lang="en-US" sz="2400" baseline="-25000" dirty="0">
                  <a:effectLst/>
                  <a:latin typeface="+mn-lt"/>
                </a:rPr>
                <a:t>0</a:t>
              </a:r>
              <a:r>
                <a:rPr lang="en-US" sz="2400" dirty="0">
                  <a:effectLst/>
                  <a:latin typeface="+mn-lt"/>
                </a:rPr>
                <a:t>)(100)</a:t>
              </a:r>
              <a:r>
                <a:rPr lang="en-US" sz="2400" i="1" dirty="0" err="1">
                  <a:effectLst/>
                  <a:latin typeface="+mn-lt"/>
                </a:rPr>
                <a:t>w</a:t>
              </a:r>
              <a:r>
                <a:rPr lang="en-US" sz="2400" i="1" baseline="-25000" dirty="0" err="1">
                  <a:effectLst/>
                  <a:latin typeface="+mn-lt"/>
                </a:rPr>
                <a:t>i</a:t>
              </a:r>
              <a:endParaRPr lang="en-US" sz="2400" i="1" baseline="-25000" dirty="0">
                <a:effectLst/>
                <a:latin typeface="+mn-lt"/>
              </a:endParaRPr>
            </a:p>
          </p:txBody>
        </p:sp>
        <p:sp>
          <p:nvSpPr>
            <p:cNvPr id="17" name="Line 26"/>
            <p:cNvSpPr>
              <a:spLocks noChangeShapeType="1"/>
            </p:cNvSpPr>
            <p:nvPr/>
          </p:nvSpPr>
          <p:spPr bwMode="auto">
            <a:xfrm>
              <a:off x="3972164" y="1428046"/>
              <a:ext cx="0" cy="2949575"/>
            </a:xfrm>
            <a:prstGeom prst="line">
              <a:avLst/>
            </a:prstGeom>
            <a:noFill/>
            <a:ln w="3175">
              <a:solidFill>
                <a:schemeClr val="tx1"/>
              </a:solidFill>
              <a:round/>
              <a:headEnd/>
              <a:tailEnd/>
            </a:ln>
            <a:effectLst/>
          </p:spPr>
          <p:txBody>
            <a:bodyPr/>
            <a:lstStyle/>
            <a:p>
              <a:endParaRPr lang="en-US" sz="2400">
                <a:effectLst/>
                <a:latin typeface="+mn-lt"/>
              </a:endParaRPr>
            </a:p>
          </p:txBody>
        </p:sp>
        <p:sp>
          <p:nvSpPr>
            <p:cNvPr id="18" name="Line 27"/>
            <p:cNvSpPr>
              <a:spLocks noChangeShapeType="1"/>
            </p:cNvSpPr>
            <p:nvPr/>
          </p:nvSpPr>
          <p:spPr bwMode="auto">
            <a:xfrm>
              <a:off x="5670006" y="1428046"/>
              <a:ext cx="0" cy="2949575"/>
            </a:xfrm>
            <a:prstGeom prst="line">
              <a:avLst/>
            </a:prstGeom>
            <a:noFill/>
            <a:ln w="3175">
              <a:solidFill>
                <a:schemeClr val="tx1"/>
              </a:solidFill>
              <a:round/>
              <a:headEnd/>
              <a:tailEnd/>
            </a:ln>
            <a:effectLst/>
          </p:spPr>
          <p:txBody>
            <a:bodyPr/>
            <a:lstStyle/>
            <a:p>
              <a:endParaRPr lang="en-US" sz="2400">
                <a:effectLst/>
                <a:latin typeface="+mn-lt"/>
              </a:endParaRPr>
            </a:p>
          </p:txBody>
        </p:sp>
        <p:sp>
          <p:nvSpPr>
            <p:cNvPr id="19" name="Line 28"/>
            <p:cNvSpPr>
              <a:spLocks noChangeShapeType="1"/>
            </p:cNvSpPr>
            <p:nvPr/>
          </p:nvSpPr>
          <p:spPr bwMode="auto">
            <a:xfrm flipH="1">
              <a:off x="7373114" y="1371601"/>
              <a:ext cx="0" cy="2949575"/>
            </a:xfrm>
            <a:prstGeom prst="line">
              <a:avLst/>
            </a:prstGeom>
            <a:noFill/>
            <a:ln w="3175">
              <a:solidFill>
                <a:schemeClr val="tx1"/>
              </a:solidFill>
              <a:round/>
              <a:headEnd/>
              <a:tailEnd/>
            </a:ln>
            <a:effectLst/>
          </p:spPr>
          <p:txBody>
            <a:bodyPr/>
            <a:lstStyle/>
            <a:p>
              <a:endParaRPr lang="en-US" sz="2400">
                <a:effectLst/>
                <a:latin typeface="+mn-lt"/>
              </a:endParaRPr>
            </a:p>
          </p:txBody>
        </p:sp>
        <p:sp>
          <p:nvSpPr>
            <p:cNvPr id="20" name="Line 29"/>
            <p:cNvSpPr>
              <a:spLocks noChangeShapeType="1"/>
            </p:cNvSpPr>
            <p:nvPr/>
          </p:nvSpPr>
          <p:spPr bwMode="auto">
            <a:xfrm>
              <a:off x="9096041" y="1352551"/>
              <a:ext cx="0" cy="2968625"/>
            </a:xfrm>
            <a:prstGeom prst="line">
              <a:avLst/>
            </a:prstGeom>
            <a:noFill/>
            <a:ln w="3175">
              <a:solidFill>
                <a:schemeClr val="tx1"/>
              </a:solidFill>
              <a:round/>
              <a:headEnd/>
              <a:tailEnd/>
            </a:ln>
            <a:effectLst/>
          </p:spPr>
          <p:txBody>
            <a:bodyPr/>
            <a:lstStyle/>
            <a:p>
              <a:endParaRPr lang="en-US" sz="2400">
                <a:effectLst/>
                <a:latin typeface="+mn-lt"/>
              </a:endParaRPr>
            </a:p>
          </p:txBody>
        </p:sp>
        <p:sp>
          <p:nvSpPr>
            <p:cNvPr id="21" name="Rectangle 30"/>
            <p:cNvSpPr>
              <a:spLocks noChangeArrowheads="1"/>
            </p:cNvSpPr>
            <p:nvPr/>
          </p:nvSpPr>
          <p:spPr bwMode="auto">
            <a:xfrm>
              <a:off x="7603261" y="2501900"/>
              <a:ext cx="1393544" cy="20907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1,824.0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168.0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73.2</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112.0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a:effectLst/>
                  <a:latin typeface="+mn-lt"/>
                </a:rPr>
                <a:t>   109.0</a:t>
              </a:r>
            </a:p>
          </p:txBody>
        </p:sp>
        <p:sp>
          <p:nvSpPr>
            <p:cNvPr id="22" name="Rectangle 31"/>
            <p:cNvSpPr>
              <a:spLocks noChangeArrowheads="1"/>
            </p:cNvSpPr>
            <p:nvPr/>
          </p:nvSpPr>
          <p:spPr bwMode="auto">
            <a:xfrm>
              <a:off x="9568523" y="2501900"/>
              <a:ext cx="1976299" cy="20907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252,806.40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21,302.40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11,119.08</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13,395.20</a:t>
              </a:r>
            </a:p>
            <a:p>
              <a:pPr marL="342900" indent="-342900" algn="l">
                <a:lnSpc>
                  <a:spcPct val="90000"/>
                </a:lnSpc>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12,796.60</a:t>
              </a:r>
            </a:p>
          </p:txBody>
        </p:sp>
        <p:sp>
          <p:nvSpPr>
            <p:cNvPr id="23" name="Line 32"/>
            <p:cNvSpPr>
              <a:spLocks noChangeShapeType="1"/>
            </p:cNvSpPr>
            <p:nvPr/>
          </p:nvSpPr>
          <p:spPr bwMode="auto">
            <a:xfrm>
              <a:off x="7623475" y="4479573"/>
              <a:ext cx="1165509" cy="0"/>
            </a:xfrm>
            <a:prstGeom prst="line">
              <a:avLst/>
            </a:prstGeom>
            <a:noFill/>
            <a:ln w="19050">
              <a:solidFill>
                <a:schemeClr val="tx1"/>
              </a:solidFill>
              <a:round/>
              <a:headEnd/>
              <a:tailEnd/>
            </a:ln>
            <a:effectLst/>
          </p:spPr>
          <p:txBody>
            <a:bodyPr/>
            <a:lstStyle/>
            <a:p>
              <a:endParaRPr lang="en-US" sz="2400">
                <a:effectLst/>
                <a:latin typeface="+mn-lt"/>
              </a:endParaRPr>
            </a:p>
          </p:txBody>
        </p:sp>
        <p:sp>
          <p:nvSpPr>
            <p:cNvPr id="24" name="Line 33"/>
            <p:cNvSpPr>
              <a:spLocks noChangeShapeType="1"/>
            </p:cNvSpPr>
            <p:nvPr/>
          </p:nvSpPr>
          <p:spPr bwMode="auto">
            <a:xfrm>
              <a:off x="9549099" y="4479573"/>
              <a:ext cx="1672253" cy="0"/>
            </a:xfrm>
            <a:prstGeom prst="line">
              <a:avLst/>
            </a:prstGeom>
            <a:noFill/>
            <a:ln w="19050">
              <a:solidFill>
                <a:schemeClr val="tx1"/>
              </a:solidFill>
              <a:round/>
              <a:headEnd/>
              <a:tailEnd/>
            </a:ln>
            <a:effectLst/>
          </p:spPr>
          <p:txBody>
            <a:bodyPr/>
            <a:lstStyle/>
            <a:p>
              <a:endParaRPr lang="en-US" sz="2400">
                <a:effectLst/>
                <a:latin typeface="+mn-lt"/>
              </a:endParaRPr>
            </a:p>
          </p:txBody>
        </p:sp>
        <p:sp>
          <p:nvSpPr>
            <p:cNvPr id="25" name="Text Box 34"/>
            <p:cNvSpPr txBox="1">
              <a:spLocks noChangeArrowheads="1"/>
            </p:cNvSpPr>
            <p:nvPr/>
          </p:nvSpPr>
          <p:spPr bwMode="auto">
            <a:xfrm>
              <a:off x="6553259" y="4457700"/>
              <a:ext cx="786690" cy="461665"/>
            </a:xfrm>
            <a:prstGeom prst="rect">
              <a:avLst/>
            </a:prstGeom>
            <a:noFill/>
            <a:ln w="12700">
              <a:noFill/>
              <a:miter lim="800000"/>
              <a:headEnd/>
              <a:tailEnd/>
            </a:ln>
            <a:effectLst/>
          </p:spPr>
          <p:txBody>
            <a:bodyPr wrap="none">
              <a:spAutoFit/>
            </a:bodyPr>
            <a:lstStyle/>
            <a:p>
              <a:r>
                <a:rPr lang="en-US" sz="2400">
                  <a:effectLst/>
                  <a:latin typeface="+mn-lt"/>
                </a:rPr>
                <a:t>Total</a:t>
              </a:r>
            </a:p>
          </p:txBody>
        </p:sp>
        <p:sp>
          <p:nvSpPr>
            <p:cNvPr id="26" name="Text Box 35"/>
            <p:cNvSpPr txBox="1">
              <a:spLocks noChangeArrowheads="1"/>
            </p:cNvSpPr>
            <p:nvPr/>
          </p:nvSpPr>
          <p:spPr bwMode="auto">
            <a:xfrm>
              <a:off x="7584712" y="4457700"/>
              <a:ext cx="1116011" cy="461665"/>
            </a:xfrm>
            <a:prstGeom prst="rect">
              <a:avLst/>
            </a:prstGeom>
            <a:noFill/>
            <a:ln w="12700">
              <a:noFill/>
              <a:miter lim="800000"/>
              <a:headEnd/>
              <a:tailEnd/>
            </a:ln>
            <a:effectLst/>
          </p:spPr>
          <p:txBody>
            <a:bodyPr wrap="none">
              <a:spAutoFit/>
            </a:bodyPr>
            <a:lstStyle/>
            <a:p>
              <a:r>
                <a:rPr lang="en-US" sz="2400" dirty="0">
                  <a:effectLst/>
                  <a:latin typeface="+mn-lt"/>
                </a:rPr>
                <a:t>2,286.2</a:t>
              </a:r>
            </a:p>
          </p:txBody>
        </p:sp>
        <p:sp>
          <p:nvSpPr>
            <p:cNvPr id="27" name="Text Box 36"/>
            <p:cNvSpPr txBox="1">
              <a:spLocks noChangeArrowheads="1"/>
            </p:cNvSpPr>
            <p:nvPr/>
          </p:nvSpPr>
          <p:spPr bwMode="auto">
            <a:xfrm>
              <a:off x="9561579" y="4457700"/>
              <a:ext cx="1582484" cy="461665"/>
            </a:xfrm>
            <a:prstGeom prst="rect">
              <a:avLst/>
            </a:prstGeom>
            <a:noFill/>
            <a:ln w="12700">
              <a:noFill/>
              <a:miter lim="800000"/>
              <a:headEnd/>
              <a:tailEnd/>
            </a:ln>
            <a:effectLst/>
          </p:spPr>
          <p:txBody>
            <a:bodyPr wrap="none">
              <a:spAutoFit/>
            </a:bodyPr>
            <a:lstStyle/>
            <a:p>
              <a:r>
                <a:rPr lang="en-US" sz="2400" dirty="0">
                  <a:effectLst/>
                  <a:latin typeface="+mn-lt"/>
                </a:rPr>
                <a:t>311,419.68</a:t>
              </a:r>
            </a:p>
          </p:txBody>
        </p:sp>
      </p:grpSp>
      <p:sp>
        <p:nvSpPr>
          <p:cNvPr id="29" name="Oval 183"/>
          <p:cNvSpPr>
            <a:spLocks noChangeArrowheads="1"/>
          </p:cNvSpPr>
          <p:nvPr/>
        </p:nvSpPr>
        <p:spPr bwMode="auto">
          <a:xfrm>
            <a:off x="5036180" y="5520372"/>
            <a:ext cx="710688" cy="419100"/>
          </a:xfrm>
          <a:prstGeom prst="ellipse">
            <a:avLst/>
          </a:prstGeom>
          <a:noFill/>
          <a:ln w="19050">
            <a:solidFill>
              <a:srgbClr val="C00000"/>
            </a:solidFill>
            <a:round/>
            <a:headEnd/>
            <a:tailEnd/>
          </a:ln>
          <a:effectLst/>
        </p:spPr>
        <p:txBody>
          <a:bodyPr wrap="none" anchor="ctr"/>
          <a:lstStyle/>
          <a:p>
            <a:endParaRPr lang="en-US"/>
          </a:p>
        </p:txBody>
      </p:sp>
      <p:sp>
        <p:nvSpPr>
          <p:cNvPr id="32" name="Text Box 160"/>
          <p:cNvSpPr txBox="1">
            <a:spLocks noChangeArrowheads="1"/>
          </p:cNvSpPr>
          <p:nvPr/>
        </p:nvSpPr>
        <p:spPr bwMode="auto">
          <a:xfrm>
            <a:off x="5723465" y="5372382"/>
            <a:ext cx="5667022" cy="707886"/>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spAutoFit/>
          </a:bodyPr>
          <a:lstStyle/>
          <a:p>
            <a:pPr>
              <a:lnSpc>
                <a:spcPts val="2400"/>
              </a:lnSpc>
            </a:pPr>
            <a:r>
              <a:rPr lang="sv-SE">
                <a:effectLst/>
                <a:latin typeface="+mn-lt"/>
              </a:rPr>
              <a:t>Nilai ini sama dengan yang diidentifikasi oleh penghitungan weighted aggregate index</a:t>
            </a:r>
            <a:r>
              <a:rPr lang="en-US">
                <a:effectLst/>
                <a:latin typeface="+mn-lt"/>
              </a:rPr>
              <a:t>.</a:t>
            </a:r>
            <a:endParaRPr lang="en-US" dirty="0">
              <a:effectLst/>
              <a:latin typeface="+mn-lt"/>
            </a:endParaRPr>
          </a:p>
        </p:txBody>
      </p:sp>
      <mc:AlternateContent xmlns:mc="http://schemas.openxmlformats.org/markup-compatibility/2006" xmlns:a14="http://schemas.microsoft.com/office/drawing/2010/main">
        <mc:Choice Requires="a14">
          <p:sp>
            <p:nvSpPr>
              <p:cNvPr id="31" name="TextBox 30"/>
              <p:cNvSpPr txBox="1"/>
              <p:nvPr/>
            </p:nvSpPr>
            <p:spPr>
              <a:xfrm>
                <a:off x="1271791" y="5179225"/>
                <a:ext cx="4481355" cy="911853"/>
              </a:xfrm>
              <a:prstGeom prst="rect">
                <a:avLst/>
              </a:prstGeom>
              <a:noFill/>
            </p:spPr>
            <p:txBody>
              <a:bodyPr wrap="none" rtlCol="0">
                <a:spAutoFit/>
              </a:bodyPr>
              <a:lstStyle/>
              <a:p>
                <a14:m>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𝑡</m:t>
                        </m:r>
                      </m:sub>
                    </m:sSub>
                    <m:r>
                      <a:rPr lang="en-US" sz="2400" b="0" i="1" smtClean="0">
                        <a:effectLst/>
                        <a:latin typeface="Cambria Math"/>
                      </a:rPr>
                      <m:t>=</m:t>
                    </m:r>
                    <m:f>
                      <m:fPr>
                        <m:ctrlPr>
                          <a:rPr lang="en-US" sz="2400" b="0" i="1" smtClean="0">
                            <a:effectLst/>
                            <a:latin typeface="Cambria Math" panose="02040503050406030204" pitchFamily="18" charset="0"/>
                          </a:rPr>
                        </m:ctrlPr>
                      </m:fPr>
                      <m:num>
                        <m:nary>
                          <m:naryPr>
                            <m:chr m:val="∑"/>
                            <m:subHide m:val="on"/>
                            <m:supHide m:val="on"/>
                            <m:ctrlPr>
                              <a:rPr lang="en-US" sz="2400" b="0" i="1" smtClean="0">
                                <a:effectLst/>
                                <a:latin typeface="Cambria Math" panose="02040503050406030204" pitchFamily="18" charset="0"/>
                              </a:rPr>
                            </m:ctrlPr>
                          </m:naryPr>
                          <m:sub/>
                          <m:sup/>
                          <m:e>
                            <m:f>
                              <m:fPr>
                                <m:ctrlPr>
                                  <a:rPr lang="en-US" sz="2400" b="0" i="1" smtClean="0">
                                    <a:effectLst/>
                                    <a:latin typeface="Cambria Math" panose="02040503050406030204" pitchFamily="18" charset="0"/>
                                  </a:rPr>
                                </m:ctrlPr>
                              </m:fPr>
                              <m:num>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𝑖𝑡</m:t>
                                    </m:r>
                                  </m:sub>
                                </m:sSub>
                              </m:num>
                              <m:den>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m:t>
                                    </m:r>
                                    <m:r>
                                      <a:rPr lang="en-US" sz="2400" b="0" i="1" smtClean="0">
                                        <a:effectLst/>
                                        <a:latin typeface="Cambria Math"/>
                                      </a:rPr>
                                      <m:t>0</m:t>
                                    </m:r>
                                  </m:sub>
                                </m:sSub>
                              </m:den>
                            </m:f>
                            <m:r>
                              <a:rPr lang="en-US" sz="2400" b="0" i="1" smtClean="0">
                                <a:effectLst/>
                                <a:latin typeface="Cambria Math"/>
                              </a:rPr>
                              <m:t>(100)</m:t>
                            </m:r>
                            <m:sSub>
                              <m:sSubPr>
                                <m:ctrlPr>
                                  <a:rPr lang="en-US" sz="2400" b="0" i="1" smtClean="0">
                                    <a:effectLst/>
                                    <a:latin typeface="Cambria Math" panose="02040503050406030204" pitchFamily="18" charset="0"/>
                                  </a:rPr>
                                </m:ctrlPr>
                              </m:sSubPr>
                              <m:e>
                                <m:r>
                                  <a:rPr lang="en-US" sz="2400" b="0" i="1" smtClean="0">
                                    <a:effectLst/>
                                    <a:latin typeface="Cambria Math"/>
                                  </a:rPr>
                                  <m:t>𝑤</m:t>
                                </m:r>
                              </m:e>
                              <m:sub>
                                <m:r>
                                  <a:rPr lang="en-US" sz="2400" b="0" i="1" smtClean="0">
                                    <a:effectLst/>
                                    <a:latin typeface="Cambria Math"/>
                                  </a:rPr>
                                  <m:t>𝑖</m:t>
                                </m:r>
                              </m:sub>
                            </m:sSub>
                          </m:e>
                        </m:nary>
                      </m:num>
                      <m:den>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𝑤</m:t>
                                </m:r>
                              </m:e>
                              <m:sub>
                                <m:r>
                                  <a:rPr lang="en-US" sz="2400" b="0" i="1" smtClean="0">
                                    <a:effectLst/>
                                    <a:latin typeface="Cambria Math"/>
                                  </a:rPr>
                                  <m:t>𝑖</m:t>
                                </m:r>
                              </m:sub>
                            </m:sSub>
                          </m:e>
                        </m:nary>
                      </m:den>
                    </m:f>
                  </m:oMath>
                </a14:m>
                <a:r>
                  <a:rPr lang="en-US" sz="2400" dirty="0">
                    <a:effectLst/>
                    <a:latin typeface="+mn-lt"/>
                  </a:rPr>
                  <a:t> = </a:t>
                </a:r>
                <a14:m>
                  <m:oMath xmlns:m="http://schemas.openxmlformats.org/officeDocument/2006/math">
                    <m:f>
                      <m:fPr>
                        <m:ctrlPr>
                          <a:rPr lang="en-US" sz="2400" i="1" dirty="0" smtClean="0">
                            <a:effectLst/>
                            <a:latin typeface="Cambria Math" panose="02040503050406030204" pitchFamily="18" charset="0"/>
                          </a:rPr>
                        </m:ctrlPr>
                      </m:fPr>
                      <m:num>
                        <m:r>
                          <a:rPr lang="en-US" sz="2400" b="0" i="1" dirty="0" smtClean="0">
                            <a:effectLst/>
                            <a:latin typeface="Cambria Math"/>
                          </a:rPr>
                          <m:t>311,419.68</m:t>
                        </m:r>
                      </m:num>
                      <m:den>
                        <m:r>
                          <a:rPr lang="en-US" sz="2400" b="0" i="1" dirty="0" smtClean="0">
                            <a:effectLst/>
                            <a:latin typeface="Cambria Math"/>
                          </a:rPr>
                          <m:t>2,286.2</m:t>
                        </m:r>
                      </m:den>
                    </m:f>
                    <m:r>
                      <a:rPr lang="en-US" sz="2400" b="0" i="1" dirty="0" smtClean="0">
                        <a:effectLst/>
                        <a:latin typeface="Cambria Math"/>
                      </a:rPr>
                      <m:t>=136</m:t>
                    </m:r>
                  </m:oMath>
                </a14:m>
                <a:endParaRPr lang="en-US" sz="2400" dirty="0">
                  <a:effectLst/>
                  <a:latin typeface="+mn-lt"/>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1271791" y="5179225"/>
                <a:ext cx="4481355" cy="911853"/>
              </a:xfrm>
              <a:prstGeom prst="rect">
                <a:avLst/>
              </a:prstGeom>
              <a:blipFill rotWithShape="1">
                <a:blip r:embed="rId2"/>
                <a:stretch>
                  <a:fillRect b="-1342"/>
                </a:stretch>
              </a:blipFill>
            </p:spPr>
            <p:txBody>
              <a:bodyPr/>
              <a:lstStyle/>
              <a:p>
                <a:r>
                  <a:rPr lang="en-US">
                    <a:noFill/>
                  </a:rPr>
                  <a:t> </a:t>
                </a:r>
              </a:p>
            </p:txBody>
          </p:sp>
        </mc:Fallback>
      </mc:AlternateContent>
      <p:sp>
        <p:nvSpPr>
          <p:cNvPr id="28" name="Slide Number Placeholder 27"/>
          <p:cNvSpPr>
            <a:spLocks noGrp="1"/>
          </p:cNvSpPr>
          <p:nvPr>
            <p:ph type="sldNum" sz="quarter" idx="12"/>
          </p:nvPr>
        </p:nvSpPr>
        <p:spPr/>
        <p:txBody>
          <a:bodyPr/>
          <a:lstStyle/>
          <a:p>
            <a:fld id="{949EBC64-41CB-41B8-B6DF-9B1367312BD4}" type="slidenum">
              <a:rPr lang="en-US" smtClean="0"/>
              <a:t>18</a:t>
            </a:fld>
            <a:endParaRPr lang="en-US"/>
          </a:p>
        </p:txBody>
      </p:sp>
      <p:sp>
        <p:nvSpPr>
          <p:cNvPr id="33" name="Rectangle 2"/>
          <p:cNvSpPr txBox="1">
            <a:spLocks noChangeArrowheads="1"/>
          </p:cNvSpPr>
          <p:nvPr/>
        </p:nvSpPr>
        <p:spPr>
          <a:xfrm>
            <a:off x="937728" y="741682"/>
            <a:ext cx="10489585" cy="727075"/>
          </a:xfrm>
          <a:prstGeom prst="rect">
            <a:avLst/>
          </a:prstGeom>
        </p:spPr>
        <p:txBody>
          <a:bodyP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fontAlgn="auto">
              <a:spcAft>
                <a:spcPts val="0"/>
              </a:spcAft>
            </a:pPr>
            <a:r>
              <a:rPr lang="en-US" sz="3200" dirty="0">
                <a:effectLst/>
              </a:rPr>
              <a:t>Aggregate Price Indexes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3000"/>
                                  </p:stCondLst>
                                  <p:childTnLst>
                                    <p:set>
                                      <p:cBhvr>
                                        <p:cTn id="6" dur="1" fill="hold">
                                          <p:stCondLst>
                                            <p:cond delay="0"/>
                                          </p:stCondLst>
                                        </p:cTn>
                                        <p:tgtEl>
                                          <p:spTgt spid="29"/>
                                        </p:tgtEl>
                                        <p:attrNameLst>
                                          <p:attrName>style.visibility</p:attrName>
                                        </p:attrNameLst>
                                      </p:cBhvr>
                                      <p:to>
                                        <p:strVal val="visible"/>
                                      </p:to>
                                    </p:set>
                                    <p:animEffect transition="in" filter="barn(inHorizontal)">
                                      <p:cBhvr>
                                        <p:cTn id="7" dur="500"/>
                                        <p:tgtEl>
                                          <p:spTgt spid="29"/>
                                        </p:tgtEl>
                                      </p:cBhvr>
                                    </p:animEffect>
                                  </p:childTnLst>
                                </p:cTn>
                              </p:par>
                            </p:childTnLst>
                          </p:cTn>
                        </p:par>
                        <p:par>
                          <p:cTn id="8" fill="hold">
                            <p:stCondLst>
                              <p:cond delay="3500"/>
                            </p:stCondLst>
                            <p:childTnLst>
                              <p:par>
                                <p:cTn id="9" presetID="3" presetClass="entr" presetSubtype="10" fill="hold" grpId="0" nodeType="afterEffect">
                                  <p:stCondLst>
                                    <p:cond delay="500"/>
                                  </p:stCondLst>
                                  <p:childTnLst>
                                    <p:set>
                                      <p:cBhvr>
                                        <p:cTn id="10" dur="1" fill="hold">
                                          <p:stCondLst>
                                            <p:cond delay="0"/>
                                          </p:stCondLst>
                                        </p:cTn>
                                        <p:tgtEl>
                                          <p:spTgt spid="32"/>
                                        </p:tgtEl>
                                        <p:attrNameLst>
                                          <p:attrName>style.visibility</p:attrName>
                                        </p:attrNameLst>
                                      </p:cBhvr>
                                      <p:to>
                                        <p:strVal val="visible"/>
                                      </p:to>
                                    </p:set>
                                    <p:animEffect transition="in" filter="blinds(horizontal)">
                                      <p:cBhvr>
                                        <p:cTn id="1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9" name="Rectangle 9"/>
          <p:cNvSpPr>
            <a:spLocks noChangeArrowheads="1"/>
          </p:cNvSpPr>
          <p:nvPr/>
        </p:nvSpPr>
        <p:spPr bwMode="auto">
          <a:xfrm>
            <a:off x="831004" y="4484686"/>
            <a:ext cx="10641608" cy="476250"/>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en-US" sz="2400">
                <a:effectLst/>
                <a:latin typeface="+mn-lt"/>
              </a:rPr>
              <a:t>base period adalah 1982-1984 dengan index 100</a:t>
            </a:r>
            <a:r>
              <a:rPr lang="en-US" sz="2400" dirty="0">
                <a:effectLst/>
                <a:latin typeface="+mn-lt"/>
              </a:rPr>
              <a:t>.</a:t>
            </a:r>
          </a:p>
        </p:txBody>
      </p:sp>
      <p:sp>
        <p:nvSpPr>
          <p:cNvPr id="20490" name="Rectangle 10"/>
          <p:cNvSpPr>
            <a:spLocks noChangeArrowheads="1"/>
          </p:cNvSpPr>
          <p:nvPr/>
        </p:nvSpPr>
        <p:spPr bwMode="auto">
          <a:xfrm>
            <a:off x="831004" y="3973162"/>
            <a:ext cx="10641608" cy="819150"/>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en-US" sz="2400">
                <a:effectLst/>
                <a:latin typeface="+mn-lt"/>
              </a:rPr>
              <a:t>Diterbitkan setiap bulan oleh Biro Statistik Tenaga Kerja AS.</a:t>
            </a:r>
          </a:p>
        </p:txBody>
      </p:sp>
      <p:sp>
        <p:nvSpPr>
          <p:cNvPr id="20491" name="Rectangle 11"/>
          <p:cNvSpPr>
            <a:spLocks noChangeArrowheads="1"/>
          </p:cNvSpPr>
          <p:nvPr/>
        </p:nvSpPr>
        <p:spPr bwMode="auto">
          <a:xfrm>
            <a:off x="831004" y="3096862"/>
            <a:ext cx="10641608" cy="819150"/>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en-US" sz="2400" dirty="0">
                <a:effectLst/>
                <a:latin typeface="+mn-lt"/>
              </a:rPr>
              <a:t>Weighted aggregate price </a:t>
            </a:r>
            <a:r>
              <a:rPr lang="en-US" sz="2400">
                <a:effectLst/>
                <a:latin typeface="+mn-lt"/>
              </a:rPr>
              <a:t>index dengan bobot tetap yang berasal dari survei penggunaan</a:t>
            </a:r>
            <a:endParaRPr lang="en-US" sz="2400" dirty="0">
              <a:effectLst/>
              <a:latin typeface="+mn-lt"/>
            </a:endParaRPr>
          </a:p>
        </p:txBody>
      </p:sp>
      <p:sp>
        <p:nvSpPr>
          <p:cNvPr id="20492" name="Rectangle 12"/>
          <p:cNvSpPr>
            <a:spLocks noChangeArrowheads="1"/>
          </p:cNvSpPr>
          <p:nvPr/>
        </p:nvSpPr>
        <p:spPr bwMode="auto">
          <a:xfrm>
            <a:off x="831004" y="2220562"/>
            <a:ext cx="10641608" cy="819150"/>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fi-FI" sz="2400">
                <a:effectLst/>
                <a:latin typeface="+mn-lt"/>
              </a:rPr>
              <a:t>Berdasarkan 400 item termasuk makanan, perumahan, pakaian, transportasi, dan peralatan medis</a:t>
            </a:r>
            <a:r>
              <a:rPr lang="en-US" sz="2400">
                <a:effectLst/>
                <a:latin typeface="+mn-lt"/>
              </a:rPr>
              <a:t>.</a:t>
            </a:r>
            <a:endParaRPr lang="en-US" sz="2400" dirty="0">
              <a:effectLst/>
              <a:latin typeface="+mn-lt"/>
            </a:endParaRPr>
          </a:p>
        </p:txBody>
      </p:sp>
      <p:sp>
        <p:nvSpPr>
          <p:cNvPr id="20493" name="Rectangle 13"/>
          <p:cNvSpPr>
            <a:spLocks noChangeArrowheads="1"/>
          </p:cNvSpPr>
          <p:nvPr/>
        </p:nvSpPr>
        <p:spPr bwMode="auto">
          <a:xfrm>
            <a:off x="831004" y="1706212"/>
            <a:ext cx="10641608" cy="476250"/>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it-IT" sz="2400">
                <a:effectLst/>
                <a:latin typeface="+mn-lt"/>
              </a:rPr>
              <a:t>Ukuran utama dari biaya hidup di A.S.</a:t>
            </a:r>
            <a:endParaRPr lang="en-US" sz="2400" dirty="0">
              <a:effectLst/>
              <a:latin typeface="+mn-lt"/>
            </a:endParaRPr>
          </a:p>
        </p:txBody>
      </p:sp>
      <p:sp>
        <p:nvSpPr>
          <p:cNvPr id="20482" name="Rectangle 2"/>
          <p:cNvSpPr>
            <a:spLocks noGrp="1" noChangeArrowheads="1"/>
          </p:cNvSpPr>
          <p:nvPr>
            <p:ph type="title"/>
          </p:nvPr>
        </p:nvSpPr>
        <p:spPr>
          <a:xfrm>
            <a:off x="921316" y="696675"/>
            <a:ext cx="10337562" cy="649287"/>
          </a:xfrm>
          <a:noFill/>
          <a:ln/>
        </p:spPr>
        <p:txBody>
          <a:bodyPr>
            <a:normAutofit/>
          </a:bodyPr>
          <a:lstStyle/>
          <a:p>
            <a:r>
              <a:rPr lang="en-US" sz="3200" dirty="0"/>
              <a:t>Some Important Price Indexes</a:t>
            </a:r>
          </a:p>
        </p:txBody>
      </p:sp>
      <p:sp>
        <p:nvSpPr>
          <p:cNvPr id="20483" name="Rectangle 3"/>
          <p:cNvSpPr>
            <a:spLocks noGrp="1" noChangeArrowheads="1"/>
          </p:cNvSpPr>
          <p:nvPr>
            <p:ph idx="1"/>
          </p:nvPr>
        </p:nvSpPr>
        <p:spPr>
          <a:xfrm>
            <a:off x="910027" y="1290640"/>
            <a:ext cx="6030245" cy="457200"/>
          </a:xfrm>
          <a:noFill/>
          <a:ln/>
        </p:spPr>
        <p:txBody>
          <a:bodyPr/>
          <a:lstStyle/>
          <a:p>
            <a:pPr marL="338138" indent="-338138"/>
            <a:r>
              <a:rPr lang="en-US" dirty="0"/>
              <a:t>Consumer Price Index (CPI)</a:t>
            </a:r>
          </a:p>
        </p:txBody>
      </p:sp>
      <p:sp>
        <p:nvSpPr>
          <p:cNvPr id="2" name="Slide Number Placeholder 1"/>
          <p:cNvSpPr>
            <a:spLocks noGrp="1"/>
          </p:cNvSpPr>
          <p:nvPr>
            <p:ph type="sldNum" sz="quarter" idx="12"/>
          </p:nvPr>
        </p:nvSpPr>
        <p:spPr/>
        <p:txBody>
          <a:bodyPr/>
          <a:lstStyle/>
          <a:p>
            <a:fld id="{949EBC64-41CB-41B8-B6DF-9B1367312BD4}" type="slidenum">
              <a:rPr lang="en-US" smtClean="0"/>
              <a:t>19</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93"/>
                                        </p:tgtEl>
                                        <p:attrNameLst>
                                          <p:attrName>style.visibility</p:attrName>
                                        </p:attrNameLst>
                                      </p:cBhvr>
                                      <p:to>
                                        <p:strVal val="visible"/>
                                      </p:to>
                                    </p:set>
                                    <p:animEffect transition="in" filter="blinds(horizontal)">
                                      <p:cBhvr>
                                        <p:cTn id="7" dur="500"/>
                                        <p:tgtEl>
                                          <p:spTgt spid="204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92"/>
                                        </p:tgtEl>
                                        <p:attrNameLst>
                                          <p:attrName>style.visibility</p:attrName>
                                        </p:attrNameLst>
                                      </p:cBhvr>
                                      <p:to>
                                        <p:strVal val="visible"/>
                                      </p:to>
                                    </p:set>
                                    <p:animEffect transition="in" filter="blinds(horizontal)">
                                      <p:cBhvr>
                                        <p:cTn id="12" dur="500"/>
                                        <p:tgtEl>
                                          <p:spTgt spid="204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91"/>
                                        </p:tgtEl>
                                        <p:attrNameLst>
                                          <p:attrName>style.visibility</p:attrName>
                                        </p:attrNameLst>
                                      </p:cBhvr>
                                      <p:to>
                                        <p:strVal val="visible"/>
                                      </p:to>
                                    </p:set>
                                    <p:animEffect transition="in" filter="blinds(horizontal)">
                                      <p:cBhvr>
                                        <p:cTn id="17" dur="500"/>
                                        <p:tgtEl>
                                          <p:spTgt spid="2049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90"/>
                                        </p:tgtEl>
                                        <p:attrNameLst>
                                          <p:attrName>style.visibility</p:attrName>
                                        </p:attrNameLst>
                                      </p:cBhvr>
                                      <p:to>
                                        <p:strVal val="visible"/>
                                      </p:to>
                                    </p:set>
                                    <p:animEffect transition="in" filter="blinds(horizontal)">
                                      <p:cBhvr>
                                        <p:cTn id="22" dur="500"/>
                                        <p:tgtEl>
                                          <p:spTgt spid="2049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489"/>
                                        </p:tgtEl>
                                        <p:attrNameLst>
                                          <p:attrName>style.visibility</p:attrName>
                                        </p:attrNameLst>
                                      </p:cBhvr>
                                      <p:to>
                                        <p:strVal val="visible"/>
                                      </p:to>
                                    </p:set>
                                    <p:animEffect transition="in" filter="blinds(horizontal)">
                                      <p:cBhvr>
                                        <p:cTn id="27"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utoUpdateAnimBg="0"/>
      <p:bldP spid="20490" grpId="0" autoUpdateAnimBg="0"/>
      <p:bldP spid="20491" grpId="0" autoUpdateAnimBg="0"/>
      <p:bldP spid="20492" grpId="0" autoUpdateAnimBg="0"/>
      <p:bldP spid="2049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29762" y="810600"/>
            <a:ext cx="10337562" cy="833437"/>
          </a:xfrm>
          <a:noFill/>
          <a:ln/>
        </p:spPr>
        <p:txBody>
          <a:bodyPr>
            <a:noAutofit/>
          </a:bodyPr>
          <a:lstStyle/>
          <a:p>
            <a:r>
              <a:rPr lang="en-US" sz="3200" dirty="0">
                <a:latin typeface="+mn-lt"/>
              </a:rPr>
              <a:t>Chapter 20</a:t>
            </a:r>
            <a:br>
              <a:rPr lang="en-US" sz="3200" dirty="0">
                <a:latin typeface="+mn-lt"/>
              </a:rPr>
            </a:br>
            <a:r>
              <a:rPr lang="en-US" sz="3200" dirty="0">
                <a:latin typeface="+mn-lt"/>
              </a:rPr>
              <a:t>Index Numbers</a:t>
            </a:r>
          </a:p>
        </p:txBody>
      </p:sp>
      <p:sp>
        <p:nvSpPr>
          <p:cNvPr id="6156" name="Rectangle 12"/>
          <p:cNvSpPr>
            <a:spLocks noChangeArrowheads="1"/>
          </p:cNvSpPr>
          <p:nvPr/>
        </p:nvSpPr>
        <p:spPr bwMode="auto">
          <a:xfrm>
            <a:off x="926185" y="1690602"/>
            <a:ext cx="10325611" cy="514350"/>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dirty="0">
                <a:effectLst/>
                <a:latin typeface="+mn-lt"/>
              </a:rPr>
              <a:t>Price Relatives</a:t>
            </a:r>
          </a:p>
        </p:txBody>
      </p:sp>
      <p:sp>
        <p:nvSpPr>
          <p:cNvPr id="6157" name="Rectangle 13"/>
          <p:cNvSpPr>
            <a:spLocks noChangeArrowheads="1"/>
          </p:cNvSpPr>
          <p:nvPr/>
        </p:nvSpPr>
        <p:spPr bwMode="auto">
          <a:xfrm>
            <a:off x="926186" y="2147802"/>
            <a:ext cx="10485268" cy="495300"/>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dirty="0">
                <a:effectLst/>
                <a:latin typeface="+mn-lt"/>
              </a:rPr>
              <a:t>Aggregate Price Indexes</a:t>
            </a:r>
          </a:p>
        </p:txBody>
      </p:sp>
      <p:sp>
        <p:nvSpPr>
          <p:cNvPr id="6158" name="Rectangle 14"/>
          <p:cNvSpPr>
            <a:spLocks noChangeArrowheads="1"/>
          </p:cNvSpPr>
          <p:nvPr/>
        </p:nvSpPr>
        <p:spPr bwMode="auto">
          <a:xfrm>
            <a:off x="926186" y="2643102"/>
            <a:ext cx="10325610" cy="588736"/>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dirty="0">
                <a:effectLst/>
                <a:latin typeface="+mn-lt"/>
              </a:rPr>
              <a:t>Computing an Aggregate Price Index from Price Relatives</a:t>
            </a:r>
          </a:p>
        </p:txBody>
      </p:sp>
      <p:sp>
        <p:nvSpPr>
          <p:cNvPr id="6159" name="Rectangle 15"/>
          <p:cNvSpPr>
            <a:spLocks noChangeArrowheads="1"/>
          </p:cNvSpPr>
          <p:nvPr/>
        </p:nvSpPr>
        <p:spPr bwMode="auto">
          <a:xfrm>
            <a:off x="926186" y="3141132"/>
            <a:ext cx="7525137" cy="514350"/>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dirty="0">
                <a:effectLst/>
                <a:latin typeface="+mn-lt"/>
              </a:rPr>
              <a:t>Some Important Price Indexes</a:t>
            </a:r>
          </a:p>
        </p:txBody>
      </p:sp>
      <p:sp>
        <p:nvSpPr>
          <p:cNvPr id="6160" name="Rectangle 16"/>
          <p:cNvSpPr>
            <a:spLocks noChangeArrowheads="1"/>
          </p:cNvSpPr>
          <p:nvPr/>
        </p:nvSpPr>
        <p:spPr bwMode="auto">
          <a:xfrm>
            <a:off x="926186" y="3655482"/>
            <a:ext cx="7525137" cy="495300"/>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Deflating a Series by Price Indexes</a:t>
            </a:r>
          </a:p>
        </p:txBody>
      </p:sp>
      <p:sp>
        <p:nvSpPr>
          <p:cNvPr id="6161" name="Rectangle 17"/>
          <p:cNvSpPr>
            <a:spLocks noChangeArrowheads="1"/>
          </p:cNvSpPr>
          <p:nvPr/>
        </p:nvSpPr>
        <p:spPr bwMode="auto">
          <a:xfrm>
            <a:off x="926186" y="4150782"/>
            <a:ext cx="7525137" cy="476250"/>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Price Indexes:  Other Considerations</a:t>
            </a:r>
          </a:p>
        </p:txBody>
      </p:sp>
      <p:sp>
        <p:nvSpPr>
          <p:cNvPr id="2" name="Slide Number Placeholder 1"/>
          <p:cNvSpPr>
            <a:spLocks noGrp="1"/>
          </p:cNvSpPr>
          <p:nvPr>
            <p:ph type="sldNum" sz="quarter" idx="12"/>
          </p:nvPr>
        </p:nvSpPr>
        <p:spPr>
          <a:xfrm>
            <a:off x="10699774" y="6811359"/>
            <a:ext cx="625938" cy="272967"/>
          </a:xfrm>
        </p:spPr>
        <p:txBody>
          <a:bodyPr/>
          <a:lstStyle/>
          <a:p>
            <a:pPr marL="342900" indent="-342900">
              <a:buFont typeface="Arial" panose="020B0604020202020204" pitchFamily="34" charset="0"/>
              <a:buChar char="•"/>
            </a:pPr>
            <a:fld id="{949EBC64-41CB-41B8-B6DF-9B1367312BD4}" type="slidenum">
              <a:rPr lang="en-US" sz="2400" smtClean="0"/>
              <a:pPr marL="342900" indent="-342900">
                <a:buFont typeface="Arial" panose="020B0604020202020204" pitchFamily="34" charset="0"/>
                <a:buChar char="•"/>
              </a:pPr>
              <a:t>2</a:t>
            </a:fld>
            <a:endParaRPr lang="en-US" sz="24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6"/>
                                        </p:tgtEl>
                                        <p:attrNameLst>
                                          <p:attrName>style.visibility</p:attrName>
                                        </p:attrNameLst>
                                      </p:cBhvr>
                                      <p:to>
                                        <p:strVal val="visible"/>
                                      </p:to>
                                    </p:set>
                                    <p:animEffect transition="in" filter="blinds(horizontal)">
                                      <p:cBhvr>
                                        <p:cTn id="7" dur="500"/>
                                        <p:tgtEl>
                                          <p:spTgt spid="6156"/>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6157"/>
                                        </p:tgtEl>
                                        <p:attrNameLst>
                                          <p:attrName>style.visibility</p:attrName>
                                        </p:attrNameLst>
                                      </p:cBhvr>
                                      <p:to>
                                        <p:strVal val="visible"/>
                                      </p:to>
                                    </p:set>
                                    <p:animEffect transition="in" filter="blinds(horizontal)">
                                      <p:cBhvr>
                                        <p:cTn id="11" dur="500"/>
                                        <p:tgtEl>
                                          <p:spTgt spid="6157"/>
                                        </p:tgtEl>
                                      </p:cBhvr>
                                    </p:animEffect>
                                  </p:childTnLst>
                                </p:cTn>
                              </p:par>
                            </p:childTnLst>
                          </p:cTn>
                        </p:par>
                        <p:par>
                          <p:cTn id="12" fill="hold">
                            <p:stCondLst>
                              <p:cond delay="2000"/>
                            </p:stCondLst>
                            <p:childTnLst>
                              <p:par>
                                <p:cTn id="13" presetID="3" presetClass="entr" presetSubtype="10" fill="hold" grpId="0" nodeType="afterEffect">
                                  <p:stCondLst>
                                    <p:cond delay="1000"/>
                                  </p:stCondLst>
                                  <p:childTnLst>
                                    <p:set>
                                      <p:cBhvr>
                                        <p:cTn id="14" dur="1" fill="hold">
                                          <p:stCondLst>
                                            <p:cond delay="0"/>
                                          </p:stCondLst>
                                        </p:cTn>
                                        <p:tgtEl>
                                          <p:spTgt spid="6158"/>
                                        </p:tgtEl>
                                        <p:attrNameLst>
                                          <p:attrName>style.visibility</p:attrName>
                                        </p:attrNameLst>
                                      </p:cBhvr>
                                      <p:to>
                                        <p:strVal val="visible"/>
                                      </p:to>
                                    </p:set>
                                    <p:animEffect transition="in" filter="blinds(horizontal)">
                                      <p:cBhvr>
                                        <p:cTn id="15" dur="500"/>
                                        <p:tgtEl>
                                          <p:spTgt spid="6158"/>
                                        </p:tgtEl>
                                      </p:cBhvr>
                                    </p:animEffect>
                                  </p:childTnLst>
                                </p:cTn>
                              </p:par>
                            </p:childTnLst>
                          </p:cTn>
                        </p:par>
                        <p:par>
                          <p:cTn id="16" fill="hold">
                            <p:stCondLst>
                              <p:cond delay="3500"/>
                            </p:stCondLst>
                            <p:childTnLst>
                              <p:par>
                                <p:cTn id="17" presetID="3" presetClass="entr" presetSubtype="10" fill="hold" grpId="0" nodeType="afterEffect">
                                  <p:stCondLst>
                                    <p:cond delay="1500"/>
                                  </p:stCondLst>
                                  <p:childTnLst>
                                    <p:set>
                                      <p:cBhvr>
                                        <p:cTn id="18" dur="1" fill="hold">
                                          <p:stCondLst>
                                            <p:cond delay="0"/>
                                          </p:stCondLst>
                                        </p:cTn>
                                        <p:tgtEl>
                                          <p:spTgt spid="6159"/>
                                        </p:tgtEl>
                                        <p:attrNameLst>
                                          <p:attrName>style.visibility</p:attrName>
                                        </p:attrNameLst>
                                      </p:cBhvr>
                                      <p:to>
                                        <p:strVal val="visible"/>
                                      </p:to>
                                    </p:set>
                                    <p:animEffect transition="in" filter="blinds(horizontal)">
                                      <p:cBhvr>
                                        <p:cTn id="19" dur="500"/>
                                        <p:tgtEl>
                                          <p:spTgt spid="6159"/>
                                        </p:tgtEl>
                                      </p:cBhvr>
                                    </p:animEffect>
                                  </p:childTnLst>
                                </p:cTn>
                              </p:par>
                            </p:childTnLst>
                          </p:cTn>
                        </p:par>
                        <p:par>
                          <p:cTn id="20" fill="hold">
                            <p:stCondLst>
                              <p:cond delay="5500"/>
                            </p:stCondLst>
                            <p:childTnLst>
                              <p:par>
                                <p:cTn id="21" presetID="3" presetClass="entr" presetSubtype="10" fill="hold" grpId="0" nodeType="afterEffect">
                                  <p:stCondLst>
                                    <p:cond delay="1000"/>
                                  </p:stCondLst>
                                  <p:childTnLst>
                                    <p:set>
                                      <p:cBhvr>
                                        <p:cTn id="22" dur="1" fill="hold">
                                          <p:stCondLst>
                                            <p:cond delay="0"/>
                                          </p:stCondLst>
                                        </p:cTn>
                                        <p:tgtEl>
                                          <p:spTgt spid="6160"/>
                                        </p:tgtEl>
                                        <p:attrNameLst>
                                          <p:attrName>style.visibility</p:attrName>
                                        </p:attrNameLst>
                                      </p:cBhvr>
                                      <p:to>
                                        <p:strVal val="visible"/>
                                      </p:to>
                                    </p:set>
                                    <p:animEffect transition="in" filter="blinds(horizontal)">
                                      <p:cBhvr>
                                        <p:cTn id="23" dur="500"/>
                                        <p:tgtEl>
                                          <p:spTgt spid="6160"/>
                                        </p:tgtEl>
                                      </p:cBhvr>
                                    </p:animEffect>
                                  </p:childTnLst>
                                </p:cTn>
                              </p:par>
                            </p:childTnLst>
                          </p:cTn>
                        </p:par>
                        <p:par>
                          <p:cTn id="24" fill="hold">
                            <p:stCondLst>
                              <p:cond delay="7000"/>
                            </p:stCondLst>
                            <p:childTnLst>
                              <p:par>
                                <p:cTn id="25" presetID="3" presetClass="entr" presetSubtype="10" fill="hold" grpId="0" nodeType="afterEffect">
                                  <p:stCondLst>
                                    <p:cond delay="1000"/>
                                  </p:stCondLst>
                                  <p:childTnLst>
                                    <p:set>
                                      <p:cBhvr>
                                        <p:cTn id="26" dur="1" fill="hold">
                                          <p:stCondLst>
                                            <p:cond delay="0"/>
                                          </p:stCondLst>
                                        </p:cTn>
                                        <p:tgtEl>
                                          <p:spTgt spid="6161"/>
                                        </p:tgtEl>
                                        <p:attrNameLst>
                                          <p:attrName>style.visibility</p:attrName>
                                        </p:attrNameLst>
                                      </p:cBhvr>
                                      <p:to>
                                        <p:strVal val="visible"/>
                                      </p:to>
                                    </p:set>
                                    <p:animEffect transition="in" filter="blinds(horizontal)">
                                      <p:cBhvr>
                                        <p:cTn id="27" dur="500"/>
                                        <p:tgtEl>
                                          <p:spTgt spid="6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6" grpId="0" autoUpdateAnimBg="0"/>
      <p:bldP spid="6157" grpId="0" autoUpdateAnimBg="0"/>
      <p:bldP spid="6158" grpId="0" autoUpdateAnimBg="0"/>
      <p:bldP spid="6159" grpId="0" autoUpdateAnimBg="0"/>
      <p:bldP spid="6160" grpId="0" autoUpdateAnimBg="0"/>
      <p:bldP spid="616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ext uri="{D42A27DB-BD31-4B8C-83A1-F6EECF244321}">
                <p14:modId xmlns:p14="http://schemas.microsoft.com/office/powerpoint/2010/main" val="837243068"/>
              </p:ext>
            </p:extLst>
          </p:nvPr>
        </p:nvGraphicFramePr>
        <p:xfrm>
          <a:off x="2108710" y="2004664"/>
          <a:ext cx="7972270" cy="3456299"/>
        </p:xfrm>
        <a:graphic>
          <a:graphicData uri="http://schemas.openxmlformats.org/presentationml/2006/ole">
            <mc:AlternateContent xmlns:mc="http://schemas.openxmlformats.org/markup-compatibility/2006">
              <mc:Choice xmlns:v="urn:schemas-microsoft-com:vml" Requires="v">
                <p:oleObj name="Worksheet" r:id="rId2" imgW="3438576" imgH="1724037" progId="Excel.Sheet.8">
                  <p:embed/>
                </p:oleObj>
              </mc:Choice>
              <mc:Fallback>
                <p:oleObj name="Worksheet" r:id="rId2" imgW="3438576" imgH="1724037" progId="Excel.Sheet.8">
                  <p:embed/>
                  <p:pic>
                    <p:nvPicPr>
                      <p:cNvPr id="0" name="Picture 2"/>
                      <p:cNvPicPr>
                        <a:picLocks noChangeAspect="1" noChangeArrowheads="1"/>
                      </p:cNvPicPr>
                      <p:nvPr/>
                    </p:nvPicPr>
                    <p:blipFill>
                      <a:blip r:embed="rId3"/>
                      <a:srcRect/>
                      <a:stretch>
                        <a:fillRect/>
                      </a:stretch>
                    </p:blipFill>
                    <p:spPr bwMode="auto">
                      <a:xfrm>
                        <a:off x="2108710" y="2004664"/>
                        <a:ext cx="7972270" cy="3456299"/>
                      </a:xfrm>
                      <a:prstGeom prst="rect">
                        <a:avLst/>
                      </a:prstGeom>
                      <a:noFill/>
                      <a:ln w="12700">
                        <a:solidFill>
                          <a:schemeClr val="tx1"/>
                        </a:solidFill>
                        <a:miter lim="800000"/>
                        <a:headEnd/>
                        <a:tailEnd/>
                      </a:ln>
                      <a:effectLst>
                        <a:outerShdw dist="17961" dir="2700000" algn="ctr" rotWithShape="0">
                          <a:srgbClr val="000000"/>
                        </a:outerShdw>
                      </a:effectLst>
                    </p:spPr>
                  </p:pic>
                </p:oleObj>
              </mc:Fallback>
            </mc:AlternateContent>
          </a:graphicData>
        </a:graphic>
      </p:graphicFrame>
      <p:sp>
        <p:nvSpPr>
          <p:cNvPr id="5" name="Rectangle 3"/>
          <p:cNvSpPr>
            <a:spLocks noChangeArrowheads="1"/>
          </p:cNvSpPr>
          <p:nvPr/>
        </p:nvSpPr>
        <p:spPr bwMode="auto">
          <a:xfrm>
            <a:off x="3089023" y="1193980"/>
            <a:ext cx="5928896" cy="74295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rgbClr val="66FFFF"/>
              </a:buClr>
              <a:buSzPct val="75000"/>
              <a:buFont typeface="Monotype Sorts" pitchFamily="2" charset="2"/>
              <a:buNone/>
            </a:pPr>
            <a:r>
              <a:rPr lang="en-US" sz="2400" u="sng" dirty="0">
                <a:effectLst/>
                <a:latin typeface="+mn-lt"/>
              </a:rPr>
              <a:t>Consumer Price Index (CPI)</a:t>
            </a:r>
          </a:p>
          <a:p>
            <a:pPr marL="342900" indent="-342900">
              <a:lnSpc>
                <a:spcPct val="90000"/>
              </a:lnSpc>
              <a:spcBef>
                <a:spcPct val="20000"/>
              </a:spcBef>
              <a:buClr>
                <a:srgbClr val="66FFFF"/>
              </a:buClr>
              <a:buSzPct val="75000"/>
              <a:buFont typeface="Monotype Sorts" pitchFamily="2" charset="2"/>
              <a:buNone/>
            </a:pPr>
            <a:r>
              <a:rPr lang="en-US" sz="2400" dirty="0">
                <a:effectLst/>
                <a:latin typeface="+mn-lt"/>
              </a:rPr>
              <a:t> Base 1982-1984 = 100.0</a:t>
            </a:r>
          </a:p>
        </p:txBody>
      </p:sp>
      <p:sp>
        <p:nvSpPr>
          <p:cNvPr id="6" name="Text Box 8"/>
          <p:cNvSpPr txBox="1">
            <a:spLocks noChangeArrowheads="1"/>
          </p:cNvSpPr>
          <p:nvPr/>
        </p:nvSpPr>
        <p:spPr bwMode="auto">
          <a:xfrm>
            <a:off x="2913944" y="5478334"/>
            <a:ext cx="6767365" cy="430887"/>
          </a:xfrm>
          <a:prstGeom prst="rect">
            <a:avLst/>
          </a:prstGeom>
          <a:noFill/>
          <a:ln w="12700">
            <a:noFill/>
            <a:miter lim="800000"/>
            <a:headEnd/>
            <a:tailEnd/>
          </a:ln>
          <a:effectLst/>
        </p:spPr>
        <p:txBody>
          <a:bodyPr wrap="none">
            <a:spAutoFit/>
          </a:bodyPr>
          <a:lstStyle/>
          <a:p>
            <a:pPr algn="l"/>
            <a:r>
              <a:rPr lang="en-US" dirty="0">
                <a:effectLst/>
                <a:latin typeface="+mn-lt"/>
              </a:rPr>
              <a:t>Note</a:t>
            </a:r>
            <a:r>
              <a:rPr lang="en-US">
                <a:effectLst/>
                <a:latin typeface="+mn-lt"/>
              </a:rPr>
              <a:t>:  Untuk </a:t>
            </a:r>
            <a:r>
              <a:rPr lang="en-US" dirty="0">
                <a:effectLst/>
                <a:latin typeface="+mn-lt"/>
              </a:rPr>
              <a:t>1982 – 1984, (96.5 + 99.6 + 103.9)/3 = 100.0</a:t>
            </a:r>
          </a:p>
        </p:txBody>
      </p:sp>
      <p:sp>
        <p:nvSpPr>
          <p:cNvPr id="9" name="Rectangle 2"/>
          <p:cNvSpPr>
            <a:spLocks noGrp="1" noChangeArrowheads="1"/>
          </p:cNvSpPr>
          <p:nvPr>
            <p:ph type="title"/>
          </p:nvPr>
        </p:nvSpPr>
        <p:spPr>
          <a:xfrm>
            <a:off x="921316" y="692976"/>
            <a:ext cx="10337562" cy="649287"/>
          </a:xfrm>
          <a:noFill/>
          <a:ln/>
        </p:spPr>
        <p:txBody>
          <a:bodyPr>
            <a:normAutofit/>
          </a:bodyPr>
          <a:lstStyle/>
          <a:p>
            <a:r>
              <a:rPr lang="en-US" sz="3200" dirty="0"/>
              <a:t>Some Important Price Indexes</a:t>
            </a:r>
          </a:p>
        </p:txBody>
      </p:sp>
      <p:sp>
        <p:nvSpPr>
          <p:cNvPr id="7" name="Text Box 8"/>
          <p:cNvSpPr txBox="1">
            <a:spLocks noChangeArrowheads="1"/>
          </p:cNvSpPr>
          <p:nvPr/>
        </p:nvSpPr>
        <p:spPr bwMode="auto">
          <a:xfrm>
            <a:off x="2933248" y="5804902"/>
            <a:ext cx="6194453" cy="430887"/>
          </a:xfrm>
          <a:prstGeom prst="rect">
            <a:avLst/>
          </a:prstGeom>
          <a:noFill/>
          <a:ln w="12700">
            <a:noFill/>
            <a:miter lim="800000"/>
            <a:headEnd/>
            <a:tailEnd/>
          </a:ln>
          <a:effectLst/>
        </p:spPr>
        <p:txBody>
          <a:bodyPr wrap="none">
            <a:spAutoFit/>
          </a:bodyPr>
          <a:lstStyle/>
          <a:p>
            <a:pPr algn="l"/>
            <a:r>
              <a:rPr lang="en-US">
                <a:effectLst/>
                <a:latin typeface="+mn-lt"/>
              </a:rPr>
              <a:t>Keteranan:  CPI untuk 2009 lebih kecil dari CPI 2008</a:t>
            </a:r>
            <a:r>
              <a:rPr lang="en-US" dirty="0">
                <a:effectLst/>
                <a:latin typeface="+mn-lt"/>
              </a:rPr>
              <a:t>.</a:t>
            </a:r>
          </a:p>
        </p:txBody>
      </p:sp>
      <p:sp>
        <p:nvSpPr>
          <p:cNvPr id="2" name="Slide Number Placeholder 1"/>
          <p:cNvSpPr>
            <a:spLocks noGrp="1"/>
          </p:cNvSpPr>
          <p:nvPr>
            <p:ph type="sldNum" sz="quarter" idx="12"/>
          </p:nvPr>
        </p:nvSpPr>
        <p:spPr/>
        <p:txBody>
          <a:bodyPr/>
          <a:lstStyle/>
          <a:p>
            <a:fld id="{949EBC64-41CB-41B8-B6DF-9B1367312BD4}" type="slidenum">
              <a:rPr lang="en-US" smtClean="0"/>
              <a:t>20</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300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par>
                          <p:cTn id="12" fill="hold">
                            <p:stCondLst>
                              <p:cond delay="4000"/>
                            </p:stCondLst>
                            <p:childTnLst>
                              <p:par>
                                <p:cTn id="13" presetID="3" presetClass="entr" presetSubtype="10" fill="hold" grpId="0" nodeType="afterEffect">
                                  <p:stCondLst>
                                    <p:cond delay="300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Rectangle 8"/>
          <p:cNvSpPr>
            <a:spLocks noChangeArrowheads="1"/>
          </p:cNvSpPr>
          <p:nvPr/>
        </p:nvSpPr>
        <p:spPr bwMode="auto">
          <a:xfrm>
            <a:off x="853582" y="4446934"/>
            <a:ext cx="10641608" cy="554037"/>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en-US" sz="2400">
                <a:effectLst/>
                <a:latin typeface="+mn-lt"/>
              </a:rPr>
              <a:t>weighted average pada price relatives menggunakan Laspeyres method.</a:t>
            </a:r>
            <a:endParaRPr lang="en-US" sz="2400" dirty="0">
              <a:effectLst/>
              <a:latin typeface="+mn-lt"/>
            </a:endParaRPr>
          </a:p>
        </p:txBody>
      </p:sp>
      <p:sp>
        <p:nvSpPr>
          <p:cNvPr id="22537" name="Rectangle 9"/>
          <p:cNvSpPr>
            <a:spLocks noChangeArrowheads="1"/>
          </p:cNvSpPr>
          <p:nvPr/>
        </p:nvSpPr>
        <p:spPr bwMode="auto">
          <a:xfrm>
            <a:off x="853582" y="3581926"/>
            <a:ext cx="10641608" cy="933626"/>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en-US" sz="2400">
                <a:effectLst/>
                <a:latin typeface="+mn-lt"/>
              </a:rPr>
              <a:t>Meliputi output dari manufaktur, pertanian, kehutanan, perikanan, pertambangan, gas dan listrik, dan utilitas umum.</a:t>
            </a:r>
            <a:endParaRPr lang="en-US" sz="2400" dirty="0">
              <a:effectLst/>
              <a:latin typeface="+mn-lt"/>
            </a:endParaRPr>
          </a:p>
        </p:txBody>
      </p:sp>
      <p:sp>
        <p:nvSpPr>
          <p:cNvPr id="22538" name="Rectangle 10"/>
          <p:cNvSpPr>
            <a:spLocks noChangeArrowheads="1"/>
          </p:cNvSpPr>
          <p:nvPr/>
        </p:nvSpPr>
        <p:spPr bwMode="auto">
          <a:xfrm>
            <a:off x="853582" y="3059818"/>
            <a:ext cx="10963280" cy="552628"/>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en-US" sz="2400">
                <a:effectLst/>
                <a:latin typeface="+mn-lt"/>
              </a:rPr>
              <a:t>Meliputi barang mentah, diproduksi, dan diproses di setiap tingkat pemrosesan.</a:t>
            </a:r>
            <a:endParaRPr lang="en-US" sz="2400" dirty="0">
              <a:effectLst/>
              <a:latin typeface="+mn-lt"/>
            </a:endParaRPr>
          </a:p>
        </p:txBody>
      </p:sp>
      <p:sp>
        <p:nvSpPr>
          <p:cNvPr id="22539" name="Rectangle 11"/>
          <p:cNvSpPr>
            <a:spLocks noChangeArrowheads="1"/>
          </p:cNvSpPr>
          <p:nvPr/>
        </p:nvSpPr>
        <p:spPr bwMode="auto">
          <a:xfrm>
            <a:off x="853582" y="2214562"/>
            <a:ext cx="10641608" cy="819150"/>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en-US" sz="2400">
                <a:effectLst/>
                <a:latin typeface="+mn-lt"/>
              </a:rPr>
              <a:t>Digunakan sebagai indikator utama tren harga konsumen di masa depan dan biaya hidup.</a:t>
            </a:r>
          </a:p>
        </p:txBody>
      </p:sp>
      <p:sp>
        <p:nvSpPr>
          <p:cNvPr id="22540" name="Rectangle 12"/>
          <p:cNvSpPr>
            <a:spLocks noChangeArrowheads="1"/>
          </p:cNvSpPr>
          <p:nvPr/>
        </p:nvSpPr>
        <p:spPr bwMode="auto">
          <a:xfrm>
            <a:off x="853582" y="1722793"/>
            <a:ext cx="10641608" cy="591431"/>
          </a:xfrm>
          <a:prstGeom prst="rect">
            <a:avLst/>
          </a:prstGeom>
          <a:noFill/>
          <a:ln w="12700">
            <a:noFill/>
            <a:miter lim="800000"/>
            <a:headEnd/>
            <a:tailEnd/>
          </a:ln>
          <a:effectLst/>
        </p:spPr>
        <p:txBody>
          <a:bodyPr lIns="90488" tIns="44450" rIns="90488" bIns="44450"/>
          <a:lstStyle/>
          <a:p>
            <a:pPr marL="800100" lvl="1" indent="-342900" algn="l">
              <a:spcBef>
                <a:spcPct val="20000"/>
              </a:spcBef>
              <a:buSzPct val="100000"/>
              <a:buFont typeface="Arial" panose="020B0604020202020204" pitchFamily="34" charset="0"/>
              <a:buChar char="•"/>
            </a:pPr>
            <a:r>
              <a:rPr lang="it-IT" sz="2400">
                <a:effectLst/>
                <a:latin typeface="+mn-lt"/>
              </a:rPr>
              <a:t>Mengukur perubahan bulanan harga di pasar utama di AS.</a:t>
            </a:r>
            <a:endParaRPr lang="en-US" sz="2400" dirty="0">
              <a:effectLst/>
              <a:latin typeface="+mn-lt"/>
            </a:endParaRPr>
          </a:p>
        </p:txBody>
      </p:sp>
      <p:sp>
        <p:nvSpPr>
          <p:cNvPr id="22531" name="Rectangle 3"/>
          <p:cNvSpPr>
            <a:spLocks noGrp="1" noChangeArrowheads="1"/>
          </p:cNvSpPr>
          <p:nvPr>
            <p:ph type="title"/>
          </p:nvPr>
        </p:nvSpPr>
        <p:spPr>
          <a:xfrm>
            <a:off x="921316" y="726238"/>
            <a:ext cx="10337562" cy="585787"/>
          </a:xfrm>
          <a:noFill/>
          <a:ln/>
        </p:spPr>
        <p:txBody>
          <a:bodyPr>
            <a:normAutofit/>
          </a:bodyPr>
          <a:lstStyle/>
          <a:p>
            <a:r>
              <a:rPr lang="en-US" sz="3200" dirty="0"/>
              <a:t>Some Important Price Indexes</a:t>
            </a:r>
          </a:p>
        </p:txBody>
      </p:sp>
      <p:sp>
        <p:nvSpPr>
          <p:cNvPr id="22530" name="Rectangle 2"/>
          <p:cNvSpPr>
            <a:spLocks noGrp="1" noChangeArrowheads="1"/>
          </p:cNvSpPr>
          <p:nvPr>
            <p:ph idx="1"/>
          </p:nvPr>
        </p:nvSpPr>
        <p:spPr>
          <a:xfrm>
            <a:off x="910027" y="1287466"/>
            <a:ext cx="6055582" cy="528637"/>
          </a:xfrm>
          <a:noFill/>
          <a:ln/>
        </p:spPr>
        <p:txBody>
          <a:bodyPr/>
          <a:lstStyle/>
          <a:p>
            <a:pPr marL="338138" indent="-338138"/>
            <a:r>
              <a:rPr lang="en-US" dirty="0"/>
              <a:t>Producer Price Index (PPI)</a:t>
            </a:r>
          </a:p>
        </p:txBody>
      </p:sp>
      <p:sp>
        <p:nvSpPr>
          <p:cNvPr id="2" name="Slide Number Placeholder 1"/>
          <p:cNvSpPr>
            <a:spLocks noGrp="1"/>
          </p:cNvSpPr>
          <p:nvPr>
            <p:ph type="sldNum" sz="quarter" idx="12"/>
          </p:nvPr>
        </p:nvSpPr>
        <p:spPr/>
        <p:txBody>
          <a:bodyPr/>
          <a:lstStyle/>
          <a:p>
            <a:fld id="{949EBC64-41CB-41B8-B6DF-9B1367312BD4}" type="slidenum">
              <a:rPr lang="en-US" smtClean="0"/>
              <a:t>21</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40"/>
                                        </p:tgtEl>
                                        <p:attrNameLst>
                                          <p:attrName>style.visibility</p:attrName>
                                        </p:attrNameLst>
                                      </p:cBhvr>
                                      <p:to>
                                        <p:strVal val="visible"/>
                                      </p:to>
                                    </p:set>
                                    <p:animEffect transition="in" filter="blinds(horizontal)">
                                      <p:cBhvr>
                                        <p:cTn id="7" dur="500"/>
                                        <p:tgtEl>
                                          <p:spTgt spid="225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9"/>
                                        </p:tgtEl>
                                        <p:attrNameLst>
                                          <p:attrName>style.visibility</p:attrName>
                                        </p:attrNameLst>
                                      </p:cBhvr>
                                      <p:to>
                                        <p:strVal val="visible"/>
                                      </p:to>
                                    </p:set>
                                    <p:animEffect transition="in" filter="blinds(horizontal)">
                                      <p:cBhvr>
                                        <p:cTn id="12" dur="500"/>
                                        <p:tgtEl>
                                          <p:spTgt spid="225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8"/>
                                        </p:tgtEl>
                                        <p:attrNameLst>
                                          <p:attrName>style.visibility</p:attrName>
                                        </p:attrNameLst>
                                      </p:cBhvr>
                                      <p:to>
                                        <p:strVal val="visible"/>
                                      </p:to>
                                    </p:set>
                                    <p:animEffect transition="in" filter="blinds(horizontal)">
                                      <p:cBhvr>
                                        <p:cTn id="17" dur="500"/>
                                        <p:tgtEl>
                                          <p:spTgt spid="2253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7"/>
                                        </p:tgtEl>
                                        <p:attrNameLst>
                                          <p:attrName>style.visibility</p:attrName>
                                        </p:attrNameLst>
                                      </p:cBhvr>
                                      <p:to>
                                        <p:strVal val="visible"/>
                                      </p:to>
                                    </p:set>
                                    <p:animEffect transition="in" filter="blinds(horizontal)">
                                      <p:cBhvr>
                                        <p:cTn id="22" dur="500"/>
                                        <p:tgtEl>
                                          <p:spTgt spid="2253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6"/>
                                        </p:tgtEl>
                                        <p:attrNameLst>
                                          <p:attrName>style.visibility</p:attrName>
                                        </p:attrNameLst>
                                      </p:cBhvr>
                                      <p:to>
                                        <p:strVal val="visible"/>
                                      </p:to>
                                    </p:set>
                                    <p:animEffect transition="in" filter="blinds(horizontal)">
                                      <p:cBhvr>
                                        <p:cTn id="27" dur="5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autoUpdateAnimBg="0"/>
      <p:bldP spid="22537" grpId="0" autoUpdateAnimBg="0"/>
      <p:bldP spid="22538" grpId="0" autoUpdateAnimBg="0"/>
      <p:bldP spid="22539" grpId="0" autoUpdateAnimBg="0"/>
      <p:bldP spid="2254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8473" y="689648"/>
            <a:ext cx="10337562" cy="636587"/>
          </a:xfrm>
          <a:noFill/>
          <a:ln/>
        </p:spPr>
        <p:txBody>
          <a:bodyPr>
            <a:normAutofit/>
          </a:bodyPr>
          <a:lstStyle/>
          <a:p>
            <a:r>
              <a:rPr lang="en-US" sz="3200" dirty="0"/>
              <a:t>Deflating a Series by Price Indexes</a:t>
            </a:r>
          </a:p>
        </p:txBody>
      </p:sp>
      <p:sp>
        <p:nvSpPr>
          <p:cNvPr id="26627" name="Rectangle 3"/>
          <p:cNvSpPr>
            <a:spLocks noGrp="1" noChangeArrowheads="1"/>
          </p:cNvSpPr>
          <p:nvPr>
            <p:ph idx="1"/>
          </p:nvPr>
        </p:nvSpPr>
        <p:spPr>
          <a:xfrm>
            <a:off x="912138" y="3832355"/>
            <a:ext cx="10337562" cy="928688"/>
          </a:xfrm>
          <a:noFill/>
          <a:ln/>
          <a:effectLst/>
        </p:spPr>
        <p:txBody>
          <a:bodyPr>
            <a:normAutofit/>
          </a:bodyPr>
          <a:lstStyle/>
          <a:p>
            <a:pPr marL="338138" indent="-338138"/>
            <a:r>
              <a:rPr lang="en-US" altLang="en-US"/>
              <a:t>Melakukan deflating pada data gaji aktual akan menghasilkan gaji riil atau daya beli dari gaji tersebut</a:t>
            </a:r>
            <a:r>
              <a:rPr lang="en-US"/>
              <a:t>.</a:t>
            </a:r>
            <a:endParaRPr lang="en-US" dirty="0"/>
          </a:p>
        </p:txBody>
      </p:sp>
      <p:sp>
        <p:nvSpPr>
          <p:cNvPr id="26628" name="Rectangle 4"/>
          <p:cNvSpPr>
            <a:spLocks noChangeArrowheads="1"/>
          </p:cNvSpPr>
          <p:nvPr/>
        </p:nvSpPr>
        <p:spPr bwMode="auto">
          <a:xfrm>
            <a:off x="914250" y="1255185"/>
            <a:ext cx="10337562" cy="889705"/>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Untuk menafsirkan aktivitas bisnis dengan benar dari waktu ke waktu ketika dinyatakan dalam jumlah dolar, kita harus menyesuaikan data untuk efek kenaikan harga..</a:t>
            </a:r>
            <a:endParaRPr lang="en-US" sz="2400" dirty="0">
              <a:effectLst/>
              <a:latin typeface="+mn-lt"/>
            </a:endParaRPr>
          </a:p>
        </p:txBody>
      </p:sp>
      <p:sp>
        <p:nvSpPr>
          <p:cNvPr id="26629" name="Rectangle 5"/>
          <p:cNvSpPr>
            <a:spLocks noChangeArrowheads="1"/>
          </p:cNvSpPr>
          <p:nvPr/>
        </p:nvSpPr>
        <p:spPr bwMode="auto">
          <a:xfrm>
            <a:off x="912138" y="2556406"/>
            <a:ext cx="10337562" cy="966788"/>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Menghapus efek peningkatan harga pada periode time series disebut </a:t>
            </a:r>
            <a:r>
              <a:rPr lang="en-US" sz="2400" u="sng" dirty="0">
                <a:effectLst/>
                <a:latin typeface="+mn-lt"/>
              </a:rPr>
              <a:t>deflating the series</a:t>
            </a:r>
            <a:r>
              <a:rPr lang="en-US" sz="2400" dirty="0">
                <a:effectLst/>
                <a:latin typeface="+mn-lt"/>
              </a:rPr>
              <a:t>.</a:t>
            </a:r>
          </a:p>
        </p:txBody>
      </p:sp>
      <p:sp>
        <p:nvSpPr>
          <p:cNvPr id="2" name="Slide Number Placeholder 1"/>
          <p:cNvSpPr>
            <a:spLocks noGrp="1"/>
          </p:cNvSpPr>
          <p:nvPr>
            <p:ph type="sldNum" sz="quarter" idx="12"/>
          </p:nvPr>
        </p:nvSpPr>
        <p:spPr/>
        <p:txBody>
          <a:bodyPr/>
          <a:lstStyle/>
          <a:p>
            <a:fld id="{949EBC64-41CB-41B8-B6DF-9B1367312BD4}" type="slidenum">
              <a:rPr lang="en-US" smtClean="0"/>
              <a:t>22</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blinds(horizontal)">
                                      <p:cBhvr>
                                        <p:cTn id="12" dur="500"/>
                                        <p:tgtEl>
                                          <p:spTgt spid="266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17"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P spid="26628" grpId="0" autoUpdateAnimBg="0"/>
      <p:bldP spid="2662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095" name="Rectangle 111"/>
          <p:cNvSpPr>
            <a:spLocks noGrp="1" noChangeArrowheads="1"/>
          </p:cNvSpPr>
          <p:nvPr>
            <p:ph type="title"/>
          </p:nvPr>
        </p:nvSpPr>
        <p:spPr>
          <a:xfrm>
            <a:off x="918473" y="692873"/>
            <a:ext cx="10337562" cy="636587"/>
          </a:xfrm>
          <a:noFill/>
          <a:ln/>
        </p:spPr>
        <p:txBody>
          <a:bodyPr>
            <a:normAutofit/>
          </a:bodyPr>
          <a:lstStyle/>
          <a:p>
            <a:r>
              <a:rPr lang="en-US" sz="3200" dirty="0"/>
              <a:t>Deflating a Series by Price Indexes</a:t>
            </a:r>
          </a:p>
        </p:txBody>
      </p:sp>
      <p:sp>
        <p:nvSpPr>
          <p:cNvPr id="41987" name="Rectangle 3"/>
          <p:cNvSpPr>
            <a:spLocks noGrp="1" noChangeArrowheads="1"/>
          </p:cNvSpPr>
          <p:nvPr>
            <p:ph idx="1"/>
          </p:nvPr>
        </p:nvSpPr>
        <p:spPr>
          <a:xfrm>
            <a:off x="1234110" y="2377684"/>
            <a:ext cx="10021925" cy="1511300"/>
          </a:xfrm>
        </p:spPr>
        <p:txBody>
          <a:bodyPr/>
          <a:lstStyle/>
          <a:p>
            <a:pPr marL="0" indent="338138">
              <a:buNone/>
            </a:pPr>
            <a:r>
              <a:rPr lang="en-US"/>
              <a:t>McNeer Cleaners, dengan 46 lokasi cabang, memiliki total pendapatan penjualan yang ditunjukkan pada slide berikutnya selama lima tahun terakhir. Turunkan angka pendapatan penjualan berdasarkan dolar konstan 1982-1984. Apakah kenaikan penjualan sepenuhnya disebabkan oleh efek kenaikan harga?</a:t>
            </a:r>
            <a:endParaRPr lang="en-US" dirty="0"/>
          </a:p>
        </p:txBody>
      </p:sp>
      <p:sp>
        <p:nvSpPr>
          <p:cNvPr id="42092" name="Rectangle 108"/>
          <p:cNvSpPr>
            <a:spLocks noChangeArrowheads="1"/>
          </p:cNvSpPr>
          <p:nvPr/>
        </p:nvSpPr>
        <p:spPr bwMode="auto">
          <a:xfrm>
            <a:off x="918473" y="1466201"/>
            <a:ext cx="8006543" cy="528638"/>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Contoh :  </a:t>
            </a:r>
            <a:r>
              <a:rPr lang="en-US" sz="2400" dirty="0" err="1">
                <a:effectLst/>
                <a:latin typeface="+mn-lt"/>
              </a:rPr>
              <a:t>McNeer</a:t>
            </a:r>
            <a:r>
              <a:rPr lang="en-US" sz="2400" dirty="0">
                <a:effectLst/>
                <a:latin typeface="+mn-lt"/>
              </a:rPr>
              <a:t> Cleaners</a:t>
            </a:r>
          </a:p>
        </p:txBody>
      </p:sp>
      <p:sp>
        <p:nvSpPr>
          <p:cNvPr id="2" name="Slide Number Placeholder 1"/>
          <p:cNvSpPr>
            <a:spLocks noGrp="1"/>
          </p:cNvSpPr>
          <p:nvPr>
            <p:ph type="sldNum" sz="quarter" idx="12"/>
          </p:nvPr>
        </p:nvSpPr>
        <p:spPr/>
        <p:txBody>
          <a:bodyPr/>
          <a:lstStyle/>
          <a:p>
            <a:fld id="{949EBC64-41CB-41B8-B6DF-9B1367312BD4}" type="slidenum">
              <a:rPr lang="en-US" smtClean="0"/>
              <a:t>23</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blinds(horizontal)">
                                      <p:cBhvr>
                                        <p:cTn id="7"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12" name="Rectangle 32"/>
          <p:cNvSpPr>
            <a:spLocks noGrp="1" noChangeArrowheads="1"/>
          </p:cNvSpPr>
          <p:nvPr>
            <p:ph type="title"/>
          </p:nvPr>
        </p:nvSpPr>
        <p:spPr>
          <a:xfrm>
            <a:off x="914250" y="696675"/>
            <a:ext cx="10337562" cy="636587"/>
          </a:xfrm>
          <a:noFill/>
          <a:ln/>
        </p:spPr>
        <p:txBody>
          <a:bodyPr>
            <a:normAutofit/>
          </a:bodyPr>
          <a:lstStyle/>
          <a:p>
            <a:r>
              <a:rPr lang="en-US" sz="3200" dirty="0"/>
              <a:t>Deflating a Series by Price Indexes</a:t>
            </a:r>
          </a:p>
        </p:txBody>
      </p:sp>
      <p:grpSp>
        <p:nvGrpSpPr>
          <p:cNvPr id="4" name="Group 3"/>
          <p:cNvGrpSpPr/>
          <p:nvPr/>
        </p:nvGrpSpPr>
        <p:grpSpPr>
          <a:xfrm>
            <a:off x="3436442" y="1885425"/>
            <a:ext cx="7390173" cy="3172000"/>
            <a:chOff x="3436442" y="1625778"/>
            <a:chExt cx="7390173" cy="3172000"/>
          </a:xfrm>
        </p:grpSpPr>
        <p:sp>
          <p:nvSpPr>
            <p:cNvPr id="3" name="Rectangle 2"/>
            <p:cNvSpPr/>
            <p:nvPr/>
          </p:nvSpPr>
          <p:spPr>
            <a:xfrm>
              <a:off x="3533422" y="1625778"/>
              <a:ext cx="4944533" cy="3172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5" name="Line 5"/>
            <p:cNvSpPr>
              <a:spLocks noChangeShapeType="1"/>
            </p:cNvSpPr>
            <p:nvPr/>
          </p:nvSpPr>
          <p:spPr bwMode="auto">
            <a:xfrm>
              <a:off x="3741842" y="2355850"/>
              <a:ext cx="4442601" cy="0"/>
            </a:xfrm>
            <a:prstGeom prst="line">
              <a:avLst/>
            </a:prstGeom>
            <a:noFill/>
            <a:ln w="12700">
              <a:solidFill>
                <a:schemeClr val="tx1"/>
              </a:solidFill>
              <a:round/>
              <a:headEnd/>
              <a:tailEnd/>
            </a:ln>
            <a:effectLst/>
          </p:spPr>
          <p:txBody>
            <a:bodyPr/>
            <a:lstStyle/>
            <a:p>
              <a:endParaRPr lang="en-US" sz="2400">
                <a:effectLst/>
                <a:latin typeface="+mn-lt"/>
              </a:endParaRPr>
            </a:p>
          </p:txBody>
        </p:sp>
        <p:sp>
          <p:nvSpPr>
            <p:cNvPr id="46113" name="Rectangle 33"/>
            <p:cNvSpPr>
              <a:spLocks noChangeArrowheads="1"/>
            </p:cNvSpPr>
            <p:nvPr/>
          </p:nvSpPr>
          <p:spPr bwMode="auto">
            <a:xfrm>
              <a:off x="3436442" y="4191000"/>
              <a:ext cx="7347777" cy="414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1833563" algn="ctr"/>
                  <a:tab pos="3940175" algn="ctr"/>
                  <a:tab pos="5945188" algn="ctr"/>
                </a:tabLst>
              </a:pPr>
              <a:r>
                <a:rPr lang="en-US" sz="2400" dirty="0">
                  <a:effectLst/>
                  <a:latin typeface="+mn-lt"/>
                </a:rPr>
                <a:t>	2014               11,690                236.7</a:t>
              </a:r>
            </a:p>
          </p:txBody>
        </p:sp>
        <p:sp>
          <p:nvSpPr>
            <p:cNvPr id="46114" name="Rectangle 34"/>
            <p:cNvSpPr>
              <a:spLocks noChangeArrowheads="1"/>
            </p:cNvSpPr>
            <p:nvPr/>
          </p:nvSpPr>
          <p:spPr bwMode="auto">
            <a:xfrm>
              <a:off x="3436442" y="3733800"/>
              <a:ext cx="7347777" cy="414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1833563" algn="ctr"/>
                  <a:tab pos="3940175" algn="ctr"/>
                  <a:tab pos="5945188" algn="ctr"/>
                </a:tabLst>
              </a:pPr>
              <a:r>
                <a:rPr lang="en-US" sz="2400" dirty="0">
                  <a:effectLst/>
                  <a:latin typeface="+mn-lt"/>
                </a:rPr>
                <a:t>	2013               10,724                233.0</a:t>
              </a:r>
            </a:p>
          </p:txBody>
        </p:sp>
        <p:sp>
          <p:nvSpPr>
            <p:cNvPr id="46115" name="Rectangle 35"/>
            <p:cNvSpPr>
              <a:spLocks noChangeArrowheads="1"/>
            </p:cNvSpPr>
            <p:nvPr/>
          </p:nvSpPr>
          <p:spPr bwMode="auto">
            <a:xfrm>
              <a:off x="3436442" y="3314700"/>
              <a:ext cx="7347777" cy="414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1833563" algn="ctr"/>
                  <a:tab pos="3940175" algn="ctr"/>
                  <a:tab pos="5945188" algn="ctr"/>
                </a:tabLst>
              </a:pPr>
              <a:r>
                <a:rPr lang="en-US" sz="2400" dirty="0">
                  <a:effectLst/>
                  <a:latin typeface="+mn-lt"/>
                </a:rPr>
                <a:t>	2012                 9,830                229.6</a:t>
              </a:r>
            </a:p>
          </p:txBody>
        </p:sp>
        <p:sp>
          <p:nvSpPr>
            <p:cNvPr id="46116" name="Rectangle 36"/>
            <p:cNvSpPr>
              <a:spLocks noChangeArrowheads="1"/>
            </p:cNvSpPr>
            <p:nvPr/>
          </p:nvSpPr>
          <p:spPr bwMode="auto">
            <a:xfrm>
              <a:off x="3436442" y="2876550"/>
              <a:ext cx="7347777" cy="414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1833563" algn="ctr"/>
                  <a:tab pos="3940175" algn="ctr"/>
                  <a:tab pos="5945188" algn="ctr"/>
                </a:tabLst>
              </a:pPr>
              <a:r>
                <a:rPr lang="en-US" sz="2400" dirty="0">
                  <a:effectLst/>
                  <a:latin typeface="+mn-lt"/>
                </a:rPr>
                <a:t>	2011                 9,062                224.9</a:t>
              </a:r>
            </a:p>
          </p:txBody>
        </p:sp>
        <p:sp>
          <p:nvSpPr>
            <p:cNvPr id="46117" name="Rectangle 37"/>
            <p:cNvSpPr>
              <a:spLocks noChangeArrowheads="1"/>
            </p:cNvSpPr>
            <p:nvPr/>
          </p:nvSpPr>
          <p:spPr bwMode="auto">
            <a:xfrm>
              <a:off x="3436442" y="2438400"/>
              <a:ext cx="7347777" cy="414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1833563" algn="ctr"/>
                  <a:tab pos="3940175" algn="ctr"/>
                  <a:tab pos="5945188" algn="ctr"/>
                </a:tabLst>
              </a:pPr>
              <a:r>
                <a:rPr lang="en-US" sz="2400" dirty="0">
                  <a:effectLst/>
                  <a:latin typeface="+mn-lt"/>
                </a:rPr>
                <a:t>	2010                 8,446                218.1</a:t>
              </a:r>
            </a:p>
          </p:txBody>
        </p:sp>
        <p:sp>
          <p:nvSpPr>
            <p:cNvPr id="46118" name="Rectangle 38"/>
            <p:cNvSpPr>
              <a:spLocks noChangeArrowheads="1"/>
            </p:cNvSpPr>
            <p:nvPr/>
          </p:nvSpPr>
          <p:spPr bwMode="auto">
            <a:xfrm>
              <a:off x="3478838" y="1809750"/>
              <a:ext cx="7347777" cy="414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1833563" algn="ctr"/>
                  <a:tab pos="3940175" algn="ctr"/>
                  <a:tab pos="5945188" algn="ctr"/>
                </a:tabLst>
              </a:pPr>
              <a:r>
                <a:rPr lang="en-US" sz="2400" dirty="0">
                  <a:effectLst/>
                  <a:latin typeface="+mn-lt"/>
                </a:rPr>
                <a:t>	Year     Total Sales ($1000)       CPI</a:t>
              </a:r>
            </a:p>
          </p:txBody>
        </p:sp>
      </p:grpSp>
      <p:sp>
        <p:nvSpPr>
          <p:cNvPr id="2" name="Slide Number Placeholder 1"/>
          <p:cNvSpPr>
            <a:spLocks noGrp="1"/>
          </p:cNvSpPr>
          <p:nvPr>
            <p:ph type="sldNum" sz="quarter" idx="12"/>
          </p:nvPr>
        </p:nvSpPr>
        <p:spPr/>
        <p:txBody>
          <a:bodyPr/>
          <a:lstStyle/>
          <a:p>
            <a:fld id="{949EBC64-41CB-41B8-B6DF-9B1367312BD4}" type="slidenum">
              <a:rPr lang="en-US" smtClean="0"/>
              <a:t>24</a:t>
            </a:fld>
            <a:endParaRPr lang="en-US"/>
          </a:p>
        </p:txBody>
      </p:sp>
      <p:sp>
        <p:nvSpPr>
          <p:cNvPr id="14" name="Rectangle 108"/>
          <p:cNvSpPr>
            <a:spLocks noChangeArrowheads="1"/>
          </p:cNvSpPr>
          <p:nvPr/>
        </p:nvSpPr>
        <p:spPr bwMode="auto">
          <a:xfrm>
            <a:off x="914249" y="1255186"/>
            <a:ext cx="8006543" cy="528638"/>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Contoh :  </a:t>
            </a:r>
            <a:r>
              <a:rPr lang="en-US" sz="2400" dirty="0" err="1">
                <a:effectLst/>
                <a:latin typeface="+mn-lt"/>
              </a:rPr>
              <a:t>McNeer</a:t>
            </a:r>
            <a:r>
              <a:rPr lang="en-US" sz="2400" dirty="0">
                <a:effectLst/>
                <a:latin typeface="+mn-lt"/>
              </a:rPr>
              <a:t> Cleaners</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51" name="Rectangle 47"/>
          <p:cNvSpPr>
            <a:spLocks noGrp="1" noChangeArrowheads="1"/>
          </p:cNvSpPr>
          <p:nvPr>
            <p:ph type="title"/>
          </p:nvPr>
        </p:nvSpPr>
        <p:spPr>
          <a:xfrm>
            <a:off x="918473" y="696098"/>
            <a:ext cx="10337562" cy="636587"/>
          </a:xfrm>
          <a:noFill/>
          <a:ln/>
        </p:spPr>
        <p:txBody>
          <a:bodyPr>
            <a:normAutofit/>
          </a:bodyPr>
          <a:lstStyle/>
          <a:p>
            <a:r>
              <a:rPr lang="en-US" sz="3200" dirty="0"/>
              <a:t>Deflating a Series by Price Indexes</a:t>
            </a:r>
          </a:p>
        </p:txBody>
      </p:sp>
      <p:sp>
        <p:nvSpPr>
          <p:cNvPr id="47107" name="Rectangle 3"/>
          <p:cNvSpPr>
            <a:spLocks noGrp="1" noChangeArrowheads="1"/>
          </p:cNvSpPr>
          <p:nvPr>
            <p:ph idx="1"/>
          </p:nvPr>
        </p:nvSpPr>
        <p:spPr>
          <a:xfrm>
            <a:off x="914250" y="1284114"/>
            <a:ext cx="10337562" cy="549275"/>
          </a:xfrm>
        </p:spPr>
        <p:txBody>
          <a:bodyPr/>
          <a:lstStyle/>
          <a:p>
            <a:pPr marL="338138" indent="-338138"/>
            <a:r>
              <a:rPr lang="en-US"/>
              <a:t>Menyesuaikan Pendapatan untuk Pengaruh Kenaikan Harga</a:t>
            </a:r>
            <a:endParaRPr lang="en-US" dirty="0"/>
          </a:p>
        </p:txBody>
      </p:sp>
      <p:sp>
        <p:nvSpPr>
          <p:cNvPr id="47135" name="Text Box 31"/>
          <p:cNvSpPr txBox="1">
            <a:spLocks noChangeArrowheads="1"/>
          </p:cNvSpPr>
          <p:nvPr/>
        </p:nvSpPr>
        <p:spPr bwMode="auto">
          <a:xfrm>
            <a:off x="2286001" y="5075978"/>
            <a:ext cx="7085828" cy="830997"/>
          </a:xfrm>
          <a:prstGeom prst="rect">
            <a:avLst/>
          </a:prstGeom>
          <a:noFill/>
          <a:ln w="12700">
            <a:noFill/>
            <a:miter lim="800000"/>
            <a:headEnd/>
            <a:tailEnd/>
          </a:ln>
          <a:effectLst/>
        </p:spPr>
        <p:txBody>
          <a:bodyPr wrap="square">
            <a:spAutoFit/>
          </a:bodyPr>
          <a:lstStyle/>
          <a:p>
            <a:r>
              <a:rPr lang="en-US" sz="2400">
                <a:effectLst/>
                <a:latin typeface="+mn-lt"/>
              </a:rPr>
              <a:t>Setelah penyesuaian, revenue masih meningkat dengan rata-rata </a:t>
            </a:r>
            <a:r>
              <a:rPr lang="en-US" sz="2400" dirty="0">
                <a:effectLst/>
                <a:latin typeface="+mn-lt"/>
              </a:rPr>
              <a:t>6.3% </a:t>
            </a:r>
            <a:r>
              <a:rPr lang="en-US" sz="2400">
                <a:effectLst/>
                <a:latin typeface="+mn-lt"/>
              </a:rPr>
              <a:t>per tahun.</a:t>
            </a:r>
            <a:endParaRPr lang="en-US" sz="2400" dirty="0">
              <a:effectLst/>
              <a:latin typeface="+mn-lt"/>
            </a:endParaRPr>
          </a:p>
        </p:txBody>
      </p:sp>
      <p:grpSp>
        <p:nvGrpSpPr>
          <p:cNvPr id="4" name="Group 3"/>
          <p:cNvGrpSpPr/>
          <p:nvPr/>
        </p:nvGrpSpPr>
        <p:grpSpPr>
          <a:xfrm>
            <a:off x="2911343" y="1854731"/>
            <a:ext cx="6670437" cy="3176091"/>
            <a:chOff x="2911343" y="1606373"/>
            <a:chExt cx="6670437" cy="3176091"/>
          </a:xfrm>
        </p:grpSpPr>
        <p:sp>
          <p:nvSpPr>
            <p:cNvPr id="3" name="Rectangle 2"/>
            <p:cNvSpPr/>
            <p:nvPr/>
          </p:nvSpPr>
          <p:spPr>
            <a:xfrm>
              <a:off x="2911343" y="1606373"/>
              <a:ext cx="6670437" cy="317609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08" name="Line 4"/>
            <p:cNvSpPr>
              <a:spLocks noChangeShapeType="1"/>
            </p:cNvSpPr>
            <p:nvPr/>
          </p:nvSpPr>
          <p:spPr bwMode="auto">
            <a:xfrm>
              <a:off x="3069390" y="2527300"/>
              <a:ext cx="6316868" cy="0"/>
            </a:xfrm>
            <a:prstGeom prst="line">
              <a:avLst/>
            </a:prstGeom>
            <a:noFill/>
            <a:ln w="12700">
              <a:solidFill>
                <a:schemeClr val="tx1"/>
              </a:solidFill>
              <a:round/>
              <a:headEnd/>
              <a:tailEnd/>
            </a:ln>
            <a:effectLst/>
          </p:spPr>
          <p:txBody>
            <a:bodyPr/>
            <a:lstStyle/>
            <a:p>
              <a:endParaRPr lang="en-US" sz="2400">
                <a:effectLst/>
                <a:latin typeface="+mn-lt"/>
              </a:endParaRPr>
            </a:p>
          </p:txBody>
        </p:sp>
        <p:sp>
          <p:nvSpPr>
            <p:cNvPr id="47136" name="Text Box 32"/>
            <p:cNvSpPr txBox="1">
              <a:spLocks noChangeArrowheads="1"/>
            </p:cNvSpPr>
            <p:nvPr/>
          </p:nvSpPr>
          <p:spPr bwMode="auto">
            <a:xfrm>
              <a:off x="3112434" y="4233863"/>
              <a:ext cx="6090129" cy="424732"/>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2400" dirty="0">
                  <a:effectLst/>
                  <a:latin typeface="+mn-lt"/>
                </a:rPr>
                <a:t>2014     (11,690/236.7)(100) = 4,939          +7.3</a:t>
              </a:r>
            </a:p>
          </p:txBody>
        </p:sp>
        <p:sp>
          <p:nvSpPr>
            <p:cNvPr id="47137" name="Text Box 33"/>
            <p:cNvSpPr txBox="1">
              <a:spLocks noChangeArrowheads="1"/>
            </p:cNvSpPr>
            <p:nvPr/>
          </p:nvSpPr>
          <p:spPr bwMode="auto">
            <a:xfrm>
              <a:off x="3112434" y="3814763"/>
              <a:ext cx="6115777" cy="424732"/>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2400" dirty="0">
                  <a:effectLst/>
                  <a:latin typeface="+mn-lt"/>
                </a:rPr>
                <a:t>2013   	 (10,724/233.0)(100) = 4,603          +7.5</a:t>
              </a:r>
            </a:p>
          </p:txBody>
        </p:sp>
        <p:sp>
          <p:nvSpPr>
            <p:cNvPr id="47138" name="Text Box 34"/>
            <p:cNvSpPr txBox="1">
              <a:spLocks noChangeArrowheads="1"/>
            </p:cNvSpPr>
            <p:nvPr/>
          </p:nvSpPr>
          <p:spPr bwMode="auto">
            <a:xfrm>
              <a:off x="3123723" y="3395663"/>
              <a:ext cx="6072496" cy="424732"/>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2400" dirty="0">
                  <a:effectLst/>
                  <a:latin typeface="+mn-lt"/>
                </a:rPr>
                <a:t>2012       (9,830/229.6)(100) = 4,281          +6.3</a:t>
              </a:r>
            </a:p>
          </p:txBody>
        </p:sp>
        <p:sp>
          <p:nvSpPr>
            <p:cNvPr id="47139" name="Text Box 35"/>
            <p:cNvSpPr txBox="1">
              <a:spLocks noChangeArrowheads="1"/>
            </p:cNvSpPr>
            <p:nvPr/>
          </p:nvSpPr>
          <p:spPr bwMode="auto">
            <a:xfrm>
              <a:off x="3112434" y="2995613"/>
              <a:ext cx="6072496" cy="424732"/>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2400" dirty="0">
                  <a:effectLst/>
                  <a:latin typeface="+mn-lt"/>
                </a:rPr>
                <a:t>2011       (9,062/224.9)(100) = 4,029          +4.0</a:t>
              </a:r>
            </a:p>
          </p:txBody>
        </p:sp>
        <p:sp>
          <p:nvSpPr>
            <p:cNvPr id="47140" name="Text Box 36"/>
            <p:cNvSpPr txBox="1">
              <a:spLocks noChangeArrowheads="1"/>
            </p:cNvSpPr>
            <p:nvPr/>
          </p:nvSpPr>
          <p:spPr bwMode="auto">
            <a:xfrm>
              <a:off x="3112434" y="2595563"/>
              <a:ext cx="4814138" cy="424732"/>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2400" dirty="0">
                  <a:effectLst/>
                  <a:latin typeface="+mn-lt"/>
                </a:rPr>
                <a:t>2010       (8,446/218.1)(100) = 3,873</a:t>
              </a:r>
            </a:p>
          </p:txBody>
        </p:sp>
        <p:sp>
          <p:nvSpPr>
            <p:cNvPr id="47141" name="Text Box 37"/>
            <p:cNvSpPr txBox="1">
              <a:spLocks noChangeArrowheads="1"/>
            </p:cNvSpPr>
            <p:nvPr/>
          </p:nvSpPr>
          <p:spPr bwMode="auto">
            <a:xfrm>
              <a:off x="3167868" y="2048405"/>
              <a:ext cx="721993" cy="461665"/>
            </a:xfrm>
            <a:prstGeom prst="rect">
              <a:avLst/>
            </a:prstGeom>
            <a:noFill/>
            <a:ln w="12700">
              <a:noFill/>
              <a:miter lim="800000"/>
              <a:headEnd/>
              <a:tailEnd/>
            </a:ln>
            <a:effectLst/>
          </p:spPr>
          <p:txBody>
            <a:bodyPr wrap="none">
              <a:spAutoFit/>
            </a:bodyPr>
            <a:lstStyle/>
            <a:p>
              <a:r>
                <a:rPr lang="en-US" sz="2400" dirty="0">
                  <a:effectLst/>
                  <a:latin typeface="+mn-lt"/>
                </a:rPr>
                <a:t>Year</a:t>
              </a:r>
            </a:p>
          </p:txBody>
        </p:sp>
        <p:sp>
          <p:nvSpPr>
            <p:cNvPr id="47142" name="Text Box 38"/>
            <p:cNvSpPr txBox="1">
              <a:spLocks noChangeArrowheads="1"/>
            </p:cNvSpPr>
            <p:nvPr/>
          </p:nvSpPr>
          <p:spPr bwMode="auto">
            <a:xfrm>
              <a:off x="4905038" y="1753130"/>
              <a:ext cx="1919115" cy="757130"/>
            </a:xfrm>
            <a:prstGeom prst="rect">
              <a:avLst/>
            </a:prstGeom>
            <a:noFill/>
            <a:ln w="12700">
              <a:noFill/>
              <a:miter lim="800000"/>
              <a:headEnd/>
              <a:tailEnd/>
            </a:ln>
            <a:effectLst/>
          </p:spPr>
          <p:txBody>
            <a:bodyPr wrap="none">
              <a:spAutoFit/>
            </a:bodyPr>
            <a:lstStyle/>
            <a:p>
              <a:pPr>
                <a:lnSpc>
                  <a:spcPct val="90000"/>
                </a:lnSpc>
              </a:pPr>
              <a:r>
                <a:rPr lang="en-US" sz="2400" dirty="0">
                  <a:effectLst/>
                  <a:latin typeface="+mn-lt"/>
                </a:rPr>
                <a:t>Deflated</a:t>
              </a:r>
            </a:p>
            <a:p>
              <a:pPr>
                <a:lnSpc>
                  <a:spcPct val="90000"/>
                </a:lnSpc>
              </a:pPr>
              <a:r>
                <a:rPr lang="en-US" sz="2400" dirty="0">
                  <a:effectLst/>
                  <a:latin typeface="+mn-lt"/>
                </a:rPr>
                <a:t>Sales ($1000)</a:t>
              </a:r>
            </a:p>
          </p:txBody>
        </p:sp>
        <p:sp>
          <p:nvSpPr>
            <p:cNvPr id="47143" name="Text Box 39"/>
            <p:cNvSpPr txBox="1">
              <a:spLocks noChangeArrowheads="1"/>
            </p:cNvSpPr>
            <p:nvPr/>
          </p:nvSpPr>
          <p:spPr bwMode="auto">
            <a:xfrm>
              <a:off x="7782290" y="1819806"/>
              <a:ext cx="1589538" cy="683264"/>
            </a:xfrm>
            <a:prstGeom prst="rect">
              <a:avLst/>
            </a:prstGeom>
            <a:noFill/>
            <a:ln w="12700">
              <a:noFill/>
              <a:miter lim="800000"/>
              <a:headEnd/>
              <a:tailEnd/>
            </a:ln>
            <a:effectLst/>
          </p:spPr>
          <p:txBody>
            <a:bodyPr wrap="none">
              <a:spAutoFit/>
            </a:bodyPr>
            <a:lstStyle/>
            <a:p>
              <a:pPr>
                <a:lnSpc>
                  <a:spcPct val="80000"/>
                </a:lnSpc>
              </a:pPr>
              <a:r>
                <a:rPr lang="en-US" sz="2400" dirty="0">
                  <a:effectLst/>
                  <a:latin typeface="+mn-lt"/>
                </a:rPr>
                <a:t>Annual</a:t>
              </a:r>
            </a:p>
            <a:p>
              <a:pPr>
                <a:lnSpc>
                  <a:spcPct val="80000"/>
                </a:lnSpc>
              </a:pPr>
              <a:r>
                <a:rPr lang="en-US" sz="2400" dirty="0">
                  <a:effectLst/>
                  <a:latin typeface="+mn-lt"/>
                </a:rPr>
                <a:t>Change (%)</a:t>
              </a:r>
            </a:p>
          </p:txBody>
        </p:sp>
      </p:grpSp>
      <p:sp>
        <p:nvSpPr>
          <p:cNvPr id="2" name="Slide Number Placeholder 1"/>
          <p:cNvSpPr>
            <a:spLocks noGrp="1"/>
          </p:cNvSpPr>
          <p:nvPr>
            <p:ph type="sldNum" sz="quarter" idx="12"/>
          </p:nvPr>
        </p:nvSpPr>
        <p:spPr/>
        <p:txBody>
          <a:bodyPr/>
          <a:lstStyle/>
          <a:p>
            <a:fld id="{949EBC64-41CB-41B8-B6DF-9B1367312BD4}" type="slidenum">
              <a:rPr lang="en-US" smtClean="0"/>
              <a:t>25</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2000"/>
                                  </p:stCondLst>
                                  <p:childTnLst>
                                    <p:set>
                                      <p:cBhvr>
                                        <p:cTn id="6" dur="1" fill="hold">
                                          <p:stCondLst>
                                            <p:cond delay="0"/>
                                          </p:stCondLst>
                                        </p:cTn>
                                        <p:tgtEl>
                                          <p:spTgt spid="47135"/>
                                        </p:tgtEl>
                                        <p:attrNameLst>
                                          <p:attrName>style.visibility</p:attrName>
                                        </p:attrNameLst>
                                      </p:cBhvr>
                                      <p:to>
                                        <p:strVal val="visible"/>
                                      </p:to>
                                    </p:set>
                                    <p:animEffect transition="in" filter="blinds(horizontal)">
                                      <p:cBhvr>
                                        <p:cTn id="7" dur="500"/>
                                        <p:tgtEl>
                                          <p:spTgt spid="47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1"/>
          <p:cNvGrpSpPr>
            <a:grpSpLocks/>
          </p:cNvGrpSpPr>
          <p:nvPr/>
        </p:nvGrpSpPr>
        <p:grpSpPr bwMode="auto">
          <a:xfrm>
            <a:off x="3616881" y="1742548"/>
            <a:ext cx="6194936" cy="2749550"/>
            <a:chOff x="1281" y="1417"/>
            <a:chExt cx="3266" cy="1732"/>
          </a:xfrm>
        </p:grpSpPr>
        <p:sp>
          <p:nvSpPr>
            <p:cNvPr id="4" name="Line 52"/>
            <p:cNvSpPr>
              <a:spLocks noChangeShapeType="1"/>
            </p:cNvSpPr>
            <p:nvPr/>
          </p:nvSpPr>
          <p:spPr bwMode="auto">
            <a:xfrm rot="5400000">
              <a:off x="2913" y="1517"/>
              <a:ext cx="0" cy="3264"/>
            </a:xfrm>
            <a:prstGeom prst="line">
              <a:avLst/>
            </a:prstGeom>
            <a:noFill/>
            <a:ln w="3175">
              <a:solidFill>
                <a:schemeClr val="hlink"/>
              </a:solidFill>
              <a:round/>
              <a:headEnd/>
              <a:tailEnd/>
            </a:ln>
            <a:effectLst/>
          </p:spPr>
          <p:txBody>
            <a:bodyPr/>
            <a:lstStyle/>
            <a:p>
              <a:endParaRPr lang="en-US"/>
            </a:p>
          </p:txBody>
        </p:sp>
        <p:sp>
          <p:nvSpPr>
            <p:cNvPr id="5" name="Line 53"/>
            <p:cNvSpPr>
              <a:spLocks noChangeShapeType="1"/>
            </p:cNvSpPr>
            <p:nvPr/>
          </p:nvSpPr>
          <p:spPr bwMode="auto">
            <a:xfrm rot="5400000">
              <a:off x="2914" y="1085"/>
              <a:ext cx="0" cy="3264"/>
            </a:xfrm>
            <a:prstGeom prst="line">
              <a:avLst/>
            </a:prstGeom>
            <a:noFill/>
            <a:ln w="3175">
              <a:solidFill>
                <a:schemeClr val="hlink"/>
              </a:solidFill>
              <a:round/>
              <a:headEnd/>
              <a:tailEnd/>
            </a:ln>
            <a:effectLst/>
          </p:spPr>
          <p:txBody>
            <a:bodyPr/>
            <a:lstStyle/>
            <a:p>
              <a:endParaRPr lang="en-US"/>
            </a:p>
          </p:txBody>
        </p:sp>
        <p:sp>
          <p:nvSpPr>
            <p:cNvPr id="6" name="Line 54"/>
            <p:cNvSpPr>
              <a:spLocks noChangeShapeType="1"/>
            </p:cNvSpPr>
            <p:nvPr/>
          </p:nvSpPr>
          <p:spPr bwMode="auto">
            <a:xfrm rot="5400000">
              <a:off x="2913" y="-215"/>
              <a:ext cx="0" cy="3264"/>
            </a:xfrm>
            <a:prstGeom prst="line">
              <a:avLst/>
            </a:prstGeom>
            <a:noFill/>
            <a:ln w="3175">
              <a:solidFill>
                <a:schemeClr val="hlink"/>
              </a:solidFill>
              <a:round/>
              <a:headEnd/>
              <a:tailEnd/>
            </a:ln>
            <a:effectLst/>
          </p:spPr>
          <p:txBody>
            <a:bodyPr/>
            <a:lstStyle/>
            <a:p>
              <a:endParaRPr lang="en-US"/>
            </a:p>
          </p:txBody>
        </p:sp>
        <p:sp>
          <p:nvSpPr>
            <p:cNvPr id="7" name="Line 55"/>
            <p:cNvSpPr>
              <a:spLocks noChangeShapeType="1"/>
            </p:cNvSpPr>
            <p:nvPr/>
          </p:nvSpPr>
          <p:spPr bwMode="auto">
            <a:xfrm rot="5400000">
              <a:off x="2915" y="213"/>
              <a:ext cx="0" cy="3264"/>
            </a:xfrm>
            <a:prstGeom prst="line">
              <a:avLst/>
            </a:prstGeom>
            <a:noFill/>
            <a:ln w="3175">
              <a:solidFill>
                <a:schemeClr val="hlink"/>
              </a:solidFill>
              <a:round/>
              <a:headEnd/>
              <a:tailEnd/>
            </a:ln>
            <a:effectLst/>
          </p:spPr>
          <p:txBody>
            <a:bodyPr/>
            <a:lstStyle/>
            <a:p>
              <a:endParaRPr lang="en-US"/>
            </a:p>
          </p:txBody>
        </p:sp>
        <p:sp>
          <p:nvSpPr>
            <p:cNvPr id="8" name="Line 56"/>
            <p:cNvSpPr>
              <a:spLocks noChangeShapeType="1"/>
            </p:cNvSpPr>
            <p:nvPr/>
          </p:nvSpPr>
          <p:spPr bwMode="auto">
            <a:xfrm rot="5400000">
              <a:off x="2915" y="657"/>
              <a:ext cx="0" cy="3264"/>
            </a:xfrm>
            <a:prstGeom prst="line">
              <a:avLst/>
            </a:prstGeom>
            <a:noFill/>
            <a:ln w="3175">
              <a:solidFill>
                <a:schemeClr val="hlink"/>
              </a:solidFill>
              <a:round/>
              <a:headEnd/>
              <a:tailEnd/>
            </a:ln>
            <a:effectLst/>
          </p:spPr>
          <p:txBody>
            <a:bodyPr/>
            <a:lstStyle/>
            <a:p>
              <a:endParaRPr lang="en-US"/>
            </a:p>
          </p:txBody>
        </p:sp>
      </p:grpSp>
      <p:grpSp>
        <p:nvGrpSpPr>
          <p:cNvPr id="9" name="Group 121"/>
          <p:cNvGrpSpPr>
            <a:grpSpLocks/>
          </p:cNvGrpSpPr>
          <p:nvPr/>
        </p:nvGrpSpPr>
        <p:grpSpPr bwMode="auto">
          <a:xfrm>
            <a:off x="3471192" y="1748898"/>
            <a:ext cx="6346959" cy="3382962"/>
            <a:chOff x="1368" y="1241"/>
            <a:chExt cx="2562" cy="2131"/>
          </a:xfrm>
        </p:grpSpPr>
        <p:sp>
          <p:nvSpPr>
            <p:cNvPr id="10" name="Line 59"/>
            <p:cNvSpPr>
              <a:spLocks noChangeShapeType="1"/>
            </p:cNvSpPr>
            <p:nvPr/>
          </p:nvSpPr>
          <p:spPr bwMode="auto">
            <a:xfrm>
              <a:off x="3930" y="1247"/>
              <a:ext cx="0" cy="2125"/>
            </a:xfrm>
            <a:prstGeom prst="line">
              <a:avLst/>
            </a:prstGeom>
            <a:noFill/>
            <a:ln w="3175">
              <a:solidFill>
                <a:schemeClr val="tx1"/>
              </a:solidFill>
              <a:round/>
              <a:headEnd/>
              <a:tailEnd/>
            </a:ln>
            <a:effectLst/>
          </p:spPr>
          <p:txBody>
            <a:bodyPr/>
            <a:lstStyle/>
            <a:p>
              <a:endParaRPr lang="en-US"/>
            </a:p>
          </p:txBody>
        </p:sp>
        <p:sp>
          <p:nvSpPr>
            <p:cNvPr id="11" name="Line 60"/>
            <p:cNvSpPr>
              <a:spLocks noChangeShapeType="1"/>
            </p:cNvSpPr>
            <p:nvPr/>
          </p:nvSpPr>
          <p:spPr bwMode="auto">
            <a:xfrm>
              <a:off x="3286" y="1247"/>
              <a:ext cx="0" cy="2125"/>
            </a:xfrm>
            <a:prstGeom prst="line">
              <a:avLst/>
            </a:prstGeom>
            <a:noFill/>
            <a:ln w="3175">
              <a:solidFill>
                <a:schemeClr val="tx1"/>
              </a:solidFill>
              <a:round/>
              <a:headEnd/>
              <a:tailEnd/>
            </a:ln>
            <a:effectLst/>
          </p:spPr>
          <p:txBody>
            <a:bodyPr/>
            <a:lstStyle/>
            <a:p>
              <a:endParaRPr lang="en-US"/>
            </a:p>
          </p:txBody>
        </p:sp>
        <p:sp>
          <p:nvSpPr>
            <p:cNvPr id="12" name="Line 61"/>
            <p:cNvSpPr>
              <a:spLocks noChangeShapeType="1"/>
            </p:cNvSpPr>
            <p:nvPr/>
          </p:nvSpPr>
          <p:spPr bwMode="auto">
            <a:xfrm>
              <a:off x="2663" y="1247"/>
              <a:ext cx="0" cy="2125"/>
            </a:xfrm>
            <a:prstGeom prst="line">
              <a:avLst/>
            </a:prstGeom>
            <a:noFill/>
            <a:ln w="3175">
              <a:solidFill>
                <a:schemeClr val="tx1"/>
              </a:solidFill>
              <a:round/>
              <a:headEnd/>
              <a:tailEnd/>
            </a:ln>
            <a:effectLst/>
          </p:spPr>
          <p:txBody>
            <a:bodyPr/>
            <a:lstStyle/>
            <a:p>
              <a:endParaRPr lang="en-US"/>
            </a:p>
          </p:txBody>
        </p:sp>
        <p:sp>
          <p:nvSpPr>
            <p:cNvPr id="13" name="Line 62"/>
            <p:cNvSpPr>
              <a:spLocks noChangeShapeType="1"/>
            </p:cNvSpPr>
            <p:nvPr/>
          </p:nvSpPr>
          <p:spPr bwMode="auto">
            <a:xfrm>
              <a:off x="2013" y="1244"/>
              <a:ext cx="0" cy="2124"/>
            </a:xfrm>
            <a:prstGeom prst="line">
              <a:avLst/>
            </a:prstGeom>
            <a:noFill/>
            <a:ln w="3175">
              <a:solidFill>
                <a:schemeClr val="tx1"/>
              </a:solidFill>
              <a:round/>
              <a:headEnd/>
              <a:tailEnd/>
            </a:ln>
            <a:effectLst/>
          </p:spPr>
          <p:txBody>
            <a:bodyPr/>
            <a:lstStyle/>
            <a:p>
              <a:endParaRPr lang="en-US"/>
            </a:p>
          </p:txBody>
        </p:sp>
        <p:sp>
          <p:nvSpPr>
            <p:cNvPr id="14" name="Line 63"/>
            <p:cNvSpPr>
              <a:spLocks noChangeShapeType="1"/>
            </p:cNvSpPr>
            <p:nvPr/>
          </p:nvSpPr>
          <p:spPr bwMode="auto">
            <a:xfrm>
              <a:off x="1368" y="1241"/>
              <a:ext cx="0" cy="2125"/>
            </a:xfrm>
            <a:prstGeom prst="line">
              <a:avLst/>
            </a:prstGeom>
            <a:noFill/>
            <a:ln w="3175">
              <a:solidFill>
                <a:schemeClr val="tx1"/>
              </a:solidFill>
              <a:round/>
              <a:headEnd/>
              <a:tailEnd/>
            </a:ln>
            <a:effectLst/>
          </p:spPr>
          <p:txBody>
            <a:bodyPr/>
            <a:lstStyle/>
            <a:p>
              <a:endParaRPr lang="en-US"/>
            </a:p>
          </p:txBody>
        </p:sp>
      </p:grpSp>
      <p:sp>
        <p:nvSpPr>
          <p:cNvPr id="15" name="Line 66"/>
          <p:cNvSpPr>
            <a:spLocks noChangeShapeType="1"/>
          </p:cNvSpPr>
          <p:nvPr/>
        </p:nvSpPr>
        <p:spPr bwMode="auto">
          <a:xfrm flipV="1">
            <a:off x="3477526" y="1733023"/>
            <a:ext cx="0" cy="342741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16" name="Rectangle 73"/>
          <p:cNvSpPr>
            <a:spLocks noChangeArrowheads="1"/>
          </p:cNvSpPr>
          <p:nvPr/>
        </p:nvSpPr>
        <p:spPr bwMode="auto">
          <a:xfrm rot="16200000">
            <a:off x="42955" y="3155129"/>
            <a:ext cx="3902075" cy="459100"/>
          </a:xfrm>
          <a:prstGeom prst="rect">
            <a:avLst/>
          </a:prstGeom>
          <a:noFill/>
          <a:ln w="12700">
            <a:noFill/>
            <a:miter lim="800000"/>
            <a:headEnd/>
            <a:tailEnd/>
          </a:ln>
          <a:effectLst/>
        </p:spPr>
        <p:txBody>
          <a:bodyPr lIns="90488" tIns="44450" rIns="90488" bIns="44450">
            <a:spAutoFit/>
          </a:bodyPr>
          <a:lstStyle/>
          <a:p>
            <a:pPr algn="l"/>
            <a:r>
              <a:rPr lang="en-US" sz="2400" dirty="0">
                <a:effectLst/>
                <a:latin typeface="+mn-lt"/>
              </a:rPr>
              <a:t>Real  Sales Revenue ($1000s)</a:t>
            </a:r>
          </a:p>
        </p:txBody>
      </p:sp>
      <p:sp>
        <p:nvSpPr>
          <p:cNvPr id="17" name="Rectangle 74"/>
          <p:cNvSpPr>
            <a:spLocks noChangeArrowheads="1"/>
          </p:cNvSpPr>
          <p:nvPr/>
        </p:nvSpPr>
        <p:spPr bwMode="auto">
          <a:xfrm>
            <a:off x="3092032" y="5313968"/>
            <a:ext cx="7083671" cy="459100"/>
          </a:xfrm>
          <a:prstGeom prst="rect">
            <a:avLst/>
          </a:prstGeom>
          <a:noFill/>
          <a:ln w="12700">
            <a:noFill/>
            <a:miter lim="800000"/>
            <a:headEnd/>
            <a:tailEnd/>
          </a:ln>
          <a:effectLst/>
        </p:spPr>
        <p:txBody>
          <a:bodyPr wrap="none" lIns="90488" tIns="44450" rIns="90488" bIns="44450">
            <a:spAutoFit/>
          </a:bodyPr>
          <a:lstStyle/>
          <a:p>
            <a:pPr algn="l"/>
            <a:r>
              <a:rPr lang="en-US" sz="2400" dirty="0">
                <a:effectLst/>
                <a:latin typeface="+mn-lt"/>
              </a:rPr>
              <a:t>2010              2011               2012             2013              2014</a:t>
            </a:r>
          </a:p>
        </p:txBody>
      </p:sp>
      <p:grpSp>
        <p:nvGrpSpPr>
          <p:cNvPr id="18" name="Group 136"/>
          <p:cNvGrpSpPr>
            <a:grpSpLocks/>
          </p:cNvGrpSpPr>
          <p:nvPr/>
        </p:nvGrpSpPr>
        <p:grpSpPr bwMode="auto">
          <a:xfrm>
            <a:off x="3481749" y="5104874"/>
            <a:ext cx="6332179" cy="142875"/>
            <a:chOff x="1649" y="3103"/>
            <a:chExt cx="2999" cy="90"/>
          </a:xfrm>
        </p:grpSpPr>
        <p:sp>
          <p:nvSpPr>
            <p:cNvPr id="19" name="Line 76"/>
            <p:cNvSpPr>
              <a:spLocks noChangeShapeType="1"/>
            </p:cNvSpPr>
            <p:nvPr/>
          </p:nvSpPr>
          <p:spPr bwMode="auto">
            <a:xfrm>
              <a:off x="1649" y="3115"/>
              <a:ext cx="0" cy="78"/>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0" name="Line 77"/>
            <p:cNvSpPr>
              <a:spLocks noChangeShapeType="1"/>
            </p:cNvSpPr>
            <p:nvPr/>
          </p:nvSpPr>
          <p:spPr bwMode="auto">
            <a:xfrm>
              <a:off x="2403" y="3106"/>
              <a:ext cx="0" cy="79"/>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1" name="Line 78"/>
            <p:cNvSpPr>
              <a:spLocks noChangeShapeType="1"/>
            </p:cNvSpPr>
            <p:nvPr/>
          </p:nvSpPr>
          <p:spPr bwMode="auto">
            <a:xfrm>
              <a:off x="3163" y="3104"/>
              <a:ext cx="0" cy="79"/>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2" name="Line 79"/>
            <p:cNvSpPr>
              <a:spLocks noChangeShapeType="1"/>
            </p:cNvSpPr>
            <p:nvPr/>
          </p:nvSpPr>
          <p:spPr bwMode="auto">
            <a:xfrm>
              <a:off x="3894" y="3103"/>
              <a:ext cx="0" cy="78"/>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3" name="Line 80"/>
            <p:cNvSpPr>
              <a:spLocks noChangeShapeType="1"/>
            </p:cNvSpPr>
            <p:nvPr/>
          </p:nvSpPr>
          <p:spPr bwMode="auto">
            <a:xfrm>
              <a:off x="4648" y="3109"/>
              <a:ext cx="0" cy="79"/>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grpSp>
      <p:sp>
        <p:nvSpPr>
          <p:cNvPr id="24" name="Line 83"/>
          <p:cNvSpPr>
            <a:spLocks noChangeShapeType="1"/>
          </p:cNvSpPr>
          <p:nvPr/>
        </p:nvSpPr>
        <p:spPr bwMode="auto">
          <a:xfrm flipV="1">
            <a:off x="3321281" y="5158848"/>
            <a:ext cx="6482091"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5" name="Line 91"/>
          <p:cNvSpPr>
            <a:spLocks noChangeShapeType="1"/>
          </p:cNvSpPr>
          <p:nvPr/>
        </p:nvSpPr>
        <p:spPr bwMode="auto">
          <a:xfrm flipV="1">
            <a:off x="8222741" y="1931460"/>
            <a:ext cx="1582740" cy="979489"/>
          </a:xfrm>
          <a:prstGeom prst="line">
            <a:avLst/>
          </a:prstGeom>
          <a:noFill/>
          <a:ln w="28575">
            <a:solidFill>
              <a:srgbClr val="C00000"/>
            </a:solidFill>
            <a:round/>
            <a:headEnd type="none" w="med" len="sm"/>
            <a:tailEnd type="none" w="med" len="sm"/>
          </a:ln>
          <a:effectLst>
            <a:outerShdw dist="17961" dir="2700000" algn="ctr" rotWithShape="0">
              <a:schemeClr val="bg2"/>
            </a:outerShdw>
          </a:effectLst>
        </p:spPr>
        <p:txBody>
          <a:bodyPr wrap="none" anchor="ctr"/>
          <a:lstStyle/>
          <a:p>
            <a:endParaRPr lang="en-US"/>
          </a:p>
        </p:txBody>
      </p:sp>
      <p:sp>
        <p:nvSpPr>
          <p:cNvPr id="26" name="Oval 92"/>
          <p:cNvSpPr>
            <a:spLocks noChangeArrowheads="1"/>
          </p:cNvSpPr>
          <p:nvPr/>
        </p:nvSpPr>
        <p:spPr bwMode="auto">
          <a:xfrm>
            <a:off x="9746362" y="1874311"/>
            <a:ext cx="130909" cy="104775"/>
          </a:xfrm>
          <a:prstGeom prst="ellipse">
            <a:avLst/>
          </a:prstGeom>
          <a:solidFill>
            <a:schemeClr val="tx1"/>
          </a:solidFill>
          <a:ln w="12700">
            <a:noFill/>
            <a:round/>
            <a:headEnd/>
            <a:tailEnd/>
          </a:ln>
          <a:effectLst/>
        </p:spPr>
        <p:txBody>
          <a:bodyPr wrap="none" anchor="ctr"/>
          <a:lstStyle/>
          <a:p>
            <a:endParaRPr lang="en-US"/>
          </a:p>
        </p:txBody>
      </p:sp>
      <p:sp>
        <p:nvSpPr>
          <p:cNvPr id="27" name="Line 94"/>
          <p:cNvSpPr>
            <a:spLocks noChangeShapeType="1"/>
          </p:cNvSpPr>
          <p:nvPr/>
        </p:nvSpPr>
        <p:spPr bwMode="auto">
          <a:xfrm rot="21539117" flipV="1">
            <a:off x="6679375" y="2907464"/>
            <a:ext cx="1564842" cy="807965"/>
          </a:xfrm>
          <a:prstGeom prst="line">
            <a:avLst/>
          </a:prstGeom>
          <a:noFill/>
          <a:ln w="28575">
            <a:solidFill>
              <a:srgbClr val="C00000"/>
            </a:solidFill>
            <a:round/>
            <a:headEnd type="none" w="med" len="sm"/>
            <a:tailEnd type="none" w="med" len="sm"/>
          </a:ln>
          <a:effectLst>
            <a:outerShdw dist="17961" dir="2700000" algn="ctr" rotWithShape="0">
              <a:schemeClr val="bg2"/>
            </a:outerShdw>
          </a:effectLst>
        </p:spPr>
        <p:txBody>
          <a:bodyPr wrap="none" anchor="ctr"/>
          <a:lstStyle/>
          <a:p>
            <a:endParaRPr lang="en-US"/>
          </a:p>
        </p:txBody>
      </p:sp>
      <p:sp>
        <p:nvSpPr>
          <p:cNvPr id="28" name="Oval 95"/>
          <p:cNvSpPr>
            <a:spLocks noChangeArrowheads="1"/>
          </p:cNvSpPr>
          <p:nvPr/>
        </p:nvSpPr>
        <p:spPr bwMode="auto">
          <a:xfrm>
            <a:off x="8160679" y="2852660"/>
            <a:ext cx="130909" cy="104775"/>
          </a:xfrm>
          <a:prstGeom prst="ellipse">
            <a:avLst/>
          </a:prstGeom>
          <a:solidFill>
            <a:schemeClr val="tx1"/>
          </a:solidFill>
          <a:ln w="12700">
            <a:noFill/>
            <a:round/>
            <a:headEnd/>
            <a:tailEnd/>
          </a:ln>
          <a:effectLst/>
        </p:spPr>
        <p:txBody>
          <a:bodyPr wrap="none" anchor="ctr"/>
          <a:lstStyle/>
          <a:p>
            <a:endParaRPr lang="en-US"/>
          </a:p>
        </p:txBody>
      </p:sp>
      <p:sp>
        <p:nvSpPr>
          <p:cNvPr id="29" name="Line 97"/>
          <p:cNvSpPr>
            <a:spLocks noChangeShapeType="1"/>
          </p:cNvSpPr>
          <p:nvPr/>
        </p:nvSpPr>
        <p:spPr bwMode="auto">
          <a:xfrm rot="61441" flipV="1">
            <a:off x="5075233" y="3713418"/>
            <a:ext cx="1596325" cy="666761"/>
          </a:xfrm>
          <a:prstGeom prst="line">
            <a:avLst/>
          </a:prstGeom>
          <a:noFill/>
          <a:ln w="28575">
            <a:solidFill>
              <a:srgbClr val="C00000"/>
            </a:solidFill>
            <a:round/>
            <a:headEnd type="none" w="med" len="sm"/>
            <a:tailEnd type="none" w="med" len="sm"/>
          </a:ln>
          <a:effectLst>
            <a:outerShdw dist="17961" dir="2700000" algn="ctr" rotWithShape="0">
              <a:schemeClr val="bg2"/>
            </a:outerShdw>
          </a:effectLst>
        </p:spPr>
        <p:txBody>
          <a:bodyPr wrap="none" anchor="ctr"/>
          <a:lstStyle/>
          <a:p>
            <a:endParaRPr lang="en-US"/>
          </a:p>
        </p:txBody>
      </p:sp>
      <p:sp>
        <p:nvSpPr>
          <p:cNvPr id="31" name="Line 100"/>
          <p:cNvSpPr>
            <a:spLocks noChangeShapeType="1"/>
          </p:cNvSpPr>
          <p:nvPr/>
        </p:nvSpPr>
        <p:spPr bwMode="auto">
          <a:xfrm flipV="1">
            <a:off x="3474811" y="4379379"/>
            <a:ext cx="1605289" cy="502103"/>
          </a:xfrm>
          <a:prstGeom prst="line">
            <a:avLst/>
          </a:prstGeom>
          <a:noFill/>
          <a:ln w="28575">
            <a:solidFill>
              <a:srgbClr val="C00000"/>
            </a:solidFill>
            <a:round/>
            <a:headEnd type="none" w="sm" len="sm"/>
            <a:tailEnd type="none" w="sm" len="sm"/>
          </a:ln>
          <a:effectLst>
            <a:outerShdw dist="17961" dir="2700000" algn="ctr" rotWithShape="0">
              <a:schemeClr val="bg2"/>
            </a:outerShdw>
          </a:effectLst>
        </p:spPr>
        <p:txBody>
          <a:bodyPr wrap="none" anchor="ctr"/>
          <a:lstStyle/>
          <a:p>
            <a:endParaRPr lang="en-US"/>
          </a:p>
        </p:txBody>
      </p:sp>
      <p:sp>
        <p:nvSpPr>
          <p:cNvPr id="32" name="Oval 101"/>
          <p:cNvSpPr>
            <a:spLocks noChangeArrowheads="1"/>
          </p:cNvSpPr>
          <p:nvPr/>
        </p:nvSpPr>
        <p:spPr bwMode="auto">
          <a:xfrm>
            <a:off x="3424740" y="4829089"/>
            <a:ext cx="124575" cy="100012"/>
          </a:xfrm>
          <a:prstGeom prst="ellipse">
            <a:avLst/>
          </a:prstGeom>
          <a:solidFill>
            <a:schemeClr val="tx1"/>
          </a:solidFill>
          <a:ln w="12700">
            <a:noFill/>
            <a:round/>
            <a:headEnd/>
            <a:tailEnd/>
          </a:ln>
          <a:effectLst/>
        </p:spPr>
        <p:txBody>
          <a:bodyPr wrap="none" anchor="ctr"/>
          <a:lstStyle/>
          <a:p>
            <a:endParaRPr lang="en-US"/>
          </a:p>
        </p:txBody>
      </p:sp>
      <p:sp>
        <p:nvSpPr>
          <p:cNvPr id="33" name="Oval 102"/>
          <p:cNvSpPr>
            <a:spLocks noChangeArrowheads="1"/>
          </p:cNvSpPr>
          <p:nvPr/>
        </p:nvSpPr>
        <p:spPr bwMode="auto">
          <a:xfrm>
            <a:off x="5001979" y="4323591"/>
            <a:ext cx="124574" cy="100013"/>
          </a:xfrm>
          <a:prstGeom prst="ellipse">
            <a:avLst/>
          </a:prstGeom>
          <a:solidFill>
            <a:schemeClr val="tx1"/>
          </a:solidFill>
          <a:ln w="12700">
            <a:noFill/>
            <a:round/>
            <a:headEnd/>
            <a:tailEnd/>
          </a:ln>
          <a:effectLst/>
        </p:spPr>
        <p:txBody>
          <a:bodyPr wrap="none" anchor="ctr"/>
          <a:lstStyle/>
          <a:p>
            <a:endParaRPr lang="en-US"/>
          </a:p>
        </p:txBody>
      </p:sp>
      <p:grpSp>
        <p:nvGrpSpPr>
          <p:cNvPr id="35" name="Group 105"/>
          <p:cNvGrpSpPr>
            <a:grpSpLocks/>
          </p:cNvGrpSpPr>
          <p:nvPr/>
        </p:nvGrpSpPr>
        <p:grpSpPr bwMode="auto">
          <a:xfrm>
            <a:off x="3331837" y="1748899"/>
            <a:ext cx="280821" cy="3100387"/>
            <a:chOff x="1302" y="1241"/>
            <a:chExt cx="133" cy="1953"/>
          </a:xfrm>
        </p:grpSpPr>
        <p:grpSp>
          <p:nvGrpSpPr>
            <p:cNvPr id="36" name="Group 106"/>
            <p:cNvGrpSpPr>
              <a:grpSpLocks/>
            </p:cNvGrpSpPr>
            <p:nvPr/>
          </p:nvGrpSpPr>
          <p:grpSpPr bwMode="auto">
            <a:xfrm>
              <a:off x="1302" y="1241"/>
              <a:ext cx="133" cy="1730"/>
              <a:chOff x="1146" y="1421"/>
              <a:chExt cx="133" cy="1730"/>
            </a:xfrm>
          </p:grpSpPr>
          <p:sp>
            <p:nvSpPr>
              <p:cNvPr id="42" name="Line 107"/>
              <p:cNvSpPr>
                <a:spLocks noChangeShapeType="1"/>
              </p:cNvSpPr>
              <p:nvPr/>
            </p:nvSpPr>
            <p:spPr bwMode="auto">
              <a:xfrm>
                <a:off x="1148" y="3151"/>
                <a:ext cx="131"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43" name="Line 108"/>
              <p:cNvSpPr>
                <a:spLocks noChangeShapeType="1"/>
              </p:cNvSpPr>
              <p:nvPr/>
            </p:nvSpPr>
            <p:spPr bwMode="auto">
              <a:xfrm>
                <a:off x="1148" y="2717"/>
                <a:ext cx="131"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44" name="Line 109"/>
              <p:cNvSpPr>
                <a:spLocks noChangeShapeType="1"/>
              </p:cNvSpPr>
              <p:nvPr/>
            </p:nvSpPr>
            <p:spPr bwMode="auto">
              <a:xfrm>
                <a:off x="1148" y="2287"/>
                <a:ext cx="131"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45" name="Line 110"/>
              <p:cNvSpPr>
                <a:spLocks noChangeShapeType="1"/>
              </p:cNvSpPr>
              <p:nvPr/>
            </p:nvSpPr>
            <p:spPr bwMode="auto">
              <a:xfrm>
                <a:off x="1148" y="1843"/>
                <a:ext cx="131"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46" name="Line 111"/>
              <p:cNvSpPr>
                <a:spLocks noChangeShapeType="1"/>
              </p:cNvSpPr>
              <p:nvPr/>
            </p:nvSpPr>
            <p:spPr bwMode="auto">
              <a:xfrm>
                <a:off x="1146" y="1421"/>
                <a:ext cx="130"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grpSp>
        <p:sp>
          <p:nvSpPr>
            <p:cNvPr id="37" name="Line 112"/>
            <p:cNvSpPr>
              <a:spLocks noChangeShapeType="1"/>
            </p:cNvSpPr>
            <p:nvPr/>
          </p:nvSpPr>
          <p:spPr bwMode="auto">
            <a:xfrm>
              <a:off x="1332" y="2748"/>
              <a:ext cx="84" cy="2"/>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p>
          </p:txBody>
        </p:sp>
        <p:sp>
          <p:nvSpPr>
            <p:cNvPr id="38" name="Line 113"/>
            <p:cNvSpPr>
              <a:spLocks noChangeShapeType="1"/>
            </p:cNvSpPr>
            <p:nvPr/>
          </p:nvSpPr>
          <p:spPr bwMode="auto">
            <a:xfrm>
              <a:off x="1326" y="2316"/>
              <a:ext cx="84" cy="2"/>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p>
          </p:txBody>
        </p:sp>
        <p:sp>
          <p:nvSpPr>
            <p:cNvPr id="39" name="Line 114"/>
            <p:cNvSpPr>
              <a:spLocks noChangeShapeType="1"/>
            </p:cNvSpPr>
            <p:nvPr/>
          </p:nvSpPr>
          <p:spPr bwMode="auto">
            <a:xfrm>
              <a:off x="1326" y="1884"/>
              <a:ext cx="84" cy="2"/>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p>
          </p:txBody>
        </p:sp>
        <p:sp>
          <p:nvSpPr>
            <p:cNvPr id="40" name="Line 115"/>
            <p:cNvSpPr>
              <a:spLocks noChangeShapeType="1"/>
            </p:cNvSpPr>
            <p:nvPr/>
          </p:nvSpPr>
          <p:spPr bwMode="auto">
            <a:xfrm>
              <a:off x="1326" y="1452"/>
              <a:ext cx="84" cy="2"/>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p>
          </p:txBody>
        </p:sp>
        <p:sp>
          <p:nvSpPr>
            <p:cNvPr id="41" name="Line 116"/>
            <p:cNvSpPr>
              <a:spLocks noChangeShapeType="1"/>
            </p:cNvSpPr>
            <p:nvPr/>
          </p:nvSpPr>
          <p:spPr bwMode="auto">
            <a:xfrm>
              <a:off x="1326" y="3192"/>
              <a:ext cx="84" cy="2"/>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p>
          </p:txBody>
        </p:sp>
      </p:grpSp>
      <p:grpSp>
        <p:nvGrpSpPr>
          <p:cNvPr id="47" name="Group 123"/>
          <p:cNvGrpSpPr>
            <a:grpSpLocks/>
          </p:cNvGrpSpPr>
          <p:nvPr/>
        </p:nvGrpSpPr>
        <p:grpSpPr bwMode="auto">
          <a:xfrm>
            <a:off x="2251029" y="1537762"/>
            <a:ext cx="952255" cy="3859215"/>
            <a:chOff x="760" y="1108"/>
            <a:chExt cx="451" cy="2431"/>
          </a:xfrm>
        </p:grpSpPr>
        <p:sp>
          <p:nvSpPr>
            <p:cNvPr id="48" name="Rectangle 68"/>
            <p:cNvSpPr>
              <a:spLocks noChangeArrowheads="1"/>
            </p:cNvSpPr>
            <p:nvPr/>
          </p:nvSpPr>
          <p:spPr bwMode="auto">
            <a:xfrm>
              <a:off x="832" y="2833"/>
              <a:ext cx="378" cy="289"/>
            </a:xfrm>
            <a:prstGeom prst="rect">
              <a:avLst/>
            </a:prstGeom>
            <a:noFill/>
            <a:ln w="12700">
              <a:noFill/>
              <a:miter lim="800000"/>
              <a:headEnd/>
              <a:tailEnd/>
            </a:ln>
            <a:effectLst/>
          </p:spPr>
          <p:txBody>
            <a:bodyPr wrap="none" lIns="90488" tIns="44450" rIns="90488" bIns="44450">
              <a:spAutoFit/>
            </a:bodyPr>
            <a:lstStyle/>
            <a:p>
              <a:pPr algn="l"/>
              <a:r>
                <a:rPr lang="en-US" sz="2400" dirty="0">
                  <a:effectLst/>
                  <a:latin typeface="+mn-lt"/>
                </a:rPr>
                <a:t>4000</a:t>
              </a:r>
            </a:p>
          </p:txBody>
        </p:sp>
        <p:sp>
          <p:nvSpPr>
            <p:cNvPr id="49" name="Rectangle 69"/>
            <p:cNvSpPr>
              <a:spLocks noChangeArrowheads="1"/>
            </p:cNvSpPr>
            <p:nvPr/>
          </p:nvSpPr>
          <p:spPr bwMode="auto">
            <a:xfrm>
              <a:off x="831" y="2402"/>
              <a:ext cx="378" cy="289"/>
            </a:xfrm>
            <a:prstGeom prst="rect">
              <a:avLst/>
            </a:prstGeom>
            <a:noFill/>
            <a:ln w="12700">
              <a:noFill/>
              <a:miter lim="800000"/>
              <a:headEnd/>
              <a:tailEnd/>
            </a:ln>
            <a:effectLst/>
          </p:spPr>
          <p:txBody>
            <a:bodyPr wrap="none" lIns="90488" tIns="44450" rIns="90488" bIns="44450">
              <a:spAutoFit/>
            </a:bodyPr>
            <a:lstStyle/>
            <a:p>
              <a:pPr algn="l"/>
              <a:r>
                <a:rPr lang="en-US" sz="2400" dirty="0">
                  <a:effectLst/>
                  <a:latin typeface="+mn-lt"/>
                </a:rPr>
                <a:t>4250</a:t>
              </a:r>
            </a:p>
          </p:txBody>
        </p:sp>
        <p:sp>
          <p:nvSpPr>
            <p:cNvPr id="50" name="Rectangle 70"/>
            <p:cNvSpPr>
              <a:spLocks noChangeArrowheads="1"/>
            </p:cNvSpPr>
            <p:nvPr/>
          </p:nvSpPr>
          <p:spPr bwMode="auto">
            <a:xfrm>
              <a:off x="822" y="1973"/>
              <a:ext cx="378" cy="289"/>
            </a:xfrm>
            <a:prstGeom prst="rect">
              <a:avLst/>
            </a:prstGeom>
            <a:noFill/>
            <a:ln w="12700">
              <a:noFill/>
              <a:miter lim="800000"/>
              <a:headEnd/>
              <a:tailEnd/>
            </a:ln>
            <a:effectLst/>
          </p:spPr>
          <p:txBody>
            <a:bodyPr wrap="none" lIns="90488" tIns="44450" rIns="90488" bIns="44450">
              <a:spAutoFit/>
            </a:bodyPr>
            <a:lstStyle/>
            <a:p>
              <a:pPr algn="l"/>
              <a:r>
                <a:rPr lang="en-US" sz="2400" dirty="0">
                  <a:effectLst/>
                  <a:latin typeface="+mn-lt"/>
                </a:rPr>
                <a:t>4500</a:t>
              </a:r>
            </a:p>
          </p:txBody>
        </p:sp>
        <p:sp>
          <p:nvSpPr>
            <p:cNvPr id="51" name="Rectangle 71"/>
            <p:cNvSpPr>
              <a:spLocks noChangeArrowheads="1"/>
            </p:cNvSpPr>
            <p:nvPr/>
          </p:nvSpPr>
          <p:spPr bwMode="auto">
            <a:xfrm>
              <a:off x="827" y="1529"/>
              <a:ext cx="378" cy="289"/>
            </a:xfrm>
            <a:prstGeom prst="rect">
              <a:avLst/>
            </a:prstGeom>
            <a:noFill/>
            <a:ln w="12700">
              <a:noFill/>
              <a:miter lim="800000"/>
              <a:headEnd/>
              <a:tailEnd/>
            </a:ln>
            <a:effectLst/>
          </p:spPr>
          <p:txBody>
            <a:bodyPr wrap="none" lIns="90488" tIns="44450" rIns="90488" bIns="44450">
              <a:spAutoFit/>
            </a:bodyPr>
            <a:lstStyle/>
            <a:p>
              <a:pPr algn="l"/>
              <a:r>
                <a:rPr lang="en-US" sz="2400" dirty="0">
                  <a:effectLst/>
                  <a:latin typeface="+mn-lt"/>
                </a:rPr>
                <a:t>4750</a:t>
              </a:r>
            </a:p>
          </p:txBody>
        </p:sp>
        <p:sp>
          <p:nvSpPr>
            <p:cNvPr id="52" name="Rectangle 72"/>
            <p:cNvSpPr>
              <a:spLocks noChangeArrowheads="1"/>
            </p:cNvSpPr>
            <p:nvPr/>
          </p:nvSpPr>
          <p:spPr bwMode="auto">
            <a:xfrm>
              <a:off x="760" y="1108"/>
              <a:ext cx="451" cy="289"/>
            </a:xfrm>
            <a:prstGeom prst="rect">
              <a:avLst/>
            </a:prstGeom>
            <a:noFill/>
            <a:ln w="12700">
              <a:noFill/>
              <a:miter lim="800000"/>
              <a:headEnd/>
              <a:tailEnd/>
            </a:ln>
            <a:effectLst/>
          </p:spPr>
          <p:txBody>
            <a:bodyPr wrap="none" lIns="90488" tIns="44450" rIns="90488" bIns="44450">
              <a:spAutoFit/>
            </a:bodyPr>
            <a:lstStyle/>
            <a:p>
              <a:pPr algn="l"/>
              <a:r>
                <a:rPr lang="en-US" sz="2400" dirty="0">
                  <a:effectLst/>
                  <a:latin typeface="+mn-lt"/>
                </a:rPr>
                <a:t>  5000</a:t>
              </a:r>
            </a:p>
          </p:txBody>
        </p:sp>
        <p:sp>
          <p:nvSpPr>
            <p:cNvPr id="53" name="Rectangle 122"/>
            <p:cNvSpPr>
              <a:spLocks noChangeArrowheads="1"/>
            </p:cNvSpPr>
            <p:nvPr/>
          </p:nvSpPr>
          <p:spPr bwMode="auto">
            <a:xfrm>
              <a:off x="832" y="3250"/>
              <a:ext cx="378" cy="289"/>
            </a:xfrm>
            <a:prstGeom prst="rect">
              <a:avLst/>
            </a:prstGeom>
            <a:noFill/>
            <a:ln w="12700">
              <a:noFill/>
              <a:miter lim="800000"/>
              <a:headEnd/>
              <a:tailEnd/>
            </a:ln>
            <a:effectLst/>
          </p:spPr>
          <p:txBody>
            <a:bodyPr wrap="none" lIns="90488" tIns="44450" rIns="90488" bIns="44450">
              <a:spAutoFit/>
            </a:bodyPr>
            <a:lstStyle/>
            <a:p>
              <a:pPr algn="l"/>
              <a:r>
                <a:rPr lang="en-US" sz="2400" dirty="0">
                  <a:effectLst/>
                  <a:latin typeface="+mn-lt"/>
                </a:rPr>
                <a:t>3750</a:t>
              </a:r>
            </a:p>
          </p:txBody>
        </p:sp>
      </p:grpSp>
      <p:sp>
        <p:nvSpPr>
          <p:cNvPr id="54" name="Text Box 124"/>
          <p:cNvSpPr txBox="1">
            <a:spLocks noChangeArrowheads="1"/>
          </p:cNvSpPr>
          <p:nvPr/>
        </p:nvSpPr>
        <p:spPr bwMode="auto">
          <a:xfrm>
            <a:off x="6343263" y="5699631"/>
            <a:ext cx="721994" cy="461665"/>
          </a:xfrm>
          <a:prstGeom prst="rect">
            <a:avLst/>
          </a:prstGeom>
          <a:noFill/>
          <a:ln w="12700">
            <a:noFill/>
            <a:miter lim="800000"/>
            <a:headEnd/>
            <a:tailEnd/>
          </a:ln>
          <a:effectLst/>
        </p:spPr>
        <p:txBody>
          <a:bodyPr wrap="none">
            <a:spAutoFit/>
          </a:bodyPr>
          <a:lstStyle/>
          <a:p>
            <a:r>
              <a:rPr lang="en-US" sz="2400" dirty="0">
                <a:effectLst/>
                <a:latin typeface="+mn-lt"/>
              </a:rPr>
              <a:t>Year</a:t>
            </a:r>
          </a:p>
        </p:txBody>
      </p:sp>
      <p:sp>
        <p:nvSpPr>
          <p:cNvPr id="55" name="AutoShape 126"/>
          <p:cNvSpPr>
            <a:spLocks noChangeArrowheads="1"/>
          </p:cNvSpPr>
          <p:nvPr/>
        </p:nvSpPr>
        <p:spPr bwMode="auto">
          <a:xfrm>
            <a:off x="3568889" y="4805776"/>
            <a:ext cx="988149" cy="371475"/>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2000" dirty="0">
                <a:effectLst/>
                <a:latin typeface="+mn-lt"/>
              </a:rPr>
              <a:t>3873</a:t>
            </a:r>
          </a:p>
        </p:txBody>
      </p:sp>
      <p:sp>
        <p:nvSpPr>
          <p:cNvPr id="56" name="AutoShape 128"/>
          <p:cNvSpPr>
            <a:spLocks noChangeArrowheads="1"/>
          </p:cNvSpPr>
          <p:nvPr/>
        </p:nvSpPr>
        <p:spPr bwMode="auto">
          <a:xfrm>
            <a:off x="4949637" y="4479772"/>
            <a:ext cx="988149" cy="371475"/>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2000" dirty="0">
                <a:effectLst/>
                <a:latin typeface="+mn-lt"/>
              </a:rPr>
              <a:t>4029</a:t>
            </a:r>
          </a:p>
        </p:txBody>
      </p:sp>
      <p:sp>
        <p:nvSpPr>
          <p:cNvPr id="57" name="AutoShape 129"/>
          <p:cNvSpPr>
            <a:spLocks noChangeArrowheads="1"/>
          </p:cNvSpPr>
          <p:nvPr/>
        </p:nvSpPr>
        <p:spPr bwMode="auto">
          <a:xfrm>
            <a:off x="8320374" y="2725035"/>
            <a:ext cx="988149" cy="371475"/>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2000" dirty="0">
                <a:effectLst/>
                <a:latin typeface="+mn-lt"/>
              </a:rPr>
              <a:t>4603</a:t>
            </a:r>
          </a:p>
        </p:txBody>
      </p:sp>
      <p:sp>
        <p:nvSpPr>
          <p:cNvPr id="58" name="AutoShape 130"/>
          <p:cNvSpPr>
            <a:spLocks noChangeArrowheads="1"/>
          </p:cNvSpPr>
          <p:nvPr/>
        </p:nvSpPr>
        <p:spPr bwMode="auto">
          <a:xfrm>
            <a:off x="8836451" y="1711579"/>
            <a:ext cx="988149" cy="371475"/>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2000" dirty="0">
                <a:effectLst/>
                <a:latin typeface="+mn-lt"/>
              </a:rPr>
              <a:t>4939</a:t>
            </a:r>
          </a:p>
        </p:txBody>
      </p:sp>
      <p:sp>
        <p:nvSpPr>
          <p:cNvPr id="59" name="AutoShape 133"/>
          <p:cNvSpPr>
            <a:spLocks noChangeArrowheads="1"/>
          </p:cNvSpPr>
          <p:nvPr/>
        </p:nvSpPr>
        <p:spPr bwMode="auto">
          <a:xfrm>
            <a:off x="6545278" y="3794128"/>
            <a:ext cx="988149" cy="371475"/>
          </a:xfrm>
          <a:prstGeom prst="roundRect">
            <a:avLst>
              <a:gd name="adj" fmla="val 16667"/>
            </a:avLst>
          </a:prstGeom>
          <a:noFill/>
          <a:ln w="12700">
            <a:noFill/>
            <a:round/>
            <a:headEnd/>
            <a:tailEnd/>
          </a:ln>
          <a:effectLst/>
          <a:scene3d>
            <a:camera prst="orthographicFront">
              <a:rot lat="0" lon="0" rev="0"/>
            </a:camera>
            <a:lightRig rig="balanced" dir="t">
              <a:rot lat="0" lon="0" rev="8700000"/>
            </a:lightRig>
          </a:scene3d>
          <a:sp3d>
            <a:bevelT w="190500" h="38100"/>
          </a:sp3d>
        </p:spPr>
        <p:txBody>
          <a:bodyPr wrap="none" anchor="ctr"/>
          <a:lstStyle/>
          <a:p>
            <a:r>
              <a:rPr lang="en-US" sz="2000" dirty="0">
                <a:effectLst/>
                <a:latin typeface="+mn-lt"/>
              </a:rPr>
              <a:t>4281</a:t>
            </a:r>
          </a:p>
        </p:txBody>
      </p:sp>
      <p:sp>
        <p:nvSpPr>
          <p:cNvPr id="62" name="Rectangle 47"/>
          <p:cNvSpPr txBox="1">
            <a:spLocks noChangeArrowheads="1"/>
          </p:cNvSpPr>
          <p:nvPr/>
        </p:nvSpPr>
        <p:spPr>
          <a:xfrm>
            <a:off x="918473" y="682140"/>
            <a:ext cx="10337562" cy="636587"/>
          </a:xfrm>
          <a:prstGeom prst="rect">
            <a:avLst/>
          </a:prstGeom>
          <a:noFill/>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effectLst/>
                <a:uLnTx/>
                <a:uFillTx/>
                <a:latin typeface="+mn-lt"/>
                <a:ea typeface="+mj-ea"/>
                <a:cs typeface="+mj-cs"/>
              </a:rPr>
              <a:t>Deflating a Series by Price Indexes</a:t>
            </a:r>
          </a:p>
        </p:txBody>
      </p:sp>
      <p:sp>
        <p:nvSpPr>
          <p:cNvPr id="60" name="Slide Number Placeholder 59"/>
          <p:cNvSpPr>
            <a:spLocks noGrp="1"/>
          </p:cNvSpPr>
          <p:nvPr>
            <p:ph type="sldNum" sz="quarter" idx="12"/>
          </p:nvPr>
        </p:nvSpPr>
        <p:spPr/>
        <p:txBody>
          <a:bodyPr/>
          <a:lstStyle/>
          <a:p>
            <a:fld id="{949EBC64-41CB-41B8-B6DF-9B1367312BD4}" type="slidenum">
              <a:rPr lang="en-US" smtClean="0"/>
              <a:t>26</a:t>
            </a:fld>
            <a:endParaRPr lang="en-US"/>
          </a:p>
        </p:txBody>
      </p:sp>
      <p:sp>
        <p:nvSpPr>
          <p:cNvPr id="61" name="TextBox 60"/>
          <p:cNvSpPr txBox="1"/>
          <p:nvPr/>
        </p:nvSpPr>
        <p:spPr>
          <a:xfrm>
            <a:off x="7533427" y="995484"/>
            <a:ext cx="3987031" cy="701731"/>
          </a:xfrm>
          <a:prstGeom prst="rect">
            <a:avLst/>
          </a:prstGeom>
          <a:noFill/>
        </p:spPr>
        <p:txBody>
          <a:bodyPr wrap="square" rtlCol="0">
            <a:spAutoFit/>
          </a:bodyPr>
          <a:lstStyle/>
          <a:p>
            <a:pPr>
              <a:lnSpc>
                <a:spcPct val="90000"/>
              </a:lnSpc>
            </a:pPr>
            <a:r>
              <a:rPr lang="en-US" dirty="0">
                <a:effectLst/>
                <a:latin typeface="+mn-lt"/>
              </a:rPr>
              <a:t>A </a:t>
            </a:r>
            <a:r>
              <a:rPr lang="en-US" u="sng" dirty="0">
                <a:effectLst/>
                <a:latin typeface="+mn-lt"/>
              </a:rPr>
              <a:t>real</a:t>
            </a:r>
            <a:r>
              <a:rPr lang="en-US" dirty="0">
                <a:effectLst/>
                <a:latin typeface="+mn-lt"/>
              </a:rPr>
              <a:t> sales increase of</a:t>
            </a:r>
          </a:p>
          <a:p>
            <a:pPr>
              <a:lnSpc>
                <a:spcPct val="90000"/>
              </a:lnSpc>
            </a:pPr>
            <a:r>
              <a:rPr lang="en-US" dirty="0">
                <a:effectLst/>
                <a:latin typeface="+mn-lt"/>
              </a:rPr>
              <a:t>27.5% from 2010 to 2014</a:t>
            </a:r>
            <a:endParaRPr lang="en-US" dirty="0">
              <a:latin typeface="+mn-lt"/>
            </a:endParaRPr>
          </a:p>
        </p:txBody>
      </p:sp>
      <p:sp>
        <p:nvSpPr>
          <p:cNvPr id="30" name="Oval 98"/>
          <p:cNvSpPr>
            <a:spLocks noChangeArrowheads="1"/>
          </p:cNvSpPr>
          <p:nvPr/>
        </p:nvSpPr>
        <p:spPr bwMode="auto">
          <a:xfrm>
            <a:off x="6617223" y="3671810"/>
            <a:ext cx="130909" cy="104775"/>
          </a:xfrm>
          <a:prstGeom prst="ellipse">
            <a:avLst/>
          </a:prstGeom>
          <a:solidFill>
            <a:schemeClr val="tx1"/>
          </a:solidFill>
          <a:ln w="12700">
            <a:noFill/>
            <a:round/>
            <a:headEnd/>
            <a:tailEnd/>
          </a:ln>
          <a:effectLst/>
        </p:spPr>
        <p:txBody>
          <a:bodyPr wrap="none" anchor="ctr"/>
          <a:lstStyle/>
          <a:p>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1000"/>
                                  </p:stCondLst>
                                  <p:childTnLst>
                                    <p:set>
                                      <p:cBhvr>
                                        <p:cTn id="6" dur="1" fill="hold">
                                          <p:stCondLst>
                                            <p:cond delay="0"/>
                                          </p:stCondLst>
                                        </p:cTn>
                                        <p:tgtEl>
                                          <p:spTgt spid="24"/>
                                        </p:tgtEl>
                                        <p:attrNameLst>
                                          <p:attrName>style.visibility</p:attrName>
                                        </p:attrNameLst>
                                      </p:cBhvr>
                                      <p:to>
                                        <p:strVal val="visible"/>
                                      </p:to>
                                    </p:set>
                                    <p:animEffect transition="in" filter="slide(fromLeft)">
                                      <p:cBhvr>
                                        <p:cTn id="7" dur="500"/>
                                        <p:tgtEl>
                                          <p:spTgt spid="24"/>
                                        </p:tgtEl>
                                      </p:cBhvr>
                                    </p:animEffect>
                                  </p:childTnLst>
                                </p:cTn>
                              </p:par>
                            </p:childTnLst>
                          </p:cTn>
                        </p:par>
                        <p:par>
                          <p:cTn id="8" fill="hold">
                            <p:stCondLst>
                              <p:cond delay="1500"/>
                            </p:stCondLst>
                            <p:childTnLst>
                              <p:par>
                                <p:cTn id="9" presetID="12" presetClass="entr" presetSubtype="8" fill="hold" nodeType="afterEffect">
                                  <p:stCondLst>
                                    <p:cond delay="1000"/>
                                  </p:stCondLst>
                                  <p:childTnLst>
                                    <p:set>
                                      <p:cBhvr>
                                        <p:cTn id="10" dur="1" fill="hold">
                                          <p:stCondLst>
                                            <p:cond delay="0"/>
                                          </p:stCondLst>
                                        </p:cTn>
                                        <p:tgtEl>
                                          <p:spTgt spid="18"/>
                                        </p:tgtEl>
                                        <p:attrNameLst>
                                          <p:attrName>style.visibility</p:attrName>
                                        </p:attrNameLst>
                                      </p:cBhvr>
                                      <p:to>
                                        <p:strVal val="visible"/>
                                      </p:to>
                                    </p:set>
                                    <p:animEffect transition="in" filter="slide(fromLeft)">
                                      <p:cBhvr>
                                        <p:cTn id="11" dur="500"/>
                                        <p:tgtEl>
                                          <p:spTgt spid="18"/>
                                        </p:tgtEl>
                                      </p:cBhvr>
                                    </p:animEffect>
                                  </p:childTnLst>
                                </p:cTn>
                              </p:par>
                            </p:childTnLst>
                          </p:cTn>
                        </p:par>
                        <p:par>
                          <p:cTn id="12" fill="hold">
                            <p:stCondLst>
                              <p:cond delay="3000"/>
                            </p:stCondLst>
                            <p:childTnLst>
                              <p:par>
                                <p:cTn id="13" presetID="12" presetClass="entr" presetSubtype="8" fill="hold" grpId="0" nodeType="afterEffect">
                                  <p:stCondLst>
                                    <p:cond delay="1000"/>
                                  </p:stCondLst>
                                  <p:childTnLst>
                                    <p:set>
                                      <p:cBhvr>
                                        <p:cTn id="14" dur="1" fill="hold">
                                          <p:stCondLst>
                                            <p:cond delay="0"/>
                                          </p:stCondLst>
                                        </p:cTn>
                                        <p:tgtEl>
                                          <p:spTgt spid="17"/>
                                        </p:tgtEl>
                                        <p:attrNameLst>
                                          <p:attrName>style.visibility</p:attrName>
                                        </p:attrNameLst>
                                      </p:cBhvr>
                                      <p:to>
                                        <p:strVal val="visible"/>
                                      </p:to>
                                    </p:set>
                                    <p:animEffect transition="in" filter="slide(fromLeft)">
                                      <p:cBhvr>
                                        <p:cTn id="15" dur="500"/>
                                        <p:tgtEl>
                                          <p:spTgt spid="17"/>
                                        </p:tgtEl>
                                      </p:cBhvr>
                                    </p:animEffect>
                                  </p:childTnLst>
                                </p:cTn>
                              </p:par>
                            </p:childTnLst>
                          </p:cTn>
                        </p:par>
                        <p:par>
                          <p:cTn id="16" fill="hold">
                            <p:stCondLst>
                              <p:cond delay="4500"/>
                            </p:stCondLst>
                            <p:childTnLst>
                              <p:par>
                                <p:cTn id="17" presetID="12" presetClass="entr" presetSubtype="1" fill="hold" grpId="0" nodeType="afterEffect">
                                  <p:stCondLst>
                                    <p:cond delay="1000"/>
                                  </p:stCondLst>
                                  <p:childTnLst>
                                    <p:set>
                                      <p:cBhvr>
                                        <p:cTn id="18" dur="1" fill="hold">
                                          <p:stCondLst>
                                            <p:cond delay="0"/>
                                          </p:stCondLst>
                                        </p:cTn>
                                        <p:tgtEl>
                                          <p:spTgt spid="54"/>
                                        </p:tgtEl>
                                        <p:attrNameLst>
                                          <p:attrName>style.visibility</p:attrName>
                                        </p:attrNameLst>
                                      </p:cBhvr>
                                      <p:to>
                                        <p:strVal val="visible"/>
                                      </p:to>
                                    </p:set>
                                    <p:animEffect transition="in" filter="slide(fromTop)">
                                      <p:cBhvr>
                                        <p:cTn id="19" dur="500"/>
                                        <p:tgtEl>
                                          <p:spTgt spid="54"/>
                                        </p:tgtEl>
                                      </p:cBhvr>
                                    </p:animEffect>
                                  </p:childTnLst>
                                </p:cTn>
                              </p:par>
                            </p:childTnLst>
                          </p:cTn>
                        </p:par>
                        <p:par>
                          <p:cTn id="20" fill="hold">
                            <p:stCondLst>
                              <p:cond delay="6000"/>
                            </p:stCondLst>
                            <p:childTnLst>
                              <p:par>
                                <p:cTn id="21" presetID="12" presetClass="entr" presetSubtype="4" fill="hold" grpId="0" nodeType="afterEffect">
                                  <p:stCondLst>
                                    <p:cond delay="1000"/>
                                  </p:stCondLst>
                                  <p:childTnLst>
                                    <p:set>
                                      <p:cBhvr>
                                        <p:cTn id="22" dur="1" fill="hold">
                                          <p:stCondLst>
                                            <p:cond delay="0"/>
                                          </p:stCondLst>
                                        </p:cTn>
                                        <p:tgtEl>
                                          <p:spTgt spid="15"/>
                                        </p:tgtEl>
                                        <p:attrNameLst>
                                          <p:attrName>style.visibility</p:attrName>
                                        </p:attrNameLst>
                                      </p:cBhvr>
                                      <p:to>
                                        <p:strVal val="visible"/>
                                      </p:to>
                                    </p:set>
                                    <p:animEffect transition="in" filter="slide(fromBottom)">
                                      <p:cBhvr>
                                        <p:cTn id="23" dur="500"/>
                                        <p:tgtEl>
                                          <p:spTgt spid="15"/>
                                        </p:tgtEl>
                                      </p:cBhvr>
                                    </p:animEffect>
                                  </p:childTnLst>
                                </p:cTn>
                              </p:par>
                            </p:childTnLst>
                          </p:cTn>
                        </p:par>
                        <p:par>
                          <p:cTn id="24" fill="hold">
                            <p:stCondLst>
                              <p:cond delay="7500"/>
                            </p:stCondLst>
                            <p:childTnLst>
                              <p:par>
                                <p:cTn id="25" presetID="12" presetClass="entr" presetSubtype="4" fill="hold" nodeType="afterEffect">
                                  <p:stCondLst>
                                    <p:cond delay="1000"/>
                                  </p:stCondLst>
                                  <p:childTnLst>
                                    <p:set>
                                      <p:cBhvr>
                                        <p:cTn id="26" dur="1" fill="hold">
                                          <p:stCondLst>
                                            <p:cond delay="0"/>
                                          </p:stCondLst>
                                        </p:cTn>
                                        <p:tgtEl>
                                          <p:spTgt spid="35"/>
                                        </p:tgtEl>
                                        <p:attrNameLst>
                                          <p:attrName>style.visibility</p:attrName>
                                        </p:attrNameLst>
                                      </p:cBhvr>
                                      <p:to>
                                        <p:strVal val="visible"/>
                                      </p:to>
                                    </p:set>
                                    <p:animEffect transition="in" filter="slide(fromBottom)">
                                      <p:cBhvr>
                                        <p:cTn id="27" dur="500"/>
                                        <p:tgtEl>
                                          <p:spTgt spid="35"/>
                                        </p:tgtEl>
                                      </p:cBhvr>
                                    </p:animEffect>
                                  </p:childTnLst>
                                </p:cTn>
                              </p:par>
                            </p:childTnLst>
                          </p:cTn>
                        </p:par>
                        <p:par>
                          <p:cTn id="28" fill="hold">
                            <p:stCondLst>
                              <p:cond delay="9000"/>
                            </p:stCondLst>
                            <p:childTnLst>
                              <p:par>
                                <p:cTn id="29" presetID="12" presetClass="entr" presetSubtype="4" fill="hold" nodeType="afterEffect">
                                  <p:stCondLst>
                                    <p:cond delay="1000"/>
                                  </p:stCondLst>
                                  <p:childTnLst>
                                    <p:set>
                                      <p:cBhvr>
                                        <p:cTn id="30" dur="1" fill="hold">
                                          <p:stCondLst>
                                            <p:cond delay="0"/>
                                          </p:stCondLst>
                                        </p:cTn>
                                        <p:tgtEl>
                                          <p:spTgt spid="47"/>
                                        </p:tgtEl>
                                        <p:attrNameLst>
                                          <p:attrName>style.visibility</p:attrName>
                                        </p:attrNameLst>
                                      </p:cBhvr>
                                      <p:to>
                                        <p:strVal val="visible"/>
                                      </p:to>
                                    </p:set>
                                    <p:animEffect transition="in" filter="slide(fromBottom)">
                                      <p:cBhvr>
                                        <p:cTn id="31" dur="500"/>
                                        <p:tgtEl>
                                          <p:spTgt spid="47"/>
                                        </p:tgtEl>
                                      </p:cBhvr>
                                    </p:animEffect>
                                  </p:childTnLst>
                                </p:cTn>
                              </p:par>
                            </p:childTnLst>
                          </p:cTn>
                        </p:par>
                        <p:par>
                          <p:cTn id="32" fill="hold">
                            <p:stCondLst>
                              <p:cond delay="10500"/>
                            </p:stCondLst>
                            <p:childTnLst>
                              <p:par>
                                <p:cTn id="33" presetID="12" presetClass="entr" presetSubtype="2" fill="hold" grpId="0" nodeType="afterEffect">
                                  <p:stCondLst>
                                    <p:cond delay="1000"/>
                                  </p:stCondLst>
                                  <p:childTnLst>
                                    <p:set>
                                      <p:cBhvr>
                                        <p:cTn id="34" dur="1" fill="hold">
                                          <p:stCondLst>
                                            <p:cond delay="0"/>
                                          </p:stCondLst>
                                        </p:cTn>
                                        <p:tgtEl>
                                          <p:spTgt spid="16"/>
                                        </p:tgtEl>
                                        <p:attrNameLst>
                                          <p:attrName>style.visibility</p:attrName>
                                        </p:attrNameLst>
                                      </p:cBhvr>
                                      <p:to>
                                        <p:strVal val="visible"/>
                                      </p:to>
                                    </p:set>
                                    <p:animEffect transition="in" filter="slide(fromRight)">
                                      <p:cBhvr>
                                        <p:cTn id="35" dur="500"/>
                                        <p:tgtEl>
                                          <p:spTgt spid="16"/>
                                        </p:tgtEl>
                                      </p:cBhvr>
                                    </p:animEffect>
                                  </p:childTnLst>
                                </p:cTn>
                              </p:par>
                            </p:childTnLst>
                          </p:cTn>
                        </p:par>
                        <p:par>
                          <p:cTn id="36" fill="hold">
                            <p:stCondLst>
                              <p:cond delay="12000"/>
                            </p:stCondLst>
                            <p:childTnLst>
                              <p:par>
                                <p:cTn id="37" presetID="12" presetClass="entr" presetSubtype="8" fill="hold" nodeType="afterEffect">
                                  <p:stCondLst>
                                    <p:cond delay="1000"/>
                                  </p:stCondLst>
                                  <p:childTnLst>
                                    <p:set>
                                      <p:cBhvr>
                                        <p:cTn id="38" dur="1" fill="hold">
                                          <p:stCondLst>
                                            <p:cond delay="0"/>
                                          </p:stCondLst>
                                        </p:cTn>
                                        <p:tgtEl>
                                          <p:spTgt spid="3"/>
                                        </p:tgtEl>
                                        <p:attrNameLst>
                                          <p:attrName>style.visibility</p:attrName>
                                        </p:attrNameLst>
                                      </p:cBhvr>
                                      <p:to>
                                        <p:strVal val="visible"/>
                                      </p:to>
                                    </p:set>
                                    <p:animEffect transition="in" filter="slide(fromLeft)">
                                      <p:cBhvr>
                                        <p:cTn id="39" dur="500"/>
                                        <p:tgtEl>
                                          <p:spTgt spid="3"/>
                                        </p:tgtEl>
                                      </p:cBhvr>
                                    </p:animEffect>
                                  </p:childTnLst>
                                </p:cTn>
                              </p:par>
                            </p:childTnLst>
                          </p:cTn>
                        </p:par>
                        <p:par>
                          <p:cTn id="40" fill="hold">
                            <p:stCondLst>
                              <p:cond delay="13500"/>
                            </p:stCondLst>
                            <p:childTnLst>
                              <p:par>
                                <p:cTn id="41" presetID="12" presetClass="entr" presetSubtype="4" fill="hold" nodeType="afterEffect">
                                  <p:stCondLst>
                                    <p:cond delay="1000"/>
                                  </p:stCondLst>
                                  <p:childTnLst>
                                    <p:set>
                                      <p:cBhvr>
                                        <p:cTn id="42" dur="1" fill="hold">
                                          <p:stCondLst>
                                            <p:cond delay="0"/>
                                          </p:stCondLst>
                                        </p:cTn>
                                        <p:tgtEl>
                                          <p:spTgt spid="9"/>
                                        </p:tgtEl>
                                        <p:attrNameLst>
                                          <p:attrName>style.visibility</p:attrName>
                                        </p:attrNameLst>
                                      </p:cBhvr>
                                      <p:to>
                                        <p:strVal val="visible"/>
                                      </p:to>
                                    </p:set>
                                    <p:animEffect transition="in" filter="slide(fromBottom)">
                                      <p:cBhvr>
                                        <p:cTn id="43" dur="500"/>
                                        <p:tgtEl>
                                          <p:spTgt spid="9"/>
                                        </p:tgtEl>
                                      </p:cBhvr>
                                    </p:animEffect>
                                  </p:childTnLst>
                                </p:cTn>
                              </p:par>
                            </p:childTnLst>
                          </p:cTn>
                        </p:par>
                        <p:par>
                          <p:cTn id="44" fill="hold">
                            <p:stCondLst>
                              <p:cond delay="15000"/>
                            </p:stCondLst>
                            <p:childTnLst>
                              <p:par>
                                <p:cTn id="45" presetID="23" presetClass="entr" presetSubtype="36" fill="hold" grpId="0" nodeType="afterEffect">
                                  <p:stCondLst>
                                    <p:cond delay="100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strVal val="(6*min(max(#ppt_w*#ppt_h,.3),1)-7.4)/-.7*#ppt_w"/>
                                          </p:val>
                                        </p:tav>
                                        <p:tav tm="100000">
                                          <p:val>
                                            <p:strVal val="#ppt_w"/>
                                          </p:val>
                                        </p:tav>
                                      </p:tavLst>
                                    </p:anim>
                                    <p:anim calcmode="lin" valueType="num">
                                      <p:cBhvr>
                                        <p:cTn id="48" dur="500" fill="hold"/>
                                        <p:tgtEl>
                                          <p:spTgt spid="32"/>
                                        </p:tgtEl>
                                        <p:attrNameLst>
                                          <p:attrName>ppt_h</p:attrName>
                                        </p:attrNameLst>
                                      </p:cBhvr>
                                      <p:tavLst>
                                        <p:tav tm="0">
                                          <p:val>
                                            <p:strVal val="(6*min(max(#ppt_w*#ppt_h,.3),1)-7.4)/-.7*#ppt_h"/>
                                          </p:val>
                                        </p:tav>
                                        <p:tav tm="100000">
                                          <p:val>
                                            <p:strVal val="#ppt_h"/>
                                          </p:val>
                                        </p:tav>
                                      </p:tavLst>
                                    </p:anim>
                                    <p:anim calcmode="lin" valueType="num">
                                      <p:cBhvr>
                                        <p:cTn id="49" dur="500" fill="hold"/>
                                        <p:tgtEl>
                                          <p:spTgt spid="32"/>
                                        </p:tgtEl>
                                        <p:attrNameLst>
                                          <p:attrName>ppt_x</p:attrName>
                                        </p:attrNameLst>
                                      </p:cBhvr>
                                      <p:tavLst>
                                        <p:tav tm="0">
                                          <p:val>
                                            <p:fltVal val="0.5"/>
                                          </p:val>
                                        </p:tav>
                                        <p:tav tm="100000">
                                          <p:val>
                                            <p:strVal val="#ppt_x"/>
                                          </p:val>
                                        </p:tav>
                                      </p:tavLst>
                                    </p:anim>
                                    <p:anim calcmode="lin" valueType="num">
                                      <p:cBhvr>
                                        <p:cTn id="50" dur="500" fill="hold"/>
                                        <p:tgtEl>
                                          <p:spTgt spid="32"/>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16500"/>
                            </p:stCondLst>
                            <p:childTnLst>
                              <p:par>
                                <p:cTn id="52" presetID="23" presetClass="entr" presetSubtype="272" fill="hold" grpId="0" nodeType="afterEffect">
                                  <p:stCondLst>
                                    <p:cond delay="100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strVal val="2/3*#ppt_w"/>
                                          </p:val>
                                        </p:tav>
                                        <p:tav tm="100000">
                                          <p:val>
                                            <p:strVal val="#ppt_w"/>
                                          </p:val>
                                        </p:tav>
                                      </p:tavLst>
                                    </p:anim>
                                    <p:anim calcmode="lin" valueType="num">
                                      <p:cBhvr>
                                        <p:cTn id="55" dur="500" fill="hold"/>
                                        <p:tgtEl>
                                          <p:spTgt spid="55"/>
                                        </p:tgtEl>
                                        <p:attrNameLst>
                                          <p:attrName>ppt_h</p:attrName>
                                        </p:attrNameLst>
                                      </p:cBhvr>
                                      <p:tavLst>
                                        <p:tav tm="0">
                                          <p:val>
                                            <p:strVal val="2/3*#ppt_h"/>
                                          </p:val>
                                        </p:tav>
                                        <p:tav tm="100000">
                                          <p:val>
                                            <p:strVal val="#ppt_h"/>
                                          </p:val>
                                        </p:tav>
                                      </p:tavLst>
                                    </p:anim>
                                  </p:childTnLst>
                                </p:cTn>
                              </p:par>
                            </p:childTnLst>
                          </p:cTn>
                        </p:par>
                        <p:par>
                          <p:cTn id="56" fill="hold">
                            <p:stCondLst>
                              <p:cond delay="18000"/>
                            </p:stCondLst>
                            <p:childTnLst>
                              <p:par>
                                <p:cTn id="57" presetID="23" presetClass="entr" presetSubtype="36"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strVal val="(6*min(max(#ppt_w*#ppt_h,.3),1)-7.4)/-.7*#ppt_w"/>
                                          </p:val>
                                        </p:tav>
                                        <p:tav tm="100000">
                                          <p:val>
                                            <p:strVal val="#ppt_w"/>
                                          </p:val>
                                        </p:tav>
                                      </p:tavLst>
                                    </p:anim>
                                    <p:anim calcmode="lin" valueType="num">
                                      <p:cBhvr>
                                        <p:cTn id="60" dur="500" fill="hold"/>
                                        <p:tgtEl>
                                          <p:spTgt spid="33"/>
                                        </p:tgtEl>
                                        <p:attrNameLst>
                                          <p:attrName>ppt_h</p:attrName>
                                        </p:attrNameLst>
                                      </p:cBhvr>
                                      <p:tavLst>
                                        <p:tav tm="0">
                                          <p:val>
                                            <p:strVal val="(6*min(max(#ppt_w*#ppt_h,.3),1)-7.4)/-.7*#ppt_h"/>
                                          </p:val>
                                        </p:tav>
                                        <p:tav tm="100000">
                                          <p:val>
                                            <p:strVal val="#ppt_h"/>
                                          </p:val>
                                        </p:tav>
                                      </p:tavLst>
                                    </p:anim>
                                    <p:anim calcmode="lin" valueType="num">
                                      <p:cBhvr>
                                        <p:cTn id="61" dur="500" fill="hold"/>
                                        <p:tgtEl>
                                          <p:spTgt spid="33"/>
                                        </p:tgtEl>
                                        <p:attrNameLst>
                                          <p:attrName>ppt_x</p:attrName>
                                        </p:attrNameLst>
                                      </p:cBhvr>
                                      <p:tavLst>
                                        <p:tav tm="0">
                                          <p:val>
                                            <p:fltVal val="0.5"/>
                                          </p:val>
                                        </p:tav>
                                        <p:tav tm="100000">
                                          <p:val>
                                            <p:strVal val="#ppt_x"/>
                                          </p:val>
                                        </p:tav>
                                      </p:tavLst>
                                    </p:anim>
                                    <p:anim calcmode="lin" valueType="num">
                                      <p:cBhvr>
                                        <p:cTn id="62"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18500"/>
                            </p:stCondLst>
                            <p:childTnLst>
                              <p:par>
                                <p:cTn id="64" presetID="23" presetClass="entr" presetSubtype="272" fill="hold" grpId="0" nodeType="afterEffect">
                                  <p:stCondLst>
                                    <p:cond delay="0"/>
                                  </p:stCondLst>
                                  <p:childTnLst>
                                    <p:set>
                                      <p:cBhvr>
                                        <p:cTn id="65" dur="1" fill="hold">
                                          <p:stCondLst>
                                            <p:cond delay="0"/>
                                          </p:stCondLst>
                                        </p:cTn>
                                        <p:tgtEl>
                                          <p:spTgt spid="56"/>
                                        </p:tgtEl>
                                        <p:attrNameLst>
                                          <p:attrName>style.visibility</p:attrName>
                                        </p:attrNameLst>
                                      </p:cBhvr>
                                      <p:to>
                                        <p:strVal val="visible"/>
                                      </p:to>
                                    </p:set>
                                    <p:anim calcmode="lin" valueType="num">
                                      <p:cBhvr>
                                        <p:cTn id="66" dur="500" fill="hold"/>
                                        <p:tgtEl>
                                          <p:spTgt spid="56"/>
                                        </p:tgtEl>
                                        <p:attrNameLst>
                                          <p:attrName>ppt_w</p:attrName>
                                        </p:attrNameLst>
                                      </p:cBhvr>
                                      <p:tavLst>
                                        <p:tav tm="0">
                                          <p:val>
                                            <p:strVal val="2/3*#ppt_w"/>
                                          </p:val>
                                        </p:tav>
                                        <p:tav tm="100000">
                                          <p:val>
                                            <p:strVal val="#ppt_w"/>
                                          </p:val>
                                        </p:tav>
                                      </p:tavLst>
                                    </p:anim>
                                    <p:anim calcmode="lin" valueType="num">
                                      <p:cBhvr>
                                        <p:cTn id="67" dur="500" fill="hold"/>
                                        <p:tgtEl>
                                          <p:spTgt spid="56"/>
                                        </p:tgtEl>
                                        <p:attrNameLst>
                                          <p:attrName>ppt_h</p:attrName>
                                        </p:attrNameLst>
                                      </p:cBhvr>
                                      <p:tavLst>
                                        <p:tav tm="0">
                                          <p:val>
                                            <p:strVal val="2/3*#ppt_h"/>
                                          </p:val>
                                        </p:tav>
                                        <p:tav tm="100000">
                                          <p:val>
                                            <p:strVal val="#ppt_h"/>
                                          </p:val>
                                        </p:tav>
                                      </p:tavLst>
                                    </p:anim>
                                  </p:childTnLst>
                                </p:cTn>
                              </p:par>
                            </p:childTnLst>
                          </p:cTn>
                        </p:par>
                        <p:par>
                          <p:cTn id="68" fill="hold">
                            <p:stCondLst>
                              <p:cond delay="19000"/>
                            </p:stCondLst>
                            <p:childTnLst>
                              <p:par>
                                <p:cTn id="69" presetID="12" presetClass="entr" presetSubtype="8" fill="hold" grpId="0" nodeType="afterEffect">
                                  <p:stCondLst>
                                    <p:cond delay="1000"/>
                                  </p:stCondLst>
                                  <p:childTnLst>
                                    <p:set>
                                      <p:cBhvr>
                                        <p:cTn id="70" dur="1" fill="hold">
                                          <p:stCondLst>
                                            <p:cond delay="0"/>
                                          </p:stCondLst>
                                        </p:cTn>
                                        <p:tgtEl>
                                          <p:spTgt spid="31"/>
                                        </p:tgtEl>
                                        <p:attrNameLst>
                                          <p:attrName>style.visibility</p:attrName>
                                        </p:attrNameLst>
                                      </p:cBhvr>
                                      <p:to>
                                        <p:strVal val="visible"/>
                                      </p:to>
                                    </p:set>
                                    <p:animEffect transition="in" filter="slide(fromLeft)">
                                      <p:cBhvr>
                                        <p:cTn id="71" dur="500"/>
                                        <p:tgtEl>
                                          <p:spTgt spid="31"/>
                                        </p:tgtEl>
                                      </p:cBhvr>
                                    </p:animEffect>
                                  </p:childTnLst>
                                </p:cTn>
                              </p:par>
                            </p:childTnLst>
                          </p:cTn>
                        </p:par>
                        <p:par>
                          <p:cTn id="72" fill="hold">
                            <p:stCondLst>
                              <p:cond delay="20500"/>
                            </p:stCondLst>
                            <p:childTnLst>
                              <p:par>
                                <p:cTn id="73" presetID="23" presetClass="entr" presetSubtype="36" fill="hold" grpId="0"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strVal val="(6*min(max(#ppt_w*#ppt_h,.3),1)-7.4)/-.7*#ppt_w"/>
                                          </p:val>
                                        </p:tav>
                                        <p:tav tm="100000">
                                          <p:val>
                                            <p:strVal val="#ppt_w"/>
                                          </p:val>
                                        </p:tav>
                                      </p:tavLst>
                                    </p:anim>
                                    <p:anim calcmode="lin" valueType="num">
                                      <p:cBhvr>
                                        <p:cTn id="76" dur="500" fill="hold"/>
                                        <p:tgtEl>
                                          <p:spTgt spid="30"/>
                                        </p:tgtEl>
                                        <p:attrNameLst>
                                          <p:attrName>ppt_h</p:attrName>
                                        </p:attrNameLst>
                                      </p:cBhvr>
                                      <p:tavLst>
                                        <p:tav tm="0">
                                          <p:val>
                                            <p:strVal val="(6*min(max(#ppt_w*#ppt_h,.3),1)-7.4)/-.7*#ppt_h"/>
                                          </p:val>
                                        </p:tav>
                                        <p:tav tm="100000">
                                          <p:val>
                                            <p:strVal val="#ppt_h"/>
                                          </p:val>
                                        </p:tav>
                                      </p:tavLst>
                                    </p:anim>
                                    <p:anim calcmode="lin" valueType="num">
                                      <p:cBhvr>
                                        <p:cTn id="77" dur="500" fill="hold"/>
                                        <p:tgtEl>
                                          <p:spTgt spid="30"/>
                                        </p:tgtEl>
                                        <p:attrNameLst>
                                          <p:attrName>ppt_x</p:attrName>
                                        </p:attrNameLst>
                                      </p:cBhvr>
                                      <p:tavLst>
                                        <p:tav tm="0">
                                          <p:val>
                                            <p:fltVal val="0.5"/>
                                          </p:val>
                                        </p:tav>
                                        <p:tav tm="100000">
                                          <p:val>
                                            <p:strVal val="#ppt_x"/>
                                          </p:val>
                                        </p:tav>
                                      </p:tavLst>
                                    </p:anim>
                                    <p:anim calcmode="lin" valueType="num">
                                      <p:cBhvr>
                                        <p:cTn id="78" dur="500" fill="hold"/>
                                        <p:tgtEl>
                                          <p:spTgt spid="30"/>
                                        </p:tgtEl>
                                        <p:attrNameLst>
                                          <p:attrName>ppt_y</p:attrName>
                                        </p:attrNameLst>
                                      </p:cBhvr>
                                      <p:tavLst>
                                        <p:tav tm="0">
                                          <p:val>
                                            <p:strVal val="1+(6*min(max(#ppt_w*#ppt_h,.3),1)-7.4)/-.7*#ppt_h/2"/>
                                          </p:val>
                                        </p:tav>
                                        <p:tav tm="100000">
                                          <p:val>
                                            <p:strVal val="#ppt_y"/>
                                          </p:val>
                                        </p:tav>
                                      </p:tavLst>
                                    </p:anim>
                                  </p:childTnLst>
                                </p:cTn>
                              </p:par>
                            </p:childTnLst>
                          </p:cTn>
                        </p:par>
                        <p:par>
                          <p:cTn id="79" fill="hold">
                            <p:stCondLst>
                              <p:cond delay="21000"/>
                            </p:stCondLst>
                            <p:childTnLst>
                              <p:par>
                                <p:cTn id="80" presetID="23" presetClass="entr" presetSubtype="272" fill="hold" grpId="0" nodeType="afterEffect">
                                  <p:stCondLst>
                                    <p:cond delay="0"/>
                                  </p:stCondLst>
                                  <p:childTnLst>
                                    <p:set>
                                      <p:cBhvr>
                                        <p:cTn id="81" dur="1" fill="hold">
                                          <p:stCondLst>
                                            <p:cond delay="0"/>
                                          </p:stCondLst>
                                        </p:cTn>
                                        <p:tgtEl>
                                          <p:spTgt spid="59"/>
                                        </p:tgtEl>
                                        <p:attrNameLst>
                                          <p:attrName>style.visibility</p:attrName>
                                        </p:attrNameLst>
                                      </p:cBhvr>
                                      <p:to>
                                        <p:strVal val="visible"/>
                                      </p:to>
                                    </p:set>
                                    <p:anim calcmode="lin" valueType="num">
                                      <p:cBhvr>
                                        <p:cTn id="82" dur="500" fill="hold"/>
                                        <p:tgtEl>
                                          <p:spTgt spid="59"/>
                                        </p:tgtEl>
                                        <p:attrNameLst>
                                          <p:attrName>ppt_w</p:attrName>
                                        </p:attrNameLst>
                                      </p:cBhvr>
                                      <p:tavLst>
                                        <p:tav tm="0">
                                          <p:val>
                                            <p:strVal val="2/3*#ppt_w"/>
                                          </p:val>
                                        </p:tav>
                                        <p:tav tm="100000">
                                          <p:val>
                                            <p:strVal val="#ppt_w"/>
                                          </p:val>
                                        </p:tav>
                                      </p:tavLst>
                                    </p:anim>
                                    <p:anim calcmode="lin" valueType="num">
                                      <p:cBhvr>
                                        <p:cTn id="83" dur="500" fill="hold"/>
                                        <p:tgtEl>
                                          <p:spTgt spid="59"/>
                                        </p:tgtEl>
                                        <p:attrNameLst>
                                          <p:attrName>ppt_h</p:attrName>
                                        </p:attrNameLst>
                                      </p:cBhvr>
                                      <p:tavLst>
                                        <p:tav tm="0">
                                          <p:val>
                                            <p:strVal val="2/3*#ppt_h"/>
                                          </p:val>
                                        </p:tav>
                                        <p:tav tm="100000">
                                          <p:val>
                                            <p:strVal val="#ppt_h"/>
                                          </p:val>
                                        </p:tav>
                                      </p:tavLst>
                                    </p:anim>
                                  </p:childTnLst>
                                </p:cTn>
                              </p:par>
                            </p:childTnLst>
                          </p:cTn>
                        </p:par>
                        <p:par>
                          <p:cTn id="84" fill="hold">
                            <p:stCondLst>
                              <p:cond delay="21500"/>
                            </p:stCondLst>
                            <p:childTnLst>
                              <p:par>
                                <p:cTn id="85" presetID="12" presetClass="entr" presetSubtype="8" fill="hold" grpId="0" nodeType="afterEffect">
                                  <p:stCondLst>
                                    <p:cond delay="1000"/>
                                  </p:stCondLst>
                                  <p:childTnLst>
                                    <p:set>
                                      <p:cBhvr>
                                        <p:cTn id="86" dur="1" fill="hold">
                                          <p:stCondLst>
                                            <p:cond delay="0"/>
                                          </p:stCondLst>
                                        </p:cTn>
                                        <p:tgtEl>
                                          <p:spTgt spid="29"/>
                                        </p:tgtEl>
                                        <p:attrNameLst>
                                          <p:attrName>style.visibility</p:attrName>
                                        </p:attrNameLst>
                                      </p:cBhvr>
                                      <p:to>
                                        <p:strVal val="visible"/>
                                      </p:to>
                                    </p:set>
                                    <p:animEffect transition="in" filter="slide(fromLeft)">
                                      <p:cBhvr>
                                        <p:cTn id="87" dur="500"/>
                                        <p:tgtEl>
                                          <p:spTgt spid="29"/>
                                        </p:tgtEl>
                                      </p:cBhvr>
                                    </p:animEffect>
                                  </p:childTnLst>
                                </p:cTn>
                              </p:par>
                            </p:childTnLst>
                          </p:cTn>
                        </p:par>
                        <p:par>
                          <p:cTn id="88" fill="hold">
                            <p:stCondLst>
                              <p:cond delay="23000"/>
                            </p:stCondLst>
                            <p:childTnLst>
                              <p:par>
                                <p:cTn id="89" presetID="23" presetClass="entr" presetSubtype="36"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p:cTn id="91" dur="500" fill="hold"/>
                                        <p:tgtEl>
                                          <p:spTgt spid="28"/>
                                        </p:tgtEl>
                                        <p:attrNameLst>
                                          <p:attrName>ppt_w</p:attrName>
                                        </p:attrNameLst>
                                      </p:cBhvr>
                                      <p:tavLst>
                                        <p:tav tm="0">
                                          <p:val>
                                            <p:strVal val="(6*min(max(#ppt_w*#ppt_h,.3),1)-7.4)/-.7*#ppt_w"/>
                                          </p:val>
                                        </p:tav>
                                        <p:tav tm="100000">
                                          <p:val>
                                            <p:strVal val="#ppt_w"/>
                                          </p:val>
                                        </p:tav>
                                      </p:tavLst>
                                    </p:anim>
                                    <p:anim calcmode="lin" valueType="num">
                                      <p:cBhvr>
                                        <p:cTn id="92" dur="500" fill="hold"/>
                                        <p:tgtEl>
                                          <p:spTgt spid="28"/>
                                        </p:tgtEl>
                                        <p:attrNameLst>
                                          <p:attrName>ppt_h</p:attrName>
                                        </p:attrNameLst>
                                      </p:cBhvr>
                                      <p:tavLst>
                                        <p:tav tm="0">
                                          <p:val>
                                            <p:strVal val="(6*min(max(#ppt_w*#ppt_h,.3),1)-7.4)/-.7*#ppt_h"/>
                                          </p:val>
                                        </p:tav>
                                        <p:tav tm="100000">
                                          <p:val>
                                            <p:strVal val="#ppt_h"/>
                                          </p:val>
                                        </p:tav>
                                      </p:tavLst>
                                    </p:anim>
                                    <p:anim calcmode="lin" valueType="num">
                                      <p:cBhvr>
                                        <p:cTn id="93" dur="500" fill="hold"/>
                                        <p:tgtEl>
                                          <p:spTgt spid="28"/>
                                        </p:tgtEl>
                                        <p:attrNameLst>
                                          <p:attrName>ppt_x</p:attrName>
                                        </p:attrNameLst>
                                      </p:cBhvr>
                                      <p:tavLst>
                                        <p:tav tm="0">
                                          <p:val>
                                            <p:fltVal val="0.5"/>
                                          </p:val>
                                        </p:tav>
                                        <p:tav tm="100000">
                                          <p:val>
                                            <p:strVal val="#ppt_x"/>
                                          </p:val>
                                        </p:tav>
                                      </p:tavLst>
                                    </p:anim>
                                    <p:anim calcmode="lin" valueType="num">
                                      <p:cBhvr>
                                        <p:cTn id="94" dur="500" fill="hold"/>
                                        <p:tgtEl>
                                          <p:spTgt spid="28"/>
                                        </p:tgtEl>
                                        <p:attrNameLst>
                                          <p:attrName>ppt_y</p:attrName>
                                        </p:attrNameLst>
                                      </p:cBhvr>
                                      <p:tavLst>
                                        <p:tav tm="0">
                                          <p:val>
                                            <p:strVal val="1+(6*min(max(#ppt_w*#ppt_h,.3),1)-7.4)/-.7*#ppt_h/2"/>
                                          </p:val>
                                        </p:tav>
                                        <p:tav tm="100000">
                                          <p:val>
                                            <p:strVal val="#ppt_y"/>
                                          </p:val>
                                        </p:tav>
                                      </p:tavLst>
                                    </p:anim>
                                  </p:childTnLst>
                                </p:cTn>
                              </p:par>
                            </p:childTnLst>
                          </p:cTn>
                        </p:par>
                        <p:par>
                          <p:cTn id="95" fill="hold">
                            <p:stCondLst>
                              <p:cond delay="23500"/>
                            </p:stCondLst>
                            <p:childTnLst>
                              <p:par>
                                <p:cTn id="96" presetID="23" presetClass="entr" presetSubtype="272" fill="hold" grpId="0" nodeType="afterEffect">
                                  <p:stCondLst>
                                    <p:cond delay="0"/>
                                  </p:stCondLst>
                                  <p:childTnLst>
                                    <p:set>
                                      <p:cBhvr>
                                        <p:cTn id="97" dur="1" fill="hold">
                                          <p:stCondLst>
                                            <p:cond delay="0"/>
                                          </p:stCondLst>
                                        </p:cTn>
                                        <p:tgtEl>
                                          <p:spTgt spid="57"/>
                                        </p:tgtEl>
                                        <p:attrNameLst>
                                          <p:attrName>style.visibility</p:attrName>
                                        </p:attrNameLst>
                                      </p:cBhvr>
                                      <p:to>
                                        <p:strVal val="visible"/>
                                      </p:to>
                                    </p:set>
                                    <p:anim calcmode="lin" valueType="num">
                                      <p:cBhvr>
                                        <p:cTn id="98" dur="500" fill="hold"/>
                                        <p:tgtEl>
                                          <p:spTgt spid="57"/>
                                        </p:tgtEl>
                                        <p:attrNameLst>
                                          <p:attrName>ppt_w</p:attrName>
                                        </p:attrNameLst>
                                      </p:cBhvr>
                                      <p:tavLst>
                                        <p:tav tm="0">
                                          <p:val>
                                            <p:strVal val="2/3*#ppt_w"/>
                                          </p:val>
                                        </p:tav>
                                        <p:tav tm="100000">
                                          <p:val>
                                            <p:strVal val="#ppt_w"/>
                                          </p:val>
                                        </p:tav>
                                      </p:tavLst>
                                    </p:anim>
                                    <p:anim calcmode="lin" valueType="num">
                                      <p:cBhvr>
                                        <p:cTn id="99" dur="500" fill="hold"/>
                                        <p:tgtEl>
                                          <p:spTgt spid="57"/>
                                        </p:tgtEl>
                                        <p:attrNameLst>
                                          <p:attrName>ppt_h</p:attrName>
                                        </p:attrNameLst>
                                      </p:cBhvr>
                                      <p:tavLst>
                                        <p:tav tm="0">
                                          <p:val>
                                            <p:strVal val="2/3*#ppt_h"/>
                                          </p:val>
                                        </p:tav>
                                        <p:tav tm="100000">
                                          <p:val>
                                            <p:strVal val="#ppt_h"/>
                                          </p:val>
                                        </p:tav>
                                      </p:tavLst>
                                    </p:anim>
                                  </p:childTnLst>
                                </p:cTn>
                              </p:par>
                            </p:childTnLst>
                          </p:cTn>
                        </p:par>
                        <p:par>
                          <p:cTn id="100" fill="hold">
                            <p:stCondLst>
                              <p:cond delay="24000"/>
                            </p:stCondLst>
                            <p:childTnLst>
                              <p:par>
                                <p:cTn id="101" presetID="12" presetClass="entr" presetSubtype="8" fill="hold" grpId="0" nodeType="afterEffect">
                                  <p:stCondLst>
                                    <p:cond delay="1000"/>
                                  </p:stCondLst>
                                  <p:childTnLst>
                                    <p:set>
                                      <p:cBhvr>
                                        <p:cTn id="102" dur="1" fill="hold">
                                          <p:stCondLst>
                                            <p:cond delay="0"/>
                                          </p:stCondLst>
                                        </p:cTn>
                                        <p:tgtEl>
                                          <p:spTgt spid="27"/>
                                        </p:tgtEl>
                                        <p:attrNameLst>
                                          <p:attrName>style.visibility</p:attrName>
                                        </p:attrNameLst>
                                      </p:cBhvr>
                                      <p:to>
                                        <p:strVal val="visible"/>
                                      </p:to>
                                    </p:set>
                                    <p:animEffect transition="in" filter="slide(fromLeft)">
                                      <p:cBhvr>
                                        <p:cTn id="103" dur="500"/>
                                        <p:tgtEl>
                                          <p:spTgt spid="27"/>
                                        </p:tgtEl>
                                      </p:cBhvr>
                                    </p:animEffect>
                                  </p:childTnLst>
                                </p:cTn>
                              </p:par>
                            </p:childTnLst>
                          </p:cTn>
                        </p:par>
                        <p:par>
                          <p:cTn id="104" fill="hold">
                            <p:stCondLst>
                              <p:cond delay="25500"/>
                            </p:stCondLst>
                            <p:childTnLst>
                              <p:par>
                                <p:cTn id="105" presetID="23" presetClass="entr" presetSubtype="36" fill="hold" grpId="0" nodeType="after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strVal val="(6*min(max(#ppt_w*#ppt_h,.3),1)-7.4)/-.7*#ppt_w"/>
                                          </p:val>
                                        </p:tav>
                                        <p:tav tm="100000">
                                          <p:val>
                                            <p:strVal val="#ppt_w"/>
                                          </p:val>
                                        </p:tav>
                                      </p:tavLst>
                                    </p:anim>
                                    <p:anim calcmode="lin" valueType="num">
                                      <p:cBhvr>
                                        <p:cTn id="108" dur="500" fill="hold"/>
                                        <p:tgtEl>
                                          <p:spTgt spid="26"/>
                                        </p:tgtEl>
                                        <p:attrNameLst>
                                          <p:attrName>ppt_h</p:attrName>
                                        </p:attrNameLst>
                                      </p:cBhvr>
                                      <p:tavLst>
                                        <p:tav tm="0">
                                          <p:val>
                                            <p:strVal val="(6*min(max(#ppt_w*#ppt_h,.3),1)-7.4)/-.7*#ppt_h"/>
                                          </p:val>
                                        </p:tav>
                                        <p:tav tm="100000">
                                          <p:val>
                                            <p:strVal val="#ppt_h"/>
                                          </p:val>
                                        </p:tav>
                                      </p:tavLst>
                                    </p:anim>
                                    <p:anim calcmode="lin" valueType="num">
                                      <p:cBhvr>
                                        <p:cTn id="109" dur="500" fill="hold"/>
                                        <p:tgtEl>
                                          <p:spTgt spid="26"/>
                                        </p:tgtEl>
                                        <p:attrNameLst>
                                          <p:attrName>ppt_x</p:attrName>
                                        </p:attrNameLst>
                                      </p:cBhvr>
                                      <p:tavLst>
                                        <p:tav tm="0">
                                          <p:val>
                                            <p:fltVal val="0.5"/>
                                          </p:val>
                                        </p:tav>
                                        <p:tav tm="100000">
                                          <p:val>
                                            <p:strVal val="#ppt_x"/>
                                          </p:val>
                                        </p:tav>
                                      </p:tavLst>
                                    </p:anim>
                                    <p:anim calcmode="lin" valueType="num">
                                      <p:cBhvr>
                                        <p:cTn id="110"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111" fill="hold">
                            <p:stCondLst>
                              <p:cond delay="26000"/>
                            </p:stCondLst>
                            <p:childTnLst>
                              <p:par>
                                <p:cTn id="112" presetID="23" presetClass="entr" presetSubtype="272" fill="hold" grpId="0" nodeType="afterEffect">
                                  <p:stCondLst>
                                    <p:cond delay="0"/>
                                  </p:stCondLst>
                                  <p:childTnLst>
                                    <p:set>
                                      <p:cBhvr>
                                        <p:cTn id="113" dur="1" fill="hold">
                                          <p:stCondLst>
                                            <p:cond delay="0"/>
                                          </p:stCondLst>
                                        </p:cTn>
                                        <p:tgtEl>
                                          <p:spTgt spid="58"/>
                                        </p:tgtEl>
                                        <p:attrNameLst>
                                          <p:attrName>style.visibility</p:attrName>
                                        </p:attrNameLst>
                                      </p:cBhvr>
                                      <p:to>
                                        <p:strVal val="visible"/>
                                      </p:to>
                                    </p:set>
                                    <p:anim calcmode="lin" valueType="num">
                                      <p:cBhvr>
                                        <p:cTn id="114" dur="500" fill="hold"/>
                                        <p:tgtEl>
                                          <p:spTgt spid="58"/>
                                        </p:tgtEl>
                                        <p:attrNameLst>
                                          <p:attrName>ppt_w</p:attrName>
                                        </p:attrNameLst>
                                      </p:cBhvr>
                                      <p:tavLst>
                                        <p:tav tm="0">
                                          <p:val>
                                            <p:strVal val="2/3*#ppt_w"/>
                                          </p:val>
                                        </p:tav>
                                        <p:tav tm="100000">
                                          <p:val>
                                            <p:strVal val="#ppt_w"/>
                                          </p:val>
                                        </p:tav>
                                      </p:tavLst>
                                    </p:anim>
                                    <p:anim calcmode="lin" valueType="num">
                                      <p:cBhvr>
                                        <p:cTn id="115" dur="500" fill="hold"/>
                                        <p:tgtEl>
                                          <p:spTgt spid="58"/>
                                        </p:tgtEl>
                                        <p:attrNameLst>
                                          <p:attrName>ppt_h</p:attrName>
                                        </p:attrNameLst>
                                      </p:cBhvr>
                                      <p:tavLst>
                                        <p:tav tm="0">
                                          <p:val>
                                            <p:strVal val="2/3*#ppt_h"/>
                                          </p:val>
                                        </p:tav>
                                        <p:tav tm="100000">
                                          <p:val>
                                            <p:strVal val="#ppt_h"/>
                                          </p:val>
                                        </p:tav>
                                      </p:tavLst>
                                    </p:anim>
                                  </p:childTnLst>
                                </p:cTn>
                              </p:par>
                            </p:childTnLst>
                          </p:cTn>
                        </p:par>
                        <p:par>
                          <p:cTn id="116" fill="hold">
                            <p:stCondLst>
                              <p:cond delay="26500"/>
                            </p:stCondLst>
                            <p:childTnLst>
                              <p:par>
                                <p:cTn id="117" presetID="12" presetClass="entr" presetSubtype="8" fill="hold" grpId="0" nodeType="afterEffect">
                                  <p:stCondLst>
                                    <p:cond delay="1000"/>
                                  </p:stCondLst>
                                  <p:childTnLst>
                                    <p:set>
                                      <p:cBhvr>
                                        <p:cTn id="118" dur="1" fill="hold">
                                          <p:stCondLst>
                                            <p:cond delay="0"/>
                                          </p:stCondLst>
                                        </p:cTn>
                                        <p:tgtEl>
                                          <p:spTgt spid="25"/>
                                        </p:tgtEl>
                                        <p:attrNameLst>
                                          <p:attrName>style.visibility</p:attrName>
                                        </p:attrNameLst>
                                      </p:cBhvr>
                                      <p:to>
                                        <p:strVal val="visible"/>
                                      </p:to>
                                    </p:set>
                                    <p:animEffect transition="in" filter="slide(fromLeft)">
                                      <p:cBhvr>
                                        <p:cTn id="1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utoUpdateAnimBg="0"/>
      <p:bldP spid="17" grpId="0" autoUpdateAnimBg="0"/>
      <p:bldP spid="24" grpId="0" animBg="1"/>
      <p:bldP spid="25" grpId="0" animBg="1"/>
      <p:bldP spid="26" grpId="0" animBg="1"/>
      <p:bldP spid="27" grpId="0" animBg="1"/>
      <p:bldP spid="28" grpId="0" animBg="1"/>
      <p:bldP spid="29" grpId="0" animBg="1"/>
      <p:bldP spid="31" grpId="0" animBg="1"/>
      <p:bldP spid="32" grpId="0" animBg="1"/>
      <p:bldP spid="33" grpId="0" animBg="1"/>
      <p:bldP spid="54" grpId="0" autoUpdateAnimBg="0"/>
      <p:bldP spid="55" grpId="0"/>
      <p:bldP spid="56" grpId="0"/>
      <p:bldP spid="57" grpId="0"/>
      <p:bldP spid="58" grpId="0"/>
      <p:bldP spid="59" grpId="0"/>
      <p:bldP spid="3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03861" y="651370"/>
            <a:ext cx="10489585" cy="727075"/>
          </a:xfrm>
          <a:noFill/>
          <a:ln/>
        </p:spPr>
        <p:txBody>
          <a:bodyPr/>
          <a:lstStyle/>
          <a:p>
            <a:r>
              <a:rPr lang="en-US" dirty="0"/>
              <a:t>End of Chapter 20</a:t>
            </a:r>
          </a:p>
        </p:txBody>
      </p:sp>
      <p:sp>
        <p:nvSpPr>
          <p:cNvPr id="2" name="Slide Number Placeholder 1"/>
          <p:cNvSpPr>
            <a:spLocks noGrp="1"/>
          </p:cNvSpPr>
          <p:nvPr>
            <p:ph type="sldNum" sz="quarter" idx="12"/>
          </p:nvPr>
        </p:nvSpPr>
        <p:spPr/>
        <p:txBody>
          <a:bodyPr/>
          <a:lstStyle/>
          <a:p>
            <a:fld id="{949EBC64-41CB-41B8-B6DF-9B1367312BD4}" type="slidenum">
              <a:rPr lang="en-US" smtClean="0"/>
              <a:t>27</a:t>
            </a:fld>
            <a:endParaRPr lang="en-US"/>
          </a:p>
        </p:txBody>
      </p:sp>
      <p:sp>
        <p:nvSpPr>
          <p:cNvPr id="6" name="AutoShape 7"/>
          <p:cNvSpPr>
            <a:spLocks noChangeArrowheads="1"/>
          </p:cNvSpPr>
          <p:nvPr/>
        </p:nvSpPr>
        <p:spPr bwMode="auto">
          <a:xfrm>
            <a:off x="5144611" y="3173180"/>
            <a:ext cx="1557338" cy="1611313"/>
          </a:xfrm>
          <a:prstGeom prst="roundRect">
            <a:avLst>
              <a:gd name="adj" fmla="val 12065"/>
            </a:avLst>
          </a:prstGeom>
          <a:noFill/>
          <a:ln w="50800">
            <a:solidFill>
              <a:srgbClr val="000000"/>
            </a:solidFill>
            <a:round/>
            <a:headEnd/>
            <a:tailEnd/>
          </a:ln>
          <a:effectLst>
            <a:outerShdw dist="35921" dir="2700000" algn="ctr" rotWithShape="0">
              <a:srgbClr val="000000"/>
            </a:outerShdw>
          </a:effectLst>
        </p:spPr>
        <p:txBody>
          <a:bodyPr wrap="none" anchor="ctr"/>
          <a:lstStyle/>
          <a:p>
            <a:pPr>
              <a:defRPr/>
            </a:pPr>
            <a:endParaRPr lang="en-US" dirty="0"/>
          </a:p>
        </p:txBody>
      </p:sp>
      <p:sp>
        <p:nvSpPr>
          <p:cNvPr id="7" name="Freeform 8"/>
          <p:cNvSpPr>
            <a:spLocks/>
          </p:cNvSpPr>
          <p:nvPr/>
        </p:nvSpPr>
        <p:spPr bwMode="auto">
          <a:xfrm>
            <a:off x="5366226" y="2073507"/>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solidFill>
            <a:srgbClr val="CC2A1E"/>
          </a:solidFill>
          <a:ln w="12700" cap="rnd"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endParaRPr lang="en-US" dirty="0">
              <a:solidFill>
                <a:srgbClr val="B43D18"/>
              </a:solidFill>
            </a:endParaRP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6663" y="637135"/>
            <a:ext cx="10337562" cy="738187"/>
          </a:xfrm>
          <a:noFill/>
          <a:ln/>
        </p:spPr>
        <p:txBody>
          <a:bodyPr>
            <a:normAutofit/>
          </a:bodyPr>
          <a:lstStyle/>
          <a:p>
            <a:r>
              <a:rPr lang="en-US" sz="3200" dirty="0"/>
              <a:t>Price Relatives</a:t>
            </a:r>
          </a:p>
        </p:txBody>
      </p:sp>
      <p:sp>
        <p:nvSpPr>
          <p:cNvPr id="8198" name="Rectangle 6"/>
          <p:cNvSpPr>
            <a:spLocks noChangeArrowheads="1"/>
          </p:cNvSpPr>
          <p:nvPr/>
        </p:nvSpPr>
        <p:spPr bwMode="auto">
          <a:xfrm>
            <a:off x="910027" y="4030424"/>
            <a:ext cx="10337562" cy="514350"/>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u="sng">
                <a:effectLst/>
                <a:latin typeface="+mn-lt"/>
              </a:rPr>
              <a:t>Base period</a:t>
            </a:r>
            <a:r>
              <a:rPr lang="en-US" sz="2400" i="1">
                <a:effectLst/>
                <a:latin typeface="+mn-lt"/>
              </a:rPr>
              <a:t> </a:t>
            </a:r>
            <a:r>
              <a:rPr lang="en-US" sz="2400">
                <a:effectLst/>
                <a:latin typeface="+mn-lt"/>
              </a:rPr>
              <a:t>adalah titik awal tertentu dalam waktu.</a:t>
            </a:r>
            <a:endParaRPr lang="en-US" sz="2400" dirty="0">
              <a:effectLst/>
              <a:latin typeface="+mn-lt"/>
            </a:endParaRPr>
          </a:p>
        </p:txBody>
      </p:sp>
      <p:sp>
        <p:nvSpPr>
          <p:cNvPr id="8199" name="Rectangle 7"/>
          <p:cNvSpPr>
            <a:spLocks noChangeArrowheads="1"/>
          </p:cNvSpPr>
          <p:nvPr/>
        </p:nvSpPr>
        <p:spPr bwMode="auto">
          <a:xfrm>
            <a:off x="910026" y="3096063"/>
            <a:ext cx="10711285" cy="905333"/>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Price relative menyatakan harga satuan di setiap periode sebagai persentase dari harga satuan pada periode dasar.</a:t>
            </a:r>
            <a:endParaRPr lang="en-US" sz="2400" dirty="0">
              <a:effectLst/>
              <a:latin typeface="+mn-lt"/>
            </a:endParaRPr>
          </a:p>
        </p:txBody>
      </p:sp>
      <p:sp>
        <p:nvSpPr>
          <p:cNvPr id="8200" name="Rectangle 8"/>
          <p:cNvSpPr>
            <a:spLocks noChangeArrowheads="1"/>
          </p:cNvSpPr>
          <p:nvPr/>
        </p:nvSpPr>
        <p:spPr bwMode="auto">
          <a:xfrm>
            <a:off x="910026" y="2180750"/>
            <a:ext cx="11047511" cy="939826"/>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 </a:t>
            </a:r>
            <a:r>
              <a:rPr lang="en-US" sz="2400" u="sng">
                <a:effectLst/>
                <a:latin typeface="+mn-lt"/>
              </a:rPr>
              <a:t>Price relative</a:t>
            </a:r>
            <a:r>
              <a:rPr lang="en-US" sz="2400">
                <a:effectLst/>
                <a:latin typeface="+mn-lt"/>
              </a:rPr>
              <a:t> menunjukkan bagaimana harga saat ini per unit untuk item tertentu dibandingkan dengan harga periode dasar per unit untuk item yang sama.</a:t>
            </a:r>
            <a:endParaRPr lang="en-US" sz="2400" dirty="0">
              <a:effectLst/>
              <a:latin typeface="+mn-lt"/>
            </a:endParaRPr>
          </a:p>
        </p:txBody>
      </p:sp>
      <p:sp>
        <p:nvSpPr>
          <p:cNvPr id="12" name="Rectangle 3"/>
          <p:cNvSpPr>
            <a:spLocks noChangeArrowheads="1"/>
          </p:cNvSpPr>
          <p:nvPr/>
        </p:nvSpPr>
        <p:spPr bwMode="auto">
          <a:xfrm>
            <a:off x="914250" y="1251954"/>
            <a:ext cx="10337562" cy="960667"/>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Price relatives sangat membantu dalam memahami dan menafsirkan kondisi ekonomi dan bisnis yang berubah dari waktu ke waktu</a:t>
            </a:r>
            <a:endParaRPr lang="en-US" sz="2400" dirty="0">
              <a:effectLst/>
              <a:latin typeface="+mn-lt"/>
            </a:endParaRPr>
          </a:p>
        </p:txBody>
      </p:sp>
      <mc:AlternateContent xmlns:mc="http://schemas.openxmlformats.org/markup-compatibility/2006" xmlns:a14="http://schemas.microsoft.com/office/drawing/2010/main">
        <mc:Choice Requires="a14">
          <p:sp>
            <p:nvSpPr>
              <p:cNvPr id="3" name="TextBox 2"/>
              <p:cNvSpPr txBox="1"/>
              <p:nvPr/>
            </p:nvSpPr>
            <p:spPr>
              <a:xfrm>
                <a:off x="1493695" y="4723008"/>
                <a:ext cx="9046584" cy="679097"/>
              </a:xfrm>
              <a:prstGeom prst="rect">
                <a:avLst/>
              </a:prstGeom>
              <a:noFill/>
            </p:spPr>
            <p:txBody>
              <a:bodyPr wrap="square" rtlCol="0">
                <a:spAutoFit/>
              </a:bodyPr>
              <a:lstStyle/>
              <a:p>
                <a14:m>
                  <m:oMath xmlns:m="http://schemas.openxmlformats.org/officeDocument/2006/math">
                    <m:r>
                      <m:rPr>
                        <m:sty m:val="p"/>
                      </m:rPr>
                      <a:rPr lang="en-US" sz="2400" b="0" i="0" smtClean="0">
                        <a:effectLst/>
                        <a:latin typeface="Cambria Math"/>
                      </a:rPr>
                      <m:t>Price</m:t>
                    </m:r>
                    <m:r>
                      <a:rPr lang="en-US" sz="2400" b="0" i="0" smtClean="0">
                        <a:effectLst/>
                        <a:latin typeface="Cambria Math"/>
                      </a:rPr>
                      <m:t> </m:t>
                    </m:r>
                    <m:r>
                      <m:rPr>
                        <m:sty m:val="p"/>
                      </m:rPr>
                      <a:rPr lang="en-US" sz="2400" b="0" i="0" smtClean="0">
                        <a:effectLst/>
                        <a:latin typeface="Cambria Math"/>
                      </a:rPr>
                      <m:t>relative</m:t>
                    </m:r>
                    <m:r>
                      <a:rPr lang="en-US" sz="2400" b="0" i="0" smtClean="0">
                        <a:effectLst/>
                        <a:latin typeface="Cambria Math"/>
                      </a:rPr>
                      <m:t> </m:t>
                    </m:r>
                    <m:r>
                      <m:rPr>
                        <m:sty m:val="p"/>
                      </m:rPr>
                      <a:rPr lang="en-US" sz="2400" b="0" i="0" smtClean="0">
                        <a:effectLst/>
                        <a:latin typeface="Cambria Math"/>
                      </a:rPr>
                      <m:t>in</m:t>
                    </m:r>
                    <m:r>
                      <a:rPr lang="en-US" sz="2400" b="0" i="0" smtClean="0">
                        <a:effectLst/>
                        <a:latin typeface="Cambria Math"/>
                      </a:rPr>
                      <m:t> </m:t>
                    </m:r>
                    <m:r>
                      <m:rPr>
                        <m:sty m:val="p"/>
                      </m:rPr>
                      <a:rPr lang="en-US" sz="2400" b="0" i="0" smtClean="0">
                        <a:effectLst/>
                        <a:latin typeface="Cambria Math"/>
                      </a:rPr>
                      <m:t>period</m:t>
                    </m:r>
                    <m:r>
                      <a:rPr lang="en-US" sz="2400" b="0" i="0" smtClean="0">
                        <a:effectLst/>
                        <a:latin typeface="Cambria Math"/>
                      </a:rPr>
                      <m:t> </m:t>
                    </m:r>
                    <m:r>
                      <a:rPr lang="en-US" sz="2400" b="0" i="1" smtClean="0">
                        <a:effectLst/>
                        <a:latin typeface="Cambria Math"/>
                      </a:rPr>
                      <m:t>𝑡</m:t>
                    </m:r>
                    <m:r>
                      <a:rPr lang="en-US" sz="2400" b="0" i="1" smtClean="0">
                        <a:effectLst/>
                        <a:latin typeface="Cambria Math"/>
                      </a:rPr>
                      <m:t>= </m:t>
                    </m:r>
                    <m:f>
                      <m:fPr>
                        <m:ctrlPr>
                          <a:rPr lang="en-US" sz="2400" b="0" i="1" smtClean="0">
                            <a:effectLst/>
                            <a:latin typeface="Cambria Math" panose="02040503050406030204" pitchFamily="18" charset="0"/>
                          </a:rPr>
                        </m:ctrlPr>
                      </m:fPr>
                      <m:num>
                        <m:r>
                          <m:rPr>
                            <m:sty m:val="p"/>
                          </m:rPr>
                          <a:rPr lang="en-US" sz="2400" b="0" i="0" smtClean="0">
                            <a:effectLst/>
                            <a:latin typeface="Cambria Math"/>
                          </a:rPr>
                          <m:t>Price</m:t>
                        </m:r>
                        <m:r>
                          <a:rPr lang="en-US" sz="2400" b="0" i="0" smtClean="0">
                            <a:effectLst/>
                            <a:latin typeface="Cambria Math"/>
                          </a:rPr>
                          <m:t> </m:t>
                        </m:r>
                        <m:r>
                          <m:rPr>
                            <m:sty m:val="p"/>
                          </m:rPr>
                          <a:rPr lang="en-US" sz="2400" b="0" i="0" smtClean="0">
                            <a:effectLst/>
                            <a:latin typeface="Cambria Math"/>
                          </a:rPr>
                          <m:t>in</m:t>
                        </m:r>
                        <m:r>
                          <a:rPr lang="en-US" sz="2400" b="0" i="0" smtClean="0">
                            <a:effectLst/>
                            <a:latin typeface="Cambria Math"/>
                          </a:rPr>
                          <m:t> </m:t>
                        </m:r>
                        <m:r>
                          <m:rPr>
                            <m:sty m:val="p"/>
                          </m:rPr>
                          <a:rPr lang="en-US" sz="2400" b="0" i="0" smtClean="0">
                            <a:effectLst/>
                            <a:latin typeface="Cambria Math"/>
                          </a:rPr>
                          <m:t>period</m:t>
                        </m:r>
                        <m:r>
                          <a:rPr lang="en-US" sz="2400" b="0" i="0" smtClean="0">
                            <a:effectLst/>
                            <a:latin typeface="Cambria Math"/>
                          </a:rPr>
                          <m:t> </m:t>
                        </m:r>
                        <m:r>
                          <a:rPr lang="en-US" sz="2400" b="0" i="1" smtClean="0">
                            <a:effectLst/>
                            <a:latin typeface="Cambria Math"/>
                          </a:rPr>
                          <m:t>𝑡</m:t>
                        </m:r>
                      </m:num>
                      <m:den>
                        <m:r>
                          <m:rPr>
                            <m:sty m:val="p"/>
                          </m:rPr>
                          <a:rPr lang="en-US" sz="2400" b="0" i="0" smtClean="0">
                            <a:effectLst/>
                            <a:latin typeface="Cambria Math"/>
                          </a:rPr>
                          <m:t>Base</m:t>
                        </m:r>
                        <m:r>
                          <a:rPr lang="en-US" sz="2400" b="0" i="0" smtClean="0">
                            <a:effectLst/>
                            <a:latin typeface="Cambria Math"/>
                          </a:rPr>
                          <m:t> </m:t>
                        </m:r>
                        <m:r>
                          <m:rPr>
                            <m:sty m:val="p"/>
                          </m:rPr>
                          <a:rPr lang="en-US" sz="2400" b="0" i="0" smtClean="0">
                            <a:effectLst/>
                            <a:latin typeface="Cambria Math"/>
                          </a:rPr>
                          <m:t>period</m:t>
                        </m:r>
                        <m:r>
                          <a:rPr lang="en-US" sz="2400" b="0" i="0" smtClean="0">
                            <a:effectLst/>
                            <a:latin typeface="Cambria Math"/>
                          </a:rPr>
                          <m:t> </m:t>
                        </m:r>
                        <m:r>
                          <m:rPr>
                            <m:sty m:val="p"/>
                          </m:rPr>
                          <a:rPr lang="en-US" sz="2400" b="0" i="0" smtClean="0">
                            <a:effectLst/>
                            <a:latin typeface="Cambria Math"/>
                          </a:rPr>
                          <m:t>price</m:t>
                        </m:r>
                      </m:den>
                    </m:f>
                    <m:r>
                      <a:rPr lang="en-US" sz="2400" b="0" i="1" smtClean="0">
                        <a:effectLst/>
                        <a:latin typeface="Cambria Math"/>
                      </a:rPr>
                      <m:t> </m:t>
                    </m:r>
                  </m:oMath>
                </a14:m>
                <a:r>
                  <a:rPr lang="en-US" sz="2400" dirty="0">
                    <a:effectLst/>
                    <a:latin typeface="+mn-lt"/>
                  </a:rPr>
                  <a:t>(100)</a:t>
                </a:r>
              </a:p>
            </p:txBody>
          </p:sp>
        </mc:Choice>
        <mc:Fallback xmlns="">
          <p:sp>
            <p:nvSpPr>
              <p:cNvPr id="3" name="TextBox 2"/>
              <p:cNvSpPr txBox="1">
                <a:spLocks noRot="1" noChangeAspect="1" noMove="1" noResize="1" noEditPoints="1" noAdjustHandles="1" noChangeArrowheads="1" noChangeShapeType="1" noTextEdit="1"/>
              </p:cNvSpPr>
              <p:nvPr/>
            </p:nvSpPr>
            <p:spPr>
              <a:xfrm>
                <a:off x="1493695" y="4723008"/>
                <a:ext cx="9046584" cy="679097"/>
              </a:xfrm>
              <a:prstGeom prst="rect">
                <a:avLst/>
              </a:prstGeom>
              <a:blipFill rotWithShape="1">
                <a:blip r:embed="rId3"/>
                <a:stretch>
                  <a:fillRect b="-1802"/>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949EBC64-41CB-41B8-B6DF-9B1367312BD4}" type="slidenum">
              <a:rPr lang="en-US" smtClean="0"/>
              <a:t>3</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blinds(horizontal)">
                                      <p:cBhvr>
                                        <p:cTn id="12" dur="500"/>
                                        <p:tgtEl>
                                          <p:spTgt spid="82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9"/>
                                        </p:tgtEl>
                                        <p:attrNameLst>
                                          <p:attrName>style.visibility</p:attrName>
                                        </p:attrNameLst>
                                      </p:cBhvr>
                                      <p:to>
                                        <p:strVal val="visible"/>
                                      </p:to>
                                    </p:set>
                                    <p:animEffect transition="in" filter="blinds(horizontal)">
                                      <p:cBhvr>
                                        <p:cTn id="17" dur="500"/>
                                        <p:tgtEl>
                                          <p:spTgt spid="81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blinds(horizontal)">
                                      <p:cBhvr>
                                        <p:cTn id="22"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P spid="8199" grpId="0" autoUpdateAnimBg="0"/>
      <p:bldP spid="8200" grpId="0" autoUpdateAnimBg="0"/>
      <p:bldP spid="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15150" y="651370"/>
            <a:ext cx="10489585" cy="727075"/>
          </a:xfrm>
        </p:spPr>
        <p:txBody>
          <a:bodyPr>
            <a:normAutofit/>
          </a:bodyPr>
          <a:lstStyle/>
          <a:p>
            <a:r>
              <a:rPr lang="en-US" sz="3200" dirty="0"/>
              <a:t>Price Relatives</a:t>
            </a:r>
          </a:p>
        </p:txBody>
      </p:sp>
      <p:grpSp>
        <p:nvGrpSpPr>
          <p:cNvPr id="4" name="Group 3"/>
          <p:cNvGrpSpPr/>
          <p:nvPr/>
        </p:nvGrpSpPr>
        <p:grpSpPr>
          <a:xfrm>
            <a:off x="3456252" y="3760069"/>
            <a:ext cx="5249334" cy="1523999"/>
            <a:chOff x="3409244" y="3104446"/>
            <a:chExt cx="5249334" cy="1523999"/>
          </a:xfrm>
        </p:grpSpPr>
        <p:sp>
          <p:nvSpPr>
            <p:cNvPr id="3" name="Rectangle 2"/>
            <p:cNvSpPr/>
            <p:nvPr/>
          </p:nvSpPr>
          <p:spPr>
            <a:xfrm>
              <a:off x="3409244" y="3104446"/>
              <a:ext cx="5249334" cy="152399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159" name="Text Box 127"/>
            <p:cNvSpPr txBox="1">
              <a:spLocks noChangeArrowheads="1"/>
            </p:cNvSpPr>
            <p:nvPr/>
          </p:nvSpPr>
          <p:spPr bwMode="auto">
            <a:xfrm>
              <a:off x="3666587" y="4050689"/>
              <a:ext cx="4739567" cy="461665"/>
            </a:xfrm>
            <a:prstGeom prst="rect">
              <a:avLst/>
            </a:prstGeom>
            <a:noFill/>
            <a:ln w="12700">
              <a:noFill/>
              <a:miter lim="800000"/>
              <a:headEnd/>
              <a:tailEnd/>
            </a:ln>
            <a:effectLst/>
          </p:spPr>
          <p:txBody>
            <a:bodyPr wrap="none">
              <a:spAutoFit/>
            </a:bodyPr>
            <a:lstStyle/>
            <a:p>
              <a:pPr algn="l"/>
              <a:r>
                <a:rPr lang="en-US" sz="2400" dirty="0">
                  <a:effectLst/>
                  <a:latin typeface="+mn-lt"/>
                </a:rPr>
                <a:t>Television            11,469            23,904</a:t>
              </a:r>
            </a:p>
          </p:txBody>
        </p:sp>
        <p:sp>
          <p:nvSpPr>
            <p:cNvPr id="44160" name="Text Box 128"/>
            <p:cNvSpPr txBox="1">
              <a:spLocks noChangeArrowheads="1"/>
            </p:cNvSpPr>
            <p:nvPr/>
          </p:nvSpPr>
          <p:spPr bwMode="auto">
            <a:xfrm>
              <a:off x="3660817" y="3612539"/>
              <a:ext cx="4829977" cy="461665"/>
            </a:xfrm>
            <a:prstGeom prst="rect">
              <a:avLst/>
            </a:prstGeom>
            <a:noFill/>
            <a:ln w="12700">
              <a:noFill/>
              <a:miter lim="800000"/>
              <a:headEnd/>
              <a:tailEnd/>
            </a:ln>
            <a:effectLst/>
          </p:spPr>
          <p:txBody>
            <a:bodyPr wrap="none">
              <a:spAutoFit/>
            </a:bodyPr>
            <a:lstStyle/>
            <a:p>
              <a:pPr algn="l"/>
              <a:r>
                <a:rPr lang="en-US" sz="2400" dirty="0">
                  <a:effectLst/>
                  <a:latin typeface="+mn-lt"/>
                </a:rPr>
                <a:t>Newspaper       $14,794          $29,412</a:t>
              </a:r>
            </a:p>
          </p:txBody>
        </p:sp>
        <p:sp>
          <p:nvSpPr>
            <p:cNvPr id="44161" name="Text Box 129"/>
            <p:cNvSpPr txBox="1">
              <a:spLocks noChangeArrowheads="1"/>
            </p:cNvSpPr>
            <p:nvPr/>
          </p:nvSpPr>
          <p:spPr bwMode="auto">
            <a:xfrm>
              <a:off x="5800662" y="3136290"/>
              <a:ext cx="2462534" cy="461665"/>
            </a:xfrm>
            <a:prstGeom prst="rect">
              <a:avLst/>
            </a:prstGeom>
            <a:noFill/>
            <a:ln w="12700">
              <a:noFill/>
              <a:miter lim="800000"/>
              <a:headEnd/>
              <a:tailEnd/>
            </a:ln>
            <a:effectLst/>
          </p:spPr>
          <p:txBody>
            <a:bodyPr wrap="none">
              <a:spAutoFit/>
            </a:bodyPr>
            <a:lstStyle/>
            <a:p>
              <a:pPr algn="l"/>
              <a:r>
                <a:rPr lang="en-US" sz="2400" u="sng" dirty="0">
                  <a:effectLst/>
                  <a:latin typeface="+mn-lt"/>
                </a:rPr>
                <a:t>2004</a:t>
              </a:r>
              <a:r>
                <a:rPr lang="en-US" sz="2400" dirty="0">
                  <a:effectLst/>
                  <a:latin typeface="+mn-lt"/>
                </a:rPr>
                <a:t>               </a:t>
              </a:r>
              <a:r>
                <a:rPr lang="en-US" sz="2400" u="sng" dirty="0">
                  <a:effectLst/>
                  <a:latin typeface="+mn-lt"/>
                </a:rPr>
                <a:t>2014</a:t>
              </a:r>
            </a:p>
          </p:txBody>
        </p:sp>
      </p:grpSp>
      <p:sp>
        <p:nvSpPr>
          <p:cNvPr id="44162" name="Rectangle 130"/>
          <p:cNvSpPr>
            <a:spLocks noChangeArrowheads="1"/>
          </p:cNvSpPr>
          <p:nvPr/>
        </p:nvSpPr>
        <p:spPr bwMode="auto">
          <a:xfrm>
            <a:off x="1266133" y="2012019"/>
            <a:ext cx="9787618" cy="1323622"/>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buFont typeface="Monotype Sorts" pitchFamily="2" charset="2"/>
              <a:buNone/>
            </a:pPr>
            <a:r>
              <a:rPr lang="en-US" sz="2400">
                <a:effectLst/>
                <a:latin typeface="+mn-lt"/>
              </a:rPr>
              <a:t>Harga yang dibayar Besco untuk iklan surat kabar dan televisi pada tahun 2004 dan 2014 ditampilkan di bawah ini. Menggunakan 2004 sebagai tahun dasar, hitung indeks harga 2014 untuk harga iklan surat kabar dan televisi.</a:t>
            </a:r>
            <a:endParaRPr lang="en-US" sz="2400" dirty="0">
              <a:effectLst/>
              <a:latin typeface="+mn-lt"/>
            </a:endParaRPr>
          </a:p>
        </p:txBody>
      </p:sp>
      <p:sp>
        <p:nvSpPr>
          <p:cNvPr id="44258" name="Rectangle 226"/>
          <p:cNvSpPr>
            <a:spLocks noChangeArrowheads="1"/>
          </p:cNvSpPr>
          <p:nvPr/>
        </p:nvSpPr>
        <p:spPr bwMode="auto">
          <a:xfrm>
            <a:off x="914250" y="1255185"/>
            <a:ext cx="8411938" cy="547688"/>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Contoh :  </a:t>
            </a:r>
            <a:r>
              <a:rPr lang="en-US" sz="2400" dirty="0" err="1">
                <a:effectLst/>
                <a:latin typeface="+mn-lt"/>
              </a:rPr>
              <a:t>Besco</a:t>
            </a:r>
            <a:r>
              <a:rPr lang="en-US" sz="2400" dirty="0">
                <a:effectLst/>
                <a:latin typeface="+mn-lt"/>
              </a:rPr>
              <a:t> Products</a:t>
            </a:r>
          </a:p>
        </p:txBody>
      </p:sp>
      <p:sp>
        <p:nvSpPr>
          <p:cNvPr id="2" name="Slide Number Placeholder 1"/>
          <p:cNvSpPr>
            <a:spLocks noGrp="1"/>
          </p:cNvSpPr>
          <p:nvPr>
            <p:ph type="sldNum" sz="quarter" idx="12"/>
          </p:nvPr>
        </p:nvSpPr>
        <p:spPr>
          <a:xfrm>
            <a:off x="10699774" y="6448509"/>
            <a:ext cx="625938" cy="272967"/>
          </a:xfrm>
        </p:spPr>
        <p:txBody>
          <a:bodyPr/>
          <a:lstStyle/>
          <a:p>
            <a:fld id="{949EBC64-41CB-41B8-B6DF-9B1367312BD4}" type="slidenum">
              <a:rPr lang="en-US" smtClean="0"/>
              <a:t>4</a:t>
            </a:fld>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162"/>
                                        </p:tgtEl>
                                        <p:attrNameLst>
                                          <p:attrName>style.visibility</p:attrName>
                                        </p:attrNameLst>
                                      </p:cBhvr>
                                      <p:to>
                                        <p:strVal val="visible"/>
                                      </p:to>
                                    </p:set>
                                    <p:animEffect transition="in" filter="blinds(horizontal)">
                                      <p:cBhvr>
                                        <p:cTn id="7" dur="500"/>
                                        <p:tgtEl>
                                          <p:spTgt spid="44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6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15150" y="651370"/>
            <a:ext cx="10489585" cy="727075"/>
          </a:xfrm>
        </p:spPr>
        <p:txBody>
          <a:bodyPr>
            <a:normAutofit/>
          </a:bodyPr>
          <a:lstStyle/>
          <a:p>
            <a:r>
              <a:rPr lang="en-US" sz="3200" dirty="0"/>
              <a:t>Price Relatives</a:t>
            </a:r>
          </a:p>
        </p:txBody>
      </p:sp>
      <p:sp>
        <p:nvSpPr>
          <p:cNvPr id="39014" name="Text Box 102"/>
          <p:cNvSpPr txBox="1">
            <a:spLocks noChangeArrowheads="1"/>
          </p:cNvSpPr>
          <p:nvPr/>
        </p:nvSpPr>
        <p:spPr bwMode="auto">
          <a:xfrm>
            <a:off x="2532553" y="4116622"/>
            <a:ext cx="7853625" cy="461665"/>
          </a:xfrm>
          <a:prstGeom prst="rect">
            <a:avLst/>
          </a:prstGeom>
          <a:noFill/>
          <a:ln w="12700">
            <a:noFill/>
            <a:miter lim="800000"/>
            <a:headEnd/>
            <a:tailEnd/>
          </a:ln>
          <a:effectLst/>
        </p:spPr>
        <p:txBody>
          <a:bodyPr wrap="none">
            <a:spAutoFit/>
          </a:bodyPr>
          <a:lstStyle/>
          <a:p>
            <a:pPr algn="l"/>
            <a:r>
              <a:rPr lang="en-US" sz="2400">
                <a:effectLst/>
                <a:latin typeface="+mn-lt"/>
              </a:rPr>
              <a:t>Biaya iklan televisi lebih tinggi dibandingkan iklan Newspaper.</a:t>
            </a:r>
            <a:endParaRPr lang="en-US" sz="2400" dirty="0">
              <a:effectLst/>
              <a:latin typeface="+mn-lt"/>
            </a:endParaRPr>
          </a:p>
        </p:txBody>
      </p:sp>
      <p:sp>
        <p:nvSpPr>
          <p:cNvPr id="39015" name="Text Box 103"/>
          <p:cNvSpPr txBox="1">
            <a:spLocks noChangeArrowheads="1"/>
          </p:cNvSpPr>
          <p:nvPr/>
        </p:nvSpPr>
        <p:spPr bwMode="auto">
          <a:xfrm>
            <a:off x="3136257" y="2156968"/>
            <a:ext cx="1605568" cy="461665"/>
          </a:xfrm>
          <a:prstGeom prst="rect">
            <a:avLst/>
          </a:prstGeom>
          <a:noFill/>
          <a:ln w="12700">
            <a:noFill/>
            <a:miter lim="800000"/>
            <a:headEnd/>
            <a:tailEnd/>
          </a:ln>
          <a:effectLst/>
        </p:spPr>
        <p:txBody>
          <a:bodyPr wrap="none">
            <a:spAutoFit/>
          </a:bodyPr>
          <a:lstStyle/>
          <a:p>
            <a:pPr algn="l"/>
            <a:r>
              <a:rPr lang="en-US" sz="2400" dirty="0">
                <a:effectLst/>
                <a:latin typeface="+mn-lt"/>
              </a:rPr>
              <a:t>Newspaper</a:t>
            </a:r>
          </a:p>
        </p:txBody>
      </p:sp>
      <p:sp>
        <p:nvSpPr>
          <p:cNvPr id="39016" name="Text Box 104"/>
          <p:cNvSpPr txBox="1">
            <a:spLocks noChangeArrowheads="1"/>
          </p:cNvSpPr>
          <p:nvPr/>
        </p:nvSpPr>
        <p:spPr bwMode="auto">
          <a:xfrm>
            <a:off x="7411204" y="2156968"/>
            <a:ext cx="1409360" cy="461665"/>
          </a:xfrm>
          <a:prstGeom prst="rect">
            <a:avLst/>
          </a:prstGeom>
          <a:noFill/>
          <a:ln w="12700">
            <a:noFill/>
            <a:miter lim="800000"/>
            <a:headEnd/>
            <a:tailEnd/>
          </a:ln>
          <a:effectLst/>
        </p:spPr>
        <p:txBody>
          <a:bodyPr wrap="none">
            <a:spAutoFit/>
          </a:bodyPr>
          <a:lstStyle/>
          <a:p>
            <a:pPr algn="l"/>
            <a:r>
              <a:rPr lang="en-US" sz="2400" dirty="0">
                <a:effectLst/>
                <a:latin typeface="+mn-lt"/>
              </a:rPr>
              <a:t>Television</a:t>
            </a:r>
          </a:p>
        </p:txBody>
      </p:sp>
      <mc:AlternateContent xmlns:mc="http://schemas.openxmlformats.org/markup-compatibility/2006">
        <mc:Choice xmlns:a14="http://schemas.microsoft.com/office/drawing/2010/main" Requires="a14">
          <p:sp>
            <p:nvSpPr>
              <p:cNvPr id="3" name="TextBox 2"/>
              <p:cNvSpPr txBox="1"/>
              <p:nvPr/>
            </p:nvSpPr>
            <p:spPr>
              <a:xfrm>
                <a:off x="2371844" y="2807997"/>
                <a:ext cx="3365985" cy="654346"/>
              </a:xfrm>
              <a:prstGeom prst="rect">
                <a:avLst/>
              </a:prstGeom>
              <a:noFill/>
              <a:effectLst/>
            </p:spPr>
            <p:txBody>
              <a:bodyPr wrap="none" rtlCol="0">
                <a:spAutoFit/>
              </a:bodyPr>
              <a:lstStyle/>
              <a:p>
                <a14:m>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2014</m:t>
                        </m:r>
                      </m:sub>
                    </m:sSub>
                    <m:r>
                      <a:rPr lang="en-US" sz="2400" b="0" i="1" smtClean="0">
                        <a:effectLst/>
                        <a:latin typeface="Cambria Math"/>
                      </a:rPr>
                      <m:t>=</m:t>
                    </m:r>
                    <m:f>
                      <m:fPr>
                        <m:ctrlPr>
                          <a:rPr lang="en-US" sz="2400" b="0" i="1" smtClean="0">
                            <a:effectLst/>
                            <a:latin typeface="Cambria Math" panose="02040503050406030204" pitchFamily="18" charset="0"/>
                          </a:rPr>
                        </m:ctrlPr>
                      </m:fPr>
                      <m:num>
                        <m:r>
                          <a:rPr lang="en-US" sz="2400" b="0" i="1" smtClean="0">
                            <a:effectLst/>
                            <a:latin typeface="Cambria Math"/>
                          </a:rPr>
                          <m:t>29,412</m:t>
                        </m:r>
                      </m:num>
                      <m:den>
                        <m:r>
                          <a:rPr lang="en-US" sz="2400" b="0" i="1" smtClean="0">
                            <a:effectLst/>
                            <a:latin typeface="Cambria Math"/>
                          </a:rPr>
                          <m:t>14,794</m:t>
                        </m:r>
                      </m:den>
                    </m:f>
                  </m:oMath>
                </a14:m>
                <a:r>
                  <a:rPr lang="en-US" sz="2400" dirty="0">
                    <a:effectLst/>
                    <a:latin typeface="+mn-lt"/>
                  </a:rPr>
                  <a:t> (100) = 199</a:t>
                </a:r>
              </a:p>
            </p:txBody>
          </p:sp>
        </mc:Choice>
        <mc:Fallback>
          <p:sp>
            <p:nvSpPr>
              <p:cNvPr id="3" name="TextBox 2"/>
              <p:cNvSpPr txBox="1">
                <a:spLocks noRot="1" noChangeAspect="1" noMove="1" noResize="1" noEditPoints="1" noAdjustHandles="1" noChangeArrowheads="1" noChangeShapeType="1" noTextEdit="1"/>
              </p:cNvSpPr>
              <p:nvPr/>
            </p:nvSpPr>
            <p:spPr>
              <a:xfrm>
                <a:off x="2371844" y="2807997"/>
                <a:ext cx="3365985" cy="654346"/>
              </a:xfrm>
              <a:prstGeom prst="rect">
                <a:avLst/>
              </a:prstGeom>
              <a:blipFill>
                <a:blip r:embed="rId3"/>
                <a:stretch>
                  <a:fillRect r="-2717" b="-3738"/>
                </a:stretch>
              </a:blipFill>
              <a:effectLst/>
            </p:spPr>
            <p:txBody>
              <a:bodyPr/>
              <a:lstStyle/>
              <a:p>
                <a:r>
                  <a:rPr lang="en-ID">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6459366" y="2807997"/>
                <a:ext cx="3365985" cy="654346"/>
              </a:xfrm>
              <a:prstGeom prst="rect">
                <a:avLst/>
              </a:prstGeom>
              <a:noFill/>
              <a:effectLst/>
            </p:spPr>
            <p:txBody>
              <a:bodyPr wrap="none" rtlCol="0">
                <a:spAutoFit/>
              </a:bodyPr>
              <a:lstStyle/>
              <a:p>
                <a14:m>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2014</m:t>
                        </m:r>
                      </m:sub>
                    </m:sSub>
                    <m:r>
                      <a:rPr lang="en-US" sz="2400" b="0" i="1" smtClean="0">
                        <a:effectLst/>
                        <a:latin typeface="Cambria Math"/>
                      </a:rPr>
                      <m:t>=</m:t>
                    </m:r>
                    <m:f>
                      <m:fPr>
                        <m:ctrlPr>
                          <a:rPr lang="en-US" sz="2400" b="0" i="1" smtClean="0">
                            <a:effectLst/>
                            <a:latin typeface="Cambria Math" panose="02040503050406030204" pitchFamily="18" charset="0"/>
                          </a:rPr>
                        </m:ctrlPr>
                      </m:fPr>
                      <m:num>
                        <m:r>
                          <a:rPr lang="en-US" sz="2400" b="0" i="1" smtClean="0">
                            <a:effectLst/>
                            <a:latin typeface="Cambria Math"/>
                          </a:rPr>
                          <m:t>23,904</m:t>
                        </m:r>
                      </m:num>
                      <m:den>
                        <m:r>
                          <a:rPr lang="en-US" sz="2400" b="0" i="1" smtClean="0">
                            <a:effectLst/>
                            <a:latin typeface="Cambria Math"/>
                          </a:rPr>
                          <m:t>11,469</m:t>
                        </m:r>
                      </m:den>
                    </m:f>
                  </m:oMath>
                </a14:m>
                <a:r>
                  <a:rPr lang="en-US" sz="2400" dirty="0">
                    <a:effectLst/>
                    <a:latin typeface="+mn-lt"/>
                  </a:rPr>
                  <a:t> (100) = 208</a:t>
                </a:r>
              </a:p>
            </p:txBody>
          </p:sp>
        </mc:Choice>
        <mc:Fallback>
          <p:sp>
            <p:nvSpPr>
              <p:cNvPr id="13" name="TextBox 12"/>
              <p:cNvSpPr txBox="1">
                <a:spLocks noRot="1" noChangeAspect="1" noMove="1" noResize="1" noEditPoints="1" noAdjustHandles="1" noChangeArrowheads="1" noChangeShapeType="1" noTextEdit="1"/>
              </p:cNvSpPr>
              <p:nvPr/>
            </p:nvSpPr>
            <p:spPr>
              <a:xfrm>
                <a:off x="6459366" y="2807997"/>
                <a:ext cx="3365985" cy="654346"/>
              </a:xfrm>
              <a:prstGeom prst="rect">
                <a:avLst/>
              </a:prstGeom>
              <a:blipFill>
                <a:blip r:embed="rId4"/>
                <a:stretch>
                  <a:fillRect r="-2536" b="-3738"/>
                </a:stretch>
              </a:blipFill>
              <a:effectLst/>
            </p:spPr>
            <p:txBody>
              <a:bodyPr/>
              <a:lstStyle/>
              <a:p>
                <a:r>
                  <a:rPr lang="en-ID">
                    <a:noFill/>
                  </a:rPr>
                  <a:t> </a:t>
                </a:r>
              </a:p>
            </p:txBody>
          </p:sp>
        </mc:Fallback>
      </mc:AlternateContent>
      <p:sp>
        <p:nvSpPr>
          <p:cNvPr id="2" name="Slide Number Placeholder 1"/>
          <p:cNvSpPr>
            <a:spLocks noGrp="1"/>
          </p:cNvSpPr>
          <p:nvPr>
            <p:ph type="sldNum" sz="quarter" idx="12"/>
          </p:nvPr>
        </p:nvSpPr>
        <p:spPr/>
        <p:txBody>
          <a:bodyPr/>
          <a:lstStyle/>
          <a:p>
            <a:fld id="{949EBC64-41CB-41B8-B6DF-9B1367312BD4}" type="slidenum">
              <a:rPr lang="en-US" smtClean="0"/>
              <a:t>5</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015"/>
                                        </p:tgtEl>
                                        <p:attrNameLst>
                                          <p:attrName>style.visibility</p:attrName>
                                        </p:attrNameLst>
                                      </p:cBhvr>
                                      <p:to>
                                        <p:strVal val="visible"/>
                                      </p:to>
                                    </p:set>
                                    <p:animEffect transition="in" filter="blinds(horizontal)">
                                      <p:cBhvr>
                                        <p:cTn id="7" dur="500"/>
                                        <p:tgtEl>
                                          <p:spTgt spid="390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016"/>
                                        </p:tgtEl>
                                        <p:attrNameLst>
                                          <p:attrName>style.visibility</p:attrName>
                                        </p:attrNameLst>
                                      </p:cBhvr>
                                      <p:to>
                                        <p:strVal val="visible"/>
                                      </p:to>
                                    </p:set>
                                    <p:animEffect transition="in" filter="blinds(horizontal)">
                                      <p:cBhvr>
                                        <p:cTn id="12" dur="500"/>
                                        <p:tgtEl>
                                          <p:spTgt spid="39016"/>
                                        </p:tgtEl>
                                      </p:cBhvr>
                                    </p:animEffect>
                                  </p:childTnLst>
                                </p:cTn>
                              </p:par>
                            </p:childTnLst>
                          </p:cTn>
                        </p:par>
                        <p:par>
                          <p:cTn id="13" fill="hold">
                            <p:stCondLst>
                              <p:cond delay="500"/>
                            </p:stCondLst>
                            <p:childTnLst>
                              <p:par>
                                <p:cTn id="14" presetID="3" presetClass="entr" presetSubtype="10" fill="hold" grpId="0" nodeType="afterEffect">
                                  <p:stCondLst>
                                    <p:cond delay="2000"/>
                                  </p:stCondLst>
                                  <p:childTnLst>
                                    <p:set>
                                      <p:cBhvr>
                                        <p:cTn id="15" dur="1" fill="hold">
                                          <p:stCondLst>
                                            <p:cond delay="0"/>
                                          </p:stCondLst>
                                        </p:cTn>
                                        <p:tgtEl>
                                          <p:spTgt spid="39014"/>
                                        </p:tgtEl>
                                        <p:attrNameLst>
                                          <p:attrName>style.visibility</p:attrName>
                                        </p:attrNameLst>
                                      </p:cBhvr>
                                      <p:to>
                                        <p:strVal val="visible"/>
                                      </p:to>
                                    </p:set>
                                    <p:animEffect transition="in" filter="blinds(horizontal)">
                                      <p:cBhvr>
                                        <p:cTn id="16" dur="500"/>
                                        <p:tgtEl>
                                          <p:spTgt spid="39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 grpId="0" autoUpdateAnimBg="0"/>
      <p:bldP spid="39015" grpId="0" autoUpdateAnimBg="0"/>
      <p:bldP spid="3901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41051" y="699024"/>
            <a:ext cx="10337562" cy="611187"/>
          </a:xfrm>
          <a:noFill/>
          <a:ln/>
        </p:spPr>
        <p:txBody>
          <a:bodyPr>
            <a:normAutofit/>
          </a:bodyPr>
          <a:lstStyle/>
          <a:p>
            <a:r>
              <a:rPr lang="en-US" sz="3200" dirty="0"/>
              <a:t>Aggregate Price Indexes</a:t>
            </a:r>
          </a:p>
        </p:txBody>
      </p:sp>
      <p:sp>
        <p:nvSpPr>
          <p:cNvPr id="12291" name="Rectangle 3"/>
          <p:cNvSpPr>
            <a:spLocks noGrp="1" noChangeArrowheads="1"/>
          </p:cNvSpPr>
          <p:nvPr>
            <p:ph idx="1"/>
          </p:nvPr>
        </p:nvSpPr>
        <p:spPr>
          <a:xfrm>
            <a:off x="900849" y="1528526"/>
            <a:ext cx="10337562" cy="896052"/>
          </a:xfrm>
          <a:noFill/>
          <a:ln/>
        </p:spPr>
        <p:txBody>
          <a:bodyPr/>
          <a:lstStyle/>
          <a:p>
            <a:pPr marL="338138" indent="-338138"/>
            <a:r>
              <a:rPr lang="en-US" dirty="0"/>
              <a:t>An </a:t>
            </a:r>
            <a:r>
              <a:rPr lang="en-US" u="sng" dirty="0"/>
              <a:t>aggregate price </a:t>
            </a:r>
            <a:r>
              <a:rPr lang="en-US" u="sng"/>
              <a:t>index</a:t>
            </a:r>
            <a:r>
              <a:rPr lang="en-US" i="1"/>
              <a:t> </a:t>
            </a:r>
            <a:r>
              <a:rPr lang="en-US"/>
              <a:t>dikembangkan untuk tujuan khusus mengukur perubahan gabungan dari sekelompok item.</a:t>
            </a:r>
            <a:endParaRPr lang="en-US" dirty="0"/>
          </a:p>
        </p:txBody>
      </p:sp>
      <p:sp>
        <p:nvSpPr>
          <p:cNvPr id="12294" name="Text Box 6"/>
          <p:cNvSpPr txBox="1">
            <a:spLocks noChangeArrowheads="1"/>
          </p:cNvSpPr>
          <p:nvPr/>
        </p:nvSpPr>
        <p:spPr bwMode="auto">
          <a:xfrm>
            <a:off x="2685006" y="4335037"/>
            <a:ext cx="6771277" cy="1237262"/>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2400" dirty="0">
                <a:effectLst/>
                <a:latin typeface="+mn-lt"/>
              </a:rPr>
              <a:t>where</a:t>
            </a:r>
          </a:p>
          <a:p>
            <a:pPr algn="l">
              <a:lnSpc>
                <a:spcPct val="90000"/>
              </a:lnSpc>
              <a:spcBef>
                <a:spcPct val="20000"/>
              </a:spcBef>
              <a:buClr>
                <a:srgbClr val="66FFFF"/>
              </a:buClr>
              <a:buSzPct val="75000"/>
              <a:buFont typeface="Monotype Sorts" pitchFamily="2" charset="2"/>
              <a:buNone/>
            </a:pPr>
            <a:r>
              <a:rPr lang="en-US" sz="2400" dirty="0">
                <a:effectLst/>
                <a:latin typeface="+mn-lt"/>
              </a:rPr>
              <a:t>	</a:t>
            </a:r>
            <a:r>
              <a:rPr lang="en-US" sz="2400" i="1" dirty="0">
                <a:effectLst/>
                <a:latin typeface="+mn-lt"/>
              </a:rPr>
              <a:t>P</a:t>
            </a:r>
            <a:r>
              <a:rPr lang="en-US" sz="2400" i="1" baseline="-25000" dirty="0">
                <a:effectLst/>
                <a:latin typeface="+mn-lt"/>
              </a:rPr>
              <a:t>it</a:t>
            </a:r>
            <a:r>
              <a:rPr lang="en-US" sz="2400" dirty="0">
                <a:effectLst/>
                <a:latin typeface="+mn-lt"/>
              </a:rPr>
              <a:t>  </a:t>
            </a:r>
            <a:r>
              <a:rPr lang="en-US" sz="2400">
                <a:effectLst/>
                <a:latin typeface="+mn-lt"/>
              </a:rPr>
              <a:t>= harga unit untuk </a:t>
            </a:r>
            <a:r>
              <a:rPr lang="en-US" sz="2400" dirty="0">
                <a:effectLst/>
                <a:latin typeface="+mn-lt"/>
              </a:rPr>
              <a:t>item </a:t>
            </a:r>
            <a:r>
              <a:rPr lang="en-US" sz="2400" i="1" err="1">
                <a:effectLst/>
                <a:latin typeface="+mn-lt"/>
              </a:rPr>
              <a:t>i</a:t>
            </a:r>
            <a:r>
              <a:rPr lang="en-US" sz="2400" i="1">
                <a:effectLst/>
                <a:latin typeface="+mn-lt"/>
              </a:rPr>
              <a:t> pada</a:t>
            </a:r>
            <a:r>
              <a:rPr lang="en-US" sz="2400">
                <a:effectLst/>
                <a:latin typeface="+mn-lt"/>
              </a:rPr>
              <a:t> periode </a:t>
            </a:r>
            <a:r>
              <a:rPr lang="en-US" sz="2400" i="1" dirty="0">
                <a:effectLst/>
                <a:latin typeface="+mn-lt"/>
              </a:rPr>
              <a:t>t</a:t>
            </a:r>
            <a:endParaRPr lang="en-US" sz="2400" dirty="0">
              <a:effectLst/>
              <a:latin typeface="+mn-lt"/>
            </a:endParaRPr>
          </a:p>
          <a:p>
            <a:pPr algn="l">
              <a:lnSpc>
                <a:spcPct val="90000"/>
              </a:lnSpc>
              <a:spcBef>
                <a:spcPct val="20000"/>
              </a:spcBef>
              <a:buClr>
                <a:srgbClr val="66FFFF"/>
              </a:buClr>
              <a:buSzPct val="75000"/>
              <a:buFont typeface="Monotype Sorts" pitchFamily="2" charset="2"/>
              <a:buNone/>
            </a:pPr>
            <a:r>
              <a:rPr lang="en-US" sz="2400" dirty="0">
                <a:effectLst/>
                <a:latin typeface="+mn-lt"/>
              </a:rPr>
              <a:t>	</a:t>
            </a:r>
            <a:r>
              <a:rPr lang="en-US" sz="2400" i="1" dirty="0">
                <a:effectLst/>
                <a:latin typeface="+mn-lt"/>
              </a:rPr>
              <a:t>P</a:t>
            </a:r>
            <a:r>
              <a:rPr lang="en-US" sz="2400" i="1" baseline="-25000" dirty="0">
                <a:effectLst/>
                <a:latin typeface="+mn-lt"/>
              </a:rPr>
              <a:t>i</a:t>
            </a:r>
            <a:r>
              <a:rPr lang="en-US" sz="2400" baseline="-25000" dirty="0">
                <a:effectLst/>
                <a:latin typeface="+mn-lt"/>
              </a:rPr>
              <a:t>0</a:t>
            </a:r>
            <a:r>
              <a:rPr lang="en-US" sz="2400" dirty="0">
                <a:effectLst/>
                <a:latin typeface="+mn-lt"/>
              </a:rPr>
              <a:t> </a:t>
            </a:r>
            <a:r>
              <a:rPr lang="en-US" sz="2400">
                <a:effectLst/>
                <a:latin typeface="+mn-lt"/>
              </a:rPr>
              <a:t>= harga unit untuk </a:t>
            </a:r>
            <a:r>
              <a:rPr lang="en-US" sz="2400" dirty="0">
                <a:effectLst/>
                <a:latin typeface="+mn-lt"/>
              </a:rPr>
              <a:t>item </a:t>
            </a:r>
            <a:r>
              <a:rPr lang="en-US" sz="2400" i="1" err="1">
                <a:effectLst/>
                <a:latin typeface="+mn-lt"/>
              </a:rPr>
              <a:t>i</a:t>
            </a:r>
            <a:r>
              <a:rPr lang="en-US" sz="2400">
                <a:effectLst/>
                <a:latin typeface="+mn-lt"/>
              </a:rPr>
              <a:t> pada </a:t>
            </a:r>
            <a:r>
              <a:rPr lang="en-US" sz="2400" dirty="0">
                <a:effectLst/>
                <a:latin typeface="+mn-lt"/>
              </a:rPr>
              <a:t>base period</a:t>
            </a:r>
          </a:p>
        </p:txBody>
      </p:sp>
      <p:sp>
        <p:nvSpPr>
          <p:cNvPr id="12295" name="Rectangle 7"/>
          <p:cNvSpPr>
            <a:spLocks noChangeArrowheads="1"/>
          </p:cNvSpPr>
          <p:nvPr/>
        </p:nvSpPr>
        <p:spPr bwMode="auto">
          <a:xfrm>
            <a:off x="912138" y="2311688"/>
            <a:ext cx="10337562" cy="685626"/>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dirty="0">
                <a:effectLst/>
                <a:latin typeface="+mn-lt"/>
              </a:rPr>
              <a:t>An unweighted aggregate price </a:t>
            </a:r>
            <a:r>
              <a:rPr lang="en-US" sz="2400">
                <a:effectLst/>
                <a:latin typeface="+mn-lt"/>
              </a:rPr>
              <a:t>index pada periode </a:t>
            </a:r>
            <a:r>
              <a:rPr lang="en-US" sz="2400" i="1" dirty="0">
                <a:effectLst/>
                <a:latin typeface="+mn-lt"/>
              </a:rPr>
              <a:t>t</a:t>
            </a:r>
            <a:r>
              <a:rPr lang="en-US" sz="2400">
                <a:effectLst/>
                <a:latin typeface="+mn-lt"/>
              </a:rPr>
              <a:t>, Dinotasikan </a:t>
            </a:r>
            <a:r>
              <a:rPr lang="en-US" sz="2400" i="1" dirty="0">
                <a:effectLst/>
                <a:latin typeface="+mn-lt"/>
              </a:rPr>
              <a:t>I</a:t>
            </a:r>
            <a:r>
              <a:rPr lang="en-US" sz="2400" b="1" i="1" baseline="-25000" dirty="0">
                <a:effectLst/>
                <a:latin typeface="+mn-lt"/>
              </a:rPr>
              <a:t>t</a:t>
            </a:r>
            <a:r>
              <a:rPr lang="en-US" sz="2400" i="1" baseline="-25000" dirty="0">
                <a:effectLst/>
                <a:latin typeface="+mn-lt"/>
              </a:rPr>
              <a:t> </a:t>
            </a:r>
            <a:r>
              <a:rPr lang="en-US" sz="2400">
                <a:effectLst/>
                <a:latin typeface="+mn-lt"/>
              </a:rPr>
              <a:t>, dengan rumus berikut:</a:t>
            </a:r>
            <a:endParaRPr lang="en-US" sz="2400" dirty="0">
              <a:effectLst/>
              <a:latin typeface="+mn-lt"/>
            </a:endParaRPr>
          </a:p>
        </p:txBody>
      </p:sp>
      <mc:AlternateContent xmlns:mc="http://schemas.openxmlformats.org/markup-compatibility/2006">
        <mc:Choice xmlns:a14="http://schemas.microsoft.com/office/drawing/2010/main" Requires="a14">
          <p:sp>
            <p:nvSpPr>
              <p:cNvPr id="2" name="TextBox 1"/>
              <p:cNvSpPr txBox="1"/>
              <p:nvPr/>
            </p:nvSpPr>
            <p:spPr>
              <a:xfrm>
                <a:off x="4874185" y="3414559"/>
                <a:ext cx="2412006" cy="869149"/>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𝑡</m:t>
                          </m:r>
                        </m:sub>
                      </m:sSub>
                      <m:r>
                        <a:rPr lang="en-US" sz="2400" b="0" i="1" smtClean="0">
                          <a:effectLst/>
                          <a:latin typeface="Cambria Math"/>
                        </a:rPr>
                        <m:t>=</m:t>
                      </m:r>
                      <m:f>
                        <m:fPr>
                          <m:ctrlPr>
                            <a:rPr lang="en-US" sz="2400" b="0" i="1" smtClean="0">
                              <a:effectLst/>
                              <a:latin typeface="Cambria Math" panose="02040503050406030204" pitchFamily="18" charset="0"/>
                            </a:rPr>
                          </m:ctrlPr>
                        </m:fPr>
                        <m:num>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𝑖𝑡</m:t>
                                  </m:r>
                                </m:sub>
                              </m:sSub>
                            </m:e>
                          </m:nary>
                        </m:num>
                        <m:den>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m:t>
                                  </m:r>
                                  <m:r>
                                    <a:rPr lang="en-US" sz="2400" b="0" i="1" smtClean="0">
                                      <a:effectLst/>
                                      <a:latin typeface="Cambria Math"/>
                                    </a:rPr>
                                    <m:t>0</m:t>
                                  </m:r>
                                </m:sub>
                              </m:sSub>
                            </m:e>
                          </m:nary>
                        </m:den>
                      </m:f>
                      <m:r>
                        <a:rPr lang="en-US" sz="2400" b="0" i="1" smtClean="0">
                          <a:effectLst/>
                          <a:latin typeface="Cambria Math"/>
                        </a:rPr>
                        <m:t> (100)</m:t>
                      </m:r>
                    </m:oMath>
                  </m:oMathPara>
                </a14:m>
                <a:endParaRPr lang="en-US" sz="2400" dirty="0">
                  <a:effectLst/>
                  <a:latin typeface="+mn-lt"/>
                </a:endParaRPr>
              </a:p>
            </p:txBody>
          </p:sp>
        </mc:Choice>
        <mc:Fallback>
          <p:sp>
            <p:nvSpPr>
              <p:cNvPr id="2" name="TextBox 1"/>
              <p:cNvSpPr txBox="1">
                <a:spLocks noRot="1" noChangeAspect="1" noMove="1" noResize="1" noEditPoints="1" noAdjustHandles="1" noChangeArrowheads="1" noChangeShapeType="1" noTextEdit="1"/>
              </p:cNvSpPr>
              <p:nvPr/>
            </p:nvSpPr>
            <p:spPr>
              <a:xfrm>
                <a:off x="4874185" y="3414559"/>
                <a:ext cx="2412006" cy="869149"/>
              </a:xfrm>
              <a:prstGeom prst="rect">
                <a:avLst/>
              </a:prstGeom>
              <a:blipFill>
                <a:blip r:embed="rId3"/>
                <a:stretch>
                  <a:fillRect/>
                </a:stretch>
              </a:blipFill>
              <a:effectLst/>
            </p:spPr>
            <p:txBody>
              <a:bodyPr/>
              <a:lstStyle/>
              <a:p>
                <a:r>
                  <a:rPr lang="en-ID">
                    <a:noFill/>
                  </a:rPr>
                  <a:t> </a:t>
                </a:r>
              </a:p>
            </p:txBody>
          </p:sp>
        </mc:Fallback>
      </mc:AlternateContent>
      <p:sp>
        <p:nvSpPr>
          <p:cNvPr id="3" name="Slide Number Placeholder 2"/>
          <p:cNvSpPr>
            <a:spLocks noGrp="1"/>
          </p:cNvSpPr>
          <p:nvPr>
            <p:ph type="sldNum" sz="quarter" idx="12"/>
          </p:nvPr>
        </p:nvSpPr>
        <p:spPr/>
        <p:txBody>
          <a:bodyPr/>
          <a:lstStyle/>
          <a:p>
            <a:fld id="{949EBC64-41CB-41B8-B6DF-9B1367312BD4}" type="slidenum">
              <a:rPr lang="en-US" smtClean="0"/>
              <a:t>6</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blinds(horizontal)">
                                      <p:cBhvr>
                                        <p:cTn id="12" dur="500"/>
                                        <p:tgtEl>
                                          <p:spTgt spid="12295"/>
                                        </p:tgtEl>
                                      </p:cBhvr>
                                    </p:animEffect>
                                  </p:childTnLst>
                                </p:cTn>
                              </p:par>
                            </p:childTnLst>
                          </p:cTn>
                        </p:par>
                        <p:par>
                          <p:cTn id="13" fill="hold">
                            <p:stCondLst>
                              <p:cond delay="500"/>
                            </p:stCondLst>
                            <p:childTnLst>
                              <p:par>
                                <p:cTn id="14" presetID="3" presetClass="entr" presetSubtype="10" fill="hold" grpId="0" nodeType="afterEffect">
                                  <p:stCondLst>
                                    <p:cond delay="2000"/>
                                  </p:stCondLst>
                                  <p:childTnLst>
                                    <p:set>
                                      <p:cBhvr>
                                        <p:cTn id="15" dur="1" fill="hold">
                                          <p:stCondLst>
                                            <p:cond delay="0"/>
                                          </p:stCondLst>
                                        </p:cTn>
                                        <p:tgtEl>
                                          <p:spTgt spid="12294"/>
                                        </p:tgtEl>
                                        <p:attrNameLst>
                                          <p:attrName>style.visibility</p:attrName>
                                        </p:attrNameLst>
                                      </p:cBhvr>
                                      <p:to>
                                        <p:strVal val="visible"/>
                                      </p:to>
                                    </p:set>
                                    <p:animEffect transition="in" filter="blinds(horizontal)">
                                      <p:cBhvr>
                                        <p:cTn id="16" dur="5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P spid="12294" grpId="0" autoUpdateAnimBg="0"/>
      <p:bldP spid="1229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941051" y="737136"/>
            <a:ext cx="10337562" cy="534987"/>
          </a:xfrm>
          <a:noFill/>
          <a:ln/>
        </p:spPr>
        <p:txBody>
          <a:bodyPr>
            <a:normAutofit/>
          </a:bodyPr>
          <a:lstStyle/>
          <a:p>
            <a:r>
              <a:rPr lang="en-US" sz="3200" dirty="0"/>
              <a:t>Aggregate Price Indexes</a:t>
            </a:r>
          </a:p>
        </p:txBody>
      </p:sp>
      <p:sp>
        <p:nvSpPr>
          <p:cNvPr id="14338" name="Rectangle 2"/>
          <p:cNvSpPr>
            <a:spLocks noGrp="1" noChangeArrowheads="1"/>
          </p:cNvSpPr>
          <p:nvPr>
            <p:ph idx="1"/>
          </p:nvPr>
        </p:nvSpPr>
        <p:spPr>
          <a:xfrm>
            <a:off x="911407" y="2886030"/>
            <a:ext cx="10666945" cy="852487"/>
          </a:xfrm>
          <a:noFill/>
          <a:ln/>
        </p:spPr>
        <p:txBody>
          <a:bodyPr/>
          <a:lstStyle/>
          <a:p>
            <a:pPr marL="338138" indent="-338138"/>
            <a:r>
              <a:rPr lang="en-US"/>
              <a:t>Notasi </a:t>
            </a:r>
            <a:r>
              <a:rPr lang="en-US" i="1" dirty="0"/>
              <a:t>Q</a:t>
            </a:r>
            <a:r>
              <a:rPr lang="en-US" i="1" baseline="-25000" dirty="0"/>
              <a:t>i</a:t>
            </a:r>
            <a:r>
              <a:rPr lang="en-US" dirty="0"/>
              <a:t> = </a:t>
            </a:r>
            <a:r>
              <a:rPr lang="en-US"/>
              <a:t>quantity untuk </a:t>
            </a:r>
            <a:r>
              <a:rPr lang="en-US" dirty="0"/>
              <a:t>item </a:t>
            </a:r>
            <a:r>
              <a:rPr lang="en-US" i="1" dirty="0" err="1"/>
              <a:t>i</a:t>
            </a:r>
            <a:r>
              <a:rPr lang="en-US"/>
              <a:t>,  weighted </a:t>
            </a:r>
            <a:r>
              <a:rPr lang="en-US" dirty="0"/>
              <a:t>aggregate price </a:t>
            </a:r>
            <a:r>
              <a:rPr lang="en-US"/>
              <a:t>index pada </a:t>
            </a:r>
            <a:r>
              <a:rPr lang="en-US" dirty="0"/>
              <a:t>period </a:t>
            </a:r>
            <a:r>
              <a:rPr lang="en-US" i="1"/>
              <a:t>t </a:t>
            </a:r>
            <a:r>
              <a:rPr lang="en-US"/>
              <a:t> dengan rumus:</a:t>
            </a:r>
            <a:endParaRPr lang="en-US" dirty="0"/>
          </a:p>
        </p:txBody>
      </p:sp>
      <p:sp>
        <p:nvSpPr>
          <p:cNvPr id="14345" name="Text Box 9"/>
          <p:cNvSpPr txBox="1">
            <a:spLocks noChangeArrowheads="1"/>
          </p:cNvSpPr>
          <p:nvPr/>
        </p:nvSpPr>
        <p:spPr bwMode="auto">
          <a:xfrm>
            <a:off x="3094463" y="4938211"/>
            <a:ext cx="6666312" cy="461665"/>
          </a:xfrm>
          <a:prstGeom prst="rect">
            <a:avLst/>
          </a:prstGeom>
          <a:noFill/>
          <a:ln w="12700">
            <a:noFill/>
            <a:miter lim="800000"/>
            <a:headEnd/>
            <a:tailEnd/>
          </a:ln>
          <a:effectLst/>
        </p:spPr>
        <p:txBody>
          <a:bodyPr wrap="none">
            <a:spAutoFit/>
          </a:bodyPr>
          <a:lstStyle/>
          <a:p>
            <a:pPr algn="l"/>
            <a:r>
              <a:rPr lang="en-US" sz="2400">
                <a:effectLst/>
                <a:latin typeface="+mn-lt"/>
              </a:rPr>
              <a:t>dimana jumlahnya melebihi semua item dalam grup</a:t>
            </a:r>
            <a:endParaRPr lang="en-US" sz="2400" dirty="0">
              <a:effectLst/>
              <a:latin typeface="+mn-lt"/>
            </a:endParaRPr>
          </a:p>
        </p:txBody>
      </p:sp>
      <p:sp>
        <p:nvSpPr>
          <p:cNvPr id="14346" name="Rectangle 10"/>
          <p:cNvSpPr>
            <a:spLocks noChangeArrowheads="1"/>
          </p:cNvSpPr>
          <p:nvPr/>
        </p:nvSpPr>
        <p:spPr bwMode="auto">
          <a:xfrm>
            <a:off x="919514" y="1760847"/>
            <a:ext cx="10337562" cy="959025"/>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Dengan </a:t>
            </a:r>
            <a:r>
              <a:rPr lang="en-US" sz="2400" u="sng" dirty="0">
                <a:effectLst/>
                <a:latin typeface="+mn-lt"/>
              </a:rPr>
              <a:t>weighted aggregate </a:t>
            </a:r>
            <a:r>
              <a:rPr lang="en-US" sz="2400" u="sng">
                <a:effectLst/>
                <a:latin typeface="+mn-lt"/>
              </a:rPr>
              <a:t>index</a:t>
            </a:r>
            <a:r>
              <a:rPr lang="en-US" sz="2400" i="1">
                <a:effectLst/>
                <a:latin typeface="+mn-lt"/>
              </a:rPr>
              <a:t> masing-masing</a:t>
            </a:r>
            <a:r>
              <a:rPr lang="en-US" sz="2400">
                <a:effectLst/>
                <a:latin typeface="+mn-lt"/>
              </a:rPr>
              <a:t> item pada group dengan bobot, dimana menggunakan kuantitas.</a:t>
            </a:r>
            <a:endParaRPr lang="en-US" sz="2400" dirty="0">
              <a:effectLst/>
              <a:latin typeface="+mn-lt"/>
            </a:endParaRPr>
          </a:p>
        </p:txBody>
      </p:sp>
      <mc:AlternateContent xmlns:mc="http://schemas.openxmlformats.org/markup-compatibility/2006">
        <mc:Choice xmlns:a14="http://schemas.microsoft.com/office/drawing/2010/main" Requires="a14">
          <p:sp>
            <p:nvSpPr>
              <p:cNvPr id="2" name="TextBox 1"/>
              <p:cNvSpPr txBox="1"/>
              <p:nvPr/>
            </p:nvSpPr>
            <p:spPr>
              <a:xfrm>
                <a:off x="4721461" y="3849493"/>
                <a:ext cx="2716706" cy="922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effectLst/>
                              <a:latin typeface="Cambria Math" panose="02040503050406030204" pitchFamily="18" charset="0"/>
                            </a:rPr>
                          </m:ctrlPr>
                        </m:sSubPr>
                        <m:e>
                          <m:r>
                            <a:rPr lang="en-US" sz="2400" b="0" i="1" smtClean="0">
                              <a:effectLst/>
                              <a:latin typeface="Cambria Math"/>
                            </a:rPr>
                            <m:t>𝐼</m:t>
                          </m:r>
                        </m:e>
                        <m:sub>
                          <m:r>
                            <a:rPr lang="en-US" sz="2400" b="0" i="1" smtClean="0">
                              <a:effectLst/>
                              <a:latin typeface="Cambria Math"/>
                            </a:rPr>
                            <m:t>𝑡</m:t>
                          </m:r>
                        </m:sub>
                      </m:sSub>
                      <m:r>
                        <a:rPr lang="en-US" sz="2400" b="0" i="1" smtClean="0">
                          <a:effectLst/>
                          <a:latin typeface="Cambria Math"/>
                        </a:rPr>
                        <m:t>=</m:t>
                      </m:r>
                      <m:f>
                        <m:fPr>
                          <m:ctrlPr>
                            <a:rPr lang="en-US" sz="2400" b="0" i="1" smtClean="0">
                              <a:effectLst/>
                              <a:latin typeface="Cambria Math" panose="02040503050406030204" pitchFamily="18" charset="0"/>
                            </a:rPr>
                          </m:ctrlPr>
                        </m:fPr>
                        <m:num>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𝑖𝑡</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m:t>
                                  </m:r>
                                </m:sub>
                              </m:sSub>
                            </m:e>
                          </m:nary>
                        </m:num>
                        <m:den>
                          <m:nary>
                            <m:naryPr>
                              <m:chr m:val="∑"/>
                              <m:subHide m:val="on"/>
                              <m:supHide m:val="on"/>
                              <m:ctrlPr>
                                <a:rPr lang="en-US" sz="2400" b="0" i="1" smtClean="0">
                                  <a:effectLst/>
                                  <a:latin typeface="Cambria Math" panose="02040503050406030204" pitchFamily="18" charset="0"/>
                                </a:rPr>
                              </m:ctrlPr>
                            </m:naryPr>
                            <m:sub/>
                            <m:sup/>
                            <m:e>
                              <m:sSub>
                                <m:sSubPr>
                                  <m:ctrlPr>
                                    <a:rPr lang="en-US" sz="2400" b="0" i="1" smtClean="0">
                                      <a:effectLst/>
                                      <a:latin typeface="Cambria Math" panose="02040503050406030204" pitchFamily="18" charset="0"/>
                                    </a:rPr>
                                  </m:ctrlPr>
                                </m:sSubPr>
                                <m:e>
                                  <m:r>
                                    <a:rPr lang="en-US" sz="2400" b="0" i="1" smtClean="0">
                                      <a:effectLst/>
                                      <a:latin typeface="Cambria Math"/>
                                    </a:rPr>
                                    <m:t>𝑃</m:t>
                                  </m:r>
                                </m:e>
                                <m:sub>
                                  <m:r>
                                    <a:rPr lang="en-US" sz="2400" b="0" i="1" smtClean="0">
                                      <a:effectLst/>
                                      <a:latin typeface="Cambria Math"/>
                                    </a:rPr>
                                    <m:t>𝑖</m:t>
                                  </m:r>
                                  <m:r>
                                    <a:rPr lang="en-US" sz="2400" b="0" i="1" smtClean="0">
                                      <a:effectLst/>
                                      <a:latin typeface="Cambria Math"/>
                                    </a:rPr>
                                    <m:t>0</m:t>
                                  </m:r>
                                </m:sub>
                              </m:sSub>
                              <m:sSub>
                                <m:sSubPr>
                                  <m:ctrlPr>
                                    <a:rPr lang="en-US" sz="2400" b="0" i="1" smtClean="0">
                                      <a:effectLst/>
                                      <a:latin typeface="Cambria Math" panose="02040503050406030204" pitchFamily="18" charset="0"/>
                                    </a:rPr>
                                  </m:ctrlPr>
                                </m:sSubPr>
                                <m:e>
                                  <m:r>
                                    <a:rPr lang="en-US" sz="2400" b="0" i="1" smtClean="0">
                                      <a:effectLst/>
                                      <a:latin typeface="Cambria Math"/>
                                    </a:rPr>
                                    <m:t>𝑄</m:t>
                                  </m:r>
                                </m:e>
                                <m:sub>
                                  <m:r>
                                    <a:rPr lang="en-US" sz="2400" b="0" i="1" smtClean="0">
                                      <a:effectLst/>
                                      <a:latin typeface="Cambria Math"/>
                                    </a:rPr>
                                    <m:t>𝑖</m:t>
                                  </m:r>
                                </m:sub>
                              </m:sSub>
                            </m:e>
                          </m:nary>
                        </m:den>
                      </m:f>
                      <m:r>
                        <a:rPr lang="en-US" sz="2400" b="0" i="1" smtClean="0">
                          <a:effectLst/>
                          <a:latin typeface="Cambria Math"/>
                        </a:rPr>
                        <m:t> (100)</m:t>
                      </m:r>
                    </m:oMath>
                  </m:oMathPara>
                </a14:m>
                <a:endParaRPr lang="en-US" sz="2400" dirty="0">
                  <a:effectLst/>
                  <a:latin typeface="+mn-lt"/>
                </a:endParaRPr>
              </a:p>
            </p:txBody>
          </p:sp>
        </mc:Choice>
        <mc:Fallback>
          <p:sp>
            <p:nvSpPr>
              <p:cNvPr id="2" name="TextBox 1"/>
              <p:cNvSpPr txBox="1">
                <a:spLocks noRot="1" noChangeAspect="1" noMove="1" noResize="1" noEditPoints="1" noAdjustHandles="1" noChangeArrowheads="1" noChangeShapeType="1" noTextEdit="1"/>
              </p:cNvSpPr>
              <p:nvPr/>
            </p:nvSpPr>
            <p:spPr>
              <a:xfrm>
                <a:off x="4721461" y="3849493"/>
                <a:ext cx="2716706" cy="922560"/>
              </a:xfrm>
              <a:prstGeom prst="rect">
                <a:avLst/>
              </a:prstGeom>
              <a:blipFill>
                <a:blip r:embed="rId3"/>
                <a:stretch>
                  <a:fillRect/>
                </a:stretch>
              </a:blipFill>
            </p:spPr>
            <p:txBody>
              <a:bodyPr/>
              <a:lstStyle/>
              <a:p>
                <a:r>
                  <a:rPr lang="en-ID">
                    <a:noFill/>
                  </a:rPr>
                  <a:t> </a:t>
                </a:r>
              </a:p>
            </p:txBody>
          </p:sp>
        </mc:Fallback>
      </mc:AlternateContent>
      <p:sp>
        <p:nvSpPr>
          <p:cNvPr id="3" name="Slide Number Placeholder 2"/>
          <p:cNvSpPr>
            <a:spLocks noGrp="1"/>
          </p:cNvSpPr>
          <p:nvPr>
            <p:ph type="sldNum" sz="quarter" idx="12"/>
          </p:nvPr>
        </p:nvSpPr>
        <p:spPr/>
        <p:txBody>
          <a:bodyPr/>
          <a:lstStyle/>
          <a:p>
            <a:fld id="{949EBC64-41CB-41B8-B6DF-9B1367312BD4}" type="slidenum">
              <a:rPr lang="en-US" smtClean="0"/>
              <a:t>7</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6"/>
                                        </p:tgtEl>
                                        <p:attrNameLst>
                                          <p:attrName>style.visibility</p:attrName>
                                        </p:attrNameLst>
                                      </p:cBhvr>
                                      <p:to>
                                        <p:strVal val="visible"/>
                                      </p:to>
                                    </p:set>
                                    <p:animEffect transition="in" filter="blinds(horizontal)">
                                      <p:cBhvr>
                                        <p:cTn id="7" dur="500"/>
                                        <p:tgtEl>
                                          <p:spTgt spid="143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Effect transition="in" filter="blinds(horizontal)">
                                      <p:cBhvr>
                                        <p:cTn id="12" dur="500"/>
                                        <p:tgtEl>
                                          <p:spTgt spid="14338">
                                            <p:txEl>
                                              <p:pRg st="0" end="0"/>
                                            </p:txEl>
                                          </p:spTgt>
                                        </p:tgtEl>
                                      </p:cBhvr>
                                    </p:animEffect>
                                  </p:childTnLst>
                                </p:cTn>
                              </p:par>
                            </p:childTnLst>
                          </p:cTn>
                        </p:par>
                        <p:par>
                          <p:cTn id="13" fill="hold">
                            <p:stCondLst>
                              <p:cond delay="500"/>
                            </p:stCondLst>
                            <p:childTnLst>
                              <p:par>
                                <p:cTn id="14" presetID="3" presetClass="entr" presetSubtype="10" fill="hold" grpId="0" nodeType="afterEffect">
                                  <p:stCondLst>
                                    <p:cond delay="2000"/>
                                  </p:stCondLst>
                                  <p:childTnLst>
                                    <p:set>
                                      <p:cBhvr>
                                        <p:cTn id="15" dur="1" fill="hold">
                                          <p:stCondLst>
                                            <p:cond delay="0"/>
                                          </p:stCondLst>
                                        </p:cTn>
                                        <p:tgtEl>
                                          <p:spTgt spid="14345"/>
                                        </p:tgtEl>
                                        <p:attrNameLst>
                                          <p:attrName>style.visibility</p:attrName>
                                        </p:attrNameLst>
                                      </p:cBhvr>
                                      <p:to>
                                        <p:strVal val="visible"/>
                                      </p:to>
                                    </p:set>
                                    <p:animEffect transition="in" filter="blinds(horizontal)">
                                      <p:cBhvr>
                                        <p:cTn id="16"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45" grpId="0" autoUpdateAnimBg="0"/>
      <p:bldP spid="1434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37728" y="651370"/>
            <a:ext cx="10489585" cy="727075"/>
          </a:xfrm>
        </p:spPr>
        <p:txBody>
          <a:bodyPr>
            <a:normAutofit/>
          </a:bodyPr>
          <a:lstStyle/>
          <a:p>
            <a:r>
              <a:rPr lang="en-US" sz="3200" dirty="0"/>
              <a:t>Aggregate Price Indexes</a:t>
            </a:r>
          </a:p>
        </p:txBody>
      </p:sp>
      <p:sp>
        <p:nvSpPr>
          <p:cNvPr id="39939" name="Rectangle 3"/>
          <p:cNvSpPr>
            <a:spLocks noGrp="1" noChangeArrowheads="1"/>
          </p:cNvSpPr>
          <p:nvPr>
            <p:ph idx="1"/>
          </p:nvPr>
        </p:nvSpPr>
        <p:spPr>
          <a:xfrm>
            <a:off x="912138" y="3930761"/>
            <a:ext cx="10337562" cy="599017"/>
          </a:xfrm>
        </p:spPr>
        <p:txBody>
          <a:bodyPr>
            <a:normAutofit fontScale="92500"/>
          </a:bodyPr>
          <a:lstStyle/>
          <a:p>
            <a:pPr marL="338138" indent="-338138"/>
            <a:r>
              <a:rPr lang="en-US"/>
              <a:t>Ketika kuantitas menggunakan tahun pada periode </a:t>
            </a:r>
            <a:r>
              <a:rPr lang="en-US" i="1"/>
              <a:t>t</a:t>
            </a:r>
            <a:r>
              <a:rPr lang="en-US"/>
              <a:t>, index ini disebut </a:t>
            </a:r>
            <a:r>
              <a:rPr lang="en-US" u="sng" dirty="0" err="1"/>
              <a:t>Paasche</a:t>
            </a:r>
            <a:r>
              <a:rPr lang="en-US" u="sng" dirty="0"/>
              <a:t> index</a:t>
            </a:r>
            <a:r>
              <a:rPr lang="en-US" dirty="0"/>
              <a:t>.</a:t>
            </a:r>
          </a:p>
        </p:txBody>
      </p:sp>
      <p:sp>
        <p:nvSpPr>
          <p:cNvPr id="39940" name="Rectangle 4"/>
          <p:cNvSpPr>
            <a:spLocks noChangeArrowheads="1"/>
          </p:cNvSpPr>
          <p:nvPr/>
        </p:nvSpPr>
        <p:spPr bwMode="auto">
          <a:xfrm>
            <a:off x="912138" y="2339737"/>
            <a:ext cx="10337562" cy="957439"/>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pPr>
            <a:r>
              <a:rPr lang="en-US" sz="2400">
                <a:effectLst/>
                <a:latin typeface="+mn-lt"/>
              </a:rPr>
              <a:t>Ketika kuantitas ditentukan dengan menggunakan tahun dasar, indeks ini disebut </a:t>
            </a:r>
            <a:r>
              <a:rPr lang="en-US" sz="2400" u="sng">
                <a:effectLst/>
                <a:latin typeface="+mn-lt"/>
              </a:rPr>
              <a:t>Laspeyres </a:t>
            </a:r>
            <a:r>
              <a:rPr lang="en-US" sz="2400" u="sng" dirty="0">
                <a:effectLst/>
                <a:latin typeface="+mn-lt"/>
              </a:rPr>
              <a:t>index</a:t>
            </a:r>
            <a:r>
              <a:rPr lang="en-US" sz="2400" dirty="0">
                <a:effectLst/>
                <a:latin typeface="+mn-lt"/>
              </a:rPr>
              <a:t>.  </a:t>
            </a:r>
          </a:p>
        </p:txBody>
      </p:sp>
      <p:sp>
        <p:nvSpPr>
          <p:cNvPr id="2" name="Slide Number Placeholder 1"/>
          <p:cNvSpPr>
            <a:spLocks noGrp="1"/>
          </p:cNvSpPr>
          <p:nvPr>
            <p:ph type="sldNum" sz="quarter" idx="12"/>
          </p:nvPr>
        </p:nvSpPr>
        <p:spPr/>
        <p:txBody>
          <a:bodyPr/>
          <a:lstStyle/>
          <a:p>
            <a:fld id="{949EBC64-41CB-41B8-B6DF-9B1367312BD4}" type="slidenum">
              <a:rPr lang="en-US" smtClean="0"/>
              <a:t>8</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blinds(horizontal)">
                                      <p:cBhvr>
                                        <p:cTn id="7" dur="500"/>
                                        <p:tgtEl>
                                          <p:spTgt spid="399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blinds(horizontal)">
                                      <p:cBhvr>
                                        <p:cTn id="12"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P spid="3994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37728" y="651370"/>
            <a:ext cx="10489585" cy="727075"/>
          </a:xfrm>
        </p:spPr>
        <p:txBody>
          <a:bodyPr>
            <a:normAutofit/>
          </a:bodyPr>
          <a:lstStyle/>
          <a:p>
            <a:r>
              <a:rPr lang="en-US" sz="3200" dirty="0"/>
              <a:t>Aggregate Price Indexes</a:t>
            </a:r>
          </a:p>
        </p:txBody>
      </p:sp>
      <p:sp>
        <p:nvSpPr>
          <p:cNvPr id="45059" name="Rectangle 3"/>
          <p:cNvSpPr>
            <a:spLocks noGrp="1" noChangeArrowheads="1"/>
          </p:cNvSpPr>
          <p:nvPr>
            <p:ph idx="1"/>
          </p:nvPr>
        </p:nvSpPr>
        <p:spPr>
          <a:xfrm>
            <a:off x="1303594" y="1756836"/>
            <a:ext cx="9917565" cy="1178277"/>
          </a:xfrm>
        </p:spPr>
        <p:txBody>
          <a:bodyPr>
            <a:normAutofit fontScale="92500" lnSpcReduction="10000"/>
          </a:bodyPr>
          <a:lstStyle/>
          <a:p>
            <a:pPr marL="0" indent="338138">
              <a:buFont typeface="Monotype Sorts" pitchFamily="2" charset="2"/>
              <a:buNone/>
            </a:pPr>
            <a:r>
              <a:rPr lang="en-US"/>
              <a:t>Data tentang konsumsi energi dan pengeluaran menurut sector energi untuk kota Rockdale diberikan pada slide berikutnya. Buatlah indeks harga agregat untuk pengeluaran energi pada tahun 2014 dengan menggunakan tahun 1993 sebagai tahun dasar.</a:t>
            </a:r>
            <a:endParaRPr lang="en-US" sz="1400" dirty="0"/>
          </a:p>
        </p:txBody>
      </p:sp>
      <p:sp>
        <p:nvSpPr>
          <p:cNvPr id="45063" name="Rectangle 7"/>
          <p:cNvSpPr>
            <a:spLocks noChangeArrowheads="1"/>
          </p:cNvSpPr>
          <p:nvPr/>
        </p:nvSpPr>
        <p:spPr bwMode="auto">
          <a:xfrm>
            <a:off x="914250" y="1250247"/>
            <a:ext cx="6283616" cy="455613"/>
          </a:xfrm>
          <a:prstGeom prst="rect">
            <a:avLst/>
          </a:prstGeom>
          <a:noFill/>
          <a:ln w="12700">
            <a:noFill/>
            <a:miter lim="800000"/>
            <a:headEnd/>
            <a:tailEnd/>
          </a:ln>
          <a:effectLst/>
        </p:spPr>
        <p:txBody>
          <a:bodyPr lIns="90488" tIns="44450" rIns="90488" bIns="44450"/>
          <a:lstStyle/>
          <a:p>
            <a:pPr marL="342900" indent="-342900" algn="l">
              <a:spcBef>
                <a:spcPct val="20000"/>
              </a:spcBef>
              <a:buSzPct val="100000"/>
              <a:buFont typeface="Arial" panose="020B0604020202020204" pitchFamily="34" charset="0"/>
              <a:buChar char="•"/>
              <a:tabLst>
                <a:tab pos="850900" algn="l"/>
                <a:tab pos="2973388" algn="ctr"/>
                <a:tab pos="4170363" algn="ctr"/>
                <a:tab pos="5541963" algn="ctr"/>
                <a:tab pos="6681788" algn="ctr"/>
              </a:tabLst>
            </a:pPr>
            <a:r>
              <a:rPr lang="en-US" sz="2400">
                <a:effectLst/>
                <a:latin typeface="+mn-lt"/>
              </a:rPr>
              <a:t>Contoh :  </a:t>
            </a:r>
            <a:r>
              <a:rPr lang="en-US" sz="2400" dirty="0">
                <a:effectLst/>
                <a:latin typeface="+mn-lt"/>
              </a:rPr>
              <a:t>City of Rockdale</a:t>
            </a:r>
          </a:p>
        </p:txBody>
      </p:sp>
      <p:sp>
        <p:nvSpPr>
          <p:cNvPr id="2" name="Slide Number Placeholder 1"/>
          <p:cNvSpPr>
            <a:spLocks noGrp="1"/>
          </p:cNvSpPr>
          <p:nvPr>
            <p:ph type="sldNum" sz="quarter" idx="12"/>
          </p:nvPr>
        </p:nvSpPr>
        <p:spPr/>
        <p:txBody>
          <a:bodyPr/>
          <a:lstStyle/>
          <a:p>
            <a:fld id="{949EBC64-41CB-41B8-B6DF-9B1367312BD4}" type="slidenum">
              <a:rPr lang="en-US" smtClean="0"/>
              <a:t>9</a:t>
            </a:fld>
            <a:endParaRPr lang="en-US"/>
          </a:p>
        </p:txBody>
      </p:sp>
      <p:grpSp>
        <p:nvGrpSpPr>
          <p:cNvPr id="6" name="Group 5">
            <a:extLst>
              <a:ext uri="{FF2B5EF4-FFF2-40B4-BE49-F238E27FC236}">
                <a16:creationId xmlns:a16="http://schemas.microsoft.com/office/drawing/2014/main" id="{F54C2F55-CA89-4364-96C8-AEE4E36DCEE5}"/>
              </a:ext>
            </a:extLst>
          </p:cNvPr>
          <p:cNvGrpSpPr/>
          <p:nvPr/>
        </p:nvGrpSpPr>
        <p:grpSpPr>
          <a:xfrm>
            <a:off x="2240949" y="2789161"/>
            <a:ext cx="8218210" cy="3046762"/>
            <a:chOff x="1230594" y="1886484"/>
            <a:chExt cx="8218210" cy="3046762"/>
          </a:xfrm>
        </p:grpSpPr>
        <p:sp>
          <p:nvSpPr>
            <p:cNvPr id="7" name="Rectangle 6">
              <a:extLst>
                <a:ext uri="{FF2B5EF4-FFF2-40B4-BE49-F238E27FC236}">
                  <a16:creationId xmlns:a16="http://schemas.microsoft.com/office/drawing/2014/main" id="{2545D2A1-DABC-47DF-B8DE-885623E86162}"/>
                </a:ext>
              </a:extLst>
            </p:cNvPr>
            <p:cNvSpPr/>
            <p:nvPr/>
          </p:nvSpPr>
          <p:spPr>
            <a:xfrm>
              <a:off x="1433682" y="1886484"/>
              <a:ext cx="7529689" cy="3046762"/>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5">
              <a:extLst>
                <a:ext uri="{FF2B5EF4-FFF2-40B4-BE49-F238E27FC236}">
                  <a16:creationId xmlns:a16="http://schemas.microsoft.com/office/drawing/2014/main" id="{B0A15DEB-4A83-49F6-B379-D3B82C353766}"/>
                </a:ext>
              </a:extLst>
            </p:cNvPr>
            <p:cNvSpPr>
              <a:spLocks noChangeShapeType="1"/>
            </p:cNvSpPr>
            <p:nvPr/>
          </p:nvSpPr>
          <p:spPr bwMode="auto">
            <a:xfrm flipH="1">
              <a:off x="6265581" y="2096738"/>
              <a:ext cx="0" cy="2568575"/>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effectLst/>
                <a:latin typeface="+mn-lt"/>
              </a:endParaRPr>
            </a:p>
          </p:txBody>
        </p:sp>
        <p:sp>
          <p:nvSpPr>
            <p:cNvPr id="9" name="Rectangle 8">
              <a:extLst>
                <a:ext uri="{FF2B5EF4-FFF2-40B4-BE49-F238E27FC236}">
                  <a16:creationId xmlns:a16="http://schemas.microsoft.com/office/drawing/2014/main" id="{CCA67008-A039-4E86-A00B-3AD757514C3A}"/>
                </a:ext>
              </a:extLst>
            </p:cNvPr>
            <p:cNvSpPr>
              <a:spLocks noChangeArrowheads="1"/>
            </p:cNvSpPr>
            <p:nvPr/>
          </p:nvSpPr>
          <p:spPr bwMode="auto">
            <a:xfrm>
              <a:off x="1230594" y="4244624"/>
              <a:ext cx="8218210" cy="4524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Transport.	15,293	  20,262	  2.32	         6.16</a:t>
              </a:r>
              <a:endParaRPr lang="en-US" sz="1600" dirty="0">
                <a:effectLst/>
                <a:latin typeface="+mn-lt"/>
              </a:endParaRPr>
            </a:p>
          </p:txBody>
        </p:sp>
        <p:sp>
          <p:nvSpPr>
            <p:cNvPr id="10" name="Rectangle 9">
              <a:extLst>
                <a:ext uri="{FF2B5EF4-FFF2-40B4-BE49-F238E27FC236}">
                  <a16:creationId xmlns:a16="http://schemas.microsoft.com/office/drawing/2014/main" id="{1A5DC388-81D6-4957-8056-D52F7FEC0BC1}"/>
                </a:ext>
              </a:extLst>
            </p:cNvPr>
            <p:cNvSpPr>
              <a:spLocks noChangeArrowheads="1"/>
            </p:cNvSpPr>
            <p:nvPr/>
          </p:nvSpPr>
          <p:spPr bwMode="auto">
            <a:xfrm>
              <a:off x="1230594" y="3806474"/>
              <a:ext cx="8218210" cy="5286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Industrial	21,287	  17,832	    .79	         5.13</a:t>
              </a:r>
              <a:endParaRPr lang="en-US" sz="1600" dirty="0">
                <a:effectLst/>
                <a:latin typeface="+mn-lt"/>
              </a:endParaRPr>
            </a:p>
          </p:txBody>
        </p:sp>
        <p:sp>
          <p:nvSpPr>
            <p:cNvPr id="11" name="Rectangle 10">
              <a:extLst>
                <a:ext uri="{FF2B5EF4-FFF2-40B4-BE49-F238E27FC236}">
                  <a16:creationId xmlns:a16="http://schemas.microsoft.com/office/drawing/2014/main" id="{163044BD-A1E0-4A71-9F05-3102B80D1490}"/>
                </a:ext>
              </a:extLst>
            </p:cNvPr>
            <p:cNvSpPr>
              <a:spLocks noChangeArrowheads="1"/>
            </p:cNvSpPr>
            <p:nvPr/>
          </p:nvSpPr>
          <p:spPr bwMode="auto">
            <a:xfrm>
              <a:off x="1230594" y="3368324"/>
              <a:ext cx="8218210" cy="5095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Commercial	  5,416	    6,015	  1.97	       11.32</a:t>
              </a:r>
              <a:endParaRPr lang="en-US" sz="1600" dirty="0">
                <a:effectLst/>
                <a:latin typeface="+mn-lt"/>
              </a:endParaRPr>
            </a:p>
          </p:txBody>
        </p:sp>
        <p:sp>
          <p:nvSpPr>
            <p:cNvPr id="12" name="Rectangle 11">
              <a:extLst>
                <a:ext uri="{FF2B5EF4-FFF2-40B4-BE49-F238E27FC236}">
                  <a16:creationId xmlns:a16="http://schemas.microsoft.com/office/drawing/2014/main" id="{3AE3174B-B2A8-44E4-8224-7ED11375C97A}"/>
                </a:ext>
              </a:extLst>
            </p:cNvPr>
            <p:cNvSpPr>
              <a:spLocks noChangeArrowheads="1"/>
            </p:cNvSpPr>
            <p:nvPr/>
          </p:nvSpPr>
          <p:spPr bwMode="auto">
            <a:xfrm>
              <a:off x="1230594" y="2930174"/>
              <a:ext cx="8218210"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Residential        	  9,473	    8,804	$2.12	     $10.92</a:t>
              </a:r>
              <a:endParaRPr lang="en-US" sz="1600" dirty="0">
                <a:effectLst/>
                <a:latin typeface="+mn-lt"/>
              </a:endParaRPr>
            </a:p>
          </p:txBody>
        </p:sp>
        <p:sp>
          <p:nvSpPr>
            <p:cNvPr id="13" name="Rectangle 12">
              <a:extLst>
                <a:ext uri="{FF2B5EF4-FFF2-40B4-BE49-F238E27FC236}">
                  <a16:creationId xmlns:a16="http://schemas.microsoft.com/office/drawing/2014/main" id="{9E6D054B-1C0C-4B19-966C-30020D65CC0B}"/>
                </a:ext>
              </a:extLst>
            </p:cNvPr>
            <p:cNvSpPr>
              <a:spLocks noChangeArrowheads="1"/>
            </p:cNvSpPr>
            <p:nvPr/>
          </p:nvSpPr>
          <p:spPr bwMode="auto">
            <a:xfrm>
              <a:off x="1230594" y="2492024"/>
              <a:ext cx="8218210"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a:t>
              </a:r>
              <a:r>
                <a:rPr lang="en-US" sz="2400" u="sng" dirty="0">
                  <a:effectLst/>
                  <a:latin typeface="+mn-lt"/>
                </a:rPr>
                <a:t>Sector</a:t>
              </a:r>
              <a:r>
                <a:rPr lang="en-US" sz="2400" dirty="0">
                  <a:effectLst/>
                  <a:latin typeface="+mn-lt"/>
                </a:rPr>
                <a:t>                       </a:t>
              </a:r>
              <a:r>
                <a:rPr lang="en-US" sz="2400" u="sng" dirty="0">
                  <a:effectLst/>
                  <a:latin typeface="+mn-lt"/>
                </a:rPr>
                <a:t>1993</a:t>
              </a:r>
              <a:r>
                <a:rPr lang="en-US" sz="2400" dirty="0">
                  <a:effectLst/>
                  <a:latin typeface="+mn-lt"/>
                </a:rPr>
                <a:t>         </a:t>
              </a:r>
              <a:r>
                <a:rPr lang="en-US" sz="2400" u="sng" dirty="0">
                  <a:effectLst/>
                  <a:latin typeface="+mn-lt"/>
                </a:rPr>
                <a:t>2014</a:t>
              </a:r>
              <a:r>
                <a:rPr lang="en-US" sz="2400" dirty="0">
                  <a:effectLst/>
                  <a:latin typeface="+mn-lt"/>
                </a:rPr>
                <a:t>          </a:t>
              </a:r>
              <a:r>
                <a:rPr lang="en-US" sz="2400" u="sng" dirty="0">
                  <a:effectLst/>
                  <a:latin typeface="+mn-lt"/>
                </a:rPr>
                <a:t>1993</a:t>
              </a:r>
              <a:r>
                <a:rPr lang="en-US" sz="2400" dirty="0">
                  <a:effectLst/>
                  <a:latin typeface="+mn-lt"/>
                </a:rPr>
                <a:t>          </a:t>
              </a:r>
              <a:r>
                <a:rPr lang="en-US" sz="2400" u="sng" dirty="0">
                  <a:effectLst/>
                  <a:latin typeface="+mn-lt"/>
                </a:rPr>
                <a:t>2014</a:t>
              </a:r>
              <a:endParaRPr lang="en-US" sz="1600" dirty="0">
                <a:effectLst/>
                <a:latin typeface="+mn-lt"/>
              </a:endParaRPr>
            </a:p>
          </p:txBody>
        </p:sp>
        <p:sp>
          <p:nvSpPr>
            <p:cNvPr id="14" name="Rectangle 13">
              <a:extLst>
                <a:ext uri="{FF2B5EF4-FFF2-40B4-BE49-F238E27FC236}">
                  <a16:creationId xmlns:a16="http://schemas.microsoft.com/office/drawing/2014/main" id="{3F1BA680-CD4D-4143-BF39-612485BCCB7E}"/>
                </a:ext>
              </a:extLst>
            </p:cNvPr>
            <p:cNvSpPr>
              <a:spLocks noChangeArrowheads="1"/>
            </p:cNvSpPr>
            <p:nvPr/>
          </p:nvSpPr>
          <p:spPr bwMode="auto">
            <a:xfrm>
              <a:off x="1230594" y="2053874"/>
              <a:ext cx="8218210" cy="490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tabLst>
                  <a:tab pos="850900" algn="l"/>
                  <a:tab pos="2973388" algn="ctr"/>
                  <a:tab pos="4170363" algn="ctr"/>
                  <a:tab pos="5541963" algn="ctr"/>
                  <a:tab pos="6681788" algn="ctr"/>
                </a:tabLst>
              </a:pPr>
              <a:r>
                <a:rPr lang="en-US" sz="2400" dirty="0">
                  <a:effectLst/>
                  <a:latin typeface="+mn-lt"/>
                </a:rPr>
                <a:t>		                           Quantity (BTU)         Unit Price ($/BTU)</a:t>
              </a:r>
              <a:endParaRPr lang="en-US" sz="1600" dirty="0">
                <a:effectLst/>
                <a:latin typeface="+mn-lt"/>
              </a:endParaRP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blinds(horizontal)">
                                      <p:cBhvr>
                                        <p:cTn id="7" dur="5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Lst>
  </p:timing>
</p:sld>
</file>

<file path=ppt/theme/theme1.xml><?xml version="1.0" encoding="utf-8"?>
<a:theme xmlns:a="http://schemas.openxmlformats.org/drawingml/2006/main" name="SBE13ch01_Ne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SBE13ch01_New</Template>
  <TotalTime>289071</TotalTime>
  <Pages>16</Pages>
  <Words>1507</Words>
  <Application>Microsoft Office PowerPoint</Application>
  <PresentationFormat>Custom</PresentationFormat>
  <Paragraphs>300</Paragraphs>
  <Slides>27</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Arial</vt:lpstr>
      <vt:lpstr>Book Antiqua</vt:lpstr>
      <vt:lpstr>Calibri</vt:lpstr>
      <vt:lpstr>Calibri Light</vt:lpstr>
      <vt:lpstr>Cambria Math</vt:lpstr>
      <vt:lpstr>Monotype Sorts</vt:lpstr>
      <vt:lpstr>MS Reference Serif</vt:lpstr>
      <vt:lpstr>SBE13ch01_New</vt:lpstr>
      <vt:lpstr>Worksheet</vt:lpstr>
      <vt:lpstr>PowerPoint Presentation</vt:lpstr>
      <vt:lpstr>Chapter 20 Index Numbers</vt:lpstr>
      <vt:lpstr>Price Relatives</vt:lpstr>
      <vt:lpstr>Price Relatives</vt:lpstr>
      <vt:lpstr>Price Relatives</vt:lpstr>
      <vt:lpstr>Aggregate Price Indexes</vt:lpstr>
      <vt:lpstr>Aggregate Price Indexes</vt:lpstr>
      <vt:lpstr>Aggregate Price Indexes</vt:lpstr>
      <vt:lpstr>Aggregate Price Indexes</vt:lpstr>
      <vt:lpstr>Aggregate Price Indexes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Important Price Indexes</vt:lpstr>
      <vt:lpstr>Some Important Price Indexes</vt:lpstr>
      <vt:lpstr>Some Important Price Indexes</vt:lpstr>
      <vt:lpstr>Deflating a Series by Price Indexes</vt:lpstr>
      <vt:lpstr>Deflating a Series by Price Indexes</vt:lpstr>
      <vt:lpstr>Deflating a Series by Price Indexes</vt:lpstr>
      <vt:lpstr>Deflating a Series by Price Indexes</vt:lpstr>
      <vt:lpstr>PowerPoint Presentation</vt:lpstr>
      <vt:lpstr>End of Chapter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 NUMBERS</dc:title>
  <dc:creator>John IV</dc:creator>
  <cp:lastModifiedBy>deni</cp:lastModifiedBy>
  <cp:revision>154</cp:revision>
  <cp:lastPrinted>1601-01-01T00:00:00Z</cp:lastPrinted>
  <dcterms:created xsi:type="dcterms:W3CDTF">1996-04-26T07:44:56Z</dcterms:created>
  <dcterms:modified xsi:type="dcterms:W3CDTF">2021-03-03T08:11:04Z</dcterms:modified>
</cp:coreProperties>
</file>