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2" r:id="rId1"/>
  </p:sldMasterIdLst>
  <p:notesMasterIdLst>
    <p:notesMasterId r:id="rId29"/>
  </p:notesMasterIdLst>
  <p:handoutMasterIdLst>
    <p:handoutMasterId r:id="rId30"/>
  </p:handoutMasterIdLst>
  <p:sldIdLst>
    <p:sldId id="272" r:id="rId2"/>
    <p:sldId id="257" r:id="rId3"/>
    <p:sldId id="258" r:id="rId4"/>
    <p:sldId id="278" r:id="rId5"/>
    <p:sldId id="273" r:id="rId6"/>
    <p:sldId id="260" r:id="rId7"/>
    <p:sldId id="261" r:id="rId8"/>
    <p:sldId id="274" r:id="rId9"/>
    <p:sldId id="279" r:id="rId10"/>
    <p:sldId id="263" r:id="rId11"/>
    <p:sldId id="287" r:id="rId12"/>
    <p:sldId id="288" r:id="rId13"/>
    <p:sldId id="289" r:id="rId14"/>
    <p:sldId id="290" r:id="rId15"/>
    <p:sldId id="291" r:id="rId16"/>
    <p:sldId id="292" r:id="rId17"/>
    <p:sldId id="293" r:id="rId18"/>
    <p:sldId id="294" r:id="rId19"/>
    <p:sldId id="264" r:id="rId20"/>
    <p:sldId id="296" r:id="rId21"/>
    <p:sldId id="265" r:id="rId22"/>
    <p:sldId id="267" r:id="rId23"/>
    <p:sldId id="276" r:id="rId24"/>
    <p:sldId id="280" r:id="rId25"/>
    <p:sldId id="281" r:id="rId26"/>
    <p:sldId id="298" r:id="rId27"/>
    <p:sldId id="271" r:id="rId28"/>
  </p:sldIdLst>
  <p:sldSz cx="12161838" cy="6858000"/>
  <p:notesSz cx="6858000" cy="9028113"/>
  <p:kinsoku lang="ja-JP" invalStChars="、。，．・：；？！゛゜ヽヾゝゞ々ー’”）〕］｝〉》」』】°‰′″℃￠％ぁぃぅぇぉっゃゅょゎァィゥェォッャュョヮヵヶ!%),.:;?]}｡｣､･ｧｨｩｪｫｬｭｮｯｰﾞﾟ" invalEndChars="‘“（〔［｛〈《「『【￥＄$([\{｢￡"/>
  <p:defaultTextStyle>
    <a:defPPr>
      <a:defRPr lang="en-US"/>
    </a:defPPr>
    <a:lvl1pPr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MS Reference Serif" pitchFamily="18" charset="0"/>
        <a:ea typeface="+mn-ea"/>
        <a:cs typeface="+mn-cs"/>
      </a:defRPr>
    </a:lvl1pPr>
    <a:lvl2pPr marL="4572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MS Reference Serif" pitchFamily="18" charset="0"/>
        <a:ea typeface="+mn-ea"/>
        <a:cs typeface="+mn-cs"/>
      </a:defRPr>
    </a:lvl2pPr>
    <a:lvl3pPr marL="9144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MS Reference Serif" pitchFamily="18" charset="0"/>
        <a:ea typeface="+mn-ea"/>
        <a:cs typeface="+mn-cs"/>
      </a:defRPr>
    </a:lvl3pPr>
    <a:lvl4pPr marL="13716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MS Reference Serif" pitchFamily="18" charset="0"/>
        <a:ea typeface="+mn-ea"/>
        <a:cs typeface="+mn-cs"/>
      </a:defRPr>
    </a:lvl4pPr>
    <a:lvl5pPr marL="18288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MS Reference Serif" pitchFamily="18" charset="0"/>
        <a:ea typeface="+mn-ea"/>
        <a:cs typeface="+mn-cs"/>
      </a:defRPr>
    </a:lvl5pPr>
    <a:lvl6pPr marL="2286000" algn="l" defTabSz="914400" rtl="0" eaLnBrk="1" latinLnBrk="0" hangingPunct="1">
      <a:defRPr sz="2200" kern="1200">
        <a:solidFill>
          <a:schemeClr val="tx1"/>
        </a:solidFill>
        <a:effectLst>
          <a:outerShdw blurRad="38100" dist="38100" dir="2700000" algn="tl">
            <a:srgbClr val="000000">
              <a:alpha val="43137"/>
            </a:srgbClr>
          </a:outerShdw>
        </a:effectLst>
        <a:latin typeface="MS Reference Serif" pitchFamily="18" charset="0"/>
        <a:ea typeface="+mn-ea"/>
        <a:cs typeface="+mn-cs"/>
      </a:defRPr>
    </a:lvl6pPr>
    <a:lvl7pPr marL="2743200" algn="l" defTabSz="914400" rtl="0" eaLnBrk="1" latinLnBrk="0" hangingPunct="1">
      <a:defRPr sz="2200" kern="1200">
        <a:solidFill>
          <a:schemeClr val="tx1"/>
        </a:solidFill>
        <a:effectLst>
          <a:outerShdw blurRad="38100" dist="38100" dir="2700000" algn="tl">
            <a:srgbClr val="000000">
              <a:alpha val="43137"/>
            </a:srgbClr>
          </a:outerShdw>
        </a:effectLst>
        <a:latin typeface="MS Reference Serif" pitchFamily="18" charset="0"/>
        <a:ea typeface="+mn-ea"/>
        <a:cs typeface="+mn-cs"/>
      </a:defRPr>
    </a:lvl7pPr>
    <a:lvl8pPr marL="3200400" algn="l" defTabSz="914400" rtl="0" eaLnBrk="1" latinLnBrk="0" hangingPunct="1">
      <a:defRPr sz="2200" kern="1200">
        <a:solidFill>
          <a:schemeClr val="tx1"/>
        </a:solidFill>
        <a:effectLst>
          <a:outerShdw blurRad="38100" dist="38100" dir="2700000" algn="tl">
            <a:srgbClr val="000000">
              <a:alpha val="43137"/>
            </a:srgbClr>
          </a:outerShdw>
        </a:effectLst>
        <a:latin typeface="MS Reference Serif" pitchFamily="18" charset="0"/>
        <a:ea typeface="+mn-ea"/>
        <a:cs typeface="+mn-cs"/>
      </a:defRPr>
    </a:lvl8pPr>
    <a:lvl9pPr marL="3657600" algn="l" defTabSz="914400" rtl="0" eaLnBrk="1" latinLnBrk="0" hangingPunct="1">
      <a:defRPr sz="2200" kern="1200">
        <a:solidFill>
          <a:schemeClr val="tx1"/>
        </a:solidFill>
        <a:effectLst>
          <a:outerShdw blurRad="38100" dist="38100" dir="2700000" algn="tl">
            <a:srgbClr val="000000">
              <a:alpha val="43137"/>
            </a:srgbClr>
          </a:outerShdw>
        </a:effectLst>
        <a:latin typeface="MS Reference Serif" pitchFamily="18" charset="0"/>
        <a:ea typeface="+mn-ea"/>
        <a:cs typeface="+mn-cs"/>
      </a:defRPr>
    </a:lvl9pPr>
  </p:defaultTextStyle>
  <p:extLst>
    <p:ext uri="{EFAFB233-063F-42B5-8137-9DF3F51BA10A}">
      <p15:sldGuideLst xmlns:p15="http://schemas.microsoft.com/office/powerpoint/2012/main">
        <p15:guide id="1" orient="horz" pos="907">
          <p15:clr>
            <a:srgbClr val="A4A3A4"/>
          </p15:clr>
        </p15:guide>
        <p15:guide id="2" pos="64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3C844"/>
    <a:srgbClr val="2E3F21"/>
    <a:srgbClr val="8BB46C"/>
    <a:srgbClr val="ACB26E"/>
    <a:srgbClr val="008080"/>
    <a:srgbClr val="009999"/>
    <a:srgbClr val="5F5F5F"/>
    <a:srgbClr val="333333"/>
    <a:srgbClr val="DDDDDD"/>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580" autoAdjust="0"/>
    <p:restoredTop sz="95047" autoAdjust="0"/>
  </p:normalViewPr>
  <p:slideViewPr>
    <p:cSldViewPr snapToGrid="0">
      <p:cViewPr varScale="1">
        <p:scale>
          <a:sx n="82" d="100"/>
          <a:sy n="82" d="100"/>
        </p:scale>
        <p:origin x="108" y="108"/>
      </p:cViewPr>
      <p:guideLst>
        <p:guide orient="horz" pos="907"/>
        <p:guide pos="647"/>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Lst>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8" Type="http://schemas.openxmlformats.org/officeDocument/2006/relationships/slide" Target="slides/slide22.xml"/><Relationship Id="rId3" Type="http://schemas.openxmlformats.org/officeDocument/2006/relationships/slide" Target="slides/slide6.xml"/><Relationship Id="rId7" Type="http://schemas.openxmlformats.org/officeDocument/2006/relationships/slide" Target="slides/slide11.xml"/><Relationship Id="rId2" Type="http://schemas.openxmlformats.org/officeDocument/2006/relationships/slide" Target="slides/slide5.xml"/><Relationship Id="rId1" Type="http://schemas.openxmlformats.org/officeDocument/2006/relationships/slide" Target="slides/slide4.xml"/><Relationship Id="rId6" Type="http://schemas.openxmlformats.org/officeDocument/2006/relationships/slide" Target="slides/slide10.xml"/><Relationship Id="rId11" Type="http://schemas.openxmlformats.org/officeDocument/2006/relationships/slide" Target="slides/slide25.xml"/><Relationship Id="rId5" Type="http://schemas.openxmlformats.org/officeDocument/2006/relationships/slide" Target="slides/slide8.xml"/><Relationship Id="rId10" Type="http://schemas.openxmlformats.org/officeDocument/2006/relationships/slide" Target="slides/slide24.xml"/><Relationship Id="rId4" Type="http://schemas.openxmlformats.org/officeDocument/2006/relationships/slide" Target="slides/slide7.xml"/><Relationship Id="rId9" Type="http://schemas.openxmlformats.org/officeDocument/2006/relationships/slide" Target="slides/slide2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6381750" y="8639175"/>
            <a:ext cx="406400" cy="298450"/>
          </a:xfrm>
          <a:prstGeom prst="rect">
            <a:avLst/>
          </a:prstGeom>
          <a:noFill/>
          <a:ln w="12700">
            <a:noFill/>
            <a:miter lim="800000"/>
            <a:headEnd/>
            <a:tailEnd/>
          </a:ln>
          <a:effectLst/>
        </p:spPr>
        <p:txBody>
          <a:bodyPr wrap="none" lIns="90488" tIns="44450" rIns="90488" bIns="44450" anchor="ctr">
            <a:spAutoFit/>
          </a:bodyPr>
          <a:lstStyle/>
          <a:p>
            <a:pPr algn="r"/>
            <a:fld id="{50A71182-3FE9-47EC-BF01-21E470A8D8B4}" type="slidenum">
              <a:rPr lang="en-US" sz="1400">
                <a:effectLst/>
                <a:latin typeface="Book Antiqua" pitchFamily="18" charset="0"/>
              </a:rPr>
              <a:pPr algn="r"/>
              <a:t>‹#›</a:t>
            </a:fld>
            <a:endParaRPr lang="en-US" sz="1400">
              <a:effectLst/>
              <a:latin typeface="Book Antiqua" pitchFamily="18" charset="0"/>
            </a:endParaRPr>
          </a:p>
        </p:txBody>
      </p:sp>
    </p:spTree>
    <p:extLst>
      <p:ext uri="{BB962C8B-B14F-4D97-AF65-F5344CB8AC3E}">
        <p14:creationId xmlns:p14="http://schemas.microsoft.com/office/powerpoint/2010/main" val="16445992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287838"/>
            <a:ext cx="5029200" cy="4062412"/>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a:t>Click to edit Master notes styles</a:t>
            </a:r>
          </a:p>
          <a:p>
            <a:pPr lvl="1"/>
            <a:r>
              <a:rPr lang="en-US"/>
              <a:t>Second Level</a:t>
            </a:r>
          </a:p>
          <a:p>
            <a:pPr lvl="2"/>
            <a:r>
              <a:rPr lang="en-US"/>
              <a:t>Third Level</a:t>
            </a:r>
          </a:p>
          <a:p>
            <a:pPr lvl="3"/>
            <a:r>
              <a:rPr lang="en-US"/>
              <a:t>Fourth Level</a:t>
            </a:r>
          </a:p>
          <a:p>
            <a:pPr lvl="4"/>
            <a:r>
              <a:rPr lang="en-US"/>
              <a:t>Fifth Level</a:t>
            </a:r>
          </a:p>
        </p:txBody>
      </p:sp>
      <p:sp>
        <p:nvSpPr>
          <p:cNvPr id="2051" name="Rectangle 3"/>
          <p:cNvSpPr>
            <a:spLocks noGrp="1" noRot="1" noChangeAspect="1" noChangeArrowheads="1" noTextEdit="1"/>
          </p:cNvSpPr>
          <p:nvPr>
            <p:ph type="sldImg" idx="2"/>
          </p:nvPr>
        </p:nvSpPr>
        <p:spPr bwMode="auto">
          <a:xfrm>
            <a:off x="439738" y="682625"/>
            <a:ext cx="5980112" cy="3373438"/>
          </a:xfrm>
          <a:prstGeom prst="rect">
            <a:avLst/>
          </a:prstGeom>
          <a:noFill/>
          <a:ln w="12700">
            <a:solidFill>
              <a:schemeClr val="tx1"/>
            </a:solidFill>
            <a:miter lim="800000"/>
            <a:headEnd/>
            <a:tailEnd/>
          </a:ln>
          <a:effectLst/>
        </p:spPr>
      </p:sp>
      <p:sp>
        <p:nvSpPr>
          <p:cNvPr id="2052" name="Rectangle 4"/>
          <p:cNvSpPr>
            <a:spLocks noChangeArrowheads="1"/>
          </p:cNvSpPr>
          <p:nvPr/>
        </p:nvSpPr>
        <p:spPr bwMode="auto">
          <a:xfrm>
            <a:off x="6381750" y="8639175"/>
            <a:ext cx="406400" cy="298450"/>
          </a:xfrm>
          <a:prstGeom prst="rect">
            <a:avLst/>
          </a:prstGeom>
          <a:noFill/>
          <a:ln w="12700">
            <a:noFill/>
            <a:miter lim="800000"/>
            <a:headEnd/>
            <a:tailEnd/>
          </a:ln>
          <a:effectLst/>
        </p:spPr>
        <p:txBody>
          <a:bodyPr wrap="none" lIns="90488" tIns="44450" rIns="90488" bIns="44450" anchor="ctr">
            <a:spAutoFit/>
          </a:bodyPr>
          <a:lstStyle/>
          <a:p>
            <a:pPr algn="r"/>
            <a:fld id="{66310E99-7C27-4FB8-9699-D3F0D821903A}" type="slidenum">
              <a:rPr lang="en-US" sz="1400">
                <a:effectLst/>
                <a:latin typeface="Book Antiqua" pitchFamily="18" charset="0"/>
              </a:rPr>
              <a:pPr algn="r"/>
              <a:t>‹#›</a:t>
            </a:fld>
            <a:endParaRPr lang="en-US" sz="1400">
              <a:effectLst/>
              <a:latin typeface="Book Antiqua" pitchFamily="18" charset="0"/>
            </a:endParaRPr>
          </a:p>
        </p:txBody>
      </p:sp>
    </p:spTree>
    <p:extLst>
      <p:ext uri="{BB962C8B-B14F-4D97-AF65-F5344CB8AC3E}">
        <p14:creationId xmlns:p14="http://schemas.microsoft.com/office/powerpoint/2010/main" val="8246330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Book Antiqua"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Book Antiqua"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Book Antiqua"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Book Antiqua"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Book Antiqua"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Grp="1" noRot="1" noChangeAspect="1" noChangeArrowheads="1" noTextEdit="1"/>
          </p:cNvSpPr>
          <p:nvPr>
            <p:ph type="sldImg"/>
          </p:nvPr>
        </p:nvSpPr>
        <p:spPr>
          <a:xfrm>
            <a:off x="439738" y="682625"/>
            <a:ext cx="5980112" cy="3373438"/>
          </a:xfrm>
          <a:ln/>
        </p:spPr>
      </p:sp>
      <p:sp>
        <p:nvSpPr>
          <p:cNvPr id="10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a:xfrm>
            <a:off x="439738" y="682625"/>
            <a:ext cx="5980112" cy="3373438"/>
          </a:xfrm>
          <a:ln cap="flat"/>
        </p:spPr>
      </p:sp>
      <p:sp>
        <p:nvSpPr>
          <p:cNvPr id="19459"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a:xfrm>
            <a:off x="439738" y="682625"/>
            <a:ext cx="5980112" cy="3373438"/>
          </a:xfrm>
          <a:ln/>
        </p:spPr>
      </p:sp>
      <p:sp>
        <p:nvSpPr>
          <p:cNvPr id="716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a:xfrm>
            <a:off x="439738" y="682625"/>
            <a:ext cx="5980112" cy="3373438"/>
          </a:xfrm>
          <a:ln cap="flat"/>
        </p:spPr>
      </p:sp>
      <p:sp>
        <p:nvSpPr>
          <p:cNvPr id="21507"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xfrm>
            <a:off x="439738" y="682625"/>
            <a:ext cx="5980112" cy="3373438"/>
          </a:xfrm>
          <a:ln cap="flat"/>
        </p:spPr>
      </p:sp>
      <p:sp>
        <p:nvSpPr>
          <p:cNvPr id="23555"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xfrm>
            <a:off x="439738" y="682625"/>
            <a:ext cx="5980112" cy="3373438"/>
          </a:xfrm>
          <a:ln cap="flat"/>
        </p:spPr>
      </p:sp>
      <p:sp>
        <p:nvSpPr>
          <p:cNvPr id="27651"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xfrm>
            <a:off x="439738" y="682625"/>
            <a:ext cx="5980112" cy="3373438"/>
          </a:xfrm>
          <a:ln/>
        </p:spPr>
      </p:sp>
      <p:sp>
        <p:nvSpPr>
          <p:cNvPr id="532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xfrm>
            <a:off x="439738" y="682625"/>
            <a:ext cx="5980112" cy="3373438"/>
          </a:xfrm>
          <a:ln/>
        </p:spPr>
      </p:sp>
      <p:sp>
        <p:nvSpPr>
          <p:cNvPr id="542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xfrm>
            <a:off x="439738" y="682625"/>
            <a:ext cx="5980112" cy="3373438"/>
          </a:xfrm>
          <a:ln/>
        </p:spPr>
      </p:sp>
      <p:sp>
        <p:nvSpPr>
          <p:cNvPr id="552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xfrm>
            <a:off x="439738" y="682625"/>
            <a:ext cx="5980112" cy="3373438"/>
          </a:xfrm>
          <a:ln cap="flat"/>
        </p:spPr>
      </p:sp>
      <p:sp>
        <p:nvSpPr>
          <p:cNvPr id="35843"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Rot="1" noChangeAspect="1" noChangeArrowheads="1" noTextEdit="1"/>
          </p:cNvSpPr>
          <p:nvPr>
            <p:ph type="sldImg"/>
          </p:nvPr>
        </p:nvSpPr>
        <p:spPr>
          <a:xfrm>
            <a:off x="439738" y="682625"/>
            <a:ext cx="5980112" cy="3373438"/>
          </a:xfrm>
          <a:ln cap="flat"/>
        </p:spPr>
      </p:sp>
      <p:sp>
        <p:nvSpPr>
          <p:cNvPr id="7171"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spect="1" noChangeArrowheads="1" noTextEdit="1"/>
          </p:cNvSpPr>
          <p:nvPr>
            <p:ph type="sldImg"/>
          </p:nvPr>
        </p:nvSpPr>
        <p:spPr>
          <a:xfrm>
            <a:off x="439738" y="682625"/>
            <a:ext cx="5980112" cy="3373438"/>
          </a:xfrm>
          <a:ln cap="flat"/>
        </p:spPr>
      </p:sp>
      <p:sp>
        <p:nvSpPr>
          <p:cNvPr id="9219"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xfrm>
            <a:off x="439738" y="682625"/>
            <a:ext cx="5980112" cy="3373438"/>
          </a:xfrm>
          <a:ln/>
        </p:spPr>
      </p:sp>
      <p:sp>
        <p:nvSpPr>
          <p:cNvPr id="491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xfrm>
            <a:off x="439738" y="682625"/>
            <a:ext cx="5980112" cy="3373438"/>
          </a:xfrm>
          <a:ln/>
        </p:spPr>
      </p:sp>
      <p:sp>
        <p:nvSpPr>
          <p:cNvPr id="501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spect="1" noChangeArrowheads="1" noTextEdit="1"/>
          </p:cNvSpPr>
          <p:nvPr>
            <p:ph type="sldImg"/>
          </p:nvPr>
        </p:nvSpPr>
        <p:spPr>
          <a:xfrm>
            <a:off x="439738" y="682625"/>
            <a:ext cx="5980112" cy="3373438"/>
          </a:xfrm>
          <a:ln cap="flat"/>
        </p:spPr>
      </p:sp>
      <p:sp>
        <p:nvSpPr>
          <p:cNvPr id="13315"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ChangeArrowheads="1" noTextEdit="1"/>
          </p:cNvSpPr>
          <p:nvPr>
            <p:ph type="sldImg"/>
          </p:nvPr>
        </p:nvSpPr>
        <p:spPr>
          <a:xfrm>
            <a:off x="439738" y="682625"/>
            <a:ext cx="5980112" cy="3373438"/>
          </a:xfrm>
          <a:ln cap="flat"/>
        </p:spPr>
      </p:sp>
      <p:sp>
        <p:nvSpPr>
          <p:cNvPr id="15363"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439738" y="682625"/>
            <a:ext cx="5980112" cy="3373438"/>
          </a:xfrm>
          <a:ln/>
        </p:spPr>
      </p:sp>
      <p:sp>
        <p:nvSpPr>
          <p:cNvPr id="512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439738" y="682625"/>
            <a:ext cx="5980112" cy="3373438"/>
          </a:xfrm>
          <a:ln/>
        </p:spPr>
      </p:sp>
      <p:sp>
        <p:nvSpPr>
          <p:cNvPr id="5222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0230" y="1122363"/>
            <a:ext cx="9121379"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0230" y="3602038"/>
            <a:ext cx="9121379"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6" name="Slide Number Placeholder 5"/>
          <p:cNvSpPr>
            <a:spLocks noGrp="1"/>
          </p:cNvSpPr>
          <p:nvPr>
            <p:ph type="sldNum" sz="quarter" idx="12"/>
          </p:nvPr>
        </p:nvSpPr>
        <p:spPr/>
        <p:txBody>
          <a:bodyPr/>
          <a:lstStyle/>
          <a:p>
            <a:fld id="{949EBC64-41CB-41B8-B6DF-9B1367312BD4}" type="slidenum">
              <a:rPr lang="en-US" smtClean="0"/>
              <a:t>‹#›</a:t>
            </a:fld>
            <a:endParaRPr lang="en-US"/>
          </a:p>
        </p:txBody>
      </p:sp>
    </p:spTree>
    <p:extLst>
      <p:ext uri="{BB962C8B-B14F-4D97-AF65-F5344CB8AC3E}">
        <p14:creationId xmlns:p14="http://schemas.microsoft.com/office/powerpoint/2010/main" val="3231321103"/>
      </p:ext>
    </p:extLst>
  </p:cSld>
  <p:clrMapOvr>
    <a:masterClrMapping/>
  </p:clrMapOvr>
  <p:transition>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949EBC64-41CB-41B8-B6DF-9B1367312BD4}" type="slidenum">
              <a:rPr lang="en-US" smtClean="0"/>
              <a:t>‹#›</a:t>
            </a:fld>
            <a:endParaRPr lang="en-US"/>
          </a:p>
        </p:txBody>
      </p:sp>
      <p:sp>
        <p:nvSpPr>
          <p:cNvPr id="7" name="Title 1"/>
          <p:cNvSpPr>
            <a:spLocks noGrp="1"/>
          </p:cNvSpPr>
          <p:nvPr>
            <p:ph type="title"/>
          </p:nvPr>
        </p:nvSpPr>
        <p:spPr>
          <a:xfrm>
            <a:off x="836127" y="640081"/>
            <a:ext cx="10489585" cy="727075"/>
          </a:xfrm>
        </p:spPr>
        <p:txBody>
          <a:bodyPr/>
          <a:lstStyle/>
          <a:p>
            <a:r>
              <a:rPr lang="en-US"/>
              <a:t>Click to edit Master title style</a:t>
            </a:r>
          </a:p>
        </p:txBody>
      </p:sp>
    </p:spTree>
    <p:extLst>
      <p:ext uri="{BB962C8B-B14F-4D97-AF65-F5344CB8AC3E}">
        <p14:creationId xmlns:p14="http://schemas.microsoft.com/office/powerpoint/2010/main" val="85052012"/>
      </p:ext>
    </p:extLst>
  </p:cSld>
  <p:clrMapOvr>
    <a:masterClrMapping/>
  </p:clrMapOvr>
  <p:transition>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03315" y="640079"/>
            <a:ext cx="2622396" cy="530352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6126" y="640079"/>
            <a:ext cx="7715166" cy="53035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949EBC64-41CB-41B8-B6DF-9B1367312BD4}" type="slidenum">
              <a:rPr lang="en-US" smtClean="0"/>
              <a:t>‹#›</a:t>
            </a:fld>
            <a:endParaRPr lang="en-US"/>
          </a:p>
        </p:txBody>
      </p:sp>
    </p:spTree>
    <p:extLst>
      <p:ext uri="{BB962C8B-B14F-4D97-AF65-F5344CB8AC3E}">
        <p14:creationId xmlns:p14="http://schemas.microsoft.com/office/powerpoint/2010/main" val="315757967"/>
      </p:ext>
    </p:extLst>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a:defRPr sz="2400"/>
            </a:lvl1pPr>
            <a:lvl2pPr>
              <a:defRPr sz="20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949EBC64-41CB-41B8-B6DF-9B1367312BD4}" type="slidenum">
              <a:rPr lang="en-US" smtClean="0"/>
              <a:t>‹#›</a:t>
            </a:fld>
            <a:endParaRPr lang="en-US"/>
          </a:p>
        </p:txBody>
      </p:sp>
    </p:spTree>
    <p:extLst>
      <p:ext uri="{BB962C8B-B14F-4D97-AF65-F5344CB8AC3E}">
        <p14:creationId xmlns:p14="http://schemas.microsoft.com/office/powerpoint/2010/main" val="479282651"/>
      </p:ext>
    </p:extLst>
  </p:cSld>
  <p:clrMapOvr>
    <a:masterClrMapping/>
  </p:clrMapOvr>
  <p:transition>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29792" y="1709738"/>
            <a:ext cx="10489585"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29792" y="4589464"/>
            <a:ext cx="10489585" cy="137401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949EBC64-41CB-41B8-B6DF-9B1367312BD4}" type="slidenum">
              <a:rPr lang="en-US" smtClean="0"/>
              <a:t>‹#›</a:t>
            </a:fld>
            <a:endParaRPr lang="en-US"/>
          </a:p>
        </p:txBody>
      </p:sp>
    </p:spTree>
    <p:extLst>
      <p:ext uri="{BB962C8B-B14F-4D97-AF65-F5344CB8AC3E}">
        <p14:creationId xmlns:p14="http://schemas.microsoft.com/office/powerpoint/2010/main" val="2275961232"/>
      </p:ext>
    </p:extLst>
  </p:cSld>
  <p:clrMapOvr>
    <a:masterClrMapping/>
  </p:clrMapOvr>
  <p:transition>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6126" y="1463040"/>
            <a:ext cx="5168781"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56931" y="1463040"/>
            <a:ext cx="5168781"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949EBC64-41CB-41B8-B6DF-9B1367312BD4}" type="slidenum">
              <a:rPr lang="en-US" smtClean="0"/>
              <a:t>‹#›</a:t>
            </a:fld>
            <a:endParaRPr lang="en-US"/>
          </a:p>
        </p:txBody>
      </p:sp>
    </p:spTree>
    <p:extLst>
      <p:ext uri="{BB962C8B-B14F-4D97-AF65-F5344CB8AC3E}">
        <p14:creationId xmlns:p14="http://schemas.microsoft.com/office/powerpoint/2010/main" val="2241213713"/>
      </p:ext>
    </p:extLst>
  </p:cSld>
  <p:clrMapOvr>
    <a:masterClrMapping/>
  </p:clrMapOvr>
  <p:transition>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7711" y="1463040"/>
            <a:ext cx="5145027" cy="73988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7711" y="2298811"/>
            <a:ext cx="5145027" cy="3657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56931" y="1463040"/>
            <a:ext cx="5170365" cy="73988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56931" y="2298811"/>
            <a:ext cx="5170365" cy="3657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949EBC64-41CB-41B8-B6DF-9B1367312BD4}" type="slidenum">
              <a:rPr lang="en-US" smtClean="0"/>
              <a:t>‹#›</a:t>
            </a:fld>
            <a:endParaRPr lang="en-US"/>
          </a:p>
        </p:txBody>
      </p:sp>
      <p:sp>
        <p:nvSpPr>
          <p:cNvPr id="10" name="Title 1"/>
          <p:cNvSpPr>
            <a:spLocks noGrp="1"/>
          </p:cNvSpPr>
          <p:nvPr>
            <p:ph type="title"/>
          </p:nvPr>
        </p:nvSpPr>
        <p:spPr>
          <a:xfrm>
            <a:off x="836127" y="640081"/>
            <a:ext cx="10489585" cy="727075"/>
          </a:xfrm>
        </p:spPr>
        <p:txBody>
          <a:bodyPr/>
          <a:lstStyle/>
          <a:p>
            <a:r>
              <a:rPr lang="en-US"/>
              <a:t>Click to edit Master title style</a:t>
            </a:r>
          </a:p>
        </p:txBody>
      </p:sp>
    </p:spTree>
    <p:extLst>
      <p:ext uri="{BB962C8B-B14F-4D97-AF65-F5344CB8AC3E}">
        <p14:creationId xmlns:p14="http://schemas.microsoft.com/office/powerpoint/2010/main" val="1837726921"/>
      </p:ext>
    </p:extLst>
  </p:cSld>
  <p:clrMapOvr>
    <a:masterClrMapping/>
  </p:clrMapOvr>
  <p:transition>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949EBC64-41CB-41B8-B6DF-9B1367312BD4}" type="slidenum">
              <a:rPr lang="en-US" smtClean="0"/>
              <a:t>‹#›</a:t>
            </a:fld>
            <a:endParaRPr lang="en-US"/>
          </a:p>
        </p:txBody>
      </p:sp>
    </p:spTree>
    <p:extLst>
      <p:ext uri="{BB962C8B-B14F-4D97-AF65-F5344CB8AC3E}">
        <p14:creationId xmlns:p14="http://schemas.microsoft.com/office/powerpoint/2010/main" val="1444259739"/>
      </p:ext>
    </p:extLst>
  </p:cSld>
  <p:clrMapOvr>
    <a:masterClrMapping/>
  </p:clrMapOvr>
  <p:transition>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49EBC64-41CB-41B8-B6DF-9B1367312BD4}" type="slidenum">
              <a:rPr lang="en-US" smtClean="0"/>
              <a:t>‹#›</a:t>
            </a:fld>
            <a:endParaRPr lang="en-US"/>
          </a:p>
        </p:txBody>
      </p:sp>
    </p:spTree>
    <p:extLst>
      <p:ext uri="{BB962C8B-B14F-4D97-AF65-F5344CB8AC3E}">
        <p14:creationId xmlns:p14="http://schemas.microsoft.com/office/powerpoint/2010/main" val="1813993517"/>
      </p:ext>
    </p:extLst>
  </p:cSld>
  <p:clrMapOvr>
    <a:masterClrMapping/>
  </p:clrMapOvr>
  <p:transition>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7711" y="640081"/>
            <a:ext cx="3922509" cy="1069975"/>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70365" y="640079"/>
            <a:ext cx="6156930" cy="530352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7711" y="1838227"/>
            <a:ext cx="3922509" cy="410537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949EBC64-41CB-41B8-B6DF-9B1367312BD4}" type="slidenum">
              <a:rPr lang="en-US" smtClean="0"/>
              <a:t>‹#›</a:t>
            </a:fld>
            <a:endParaRPr lang="en-US"/>
          </a:p>
        </p:txBody>
      </p:sp>
    </p:spTree>
    <p:extLst>
      <p:ext uri="{BB962C8B-B14F-4D97-AF65-F5344CB8AC3E}">
        <p14:creationId xmlns:p14="http://schemas.microsoft.com/office/powerpoint/2010/main" val="1111289578"/>
      </p:ext>
    </p:extLst>
  </p:cSld>
  <p:clrMapOvr>
    <a:masterClrMapping/>
  </p:clrMapOvr>
  <p:transition>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7711" y="640081"/>
            <a:ext cx="3922509" cy="1069975"/>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70365" y="640080"/>
            <a:ext cx="6156930" cy="522890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7711" y="1838228"/>
            <a:ext cx="3922509" cy="403076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949EBC64-41CB-41B8-B6DF-9B1367312BD4}" type="slidenum">
              <a:rPr lang="en-US" smtClean="0"/>
              <a:t>‹#›</a:t>
            </a:fld>
            <a:endParaRPr lang="en-US"/>
          </a:p>
        </p:txBody>
      </p:sp>
    </p:spTree>
    <p:extLst>
      <p:ext uri="{BB962C8B-B14F-4D97-AF65-F5344CB8AC3E}">
        <p14:creationId xmlns:p14="http://schemas.microsoft.com/office/powerpoint/2010/main" val="218089055"/>
      </p:ext>
    </p:extLst>
  </p:cSld>
  <p:clrMapOvr>
    <a:masterClrMapping/>
  </p:clrMapOvr>
  <p:transition>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Rectangle 12"/>
          <p:cNvSpPr/>
          <p:nvPr userDrawn="1"/>
        </p:nvSpPr>
        <p:spPr>
          <a:xfrm>
            <a:off x="1" y="1"/>
            <a:ext cx="12191996" cy="464388"/>
          </a:xfrm>
          <a:prstGeom prst="rect">
            <a:avLst/>
          </a:prstGeom>
          <a:solidFill>
            <a:srgbClr val="BF2317">
              <a:alpha val="7803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6127" y="640081"/>
            <a:ext cx="10489585" cy="72707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6127" y="1463040"/>
            <a:ext cx="10489585" cy="45720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10699774" y="6448509"/>
            <a:ext cx="625938" cy="272967"/>
          </a:xfrm>
          <a:prstGeom prst="rect">
            <a:avLst/>
          </a:prstGeom>
        </p:spPr>
        <p:txBody>
          <a:bodyPr vert="horz" lIns="91440" tIns="45720" rIns="91440" bIns="45720" rtlCol="0" anchor="ctr"/>
          <a:lstStyle>
            <a:lvl1pPr algn="r">
              <a:defRPr sz="1200">
                <a:solidFill>
                  <a:schemeClr val="tx1">
                    <a:tint val="75000"/>
                  </a:schemeClr>
                </a:solidFill>
                <a:effectLst/>
                <a:latin typeface="+mn-lt"/>
              </a:defRPr>
            </a:lvl1pPr>
          </a:lstStyle>
          <a:p>
            <a:fld id="{949EBC64-41CB-41B8-B6DF-9B1367312BD4}" type="slidenum">
              <a:rPr lang="en-US" smtClean="0"/>
              <a:pPr/>
              <a:t>‹#›</a:t>
            </a:fld>
            <a:endParaRPr lang="en-US"/>
          </a:p>
        </p:txBody>
      </p:sp>
      <p:pic>
        <p:nvPicPr>
          <p:cNvPr id="7" name="Picture 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 y="464389"/>
            <a:ext cx="12196108" cy="1112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 y="6248402"/>
            <a:ext cx="12196106" cy="1112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Rectangle 10"/>
          <p:cNvSpPr>
            <a:spLocks noChangeArrowheads="1"/>
          </p:cNvSpPr>
          <p:nvPr/>
        </p:nvSpPr>
        <p:spPr bwMode="auto">
          <a:xfrm>
            <a:off x="836127" y="6448509"/>
            <a:ext cx="9419476" cy="335989"/>
          </a:xfrm>
          <a:prstGeom prst="rect">
            <a:avLst/>
          </a:prstGeom>
          <a:noFill/>
          <a:ln w="12700">
            <a:noFill/>
            <a:miter lim="800000"/>
            <a:headEnd/>
            <a:tailEnd/>
          </a:ln>
          <a:effectLst/>
        </p:spPr>
        <p:txBody>
          <a:bodyPr wrap="square" lIns="90488" tIns="44450" rIns="90488" bIns="44450">
            <a:spAutoFit/>
          </a:bodyPr>
          <a:lstStyle>
            <a:defPPr>
              <a:defRPr lang="en-US"/>
            </a:defPPr>
            <a:lvl1pPr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1pPr>
            <a:lvl2pPr marL="4572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2pPr>
            <a:lvl3pPr marL="9144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3pPr>
            <a:lvl4pPr marL="13716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4pPr>
            <a:lvl5pPr marL="18288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5pPr>
            <a:lvl6pPr marL="22860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6pPr>
            <a:lvl7pPr marL="27432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7pPr>
            <a:lvl8pPr marL="32004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8pPr>
            <a:lvl9pPr marL="36576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9pPr>
          </a:lstStyle>
          <a:p>
            <a:pPr algn="l">
              <a:defRPr/>
            </a:pPr>
            <a:r>
              <a:rPr lang="en-US" sz="800" kern="1200" dirty="0">
                <a:solidFill>
                  <a:srgbClr val="000000"/>
                </a:solidFill>
                <a:effectLst/>
                <a:latin typeface="+mn-lt"/>
                <a:ea typeface="+mn-ea"/>
                <a:cs typeface="Arial" panose="020B0604020202020204" pitchFamily="34" charset="0"/>
              </a:rPr>
              <a:t>© 2017 Cengage Learning.  May not be scanned, copied or duplicated, or posted to a publicly accessible website, in whole or in part, except for use as permitted</a:t>
            </a:r>
            <a:r>
              <a:rPr lang="en-US" sz="800" kern="1200" baseline="0" dirty="0">
                <a:solidFill>
                  <a:srgbClr val="000000"/>
                </a:solidFill>
                <a:effectLst/>
                <a:latin typeface="+mn-lt"/>
                <a:ea typeface="+mn-ea"/>
                <a:cs typeface="Arial" panose="020B0604020202020204" pitchFamily="34" charset="0"/>
              </a:rPr>
              <a:t> </a:t>
            </a:r>
            <a:r>
              <a:rPr lang="en-US" sz="800" kern="1200" dirty="0">
                <a:solidFill>
                  <a:srgbClr val="000000"/>
                </a:solidFill>
                <a:effectLst/>
                <a:latin typeface="+mn-lt"/>
                <a:ea typeface="+mn-ea"/>
                <a:cs typeface="Arial" panose="020B0604020202020204" pitchFamily="34" charset="0"/>
              </a:rPr>
              <a:t>in a license distributed with a certain product or service or otherwise on a password-protected website or</a:t>
            </a:r>
            <a:r>
              <a:rPr lang="en-US" sz="800" kern="1200" baseline="0" dirty="0">
                <a:solidFill>
                  <a:srgbClr val="000000"/>
                </a:solidFill>
                <a:effectLst/>
                <a:latin typeface="+mn-lt"/>
                <a:ea typeface="+mn-ea"/>
                <a:cs typeface="Arial" panose="020B0604020202020204" pitchFamily="34" charset="0"/>
              </a:rPr>
              <a:t> school-approved learning management system f</a:t>
            </a:r>
            <a:r>
              <a:rPr lang="en-US" sz="800" kern="1200" dirty="0">
                <a:solidFill>
                  <a:srgbClr val="000000"/>
                </a:solidFill>
                <a:effectLst/>
                <a:latin typeface="+mn-lt"/>
                <a:ea typeface="+mn-ea"/>
                <a:cs typeface="Arial" panose="020B0604020202020204" pitchFamily="34" charset="0"/>
              </a:rPr>
              <a:t>or classroom use.</a:t>
            </a:r>
          </a:p>
        </p:txBody>
      </p:sp>
      <p:sp>
        <p:nvSpPr>
          <p:cNvPr id="12" name="Rectangle 11"/>
          <p:cNvSpPr/>
          <p:nvPr/>
        </p:nvSpPr>
        <p:spPr>
          <a:xfrm>
            <a:off x="6080920" y="48578"/>
            <a:ext cx="5244791" cy="369332"/>
          </a:xfrm>
          <a:prstGeom prst="rect">
            <a:avLst/>
          </a:prstGeom>
        </p:spPr>
        <p:txBody>
          <a:bodyPr wrap="square">
            <a:spAutoFit/>
          </a:bodyPr>
          <a:lstStyle/>
          <a:p>
            <a:pPr algn="r"/>
            <a:r>
              <a:rPr lang="en-US" sz="1800" dirty="0">
                <a:solidFill>
                  <a:schemeClr val="bg1"/>
                </a:solidFill>
                <a:effectLst/>
                <a:latin typeface="+mn-lt"/>
              </a:rPr>
              <a:t>Statistics for Business and Economics (13e)</a:t>
            </a:r>
          </a:p>
        </p:txBody>
      </p:sp>
      <p:sp>
        <p:nvSpPr>
          <p:cNvPr id="14" name="Rectangle 13"/>
          <p:cNvSpPr/>
          <p:nvPr userDrawn="1"/>
        </p:nvSpPr>
        <p:spPr>
          <a:xfrm flipV="1">
            <a:off x="0" y="6175652"/>
            <a:ext cx="12191997" cy="79652"/>
          </a:xfrm>
          <a:prstGeom prst="rect">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11913781"/>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ransition>
    <p:zoom/>
  </p:transition>
  <p:hf hdr="0" ftr="0" dt="0"/>
  <p:txStyles>
    <p:titleStyle>
      <a:lvl1pPr algn="l" defTabSz="914400" rtl="0" eaLnBrk="1" latinLnBrk="0" hangingPunct="1">
        <a:lnSpc>
          <a:spcPct val="90000"/>
        </a:lnSpc>
        <a:spcBef>
          <a:spcPct val="0"/>
        </a:spcBef>
        <a:buNone/>
        <a:defRPr sz="3200" kern="1200">
          <a:solidFill>
            <a:schemeClr val="tx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AutoShape 73" descr="ASW0324590067_amzn"/>
          <p:cNvSpPr>
            <a:spLocks noChangeAspect="1" noChangeArrowheads="1"/>
          </p:cNvSpPr>
          <p:nvPr/>
        </p:nvSpPr>
        <p:spPr bwMode="auto">
          <a:xfrm>
            <a:off x="4160485" y="848408"/>
            <a:ext cx="5206787" cy="4829175"/>
          </a:xfrm>
          <a:prstGeom prst="rect">
            <a:avLst/>
          </a:prstGeom>
          <a:noFill/>
        </p:spPr>
        <p:txBody>
          <a:bodyPr/>
          <a:lstStyle>
            <a:defPPr>
              <a:defRPr lang="en-US"/>
            </a:defPPr>
            <a:lvl1pPr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MS Reference Serif" pitchFamily="18" charset="0"/>
                <a:ea typeface="+mn-ea"/>
                <a:cs typeface="+mn-cs"/>
              </a:defRPr>
            </a:lvl1pPr>
            <a:lvl2pPr marL="4572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MS Reference Serif" pitchFamily="18" charset="0"/>
                <a:ea typeface="+mn-ea"/>
                <a:cs typeface="+mn-cs"/>
              </a:defRPr>
            </a:lvl2pPr>
            <a:lvl3pPr marL="9144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MS Reference Serif" pitchFamily="18" charset="0"/>
                <a:ea typeface="+mn-ea"/>
                <a:cs typeface="+mn-cs"/>
              </a:defRPr>
            </a:lvl3pPr>
            <a:lvl4pPr marL="13716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MS Reference Serif" pitchFamily="18" charset="0"/>
                <a:ea typeface="+mn-ea"/>
                <a:cs typeface="+mn-cs"/>
              </a:defRPr>
            </a:lvl4pPr>
            <a:lvl5pPr marL="18288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MS Reference Serif" pitchFamily="18" charset="0"/>
                <a:ea typeface="+mn-ea"/>
                <a:cs typeface="+mn-cs"/>
              </a:defRPr>
            </a:lvl5pPr>
            <a:lvl6pPr marL="2286000" algn="l" defTabSz="914400" rtl="0" eaLnBrk="1" latinLnBrk="0" hangingPunct="1">
              <a:defRPr sz="2200" kern="1200">
                <a:solidFill>
                  <a:schemeClr val="tx1"/>
                </a:solidFill>
                <a:effectLst>
                  <a:outerShdw blurRad="38100" dist="38100" dir="2700000" algn="tl">
                    <a:srgbClr val="000000">
                      <a:alpha val="43137"/>
                    </a:srgbClr>
                  </a:outerShdw>
                </a:effectLst>
                <a:latin typeface="MS Reference Serif" pitchFamily="18" charset="0"/>
                <a:ea typeface="+mn-ea"/>
                <a:cs typeface="+mn-cs"/>
              </a:defRPr>
            </a:lvl6pPr>
            <a:lvl7pPr marL="2743200" algn="l" defTabSz="914400" rtl="0" eaLnBrk="1" latinLnBrk="0" hangingPunct="1">
              <a:defRPr sz="2200" kern="1200">
                <a:solidFill>
                  <a:schemeClr val="tx1"/>
                </a:solidFill>
                <a:effectLst>
                  <a:outerShdw blurRad="38100" dist="38100" dir="2700000" algn="tl">
                    <a:srgbClr val="000000">
                      <a:alpha val="43137"/>
                    </a:srgbClr>
                  </a:outerShdw>
                </a:effectLst>
                <a:latin typeface="MS Reference Serif" pitchFamily="18" charset="0"/>
                <a:ea typeface="+mn-ea"/>
                <a:cs typeface="+mn-cs"/>
              </a:defRPr>
            </a:lvl7pPr>
            <a:lvl8pPr marL="3200400" algn="l" defTabSz="914400" rtl="0" eaLnBrk="1" latinLnBrk="0" hangingPunct="1">
              <a:defRPr sz="2200" kern="1200">
                <a:solidFill>
                  <a:schemeClr val="tx1"/>
                </a:solidFill>
                <a:effectLst>
                  <a:outerShdw blurRad="38100" dist="38100" dir="2700000" algn="tl">
                    <a:srgbClr val="000000">
                      <a:alpha val="43137"/>
                    </a:srgbClr>
                  </a:outerShdw>
                </a:effectLst>
                <a:latin typeface="MS Reference Serif" pitchFamily="18" charset="0"/>
                <a:ea typeface="+mn-ea"/>
                <a:cs typeface="+mn-cs"/>
              </a:defRPr>
            </a:lvl8pPr>
            <a:lvl9pPr marL="3657600" algn="l" defTabSz="914400" rtl="0" eaLnBrk="1" latinLnBrk="0" hangingPunct="1">
              <a:defRPr sz="2200" kern="1200">
                <a:solidFill>
                  <a:schemeClr val="tx1"/>
                </a:solidFill>
                <a:effectLst>
                  <a:outerShdw blurRad="38100" dist="38100" dir="2700000" algn="tl">
                    <a:srgbClr val="000000">
                      <a:alpha val="43137"/>
                    </a:srgbClr>
                  </a:outerShdw>
                </a:effectLst>
                <a:latin typeface="MS Reference Serif" pitchFamily="18" charset="0"/>
                <a:ea typeface="+mn-ea"/>
                <a:cs typeface="+mn-cs"/>
              </a:defRPr>
            </a:lvl9pPr>
          </a:lstStyle>
          <a:p>
            <a:pPr>
              <a:defRPr/>
            </a:pPr>
            <a:endParaRPr lang="en-US" dirty="0"/>
          </a:p>
        </p:txBody>
      </p:sp>
      <p:sp>
        <p:nvSpPr>
          <p:cNvPr id="2" name="Slide Number Placeholder 1"/>
          <p:cNvSpPr>
            <a:spLocks noGrp="1"/>
          </p:cNvSpPr>
          <p:nvPr>
            <p:ph type="sldNum" sz="quarter" idx="12"/>
          </p:nvPr>
        </p:nvSpPr>
        <p:spPr/>
        <p:txBody>
          <a:bodyPr/>
          <a:lstStyle/>
          <a:p>
            <a:fld id="{949EBC64-41CB-41B8-B6DF-9B1367312BD4}" type="slidenum">
              <a:rPr lang="en-US" smtClean="0"/>
              <a:t>1</a:t>
            </a:fld>
            <a:endParaRPr lang="en-US"/>
          </a:p>
        </p:txBody>
      </p:sp>
      <p:sp>
        <p:nvSpPr>
          <p:cNvPr id="30" name="Title 3"/>
          <p:cNvSpPr>
            <a:spLocks noGrp="1"/>
          </p:cNvSpPr>
          <p:nvPr/>
        </p:nvSpPr>
        <p:spPr>
          <a:xfrm>
            <a:off x="859006" y="814546"/>
            <a:ext cx="5620721" cy="299866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dirty="0">
                <a:effectLst/>
              </a:rPr>
              <a:t>Statistics for </a:t>
            </a:r>
            <a:br>
              <a:rPr lang="en-US" dirty="0">
                <a:effectLst/>
              </a:rPr>
            </a:br>
            <a:r>
              <a:rPr lang="en-US" dirty="0">
                <a:effectLst/>
              </a:rPr>
              <a:t>Business and Economics (13e)</a:t>
            </a:r>
          </a:p>
        </p:txBody>
      </p:sp>
      <p:sp>
        <p:nvSpPr>
          <p:cNvPr id="31" name="Text Placeholder 5"/>
          <p:cNvSpPr>
            <a:spLocks noGrp="1"/>
          </p:cNvSpPr>
          <p:nvPr/>
        </p:nvSpPr>
        <p:spPr>
          <a:xfrm>
            <a:off x="859006" y="3964041"/>
            <a:ext cx="5620721" cy="735291"/>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r>
              <a:rPr lang="en-US" dirty="0">
                <a:effectLst/>
              </a:rPr>
              <a:t>Anderson, Sweeney, Williams, </a:t>
            </a:r>
            <a:r>
              <a:rPr lang="en-US" dirty="0" err="1">
                <a:effectLst/>
              </a:rPr>
              <a:t>Camm</a:t>
            </a:r>
            <a:r>
              <a:rPr lang="en-US" dirty="0">
                <a:effectLst/>
              </a:rPr>
              <a:t>, Cochran</a:t>
            </a:r>
          </a:p>
          <a:p>
            <a:r>
              <a:rPr lang="en-US" dirty="0">
                <a:effectLst/>
              </a:rPr>
              <a:t>© 2017 Cengage Learning</a:t>
            </a:r>
          </a:p>
        </p:txBody>
      </p:sp>
      <p:sp>
        <p:nvSpPr>
          <p:cNvPr id="33" name="Text Placeholder 5"/>
          <p:cNvSpPr txBox="1">
            <a:spLocks/>
          </p:cNvSpPr>
          <p:nvPr/>
        </p:nvSpPr>
        <p:spPr>
          <a:xfrm>
            <a:off x="859006" y="5002560"/>
            <a:ext cx="5620721" cy="735291"/>
          </a:xfrm>
          <a:prstGeom prst="rect">
            <a:avLst/>
          </a:prstGeom>
        </p:spPr>
        <p:txBody>
          <a:bodyPr vert="horz" lIns="91440" tIns="45720" rIns="91440" bIns="45720" rtlCol="0">
            <a:norm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effectLst/>
              </a:rPr>
              <a:t>Slides by John </a:t>
            </a:r>
            <a:r>
              <a:rPr lang="en-US" dirty="0" err="1">
                <a:effectLst/>
              </a:rPr>
              <a:t>Loucks</a:t>
            </a:r>
            <a:endParaRPr lang="en-US" dirty="0">
              <a:effectLst/>
            </a:endParaRPr>
          </a:p>
          <a:p>
            <a:r>
              <a:rPr lang="en-US" dirty="0">
                <a:effectLst/>
              </a:rPr>
              <a:t>St. Edwards University</a:t>
            </a:r>
          </a:p>
        </p:txBody>
      </p:sp>
      <p:pic>
        <p:nvPicPr>
          <p:cNvPr id="8" name="Picture 2" descr="C:\Slides\SBE13ppt\9781305585317 cover shot.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46855" y="680531"/>
            <a:ext cx="4311720" cy="539641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idx="1"/>
          </p:nvPr>
        </p:nvSpPr>
        <p:spPr>
          <a:xfrm>
            <a:off x="3818624" y="2177470"/>
            <a:ext cx="6881150" cy="509587"/>
          </a:xfrm>
          <a:noFill/>
          <a:ln/>
        </p:spPr>
        <p:txBody>
          <a:bodyPr/>
          <a:lstStyle/>
          <a:p>
            <a:pPr>
              <a:buNone/>
            </a:pPr>
            <a:r>
              <a:rPr lang="en-US" u="sng" dirty="0" err="1"/>
              <a:t>Unweighted</a:t>
            </a:r>
            <a:r>
              <a:rPr lang="en-US" u="sng" dirty="0"/>
              <a:t> Aggregate Price Index</a:t>
            </a:r>
          </a:p>
        </p:txBody>
      </p:sp>
      <p:sp>
        <p:nvSpPr>
          <p:cNvPr id="18450" name="Oval 18"/>
          <p:cNvSpPr>
            <a:spLocks noChangeArrowheads="1"/>
          </p:cNvSpPr>
          <p:nvPr/>
        </p:nvSpPr>
        <p:spPr bwMode="auto">
          <a:xfrm>
            <a:off x="8727193" y="3341485"/>
            <a:ext cx="895884" cy="495300"/>
          </a:xfrm>
          <a:prstGeom prst="ellipse">
            <a:avLst/>
          </a:prstGeom>
          <a:noFill/>
          <a:ln w="28575">
            <a:solidFill>
              <a:srgbClr val="C00000"/>
            </a:solidFill>
            <a:round/>
            <a:headEnd/>
            <a:tailEnd/>
          </a:ln>
          <a:effectLst/>
        </p:spPr>
        <p:txBody>
          <a:bodyPr wrap="none" anchor="ctr"/>
          <a:lstStyle/>
          <a:p>
            <a:endParaRPr lang="en-US"/>
          </a:p>
        </p:txBody>
      </p:sp>
      <mc:AlternateContent xmlns:mc="http://schemas.openxmlformats.org/markup-compatibility/2006">
        <mc:Choice xmlns:a14="http://schemas.microsoft.com/office/drawing/2010/main" Requires="a14">
          <p:sp>
            <p:nvSpPr>
              <p:cNvPr id="2" name="TextBox 1"/>
              <p:cNvSpPr txBox="1"/>
              <p:nvPr/>
            </p:nvSpPr>
            <p:spPr>
              <a:xfrm>
                <a:off x="2741963" y="3189186"/>
                <a:ext cx="6881114" cy="79989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2400" i="1" smtClean="0">
                              <a:effectLst/>
                              <a:latin typeface="Cambria Math" panose="02040503050406030204" pitchFamily="18" charset="0"/>
                            </a:rPr>
                          </m:ctrlPr>
                        </m:sSubPr>
                        <m:e>
                          <m:r>
                            <a:rPr lang="en-US" sz="2400" b="0" i="1" smtClean="0">
                              <a:effectLst/>
                              <a:latin typeface="Cambria Math"/>
                            </a:rPr>
                            <m:t>𝐼</m:t>
                          </m:r>
                        </m:e>
                        <m:sub>
                          <m:r>
                            <a:rPr lang="en-US" sz="2400" b="0" i="1" smtClean="0">
                              <a:effectLst/>
                              <a:latin typeface="Cambria Math"/>
                            </a:rPr>
                            <m:t>2014</m:t>
                          </m:r>
                        </m:sub>
                      </m:sSub>
                      <m:r>
                        <a:rPr lang="en-US" sz="2400" b="0" i="1" smtClean="0">
                          <a:effectLst/>
                          <a:latin typeface="Cambria Math"/>
                        </a:rPr>
                        <m:t>=</m:t>
                      </m:r>
                      <m:f>
                        <m:fPr>
                          <m:ctrlPr>
                            <a:rPr lang="en-US" sz="2400" b="0" i="1" smtClean="0">
                              <a:effectLst/>
                              <a:latin typeface="Cambria Math" panose="02040503050406030204" pitchFamily="18" charset="0"/>
                            </a:rPr>
                          </m:ctrlPr>
                        </m:fPr>
                        <m:num>
                          <m:r>
                            <a:rPr lang="en-US" sz="2400" b="0" i="1" smtClean="0">
                              <a:effectLst/>
                              <a:latin typeface="Cambria Math"/>
                            </a:rPr>
                            <m:t>10.92+11.32+5.13+6.16</m:t>
                          </m:r>
                        </m:num>
                        <m:den>
                          <m:r>
                            <a:rPr lang="en-US" sz="2400" b="0" i="1" smtClean="0">
                              <a:effectLst/>
                              <a:latin typeface="Cambria Math"/>
                            </a:rPr>
                            <m:t>2.12+1.97+.79+2.32</m:t>
                          </m:r>
                        </m:den>
                      </m:f>
                      <m:r>
                        <a:rPr lang="en-US" sz="2400" b="0" i="1" smtClean="0">
                          <a:effectLst/>
                          <a:latin typeface="Cambria Math"/>
                        </a:rPr>
                        <m:t> </m:t>
                      </m:r>
                      <m:d>
                        <m:dPr>
                          <m:ctrlPr>
                            <a:rPr lang="en-US" sz="2400" b="0" i="1" smtClean="0">
                              <a:effectLst/>
                              <a:latin typeface="Cambria Math" panose="02040503050406030204" pitchFamily="18" charset="0"/>
                            </a:rPr>
                          </m:ctrlPr>
                        </m:dPr>
                        <m:e>
                          <m:r>
                            <a:rPr lang="en-US" sz="2400" b="0" i="1" smtClean="0">
                              <a:effectLst/>
                              <a:latin typeface="Cambria Math"/>
                            </a:rPr>
                            <m:t>100</m:t>
                          </m:r>
                        </m:e>
                      </m:d>
                      <m:r>
                        <a:rPr lang="en-US" sz="2400" b="0" i="1" smtClean="0">
                          <a:effectLst/>
                          <a:latin typeface="Cambria Math"/>
                        </a:rPr>
                        <m:t>= 466</m:t>
                      </m:r>
                    </m:oMath>
                  </m:oMathPara>
                </a14:m>
                <a:endParaRPr lang="en-US" sz="2400" dirty="0">
                  <a:effectLst/>
                  <a:latin typeface="+mn-lt"/>
                </a:endParaRPr>
              </a:p>
            </p:txBody>
          </p:sp>
        </mc:Choice>
        <mc:Fallback>
          <p:sp>
            <p:nvSpPr>
              <p:cNvPr id="2" name="TextBox 1"/>
              <p:cNvSpPr txBox="1">
                <a:spLocks noRot="1" noChangeAspect="1" noMove="1" noResize="1" noEditPoints="1" noAdjustHandles="1" noChangeArrowheads="1" noChangeShapeType="1" noTextEdit="1"/>
              </p:cNvSpPr>
              <p:nvPr/>
            </p:nvSpPr>
            <p:spPr>
              <a:xfrm>
                <a:off x="2741963" y="3189186"/>
                <a:ext cx="6881114" cy="799899"/>
              </a:xfrm>
              <a:prstGeom prst="rect">
                <a:avLst/>
              </a:prstGeom>
              <a:blipFill>
                <a:blip r:embed="rId3"/>
                <a:stretch>
                  <a:fillRect/>
                </a:stretch>
              </a:blipFill>
            </p:spPr>
            <p:txBody>
              <a:bodyPr/>
              <a:lstStyle/>
              <a:p>
                <a:r>
                  <a:rPr lang="en-ID">
                    <a:noFill/>
                  </a:rPr>
                  <a:t> </a:t>
                </a:r>
              </a:p>
            </p:txBody>
          </p:sp>
        </mc:Fallback>
      </mc:AlternateContent>
      <p:sp>
        <p:nvSpPr>
          <p:cNvPr id="3" name="Slide Number Placeholder 2"/>
          <p:cNvSpPr>
            <a:spLocks noGrp="1"/>
          </p:cNvSpPr>
          <p:nvPr>
            <p:ph type="sldNum" sz="quarter" idx="12"/>
          </p:nvPr>
        </p:nvSpPr>
        <p:spPr/>
        <p:txBody>
          <a:bodyPr/>
          <a:lstStyle/>
          <a:p>
            <a:fld id="{949EBC64-41CB-41B8-B6DF-9B1367312BD4}" type="slidenum">
              <a:rPr lang="en-US" smtClean="0"/>
              <a:t>10</a:t>
            </a:fld>
            <a:endParaRPr lang="en-US"/>
          </a:p>
        </p:txBody>
      </p:sp>
      <p:sp>
        <p:nvSpPr>
          <p:cNvPr id="9" name="Rectangle 2"/>
          <p:cNvSpPr>
            <a:spLocks noGrp="1" noChangeArrowheads="1"/>
          </p:cNvSpPr>
          <p:nvPr>
            <p:ph type="title"/>
          </p:nvPr>
        </p:nvSpPr>
        <p:spPr>
          <a:xfrm>
            <a:off x="937728" y="719104"/>
            <a:ext cx="10489585" cy="579119"/>
          </a:xfrm>
        </p:spPr>
        <p:txBody>
          <a:bodyPr>
            <a:normAutofit/>
          </a:bodyPr>
          <a:lstStyle/>
          <a:p>
            <a:r>
              <a:rPr lang="en-US" sz="3200" dirty="0"/>
              <a:t>Aggregate Price Indexes</a:t>
            </a:r>
          </a:p>
        </p:txBody>
      </p:sp>
      <p:sp>
        <p:nvSpPr>
          <p:cNvPr id="10" name="Rectangle 7"/>
          <p:cNvSpPr>
            <a:spLocks noChangeArrowheads="1"/>
          </p:cNvSpPr>
          <p:nvPr/>
        </p:nvSpPr>
        <p:spPr bwMode="auto">
          <a:xfrm>
            <a:off x="1119156" y="1496430"/>
            <a:ext cx="6283616" cy="455613"/>
          </a:xfrm>
          <a:prstGeom prst="rect">
            <a:avLst/>
          </a:prstGeom>
          <a:noFill/>
          <a:ln w="12700">
            <a:noFill/>
            <a:miter lim="800000"/>
            <a:headEnd/>
            <a:tailEnd/>
          </a:ln>
          <a:effectLst/>
        </p:spPr>
        <p:txBody>
          <a:bodyPr lIns="90488" tIns="44450" rIns="90488" bIns="44450"/>
          <a:lstStyle/>
          <a:p>
            <a:pPr marL="342900" indent="-342900" algn="l">
              <a:spcBef>
                <a:spcPct val="20000"/>
              </a:spcBef>
              <a:buSzPct val="100000"/>
              <a:buFont typeface="Arial" panose="020B0604020202020204" pitchFamily="34" charset="0"/>
              <a:buChar char="•"/>
              <a:tabLst>
                <a:tab pos="850900" algn="l"/>
                <a:tab pos="2973388" algn="ctr"/>
                <a:tab pos="4170363" algn="ctr"/>
                <a:tab pos="5541963" algn="ctr"/>
                <a:tab pos="6681788" algn="ctr"/>
              </a:tabLst>
            </a:pPr>
            <a:r>
              <a:rPr lang="en-US" sz="2400">
                <a:effectLst/>
                <a:latin typeface="+mn-lt"/>
              </a:rPr>
              <a:t>Contoh :  </a:t>
            </a:r>
            <a:r>
              <a:rPr lang="en-US" sz="2400" dirty="0">
                <a:effectLst/>
                <a:latin typeface="+mn-lt"/>
              </a:rPr>
              <a:t>City of Rockdale</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8434">
                                            <p:txEl>
                                              <p:pRg st="0" end="0"/>
                                            </p:txEl>
                                          </p:spTgt>
                                        </p:tgtEl>
                                        <p:attrNameLst>
                                          <p:attrName>style.visibility</p:attrName>
                                        </p:attrNameLst>
                                      </p:cBhvr>
                                      <p:to>
                                        <p:strVal val="visible"/>
                                      </p:to>
                                    </p:set>
                                    <p:animEffect transition="in" filter="blinds(horizontal)">
                                      <p:cBhvr>
                                        <p:cTn id="7" dur="500"/>
                                        <p:tgtEl>
                                          <p:spTgt spid="18434">
                                            <p:txEl>
                                              <p:pRg st="0" end="0"/>
                                            </p:txEl>
                                          </p:spTgt>
                                        </p:tgtEl>
                                      </p:cBhvr>
                                    </p:animEffect>
                                  </p:childTnLst>
                                </p:cTn>
                              </p:par>
                            </p:childTnLst>
                          </p:cTn>
                        </p:par>
                        <p:par>
                          <p:cTn id="8" fill="hold">
                            <p:stCondLst>
                              <p:cond delay="500"/>
                            </p:stCondLst>
                            <p:childTnLst>
                              <p:par>
                                <p:cTn id="9" presetID="16" presetClass="entr" presetSubtype="26" fill="hold" grpId="0" nodeType="afterEffect">
                                  <p:stCondLst>
                                    <p:cond delay="1000"/>
                                  </p:stCondLst>
                                  <p:childTnLst>
                                    <p:set>
                                      <p:cBhvr>
                                        <p:cTn id="10" dur="1" fill="hold">
                                          <p:stCondLst>
                                            <p:cond delay="0"/>
                                          </p:stCondLst>
                                        </p:cTn>
                                        <p:tgtEl>
                                          <p:spTgt spid="18450"/>
                                        </p:tgtEl>
                                        <p:attrNameLst>
                                          <p:attrName>style.visibility</p:attrName>
                                        </p:attrNameLst>
                                      </p:cBhvr>
                                      <p:to>
                                        <p:strVal val="visible"/>
                                      </p:to>
                                    </p:set>
                                    <p:animEffect transition="in" filter="barn(inHorizontal)">
                                      <p:cBhvr>
                                        <p:cTn id="11" dur="500"/>
                                        <p:tgtEl>
                                          <p:spTgt spid="184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build="p" autoUpdateAnimBg="0"/>
      <p:bldP spid="1845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9" name="Rectangle 3"/>
          <p:cNvSpPr>
            <a:spLocks noChangeArrowheads="1"/>
          </p:cNvSpPr>
          <p:nvPr/>
        </p:nvSpPr>
        <p:spPr bwMode="auto">
          <a:xfrm>
            <a:off x="2839807" y="1877311"/>
            <a:ext cx="7839493" cy="433387"/>
          </a:xfrm>
          <a:prstGeom prst="rect">
            <a:avLst/>
          </a:prstGeom>
          <a:noFill/>
          <a:ln w="12700">
            <a:noFill/>
            <a:miter lim="800000"/>
            <a:headEnd/>
            <a:tailEnd/>
          </a:ln>
          <a:effectLst/>
        </p:spPr>
        <p:txBody>
          <a:bodyPr lIns="90488" tIns="44450" rIns="90488" bIns="44450"/>
          <a:lstStyle/>
          <a:p>
            <a:pPr marL="342900" indent="-342900" algn="l">
              <a:lnSpc>
                <a:spcPct val="90000"/>
              </a:lnSpc>
              <a:spcBef>
                <a:spcPct val="20000"/>
              </a:spcBef>
              <a:buClr>
                <a:srgbClr val="66FFFF"/>
              </a:buClr>
              <a:buSzPct val="75000"/>
            </a:pPr>
            <a:r>
              <a:rPr lang="en-US" sz="2400" u="sng" dirty="0">
                <a:effectLst/>
                <a:latin typeface="+mn-lt"/>
              </a:rPr>
              <a:t>Weighted Aggregate Index</a:t>
            </a:r>
            <a:r>
              <a:rPr lang="en-US" sz="2400" dirty="0">
                <a:effectLst/>
                <a:latin typeface="+mn-lt"/>
              </a:rPr>
              <a:t> (</a:t>
            </a:r>
            <a:r>
              <a:rPr lang="en-US" sz="2400" dirty="0" err="1">
                <a:effectLst/>
                <a:latin typeface="+mn-lt"/>
              </a:rPr>
              <a:t>Laspeyres</a:t>
            </a:r>
            <a:r>
              <a:rPr lang="en-US" sz="2400" dirty="0">
                <a:effectLst/>
                <a:latin typeface="+mn-lt"/>
              </a:rPr>
              <a:t> Method)</a:t>
            </a:r>
          </a:p>
        </p:txBody>
      </p:sp>
      <p:sp>
        <p:nvSpPr>
          <p:cNvPr id="70672" name="Oval 16"/>
          <p:cNvSpPr>
            <a:spLocks noChangeArrowheads="1"/>
          </p:cNvSpPr>
          <p:nvPr/>
        </p:nvSpPr>
        <p:spPr bwMode="auto">
          <a:xfrm>
            <a:off x="9394549" y="4069097"/>
            <a:ext cx="909142" cy="495300"/>
          </a:xfrm>
          <a:prstGeom prst="ellipse">
            <a:avLst/>
          </a:prstGeom>
          <a:noFill/>
          <a:ln w="28575">
            <a:solidFill>
              <a:srgbClr val="C00000"/>
            </a:solidFill>
            <a:round/>
            <a:headEnd/>
            <a:tailEnd/>
          </a:ln>
          <a:effectLst/>
        </p:spPr>
        <p:txBody>
          <a:bodyPr wrap="none" anchor="ctr"/>
          <a:lstStyle/>
          <a:p>
            <a:endParaRPr lang="en-US"/>
          </a:p>
        </p:txBody>
      </p:sp>
      <p:sp>
        <p:nvSpPr>
          <p:cNvPr id="70673" name="Oval 17"/>
          <p:cNvSpPr>
            <a:spLocks noChangeArrowheads="1"/>
          </p:cNvSpPr>
          <p:nvPr/>
        </p:nvSpPr>
        <p:spPr bwMode="auto">
          <a:xfrm>
            <a:off x="9394549" y="2555609"/>
            <a:ext cx="909142" cy="495300"/>
          </a:xfrm>
          <a:prstGeom prst="ellipse">
            <a:avLst/>
          </a:prstGeom>
          <a:noFill/>
          <a:ln w="28575">
            <a:solidFill>
              <a:srgbClr val="C00000"/>
            </a:solidFill>
            <a:round/>
            <a:headEnd/>
            <a:tailEnd/>
          </a:ln>
          <a:effectLst/>
        </p:spPr>
        <p:txBody>
          <a:bodyPr wrap="none" anchor="ctr"/>
          <a:lstStyle/>
          <a:p>
            <a:endParaRPr lang="en-US"/>
          </a:p>
        </p:txBody>
      </p:sp>
      <p:sp>
        <p:nvSpPr>
          <p:cNvPr id="70674" name="Text Box 18"/>
          <p:cNvSpPr txBox="1">
            <a:spLocks noChangeArrowheads="1"/>
          </p:cNvSpPr>
          <p:nvPr/>
        </p:nvSpPr>
        <p:spPr bwMode="auto">
          <a:xfrm>
            <a:off x="1101969" y="4850519"/>
            <a:ext cx="9812216" cy="1200329"/>
          </a:xfrm>
          <a:prstGeom prst="rect">
            <a:avLst/>
          </a:prstGeom>
          <a:noFill/>
          <a:ln w="12700">
            <a:noFill/>
            <a:miter lim="800000"/>
            <a:headEnd/>
            <a:tailEnd/>
          </a:ln>
          <a:effectLst/>
          <a:scene3d>
            <a:camera prst="orthographicFront">
              <a:rot lat="0" lon="0" rev="0"/>
            </a:camera>
            <a:lightRig rig="balanced" dir="t">
              <a:rot lat="0" lon="0" rev="8700000"/>
            </a:lightRig>
          </a:scene3d>
          <a:sp3d>
            <a:bevelT w="190500" h="38100"/>
          </a:sp3d>
        </p:spPr>
        <p:txBody>
          <a:bodyPr wrap="square">
            <a:spAutoFit/>
          </a:bodyPr>
          <a:lstStyle/>
          <a:p>
            <a:r>
              <a:rPr lang="en-US" sz="2400">
                <a:effectLst/>
                <a:latin typeface="+mn-lt"/>
              </a:rPr>
              <a:t>Angka Indeks Paasche lebih kecil dibandingkan angka Indeks </a:t>
            </a:r>
            <a:r>
              <a:rPr lang="en-US" sz="2400" err="1">
                <a:effectLst/>
                <a:latin typeface="+mn-lt"/>
              </a:rPr>
              <a:t>Laspeyres</a:t>
            </a:r>
            <a:r>
              <a:rPr lang="en-US" sz="2400">
                <a:effectLst/>
                <a:latin typeface="+mn-lt"/>
              </a:rPr>
              <a:t> menunjukkan penggunaan energi meningkat lebih cepat di sektor energi dengan harga lebih rendah.</a:t>
            </a:r>
            <a:endParaRPr lang="en-US" sz="2400" dirty="0">
              <a:effectLst/>
              <a:latin typeface="+mn-lt"/>
            </a:endParaRPr>
          </a:p>
        </p:txBody>
      </p:sp>
      <p:sp>
        <p:nvSpPr>
          <p:cNvPr id="70675" name="Rectangle 19"/>
          <p:cNvSpPr>
            <a:spLocks noChangeArrowheads="1"/>
          </p:cNvSpPr>
          <p:nvPr/>
        </p:nvSpPr>
        <p:spPr bwMode="auto">
          <a:xfrm>
            <a:off x="2962102" y="3402721"/>
            <a:ext cx="7564681" cy="471487"/>
          </a:xfrm>
          <a:prstGeom prst="rect">
            <a:avLst/>
          </a:prstGeom>
          <a:noFill/>
          <a:ln w="12700">
            <a:noFill/>
            <a:miter lim="800000"/>
            <a:headEnd/>
            <a:tailEnd/>
          </a:ln>
          <a:effectLst/>
        </p:spPr>
        <p:txBody>
          <a:bodyPr lIns="90488" tIns="44450" rIns="90488" bIns="44450"/>
          <a:lstStyle/>
          <a:p>
            <a:pPr marL="342900" indent="-342900" algn="l">
              <a:lnSpc>
                <a:spcPct val="90000"/>
              </a:lnSpc>
              <a:spcBef>
                <a:spcPct val="20000"/>
              </a:spcBef>
              <a:buClr>
                <a:srgbClr val="66FFFF"/>
              </a:buClr>
              <a:buSzPct val="75000"/>
            </a:pPr>
            <a:r>
              <a:rPr lang="en-US" sz="2400" u="sng" dirty="0">
                <a:effectLst/>
                <a:latin typeface="+mn-lt"/>
              </a:rPr>
              <a:t>Weighted Aggregate Index</a:t>
            </a:r>
            <a:r>
              <a:rPr lang="en-US" sz="2400" dirty="0">
                <a:effectLst/>
                <a:latin typeface="+mn-lt"/>
              </a:rPr>
              <a:t> (</a:t>
            </a:r>
            <a:r>
              <a:rPr lang="en-US" sz="2400" dirty="0" err="1">
                <a:effectLst/>
                <a:latin typeface="+mn-lt"/>
              </a:rPr>
              <a:t>Paasche</a:t>
            </a:r>
            <a:r>
              <a:rPr lang="en-US" sz="2400" dirty="0">
                <a:effectLst/>
                <a:latin typeface="+mn-lt"/>
              </a:rPr>
              <a:t> Method)</a:t>
            </a:r>
          </a:p>
        </p:txBody>
      </p:sp>
      <mc:AlternateContent xmlns:mc="http://schemas.openxmlformats.org/markup-compatibility/2006" xmlns:a14="http://schemas.microsoft.com/office/drawing/2010/main">
        <mc:Choice Requires="a14">
          <p:sp>
            <p:nvSpPr>
              <p:cNvPr id="2" name="TextBox 1"/>
              <p:cNvSpPr txBox="1"/>
              <p:nvPr/>
            </p:nvSpPr>
            <p:spPr>
              <a:xfrm>
                <a:off x="2693368" y="2354671"/>
                <a:ext cx="7612597" cy="87459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2400" i="1" smtClean="0">
                              <a:effectLst/>
                              <a:latin typeface="Cambria Math" panose="02040503050406030204" pitchFamily="18" charset="0"/>
                            </a:rPr>
                          </m:ctrlPr>
                        </m:sSubPr>
                        <m:e>
                          <m:r>
                            <a:rPr lang="en-US" sz="2400" b="0" i="1" smtClean="0">
                              <a:effectLst/>
                              <a:latin typeface="Cambria Math"/>
                            </a:rPr>
                            <m:t>𝐼</m:t>
                          </m:r>
                        </m:e>
                        <m:sub>
                          <m:r>
                            <a:rPr lang="en-US" sz="2400" b="0" i="1" smtClean="0">
                              <a:effectLst/>
                              <a:latin typeface="Cambria Math"/>
                            </a:rPr>
                            <m:t>2014</m:t>
                          </m:r>
                        </m:sub>
                      </m:sSub>
                      <m:r>
                        <a:rPr lang="en-US" sz="2400" b="0" i="1" smtClean="0">
                          <a:effectLst/>
                          <a:latin typeface="Cambria Math"/>
                        </a:rPr>
                        <m:t>=</m:t>
                      </m:r>
                      <m:f>
                        <m:fPr>
                          <m:ctrlPr>
                            <a:rPr lang="en-US" sz="2400" b="0" i="1" smtClean="0">
                              <a:effectLst/>
                              <a:latin typeface="Cambria Math" panose="02040503050406030204" pitchFamily="18" charset="0"/>
                            </a:rPr>
                          </m:ctrlPr>
                        </m:fPr>
                        <m:num>
                          <m:r>
                            <a:rPr lang="en-US" sz="2400" b="0" i="1" smtClean="0">
                              <a:effectLst/>
                              <a:latin typeface="Cambria Math"/>
                            </a:rPr>
                            <m:t>10.92</m:t>
                          </m:r>
                          <m:d>
                            <m:dPr>
                              <m:ctrlPr>
                                <a:rPr lang="en-US" sz="2400" b="0" i="1" smtClean="0">
                                  <a:effectLst/>
                                  <a:latin typeface="Cambria Math" panose="02040503050406030204" pitchFamily="18" charset="0"/>
                                </a:rPr>
                              </m:ctrlPr>
                            </m:dPr>
                            <m:e>
                              <m:r>
                                <a:rPr lang="en-US" sz="2400" b="0" i="1" smtClean="0">
                                  <a:effectLst/>
                                  <a:latin typeface="Cambria Math"/>
                                </a:rPr>
                                <m:t>9,473</m:t>
                              </m:r>
                            </m:e>
                          </m:d>
                          <m:r>
                            <a:rPr lang="en-US" sz="2400" b="0" i="1" smtClean="0">
                              <a:effectLst/>
                              <a:latin typeface="Cambria Math"/>
                            </a:rPr>
                            <m:t>+…+6.16(15,293)</m:t>
                          </m:r>
                        </m:num>
                        <m:den>
                          <m:r>
                            <a:rPr lang="en-US" sz="2400" b="0" i="1" smtClean="0">
                              <a:effectLst/>
                              <a:latin typeface="Cambria Math"/>
                            </a:rPr>
                            <m:t>2.12(9,473+…+2.32(15,293)</m:t>
                          </m:r>
                        </m:den>
                      </m:f>
                      <m:r>
                        <a:rPr lang="en-US" sz="2400" b="0" i="1" smtClean="0">
                          <a:effectLst/>
                          <a:latin typeface="Cambria Math"/>
                        </a:rPr>
                        <m:t> </m:t>
                      </m:r>
                      <m:d>
                        <m:dPr>
                          <m:ctrlPr>
                            <a:rPr lang="en-US" sz="2400" b="0" i="1" smtClean="0">
                              <a:effectLst/>
                              <a:latin typeface="Cambria Math" panose="02040503050406030204" pitchFamily="18" charset="0"/>
                            </a:rPr>
                          </m:ctrlPr>
                        </m:dPr>
                        <m:e>
                          <m:r>
                            <a:rPr lang="en-US" sz="2400" b="0" i="1" smtClean="0">
                              <a:effectLst/>
                              <a:latin typeface="Cambria Math"/>
                            </a:rPr>
                            <m:t>100</m:t>
                          </m:r>
                        </m:e>
                      </m:d>
                      <m:r>
                        <a:rPr lang="en-US" sz="2400" b="0" i="1" smtClean="0">
                          <a:effectLst/>
                          <a:latin typeface="Cambria Math"/>
                        </a:rPr>
                        <m:t>= 443</m:t>
                      </m:r>
                    </m:oMath>
                  </m:oMathPara>
                </a14:m>
                <a:endParaRPr lang="en-US" sz="2400" dirty="0">
                  <a:effectLst/>
                  <a:latin typeface="+mn-lt"/>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2693368" y="2354671"/>
                <a:ext cx="7612597" cy="874598"/>
              </a:xfrm>
              <a:prstGeom prst="rect">
                <a:avLst/>
              </a:prstGeom>
              <a:blipFill rotWithShape="1">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5" name="TextBox 14"/>
              <p:cNvSpPr txBox="1"/>
              <p:nvPr/>
            </p:nvSpPr>
            <p:spPr>
              <a:xfrm>
                <a:off x="2683720" y="3868159"/>
                <a:ext cx="7612597" cy="87459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2400" i="1" smtClean="0">
                              <a:effectLst/>
                              <a:latin typeface="Cambria Math" panose="02040503050406030204" pitchFamily="18" charset="0"/>
                            </a:rPr>
                          </m:ctrlPr>
                        </m:sSubPr>
                        <m:e>
                          <m:r>
                            <a:rPr lang="en-US" sz="2400" b="0" i="1" smtClean="0">
                              <a:effectLst/>
                              <a:latin typeface="Cambria Math"/>
                            </a:rPr>
                            <m:t>𝐼</m:t>
                          </m:r>
                        </m:e>
                        <m:sub>
                          <m:r>
                            <a:rPr lang="en-US" sz="2400" b="0" i="1" smtClean="0">
                              <a:effectLst/>
                              <a:latin typeface="Cambria Math"/>
                            </a:rPr>
                            <m:t>2014</m:t>
                          </m:r>
                        </m:sub>
                      </m:sSub>
                      <m:r>
                        <a:rPr lang="en-US" sz="2400" b="0" i="1" smtClean="0">
                          <a:effectLst/>
                          <a:latin typeface="Cambria Math"/>
                        </a:rPr>
                        <m:t>=</m:t>
                      </m:r>
                      <m:f>
                        <m:fPr>
                          <m:ctrlPr>
                            <a:rPr lang="en-US" sz="2400" b="0" i="1" smtClean="0">
                              <a:effectLst/>
                              <a:latin typeface="Cambria Math" panose="02040503050406030204" pitchFamily="18" charset="0"/>
                            </a:rPr>
                          </m:ctrlPr>
                        </m:fPr>
                        <m:num>
                          <m:r>
                            <a:rPr lang="en-US" sz="2400" b="0" i="1" smtClean="0">
                              <a:effectLst/>
                              <a:latin typeface="Cambria Math"/>
                            </a:rPr>
                            <m:t>10.92</m:t>
                          </m:r>
                          <m:d>
                            <m:dPr>
                              <m:ctrlPr>
                                <a:rPr lang="en-US" sz="2400" b="0" i="1" smtClean="0">
                                  <a:effectLst/>
                                  <a:latin typeface="Cambria Math" panose="02040503050406030204" pitchFamily="18" charset="0"/>
                                </a:rPr>
                              </m:ctrlPr>
                            </m:dPr>
                            <m:e>
                              <m:r>
                                <a:rPr lang="en-US" sz="2400" b="0" i="1" smtClean="0">
                                  <a:effectLst/>
                                  <a:latin typeface="Cambria Math"/>
                                </a:rPr>
                                <m:t>8,804</m:t>
                              </m:r>
                            </m:e>
                          </m:d>
                          <m:r>
                            <a:rPr lang="en-US" sz="2400" b="0" i="1" smtClean="0">
                              <a:effectLst/>
                              <a:latin typeface="Cambria Math"/>
                            </a:rPr>
                            <m:t>+…+6.16(20,262)</m:t>
                          </m:r>
                        </m:num>
                        <m:den>
                          <m:r>
                            <a:rPr lang="en-US" sz="2400" b="0" i="1" smtClean="0">
                              <a:effectLst/>
                              <a:latin typeface="Cambria Math"/>
                            </a:rPr>
                            <m:t>2.12(8,804)+…+2.32(20,262)</m:t>
                          </m:r>
                        </m:den>
                      </m:f>
                      <m:r>
                        <a:rPr lang="en-US" sz="2400" b="0" i="1" smtClean="0">
                          <a:effectLst/>
                          <a:latin typeface="Cambria Math"/>
                        </a:rPr>
                        <m:t> </m:t>
                      </m:r>
                      <m:d>
                        <m:dPr>
                          <m:ctrlPr>
                            <a:rPr lang="en-US" sz="2400" b="0" i="1" smtClean="0">
                              <a:effectLst/>
                              <a:latin typeface="Cambria Math" panose="02040503050406030204" pitchFamily="18" charset="0"/>
                            </a:rPr>
                          </m:ctrlPr>
                        </m:dPr>
                        <m:e>
                          <m:r>
                            <a:rPr lang="en-US" sz="2400" b="0" i="1" smtClean="0">
                              <a:effectLst/>
                              <a:latin typeface="Cambria Math"/>
                            </a:rPr>
                            <m:t>100</m:t>
                          </m:r>
                        </m:e>
                      </m:d>
                      <m:r>
                        <a:rPr lang="en-US" sz="2400" b="0" i="1" smtClean="0">
                          <a:effectLst/>
                          <a:latin typeface="Cambria Math"/>
                        </a:rPr>
                        <m:t>= 415</m:t>
                      </m:r>
                    </m:oMath>
                  </m:oMathPara>
                </a14:m>
                <a:endParaRPr lang="en-US" sz="2400" dirty="0">
                  <a:effectLst/>
                  <a:latin typeface="+mn-lt"/>
                </a:endParaRPr>
              </a:p>
            </p:txBody>
          </p:sp>
        </mc:Choice>
        <mc:Fallback xmlns="">
          <p:sp>
            <p:nvSpPr>
              <p:cNvPr id="15" name="TextBox 14"/>
              <p:cNvSpPr txBox="1">
                <a:spLocks noRot="1" noChangeAspect="1" noMove="1" noResize="1" noEditPoints="1" noAdjustHandles="1" noChangeArrowheads="1" noChangeShapeType="1" noTextEdit="1"/>
              </p:cNvSpPr>
              <p:nvPr/>
            </p:nvSpPr>
            <p:spPr>
              <a:xfrm>
                <a:off x="2683720" y="3868159"/>
                <a:ext cx="7612597" cy="874598"/>
              </a:xfrm>
              <a:prstGeom prst="rect">
                <a:avLst/>
              </a:prstGeom>
              <a:blipFill rotWithShape="1">
                <a:blip r:embed="rId4"/>
                <a:stretch>
                  <a:fillRect/>
                </a:stretch>
              </a:blipFill>
            </p:spPr>
            <p:txBody>
              <a:bodyPr/>
              <a:lstStyle/>
              <a:p>
                <a:r>
                  <a:rPr lang="en-US">
                    <a:noFill/>
                  </a:rPr>
                  <a:t> </a:t>
                </a:r>
              </a:p>
            </p:txBody>
          </p:sp>
        </mc:Fallback>
      </mc:AlternateContent>
      <p:sp>
        <p:nvSpPr>
          <p:cNvPr id="3" name="Slide Number Placeholder 2"/>
          <p:cNvSpPr>
            <a:spLocks noGrp="1"/>
          </p:cNvSpPr>
          <p:nvPr>
            <p:ph type="sldNum" sz="quarter" idx="12"/>
          </p:nvPr>
        </p:nvSpPr>
        <p:spPr/>
        <p:txBody>
          <a:bodyPr/>
          <a:lstStyle/>
          <a:p>
            <a:fld id="{949EBC64-41CB-41B8-B6DF-9B1367312BD4}" type="slidenum">
              <a:rPr lang="en-US" smtClean="0"/>
              <a:t>11</a:t>
            </a:fld>
            <a:endParaRPr lang="en-US"/>
          </a:p>
        </p:txBody>
      </p:sp>
      <p:sp>
        <p:nvSpPr>
          <p:cNvPr id="12" name="Rectangle 2"/>
          <p:cNvSpPr txBox="1">
            <a:spLocks noChangeArrowheads="1"/>
          </p:cNvSpPr>
          <p:nvPr/>
        </p:nvSpPr>
        <p:spPr>
          <a:xfrm>
            <a:off x="937728" y="741682"/>
            <a:ext cx="10489585" cy="727075"/>
          </a:xfrm>
          <a:prstGeom prst="rect">
            <a:avLst/>
          </a:prstGeom>
        </p:spPr>
        <p:txBody>
          <a:bodyPr>
            <a:normAutofit/>
          </a:bodyPr>
          <a:lstStyle>
            <a:lvl1pPr algn="l" defTabSz="914400" rtl="0" eaLnBrk="1" latinLnBrk="0" hangingPunct="1">
              <a:lnSpc>
                <a:spcPct val="90000"/>
              </a:lnSpc>
              <a:spcBef>
                <a:spcPct val="0"/>
              </a:spcBef>
              <a:buNone/>
              <a:defRPr sz="4000" kern="1200">
                <a:solidFill>
                  <a:schemeClr val="tx1"/>
                </a:solidFill>
                <a:latin typeface="+mj-lt"/>
                <a:ea typeface="+mj-ea"/>
                <a:cs typeface="+mj-cs"/>
              </a:defRPr>
            </a:lvl1pPr>
          </a:lstStyle>
          <a:p>
            <a:pPr fontAlgn="auto">
              <a:spcAft>
                <a:spcPts val="0"/>
              </a:spcAft>
            </a:pPr>
            <a:r>
              <a:rPr lang="en-US" sz="3200" dirty="0">
                <a:effectLst/>
              </a:rPr>
              <a:t>Aggregate Price Indexes</a:t>
            </a:r>
          </a:p>
        </p:txBody>
      </p:sp>
      <p:sp>
        <p:nvSpPr>
          <p:cNvPr id="13" name="Rectangle 7"/>
          <p:cNvSpPr>
            <a:spLocks noChangeArrowheads="1"/>
          </p:cNvSpPr>
          <p:nvPr/>
        </p:nvSpPr>
        <p:spPr bwMode="auto">
          <a:xfrm>
            <a:off x="914250" y="1250247"/>
            <a:ext cx="6283616" cy="455613"/>
          </a:xfrm>
          <a:prstGeom prst="rect">
            <a:avLst/>
          </a:prstGeom>
          <a:noFill/>
          <a:ln w="12700">
            <a:noFill/>
            <a:miter lim="800000"/>
            <a:headEnd/>
            <a:tailEnd/>
          </a:ln>
          <a:effectLst/>
        </p:spPr>
        <p:txBody>
          <a:bodyPr lIns="90488" tIns="44450" rIns="90488" bIns="44450"/>
          <a:lstStyle/>
          <a:p>
            <a:pPr marL="342900" indent="-342900" algn="l">
              <a:spcBef>
                <a:spcPct val="20000"/>
              </a:spcBef>
              <a:buSzPct val="100000"/>
              <a:buFont typeface="Arial" panose="020B0604020202020204" pitchFamily="34" charset="0"/>
              <a:buChar char="•"/>
              <a:tabLst>
                <a:tab pos="850900" algn="l"/>
                <a:tab pos="2973388" algn="ctr"/>
                <a:tab pos="4170363" algn="ctr"/>
                <a:tab pos="5541963" algn="ctr"/>
                <a:tab pos="6681788" algn="ctr"/>
              </a:tabLst>
            </a:pPr>
            <a:r>
              <a:rPr lang="en-US" sz="2400">
                <a:effectLst/>
                <a:latin typeface="+mn-lt"/>
              </a:rPr>
              <a:t>Contoh:  </a:t>
            </a:r>
            <a:r>
              <a:rPr lang="en-US" sz="2400" dirty="0">
                <a:effectLst/>
                <a:latin typeface="+mn-lt"/>
              </a:rPr>
              <a:t>City of Rockdale</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0659"/>
                                        </p:tgtEl>
                                        <p:attrNameLst>
                                          <p:attrName>style.visibility</p:attrName>
                                        </p:attrNameLst>
                                      </p:cBhvr>
                                      <p:to>
                                        <p:strVal val="visible"/>
                                      </p:to>
                                    </p:set>
                                    <p:animEffect transition="in" filter="blinds(horizontal)">
                                      <p:cBhvr>
                                        <p:cTn id="7" dur="500"/>
                                        <p:tgtEl>
                                          <p:spTgt spid="70659"/>
                                        </p:tgtEl>
                                      </p:cBhvr>
                                    </p:animEffect>
                                  </p:childTnLst>
                                </p:cTn>
                              </p:par>
                            </p:childTnLst>
                          </p:cTn>
                        </p:par>
                        <p:par>
                          <p:cTn id="8" fill="hold">
                            <p:stCondLst>
                              <p:cond delay="500"/>
                            </p:stCondLst>
                            <p:childTnLst>
                              <p:par>
                                <p:cTn id="9" presetID="16" presetClass="entr" presetSubtype="26" fill="hold" grpId="0" nodeType="afterEffect">
                                  <p:stCondLst>
                                    <p:cond delay="1000"/>
                                  </p:stCondLst>
                                  <p:childTnLst>
                                    <p:set>
                                      <p:cBhvr>
                                        <p:cTn id="10" dur="1" fill="hold">
                                          <p:stCondLst>
                                            <p:cond delay="0"/>
                                          </p:stCondLst>
                                        </p:cTn>
                                        <p:tgtEl>
                                          <p:spTgt spid="70673"/>
                                        </p:tgtEl>
                                        <p:attrNameLst>
                                          <p:attrName>style.visibility</p:attrName>
                                        </p:attrNameLst>
                                      </p:cBhvr>
                                      <p:to>
                                        <p:strVal val="visible"/>
                                      </p:to>
                                    </p:set>
                                    <p:animEffect transition="in" filter="barn(inHorizontal)">
                                      <p:cBhvr>
                                        <p:cTn id="11" dur="500"/>
                                        <p:tgtEl>
                                          <p:spTgt spid="70673"/>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70675"/>
                                        </p:tgtEl>
                                        <p:attrNameLst>
                                          <p:attrName>style.visibility</p:attrName>
                                        </p:attrNameLst>
                                      </p:cBhvr>
                                      <p:to>
                                        <p:strVal val="visible"/>
                                      </p:to>
                                    </p:set>
                                    <p:animEffect transition="in" filter="blinds(horizontal)">
                                      <p:cBhvr>
                                        <p:cTn id="16" dur="500"/>
                                        <p:tgtEl>
                                          <p:spTgt spid="70675"/>
                                        </p:tgtEl>
                                      </p:cBhvr>
                                    </p:animEffect>
                                  </p:childTnLst>
                                </p:cTn>
                              </p:par>
                            </p:childTnLst>
                          </p:cTn>
                        </p:par>
                        <p:par>
                          <p:cTn id="17" fill="hold">
                            <p:stCondLst>
                              <p:cond delay="500"/>
                            </p:stCondLst>
                            <p:childTnLst>
                              <p:par>
                                <p:cTn id="18" presetID="16" presetClass="entr" presetSubtype="26" fill="hold" grpId="0" nodeType="afterEffect">
                                  <p:stCondLst>
                                    <p:cond delay="1000"/>
                                  </p:stCondLst>
                                  <p:childTnLst>
                                    <p:set>
                                      <p:cBhvr>
                                        <p:cTn id="19" dur="1" fill="hold">
                                          <p:stCondLst>
                                            <p:cond delay="0"/>
                                          </p:stCondLst>
                                        </p:cTn>
                                        <p:tgtEl>
                                          <p:spTgt spid="70672"/>
                                        </p:tgtEl>
                                        <p:attrNameLst>
                                          <p:attrName>style.visibility</p:attrName>
                                        </p:attrNameLst>
                                      </p:cBhvr>
                                      <p:to>
                                        <p:strVal val="visible"/>
                                      </p:to>
                                    </p:set>
                                    <p:animEffect transition="in" filter="barn(inHorizontal)">
                                      <p:cBhvr>
                                        <p:cTn id="20" dur="500"/>
                                        <p:tgtEl>
                                          <p:spTgt spid="70672"/>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70674"/>
                                        </p:tgtEl>
                                        <p:attrNameLst>
                                          <p:attrName>style.visibility</p:attrName>
                                        </p:attrNameLst>
                                      </p:cBhvr>
                                      <p:to>
                                        <p:strVal val="visible"/>
                                      </p:to>
                                    </p:set>
                                    <p:animEffect transition="in" filter="blinds(horizontal)">
                                      <p:cBhvr>
                                        <p:cTn id="25" dur="500"/>
                                        <p:tgtEl>
                                          <p:spTgt spid="706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9" grpId="0" autoUpdateAnimBg="0"/>
      <p:bldP spid="70672" grpId="0" animBg="1"/>
      <p:bldP spid="70673" grpId="0" animBg="1"/>
      <p:bldP spid="70674" grpId="0"/>
      <p:bldP spid="70675"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84"/>
          <p:cNvSpPr>
            <a:spLocks noChangeArrowheads="1"/>
          </p:cNvSpPr>
          <p:nvPr/>
        </p:nvSpPr>
        <p:spPr bwMode="auto">
          <a:xfrm>
            <a:off x="1316352" y="3245719"/>
            <a:ext cx="9719197" cy="1238138"/>
          </a:xfrm>
          <a:prstGeom prst="rect">
            <a:avLst/>
          </a:prstGeom>
          <a:noFill/>
          <a:ln w="12700">
            <a:noFill/>
            <a:miter lim="800000"/>
            <a:headEnd/>
            <a:tailEnd/>
          </a:ln>
          <a:effectLst/>
        </p:spPr>
        <p:txBody>
          <a:bodyPr lIns="90488" tIns="44450" rIns="90488" bIns="44450"/>
          <a:lstStyle/>
          <a:p>
            <a:pPr algn="l">
              <a:spcBef>
                <a:spcPct val="20000"/>
              </a:spcBef>
              <a:buClr>
                <a:srgbClr val="66FFFF"/>
              </a:buClr>
              <a:buSzPct val="75000"/>
              <a:buFont typeface="Monotype Sorts" pitchFamily="2" charset="2"/>
              <a:buNone/>
            </a:pPr>
            <a:r>
              <a:rPr lang="en-US" sz="2400">
                <a:effectLst/>
                <a:latin typeface="+mn-lt"/>
              </a:rPr>
              <a:t> Dina menginginkan indeks yang mengukur perubahan dalam keseluruhan biaya perawatan halamannya. Data harga dan kuantitas untuk pengeluaran rumput tahunannya tercantum pada slide berikutnya.  </a:t>
            </a:r>
            <a:endParaRPr lang="en-US" sz="1400" dirty="0">
              <a:effectLst/>
              <a:latin typeface="+mn-lt"/>
            </a:endParaRPr>
          </a:p>
        </p:txBody>
      </p:sp>
      <p:sp>
        <p:nvSpPr>
          <p:cNvPr id="3" name="Rectangle 385"/>
          <p:cNvSpPr>
            <a:spLocks noChangeArrowheads="1"/>
          </p:cNvSpPr>
          <p:nvPr/>
        </p:nvSpPr>
        <p:spPr bwMode="auto">
          <a:xfrm>
            <a:off x="937728" y="1392129"/>
            <a:ext cx="7474463" cy="455613"/>
          </a:xfrm>
          <a:prstGeom prst="rect">
            <a:avLst/>
          </a:prstGeom>
          <a:noFill/>
          <a:ln w="12700">
            <a:noFill/>
            <a:miter lim="800000"/>
            <a:headEnd/>
            <a:tailEnd/>
          </a:ln>
          <a:effectLst/>
        </p:spPr>
        <p:txBody>
          <a:bodyPr lIns="90488" tIns="44450" rIns="90488" bIns="44450"/>
          <a:lstStyle/>
          <a:p>
            <a:pPr marL="342900" indent="-342900" algn="l">
              <a:spcBef>
                <a:spcPct val="20000"/>
              </a:spcBef>
              <a:buSzPct val="100000"/>
              <a:buFont typeface="Arial" panose="020B0604020202020204" pitchFamily="34" charset="0"/>
              <a:buChar char="•"/>
              <a:tabLst>
                <a:tab pos="850900" algn="l"/>
                <a:tab pos="2973388" algn="ctr"/>
                <a:tab pos="4170363" algn="ctr"/>
                <a:tab pos="5541963" algn="ctr"/>
                <a:tab pos="6681788" algn="ctr"/>
              </a:tabLst>
            </a:pPr>
            <a:r>
              <a:rPr lang="en-US" sz="2400">
                <a:effectLst/>
                <a:latin typeface="+mn-lt"/>
              </a:rPr>
              <a:t>Contoh :  </a:t>
            </a:r>
            <a:r>
              <a:rPr lang="en-US" sz="2400" dirty="0">
                <a:effectLst/>
                <a:latin typeface="+mn-lt"/>
              </a:rPr>
              <a:t>Annual Cost of Lawn Care</a:t>
            </a:r>
          </a:p>
        </p:txBody>
      </p:sp>
      <p:sp>
        <p:nvSpPr>
          <p:cNvPr id="4" name="Rectangle 386"/>
          <p:cNvSpPr>
            <a:spLocks noChangeArrowheads="1"/>
          </p:cNvSpPr>
          <p:nvPr/>
        </p:nvSpPr>
        <p:spPr bwMode="auto">
          <a:xfrm>
            <a:off x="1258438" y="2063807"/>
            <a:ext cx="9793387" cy="1257299"/>
          </a:xfrm>
          <a:prstGeom prst="rect">
            <a:avLst/>
          </a:prstGeom>
          <a:noFill/>
          <a:ln w="12700">
            <a:noFill/>
            <a:miter lim="800000"/>
            <a:headEnd/>
            <a:tailEnd/>
          </a:ln>
          <a:effectLst/>
        </p:spPr>
        <p:txBody>
          <a:bodyPr lIns="90488" tIns="44450" rIns="90488" bIns="44450"/>
          <a:lstStyle/>
          <a:p>
            <a:pPr algn="l">
              <a:spcBef>
                <a:spcPct val="20000"/>
              </a:spcBef>
              <a:buClr>
                <a:srgbClr val="66FFFF"/>
              </a:buClr>
              <a:buSzPct val="75000"/>
              <a:buFont typeface="Monotype Sorts" pitchFamily="2" charset="2"/>
              <a:buNone/>
            </a:pPr>
            <a:r>
              <a:rPr lang="en-US" sz="2400">
                <a:effectLst/>
                <a:latin typeface="+mn-lt"/>
              </a:rPr>
              <a:t> Dina Evers senang dengan halaman rumputnya yang indah, tetapi dia prihatin tentang meningkatnya biaya pemeliharaan. Biaya tersebut sudah termasuk pemotongan, pemupukan, penyiraman, dan lainnya.     </a:t>
            </a:r>
            <a:endParaRPr lang="en-US" sz="1400" dirty="0">
              <a:effectLst/>
              <a:latin typeface="+mn-lt"/>
            </a:endParaRPr>
          </a:p>
        </p:txBody>
      </p:sp>
      <p:sp>
        <p:nvSpPr>
          <p:cNvPr id="6" name="Slide Number Placeholder 5"/>
          <p:cNvSpPr>
            <a:spLocks noGrp="1"/>
          </p:cNvSpPr>
          <p:nvPr>
            <p:ph type="sldNum" sz="quarter" idx="12"/>
          </p:nvPr>
        </p:nvSpPr>
        <p:spPr/>
        <p:txBody>
          <a:bodyPr/>
          <a:lstStyle/>
          <a:p>
            <a:fld id="{949EBC64-41CB-41B8-B6DF-9B1367312BD4}" type="slidenum">
              <a:rPr lang="en-US" smtClean="0"/>
              <a:t>12</a:t>
            </a:fld>
            <a:endParaRPr lang="en-US"/>
          </a:p>
        </p:txBody>
      </p:sp>
      <p:sp>
        <p:nvSpPr>
          <p:cNvPr id="7" name="Rectangle 2"/>
          <p:cNvSpPr txBox="1">
            <a:spLocks noChangeArrowheads="1"/>
          </p:cNvSpPr>
          <p:nvPr/>
        </p:nvSpPr>
        <p:spPr>
          <a:xfrm>
            <a:off x="937728" y="741682"/>
            <a:ext cx="10489585" cy="579119"/>
          </a:xfrm>
          <a:prstGeom prst="rect">
            <a:avLst/>
          </a:prstGeom>
        </p:spPr>
        <p:txBody>
          <a:bodyPr>
            <a:normAutofit/>
          </a:bodyPr>
          <a:lstStyle>
            <a:lvl1pPr algn="l" defTabSz="914400" rtl="0" eaLnBrk="1" latinLnBrk="0" hangingPunct="1">
              <a:lnSpc>
                <a:spcPct val="90000"/>
              </a:lnSpc>
              <a:spcBef>
                <a:spcPct val="0"/>
              </a:spcBef>
              <a:buNone/>
              <a:defRPr sz="4000" kern="1200">
                <a:solidFill>
                  <a:schemeClr val="tx1"/>
                </a:solidFill>
                <a:latin typeface="+mj-lt"/>
                <a:ea typeface="+mj-ea"/>
                <a:cs typeface="+mj-cs"/>
              </a:defRPr>
            </a:lvl1pPr>
          </a:lstStyle>
          <a:p>
            <a:pPr fontAlgn="auto">
              <a:spcAft>
                <a:spcPts val="0"/>
              </a:spcAft>
            </a:pPr>
            <a:r>
              <a:rPr lang="en-US" sz="3200" dirty="0">
                <a:effectLst/>
                <a:latin typeface="+mn-lt"/>
              </a:rPr>
              <a:t>Aggregate Price Indexes</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linds(horizontal)">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4"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1377233" y="1885246"/>
            <a:ext cx="8115009" cy="3217333"/>
            <a:chOff x="2528711" y="1738489"/>
            <a:chExt cx="8115009" cy="3217333"/>
          </a:xfrm>
        </p:grpSpPr>
        <p:sp>
          <p:nvSpPr>
            <p:cNvPr id="2" name="Rectangle 1"/>
            <p:cNvSpPr/>
            <p:nvPr/>
          </p:nvSpPr>
          <p:spPr>
            <a:xfrm>
              <a:off x="2528711" y="1738489"/>
              <a:ext cx="7903530" cy="3217333"/>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12"/>
            <p:cNvSpPr>
              <a:spLocks noChangeArrowheads="1"/>
            </p:cNvSpPr>
            <p:nvPr/>
          </p:nvSpPr>
          <p:spPr bwMode="auto">
            <a:xfrm>
              <a:off x="2766386" y="2235200"/>
              <a:ext cx="1368207" cy="4905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u="sng" dirty="0">
                  <a:effectLst/>
                  <a:latin typeface="+mn-lt"/>
                </a:rPr>
                <a:t>Item</a:t>
              </a:r>
              <a:endParaRPr lang="en-US" sz="2400" dirty="0">
                <a:effectLst/>
                <a:latin typeface="+mn-lt"/>
              </a:endParaRPr>
            </a:p>
          </p:txBody>
        </p:sp>
        <p:sp>
          <p:nvSpPr>
            <p:cNvPr id="4" name="Rectangle 13"/>
            <p:cNvSpPr>
              <a:spLocks noChangeArrowheads="1"/>
            </p:cNvSpPr>
            <p:nvPr/>
          </p:nvSpPr>
          <p:spPr bwMode="auto">
            <a:xfrm>
              <a:off x="5398928" y="1873250"/>
              <a:ext cx="2026973" cy="833438"/>
            </a:xfrm>
            <a:prstGeom prst="rect">
              <a:avLst/>
            </a:prstGeom>
            <a:noFill/>
            <a:ln w="12700">
              <a:noFill/>
              <a:miter lim="800000"/>
              <a:headEnd/>
              <a:tailEnd/>
            </a:ln>
            <a:effectLst/>
          </p:spPr>
          <p:txBody>
            <a:bodyPr lIns="90488" tIns="44450" rIns="90488" bIns="44450"/>
            <a:lstStyle/>
            <a:p>
              <a:pPr marL="342900" indent="-342900">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Quantity</a:t>
              </a:r>
            </a:p>
            <a:p>
              <a:pPr marL="342900" indent="-342900">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u="sng" dirty="0">
                  <a:effectLst/>
                  <a:latin typeface="+mn-lt"/>
                </a:rPr>
                <a:t>(Units)</a:t>
              </a:r>
            </a:p>
          </p:txBody>
        </p:sp>
        <p:sp>
          <p:nvSpPr>
            <p:cNvPr id="5" name="Rectangle 14"/>
            <p:cNvSpPr>
              <a:spLocks noChangeArrowheads="1"/>
            </p:cNvSpPr>
            <p:nvPr/>
          </p:nvSpPr>
          <p:spPr bwMode="auto">
            <a:xfrm>
              <a:off x="2741049" y="2692400"/>
              <a:ext cx="3952597" cy="2128838"/>
            </a:xfrm>
            <a:prstGeom prst="rect">
              <a:avLst/>
            </a:prstGeom>
            <a:noFill/>
            <a:ln w="12700">
              <a:noFill/>
              <a:miter lim="800000"/>
              <a:headEnd/>
              <a:tailEnd/>
            </a:ln>
            <a:effectLst/>
          </p:spPr>
          <p:txBody>
            <a:bodyPr lIns="90488" tIns="44450" rIns="90488" bIns="44450"/>
            <a:lstStyle/>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Mowing</a:t>
              </a:r>
            </a:p>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Leaf Removal</a:t>
              </a:r>
            </a:p>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Watering (1000s gal.)</a:t>
              </a:r>
            </a:p>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Fertilizing</a:t>
              </a:r>
            </a:p>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Sprinkler Repair</a:t>
              </a:r>
            </a:p>
          </p:txBody>
        </p:sp>
        <p:sp>
          <p:nvSpPr>
            <p:cNvPr id="6" name="Rectangle 17"/>
            <p:cNvSpPr>
              <a:spLocks noChangeArrowheads="1"/>
            </p:cNvSpPr>
            <p:nvPr/>
          </p:nvSpPr>
          <p:spPr bwMode="auto">
            <a:xfrm>
              <a:off x="6133706" y="2692400"/>
              <a:ext cx="810789" cy="2090738"/>
            </a:xfrm>
            <a:prstGeom prst="rect">
              <a:avLst/>
            </a:prstGeom>
            <a:noFill/>
            <a:ln w="12700">
              <a:noFill/>
              <a:miter lim="800000"/>
              <a:headEnd/>
              <a:tailEnd/>
            </a:ln>
            <a:effectLst/>
          </p:spPr>
          <p:txBody>
            <a:bodyPr lIns="90488" tIns="44450" rIns="90488" bIns="44450"/>
            <a:lstStyle/>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32</a:t>
              </a:r>
            </a:p>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  3</a:t>
              </a:r>
            </a:p>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40</a:t>
              </a:r>
            </a:p>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  2</a:t>
              </a:r>
            </a:p>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  1</a:t>
              </a:r>
            </a:p>
          </p:txBody>
        </p:sp>
        <p:sp>
          <p:nvSpPr>
            <p:cNvPr id="7" name="Rectangle 18"/>
            <p:cNvSpPr>
              <a:spLocks noChangeArrowheads="1"/>
            </p:cNvSpPr>
            <p:nvPr/>
          </p:nvSpPr>
          <p:spPr bwMode="auto">
            <a:xfrm>
              <a:off x="7518467" y="1873250"/>
              <a:ext cx="2913774" cy="414338"/>
            </a:xfrm>
            <a:prstGeom prst="rect">
              <a:avLst/>
            </a:prstGeom>
            <a:noFill/>
            <a:ln w="12700">
              <a:noFill/>
              <a:miter lim="800000"/>
              <a:headEnd/>
              <a:tailEnd/>
            </a:ln>
            <a:effectLst/>
          </p:spPr>
          <p:txBody>
            <a:bodyPr lIns="90488" tIns="44450" rIns="90488" bIns="44450"/>
            <a:lstStyle/>
            <a:p>
              <a:pPr marL="342900" indent="-342900">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Unit Price ($)</a:t>
              </a:r>
              <a:endParaRPr lang="en-US" sz="2400" u="sng" dirty="0">
                <a:effectLst/>
                <a:latin typeface="+mn-lt"/>
              </a:endParaRPr>
            </a:p>
          </p:txBody>
        </p:sp>
        <p:sp>
          <p:nvSpPr>
            <p:cNvPr id="8" name="Rectangle 19"/>
            <p:cNvSpPr>
              <a:spLocks noChangeArrowheads="1"/>
            </p:cNvSpPr>
            <p:nvPr/>
          </p:nvSpPr>
          <p:spPr bwMode="auto">
            <a:xfrm>
              <a:off x="7397300" y="2273300"/>
              <a:ext cx="1368207" cy="414338"/>
            </a:xfrm>
            <a:prstGeom prst="rect">
              <a:avLst/>
            </a:prstGeom>
            <a:noFill/>
            <a:ln w="12700">
              <a:noFill/>
              <a:miter lim="800000"/>
              <a:headEnd/>
              <a:tailEnd/>
            </a:ln>
            <a:effectLst/>
          </p:spPr>
          <p:txBody>
            <a:bodyPr lIns="90488" tIns="44450" rIns="90488" bIns="44450"/>
            <a:lstStyle/>
            <a:p>
              <a:pPr marL="342900" indent="-342900">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u="sng" dirty="0">
                  <a:effectLst/>
                  <a:latin typeface="+mn-lt"/>
                </a:rPr>
                <a:t>2010</a:t>
              </a:r>
            </a:p>
          </p:txBody>
        </p:sp>
        <p:sp>
          <p:nvSpPr>
            <p:cNvPr id="9" name="Rectangle 20"/>
            <p:cNvSpPr>
              <a:spLocks noChangeArrowheads="1"/>
            </p:cNvSpPr>
            <p:nvPr/>
          </p:nvSpPr>
          <p:spPr bwMode="auto">
            <a:xfrm>
              <a:off x="9072311" y="2273300"/>
              <a:ext cx="1368207" cy="414338"/>
            </a:xfrm>
            <a:prstGeom prst="rect">
              <a:avLst/>
            </a:prstGeom>
            <a:noFill/>
            <a:ln w="12700">
              <a:noFill/>
              <a:miter lim="800000"/>
              <a:headEnd/>
              <a:tailEnd/>
            </a:ln>
            <a:effectLst/>
          </p:spPr>
          <p:txBody>
            <a:bodyPr lIns="90488" tIns="44450" rIns="90488" bIns="44450"/>
            <a:lstStyle/>
            <a:p>
              <a:pPr marL="342900" indent="-342900">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u="sng" dirty="0">
                  <a:effectLst/>
                  <a:latin typeface="+mn-lt"/>
                </a:rPr>
                <a:t>2014</a:t>
              </a:r>
            </a:p>
          </p:txBody>
        </p:sp>
        <p:sp>
          <p:nvSpPr>
            <p:cNvPr id="10" name="Rectangle 21"/>
            <p:cNvSpPr>
              <a:spLocks noChangeArrowheads="1"/>
            </p:cNvSpPr>
            <p:nvPr/>
          </p:nvSpPr>
          <p:spPr bwMode="auto">
            <a:xfrm>
              <a:off x="7501912" y="2692400"/>
              <a:ext cx="1444218" cy="2052638"/>
            </a:xfrm>
            <a:prstGeom prst="rect">
              <a:avLst/>
            </a:prstGeom>
            <a:noFill/>
            <a:ln w="12700">
              <a:noFill/>
              <a:miter lim="800000"/>
              <a:headEnd/>
              <a:tailEnd/>
            </a:ln>
            <a:effectLst/>
          </p:spPr>
          <p:txBody>
            <a:bodyPr lIns="90488" tIns="44450" rIns="90488" bIns="44450"/>
            <a:lstStyle/>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a:effectLst/>
                  <a:latin typeface="+mn-lt"/>
                </a:rPr>
                <a:t>  57.00</a:t>
              </a:r>
            </a:p>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a:effectLst/>
                  <a:latin typeface="+mn-lt"/>
                </a:rPr>
                <a:t>  56.00</a:t>
              </a:r>
            </a:p>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a:effectLst/>
                  <a:latin typeface="+mn-lt"/>
                </a:rPr>
                <a:t>    1.83</a:t>
              </a:r>
            </a:p>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a:effectLst/>
                  <a:latin typeface="+mn-lt"/>
                </a:rPr>
                <a:t>  56.00</a:t>
              </a:r>
            </a:p>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a:effectLst/>
                  <a:latin typeface="+mn-lt"/>
                </a:rPr>
                <a:t>109.00</a:t>
              </a:r>
            </a:p>
          </p:txBody>
        </p:sp>
        <p:sp>
          <p:nvSpPr>
            <p:cNvPr id="11" name="Rectangle 22"/>
            <p:cNvSpPr>
              <a:spLocks noChangeArrowheads="1"/>
            </p:cNvSpPr>
            <p:nvPr/>
          </p:nvSpPr>
          <p:spPr bwMode="auto">
            <a:xfrm>
              <a:off x="9199502" y="2692400"/>
              <a:ext cx="1444218" cy="2071688"/>
            </a:xfrm>
            <a:prstGeom prst="rect">
              <a:avLst/>
            </a:prstGeom>
            <a:noFill/>
            <a:ln w="12700">
              <a:noFill/>
              <a:miter lim="800000"/>
              <a:headEnd/>
              <a:tailEnd/>
            </a:ln>
            <a:effectLst/>
          </p:spPr>
          <p:txBody>
            <a:bodyPr lIns="90488" tIns="44450" rIns="90488" bIns="44450"/>
            <a:lstStyle/>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a:effectLst/>
                  <a:latin typeface="+mn-lt"/>
                </a:rPr>
                <a:t>  79.00</a:t>
              </a:r>
            </a:p>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a:effectLst/>
                  <a:latin typeface="+mn-lt"/>
                </a:rPr>
                <a:t>  71.00</a:t>
              </a:r>
            </a:p>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a:effectLst/>
                  <a:latin typeface="+mn-lt"/>
                </a:rPr>
                <a:t>    2.78</a:t>
              </a:r>
            </a:p>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a:effectLst/>
                  <a:latin typeface="+mn-lt"/>
                </a:rPr>
                <a:t>  67.00</a:t>
              </a:r>
            </a:p>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a:effectLst/>
                  <a:latin typeface="+mn-lt"/>
                </a:rPr>
                <a:t>128.00</a:t>
              </a:r>
            </a:p>
          </p:txBody>
        </p:sp>
      </p:grpSp>
      <p:sp>
        <p:nvSpPr>
          <p:cNvPr id="14" name="Slide Number Placeholder 13"/>
          <p:cNvSpPr>
            <a:spLocks noGrp="1"/>
          </p:cNvSpPr>
          <p:nvPr>
            <p:ph type="sldNum" sz="quarter" idx="12"/>
          </p:nvPr>
        </p:nvSpPr>
        <p:spPr/>
        <p:txBody>
          <a:bodyPr/>
          <a:lstStyle/>
          <a:p>
            <a:fld id="{949EBC64-41CB-41B8-B6DF-9B1367312BD4}" type="slidenum">
              <a:rPr lang="en-US" smtClean="0"/>
              <a:t>13</a:t>
            </a:fld>
            <a:endParaRPr lang="en-US"/>
          </a:p>
        </p:txBody>
      </p:sp>
      <p:sp>
        <p:nvSpPr>
          <p:cNvPr id="15" name="Rectangle 2"/>
          <p:cNvSpPr txBox="1">
            <a:spLocks noChangeArrowheads="1"/>
          </p:cNvSpPr>
          <p:nvPr/>
        </p:nvSpPr>
        <p:spPr>
          <a:xfrm>
            <a:off x="937728" y="741683"/>
            <a:ext cx="10489585" cy="567830"/>
          </a:xfrm>
          <a:prstGeom prst="rect">
            <a:avLst/>
          </a:prstGeom>
        </p:spPr>
        <p:txBody>
          <a:bodyPr>
            <a:normAutofit/>
          </a:bodyPr>
          <a:lstStyle>
            <a:lvl1pPr algn="l" defTabSz="914400" rtl="0" eaLnBrk="1" latinLnBrk="0" hangingPunct="1">
              <a:lnSpc>
                <a:spcPct val="90000"/>
              </a:lnSpc>
              <a:spcBef>
                <a:spcPct val="0"/>
              </a:spcBef>
              <a:buNone/>
              <a:defRPr sz="4000" kern="1200">
                <a:solidFill>
                  <a:schemeClr val="tx1"/>
                </a:solidFill>
                <a:latin typeface="+mj-lt"/>
                <a:ea typeface="+mj-ea"/>
                <a:cs typeface="+mj-cs"/>
              </a:defRPr>
            </a:lvl1pPr>
          </a:lstStyle>
          <a:p>
            <a:pPr fontAlgn="auto">
              <a:spcAft>
                <a:spcPts val="0"/>
              </a:spcAft>
            </a:pPr>
            <a:r>
              <a:rPr lang="en-US" sz="3200" dirty="0">
                <a:effectLst/>
                <a:latin typeface="+mn-lt"/>
              </a:rPr>
              <a:t>Aggregate Price Indexes</a:t>
            </a:r>
          </a:p>
        </p:txBody>
      </p:sp>
      <p:sp>
        <p:nvSpPr>
          <p:cNvPr id="16" name="Rectangle 385"/>
          <p:cNvSpPr>
            <a:spLocks noChangeArrowheads="1"/>
          </p:cNvSpPr>
          <p:nvPr/>
        </p:nvSpPr>
        <p:spPr bwMode="auto">
          <a:xfrm>
            <a:off x="914250" y="1250247"/>
            <a:ext cx="7474463" cy="455613"/>
          </a:xfrm>
          <a:prstGeom prst="rect">
            <a:avLst/>
          </a:prstGeom>
          <a:noFill/>
          <a:ln w="12700">
            <a:noFill/>
            <a:miter lim="800000"/>
            <a:headEnd/>
            <a:tailEnd/>
          </a:ln>
          <a:effectLst/>
        </p:spPr>
        <p:txBody>
          <a:bodyPr lIns="90488" tIns="44450" rIns="90488" bIns="44450"/>
          <a:lstStyle/>
          <a:p>
            <a:pPr marL="342900" indent="-342900" algn="l">
              <a:spcBef>
                <a:spcPct val="20000"/>
              </a:spcBef>
              <a:buSzPct val="100000"/>
              <a:buFont typeface="Arial" panose="020B0604020202020204" pitchFamily="34" charset="0"/>
              <a:buChar char="•"/>
              <a:tabLst>
                <a:tab pos="850900" algn="l"/>
                <a:tab pos="2973388" algn="ctr"/>
                <a:tab pos="4170363" algn="ctr"/>
                <a:tab pos="5541963" algn="ctr"/>
                <a:tab pos="6681788" algn="ctr"/>
              </a:tabLst>
            </a:pPr>
            <a:r>
              <a:rPr lang="en-US" sz="2400">
                <a:effectLst/>
                <a:latin typeface="+mn-lt"/>
              </a:rPr>
              <a:t>Contoh:  </a:t>
            </a:r>
            <a:r>
              <a:rPr lang="en-US" sz="2400" dirty="0">
                <a:effectLst/>
                <a:latin typeface="+mn-lt"/>
              </a:rPr>
              <a:t>Annual Cost of Lawn Care</a:t>
            </a:r>
          </a:p>
        </p:txBody>
      </p:sp>
    </p:spTree>
  </p:cSld>
  <p:clrMapOvr>
    <a:masterClrMapping/>
  </p:clrMapOvr>
  <p:transition>
    <p:zo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46"/>
          <p:cNvSpPr>
            <a:spLocks noChangeArrowheads="1"/>
          </p:cNvSpPr>
          <p:nvPr/>
        </p:nvSpPr>
        <p:spPr bwMode="auto">
          <a:xfrm>
            <a:off x="5121228" y="1278824"/>
            <a:ext cx="2761751" cy="455613"/>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u="sng" dirty="0" err="1">
                <a:effectLst/>
                <a:latin typeface="+mn-lt"/>
              </a:rPr>
              <a:t>Unweighted</a:t>
            </a:r>
            <a:endParaRPr lang="en-US" sz="2400" u="sng" dirty="0">
              <a:effectLst/>
              <a:latin typeface="+mn-lt"/>
            </a:endParaRPr>
          </a:p>
        </p:txBody>
      </p:sp>
      <p:sp>
        <p:nvSpPr>
          <p:cNvPr id="6" name="Text Box 149"/>
          <p:cNvSpPr txBox="1">
            <a:spLocks noChangeArrowheads="1"/>
          </p:cNvSpPr>
          <p:nvPr/>
        </p:nvSpPr>
        <p:spPr bwMode="auto">
          <a:xfrm>
            <a:off x="3198237" y="3047118"/>
            <a:ext cx="7514936" cy="1126462"/>
          </a:xfrm>
          <a:prstGeom prst="rect">
            <a:avLst/>
          </a:prstGeom>
          <a:noFill/>
          <a:ln w="12700">
            <a:noFill/>
            <a:miter lim="800000"/>
            <a:headEnd/>
            <a:tailEnd/>
          </a:ln>
          <a:effectLst/>
        </p:spPr>
        <p:txBody>
          <a:bodyPr wrap="square">
            <a:spAutoFit/>
          </a:bodyPr>
          <a:lstStyle/>
          <a:p>
            <a:pPr algn="l">
              <a:lnSpc>
                <a:spcPct val="80000"/>
              </a:lnSpc>
              <a:spcBef>
                <a:spcPct val="20000"/>
              </a:spcBef>
              <a:buClr>
                <a:srgbClr val="66FFFF"/>
              </a:buClr>
              <a:buSzPct val="75000"/>
              <a:buFont typeface="Monotype Sorts" pitchFamily="2" charset="2"/>
              <a:buNone/>
            </a:pPr>
            <a:r>
              <a:rPr lang="en-US" sz="2400" dirty="0">
                <a:effectLst/>
                <a:latin typeface="+mn-lt"/>
              </a:rPr>
              <a:t>where:</a:t>
            </a:r>
          </a:p>
          <a:p>
            <a:pPr algn="l">
              <a:lnSpc>
                <a:spcPct val="80000"/>
              </a:lnSpc>
              <a:spcBef>
                <a:spcPct val="20000"/>
              </a:spcBef>
              <a:buClr>
                <a:srgbClr val="66FFFF"/>
              </a:buClr>
              <a:buSzPct val="75000"/>
              <a:buFont typeface="Monotype Sorts" pitchFamily="2" charset="2"/>
              <a:buNone/>
            </a:pPr>
            <a:r>
              <a:rPr lang="en-US" sz="2400" dirty="0">
                <a:effectLst/>
                <a:latin typeface="+mn-lt"/>
              </a:rPr>
              <a:t>     </a:t>
            </a:r>
            <a:r>
              <a:rPr lang="en-US" sz="2400" i="1" dirty="0">
                <a:effectLst/>
                <a:latin typeface="+mn-lt"/>
              </a:rPr>
              <a:t>P</a:t>
            </a:r>
            <a:r>
              <a:rPr lang="en-US" sz="2400" i="1" baseline="-25000" dirty="0">
                <a:effectLst/>
                <a:latin typeface="+mn-lt"/>
              </a:rPr>
              <a:t>it</a:t>
            </a:r>
            <a:r>
              <a:rPr lang="en-US" sz="2400" dirty="0">
                <a:effectLst/>
                <a:latin typeface="+mn-lt"/>
              </a:rPr>
              <a:t>  = unit price for item </a:t>
            </a:r>
            <a:r>
              <a:rPr lang="en-US" sz="2400" i="1" dirty="0" err="1">
                <a:effectLst/>
                <a:latin typeface="+mn-lt"/>
              </a:rPr>
              <a:t>i</a:t>
            </a:r>
            <a:r>
              <a:rPr lang="en-US" sz="2400" i="1" dirty="0">
                <a:effectLst/>
                <a:latin typeface="+mn-lt"/>
              </a:rPr>
              <a:t> </a:t>
            </a:r>
            <a:r>
              <a:rPr lang="en-US" sz="2400" dirty="0">
                <a:effectLst/>
                <a:latin typeface="+mn-lt"/>
              </a:rPr>
              <a:t>in period </a:t>
            </a:r>
            <a:r>
              <a:rPr lang="en-US" sz="2400" i="1" dirty="0">
                <a:effectLst/>
                <a:latin typeface="+mn-lt"/>
              </a:rPr>
              <a:t>t</a:t>
            </a:r>
            <a:endParaRPr lang="en-US" sz="2400" dirty="0">
              <a:effectLst/>
              <a:latin typeface="+mn-lt"/>
            </a:endParaRPr>
          </a:p>
          <a:p>
            <a:pPr algn="l">
              <a:lnSpc>
                <a:spcPct val="80000"/>
              </a:lnSpc>
              <a:spcBef>
                <a:spcPct val="20000"/>
              </a:spcBef>
              <a:buClr>
                <a:srgbClr val="66FFFF"/>
              </a:buClr>
              <a:buSzPct val="75000"/>
              <a:buFont typeface="Monotype Sorts" pitchFamily="2" charset="2"/>
              <a:buNone/>
            </a:pPr>
            <a:r>
              <a:rPr lang="en-US" sz="2400" dirty="0">
                <a:effectLst/>
                <a:latin typeface="+mn-lt"/>
              </a:rPr>
              <a:t>     </a:t>
            </a:r>
            <a:r>
              <a:rPr lang="en-US" sz="2400" i="1" dirty="0">
                <a:effectLst/>
                <a:latin typeface="+mn-lt"/>
              </a:rPr>
              <a:t>P</a:t>
            </a:r>
            <a:r>
              <a:rPr lang="en-US" sz="2400" i="1" baseline="-25000" dirty="0">
                <a:effectLst/>
                <a:latin typeface="+mn-lt"/>
              </a:rPr>
              <a:t>i</a:t>
            </a:r>
            <a:r>
              <a:rPr lang="en-US" sz="2400" baseline="-25000" dirty="0">
                <a:effectLst/>
                <a:latin typeface="+mn-lt"/>
              </a:rPr>
              <a:t>0</a:t>
            </a:r>
            <a:r>
              <a:rPr lang="en-US" sz="2400" dirty="0">
                <a:effectLst/>
                <a:latin typeface="+mn-lt"/>
              </a:rPr>
              <a:t> = unit price for item </a:t>
            </a:r>
            <a:r>
              <a:rPr lang="en-US" sz="2400" i="1" dirty="0" err="1">
                <a:effectLst/>
                <a:latin typeface="+mn-lt"/>
              </a:rPr>
              <a:t>i</a:t>
            </a:r>
            <a:r>
              <a:rPr lang="en-US" sz="2400" dirty="0">
                <a:effectLst/>
                <a:latin typeface="+mn-lt"/>
              </a:rPr>
              <a:t> in the base period</a:t>
            </a:r>
          </a:p>
        </p:txBody>
      </p:sp>
      <p:sp>
        <p:nvSpPr>
          <p:cNvPr id="11" name="Oval 152"/>
          <p:cNvSpPr>
            <a:spLocks noChangeArrowheads="1"/>
          </p:cNvSpPr>
          <p:nvPr/>
        </p:nvSpPr>
        <p:spPr bwMode="auto">
          <a:xfrm>
            <a:off x="9557968" y="4585233"/>
            <a:ext cx="899352" cy="495300"/>
          </a:xfrm>
          <a:prstGeom prst="ellipse">
            <a:avLst/>
          </a:prstGeom>
          <a:noFill/>
          <a:ln w="28575">
            <a:solidFill>
              <a:srgbClr val="C00000"/>
            </a:solidFill>
            <a:round/>
            <a:headEnd/>
            <a:tailEnd/>
          </a:ln>
          <a:effectLst>
            <a:outerShdw dist="17961" dir="2700000" algn="ctr" rotWithShape="0">
              <a:schemeClr val="bg2"/>
            </a:outerShdw>
          </a:effectLst>
        </p:spPr>
        <p:txBody>
          <a:bodyPr wrap="none" anchor="ctr"/>
          <a:lstStyle/>
          <a:p>
            <a:endParaRPr lang="en-US"/>
          </a:p>
        </p:txBody>
      </p:sp>
      <mc:AlternateContent xmlns:mc="http://schemas.openxmlformats.org/markup-compatibility/2006" xmlns:a14="http://schemas.microsoft.com/office/drawing/2010/main">
        <mc:Choice Requires="a14">
          <p:sp>
            <p:nvSpPr>
              <p:cNvPr id="3" name="TextBox 2"/>
              <p:cNvSpPr txBox="1"/>
              <p:nvPr/>
            </p:nvSpPr>
            <p:spPr>
              <a:xfrm>
                <a:off x="4914088" y="1846632"/>
                <a:ext cx="2392835" cy="86914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2400" i="1" smtClean="0">
                              <a:effectLst/>
                              <a:latin typeface="Cambria Math" panose="02040503050406030204" pitchFamily="18" charset="0"/>
                            </a:rPr>
                          </m:ctrlPr>
                        </m:sSubPr>
                        <m:e>
                          <m:r>
                            <a:rPr lang="en-US" sz="2400" b="0" i="1" smtClean="0">
                              <a:effectLst/>
                              <a:latin typeface="Cambria Math"/>
                            </a:rPr>
                            <m:t>𝐼</m:t>
                          </m:r>
                        </m:e>
                        <m:sub>
                          <m:r>
                            <a:rPr lang="en-US" sz="2400" b="0" i="1" smtClean="0">
                              <a:effectLst/>
                              <a:latin typeface="Cambria Math"/>
                            </a:rPr>
                            <m:t>𝑖</m:t>
                          </m:r>
                        </m:sub>
                      </m:sSub>
                      <m:r>
                        <a:rPr lang="en-US" sz="2400" b="0" i="1" smtClean="0">
                          <a:effectLst/>
                          <a:latin typeface="Cambria Math"/>
                        </a:rPr>
                        <m:t>=</m:t>
                      </m:r>
                      <m:f>
                        <m:fPr>
                          <m:ctrlPr>
                            <a:rPr lang="en-US" sz="2400" b="0" i="1" smtClean="0">
                              <a:effectLst/>
                              <a:latin typeface="Cambria Math" panose="02040503050406030204" pitchFamily="18" charset="0"/>
                            </a:rPr>
                          </m:ctrlPr>
                        </m:fPr>
                        <m:num>
                          <m:nary>
                            <m:naryPr>
                              <m:chr m:val="∑"/>
                              <m:subHide m:val="on"/>
                              <m:supHide m:val="on"/>
                              <m:ctrlPr>
                                <a:rPr lang="en-US" sz="2400" b="0" i="1" smtClean="0">
                                  <a:effectLst/>
                                  <a:latin typeface="Cambria Math" panose="02040503050406030204" pitchFamily="18" charset="0"/>
                                </a:rPr>
                              </m:ctrlPr>
                            </m:naryPr>
                            <m:sub/>
                            <m:sup/>
                            <m:e>
                              <m:sSub>
                                <m:sSubPr>
                                  <m:ctrlPr>
                                    <a:rPr lang="en-US" sz="2400" b="0" i="1" smtClean="0">
                                      <a:effectLst/>
                                      <a:latin typeface="Cambria Math" panose="02040503050406030204" pitchFamily="18" charset="0"/>
                                    </a:rPr>
                                  </m:ctrlPr>
                                </m:sSubPr>
                                <m:e>
                                  <m:r>
                                    <a:rPr lang="en-US" sz="2400" b="0" i="1" smtClean="0">
                                      <a:effectLst/>
                                      <a:latin typeface="Cambria Math"/>
                                    </a:rPr>
                                    <m:t>𝑃</m:t>
                                  </m:r>
                                </m:e>
                                <m:sub>
                                  <m:r>
                                    <a:rPr lang="en-US" sz="2400" b="0" i="1" smtClean="0">
                                      <a:effectLst/>
                                      <a:latin typeface="Cambria Math"/>
                                    </a:rPr>
                                    <m:t>𝑖𝑡</m:t>
                                  </m:r>
                                </m:sub>
                              </m:sSub>
                            </m:e>
                          </m:nary>
                        </m:num>
                        <m:den>
                          <m:nary>
                            <m:naryPr>
                              <m:chr m:val="∑"/>
                              <m:subHide m:val="on"/>
                              <m:supHide m:val="on"/>
                              <m:ctrlPr>
                                <a:rPr lang="en-US" sz="2400" b="0" i="1" smtClean="0">
                                  <a:effectLst/>
                                  <a:latin typeface="Cambria Math" panose="02040503050406030204" pitchFamily="18" charset="0"/>
                                </a:rPr>
                              </m:ctrlPr>
                            </m:naryPr>
                            <m:sub/>
                            <m:sup/>
                            <m:e>
                              <m:sSub>
                                <m:sSubPr>
                                  <m:ctrlPr>
                                    <a:rPr lang="en-US" sz="2400" b="0" i="1" smtClean="0">
                                      <a:effectLst/>
                                      <a:latin typeface="Cambria Math" panose="02040503050406030204" pitchFamily="18" charset="0"/>
                                    </a:rPr>
                                  </m:ctrlPr>
                                </m:sSubPr>
                                <m:e>
                                  <m:r>
                                    <a:rPr lang="en-US" sz="2400" b="0" i="1" smtClean="0">
                                      <a:effectLst/>
                                      <a:latin typeface="Cambria Math"/>
                                    </a:rPr>
                                    <m:t>𝑃</m:t>
                                  </m:r>
                                </m:e>
                                <m:sub>
                                  <m:r>
                                    <a:rPr lang="en-US" sz="2400" b="0" i="1" smtClean="0">
                                      <a:effectLst/>
                                      <a:latin typeface="Cambria Math"/>
                                    </a:rPr>
                                    <m:t>𝑖</m:t>
                                  </m:r>
                                  <m:r>
                                    <a:rPr lang="en-US" sz="2400" b="0" i="1" smtClean="0">
                                      <a:effectLst/>
                                      <a:latin typeface="Cambria Math"/>
                                    </a:rPr>
                                    <m:t>0</m:t>
                                  </m:r>
                                </m:sub>
                              </m:sSub>
                            </m:e>
                          </m:nary>
                        </m:den>
                      </m:f>
                      <m:r>
                        <a:rPr lang="en-US" sz="2400" b="0" i="1" smtClean="0">
                          <a:effectLst/>
                          <a:latin typeface="Cambria Math"/>
                        </a:rPr>
                        <m:t> (100)</m:t>
                      </m:r>
                    </m:oMath>
                  </m:oMathPara>
                </a14:m>
                <a:endParaRPr lang="en-US" sz="2400" dirty="0">
                  <a:effectLst/>
                  <a:latin typeface="+mn-lt"/>
                </a:endParaRPr>
              </a:p>
            </p:txBody>
          </p:sp>
        </mc:Choice>
        <mc:Fallback xmlns="">
          <p:sp>
            <p:nvSpPr>
              <p:cNvPr id="3" name="TextBox 2"/>
              <p:cNvSpPr txBox="1">
                <a:spLocks noRot="1" noChangeAspect="1" noMove="1" noResize="1" noEditPoints="1" noAdjustHandles="1" noChangeArrowheads="1" noChangeShapeType="1" noTextEdit="1"/>
              </p:cNvSpPr>
              <p:nvPr/>
            </p:nvSpPr>
            <p:spPr>
              <a:xfrm>
                <a:off x="4914088" y="1846632"/>
                <a:ext cx="2392835" cy="869149"/>
              </a:xfrm>
              <a:prstGeom prst="rect">
                <a:avLst/>
              </a:prstGeom>
              <a:blipFill rotWithShape="1">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p:cNvSpPr txBox="1"/>
              <p:nvPr/>
            </p:nvSpPr>
            <p:spPr>
              <a:xfrm>
                <a:off x="2128992" y="4414107"/>
                <a:ext cx="8329203" cy="79239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2400" i="1" smtClean="0">
                              <a:effectLst/>
                              <a:latin typeface="Cambria Math" panose="02040503050406030204" pitchFamily="18" charset="0"/>
                            </a:rPr>
                          </m:ctrlPr>
                        </m:sSubPr>
                        <m:e>
                          <m:r>
                            <a:rPr lang="en-US" sz="2400" b="0" i="1" smtClean="0">
                              <a:effectLst/>
                              <a:latin typeface="Cambria Math"/>
                            </a:rPr>
                            <m:t>𝐼</m:t>
                          </m:r>
                        </m:e>
                        <m:sub>
                          <m:r>
                            <a:rPr lang="en-US" sz="2400" b="0" i="1" smtClean="0">
                              <a:effectLst/>
                              <a:latin typeface="Cambria Math"/>
                            </a:rPr>
                            <m:t>2014</m:t>
                          </m:r>
                        </m:sub>
                      </m:sSub>
                      <m:r>
                        <a:rPr lang="en-US" sz="2400" b="0" i="1" smtClean="0">
                          <a:effectLst/>
                          <a:latin typeface="Cambria Math"/>
                        </a:rPr>
                        <m:t>=</m:t>
                      </m:r>
                      <m:f>
                        <m:fPr>
                          <m:ctrlPr>
                            <a:rPr lang="en-US" sz="2400" b="0" i="1" smtClean="0">
                              <a:effectLst/>
                              <a:latin typeface="Cambria Math" panose="02040503050406030204" pitchFamily="18" charset="0"/>
                            </a:rPr>
                          </m:ctrlPr>
                        </m:fPr>
                        <m:num>
                          <m:r>
                            <a:rPr lang="en-US" sz="2400" b="0" i="1" smtClean="0">
                              <a:effectLst/>
                              <a:latin typeface="Cambria Math"/>
                            </a:rPr>
                            <m:t>79.00+71.00+2.78+67.00+128.00</m:t>
                          </m:r>
                        </m:num>
                        <m:den>
                          <m:r>
                            <a:rPr lang="en-US" sz="2400" b="0" i="1" smtClean="0">
                              <a:effectLst/>
                              <a:latin typeface="Cambria Math"/>
                            </a:rPr>
                            <m:t>57.00+56.00+1.83+56.00+109.00</m:t>
                          </m:r>
                        </m:den>
                      </m:f>
                      <m:d>
                        <m:dPr>
                          <m:ctrlPr>
                            <a:rPr lang="en-US" sz="2400" b="0" i="1" smtClean="0">
                              <a:effectLst/>
                              <a:latin typeface="Cambria Math" panose="02040503050406030204" pitchFamily="18" charset="0"/>
                            </a:rPr>
                          </m:ctrlPr>
                        </m:dPr>
                        <m:e>
                          <m:r>
                            <a:rPr lang="en-US" sz="2400" b="0" i="1" smtClean="0">
                              <a:effectLst/>
                              <a:latin typeface="Cambria Math"/>
                            </a:rPr>
                            <m:t>100</m:t>
                          </m:r>
                        </m:e>
                      </m:d>
                      <m:r>
                        <a:rPr lang="en-US" sz="2400" b="0" i="1" smtClean="0">
                          <a:effectLst/>
                          <a:latin typeface="Cambria Math"/>
                        </a:rPr>
                        <m:t>=  124</m:t>
                      </m:r>
                    </m:oMath>
                  </m:oMathPara>
                </a14:m>
                <a:endParaRPr lang="en-US" sz="2400" dirty="0">
                  <a:effectLst/>
                  <a:latin typeface="+mn-lt"/>
                </a:endParaRPr>
              </a:p>
            </p:txBody>
          </p:sp>
        </mc:Choice>
        <mc:Fallback xmlns="">
          <p:sp>
            <p:nvSpPr>
              <p:cNvPr id="8" name="TextBox 7"/>
              <p:cNvSpPr txBox="1">
                <a:spLocks noRot="1" noChangeAspect="1" noMove="1" noResize="1" noEditPoints="1" noAdjustHandles="1" noChangeArrowheads="1" noChangeShapeType="1" noTextEdit="1"/>
              </p:cNvSpPr>
              <p:nvPr/>
            </p:nvSpPr>
            <p:spPr>
              <a:xfrm>
                <a:off x="2128992" y="4414107"/>
                <a:ext cx="8329203" cy="792396"/>
              </a:xfrm>
              <a:prstGeom prst="rect">
                <a:avLst/>
              </a:prstGeom>
              <a:blipFill rotWithShape="1">
                <a:blip r:embed="rId3"/>
                <a:stretch>
                  <a:fillRect/>
                </a:stretch>
              </a:blipFill>
            </p:spPr>
            <p:txBody>
              <a:bodyPr/>
              <a:lstStyle/>
              <a:p>
                <a:r>
                  <a:rPr lang="en-US">
                    <a:noFill/>
                  </a:rPr>
                  <a:t> </a:t>
                </a:r>
              </a:p>
            </p:txBody>
          </p:sp>
        </mc:Fallback>
      </mc:AlternateContent>
      <p:sp>
        <p:nvSpPr>
          <p:cNvPr id="5" name="Slide Number Placeholder 4"/>
          <p:cNvSpPr>
            <a:spLocks noGrp="1"/>
          </p:cNvSpPr>
          <p:nvPr>
            <p:ph type="sldNum" sz="quarter" idx="12"/>
          </p:nvPr>
        </p:nvSpPr>
        <p:spPr/>
        <p:txBody>
          <a:bodyPr/>
          <a:lstStyle/>
          <a:p>
            <a:fld id="{949EBC64-41CB-41B8-B6DF-9B1367312BD4}" type="slidenum">
              <a:rPr lang="en-US" smtClean="0"/>
              <a:t>14</a:t>
            </a:fld>
            <a:endParaRPr lang="en-US"/>
          </a:p>
        </p:txBody>
      </p:sp>
      <p:sp>
        <p:nvSpPr>
          <p:cNvPr id="12" name="Rectangle 2"/>
          <p:cNvSpPr txBox="1">
            <a:spLocks noChangeArrowheads="1"/>
          </p:cNvSpPr>
          <p:nvPr/>
        </p:nvSpPr>
        <p:spPr>
          <a:xfrm>
            <a:off x="937728" y="741682"/>
            <a:ext cx="10489585" cy="727075"/>
          </a:xfrm>
          <a:prstGeom prst="rect">
            <a:avLst/>
          </a:prstGeom>
        </p:spPr>
        <p:txBody>
          <a:bodyPr>
            <a:normAutofit/>
          </a:bodyPr>
          <a:lstStyle>
            <a:lvl1pPr algn="l" defTabSz="914400" rtl="0" eaLnBrk="1" latinLnBrk="0" hangingPunct="1">
              <a:lnSpc>
                <a:spcPct val="90000"/>
              </a:lnSpc>
              <a:spcBef>
                <a:spcPct val="0"/>
              </a:spcBef>
              <a:buNone/>
              <a:defRPr sz="4000" kern="1200">
                <a:solidFill>
                  <a:schemeClr val="tx1"/>
                </a:solidFill>
                <a:latin typeface="+mj-lt"/>
                <a:ea typeface="+mj-ea"/>
                <a:cs typeface="+mj-cs"/>
              </a:defRPr>
            </a:lvl1pPr>
          </a:lstStyle>
          <a:p>
            <a:pPr fontAlgn="auto">
              <a:spcAft>
                <a:spcPts val="0"/>
              </a:spcAft>
            </a:pPr>
            <a:r>
              <a:rPr lang="en-US" sz="3200" dirty="0">
                <a:effectLst/>
              </a:rPr>
              <a:t>Aggregate Price Indexes</a:t>
            </a:r>
          </a:p>
        </p:txBody>
      </p:sp>
      <p:sp>
        <p:nvSpPr>
          <p:cNvPr id="9" name="TextBox 8"/>
          <p:cNvSpPr txBox="1"/>
          <p:nvPr/>
        </p:nvSpPr>
        <p:spPr>
          <a:xfrm>
            <a:off x="808892" y="5463821"/>
            <a:ext cx="10489585" cy="424732"/>
          </a:xfrm>
          <a:prstGeom prst="rect">
            <a:avLst/>
          </a:prstGeom>
          <a:noFill/>
        </p:spPr>
        <p:txBody>
          <a:bodyPr wrap="square" rtlCol="0">
            <a:spAutoFit/>
          </a:bodyPr>
          <a:lstStyle/>
          <a:p>
            <a:pPr>
              <a:lnSpc>
                <a:spcPct val="90000"/>
              </a:lnSpc>
            </a:pPr>
            <a:r>
              <a:rPr lang="en-US" sz="2400">
                <a:effectLst/>
                <a:latin typeface="+mn-lt"/>
              </a:rPr>
              <a:t>Biaya perawatan rumput tahunan meningkat 24% dari 2010 dibandingkan </a:t>
            </a:r>
            <a:r>
              <a:rPr lang="en-US" sz="2400" dirty="0">
                <a:effectLst/>
                <a:latin typeface="+mn-lt"/>
              </a:rPr>
              <a:t>2014. </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300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par>
                          <p:cTn id="8" fill="hold">
                            <p:stCondLst>
                              <p:cond delay="3500"/>
                            </p:stCondLst>
                            <p:childTnLst>
                              <p:par>
                                <p:cTn id="9" presetID="16" presetClass="entr" presetSubtype="26" fill="hold" grpId="0" nodeType="afterEffect">
                                  <p:stCondLst>
                                    <p:cond delay="2500"/>
                                  </p:stCondLst>
                                  <p:childTnLst>
                                    <p:set>
                                      <p:cBhvr>
                                        <p:cTn id="10" dur="1" fill="hold">
                                          <p:stCondLst>
                                            <p:cond delay="0"/>
                                          </p:stCondLst>
                                        </p:cTn>
                                        <p:tgtEl>
                                          <p:spTgt spid="11"/>
                                        </p:tgtEl>
                                        <p:attrNameLst>
                                          <p:attrName>style.visibility</p:attrName>
                                        </p:attrNameLst>
                                      </p:cBhvr>
                                      <p:to>
                                        <p:strVal val="visible"/>
                                      </p:to>
                                    </p:set>
                                    <p:animEffect transition="in" filter="barn(inHorizontal)">
                                      <p:cBhvr>
                                        <p:cTn id="1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utoUpdateAnimBg="0"/>
      <p:bldP spid="1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al 12"/>
          <p:cNvSpPr>
            <a:spLocks noChangeArrowheads="1"/>
          </p:cNvSpPr>
          <p:nvPr/>
        </p:nvSpPr>
        <p:spPr bwMode="auto">
          <a:xfrm>
            <a:off x="9417935" y="3996305"/>
            <a:ext cx="789377" cy="495300"/>
          </a:xfrm>
          <a:prstGeom prst="ellipse">
            <a:avLst/>
          </a:prstGeom>
          <a:noFill/>
          <a:ln w="28575">
            <a:solidFill>
              <a:srgbClr val="C00000"/>
            </a:solidFill>
            <a:round/>
            <a:headEnd/>
            <a:tailEnd/>
          </a:ln>
          <a:effectLst>
            <a:outerShdw dist="17961" dir="2700000" algn="ctr" rotWithShape="0">
              <a:schemeClr val="bg2"/>
            </a:outerShdw>
          </a:effectLst>
        </p:spPr>
        <p:txBody>
          <a:bodyPr wrap="none" anchor="ctr"/>
          <a:lstStyle/>
          <a:p>
            <a:endParaRPr lang="en-US"/>
          </a:p>
        </p:txBody>
      </p:sp>
      <p:sp>
        <p:nvSpPr>
          <p:cNvPr id="10" name="Rectangle 14"/>
          <p:cNvSpPr>
            <a:spLocks noChangeArrowheads="1"/>
          </p:cNvSpPr>
          <p:nvPr/>
        </p:nvSpPr>
        <p:spPr bwMode="auto">
          <a:xfrm>
            <a:off x="4255256" y="1323980"/>
            <a:ext cx="5523501" cy="455613"/>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u="sng" dirty="0">
                <a:effectLst/>
                <a:latin typeface="+mn-lt"/>
              </a:rPr>
              <a:t>Weighted (Fixed Quantity)</a:t>
            </a:r>
          </a:p>
        </p:txBody>
      </p:sp>
      <p:sp>
        <p:nvSpPr>
          <p:cNvPr id="11" name="Text Box 155"/>
          <p:cNvSpPr txBox="1">
            <a:spLocks noChangeArrowheads="1"/>
          </p:cNvSpPr>
          <p:nvPr/>
        </p:nvSpPr>
        <p:spPr bwMode="auto">
          <a:xfrm>
            <a:off x="4023726" y="3036181"/>
            <a:ext cx="4058419" cy="461665"/>
          </a:xfrm>
          <a:prstGeom prst="rect">
            <a:avLst/>
          </a:prstGeom>
          <a:noFill/>
          <a:ln w="12700">
            <a:noFill/>
            <a:miter lim="800000"/>
            <a:headEnd/>
            <a:tailEnd/>
          </a:ln>
          <a:effectLst/>
        </p:spPr>
        <p:txBody>
          <a:bodyPr wrap="none">
            <a:spAutoFit/>
          </a:bodyPr>
          <a:lstStyle/>
          <a:p>
            <a:r>
              <a:rPr lang="en-US" sz="2400" dirty="0">
                <a:effectLst/>
                <a:latin typeface="+mn-lt"/>
              </a:rPr>
              <a:t>where:   </a:t>
            </a:r>
            <a:r>
              <a:rPr lang="en-US" sz="2400" i="1" dirty="0">
                <a:effectLst/>
                <a:latin typeface="+mn-lt"/>
              </a:rPr>
              <a:t>Q</a:t>
            </a:r>
            <a:r>
              <a:rPr lang="en-US" sz="2400" i="1" baseline="-25000" dirty="0">
                <a:effectLst/>
                <a:latin typeface="+mn-lt"/>
              </a:rPr>
              <a:t>i</a:t>
            </a:r>
            <a:r>
              <a:rPr lang="en-US" sz="2400" dirty="0">
                <a:effectLst/>
                <a:latin typeface="+mn-lt"/>
              </a:rPr>
              <a:t> = quantity for item </a:t>
            </a:r>
            <a:r>
              <a:rPr lang="en-US" sz="2400" i="1" dirty="0" err="1">
                <a:effectLst/>
                <a:latin typeface="+mn-lt"/>
              </a:rPr>
              <a:t>i</a:t>
            </a:r>
            <a:endParaRPr lang="en-US" sz="2400" dirty="0">
              <a:effectLst/>
              <a:latin typeface="+mn-lt"/>
            </a:endParaRPr>
          </a:p>
        </p:txBody>
      </p:sp>
      <mc:AlternateContent xmlns:mc="http://schemas.openxmlformats.org/markup-compatibility/2006" xmlns:a14="http://schemas.microsoft.com/office/drawing/2010/main">
        <mc:Choice Requires="a14">
          <p:sp>
            <p:nvSpPr>
              <p:cNvPr id="3" name="TextBox 2"/>
              <p:cNvSpPr txBox="1"/>
              <p:nvPr/>
            </p:nvSpPr>
            <p:spPr>
              <a:xfrm>
                <a:off x="4770005" y="1966229"/>
                <a:ext cx="2716706" cy="92256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2400" i="1" smtClean="0">
                              <a:effectLst/>
                              <a:latin typeface="Cambria Math" panose="02040503050406030204" pitchFamily="18" charset="0"/>
                            </a:rPr>
                          </m:ctrlPr>
                        </m:sSubPr>
                        <m:e>
                          <m:r>
                            <a:rPr lang="en-US" sz="2400" b="0" i="1" smtClean="0">
                              <a:effectLst/>
                              <a:latin typeface="Cambria Math"/>
                            </a:rPr>
                            <m:t>𝐼</m:t>
                          </m:r>
                        </m:e>
                        <m:sub>
                          <m:r>
                            <a:rPr lang="en-US" sz="2400" b="0" i="1" smtClean="0">
                              <a:effectLst/>
                              <a:latin typeface="Cambria Math"/>
                            </a:rPr>
                            <m:t>𝑡</m:t>
                          </m:r>
                        </m:sub>
                      </m:sSub>
                      <m:r>
                        <a:rPr lang="en-US" sz="2400" b="0" i="1" smtClean="0">
                          <a:effectLst/>
                          <a:latin typeface="Cambria Math"/>
                        </a:rPr>
                        <m:t>=</m:t>
                      </m:r>
                      <m:f>
                        <m:fPr>
                          <m:ctrlPr>
                            <a:rPr lang="en-US" sz="2400" b="0" i="1" smtClean="0">
                              <a:effectLst/>
                              <a:latin typeface="Cambria Math" panose="02040503050406030204" pitchFamily="18" charset="0"/>
                            </a:rPr>
                          </m:ctrlPr>
                        </m:fPr>
                        <m:num>
                          <m:nary>
                            <m:naryPr>
                              <m:chr m:val="∑"/>
                              <m:subHide m:val="on"/>
                              <m:supHide m:val="on"/>
                              <m:ctrlPr>
                                <a:rPr lang="en-US" sz="2400" b="0" i="1" smtClean="0">
                                  <a:effectLst/>
                                  <a:latin typeface="Cambria Math" panose="02040503050406030204" pitchFamily="18" charset="0"/>
                                </a:rPr>
                              </m:ctrlPr>
                            </m:naryPr>
                            <m:sub/>
                            <m:sup/>
                            <m:e>
                              <m:sSub>
                                <m:sSubPr>
                                  <m:ctrlPr>
                                    <a:rPr lang="en-US" sz="2400" b="0" i="1" smtClean="0">
                                      <a:effectLst/>
                                      <a:latin typeface="Cambria Math" panose="02040503050406030204" pitchFamily="18" charset="0"/>
                                    </a:rPr>
                                  </m:ctrlPr>
                                </m:sSubPr>
                                <m:e>
                                  <m:r>
                                    <a:rPr lang="en-US" sz="2400" b="0" i="1" smtClean="0">
                                      <a:effectLst/>
                                      <a:latin typeface="Cambria Math"/>
                                    </a:rPr>
                                    <m:t>𝑃</m:t>
                                  </m:r>
                                </m:e>
                                <m:sub>
                                  <m:r>
                                    <a:rPr lang="en-US" sz="2400" b="0" i="1" smtClean="0">
                                      <a:effectLst/>
                                      <a:latin typeface="Cambria Math"/>
                                    </a:rPr>
                                    <m:t>𝑖𝑡</m:t>
                                  </m:r>
                                </m:sub>
                              </m:sSub>
                              <m:sSub>
                                <m:sSubPr>
                                  <m:ctrlPr>
                                    <a:rPr lang="en-US" sz="2400" b="0" i="1" smtClean="0">
                                      <a:effectLst/>
                                      <a:latin typeface="Cambria Math" panose="02040503050406030204" pitchFamily="18" charset="0"/>
                                    </a:rPr>
                                  </m:ctrlPr>
                                </m:sSubPr>
                                <m:e>
                                  <m:r>
                                    <a:rPr lang="en-US" sz="2400" b="0" i="1" smtClean="0">
                                      <a:effectLst/>
                                      <a:latin typeface="Cambria Math"/>
                                    </a:rPr>
                                    <m:t>𝑄</m:t>
                                  </m:r>
                                </m:e>
                                <m:sub>
                                  <m:r>
                                    <a:rPr lang="en-US" sz="2400" b="0" i="1" smtClean="0">
                                      <a:effectLst/>
                                      <a:latin typeface="Cambria Math"/>
                                    </a:rPr>
                                    <m:t>𝑖</m:t>
                                  </m:r>
                                </m:sub>
                              </m:sSub>
                            </m:e>
                          </m:nary>
                        </m:num>
                        <m:den>
                          <m:nary>
                            <m:naryPr>
                              <m:chr m:val="∑"/>
                              <m:subHide m:val="on"/>
                              <m:supHide m:val="on"/>
                              <m:ctrlPr>
                                <a:rPr lang="en-US" sz="2400" b="0" i="1" smtClean="0">
                                  <a:effectLst/>
                                  <a:latin typeface="Cambria Math" panose="02040503050406030204" pitchFamily="18" charset="0"/>
                                </a:rPr>
                              </m:ctrlPr>
                            </m:naryPr>
                            <m:sub/>
                            <m:sup/>
                            <m:e>
                              <m:sSub>
                                <m:sSubPr>
                                  <m:ctrlPr>
                                    <a:rPr lang="en-US" sz="2400" b="0" i="1" smtClean="0">
                                      <a:effectLst/>
                                      <a:latin typeface="Cambria Math" panose="02040503050406030204" pitchFamily="18" charset="0"/>
                                    </a:rPr>
                                  </m:ctrlPr>
                                </m:sSubPr>
                                <m:e>
                                  <m:r>
                                    <a:rPr lang="en-US" sz="2400" b="0" i="1" smtClean="0">
                                      <a:effectLst/>
                                      <a:latin typeface="Cambria Math"/>
                                    </a:rPr>
                                    <m:t>𝑃</m:t>
                                  </m:r>
                                </m:e>
                                <m:sub>
                                  <m:r>
                                    <a:rPr lang="en-US" sz="2400" b="0" i="1" smtClean="0">
                                      <a:effectLst/>
                                      <a:latin typeface="Cambria Math"/>
                                    </a:rPr>
                                    <m:t>𝑖</m:t>
                                  </m:r>
                                  <m:r>
                                    <a:rPr lang="en-US" sz="2400" b="0" i="1" smtClean="0">
                                      <a:effectLst/>
                                      <a:latin typeface="Cambria Math"/>
                                    </a:rPr>
                                    <m:t>0</m:t>
                                  </m:r>
                                </m:sub>
                              </m:sSub>
                              <m:sSub>
                                <m:sSubPr>
                                  <m:ctrlPr>
                                    <a:rPr lang="en-US" sz="2400" b="0" i="1" smtClean="0">
                                      <a:effectLst/>
                                      <a:latin typeface="Cambria Math" panose="02040503050406030204" pitchFamily="18" charset="0"/>
                                    </a:rPr>
                                  </m:ctrlPr>
                                </m:sSubPr>
                                <m:e>
                                  <m:r>
                                    <a:rPr lang="en-US" sz="2400" b="0" i="1" smtClean="0">
                                      <a:effectLst/>
                                      <a:latin typeface="Cambria Math"/>
                                    </a:rPr>
                                    <m:t>𝑄</m:t>
                                  </m:r>
                                </m:e>
                                <m:sub>
                                  <m:r>
                                    <a:rPr lang="en-US" sz="2400" b="0" i="1" smtClean="0">
                                      <a:effectLst/>
                                      <a:latin typeface="Cambria Math"/>
                                    </a:rPr>
                                    <m:t>𝑖</m:t>
                                  </m:r>
                                </m:sub>
                              </m:sSub>
                            </m:e>
                          </m:nary>
                        </m:den>
                      </m:f>
                      <m:r>
                        <a:rPr lang="en-US" sz="2400" b="0" i="1" smtClean="0">
                          <a:effectLst/>
                          <a:latin typeface="Cambria Math"/>
                        </a:rPr>
                        <m:t> (100)</m:t>
                      </m:r>
                    </m:oMath>
                  </m:oMathPara>
                </a14:m>
                <a:endParaRPr lang="en-US" sz="2400" dirty="0">
                  <a:effectLst/>
                  <a:latin typeface="+mn-lt"/>
                </a:endParaRPr>
              </a:p>
            </p:txBody>
          </p:sp>
        </mc:Choice>
        <mc:Fallback xmlns="">
          <p:sp>
            <p:nvSpPr>
              <p:cNvPr id="3" name="TextBox 2"/>
              <p:cNvSpPr txBox="1">
                <a:spLocks noRot="1" noChangeAspect="1" noMove="1" noResize="1" noEditPoints="1" noAdjustHandles="1" noChangeArrowheads="1" noChangeShapeType="1" noTextEdit="1"/>
              </p:cNvSpPr>
              <p:nvPr/>
            </p:nvSpPr>
            <p:spPr>
              <a:xfrm>
                <a:off x="4770005" y="1966229"/>
                <a:ext cx="2716706" cy="922560"/>
              </a:xfrm>
              <a:prstGeom prst="rect">
                <a:avLst/>
              </a:prstGeom>
              <a:blipFill rotWithShape="1">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2046665" y="3910053"/>
                <a:ext cx="8202310" cy="690382"/>
              </a:xfrm>
              <a:prstGeom prst="rect">
                <a:avLst/>
              </a:prstGeom>
              <a:noFill/>
            </p:spPr>
            <p:txBody>
              <a:bodyPr wrap="none" rtlCol="0">
                <a:spAutoFit/>
              </a:bodyPr>
              <a:lstStyle/>
              <a:p>
                <a14:m>
                  <m:oMath xmlns:m="http://schemas.openxmlformats.org/officeDocument/2006/math">
                    <m:sSub>
                      <m:sSubPr>
                        <m:ctrlPr>
                          <a:rPr lang="en-US" sz="2400" i="1" smtClean="0">
                            <a:effectLst/>
                            <a:latin typeface="Cambria Math" panose="02040503050406030204" pitchFamily="18" charset="0"/>
                          </a:rPr>
                        </m:ctrlPr>
                      </m:sSubPr>
                      <m:e>
                        <m:r>
                          <a:rPr lang="en-US" sz="2400" b="0" i="1" smtClean="0">
                            <a:effectLst/>
                            <a:latin typeface="Cambria Math"/>
                          </a:rPr>
                          <m:t>𝐼</m:t>
                        </m:r>
                      </m:e>
                      <m:sub>
                        <m:r>
                          <a:rPr lang="en-US" sz="2400" b="0" i="1" smtClean="0">
                            <a:effectLst/>
                            <a:latin typeface="Cambria Math"/>
                          </a:rPr>
                          <m:t>2014</m:t>
                        </m:r>
                      </m:sub>
                    </m:sSub>
                    <m:r>
                      <a:rPr lang="en-US" sz="2400" b="0" i="1" smtClean="0">
                        <a:effectLst/>
                        <a:latin typeface="Cambria Math"/>
                      </a:rPr>
                      <m:t>=</m:t>
                    </m:r>
                    <m:f>
                      <m:fPr>
                        <m:ctrlPr>
                          <a:rPr lang="en-US" sz="2400" b="0" i="1" smtClean="0">
                            <a:effectLst/>
                            <a:latin typeface="Cambria Math" panose="02040503050406030204" pitchFamily="18" charset="0"/>
                          </a:rPr>
                        </m:ctrlPr>
                      </m:fPr>
                      <m:num>
                        <m:r>
                          <a:rPr lang="en-US" sz="2400" b="0" i="1" smtClean="0">
                            <a:effectLst/>
                            <a:latin typeface="Cambria Math"/>
                          </a:rPr>
                          <m:t>79.00</m:t>
                        </m:r>
                        <m:d>
                          <m:dPr>
                            <m:ctrlPr>
                              <a:rPr lang="en-US" sz="2400" b="0" i="1" smtClean="0">
                                <a:effectLst/>
                                <a:latin typeface="Cambria Math" panose="02040503050406030204" pitchFamily="18" charset="0"/>
                              </a:rPr>
                            </m:ctrlPr>
                          </m:dPr>
                          <m:e>
                            <m:r>
                              <a:rPr lang="en-US" sz="2400" b="0" i="1" smtClean="0">
                                <a:effectLst/>
                                <a:latin typeface="Cambria Math"/>
                              </a:rPr>
                              <m:t>32</m:t>
                            </m:r>
                          </m:e>
                        </m:d>
                        <m:r>
                          <a:rPr lang="en-US" sz="2400" b="0" i="1" smtClean="0">
                            <a:effectLst/>
                            <a:latin typeface="Cambria Math"/>
                          </a:rPr>
                          <m:t>+71.00</m:t>
                        </m:r>
                        <m:d>
                          <m:dPr>
                            <m:ctrlPr>
                              <a:rPr lang="en-US" sz="2400" b="0" i="1" smtClean="0">
                                <a:effectLst/>
                                <a:latin typeface="Cambria Math" panose="02040503050406030204" pitchFamily="18" charset="0"/>
                              </a:rPr>
                            </m:ctrlPr>
                          </m:dPr>
                          <m:e>
                            <m:r>
                              <a:rPr lang="en-US" sz="2400" b="0" i="1" smtClean="0">
                                <a:effectLst/>
                                <a:latin typeface="Cambria Math"/>
                              </a:rPr>
                              <m:t>3</m:t>
                            </m:r>
                          </m:e>
                        </m:d>
                        <m:r>
                          <a:rPr lang="en-US" sz="2400" b="0" i="1" smtClean="0">
                            <a:effectLst/>
                            <a:latin typeface="Cambria Math"/>
                          </a:rPr>
                          <m:t>+2.78</m:t>
                        </m:r>
                        <m:d>
                          <m:dPr>
                            <m:ctrlPr>
                              <a:rPr lang="en-US" sz="2400" b="0" i="1" smtClean="0">
                                <a:effectLst/>
                                <a:latin typeface="Cambria Math" panose="02040503050406030204" pitchFamily="18" charset="0"/>
                              </a:rPr>
                            </m:ctrlPr>
                          </m:dPr>
                          <m:e>
                            <m:r>
                              <a:rPr lang="en-US" sz="2400" b="0" i="1" smtClean="0">
                                <a:effectLst/>
                                <a:latin typeface="Cambria Math"/>
                              </a:rPr>
                              <m:t>40</m:t>
                            </m:r>
                          </m:e>
                        </m:d>
                        <m:r>
                          <a:rPr lang="en-US" sz="2400" b="0" i="1" smtClean="0">
                            <a:effectLst/>
                            <a:latin typeface="Cambria Math"/>
                          </a:rPr>
                          <m:t>+67.00</m:t>
                        </m:r>
                        <m:d>
                          <m:dPr>
                            <m:ctrlPr>
                              <a:rPr lang="en-US" sz="2400" b="0" i="1" smtClean="0">
                                <a:effectLst/>
                                <a:latin typeface="Cambria Math" panose="02040503050406030204" pitchFamily="18" charset="0"/>
                              </a:rPr>
                            </m:ctrlPr>
                          </m:dPr>
                          <m:e>
                            <m:r>
                              <a:rPr lang="en-US" sz="2400" b="0" i="1" smtClean="0">
                                <a:effectLst/>
                                <a:latin typeface="Cambria Math"/>
                              </a:rPr>
                              <m:t>2</m:t>
                            </m:r>
                          </m:e>
                        </m:d>
                        <m:r>
                          <a:rPr lang="en-US" sz="2400" b="0" i="1" smtClean="0">
                            <a:effectLst/>
                            <a:latin typeface="Cambria Math"/>
                          </a:rPr>
                          <m:t>+128.00(1)</m:t>
                        </m:r>
                      </m:num>
                      <m:den>
                        <m:r>
                          <a:rPr lang="en-US" sz="2400" b="0" i="1" smtClean="0">
                            <a:effectLst/>
                            <a:latin typeface="Cambria Math"/>
                          </a:rPr>
                          <m:t>57.00</m:t>
                        </m:r>
                        <m:d>
                          <m:dPr>
                            <m:ctrlPr>
                              <a:rPr lang="en-US" sz="2400" b="0" i="1" smtClean="0">
                                <a:effectLst/>
                                <a:latin typeface="Cambria Math" panose="02040503050406030204" pitchFamily="18" charset="0"/>
                              </a:rPr>
                            </m:ctrlPr>
                          </m:dPr>
                          <m:e>
                            <m:r>
                              <a:rPr lang="en-US" sz="2400" b="0" i="1" smtClean="0">
                                <a:effectLst/>
                                <a:latin typeface="Cambria Math"/>
                              </a:rPr>
                              <m:t>32</m:t>
                            </m:r>
                          </m:e>
                        </m:d>
                        <m:r>
                          <a:rPr lang="en-US" sz="2400" b="0" i="1" smtClean="0">
                            <a:effectLst/>
                            <a:latin typeface="Cambria Math"/>
                          </a:rPr>
                          <m:t>+56.00</m:t>
                        </m:r>
                        <m:d>
                          <m:dPr>
                            <m:ctrlPr>
                              <a:rPr lang="en-US" sz="2400" b="0" i="1" smtClean="0">
                                <a:effectLst/>
                                <a:latin typeface="Cambria Math" panose="02040503050406030204" pitchFamily="18" charset="0"/>
                              </a:rPr>
                            </m:ctrlPr>
                          </m:dPr>
                          <m:e>
                            <m:r>
                              <a:rPr lang="en-US" sz="2400" b="0" i="1" smtClean="0">
                                <a:effectLst/>
                                <a:latin typeface="Cambria Math"/>
                              </a:rPr>
                              <m:t>3</m:t>
                            </m:r>
                          </m:e>
                        </m:d>
                        <m:r>
                          <a:rPr lang="en-US" sz="2400" b="0" i="1" smtClean="0">
                            <a:effectLst/>
                            <a:latin typeface="Cambria Math"/>
                          </a:rPr>
                          <m:t>+1.83</m:t>
                        </m:r>
                        <m:d>
                          <m:dPr>
                            <m:ctrlPr>
                              <a:rPr lang="en-US" sz="2400" b="0" i="1" smtClean="0">
                                <a:effectLst/>
                                <a:latin typeface="Cambria Math" panose="02040503050406030204" pitchFamily="18" charset="0"/>
                              </a:rPr>
                            </m:ctrlPr>
                          </m:dPr>
                          <m:e>
                            <m:r>
                              <a:rPr lang="en-US" sz="2400" b="0" i="1" smtClean="0">
                                <a:effectLst/>
                                <a:latin typeface="Cambria Math"/>
                              </a:rPr>
                              <m:t>40</m:t>
                            </m:r>
                          </m:e>
                        </m:d>
                        <m:r>
                          <a:rPr lang="en-US" sz="2400" b="0" i="1" smtClean="0">
                            <a:effectLst/>
                            <a:latin typeface="Cambria Math"/>
                          </a:rPr>
                          <m:t>+56.00</m:t>
                        </m:r>
                        <m:d>
                          <m:dPr>
                            <m:ctrlPr>
                              <a:rPr lang="en-US" sz="2400" b="0" i="1" smtClean="0">
                                <a:effectLst/>
                                <a:latin typeface="Cambria Math" panose="02040503050406030204" pitchFamily="18" charset="0"/>
                              </a:rPr>
                            </m:ctrlPr>
                          </m:dPr>
                          <m:e>
                            <m:r>
                              <a:rPr lang="en-US" sz="2400" b="0" i="1" smtClean="0">
                                <a:effectLst/>
                                <a:latin typeface="Cambria Math"/>
                              </a:rPr>
                              <m:t>2</m:t>
                            </m:r>
                          </m:e>
                        </m:d>
                        <m:r>
                          <a:rPr lang="en-US" sz="2400" b="0" i="1" smtClean="0">
                            <a:effectLst/>
                            <a:latin typeface="Cambria Math"/>
                          </a:rPr>
                          <m:t>+109.00(1)</m:t>
                        </m:r>
                      </m:den>
                    </m:f>
                  </m:oMath>
                </a14:m>
                <a:r>
                  <a:rPr lang="en-US" sz="2400" dirty="0">
                    <a:effectLst/>
                    <a:latin typeface="+mn-lt"/>
                    <a:cs typeface="Arial" panose="020B0604020202020204" pitchFamily="34" charset="0"/>
                  </a:rPr>
                  <a:t> (100)=  136</a:t>
                </a:r>
              </a:p>
            </p:txBody>
          </p:sp>
        </mc:Choice>
        <mc:Fallback xmlns="">
          <p:sp>
            <p:nvSpPr>
              <p:cNvPr id="6" name="TextBox 5"/>
              <p:cNvSpPr txBox="1">
                <a:spLocks noRot="1" noChangeAspect="1" noMove="1" noResize="1" noEditPoints="1" noAdjustHandles="1" noChangeArrowheads="1" noChangeShapeType="1" noTextEdit="1"/>
              </p:cNvSpPr>
              <p:nvPr/>
            </p:nvSpPr>
            <p:spPr>
              <a:xfrm>
                <a:off x="2046665" y="3910053"/>
                <a:ext cx="8202310" cy="690382"/>
              </a:xfrm>
              <a:prstGeom prst="rect">
                <a:avLst/>
              </a:prstGeom>
              <a:blipFill rotWithShape="1">
                <a:blip r:embed="rId3"/>
                <a:stretch>
                  <a:fillRect b="-877"/>
                </a:stretch>
              </a:blipFill>
            </p:spPr>
            <p:txBody>
              <a:bodyPr/>
              <a:lstStyle/>
              <a:p>
                <a:r>
                  <a:rPr lang="en-US">
                    <a:noFill/>
                  </a:rPr>
                  <a:t> </a:t>
                </a:r>
              </a:p>
            </p:txBody>
          </p:sp>
        </mc:Fallback>
      </mc:AlternateContent>
      <p:sp>
        <p:nvSpPr>
          <p:cNvPr id="5" name="Slide Number Placeholder 4"/>
          <p:cNvSpPr>
            <a:spLocks noGrp="1"/>
          </p:cNvSpPr>
          <p:nvPr>
            <p:ph type="sldNum" sz="quarter" idx="12"/>
          </p:nvPr>
        </p:nvSpPr>
        <p:spPr/>
        <p:txBody>
          <a:bodyPr/>
          <a:lstStyle/>
          <a:p>
            <a:fld id="{949EBC64-41CB-41B8-B6DF-9B1367312BD4}" type="slidenum">
              <a:rPr lang="en-US" smtClean="0"/>
              <a:t>15</a:t>
            </a:fld>
            <a:endParaRPr lang="en-US"/>
          </a:p>
        </p:txBody>
      </p:sp>
      <p:sp>
        <p:nvSpPr>
          <p:cNvPr id="15" name="Rectangle 2"/>
          <p:cNvSpPr txBox="1">
            <a:spLocks noChangeArrowheads="1"/>
          </p:cNvSpPr>
          <p:nvPr/>
        </p:nvSpPr>
        <p:spPr>
          <a:xfrm>
            <a:off x="937728" y="741682"/>
            <a:ext cx="10489585" cy="631507"/>
          </a:xfrm>
          <a:prstGeom prst="rect">
            <a:avLst/>
          </a:prstGeom>
        </p:spPr>
        <p:txBody>
          <a:bodyPr>
            <a:normAutofit/>
          </a:bodyPr>
          <a:lstStyle>
            <a:lvl1pPr algn="l" defTabSz="914400" rtl="0" eaLnBrk="1" latinLnBrk="0" hangingPunct="1">
              <a:lnSpc>
                <a:spcPct val="90000"/>
              </a:lnSpc>
              <a:spcBef>
                <a:spcPct val="0"/>
              </a:spcBef>
              <a:buNone/>
              <a:defRPr sz="4000" kern="1200">
                <a:solidFill>
                  <a:schemeClr val="tx1"/>
                </a:solidFill>
                <a:latin typeface="+mj-lt"/>
                <a:ea typeface="+mj-ea"/>
                <a:cs typeface="+mj-cs"/>
              </a:defRPr>
            </a:lvl1pPr>
          </a:lstStyle>
          <a:p>
            <a:pPr fontAlgn="auto">
              <a:spcAft>
                <a:spcPts val="0"/>
              </a:spcAft>
            </a:pPr>
            <a:r>
              <a:rPr lang="en-US" sz="3200" dirty="0">
                <a:effectLst/>
                <a:latin typeface="+mn-lt"/>
              </a:rPr>
              <a:t>Aggregate Price Indexes</a:t>
            </a:r>
          </a:p>
        </p:txBody>
      </p:sp>
      <p:sp>
        <p:nvSpPr>
          <p:cNvPr id="14" name="TextBox 13"/>
          <p:cNvSpPr txBox="1"/>
          <p:nvPr/>
        </p:nvSpPr>
        <p:spPr>
          <a:xfrm>
            <a:off x="609600" y="4948472"/>
            <a:ext cx="9393991" cy="424732"/>
          </a:xfrm>
          <a:prstGeom prst="rect">
            <a:avLst/>
          </a:prstGeom>
          <a:noFill/>
        </p:spPr>
        <p:txBody>
          <a:bodyPr wrap="square" rtlCol="0">
            <a:spAutoFit/>
          </a:bodyPr>
          <a:lstStyle/>
          <a:p>
            <a:pPr>
              <a:lnSpc>
                <a:spcPct val="90000"/>
              </a:lnSpc>
            </a:pPr>
            <a:r>
              <a:rPr lang="en-US" sz="2400">
                <a:effectLst/>
                <a:latin typeface="+mn-lt"/>
              </a:rPr>
              <a:t>Biaya perawatan rumput tahunan meningkat 36% dari 2010 sampai </a:t>
            </a:r>
            <a:r>
              <a:rPr lang="en-US" sz="2400" dirty="0">
                <a:effectLst/>
                <a:latin typeface="+mn-lt"/>
              </a:rPr>
              <a:t>2014. </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300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par>
                          <p:cTn id="8" fill="hold">
                            <p:stCondLst>
                              <p:cond delay="3500"/>
                            </p:stCondLst>
                            <p:childTnLst>
                              <p:par>
                                <p:cTn id="9" presetID="16" presetClass="entr" presetSubtype="26" fill="hold" grpId="0" nodeType="afterEffect">
                                  <p:stCondLst>
                                    <p:cond delay="2000"/>
                                  </p:stCondLst>
                                  <p:childTnLst>
                                    <p:set>
                                      <p:cBhvr>
                                        <p:cTn id="10" dur="1" fill="hold">
                                          <p:stCondLst>
                                            <p:cond delay="0"/>
                                          </p:stCondLst>
                                        </p:cTn>
                                        <p:tgtEl>
                                          <p:spTgt spid="9"/>
                                        </p:tgtEl>
                                        <p:attrNameLst>
                                          <p:attrName>style.visibility</p:attrName>
                                        </p:attrNameLst>
                                      </p:cBhvr>
                                      <p:to>
                                        <p:strVal val="visible"/>
                                      </p:to>
                                    </p:set>
                                    <p:animEffect transition="in" filter="barn(inHorizontal)">
                                      <p:cBhvr>
                                        <p:cTn id="1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46"/>
          <p:cNvSpPr>
            <a:spLocks noChangeArrowheads="1"/>
          </p:cNvSpPr>
          <p:nvPr/>
        </p:nvSpPr>
        <p:spPr bwMode="auto">
          <a:xfrm>
            <a:off x="2682955" y="1363845"/>
            <a:ext cx="6790360" cy="455613"/>
          </a:xfrm>
          <a:prstGeom prst="rect">
            <a:avLst/>
          </a:prstGeom>
          <a:noFill/>
          <a:ln w="12700">
            <a:noFill/>
            <a:miter lim="800000"/>
            <a:headEnd/>
            <a:tailEnd/>
          </a:ln>
          <a:effectLst/>
        </p:spPr>
        <p:txBody>
          <a:bodyPr lIns="90488" tIns="44450" rIns="90488" bIns="44450"/>
          <a:lstStyle/>
          <a:p>
            <a:r>
              <a:rPr lang="en-US" sz="2400" u="sng" dirty="0">
                <a:effectLst/>
                <a:latin typeface="+mn-lt"/>
              </a:rPr>
              <a:t>Weighted (Base-Period Quantity)</a:t>
            </a:r>
            <a:r>
              <a:rPr lang="en-US" sz="2400" dirty="0">
                <a:effectLst/>
                <a:latin typeface="+mn-lt"/>
              </a:rPr>
              <a:t> </a:t>
            </a:r>
            <a:r>
              <a:rPr lang="en-US" sz="2400" dirty="0" err="1">
                <a:effectLst/>
                <a:latin typeface="+mn-lt"/>
              </a:rPr>
              <a:t>Laspeyres</a:t>
            </a:r>
            <a:r>
              <a:rPr lang="en-US" sz="2400" dirty="0">
                <a:effectLst/>
                <a:latin typeface="+mn-lt"/>
              </a:rPr>
              <a:t> Index</a:t>
            </a:r>
          </a:p>
          <a:p>
            <a:pPr marL="342900" indent="-342900" algn="l">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endParaRPr lang="en-US" sz="2400" u="sng" dirty="0">
              <a:effectLst/>
              <a:latin typeface="+mn-lt"/>
            </a:endParaRPr>
          </a:p>
        </p:txBody>
      </p:sp>
      <p:sp>
        <p:nvSpPr>
          <p:cNvPr id="3" name="AutoShape 148"/>
          <p:cNvSpPr>
            <a:spLocks noChangeArrowheads="1"/>
          </p:cNvSpPr>
          <p:nvPr/>
        </p:nvSpPr>
        <p:spPr bwMode="auto">
          <a:xfrm>
            <a:off x="1519802" y="3886907"/>
            <a:ext cx="2812425" cy="1181100"/>
          </a:xfrm>
          <a:prstGeom prst="roundRect">
            <a:avLst>
              <a:gd name="adj" fmla="val 16667"/>
            </a:avLst>
          </a:prstGeom>
          <a:noFill/>
          <a:ln w="12700">
            <a:noFill/>
            <a:round/>
            <a:headEnd/>
            <a:tailEnd/>
          </a:ln>
          <a:effectLst/>
          <a:scene3d>
            <a:camera prst="orthographicFront">
              <a:rot lat="0" lon="0" rev="0"/>
            </a:camera>
            <a:lightRig rig="balanced" dir="t">
              <a:rot lat="0" lon="0" rev="8700000"/>
            </a:lightRig>
          </a:scene3d>
          <a:sp3d>
            <a:bevelT w="190500" h="38100"/>
          </a:sp3d>
        </p:spPr>
        <p:txBody>
          <a:bodyPr anchor="ctr"/>
          <a:lstStyle/>
          <a:p>
            <a:pPr>
              <a:lnSpc>
                <a:spcPct val="90000"/>
              </a:lnSpc>
            </a:pPr>
            <a:r>
              <a:rPr lang="en-US" dirty="0">
                <a:effectLst/>
                <a:latin typeface="+mn-lt"/>
              </a:rPr>
              <a:t>A variable-</a:t>
            </a:r>
          </a:p>
          <a:p>
            <a:pPr>
              <a:lnSpc>
                <a:spcPct val="90000"/>
              </a:lnSpc>
            </a:pPr>
            <a:r>
              <a:rPr lang="en-US" dirty="0">
                <a:effectLst/>
                <a:latin typeface="+mn-lt"/>
              </a:rPr>
              <a:t>quantity index</a:t>
            </a:r>
          </a:p>
        </p:txBody>
      </p:sp>
      <p:sp>
        <p:nvSpPr>
          <p:cNvPr id="4" name="AutoShape 149"/>
          <p:cNvSpPr>
            <a:spLocks noChangeArrowheads="1"/>
          </p:cNvSpPr>
          <p:nvPr/>
        </p:nvSpPr>
        <p:spPr bwMode="auto">
          <a:xfrm>
            <a:off x="1508520" y="1898652"/>
            <a:ext cx="2812425" cy="1123950"/>
          </a:xfrm>
          <a:prstGeom prst="roundRect">
            <a:avLst>
              <a:gd name="adj" fmla="val 16667"/>
            </a:avLst>
          </a:prstGeom>
          <a:noFill/>
          <a:ln w="12700">
            <a:noFill/>
            <a:round/>
            <a:headEnd/>
            <a:tailEnd/>
          </a:ln>
          <a:effectLst/>
          <a:scene3d>
            <a:camera prst="orthographicFront">
              <a:rot lat="0" lon="0" rev="0"/>
            </a:camera>
            <a:lightRig rig="balanced" dir="t">
              <a:rot lat="0" lon="0" rev="8700000"/>
            </a:lightRig>
          </a:scene3d>
          <a:sp3d>
            <a:bevelT w="190500" h="38100"/>
          </a:sp3d>
        </p:spPr>
        <p:txBody>
          <a:bodyPr/>
          <a:lstStyle/>
          <a:p>
            <a:pPr>
              <a:lnSpc>
                <a:spcPct val="90000"/>
              </a:lnSpc>
            </a:pPr>
            <a:r>
              <a:rPr lang="en-US" dirty="0">
                <a:effectLst/>
                <a:latin typeface="+mn-lt"/>
              </a:rPr>
              <a:t>Special case</a:t>
            </a:r>
          </a:p>
          <a:p>
            <a:pPr>
              <a:lnSpc>
                <a:spcPct val="90000"/>
              </a:lnSpc>
            </a:pPr>
            <a:r>
              <a:rPr lang="en-US" dirty="0">
                <a:effectLst/>
                <a:latin typeface="+mn-lt"/>
              </a:rPr>
              <a:t>of the fixed</a:t>
            </a:r>
          </a:p>
          <a:p>
            <a:pPr>
              <a:lnSpc>
                <a:spcPct val="90000"/>
              </a:lnSpc>
            </a:pPr>
            <a:r>
              <a:rPr lang="en-US" dirty="0">
                <a:effectLst/>
                <a:latin typeface="+mn-lt"/>
              </a:rPr>
              <a:t>quantity index</a:t>
            </a:r>
          </a:p>
        </p:txBody>
      </p:sp>
      <p:sp>
        <p:nvSpPr>
          <p:cNvPr id="13" name="AutoShape 156"/>
          <p:cNvSpPr>
            <a:spLocks noChangeArrowheads="1"/>
          </p:cNvSpPr>
          <p:nvPr/>
        </p:nvSpPr>
        <p:spPr bwMode="auto">
          <a:xfrm>
            <a:off x="7976792" y="1898652"/>
            <a:ext cx="2837762" cy="1123950"/>
          </a:xfrm>
          <a:prstGeom prst="roundRect">
            <a:avLst>
              <a:gd name="adj" fmla="val 16667"/>
            </a:avLst>
          </a:prstGeom>
          <a:noFill/>
          <a:ln w="12700">
            <a:noFill/>
            <a:round/>
            <a:headEnd/>
            <a:tailEnd/>
          </a:ln>
          <a:effectLst/>
          <a:scene3d>
            <a:camera prst="orthographicFront">
              <a:rot lat="0" lon="0" rev="0"/>
            </a:camera>
            <a:lightRig rig="balanced" dir="t">
              <a:rot lat="0" lon="0" rev="8700000"/>
            </a:lightRig>
          </a:scene3d>
          <a:sp3d>
            <a:bevelT w="190500" h="38100"/>
          </a:sp3d>
        </p:spPr>
        <p:txBody>
          <a:bodyPr/>
          <a:lstStyle/>
          <a:p>
            <a:pPr>
              <a:lnSpc>
                <a:spcPct val="90000"/>
              </a:lnSpc>
            </a:pPr>
            <a:r>
              <a:rPr lang="en-US" dirty="0">
                <a:effectLst/>
                <a:latin typeface="+mn-lt"/>
              </a:rPr>
              <a:t>More widely</a:t>
            </a:r>
          </a:p>
          <a:p>
            <a:pPr>
              <a:lnSpc>
                <a:spcPct val="90000"/>
              </a:lnSpc>
            </a:pPr>
            <a:r>
              <a:rPr lang="en-US" dirty="0">
                <a:effectLst/>
                <a:latin typeface="+mn-lt"/>
              </a:rPr>
              <a:t>used than the</a:t>
            </a:r>
          </a:p>
          <a:p>
            <a:pPr>
              <a:lnSpc>
                <a:spcPct val="90000"/>
              </a:lnSpc>
            </a:pPr>
            <a:r>
              <a:rPr lang="en-US" dirty="0" err="1">
                <a:effectLst/>
                <a:latin typeface="+mn-lt"/>
              </a:rPr>
              <a:t>Paasche</a:t>
            </a:r>
            <a:r>
              <a:rPr lang="en-US" dirty="0">
                <a:effectLst/>
                <a:latin typeface="+mn-lt"/>
              </a:rPr>
              <a:t> index</a:t>
            </a:r>
          </a:p>
        </p:txBody>
      </p:sp>
      <p:sp>
        <p:nvSpPr>
          <p:cNvPr id="14" name="AutoShape 157"/>
          <p:cNvSpPr>
            <a:spLocks noChangeArrowheads="1"/>
          </p:cNvSpPr>
          <p:nvPr/>
        </p:nvSpPr>
        <p:spPr bwMode="auto">
          <a:xfrm>
            <a:off x="7751012" y="3917952"/>
            <a:ext cx="3571742" cy="1172633"/>
          </a:xfrm>
          <a:prstGeom prst="roundRect">
            <a:avLst>
              <a:gd name="adj" fmla="val 16667"/>
            </a:avLst>
          </a:prstGeom>
          <a:noFill/>
          <a:ln w="12700">
            <a:noFill/>
            <a:round/>
            <a:headEnd/>
            <a:tailEnd/>
          </a:ln>
          <a:effectLst/>
          <a:scene3d>
            <a:camera prst="orthographicFront">
              <a:rot lat="0" lon="0" rev="0"/>
            </a:camera>
            <a:lightRig rig="balanced" dir="t">
              <a:rot lat="0" lon="0" rev="8700000"/>
            </a:lightRig>
          </a:scene3d>
          <a:sp3d>
            <a:bevelT w="190500" h="38100"/>
          </a:sp3d>
        </p:spPr>
        <p:txBody>
          <a:bodyPr/>
          <a:lstStyle/>
          <a:p>
            <a:pPr>
              <a:lnSpc>
                <a:spcPct val="90000"/>
              </a:lnSpc>
            </a:pPr>
            <a:r>
              <a:rPr lang="en-US" dirty="0">
                <a:effectLst/>
                <a:latin typeface="+mn-lt"/>
              </a:rPr>
              <a:t>Pro: Reflects current usage; </a:t>
            </a:r>
          </a:p>
          <a:p>
            <a:pPr>
              <a:lnSpc>
                <a:spcPct val="90000"/>
              </a:lnSpc>
            </a:pPr>
            <a:r>
              <a:rPr lang="en-US" dirty="0">
                <a:effectLst/>
                <a:latin typeface="+mn-lt"/>
              </a:rPr>
              <a:t>Con: Weights require</a:t>
            </a:r>
          </a:p>
          <a:p>
            <a:pPr>
              <a:lnSpc>
                <a:spcPct val="90000"/>
              </a:lnSpc>
            </a:pPr>
            <a:r>
              <a:rPr lang="en-US" dirty="0">
                <a:effectLst/>
                <a:latin typeface="+mn-lt"/>
              </a:rPr>
              <a:t>continual updating</a:t>
            </a:r>
          </a:p>
        </p:txBody>
      </p:sp>
      <p:sp>
        <p:nvSpPr>
          <p:cNvPr id="17" name="Rectangle 147"/>
          <p:cNvSpPr>
            <a:spLocks noChangeArrowheads="1"/>
          </p:cNvSpPr>
          <p:nvPr/>
        </p:nvSpPr>
        <p:spPr bwMode="auto">
          <a:xfrm>
            <a:off x="3297323" y="3306233"/>
            <a:ext cx="6016002" cy="455613"/>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u="sng" dirty="0">
                <a:effectLst/>
                <a:latin typeface="+mn-lt"/>
              </a:rPr>
              <a:t>Weighted (Period </a:t>
            </a:r>
            <a:r>
              <a:rPr lang="en-US" sz="2400" i="1" u="sng" dirty="0">
                <a:effectLst/>
                <a:latin typeface="+mn-lt"/>
              </a:rPr>
              <a:t>t</a:t>
            </a:r>
            <a:r>
              <a:rPr lang="en-US" sz="2400" u="sng" dirty="0">
                <a:effectLst/>
                <a:latin typeface="+mn-lt"/>
              </a:rPr>
              <a:t> Quantity)</a:t>
            </a:r>
            <a:r>
              <a:rPr lang="en-US" sz="2400" dirty="0">
                <a:effectLst/>
                <a:latin typeface="+mn-lt"/>
              </a:rPr>
              <a:t> </a:t>
            </a:r>
            <a:r>
              <a:rPr lang="en-US" sz="2400" dirty="0" err="1">
                <a:effectLst/>
                <a:latin typeface="+mn-lt"/>
              </a:rPr>
              <a:t>Paasche</a:t>
            </a:r>
            <a:r>
              <a:rPr lang="en-US" sz="2400" dirty="0">
                <a:effectLst/>
                <a:latin typeface="+mn-lt"/>
              </a:rPr>
              <a:t> Index</a:t>
            </a:r>
            <a:endParaRPr lang="en-US" sz="2400" u="sng" dirty="0">
              <a:effectLst/>
              <a:latin typeface="+mn-lt"/>
            </a:endParaRPr>
          </a:p>
        </p:txBody>
      </p:sp>
      <mc:AlternateContent xmlns:mc="http://schemas.openxmlformats.org/markup-compatibility/2006" xmlns:a14="http://schemas.microsoft.com/office/drawing/2010/main">
        <mc:Choice Requires="a14">
          <p:sp>
            <p:nvSpPr>
              <p:cNvPr id="19" name="TextBox 18"/>
              <p:cNvSpPr txBox="1"/>
              <p:nvPr/>
            </p:nvSpPr>
            <p:spPr>
              <a:xfrm>
                <a:off x="4709857" y="3948735"/>
                <a:ext cx="2804870" cy="922560"/>
              </a:xfrm>
              <a:prstGeom prst="rect">
                <a:avLst/>
              </a:prstGeom>
              <a:noFill/>
              <a:effectLst/>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2400" i="1" smtClean="0">
                              <a:effectLst/>
                              <a:latin typeface="Cambria Math" panose="02040503050406030204" pitchFamily="18" charset="0"/>
                            </a:rPr>
                          </m:ctrlPr>
                        </m:sSubPr>
                        <m:e>
                          <m:r>
                            <a:rPr lang="en-US" sz="2400" b="0" i="1" smtClean="0">
                              <a:effectLst/>
                              <a:latin typeface="Cambria Math"/>
                            </a:rPr>
                            <m:t>𝐼</m:t>
                          </m:r>
                        </m:e>
                        <m:sub>
                          <m:r>
                            <a:rPr lang="en-US" sz="2400" b="0" i="1" smtClean="0">
                              <a:effectLst/>
                              <a:latin typeface="Cambria Math"/>
                            </a:rPr>
                            <m:t>𝑡</m:t>
                          </m:r>
                        </m:sub>
                      </m:sSub>
                      <m:r>
                        <a:rPr lang="en-US" sz="2400" b="0" i="1" smtClean="0">
                          <a:effectLst/>
                          <a:latin typeface="Cambria Math"/>
                        </a:rPr>
                        <m:t>=</m:t>
                      </m:r>
                      <m:f>
                        <m:fPr>
                          <m:ctrlPr>
                            <a:rPr lang="en-US" sz="2400" b="0" i="1" smtClean="0">
                              <a:effectLst/>
                              <a:latin typeface="Cambria Math" panose="02040503050406030204" pitchFamily="18" charset="0"/>
                            </a:rPr>
                          </m:ctrlPr>
                        </m:fPr>
                        <m:num>
                          <m:nary>
                            <m:naryPr>
                              <m:chr m:val="∑"/>
                              <m:subHide m:val="on"/>
                              <m:supHide m:val="on"/>
                              <m:ctrlPr>
                                <a:rPr lang="en-US" sz="2400" b="0" i="1" smtClean="0">
                                  <a:effectLst/>
                                  <a:latin typeface="Cambria Math" panose="02040503050406030204" pitchFamily="18" charset="0"/>
                                </a:rPr>
                              </m:ctrlPr>
                            </m:naryPr>
                            <m:sub/>
                            <m:sup/>
                            <m:e>
                              <m:sSub>
                                <m:sSubPr>
                                  <m:ctrlPr>
                                    <a:rPr lang="en-US" sz="2400" b="0" i="1" smtClean="0">
                                      <a:effectLst/>
                                      <a:latin typeface="Cambria Math" panose="02040503050406030204" pitchFamily="18" charset="0"/>
                                    </a:rPr>
                                  </m:ctrlPr>
                                </m:sSubPr>
                                <m:e>
                                  <m:r>
                                    <a:rPr lang="en-US" sz="2400" b="0" i="1" smtClean="0">
                                      <a:effectLst/>
                                      <a:latin typeface="Cambria Math"/>
                                    </a:rPr>
                                    <m:t>𝑃</m:t>
                                  </m:r>
                                </m:e>
                                <m:sub>
                                  <m:r>
                                    <a:rPr lang="en-US" sz="2400" b="0" i="1" smtClean="0">
                                      <a:effectLst/>
                                      <a:latin typeface="Cambria Math"/>
                                    </a:rPr>
                                    <m:t>𝑖𝑡</m:t>
                                  </m:r>
                                </m:sub>
                              </m:sSub>
                              <m:sSub>
                                <m:sSubPr>
                                  <m:ctrlPr>
                                    <a:rPr lang="en-US" sz="2400" b="0" i="1" smtClean="0">
                                      <a:effectLst/>
                                      <a:latin typeface="Cambria Math" panose="02040503050406030204" pitchFamily="18" charset="0"/>
                                    </a:rPr>
                                  </m:ctrlPr>
                                </m:sSubPr>
                                <m:e>
                                  <m:r>
                                    <a:rPr lang="en-US" sz="2400" b="0" i="1" smtClean="0">
                                      <a:effectLst/>
                                      <a:latin typeface="Cambria Math"/>
                                    </a:rPr>
                                    <m:t>𝑄</m:t>
                                  </m:r>
                                </m:e>
                                <m:sub>
                                  <m:r>
                                    <a:rPr lang="en-US" sz="2400" b="0" i="1" smtClean="0">
                                      <a:effectLst/>
                                      <a:latin typeface="Cambria Math"/>
                                    </a:rPr>
                                    <m:t>𝑖𝑡</m:t>
                                  </m:r>
                                </m:sub>
                              </m:sSub>
                            </m:e>
                          </m:nary>
                        </m:num>
                        <m:den>
                          <m:nary>
                            <m:naryPr>
                              <m:chr m:val="∑"/>
                              <m:subHide m:val="on"/>
                              <m:supHide m:val="on"/>
                              <m:ctrlPr>
                                <a:rPr lang="en-US" sz="2400" b="0" i="1" smtClean="0">
                                  <a:effectLst/>
                                  <a:latin typeface="Cambria Math" panose="02040503050406030204" pitchFamily="18" charset="0"/>
                                </a:rPr>
                              </m:ctrlPr>
                            </m:naryPr>
                            <m:sub/>
                            <m:sup/>
                            <m:e>
                              <m:sSub>
                                <m:sSubPr>
                                  <m:ctrlPr>
                                    <a:rPr lang="en-US" sz="2400" b="0" i="1" smtClean="0">
                                      <a:effectLst/>
                                      <a:latin typeface="Cambria Math" panose="02040503050406030204" pitchFamily="18" charset="0"/>
                                    </a:rPr>
                                  </m:ctrlPr>
                                </m:sSubPr>
                                <m:e>
                                  <m:r>
                                    <a:rPr lang="en-US" sz="2400" b="0" i="1" smtClean="0">
                                      <a:effectLst/>
                                      <a:latin typeface="Cambria Math"/>
                                    </a:rPr>
                                    <m:t>𝑃</m:t>
                                  </m:r>
                                </m:e>
                                <m:sub>
                                  <m:r>
                                    <a:rPr lang="en-US" sz="2400" b="0" i="1" smtClean="0">
                                      <a:effectLst/>
                                      <a:latin typeface="Cambria Math"/>
                                    </a:rPr>
                                    <m:t>𝑖</m:t>
                                  </m:r>
                                  <m:r>
                                    <a:rPr lang="en-US" sz="2400" b="0" i="1" smtClean="0">
                                      <a:effectLst/>
                                      <a:latin typeface="Cambria Math"/>
                                    </a:rPr>
                                    <m:t>0</m:t>
                                  </m:r>
                                </m:sub>
                              </m:sSub>
                              <m:sSub>
                                <m:sSubPr>
                                  <m:ctrlPr>
                                    <a:rPr lang="en-US" sz="2400" b="0" i="1" smtClean="0">
                                      <a:effectLst/>
                                      <a:latin typeface="Cambria Math" panose="02040503050406030204" pitchFamily="18" charset="0"/>
                                    </a:rPr>
                                  </m:ctrlPr>
                                </m:sSubPr>
                                <m:e>
                                  <m:r>
                                    <a:rPr lang="en-US" sz="2400" b="0" i="1" smtClean="0">
                                      <a:effectLst/>
                                      <a:latin typeface="Cambria Math"/>
                                    </a:rPr>
                                    <m:t>𝑄</m:t>
                                  </m:r>
                                </m:e>
                                <m:sub>
                                  <m:r>
                                    <a:rPr lang="en-US" sz="2400" b="0" i="1" smtClean="0">
                                      <a:effectLst/>
                                      <a:latin typeface="Cambria Math"/>
                                    </a:rPr>
                                    <m:t>𝑖𝑡</m:t>
                                  </m:r>
                                </m:sub>
                              </m:sSub>
                            </m:e>
                          </m:nary>
                        </m:den>
                      </m:f>
                      <m:r>
                        <a:rPr lang="en-US" sz="2400" b="0" i="1" smtClean="0">
                          <a:effectLst/>
                          <a:latin typeface="Cambria Math"/>
                        </a:rPr>
                        <m:t> (100)</m:t>
                      </m:r>
                    </m:oMath>
                  </m:oMathPara>
                </a14:m>
                <a:endParaRPr lang="en-US" sz="2400" dirty="0">
                  <a:effectLst/>
                  <a:latin typeface="+mn-lt"/>
                </a:endParaRPr>
              </a:p>
            </p:txBody>
          </p:sp>
        </mc:Choice>
        <mc:Fallback xmlns="">
          <p:sp>
            <p:nvSpPr>
              <p:cNvPr id="19" name="TextBox 18"/>
              <p:cNvSpPr txBox="1">
                <a:spLocks noRot="1" noChangeAspect="1" noMove="1" noResize="1" noEditPoints="1" noAdjustHandles="1" noChangeArrowheads="1" noChangeShapeType="1" noTextEdit="1"/>
              </p:cNvSpPr>
              <p:nvPr/>
            </p:nvSpPr>
            <p:spPr>
              <a:xfrm>
                <a:off x="4709857" y="3948735"/>
                <a:ext cx="2804870" cy="922560"/>
              </a:xfrm>
              <a:prstGeom prst="rect">
                <a:avLst/>
              </a:prstGeom>
              <a:blipFill rotWithShape="1">
                <a:blip r:embed="rId2"/>
                <a:stretch>
                  <a:fillRect/>
                </a:stretch>
              </a:blipFill>
              <a:effec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2" name="TextBox 21"/>
              <p:cNvSpPr txBox="1"/>
              <p:nvPr/>
            </p:nvSpPr>
            <p:spPr>
              <a:xfrm>
                <a:off x="4672987" y="1943808"/>
                <a:ext cx="2841740" cy="922560"/>
              </a:xfrm>
              <a:prstGeom prst="rect">
                <a:avLst/>
              </a:prstGeom>
              <a:noFill/>
              <a:effectLst/>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2400" i="1" smtClean="0">
                              <a:effectLst/>
                              <a:latin typeface="Cambria Math" panose="02040503050406030204" pitchFamily="18" charset="0"/>
                            </a:rPr>
                          </m:ctrlPr>
                        </m:sSubPr>
                        <m:e>
                          <m:r>
                            <a:rPr lang="en-US" sz="2400" b="0" i="1" smtClean="0">
                              <a:effectLst/>
                              <a:latin typeface="Cambria Math"/>
                            </a:rPr>
                            <m:t>𝐼</m:t>
                          </m:r>
                        </m:e>
                        <m:sub>
                          <m:r>
                            <a:rPr lang="en-US" sz="2400" b="0" i="1" smtClean="0">
                              <a:effectLst/>
                              <a:latin typeface="Cambria Math"/>
                            </a:rPr>
                            <m:t>𝑡</m:t>
                          </m:r>
                        </m:sub>
                      </m:sSub>
                      <m:r>
                        <a:rPr lang="en-US" sz="2400" b="0" i="1" smtClean="0">
                          <a:effectLst/>
                          <a:latin typeface="Cambria Math"/>
                        </a:rPr>
                        <m:t>=</m:t>
                      </m:r>
                      <m:f>
                        <m:fPr>
                          <m:ctrlPr>
                            <a:rPr lang="en-US" sz="2400" b="0" i="1" smtClean="0">
                              <a:effectLst/>
                              <a:latin typeface="Cambria Math" panose="02040503050406030204" pitchFamily="18" charset="0"/>
                            </a:rPr>
                          </m:ctrlPr>
                        </m:fPr>
                        <m:num>
                          <m:nary>
                            <m:naryPr>
                              <m:chr m:val="∑"/>
                              <m:subHide m:val="on"/>
                              <m:supHide m:val="on"/>
                              <m:ctrlPr>
                                <a:rPr lang="en-US" sz="2400" b="0" i="1" smtClean="0">
                                  <a:effectLst/>
                                  <a:latin typeface="Cambria Math" panose="02040503050406030204" pitchFamily="18" charset="0"/>
                                </a:rPr>
                              </m:ctrlPr>
                            </m:naryPr>
                            <m:sub/>
                            <m:sup/>
                            <m:e>
                              <m:sSub>
                                <m:sSubPr>
                                  <m:ctrlPr>
                                    <a:rPr lang="en-US" sz="2400" b="0" i="1" smtClean="0">
                                      <a:effectLst/>
                                      <a:latin typeface="Cambria Math" panose="02040503050406030204" pitchFamily="18" charset="0"/>
                                    </a:rPr>
                                  </m:ctrlPr>
                                </m:sSubPr>
                                <m:e>
                                  <m:r>
                                    <a:rPr lang="en-US" sz="2400" b="0" i="1" smtClean="0">
                                      <a:effectLst/>
                                      <a:latin typeface="Cambria Math"/>
                                    </a:rPr>
                                    <m:t>𝑃</m:t>
                                  </m:r>
                                </m:e>
                                <m:sub>
                                  <m:r>
                                    <a:rPr lang="en-US" sz="2400" b="0" i="1" smtClean="0">
                                      <a:effectLst/>
                                      <a:latin typeface="Cambria Math"/>
                                    </a:rPr>
                                    <m:t>𝑖𝑡</m:t>
                                  </m:r>
                                </m:sub>
                              </m:sSub>
                              <m:sSub>
                                <m:sSubPr>
                                  <m:ctrlPr>
                                    <a:rPr lang="en-US" sz="2400" b="0" i="1" smtClean="0">
                                      <a:effectLst/>
                                      <a:latin typeface="Cambria Math" panose="02040503050406030204" pitchFamily="18" charset="0"/>
                                    </a:rPr>
                                  </m:ctrlPr>
                                </m:sSubPr>
                                <m:e>
                                  <m:r>
                                    <a:rPr lang="en-US" sz="2400" b="0" i="1" smtClean="0">
                                      <a:effectLst/>
                                      <a:latin typeface="Cambria Math"/>
                                    </a:rPr>
                                    <m:t>𝑄</m:t>
                                  </m:r>
                                </m:e>
                                <m:sub>
                                  <m:r>
                                    <a:rPr lang="en-US" sz="2400" b="0" i="1" smtClean="0">
                                      <a:effectLst/>
                                      <a:latin typeface="Cambria Math"/>
                                    </a:rPr>
                                    <m:t>𝑖</m:t>
                                  </m:r>
                                  <m:r>
                                    <a:rPr lang="en-US" sz="2400" b="0" i="1" smtClean="0">
                                      <a:effectLst/>
                                      <a:latin typeface="Cambria Math"/>
                                    </a:rPr>
                                    <m:t>0</m:t>
                                  </m:r>
                                </m:sub>
                              </m:sSub>
                            </m:e>
                          </m:nary>
                        </m:num>
                        <m:den>
                          <m:nary>
                            <m:naryPr>
                              <m:chr m:val="∑"/>
                              <m:subHide m:val="on"/>
                              <m:supHide m:val="on"/>
                              <m:ctrlPr>
                                <a:rPr lang="en-US" sz="2400" b="0" i="1" smtClean="0">
                                  <a:effectLst/>
                                  <a:latin typeface="Cambria Math" panose="02040503050406030204" pitchFamily="18" charset="0"/>
                                </a:rPr>
                              </m:ctrlPr>
                            </m:naryPr>
                            <m:sub/>
                            <m:sup/>
                            <m:e>
                              <m:sSub>
                                <m:sSubPr>
                                  <m:ctrlPr>
                                    <a:rPr lang="en-US" sz="2400" b="0" i="1" smtClean="0">
                                      <a:effectLst/>
                                      <a:latin typeface="Cambria Math" panose="02040503050406030204" pitchFamily="18" charset="0"/>
                                    </a:rPr>
                                  </m:ctrlPr>
                                </m:sSubPr>
                                <m:e>
                                  <m:r>
                                    <a:rPr lang="en-US" sz="2400" b="0" i="1" smtClean="0">
                                      <a:effectLst/>
                                      <a:latin typeface="Cambria Math"/>
                                    </a:rPr>
                                    <m:t>𝑃</m:t>
                                  </m:r>
                                </m:e>
                                <m:sub>
                                  <m:r>
                                    <a:rPr lang="en-US" sz="2400" b="0" i="1" smtClean="0">
                                      <a:effectLst/>
                                      <a:latin typeface="Cambria Math"/>
                                    </a:rPr>
                                    <m:t>𝑖</m:t>
                                  </m:r>
                                  <m:r>
                                    <a:rPr lang="en-US" sz="2400" b="0" i="1" smtClean="0">
                                      <a:effectLst/>
                                      <a:latin typeface="Cambria Math"/>
                                    </a:rPr>
                                    <m:t>0</m:t>
                                  </m:r>
                                </m:sub>
                              </m:sSub>
                              <m:sSub>
                                <m:sSubPr>
                                  <m:ctrlPr>
                                    <a:rPr lang="en-US" sz="2400" b="0" i="1" smtClean="0">
                                      <a:effectLst/>
                                      <a:latin typeface="Cambria Math" panose="02040503050406030204" pitchFamily="18" charset="0"/>
                                    </a:rPr>
                                  </m:ctrlPr>
                                </m:sSubPr>
                                <m:e>
                                  <m:r>
                                    <a:rPr lang="en-US" sz="2400" b="0" i="1" smtClean="0">
                                      <a:effectLst/>
                                      <a:latin typeface="Cambria Math"/>
                                    </a:rPr>
                                    <m:t>𝑄</m:t>
                                  </m:r>
                                </m:e>
                                <m:sub>
                                  <m:r>
                                    <a:rPr lang="en-US" sz="2400" b="0" i="1" smtClean="0">
                                      <a:effectLst/>
                                      <a:latin typeface="Cambria Math"/>
                                    </a:rPr>
                                    <m:t>𝑖</m:t>
                                  </m:r>
                                  <m:r>
                                    <a:rPr lang="en-US" sz="2400" b="0" i="1" smtClean="0">
                                      <a:effectLst/>
                                      <a:latin typeface="Cambria Math"/>
                                    </a:rPr>
                                    <m:t>0</m:t>
                                  </m:r>
                                </m:sub>
                              </m:sSub>
                            </m:e>
                          </m:nary>
                        </m:den>
                      </m:f>
                      <m:r>
                        <a:rPr lang="en-US" sz="2400" b="0" i="1" smtClean="0">
                          <a:effectLst/>
                          <a:latin typeface="Cambria Math"/>
                        </a:rPr>
                        <m:t> (100)</m:t>
                      </m:r>
                    </m:oMath>
                  </m:oMathPara>
                </a14:m>
                <a:endParaRPr lang="en-US" sz="2400" dirty="0">
                  <a:effectLst/>
                  <a:latin typeface="+mn-lt"/>
                </a:endParaRPr>
              </a:p>
            </p:txBody>
          </p:sp>
        </mc:Choice>
        <mc:Fallback xmlns="">
          <p:sp>
            <p:nvSpPr>
              <p:cNvPr id="22" name="TextBox 21"/>
              <p:cNvSpPr txBox="1">
                <a:spLocks noRot="1" noChangeAspect="1" noMove="1" noResize="1" noEditPoints="1" noAdjustHandles="1" noChangeArrowheads="1" noChangeShapeType="1" noTextEdit="1"/>
              </p:cNvSpPr>
              <p:nvPr/>
            </p:nvSpPr>
            <p:spPr>
              <a:xfrm>
                <a:off x="4672987" y="1943808"/>
                <a:ext cx="2841740" cy="922560"/>
              </a:xfrm>
              <a:prstGeom prst="rect">
                <a:avLst/>
              </a:prstGeom>
              <a:blipFill rotWithShape="1">
                <a:blip r:embed="rId3"/>
                <a:stretch>
                  <a:fillRect/>
                </a:stretch>
              </a:blipFill>
              <a:effectLst/>
            </p:spPr>
            <p:txBody>
              <a:bodyPr/>
              <a:lstStyle/>
              <a:p>
                <a:r>
                  <a:rPr lang="en-US">
                    <a:noFill/>
                  </a:rPr>
                  <a:t> </a:t>
                </a:r>
              </a:p>
            </p:txBody>
          </p:sp>
        </mc:Fallback>
      </mc:AlternateContent>
      <p:sp>
        <p:nvSpPr>
          <p:cNvPr id="5" name="Slide Number Placeholder 4"/>
          <p:cNvSpPr>
            <a:spLocks noGrp="1"/>
          </p:cNvSpPr>
          <p:nvPr>
            <p:ph type="sldNum" sz="quarter" idx="12"/>
          </p:nvPr>
        </p:nvSpPr>
        <p:spPr/>
        <p:txBody>
          <a:bodyPr/>
          <a:lstStyle/>
          <a:p>
            <a:fld id="{949EBC64-41CB-41B8-B6DF-9B1367312BD4}" type="slidenum">
              <a:rPr lang="en-US" smtClean="0"/>
              <a:t>16</a:t>
            </a:fld>
            <a:endParaRPr lang="en-US"/>
          </a:p>
        </p:txBody>
      </p:sp>
      <p:sp>
        <p:nvSpPr>
          <p:cNvPr id="16" name="Rectangle 2"/>
          <p:cNvSpPr txBox="1">
            <a:spLocks noChangeArrowheads="1"/>
          </p:cNvSpPr>
          <p:nvPr/>
        </p:nvSpPr>
        <p:spPr>
          <a:xfrm>
            <a:off x="937728" y="741682"/>
            <a:ext cx="10489585" cy="727075"/>
          </a:xfrm>
          <a:prstGeom prst="rect">
            <a:avLst/>
          </a:prstGeom>
        </p:spPr>
        <p:txBody>
          <a:bodyPr>
            <a:normAutofit/>
          </a:bodyPr>
          <a:lstStyle>
            <a:lvl1pPr algn="l" defTabSz="914400" rtl="0" eaLnBrk="1" latinLnBrk="0" hangingPunct="1">
              <a:lnSpc>
                <a:spcPct val="90000"/>
              </a:lnSpc>
              <a:spcBef>
                <a:spcPct val="0"/>
              </a:spcBef>
              <a:buNone/>
              <a:defRPr sz="4000" kern="1200">
                <a:solidFill>
                  <a:schemeClr val="tx1"/>
                </a:solidFill>
                <a:latin typeface="+mj-lt"/>
                <a:ea typeface="+mj-ea"/>
                <a:cs typeface="+mj-cs"/>
              </a:defRPr>
            </a:lvl1pPr>
          </a:lstStyle>
          <a:p>
            <a:pPr fontAlgn="auto">
              <a:spcAft>
                <a:spcPts val="0"/>
              </a:spcAft>
            </a:pPr>
            <a:r>
              <a:rPr lang="en-US" sz="3200" dirty="0">
                <a:effectLst/>
              </a:rPr>
              <a:t>Aggregate Price Indexes</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dissolve">
                                      <p:cBhvr>
                                        <p:cTn id="11" dur="500"/>
                                        <p:tgtEl>
                                          <p:spTgt spid="4"/>
                                        </p:tgtEl>
                                      </p:cBhvr>
                                    </p:animEffect>
                                  </p:childTnLst>
                                </p:cTn>
                              </p:par>
                            </p:childTnLst>
                          </p:cTn>
                        </p:par>
                        <p:par>
                          <p:cTn id="12" fill="hold">
                            <p:stCondLst>
                              <p:cond delay="1000"/>
                            </p:stCondLst>
                            <p:childTnLst>
                              <p:par>
                                <p:cTn id="13" presetID="9" presetClass="entr" presetSubtype="0" fill="hold" grpId="0" nodeType="afterEffect">
                                  <p:stCondLst>
                                    <p:cond delay="4000"/>
                                  </p:stCondLst>
                                  <p:childTnLst>
                                    <p:set>
                                      <p:cBhvr>
                                        <p:cTn id="14" dur="1" fill="hold">
                                          <p:stCondLst>
                                            <p:cond delay="0"/>
                                          </p:stCondLst>
                                        </p:cTn>
                                        <p:tgtEl>
                                          <p:spTgt spid="13"/>
                                        </p:tgtEl>
                                        <p:attrNameLst>
                                          <p:attrName>style.visibility</p:attrName>
                                        </p:attrNameLst>
                                      </p:cBhvr>
                                      <p:to>
                                        <p:strVal val="visible"/>
                                      </p:to>
                                    </p:set>
                                    <p:animEffect transition="in" filter="dissolve">
                                      <p:cBhvr>
                                        <p:cTn id="15" dur="500"/>
                                        <p:tgtEl>
                                          <p:spTgt spid="13"/>
                                        </p:tgtEl>
                                      </p:cBhvr>
                                    </p:animEffect>
                                  </p:childTnLst>
                                </p:cTn>
                              </p:par>
                            </p:childTnLst>
                          </p:cTn>
                        </p:par>
                      </p:childTnLst>
                    </p:cTn>
                  </p:par>
                  <p:par>
                    <p:cTn id="16" fill="hold">
                      <p:stCondLst>
                        <p:cond delay="indefinite"/>
                      </p:stCondLst>
                      <p:childTnLst>
                        <p:par>
                          <p:cTn id="17" fill="hold">
                            <p:stCondLst>
                              <p:cond delay="0"/>
                            </p:stCondLst>
                            <p:childTnLst>
                              <p:par>
                                <p:cTn id="18" presetID="12" presetClass="entr" presetSubtype="1" fill="hold" grpId="0" nodeType="click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slide(fromTop)">
                                      <p:cBhvr>
                                        <p:cTn id="20" dur="500"/>
                                        <p:tgtEl>
                                          <p:spTgt spid="17"/>
                                        </p:tgtEl>
                                      </p:cBhvr>
                                    </p:animEffect>
                                  </p:childTnLst>
                                </p:cTn>
                              </p:par>
                            </p:childTnLst>
                          </p:cTn>
                        </p:par>
                        <p:par>
                          <p:cTn id="21" fill="hold">
                            <p:stCondLst>
                              <p:cond delay="500"/>
                            </p:stCondLst>
                            <p:childTnLst>
                              <p:par>
                                <p:cTn id="22" presetID="9" presetClass="entr" presetSubtype="0" fill="hold" grpId="0" nodeType="afterEffect">
                                  <p:stCondLst>
                                    <p:cond delay="2000"/>
                                  </p:stCondLst>
                                  <p:childTnLst>
                                    <p:set>
                                      <p:cBhvr>
                                        <p:cTn id="23" dur="1" fill="hold">
                                          <p:stCondLst>
                                            <p:cond delay="0"/>
                                          </p:stCondLst>
                                        </p:cTn>
                                        <p:tgtEl>
                                          <p:spTgt spid="3"/>
                                        </p:tgtEl>
                                        <p:attrNameLst>
                                          <p:attrName>style.visibility</p:attrName>
                                        </p:attrNameLst>
                                      </p:cBhvr>
                                      <p:to>
                                        <p:strVal val="visible"/>
                                      </p:to>
                                    </p:set>
                                    <p:animEffect transition="in" filter="dissolve">
                                      <p:cBhvr>
                                        <p:cTn id="24" dur="500"/>
                                        <p:tgtEl>
                                          <p:spTgt spid="3"/>
                                        </p:tgtEl>
                                      </p:cBhvr>
                                    </p:animEffect>
                                  </p:childTnLst>
                                </p:cTn>
                              </p:par>
                            </p:childTnLst>
                          </p:cTn>
                        </p:par>
                        <p:par>
                          <p:cTn id="25" fill="hold">
                            <p:stCondLst>
                              <p:cond delay="3000"/>
                            </p:stCondLst>
                            <p:childTnLst>
                              <p:par>
                                <p:cTn id="26" presetID="9" presetClass="entr" presetSubtype="0" fill="hold" grpId="0" nodeType="afterEffect">
                                  <p:stCondLst>
                                    <p:cond delay="4000"/>
                                  </p:stCondLst>
                                  <p:childTnLst>
                                    <p:set>
                                      <p:cBhvr>
                                        <p:cTn id="27" dur="1" fill="hold">
                                          <p:stCondLst>
                                            <p:cond delay="0"/>
                                          </p:stCondLst>
                                        </p:cTn>
                                        <p:tgtEl>
                                          <p:spTgt spid="14"/>
                                        </p:tgtEl>
                                        <p:attrNameLst>
                                          <p:attrName>style.visibility</p:attrName>
                                        </p:attrNameLst>
                                      </p:cBhvr>
                                      <p:to>
                                        <p:strVal val="visible"/>
                                      </p:to>
                                    </p:set>
                                    <p:animEffect transition="in" filter="dissolve">
                                      <p:cBhvr>
                                        <p:cTn id="2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3" grpId="0"/>
      <p:bldP spid="4" grpId="0"/>
      <p:bldP spid="13" grpId="0"/>
      <p:bldP spid="14" grpId="0"/>
      <p:bldP spid="17"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 Box 160"/>
          <p:cNvSpPr txBox="1">
            <a:spLocks noChangeArrowheads="1"/>
          </p:cNvSpPr>
          <p:nvPr/>
        </p:nvSpPr>
        <p:spPr bwMode="auto">
          <a:xfrm>
            <a:off x="820615" y="5092575"/>
            <a:ext cx="10245970" cy="830997"/>
          </a:xfrm>
          <a:prstGeom prst="rect">
            <a:avLst/>
          </a:prstGeom>
          <a:noFill/>
          <a:ln w="12700">
            <a:noFill/>
            <a:miter lim="800000"/>
            <a:headEnd/>
            <a:tailEnd/>
          </a:ln>
          <a:effectLst/>
          <a:scene3d>
            <a:camera prst="orthographicFront">
              <a:rot lat="0" lon="0" rev="0"/>
            </a:camera>
            <a:lightRig rig="balanced" dir="t">
              <a:rot lat="0" lon="0" rev="8700000"/>
            </a:lightRig>
          </a:scene3d>
          <a:sp3d>
            <a:bevelT w="190500" h="38100"/>
          </a:sp3d>
        </p:spPr>
        <p:txBody>
          <a:bodyPr wrap="square">
            <a:spAutoFit/>
          </a:bodyPr>
          <a:lstStyle/>
          <a:p>
            <a:pPr algn="l"/>
            <a:r>
              <a:rPr lang="en-US" sz="2400">
                <a:effectLst/>
                <a:latin typeface="+mn-lt"/>
              </a:rPr>
              <a:t>Kenaikan harga satuan selama 5 tahun dari yang terendah berkisar 17.4% untuk </a:t>
            </a:r>
            <a:r>
              <a:rPr lang="en-US" sz="2400" dirty="0">
                <a:effectLst/>
                <a:latin typeface="+mn-lt"/>
              </a:rPr>
              <a:t>sprinkler </a:t>
            </a:r>
            <a:r>
              <a:rPr lang="en-US" sz="2400">
                <a:effectLst/>
                <a:latin typeface="+mn-lt"/>
              </a:rPr>
              <a:t>repair dampai tertinggi </a:t>
            </a:r>
            <a:r>
              <a:rPr lang="en-US" sz="2400" dirty="0">
                <a:effectLst/>
                <a:latin typeface="+mn-lt"/>
              </a:rPr>
              <a:t>51.9</a:t>
            </a:r>
            <a:r>
              <a:rPr lang="en-US" sz="2400">
                <a:effectLst/>
                <a:latin typeface="+mn-lt"/>
              </a:rPr>
              <a:t>% untuk </a:t>
            </a:r>
            <a:r>
              <a:rPr lang="en-US" sz="2400" dirty="0">
                <a:effectLst/>
                <a:latin typeface="+mn-lt"/>
              </a:rPr>
              <a:t>water.</a:t>
            </a:r>
          </a:p>
        </p:txBody>
      </p:sp>
      <p:grpSp>
        <p:nvGrpSpPr>
          <p:cNvPr id="3" name="Group 2"/>
          <p:cNvGrpSpPr/>
          <p:nvPr/>
        </p:nvGrpSpPr>
        <p:grpSpPr>
          <a:xfrm>
            <a:off x="2101488" y="1408338"/>
            <a:ext cx="8006131" cy="3560058"/>
            <a:chOff x="1785396" y="1239003"/>
            <a:chExt cx="8006131" cy="3560058"/>
          </a:xfrm>
        </p:grpSpPr>
        <p:sp>
          <p:nvSpPr>
            <p:cNvPr id="2" name="Rectangle 1"/>
            <p:cNvSpPr/>
            <p:nvPr/>
          </p:nvSpPr>
          <p:spPr>
            <a:xfrm>
              <a:off x="1785396" y="1239003"/>
              <a:ext cx="7810161" cy="3560058"/>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7"/>
            <p:cNvSpPr>
              <a:spLocks noChangeArrowheads="1"/>
            </p:cNvSpPr>
            <p:nvPr/>
          </p:nvSpPr>
          <p:spPr bwMode="auto">
            <a:xfrm>
              <a:off x="2095322" y="2084613"/>
              <a:ext cx="1368207" cy="4905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Item </a:t>
              </a:r>
              <a:r>
                <a:rPr lang="en-US" sz="2400" i="1" dirty="0" err="1">
                  <a:effectLst/>
                  <a:latin typeface="+mn-lt"/>
                </a:rPr>
                <a:t>i</a:t>
              </a:r>
              <a:endParaRPr lang="en-US" sz="2400" i="1" dirty="0">
                <a:effectLst/>
                <a:latin typeface="+mn-lt"/>
              </a:endParaRPr>
            </a:p>
          </p:txBody>
        </p:sp>
        <p:sp>
          <p:nvSpPr>
            <p:cNvPr id="6" name="Rectangle 9"/>
            <p:cNvSpPr>
              <a:spLocks noChangeArrowheads="1"/>
            </p:cNvSpPr>
            <p:nvPr/>
          </p:nvSpPr>
          <p:spPr bwMode="auto">
            <a:xfrm>
              <a:off x="2058697" y="2675163"/>
              <a:ext cx="2908420" cy="2071688"/>
            </a:xfrm>
            <a:prstGeom prst="rect">
              <a:avLst/>
            </a:prstGeom>
            <a:noFill/>
            <a:ln w="12700">
              <a:noFill/>
              <a:miter lim="800000"/>
              <a:headEnd/>
              <a:tailEnd/>
            </a:ln>
            <a:effectLst/>
          </p:spPr>
          <p:txBody>
            <a:bodyPr lIns="90488" tIns="44450" rIns="90488" bIns="44450"/>
            <a:lstStyle/>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Mowing</a:t>
              </a:r>
            </a:p>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Leaf Removal</a:t>
              </a:r>
            </a:p>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Water (1000s gal.)</a:t>
              </a:r>
            </a:p>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Fertilizing</a:t>
              </a:r>
            </a:p>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Sprinkler Repair</a:t>
              </a:r>
            </a:p>
          </p:txBody>
        </p:sp>
        <p:sp>
          <p:nvSpPr>
            <p:cNvPr id="7" name="Rectangle 11"/>
            <p:cNvSpPr>
              <a:spLocks noChangeArrowheads="1"/>
            </p:cNvSpPr>
            <p:nvPr/>
          </p:nvSpPr>
          <p:spPr bwMode="auto">
            <a:xfrm>
              <a:off x="4908488" y="1363182"/>
              <a:ext cx="2913774" cy="414338"/>
            </a:xfrm>
            <a:prstGeom prst="rect">
              <a:avLst/>
            </a:prstGeom>
            <a:noFill/>
            <a:ln w="12700">
              <a:noFill/>
              <a:miter lim="800000"/>
              <a:headEnd/>
              <a:tailEnd/>
            </a:ln>
            <a:effectLst/>
          </p:spPr>
          <p:txBody>
            <a:bodyPr lIns="90488" tIns="44450" rIns="90488" bIns="44450"/>
            <a:lstStyle/>
            <a:p>
              <a:pPr marL="342900" indent="-342900">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Unit Price ($)</a:t>
              </a:r>
              <a:endParaRPr lang="en-US" sz="2400" u="sng" dirty="0">
                <a:effectLst/>
                <a:latin typeface="+mn-lt"/>
              </a:endParaRPr>
            </a:p>
          </p:txBody>
        </p:sp>
        <p:sp>
          <p:nvSpPr>
            <p:cNvPr id="8" name="Rectangle 12"/>
            <p:cNvSpPr>
              <a:spLocks noChangeArrowheads="1"/>
            </p:cNvSpPr>
            <p:nvPr/>
          </p:nvSpPr>
          <p:spPr bwMode="auto">
            <a:xfrm>
              <a:off x="4888921" y="1741713"/>
              <a:ext cx="1368207" cy="414338"/>
            </a:xfrm>
            <a:prstGeom prst="rect">
              <a:avLst/>
            </a:prstGeom>
            <a:noFill/>
            <a:ln w="12700">
              <a:noFill/>
              <a:miter lim="800000"/>
              <a:headEnd/>
              <a:tailEnd/>
            </a:ln>
            <a:effectLst/>
          </p:spPr>
          <p:txBody>
            <a:bodyPr lIns="90488" tIns="44450" rIns="90488" bIns="44450"/>
            <a:lstStyle/>
            <a:p>
              <a:pPr marL="342900" indent="-342900">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2010</a:t>
              </a:r>
            </a:p>
          </p:txBody>
        </p:sp>
        <p:sp>
          <p:nvSpPr>
            <p:cNvPr id="9" name="Rectangle 13"/>
            <p:cNvSpPr>
              <a:spLocks noChangeArrowheads="1"/>
            </p:cNvSpPr>
            <p:nvPr/>
          </p:nvSpPr>
          <p:spPr bwMode="auto">
            <a:xfrm>
              <a:off x="6326864" y="1741713"/>
              <a:ext cx="1368207" cy="414338"/>
            </a:xfrm>
            <a:prstGeom prst="rect">
              <a:avLst/>
            </a:prstGeom>
            <a:noFill/>
            <a:ln w="12700">
              <a:noFill/>
              <a:miter lim="800000"/>
              <a:headEnd/>
              <a:tailEnd/>
            </a:ln>
            <a:effectLst/>
          </p:spPr>
          <p:txBody>
            <a:bodyPr lIns="90488" tIns="44450" rIns="90488" bIns="44450"/>
            <a:lstStyle/>
            <a:p>
              <a:pPr marL="342900" indent="-342900">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2014</a:t>
              </a:r>
            </a:p>
          </p:txBody>
        </p:sp>
        <p:sp>
          <p:nvSpPr>
            <p:cNvPr id="10" name="Rectangle 14"/>
            <p:cNvSpPr>
              <a:spLocks noChangeArrowheads="1"/>
            </p:cNvSpPr>
            <p:nvPr/>
          </p:nvSpPr>
          <p:spPr bwMode="auto">
            <a:xfrm>
              <a:off x="4993534" y="2675163"/>
              <a:ext cx="1444218" cy="2052638"/>
            </a:xfrm>
            <a:prstGeom prst="rect">
              <a:avLst/>
            </a:prstGeom>
            <a:noFill/>
            <a:ln w="12700">
              <a:noFill/>
              <a:miter lim="800000"/>
              <a:headEnd/>
              <a:tailEnd/>
            </a:ln>
            <a:effectLst/>
          </p:spPr>
          <p:txBody>
            <a:bodyPr lIns="90488" tIns="44450" rIns="90488" bIns="44450"/>
            <a:lstStyle/>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  57.00</a:t>
              </a:r>
            </a:p>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  56.00</a:t>
              </a:r>
            </a:p>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    1.83</a:t>
              </a:r>
            </a:p>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  56.00</a:t>
              </a:r>
            </a:p>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109.00</a:t>
              </a:r>
            </a:p>
          </p:txBody>
        </p:sp>
        <p:sp>
          <p:nvSpPr>
            <p:cNvPr id="11" name="Rectangle 15"/>
            <p:cNvSpPr>
              <a:spLocks noChangeArrowheads="1"/>
            </p:cNvSpPr>
            <p:nvPr/>
          </p:nvSpPr>
          <p:spPr bwMode="auto">
            <a:xfrm>
              <a:off x="6476633" y="2675163"/>
              <a:ext cx="1444218" cy="2052638"/>
            </a:xfrm>
            <a:prstGeom prst="rect">
              <a:avLst/>
            </a:prstGeom>
            <a:noFill/>
            <a:ln w="12700">
              <a:noFill/>
              <a:miter lim="800000"/>
              <a:headEnd/>
              <a:tailEnd/>
            </a:ln>
            <a:effectLst/>
          </p:spPr>
          <p:txBody>
            <a:bodyPr lIns="90488" tIns="44450" rIns="90488" bIns="44450"/>
            <a:lstStyle/>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  79.00</a:t>
              </a:r>
            </a:p>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  71.00</a:t>
              </a:r>
            </a:p>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    2.78</a:t>
              </a:r>
            </a:p>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  67.00</a:t>
              </a:r>
            </a:p>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128.00</a:t>
              </a:r>
            </a:p>
          </p:txBody>
        </p:sp>
        <p:sp>
          <p:nvSpPr>
            <p:cNvPr id="12" name="Rectangle 16"/>
            <p:cNvSpPr>
              <a:spLocks noChangeArrowheads="1"/>
            </p:cNvSpPr>
            <p:nvPr/>
          </p:nvSpPr>
          <p:spPr bwMode="auto">
            <a:xfrm>
              <a:off x="4888921" y="2122713"/>
              <a:ext cx="1368207" cy="414338"/>
            </a:xfrm>
            <a:prstGeom prst="rect">
              <a:avLst/>
            </a:prstGeom>
            <a:noFill/>
            <a:ln w="12700">
              <a:noFill/>
              <a:miter lim="800000"/>
              <a:headEnd/>
              <a:tailEnd/>
            </a:ln>
            <a:effectLst/>
          </p:spPr>
          <p:txBody>
            <a:bodyPr lIns="90488" tIns="44450" rIns="90488" bIns="44450"/>
            <a:lstStyle/>
            <a:p>
              <a:pPr marL="342900" indent="-342900">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i="1" dirty="0">
                  <a:effectLst/>
                  <a:latin typeface="+mn-lt"/>
                </a:rPr>
                <a:t>P</a:t>
              </a:r>
              <a:r>
                <a:rPr lang="en-US" sz="2400" i="1" baseline="-25000" dirty="0">
                  <a:effectLst/>
                  <a:latin typeface="+mn-lt"/>
                </a:rPr>
                <a:t>i</a:t>
              </a:r>
              <a:r>
                <a:rPr lang="en-US" sz="2400" baseline="-25000" dirty="0">
                  <a:effectLst/>
                  <a:latin typeface="+mn-lt"/>
                </a:rPr>
                <a:t>0</a:t>
              </a:r>
              <a:endParaRPr lang="en-US" sz="2400" dirty="0">
                <a:effectLst/>
                <a:latin typeface="+mn-lt"/>
              </a:endParaRPr>
            </a:p>
          </p:txBody>
        </p:sp>
        <p:sp>
          <p:nvSpPr>
            <p:cNvPr id="13" name="Rectangle 17"/>
            <p:cNvSpPr>
              <a:spLocks noChangeArrowheads="1"/>
            </p:cNvSpPr>
            <p:nvPr/>
          </p:nvSpPr>
          <p:spPr bwMode="auto">
            <a:xfrm>
              <a:off x="6352201" y="2122713"/>
              <a:ext cx="1368207" cy="414338"/>
            </a:xfrm>
            <a:prstGeom prst="rect">
              <a:avLst/>
            </a:prstGeom>
            <a:noFill/>
            <a:ln w="12700">
              <a:noFill/>
              <a:miter lim="800000"/>
              <a:headEnd/>
              <a:tailEnd/>
            </a:ln>
            <a:effectLst/>
          </p:spPr>
          <p:txBody>
            <a:bodyPr lIns="90488" tIns="44450" rIns="90488" bIns="44450"/>
            <a:lstStyle/>
            <a:p>
              <a:pPr marL="342900" indent="-342900">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i="1" dirty="0">
                  <a:effectLst/>
                  <a:latin typeface="+mn-lt"/>
                </a:rPr>
                <a:t>P</a:t>
              </a:r>
              <a:r>
                <a:rPr lang="en-US" sz="2400" i="1" baseline="-25000" dirty="0">
                  <a:effectLst/>
                  <a:latin typeface="+mn-lt"/>
                </a:rPr>
                <a:t>it</a:t>
              </a:r>
              <a:endParaRPr lang="en-US" sz="2400" dirty="0">
                <a:effectLst/>
                <a:latin typeface="+mn-lt"/>
              </a:endParaRPr>
            </a:p>
          </p:txBody>
        </p:sp>
        <p:sp>
          <p:nvSpPr>
            <p:cNvPr id="14" name="Line 18"/>
            <p:cNvSpPr>
              <a:spLocks noChangeShapeType="1"/>
            </p:cNvSpPr>
            <p:nvPr/>
          </p:nvSpPr>
          <p:spPr bwMode="auto">
            <a:xfrm>
              <a:off x="1999888" y="2611663"/>
              <a:ext cx="7381182" cy="0"/>
            </a:xfrm>
            <a:prstGeom prst="line">
              <a:avLst/>
            </a:prstGeom>
            <a:noFill/>
            <a:ln w="12700">
              <a:solidFill>
                <a:schemeClr val="tx1"/>
              </a:solidFill>
              <a:round/>
              <a:headEnd/>
              <a:tailEnd/>
            </a:ln>
            <a:effectLst>
              <a:outerShdw dist="35921" dir="2700000" algn="ctr" rotWithShape="0">
                <a:srgbClr val="000000"/>
              </a:outerShdw>
            </a:effectLst>
          </p:spPr>
          <p:txBody>
            <a:bodyPr/>
            <a:lstStyle/>
            <a:p>
              <a:endParaRPr lang="en-US" sz="2400">
                <a:effectLst/>
                <a:latin typeface="+mn-lt"/>
              </a:endParaRPr>
            </a:p>
          </p:txBody>
        </p:sp>
        <p:sp>
          <p:nvSpPr>
            <p:cNvPr id="5" name="Rectangle 8"/>
            <p:cNvSpPr>
              <a:spLocks noChangeArrowheads="1"/>
            </p:cNvSpPr>
            <p:nvPr/>
          </p:nvSpPr>
          <p:spPr bwMode="auto">
            <a:xfrm>
              <a:off x="7384497" y="1465487"/>
              <a:ext cx="2407030" cy="1233488"/>
            </a:xfrm>
            <a:prstGeom prst="rect">
              <a:avLst/>
            </a:prstGeom>
            <a:noFill/>
            <a:ln w="12700">
              <a:noFill/>
              <a:miter lim="800000"/>
              <a:headEnd/>
              <a:tailEnd/>
            </a:ln>
            <a:effectLst/>
          </p:spPr>
          <p:txBody>
            <a:bodyPr lIns="90488" tIns="44450" rIns="90488" bIns="44450"/>
            <a:lstStyle/>
            <a:p>
              <a:pPr marL="342900" indent="-342900">
                <a:lnSpc>
                  <a:spcPct val="7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Price</a:t>
              </a:r>
            </a:p>
            <a:p>
              <a:pPr marL="342900" indent="-342900">
                <a:lnSpc>
                  <a:spcPct val="7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Relative</a:t>
              </a:r>
            </a:p>
            <a:p>
              <a:pPr marL="342900" indent="-342900">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a:t>
              </a:r>
              <a:r>
                <a:rPr lang="en-US" sz="2400" i="1" dirty="0">
                  <a:effectLst/>
                  <a:latin typeface="+mn-lt"/>
                </a:rPr>
                <a:t>P</a:t>
              </a:r>
              <a:r>
                <a:rPr lang="en-US" sz="2400" i="1" baseline="-25000" dirty="0">
                  <a:effectLst/>
                  <a:latin typeface="+mn-lt"/>
                </a:rPr>
                <a:t>it</a:t>
              </a:r>
              <a:r>
                <a:rPr lang="en-US" sz="2400" dirty="0">
                  <a:effectLst/>
                  <a:latin typeface="+mn-lt"/>
                </a:rPr>
                <a:t>/</a:t>
              </a:r>
              <a:r>
                <a:rPr lang="en-US" sz="2400" i="1" dirty="0">
                  <a:effectLst/>
                  <a:latin typeface="+mn-lt"/>
                </a:rPr>
                <a:t>P</a:t>
              </a:r>
              <a:r>
                <a:rPr lang="en-US" sz="2400" i="1" baseline="-25000" dirty="0">
                  <a:effectLst/>
                  <a:latin typeface="+mn-lt"/>
                </a:rPr>
                <a:t>i</a:t>
              </a:r>
              <a:r>
                <a:rPr lang="en-US" sz="2400" baseline="-25000" dirty="0">
                  <a:effectLst/>
                  <a:latin typeface="+mn-lt"/>
                </a:rPr>
                <a:t>0</a:t>
              </a:r>
              <a:r>
                <a:rPr lang="en-US" sz="2400" dirty="0">
                  <a:effectLst/>
                  <a:latin typeface="+mn-lt"/>
                </a:rPr>
                <a:t>)100</a:t>
              </a:r>
            </a:p>
          </p:txBody>
        </p:sp>
        <p:sp>
          <p:nvSpPr>
            <p:cNvPr id="15" name="Rectangle 19"/>
            <p:cNvSpPr>
              <a:spLocks noChangeArrowheads="1"/>
            </p:cNvSpPr>
            <p:nvPr/>
          </p:nvSpPr>
          <p:spPr bwMode="auto">
            <a:xfrm>
              <a:off x="8204321" y="2675162"/>
              <a:ext cx="1176745" cy="2033588"/>
            </a:xfrm>
            <a:prstGeom prst="rect">
              <a:avLst/>
            </a:prstGeom>
            <a:noFill/>
            <a:ln w="12700">
              <a:noFill/>
              <a:miter lim="800000"/>
              <a:headEnd/>
              <a:tailEnd/>
            </a:ln>
            <a:effectLst/>
          </p:spPr>
          <p:txBody>
            <a:bodyPr lIns="90488" tIns="44450" rIns="90488" bIns="44450"/>
            <a:lstStyle/>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138.6 </a:t>
              </a:r>
            </a:p>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126.8</a:t>
              </a:r>
            </a:p>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151.9</a:t>
              </a:r>
            </a:p>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119.6</a:t>
              </a:r>
            </a:p>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117.4</a:t>
              </a:r>
            </a:p>
          </p:txBody>
        </p:sp>
      </p:grpSp>
      <p:sp>
        <p:nvSpPr>
          <p:cNvPr id="17" name="Slide Number Placeholder 16"/>
          <p:cNvSpPr>
            <a:spLocks noGrp="1"/>
          </p:cNvSpPr>
          <p:nvPr>
            <p:ph type="sldNum" sz="quarter" idx="12"/>
          </p:nvPr>
        </p:nvSpPr>
        <p:spPr/>
        <p:txBody>
          <a:bodyPr/>
          <a:lstStyle/>
          <a:p>
            <a:fld id="{949EBC64-41CB-41B8-B6DF-9B1367312BD4}" type="slidenum">
              <a:rPr lang="en-US" smtClean="0"/>
              <a:t>17</a:t>
            </a:fld>
            <a:endParaRPr lang="en-US"/>
          </a:p>
        </p:txBody>
      </p:sp>
      <p:sp>
        <p:nvSpPr>
          <p:cNvPr id="24" name="Rectangle 2"/>
          <p:cNvSpPr txBox="1">
            <a:spLocks noChangeArrowheads="1"/>
          </p:cNvSpPr>
          <p:nvPr/>
        </p:nvSpPr>
        <p:spPr>
          <a:xfrm>
            <a:off x="937728" y="741683"/>
            <a:ext cx="10489585" cy="590408"/>
          </a:xfrm>
          <a:prstGeom prst="rect">
            <a:avLst/>
          </a:prstGeom>
        </p:spPr>
        <p:txBody>
          <a:bodyPr>
            <a:normAutofit/>
          </a:bodyPr>
          <a:lstStyle>
            <a:lvl1pPr algn="l" defTabSz="914400" rtl="0" eaLnBrk="1" latinLnBrk="0" hangingPunct="1">
              <a:lnSpc>
                <a:spcPct val="90000"/>
              </a:lnSpc>
              <a:spcBef>
                <a:spcPct val="0"/>
              </a:spcBef>
              <a:buNone/>
              <a:defRPr sz="4000" kern="1200">
                <a:solidFill>
                  <a:schemeClr val="tx1"/>
                </a:solidFill>
                <a:latin typeface="+mj-lt"/>
                <a:ea typeface="+mj-ea"/>
                <a:cs typeface="+mj-cs"/>
              </a:defRPr>
            </a:lvl1pPr>
          </a:lstStyle>
          <a:p>
            <a:pPr fontAlgn="auto">
              <a:spcAft>
                <a:spcPts val="0"/>
              </a:spcAft>
            </a:pPr>
            <a:r>
              <a:rPr lang="en-US" sz="3200" dirty="0">
                <a:effectLst/>
                <a:latin typeface="+mn-lt"/>
              </a:rPr>
              <a:t>Aggregate Price Indexes</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200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Group 29"/>
          <p:cNvGrpSpPr/>
          <p:nvPr/>
        </p:nvGrpSpPr>
        <p:grpSpPr>
          <a:xfrm>
            <a:off x="676078" y="1298223"/>
            <a:ext cx="11183826" cy="3869713"/>
            <a:chOff x="676078" y="1174044"/>
            <a:chExt cx="11183826" cy="3869713"/>
          </a:xfrm>
        </p:grpSpPr>
        <p:sp>
          <p:nvSpPr>
            <p:cNvPr id="2" name="Rectangle 1"/>
            <p:cNvSpPr/>
            <p:nvPr/>
          </p:nvSpPr>
          <p:spPr>
            <a:xfrm>
              <a:off x="676078" y="1174044"/>
              <a:ext cx="10974055" cy="3869713"/>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8"/>
            <p:cNvSpPr>
              <a:spLocks noChangeArrowheads="1"/>
            </p:cNvSpPr>
            <p:nvPr/>
          </p:nvSpPr>
          <p:spPr bwMode="auto">
            <a:xfrm>
              <a:off x="836489" y="1988609"/>
              <a:ext cx="1209849" cy="4905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Item</a:t>
              </a:r>
            </a:p>
          </p:txBody>
        </p:sp>
        <p:sp>
          <p:nvSpPr>
            <p:cNvPr id="4" name="Rectangle 9"/>
            <p:cNvSpPr>
              <a:spLocks noChangeArrowheads="1"/>
            </p:cNvSpPr>
            <p:nvPr/>
          </p:nvSpPr>
          <p:spPr bwMode="auto">
            <a:xfrm>
              <a:off x="1930398" y="1282700"/>
              <a:ext cx="2049144" cy="1233488"/>
            </a:xfrm>
            <a:prstGeom prst="rect">
              <a:avLst/>
            </a:prstGeom>
            <a:noFill/>
            <a:ln w="12700">
              <a:noFill/>
              <a:miter lim="800000"/>
              <a:headEnd/>
              <a:tailEnd/>
            </a:ln>
            <a:effectLst/>
          </p:spPr>
          <p:txBody>
            <a:bodyPr lIns="90488" tIns="44450" rIns="90488" bIns="44450"/>
            <a:lstStyle/>
            <a:p>
              <a:pPr marL="342900" indent="-342900">
                <a:lnSpc>
                  <a:spcPct val="8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Price</a:t>
              </a:r>
            </a:p>
            <a:p>
              <a:pPr marL="342900" indent="-342900">
                <a:lnSpc>
                  <a:spcPct val="8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Relative</a:t>
              </a:r>
            </a:p>
            <a:p>
              <a:pPr marL="342900" indent="-342900">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a:t>
              </a:r>
              <a:r>
                <a:rPr lang="en-US" sz="2400" i="1" dirty="0">
                  <a:effectLst/>
                  <a:latin typeface="+mn-lt"/>
                </a:rPr>
                <a:t>P</a:t>
              </a:r>
              <a:r>
                <a:rPr lang="en-US" sz="2400" i="1" baseline="-25000" dirty="0">
                  <a:effectLst/>
                  <a:latin typeface="+mn-lt"/>
                </a:rPr>
                <a:t>it</a:t>
              </a:r>
              <a:r>
                <a:rPr lang="en-US" sz="2400" dirty="0">
                  <a:effectLst/>
                  <a:latin typeface="+mn-lt"/>
                </a:rPr>
                <a:t>/</a:t>
              </a:r>
              <a:r>
                <a:rPr lang="en-US" sz="2400" i="1" dirty="0">
                  <a:effectLst/>
                  <a:latin typeface="+mn-lt"/>
                </a:rPr>
                <a:t>P</a:t>
              </a:r>
              <a:r>
                <a:rPr lang="en-US" sz="2400" i="1" baseline="-25000" dirty="0">
                  <a:effectLst/>
                  <a:latin typeface="+mn-lt"/>
                </a:rPr>
                <a:t>i</a:t>
              </a:r>
              <a:r>
                <a:rPr lang="en-US" sz="2400" baseline="-25000" dirty="0">
                  <a:effectLst/>
                  <a:latin typeface="+mn-lt"/>
                </a:rPr>
                <a:t>0</a:t>
              </a:r>
              <a:r>
                <a:rPr lang="en-US" sz="2400" dirty="0">
                  <a:effectLst/>
                  <a:latin typeface="+mn-lt"/>
                </a:rPr>
                <a:t>)100</a:t>
              </a:r>
            </a:p>
          </p:txBody>
        </p:sp>
        <p:sp>
          <p:nvSpPr>
            <p:cNvPr id="5" name="Rectangle 10"/>
            <p:cNvSpPr>
              <a:spLocks noChangeArrowheads="1"/>
            </p:cNvSpPr>
            <p:nvPr/>
          </p:nvSpPr>
          <p:spPr bwMode="auto">
            <a:xfrm>
              <a:off x="811151" y="2501900"/>
              <a:ext cx="1604672" cy="2128838"/>
            </a:xfrm>
            <a:prstGeom prst="rect">
              <a:avLst/>
            </a:prstGeom>
            <a:noFill/>
            <a:ln w="12700">
              <a:noFill/>
              <a:miter lim="800000"/>
              <a:headEnd/>
              <a:tailEnd/>
            </a:ln>
            <a:effectLst/>
          </p:spPr>
          <p:txBody>
            <a:bodyPr lIns="90488" tIns="44450" rIns="90488" bIns="44450"/>
            <a:lstStyle/>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a:effectLst/>
                  <a:latin typeface="+mn-lt"/>
                </a:rPr>
                <a:t>Mowing</a:t>
              </a:r>
            </a:p>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a:effectLst/>
                  <a:latin typeface="+mn-lt"/>
                </a:rPr>
                <a:t>Leaves</a:t>
              </a:r>
            </a:p>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a:effectLst/>
                  <a:latin typeface="+mn-lt"/>
                </a:rPr>
                <a:t>Water </a:t>
              </a:r>
            </a:p>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a:effectLst/>
                  <a:latin typeface="+mn-lt"/>
                </a:rPr>
                <a:t>Fertilize</a:t>
              </a:r>
            </a:p>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a:effectLst/>
                  <a:latin typeface="+mn-lt"/>
                </a:rPr>
                <a:t>Sprinkler</a:t>
              </a:r>
            </a:p>
          </p:txBody>
        </p:sp>
        <p:sp>
          <p:nvSpPr>
            <p:cNvPr id="6" name="Rectangle 11"/>
            <p:cNvSpPr>
              <a:spLocks noChangeArrowheads="1"/>
            </p:cNvSpPr>
            <p:nvPr/>
          </p:nvSpPr>
          <p:spPr bwMode="auto">
            <a:xfrm>
              <a:off x="3870252" y="1282700"/>
              <a:ext cx="1900287" cy="833438"/>
            </a:xfrm>
            <a:prstGeom prst="rect">
              <a:avLst/>
            </a:prstGeom>
            <a:noFill/>
            <a:ln w="12700">
              <a:noFill/>
              <a:miter lim="800000"/>
              <a:headEnd/>
              <a:tailEnd/>
            </a:ln>
            <a:effectLst/>
          </p:spPr>
          <p:txBody>
            <a:bodyPr lIns="90488" tIns="44450" rIns="90488" bIns="44450"/>
            <a:lstStyle/>
            <a:p>
              <a:pPr marL="342900" indent="-342900">
                <a:lnSpc>
                  <a:spcPct val="8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a:effectLst/>
                  <a:latin typeface="+mn-lt"/>
                </a:rPr>
                <a:t>Base</a:t>
              </a:r>
            </a:p>
            <a:p>
              <a:pPr marL="342900" indent="-342900">
                <a:lnSpc>
                  <a:spcPct val="8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a:effectLst/>
                  <a:latin typeface="+mn-lt"/>
                </a:rPr>
                <a:t>Price ($)</a:t>
              </a:r>
              <a:endParaRPr lang="en-US" sz="2400" u="sng">
                <a:effectLst/>
                <a:latin typeface="+mn-lt"/>
              </a:endParaRPr>
            </a:p>
          </p:txBody>
        </p:sp>
        <p:sp>
          <p:nvSpPr>
            <p:cNvPr id="7" name="Rectangle 14"/>
            <p:cNvSpPr>
              <a:spLocks noChangeArrowheads="1"/>
            </p:cNvSpPr>
            <p:nvPr/>
          </p:nvSpPr>
          <p:spPr bwMode="auto">
            <a:xfrm>
              <a:off x="4284345" y="2501900"/>
              <a:ext cx="1140172" cy="2090738"/>
            </a:xfrm>
            <a:prstGeom prst="rect">
              <a:avLst/>
            </a:prstGeom>
            <a:noFill/>
            <a:ln w="12700">
              <a:noFill/>
              <a:miter lim="800000"/>
              <a:headEnd/>
              <a:tailEnd/>
            </a:ln>
            <a:effectLst/>
          </p:spPr>
          <p:txBody>
            <a:bodyPr lIns="90488" tIns="44450" rIns="90488" bIns="44450"/>
            <a:lstStyle/>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  57.00</a:t>
              </a:r>
            </a:p>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  56.00</a:t>
              </a:r>
            </a:p>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    1.83</a:t>
              </a:r>
            </a:p>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  56.00</a:t>
              </a:r>
            </a:p>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109.00</a:t>
              </a:r>
            </a:p>
          </p:txBody>
        </p:sp>
        <p:sp>
          <p:nvSpPr>
            <p:cNvPr id="8" name="Rectangle 17"/>
            <p:cNvSpPr>
              <a:spLocks noChangeArrowheads="1"/>
            </p:cNvSpPr>
            <p:nvPr/>
          </p:nvSpPr>
          <p:spPr bwMode="auto">
            <a:xfrm>
              <a:off x="6049164" y="2005895"/>
              <a:ext cx="912138" cy="414338"/>
            </a:xfrm>
            <a:prstGeom prst="rect">
              <a:avLst/>
            </a:prstGeom>
            <a:noFill/>
            <a:ln w="12700">
              <a:noFill/>
              <a:miter lim="800000"/>
              <a:headEnd/>
              <a:tailEnd/>
            </a:ln>
            <a:effectLst/>
          </p:spPr>
          <p:txBody>
            <a:bodyPr lIns="90488" tIns="44450" rIns="90488" bIns="44450"/>
            <a:lstStyle/>
            <a:p>
              <a:pPr marL="342900" indent="-342900">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i="1" dirty="0">
                  <a:effectLst/>
                  <a:latin typeface="+mn-lt"/>
                </a:rPr>
                <a:t>Q</a:t>
              </a:r>
              <a:r>
                <a:rPr lang="en-US" sz="2400" i="1" baseline="-25000" dirty="0">
                  <a:effectLst/>
                  <a:latin typeface="+mn-lt"/>
                </a:rPr>
                <a:t>i</a:t>
              </a:r>
              <a:endParaRPr lang="en-US" sz="2400" dirty="0">
                <a:effectLst/>
                <a:latin typeface="+mn-lt"/>
              </a:endParaRPr>
            </a:p>
          </p:txBody>
        </p:sp>
        <p:sp>
          <p:nvSpPr>
            <p:cNvPr id="9" name="Line 18"/>
            <p:cNvSpPr>
              <a:spLocks noChangeShapeType="1"/>
            </p:cNvSpPr>
            <p:nvPr/>
          </p:nvSpPr>
          <p:spPr bwMode="auto">
            <a:xfrm>
              <a:off x="947014" y="2449689"/>
              <a:ext cx="10308011" cy="0"/>
            </a:xfrm>
            <a:prstGeom prst="line">
              <a:avLst/>
            </a:prstGeom>
            <a:noFill/>
            <a:ln w="12700">
              <a:solidFill>
                <a:schemeClr val="tx1"/>
              </a:solidFill>
              <a:round/>
              <a:headEnd/>
              <a:tailEnd/>
            </a:ln>
            <a:effectLst>
              <a:outerShdw dist="35921" dir="2700000" algn="ctr" rotWithShape="0">
                <a:srgbClr val="000000"/>
              </a:outerShdw>
            </a:effectLst>
          </p:spPr>
          <p:txBody>
            <a:bodyPr/>
            <a:lstStyle/>
            <a:p>
              <a:endParaRPr lang="en-US" sz="2400">
                <a:effectLst/>
                <a:latin typeface="+mn-lt"/>
              </a:endParaRPr>
            </a:p>
          </p:txBody>
        </p:sp>
        <p:sp>
          <p:nvSpPr>
            <p:cNvPr id="10" name="Rectangle 19"/>
            <p:cNvSpPr>
              <a:spLocks noChangeArrowheads="1"/>
            </p:cNvSpPr>
            <p:nvPr/>
          </p:nvSpPr>
          <p:spPr bwMode="auto">
            <a:xfrm>
              <a:off x="2510491" y="2501900"/>
              <a:ext cx="1165509" cy="2109788"/>
            </a:xfrm>
            <a:prstGeom prst="rect">
              <a:avLst/>
            </a:prstGeom>
            <a:noFill/>
            <a:ln w="12700">
              <a:noFill/>
              <a:miter lim="800000"/>
              <a:headEnd/>
              <a:tailEnd/>
            </a:ln>
            <a:effectLst/>
          </p:spPr>
          <p:txBody>
            <a:bodyPr lIns="90488" tIns="44450" rIns="90488" bIns="44450"/>
            <a:lstStyle/>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a:effectLst/>
                  <a:latin typeface="+mn-lt"/>
                </a:rPr>
                <a:t>138.6</a:t>
              </a:r>
            </a:p>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a:effectLst/>
                  <a:latin typeface="+mn-lt"/>
                </a:rPr>
                <a:t>126.8</a:t>
              </a:r>
            </a:p>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a:effectLst/>
                  <a:latin typeface="+mn-lt"/>
                </a:rPr>
                <a:t>151.9</a:t>
              </a:r>
            </a:p>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a:effectLst/>
                  <a:latin typeface="+mn-lt"/>
                </a:rPr>
                <a:t>119.6</a:t>
              </a:r>
            </a:p>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a:effectLst/>
                  <a:latin typeface="+mn-lt"/>
                </a:rPr>
                <a:t>117.4</a:t>
              </a:r>
            </a:p>
          </p:txBody>
        </p:sp>
        <p:sp>
          <p:nvSpPr>
            <p:cNvPr id="11" name="Rectangle 20"/>
            <p:cNvSpPr>
              <a:spLocks noChangeArrowheads="1"/>
            </p:cNvSpPr>
            <p:nvPr/>
          </p:nvSpPr>
          <p:spPr bwMode="auto">
            <a:xfrm>
              <a:off x="4385441" y="2005895"/>
              <a:ext cx="937475" cy="414338"/>
            </a:xfrm>
            <a:prstGeom prst="rect">
              <a:avLst/>
            </a:prstGeom>
            <a:noFill/>
            <a:ln w="12700">
              <a:noFill/>
              <a:miter lim="800000"/>
              <a:headEnd/>
              <a:tailEnd/>
            </a:ln>
            <a:effectLst/>
          </p:spPr>
          <p:txBody>
            <a:bodyPr lIns="90488" tIns="44450" rIns="90488" bIns="44450"/>
            <a:lstStyle/>
            <a:p>
              <a:pPr marL="342900" indent="-342900">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i="1" dirty="0">
                  <a:effectLst/>
                  <a:latin typeface="+mn-lt"/>
                </a:rPr>
                <a:t>P</a:t>
              </a:r>
              <a:r>
                <a:rPr lang="en-US" sz="2400" i="1" baseline="-25000" dirty="0">
                  <a:effectLst/>
                  <a:latin typeface="+mn-lt"/>
                </a:rPr>
                <a:t>i</a:t>
              </a:r>
              <a:r>
                <a:rPr lang="en-US" sz="2400" baseline="-25000" dirty="0">
                  <a:effectLst/>
                  <a:latin typeface="+mn-lt"/>
                </a:rPr>
                <a:t>0</a:t>
              </a:r>
              <a:endParaRPr lang="en-US" sz="2400" dirty="0">
                <a:effectLst/>
                <a:latin typeface="+mn-lt"/>
              </a:endParaRPr>
            </a:p>
          </p:txBody>
        </p:sp>
        <p:sp>
          <p:nvSpPr>
            <p:cNvPr id="12" name="Rectangle 21"/>
            <p:cNvSpPr>
              <a:spLocks noChangeArrowheads="1"/>
            </p:cNvSpPr>
            <p:nvPr/>
          </p:nvSpPr>
          <p:spPr bwMode="auto">
            <a:xfrm>
              <a:off x="5542505" y="1625600"/>
              <a:ext cx="1900287" cy="376238"/>
            </a:xfrm>
            <a:prstGeom prst="rect">
              <a:avLst/>
            </a:prstGeom>
            <a:noFill/>
            <a:ln w="12700">
              <a:noFill/>
              <a:miter lim="800000"/>
              <a:headEnd/>
              <a:tailEnd/>
            </a:ln>
            <a:effectLst/>
          </p:spPr>
          <p:txBody>
            <a:bodyPr lIns="90488" tIns="44450" rIns="90488" bIns="44450"/>
            <a:lstStyle/>
            <a:p>
              <a:pPr marL="342900" indent="-342900">
                <a:lnSpc>
                  <a:spcPct val="8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a:effectLst/>
                  <a:latin typeface="+mn-lt"/>
                </a:rPr>
                <a:t>Quantity</a:t>
              </a:r>
            </a:p>
          </p:txBody>
        </p:sp>
        <p:sp>
          <p:nvSpPr>
            <p:cNvPr id="13" name="Rectangle 22"/>
            <p:cNvSpPr>
              <a:spLocks noChangeArrowheads="1"/>
            </p:cNvSpPr>
            <p:nvPr/>
          </p:nvSpPr>
          <p:spPr bwMode="auto">
            <a:xfrm>
              <a:off x="6266162" y="2501900"/>
              <a:ext cx="810789" cy="2090738"/>
            </a:xfrm>
            <a:prstGeom prst="rect">
              <a:avLst/>
            </a:prstGeom>
            <a:noFill/>
            <a:ln w="12700">
              <a:noFill/>
              <a:miter lim="800000"/>
              <a:headEnd/>
              <a:tailEnd/>
            </a:ln>
            <a:effectLst/>
          </p:spPr>
          <p:txBody>
            <a:bodyPr lIns="90488" tIns="44450" rIns="90488" bIns="44450"/>
            <a:lstStyle/>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32</a:t>
              </a:r>
            </a:p>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  3</a:t>
              </a:r>
            </a:p>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40</a:t>
              </a:r>
            </a:p>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  2</a:t>
              </a:r>
            </a:p>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  1</a:t>
              </a:r>
            </a:p>
          </p:txBody>
        </p:sp>
        <p:sp>
          <p:nvSpPr>
            <p:cNvPr id="14" name="Rectangle 23"/>
            <p:cNvSpPr>
              <a:spLocks noChangeArrowheads="1"/>
            </p:cNvSpPr>
            <p:nvPr/>
          </p:nvSpPr>
          <p:spPr bwMode="auto">
            <a:xfrm>
              <a:off x="7240095" y="1625600"/>
              <a:ext cx="1900287" cy="376238"/>
            </a:xfrm>
            <a:prstGeom prst="rect">
              <a:avLst/>
            </a:prstGeom>
            <a:noFill/>
            <a:ln w="12700">
              <a:noFill/>
              <a:miter lim="800000"/>
              <a:headEnd/>
              <a:tailEnd/>
            </a:ln>
            <a:effectLst/>
          </p:spPr>
          <p:txBody>
            <a:bodyPr lIns="90488" tIns="44450" rIns="90488" bIns="44450"/>
            <a:lstStyle/>
            <a:p>
              <a:pPr marL="342900" indent="-342900">
                <a:lnSpc>
                  <a:spcPct val="8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a:effectLst/>
                  <a:latin typeface="+mn-lt"/>
                </a:rPr>
                <a:t>Weight</a:t>
              </a:r>
            </a:p>
          </p:txBody>
        </p:sp>
        <p:sp>
          <p:nvSpPr>
            <p:cNvPr id="15" name="Rectangle 24"/>
            <p:cNvSpPr>
              <a:spLocks noChangeArrowheads="1"/>
            </p:cNvSpPr>
            <p:nvPr/>
          </p:nvSpPr>
          <p:spPr bwMode="auto">
            <a:xfrm>
              <a:off x="7324552" y="2005895"/>
              <a:ext cx="1849613" cy="414338"/>
            </a:xfrm>
            <a:prstGeom prst="rect">
              <a:avLst/>
            </a:prstGeom>
            <a:noFill/>
            <a:ln w="12700">
              <a:noFill/>
              <a:miter lim="800000"/>
              <a:headEnd/>
              <a:tailEnd/>
            </a:ln>
            <a:effectLst/>
          </p:spPr>
          <p:txBody>
            <a:bodyPr lIns="90488" tIns="44450" rIns="90488" bIns="44450"/>
            <a:lstStyle/>
            <a:p>
              <a:pPr marL="342900" indent="-342900">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i="1" dirty="0" err="1">
                  <a:effectLst/>
                  <a:latin typeface="+mn-lt"/>
                </a:rPr>
                <a:t>w</a:t>
              </a:r>
              <a:r>
                <a:rPr lang="en-US" sz="2400" i="1" baseline="-25000" dirty="0" err="1">
                  <a:effectLst/>
                  <a:latin typeface="+mn-lt"/>
                </a:rPr>
                <a:t>i</a:t>
              </a:r>
              <a:r>
                <a:rPr lang="en-US" sz="2400" dirty="0">
                  <a:effectLst/>
                  <a:latin typeface="+mn-lt"/>
                </a:rPr>
                <a:t> </a:t>
              </a:r>
              <a:r>
                <a:rPr lang="en-US" sz="2400" i="1" dirty="0">
                  <a:effectLst/>
                  <a:latin typeface="+mn-lt"/>
                </a:rPr>
                <a:t>= P</a:t>
              </a:r>
              <a:r>
                <a:rPr lang="en-US" sz="2400" i="1" baseline="-25000" dirty="0">
                  <a:effectLst/>
                  <a:latin typeface="+mn-lt"/>
                </a:rPr>
                <a:t>i </a:t>
              </a:r>
              <a:r>
                <a:rPr lang="en-US" sz="2400" baseline="-25000" dirty="0">
                  <a:effectLst/>
                  <a:latin typeface="+mn-lt"/>
                </a:rPr>
                <a:t>0</a:t>
              </a:r>
              <a:r>
                <a:rPr lang="en-US" sz="2400" i="1" dirty="0">
                  <a:effectLst/>
                  <a:latin typeface="+mn-lt"/>
                </a:rPr>
                <a:t>Q</a:t>
              </a:r>
              <a:r>
                <a:rPr lang="en-US" sz="2400" i="1" baseline="-25000" dirty="0">
                  <a:effectLst/>
                  <a:latin typeface="+mn-lt"/>
                </a:rPr>
                <a:t>i</a:t>
              </a:r>
            </a:p>
          </p:txBody>
        </p:sp>
        <p:sp>
          <p:nvSpPr>
            <p:cNvPr id="16" name="Rectangle 25"/>
            <p:cNvSpPr>
              <a:spLocks noChangeArrowheads="1"/>
            </p:cNvSpPr>
            <p:nvPr/>
          </p:nvSpPr>
          <p:spPr bwMode="auto">
            <a:xfrm>
              <a:off x="8996805" y="1282700"/>
              <a:ext cx="2863099" cy="1157288"/>
            </a:xfrm>
            <a:prstGeom prst="rect">
              <a:avLst/>
            </a:prstGeom>
            <a:noFill/>
            <a:ln w="12700">
              <a:noFill/>
              <a:miter lim="800000"/>
              <a:headEnd/>
              <a:tailEnd/>
            </a:ln>
            <a:effectLst/>
          </p:spPr>
          <p:txBody>
            <a:bodyPr lIns="90488" tIns="44450" rIns="90488" bIns="44450"/>
            <a:lstStyle/>
            <a:p>
              <a:pPr marL="342900" indent="-342900">
                <a:lnSpc>
                  <a:spcPct val="8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Weighted</a:t>
              </a:r>
            </a:p>
            <a:p>
              <a:pPr marL="342900" indent="-342900">
                <a:lnSpc>
                  <a:spcPct val="8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Price Relative</a:t>
              </a:r>
            </a:p>
            <a:p>
              <a:pPr marL="342900" indent="-342900">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a:t>
              </a:r>
              <a:r>
                <a:rPr lang="en-US" sz="2400" i="1" dirty="0">
                  <a:effectLst/>
                  <a:latin typeface="+mn-lt"/>
                </a:rPr>
                <a:t>P</a:t>
              </a:r>
              <a:r>
                <a:rPr lang="en-US" sz="2400" i="1" baseline="-25000" dirty="0">
                  <a:effectLst/>
                  <a:latin typeface="+mn-lt"/>
                </a:rPr>
                <a:t>it</a:t>
              </a:r>
              <a:r>
                <a:rPr lang="en-US" sz="2400" dirty="0">
                  <a:effectLst/>
                  <a:latin typeface="+mn-lt"/>
                </a:rPr>
                <a:t>/</a:t>
              </a:r>
              <a:r>
                <a:rPr lang="en-US" sz="2400" i="1" dirty="0">
                  <a:effectLst/>
                  <a:latin typeface="+mn-lt"/>
                </a:rPr>
                <a:t>P</a:t>
              </a:r>
              <a:r>
                <a:rPr lang="en-US" sz="2400" i="1" baseline="-25000" dirty="0">
                  <a:effectLst/>
                  <a:latin typeface="+mn-lt"/>
                </a:rPr>
                <a:t>i </a:t>
              </a:r>
              <a:r>
                <a:rPr lang="en-US" sz="2400" baseline="-25000" dirty="0">
                  <a:effectLst/>
                  <a:latin typeface="+mn-lt"/>
                </a:rPr>
                <a:t>0</a:t>
              </a:r>
              <a:r>
                <a:rPr lang="en-US" sz="2400" dirty="0">
                  <a:effectLst/>
                  <a:latin typeface="+mn-lt"/>
                </a:rPr>
                <a:t>)(100)</a:t>
              </a:r>
              <a:r>
                <a:rPr lang="en-US" sz="2400" i="1" dirty="0" err="1">
                  <a:effectLst/>
                  <a:latin typeface="+mn-lt"/>
                </a:rPr>
                <a:t>w</a:t>
              </a:r>
              <a:r>
                <a:rPr lang="en-US" sz="2400" i="1" baseline="-25000" dirty="0" err="1">
                  <a:effectLst/>
                  <a:latin typeface="+mn-lt"/>
                </a:rPr>
                <a:t>i</a:t>
              </a:r>
              <a:endParaRPr lang="en-US" sz="2400" i="1" baseline="-25000" dirty="0">
                <a:effectLst/>
                <a:latin typeface="+mn-lt"/>
              </a:endParaRPr>
            </a:p>
          </p:txBody>
        </p:sp>
        <p:sp>
          <p:nvSpPr>
            <p:cNvPr id="17" name="Line 26"/>
            <p:cNvSpPr>
              <a:spLocks noChangeShapeType="1"/>
            </p:cNvSpPr>
            <p:nvPr/>
          </p:nvSpPr>
          <p:spPr bwMode="auto">
            <a:xfrm>
              <a:off x="3972164" y="1428046"/>
              <a:ext cx="0" cy="2949575"/>
            </a:xfrm>
            <a:prstGeom prst="line">
              <a:avLst/>
            </a:prstGeom>
            <a:noFill/>
            <a:ln w="3175">
              <a:solidFill>
                <a:schemeClr val="tx1"/>
              </a:solidFill>
              <a:round/>
              <a:headEnd/>
              <a:tailEnd/>
            </a:ln>
            <a:effectLst/>
          </p:spPr>
          <p:txBody>
            <a:bodyPr/>
            <a:lstStyle/>
            <a:p>
              <a:endParaRPr lang="en-US" sz="2400">
                <a:effectLst/>
                <a:latin typeface="+mn-lt"/>
              </a:endParaRPr>
            </a:p>
          </p:txBody>
        </p:sp>
        <p:sp>
          <p:nvSpPr>
            <p:cNvPr id="18" name="Line 27"/>
            <p:cNvSpPr>
              <a:spLocks noChangeShapeType="1"/>
            </p:cNvSpPr>
            <p:nvPr/>
          </p:nvSpPr>
          <p:spPr bwMode="auto">
            <a:xfrm>
              <a:off x="5670006" y="1428046"/>
              <a:ext cx="0" cy="2949575"/>
            </a:xfrm>
            <a:prstGeom prst="line">
              <a:avLst/>
            </a:prstGeom>
            <a:noFill/>
            <a:ln w="3175">
              <a:solidFill>
                <a:schemeClr val="tx1"/>
              </a:solidFill>
              <a:round/>
              <a:headEnd/>
              <a:tailEnd/>
            </a:ln>
            <a:effectLst/>
          </p:spPr>
          <p:txBody>
            <a:bodyPr/>
            <a:lstStyle/>
            <a:p>
              <a:endParaRPr lang="en-US" sz="2400">
                <a:effectLst/>
                <a:latin typeface="+mn-lt"/>
              </a:endParaRPr>
            </a:p>
          </p:txBody>
        </p:sp>
        <p:sp>
          <p:nvSpPr>
            <p:cNvPr id="19" name="Line 28"/>
            <p:cNvSpPr>
              <a:spLocks noChangeShapeType="1"/>
            </p:cNvSpPr>
            <p:nvPr/>
          </p:nvSpPr>
          <p:spPr bwMode="auto">
            <a:xfrm flipH="1">
              <a:off x="7373114" y="1371601"/>
              <a:ext cx="0" cy="2949575"/>
            </a:xfrm>
            <a:prstGeom prst="line">
              <a:avLst/>
            </a:prstGeom>
            <a:noFill/>
            <a:ln w="3175">
              <a:solidFill>
                <a:schemeClr val="tx1"/>
              </a:solidFill>
              <a:round/>
              <a:headEnd/>
              <a:tailEnd/>
            </a:ln>
            <a:effectLst/>
          </p:spPr>
          <p:txBody>
            <a:bodyPr/>
            <a:lstStyle/>
            <a:p>
              <a:endParaRPr lang="en-US" sz="2400">
                <a:effectLst/>
                <a:latin typeface="+mn-lt"/>
              </a:endParaRPr>
            </a:p>
          </p:txBody>
        </p:sp>
        <p:sp>
          <p:nvSpPr>
            <p:cNvPr id="20" name="Line 29"/>
            <p:cNvSpPr>
              <a:spLocks noChangeShapeType="1"/>
            </p:cNvSpPr>
            <p:nvPr/>
          </p:nvSpPr>
          <p:spPr bwMode="auto">
            <a:xfrm>
              <a:off x="9096041" y="1352551"/>
              <a:ext cx="0" cy="2968625"/>
            </a:xfrm>
            <a:prstGeom prst="line">
              <a:avLst/>
            </a:prstGeom>
            <a:noFill/>
            <a:ln w="3175">
              <a:solidFill>
                <a:schemeClr val="tx1"/>
              </a:solidFill>
              <a:round/>
              <a:headEnd/>
              <a:tailEnd/>
            </a:ln>
            <a:effectLst/>
          </p:spPr>
          <p:txBody>
            <a:bodyPr/>
            <a:lstStyle/>
            <a:p>
              <a:endParaRPr lang="en-US" sz="2400">
                <a:effectLst/>
                <a:latin typeface="+mn-lt"/>
              </a:endParaRPr>
            </a:p>
          </p:txBody>
        </p:sp>
        <p:sp>
          <p:nvSpPr>
            <p:cNvPr id="21" name="Rectangle 30"/>
            <p:cNvSpPr>
              <a:spLocks noChangeArrowheads="1"/>
            </p:cNvSpPr>
            <p:nvPr/>
          </p:nvSpPr>
          <p:spPr bwMode="auto">
            <a:xfrm>
              <a:off x="7603261" y="2501900"/>
              <a:ext cx="1393544" cy="2090738"/>
            </a:xfrm>
            <a:prstGeom prst="rect">
              <a:avLst/>
            </a:prstGeom>
            <a:noFill/>
            <a:ln w="12700">
              <a:noFill/>
              <a:miter lim="800000"/>
              <a:headEnd/>
              <a:tailEnd/>
            </a:ln>
            <a:effectLst/>
          </p:spPr>
          <p:txBody>
            <a:bodyPr lIns="90488" tIns="44450" rIns="90488" bIns="44450"/>
            <a:lstStyle/>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a:effectLst/>
                  <a:latin typeface="+mn-lt"/>
                </a:rPr>
                <a:t>1,824.0</a:t>
              </a:r>
            </a:p>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a:effectLst/>
                  <a:latin typeface="+mn-lt"/>
                </a:rPr>
                <a:t>   168.0</a:t>
              </a:r>
            </a:p>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a:effectLst/>
                  <a:latin typeface="+mn-lt"/>
                </a:rPr>
                <a:t>     73.2</a:t>
              </a:r>
            </a:p>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a:effectLst/>
                  <a:latin typeface="+mn-lt"/>
                </a:rPr>
                <a:t>   112.0</a:t>
              </a:r>
            </a:p>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a:effectLst/>
                  <a:latin typeface="+mn-lt"/>
                </a:rPr>
                <a:t>   109.0</a:t>
              </a:r>
            </a:p>
          </p:txBody>
        </p:sp>
        <p:sp>
          <p:nvSpPr>
            <p:cNvPr id="22" name="Rectangle 31"/>
            <p:cNvSpPr>
              <a:spLocks noChangeArrowheads="1"/>
            </p:cNvSpPr>
            <p:nvPr/>
          </p:nvSpPr>
          <p:spPr bwMode="auto">
            <a:xfrm>
              <a:off x="9568523" y="2501900"/>
              <a:ext cx="1976299" cy="2090738"/>
            </a:xfrm>
            <a:prstGeom prst="rect">
              <a:avLst/>
            </a:prstGeom>
            <a:noFill/>
            <a:ln w="12700">
              <a:noFill/>
              <a:miter lim="800000"/>
              <a:headEnd/>
              <a:tailEnd/>
            </a:ln>
            <a:effectLst/>
          </p:spPr>
          <p:txBody>
            <a:bodyPr lIns="90488" tIns="44450" rIns="90488" bIns="44450"/>
            <a:lstStyle/>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252,806.40</a:t>
              </a:r>
            </a:p>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  21,302.40</a:t>
              </a:r>
            </a:p>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  11,119.08</a:t>
              </a:r>
            </a:p>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  13,395.20</a:t>
              </a:r>
            </a:p>
            <a:p>
              <a:pPr marL="342900" indent="-342900" algn="l">
                <a:lnSpc>
                  <a:spcPct val="90000"/>
                </a:lnSpc>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  12,796.60</a:t>
              </a:r>
            </a:p>
          </p:txBody>
        </p:sp>
        <p:sp>
          <p:nvSpPr>
            <p:cNvPr id="23" name="Line 32"/>
            <p:cNvSpPr>
              <a:spLocks noChangeShapeType="1"/>
            </p:cNvSpPr>
            <p:nvPr/>
          </p:nvSpPr>
          <p:spPr bwMode="auto">
            <a:xfrm>
              <a:off x="7623475" y="4479573"/>
              <a:ext cx="1165509" cy="0"/>
            </a:xfrm>
            <a:prstGeom prst="line">
              <a:avLst/>
            </a:prstGeom>
            <a:noFill/>
            <a:ln w="19050">
              <a:solidFill>
                <a:schemeClr val="tx1"/>
              </a:solidFill>
              <a:round/>
              <a:headEnd/>
              <a:tailEnd/>
            </a:ln>
            <a:effectLst/>
          </p:spPr>
          <p:txBody>
            <a:bodyPr/>
            <a:lstStyle/>
            <a:p>
              <a:endParaRPr lang="en-US" sz="2400">
                <a:effectLst/>
                <a:latin typeface="+mn-lt"/>
              </a:endParaRPr>
            </a:p>
          </p:txBody>
        </p:sp>
        <p:sp>
          <p:nvSpPr>
            <p:cNvPr id="24" name="Line 33"/>
            <p:cNvSpPr>
              <a:spLocks noChangeShapeType="1"/>
            </p:cNvSpPr>
            <p:nvPr/>
          </p:nvSpPr>
          <p:spPr bwMode="auto">
            <a:xfrm>
              <a:off x="9549099" y="4479573"/>
              <a:ext cx="1672253" cy="0"/>
            </a:xfrm>
            <a:prstGeom prst="line">
              <a:avLst/>
            </a:prstGeom>
            <a:noFill/>
            <a:ln w="19050">
              <a:solidFill>
                <a:schemeClr val="tx1"/>
              </a:solidFill>
              <a:round/>
              <a:headEnd/>
              <a:tailEnd/>
            </a:ln>
            <a:effectLst/>
          </p:spPr>
          <p:txBody>
            <a:bodyPr/>
            <a:lstStyle/>
            <a:p>
              <a:endParaRPr lang="en-US" sz="2400">
                <a:effectLst/>
                <a:latin typeface="+mn-lt"/>
              </a:endParaRPr>
            </a:p>
          </p:txBody>
        </p:sp>
        <p:sp>
          <p:nvSpPr>
            <p:cNvPr id="25" name="Text Box 34"/>
            <p:cNvSpPr txBox="1">
              <a:spLocks noChangeArrowheads="1"/>
            </p:cNvSpPr>
            <p:nvPr/>
          </p:nvSpPr>
          <p:spPr bwMode="auto">
            <a:xfrm>
              <a:off x="6553259" y="4457700"/>
              <a:ext cx="786690" cy="461665"/>
            </a:xfrm>
            <a:prstGeom prst="rect">
              <a:avLst/>
            </a:prstGeom>
            <a:noFill/>
            <a:ln w="12700">
              <a:noFill/>
              <a:miter lim="800000"/>
              <a:headEnd/>
              <a:tailEnd/>
            </a:ln>
            <a:effectLst/>
          </p:spPr>
          <p:txBody>
            <a:bodyPr wrap="none">
              <a:spAutoFit/>
            </a:bodyPr>
            <a:lstStyle/>
            <a:p>
              <a:r>
                <a:rPr lang="en-US" sz="2400">
                  <a:effectLst/>
                  <a:latin typeface="+mn-lt"/>
                </a:rPr>
                <a:t>Total</a:t>
              </a:r>
            </a:p>
          </p:txBody>
        </p:sp>
        <p:sp>
          <p:nvSpPr>
            <p:cNvPr id="26" name="Text Box 35"/>
            <p:cNvSpPr txBox="1">
              <a:spLocks noChangeArrowheads="1"/>
            </p:cNvSpPr>
            <p:nvPr/>
          </p:nvSpPr>
          <p:spPr bwMode="auto">
            <a:xfrm>
              <a:off x="7584712" y="4457700"/>
              <a:ext cx="1116011" cy="461665"/>
            </a:xfrm>
            <a:prstGeom prst="rect">
              <a:avLst/>
            </a:prstGeom>
            <a:noFill/>
            <a:ln w="12700">
              <a:noFill/>
              <a:miter lim="800000"/>
              <a:headEnd/>
              <a:tailEnd/>
            </a:ln>
            <a:effectLst/>
          </p:spPr>
          <p:txBody>
            <a:bodyPr wrap="none">
              <a:spAutoFit/>
            </a:bodyPr>
            <a:lstStyle/>
            <a:p>
              <a:r>
                <a:rPr lang="en-US" sz="2400" dirty="0">
                  <a:effectLst/>
                  <a:latin typeface="+mn-lt"/>
                </a:rPr>
                <a:t>2,286.2</a:t>
              </a:r>
            </a:p>
          </p:txBody>
        </p:sp>
        <p:sp>
          <p:nvSpPr>
            <p:cNvPr id="27" name="Text Box 36"/>
            <p:cNvSpPr txBox="1">
              <a:spLocks noChangeArrowheads="1"/>
            </p:cNvSpPr>
            <p:nvPr/>
          </p:nvSpPr>
          <p:spPr bwMode="auto">
            <a:xfrm>
              <a:off x="9561579" y="4457700"/>
              <a:ext cx="1582484" cy="461665"/>
            </a:xfrm>
            <a:prstGeom prst="rect">
              <a:avLst/>
            </a:prstGeom>
            <a:noFill/>
            <a:ln w="12700">
              <a:noFill/>
              <a:miter lim="800000"/>
              <a:headEnd/>
              <a:tailEnd/>
            </a:ln>
            <a:effectLst/>
          </p:spPr>
          <p:txBody>
            <a:bodyPr wrap="none">
              <a:spAutoFit/>
            </a:bodyPr>
            <a:lstStyle/>
            <a:p>
              <a:r>
                <a:rPr lang="en-US" sz="2400" dirty="0">
                  <a:effectLst/>
                  <a:latin typeface="+mn-lt"/>
                </a:rPr>
                <a:t>311,419.68</a:t>
              </a:r>
            </a:p>
          </p:txBody>
        </p:sp>
      </p:grpSp>
      <p:sp>
        <p:nvSpPr>
          <p:cNvPr id="29" name="Oval 183"/>
          <p:cNvSpPr>
            <a:spLocks noChangeArrowheads="1"/>
          </p:cNvSpPr>
          <p:nvPr/>
        </p:nvSpPr>
        <p:spPr bwMode="auto">
          <a:xfrm>
            <a:off x="5036180" y="5520372"/>
            <a:ext cx="710688" cy="419100"/>
          </a:xfrm>
          <a:prstGeom prst="ellipse">
            <a:avLst/>
          </a:prstGeom>
          <a:noFill/>
          <a:ln w="19050">
            <a:solidFill>
              <a:srgbClr val="C00000"/>
            </a:solidFill>
            <a:round/>
            <a:headEnd/>
            <a:tailEnd/>
          </a:ln>
          <a:effectLst/>
        </p:spPr>
        <p:txBody>
          <a:bodyPr wrap="none" anchor="ctr"/>
          <a:lstStyle/>
          <a:p>
            <a:endParaRPr lang="en-US"/>
          </a:p>
        </p:txBody>
      </p:sp>
      <p:sp>
        <p:nvSpPr>
          <p:cNvPr id="32" name="Text Box 160"/>
          <p:cNvSpPr txBox="1">
            <a:spLocks noChangeArrowheads="1"/>
          </p:cNvSpPr>
          <p:nvPr/>
        </p:nvSpPr>
        <p:spPr bwMode="auto">
          <a:xfrm>
            <a:off x="5723465" y="5372382"/>
            <a:ext cx="5667022" cy="707886"/>
          </a:xfrm>
          <a:prstGeom prst="rect">
            <a:avLst/>
          </a:prstGeom>
          <a:noFill/>
          <a:ln w="12700">
            <a:noFill/>
            <a:miter lim="800000"/>
            <a:headEnd/>
            <a:tailEnd/>
          </a:ln>
          <a:effectLst/>
          <a:scene3d>
            <a:camera prst="orthographicFront">
              <a:rot lat="0" lon="0" rev="0"/>
            </a:camera>
            <a:lightRig rig="balanced" dir="t">
              <a:rot lat="0" lon="0" rev="8700000"/>
            </a:lightRig>
          </a:scene3d>
          <a:sp3d>
            <a:bevelT w="190500" h="38100"/>
          </a:sp3d>
        </p:spPr>
        <p:txBody>
          <a:bodyPr wrap="square">
            <a:spAutoFit/>
          </a:bodyPr>
          <a:lstStyle/>
          <a:p>
            <a:pPr>
              <a:lnSpc>
                <a:spcPts val="2400"/>
              </a:lnSpc>
            </a:pPr>
            <a:r>
              <a:rPr lang="sv-SE">
                <a:effectLst/>
                <a:latin typeface="+mn-lt"/>
              </a:rPr>
              <a:t>Nilai ini sama dengan yang diidentifikasi oleh penghitungan weighted aggregate index</a:t>
            </a:r>
            <a:r>
              <a:rPr lang="en-US">
                <a:effectLst/>
                <a:latin typeface="+mn-lt"/>
              </a:rPr>
              <a:t>.</a:t>
            </a:r>
            <a:endParaRPr lang="en-US" dirty="0">
              <a:effectLst/>
              <a:latin typeface="+mn-lt"/>
            </a:endParaRPr>
          </a:p>
        </p:txBody>
      </p:sp>
      <mc:AlternateContent xmlns:mc="http://schemas.openxmlformats.org/markup-compatibility/2006" xmlns:a14="http://schemas.microsoft.com/office/drawing/2010/main">
        <mc:Choice Requires="a14">
          <p:sp>
            <p:nvSpPr>
              <p:cNvPr id="31" name="TextBox 30"/>
              <p:cNvSpPr txBox="1"/>
              <p:nvPr/>
            </p:nvSpPr>
            <p:spPr>
              <a:xfrm>
                <a:off x="1271791" y="5179225"/>
                <a:ext cx="4481355" cy="911853"/>
              </a:xfrm>
              <a:prstGeom prst="rect">
                <a:avLst/>
              </a:prstGeom>
              <a:noFill/>
            </p:spPr>
            <p:txBody>
              <a:bodyPr wrap="none" rtlCol="0">
                <a:spAutoFit/>
              </a:bodyPr>
              <a:lstStyle/>
              <a:p>
                <a14:m>
                  <m:oMath xmlns:m="http://schemas.openxmlformats.org/officeDocument/2006/math">
                    <m:sSub>
                      <m:sSubPr>
                        <m:ctrlPr>
                          <a:rPr lang="en-US" sz="2400" i="1" smtClean="0">
                            <a:effectLst/>
                            <a:latin typeface="Cambria Math" panose="02040503050406030204" pitchFamily="18" charset="0"/>
                          </a:rPr>
                        </m:ctrlPr>
                      </m:sSubPr>
                      <m:e>
                        <m:r>
                          <a:rPr lang="en-US" sz="2400" b="0" i="1" smtClean="0">
                            <a:effectLst/>
                            <a:latin typeface="Cambria Math"/>
                          </a:rPr>
                          <m:t>𝐼</m:t>
                        </m:r>
                      </m:e>
                      <m:sub>
                        <m:r>
                          <a:rPr lang="en-US" sz="2400" b="0" i="1" smtClean="0">
                            <a:effectLst/>
                            <a:latin typeface="Cambria Math"/>
                          </a:rPr>
                          <m:t>𝑡</m:t>
                        </m:r>
                      </m:sub>
                    </m:sSub>
                    <m:r>
                      <a:rPr lang="en-US" sz="2400" b="0" i="1" smtClean="0">
                        <a:effectLst/>
                        <a:latin typeface="Cambria Math"/>
                      </a:rPr>
                      <m:t>=</m:t>
                    </m:r>
                    <m:f>
                      <m:fPr>
                        <m:ctrlPr>
                          <a:rPr lang="en-US" sz="2400" b="0" i="1" smtClean="0">
                            <a:effectLst/>
                            <a:latin typeface="Cambria Math" panose="02040503050406030204" pitchFamily="18" charset="0"/>
                          </a:rPr>
                        </m:ctrlPr>
                      </m:fPr>
                      <m:num>
                        <m:nary>
                          <m:naryPr>
                            <m:chr m:val="∑"/>
                            <m:subHide m:val="on"/>
                            <m:supHide m:val="on"/>
                            <m:ctrlPr>
                              <a:rPr lang="en-US" sz="2400" b="0" i="1" smtClean="0">
                                <a:effectLst/>
                                <a:latin typeface="Cambria Math" panose="02040503050406030204" pitchFamily="18" charset="0"/>
                              </a:rPr>
                            </m:ctrlPr>
                          </m:naryPr>
                          <m:sub/>
                          <m:sup/>
                          <m:e>
                            <m:f>
                              <m:fPr>
                                <m:ctrlPr>
                                  <a:rPr lang="en-US" sz="2400" b="0" i="1" smtClean="0">
                                    <a:effectLst/>
                                    <a:latin typeface="Cambria Math" panose="02040503050406030204" pitchFamily="18" charset="0"/>
                                  </a:rPr>
                                </m:ctrlPr>
                              </m:fPr>
                              <m:num>
                                <m:sSub>
                                  <m:sSubPr>
                                    <m:ctrlPr>
                                      <a:rPr lang="en-US" sz="2400" b="0" i="1" smtClean="0">
                                        <a:effectLst/>
                                        <a:latin typeface="Cambria Math" panose="02040503050406030204" pitchFamily="18" charset="0"/>
                                      </a:rPr>
                                    </m:ctrlPr>
                                  </m:sSubPr>
                                  <m:e>
                                    <m:r>
                                      <a:rPr lang="en-US" sz="2400" b="0" i="1" smtClean="0">
                                        <a:effectLst/>
                                        <a:latin typeface="Cambria Math"/>
                                      </a:rPr>
                                      <m:t>𝑃</m:t>
                                    </m:r>
                                  </m:e>
                                  <m:sub>
                                    <m:r>
                                      <a:rPr lang="en-US" sz="2400" b="0" i="1" smtClean="0">
                                        <a:effectLst/>
                                        <a:latin typeface="Cambria Math"/>
                                      </a:rPr>
                                      <m:t>𝑖𝑡</m:t>
                                    </m:r>
                                  </m:sub>
                                </m:sSub>
                              </m:num>
                              <m:den>
                                <m:sSub>
                                  <m:sSubPr>
                                    <m:ctrlPr>
                                      <a:rPr lang="en-US" sz="2400" b="0" i="1" smtClean="0">
                                        <a:effectLst/>
                                        <a:latin typeface="Cambria Math" panose="02040503050406030204" pitchFamily="18" charset="0"/>
                                      </a:rPr>
                                    </m:ctrlPr>
                                  </m:sSubPr>
                                  <m:e>
                                    <m:r>
                                      <a:rPr lang="en-US" sz="2400" b="0" i="1" smtClean="0">
                                        <a:effectLst/>
                                        <a:latin typeface="Cambria Math"/>
                                      </a:rPr>
                                      <m:t>𝑃</m:t>
                                    </m:r>
                                  </m:e>
                                  <m:sub>
                                    <m:r>
                                      <a:rPr lang="en-US" sz="2400" b="0" i="1" smtClean="0">
                                        <a:effectLst/>
                                        <a:latin typeface="Cambria Math"/>
                                      </a:rPr>
                                      <m:t>𝑖</m:t>
                                    </m:r>
                                    <m:r>
                                      <a:rPr lang="en-US" sz="2400" b="0" i="1" smtClean="0">
                                        <a:effectLst/>
                                        <a:latin typeface="Cambria Math"/>
                                      </a:rPr>
                                      <m:t>0</m:t>
                                    </m:r>
                                  </m:sub>
                                </m:sSub>
                              </m:den>
                            </m:f>
                            <m:r>
                              <a:rPr lang="en-US" sz="2400" b="0" i="1" smtClean="0">
                                <a:effectLst/>
                                <a:latin typeface="Cambria Math"/>
                              </a:rPr>
                              <m:t>(100)</m:t>
                            </m:r>
                            <m:sSub>
                              <m:sSubPr>
                                <m:ctrlPr>
                                  <a:rPr lang="en-US" sz="2400" b="0" i="1" smtClean="0">
                                    <a:effectLst/>
                                    <a:latin typeface="Cambria Math" panose="02040503050406030204" pitchFamily="18" charset="0"/>
                                  </a:rPr>
                                </m:ctrlPr>
                              </m:sSubPr>
                              <m:e>
                                <m:r>
                                  <a:rPr lang="en-US" sz="2400" b="0" i="1" smtClean="0">
                                    <a:effectLst/>
                                    <a:latin typeface="Cambria Math"/>
                                  </a:rPr>
                                  <m:t>𝑤</m:t>
                                </m:r>
                              </m:e>
                              <m:sub>
                                <m:r>
                                  <a:rPr lang="en-US" sz="2400" b="0" i="1" smtClean="0">
                                    <a:effectLst/>
                                    <a:latin typeface="Cambria Math"/>
                                  </a:rPr>
                                  <m:t>𝑖</m:t>
                                </m:r>
                              </m:sub>
                            </m:sSub>
                          </m:e>
                        </m:nary>
                      </m:num>
                      <m:den>
                        <m:nary>
                          <m:naryPr>
                            <m:chr m:val="∑"/>
                            <m:subHide m:val="on"/>
                            <m:supHide m:val="on"/>
                            <m:ctrlPr>
                              <a:rPr lang="en-US" sz="2400" b="0" i="1" smtClean="0">
                                <a:effectLst/>
                                <a:latin typeface="Cambria Math" panose="02040503050406030204" pitchFamily="18" charset="0"/>
                              </a:rPr>
                            </m:ctrlPr>
                          </m:naryPr>
                          <m:sub/>
                          <m:sup/>
                          <m:e>
                            <m:sSub>
                              <m:sSubPr>
                                <m:ctrlPr>
                                  <a:rPr lang="en-US" sz="2400" b="0" i="1" smtClean="0">
                                    <a:effectLst/>
                                    <a:latin typeface="Cambria Math" panose="02040503050406030204" pitchFamily="18" charset="0"/>
                                  </a:rPr>
                                </m:ctrlPr>
                              </m:sSubPr>
                              <m:e>
                                <m:r>
                                  <a:rPr lang="en-US" sz="2400" b="0" i="1" smtClean="0">
                                    <a:effectLst/>
                                    <a:latin typeface="Cambria Math"/>
                                  </a:rPr>
                                  <m:t>𝑤</m:t>
                                </m:r>
                              </m:e>
                              <m:sub>
                                <m:r>
                                  <a:rPr lang="en-US" sz="2400" b="0" i="1" smtClean="0">
                                    <a:effectLst/>
                                    <a:latin typeface="Cambria Math"/>
                                  </a:rPr>
                                  <m:t>𝑖</m:t>
                                </m:r>
                              </m:sub>
                            </m:sSub>
                          </m:e>
                        </m:nary>
                      </m:den>
                    </m:f>
                  </m:oMath>
                </a14:m>
                <a:r>
                  <a:rPr lang="en-US" sz="2400" dirty="0">
                    <a:effectLst/>
                    <a:latin typeface="+mn-lt"/>
                  </a:rPr>
                  <a:t> = </a:t>
                </a:r>
                <a14:m>
                  <m:oMath xmlns:m="http://schemas.openxmlformats.org/officeDocument/2006/math">
                    <m:f>
                      <m:fPr>
                        <m:ctrlPr>
                          <a:rPr lang="en-US" sz="2400" i="1" dirty="0" smtClean="0">
                            <a:effectLst/>
                            <a:latin typeface="Cambria Math" panose="02040503050406030204" pitchFamily="18" charset="0"/>
                          </a:rPr>
                        </m:ctrlPr>
                      </m:fPr>
                      <m:num>
                        <m:r>
                          <a:rPr lang="en-US" sz="2400" b="0" i="1" dirty="0" smtClean="0">
                            <a:effectLst/>
                            <a:latin typeface="Cambria Math"/>
                          </a:rPr>
                          <m:t>311,419.68</m:t>
                        </m:r>
                      </m:num>
                      <m:den>
                        <m:r>
                          <a:rPr lang="en-US" sz="2400" b="0" i="1" dirty="0" smtClean="0">
                            <a:effectLst/>
                            <a:latin typeface="Cambria Math"/>
                          </a:rPr>
                          <m:t>2,286.2</m:t>
                        </m:r>
                      </m:den>
                    </m:f>
                    <m:r>
                      <a:rPr lang="en-US" sz="2400" b="0" i="1" dirty="0" smtClean="0">
                        <a:effectLst/>
                        <a:latin typeface="Cambria Math"/>
                      </a:rPr>
                      <m:t>=136</m:t>
                    </m:r>
                  </m:oMath>
                </a14:m>
                <a:endParaRPr lang="en-US" sz="2400" dirty="0">
                  <a:effectLst/>
                  <a:latin typeface="+mn-lt"/>
                </a:endParaRPr>
              </a:p>
            </p:txBody>
          </p:sp>
        </mc:Choice>
        <mc:Fallback xmlns="">
          <p:sp>
            <p:nvSpPr>
              <p:cNvPr id="31" name="TextBox 30"/>
              <p:cNvSpPr txBox="1">
                <a:spLocks noRot="1" noChangeAspect="1" noMove="1" noResize="1" noEditPoints="1" noAdjustHandles="1" noChangeArrowheads="1" noChangeShapeType="1" noTextEdit="1"/>
              </p:cNvSpPr>
              <p:nvPr/>
            </p:nvSpPr>
            <p:spPr>
              <a:xfrm>
                <a:off x="1271791" y="5179225"/>
                <a:ext cx="4481355" cy="911853"/>
              </a:xfrm>
              <a:prstGeom prst="rect">
                <a:avLst/>
              </a:prstGeom>
              <a:blipFill rotWithShape="1">
                <a:blip r:embed="rId2"/>
                <a:stretch>
                  <a:fillRect b="-1342"/>
                </a:stretch>
              </a:blipFill>
            </p:spPr>
            <p:txBody>
              <a:bodyPr/>
              <a:lstStyle/>
              <a:p>
                <a:r>
                  <a:rPr lang="en-US">
                    <a:noFill/>
                  </a:rPr>
                  <a:t> </a:t>
                </a:r>
              </a:p>
            </p:txBody>
          </p:sp>
        </mc:Fallback>
      </mc:AlternateContent>
      <p:sp>
        <p:nvSpPr>
          <p:cNvPr id="28" name="Slide Number Placeholder 27"/>
          <p:cNvSpPr>
            <a:spLocks noGrp="1"/>
          </p:cNvSpPr>
          <p:nvPr>
            <p:ph type="sldNum" sz="quarter" idx="12"/>
          </p:nvPr>
        </p:nvSpPr>
        <p:spPr/>
        <p:txBody>
          <a:bodyPr/>
          <a:lstStyle/>
          <a:p>
            <a:fld id="{949EBC64-41CB-41B8-B6DF-9B1367312BD4}" type="slidenum">
              <a:rPr lang="en-US" smtClean="0"/>
              <a:t>18</a:t>
            </a:fld>
            <a:endParaRPr lang="en-US"/>
          </a:p>
        </p:txBody>
      </p:sp>
      <p:sp>
        <p:nvSpPr>
          <p:cNvPr id="33" name="Rectangle 2"/>
          <p:cNvSpPr txBox="1">
            <a:spLocks noChangeArrowheads="1"/>
          </p:cNvSpPr>
          <p:nvPr/>
        </p:nvSpPr>
        <p:spPr>
          <a:xfrm>
            <a:off x="937728" y="741682"/>
            <a:ext cx="10489585" cy="727075"/>
          </a:xfrm>
          <a:prstGeom prst="rect">
            <a:avLst/>
          </a:prstGeom>
        </p:spPr>
        <p:txBody>
          <a:bodyPr>
            <a:normAutofit/>
          </a:bodyPr>
          <a:lstStyle>
            <a:lvl1pPr algn="l" defTabSz="914400" rtl="0" eaLnBrk="1" latinLnBrk="0" hangingPunct="1">
              <a:lnSpc>
                <a:spcPct val="90000"/>
              </a:lnSpc>
              <a:spcBef>
                <a:spcPct val="0"/>
              </a:spcBef>
              <a:buNone/>
              <a:defRPr sz="4000" kern="1200">
                <a:solidFill>
                  <a:schemeClr val="tx1"/>
                </a:solidFill>
                <a:latin typeface="+mj-lt"/>
                <a:ea typeface="+mj-ea"/>
                <a:cs typeface="+mj-cs"/>
              </a:defRPr>
            </a:lvl1pPr>
          </a:lstStyle>
          <a:p>
            <a:pPr fontAlgn="auto">
              <a:spcAft>
                <a:spcPts val="0"/>
              </a:spcAft>
            </a:pPr>
            <a:r>
              <a:rPr lang="en-US" sz="3200" dirty="0">
                <a:effectLst/>
              </a:rPr>
              <a:t>Aggregate Price Indexes</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6" fill="hold" grpId="0" nodeType="afterEffect">
                                  <p:stCondLst>
                                    <p:cond delay="3000"/>
                                  </p:stCondLst>
                                  <p:childTnLst>
                                    <p:set>
                                      <p:cBhvr>
                                        <p:cTn id="6" dur="1" fill="hold">
                                          <p:stCondLst>
                                            <p:cond delay="0"/>
                                          </p:stCondLst>
                                        </p:cTn>
                                        <p:tgtEl>
                                          <p:spTgt spid="29"/>
                                        </p:tgtEl>
                                        <p:attrNameLst>
                                          <p:attrName>style.visibility</p:attrName>
                                        </p:attrNameLst>
                                      </p:cBhvr>
                                      <p:to>
                                        <p:strVal val="visible"/>
                                      </p:to>
                                    </p:set>
                                    <p:animEffect transition="in" filter="barn(inHorizontal)">
                                      <p:cBhvr>
                                        <p:cTn id="7" dur="500"/>
                                        <p:tgtEl>
                                          <p:spTgt spid="29"/>
                                        </p:tgtEl>
                                      </p:cBhvr>
                                    </p:animEffect>
                                  </p:childTnLst>
                                </p:cTn>
                              </p:par>
                            </p:childTnLst>
                          </p:cTn>
                        </p:par>
                        <p:par>
                          <p:cTn id="8" fill="hold">
                            <p:stCondLst>
                              <p:cond delay="3500"/>
                            </p:stCondLst>
                            <p:childTnLst>
                              <p:par>
                                <p:cTn id="9" presetID="3" presetClass="entr" presetSubtype="10" fill="hold" grpId="0" nodeType="afterEffect">
                                  <p:stCondLst>
                                    <p:cond delay="500"/>
                                  </p:stCondLst>
                                  <p:childTnLst>
                                    <p:set>
                                      <p:cBhvr>
                                        <p:cTn id="10" dur="1" fill="hold">
                                          <p:stCondLst>
                                            <p:cond delay="0"/>
                                          </p:stCondLst>
                                        </p:cTn>
                                        <p:tgtEl>
                                          <p:spTgt spid="32"/>
                                        </p:tgtEl>
                                        <p:attrNameLst>
                                          <p:attrName>style.visibility</p:attrName>
                                        </p:attrNameLst>
                                      </p:cBhvr>
                                      <p:to>
                                        <p:strVal val="visible"/>
                                      </p:to>
                                    </p:set>
                                    <p:animEffect transition="in" filter="blinds(horizontal)">
                                      <p:cBhvr>
                                        <p:cTn id="11"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9" name="Rectangle 9"/>
          <p:cNvSpPr>
            <a:spLocks noChangeArrowheads="1"/>
          </p:cNvSpPr>
          <p:nvPr/>
        </p:nvSpPr>
        <p:spPr bwMode="auto">
          <a:xfrm>
            <a:off x="831004" y="4484686"/>
            <a:ext cx="10641608" cy="476250"/>
          </a:xfrm>
          <a:prstGeom prst="rect">
            <a:avLst/>
          </a:prstGeom>
          <a:noFill/>
          <a:ln w="12700">
            <a:noFill/>
            <a:miter lim="800000"/>
            <a:headEnd/>
            <a:tailEnd/>
          </a:ln>
          <a:effectLst/>
        </p:spPr>
        <p:txBody>
          <a:bodyPr lIns="90488" tIns="44450" rIns="90488" bIns="44450"/>
          <a:lstStyle/>
          <a:p>
            <a:pPr marL="800100" lvl="1" indent="-342900" algn="l">
              <a:spcBef>
                <a:spcPct val="20000"/>
              </a:spcBef>
              <a:buSzPct val="100000"/>
              <a:buFont typeface="Arial" panose="020B0604020202020204" pitchFamily="34" charset="0"/>
              <a:buChar char="•"/>
            </a:pPr>
            <a:r>
              <a:rPr lang="en-US" sz="2400">
                <a:effectLst/>
                <a:latin typeface="+mn-lt"/>
              </a:rPr>
              <a:t>base period adalah 1982-1984 dengan index 100</a:t>
            </a:r>
            <a:r>
              <a:rPr lang="en-US" sz="2400" dirty="0">
                <a:effectLst/>
                <a:latin typeface="+mn-lt"/>
              </a:rPr>
              <a:t>.</a:t>
            </a:r>
          </a:p>
        </p:txBody>
      </p:sp>
      <p:sp>
        <p:nvSpPr>
          <p:cNvPr id="20490" name="Rectangle 10"/>
          <p:cNvSpPr>
            <a:spLocks noChangeArrowheads="1"/>
          </p:cNvSpPr>
          <p:nvPr/>
        </p:nvSpPr>
        <p:spPr bwMode="auto">
          <a:xfrm>
            <a:off x="831004" y="3973162"/>
            <a:ext cx="10641608" cy="819150"/>
          </a:xfrm>
          <a:prstGeom prst="rect">
            <a:avLst/>
          </a:prstGeom>
          <a:noFill/>
          <a:ln w="12700">
            <a:noFill/>
            <a:miter lim="800000"/>
            <a:headEnd/>
            <a:tailEnd/>
          </a:ln>
          <a:effectLst/>
        </p:spPr>
        <p:txBody>
          <a:bodyPr lIns="90488" tIns="44450" rIns="90488" bIns="44450"/>
          <a:lstStyle/>
          <a:p>
            <a:pPr marL="800100" lvl="1" indent="-342900" algn="l">
              <a:spcBef>
                <a:spcPct val="20000"/>
              </a:spcBef>
              <a:buSzPct val="100000"/>
              <a:buFont typeface="Arial" panose="020B0604020202020204" pitchFamily="34" charset="0"/>
              <a:buChar char="•"/>
            </a:pPr>
            <a:r>
              <a:rPr lang="en-US" sz="2400">
                <a:effectLst/>
                <a:latin typeface="+mn-lt"/>
              </a:rPr>
              <a:t>Diterbitkan setiap bulan oleh Biro Statistik Tenaga Kerja AS.</a:t>
            </a:r>
          </a:p>
        </p:txBody>
      </p:sp>
      <p:sp>
        <p:nvSpPr>
          <p:cNvPr id="20491" name="Rectangle 11"/>
          <p:cNvSpPr>
            <a:spLocks noChangeArrowheads="1"/>
          </p:cNvSpPr>
          <p:nvPr/>
        </p:nvSpPr>
        <p:spPr bwMode="auto">
          <a:xfrm>
            <a:off x="831004" y="3096862"/>
            <a:ext cx="10641608" cy="819150"/>
          </a:xfrm>
          <a:prstGeom prst="rect">
            <a:avLst/>
          </a:prstGeom>
          <a:noFill/>
          <a:ln w="12700">
            <a:noFill/>
            <a:miter lim="800000"/>
            <a:headEnd/>
            <a:tailEnd/>
          </a:ln>
          <a:effectLst/>
        </p:spPr>
        <p:txBody>
          <a:bodyPr lIns="90488" tIns="44450" rIns="90488" bIns="44450"/>
          <a:lstStyle/>
          <a:p>
            <a:pPr marL="800100" lvl="1" indent="-342900" algn="l">
              <a:spcBef>
                <a:spcPct val="20000"/>
              </a:spcBef>
              <a:buSzPct val="100000"/>
              <a:buFont typeface="Arial" panose="020B0604020202020204" pitchFamily="34" charset="0"/>
              <a:buChar char="•"/>
            </a:pPr>
            <a:r>
              <a:rPr lang="en-US" sz="2400" dirty="0">
                <a:effectLst/>
                <a:latin typeface="+mn-lt"/>
              </a:rPr>
              <a:t>Weighted aggregate price </a:t>
            </a:r>
            <a:r>
              <a:rPr lang="en-US" sz="2400">
                <a:effectLst/>
                <a:latin typeface="+mn-lt"/>
              </a:rPr>
              <a:t>index dengan bobot tetap yang berasal dari survei penggunaan</a:t>
            </a:r>
            <a:endParaRPr lang="en-US" sz="2400" dirty="0">
              <a:effectLst/>
              <a:latin typeface="+mn-lt"/>
            </a:endParaRPr>
          </a:p>
        </p:txBody>
      </p:sp>
      <p:sp>
        <p:nvSpPr>
          <p:cNvPr id="20492" name="Rectangle 12"/>
          <p:cNvSpPr>
            <a:spLocks noChangeArrowheads="1"/>
          </p:cNvSpPr>
          <p:nvPr/>
        </p:nvSpPr>
        <p:spPr bwMode="auto">
          <a:xfrm>
            <a:off x="831004" y="2220562"/>
            <a:ext cx="10641608" cy="819150"/>
          </a:xfrm>
          <a:prstGeom prst="rect">
            <a:avLst/>
          </a:prstGeom>
          <a:noFill/>
          <a:ln w="12700">
            <a:noFill/>
            <a:miter lim="800000"/>
            <a:headEnd/>
            <a:tailEnd/>
          </a:ln>
          <a:effectLst/>
        </p:spPr>
        <p:txBody>
          <a:bodyPr lIns="90488" tIns="44450" rIns="90488" bIns="44450"/>
          <a:lstStyle/>
          <a:p>
            <a:pPr marL="800100" lvl="1" indent="-342900" algn="l">
              <a:spcBef>
                <a:spcPct val="20000"/>
              </a:spcBef>
              <a:buSzPct val="100000"/>
              <a:buFont typeface="Arial" panose="020B0604020202020204" pitchFamily="34" charset="0"/>
              <a:buChar char="•"/>
            </a:pPr>
            <a:r>
              <a:rPr lang="fi-FI" sz="2400">
                <a:effectLst/>
                <a:latin typeface="+mn-lt"/>
              </a:rPr>
              <a:t>Berdasarkan 400 item termasuk makanan, perumahan, pakaian, transportasi, dan peralatan medis</a:t>
            </a:r>
            <a:r>
              <a:rPr lang="en-US" sz="2400">
                <a:effectLst/>
                <a:latin typeface="+mn-lt"/>
              </a:rPr>
              <a:t>.</a:t>
            </a:r>
            <a:endParaRPr lang="en-US" sz="2400" dirty="0">
              <a:effectLst/>
              <a:latin typeface="+mn-lt"/>
            </a:endParaRPr>
          </a:p>
        </p:txBody>
      </p:sp>
      <p:sp>
        <p:nvSpPr>
          <p:cNvPr id="20493" name="Rectangle 13"/>
          <p:cNvSpPr>
            <a:spLocks noChangeArrowheads="1"/>
          </p:cNvSpPr>
          <p:nvPr/>
        </p:nvSpPr>
        <p:spPr bwMode="auto">
          <a:xfrm>
            <a:off x="831004" y="1706212"/>
            <a:ext cx="10641608" cy="476250"/>
          </a:xfrm>
          <a:prstGeom prst="rect">
            <a:avLst/>
          </a:prstGeom>
          <a:noFill/>
          <a:ln w="12700">
            <a:noFill/>
            <a:miter lim="800000"/>
            <a:headEnd/>
            <a:tailEnd/>
          </a:ln>
          <a:effectLst/>
        </p:spPr>
        <p:txBody>
          <a:bodyPr lIns="90488" tIns="44450" rIns="90488" bIns="44450"/>
          <a:lstStyle/>
          <a:p>
            <a:pPr marL="800100" lvl="1" indent="-342900" algn="l">
              <a:spcBef>
                <a:spcPct val="20000"/>
              </a:spcBef>
              <a:buSzPct val="100000"/>
              <a:buFont typeface="Arial" panose="020B0604020202020204" pitchFamily="34" charset="0"/>
              <a:buChar char="•"/>
            </a:pPr>
            <a:r>
              <a:rPr lang="it-IT" sz="2400">
                <a:effectLst/>
                <a:latin typeface="+mn-lt"/>
              </a:rPr>
              <a:t>Ukuran utama dari biaya hidup di A.S.</a:t>
            </a:r>
            <a:endParaRPr lang="en-US" sz="2400" dirty="0">
              <a:effectLst/>
              <a:latin typeface="+mn-lt"/>
            </a:endParaRPr>
          </a:p>
        </p:txBody>
      </p:sp>
      <p:sp>
        <p:nvSpPr>
          <p:cNvPr id="20482" name="Rectangle 2"/>
          <p:cNvSpPr>
            <a:spLocks noGrp="1" noChangeArrowheads="1"/>
          </p:cNvSpPr>
          <p:nvPr>
            <p:ph type="title"/>
          </p:nvPr>
        </p:nvSpPr>
        <p:spPr>
          <a:xfrm>
            <a:off x="921316" y="696675"/>
            <a:ext cx="10337562" cy="649287"/>
          </a:xfrm>
          <a:noFill/>
          <a:ln/>
        </p:spPr>
        <p:txBody>
          <a:bodyPr>
            <a:normAutofit/>
          </a:bodyPr>
          <a:lstStyle/>
          <a:p>
            <a:r>
              <a:rPr lang="en-US" sz="3200" dirty="0"/>
              <a:t>Some Important Price Indexes</a:t>
            </a:r>
          </a:p>
        </p:txBody>
      </p:sp>
      <p:sp>
        <p:nvSpPr>
          <p:cNvPr id="20483" name="Rectangle 3"/>
          <p:cNvSpPr>
            <a:spLocks noGrp="1" noChangeArrowheads="1"/>
          </p:cNvSpPr>
          <p:nvPr>
            <p:ph idx="1"/>
          </p:nvPr>
        </p:nvSpPr>
        <p:spPr>
          <a:xfrm>
            <a:off x="910027" y="1290640"/>
            <a:ext cx="6030245" cy="457200"/>
          </a:xfrm>
          <a:noFill/>
          <a:ln/>
        </p:spPr>
        <p:txBody>
          <a:bodyPr/>
          <a:lstStyle/>
          <a:p>
            <a:pPr marL="338138" indent="-338138"/>
            <a:r>
              <a:rPr lang="en-US" dirty="0"/>
              <a:t>Consumer Price Index (CPI)</a:t>
            </a:r>
          </a:p>
        </p:txBody>
      </p:sp>
      <p:sp>
        <p:nvSpPr>
          <p:cNvPr id="2" name="Slide Number Placeholder 1"/>
          <p:cNvSpPr>
            <a:spLocks noGrp="1"/>
          </p:cNvSpPr>
          <p:nvPr>
            <p:ph type="sldNum" sz="quarter" idx="12"/>
          </p:nvPr>
        </p:nvSpPr>
        <p:spPr/>
        <p:txBody>
          <a:bodyPr/>
          <a:lstStyle/>
          <a:p>
            <a:fld id="{949EBC64-41CB-41B8-B6DF-9B1367312BD4}" type="slidenum">
              <a:rPr lang="en-US" smtClean="0"/>
              <a:t>19</a:t>
            </a:fld>
            <a:endParaRPr lang="en-US"/>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493"/>
                                        </p:tgtEl>
                                        <p:attrNameLst>
                                          <p:attrName>style.visibility</p:attrName>
                                        </p:attrNameLst>
                                      </p:cBhvr>
                                      <p:to>
                                        <p:strVal val="visible"/>
                                      </p:to>
                                    </p:set>
                                    <p:animEffect transition="in" filter="blinds(horizontal)">
                                      <p:cBhvr>
                                        <p:cTn id="7" dur="500"/>
                                        <p:tgtEl>
                                          <p:spTgt spid="2049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0492"/>
                                        </p:tgtEl>
                                        <p:attrNameLst>
                                          <p:attrName>style.visibility</p:attrName>
                                        </p:attrNameLst>
                                      </p:cBhvr>
                                      <p:to>
                                        <p:strVal val="visible"/>
                                      </p:to>
                                    </p:set>
                                    <p:animEffect transition="in" filter="blinds(horizontal)">
                                      <p:cBhvr>
                                        <p:cTn id="12" dur="500"/>
                                        <p:tgtEl>
                                          <p:spTgt spid="2049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0491"/>
                                        </p:tgtEl>
                                        <p:attrNameLst>
                                          <p:attrName>style.visibility</p:attrName>
                                        </p:attrNameLst>
                                      </p:cBhvr>
                                      <p:to>
                                        <p:strVal val="visible"/>
                                      </p:to>
                                    </p:set>
                                    <p:animEffect transition="in" filter="blinds(horizontal)">
                                      <p:cBhvr>
                                        <p:cTn id="17" dur="500"/>
                                        <p:tgtEl>
                                          <p:spTgt spid="20491"/>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0490"/>
                                        </p:tgtEl>
                                        <p:attrNameLst>
                                          <p:attrName>style.visibility</p:attrName>
                                        </p:attrNameLst>
                                      </p:cBhvr>
                                      <p:to>
                                        <p:strVal val="visible"/>
                                      </p:to>
                                    </p:set>
                                    <p:animEffect transition="in" filter="blinds(horizontal)">
                                      <p:cBhvr>
                                        <p:cTn id="22" dur="500"/>
                                        <p:tgtEl>
                                          <p:spTgt spid="20490"/>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0489"/>
                                        </p:tgtEl>
                                        <p:attrNameLst>
                                          <p:attrName>style.visibility</p:attrName>
                                        </p:attrNameLst>
                                      </p:cBhvr>
                                      <p:to>
                                        <p:strVal val="visible"/>
                                      </p:to>
                                    </p:set>
                                    <p:animEffect transition="in" filter="blinds(horizontal)">
                                      <p:cBhvr>
                                        <p:cTn id="27" dur="500"/>
                                        <p:tgtEl>
                                          <p:spTgt spid="204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9" grpId="0" autoUpdateAnimBg="0"/>
      <p:bldP spid="20490" grpId="0" autoUpdateAnimBg="0"/>
      <p:bldP spid="20491" grpId="0" autoUpdateAnimBg="0"/>
      <p:bldP spid="20492" grpId="0" autoUpdateAnimBg="0"/>
      <p:bldP spid="20493"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929762" y="810600"/>
            <a:ext cx="10337562" cy="833437"/>
          </a:xfrm>
          <a:noFill/>
          <a:ln/>
        </p:spPr>
        <p:txBody>
          <a:bodyPr>
            <a:noAutofit/>
          </a:bodyPr>
          <a:lstStyle/>
          <a:p>
            <a:r>
              <a:rPr lang="en-US" sz="3200" dirty="0">
                <a:latin typeface="+mn-lt"/>
              </a:rPr>
              <a:t>Chapter 20</a:t>
            </a:r>
            <a:br>
              <a:rPr lang="en-US" sz="3200" dirty="0">
                <a:latin typeface="+mn-lt"/>
              </a:rPr>
            </a:br>
            <a:r>
              <a:rPr lang="en-US" sz="3200" dirty="0">
                <a:latin typeface="+mn-lt"/>
              </a:rPr>
              <a:t>Index Numbers</a:t>
            </a:r>
          </a:p>
        </p:txBody>
      </p:sp>
      <p:sp>
        <p:nvSpPr>
          <p:cNvPr id="6156" name="Rectangle 12"/>
          <p:cNvSpPr>
            <a:spLocks noChangeArrowheads="1"/>
          </p:cNvSpPr>
          <p:nvPr/>
        </p:nvSpPr>
        <p:spPr bwMode="auto">
          <a:xfrm>
            <a:off x="926185" y="1690602"/>
            <a:ext cx="10325611" cy="514350"/>
          </a:xfrm>
          <a:prstGeom prst="rect">
            <a:avLst/>
          </a:prstGeom>
          <a:noFill/>
          <a:ln w="12700">
            <a:noFill/>
            <a:miter lim="800000"/>
            <a:headEnd/>
            <a:tailEnd/>
          </a:ln>
          <a:effectLst/>
        </p:spPr>
        <p:txBody>
          <a:bodyPr lIns="90488" tIns="44450" rIns="90488" bIns="44450"/>
          <a:lstStyle/>
          <a:p>
            <a:pPr marL="342900" indent="-342900" algn="l">
              <a:spcBef>
                <a:spcPct val="20000"/>
              </a:spcBef>
              <a:buSzPct val="100000"/>
              <a:buFont typeface="Arial" panose="020B0604020202020204" pitchFamily="34" charset="0"/>
              <a:buChar char="•"/>
            </a:pPr>
            <a:r>
              <a:rPr lang="en-US" sz="2400" dirty="0">
                <a:effectLst/>
                <a:latin typeface="+mn-lt"/>
              </a:rPr>
              <a:t>Price Relatives</a:t>
            </a:r>
          </a:p>
        </p:txBody>
      </p:sp>
      <p:sp>
        <p:nvSpPr>
          <p:cNvPr id="6157" name="Rectangle 13"/>
          <p:cNvSpPr>
            <a:spLocks noChangeArrowheads="1"/>
          </p:cNvSpPr>
          <p:nvPr/>
        </p:nvSpPr>
        <p:spPr bwMode="auto">
          <a:xfrm>
            <a:off x="926186" y="2147802"/>
            <a:ext cx="10485268" cy="495300"/>
          </a:xfrm>
          <a:prstGeom prst="rect">
            <a:avLst/>
          </a:prstGeom>
          <a:noFill/>
          <a:ln w="12700">
            <a:noFill/>
            <a:miter lim="800000"/>
            <a:headEnd/>
            <a:tailEnd/>
          </a:ln>
          <a:effectLst/>
        </p:spPr>
        <p:txBody>
          <a:bodyPr lIns="90488" tIns="44450" rIns="90488" bIns="44450"/>
          <a:lstStyle/>
          <a:p>
            <a:pPr marL="342900" indent="-342900" algn="l">
              <a:spcBef>
                <a:spcPct val="20000"/>
              </a:spcBef>
              <a:buSzPct val="100000"/>
              <a:buFont typeface="Arial" panose="020B0604020202020204" pitchFamily="34" charset="0"/>
              <a:buChar char="•"/>
            </a:pPr>
            <a:r>
              <a:rPr lang="en-US" sz="2400" dirty="0">
                <a:effectLst/>
                <a:latin typeface="+mn-lt"/>
              </a:rPr>
              <a:t>Aggregate Price Indexes</a:t>
            </a:r>
          </a:p>
        </p:txBody>
      </p:sp>
      <p:sp>
        <p:nvSpPr>
          <p:cNvPr id="6158" name="Rectangle 14"/>
          <p:cNvSpPr>
            <a:spLocks noChangeArrowheads="1"/>
          </p:cNvSpPr>
          <p:nvPr/>
        </p:nvSpPr>
        <p:spPr bwMode="auto">
          <a:xfrm>
            <a:off x="926186" y="2643102"/>
            <a:ext cx="10325610" cy="588736"/>
          </a:xfrm>
          <a:prstGeom prst="rect">
            <a:avLst/>
          </a:prstGeom>
          <a:noFill/>
          <a:ln w="12700">
            <a:noFill/>
            <a:miter lim="800000"/>
            <a:headEnd/>
            <a:tailEnd/>
          </a:ln>
          <a:effectLst/>
        </p:spPr>
        <p:txBody>
          <a:bodyPr lIns="90488" tIns="44450" rIns="90488" bIns="44450"/>
          <a:lstStyle/>
          <a:p>
            <a:pPr marL="342900" indent="-342900" algn="l">
              <a:spcBef>
                <a:spcPct val="20000"/>
              </a:spcBef>
              <a:buSzPct val="100000"/>
              <a:buFont typeface="Arial" panose="020B0604020202020204" pitchFamily="34" charset="0"/>
              <a:buChar char="•"/>
            </a:pPr>
            <a:r>
              <a:rPr lang="en-US" sz="2400" dirty="0">
                <a:effectLst/>
                <a:latin typeface="+mn-lt"/>
              </a:rPr>
              <a:t>Computing an Aggregate Price Index from Price Relatives</a:t>
            </a:r>
          </a:p>
        </p:txBody>
      </p:sp>
      <p:sp>
        <p:nvSpPr>
          <p:cNvPr id="6159" name="Rectangle 15"/>
          <p:cNvSpPr>
            <a:spLocks noChangeArrowheads="1"/>
          </p:cNvSpPr>
          <p:nvPr/>
        </p:nvSpPr>
        <p:spPr bwMode="auto">
          <a:xfrm>
            <a:off x="926186" y="3141132"/>
            <a:ext cx="7525137" cy="514350"/>
          </a:xfrm>
          <a:prstGeom prst="rect">
            <a:avLst/>
          </a:prstGeom>
          <a:noFill/>
          <a:ln w="12700">
            <a:noFill/>
            <a:miter lim="800000"/>
            <a:headEnd/>
            <a:tailEnd/>
          </a:ln>
          <a:effectLst/>
        </p:spPr>
        <p:txBody>
          <a:bodyPr lIns="90488" tIns="44450" rIns="90488" bIns="44450"/>
          <a:lstStyle/>
          <a:p>
            <a:pPr marL="342900" indent="-342900" algn="l">
              <a:spcBef>
                <a:spcPct val="20000"/>
              </a:spcBef>
              <a:buSzPct val="100000"/>
              <a:buFont typeface="Arial" panose="020B0604020202020204" pitchFamily="34" charset="0"/>
              <a:buChar char="•"/>
            </a:pPr>
            <a:r>
              <a:rPr lang="en-US" sz="2400" dirty="0">
                <a:effectLst/>
                <a:latin typeface="+mn-lt"/>
              </a:rPr>
              <a:t>Some Important Price Indexes</a:t>
            </a:r>
          </a:p>
        </p:txBody>
      </p:sp>
      <p:sp>
        <p:nvSpPr>
          <p:cNvPr id="6160" name="Rectangle 16"/>
          <p:cNvSpPr>
            <a:spLocks noChangeArrowheads="1"/>
          </p:cNvSpPr>
          <p:nvPr/>
        </p:nvSpPr>
        <p:spPr bwMode="auto">
          <a:xfrm>
            <a:off x="926186" y="3655482"/>
            <a:ext cx="7525137" cy="495300"/>
          </a:xfrm>
          <a:prstGeom prst="rect">
            <a:avLst/>
          </a:prstGeom>
          <a:noFill/>
          <a:ln w="12700">
            <a:noFill/>
            <a:miter lim="800000"/>
            <a:headEnd/>
            <a:tailEnd/>
          </a:ln>
          <a:effectLst/>
        </p:spPr>
        <p:txBody>
          <a:bodyPr lIns="90488" tIns="44450" rIns="90488" bIns="44450"/>
          <a:lstStyle/>
          <a:p>
            <a:pPr marL="342900" indent="-342900" algn="l">
              <a:spcBef>
                <a:spcPct val="20000"/>
              </a:spcBef>
              <a:buSzPct val="100000"/>
              <a:buFont typeface="Arial" panose="020B0604020202020204" pitchFamily="34" charset="0"/>
              <a:buChar char="•"/>
            </a:pPr>
            <a:r>
              <a:rPr lang="en-US" sz="2400">
                <a:effectLst/>
                <a:latin typeface="+mn-lt"/>
              </a:rPr>
              <a:t>Deflating a Series by Price Indexes</a:t>
            </a:r>
          </a:p>
        </p:txBody>
      </p:sp>
      <p:sp>
        <p:nvSpPr>
          <p:cNvPr id="6161" name="Rectangle 17"/>
          <p:cNvSpPr>
            <a:spLocks noChangeArrowheads="1"/>
          </p:cNvSpPr>
          <p:nvPr/>
        </p:nvSpPr>
        <p:spPr bwMode="auto">
          <a:xfrm>
            <a:off x="926186" y="4150782"/>
            <a:ext cx="7525137" cy="476250"/>
          </a:xfrm>
          <a:prstGeom prst="rect">
            <a:avLst/>
          </a:prstGeom>
          <a:noFill/>
          <a:ln w="12700">
            <a:noFill/>
            <a:miter lim="800000"/>
            <a:headEnd/>
            <a:tailEnd/>
          </a:ln>
          <a:effectLst/>
        </p:spPr>
        <p:txBody>
          <a:bodyPr lIns="90488" tIns="44450" rIns="90488" bIns="44450"/>
          <a:lstStyle/>
          <a:p>
            <a:pPr marL="342900" indent="-342900" algn="l">
              <a:spcBef>
                <a:spcPct val="20000"/>
              </a:spcBef>
              <a:buSzPct val="100000"/>
              <a:buFont typeface="Arial" panose="020B0604020202020204" pitchFamily="34" charset="0"/>
              <a:buChar char="•"/>
            </a:pPr>
            <a:r>
              <a:rPr lang="en-US" sz="2400">
                <a:effectLst/>
                <a:latin typeface="+mn-lt"/>
              </a:rPr>
              <a:t>Price Indexes:  Other Considerations</a:t>
            </a:r>
          </a:p>
        </p:txBody>
      </p:sp>
      <p:sp>
        <p:nvSpPr>
          <p:cNvPr id="2" name="Slide Number Placeholder 1"/>
          <p:cNvSpPr>
            <a:spLocks noGrp="1"/>
          </p:cNvSpPr>
          <p:nvPr>
            <p:ph type="sldNum" sz="quarter" idx="12"/>
          </p:nvPr>
        </p:nvSpPr>
        <p:spPr>
          <a:xfrm>
            <a:off x="10699774" y="6811359"/>
            <a:ext cx="625938" cy="272967"/>
          </a:xfrm>
        </p:spPr>
        <p:txBody>
          <a:bodyPr/>
          <a:lstStyle/>
          <a:p>
            <a:pPr marL="342900" indent="-342900">
              <a:buFont typeface="Arial" panose="020B0604020202020204" pitchFamily="34" charset="0"/>
              <a:buChar char="•"/>
            </a:pPr>
            <a:fld id="{949EBC64-41CB-41B8-B6DF-9B1367312BD4}" type="slidenum">
              <a:rPr lang="en-US" sz="2400" smtClean="0"/>
              <a:pPr marL="342900" indent="-342900">
                <a:buFont typeface="Arial" panose="020B0604020202020204" pitchFamily="34" charset="0"/>
                <a:buChar char="•"/>
              </a:pPr>
              <a:t>2</a:t>
            </a:fld>
            <a:endParaRPr lang="en-US" sz="2400"/>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156"/>
                                        </p:tgtEl>
                                        <p:attrNameLst>
                                          <p:attrName>style.visibility</p:attrName>
                                        </p:attrNameLst>
                                      </p:cBhvr>
                                      <p:to>
                                        <p:strVal val="visible"/>
                                      </p:to>
                                    </p:set>
                                    <p:animEffect transition="in" filter="blinds(horizontal)">
                                      <p:cBhvr>
                                        <p:cTn id="7" dur="500"/>
                                        <p:tgtEl>
                                          <p:spTgt spid="6156"/>
                                        </p:tgtEl>
                                      </p:cBhvr>
                                    </p:animEffect>
                                  </p:childTnLst>
                                </p:cTn>
                              </p:par>
                            </p:childTnLst>
                          </p:cTn>
                        </p:par>
                        <p:par>
                          <p:cTn id="8" fill="hold">
                            <p:stCondLst>
                              <p:cond delay="500"/>
                            </p:stCondLst>
                            <p:childTnLst>
                              <p:par>
                                <p:cTn id="9" presetID="3" presetClass="entr" presetSubtype="10" fill="hold" grpId="0" nodeType="afterEffect">
                                  <p:stCondLst>
                                    <p:cond delay="1000"/>
                                  </p:stCondLst>
                                  <p:childTnLst>
                                    <p:set>
                                      <p:cBhvr>
                                        <p:cTn id="10" dur="1" fill="hold">
                                          <p:stCondLst>
                                            <p:cond delay="0"/>
                                          </p:stCondLst>
                                        </p:cTn>
                                        <p:tgtEl>
                                          <p:spTgt spid="6157"/>
                                        </p:tgtEl>
                                        <p:attrNameLst>
                                          <p:attrName>style.visibility</p:attrName>
                                        </p:attrNameLst>
                                      </p:cBhvr>
                                      <p:to>
                                        <p:strVal val="visible"/>
                                      </p:to>
                                    </p:set>
                                    <p:animEffect transition="in" filter="blinds(horizontal)">
                                      <p:cBhvr>
                                        <p:cTn id="11" dur="500"/>
                                        <p:tgtEl>
                                          <p:spTgt spid="6157"/>
                                        </p:tgtEl>
                                      </p:cBhvr>
                                    </p:animEffect>
                                  </p:childTnLst>
                                </p:cTn>
                              </p:par>
                            </p:childTnLst>
                          </p:cTn>
                        </p:par>
                        <p:par>
                          <p:cTn id="12" fill="hold">
                            <p:stCondLst>
                              <p:cond delay="2000"/>
                            </p:stCondLst>
                            <p:childTnLst>
                              <p:par>
                                <p:cTn id="13" presetID="3" presetClass="entr" presetSubtype="10" fill="hold" grpId="0" nodeType="afterEffect">
                                  <p:stCondLst>
                                    <p:cond delay="1000"/>
                                  </p:stCondLst>
                                  <p:childTnLst>
                                    <p:set>
                                      <p:cBhvr>
                                        <p:cTn id="14" dur="1" fill="hold">
                                          <p:stCondLst>
                                            <p:cond delay="0"/>
                                          </p:stCondLst>
                                        </p:cTn>
                                        <p:tgtEl>
                                          <p:spTgt spid="6158"/>
                                        </p:tgtEl>
                                        <p:attrNameLst>
                                          <p:attrName>style.visibility</p:attrName>
                                        </p:attrNameLst>
                                      </p:cBhvr>
                                      <p:to>
                                        <p:strVal val="visible"/>
                                      </p:to>
                                    </p:set>
                                    <p:animEffect transition="in" filter="blinds(horizontal)">
                                      <p:cBhvr>
                                        <p:cTn id="15" dur="500"/>
                                        <p:tgtEl>
                                          <p:spTgt spid="6158"/>
                                        </p:tgtEl>
                                      </p:cBhvr>
                                    </p:animEffect>
                                  </p:childTnLst>
                                </p:cTn>
                              </p:par>
                            </p:childTnLst>
                          </p:cTn>
                        </p:par>
                        <p:par>
                          <p:cTn id="16" fill="hold">
                            <p:stCondLst>
                              <p:cond delay="3500"/>
                            </p:stCondLst>
                            <p:childTnLst>
                              <p:par>
                                <p:cTn id="17" presetID="3" presetClass="entr" presetSubtype="10" fill="hold" grpId="0" nodeType="afterEffect">
                                  <p:stCondLst>
                                    <p:cond delay="1500"/>
                                  </p:stCondLst>
                                  <p:childTnLst>
                                    <p:set>
                                      <p:cBhvr>
                                        <p:cTn id="18" dur="1" fill="hold">
                                          <p:stCondLst>
                                            <p:cond delay="0"/>
                                          </p:stCondLst>
                                        </p:cTn>
                                        <p:tgtEl>
                                          <p:spTgt spid="6159"/>
                                        </p:tgtEl>
                                        <p:attrNameLst>
                                          <p:attrName>style.visibility</p:attrName>
                                        </p:attrNameLst>
                                      </p:cBhvr>
                                      <p:to>
                                        <p:strVal val="visible"/>
                                      </p:to>
                                    </p:set>
                                    <p:animEffect transition="in" filter="blinds(horizontal)">
                                      <p:cBhvr>
                                        <p:cTn id="19" dur="500"/>
                                        <p:tgtEl>
                                          <p:spTgt spid="6159"/>
                                        </p:tgtEl>
                                      </p:cBhvr>
                                    </p:animEffect>
                                  </p:childTnLst>
                                </p:cTn>
                              </p:par>
                            </p:childTnLst>
                          </p:cTn>
                        </p:par>
                        <p:par>
                          <p:cTn id="20" fill="hold">
                            <p:stCondLst>
                              <p:cond delay="5500"/>
                            </p:stCondLst>
                            <p:childTnLst>
                              <p:par>
                                <p:cTn id="21" presetID="3" presetClass="entr" presetSubtype="10" fill="hold" grpId="0" nodeType="afterEffect">
                                  <p:stCondLst>
                                    <p:cond delay="1000"/>
                                  </p:stCondLst>
                                  <p:childTnLst>
                                    <p:set>
                                      <p:cBhvr>
                                        <p:cTn id="22" dur="1" fill="hold">
                                          <p:stCondLst>
                                            <p:cond delay="0"/>
                                          </p:stCondLst>
                                        </p:cTn>
                                        <p:tgtEl>
                                          <p:spTgt spid="6160"/>
                                        </p:tgtEl>
                                        <p:attrNameLst>
                                          <p:attrName>style.visibility</p:attrName>
                                        </p:attrNameLst>
                                      </p:cBhvr>
                                      <p:to>
                                        <p:strVal val="visible"/>
                                      </p:to>
                                    </p:set>
                                    <p:animEffect transition="in" filter="blinds(horizontal)">
                                      <p:cBhvr>
                                        <p:cTn id="23" dur="500"/>
                                        <p:tgtEl>
                                          <p:spTgt spid="6160"/>
                                        </p:tgtEl>
                                      </p:cBhvr>
                                    </p:animEffect>
                                  </p:childTnLst>
                                </p:cTn>
                              </p:par>
                            </p:childTnLst>
                          </p:cTn>
                        </p:par>
                        <p:par>
                          <p:cTn id="24" fill="hold">
                            <p:stCondLst>
                              <p:cond delay="7000"/>
                            </p:stCondLst>
                            <p:childTnLst>
                              <p:par>
                                <p:cTn id="25" presetID="3" presetClass="entr" presetSubtype="10" fill="hold" grpId="0" nodeType="afterEffect">
                                  <p:stCondLst>
                                    <p:cond delay="1000"/>
                                  </p:stCondLst>
                                  <p:childTnLst>
                                    <p:set>
                                      <p:cBhvr>
                                        <p:cTn id="26" dur="1" fill="hold">
                                          <p:stCondLst>
                                            <p:cond delay="0"/>
                                          </p:stCondLst>
                                        </p:cTn>
                                        <p:tgtEl>
                                          <p:spTgt spid="6161"/>
                                        </p:tgtEl>
                                        <p:attrNameLst>
                                          <p:attrName>style.visibility</p:attrName>
                                        </p:attrNameLst>
                                      </p:cBhvr>
                                      <p:to>
                                        <p:strVal val="visible"/>
                                      </p:to>
                                    </p:set>
                                    <p:animEffect transition="in" filter="blinds(horizontal)">
                                      <p:cBhvr>
                                        <p:cTn id="27" dur="500"/>
                                        <p:tgtEl>
                                          <p:spTgt spid="61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6" grpId="0" autoUpdateAnimBg="0"/>
      <p:bldP spid="6157" grpId="0" autoUpdateAnimBg="0"/>
      <p:bldP spid="6158" grpId="0" autoUpdateAnimBg="0"/>
      <p:bldP spid="6159" grpId="0" autoUpdateAnimBg="0"/>
      <p:bldP spid="6160" grpId="0" autoUpdateAnimBg="0"/>
      <p:bldP spid="6161"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2"/>
          <p:cNvGraphicFramePr>
            <a:graphicFrameLocks noChangeAspect="1"/>
          </p:cNvGraphicFramePr>
          <p:nvPr>
            <p:extLst>
              <p:ext uri="{D42A27DB-BD31-4B8C-83A1-F6EECF244321}">
                <p14:modId xmlns:p14="http://schemas.microsoft.com/office/powerpoint/2010/main" val="837243068"/>
              </p:ext>
            </p:extLst>
          </p:nvPr>
        </p:nvGraphicFramePr>
        <p:xfrm>
          <a:off x="2108710" y="2004664"/>
          <a:ext cx="7972270" cy="3456299"/>
        </p:xfrm>
        <a:graphic>
          <a:graphicData uri="http://schemas.openxmlformats.org/presentationml/2006/ole">
            <mc:AlternateContent xmlns:mc="http://schemas.openxmlformats.org/markup-compatibility/2006">
              <mc:Choice xmlns:v="urn:schemas-microsoft-com:vml" Requires="v">
                <p:oleObj name="Worksheet" r:id="rId2" imgW="3438576" imgH="1724037" progId="Excel.Sheet.8">
                  <p:embed/>
                </p:oleObj>
              </mc:Choice>
              <mc:Fallback>
                <p:oleObj name="Worksheet" r:id="rId2" imgW="3438576" imgH="1724037" progId="Excel.Sheet.8">
                  <p:embed/>
                  <p:pic>
                    <p:nvPicPr>
                      <p:cNvPr id="0" name="Picture 2"/>
                      <p:cNvPicPr>
                        <a:picLocks noChangeAspect="1" noChangeArrowheads="1"/>
                      </p:cNvPicPr>
                      <p:nvPr/>
                    </p:nvPicPr>
                    <p:blipFill>
                      <a:blip r:embed="rId3"/>
                      <a:srcRect/>
                      <a:stretch>
                        <a:fillRect/>
                      </a:stretch>
                    </p:blipFill>
                    <p:spPr bwMode="auto">
                      <a:xfrm>
                        <a:off x="2108710" y="2004664"/>
                        <a:ext cx="7972270" cy="3456299"/>
                      </a:xfrm>
                      <a:prstGeom prst="rect">
                        <a:avLst/>
                      </a:prstGeom>
                      <a:noFill/>
                      <a:ln w="12700">
                        <a:solidFill>
                          <a:schemeClr val="tx1"/>
                        </a:solidFill>
                        <a:miter lim="800000"/>
                        <a:headEnd/>
                        <a:tailEnd/>
                      </a:ln>
                      <a:effectLst>
                        <a:outerShdw dist="17961" dir="2700000" algn="ctr" rotWithShape="0">
                          <a:srgbClr val="000000"/>
                        </a:outerShdw>
                      </a:effectLst>
                    </p:spPr>
                  </p:pic>
                </p:oleObj>
              </mc:Fallback>
            </mc:AlternateContent>
          </a:graphicData>
        </a:graphic>
      </p:graphicFrame>
      <p:sp>
        <p:nvSpPr>
          <p:cNvPr id="5" name="Rectangle 3"/>
          <p:cNvSpPr>
            <a:spLocks noChangeArrowheads="1"/>
          </p:cNvSpPr>
          <p:nvPr/>
        </p:nvSpPr>
        <p:spPr bwMode="auto">
          <a:xfrm>
            <a:off x="3089023" y="1193980"/>
            <a:ext cx="5928896" cy="742950"/>
          </a:xfrm>
          <a:prstGeom prst="rect">
            <a:avLst/>
          </a:prstGeom>
          <a:noFill/>
          <a:ln w="12700">
            <a:noFill/>
            <a:miter lim="800000"/>
            <a:headEnd/>
            <a:tailEnd/>
          </a:ln>
          <a:effectLst/>
        </p:spPr>
        <p:txBody>
          <a:bodyPr lIns="90488" tIns="44450" rIns="90488" bIns="44450"/>
          <a:lstStyle/>
          <a:p>
            <a:pPr marL="342900" indent="-342900">
              <a:lnSpc>
                <a:spcPct val="90000"/>
              </a:lnSpc>
              <a:spcBef>
                <a:spcPct val="20000"/>
              </a:spcBef>
              <a:buClr>
                <a:srgbClr val="66FFFF"/>
              </a:buClr>
              <a:buSzPct val="75000"/>
              <a:buFont typeface="Monotype Sorts" pitchFamily="2" charset="2"/>
              <a:buNone/>
            </a:pPr>
            <a:r>
              <a:rPr lang="en-US" sz="2400" u="sng" dirty="0">
                <a:effectLst/>
                <a:latin typeface="+mn-lt"/>
              </a:rPr>
              <a:t>Consumer Price Index (CPI)</a:t>
            </a:r>
          </a:p>
          <a:p>
            <a:pPr marL="342900" indent="-342900">
              <a:lnSpc>
                <a:spcPct val="90000"/>
              </a:lnSpc>
              <a:spcBef>
                <a:spcPct val="20000"/>
              </a:spcBef>
              <a:buClr>
                <a:srgbClr val="66FFFF"/>
              </a:buClr>
              <a:buSzPct val="75000"/>
              <a:buFont typeface="Monotype Sorts" pitchFamily="2" charset="2"/>
              <a:buNone/>
            </a:pPr>
            <a:r>
              <a:rPr lang="en-US" sz="2400" dirty="0">
                <a:effectLst/>
                <a:latin typeface="+mn-lt"/>
              </a:rPr>
              <a:t> Base 1982-1984 = 100.0</a:t>
            </a:r>
          </a:p>
        </p:txBody>
      </p:sp>
      <p:sp>
        <p:nvSpPr>
          <p:cNvPr id="6" name="Text Box 8"/>
          <p:cNvSpPr txBox="1">
            <a:spLocks noChangeArrowheads="1"/>
          </p:cNvSpPr>
          <p:nvPr/>
        </p:nvSpPr>
        <p:spPr bwMode="auto">
          <a:xfrm>
            <a:off x="2913944" y="5478334"/>
            <a:ext cx="6767365" cy="430887"/>
          </a:xfrm>
          <a:prstGeom prst="rect">
            <a:avLst/>
          </a:prstGeom>
          <a:noFill/>
          <a:ln w="12700">
            <a:noFill/>
            <a:miter lim="800000"/>
            <a:headEnd/>
            <a:tailEnd/>
          </a:ln>
          <a:effectLst/>
        </p:spPr>
        <p:txBody>
          <a:bodyPr wrap="none">
            <a:spAutoFit/>
          </a:bodyPr>
          <a:lstStyle/>
          <a:p>
            <a:pPr algn="l"/>
            <a:r>
              <a:rPr lang="en-US" dirty="0">
                <a:effectLst/>
                <a:latin typeface="+mn-lt"/>
              </a:rPr>
              <a:t>Note</a:t>
            </a:r>
            <a:r>
              <a:rPr lang="en-US">
                <a:effectLst/>
                <a:latin typeface="+mn-lt"/>
              </a:rPr>
              <a:t>:  Untuk </a:t>
            </a:r>
            <a:r>
              <a:rPr lang="en-US" dirty="0">
                <a:effectLst/>
                <a:latin typeface="+mn-lt"/>
              </a:rPr>
              <a:t>1982 – 1984, (96.5 + 99.6 + 103.9)/3 = 100.0</a:t>
            </a:r>
          </a:p>
        </p:txBody>
      </p:sp>
      <p:sp>
        <p:nvSpPr>
          <p:cNvPr id="9" name="Rectangle 2"/>
          <p:cNvSpPr>
            <a:spLocks noGrp="1" noChangeArrowheads="1"/>
          </p:cNvSpPr>
          <p:nvPr>
            <p:ph type="title"/>
          </p:nvPr>
        </p:nvSpPr>
        <p:spPr>
          <a:xfrm>
            <a:off x="921316" y="692976"/>
            <a:ext cx="10337562" cy="649287"/>
          </a:xfrm>
          <a:noFill/>
          <a:ln/>
        </p:spPr>
        <p:txBody>
          <a:bodyPr>
            <a:normAutofit/>
          </a:bodyPr>
          <a:lstStyle/>
          <a:p>
            <a:r>
              <a:rPr lang="en-US" sz="3200" dirty="0"/>
              <a:t>Some Important Price Indexes</a:t>
            </a:r>
          </a:p>
        </p:txBody>
      </p:sp>
      <p:sp>
        <p:nvSpPr>
          <p:cNvPr id="7" name="Text Box 8"/>
          <p:cNvSpPr txBox="1">
            <a:spLocks noChangeArrowheads="1"/>
          </p:cNvSpPr>
          <p:nvPr/>
        </p:nvSpPr>
        <p:spPr bwMode="auto">
          <a:xfrm>
            <a:off x="2933248" y="5804902"/>
            <a:ext cx="6194453" cy="430887"/>
          </a:xfrm>
          <a:prstGeom prst="rect">
            <a:avLst/>
          </a:prstGeom>
          <a:noFill/>
          <a:ln w="12700">
            <a:noFill/>
            <a:miter lim="800000"/>
            <a:headEnd/>
            <a:tailEnd/>
          </a:ln>
          <a:effectLst/>
        </p:spPr>
        <p:txBody>
          <a:bodyPr wrap="none">
            <a:spAutoFit/>
          </a:bodyPr>
          <a:lstStyle/>
          <a:p>
            <a:pPr algn="l"/>
            <a:r>
              <a:rPr lang="en-US">
                <a:effectLst/>
                <a:latin typeface="+mn-lt"/>
              </a:rPr>
              <a:t>Keteranan:  CPI untuk 2009 lebih kecil dari CPI 2008</a:t>
            </a:r>
            <a:r>
              <a:rPr lang="en-US" dirty="0">
                <a:effectLst/>
                <a:latin typeface="+mn-lt"/>
              </a:rPr>
              <a:t>.</a:t>
            </a:r>
          </a:p>
        </p:txBody>
      </p:sp>
      <p:sp>
        <p:nvSpPr>
          <p:cNvPr id="2" name="Slide Number Placeholder 1"/>
          <p:cNvSpPr>
            <a:spLocks noGrp="1"/>
          </p:cNvSpPr>
          <p:nvPr>
            <p:ph type="sldNum" sz="quarter" idx="12"/>
          </p:nvPr>
        </p:nvSpPr>
        <p:spPr/>
        <p:txBody>
          <a:bodyPr/>
          <a:lstStyle/>
          <a:p>
            <a:fld id="{949EBC64-41CB-41B8-B6DF-9B1367312BD4}" type="slidenum">
              <a:rPr lang="en-US" smtClean="0"/>
              <a:t>20</a:t>
            </a:fld>
            <a:endParaRPr lang="en-US"/>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par>
                          <p:cTn id="8" fill="hold">
                            <p:stCondLst>
                              <p:cond delay="500"/>
                            </p:stCondLst>
                            <p:childTnLst>
                              <p:par>
                                <p:cTn id="9" presetID="3" presetClass="entr" presetSubtype="10" fill="hold" grpId="0" nodeType="afterEffect">
                                  <p:stCondLst>
                                    <p:cond delay="3000"/>
                                  </p:stCondLst>
                                  <p:childTnLst>
                                    <p:set>
                                      <p:cBhvr>
                                        <p:cTn id="10" dur="1" fill="hold">
                                          <p:stCondLst>
                                            <p:cond delay="0"/>
                                          </p:stCondLst>
                                        </p:cTn>
                                        <p:tgtEl>
                                          <p:spTgt spid="6"/>
                                        </p:tgtEl>
                                        <p:attrNameLst>
                                          <p:attrName>style.visibility</p:attrName>
                                        </p:attrNameLst>
                                      </p:cBhvr>
                                      <p:to>
                                        <p:strVal val="visible"/>
                                      </p:to>
                                    </p:set>
                                    <p:animEffect transition="in" filter="blinds(horizontal)">
                                      <p:cBhvr>
                                        <p:cTn id="11" dur="500"/>
                                        <p:tgtEl>
                                          <p:spTgt spid="6"/>
                                        </p:tgtEl>
                                      </p:cBhvr>
                                    </p:animEffect>
                                  </p:childTnLst>
                                </p:cTn>
                              </p:par>
                            </p:childTnLst>
                          </p:cTn>
                        </p:par>
                        <p:par>
                          <p:cTn id="12" fill="hold">
                            <p:stCondLst>
                              <p:cond delay="4000"/>
                            </p:stCondLst>
                            <p:childTnLst>
                              <p:par>
                                <p:cTn id="13" presetID="3" presetClass="entr" presetSubtype="10" fill="hold" grpId="0" nodeType="afterEffect">
                                  <p:stCondLst>
                                    <p:cond delay="3000"/>
                                  </p:stCondLst>
                                  <p:childTnLst>
                                    <p:set>
                                      <p:cBhvr>
                                        <p:cTn id="14" dur="1" fill="hold">
                                          <p:stCondLst>
                                            <p:cond delay="0"/>
                                          </p:stCondLst>
                                        </p:cTn>
                                        <p:tgtEl>
                                          <p:spTgt spid="7"/>
                                        </p:tgtEl>
                                        <p:attrNameLst>
                                          <p:attrName>style.visibility</p:attrName>
                                        </p:attrNameLst>
                                      </p:cBhvr>
                                      <p:to>
                                        <p:strVal val="visible"/>
                                      </p:to>
                                    </p:set>
                                    <p:animEffect transition="in" filter="blinds(horizontal)">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utoUpdateAnimBg="0"/>
      <p:bldP spid="7"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6" name="Rectangle 8"/>
          <p:cNvSpPr>
            <a:spLocks noChangeArrowheads="1"/>
          </p:cNvSpPr>
          <p:nvPr/>
        </p:nvSpPr>
        <p:spPr bwMode="auto">
          <a:xfrm>
            <a:off x="853582" y="4446934"/>
            <a:ext cx="10641608" cy="554037"/>
          </a:xfrm>
          <a:prstGeom prst="rect">
            <a:avLst/>
          </a:prstGeom>
          <a:noFill/>
          <a:ln w="12700">
            <a:noFill/>
            <a:miter lim="800000"/>
            <a:headEnd/>
            <a:tailEnd/>
          </a:ln>
          <a:effectLst/>
        </p:spPr>
        <p:txBody>
          <a:bodyPr lIns="90488" tIns="44450" rIns="90488" bIns="44450"/>
          <a:lstStyle/>
          <a:p>
            <a:pPr marL="800100" lvl="1" indent="-342900" algn="l">
              <a:spcBef>
                <a:spcPct val="20000"/>
              </a:spcBef>
              <a:buSzPct val="100000"/>
              <a:buFont typeface="Arial" panose="020B0604020202020204" pitchFamily="34" charset="0"/>
              <a:buChar char="•"/>
            </a:pPr>
            <a:r>
              <a:rPr lang="en-US" sz="2400">
                <a:effectLst/>
                <a:latin typeface="+mn-lt"/>
              </a:rPr>
              <a:t>weighted average pada price relatives menggunakan Laspeyres method.</a:t>
            </a:r>
            <a:endParaRPr lang="en-US" sz="2400" dirty="0">
              <a:effectLst/>
              <a:latin typeface="+mn-lt"/>
            </a:endParaRPr>
          </a:p>
        </p:txBody>
      </p:sp>
      <p:sp>
        <p:nvSpPr>
          <p:cNvPr id="22537" name="Rectangle 9"/>
          <p:cNvSpPr>
            <a:spLocks noChangeArrowheads="1"/>
          </p:cNvSpPr>
          <p:nvPr/>
        </p:nvSpPr>
        <p:spPr bwMode="auto">
          <a:xfrm>
            <a:off x="853582" y="3581926"/>
            <a:ext cx="10641608" cy="933626"/>
          </a:xfrm>
          <a:prstGeom prst="rect">
            <a:avLst/>
          </a:prstGeom>
          <a:noFill/>
          <a:ln w="12700">
            <a:noFill/>
            <a:miter lim="800000"/>
            <a:headEnd/>
            <a:tailEnd/>
          </a:ln>
          <a:effectLst/>
        </p:spPr>
        <p:txBody>
          <a:bodyPr lIns="90488" tIns="44450" rIns="90488" bIns="44450"/>
          <a:lstStyle/>
          <a:p>
            <a:pPr marL="800100" lvl="1" indent="-342900" algn="l">
              <a:spcBef>
                <a:spcPct val="20000"/>
              </a:spcBef>
              <a:buSzPct val="100000"/>
              <a:buFont typeface="Arial" panose="020B0604020202020204" pitchFamily="34" charset="0"/>
              <a:buChar char="•"/>
            </a:pPr>
            <a:r>
              <a:rPr lang="en-US" sz="2400">
                <a:effectLst/>
                <a:latin typeface="+mn-lt"/>
              </a:rPr>
              <a:t>Meliputi output dari manufaktur, pertanian, kehutanan, perikanan, pertambangan, gas dan listrik, dan utilitas umum.</a:t>
            </a:r>
            <a:endParaRPr lang="en-US" sz="2400" dirty="0">
              <a:effectLst/>
              <a:latin typeface="+mn-lt"/>
            </a:endParaRPr>
          </a:p>
        </p:txBody>
      </p:sp>
      <p:sp>
        <p:nvSpPr>
          <p:cNvPr id="22538" name="Rectangle 10"/>
          <p:cNvSpPr>
            <a:spLocks noChangeArrowheads="1"/>
          </p:cNvSpPr>
          <p:nvPr/>
        </p:nvSpPr>
        <p:spPr bwMode="auto">
          <a:xfrm>
            <a:off x="853582" y="3059818"/>
            <a:ext cx="10963280" cy="552628"/>
          </a:xfrm>
          <a:prstGeom prst="rect">
            <a:avLst/>
          </a:prstGeom>
          <a:noFill/>
          <a:ln w="12700">
            <a:noFill/>
            <a:miter lim="800000"/>
            <a:headEnd/>
            <a:tailEnd/>
          </a:ln>
          <a:effectLst/>
        </p:spPr>
        <p:txBody>
          <a:bodyPr lIns="90488" tIns="44450" rIns="90488" bIns="44450"/>
          <a:lstStyle/>
          <a:p>
            <a:pPr marL="800100" lvl="1" indent="-342900" algn="l">
              <a:spcBef>
                <a:spcPct val="20000"/>
              </a:spcBef>
              <a:buSzPct val="100000"/>
              <a:buFont typeface="Arial" panose="020B0604020202020204" pitchFamily="34" charset="0"/>
              <a:buChar char="•"/>
            </a:pPr>
            <a:r>
              <a:rPr lang="en-US" sz="2400">
                <a:effectLst/>
                <a:latin typeface="+mn-lt"/>
              </a:rPr>
              <a:t>Meliputi barang mentah, diproduksi, dan diproses di setiap tingkat pemrosesan.</a:t>
            </a:r>
            <a:endParaRPr lang="en-US" sz="2400" dirty="0">
              <a:effectLst/>
              <a:latin typeface="+mn-lt"/>
            </a:endParaRPr>
          </a:p>
        </p:txBody>
      </p:sp>
      <p:sp>
        <p:nvSpPr>
          <p:cNvPr id="22539" name="Rectangle 11"/>
          <p:cNvSpPr>
            <a:spLocks noChangeArrowheads="1"/>
          </p:cNvSpPr>
          <p:nvPr/>
        </p:nvSpPr>
        <p:spPr bwMode="auto">
          <a:xfrm>
            <a:off x="853582" y="2214562"/>
            <a:ext cx="10641608" cy="819150"/>
          </a:xfrm>
          <a:prstGeom prst="rect">
            <a:avLst/>
          </a:prstGeom>
          <a:noFill/>
          <a:ln w="12700">
            <a:noFill/>
            <a:miter lim="800000"/>
            <a:headEnd/>
            <a:tailEnd/>
          </a:ln>
          <a:effectLst/>
        </p:spPr>
        <p:txBody>
          <a:bodyPr lIns="90488" tIns="44450" rIns="90488" bIns="44450"/>
          <a:lstStyle/>
          <a:p>
            <a:pPr marL="800100" lvl="1" indent="-342900" algn="l">
              <a:spcBef>
                <a:spcPct val="20000"/>
              </a:spcBef>
              <a:buSzPct val="100000"/>
              <a:buFont typeface="Arial" panose="020B0604020202020204" pitchFamily="34" charset="0"/>
              <a:buChar char="•"/>
            </a:pPr>
            <a:r>
              <a:rPr lang="en-US" sz="2400">
                <a:effectLst/>
                <a:latin typeface="+mn-lt"/>
              </a:rPr>
              <a:t>Digunakan sebagai indikator utama tren harga konsumen di masa depan dan biaya hidup.</a:t>
            </a:r>
          </a:p>
        </p:txBody>
      </p:sp>
      <p:sp>
        <p:nvSpPr>
          <p:cNvPr id="22540" name="Rectangle 12"/>
          <p:cNvSpPr>
            <a:spLocks noChangeArrowheads="1"/>
          </p:cNvSpPr>
          <p:nvPr/>
        </p:nvSpPr>
        <p:spPr bwMode="auto">
          <a:xfrm>
            <a:off x="853582" y="1722793"/>
            <a:ext cx="10641608" cy="591431"/>
          </a:xfrm>
          <a:prstGeom prst="rect">
            <a:avLst/>
          </a:prstGeom>
          <a:noFill/>
          <a:ln w="12700">
            <a:noFill/>
            <a:miter lim="800000"/>
            <a:headEnd/>
            <a:tailEnd/>
          </a:ln>
          <a:effectLst/>
        </p:spPr>
        <p:txBody>
          <a:bodyPr lIns="90488" tIns="44450" rIns="90488" bIns="44450"/>
          <a:lstStyle/>
          <a:p>
            <a:pPr marL="800100" lvl="1" indent="-342900" algn="l">
              <a:spcBef>
                <a:spcPct val="20000"/>
              </a:spcBef>
              <a:buSzPct val="100000"/>
              <a:buFont typeface="Arial" panose="020B0604020202020204" pitchFamily="34" charset="0"/>
              <a:buChar char="•"/>
            </a:pPr>
            <a:r>
              <a:rPr lang="it-IT" sz="2400">
                <a:effectLst/>
                <a:latin typeface="+mn-lt"/>
              </a:rPr>
              <a:t>Mengukur perubahan bulanan harga di pasar utama di AS.</a:t>
            </a:r>
            <a:endParaRPr lang="en-US" sz="2400" dirty="0">
              <a:effectLst/>
              <a:latin typeface="+mn-lt"/>
            </a:endParaRPr>
          </a:p>
        </p:txBody>
      </p:sp>
      <p:sp>
        <p:nvSpPr>
          <p:cNvPr id="22531" name="Rectangle 3"/>
          <p:cNvSpPr>
            <a:spLocks noGrp="1" noChangeArrowheads="1"/>
          </p:cNvSpPr>
          <p:nvPr>
            <p:ph type="title"/>
          </p:nvPr>
        </p:nvSpPr>
        <p:spPr>
          <a:xfrm>
            <a:off x="921316" y="726238"/>
            <a:ext cx="10337562" cy="585787"/>
          </a:xfrm>
          <a:noFill/>
          <a:ln/>
        </p:spPr>
        <p:txBody>
          <a:bodyPr>
            <a:normAutofit/>
          </a:bodyPr>
          <a:lstStyle/>
          <a:p>
            <a:r>
              <a:rPr lang="en-US" sz="3200" dirty="0"/>
              <a:t>Some Important Price Indexes</a:t>
            </a:r>
          </a:p>
        </p:txBody>
      </p:sp>
      <p:sp>
        <p:nvSpPr>
          <p:cNvPr id="22530" name="Rectangle 2"/>
          <p:cNvSpPr>
            <a:spLocks noGrp="1" noChangeArrowheads="1"/>
          </p:cNvSpPr>
          <p:nvPr>
            <p:ph idx="1"/>
          </p:nvPr>
        </p:nvSpPr>
        <p:spPr>
          <a:xfrm>
            <a:off x="910027" y="1287466"/>
            <a:ext cx="6055582" cy="528637"/>
          </a:xfrm>
          <a:noFill/>
          <a:ln/>
        </p:spPr>
        <p:txBody>
          <a:bodyPr/>
          <a:lstStyle/>
          <a:p>
            <a:pPr marL="338138" indent="-338138"/>
            <a:r>
              <a:rPr lang="en-US" dirty="0"/>
              <a:t>Producer Price Index (PPI)</a:t>
            </a:r>
          </a:p>
        </p:txBody>
      </p:sp>
      <p:sp>
        <p:nvSpPr>
          <p:cNvPr id="2" name="Slide Number Placeholder 1"/>
          <p:cNvSpPr>
            <a:spLocks noGrp="1"/>
          </p:cNvSpPr>
          <p:nvPr>
            <p:ph type="sldNum" sz="quarter" idx="12"/>
          </p:nvPr>
        </p:nvSpPr>
        <p:spPr/>
        <p:txBody>
          <a:bodyPr/>
          <a:lstStyle/>
          <a:p>
            <a:fld id="{949EBC64-41CB-41B8-B6DF-9B1367312BD4}" type="slidenum">
              <a:rPr lang="en-US" smtClean="0"/>
              <a:t>21</a:t>
            </a:fld>
            <a:endParaRPr lang="en-US"/>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2540"/>
                                        </p:tgtEl>
                                        <p:attrNameLst>
                                          <p:attrName>style.visibility</p:attrName>
                                        </p:attrNameLst>
                                      </p:cBhvr>
                                      <p:to>
                                        <p:strVal val="visible"/>
                                      </p:to>
                                    </p:set>
                                    <p:animEffect transition="in" filter="blinds(horizontal)">
                                      <p:cBhvr>
                                        <p:cTn id="7" dur="500"/>
                                        <p:tgtEl>
                                          <p:spTgt spid="2254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2539"/>
                                        </p:tgtEl>
                                        <p:attrNameLst>
                                          <p:attrName>style.visibility</p:attrName>
                                        </p:attrNameLst>
                                      </p:cBhvr>
                                      <p:to>
                                        <p:strVal val="visible"/>
                                      </p:to>
                                    </p:set>
                                    <p:animEffect transition="in" filter="blinds(horizontal)">
                                      <p:cBhvr>
                                        <p:cTn id="12" dur="500"/>
                                        <p:tgtEl>
                                          <p:spTgt spid="2253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2538"/>
                                        </p:tgtEl>
                                        <p:attrNameLst>
                                          <p:attrName>style.visibility</p:attrName>
                                        </p:attrNameLst>
                                      </p:cBhvr>
                                      <p:to>
                                        <p:strVal val="visible"/>
                                      </p:to>
                                    </p:set>
                                    <p:animEffect transition="in" filter="blinds(horizontal)">
                                      <p:cBhvr>
                                        <p:cTn id="17" dur="500"/>
                                        <p:tgtEl>
                                          <p:spTgt spid="2253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2537"/>
                                        </p:tgtEl>
                                        <p:attrNameLst>
                                          <p:attrName>style.visibility</p:attrName>
                                        </p:attrNameLst>
                                      </p:cBhvr>
                                      <p:to>
                                        <p:strVal val="visible"/>
                                      </p:to>
                                    </p:set>
                                    <p:animEffect transition="in" filter="blinds(horizontal)">
                                      <p:cBhvr>
                                        <p:cTn id="22" dur="500"/>
                                        <p:tgtEl>
                                          <p:spTgt spid="22537"/>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2536"/>
                                        </p:tgtEl>
                                        <p:attrNameLst>
                                          <p:attrName>style.visibility</p:attrName>
                                        </p:attrNameLst>
                                      </p:cBhvr>
                                      <p:to>
                                        <p:strVal val="visible"/>
                                      </p:to>
                                    </p:set>
                                    <p:animEffect transition="in" filter="blinds(horizontal)">
                                      <p:cBhvr>
                                        <p:cTn id="27" dur="500"/>
                                        <p:tgtEl>
                                          <p:spTgt spid="225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6" grpId="0" autoUpdateAnimBg="0"/>
      <p:bldP spid="22537" grpId="0" autoUpdateAnimBg="0"/>
      <p:bldP spid="22538" grpId="0" autoUpdateAnimBg="0"/>
      <p:bldP spid="22539" grpId="0" autoUpdateAnimBg="0"/>
      <p:bldP spid="22540"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918473" y="689648"/>
            <a:ext cx="10337562" cy="636587"/>
          </a:xfrm>
          <a:noFill/>
          <a:ln/>
        </p:spPr>
        <p:txBody>
          <a:bodyPr>
            <a:normAutofit/>
          </a:bodyPr>
          <a:lstStyle/>
          <a:p>
            <a:r>
              <a:rPr lang="en-US" sz="3200" dirty="0"/>
              <a:t>Deflating a Series by Price Indexes</a:t>
            </a:r>
          </a:p>
        </p:txBody>
      </p:sp>
      <p:sp>
        <p:nvSpPr>
          <p:cNvPr id="26627" name="Rectangle 3"/>
          <p:cNvSpPr>
            <a:spLocks noGrp="1" noChangeArrowheads="1"/>
          </p:cNvSpPr>
          <p:nvPr>
            <p:ph idx="1"/>
          </p:nvPr>
        </p:nvSpPr>
        <p:spPr>
          <a:xfrm>
            <a:off x="912138" y="3832355"/>
            <a:ext cx="10337562" cy="928688"/>
          </a:xfrm>
          <a:noFill/>
          <a:ln/>
          <a:effectLst/>
        </p:spPr>
        <p:txBody>
          <a:bodyPr>
            <a:normAutofit/>
          </a:bodyPr>
          <a:lstStyle/>
          <a:p>
            <a:pPr marL="338138" indent="-338138"/>
            <a:r>
              <a:rPr lang="en-US" altLang="en-US"/>
              <a:t>Melakukan deflating pada data gaji aktual akan menghasilkan gaji riil atau daya beli dari gaji tersebut</a:t>
            </a:r>
            <a:r>
              <a:rPr lang="en-US"/>
              <a:t>.</a:t>
            </a:r>
            <a:endParaRPr lang="en-US" dirty="0"/>
          </a:p>
        </p:txBody>
      </p:sp>
      <p:sp>
        <p:nvSpPr>
          <p:cNvPr id="26628" name="Rectangle 4"/>
          <p:cNvSpPr>
            <a:spLocks noChangeArrowheads="1"/>
          </p:cNvSpPr>
          <p:nvPr/>
        </p:nvSpPr>
        <p:spPr bwMode="auto">
          <a:xfrm>
            <a:off x="914250" y="1255185"/>
            <a:ext cx="10337562" cy="889705"/>
          </a:xfrm>
          <a:prstGeom prst="rect">
            <a:avLst/>
          </a:prstGeom>
          <a:noFill/>
          <a:ln w="12700">
            <a:noFill/>
            <a:miter lim="800000"/>
            <a:headEnd/>
            <a:tailEnd/>
          </a:ln>
          <a:effectLst/>
        </p:spPr>
        <p:txBody>
          <a:bodyPr lIns="90488" tIns="44450" rIns="90488" bIns="44450"/>
          <a:lstStyle/>
          <a:p>
            <a:pPr marL="342900" indent="-342900" algn="l">
              <a:spcBef>
                <a:spcPct val="20000"/>
              </a:spcBef>
              <a:buSzPct val="100000"/>
              <a:buFont typeface="Arial" panose="020B0604020202020204" pitchFamily="34" charset="0"/>
              <a:buChar char="•"/>
            </a:pPr>
            <a:r>
              <a:rPr lang="en-US" sz="2400">
                <a:effectLst/>
                <a:latin typeface="+mn-lt"/>
              </a:rPr>
              <a:t>Untuk menafsirkan aktivitas bisnis dengan benar dari waktu ke waktu ketika dinyatakan dalam jumlah dolar, kita harus menyesuaikan data untuk efek kenaikan harga..</a:t>
            </a:r>
            <a:endParaRPr lang="en-US" sz="2400" dirty="0">
              <a:effectLst/>
              <a:latin typeface="+mn-lt"/>
            </a:endParaRPr>
          </a:p>
        </p:txBody>
      </p:sp>
      <p:sp>
        <p:nvSpPr>
          <p:cNvPr id="26629" name="Rectangle 5"/>
          <p:cNvSpPr>
            <a:spLocks noChangeArrowheads="1"/>
          </p:cNvSpPr>
          <p:nvPr/>
        </p:nvSpPr>
        <p:spPr bwMode="auto">
          <a:xfrm>
            <a:off x="912138" y="2556406"/>
            <a:ext cx="10337562" cy="966788"/>
          </a:xfrm>
          <a:prstGeom prst="rect">
            <a:avLst/>
          </a:prstGeom>
          <a:noFill/>
          <a:ln w="12700">
            <a:noFill/>
            <a:miter lim="800000"/>
            <a:headEnd/>
            <a:tailEnd/>
          </a:ln>
          <a:effectLst/>
        </p:spPr>
        <p:txBody>
          <a:bodyPr lIns="90488" tIns="44450" rIns="90488" bIns="44450"/>
          <a:lstStyle/>
          <a:p>
            <a:pPr marL="342900" indent="-342900" algn="l">
              <a:spcBef>
                <a:spcPct val="20000"/>
              </a:spcBef>
              <a:buSzPct val="100000"/>
              <a:buFont typeface="Arial" panose="020B0604020202020204" pitchFamily="34" charset="0"/>
              <a:buChar char="•"/>
            </a:pPr>
            <a:r>
              <a:rPr lang="en-US" sz="2400">
                <a:effectLst/>
                <a:latin typeface="+mn-lt"/>
              </a:rPr>
              <a:t>Menghapus efek peningkatan harga pada periode time series disebut </a:t>
            </a:r>
            <a:r>
              <a:rPr lang="en-US" sz="2400" u="sng" dirty="0">
                <a:effectLst/>
                <a:latin typeface="+mn-lt"/>
              </a:rPr>
              <a:t>deflating the series</a:t>
            </a:r>
            <a:r>
              <a:rPr lang="en-US" sz="2400" dirty="0">
                <a:effectLst/>
                <a:latin typeface="+mn-lt"/>
              </a:rPr>
              <a:t>.</a:t>
            </a:r>
          </a:p>
        </p:txBody>
      </p:sp>
      <p:sp>
        <p:nvSpPr>
          <p:cNvPr id="2" name="Slide Number Placeholder 1"/>
          <p:cNvSpPr>
            <a:spLocks noGrp="1"/>
          </p:cNvSpPr>
          <p:nvPr>
            <p:ph type="sldNum" sz="quarter" idx="12"/>
          </p:nvPr>
        </p:nvSpPr>
        <p:spPr/>
        <p:txBody>
          <a:bodyPr/>
          <a:lstStyle/>
          <a:p>
            <a:fld id="{949EBC64-41CB-41B8-B6DF-9B1367312BD4}" type="slidenum">
              <a:rPr lang="en-US" smtClean="0"/>
              <a:t>22</a:t>
            </a:fld>
            <a:endParaRPr lang="en-US"/>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6628"/>
                                        </p:tgtEl>
                                        <p:attrNameLst>
                                          <p:attrName>style.visibility</p:attrName>
                                        </p:attrNameLst>
                                      </p:cBhvr>
                                      <p:to>
                                        <p:strVal val="visible"/>
                                      </p:to>
                                    </p:set>
                                    <p:animEffect transition="in" filter="blinds(horizontal)">
                                      <p:cBhvr>
                                        <p:cTn id="7" dur="500"/>
                                        <p:tgtEl>
                                          <p:spTgt spid="2662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6629"/>
                                        </p:tgtEl>
                                        <p:attrNameLst>
                                          <p:attrName>style.visibility</p:attrName>
                                        </p:attrNameLst>
                                      </p:cBhvr>
                                      <p:to>
                                        <p:strVal val="visible"/>
                                      </p:to>
                                    </p:set>
                                    <p:animEffect transition="in" filter="blinds(horizontal)">
                                      <p:cBhvr>
                                        <p:cTn id="12" dur="500"/>
                                        <p:tgtEl>
                                          <p:spTgt spid="2662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6627">
                                            <p:txEl>
                                              <p:pRg st="0" end="0"/>
                                            </p:txEl>
                                          </p:spTgt>
                                        </p:tgtEl>
                                        <p:attrNameLst>
                                          <p:attrName>style.visibility</p:attrName>
                                        </p:attrNameLst>
                                      </p:cBhvr>
                                      <p:to>
                                        <p:strVal val="visible"/>
                                      </p:to>
                                    </p:set>
                                    <p:animEffect transition="in" filter="blinds(horizontal)">
                                      <p:cBhvr>
                                        <p:cTn id="17" dur="500"/>
                                        <p:tgtEl>
                                          <p:spTgt spid="2662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autoUpdateAnimBg="0"/>
      <p:bldP spid="26628" grpId="0" autoUpdateAnimBg="0"/>
      <p:bldP spid="26629"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2095" name="Rectangle 111"/>
          <p:cNvSpPr>
            <a:spLocks noGrp="1" noChangeArrowheads="1"/>
          </p:cNvSpPr>
          <p:nvPr>
            <p:ph type="title"/>
          </p:nvPr>
        </p:nvSpPr>
        <p:spPr>
          <a:xfrm>
            <a:off x="918473" y="692873"/>
            <a:ext cx="10337562" cy="636587"/>
          </a:xfrm>
          <a:noFill/>
          <a:ln/>
        </p:spPr>
        <p:txBody>
          <a:bodyPr>
            <a:normAutofit/>
          </a:bodyPr>
          <a:lstStyle/>
          <a:p>
            <a:r>
              <a:rPr lang="en-US" sz="3200" dirty="0"/>
              <a:t>Deflating a Series by Price Indexes</a:t>
            </a:r>
          </a:p>
        </p:txBody>
      </p:sp>
      <p:sp>
        <p:nvSpPr>
          <p:cNvPr id="41987" name="Rectangle 3"/>
          <p:cNvSpPr>
            <a:spLocks noGrp="1" noChangeArrowheads="1"/>
          </p:cNvSpPr>
          <p:nvPr>
            <p:ph idx="1"/>
          </p:nvPr>
        </p:nvSpPr>
        <p:spPr>
          <a:xfrm>
            <a:off x="1234110" y="2377684"/>
            <a:ext cx="10021925" cy="1511300"/>
          </a:xfrm>
        </p:spPr>
        <p:txBody>
          <a:bodyPr/>
          <a:lstStyle/>
          <a:p>
            <a:pPr marL="0" indent="338138">
              <a:buNone/>
            </a:pPr>
            <a:r>
              <a:rPr lang="en-US"/>
              <a:t>McNeer Cleaners, dengan 46 lokasi cabang, memiliki total pendapatan penjualan yang ditunjukkan pada slide berikutnya selama lima tahun terakhir. Turunkan angka pendapatan penjualan berdasarkan dolar konstan 1982-1984. Apakah kenaikan penjualan sepenuhnya disebabkan oleh efek kenaikan harga?</a:t>
            </a:r>
            <a:endParaRPr lang="en-US" dirty="0"/>
          </a:p>
        </p:txBody>
      </p:sp>
      <p:sp>
        <p:nvSpPr>
          <p:cNvPr id="42092" name="Rectangle 108"/>
          <p:cNvSpPr>
            <a:spLocks noChangeArrowheads="1"/>
          </p:cNvSpPr>
          <p:nvPr/>
        </p:nvSpPr>
        <p:spPr bwMode="auto">
          <a:xfrm>
            <a:off x="918473" y="1466201"/>
            <a:ext cx="8006543" cy="528638"/>
          </a:xfrm>
          <a:prstGeom prst="rect">
            <a:avLst/>
          </a:prstGeom>
          <a:noFill/>
          <a:ln w="12700">
            <a:noFill/>
            <a:miter lim="800000"/>
            <a:headEnd/>
            <a:tailEnd/>
          </a:ln>
          <a:effectLst/>
        </p:spPr>
        <p:txBody>
          <a:bodyPr lIns="90488" tIns="44450" rIns="90488" bIns="44450"/>
          <a:lstStyle/>
          <a:p>
            <a:pPr marL="342900" indent="-342900" algn="l">
              <a:spcBef>
                <a:spcPct val="20000"/>
              </a:spcBef>
              <a:buSzPct val="100000"/>
              <a:buFont typeface="Arial" panose="020B0604020202020204" pitchFamily="34" charset="0"/>
              <a:buChar char="•"/>
            </a:pPr>
            <a:r>
              <a:rPr lang="en-US" sz="2400">
                <a:effectLst/>
                <a:latin typeface="+mn-lt"/>
              </a:rPr>
              <a:t>Contoh :  </a:t>
            </a:r>
            <a:r>
              <a:rPr lang="en-US" sz="2400" dirty="0" err="1">
                <a:effectLst/>
                <a:latin typeface="+mn-lt"/>
              </a:rPr>
              <a:t>McNeer</a:t>
            </a:r>
            <a:r>
              <a:rPr lang="en-US" sz="2400" dirty="0">
                <a:effectLst/>
                <a:latin typeface="+mn-lt"/>
              </a:rPr>
              <a:t> Cleaners</a:t>
            </a:r>
          </a:p>
        </p:txBody>
      </p:sp>
      <p:sp>
        <p:nvSpPr>
          <p:cNvPr id="2" name="Slide Number Placeholder 1"/>
          <p:cNvSpPr>
            <a:spLocks noGrp="1"/>
          </p:cNvSpPr>
          <p:nvPr>
            <p:ph type="sldNum" sz="quarter" idx="12"/>
          </p:nvPr>
        </p:nvSpPr>
        <p:spPr/>
        <p:txBody>
          <a:bodyPr/>
          <a:lstStyle/>
          <a:p>
            <a:fld id="{949EBC64-41CB-41B8-B6DF-9B1367312BD4}" type="slidenum">
              <a:rPr lang="en-US" smtClean="0"/>
              <a:t>23</a:t>
            </a:fld>
            <a:endParaRPr lang="en-US"/>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1987"/>
                                        </p:tgtEl>
                                        <p:attrNameLst>
                                          <p:attrName>style.visibility</p:attrName>
                                        </p:attrNameLst>
                                      </p:cBhvr>
                                      <p:to>
                                        <p:strVal val="visible"/>
                                      </p:to>
                                    </p:set>
                                    <p:animEffect transition="in" filter="blinds(horizontal)">
                                      <p:cBhvr>
                                        <p:cTn id="7" dur="500"/>
                                        <p:tgtEl>
                                          <p:spTgt spid="419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112" name="Rectangle 32"/>
          <p:cNvSpPr>
            <a:spLocks noGrp="1" noChangeArrowheads="1"/>
          </p:cNvSpPr>
          <p:nvPr>
            <p:ph type="title"/>
          </p:nvPr>
        </p:nvSpPr>
        <p:spPr>
          <a:xfrm>
            <a:off x="914250" y="696675"/>
            <a:ext cx="10337562" cy="636587"/>
          </a:xfrm>
          <a:noFill/>
          <a:ln/>
        </p:spPr>
        <p:txBody>
          <a:bodyPr>
            <a:normAutofit/>
          </a:bodyPr>
          <a:lstStyle/>
          <a:p>
            <a:r>
              <a:rPr lang="en-US" sz="3200" dirty="0"/>
              <a:t>Deflating a Series by Price Indexes</a:t>
            </a:r>
          </a:p>
        </p:txBody>
      </p:sp>
      <p:grpSp>
        <p:nvGrpSpPr>
          <p:cNvPr id="4" name="Group 3"/>
          <p:cNvGrpSpPr/>
          <p:nvPr/>
        </p:nvGrpSpPr>
        <p:grpSpPr>
          <a:xfrm>
            <a:off x="3436442" y="1885425"/>
            <a:ext cx="7390173" cy="3172000"/>
            <a:chOff x="3436442" y="1625778"/>
            <a:chExt cx="7390173" cy="3172000"/>
          </a:xfrm>
        </p:grpSpPr>
        <p:sp>
          <p:nvSpPr>
            <p:cNvPr id="3" name="Rectangle 2"/>
            <p:cNvSpPr/>
            <p:nvPr/>
          </p:nvSpPr>
          <p:spPr>
            <a:xfrm>
              <a:off x="3533422" y="1625778"/>
              <a:ext cx="4944533" cy="3172000"/>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085" name="Line 5"/>
            <p:cNvSpPr>
              <a:spLocks noChangeShapeType="1"/>
            </p:cNvSpPr>
            <p:nvPr/>
          </p:nvSpPr>
          <p:spPr bwMode="auto">
            <a:xfrm>
              <a:off x="3741842" y="2355850"/>
              <a:ext cx="4442601" cy="0"/>
            </a:xfrm>
            <a:prstGeom prst="line">
              <a:avLst/>
            </a:prstGeom>
            <a:noFill/>
            <a:ln w="12700">
              <a:solidFill>
                <a:schemeClr val="tx1"/>
              </a:solidFill>
              <a:round/>
              <a:headEnd/>
              <a:tailEnd/>
            </a:ln>
            <a:effectLst/>
          </p:spPr>
          <p:txBody>
            <a:bodyPr/>
            <a:lstStyle/>
            <a:p>
              <a:endParaRPr lang="en-US" sz="2400">
                <a:effectLst/>
                <a:latin typeface="+mn-lt"/>
              </a:endParaRPr>
            </a:p>
          </p:txBody>
        </p:sp>
        <p:sp>
          <p:nvSpPr>
            <p:cNvPr id="46113" name="Rectangle 33"/>
            <p:cNvSpPr>
              <a:spLocks noChangeArrowheads="1"/>
            </p:cNvSpPr>
            <p:nvPr/>
          </p:nvSpPr>
          <p:spPr bwMode="auto">
            <a:xfrm>
              <a:off x="3436442" y="4191000"/>
              <a:ext cx="7347777" cy="4143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None/>
                <a:tabLst>
                  <a:tab pos="1833563" algn="ctr"/>
                  <a:tab pos="3940175" algn="ctr"/>
                  <a:tab pos="5945188" algn="ctr"/>
                </a:tabLst>
              </a:pPr>
              <a:r>
                <a:rPr lang="en-US" sz="2400" dirty="0">
                  <a:effectLst/>
                  <a:latin typeface="+mn-lt"/>
                </a:rPr>
                <a:t>	2014               11,690                236.7</a:t>
              </a:r>
            </a:p>
          </p:txBody>
        </p:sp>
        <p:sp>
          <p:nvSpPr>
            <p:cNvPr id="46114" name="Rectangle 34"/>
            <p:cNvSpPr>
              <a:spLocks noChangeArrowheads="1"/>
            </p:cNvSpPr>
            <p:nvPr/>
          </p:nvSpPr>
          <p:spPr bwMode="auto">
            <a:xfrm>
              <a:off x="3436442" y="3733800"/>
              <a:ext cx="7347777" cy="4143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None/>
                <a:tabLst>
                  <a:tab pos="1833563" algn="ctr"/>
                  <a:tab pos="3940175" algn="ctr"/>
                  <a:tab pos="5945188" algn="ctr"/>
                </a:tabLst>
              </a:pPr>
              <a:r>
                <a:rPr lang="en-US" sz="2400" dirty="0">
                  <a:effectLst/>
                  <a:latin typeface="+mn-lt"/>
                </a:rPr>
                <a:t>	2013               10,724                233.0</a:t>
              </a:r>
            </a:p>
          </p:txBody>
        </p:sp>
        <p:sp>
          <p:nvSpPr>
            <p:cNvPr id="46115" name="Rectangle 35"/>
            <p:cNvSpPr>
              <a:spLocks noChangeArrowheads="1"/>
            </p:cNvSpPr>
            <p:nvPr/>
          </p:nvSpPr>
          <p:spPr bwMode="auto">
            <a:xfrm>
              <a:off x="3436442" y="3314700"/>
              <a:ext cx="7347777" cy="4143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None/>
                <a:tabLst>
                  <a:tab pos="1833563" algn="ctr"/>
                  <a:tab pos="3940175" algn="ctr"/>
                  <a:tab pos="5945188" algn="ctr"/>
                </a:tabLst>
              </a:pPr>
              <a:r>
                <a:rPr lang="en-US" sz="2400" dirty="0">
                  <a:effectLst/>
                  <a:latin typeface="+mn-lt"/>
                </a:rPr>
                <a:t>	2012                 9,830                229.6</a:t>
              </a:r>
            </a:p>
          </p:txBody>
        </p:sp>
        <p:sp>
          <p:nvSpPr>
            <p:cNvPr id="46116" name="Rectangle 36"/>
            <p:cNvSpPr>
              <a:spLocks noChangeArrowheads="1"/>
            </p:cNvSpPr>
            <p:nvPr/>
          </p:nvSpPr>
          <p:spPr bwMode="auto">
            <a:xfrm>
              <a:off x="3436442" y="2876550"/>
              <a:ext cx="7347777" cy="4143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None/>
                <a:tabLst>
                  <a:tab pos="1833563" algn="ctr"/>
                  <a:tab pos="3940175" algn="ctr"/>
                  <a:tab pos="5945188" algn="ctr"/>
                </a:tabLst>
              </a:pPr>
              <a:r>
                <a:rPr lang="en-US" sz="2400" dirty="0">
                  <a:effectLst/>
                  <a:latin typeface="+mn-lt"/>
                </a:rPr>
                <a:t>	2011                 9,062                224.9</a:t>
              </a:r>
            </a:p>
          </p:txBody>
        </p:sp>
        <p:sp>
          <p:nvSpPr>
            <p:cNvPr id="46117" name="Rectangle 37"/>
            <p:cNvSpPr>
              <a:spLocks noChangeArrowheads="1"/>
            </p:cNvSpPr>
            <p:nvPr/>
          </p:nvSpPr>
          <p:spPr bwMode="auto">
            <a:xfrm>
              <a:off x="3436442" y="2438400"/>
              <a:ext cx="7347777" cy="4143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None/>
                <a:tabLst>
                  <a:tab pos="1833563" algn="ctr"/>
                  <a:tab pos="3940175" algn="ctr"/>
                  <a:tab pos="5945188" algn="ctr"/>
                </a:tabLst>
              </a:pPr>
              <a:r>
                <a:rPr lang="en-US" sz="2400" dirty="0">
                  <a:effectLst/>
                  <a:latin typeface="+mn-lt"/>
                </a:rPr>
                <a:t>	2010                 8,446                218.1</a:t>
              </a:r>
            </a:p>
          </p:txBody>
        </p:sp>
        <p:sp>
          <p:nvSpPr>
            <p:cNvPr id="46118" name="Rectangle 38"/>
            <p:cNvSpPr>
              <a:spLocks noChangeArrowheads="1"/>
            </p:cNvSpPr>
            <p:nvPr/>
          </p:nvSpPr>
          <p:spPr bwMode="auto">
            <a:xfrm>
              <a:off x="3478838" y="1809750"/>
              <a:ext cx="7347777" cy="4143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None/>
                <a:tabLst>
                  <a:tab pos="1833563" algn="ctr"/>
                  <a:tab pos="3940175" algn="ctr"/>
                  <a:tab pos="5945188" algn="ctr"/>
                </a:tabLst>
              </a:pPr>
              <a:r>
                <a:rPr lang="en-US" sz="2400" dirty="0">
                  <a:effectLst/>
                  <a:latin typeface="+mn-lt"/>
                </a:rPr>
                <a:t>	Year     Total Sales ($1000)       CPI</a:t>
              </a:r>
            </a:p>
          </p:txBody>
        </p:sp>
      </p:grpSp>
      <p:sp>
        <p:nvSpPr>
          <p:cNvPr id="2" name="Slide Number Placeholder 1"/>
          <p:cNvSpPr>
            <a:spLocks noGrp="1"/>
          </p:cNvSpPr>
          <p:nvPr>
            <p:ph type="sldNum" sz="quarter" idx="12"/>
          </p:nvPr>
        </p:nvSpPr>
        <p:spPr/>
        <p:txBody>
          <a:bodyPr/>
          <a:lstStyle/>
          <a:p>
            <a:fld id="{949EBC64-41CB-41B8-B6DF-9B1367312BD4}" type="slidenum">
              <a:rPr lang="en-US" smtClean="0"/>
              <a:t>24</a:t>
            </a:fld>
            <a:endParaRPr lang="en-US"/>
          </a:p>
        </p:txBody>
      </p:sp>
      <p:sp>
        <p:nvSpPr>
          <p:cNvPr id="14" name="Rectangle 108"/>
          <p:cNvSpPr>
            <a:spLocks noChangeArrowheads="1"/>
          </p:cNvSpPr>
          <p:nvPr/>
        </p:nvSpPr>
        <p:spPr bwMode="auto">
          <a:xfrm>
            <a:off x="914249" y="1255186"/>
            <a:ext cx="8006543" cy="528638"/>
          </a:xfrm>
          <a:prstGeom prst="rect">
            <a:avLst/>
          </a:prstGeom>
          <a:noFill/>
          <a:ln w="12700">
            <a:noFill/>
            <a:miter lim="800000"/>
            <a:headEnd/>
            <a:tailEnd/>
          </a:ln>
          <a:effectLst/>
        </p:spPr>
        <p:txBody>
          <a:bodyPr lIns="90488" tIns="44450" rIns="90488" bIns="44450"/>
          <a:lstStyle/>
          <a:p>
            <a:pPr marL="342900" indent="-342900" algn="l">
              <a:spcBef>
                <a:spcPct val="20000"/>
              </a:spcBef>
              <a:buSzPct val="100000"/>
              <a:buFont typeface="Arial" panose="020B0604020202020204" pitchFamily="34" charset="0"/>
              <a:buChar char="•"/>
            </a:pPr>
            <a:r>
              <a:rPr lang="en-US" sz="2400">
                <a:effectLst/>
                <a:latin typeface="+mn-lt"/>
              </a:rPr>
              <a:t>Contoh :  </a:t>
            </a:r>
            <a:r>
              <a:rPr lang="en-US" sz="2400" dirty="0" err="1">
                <a:effectLst/>
                <a:latin typeface="+mn-lt"/>
              </a:rPr>
              <a:t>McNeer</a:t>
            </a:r>
            <a:r>
              <a:rPr lang="en-US" sz="2400" dirty="0">
                <a:effectLst/>
                <a:latin typeface="+mn-lt"/>
              </a:rPr>
              <a:t> Cleaners</a:t>
            </a:r>
          </a:p>
        </p:txBody>
      </p:sp>
    </p:spTree>
  </p:cSld>
  <p:clrMapOvr>
    <a:masterClrMapping/>
  </p:clrMapOvr>
  <p:transition>
    <p:zoom/>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51" name="Rectangle 47"/>
          <p:cNvSpPr>
            <a:spLocks noGrp="1" noChangeArrowheads="1"/>
          </p:cNvSpPr>
          <p:nvPr>
            <p:ph type="title"/>
          </p:nvPr>
        </p:nvSpPr>
        <p:spPr>
          <a:xfrm>
            <a:off x="918473" y="696098"/>
            <a:ext cx="10337562" cy="636587"/>
          </a:xfrm>
          <a:noFill/>
          <a:ln/>
        </p:spPr>
        <p:txBody>
          <a:bodyPr>
            <a:normAutofit/>
          </a:bodyPr>
          <a:lstStyle/>
          <a:p>
            <a:r>
              <a:rPr lang="en-US" sz="3200" dirty="0"/>
              <a:t>Deflating a Series by Price Indexes</a:t>
            </a:r>
          </a:p>
        </p:txBody>
      </p:sp>
      <p:sp>
        <p:nvSpPr>
          <p:cNvPr id="47107" name="Rectangle 3"/>
          <p:cNvSpPr>
            <a:spLocks noGrp="1" noChangeArrowheads="1"/>
          </p:cNvSpPr>
          <p:nvPr>
            <p:ph idx="1"/>
          </p:nvPr>
        </p:nvSpPr>
        <p:spPr>
          <a:xfrm>
            <a:off x="914250" y="1284114"/>
            <a:ext cx="10337562" cy="549275"/>
          </a:xfrm>
        </p:spPr>
        <p:txBody>
          <a:bodyPr/>
          <a:lstStyle/>
          <a:p>
            <a:pPr marL="338138" indent="-338138"/>
            <a:r>
              <a:rPr lang="en-US"/>
              <a:t>Menyesuaikan Pendapatan untuk Pengaruh Kenaikan Harga</a:t>
            </a:r>
            <a:endParaRPr lang="en-US" dirty="0"/>
          </a:p>
        </p:txBody>
      </p:sp>
      <p:sp>
        <p:nvSpPr>
          <p:cNvPr id="47135" name="Text Box 31"/>
          <p:cNvSpPr txBox="1">
            <a:spLocks noChangeArrowheads="1"/>
          </p:cNvSpPr>
          <p:nvPr/>
        </p:nvSpPr>
        <p:spPr bwMode="auto">
          <a:xfrm>
            <a:off x="2286001" y="5075978"/>
            <a:ext cx="7085828" cy="830997"/>
          </a:xfrm>
          <a:prstGeom prst="rect">
            <a:avLst/>
          </a:prstGeom>
          <a:noFill/>
          <a:ln w="12700">
            <a:noFill/>
            <a:miter lim="800000"/>
            <a:headEnd/>
            <a:tailEnd/>
          </a:ln>
          <a:effectLst/>
        </p:spPr>
        <p:txBody>
          <a:bodyPr wrap="square">
            <a:spAutoFit/>
          </a:bodyPr>
          <a:lstStyle/>
          <a:p>
            <a:r>
              <a:rPr lang="en-US" sz="2400">
                <a:effectLst/>
                <a:latin typeface="+mn-lt"/>
              </a:rPr>
              <a:t>Setelah penyesuaian, revenue masih meningkat dengan rata-rata </a:t>
            </a:r>
            <a:r>
              <a:rPr lang="en-US" sz="2400" dirty="0">
                <a:effectLst/>
                <a:latin typeface="+mn-lt"/>
              </a:rPr>
              <a:t>6.3% </a:t>
            </a:r>
            <a:r>
              <a:rPr lang="en-US" sz="2400">
                <a:effectLst/>
                <a:latin typeface="+mn-lt"/>
              </a:rPr>
              <a:t>per tahun.</a:t>
            </a:r>
            <a:endParaRPr lang="en-US" sz="2400" dirty="0">
              <a:effectLst/>
              <a:latin typeface="+mn-lt"/>
            </a:endParaRPr>
          </a:p>
        </p:txBody>
      </p:sp>
      <p:grpSp>
        <p:nvGrpSpPr>
          <p:cNvPr id="4" name="Group 3"/>
          <p:cNvGrpSpPr/>
          <p:nvPr/>
        </p:nvGrpSpPr>
        <p:grpSpPr>
          <a:xfrm>
            <a:off x="2911343" y="1854731"/>
            <a:ext cx="6670437" cy="3176091"/>
            <a:chOff x="2911343" y="1606373"/>
            <a:chExt cx="6670437" cy="3176091"/>
          </a:xfrm>
        </p:grpSpPr>
        <p:sp>
          <p:nvSpPr>
            <p:cNvPr id="3" name="Rectangle 2"/>
            <p:cNvSpPr/>
            <p:nvPr/>
          </p:nvSpPr>
          <p:spPr>
            <a:xfrm>
              <a:off x="2911343" y="1606373"/>
              <a:ext cx="6670437" cy="3176091"/>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108" name="Line 4"/>
            <p:cNvSpPr>
              <a:spLocks noChangeShapeType="1"/>
            </p:cNvSpPr>
            <p:nvPr/>
          </p:nvSpPr>
          <p:spPr bwMode="auto">
            <a:xfrm>
              <a:off x="3069390" y="2527300"/>
              <a:ext cx="6316868" cy="0"/>
            </a:xfrm>
            <a:prstGeom prst="line">
              <a:avLst/>
            </a:prstGeom>
            <a:noFill/>
            <a:ln w="12700">
              <a:solidFill>
                <a:schemeClr val="tx1"/>
              </a:solidFill>
              <a:round/>
              <a:headEnd/>
              <a:tailEnd/>
            </a:ln>
            <a:effectLst/>
          </p:spPr>
          <p:txBody>
            <a:bodyPr/>
            <a:lstStyle/>
            <a:p>
              <a:endParaRPr lang="en-US" sz="2400">
                <a:effectLst/>
                <a:latin typeface="+mn-lt"/>
              </a:endParaRPr>
            </a:p>
          </p:txBody>
        </p:sp>
        <p:sp>
          <p:nvSpPr>
            <p:cNvPr id="47136" name="Text Box 32"/>
            <p:cNvSpPr txBox="1">
              <a:spLocks noChangeArrowheads="1"/>
            </p:cNvSpPr>
            <p:nvPr/>
          </p:nvSpPr>
          <p:spPr bwMode="auto">
            <a:xfrm>
              <a:off x="3112434" y="4233863"/>
              <a:ext cx="6090129" cy="424732"/>
            </a:xfrm>
            <a:prstGeom prst="rect">
              <a:avLst/>
            </a:prstGeom>
            <a:noFill/>
            <a:ln w="12700">
              <a:noFill/>
              <a:miter lim="800000"/>
              <a:headEnd/>
              <a:tailEnd/>
            </a:ln>
            <a:effectLst/>
          </p:spPr>
          <p:txBody>
            <a:bodyPr wrap="none">
              <a:spAutoFit/>
            </a:bodyPr>
            <a:lstStyle/>
            <a:p>
              <a:pPr algn="l">
                <a:lnSpc>
                  <a:spcPct val="90000"/>
                </a:lnSpc>
                <a:spcBef>
                  <a:spcPct val="20000"/>
                </a:spcBef>
                <a:buClr>
                  <a:srgbClr val="66FFFF"/>
                </a:buClr>
                <a:buSzPct val="75000"/>
                <a:buFont typeface="Monotype Sorts" pitchFamily="2" charset="2"/>
                <a:buNone/>
              </a:pPr>
              <a:r>
                <a:rPr lang="en-US" sz="2400" dirty="0">
                  <a:effectLst/>
                  <a:latin typeface="+mn-lt"/>
                </a:rPr>
                <a:t>2014     (11,690/236.7)(100) = 4,939          +7.3</a:t>
              </a:r>
            </a:p>
          </p:txBody>
        </p:sp>
        <p:sp>
          <p:nvSpPr>
            <p:cNvPr id="47137" name="Text Box 33"/>
            <p:cNvSpPr txBox="1">
              <a:spLocks noChangeArrowheads="1"/>
            </p:cNvSpPr>
            <p:nvPr/>
          </p:nvSpPr>
          <p:spPr bwMode="auto">
            <a:xfrm>
              <a:off x="3112434" y="3814763"/>
              <a:ext cx="6115777" cy="424732"/>
            </a:xfrm>
            <a:prstGeom prst="rect">
              <a:avLst/>
            </a:prstGeom>
            <a:noFill/>
            <a:ln w="12700">
              <a:noFill/>
              <a:miter lim="800000"/>
              <a:headEnd/>
              <a:tailEnd/>
            </a:ln>
            <a:effectLst/>
          </p:spPr>
          <p:txBody>
            <a:bodyPr wrap="none">
              <a:spAutoFit/>
            </a:bodyPr>
            <a:lstStyle/>
            <a:p>
              <a:pPr algn="l">
                <a:lnSpc>
                  <a:spcPct val="90000"/>
                </a:lnSpc>
                <a:spcBef>
                  <a:spcPct val="20000"/>
                </a:spcBef>
                <a:buClr>
                  <a:srgbClr val="66FFFF"/>
                </a:buClr>
                <a:buSzPct val="75000"/>
                <a:buFont typeface="Monotype Sorts" pitchFamily="2" charset="2"/>
                <a:buNone/>
              </a:pPr>
              <a:r>
                <a:rPr lang="en-US" sz="2400" dirty="0">
                  <a:effectLst/>
                  <a:latin typeface="+mn-lt"/>
                </a:rPr>
                <a:t>2013   	 (10,724/233.0)(100) = 4,603          +7.5</a:t>
              </a:r>
            </a:p>
          </p:txBody>
        </p:sp>
        <p:sp>
          <p:nvSpPr>
            <p:cNvPr id="47138" name="Text Box 34"/>
            <p:cNvSpPr txBox="1">
              <a:spLocks noChangeArrowheads="1"/>
            </p:cNvSpPr>
            <p:nvPr/>
          </p:nvSpPr>
          <p:spPr bwMode="auto">
            <a:xfrm>
              <a:off x="3123723" y="3395663"/>
              <a:ext cx="6072496" cy="424732"/>
            </a:xfrm>
            <a:prstGeom prst="rect">
              <a:avLst/>
            </a:prstGeom>
            <a:noFill/>
            <a:ln w="12700">
              <a:noFill/>
              <a:miter lim="800000"/>
              <a:headEnd/>
              <a:tailEnd/>
            </a:ln>
            <a:effectLst/>
          </p:spPr>
          <p:txBody>
            <a:bodyPr wrap="none">
              <a:spAutoFit/>
            </a:bodyPr>
            <a:lstStyle/>
            <a:p>
              <a:pPr algn="l">
                <a:lnSpc>
                  <a:spcPct val="90000"/>
                </a:lnSpc>
                <a:spcBef>
                  <a:spcPct val="20000"/>
                </a:spcBef>
                <a:buClr>
                  <a:srgbClr val="66FFFF"/>
                </a:buClr>
                <a:buSzPct val="75000"/>
                <a:buFont typeface="Monotype Sorts" pitchFamily="2" charset="2"/>
                <a:buNone/>
              </a:pPr>
              <a:r>
                <a:rPr lang="en-US" sz="2400" dirty="0">
                  <a:effectLst/>
                  <a:latin typeface="+mn-lt"/>
                </a:rPr>
                <a:t>2012       (9,830/229.6)(100) = 4,281          +6.3</a:t>
              </a:r>
            </a:p>
          </p:txBody>
        </p:sp>
        <p:sp>
          <p:nvSpPr>
            <p:cNvPr id="47139" name="Text Box 35"/>
            <p:cNvSpPr txBox="1">
              <a:spLocks noChangeArrowheads="1"/>
            </p:cNvSpPr>
            <p:nvPr/>
          </p:nvSpPr>
          <p:spPr bwMode="auto">
            <a:xfrm>
              <a:off x="3112434" y="2995613"/>
              <a:ext cx="6072496" cy="424732"/>
            </a:xfrm>
            <a:prstGeom prst="rect">
              <a:avLst/>
            </a:prstGeom>
            <a:noFill/>
            <a:ln w="12700">
              <a:noFill/>
              <a:miter lim="800000"/>
              <a:headEnd/>
              <a:tailEnd/>
            </a:ln>
            <a:effectLst/>
          </p:spPr>
          <p:txBody>
            <a:bodyPr wrap="none">
              <a:spAutoFit/>
            </a:bodyPr>
            <a:lstStyle/>
            <a:p>
              <a:pPr algn="l">
                <a:lnSpc>
                  <a:spcPct val="90000"/>
                </a:lnSpc>
                <a:spcBef>
                  <a:spcPct val="20000"/>
                </a:spcBef>
                <a:buClr>
                  <a:srgbClr val="66FFFF"/>
                </a:buClr>
                <a:buSzPct val="75000"/>
                <a:buFont typeface="Monotype Sorts" pitchFamily="2" charset="2"/>
                <a:buNone/>
              </a:pPr>
              <a:r>
                <a:rPr lang="en-US" sz="2400" dirty="0">
                  <a:effectLst/>
                  <a:latin typeface="+mn-lt"/>
                </a:rPr>
                <a:t>2011       (9,062/224.9)(100) = 4,029          +4.0</a:t>
              </a:r>
            </a:p>
          </p:txBody>
        </p:sp>
        <p:sp>
          <p:nvSpPr>
            <p:cNvPr id="47140" name="Text Box 36"/>
            <p:cNvSpPr txBox="1">
              <a:spLocks noChangeArrowheads="1"/>
            </p:cNvSpPr>
            <p:nvPr/>
          </p:nvSpPr>
          <p:spPr bwMode="auto">
            <a:xfrm>
              <a:off x="3112434" y="2595563"/>
              <a:ext cx="4814138" cy="424732"/>
            </a:xfrm>
            <a:prstGeom prst="rect">
              <a:avLst/>
            </a:prstGeom>
            <a:noFill/>
            <a:ln w="12700">
              <a:noFill/>
              <a:miter lim="800000"/>
              <a:headEnd/>
              <a:tailEnd/>
            </a:ln>
            <a:effectLst/>
          </p:spPr>
          <p:txBody>
            <a:bodyPr wrap="none">
              <a:spAutoFit/>
            </a:bodyPr>
            <a:lstStyle/>
            <a:p>
              <a:pPr algn="l">
                <a:lnSpc>
                  <a:spcPct val="90000"/>
                </a:lnSpc>
                <a:spcBef>
                  <a:spcPct val="20000"/>
                </a:spcBef>
                <a:buClr>
                  <a:srgbClr val="66FFFF"/>
                </a:buClr>
                <a:buSzPct val="75000"/>
                <a:buFont typeface="Monotype Sorts" pitchFamily="2" charset="2"/>
                <a:buNone/>
              </a:pPr>
              <a:r>
                <a:rPr lang="en-US" sz="2400" dirty="0">
                  <a:effectLst/>
                  <a:latin typeface="+mn-lt"/>
                </a:rPr>
                <a:t>2010       (8,446/218.1)(100) = 3,873</a:t>
              </a:r>
            </a:p>
          </p:txBody>
        </p:sp>
        <p:sp>
          <p:nvSpPr>
            <p:cNvPr id="47141" name="Text Box 37"/>
            <p:cNvSpPr txBox="1">
              <a:spLocks noChangeArrowheads="1"/>
            </p:cNvSpPr>
            <p:nvPr/>
          </p:nvSpPr>
          <p:spPr bwMode="auto">
            <a:xfrm>
              <a:off x="3167868" y="2048405"/>
              <a:ext cx="721993" cy="461665"/>
            </a:xfrm>
            <a:prstGeom prst="rect">
              <a:avLst/>
            </a:prstGeom>
            <a:noFill/>
            <a:ln w="12700">
              <a:noFill/>
              <a:miter lim="800000"/>
              <a:headEnd/>
              <a:tailEnd/>
            </a:ln>
            <a:effectLst/>
          </p:spPr>
          <p:txBody>
            <a:bodyPr wrap="none">
              <a:spAutoFit/>
            </a:bodyPr>
            <a:lstStyle/>
            <a:p>
              <a:r>
                <a:rPr lang="en-US" sz="2400" dirty="0">
                  <a:effectLst/>
                  <a:latin typeface="+mn-lt"/>
                </a:rPr>
                <a:t>Year</a:t>
              </a:r>
            </a:p>
          </p:txBody>
        </p:sp>
        <p:sp>
          <p:nvSpPr>
            <p:cNvPr id="47142" name="Text Box 38"/>
            <p:cNvSpPr txBox="1">
              <a:spLocks noChangeArrowheads="1"/>
            </p:cNvSpPr>
            <p:nvPr/>
          </p:nvSpPr>
          <p:spPr bwMode="auto">
            <a:xfrm>
              <a:off x="4905038" y="1753130"/>
              <a:ext cx="1919115" cy="757130"/>
            </a:xfrm>
            <a:prstGeom prst="rect">
              <a:avLst/>
            </a:prstGeom>
            <a:noFill/>
            <a:ln w="12700">
              <a:noFill/>
              <a:miter lim="800000"/>
              <a:headEnd/>
              <a:tailEnd/>
            </a:ln>
            <a:effectLst/>
          </p:spPr>
          <p:txBody>
            <a:bodyPr wrap="none">
              <a:spAutoFit/>
            </a:bodyPr>
            <a:lstStyle/>
            <a:p>
              <a:pPr>
                <a:lnSpc>
                  <a:spcPct val="90000"/>
                </a:lnSpc>
              </a:pPr>
              <a:r>
                <a:rPr lang="en-US" sz="2400" dirty="0">
                  <a:effectLst/>
                  <a:latin typeface="+mn-lt"/>
                </a:rPr>
                <a:t>Deflated</a:t>
              </a:r>
            </a:p>
            <a:p>
              <a:pPr>
                <a:lnSpc>
                  <a:spcPct val="90000"/>
                </a:lnSpc>
              </a:pPr>
              <a:r>
                <a:rPr lang="en-US" sz="2400" dirty="0">
                  <a:effectLst/>
                  <a:latin typeface="+mn-lt"/>
                </a:rPr>
                <a:t>Sales ($1000)</a:t>
              </a:r>
            </a:p>
          </p:txBody>
        </p:sp>
        <p:sp>
          <p:nvSpPr>
            <p:cNvPr id="47143" name="Text Box 39"/>
            <p:cNvSpPr txBox="1">
              <a:spLocks noChangeArrowheads="1"/>
            </p:cNvSpPr>
            <p:nvPr/>
          </p:nvSpPr>
          <p:spPr bwMode="auto">
            <a:xfrm>
              <a:off x="7782290" y="1819806"/>
              <a:ext cx="1589538" cy="683264"/>
            </a:xfrm>
            <a:prstGeom prst="rect">
              <a:avLst/>
            </a:prstGeom>
            <a:noFill/>
            <a:ln w="12700">
              <a:noFill/>
              <a:miter lim="800000"/>
              <a:headEnd/>
              <a:tailEnd/>
            </a:ln>
            <a:effectLst/>
          </p:spPr>
          <p:txBody>
            <a:bodyPr wrap="none">
              <a:spAutoFit/>
            </a:bodyPr>
            <a:lstStyle/>
            <a:p>
              <a:pPr>
                <a:lnSpc>
                  <a:spcPct val="80000"/>
                </a:lnSpc>
              </a:pPr>
              <a:r>
                <a:rPr lang="en-US" sz="2400" dirty="0">
                  <a:effectLst/>
                  <a:latin typeface="+mn-lt"/>
                </a:rPr>
                <a:t>Annual</a:t>
              </a:r>
            </a:p>
            <a:p>
              <a:pPr>
                <a:lnSpc>
                  <a:spcPct val="80000"/>
                </a:lnSpc>
              </a:pPr>
              <a:r>
                <a:rPr lang="en-US" sz="2400" dirty="0">
                  <a:effectLst/>
                  <a:latin typeface="+mn-lt"/>
                </a:rPr>
                <a:t>Change (%)</a:t>
              </a:r>
            </a:p>
          </p:txBody>
        </p:sp>
      </p:grpSp>
      <p:sp>
        <p:nvSpPr>
          <p:cNvPr id="2" name="Slide Number Placeholder 1"/>
          <p:cNvSpPr>
            <a:spLocks noGrp="1"/>
          </p:cNvSpPr>
          <p:nvPr>
            <p:ph type="sldNum" sz="quarter" idx="12"/>
          </p:nvPr>
        </p:nvSpPr>
        <p:spPr/>
        <p:txBody>
          <a:bodyPr/>
          <a:lstStyle/>
          <a:p>
            <a:fld id="{949EBC64-41CB-41B8-B6DF-9B1367312BD4}" type="slidenum">
              <a:rPr lang="en-US" smtClean="0"/>
              <a:t>25</a:t>
            </a:fld>
            <a:endParaRPr lang="en-US"/>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2000"/>
                                  </p:stCondLst>
                                  <p:childTnLst>
                                    <p:set>
                                      <p:cBhvr>
                                        <p:cTn id="6" dur="1" fill="hold">
                                          <p:stCondLst>
                                            <p:cond delay="0"/>
                                          </p:stCondLst>
                                        </p:cTn>
                                        <p:tgtEl>
                                          <p:spTgt spid="47135"/>
                                        </p:tgtEl>
                                        <p:attrNameLst>
                                          <p:attrName>style.visibility</p:attrName>
                                        </p:attrNameLst>
                                      </p:cBhvr>
                                      <p:to>
                                        <p:strVal val="visible"/>
                                      </p:to>
                                    </p:set>
                                    <p:animEffect transition="in" filter="blinds(horizontal)">
                                      <p:cBhvr>
                                        <p:cTn id="7" dur="500"/>
                                        <p:tgtEl>
                                          <p:spTgt spid="471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35"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51"/>
          <p:cNvGrpSpPr>
            <a:grpSpLocks/>
          </p:cNvGrpSpPr>
          <p:nvPr/>
        </p:nvGrpSpPr>
        <p:grpSpPr bwMode="auto">
          <a:xfrm>
            <a:off x="3616881" y="1742548"/>
            <a:ext cx="6194936" cy="2749550"/>
            <a:chOff x="1281" y="1417"/>
            <a:chExt cx="3266" cy="1732"/>
          </a:xfrm>
        </p:grpSpPr>
        <p:sp>
          <p:nvSpPr>
            <p:cNvPr id="4" name="Line 52"/>
            <p:cNvSpPr>
              <a:spLocks noChangeShapeType="1"/>
            </p:cNvSpPr>
            <p:nvPr/>
          </p:nvSpPr>
          <p:spPr bwMode="auto">
            <a:xfrm rot="5400000">
              <a:off x="2913" y="1517"/>
              <a:ext cx="0" cy="3264"/>
            </a:xfrm>
            <a:prstGeom prst="line">
              <a:avLst/>
            </a:prstGeom>
            <a:noFill/>
            <a:ln w="3175">
              <a:solidFill>
                <a:schemeClr val="hlink"/>
              </a:solidFill>
              <a:round/>
              <a:headEnd/>
              <a:tailEnd/>
            </a:ln>
            <a:effectLst/>
          </p:spPr>
          <p:txBody>
            <a:bodyPr/>
            <a:lstStyle/>
            <a:p>
              <a:endParaRPr lang="en-US"/>
            </a:p>
          </p:txBody>
        </p:sp>
        <p:sp>
          <p:nvSpPr>
            <p:cNvPr id="5" name="Line 53"/>
            <p:cNvSpPr>
              <a:spLocks noChangeShapeType="1"/>
            </p:cNvSpPr>
            <p:nvPr/>
          </p:nvSpPr>
          <p:spPr bwMode="auto">
            <a:xfrm rot="5400000">
              <a:off x="2914" y="1085"/>
              <a:ext cx="0" cy="3264"/>
            </a:xfrm>
            <a:prstGeom prst="line">
              <a:avLst/>
            </a:prstGeom>
            <a:noFill/>
            <a:ln w="3175">
              <a:solidFill>
                <a:schemeClr val="hlink"/>
              </a:solidFill>
              <a:round/>
              <a:headEnd/>
              <a:tailEnd/>
            </a:ln>
            <a:effectLst/>
          </p:spPr>
          <p:txBody>
            <a:bodyPr/>
            <a:lstStyle/>
            <a:p>
              <a:endParaRPr lang="en-US"/>
            </a:p>
          </p:txBody>
        </p:sp>
        <p:sp>
          <p:nvSpPr>
            <p:cNvPr id="6" name="Line 54"/>
            <p:cNvSpPr>
              <a:spLocks noChangeShapeType="1"/>
            </p:cNvSpPr>
            <p:nvPr/>
          </p:nvSpPr>
          <p:spPr bwMode="auto">
            <a:xfrm rot="5400000">
              <a:off x="2913" y="-215"/>
              <a:ext cx="0" cy="3264"/>
            </a:xfrm>
            <a:prstGeom prst="line">
              <a:avLst/>
            </a:prstGeom>
            <a:noFill/>
            <a:ln w="3175">
              <a:solidFill>
                <a:schemeClr val="hlink"/>
              </a:solidFill>
              <a:round/>
              <a:headEnd/>
              <a:tailEnd/>
            </a:ln>
            <a:effectLst/>
          </p:spPr>
          <p:txBody>
            <a:bodyPr/>
            <a:lstStyle/>
            <a:p>
              <a:endParaRPr lang="en-US"/>
            </a:p>
          </p:txBody>
        </p:sp>
        <p:sp>
          <p:nvSpPr>
            <p:cNvPr id="7" name="Line 55"/>
            <p:cNvSpPr>
              <a:spLocks noChangeShapeType="1"/>
            </p:cNvSpPr>
            <p:nvPr/>
          </p:nvSpPr>
          <p:spPr bwMode="auto">
            <a:xfrm rot="5400000">
              <a:off x="2915" y="213"/>
              <a:ext cx="0" cy="3264"/>
            </a:xfrm>
            <a:prstGeom prst="line">
              <a:avLst/>
            </a:prstGeom>
            <a:noFill/>
            <a:ln w="3175">
              <a:solidFill>
                <a:schemeClr val="hlink"/>
              </a:solidFill>
              <a:round/>
              <a:headEnd/>
              <a:tailEnd/>
            </a:ln>
            <a:effectLst/>
          </p:spPr>
          <p:txBody>
            <a:bodyPr/>
            <a:lstStyle/>
            <a:p>
              <a:endParaRPr lang="en-US"/>
            </a:p>
          </p:txBody>
        </p:sp>
        <p:sp>
          <p:nvSpPr>
            <p:cNvPr id="8" name="Line 56"/>
            <p:cNvSpPr>
              <a:spLocks noChangeShapeType="1"/>
            </p:cNvSpPr>
            <p:nvPr/>
          </p:nvSpPr>
          <p:spPr bwMode="auto">
            <a:xfrm rot="5400000">
              <a:off x="2915" y="657"/>
              <a:ext cx="0" cy="3264"/>
            </a:xfrm>
            <a:prstGeom prst="line">
              <a:avLst/>
            </a:prstGeom>
            <a:noFill/>
            <a:ln w="3175">
              <a:solidFill>
                <a:schemeClr val="hlink"/>
              </a:solidFill>
              <a:round/>
              <a:headEnd/>
              <a:tailEnd/>
            </a:ln>
            <a:effectLst/>
          </p:spPr>
          <p:txBody>
            <a:bodyPr/>
            <a:lstStyle/>
            <a:p>
              <a:endParaRPr lang="en-US"/>
            </a:p>
          </p:txBody>
        </p:sp>
      </p:grpSp>
      <p:grpSp>
        <p:nvGrpSpPr>
          <p:cNvPr id="9" name="Group 121"/>
          <p:cNvGrpSpPr>
            <a:grpSpLocks/>
          </p:cNvGrpSpPr>
          <p:nvPr/>
        </p:nvGrpSpPr>
        <p:grpSpPr bwMode="auto">
          <a:xfrm>
            <a:off x="3471192" y="1748898"/>
            <a:ext cx="6346959" cy="3382962"/>
            <a:chOff x="1368" y="1241"/>
            <a:chExt cx="2562" cy="2131"/>
          </a:xfrm>
        </p:grpSpPr>
        <p:sp>
          <p:nvSpPr>
            <p:cNvPr id="10" name="Line 59"/>
            <p:cNvSpPr>
              <a:spLocks noChangeShapeType="1"/>
            </p:cNvSpPr>
            <p:nvPr/>
          </p:nvSpPr>
          <p:spPr bwMode="auto">
            <a:xfrm>
              <a:off x="3930" y="1247"/>
              <a:ext cx="0" cy="2125"/>
            </a:xfrm>
            <a:prstGeom prst="line">
              <a:avLst/>
            </a:prstGeom>
            <a:noFill/>
            <a:ln w="3175">
              <a:solidFill>
                <a:schemeClr val="tx1"/>
              </a:solidFill>
              <a:round/>
              <a:headEnd/>
              <a:tailEnd/>
            </a:ln>
            <a:effectLst/>
          </p:spPr>
          <p:txBody>
            <a:bodyPr/>
            <a:lstStyle/>
            <a:p>
              <a:endParaRPr lang="en-US"/>
            </a:p>
          </p:txBody>
        </p:sp>
        <p:sp>
          <p:nvSpPr>
            <p:cNvPr id="11" name="Line 60"/>
            <p:cNvSpPr>
              <a:spLocks noChangeShapeType="1"/>
            </p:cNvSpPr>
            <p:nvPr/>
          </p:nvSpPr>
          <p:spPr bwMode="auto">
            <a:xfrm>
              <a:off x="3286" y="1247"/>
              <a:ext cx="0" cy="2125"/>
            </a:xfrm>
            <a:prstGeom prst="line">
              <a:avLst/>
            </a:prstGeom>
            <a:noFill/>
            <a:ln w="3175">
              <a:solidFill>
                <a:schemeClr val="tx1"/>
              </a:solidFill>
              <a:round/>
              <a:headEnd/>
              <a:tailEnd/>
            </a:ln>
            <a:effectLst/>
          </p:spPr>
          <p:txBody>
            <a:bodyPr/>
            <a:lstStyle/>
            <a:p>
              <a:endParaRPr lang="en-US"/>
            </a:p>
          </p:txBody>
        </p:sp>
        <p:sp>
          <p:nvSpPr>
            <p:cNvPr id="12" name="Line 61"/>
            <p:cNvSpPr>
              <a:spLocks noChangeShapeType="1"/>
            </p:cNvSpPr>
            <p:nvPr/>
          </p:nvSpPr>
          <p:spPr bwMode="auto">
            <a:xfrm>
              <a:off x="2663" y="1247"/>
              <a:ext cx="0" cy="2125"/>
            </a:xfrm>
            <a:prstGeom prst="line">
              <a:avLst/>
            </a:prstGeom>
            <a:noFill/>
            <a:ln w="3175">
              <a:solidFill>
                <a:schemeClr val="tx1"/>
              </a:solidFill>
              <a:round/>
              <a:headEnd/>
              <a:tailEnd/>
            </a:ln>
            <a:effectLst/>
          </p:spPr>
          <p:txBody>
            <a:bodyPr/>
            <a:lstStyle/>
            <a:p>
              <a:endParaRPr lang="en-US"/>
            </a:p>
          </p:txBody>
        </p:sp>
        <p:sp>
          <p:nvSpPr>
            <p:cNvPr id="13" name="Line 62"/>
            <p:cNvSpPr>
              <a:spLocks noChangeShapeType="1"/>
            </p:cNvSpPr>
            <p:nvPr/>
          </p:nvSpPr>
          <p:spPr bwMode="auto">
            <a:xfrm>
              <a:off x="2013" y="1244"/>
              <a:ext cx="0" cy="2124"/>
            </a:xfrm>
            <a:prstGeom prst="line">
              <a:avLst/>
            </a:prstGeom>
            <a:noFill/>
            <a:ln w="3175">
              <a:solidFill>
                <a:schemeClr val="tx1"/>
              </a:solidFill>
              <a:round/>
              <a:headEnd/>
              <a:tailEnd/>
            </a:ln>
            <a:effectLst/>
          </p:spPr>
          <p:txBody>
            <a:bodyPr/>
            <a:lstStyle/>
            <a:p>
              <a:endParaRPr lang="en-US"/>
            </a:p>
          </p:txBody>
        </p:sp>
        <p:sp>
          <p:nvSpPr>
            <p:cNvPr id="14" name="Line 63"/>
            <p:cNvSpPr>
              <a:spLocks noChangeShapeType="1"/>
            </p:cNvSpPr>
            <p:nvPr/>
          </p:nvSpPr>
          <p:spPr bwMode="auto">
            <a:xfrm>
              <a:off x="1368" y="1241"/>
              <a:ext cx="0" cy="2125"/>
            </a:xfrm>
            <a:prstGeom prst="line">
              <a:avLst/>
            </a:prstGeom>
            <a:noFill/>
            <a:ln w="3175">
              <a:solidFill>
                <a:schemeClr val="tx1"/>
              </a:solidFill>
              <a:round/>
              <a:headEnd/>
              <a:tailEnd/>
            </a:ln>
            <a:effectLst/>
          </p:spPr>
          <p:txBody>
            <a:bodyPr/>
            <a:lstStyle/>
            <a:p>
              <a:endParaRPr lang="en-US"/>
            </a:p>
          </p:txBody>
        </p:sp>
      </p:grpSp>
      <p:sp>
        <p:nvSpPr>
          <p:cNvPr id="15" name="Line 66"/>
          <p:cNvSpPr>
            <a:spLocks noChangeShapeType="1"/>
          </p:cNvSpPr>
          <p:nvPr/>
        </p:nvSpPr>
        <p:spPr bwMode="auto">
          <a:xfrm flipV="1">
            <a:off x="3477526" y="1733023"/>
            <a:ext cx="0" cy="3427412"/>
          </a:xfrm>
          <a:prstGeom prst="line">
            <a:avLst/>
          </a:prstGeom>
          <a:noFill/>
          <a:ln w="12700">
            <a:solidFill>
              <a:schemeClr val="tx1"/>
            </a:solidFill>
            <a:round/>
            <a:headEnd/>
            <a:tailEnd/>
          </a:ln>
          <a:effectLst>
            <a:outerShdw dist="17961" dir="2700000" algn="ctr" rotWithShape="0">
              <a:srgbClr val="000000"/>
            </a:outerShdw>
          </a:effectLst>
        </p:spPr>
        <p:txBody>
          <a:bodyPr wrap="none" anchor="ctr"/>
          <a:lstStyle/>
          <a:p>
            <a:endParaRPr lang="en-US"/>
          </a:p>
        </p:txBody>
      </p:sp>
      <p:sp>
        <p:nvSpPr>
          <p:cNvPr id="16" name="Rectangle 73"/>
          <p:cNvSpPr>
            <a:spLocks noChangeArrowheads="1"/>
          </p:cNvSpPr>
          <p:nvPr/>
        </p:nvSpPr>
        <p:spPr bwMode="auto">
          <a:xfrm rot="16200000">
            <a:off x="42955" y="3155129"/>
            <a:ext cx="3902075" cy="459100"/>
          </a:xfrm>
          <a:prstGeom prst="rect">
            <a:avLst/>
          </a:prstGeom>
          <a:noFill/>
          <a:ln w="12700">
            <a:noFill/>
            <a:miter lim="800000"/>
            <a:headEnd/>
            <a:tailEnd/>
          </a:ln>
          <a:effectLst/>
        </p:spPr>
        <p:txBody>
          <a:bodyPr lIns="90488" tIns="44450" rIns="90488" bIns="44450">
            <a:spAutoFit/>
          </a:bodyPr>
          <a:lstStyle/>
          <a:p>
            <a:pPr algn="l"/>
            <a:r>
              <a:rPr lang="en-US" sz="2400" dirty="0">
                <a:effectLst/>
                <a:latin typeface="+mn-lt"/>
              </a:rPr>
              <a:t>Real  Sales Revenue ($1000s)</a:t>
            </a:r>
          </a:p>
        </p:txBody>
      </p:sp>
      <p:sp>
        <p:nvSpPr>
          <p:cNvPr id="17" name="Rectangle 74"/>
          <p:cNvSpPr>
            <a:spLocks noChangeArrowheads="1"/>
          </p:cNvSpPr>
          <p:nvPr/>
        </p:nvSpPr>
        <p:spPr bwMode="auto">
          <a:xfrm>
            <a:off x="3092032" y="5313968"/>
            <a:ext cx="7083671" cy="459100"/>
          </a:xfrm>
          <a:prstGeom prst="rect">
            <a:avLst/>
          </a:prstGeom>
          <a:noFill/>
          <a:ln w="12700">
            <a:noFill/>
            <a:miter lim="800000"/>
            <a:headEnd/>
            <a:tailEnd/>
          </a:ln>
          <a:effectLst/>
        </p:spPr>
        <p:txBody>
          <a:bodyPr wrap="none" lIns="90488" tIns="44450" rIns="90488" bIns="44450">
            <a:spAutoFit/>
          </a:bodyPr>
          <a:lstStyle/>
          <a:p>
            <a:pPr algn="l"/>
            <a:r>
              <a:rPr lang="en-US" sz="2400" dirty="0">
                <a:effectLst/>
                <a:latin typeface="+mn-lt"/>
              </a:rPr>
              <a:t>2010              2011               2012             2013              2014</a:t>
            </a:r>
          </a:p>
        </p:txBody>
      </p:sp>
      <p:grpSp>
        <p:nvGrpSpPr>
          <p:cNvPr id="18" name="Group 136"/>
          <p:cNvGrpSpPr>
            <a:grpSpLocks/>
          </p:cNvGrpSpPr>
          <p:nvPr/>
        </p:nvGrpSpPr>
        <p:grpSpPr bwMode="auto">
          <a:xfrm>
            <a:off x="3481749" y="5104874"/>
            <a:ext cx="6332179" cy="142875"/>
            <a:chOff x="1649" y="3103"/>
            <a:chExt cx="2999" cy="90"/>
          </a:xfrm>
        </p:grpSpPr>
        <p:sp>
          <p:nvSpPr>
            <p:cNvPr id="19" name="Line 76"/>
            <p:cNvSpPr>
              <a:spLocks noChangeShapeType="1"/>
            </p:cNvSpPr>
            <p:nvPr/>
          </p:nvSpPr>
          <p:spPr bwMode="auto">
            <a:xfrm>
              <a:off x="1649" y="3115"/>
              <a:ext cx="0" cy="78"/>
            </a:xfrm>
            <a:prstGeom prst="line">
              <a:avLst/>
            </a:prstGeom>
            <a:noFill/>
            <a:ln w="12700">
              <a:solidFill>
                <a:schemeClr val="tx1"/>
              </a:solidFill>
              <a:round/>
              <a:headEnd/>
              <a:tailEnd/>
            </a:ln>
            <a:effectLst>
              <a:outerShdw dist="17961" dir="2700000" algn="ctr" rotWithShape="0">
                <a:srgbClr val="000000"/>
              </a:outerShdw>
            </a:effectLst>
          </p:spPr>
          <p:txBody>
            <a:bodyPr wrap="none" anchor="ctr"/>
            <a:lstStyle/>
            <a:p>
              <a:endParaRPr lang="en-US"/>
            </a:p>
          </p:txBody>
        </p:sp>
        <p:sp>
          <p:nvSpPr>
            <p:cNvPr id="20" name="Line 77"/>
            <p:cNvSpPr>
              <a:spLocks noChangeShapeType="1"/>
            </p:cNvSpPr>
            <p:nvPr/>
          </p:nvSpPr>
          <p:spPr bwMode="auto">
            <a:xfrm>
              <a:off x="2403" y="3106"/>
              <a:ext cx="0" cy="79"/>
            </a:xfrm>
            <a:prstGeom prst="line">
              <a:avLst/>
            </a:prstGeom>
            <a:noFill/>
            <a:ln w="12700">
              <a:solidFill>
                <a:schemeClr val="tx1"/>
              </a:solidFill>
              <a:round/>
              <a:headEnd/>
              <a:tailEnd/>
            </a:ln>
            <a:effectLst>
              <a:outerShdw dist="17961" dir="2700000" algn="ctr" rotWithShape="0">
                <a:srgbClr val="000000"/>
              </a:outerShdw>
            </a:effectLst>
          </p:spPr>
          <p:txBody>
            <a:bodyPr wrap="none" anchor="ctr"/>
            <a:lstStyle/>
            <a:p>
              <a:endParaRPr lang="en-US"/>
            </a:p>
          </p:txBody>
        </p:sp>
        <p:sp>
          <p:nvSpPr>
            <p:cNvPr id="21" name="Line 78"/>
            <p:cNvSpPr>
              <a:spLocks noChangeShapeType="1"/>
            </p:cNvSpPr>
            <p:nvPr/>
          </p:nvSpPr>
          <p:spPr bwMode="auto">
            <a:xfrm>
              <a:off x="3163" y="3104"/>
              <a:ext cx="0" cy="79"/>
            </a:xfrm>
            <a:prstGeom prst="line">
              <a:avLst/>
            </a:prstGeom>
            <a:noFill/>
            <a:ln w="12700">
              <a:solidFill>
                <a:schemeClr val="tx1"/>
              </a:solidFill>
              <a:round/>
              <a:headEnd/>
              <a:tailEnd/>
            </a:ln>
            <a:effectLst>
              <a:outerShdw dist="17961" dir="2700000" algn="ctr" rotWithShape="0">
                <a:srgbClr val="000000"/>
              </a:outerShdw>
            </a:effectLst>
          </p:spPr>
          <p:txBody>
            <a:bodyPr wrap="none" anchor="ctr"/>
            <a:lstStyle/>
            <a:p>
              <a:endParaRPr lang="en-US"/>
            </a:p>
          </p:txBody>
        </p:sp>
        <p:sp>
          <p:nvSpPr>
            <p:cNvPr id="22" name="Line 79"/>
            <p:cNvSpPr>
              <a:spLocks noChangeShapeType="1"/>
            </p:cNvSpPr>
            <p:nvPr/>
          </p:nvSpPr>
          <p:spPr bwMode="auto">
            <a:xfrm>
              <a:off x="3894" y="3103"/>
              <a:ext cx="0" cy="78"/>
            </a:xfrm>
            <a:prstGeom prst="line">
              <a:avLst/>
            </a:prstGeom>
            <a:noFill/>
            <a:ln w="12700">
              <a:solidFill>
                <a:schemeClr val="tx1"/>
              </a:solidFill>
              <a:round/>
              <a:headEnd/>
              <a:tailEnd/>
            </a:ln>
            <a:effectLst>
              <a:outerShdw dist="17961" dir="2700000" algn="ctr" rotWithShape="0">
                <a:srgbClr val="000000"/>
              </a:outerShdw>
            </a:effectLst>
          </p:spPr>
          <p:txBody>
            <a:bodyPr wrap="none" anchor="ctr"/>
            <a:lstStyle/>
            <a:p>
              <a:endParaRPr lang="en-US"/>
            </a:p>
          </p:txBody>
        </p:sp>
        <p:sp>
          <p:nvSpPr>
            <p:cNvPr id="23" name="Line 80"/>
            <p:cNvSpPr>
              <a:spLocks noChangeShapeType="1"/>
            </p:cNvSpPr>
            <p:nvPr/>
          </p:nvSpPr>
          <p:spPr bwMode="auto">
            <a:xfrm>
              <a:off x="4648" y="3109"/>
              <a:ext cx="0" cy="79"/>
            </a:xfrm>
            <a:prstGeom prst="line">
              <a:avLst/>
            </a:prstGeom>
            <a:noFill/>
            <a:ln w="12700">
              <a:solidFill>
                <a:schemeClr val="tx1"/>
              </a:solidFill>
              <a:round/>
              <a:headEnd/>
              <a:tailEnd/>
            </a:ln>
            <a:effectLst>
              <a:outerShdw dist="17961" dir="2700000" algn="ctr" rotWithShape="0">
                <a:srgbClr val="000000"/>
              </a:outerShdw>
            </a:effectLst>
          </p:spPr>
          <p:txBody>
            <a:bodyPr wrap="none" anchor="ctr"/>
            <a:lstStyle/>
            <a:p>
              <a:endParaRPr lang="en-US"/>
            </a:p>
          </p:txBody>
        </p:sp>
      </p:grpSp>
      <p:sp>
        <p:nvSpPr>
          <p:cNvPr id="24" name="Line 83"/>
          <p:cNvSpPr>
            <a:spLocks noChangeShapeType="1"/>
          </p:cNvSpPr>
          <p:nvPr/>
        </p:nvSpPr>
        <p:spPr bwMode="auto">
          <a:xfrm flipV="1">
            <a:off x="3321281" y="5158848"/>
            <a:ext cx="6482091" cy="0"/>
          </a:xfrm>
          <a:prstGeom prst="line">
            <a:avLst/>
          </a:prstGeom>
          <a:noFill/>
          <a:ln w="12700">
            <a:solidFill>
              <a:schemeClr val="tx1"/>
            </a:solidFill>
            <a:round/>
            <a:headEnd/>
            <a:tailEnd/>
          </a:ln>
          <a:effectLst>
            <a:outerShdw dist="17961" dir="2700000" algn="ctr" rotWithShape="0">
              <a:srgbClr val="000000"/>
            </a:outerShdw>
          </a:effectLst>
        </p:spPr>
        <p:txBody>
          <a:bodyPr wrap="none" anchor="ctr"/>
          <a:lstStyle/>
          <a:p>
            <a:endParaRPr lang="en-US"/>
          </a:p>
        </p:txBody>
      </p:sp>
      <p:sp>
        <p:nvSpPr>
          <p:cNvPr id="25" name="Line 91"/>
          <p:cNvSpPr>
            <a:spLocks noChangeShapeType="1"/>
          </p:cNvSpPr>
          <p:nvPr/>
        </p:nvSpPr>
        <p:spPr bwMode="auto">
          <a:xfrm flipV="1">
            <a:off x="8222741" y="1931460"/>
            <a:ext cx="1582740" cy="979489"/>
          </a:xfrm>
          <a:prstGeom prst="line">
            <a:avLst/>
          </a:prstGeom>
          <a:noFill/>
          <a:ln w="28575">
            <a:solidFill>
              <a:srgbClr val="C00000"/>
            </a:solidFill>
            <a:round/>
            <a:headEnd type="none" w="med" len="sm"/>
            <a:tailEnd type="none" w="med" len="sm"/>
          </a:ln>
          <a:effectLst>
            <a:outerShdw dist="17961" dir="2700000" algn="ctr" rotWithShape="0">
              <a:schemeClr val="bg2"/>
            </a:outerShdw>
          </a:effectLst>
        </p:spPr>
        <p:txBody>
          <a:bodyPr wrap="none" anchor="ctr"/>
          <a:lstStyle/>
          <a:p>
            <a:endParaRPr lang="en-US"/>
          </a:p>
        </p:txBody>
      </p:sp>
      <p:sp>
        <p:nvSpPr>
          <p:cNvPr id="26" name="Oval 92"/>
          <p:cNvSpPr>
            <a:spLocks noChangeArrowheads="1"/>
          </p:cNvSpPr>
          <p:nvPr/>
        </p:nvSpPr>
        <p:spPr bwMode="auto">
          <a:xfrm>
            <a:off x="9746362" y="1874311"/>
            <a:ext cx="130909" cy="104775"/>
          </a:xfrm>
          <a:prstGeom prst="ellipse">
            <a:avLst/>
          </a:prstGeom>
          <a:solidFill>
            <a:schemeClr val="tx1"/>
          </a:solidFill>
          <a:ln w="12700">
            <a:noFill/>
            <a:round/>
            <a:headEnd/>
            <a:tailEnd/>
          </a:ln>
          <a:effectLst/>
        </p:spPr>
        <p:txBody>
          <a:bodyPr wrap="none" anchor="ctr"/>
          <a:lstStyle/>
          <a:p>
            <a:endParaRPr lang="en-US"/>
          </a:p>
        </p:txBody>
      </p:sp>
      <p:sp>
        <p:nvSpPr>
          <p:cNvPr id="27" name="Line 94"/>
          <p:cNvSpPr>
            <a:spLocks noChangeShapeType="1"/>
          </p:cNvSpPr>
          <p:nvPr/>
        </p:nvSpPr>
        <p:spPr bwMode="auto">
          <a:xfrm rot="21539117" flipV="1">
            <a:off x="6679375" y="2907464"/>
            <a:ext cx="1564842" cy="807965"/>
          </a:xfrm>
          <a:prstGeom prst="line">
            <a:avLst/>
          </a:prstGeom>
          <a:noFill/>
          <a:ln w="28575">
            <a:solidFill>
              <a:srgbClr val="C00000"/>
            </a:solidFill>
            <a:round/>
            <a:headEnd type="none" w="med" len="sm"/>
            <a:tailEnd type="none" w="med" len="sm"/>
          </a:ln>
          <a:effectLst>
            <a:outerShdw dist="17961" dir="2700000" algn="ctr" rotWithShape="0">
              <a:schemeClr val="bg2"/>
            </a:outerShdw>
          </a:effectLst>
        </p:spPr>
        <p:txBody>
          <a:bodyPr wrap="none" anchor="ctr"/>
          <a:lstStyle/>
          <a:p>
            <a:endParaRPr lang="en-US"/>
          </a:p>
        </p:txBody>
      </p:sp>
      <p:sp>
        <p:nvSpPr>
          <p:cNvPr id="28" name="Oval 95"/>
          <p:cNvSpPr>
            <a:spLocks noChangeArrowheads="1"/>
          </p:cNvSpPr>
          <p:nvPr/>
        </p:nvSpPr>
        <p:spPr bwMode="auto">
          <a:xfrm>
            <a:off x="8160679" y="2852660"/>
            <a:ext cx="130909" cy="104775"/>
          </a:xfrm>
          <a:prstGeom prst="ellipse">
            <a:avLst/>
          </a:prstGeom>
          <a:solidFill>
            <a:schemeClr val="tx1"/>
          </a:solidFill>
          <a:ln w="12700">
            <a:noFill/>
            <a:round/>
            <a:headEnd/>
            <a:tailEnd/>
          </a:ln>
          <a:effectLst/>
        </p:spPr>
        <p:txBody>
          <a:bodyPr wrap="none" anchor="ctr"/>
          <a:lstStyle/>
          <a:p>
            <a:endParaRPr lang="en-US"/>
          </a:p>
        </p:txBody>
      </p:sp>
      <p:sp>
        <p:nvSpPr>
          <p:cNvPr id="29" name="Line 97"/>
          <p:cNvSpPr>
            <a:spLocks noChangeShapeType="1"/>
          </p:cNvSpPr>
          <p:nvPr/>
        </p:nvSpPr>
        <p:spPr bwMode="auto">
          <a:xfrm rot="61441" flipV="1">
            <a:off x="5075233" y="3713418"/>
            <a:ext cx="1596325" cy="666761"/>
          </a:xfrm>
          <a:prstGeom prst="line">
            <a:avLst/>
          </a:prstGeom>
          <a:noFill/>
          <a:ln w="28575">
            <a:solidFill>
              <a:srgbClr val="C00000"/>
            </a:solidFill>
            <a:round/>
            <a:headEnd type="none" w="med" len="sm"/>
            <a:tailEnd type="none" w="med" len="sm"/>
          </a:ln>
          <a:effectLst>
            <a:outerShdw dist="17961" dir="2700000" algn="ctr" rotWithShape="0">
              <a:schemeClr val="bg2"/>
            </a:outerShdw>
          </a:effectLst>
        </p:spPr>
        <p:txBody>
          <a:bodyPr wrap="none" anchor="ctr"/>
          <a:lstStyle/>
          <a:p>
            <a:endParaRPr lang="en-US"/>
          </a:p>
        </p:txBody>
      </p:sp>
      <p:sp>
        <p:nvSpPr>
          <p:cNvPr id="31" name="Line 100"/>
          <p:cNvSpPr>
            <a:spLocks noChangeShapeType="1"/>
          </p:cNvSpPr>
          <p:nvPr/>
        </p:nvSpPr>
        <p:spPr bwMode="auto">
          <a:xfrm flipV="1">
            <a:off x="3474811" y="4379379"/>
            <a:ext cx="1605289" cy="502103"/>
          </a:xfrm>
          <a:prstGeom prst="line">
            <a:avLst/>
          </a:prstGeom>
          <a:noFill/>
          <a:ln w="28575">
            <a:solidFill>
              <a:srgbClr val="C00000"/>
            </a:solidFill>
            <a:round/>
            <a:headEnd type="none" w="sm" len="sm"/>
            <a:tailEnd type="none" w="sm" len="sm"/>
          </a:ln>
          <a:effectLst>
            <a:outerShdw dist="17961" dir="2700000" algn="ctr" rotWithShape="0">
              <a:schemeClr val="bg2"/>
            </a:outerShdw>
          </a:effectLst>
        </p:spPr>
        <p:txBody>
          <a:bodyPr wrap="none" anchor="ctr"/>
          <a:lstStyle/>
          <a:p>
            <a:endParaRPr lang="en-US"/>
          </a:p>
        </p:txBody>
      </p:sp>
      <p:sp>
        <p:nvSpPr>
          <p:cNvPr id="32" name="Oval 101"/>
          <p:cNvSpPr>
            <a:spLocks noChangeArrowheads="1"/>
          </p:cNvSpPr>
          <p:nvPr/>
        </p:nvSpPr>
        <p:spPr bwMode="auto">
          <a:xfrm>
            <a:off x="3424740" y="4829089"/>
            <a:ext cx="124575" cy="100012"/>
          </a:xfrm>
          <a:prstGeom prst="ellipse">
            <a:avLst/>
          </a:prstGeom>
          <a:solidFill>
            <a:schemeClr val="tx1"/>
          </a:solidFill>
          <a:ln w="12700">
            <a:noFill/>
            <a:round/>
            <a:headEnd/>
            <a:tailEnd/>
          </a:ln>
          <a:effectLst/>
        </p:spPr>
        <p:txBody>
          <a:bodyPr wrap="none" anchor="ctr"/>
          <a:lstStyle/>
          <a:p>
            <a:endParaRPr lang="en-US"/>
          </a:p>
        </p:txBody>
      </p:sp>
      <p:sp>
        <p:nvSpPr>
          <p:cNvPr id="33" name="Oval 102"/>
          <p:cNvSpPr>
            <a:spLocks noChangeArrowheads="1"/>
          </p:cNvSpPr>
          <p:nvPr/>
        </p:nvSpPr>
        <p:spPr bwMode="auto">
          <a:xfrm>
            <a:off x="5001979" y="4323591"/>
            <a:ext cx="124574" cy="100013"/>
          </a:xfrm>
          <a:prstGeom prst="ellipse">
            <a:avLst/>
          </a:prstGeom>
          <a:solidFill>
            <a:schemeClr val="tx1"/>
          </a:solidFill>
          <a:ln w="12700">
            <a:noFill/>
            <a:round/>
            <a:headEnd/>
            <a:tailEnd/>
          </a:ln>
          <a:effectLst/>
        </p:spPr>
        <p:txBody>
          <a:bodyPr wrap="none" anchor="ctr"/>
          <a:lstStyle/>
          <a:p>
            <a:endParaRPr lang="en-US"/>
          </a:p>
        </p:txBody>
      </p:sp>
      <p:grpSp>
        <p:nvGrpSpPr>
          <p:cNvPr id="35" name="Group 105"/>
          <p:cNvGrpSpPr>
            <a:grpSpLocks/>
          </p:cNvGrpSpPr>
          <p:nvPr/>
        </p:nvGrpSpPr>
        <p:grpSpPr bwMode="auto">
          <a:xfrm>
            <a:off x="3331837" y="1748899"/>
            <a:ext cx="280821" cy="3100387"/>
            <a:chOff x="1302" y="1241"/>
            <a:chExt cx="133" cy="1953"/>
          </a:xfrm>
        </p:grpSpPr>
        <p:grpSp>
          <p:nvGrpSpPr>
            <p:cNvPr id="36" name="Group 106"/>
            <p:cNvGrpSpPr>
              <a:grpSpLocks/>
            </p:cNvGrpSpPr>
            <p:nvPr/>
          </p:nvGrpSpPr>
          <p:grpSpPr bwMode="auto">
            <a:xfrm>
              <a:off x="1302" y="1241"/>
              <a:ext cx="133" cy="1730"/>
              <a:chOff x="1146" y="1421"/>
              <a:chExt cx="133" cy="1730"/>
            </a:xfrm>
          </p:grpSpPr>
          <p:sp>
            <p:nvSpPr>
              <p:cNvPr id="42" name="Line 107"/>
              <p:cNvSpPr>
                <a:spLocks noChangeShapeType="1"/>
              </p:cNvSpPr>
              <p:nvPr/>
            </p:nvSpPr>
            <p:spPr bwMode="auto">
              <a:xfrm>
                <a:off x="1148" y="3151"/>
                <a:ext cx="131" cy="0"/>
              </a:xfrm>
              <a:prstGeom prst="line">
                <a:avLst/>
              </a:prstGeom>
              <a:noFill/>
              <a:ln w="12700">
                <a:solidFill>
                  <a:schemeClr val="tx1"/>
                </a:solidFill>
                <a:round/>
                <a:headEnd/>
                <a:tailEnd/>
              </a:ln>
              <a:effectLst>
                <a:outerShdw dist="17961" dir="2700000" algn="ctr" rotWithShape="0">
                  <a:srgbClr val="000000"/>
                </a:outerShdw>
              </a:effectLst>
            </p:spPr>
            <p:txBody>
              <a:bodyPr wrap="none" anchor="ctr"/>
              <a:lstStyle/>
              <a:p>
                <a:endParaRPr lang="en-US"/>
              </a:p>
            </p:txBody>
          </p:sp>
          <p:sp>
            <p:nvSpPr>
              <p:cNvPr id="43" name="Line 108"/>
              <p:cNvSpPr>
                <a:spLocks noChangeShapeType="1"/>
              </p:cNvSpPr>
              <p:nvPr/>
            </p:nvSpPr>
            <p:spPr bwMode="auto">
              <a:xfrm>
                <a:off x="1148" y="2717"/>
                <a:ext cx="131" cy="0"/>
              </a:xfrm>
              <a:prstGeom prst="line">
                <a:avLst/>
              </a:prstGeom>
              <a:noFill/>
              <a:ln w="12700">
                <a:solidFill>
                  <a:schemeClr val="tx1"/>
                </a:solidFill>
                <a:round/>
                <a:headEnd/>
                <a:tailEnd/>
              </a:ln>
              <a:effectLst>
                <a:outerShdw dist="17961" dir="2700000" algn="ctr" rotWithShape="0">
                  <a:srgbClr val="000000"/>
                </a:outerShdw>
              </a:effectLst>
            </p:spPr>
            <p:txBody>
              <a:bodyPr wrap="none" anchor="ctr"/>
              <a:lstStyle/>
              <a:p>
                <a:endParaRPr lang="en-US"/>
              </a:p>
            </p:txBody>
          </p:sp>
          <p:sp>
            <p:nvSpPr>
              <p:cNvPr id="44" name="Line 109"/>
              <p:cNvSpPr>
                <a:spLocks noChangeShapeType="1"/>
              </p:cNvSpPr>
              <p:nvPr/>
            </p:nvSpPr>
            <p:spPr bwMode="auto">
              <a:xfrm>
                <a:off x="1148" y="2287"/>
                <a:ext cx="131" cy="0"/>
              </a:xfrm>
              <a:prstGeom prst="line">
                <a:avLst/>
              </a:prstGeom>
              <a:noFill/>
              <a:ln w="12700">
                <a:solidFill>
                  <a:schemeClr val="tx1"/>
                </a:solidFill>
                <a:round/>
                <a:headEnd/>
                <a:tailEnd/>
              </a:ln>
              <a:effectLst>
                <a:outerShdw dist="17961" dir="2700000" algn="ctr" rotWithShape="0">
                  <a:srgbClr val="000000"/>
                </a:outerShdw>
              </a:effectLst>
            </p:spPr>
            <p:txBody>
              <a:bodyPr wrap="none" anchor="ctr"/>
              <a:lstStyle/>
              <a:p>
                <a:endParaRPr lang="en-US"/>
              </a:p>
            </p:txBody>
          </p:sp>
          <p:sp>
            <p:nvSpPr>
              <p:cNvPr id="45" name="Line 110"/>
              <p:cNvSpPr>
                <a:spLocks noChangeShapeType="1"/>
              </p:cNvSpPr>
              <p:nvPr/>
            </p:nvSpPr>
            <p:spPr bwMode="auto">
              <a:xfrm>
                <a:off x="1148" y="1843"/>
                <a:ext cx="131" cy="0"/>
              </a:xfrm>
              <a:prstGeom prst="line">
                <a:avLst/>
              </a:prstGeom>
              <a:noFill/>
              <a:ln w="12700">
                <a:solidFill>
                  <a:schemeClr val="tx1"/>
                </a:solidFill>
                <a:round/>
                <a:headEnd/>
                <a:tailEnd/>
              </a:ln>
              <a:effectLst>
                <a:outerShdw dist="17961" dir="2700000" algn="ctr" rotWithShape="0">
                  <a:srgbClr val="000000"/>
                </a:outerShdw>
              </a:effectLst>
            </p:spPr>
            <p:txBody>
              <a:bodyPr wrap="none" anchor="ctr"/>
              <a:lstStyle/>
              <a:p>
                <a:endParaRPr lang="en-US"/>
              </a:p>
            </p:txBody>
          </p:sp>
          <p:sp>
            <p:nvSpPr>
              <p:cNvPr id="46" name="Line 111"/>
              <p:cNvSpPr>
                <a:spLocks noChangeShapeType="1"/>
              </p:cNvSpPr>
              <p:nvPr/>
            </p:nvSpPr>
            <p:spPr bwMode="auto">
              <a:xfrm>
                <a:off x="1146" y="1421"/>
                <a:ext cx="130" cy="0"/>
              </a:xfrm>
              <a:prstGeom prst="line">
                <a:avLst/>
              </a:prstGeom>
              <a:noFill/>
              <a:ln w="12700">
                <a:solidFill>
                  <a:schemeClr val="tx1"/>
                </a:solidFill>
                <a:round/>
                <a:headEnd/>
                <a:tailEnd/>
              </a:ln>
              <a:effectLst>
                <a:outerShdw dist="17961" dir="2700000" algn="ctr" rotWithShape="0">
                  <a:srgbClr val="000000"/>
                </a:outerShdw>
              </a:effectLst>
            </p:spPr>
            <p:txBody>
              <a:bodyPr wrap="none" anchor="ctr"/>
              <a:lstStyle/>
              <a:p>
                <a:endParaRPr lang="en-US"/>
              </a:p>
            </p:txBody>
          </p:sp>
        </p:grpSp>
        <p:sp>
          <p:nvSpPr>
            <p:cNvPr id="37" name="Line 112"/>
            <p:cNvSpPr>
              <a:spLocks noChangeShapeType="1"/>
            </p:cNvSpPr>
            <p:nvPr/>
          </p:nvSpPr>
          <p:spPr bwMode="auto">
            <a:xfrm>
              <a:off x="1332" y="2748"/>
              <a:ext cx="84" cy="2"/>
            </a:xfrm>
            <a:prstGeom prst="line">
              <a:avLst/>
            </a:prstGeom>
            <a:noFill/>
            <a:ln w="12700">
              <a:solidFill>
                <a:schemeClr val="tx1"/>
              </a:solidFill>
              <a:round/>
              <a:headEnd/>
              <a:tailEnd/>
            </a:ln>
            <a:effectLst>
              <a:outerShdw dist="17961" dir="2700000" algn="ctr" rotWithShape="0">
                <a:srgbClr val="000000"/>
              </a:outerShdw>
            </a:effectLst>
          </p:spPr>
          <p:txBody>
            <a:bodyPr/>
            <a:lstStyle/>
            <a:p>
              <a:endParaRPr lang="en-US"/>
            </a:p>
          </p:txBody>
        </p:sp>
        <p:sp>
          <p:nvSpPr>
            <p:cNvPr id="38" name="Line 113"/>
            <p:cNvSpPr>
              <a:spLocks noChangeShapeType="1"/>
            </p:cNvSpPr>
            <p:nvPr/>
          </p:nvSpPr>
          <p:spPr bwMode="auto">
            <a:xfrm>
              <a:off x="1326" y="2316"/>
              <a:ext cx="84" cy="2"/>
            </a:xfrm>
            <a:prstGeom prst="line">
              <a:avLst/>
            </a:prstGeom>
            <a:noFill/>
            <a:ln w="12700">
              <a:solidFill>
                <a:schemeClr val="tx1"/>
              </a:solidFill>
              <a:round/>
              <a:headEnd/>
              <a:tailEnd/>
            </a:ln>
            <a:effectLst>
              <a:outerShdw dist="17961" dir="2700000" algn="ctr" rotWithShape="0">
                <a:srgbClr val="000000"/>
              </a:outerShdw>
            </a:effectLst>
          </p:spPr>
          <p:txBody>
            <a:bodyPr/>
            <a:lstStyle/>
            <a:p>
              <a:endParaRPr lang="en-US"/>
            </a:p>
          </p:txBody>
        </p:sp>
        <p:sp>
          <p:nvSpPr>
            <p:cNvPr id="39" name="Line 114"/>
            <p:cNvSpPr>
              <a:spLocks noChangeShapeType="1"/>
            </p:cNvSpPr>
            <p:nvPr/>
          </p:nvSpPr>
          <p:spPr bwMode="auto">
            <a:xfrm>
              <a:off x="1326" y="1884"/>
              <a:ext cx="84" cy="2"/>
            </a:xfrm>
            <a:prstGeom prst="line">
              <a:avLst/>
            </a:prstGeom>
            <a:noFill/>
            <a:ln w="12700">
              <a:solidFill>
                <a:schemeClr val="tx1"/>
              </a:solidFill>
              <a:round/>
              <a:headEnd/>
              <a:tailEnd/>
            </a:ln>
            <a:effectLst>
              <a:outerShdw dist="17961" dir="2700000" algn="ctr" rotWithShape="0">
                <a:srgbClr val="000000"/>
              </a:outerShdw>
            </a:effectLst>
          </p:spPr>
          <p:txBody>
            <a:bodyPr/>
            <a:lstStyle/>
            <a:p>
              <a:endParaRPr lang="en-US"/>
            </a:p>
          </p:txBody>
        </p:sp>
        <p:sp>
          <p:nvSpPr>
            <p:cNvPr id="40" name="Line 115"/>
            <p:cNvSpPr>
              <a:spLocks noChangeShapeType="1"/>
            </p:cNvSpPr>
            <p:nvPr/>
          </p:nvSpPr>
          <p:spPr bwMode="auto">
            <a:xfrm>
              <a:off x="1326" y="1452"/>
              <a:ext cx="84" cy="2"/>
            </a:xfrm>
            <a:prstGeom prst="line">
              <a:avLst/>
            </a:prstGeom>
            <a:noFill/>
            <a:ln w="12700">
              <a:solidFill>
                <a:schemeClr val="tx1"/>
              </a:solidFill>
              <a:round/>
              <a:headEnd/>
              <a:tailEnd/>
            </a:ln>
            <a:effectLst>
              <a:outerShdw dist="17961" dir="2700000" algn="ctr" rotWithShape="0">
                <a:srgbClr val="000000"/>
              </a:outerShdw>
            </a:effectLst>
          </p:spPr>
          <p:txBody>
            <a:bodyPr/>
            <a:lstStyle/>
            <a:p>
              <a:endParaRPr lang="en-US"/>
            </a:p>
          </p:txBody>
        </p:sp>
        <p:sp>
          <p:nvSpPr>
            <p:cNvPr id="41" name="Line 116"/>
            <p:cNvSpPr>
              <a:spLocks noChangeShapeType="1"/>
            </p:cNvSpPr>
            <p:nvPr/>
          </p:nvSpPr>
          <p:spPr bwMode="auto">
            <a:xfrm>
              <a:off x="1326" y="3192"/>
              <a:ext cx="84" cy="2"/>
            </a:xfrm>
            <a:prstGeom prst="line">
              <a:avLst/>
            </a:prstGeom>
            <a:noFill/>
            <a:ln w="12700">
              <a:solidFill>
                <a:schemeClr val="tx1"/>
              </a:solidFill>
              <a:round/>
              <a:headEnd/>
              <a:tailEnd/>
            </a:ln>
            <a:effectLst>
              <a:outerShdw dist="17961" dir="2700000" algn="ctr" rotWithShape="0">
                <a:srgbClr val="000000"/>
              </a:outerShdw>
            </a:effectLst>
          </p:spPr>
          <p:txBody>
            <a:bodyPr/>
            <a:lstStyle/>
            <a:p>
              <a:endParaRPr lang="en-US"/>
            </a:p>
          </p:txBody>
        </p:sp>
      </p:grpSp>
      <p:grpSp>
        <p:nvGrpSpPr>
          <p:cNvPr id="47" name="Group 123"/>
          <p:cNvGrpSpPr>
            <a:grpSpLocks/>
          </p:cNvGrpSpPr>
          <p:nvPr/>
        </p:nvGrpSpPr>
        <p:grpSpPr bwMode="auto">
          <a:xfrm>
            <a:off x="2251029" y="1537762"/>
            <a:ext cx="952255" cy="3859215"/>
            <a:chOff x="760" y="1108"/>
            <a:chExt cx="451" cy="2431"/>
          </a:xfrm>
        </p:grpSpPr>
        <p:sp>
          <p:nvSpPr>
            <p:cNvPr id="48" name="Rectangle 68"/>
            <p:cNvSpPr>
              <a:spLocks noChangeArrowheads="1"/>
            </p:cNvSpPr>
            <p:nvPr/>
          </p:nvSpPr>
          <p:spPr bwMode="auto">
            <a:xfrm>
              <a:off x="832" y="2833"/>
              <a:ext cx="378" cy="289"/>
            </a:xfrm>
            <a:prstGeom prst="rect">
              <a:avLst/>
            </a:prstGeom>
            <a:noFill/>
            <a:ln w="12700">
              <a:noFill/>
              <a:miter lim="800000"/>
              <a:headEnd/>
              <a:tailEnd/>
            </a:ln>
            <a:effectLst/>
          </p:spPr>
          <p:txBody>
            <a:bodyPr wrap="none" lIns="90488" tIns="44450" rIns="90488" bIns="44450">
              <a:spAutoFit/>
            </a:bodyPr>
            <a:lstStyle/>
            <a:p>
              <a:pPr algn="l"/>
              <a:r>
                <a:rPr lang="en-US" sz="2400" dirty="0">
                  <a:effectLst/>
                  <a:latin typeface="+mn-lt"/>
                </a:rPr>
                <a:t>4000</a:t>
              </a:r>
            </a:p>
          </p:txBody>
        </p:sp>
        <p:sp>
          <p:nvSpPr>
            <p:cNvPr id="49" name="Rectangle 69"/>
            <p:cNvSpPr>
              <a:spLocks noChangeArrowheads="1"/>
            </p:cNvSpPr>
            <p:nvPr/>
          </p:nvSpPr>
          <p:spPr bwMode="auto">
            <a:xfrm>
              <a:off x="831" y="2402"/>
              <a:ext cx="378" cy="289"/>
            </a:xfrm>
            <a:prstGeom prst="rect">
              <a:avLst/>
            </a:prstGeom>
            <a:noFill/>
            <a:ln w="12700">
              <a:noFill/>
              <a:miter lim="800000"/>
              <a:headEnd/>
              <a:tailEnd/>
            </a:ln>
            <a:effectLst/>
          </p:spPr>
          <p:txBody>
            <a:bodyPr wrap="none" lIns="90488" tIns="44450" rIns="90488" bIns="44450">
              <a:spAutoFit/>
            </a:bodyPr>
            <a:lstStyle/>
            <a:p>
              <a:pPr algn="l"/>
              <a:r>
                <a:rPr lang="en-US" sz="2400" dirty="0">
                  <a:effectLst/>
                  <a:latin typeface="+mn-lt"/>
                </a:rPr>
                <a:t>4250</a:t>
              </a:r>
            </a:p>
          </p:txBody>
        </p:sp>
        <p:sp>
          <p:nvSpPr>
            <p:cNvPr id="50" name="Rectangle 70"/>
            <p:cNvSpPr>
              <a:spLocks noChangeArrowheads="1"/>
            </p:cNvSpPr>
            <p:nvPr/>
          </p:nvSpPr>
          <p:spPr bwMode="auto">
            <a:xfrm>
              <a:off x="822" y="1973"/>
              <a:ext cx="378" cy="289"/>
            </a:xfrm>
            <a:prstGeom prst="rect">
              <a:avLst/>
            </a:prstGeom>
            <a:noFill/>
            <a:ln w="12700">
              <a:noFill/>
              <a:miter lim="800000"/>
              <a:headEnd/>
              <a:tailEnd/>
            </a:ln>
            <a:effectLst/>
          </p:spPr>
          <p:txBody>
            <a:bodyPr wrap="none" lIns="90488" tIns="44450" rIns="90488" bIns="44450">
              <a:spAutoFit/>
            </a:bodyPr>
            <a:lstStyle/>
            <a:p>
              <a:pPr algn="l"/>
              <a:r>
                <a:rPr lang="en-US" sz="2400" dirty="0">
                  <a:effectLst/>
                  <a:latin typeface="+mn-lt"/>
                </a:rPr>
                <a:t>4500</a:t>
              </a:r>
            </a:p>
          </p:txBody>
        </p:sp>
        <p:sp>
          <p:nvSpPr>
            <p:cNvPr id="51" name="Rectangle 71"/>
            <p:cNvSpPr>
              <a:spLocks noChangeArrowheads="1"/>
            </p:cNvSpPr>
            <p:nvPr/>
          </p:nvSpPr>
          <p:spPr bwMode="auto">
            <a:xfrm>
              <a:off x="827" y="1529"/>
              <a:ext cx="378" cy="289"/>
            </a:xfrm>
            <a:prstGeom prst="rect">
              <a:avLst/>
            </a:prstGeom>
            <a:noFill/>
            <a:ln w="12700">
              <a:noFill/>
              <a:miter lim="800000"/>
              <a:headEnd/>
              <a:tailEnd/>
            </a:ln>
            <a:effectLst/>
          </p:spPr>
          <p:txBody>
            <a:bodyPr wrap="none" lIns="90488" tIns="44450" rIns="90488" bIns="44450">
              <a:spAutoFit/>
            </a:bodyPr>
            <a:lstStyle/>
            <a:p>
              <a:pPr algn="l"/>
              <a:r>
                <a:rPr lang="en-US" sz="2400" dirty="0">
                  <a:effectLst/>
                  <a:latin typeface="+mn-lt"/>
                </a:rPr>
                <a:t>4750</a:t>
              </a:r>
            </a:p>
          </p:txBody>
        </p:sp>
        <p:sp>
          <p:nvSpPr>
            <p:cNvPr id="52" name="Rectangle 72"/>
            <p:cNvSpPr>
              <a:spLocks noChangeArrowheads="1"/>
            </p:cNvSpPr>
            <p:nvPr/>
          </p:nvSpPr>
          <p:spPr bwMode="auto">
            <a:xfrm>
              <a:off x="760" y="1108"/>
              <a:ext cx="451" cy="289"/>
            </a:xfrm>
            <a:prstGeom prst="rect">
              <a:avLst/>
            </a:prstGeom>
            <a:noFill/>
            <a:ln w="12700">
              <a:noFill/>
              <a:miter lim="800000"/>
              <a:headEnd/>
              <a:tailEnd/>
            </a:ln>
            <a:effectLst/>
          </p:spPr>
          <p:txBody>
            <a:bodyPr wrap="none" lIns="90488" tIns="44450" rIns="90488" bIns="44450">
              <a:spAutoFit/>
            </a:bodyPr>
            <a:lstStyle/>
            <a:p>
              <a:pPr algn="l"/>
              <a:r>
                <a:rPr lang="en-US" sz="2400" dirty="0">
                  <a:effectLst/>
                  <a:latin typeface="+mn-lt"/>
                </a:rPr>
                <a:t>  5000</a:t>
              </a:r>
            </a:p>
          </p:txBody>
        </p:sp>
        <p:sp>
          <p:nvSpPr>
            <p:cNvPr id="53" name="Rectangle 122"/>
            <p:cNvSpPr>
              <a:spLocks noChangeArrowheads="1"/>
            </p:cNvSpPr>
            <p:nvPr/>
          </p:nvSpPr>
          <p:spPr bwMode="auto">
            <a:xfrm>
              <a:off x="832" y="3250"/>
              <a:ext cx="378" cy="289"/>
            </a:xfrm>
            <a:prstGeom prst="rect">
              <a:avLst/>
            </a:prstGeom>
            <a:noFill/>
            <a:ln w="12700">
              <a:noFill/>
              <a:miter lim="800000"/>
              <a:headEnd/>
              <a:tailEnd/>
            </a:ln>
            <a:effectLst/>
          </p:spPr>
          <p:txBody>
            <a:bodyPr wrap="none" lIns="90488" tIns="44450" rIns="90488" bIns="44450">
              <a:spAutoFit/>
            </a:bodyPr>
            <a:lstStyle/>
            <a:p>
              <a:pPr algn="l"/>
              <a:r>
                <a:rPr lang="en-US" sz="2400" dirty="0">
                  <a:effectLst/>
                  <a:latin typeface="+mn-lt"/>
                </a:rPr>
                <a:t>3750</a:t>
              </a:r>
            </a:p>
          </p:txBody>
        </p:sp>
      </p:grpSp>
      <p:sp>
        <p:nvSpPr>
          <p:cNvPr id="54" name="Text Box 124"/>
          <p:cNvSpPr txBox="1">
            <a:spLocks noChangeArrowheads="1"/>
          </p:cNvSpPr>
          <p:nvPr/>
        </p:nvSpPr>
        <p:spPr bwMode="auto">
          <a:xfrm>
            <a:off x="6343263" y="5699631"/>
            <a:ext cx="721994" cy="461665"/>
          </a:xfrm>
          <a:prstGeom prst="rect">
            <a:avLst/>
          </a:prstGeom>
          <a:noFill/>
          <a:ln w="12700">
            <a:noFill/>
            <a:miter lim="800000"/>
            <a:headEnd/>
            <a:tailEnd/>
          </a:ln>
          <a:effectLst/>
        </p:spPr>
        <p:txBody>
          <a:bodyPr wrap="none">
            <a:spAutoFit/>
          </a:bodyPr>
          <a:lstStyle/>
          <a:p>
            <a:r>
              <a:rPr lang="en-US" sz="2400" dirty="0">
                <a:effectLst/>
                <a:latin typeface="+mn-lt"/>
              </a:rPr>
              <a:t>Year</a:t>
            </a:r>
          </a:p>
        </p:txBody>
      </p:sp>
      <p:sp>
        <p:nvSpPr>
          <p:cNvPr id="55" name="AutoShape 126"/>
          <p:cNvSpPr>
            <a:spLocks noChangeArrowheads="1"/>
          </p:cNvSpPr>
          <p:nvPr/>
        </p:nvSpPr>
        <p:spPr bwMode="auto">
          <a:xfrm>
            <a:off x="3568889" y="4805776"/>
            <a:ext cx="988149" cy="371475"/>
          </a:xfrm>
          <a:prstGeom prst="roundRect">
            <a:avLst>
              <a:gd name="adj" fmla="val 16667"/>
            </a:avLst>
          </a:prstGeom>
          <a:noFill/>
          <a:ln w="12700">
            <a:noFill/>
            <a:round/>
            <a:headEnd/>
            <a:tailEnd/>
          </a:ln>
          <a:effectLst/>
          <a:scene3d>
            <a:camera prst="orthographicFront">
              <a:rot lat="0" lon="0" rev="0"/>
            </a:camera>
            <a:lightRig rig="balanced" dir="t">
              <a:rot lat="0" lon="0" rev="8700000"/>
            </a:lightRig>
          </a:scene3d>
          <a:sp3d>
            <a:bevelT w="190500" h="38100"/>
          </a:sp3d>
        </p:spPr>
        <p:txBody>
          <a:bodyPr wrap="none" anchor="ctr"/>
          <a:lstStyle/>
          <a:p>
            <a:r>
              <a:rPr lang="en-US" sz="2000" dirty="0">
                <a:effectLst/>
                <a:latin typeface="+mn-lt"/>
              </a:rPr>
              <a:t>3873</a:t>
            </a:r>
          </a:p>
        </p:txBody>
      </p:sp>
      <p:sp>
        <p:nvSpPr>
          <p:cNvPr id="56" name="AutoShape 128"/>
          <p:cNvSpPr>
            <a:spLocks noChangeArrowheads="1"/>
          </p:cNvSpPr>
          <p:nvPr/>
        </p:nvSpPr>
        <p:spPr bwMode="auto">
          <a:xfrm>
            <a:off x="4949637" y="4479772"/>
            <a:ext cx="988149" cy="371475"/>
          </a:xfrm>
          <a:prstGeom prst="roundRect">
            <a:avLst>
              <a:gd name="adj" fmla="val 16667"/>
            </a:avLst>
          </a:prstGeom>
          <a:noFill/>
          <a:ln w="12700">
            <a:noFill/>
            <a:round/>
            <a:headEnd/>
            <a:tailEnd/>
          </a:ln>
          <a:effectLst/>
          <a:scene3d>
            <a:camera prst="orthographicFront">
              <a:rot lat="0" lon="0" rev="0"/>
            </a:camera>
            <a:lightRig rig="balanced" dir="t">
              <a:rot lat="0" lon="0" rev="8700000"/>
            </a:lightRig>
          </a:scene3d>
          <a:sp3d>
            <a:bevelT w="190500" h="38100"/>
          </a:sp3d>
        </p:spPr>
        <p:txBody>
          <a:bodyPr wrap="none" anchor="ctr"/>
          <a:lstStyle/>
          <a:p>
            <a:r>
              <a:rPr lang="en-US" sz="2000" dirty="0">
                <a:effectLst/>
                <a:latin typeface="+mn-lt"/>
              </a:rPr>
              <a:t>4029</a:t>
            </a:r>
          </a:p>
        </p:txBody>
      </p:sp>
      <p:sp>
        <p:nvSpPr>
          <p:cNvPr id="57" name="AutoShape 129"/>
          <p:cNvSpPr>
            <a:spLocks noChangeArrowheads="1"/>
          </p:cNvSpPr>
          <p:nvPr/>
        </p:nvSpPr>
        <p:spPr bwMode="auto">
          <a:xfrm>
            <a:off x="8320374" y="2725035"/>
            <a:ext cx="988149" cy="371475"/>
          </a:xfrm>
          <a:prstGeom prst="roundRect">
            <a:avLst>
              <a:gd name="adj" fmla="val 16667"/>
            </a:avLst>
          </a:prstGeom>
          <a:noFill/>
          <a:ln w="12700">
            <a:noFill/>
            <a:round/>
            <a:headEnd/>
            <a:tailEnd/>
          </a:ln>
          <a:effectLst/>
          <a:scene3d>
            <a:camera prst="orthographicFront">
              <a:rot lat="0" lon="0" rev="0"/>
            </a:camera>
            <a:lightRig rig="balanced" dir="t">
              <a:rot lat="0" lon="0" rev="8700000"/>
            </a:lightRig>
          </a:scene3d>
          <a:sp3d>
            <a:bevelT w="190500" h="38100"/>
          </a:sp3d>
        </p:spPr>
        <p:txBody>
          <a:bodyPr wrap="none" anchor="ctr"/>
          <a:lstStyle/>
          <a:p>
            <a:r>
              <a:rPr lang="en-US" sz="2000" dirty="0">
                <a:effectLst/>
                <a:latin typeface="+mn-lt"/>
              </a:rPr>
              <a:t>4603</a:t>
            </a:r>
          </a:p>
        </p:txBody>
      </p:sp>
      <p:sp>
        <p:nvSpPr>
          <p:cNvPr id="58" name="AutoShape 130"/>
          <p:cNvSpPr>
            <a:spLocks noChangeArrowheads="1"/>
          </p:cNvSpPr>
          <p:nvPr/>
        </p:nvSpPr>
        <p:spPr bwMode="auto">
          <a:xfrm>
            <a:off x="8836451" y="1711579"/>
            <a:ext cx="988149" cy="371475"/>
          </a:xfrm>
          <a:prstGeom prst="roundRect">
            <a:avLst>
              <a:gd name="adj" fmla="val 16667"/>
            </a:avLst>
          </a:prstGeom>
          <a:noFill/>
          <a:ln w="12700">
            <a:noFill/>
            <a:round/>
            <a:headEnd/>
            <a:tailEnd/>
          </a:ln>
          <a:effectLst/>
          <a:scene3d>
            <a:camera prst="orthographicFront">
              <a:rot lat="0" lon="0" rev="0"/>
            </a:camera>
            <a:lightRig rig="balanced" dir="t">
              <a:rot lat="0" lon="0" rev="8700000"/>
            </a:lightRig>
          </a:scene3d>
          <a:sp3d>
            <a:bevelT w="190500" h="38100"/>
          </a:sp3d>
        </p:spPr>
        <p:txBody>
          <a:bodyPr wrap="none" anchor="ctr"/>
          <a:lstStyle/>
          <a:p>
            <a:r>
              <a:rPr lang="en-US" sz="2000" dirty="0">
                <a:effectLst/>
                <a:latin typeface="+mn-lt"/>
              </a:rPr>
              <a:t>4939</a:t>
            </a:r>
          </a:p>
        </p:txBody>
      </p:sp>
      <p:sp>
        <p:nvSpPr>
          <p:cNvPr id="59" name="AutoShape 133"/>
          <p:cNvSpPr>
            <a:spLocks noChangeArrowheads="1"/>
          </p:cNvSpPr>
          <p:nvPr/>
        </p:nvSpPr>
        <p:spPr bwMode="auto">
          <a:xfrm>
            <a:off x="6545278" y="3794128"/>
            <a:ext cx="988149" cy="371475"/>
          </a:xfrm>
          <a:prstGeom prst="roundRect">
            <a:avLst>
              <a:gd name="adj" fmla="val 16667"/>
            </a:avLst>
          </a:prstGeom>
          <a:noFill/>
          <a:ln w="12700">
            <a:noFill/>
            <a:round/>
            <a:headEnd/>
            <a:tailEnd/>
          </a:ln>
          <a:effectLst/>
          <a:scene3d>
            <a:camera prst="orthographicFront">
              <a:rot lat="0" lon="0" rev="0"/>
            </a:camera>
            <a:lightRig rig="balanced" dir="t">
              <a:rot lat="0" lon="0" rev="8700000"/>
            </a:lightRig>
          </a:scene3d>
          <a:sp3d>
            <a:bevelT w="190500" h="38100"/>
          </a:sp3d>
        </p:spPr>
        <p:txBody>
          <a:bodyPr wrap="none" anchor="ctr"/>
          <a:lstStyle/>
          <a:p>
            <a:r>
              <a:rPr lang="en-US" sz="2000" dirty="0">
                <a:effectLst/>
                <a:latin typeface="+mn-lt"/>
              </a:rPr>
              <a:t>4281</a:t>
            </a:r>
          </a:p>
        </p:txBody>
      </p:sp>
      <p:sp>
        <p:nvSpPr>
          <p:cNvPr id="62" name="Rectangle 47"/>
          <p:cNvSpPr txBox="1">
            <a:spLocks noChangeArrowheads="1"/>
          </p:cNvSpPr>
          <p:nvPr/>
        </p:nvSpPr>
        <p:spPr>
          <a:xfrm>
            <a:off x="918473" y="682140"/>
            <a:ext cx="10337562" cy="636587"/>
          </a:xfrm>
          <a:prstGeom prst="rect">
            <a:avLst/>
          </a:prstGeom>
          <a:noFill/>
          <a:ln/>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3200" b="0" i="0" u="none" strike="noStrike" kern="0" cap="none" spc="0" normalizeH="0" baseline="0" noProof="0" dirty="0">
                <a:ln>
                  <a:noFill/>
                </a:ln>
                <a:effectLst/>
                <a:uLnTx/>
                <a:uFillTx/>
                <a:latin typeface="+mn-lt"/>
                <a:ea typeface="+mj-ea"/>
                <a:cs typeface="+mj-cs"/>
              </a:rPr>
              <a:t>Deflating a Series by Price Indexes</a:t>
            </a:r>
          </a:p>
        </p:txBody>
      </p:sp>
      <p:sp>
        <p:nvSpPr>
          <p:cNvPr id="60" name="Slide Number Placeholder 59"/>
          <p:cNvSpPr>
            <a:spLocks noGrp="1"/>
          </p:cNvSpPr>
          <p:nvPr>
            <p:ph type="sldNum" sz="quarter" idx="12"/>
          </p:nvPr>
        </p:nvSpPr>
        <p:spPr/>
        <p:txBody>
          <a:bodyPr/>
          <a:lstStyle/>
          <a:p>
            <a:fld id="{949EBC64-41CB-41B8-B6DF-9B1367312BD4}" type="slidenum">
              <a:rPr lang="en-US" smtClean="0"/>
              <a:t>26</a:t>
            </a:fld>
            <a:endParaRPr lang="en-US"/>
          </a:p>
        </p:txBody>
      </p:sp>
      <p:sp>
        <p:nvSpPr>
          <p:cNvPr id="61" name="TextBox 60"/>
          <p:cNvSpPr txBox="1"/>
          <p:nvPr/>
        </p:nvSpPr>
        <p:spPr>
          <a:xfrm>
            <a:off x="7533427" y="995484"/>
            <a:ext cx="3987031" cy="701731"/>
          </a:xfrm>
          <a:prstGeom prst="rect">
            <a:avLst/>
          </a:prstGeom>
          <a:noFill/>
        </p:spPr>
        <p:txBody>
          <a:bodyPr wrap="square" rtlCol="0">
            <a:spAutoFit/>
          </a:bodyPr>
          <a:lstStyle/>
          <a:p>
            <a:pPr>
              <a:lnSpc>
                <a:spcPct val="90000"/>
              </a:lnSpc>
            </a:pPr>
            <a:r>
              <a:rPr lang="en-US" dirty="0">
                <a:effectLst/>
                <a:latin typeface="+mn-lt"/>
              </a:rPr>
              <a:t>A </a:t>
            </a:r>
            <a:r>
              <a:rPr lang="en-US" u="sng" dirty="0">
                <a:effectLst/>
                <a:latin typeface="+mn-lt"/>
              </a:rPr>
              <a:t>real</a:t>
            </a:r>
            <a:r>
              <a:rPr lang="en-US" dirty="0">
                <a:effectLst/>
                <a:latin typeface="+mn-lt"/>
              </a:rPr>
              <a:t> sales increase of</a:t>
            </a:r>
          </a:p>
          <a:p>
            <a:pPr>
              <a:lnSpc>
                <a:spcPct val="90000"/>
              </a:lnSpc>
            </a:pPr>
            <a:r>
              <a:rPr lang="en-US" dirty="0">
                <a:effectLst/>
                <a:latin typeface="+mn-lt"/>
              </a:rPr>
              <a:t>27.5% from 2010 to 2014</a:t>
            </a:r>
            <a:endParaRPr lang="en-US" dirty="0">
              <a:latin typeface="+mn-lt"/>
            </a:endParaRPr>
          </a:p>
        </p:txBody>
      </p:sp>
      <p:sp>
        <p:nvSpPr>
          <p:cNvPr id="30" name="Oval 98"/>
          <p:cNvSpPr>
            <a:spLocks noChangeArrowheads="1"/>
          </p:cNvSpPr>
          <p:nvPr/>
        </p:nvSpPr>
        <p:spPr bwMode="auto">
          <a:xfrm>
            <a:off x="6617223" y="3671810"/>
            <a:ext cx="130909" cy="104775"/>
          </a:xfrm>
          <a:prstGeom prst="ellipse">
            <a:avLst/>
          </a:prstGeom>
          <a:solidFill>
            <a:schemeClr val="tx1"/>
          </a:solidFill>
          <a:ln w="12700">
            <a:noFill/>
            <a:round/>
            <a:headEnd/>
            <a:tailEnd/>
          </a:ln>
          <a:effectLst/>
        </p:spPr>
        <p:txBody>
          <a:bodyPr wrap="none" anchor="ctr"/>
          <a:lstStyle/>
          <a:p>
            <a:endParaRPr lang="en-US"/>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afterEffect">
                                  <p:stCondLst>
                                    <p:cond delay="1000"/>
                                  </p:stCondLst>
                                  <p:childTnLst>
                                    <p:set>
                                      <p:cBhvr>
                                        <p:cTn id="6" dur="1" fill="hold">
                                          <p:stCondLst>
                                            <p:cond delay="0"/>
                                          </p:stCondLst>
                                        </p:cTn>
                                        <p:tgtEl>
                                          <p:spTgt spid="24"/>
                                        </p:tgtEl>
                                        <p:attrNameLst>
                                          <p:attrName>style.visibility</p:attrName>
                                        </p:attrNameLst>
                                      </p:cBhvr>
                                      <p:to>
                                        <p:strVal val="visible"/>
                                      </p:to>
                                    </p:set>
                                    <p:animEffect transition="in" filter="slide(fromLeft)">
                                      <p:cBhvr>
                                        <p:cTn id="7" dur="500"/>
                                        <p:tgtEl>
                                          <p:spTgt spid="24"/>
                                        </p:tgtEl>
                                      </p:cBhvr>
                                    </p:animEffect>
                                  </p:childTnLst>
                                </p:cTn>
                              </p:par>
                            </p:childTnLst>
                          </p:cTn>
                        </p:par>
                        <p:par>
                          <p:cTn id="8" fill="hold">
                            <p:stCondLst>
                              <p:cond delay="1500"/>
                            </p:stCondLst>
                            <p:childTnLst>
                              <p:par>
                                <p:cTn id="9" presetID="12" presetClass="entr" presetSubtype="8" fill="hold" nodeType="afterEffect">
                                  <p:stCondLst>
                                    <p:cond delay="1000"/>
                                  </p:stCondLst>
                                  <p:childTnLst>
                                    <p:set>
                                      <p:cBhvr>
                                        <p:cTn id="10" dur="1" fill="hold">
                                          <p:stCondLst>
                                            <p:cond delay="0"/>
                                          </p:stCondLst>
                                        </p:cTn>
                                        <p:tgtEl>
                                          <p:spTgt spid="18"/>
                                        </p:tgtEl>
                                        <p:attrNameLst>
                                          <p:attrName>style.visibility</p:attrName>
                                        </p:attrNameLst>
                                      </p:cBhvr>
                                      <p:to>
                                        <p:strVal val="visible"/>
                                      </p:to>
                                    </p:set>
                                    <p:animEffect transition="in" filter="slide(fromLeft)">
                                      <p:cBhvr>
                                        <p:cTn id="11" dur="500"/>
                                        <p:tgtEl>
                                          <p:spTgt spid="18"/>
                                        </p:tgtEl>
                                      </p:cBhvr>
                                    </p:animEffect>
                                  </p:childTnLst>
                                </p:cTn>
                              </p:par>
                            </p:childTnLst>
                          </p:cTn>
                        </p:par>
                        <p:par>
                          <p:cTn id="12" fill="hold">
                            <p:stCondLst>
                              <p:cond delay="3000"/>
                            </p:stCondLst>
                            <p:childTnLst>
                              <p:par>
                                <p:cTn id="13" presetID="12" presetClass="entr" presetSubtype="8" fill="hold" grpId="0" nodeType="afterEffect">
                                  <p:stCondLst>
                                    <p:cond delay="1000"/>
                                  </p:stCondLst>
                                  <p:childTnLst>
                                    <p:set>
                                      <p:cBhvr>
                                        <p:cTn id="14" dur="1" fill="hold">
                                          <p:stCondLst>
                                            <p:cond delay="0"/>
                                          </p:stCondLst>
                                        </p:cTn>
                                        <p:tgtEl>
                                          <p:spTgt spid="17"/>
                                        </p:tgtEl>
                                        <p:attrNameLst>
                                          <p:attrName>style.visibility</p:attrName>
                                        </p:attrNameLst>
                                      </p:cBhvr>
                                      <p:to>
                                        <p:strVal val="visible"/>
                                      </p:to>
                                    </p:set>
                                    <p:animEffect transition="in" filter="slide(fromLeft)">
                                      <p:cBhvr>
                                        <p:cTn id="15" dur="500"/>
                                        <p:tgtEl>
                                          <p:spTgt spid="17"/>
                                        </p:tgtEl>
                                      </p:cBhvr>
                                    </p:animEffect>
                                  </p:childTnLst>
                                </p:cTn>
                              </p:par>
                            </p:childTnLst>
                          </p:cTn>
                        </p:par>
                        <p:par>
                          <p:cTn id="16" fill="hold">
                            <p:stCondLst>
                              <p:cond delay="4500"/>
                            </p:stCondLst>
                            <p:childTnLst>
                              <p:par>
                                <p:cTn id="17" presetID="12" presetClass="entr" presetSubtype="1" fill="hold" grpId="0" nodeType="afterEffect">
                                  <p:stCondLst>
                                    <p:cond delay="1000"/>
                                  </p:stCondLst>
                                  <p:childTnLst>
                                    <p:set>
                                      <p:cBhvr>
                                        <p:cTn id="18" dur="1" fill="hold">
                                          <p:stCondLst>
                                            <p:cond delay="0"/>
                                          </p:stCondLst>
                                        </p:cTn>
                                        <p:tgtEl>
                                          <p:spTgt spid="54"/>
                                        </p:tgtEl>
                                        <p:attrNameLst>
                                          <p:attrName>style.visibility</p:attrName>
                                        </p:attrNameLst>
                                      </p:cBhvr>
                                      <p:to>
                                        <p:strVal val="visible"/>
                                      </p:to>
                                    </p:set>
                                    <p:animEffect transition="in" filter="slide(fromTop)">
                                      <p:cBhvr>
                                        <p:cTn id="19" dur="500"/>
                                        <p:tgtEl>
                                          <p:spTgt spid="54"/>
                                        </p:tgtEl>
                                      </p:cBhvr>
                                    </p:animEffect>
                                  </p:childTnLst>
                                </p:cTn>
                              </p:par>
                            </p:childTnLst>
                          </p:cTn>
                        </p:par>
                        <p:par>
                          <p:cTn id="20" fill="hold">
                            <p:stCondLst>
                              <p:cond delay="6000"/>
                            </p:stCondLst>
                            <p:childTnLst>
                              <p:par>
                                <p:cTn id="21" presetID="12" presetClass="entr" presetSubtype="4" fill="hold" grpId="0" nodeType="afterEffect">
                                  <p:stCondLst>
                                    <p:cond delay="1000"/>
                                  </p:stCondLst>
                                  <p:childTnLst>
                                    <p:set>
                                      <p:cBhvr>
                                        <p:cTn id="22" dur="1" fill="hold">
                                          <p:stCondLst>
                                            <p:cond delay="0"/>
                                          </p:stCondLst>
                                        </p:cTn>
                                        <p:tgtEl>
                                          <p:spTgt spid="15"/>
                                        </p:tgtEl>
                                        <p:attrNameLst>
                                          <p:attrName>style.visibility</p:attrName>
                                        </p:attrNameLst>
                                      </p:cBhvr>
                                      <p:to>
                                        <p:strVal val="visible"/>
                                      </p:to>
                                    </p:set>
                                    <p:animEffect transition="in" filter="slide(fromBottom)">
                                      <p:cBhvr>
                                        <p:cTn id="23" dur="500"/>
                                        <p:tgtEl>
                                          <p:spTgt spid="15"/>
                                        </p:tgtEl>
                                      </p:cBhvr>
                                    </p:animEffect>
                                  </p:childTnLst>
                                </p:cTn>
                              </p:par>
                            </p:childTnLst>
                          </p:cTn>
                        </p:par>
                        <p:par>
                          <p:cTn id="24" fill="hold">
                            <p:stCondLst>
                              <p:cond delay="7500"/>
                            </p:stCondLst>
                            <p:childTnLst>
                              <p:par>
                                <p:cTn id="25" presetID="12" presetClass="entr" presetSubtype="4" fill="hold" nodeType="afterEffect">
                                  <p:stCondLst>
                                    <p:cond delay="1000"/>
                                  </p:stCondLst>
                                  <p:childTnLst>
                                    <p:set>
                                      <p:cBhvr>
                                        <p:cTn id="26" dur="1" fill="hold">
                                          <p:stCondLst>
                                            <p:cond delay="0"/>
                                          </p:stCondLst>
                                        </p:cTn>
                                        <p:tgtEl>
                                          <p:spTgt spid="35"/>
                                        </p:tgtEl>
                                        <p:attrNameLst>
                                          <p:attrName>style.visibility</p:attrName>
                                        </p:attrNameLst>
                                      </p:cBhvr>
                                      <p:to>
                                        <p:strVal val="visible"/>
                                      </p:to>
                                    </p:set>
                                    <p:animEffect transition="in" filter="slide(fromBottom)">
                                      <p:cBhvr>
                                        <p:cTn id="27" dur="500"/>
                                        <p:tgtEl>
                                          <p:spTgt spid="35"/>
                                        </p:tgtEl>
                                      </p:cBhvr>
                                    </p:animEffect>
                                  </p:childTnLst>
                                </p:cTn>
                              </p:par>
                            </p:childTnLst>
                          </p:cTn>
                        </p:par>
                        <p:par>
                          <p:cTn id="28" fill="hold">
                            <p:stCondLst>
                              <p:cond delay="9000"/>
                            </p:stCondLst>
                            <p:childTnLst>
                              <p:par>
                                <p:cTn id="29" presetID="12" presetClass="entr" presetSubtype="4" fill="hold" nodeType="afterEffect">
                                  <p:stCondLst>
                                    <p:cond delay="1000"/>
                                  </p:stCondLst>
                                  <p:childTnLst>
                                    <p:set>
                                      <p:cBhvr>
                                        <p:cTn id="30" dur="1" fill="hold">
                                          <p:stCondLst>
                                            <p:cond delay="0"/>
                                          </p:stCondLst>
                                        </p:cTn>
                                        <p:tgtEl>
                                          <p:spTgt spid="47"/>
                                        </p:tgtEl>
                                        <p:attrNameLst>
                                          <p:attrName>style.visibility</p:attrName>
                                        </p:attrNameLst>
                                      </p:cBhvr>
                                      <p:to>
                                        <p:strVal val="visible"/>
                                      </p:to>
                                    </p:set>
                                    <p:animEffect transition="in" filter="slide(fromBottom)">
                                      <p:cBhvr>
                                        <p:cTn id="31" dur="500"/>
                                        <p:tgtEl>
                                          <p:spTgt spid="47"/>
                                        </p:tgtEl>
                                      </p:cBhvr>
                                    </p:animEffect>
                                  </p:childTnLst>
                                </p:cTn>
                              </p:par>
                            </p:childTnLst>
                          </p:cTn>
                        </p:par>
                        <p:par>
                          <p:cTn id="32" fill="hold">
                            <p:stCondLst>
                              <p:cond delay="10500"/>
                            </p:stCondLst>
                            <p:childTnLst>
                              <p:par>
                                <p:cTn id="33" presetID="12" presetClass="entr" presetSubtype="2" fill="hold" grpId="0" nodeType="afterEffect">
                                  <p:stCondLst>
                                    <p:cond delay="1000"/>
                                  </p:stCondLst>
                                  <p:childTnLst>
                                    <p:set>
                                      <p:cBhvr>
                                        <p:cTn id="34" dur="1" fill="hold">
                                          <p:stCondLst>
                                            <p:cond delay="0"/>
                                          </p:stCondLst>
                                        </p:cTn>
                                        <p:tgtEl>
                                          <p:spTgt spid="16"/>
                                        </p:tgtEl>
                                        <p:attrNameLst>
                                          <p:attrName>style.visibility</p:attrName>
                                        </p:attrNameLst>
                                      </p:cBhvr>
                                      <p:to>
                                        <p:strVal val="visible"/>
                                      </p:to>
                                    </p:set>
                                    <p:animEffect transition="in" filter="slide(fromRight)">
                                      <p:cBhvr>
                                        <p:cTn id="35" dur="500"/>
                                        <p:tgtEl>
                                          <p:spTgt spid="16"/>
                                        </p:tgtEl>
                                      </p:cBhvr>
                                    </p:animEffect>
                                  </p:childTnLst>
                                </p:cTn>
                              </p:par>
                            </p:childTnLst>
                          </p:cTn>
                        </p:par>
                        <p:par>
                          <p:cTn id="36" fill="hold">
                            <p:stCondLst>
                              <p:cond delay="12000"/>
                            </p:stCondLst>
                            <p:childTnLst>
                              <p:par>
                                <p:cTn id="37" presetID="12" presetClass="entr" presetSubtype="8" fill="hold" nodeType="afterEffect">
                                  <p:stCondLst>
                                    <p:cond delay="1000"/>
                                  </p:stCondLst>
                                  <p:childTnLst>
                                    <p:set>
                                      <p:cBhvr>
                                        <p:cTn id="38" dur="1" fill="hold">
                                          <p:stCondLst>
                                            <p:cond delay="0"/>
                                          </p:stCondLst>
                                        </p:cTn>
                                        <p:tgtEl>
                                          <p:spTgt spid="3"/>
                                        </p:tgtEl>
                                        <p:attrNameLst>
                                          <p:attrName>style.visibility</p:attrName>
                                        </p:attrNameLst>
                                      </p:cBhvr>
                                      <p:to>
                                        <p:strVal val="visible"/>
                                      </p:to>
                                    </p:set>
                                    <p:animEffect transition="in" filter="slide(fromLeft)">
                                      <p:cBhvr>
                                        <p:cTn id="39" dur="500"/>
                                        <p:tgtEl>
                                          <p:spTgt spid="3"/>
                                        </p:tgtEl>
                                      </p:cBhvr>
                                    </p:animEffect>
                                  </p:childTnLst>
                                </p:cTn>
                              </p:par>
                            </p:childTnLst>
                          </p:cTn>
                        </p:par>
                        <p:par>
                          <p:cTn id="40" fill="hold">
                            <p:stCondLst>
                              <p:cond delay="13500"/>
                            </p:stCondLst>
                            <p:childTnLst>
                              <p:par>
                                <p:cTn id="41" presetID="12" presetClass="entr" presetSubtype="4" fill="hold" nodeType="afterEffect">
                                  <p:stCondLst>
                                    <p:cond delay="1000"/>
                                  </p:stCondLst>
                                  <p:childTnLst>
                                    <p:set>
                                      <p:cBhvr>
                                        <p:cTn id="42" dur="1" fill="hold">
                                          <p:stCondLst>
                                            <p:cond delay="0"/>
                                          </p:stCondLst>
                                        </p:cTn>
                                        <p:tgtEl>
                                          <p:spTgt spid="9"/>
                                        </p:tgtEl>
                                        <p:attrNameLst>
                                          <p:attrName>style.visibility</p:attrName>
                                        </p:attrNameLst>
                                      </p:cBhvr>
                                      <p:to>
                                        <p:strVal val="visible"/>
                                      </p:to>
                                    </p:set>
                                    <p:animEffect transition="in" filter="slide(fromBottom)">
                                      <p:cBhvr>
                                        <p:cTn id="43" dur="500"/>
                                        <p:tgtEl>
                                          <p:spTgt spid="9"/>
                                        </p:tgtEl>
                                      </p:cBhvr>
                                    </p:animEffect>
                                  </p:childTnLst>
                                </p:cTn>
                              </p:par>
                            </p:childTnLst>
                          </p:cTn>
                        </p:par>
                        <p:par>
                          <p:cTn id="44" fill="hold">
                            <p:stCondLst>
                              <p:cond delay="15000"/>
                            </p:stCondLst>
                            <p:childTnLst>
                              <p:par>
                                <p:cTn id="45" presetID="23" presetClass="entr" presetSubtype="36" fill="hold" grpId="0" nodeType="afterEffect">
                                  <p:stCondLst>
                                    <p:cond delay="1000"/>
                                  </p:stCondLst>
                                  <p:childTnLst>
                                    <p:set>
                                      <p:cBhvr>
                                        <p:cTn id="46" dur="1" fill="hold">
                                          <p:stCondLst>
                                            <p:cond delay="0"/>
                                          </p:stCondLst>
                                        </p:cTn>
                                        <p:tgtEl>
                                          <p:spTgt spid="32"/>
                                        </p:tgtEl>
                                        <p:attrNameLst>
                                          <p:attrName>style.visibility</p:attrName>
                                        </p:attrNameLst>
                                      </p:cBhvr>
                                      <p:to>
                                        <p:strVal val="visible"/>
                                      </p:to>
                                    </p:set>
                                    <p:anim calcmode="lin" valueType="num">
                                      <p:cBhvr>
                                        <p:cTn id="47" dur="500" fill="hold"/>
                                        <p:tgtEl>
                                          <p:spTgt spid="32"/>
                                        </p:tgtEl>
                                        <p:attrNameLst>
                                          <p:attrName>ppt_w</p:attrName>
                                        </p:attrNameLst>
                                      </p:cBhvr>
                                      <p:tavLst>
                                        <p:tav tm="0">
                                          <p:val>
                                            <p:strVal val="(6*min(max(#ppt_w*#ppt_h,.3),1)-7.4)/-.7*#ppt_w"/>
                                          </p:val>
                                        </p:tav>
                                        <p:tav tm="100000">
                                          <p:val>
                                            <p:strVal val="#ppt_w"/>
                                          </p:val>
                                        </p:tav>
                                      </p:tavLst>
                                    </p:anim>
                                    <p:anim calcmode="lin" valueType="num">
                                      <p:cBhvr>
                                        <p:cTn id="48" dur="500" fill="hold"/>
                                        <p:tgtEl>
                                          <p:spTgt spid="32"/>
                                        </p:tgtEl>
                                        <p:attrNameLst>
                                          <p:attrName>ppt_h</p:attrName>
                                        </p:attrNameLst>
                                      </p:cBhvr>
                                      <p:tavLst>
                                        <p:tav tm="0">
                                          <p:val>
                                            <p:strVal val="(6*min(max(#ppt_w*#ppt_h,.3),1)-7.4)/-.7*#ppt_h"/>
                                          </p:val>
                                        </p:tav>
                                        <p:tav tm="100000">
                                          <p:val>
                                            <p:strVal val="#ppt_h"/>
                                          </p:val>
                                        </p:tav>
                                      </p:tavLst>
                                    </p:anim>
                                    <p:anim calcmode="lin" valueType="num">
                                      <p:cBhvr>
                                        <p:cTn id="49" dur="500" fill="hold"/>
                                        <p:tgtEl>
                                          <p:spTgt spid="32"/>
                                        </p:tgtEl>
                                        <p:attrNameLst>
                                          <p:attrName>ppt_x</p:attrName>
                                        </p:attrNameLst>
                                      </p:cBhvr>
                                      <p:tavLst>
                                        <p:tav tm="0">
                                          <p:val>
                                            <p:fltVal val="0.5"/>
                                          </p:val>
                                        </p:tav>
                                        <p:tav tm="100000">
                                          <p:val>
                                            <p:strVal val="#ppt_x"/>
                                          </p:val>
                                        </p:tav>
                                      </p:tavLst>
                                    </p:anim>
                                    <p:anim calcmode="lin" valueType="num">
                                      <p:cBhvr>
                                        <p:cTn id="50" dur="500" fill="hold"/>
                                        <p:tgtEl>
                                          <p:spTgt spid="32"/>
                                        </p:tgtEl>
                                        <p:attrNameLst>
                                          <p:attrName>ppt_y</p:attrName>
                                        </p:attrNameLst>
                                      </p:cBhvr>
                                      <p:tavLst>
                                        <p:tav tm="0">
                                          <p:val>
                                            <p:strVal val="1+(6*min(max(#ppt_w*#ppt_h,.3),1)-7.4)/-.7*#ppt_h/2"/>
                                          </p:val>
                                        </p:tav>
                                        <p:tav tm="100000">
                                          <p:val>
                                            <p:strVal val="#ppt_y"/>
                                          </p:val>
                                        </p:tav>
                                      </p:tavLst>
                                    </p:anim>
                                  </p:childTnLst>
                                </p:cTn>
                              </p:par>
                            </p:childTnLst>
                          </p:cTn>
                        </p:par>
                        <p:par>
                          <p:cTn id="51" fill="hold">
                            <p:stCondLst>
                              <p:cond delay="16500"/>
                            </p:stCondLst>
                            <p:childTnLst>
                              <p:par>
                                <p:cTn id="52" presetID="23" presetClass="entr" presetSubtype="272" fill="hold" grpId="0" nodeType="afterEffect">
                                  <p:stCondLst>
                                    <p:cond delay="1000"/>
                                  </p:stCondLst>
                                  <p:childTnLst>
                                    <p:set>
                                      <p:cBhvr>
                                        <p:cTn id="53" dur="1" fill="hold">
                                          <p:stCondLst>
                                            <p:cond delay="0"/>
                                          </p:stCondLst>
                                        </p:cTn>
                                        <p:tgtEl>
                                          <p:spTgt spid="55"/>
                                        </p:tgtEl>
                                        <p:attrNameLst>
                                          <p:attrName>style.visibility</p:attrName>
                                        </p:attrNameLst>
                                      </p:cBhvr>
                                      <p:to>
                                        <p:strVal val="visible"/>
                                      </p:to>
                                    </p:set>
                                    <p:anim calcmode="lin" valueType="num">
                                      <p:cBhvr>
                                        <p:cTn id="54" dur="500" fill="hold"/>
                                        <p:tgtEl>
                                          <p:spTgt spid="55"/>
                                        </p:tgtEl>
                                        <p:attrNameLst>
                                          <p:attrName>ppt_w</p:attrName>
                                        </p:attrNameLst>
                                      </p:cBhvr>
                                      <p:tavLst>
                                        <p:tav tm="0">
                                          <p:val>
                                            <p:strVal val="2/3*#ppt_w"/>
                                          </p:val>
                                        </p:tav>
                                        <p:tav tm="100000">
                                          <p:val>
                                            <p:strVal val="#ppt_w"/>
                                          </p:val>
                                        </p:tav>
                                      </p:tavLst>
                                    </p:anim>
                                    <p:anim calcmode="lin" valueType="num">
                                      <p:cBhvr>
                                        <p:cTn id="55" dur="500" fill="hold"/>
                                        <p:tgtEl>
                                          <p:spTgt spid="55"/>
                                        </p:tgtEl>
                                        <p:attrNameLst>
                                          <p:attrName>ppt_h</p:attrName>
                                        </p:attrNameLst>
                                      </p:cBhvr>
                                      <p:tavLst>
                                        <p:tav tm="0">
                                          <p:val>
                                            <p:strVal val="2/3*#ppt_h"/>
                                          </p:val>
                                        </p:tav>
                                        <p:tav tm="100000">
                                          <p:val>
                                            <p:strVal val="#ppt_h"/>
                                          </p:val>
                                        </p:tav>
                                      </p:tavLst>
                                    </p:anim>
                                  </p:childTnLst>
                                </p:cTn>
                              </p:par>
                            </p:childTnLst>
                          </p:cTn>
                        </p:par>
                        <p:par>
                          <p:cTn id="56" fill="hold">
                            <p:stCondLst>
                              <p:cond delay="18000"/>
                            </p:stCondLst>
                            <p:childTnLst>
                              <p:par>
                                <p:cTn id="57" presetID="23" presetClass="entr" presetSubtype="36" fill="hold" grpId="0" nodeType="afterEffect">
                                  <p:stCondLst>
                                    <p:cond delay="0"/>
                                  </p:stCondLst>
                                  <p:childTnLst>
                                    <p:set>
                                      <p:cBhvr>
                                        <p:cTn id="58" dur="1" fill="hold">
                                          <p:stCondLst>
                                            <p:cond delay="0"/>
                                          </p:stCondLst>
                                        </p:cTn>
                                        <p:tgtEl>
                                          <p:spTgt spid="33"/>
                                        </p:tgtEl>
                                        <p:attrNameLst>
                                          <p:attrName>style.visibility</p:attrName>
                                        </p:attrNameLst>
                                      </p:cBhvr>
                                      <p:to>
                                        <p:strVal val="visible"/>
                                      </p:to>
                                    </p:set>
                                    <p:anim calcmode="lin" valueType="num">
                                      <p:cBhvr>
                                        <p:cTn id="59" dur="500" fill="hold"/>
                                        <p:tgtEl>
                                          <p:spTgt spid="33"/>
                                        </p:tgtEl>
                                        <p:attrNameLst>
                                          <p:attrName>ppt_w</p:attrName>
                                        </p:attrNameLst>
                                      </p:cBhvr>
                                      <p:tavLst>
                                        <p:tav tm="0">
                                          <p:val>
                                            <p:strVal val="(6*min(max(#ppt_w*#ppt_h,.3),1)-7.4)/-.7*#ppt_w"/>
                                          </p:val>
                                        </p:tav>
                                        <p:tav tm="100000">
                                          <p:val>
                                            <p:strVal val="#ppt_w"/>
                                          </p:val>
                                        </p:tav>
                                      </p:tavLst>
                                    </p:anim>
                                    <p:anim calcmode="lin" valueType="num">
                                      <p:cBhvr>
                                        <p:cTn id="60" dur="500" fill="hold"/>
                                        <p:tgtEl>
                                          <p:spTgt spid="33"/>
                                        </p:tgtEl>
                                        <p:attrNameLst>
                                          <p:attrName>ppt_h</p:attrName>
                                        </p:attrNameLst>
                                      </p:cBhvr>
                                      <p:tavLst>
                                        <p:tav tm="0">
                                          <p:val>
                                            <p:strVal val="(6*min(max(#ppt_w*#ppt_h,.3),1)-7.4)/-.7*#ppt_h"/>
                                          </p:val>
                                        </p:tav>
                                        <p:tav tm="100000">
                                          <p:val>
                                            <p:strVal val="#ppt_h"/>
                                          </p:val>
                                        </p:tav>
                                      </p:tavLst>
                                    </p:anim>
                                    <p:anim calcmode="lin" valueType="num">
                                      <p:cBhvr>
                                        <p:cTn id="61" dur="500" fill="hold"/>
                                        <p:tgtEl>
                                          <p:spTgt spid="33"/>
                                        </p:tgtEl>
                                        <p:attrNameLst>
                                          <p:attrName>ppt_x</p:attrName>
                                        </p:attrNameLst>
                                      </p:cBhvr>
                                      <p:tavLst>
                                        <p:tav tm="0">
                                          <p:val>
                                            <p:fltVal val="0.5"/>
                                          </p:val>
                                        </p:tav>
                                        <p:tav tm="100000">
                                          <p:val>
                                            <p:strVal val="#ppt_x"/>
                                          </p:val>
                                        </p:tav>
                                      </p:tavLst>
                                    </p:anim>
                                    <p:anim calcmode="lin" valueType="num">
                                      <p:cBhvr>
                                        <p:cTn id="62" dur="500" fill="hold"/>
                                        <p:tgtEl>
                                          <p:spTgt spid="33"/>
                                        </p:tgtEl>
                                        <p:attrNameLst>
                                          <p:attrName>ppt_y</p:attrName>
                                        </p:attrNameLst>
                                      </p:cBhvr>
                                      <p:tavLst>
                                        <p:tav tm="0">
                                          <p:val>
                                            <p:strVal val="1+(6*min(max(#ppt_w*#ppt_h,.3),1)-7.4)/-.7*#ppt_h/2"/>
                                          </p:val>
                                        </p:tav>
                                        <p:tav tm="100000">
                                          <p:val>
                                            <p:strVal val="#ppt_y"/>
                                          </p:val>
                                        </p:tav>
                                      </p:tavLst>
                                    </p:anim>
                                  </p:childTnLst>
                                </p:cTn>
                              </p:par>
                            </p:childTnLst>
                          </p:cTn>
                        </p:par>
                        <p:par>
                          <p:cTn id="63" fill="hold">
                            <p:stCondLst>
                              <p:cond delay="18500"/>
                            </p:stCondLst>
                            <p:childTnLst>
                              <p:par>
                                <p:cTn id="64" presetID="23" presetClass="entr" presetSubtype="272" fill="hold" grpId="0" nodeType="afterEffect">
                                  <p:stCondLst>
                                    <p:cond delay="0"/>
                                  </p:stCondLst>
                                  <p:childTnLst>
                                    <p:set>
                                      <p:cBhvr>
                                        <p:cTn id="65" dur="1" fill="hold">
                                          <p:stCondLst>
                                            <p:cond delay="0"/>
                                          </p:stCondLst>
                                        </p:cTn>
                                        <p:tgtEl>
                                          <p:spTgt spid="56"/>
                                        </p:tgtEl>
                                        <p:attrNameLst>
                                          <p:attrName>style.visibility</p:attrName>
                                        </p:attrNameLst>
                                      </p:cBhvr>
                                      <p:to>
                                        <p:strVal val="visible"/>
                                      </p:to>
                                    </p:set>
                                    <p:anim calcmode="lin" valueType="num">
                                      <p:cBhvr>
                                        <p:cTn id="66" dur="500" fill="hold"/>
                                        <p:tgtEl>
                                          <p:spTgt spid="56"/>
                                        </p:tgtEl>
                                        <p:attrNameLst>
                                          <p:attrName>ppt_w</p:attrName>
                                        </p:attrNameLst>
                                      </p:cBhvr>
                                      <p:tavLst>
                                        <p:tav tm="0">
                                          <p:val>
                                            <p:strVal val="2/3*#ppt_w"/>
                                          </p:val>
                                        </p:tav>
                                        <p:tav tm="100000">
                                          <p:val>
                                            <p:strVal val="#ppt_w"/>
                                          </p:val>
                                        </p:tav>
                                      </p:tavLst>
                                    </p:anim>
                                    <p:anim calcmode="lin" valueType="num">
                                      <p:cBhvr>
                                        <p:cTn id="67" dur="500" fill="hold"/>
                                        <p:tgtEl>
                                          <p:spTgt spid="56"/>
                                        </p:tgtEl>
                                        <p:attrNameLst>
                                          <p:attrName>ppt_h</p:attrName>
                                        </p:attrNameLst>
                                      </p:cBhvr>
                                      <p:tavLst>
                                        <p:tav tm="0">
                                          <p:val>
                                            <p:strVal val="2/3*#ppt_h"/>
                                          </p:val>
                                        </p:tav>
                                        <p:tav tm="100000">
                                          <p:val>
                                            <p:strVal val="#ppt_h"/>
                                          </p:val>
                                        </p:tav>
                                      </p:tavLst>
                                    </p:anim>
                                  </p:childTnLst>
                                </p:cTn>
                              </p:par>
                            </p:childTnLst>
                          </p:cTn>
                        </p:par>
                        <p:par>
                          <p:cTn id="68" fill="hold">
                            <p:stCondLst>
                              <p:cond delay="19000"/>
                            </p:stCondLst>
                            <p:childTnLst>
                              <p:par>
                                <p:cTn id="69" presetID="12" presetClass="entr" presetSubtype="8" fill="hold" grpId="0" nodeType="afterEffect">
                                  <p:stCondLst>
                                    <p:cond delay="1000"/>
                                  </p:stCondLst>
                                  <p:childTnLst>
                                    <p:set>
                                      <p:cBhvr>
                                        <p:cTn id="70" dur="1" fill="hold">
                                          <p:stCondLst>
                                            <p:cond delay="0"/>
                                          </p:stCondLst>
                                        </p:cTn>
                                        <p:tgtEl>
                                          <p:spTgt spid="31"/>
                                        </p:tgtEl>
                                        <p:attrNameLst>
                                          <p:attrName>style.visibility</p:attrName>
                                        </p:attrNameLst>
                                      </p:cBhvr>
                                      <p:to>
                                        <p:strVal val="visible"/>
                                      </p:to>
                                    </p:set>
                                    <p:animEffect transition="in" filter="slide(fromLeft)">
                                      <p:cBhvr>
                                        <p:cTn id="71" dur="500"/>
                                        <p:tgtEl>
                                          <p:spTgt spid="31"/>
                                        </p:tgtEl>
                                      </p:cBhvr>
                                    </p:animEffect>
                                  </p:childTnLst>
                                </p:cTn>
                              </p:par>
                            </p:childTnLst>
                          </p:cTn>
                        </p:par>
                        <p:par>
                          <p:cTn id="72" fill="hold">
                            <p:stCondLst>
                              <p:cond delay="20500"/>
                            </p:stCondLst>
                            <p:childTnLst>
                              <p:par>
                                <p:cTn id="73" presetID="23" presetClass="entr" presetSubtype="36" fill="hold" grpId="0" nodeType="afterEffect">
                                  <p:stCondLst>
                                    <p:cond delay="0"/>
                                  </p:stCondLst>
                                  <p:childTnLst>
                                    <p:set>
                                      <p:cBhvr>
                                        <p:cTn id="74" dur="1" fill="hold">
                                          <p:stCondLst>
                                            <p:cond delay="0"/>
                                          </p:stCondLst>
                                        </p:cTn>
                                        <p:tgtEl>
                                          <p:spTgt spid="30"/>
                                        </p:tgtEl>
                                        <p:attrNameLst>
                                          <p:attrName>style.visibility</p:attrName>
                                        </p:attrNameLst>
                                      </p:cBhvr>
                                      <p:to>
                                        <p:strVal val="visible"/>
                                      </p:to>
                                    </p:set>
                                    <p:anim calcmode="lin" valueType="num">
                                      <p:cBhvr>
                                        <p:cTn id="75" dur="500" fill="hold"/>
                                        <p:tgtEl>
                                          <p:spTgt spid="30"/>
                                        </p:tgtEl>
                                        <p:attrNameLst>
                                          <p:attrName>ppt_w</p:attrName>
                                        </p:attrNameLst>
                                      </p:cBhvr>
                                      <p:tavLst>
                                        <p:tav tm="0">
                                          <p:val>
                                            <p:strVal val="(6*min(max(#ppt_w*#ppt_h,.3),1)-7.4)/-.7*#ppt_w"/>
                                          </p:val>
                                        </p:tav>
                                        <p:tav tm="100000">
                                          <p:val>
                                            <p:strVal val="#ppt_w"/>
                                          </p:val>
                                        </p:tav>
                                      </p:tavLst>
                                    </p:anim>
                                    <p:anim calcmode="lin" valueType="num">
                                      <p:cBhvr>
                                        <p:cTn id="76" dur="500" fill="hold"/>
                                        <p:tgtEl>
                                          <p:spTgt spid="30"/>
                                        </p:tgtEl>
                                        <p:attrNameLst>
                                          <p:attrName>ppt_h</p:attrName>
                                        </p:attrNameLst>
                                      </p:cBhvr>
                                      <p:tavLst>
                                        <p:tav tm="0">
                                          <p:val>
                                            <p:strVal val="(6*min(max(#ppt_w*#ppt_h,.3),1)-7.4)/-.7*#ppt_h"/>
                                          </p:val>
                                        </p:tav>
                                        <p:tav tm="100000">
                                          <p:val>
                                            <p:strVal val="#ppt_h"/>
                                          </p:val>
                                        </p:tav>
                                      </p:tavLst>
                                    </p:anim>
                                    <p:anim calcmode="lin" valueType="num">
                                      <p:cBhvr>
                                        <p:cTn id="77" dur="500" fill="hold"/>
                                        <p:tgtEl>
                                          <p:spTgt spid="30"/>
                                        </p:tgtEl>
                                        <p:attrNameLst>
                                          <p:attrName>ppt_x</p:attrName>
                                        </p:attrNameLst>
                                      </p:cBhvr>
                                      <p:tavLst>
                                        <p:tav tm="0">
                                          <p:val>
                                            <p:fltVal val="0.5"/>
                                          </p:val>
                                        </p:tav>
                                        <p:tav tm="100000">
                                          <p:val>
                                            <p:strVal val="#ppt_x"/>
                                          </p:val>
                                        </p:tav>
                                      </p:tavLst>
                                    </p:anim>
                                    <p:anim calcmode="lin" valueType="num">
                                      <p:cBhvr>
                                        <p:cTn id="78" dur="500" fill="hold"/>
                                        <p:tgtEl>
                                          <p:spTgt spid="30"/>
                                        </p:tgtEl>
                                        <p:attrNameLst>
                                          <p:attrName>ppt_y</p:attrName>
                                        </p:attrNameLst>
                                      </p:cBhvr>
                                      <p:tavLst>
                                        <p:tav tm="0">
                                          <p:val>
                                            <p:strVal val="1+(6*min(max(#ppt_w*#ppt_h,.3),1)-7.4)/-.7*#ppt_h/2"/>
                                          </p:val>
                                        </p:tav>
                                        <p:tav tm="100000">
                                          <p:val>
                                            <p:strVal val="#ppt_y"/>
                                          </p:val>
                                        </p:tav>
                                      </p:tavLst>
                                    </p:anim>
                                  </p:childTnLst>
                                </p:cTn>
                              </p:par>
                            </p:childTnLst>
                          </p:cTn>
                        </p:par>
                        <p:par>
                          <p:cTn id="79" fill="hold">
                            <p:stCondLst>
                              <p:cond delay="21000"/>
                            </p:stCondLst>
                            <p:childTnLst>
                              <p:par>
                                <p:cTn id="80" presetID="23" presetClass="entr" presetSubtype="272" fill="hold" grpId="0" nodeType="afterEffect">
                                  <p:stCondLst>
                                    <p:cond delay="0"/>
                                  </p:stCondLst>
                                  <p:childTnLst>
                                    <p:set>
                                      <p:cBhvr>
                                        <p:cTn id="81" dur="1" fill="hold">
                                          <p:stCondLst>
                                            <p:cond delay="0"/>
                                          </p:stCondLst>
                                        </p:cTn>
                                        <p:tgtEl>
                                          <p:spTgt spid="59"/>
                                        </p:tgtEl>
                                        <p:attrNameLst>
                                          <p:attrName>style.visibility</p:attrName>
                                        </p:attrNameLst>
                                      </p:cBhvr>
                                      <p:to>
                                        <p:strVal val="visible"/>
                                      </p:to>
                                    </p:set>
                                    <p:anim calcmode="lin" valueType="num">
                                      <p:cBhvr>
                                        <p:cTn id="82" dur="500" fill="hold"/>
                                        <p:tgtEl>
                                          <p:spTgt spid="59"/>
                                        </p:tgtEl>
                                        <p:attrNameLst>
                                          <p:attrName>ppt_w</p:attrName>
                                        </p:attrNameLst>
                                      </p:cBhvr>
                                      <p:tavLst>
                                        <p:tav tm="0">
                                          <p:val>
                                            <p:strVal val="2/3*#ppt_w"/>
                                          </p:val>
                                        </p:tav>
                                        <p:tav tm="100000">
                                          <p:val>
                                            <p:strVal val="#ppt_w"/>
                                          </p:val>
                                        </p:tav>
                                      </p:tavLst>
                                    </p:anim>
                                    <p:anim calcmode="lin" valueType="num">
                                      <p:cBhvr>
                                        <p:cTn id="83" dur="500" fill="hold"/>
                                        <p:tgtEl>
                                          <p:spTgt spid="59"/>
                                        </p:tgtEl>
                                        <p:attrNameLst>
                                          <p:attrName>ppt_h</p:attrName>
                                        </p:attrNameLst>
                                      </p:cBhvr>
                                      <p:tavLst>
                                        <p:tav tm="0">
                                          <p:val>
                                            <p:strVal val="2/3*#ppt_h"/>
                                          </p:val>
                                        </p:tav>
                                        <p:tav tm="100000">
                                          <p:val>
                                            <p:strVal val="#ppt_h"/>
                                          </p:val>
                                        </p:tav>
                                      </p:tavLst>
                                    </p:anim>
                                  </p:childTnLst>
                                </p:cTn>
                              </p:par>
                            </p:childTnLst>
                          </p:cTn>
                        </p:par>
                        <p:par>
                          <p:cTn id="84" fill="hold">
                            <p:stCondLst>
                              <p:cond delay="21500"/>
                            </p:stCondLst>
                            <p:childTnLst>
                              <p:par>
                                <p:cTn id="85" presetID="12" presetClass="entr" presetSubtype="8" fill="hold" grpId="0" nodeType="afterEffect">
                                  <p:stCondLst>
                                    <p:cond delay="1000"/>
                                  </p:stCondLst>
                                  <p:childTnLst>
                                    <p:set>
                                      <p:cBhvr>
                                        <p:cTn id="86" dur="1" fill="hold">
                                          <p:stCondLst>
                                            <p:cond delay="0"/>
                                          </p:stCondLst>
                                        </p:cTn>
                                        <p:tgtEl>
                                          <p:spTgt spid="29"/>
                                        </p:tgtEl>
                                        <p:attrNameLst>
                                          <p:attrName>style.visibility</p:attrName>
                                        </p:attrNameLst>
                                      </p:cBhvr>
                                      <p:to>
                                        <p:strVal val="visible"/>
                                      </p:to>
                                    </p:set>
                                    <p:animEffect transition="in" filter="slide(fromLeft)">
                                      <p:cBhvr>
                                        <p:cTn id="87" dur="500"/>
                                        <p:tgtEl>
                                          <p:spTgt spid="29"/>
                                        </p:tgtEl>
                                      </p:cBhvr>
                                    </p:animEffect>
                                  </p:childTnLst>
                                </p:cTn>
                              </p:par>
                            </p:childTnLst>
                          </p:cTn>
                        </p:par>
                        <p:par>
                          <p:cTn id="88" fill="hold">
                            <p:stCondLst>
                              <p:cond delay="23000"/>
                            </p:stCondLst>
                            <p:childTnLst>
                              <p:par>
                                <p:cTn id="89" presetID="23" presetClass="entr" presetSubtype="36" fill="hold" grpId="0" nodeType="afterEffect">
                                  <p:stCondLst>
                                    <p:cond delay="0"/>
                                  </p:stCondLst>
                                  <p:childTnLst>
                                    <p:set>
                                      <p:cBhvr>
                                        <p:cTn id="90" dur="1" fill="hold">
                                          <p:stCondLst>
                                            <p:cond delay="0"/>
                                          </p:stCondLst>
                                        </p:cTn>
                                        <p:tgtEl>
                                          <p:spTgt spid="28"/>
                                        </p:tgtEl>
                                        <p:attrNameLst>
                                          <p:attrName>style.visibility</p:attrName>
                                        </p:attrNameLst>
                                      </p:cBhvr>
                                      <p:to>
                                        <p:strVal val="visible"/>
                                      </p:to>
                                    </p:set>
                                    <p:anim calcmode="lin" valueType="num">
                                      <p:cBhvr>
                                        <p:cTn id="91" dur="500" fill="hold"/>
                                        <p:tgtEl>
                                          <p:spTgt spid="28"/>
                                        </p:tgtEl>
                                        <p:attrNameLst>
                                          <p:attrName>ppt_w</p:attrName>
                                        </p:attrNameLst>
                                      </p:cBhvr>
                                      <p:tavLst>
                                        <p:tav tm="0">
                                          <p:val>
                                            <p:strVal val="(6*min(max(#ppt_w*#ppt_h,.3),1)-7.4)/-.7*#ppt_w"/>
                                          </p:val>
                                        </p:tav>
                                        <p:tav tm="100000">
                                          <p:val>
                                            <p:strVal val="#ppt_w"/>
                                          </p:val>
                                        </p:tav>
                                      </p:tavLst>
                                    </p:anim>
                                    <p:anim calcmode="lin" valueType="num">
                                      <p:cBhvr>
                                        <p:cTn id="92" dur="500" fill="hold"/>
                                        <p:tgtEl>
                                          <p:spTgt spid="28"/>
                                        </p:tgtEl>
                                        <p:attrNameLst>
                                          <p:attrName>ppt_h</p:attrName>
                                        </p:attrNameLst>
                                      </p:cBhvr>
                                      <p:tavLst>
                                        <p:tav tm="0">
                                          <p:val>
                                            <p:strVal val="(6*min(max(#ppt_w*#ppt_h,.3),1)-7.4)/-.7*#ppt_h"/>
                                          </p:val>
                                        </p:tav>
                                        <p:tav tm="100000">
                                          <p:val>
                                            <p:strVal val="#ppt_h"/>
                                          </p:val>
                                        </p:tav>
                                      </p:tavLst>
                                    </p:anim>
                                    <p:anim calcmode="lin" valueType="num">
                                      <p:cBhvr>
                                        <p:cTn id="93" dur="500" fill="hold"/>
                                        <p:tgtEl>
                                          <p:spTgt spid="28"/>
                                        </p:tgtEl>
                                        <p:attrNameLst>
                                          <p:attrName>ppt_x</p:attrName>
                                        </p:attrNameLst>
                                      </p:cBhvr>
                                      <p:tavLst>
                                        <p:tav tm="0">
                                          <p:val>
                                            <p:fltVal val="0.5"/>
                                          </p:val>
                                        </p:tav>
                                        <p:tav tm="100000">
                                          <p:val>
                                            <p:strVal val="#ppt_x"/>
                                          </p:val>
                                        </p:tav>
                                      </p:tavLst>
                                    </p:anim>
                                    <p:anim calcmode="lin" valueType="num">
                                      <p:cBhvr>
                                        <p:cTn id="94" dur="500" fill="hold"/>
                                        <p:tgtEl>
                                          <p:spTgt spid="28"/>
                                        </p:tgtEl>
                                        <p:attrNameLst>
                                          <p:attrName>ppt_y</p:attrName>
                                        </p:attrNameLst>
                                      </p:cBhvr>
                                      <p:tavLst>
                                        <p:tav tm="0">
                                          <p:val>
                                            <p:strVal val="1+(6*min(max(#ppt_w*#ppt_h,.3),1)-7.4)/-.7*#ppt_h/2"/>
                                          </p:val>
                                        </p:tav>
                                        <p:tav tm="100000">
                                          <p:val>
                                            <p:strVal val="#ppt_y"/>
                                          </p:val>
                                        </p:tav>
                                      </p:tavLst>
                                    </p:anim>
                                  </p:childTnLst>
                                </p:cTn>
                              </p:par>
                            </p:childTnLst>
                          </p:cTn>
                        </p:par>
                        <p:par>
                          <p:cTn id="95" fill="hold">
                            <p:stCondLst>
                              <p:cond delay="23500"/>
                            </p:stCondLst>
                            <p:childTnLst>
                              <p:par>
                                <p:cTn id="96" presetID="23" presetClass="entr" presetSubtype="272" fill="hold" grpId="0" nodeType="afterEffect">
                                  <p:stCondLst>
                                    <p:cond delay="0"/>
                                  </p:stCondLst>
                                  <p:childTnLst>
                                    <p:set>
                                      <p:cBhvr>
                                        <p:cTn id="97" dur="1" fill="hold">
                                          <p:stCondLst>
                                            <p:cond delay="0"/>
                                          </p:stCondLst>
                                        </p:cTn>
                                        <p:tgtEl>
                                          <p:spTgt spid="57"/>
                                        </p:tgtEl>
                                        <p:attrNameLst>
                                          <p:attrName>style.visibility</p:attrName>
                                        </p:attrNameLst>
                                      </p:cBhvr>
                                      <p:to>
                                        <p:strVal val="visible"/>
                                      </p:to>
                                    </p:set>
                                    <p:anim calcmode="lin" valueType="num">
                                      <p:cBhvr>
                                        <p:cTn id="98" dur="500" fill="hold"/>
                                        <p:tgtEl>
                                          <p:spTgt spid="57"/>
                                        </p:tgtEl>
                                        <p:attrNameLst>
                                          <p:attrName>ppt_w</p:attrName>
                                        </p:attrNameLst>
                                      </p:cBhvr>
                                      <p:tavLst>
                                        <p:tav tm="0">
                                          <p:val>
                                            <p:strVal val="2/3*#ppt_w"/>
                                          </p:val>
                                        </p:tav>
                                        <p:tav tm="100000">
                                          <p:val>
                                            <p:strVal val="#ppt_w"/>
                                          </p:val>
                                        </p:tav>
                                      </p:tavLst>
                                    </p:anim>
                                    <p:anim calcmode="lin" valueType="num">
                                      <p:cBhvr>
                                        <p:cTn id="99" dur="500" fill="hold"/>
                                        <p:tgtEl>
                                          <p:spTgt spid="57"/>
                                        </p:tgtEl>
                                        <p:attrNameLst>
                                          <p:attrName>ppt_h</p:attrName>
                                        </p:attrNameLst>
                                      </p:cBhvr>
                                      <p:tavLst>
                                        <p:tav tm="0">
                                          <p:val>
                                            <p:strVal val="2/3*#ppt_h"/>
                                          </p:val>
                                        </p:tav>
                                        <p:tav tm="100000">
                                          <p:val>
                                            <p:strVal val="#ppt_h"/>
                                          </p:val>
                                        </p:tav>
                                      </p:tavLst>
                                    </p:anim>
                                  </p:childTnLst>
                                </p:cTn>
                              </p:par>
                            </p:childTnLst>
                          </p:cTn>
                        </p:par>
                        <p:par>
                          <p:cTn id="100" fill="hold">
                            <p:stCondLst>
                              <p:cond delay="24000"/>
                            </p:stCondLst>
                            <p:childTnLst>
                              <p:par>
                                <p:cTn id="101" presetID="12" presetClass="entr" presetSubtype="8" fill="hold" grpId="0" nodeType="afterEffect">
                                  <p:stCondLst>
                                    <p:cond delay="1000"/>
                                  </p:stCondLst>
                                  <p:childTnLst>
                                    <p:set>
                                      <p:cBhvr>
                                        <p:cTn id="102" dur="1" fill="hold">
                                          <p:stCondLst>
                                            <p:cond delay="0"/>
                                          </p:stCondLst>
                                        </p:cTn>
                                        <p:tgtEl>
                                          <p:spTgt spid="27"/>
                                        </p:tgtEl>
                                        <p:attrNameLst>
                                          <p:attrName>style.visibility</p:attrName>
                                        </p:attrNameLst>
                                      </p:cBhvr>
                                      <p:to>
                                        <p:strVal val="visible"/>
                                      </p:to>
                                    </p:set>
                                    <p:animEffect transition="in" filter="slide(fromLeft)">
                                      <p:cBhvr>
                                        <p:cTn id="103" dur="500"/>
                                        <p:tgtEl>
                                          <p:spTgt spid="27"/>
                                        </p:tgtEl>
                                      </p:cBhvr>
                                    </p:animEffect>
                                  </p:childTnLst>
                                </p:cTn>
                              </p:par>
                            </p:childTnLst>
                          </p:cTn>
                        </p:par>
                        <p:par>
                          <p:cTn id="104" fill="hold">
                            <p:stCondLst>
                              <p:cond delay="25500"/>
                            </p:stCondLst>
                            <p:childTnLst>
                              <p:par>
                                <p:cTn id="105" presetID="23" presetClass="entr" presetSubtype="36" fill="hold" grpId="0" nodeType="afterEffect">
                                  <p:stCondLst>
                                    <p:cond delay="0"/>
                                  </p:stCondLst>
                                  <p:childTnLst>
                                    <p:set>
                                      <p:cBhvr>
                                        <p:cTn id="106" dur="1" fill="hold">
                                          <p:stCondLst>
                                            <p:cond delay="0"/>
                                          </p:stCondLst>
                                        </p:cTn>
                                        <p:tgtEl>
                                          <p:spTgt spid="26"/>
                                        </p:tgtEl>
                                        <p:attrNameLst>
                                          <p:attrName>style.visibility</p:attrName>
                                        </p:attrNameLst>
                                      </p:cBhvr>
                                      <p:to>
                                        <p:strVal val="visible"/>
                                      </p:to>
                                    </p:set>
                                    <p:anim calcmode="lin" valueType="num">
                                      <p:cBhvr>
                                        <p:cTn id="107" dur="500" fill="hold"/>
                                        <p:tgtEl>
                                          <p:spTgt spid="26"/>
                                        </p:tgtEl>
                                        <p:attrNameLst>
                                          <p:attrName>ppt_w</p:attrName>
                                        </p:attrNameLst>
                                      </p:cBhvr>
                                      <p:tavLst>
                                        <p:tav tm="0">
                                          <p:val>
                                            <p:strVal val="(6*min(max(#ppt_w*#ppt_h,.3),1)-7.4)/-.7*#ppt_w"/>
                                          </p:val>
                                        </p:tav>
                                        <p:tav tm="100000">
                                          <p:val>
                                            <p:strVal val="#ppt_w"/>
                                          </p:val>
                                        </p:tav>
                                      </p:tavLst>
                                    </p:anim>
                                    <p:anim calcmode="lin" valueType="num">
                                      <p:cBhvr>
                                        <p:cTn id="108" dur="500" fill="hold"/>
                                        <p:tgtEl>
                                          <p:spTgt spid="26"/>
                                        </p:tgtEl>
                                        <p:attrNameLst>
                                          <p:attrName>ppt_h</p:attrName>
                                        </p:attrNameLst>
                                      </p:cBhvr>
                                      <p:tavLst>
                                        <p:tav tm="0">
                                          <p:val>
                                            <p:strVal val="(6*min(max(#ppt_w*#ppt_h,.3),1)-7.4)/-.7*#ppt_h"/>
                                          </p:val>
                                        </p:tav>
                                        <p:tav tm="100000">
                                          <p:val>
                                            <p:strVal val="#ppt_h"/>
                                          </p:val>
                                        </p:tav>
                                      </p:tavLst>
                                    </p:anim>
                                    <p:anim calcmode="lin" valueType="num">
                                      <p:cBhvr>
                                        <p:cTn id="109" dur="500" fill="hold"/>
                                        <p:tgtEl>
                                          <p:spTgt spid="26"/>
                                        </p:tgtEl>
                                        <p:attrNameLst>
                                          <p:attrName>ppt_x</p:attrName>
                                        </p:attrNameLst>
                                      </p:cBhvr>
                                      <p:tavLst>
                                        <p:tav tm="0">
                                          <p:val>
                                            <p:fltVal val="0.5"/>
                                          </p:val>
                                        </p:tav>
                                        <p:tav tm="100000">
                                          <p:val>
                                            <p:strVal val="#ppt_x"/>
                                          </p:val>
                                        </p:tav>
                                      </p:tavLst>
                                    </p:anim>
                                    <p:anim calcmode="lin" valueType="num">
                                      <p:cBhvr>
                                        <p:cTn id="110" dur="500" fill="hold"/>
                                        <p:tgtEl>
                                          <p:spTgt spid="26"/>
                                        </p:tgtEl>
                                        <p:attrNameLst>
                                          <p:attrName>ppt_y</p:attrName>
                                        </p:attrNameLst>
                                      </p:cBhvr>
                                      <p:tavLst>
                                        <p:tav tm="0">
                                          <p:val>
                                            <p:strVal val="1+(6*min(max(#ppt_w*#ppt_h,.3),1)-7.4)/-.7*#ppt_h/2"/>
                                          </p:val>
                                        </p:tav>
                                        <p:tav tm="100000">
                                          <p:val>
                                            <p:strVal val="#ppt_y"/>
                                          </p:val>
                                        </p:tav>
                                      </p:tavLst>
                                    </p:anim>
                                  </p:childTnLst>
                                </p:cTn>
                              </p:par>
                            </p:childTnLst>
                          </p:cTn>
                        </p:par>
                        <p:par>
                          <p:cTn id="111" fill="hold">
                            <p:stCondLst>
                              <p:cond delay="26000"/>
                            </p:stCondLst>
                            <p:childTnLst>
                              <p:par>
                                <p:cTn id="112" presetID="23" presetClass="entr" presetSubtype="272" fill="hold" grpId="0" nodeType="afterEffect">
                                  <p:stCondLst>
                                    <p:cond delay="0"/>
                                  </p:stCondLst>
                                  <p:childTnLst>
                                    <p:set>
                                      <p:cBhvr>
                                        <p:cTn id="113" dur="1" fill="hold">
                                          <p:stCondLst>
                                            <p:cond delay="0"/>
                                          </p:stCondLst>
                                        </p:cTn>
                                        <p:tgtEl>
                                          <p:spTgt spid="58"/>
                                        </p:tgtEl>
                                        <p:attrNameLst>
                                          <p:attrName>style.visibility</p:attrName>
                                        </p:attrNameLst>
                                      </p:cBhvr>
                                      <p:to>
                                        <p:strVal val="visible"/>
                                      </p:to>
                                    </p:set>
                                    <p:anim calcmode="lin" valueType="num">
                                      <p:cBhvr>
                                        <p:cTn id="114" dur="500" fill="hold"/>
                                        <p:tgtEl>
                                          <p:spTgt spid="58"/>
                                        </p:tgtEl>
                                        <p:attrNameLst>
                                          <p:attrName>ppt_w</p:attrName>
                                        </p:attrNameLst>
                                      </p:cBhvr>
                                      <p:tavLst>
                                        <p:tav tm="0">
                                          <p:val>
                                            <p:strVal val="2/3*#ppt_w"/>
                                          </p:val>
                                        </p:tav>
                                        <p:tav tm="100000">
                                          <p:val>
                                            <p:strVal val="#ppt_w"/>
                                          </p:val>
                                        </p:tav>
                                      </p:tavLst>
                                    </p:anim>
                                    <p:anim calcmode="lin" valueType="num">
                                      <p:cBhvr>
                                        <p:cTn id="115" dur="500" fill="hold"/>
                                        <p:tgtEl>
                                          <p:spTgt spid="58"/>
                                        </p:tgtEl>
                                        <p:attrNameLst>
                                          <p:attrName>ppt_h</p:attrName>
                                        </p:attrNameLst>
                                      </p:cBhvr>
                                      <p:tavLst>
                                        <p:tav tm="0">
                                          <p:val>
                                            <p:strVal val="2/3*#ppt_h"/>
                                          </p:val>
                                        </p:tav>
                                        <p:tav tm="100000">
                                          <p:val>
                                            <p:strVal val="#ppt_h"/>
                                          </p:val>
                                        </p:tav>
                                      </p:tavLst>
                                    </p:anim>
                                  </p:childTnLst>
                                </p:cTn>
                              </p:par>
                            </p:childTnLst>
                          </p:cTn>
                        </p:par>
                        <p:par>
                          <p:cTn id="116" fill="hold">
                            <p:stCondLst>
                              <p:cond delay="26500"/>
                            </p:stCondLst>
                            <p:childTnLst>
                              <p:par>
                                <p:cTn id="117" presetID="12" presetClass="entr" presetSubtype="8" fill="hold" grpId="0" nodeType="afterEffect">
                                  <p:stCondLst>
                                    <p:cond delay="1000"/>
                                  </p:stCondLst>
                                  <p:childTnLst>
                                    <p:set>
                                      <p:cBhvr>
                                        <p:cTn id="118" dur="1" fill="hold">
                                          <p:stCondLst>
                                            <p:cond delay="0"/>
                                          </p:stCondLst>
                                        </p:cTn>
                                        <p:tgtEl>
                                          <p:spTgt spid="25"/>
                                        </p:tgtEl>
                                        <p:attrNameLst>
                                          <p:attrName>style.visibility</p:attrName>
                                        </p:attrNameLst>
                                      </p:cBhvr>
                                      <p:to>
                                        <p:strVal val="visible"/>
                                      </p:to>
                                    </p:set>
                                    <p:animEffect transition="in" filter="slide(fromLeft)">
                                      <p:cBhvr>
                                        <p:cTn id="11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utoUpdateAnimBg="0"/>
      <p:bldP spid="17" grpId="0" autoUpdateAnimBg="0"/>
      <p:bldP spid="24" grpId="0" animBg="1"/>
      <p:bldP spid="25" grpId="0" animBg="1"/>
      <p:bldP spid="26" grpId="0" animBg="1"/>
      <p:bldP spid="27" grpId="0" animBg="1"/>
      <p:bldP spid="28" grpId="0" animBg="1"/>
      <p:bldP spid="29" grpId="0" animBg="1"/>
      <p:bldP spid="31" grpId="0" animBg="1"/>
      <p:bldP spid="32" grpId="0" animBg="1"/>
      <p:bldP spid="33" grpId="0" animBg="1"/>
      <p:bldP spid="54" grpId="0" autoUpdateAnimBg="0"/>
      <p:bldP spid="55" grpId="0"/>
      <p:bldP spid="56" grpId="0"/>
      <p:bldP spid="57" grpId="0"/>
      <p:bldP spid="58" grpId="0"/>
      <p:bldP spid="59" grpId="0"/>
      <p:bldP spid="30"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903861" y="651370"/>
            <a:ext cx="10489585" cy="727075"/>
          </a:xfrm>
          <a:noFill/>
          <a:ln/>
        </p:spPr>
        <p:txBody>
          <a:bodyPr/>
          <a:lstStyle/>
          <a:p>
            <a:r>
              <a:rPr lang="en-US" dirty="0"/>
              <a:t>End of Chapter 20</a:t>
            </a:r>
          </a:p>
        </p:txBody>
      </p:sp>
      <p:sp>
        <p:nvSpPr>
          <p:cNvPr id="2" name="Slide Number Placeholder 1"/>
          <p:cNvSpPr>
            <a:spLocks noGrp="1"/>
          </p:cNvSpPr>
          <p:nvPr>
            <p:ph type="sldNum" sz="quarter" idx="12"/>
          </p:nvPr>
        </p:nvSpPr>
        <p:spPr/>
        <p:txBody>
          <a:bodyPr/>
          <a:lstStyle/>
          <a:p>
            <a:fld id="{949EBC64-41CB-41B8-B6DF-9B1367312BD4}" type="slidenum">
              <a:rPr lang="en-US" smtClean="0"/>
              <a:t>27</a:t>
            </a:fld>
            <a:endParaRPr lang="en-US"/>
          </a:p>
        </p:txBody>
      </p:sp>
      <p:sp>
        <p:nvSpPr>
          <p:cNvPr id="6" name="AutoShape 7"/>
          <p:cNvSpPr>
            <a:spLocks noChangeArrowheads="1"/>
          </p:cNvSpPr>
          <p:nvPr/>
        </p:nvSpPr>
        <p:spPr bwMode="auto">
          <a:xfrm>
            <a:off x="5144611" y="3173180"/>
            <a:ext cx="1557338" cy="1611313"/>
          </a:xfrm>
          <a:prstGeom prst="roundRect">
            <a:avLst>
              <a:gd name="adj" fmla="val 12065"/>
            </a:avLst>
          </a:prstGeom>
          <a:noFill/>
          <a:ln w="50800">
            <a:solidFill>
              <a:srgbClr val="000000"/>
            </a:solidFill>
            <a:round/>
            <a:headEnd/>
            <a:tailEnd/>
          </a:ln>
          <a:effectLst>
            <a:outerShdw dist="35921" dir="2700000" algn="ctr" rotWithShape="0">
              <a:srgbClr val="000000"/>
            </a:outerShdw>
          </a:effectLst>
        </p:spPr>
        <p:txBody>
          <a:bodyPr wrap="none" anchor="ctr"/>
          <a:lstStyle/>
          <a:p>
            <a:pPr>
              <a:defRPr/>
            </a:pPr>
            <a:endParaRPr lang="en-US" dirty="0"/>
          </a:p>
        </p:txBody>
      </p:sp>
      <p:sp>
        <p:nvSpPr>
          <p:cNvPr id="7" name="Freeform 8"/>
          <p:cNvSpPr>
            <a:spLocks/>
          </p:cNvSpPr>
          <p:nvPr/>
        </p:nvSpPr>
        <p:spPr bwMode="auto">
          <a:xfrm>
            <a:off x="5366226" y="2073507"/>
            <a:ext cx="1681163" cy="2670175"/>
          </a:xfrm>
          <a:custGeom>
            <a:avLst/>
            <a:gdLst/>
            <a:ahLst/>
            <a:cxnLst>
              <a:cxn ang="0">
                <a:pos x="119" y="784"/>
              </a:cxn>
              <a:cxn ang="0">
                <a:pos x="0" y="1239"/>
              </a:cxn>
              <a:cxn ang="0">
                <a:pos x="409" y="1681"/>
              </a:cxn>
              <a:cxn ang="0">
                <a:pos x="1058" y="196"/>
              </a:cxn>
              <a:cxn ang="0">
                <a:pos x="1058" y="0"/>
              </a:cxn>
              <a:cxn ang="0">
                <a:pos x="334" y="1252"/>
              </a:cxn>
              <a:cxn ang="0">
                <a:pos x="119" y="784"/>
              </a:cxn>
            </a:cxnLst>
            <a:rect l="0" t="0" r="r" b="b"/>
            <a:pathLst>
              <a:path w="1059" h="1682">
                <a:moveTo>
                  <a:pt x="119" y="784"/>
                </a:moveTo>
                <a:lnTo>
                  <a:pt x="0" y="1239"/>
                </a:lnTo>
                <a:lnTo>
                  <a:pt x="409" y="1681"/>
                </a:lnTo>
                <a:lnTo>
                  <a:pt x="1058" y="196"/>
                </a:lnTo>
                <a:lnTo>
                  <a:pt x="1058" y="0"/>
                </a:lnTo>
                <a:lnTo>
                  <a:pt x="334" y="1252"/>
                </a:lnTo>
                <a:lnTo>
                  <a:pt x="119" y="784"/>
                </a:lnTo>
              </a:path>
            </a:pathLst>
          </a:custGeom>
          <a:solidFill>
            <a:srgbClr val="CC2A1E"/>
          </a:solidFill>
          <a:ln w="12700" cap="rnd" cmpd="sng">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a:defRPr/>
            </a:pPr>
            <a:endParaRPr lang="en-US" dirty="0">
              <a:solidFill>
                <a:srgbClr val="B43D18"/>
              </a:solidFill>
            </a:endParaRPr>
          </a:p>
        </p:txBody>
      </p:sp>
    </p:spTree>
  </p:cSld>
  <p:clrMapOvr>
    <a:masterClrMapping/>
  </p:clrMapOvr>
  <p:transition>
    <p:zo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916663" y="637135"/>
            <a:ext cx="10337562" cy="738187"/>
          </a:xfrm>
          <a:noFill/>
          <a:ln/>
        </p:spPr>
        <p:txBody>
          <a:bodyPr>
            <a:normAutofit/>
          </a:bodyPr>
          <a:lstStyle/>
          <a:p>
            <a:r>
              <a:rPr lang="en-US" sz="3200" dirty="0"/>
              <a:t>Price Relatives</a:t>
            </a:r>
          </a:p>
        </p:txBody>
      </p:sp>
      <p:sp>
        <p:nvSpPr>
          <p:cNvPr id="8198" name="Rectangle 6"/>
          <p:cNvSpPr>
            <a:spLocks noChangeArrowheads="1"/>
          </p:cNvSpPr>
          <p:nvPr/>
        </p:nvSpPr>
        <p:spPr bwMode="auto">
          <a:xfrm>
            <a:off x="910027" y="4030424"/>
            <a:ext cx="10337562" cy="514350"/>
          </a:xfrm>
          <a:prstGeom prst="rect">
            <a:avLst/>
          </a:prstGeom>
          <a:noFill/>
          <a:ln w="12700">
            <a:noFill/>
            <a:miter lim="800000"/>
            <a:headEnd/>
            <a:tailEnd/>
          </a:ln>
          <a:effectLst/>
        </p:spPr>
        <p:txBody>
          <a:bodyPr lIns="90488" tIns="44450" rIns="90488" bIns="44450"/>
          <a:lstStyle/>
          <a:p>
            <a:pPr marL="342900" indent="-342900" algn="l">
              <a:spcBef>
                <a:spcPct val="20000"/>
              </a:spcBef>
              <a:buSzPct val="100000"/>
              <a:buFont typeface="Arial" panose="020B0604020202020204" pitchFamily="34" charset="0"/>
              <a:buChar char="•"/>
            </a:pPr>
            <a:r>
              <a:rPr lang="en-US" sz="2400" u="sng">
                <a:effectLst/>
                <a:latin typeface="+mn-lt"/>
              </a:rPr>
              <a:t>Base period</a:t>
            </a:r>
            <a:r>
              <a:rPr lang="en-US" sz="2400" i="1">
                <a:effectLst/>
                <a:latin typeface="+mn-lt"/>
              </a:rPr>
              <a:t> </a:t>
            </a:r>
            <a:r>
              <a:rPr lang="en-US" sz="2400">
                <a:effectLst/>
                <a:latin typeface="+mn-lt"/>
              </a:rPr>
              <a:t>adalah titik awal tertentu dalam waktu.</a:t>
            </a:r>
            <a:endParaRPr lang="en-US" sz="2400" dirty="0">
              <a:effectLst/>
              <a:latin typeface="+mn-lt"/>
            </a:endParaRPr>
          </a:p>
        </p:txBody>
      </p:sp>
      <p:sp>
        <p:nvSpPr>
          <p:cNvPr id="8199" name="Rectangle 7"/>
          <p:cNvSpPr>
            <a:spLocks noChangeArrowheads="1"/>
          </p:cNvSpPr>
          <p:nvPr/>
        </p:nvSpPr>
        <p:spPr bwMode="auto">
          <a:xfrm>
            <a:off x="910026" y="3096063"/>
            <a:ext cx="10711285" cy="905333"/>
          </a:xfrm>
          <a:prstGeom prst="rect">
            <a:avLst/>
          </a:prstGeom>
          <a:noFill/>
          <a:ln w="12700">
            <a:noFill/>
            <a:miter lim="800000"/>
            <a:headEnd/>
            <a:tailEnd/>
          </a:ln>
          <a:effectLst/>
        </p:spPr>
        <p:txBody>
          <a:bodyPr lIns="90488" tIns="44450" rIns="90488" bIns="44450"/>
          <a:lstStyle/>
          <a:p>
            <a:pPr marL="342900" indent="-342900" algn="l">
              <a:spcBef>
                <a:spcPct val="20000"/>
              </a:spcBef>
              <a:buSzPct val="100000"/>
              <a:buFont typeface="Arial" panose="020B0604020202020204" pitchFamily="34" charset="0"/>
              <a:buChar char="•"/>
            </a:pPr>
            <a:r>
              <a:rPr lang="en-US" sz="2400">
                <a:effectLst/>
                <a:latin typeface="+mn-lt"/>
              </a:rPr>
              <a:t>Price relative menyatakan harga satuan di setiap periode sebagai persentase dari harga satuan pada periode dasar.</a:t>
            </a:r>
            <a:endParaRPr lang="en-US" sz="2400" dirty="0">
              <a:effectLst/>
              <a:latin typeface="+mn-lt"/>
            </a:endParaRPr>
          </a:p>
        </p:txBody>
      </p:sp>
      <p:sp>
        <p:nvSpPr>
          <p:cNvPr id="8200" name="Rectangle 8"/>
          <p:cNvSpPr>
            <a:spLocks noChangeArrowheads="1"/>
          </p:cNvSpPr>
          <p:nvPr/>
        </p:nvSpPr>
        <p:spPr bwMode="auto">
          <a:xfrm>
            <a:off x="910026" y="2180750"/>
            <a:ext cx="11047511" cy="939826"/>
          </a:xfrm>
          <a:prstGeom prst="rect">
            <a:avLst/>
          </a:prstGeom>
          <a:noFill/>
          <a:ln w="12700">
            <a:noFill/>
            <a:miter lim="800000"/>
            <a:headEnd/>
            <a:tailEnd/>
          </a:ln>
          <a:effectLst/>
        </p:spPr>
        <p:txBody>
          <a:bodyPr lIns="90488" tIns="44450" rIns="90488" bIns="44450"/>
          <a:lstStyle/>
          <a:p>
            <a:pPr marL="342900" indent="-342900" algn="l">
              <a:spcBef>
                <a:spcPct val="20000"/>
              </a:spcBef>
              <a:buSzPct val="100000"/>
              <a:buFont typeface="Arial" panose="020B0604020202020204" pitchFamily="34" charset="0"/>
              <a:buChar char="•"/>
            </a:pPr>
            <a:r>
              <a:rPr lang="en-US" sz="2400">
                <a:effectLst/>
                <a:latin typeface="+mn-lt"/>
              </a:rPr>
              <a:t> </a:t>
            </a:r>
            <a:r>
              <a:rPr lang="en-US" sz="2400" u="sng">
                <a:effectLst/>
                <a:latin typeface="+mn-lt"/>
              </a:rPr>
              <a:t>Price relative</a:t>
            </a:r>
            <a:r>
              <a:rPr lang="en-US" sz="2400">
                <a:effectLst/>
                <a:latin typeface="+mn-lt"/>
              </a:rPr>
              <a:t> menunjukkan bagaimana harga saat ini per unit untuk item tertentu dibandingkan dengan harga periode dasar per unit untuk item yang sama.</a:t>
            </a:r>
            <a:endParaRPr lang="en-US" sz="2400" dirty="0">
              <a:effectLst/>
              <a:latin typeface="+mn-lt"/>
            </a:endParaRPr>
          </a:p>
        </p:txBody>
      </p:sp>
      <p:sp>
        <p:nvSpPr>
          <p:cNvPr id="12" name="Rectangle 3"/>
          <p:cNvSpPr>
            <a:spLocks noChangeArrowheads="1"/>
          </p:cNvSpPr>
          <p:nvPr/>
        </p:nvSpPr>
        <p:spPr bwMode="auto">
          <a:xfrm>
            <a:off x="914250" y="1251954"/>
            <a:ext cx="10337562" cy="960667"/>
          </a:xfrm>
          <a:prstGeom prst="rect">
            <a:avLst/>
          </a:prstGeom>
          <a:noFill/>
          <a:ln w="12700">
            <a:noFill/>
            <a:miter lim="800000"/>
            <a:headEnd/>
            <a:tailEnd/>
          </a:ln>
          <a:effectLst/>
        </p:spPr>
        <p:txBody>
          <a:bodyPr lIns="90488" tIns="44450" rIns="90488" bIns="44450"/>
          <a:lstStyle/>
          <a:p>
            <a:pPr marL="342900" indent="-342900" algn="l">
              <a:spcBef>
                <a:spcPct val="20000"/>
              </a:spcBef>
              <a:buSzPct val="100000"/>
              <a:buFont typeface="Arial" panose="020B0604020202020204" pitchFamily="34" charset="0"/>
              <a:buChar char="•"/>
            </a:pPr>
            <a:r>
              <a:rPr lang="en-US" sz="2400">
                <a:effectLst/>
                <a:latin typeface="+mn-lt"/>
              </a:rPr>
              <a:t>Price relatives sangat membantu dalam memahami dan menafsirkan kondisi ekonomi dan bisnis yang berubah dari waktu ke waktu</a:t>
            </a:r>
            <a:endParaRPr lang="en-US" sz="2400" dirty="0">
              <a:effectLst/>
              <a:latin typeface="+mn-lt"/>
            </a:endParaRPr>
          </a:p>
        </p:txBody>
      </p:sp>
      <mc:AlternateContent xmlns:mc="http://schemas.openxmlformats.org/markup-compatibility/2006" xmlns:a14="http://schemas.microsoft.com/office/drawing/2010/main">
        <mc:Choice Requires="a14">
          <p:sp>
            <p:nvSpPr>
              <p:cNvPr id="3" name="TextBox 2"/>
              <p:cNvSpPr txBox="1"/>
              <p:nvPr/>
            </p:nvSpPr>
            <p:spPr>
              <a:xfrm>
                <a:off x="1493695" y="4723008"/>
                <a:ext cx="9046584" cy="679097"/>
              </a:xfrm>
              <a:prstGeom prst="rect">
                <a:avLst/>
              </a:prstGeom>
              <a:noFill/>
            </p:spPr>
            <p:txBody>
              <a:bodyPr wrap="square" rtlCol="0">
                <a:spAutoFit/>
              </a:bodyPr>
              <a:lstStyle/>
              <a:p>
                <a14:m>
                  <m:oMath xmlns:m="http://schemas.openxmlformats.org/officeDocument/2006/math">
                    <m:r>
                      <m:rPr>
                        <m:sty m:val="p"/>
                      </m:rPr>
                      <a:rPr lang="en-US" sz="2400" b="0" i="0" smtClean="0">
                        <a:effectLst/>
                        <a:latin typeface="Cambria Math"/>
                      </a:rPr>
                      <m:t>Price</m:t>
                    </m:r>
                    <m:r>
                      <a:rPr lang="en-US" sz="2400" b="0" i="0" smtClean="0">
                        <a:effectLst/>
                        <a:latin typeface="Cambria Math"/>
                      </a:rPr>
                      <m:t> </m:t>
                    </m:r>
                    <m:r>
                      <m:rPr>
                        <m:sty m:val="p"/>
                      </m:rPr>
                      <a:rPr lang="en-US" sz="2400" b="0" i="0" smtClean="0">
                        <a:effectLst/>
                        <a:latin typeface="Cambria Math"/>
                      </a:rPr>
                      <m:t>relative</m:t>
                    </m:r>
                    <m:r>
                      <a:rPr lang="en-US" sz="2400" b="0" i="0" smtClean="0">
                        <a:effectLst/>
                        <a:latin typeface="Cambria Math"/>
                      </a:rPr>
                      <m:t> </m:t>
                    </m:r>
                    <m:r>
                      <m:rPr>
                        <m:sty m:val="p"/>
                      </m:rPr>
                      <a:rPr lang="en-US" sz="2400" b="0" i="0" smtClean="0">
                        <a:effectLst/>
                        <a:latin typeface="Cambria Math"/>
                      </a:rPr>
                      <m:t>in</m:t>
                    </m:r>
                    <m:r>
                      <a:rPr lang="en-US" sz="2400" b="0" i="0" smtClean="0">
                        <a:effectLst/>
                        <a:latin typeface="Cambria Math"/>
                      </a:rPr>
                      <m:t> </m:t>
                    </m:r>
                    <m:r>
                      <m:rPr>
                        <m:sty m:val="p"/>
                      </m:rPr>
                      <a:rPr lang="en-US" sz="2400" b="0" i="0" smtClean="0">
                        <a:effectLst/>
                        <a:latin typeface="Cambria Math"/>
                      </a:rPr>
                      <m:t>period</m:t>
                    </m:r>
                    <m:r>
                      <a:rPr lang="en-US" sz="2400" b="0" i="0" smtClean="0">
                        <a:effectLst/>
                        <a:latin typeface="Cambria Math"/>
                      </a:rPr>
                      <m:t> </m:t>
                    </m:r>
                    <m:r>
                      <a:rPr lang="en-US" sz="2400" b="0" i="1" smtClean="0">
                        <a:effectLst/>
                        <a:latin typeface="Cambria Math"/>
                      </a:rPr>
                      <m:t>𝑡</m:t>
                    </m:r>
                    <m:r>
                      <a:rPr lang="en-US" sz="2400" b="0" i="1" smtClean="0">
                        <a:effectLst/>
                        <a:latin typeface="Cambria Math"/>
                      </a:rPr>
                      <m:t>= </m:t>
                    </m:r>
                    <m:f>
                      <m:fPr>
                        <m:ctrlPr>
                          <a:rPr lang="en-US" sz="2400" b="0" i="1" smtClean="0">
                            <a:effectLst/>
                            <a:latin typeface="Cambria Math" panose="02040503050406030204" pitchFamily="18" charset="0"/>
                          </a:rPr>
                        </m:ctrlPr>
                      </m:fPr>
                      <m:num>
                        <m:r>
                          <m:rPr>
                            <m:sty m:val="p"/>
                          </m:rPr>
                          <a:rPr lang="en-US" sz="2400" b="0" i="0" smtClean="0">
                            <a:effectLst/>
                            <a:latin typeface="Cambria Math"/>
                          </a:rPr>
                          <m:t>Price</m:t>
                        </m:r>
                        <m:r>
                          <a:rPr lang="en-US" sz="2400" b="0" i="0" smtClean="0">
                            <a:effectLst/>
                            <a:latin typeface="Cambria Math"/>
                          </a:rPr>
                          <m:t> </m:t>
                        </m:r>
                        <m:r>
                          <m:rPr>
                            <m:sty m:val="p"/>
                          </m:rPr>
                          <a:rPr lang="en-US" sz="2400" b="0" i="0" smtClean="0">
                            <a:effectLst/>
                            <a:latin typeface="Cambria Math"/>
                          </a:rPr>
                          <m:t>in</m:t>
                        </m:r>
                        <m:r>
                          <a:rPr lang="en-US" sz="2400" b="0" i="0" smtClean="0">
                            <a:effectLst/>
                            <a:latin typeface="Cambria Math"/>
                          </a:rPr>
                          <m:t> </m:t>
                        </m:r>
                        <m:r>
                          <m:rPr>
                            <m:sty m:val="p"/>
                          </m:rPr>
                          <a:rPr lang="en-US" sz="2400" b="0" i="0" smtClean="0">
                            <a:effectLst/>
                            <a:latin typeface="Cambria Math"/>
                          </a:rPr>
                          <m:t>period</m:t>
                        </m:r>
                        <m:r>
                          <a:rPr lang="en-US" sz="2400" b="0" i="0" smtClean="0">
                            <a:effectLst/>
                            <a:latin typeface="Cambria Math"/>
                          </a:rPr>
                          <m:t> </m:t>
                        </m:r>
                        <m:r>
                          <a:rPr lang="en-US" sz="2400" b="0" i="1" smtClean="0">
                            <a:effectLst/>
                            <a:latin typeface="Cambria Math"/>
                          </a:rPr>
                          <m:t>𝑡</m:t>
                        </m:r>
                      </m:num>
                      <m:den>
                        <m:r>
                          <m:rPr>
                            <m:sty m:val="p"/>
                          </m:rPr>
                          <a:rPr lang="en-US" sz="2400" b="0" i="0" smtClean="0">
                            <a:effectLst/>
                            <a:latin typeface="Cambria Math"/>
                          </a:rPr>
                          <m:t>Base</m:t>
                        </m:r>
                        <m:r>
                          <a:rPr lang="en-US" sz="2400" b="0" i="0" smtClean="0">
                            <a:effectLst/>
                            <a:latin typeface="Cambria Math"/>
                          </a:rPr>
                          <m:t> </m:t>
                        </m:r>
                        <m:r>
                          <m:rPr>
                            <m:sty m:val="p"/>
                          </m:rPr>
                          <a:rPr lang="en-US" sz="2400" b="0" i="0" smtClean="0">
                            <a:effectLst/>
                            <a:latin typeface="Cambria Math"/>
                          </a:rPr>
                          <m:t>period</m:t>
                        </m:r>
                        <m:r>
                          <a:rPr lang="en-US" sz="2400" b="0" i="0" smtClean="0">
                            <a:effectLst/>
                            <a:latin typeface="Cambria Math"/>
                          </a:rPr>
                          <m:t> </m:t>
                        </m:r>
                        <m:r>
                          <m:rPr>
                            <m:sty m:val="p"/>
                          </m:rPr>
                          <a:rPr lang="en-US" sz="2400" b="0" i="0" smtClean="0">
                            <a:effectLst/>
                            <a:latin typeface="Cambria Math"/>
                          </a:rPr>
                          <m:t>price</m:t>
                        </m:r>
                      </m:den>
                    </m:f>
                    <m:r>
                      <a:rPr lang="en-US" sz="2400" b="0" i="1" smtClean="0">
                        <a:effectLst/>
                        <a:latin typeface="Cambria Math"/>
                      </a:rPr>
                      <m:t> </m:t>
                    </m:r>
                  </m:oMath>
                </a14:m>
                <a:r>
                  <a:rPr lang="en-US" sz="2400" dirty="0">
                    <a:effectLst/>
                    <a:latin typeface="+mn-lt"/>
                  </a:rPr>
                  <a:t>(100)</a:t>
                </a:r>
              </a:p>
            </p:txBody>
          </p:sp>
        </mc:Choice>
        <mc:Fallback xmlns="">
          <p:sp>
            <p:nvSpPr>
              <p:cNvPr id="3" name="TextBox 2"/>
              <p:cNvSpPr txBox="1">
                <a:spLocks noRot="1" noChangeAspect="1" noMove="1" noResize="1" noEditPoints="1" noAdjustHandles="1" noChangeArrowheads="1" noChangeShapeType="1" noTextEdit="1"/>
              </p:cNvSpPr>
              <p:nvPr/>
            </p:nvSpPr>
            <p:spPr>
              <a:xfrm>
                <a:off x="1493695" y="4723008"/>
                <a:ext cx="9046584" cy="679097"/>
              </a:xfrm>
              <a:prstGeom prst="rect">
                <a:avLst/>
              </a:prstGeom>
              <a:blipFill rotWithShape="1">
                <a:blip r:embed="rId3"/>
                <a:stretch>
                  <a:fillRect b="-1802"/>
                </a:stretch>
              </a:blipFill>
            </p:spPr>
            <p:txBody>
              <a:bodyPr/>
              <a:lstStyle/>
              <a:p>
                <a:r>
                  <a:rPr lang="en-US">
                    <a:noFill/>
                  </a:rPr>
                  <a:t> </a:t>
                </a:r>
              </a:p>
            </p:txBody>
          </p:sp>
        </mc:Fallback>
      </mc:AlternateContent>
      <p:sp>
        <p:nvSpPr>
          <p:cNvPr id="2" name="Slide Number Placeholder 1"/>
          <p:cNvSpPr>
            <a:spLocks noGrp="1"/>
          </p:cNvSpPr>
          <p:nvPr>
            <p:ph type="sldNum" sz="quarter" idx="12"/>
          </p:nvPr>
        </p:nvSpPr>
        <p:spPr/>
        <p:txBody>
          <a:bodyPr/>
          <a:lstStyle/>
          <a:p>
            <a:fld id="{949EBC64-41CB-41B8-B6DF-9B1367312BD4}" type="slidenum">
              <a:rPr lang="en-US" smtClean="0"/>
              <a:t>3</a:t>
            </a:fld>
            <a:endParaRPr lang="en-US"/>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200"/>
                                        </p:tgtEl>
                                        <p:attrNameLst>
                                          <p:attrName>style.visibility</p:attrName>
                                        </p:attrNameLst>
                                      </p:cBhvr>
                                      <p:to>
                                        <p:strVal val="visible"/>
                                      </p:to>
                                    </p:set>
                                    <p:animEffect transition="in" filter="blinds(horizontal)">
                                      <p:cBhvr>
                                        <p:cTn id="12" dur="500"/>
                                        <p:tgtEl>
                                          <p:spTgt spid="820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199"/>
                                        </p:tgtEl>
                                        <p:attrNameLst>
                                          <p:attrName>style.visibility</p:attrName>
                                        </p:attrNameLst>
                                      </p:cBhvr>
                                      <p:to>
                                        <p:strVal val="visible"/>
                                      </p:to>
                                    </p:set>
                                    <p:animEffect transition="in" filter="blinds(horizontal)">
                                      <p:cBhvr>
                                        <p:cTn id="17" dur="500"/>
                                        <p:tgtEl>
                                          <p:spTgt spid="8199"/>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198"/>
                                        </p:tgtEl>
                                        <p:attrNameLst>
                                          <p:attrName>style.visibility</p:attrName>
                                        </p:attrNameLst>
                                      </p:cBhvr>
                                      <p:to>
                                        <p:strVal val="visible"/>
                                      </p:to>
                                    </p:set>
                                    <p:animEffect transition="in" filter="blinds(horizontal)">
                                      <p:cBhvr>
                                        <p:cTn id="22" dur="500"/>
                                        <p:tgtEl>
                                          <p:spTgt spid="81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8" grpId="0" autoUpdateAnimBg="0"/>
      <p:bldP spid="8199" grpId="0" autoUpdateAnimBg="0"/>
      <p:bldP spid="8200" grpId="0" autoUpdateAnimBg="0"/>
      <p:bldP spid="12"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915150" y="651370"/>
            <a:ext cx="10489585" cy="727075"/>
          </a:xfrm>
        </p:spPr>
        <p:txBody>
          <a:bodyPr>
            <a:normAutofit/>
          </a:bodyPr>
          <a:lstStyle/>
          <a:p>
            <a:r>
              <a:rPr lang="en-US" sz="3200" dirty="0"/>
              <a:t>Price Relatives</a:t>
            </a:r>
          </a:p>
        </p:txBody>
      </p:sp>
      <p:grpSp>
        <p:nvGrpSpPr>
          <p:cNvPr id="4" name="Group 3"/>
          <p:cNvGrpSpPr/>
          <p:nvPr/>
        </p:nvGrpSpPr>
        <p:grpSpPr>
          <a:xfrm>
            <a:off x="3456252" y="3760069"/>
            <a:ext cx="5249334" cy="1523999"/>
            <a:chOff x="3409244" y="3104446"/>
            <a:chExt cx="5249334" cy="1523999"/>
          </a:xfrm>
        </p:grpSpPr>
        <p:sp>
          <p:nvSpPr>
            <p:cNvPr id="3" name="Rectangle 2"/>
            <p:cNvSpPr/>
            <p:nvPr/>
          </p:nvSpPr>
          <p:spPr>
            <a:xfrm>
              <a:off x="3409244" y="3104446"/>
              <a:ext cx="5249334" cy="1523999"/>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159" name="Text Box 127"/>
            <p:cNvSpPr txBox="1">
              <a:spLocks noChangeArrowheads="1"/>
            </p:cNvSpPr>
            <p:nvPr/>
          </p:nvSpPr>
          <p:spPr bwMode="auto">
            <a:xfrm>
              <a:off x="3666587" y="4050689"/>
              <a:ext cx="4739567" cy="461665"/>
            </a:xfrm>
            <a:prstGeom prst="rect">
              <a:avLst/>
            </a:prstGeom>
            <a:noFill/>
            <a:ln w="12700">
              <a:noFill/>
              <a:miter lim="800000"/>
              <a:headEnd/>
              <a:tailEnd/>
            </a:ln>
            <a:effectLst/>
          </p:spPr>
          <p:txBody>
            <a:bodyPr wrap="none">
              <a:spAutoFit/>
            </a:bodyPr>
            <a:lstStyle/>
            <a:p>
              <a:pPr algn="l"/>
              <a:r>
                <a:rPr lang="en-US" sz="2400" dirty="0">
                  <a:effectLst/>
                  <a:latin typeface="+mn-lt"/>
                </a:rPr>
                <a:t>Television            11,469            23,904</a:t>
              </a:r>
            </a:p>
          </p:txBody>
        </p:sp>
        <p:sp>
          <p:nvSpPr>
            <p:cNvPr id="44160" name="Text Box 128"/>
            <p:cNvSpPr txBox="1">
              <a:spLocks noChangeArrowheads="1"/>
            </p:cNvSpPr>
            <p:nvPr/>
          </p:nvSpPr>
          <p:spPr bwMode="auto">
            <a:xfrm>
              <a:off x="3660817" y="3612539"/>
              <a:ext cx="4829977" cy="461665"/>
            </a:xfrm>
            <a:prstGeom prst="rect">
              <a:avLst/>
            </a:prstGeom>
            <a:noFill/>
            <a:ln w="12700">
              <a:noFill/>
              <a:miter lim="800000"/>
              <a:headEnd/>
              <a:tailEnd/>
            </a:ln>
            <a:effectLst/>
          </p:spPr>
          <p:txBody>
            <a:bodyPr wrap="none">
              <a:spAutoFit/>
            </a:bodyPr>
            <a:lstStyle/>
            <a:p>
              <a:pPr algn="l"/>
              <a:r>
                <a:rPr lang="en-US" sz="2400" dirty="0">
                  <a:effectLst/>
                  <a:latin typeface="+mn-lt"/>
                </a:rPr>
                <a:t>Newspaper       $14,794          $29,412</a:t>
              </a:r>
            </a:p>
          </p:txBody>
        </p:sp>
        <p:sp>
          <p:nvSpPr>
            <p:cNvPr id="44161" name="Text Box 129"/>
            <p:cNvSpPr txBox="1">
              <a:spLocks noChangeArrowheads="1"/>
            </p:cNvSpPr>
            <p:nvPr/>
          </p:nvSpPr>
          <p:spPr bwMode="auto">
            <a:xfrm>
              <a:off x="5800662" y="3136290"/>
              <a:ext cx="2462534" cy="461665"/>
            </a:xfrm>
            <a:prstGeom prst="rect">
              <a:avLst/>
            </a:prstGeom>
            <a:noFill/>
            <a:ln w="12700">
              <a:noFill/>
              <a:miter lim="800000"/>
              <a:headEnd/>
              <a:tailEnd/>
            </a:ln>
            <a:effectLst/>
          </p:spPr>
          <p:txBody>
            <a:bodyPr wrap="none">
              <a:spAutoFit/>
            </a:bodyPr>
            <a:lstStyle/>
            <a:p>
              <a:pPr algn="l"/>
              <a:r>
                <a:rPr lang="en-US" sz="2400" u="sng" dirty="0">
                  <a:effectLst/>
                  <a:latin typeface="+mn-lt"/>
                </a:rPr>
                <a:t>2004</a:t>
              </a:r>
              <a:r>
                <a:rPr lang="en-US" sz="2400" dirty="0">
                  <a:effectLst/>
                  <a:latin typeface="+mn-lt"/>
                </a:rPr>
                <a:t>               </a:t>
              </a:r>
              <a:r>
                <a:rPr lang="en-US" sz="2400" u="sng" dirty="0">
                  <a:effectLst/>
                  <a:latin typeface="+mn-lt"/>
                </a:rPr>
                <a:t>2014</a:t>
              </a:r>
            </a:p>
          </p:txBody>
        </p:sp>
      </p:grpSp>
      <p:sp>
        <p:nvSpPr>
          <p:cNvPr id="44162" name="Rectangle 130"/>
          <p:cNvSpPr>
            <a:spLocks noChangeArrowheads="1"/>
          </p:cNvSpPr>
          <p:nvPr/>
        </p:nvSpPr>
        <p:spPr bwMode="auto">
          <a:xfrm>
            <a:off x="1266133" y="2012019"/>
            <a:ext cx="9787618" cy="1323622"/>
          </a:xfrm>
          <a:prstGeom prst="rect">
            <a:avLst/>
          </a:prstGeom>
          <a:noFill/>
          <a:ln w="12700">
            <a:noFill/>
            <a:miter lim="800000"/>
            <a:headEnd/>
            <a:tailEnd/>
          </a:ln>
          <a:effectLst/>
        </p:spPr>
        <p:txBody>
          <a:bodyPr lIns="90488" tIns="44450" rIns="90488" bIns="44450"/>
          <a:lstStyle/>
          <a:p>
            <a:pPr algn="l">
              <a:spcBef>
                <a:spcPct val="20000"/>
              </a:spcBef>
              <a:buClr>
                <a:srgbClr val="66FFFF"/>
              </a:buClr>
              <a:buSzPct val="75000"/>
              <a:buFont typeface="Monotype Sorts" pitchFamily="2" charset="2"/>
              <a:buNone/>
            </a:pPr>
            <a:r>
              <a:rPr lang="en-US" sz="2400">
                <a:effectLst/>
                <a:latin typeface="+mn-lt"/>
              </a:rPr>
              <a:t>Harga yang dibayar Besco untuk iklan surat kabar dan televisi pada tahun 2004 dan 2014 ditampilkan di bawah ini. Menggunakan 2004 sebagai tahun dasar, hitung indeks harga 2014 untuk harga iklan surat kabar dan televisi.</a:t>
            </a:r>
            <a:endParaRPr lang="en-US" sz="2400" dirty="0">
              <a:effectLst/>
              <a:latin typeface="+mn-lt"/>
            </a:endParaRPr>
          </a:p>
        </p:txBody>
      </p:sp>
      <p:sp>
        <p:nvSpPr>
          <p:cNvPr id="44258" name="Rectangle 226"/>
          <p:cNvSpPr>
            <a:spLocks noChangeArrowheads="1"/>
          </p:cNvSpPr>
          <p:nvPr/>
        </p:nvSpPr>
        <p:spPr bwMode="auto">
          <a:xfrm>
            <a:off x="914250" y="1255185"/>
            <a:ext cx="8411938" cy="547688"/>
          </a:xfrm>
          <a:prstGeom prst="rect">
            <a:avLst/>
          </a:prstGeom>
          <a:noFill/>
          <a:ln w="12700">
            <a:noFill/>
            <a:miter lim="800000"/>
            <a:headEnd/>
            <a:tailEnd/>
          </a:ln>
          <a:effectLst/>
        </p:spPr>
        <p:txBody>
          <a:bodyPr lIns="90488" tIns="44450" rIns="90488" bIns="44450"/>
          <a:lstStyle/>
          <a:p>
            <a:pPr marL="342900" indent="-342900" algn="l">
              <a:spcBef>
                <a:spcPct val="20000"/>
              </a:spcBef>
              <a:buSzPct val="100000"/>
              <a:buFont typeface="Arial" panose="020B0604020202020204" pitchFamily="34" charset="0"/>
              <a:buChar char="•"/>
            </a:pPr>
            <a:r>
              <a:rPr lang="en-US" sz="2400">
                <a:effectLst/>
                <a:latin typeface="+mn-lt"/>
              </a:rPr>
              <a:t>Contoh :  </a:t>
            </a:r>
            <a:r>
              <a:rPr lang="en-US" sz="2400" dirty="0" err="1">
                <a:effectLst/>
                <a:latin typeface="+mn-lt"/>
              </a:rPr>
              <a:t>Besco</a:t>
            </a:r>
            <a:r>
              <a:rPr lang="en-US" sz="2400" dirty="0">
                <a:effectLst/>
                <a:latin typeface="+mn-lt"/>
              </a:rPr>
              <a:t> Products</a:t>
            </a:r>
          </a:p>
        </p:txBody>
      </p:sp>
      <p:sp>
        <p:nvSpPr>
          <p:cNvPr id="2" name="Slide Number Placeholder 1"/>
          <p:cNvSpPr>
            <a:spLocks noGrp="1"/>
          </p:cNvSpPr>
          <p:nvPr>
            <p:ph type="sldNum" sz="quarter" idx="12"/>
          </p:nvPr>
        </p:nvSpPr>
        <p:spPr>
          <a:xfrm>
            <a:off x="10699774" y="6448509"/>
            <a:ext cx="625938" cy="272967"/>
          </a:xfrm>
        </p:spPr>
        <p:txBody>
          <a:bodyPr/>
          <a:lstStyle/>
          <a:p>
            <a:fld id="{949EBC64-41CB-41B8-B6DF-9B1367312BD4}" type="slidenum">
              <a:rPr lang="en-US" smtClean="0"/>
              <a:t>4</a:t>
            </a:fld>
            <a:endParaRPr lang="en-US" dirty="0"/>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4162"/>
                                        </p:tgtEl>
                                        <p:attrNameLst>
                                          <p:attrName>style.visibility</p:attrName>
                                        </p:attrNameLst>
                                      </p:cBhvr>
                                      <p:to>
                                        <p:strVal val="visible"/>
                                      </p:to>
                                    </p:set>
                                    <p:animEffect transition="in" filter="blinds(horizontal)">
                                      <p:cBhvr>
                                        <p:cTn id="7" dur="500"/>
                                        <p:tgtEl>
                                          <p:spTgt spid="441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162"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915150" y="651370"/>
            <a:ext cx="10489585" cy="727075"/>
          </a:xfrm>
        </p:spPr>
        <p:txBody>
          <a:bodyPr>
            <a:normAutofit/>
          </a:bodyPr>
          <a:lstStyle/>
          <a:p>
            <a:r>
              <a:rPr lang="en-US" sz="3200" dirty="0"/>
              <a:t>Price Relatives</a:t>
            </a:r>
          </a:p>
        </p:txBody>
      </p:sp>
      <p:sp>
        <p:nvSpPr>
          <p:cNvPr id="39014" name="Text Box 102"/>
          <p:cNvSpPr txBox="1">
            <a:spLocks noChangeArrowheads="1"/>
          </p:cNvSpPr>
          <p:nvPr/>
        </p:nvSpPr>
        <p:spPr bwMode="auto">
          <a:xfrm>
            <a:off x="2532553" y="4116622"/>
            <a:ext cx="7853625" cy="461665"/>
          </a:xfrm>
          <a:prstGeom prst="rect">
            <a:avLst/>
          </a:prstGeom>
          <a:noFill/>
          <a:ln w="12700">
            <a:noFill/>
            <a:miter lim="800000"/>
            <a:headEnd/>
            <a:tailEnd/>
          </a:ln>
          <a:effectLst/>
        </p:spPr>
        <p:txBody>
          <a:bodyPr wrap="none">
            <a:spAutoFit/>
          </a:bodyPr>
          <a:lstStyle/>
          <a:p>
            <a:pPr algn="l"/>
            <a:r>
              <a:rPr lang="en-US" sz="2400">
                <a:effectLst/>
                <a:latin typeface="+mn-lt"/>
              </a:rPr>
              <a:t>Biaya iklan televisi lebih tinggi dibandingkan iklan Newspaper.</a:t>
            </a:r>
            <a:endParaRPr lang="en-US" sz="2400" dirty="0">
              <a:effectLst/>
              <a:latin typeface="+mn-lt"/>
            </a:endParaRPr>
          </a:p>
        </p:txBody>
      </p:sp>
      <p:sp>
        <p:nvSpPr>
          <p:cNvPr id="39015" name="Text Box 103"/>
          <p:cNvSpPr txBox="1">
            <a:spLocks noChangeArrowheads="1"/>
          </p:cNvSpPr>
          <p:nvPr/>
        </p:nvSpPr>
        <p:spPr bwMode="auto">
          <a:xfrm>
            <a:off x="3136257" y="2156968"/>
            <a:ext cx="1605568" cy="461665"/>
          </a:xfrm>
          <a:prstGeom prst="rect">
            <a:avLst/>
          </a:prstGeom>
          <a:noFill/>
          <a:ln w="12700">
            <a:noFill/>
            <a:miter lim="800000"/>
            <a:headEnd/>
            <a:tailEnd/>
          </a:ln>
          <a:effectLst/>
        </p:spPr>
        <p:txBody>
          <a:bodyPr wrap="none">
            <a:spAutoFit/>
          </a:bodyPr>
          <a:lstStyle/>
          <a:p>
            <a:pPr algn="l"/>
            <a:r>
              <a:rPr lang="en-US" sz="2400" dirty="0">
                <a:effectLst/>
                <a:latin typeface="+mn-lt"/>
              </a:rPr>
              <a:t>Newspaper</a:t>
            </a:r>
          </a:p>
        </p:txBody>
      </p:sp>
      <p:sp>
        <p:nvSpPr>
          <p:cNvPr id="39016" name="Text Box 104"/>
          <p:cNvSpPr txBox="1">
            <a:spLocks noChangeArrowheads="1"/>
          </p:cNvSpPr>
          <p:nvPr/>
        </p:nvSpPr>
        <p:spPr bwMode="auto">
          <a:xfrm>
            <a:off x="7411204" y="2156968"/>
            <a:ext cx="1409360" cy="461665"/>
          </a:xfrm>
          <a:prstGeom prst="rect">
            <a:avLst/>
          </a:prstGeom>
          <a:noFill/>
          <a:ln w="12700">
            <a:noFill/>
            <a:miter lim="800000"/>
            <a:headEnd/>
            <a:tailEnd/>
          </a:ln>
          <a:effectLst/>
        </p:spPr>
        <p:txBody>
          <a:bodyPr wrap="none">
            <a:spAutoFit/>
          </a:bodyPr>
          <a:lstStyle/>
          <a:p>
            <a:pPr algn="l"/>
            <a:r>
              <a:rPr lang="en-US" sz="2400" dirty="0">
                <a:effectLst/>
                <a:latin typeface="+mn-lt"/>
              </a:rPr>
              <a:t>Television</a:t>
            </a:r>
          </a:p>
        </p:txBody>
      </p:sp>
      <mc:AlternateContent xmlns:mc="http://schemas.openxmlformats.org/markup-compatibility/2006">
        <mc:Choice xmlns:a14="http://schemas.microsoft.com/office/drawing/2010/main" Requires="a14">
          <p:sp>
            <p:nvSpPr>
              <p:cNvPr id="3" name="TextBox 2"/>
              <p:cNvSpPr txBox="1"/>
              <p:nvPr/>
            </p:nvSpPr>
            <p:spPr>
              <a:xfrm>
                <a:off x="2371844" y="2807997"/>
                <a:ext cx="3365985" cy="654346"/>
              </a:xfrm>
              <a:prstGeom prst="rect">
                <a:avLst/>
              </a:prstGeom>
              <a:noFill/>
              <a:effectLst/>
            </p:spPr>
            <p:txBody>
              <a:bodyPr wrap="none" rtlCol="0">
                <a:spAutoFit/>
              </a:bodyPr>
              <a:lstStyle/>
              <a:p>
                <a14:m>
                  <m:oMath xmlns:m="http://schemas.openxmlformats.org/officeDocument/2006/math">
                    <m:sSub>
                      <m:sSubPr>
                        <m:ctrlPr>
                          <a:rPr lang="en-US" sz="2400" i="1" smtClean="0">
                            <a:effectLst/>
                            <a:latin typeface="Cambria Math" panose="02040503050406030204" pitchFamily="18" charset="0"/>
                          </a:rPr>
                        </m:ctrlPr>
                      </m:sSubPr>
                      <m:e>
                        <m:r>
                          <a:rPr lang="en-US" sz="2400" b="0" i="1" smtClean="0">
                            <a:effectLst/>
                            <a:latin typeface="Cambria Math"/>
                          </a:rPr>
                          <m:t>𝐼</m:t>
                        </m:r>
                      </m:e>
                      <m:sub>
                        <m:r>
                          <a:rPr lang="en-US" sz="2400" b="0" i="1" smtClean="0">
                            <a:effectLst/>
                            <a:latin typeface="Cambria Math"/>
                          </a:rPr>
                          <m:t>2014</m:t>
                        </m:r>
                      </m:sub>
                    </m:sSub>
                    <m:r>
                      <a:rPr lang="en-US" sz="2400" b="0" i="1" smtClean="0">
                        <a:effectLst/>
                        <a:latin typeface="Cambria Math"/>
                      </a:rPr>
                      <m:t>=</m:t>
                    </m:r>
                    <m:f>
                      <m:fPr>
                        <m:ctrlPr>
                          <a:rPr lang="en-US" sz="2400" b="0" i="1" smtClean="0">
                            <a:effectLst/>
                            <a:latin typeface="Cambria Math" panose="02040503050406030204" pitchFamily="18" charset="0"/>
                          </a:rPr>
                        </m:ctrlPr>
                      </m:fPr>
                      <m:num>
                        <m:r>
                          <a:rPr lang="en-US" sz="2400" b="0" i="1" smtClean="0">
                            <a:effectLst/>
                            <a:latin typeface="Cambria Math"/>
                          </a:rPr>
                          <m:t>29,412</m:t>
                        </m:r>
                      </m:num>
                      <m:den>
                        <m:r>
                          <a:rPr lang="en-US" sz="2400" b="0" i="1" smtClean="0">
                            <a:effectLst/>
                            <a:latin typeface="Cambria Math"/>
                          </a:rPr>
                          <m:t>14,794</m:t>
                        </m:r>
                      </m:den>
                    </m:f>
                  </m:oMath>
                </a14:m>
                <a:r>
                  <a:rPr lang="en-US" sz="2400" dirty="0">
                    <a:effectLst/>
                    <a:latin typeface="+mn-lt"/>
                  </a:rPr>
                  <a:t> (100) = 199</a:t>
                </a:r>
              </a:p>
            </p:txBody>
          </p:sp>
        </mc:Choice>
        <mc:Fallback>
          <p:sp>
            <p:nvSpPr>
              <p:cNvPr id="3" name="TextBox 2"/>
              <p:cNvSpPr txBox="1">
                <a:spLocks noRot="1" noChangeAspect="1" noMove="1" noResize="1" noEditPoints="1" noAdjustHandles="1" noChangeArrowheads="1" noChangeShapeType="1" noTextEdit="1"/>
              </p:cNvSpPr>
              <p:nvPr/>
            </p:nvSpPr>
            <p:spPr>
              <a:xfrm>
                <a:off x="2371844" y="2807997"/>
                <a:ext cx="3365985" cy="654346"/>
              </a:xfrm>
              <a:prstGeom prst="rect">
                <a:avLst/>
              </a:prstGeom>
              <a:blipFill>
                <a:blip r:embed="rId3"/>
                <a:stretch>
                  <a:fillRect r="-2717" b="-3738"/>
                </a:stretch>
              </a:blipFill>
              <a:effectLst/>
            </p:spPr>
            <p:txBody>
              <a:bodyPr/>
              <a:lstStyle/>
              <a:p>
                <a:r>
                  <a:rPr lang="en-ID">
                    <a:noFill/>
                  </a:rPr>
                  <a:t> </a:t>
                </a:r>
              </a:p>
            </p:txBody>
          </p:sp>
        </mc:Fallback>
      </mc:AlternateContent>
      <mc:AlternateContent xmlns:mc="http://schemas.openxmlformats.org/markup-compatibility/2006">
        <mc:Choice xmlns:a14="http://schemas.microsoft.com/office/drawing/2010/main" Requires="a14">
          <p:sp>
            <p:nvSpPr>
              <p:cNvPr id="13" name="TextBox 12"/>
              <p:cNvSpPr txBox="1"/>
              <p:nvPr/>
            </p:nvSpPr>
            <p:spPr>
              <a:xfrm>
                <a:off x="6459366" y="2807997"/>
                <a:ext cx="3365985" cy="654346"/>
              </a:xfrm>
              <a:prstGeom prst="rect">
                <a:avLst/>
              </a:prstGeom>
              <a:noFill/>
              <a:effectLst/>
            </p:spPr>
            <p:txBody>
              <a:bodyPr wrap="none" rtlCol="0">
                <a:spAutoFit/>
              </a:bodyPr>
              <a:lstStyle/>
              <a:p>
                <a14:m>
                  <m:oMath xmlns:m="http://schemas.openxmlformats.org/officeDocument/2006/math">
                    <m:sSub>
                      <m:sSubPr>
                        <m:ctrlPr>
                          <a:rPr lang="en-US" sz="2400" i="1" smtClean="0">
                            <a:effectLst/>
                            <a:latin typeface="Cambria Math" panose="02040503050406030204" pitchFamily="18" charset="0"/>
                          </a:rPr>
                        </m:ctrlPr>
                      </m:sSubPr>
                      <m:e>
                        <m:r>
                          <a:rPr lang="en-US" sz="2400" b="0" i="1" smtClean="0">
                            <a:effectLst/>
                            <a:latin typeface="Cambria Math"/>
                          </a:rPr>
                          <m:t>𝐼</m:t>
                        </m:r>
                      </m:e>
                      <m:sub>
                        <m:r>
                          <a:rPr lang="en-US" sz="2400" b="0" i="1" smtClean="0">
                            <a:effectLst/>
                            <a:latin typeface="Cambria Math"/>
                          </a:rPr>
                          <m:t>2014</m:t>
                        </m:r>
                      </m:sub>
                    </m:sSub>
                    <m:r>
                      <a:rPr lang="en-US" sz="2400" b="0" i="1" smtClean="0">
                        <a:effectLst/>
                        <a:latin typeface="Cambria Math"/>
                      </a:rPr>
                      <m:t>=</m:t>
                    </m:r>
                    <m:f>
                      <m:fPr>
                        <m:ctrlPr>
                          <a:rPr lang="en-US" sz="2400" b="0" i="1" smtClean="0">
                            <a:effectLst/>
                            <a:latin typeface="Cambria Math" panose="02040503050406030204" pitchFamily="18" charset="0"/>
                          </a:rPr>
                        </m:ctrlPr>
                      </m:fPr>
                      <m:num>
                        <m:r>
                          <a:rPr lang="en-US" sz="2400" b="0" i="1" smtClean="0">
                            <a:effectLst/>
                            <a:latin typeface="Cambria Math"/>
                          </a:rPr>
                          <m:t>23,904</m:t>
                        </m:r>
                      </m:num>
                      <m:den>
                        <m:r>
                          <a:rPr lang="en-US" sz="2400" b="0" i="1" smtClean="0">
                            <a:effectLst/>
                            <a:latin typeface="Cambria Math"/>
                          </a:rPr>
                          <m:t>11,469</m:t>
                        </m:r>
                      </m:den>
                    </m:f>
                  </m:oMath>
                </a14:m>
                <a:r>
                  <a:rPr lang="en-US" sz="2400" dirty="0">
                    <a:effectLst/>
                    <a:latin typeface="+mn-lt"/>
                  </a:rPr>
                  <a:t> (100) = 208</a:t>
                </a:r>
              </a:p>
            </p:txBody>
          </p:sp>
        </mc:Choice>
        <mc:Fallback>
          <p:sp>
            <p:nvSpPr>
              <p:cNvPr id="13" name="TextBox 12"/>
              <p:cNvSpPr txBox="1">
                <a:spLocks noRot="1" noChangeAspect="1" noMove="1" noResize="1" noEditPoints="1" noAdjustHandles="1" noChangeArrowheads="1" noChangeShapeType="1" noTextEdit="1"/>
              </p:cNvSpPr>
              <p:nvPr/>
            </p:nvSpPr>
            <p:spPr>
              <a:xfrm>
                <a:off x="6459366" y="2807997"/>
                <a:ext cx="3365985" cy="654346"/>
              </a:xfrm>
              <a:prstGeom prst="rect">
                <a:avLst/>
              </a:prstGeom>
              <a:blipFill>
                <a:blip r:embed="rId4"/>
                <a:stretch>
                  <a:fillRect r="-2536" b="-3738"/>
                </a:stretch>
              </a:blipFill>
              <a:effectLst/>
            </p:spPr>
            <p:txBody>
              <a:bodyPr/>
              <a:lstStyle/>
              <a:p>
                <a:r>
                  <a:rPr lang="en-ID">
                    <a:noFill/>
                  </a:rPr>
                  <a:t> </a:t>
                </a:r>
              </a:p>
            </p:txBody>
          </p:sp>
        </mc:Fallback>
      </mc:AlternateContent>
      <p:sp>
        <p:nvSpPr>
          <p:cNvPr id="2" name="Slide Number Placeholder 1"/>
          <p:cNvSpPr>
            <a:spLocks noGrp="1"/>
          </p:cNvSpPr>
          <p:nvPr>
            <p:ph type="sldNum" sz="quarter" idx="12"/>
          </p:nvPr>
        </p:nvSpPr>
        <p:spPr/>
        <p:txBody>
          <a:bodyPr/>
          <a:lstStyle/>
          <a:p>
            <a:fld id="{949EBC64-41CB-41B8-B6DF-9B1367312BD4}" type="slidenum">
              <a:rPr lang="en-US" smtClean="0"/>
              <a:t>5</a:t>
            </a:fld>
            <a:endParaRPr lang="en-US"/>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9015"/>
                                        </p:tgtEl>
                                        <p:attrNameLst>
                                          <p:attrName>style.visibility</p:attrName>
                                        </p:attrNameLst>
                                      </p:cBhvr>
                                      <p:to>
                                        <p:strVal val="visible"/>
                                      </p:to>
                                    </p:set>
                                    <p:animEffect transition="in" filter="blinds(horizontal)">
                                      <p:cBhvr>
                                        <p:cTn id="7" dur="500"/>
                                        <p:tgtEl>
                                          <p:spTgt spid="3901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9016"/>
                                        </p:tgtEl>
                                        <p:attrNameLst>
                                          <p:attrName>style.visibility</p:attrName>
                                        </p:attrNameLst>
                                      </p:cBhvr>
                                      <p:to>
                                        <p:strVal val="visible"/>
                                      </p:to>
                                    </p:set>
                                    <p:animEffect transition="in" filter="blinds(horizontal)">
                                      <p:cBhvr>
                                        <p:cTn id="12" dur="500"/>
                                        <p:tgtEl>
                                          <p:spTgt spid="39016"/>
                                        </p:tgtEl>
                                      </p:cBhvr>
                                    </p:animEffect>
                                  </p:childTnLst>
                                </p:cTn>
                              </p:par>
                            </p:childTnLst>
                          </p:cTn>
                        </p:par>
                        <p:par>
                          <p:cTn id="13" fill="hold">
                            <p:stCondLst>
                              <p:cond delay="500"/>
                            </p:stCondLst>
                            <p:childTnLst>
                              <p:par>
                                <p:cTn id="14" presetID="3" presetClass="entr" presetSubtype="10" fill="hold" grpId="0" nodeType="afterEffect">
                                  <p:stCondLst>
                                    <p:cond delay="2000"/>
                                  </p:stCondLst>
                                  <p:childTnLst>
                                    <p:set>
                                      <p:cBhvr>
                                        <p:cTn id="15" dur="1" fill="hold">
                                          <p:stCondLst>
                                            <p:cond delay="0"/>
                                          </p:stCondLst>
                                        </p:cTn>
                                        <p:tgtEl>
                                          <p:spTgt spid="39014"/>
                                        </p:tgtEl>
                                        <p:attrNameLst>
                                          <p:attrName>style.visibility</p:attrName>
                                        </p:attrNameLst>
                                      </p:cBhvr>
                                      <p:to>
                                        <p:strVal val="visible"/>
                                      </p:to>
                                    </p:set>
                                    <p:animEffect transition="in" filter="blinds(horizontal)">
                                      <p:cBhvr>
                                        <p:cTn id="16" dur="500"/>
                                        <p:tgtEl>
                                          <p:spTgt spid="390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014" grpId="0" autoUpdateAnimBg="0"/>
      <p:bldP spid="39015" grpId="0" autoUpdateAnimBg="0"/>
      <p:bldP spid="39016"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41051" y="699024"/>
            <a:ext cx="10337562" cy="611187"/>
          </a:xfrm>
          <a:noFill/>
          <a:ln/>
        </p:spPr>
        <p:txBody>
          <a:bodyPr>
            <a:normAutofit/>
          </a:bodyPr>
          <a:lstStyle/>
          <a:p>
            <a:r>
              <a:rPr lang="en-US" sz="3200" dirty="0"/>
              <a:t>Aggregate Price Indexes</a:t>
            </a:r>
          </a:p>
        </p:txBody>
      </p:sp>
      <p:sp>
        <p:nvSpPr>
          <p:cNvPr id="12291" name="Rectangle 3"/>
          <p:cNvSpPr>
            <a:spLocks noGrp="1" noChangeArrowheads="1"/>
          </p:cNvSpPr>
          <p:nvPr>
            <p:ph idx="1"/>
          </p:nvPr>
        </p:nvSpPr>
        <p:spPr>
          <a:xfrm>
            <a:off x="900849" y="1528526"/>
            <a:ext cx="10337562" cy="896052"/>
          </a:xfrm>
          <a:noFill/>
          <a:ln/>
        </p:spPr>
        <p:txBody>
          <a:bodyPr/>
          <a:lstStyle/>
          <a:p>
            <a:pPr marL="338138" indent="-338138"/>
            <a:r>
              <a:rPr lang="en-US" dirty="0"/>
              <a:t>An </a:t>
            </a:r>
            <a:r>
              <a:rPr lang="en-US" u="sng" dirty="0"/>
              <a:t>aggregate price </a:t>
            </a:r>
            <a:r>
              <a:rPr lang="en-US" u="sng"/>
              <a:t>index</a:t>
            </a:r>
            <a:r>
              <a:rPr lang="en-US" i="1"/>
              <a:t> </a:t>
            </a:r>
            <a:r>
              <a:rPr lang="en-US"/>
              <a:t>dikembangkan untuk tujuan khusus mengukur perubahan gabungan dari sekelompok item.</a:t>
            </a:r>
            <a:endParaRPr lang="en-US" dirty="0"/>
          </a:p>
        </p:txBody>
      </p:sp>
      <p:sp>
        <p:nvSpPr>
          <p:cNvPr id="12294" name="Text Box 6"/>
          <p:cNvSpPr txBox="1">
            <a:spLocks noChangeArrowheads="1"/>
          </p:cNvSpPr>
          <p:nvPr/>
        </p:nvSpPr>
        <p:spPr bwMode="auto">
          <a:xfrm>
            <a:off x="2685006" y="4335037"/>
            <a:ext cx="6771277" cy="1237262"/>
          </a:xfrm>
          <a:prstGeom prst="rect">
            <a:avLst/>
          </a:prstGeom>
          <a:noFill/>
          <a:ln w="12700">
            <a:noFill/>
            <a:miter lim="800000"/>
            <a:headEnd/>
            <a:tailEnd/>
          </a:ln>
          <a:effectLst/>
        </p:spPr>
        <p:txBody>
          <a:bodyPr wrap="none">
            <a:spAutoFit/>
          </a:bodyPr>
          <a:lstStyle/>
          <a:p>
            <a:pPr algn="l">
              <a:lnSpc>
                <a:spcPct val="90000"/>
              </a:lnSpc>
              <a:spcBef>
                <a:spcPct val="20000"/>
              </a:spcBef>
              <a:buClr>
                <a:srgbClr val="66FFFF"/>
              </a:buClr>
              <a:buSzPct val="75000"/>
              <a:buFont typeface="Monotype Sorts" pitchFamily="2" charset="2"/>
              <a:buNone/>
            </a:pPr>
            <a:r>
              <a:rPr lang="en-US" sz="2400" dirty="0">
                <a:effectLst/>
                <a:latin typeface="+mn-lt"/>
              </a:rPr>
              <a:t>where</a:t>
            </a:r>
          </a:p>
          <a:p>
            <a:pPr algn="l">
              <a:lnSpc>
                <a:spcPct val="90000"/>
              </a:lnSpc>
              <a:spcBef>
                <a:spcPct val="20000"/>
              </a:spcBef>
              <a:buClr>
                <a:srgbClr val="66FFFF"/>
              </a:buClr>
              <a:buSzPct val="75000"/>
              <a:buFont typeface="Monotype Sorts" pitchFamily="2" charset="2"/>
              <a:buNone/>
            </a:pPr>
            <a:r>
              <a:rPr lang="en-US" sz="2400" dirty="0">
                <a:effectLst/>
                <a:latin typeface="+mn-lt"/>
              </a:rPr>
              <a:t>	</a:t>
            </a:r>
            <a:r>
              <a:rPr lang="en-US" sz="2400" i="1" dirty="0">
                <a:effectLst/>
                <a:latin typeface="+mn-lt"/>
              </a:rPr>
              <a:t>P</a:t>
            </a:r>
            <a:r>
              <a:rPr lang="en-US" sz="2400" i="1" baseline="-25000" dirty="0">
                <a:effectLst/>
                <a:latin typeface="+mn-lt"/>
              </a:rPr>
              <a:t>it</a:t>
            </a:r>
            <a:r>
              <a:rPr lang="en-US" sz="2400" dirty="0">
                <a:effectLst/>
                <a:latin typeface="+mn-lt"/>
              </a:rPr>
              <a:t>  </a:t>
            </a:r>
            <a:r>
              <a:rPr lang="en-US" sz="2400">
                <a:effectLst/>
                <a:latin typeface="+mn-lt"/>
              </a:rPr>
              <a:t>= harga unit untuk </a:t>
            </a:r>
            <a:r>
              <a:rPr lang="en-US" sz="2400" dirty="0">
                <a:effectLst/>
                <a:latin typeface="+mn-lt"/>
              </a:rPr>
              <a:t>item </a:t>
            </a:r>
            <a:r>
              <a:rPr lang="en-US" sz="2400" i="1" err="1">
                <a:effectLst/>
                <a:latin typeface="+mn-lt"/>
              </a:rPr>
              <a:t>i</a:t>
            </a:r>
            <a:r>
              <a:rPr lang="en-US" sz="2400" i="1">
                <a:effectLst/>
                <a:latin typeface="+mn-lt"/>
              </a:rPr>
              <a:t> pada</a:t>
            </a:r>
            <a:r>
              <a:rPr lang="en-US" sz="2400">
                <a:effectLst/>
                <a:latin typeface="+mn-lt"/>
              </a:rPr>
              <a:t> periode </a:t>
            </a:r>
            <a:r>
              <a:rPr lang="en-US" sz="2400" i="1" dirty="0">
                <a:effectLst/>
                <a:latin typeface="+mn-lt"/>
              </a:rPr>
              <a:t>t</a:t>
            </a:r>
            <a:endParaRPr lang="en-US" sz="2400" dirty="0">
              <a:effectLst/>
              <a:latin typeface="+mn-lt"/>
            </a:endParaRPr>
          </a:p>
          <a:p>
            <a:pPr algn="l">
              <a:lnSpc>
                <a:spcPct val="90000"/>
              </a:lnSpc>
              <a:spcBef>
                <a:spcPct val="20000"/>
              </a:spcBef>
              <a:buClr>
                <a:srgbClr val="66FFFF"/>
              </a:buClr>
              <a:buSzPct val="75000"/>
              <a:buFont typeface="Monotype Sorts" pitchFamily="2" charset="2"/>
              <a:buNone/>
            </a:pPr>
            <a:r>
              <a:rPr lang="en-US" sz="2400" dirty="0">
                <a:effectLst/>
                <a:latin typeface="+mn-lt"/>
              </a:rPr>
              <a:t>	</a:t>
            </a:r>
            <a:r>
              <a:rPr lang="en-US" sz="2400" i="1" dirty="0">
                <a:effectLst/>
                <a:latin typeface="+mn-lt"/>
              </a:rPr>
              <a:t>P</a:t>
            </a:r>
            <a:r>
              <a:rPr lang="en-US" sz="2400" i="1" baseline="-25000" dirty="0">
                <a:effectLst/>
                <a:latin typeface="+mn-lt"/>
              </a:rPr>
              <a:t>i</a:t>
            </a:r>
            <a:r>
              <a:rPr lang="en-US" sz="2400" baseline="-25000" dirty="0">
                <a:effectLst/>
                <a:latin typeface="+mn-lt"/>
              </a:rPr>
              <a:t>0</a:t>
            </a:r>
            <a:r>
              <a:rPr lang="en-US" sz="2400" dirty="0">
                <a:effectLst/>
                <a:latin typeface="+mn-lt"/>
              </a:rPr>
              <a:t> </a:t>
            </a:r>
            <a:r>
              <a:rPr lang="en-US" sz="2400">
                <a:effectLst/>
                <a:latin typeface="+mn-lt"/>
              </a:rPr>
              <a:t>= harga unit untuk </a:t>
            </a:r>
            <a:r>
              <a:rPr lang="en-US" sz="2400" dirty="0">
                <a:effectLst/>
                <a:latin typeface="+mn-lt"/>
              </a:rPr>
              <a:t>item </a:t>
            </a:r>
            <a:r>
              <a:rPr lang="en-US" sz="2400" i="1" err="1">
                <a:effectLst/>
                <a:latin typeface="+mn-lt"/>
              </a:rPr>
              <a:t>i</a:t>
            </a:r>
            <a:r>
              <a:rPr lang="en-US" sz="2400">
                <a:effectLst/>
                <a:latin typeface="+mn-lt"/>
              </a:rPr>
              <a:t> pada </a:t>
            </a:r>
            <a:r>
              <a:rPr lang="en-US" sz="2400" dirty="0">
                <a:effectLst/>
                <a:latin typeface="+mn-lt"/>
              </a:rPr>
              <a:t>base period</a:t>
            </a:r>
          </a:p>
        </p:txBody>
      </p:sp>
      <p:sp>
        <p:nvSpPr>
          <p:cNvPr id="12295" name="Rectangle 7"/>
          <p:cNvSpPr>
            <a:spLocks noChangeArrowheads="1"/>
          </p:cNvSpPr>
          <p:nvPr/>
        </p:nvSpPr>
        <p:spPr bwMode="auto">
          <a:xfrm>
            <a:off x="912138" y="2311688"/>
            <a:ext cx="10337562" cy="685626"/>
          </a:xfrm>
          <a:prstGeom prst="rect">
            <a:avLst/>
          </a:prstGeom>
          <a:noFill/>
          <a:ln w="12700">
            <a:noFill/>
            <a:miter lim="800000"/>
            <a:headEnd/>
            <a:tailEnd/>
          </a:ln>
          <a:effectLst/>
        </p:spPr>
        <p:txBody>
          <a:bodyPr lIns="90488" tIns="44450" rIns="90488" bIns="44450"/>
          <a:lstStyle/>
          <a:p>
            <a:pPr marL="342900" indent="-342900" algn="l">
              <a:spcBef>
                <a:spcPct val="20000"/>
              </a:spcBef>
              <a:buSzPct val="100000"/>
              <a:buFont typeface="Arial" panose="020B0604020202020204" pitchFamily="34" charset="0"/>
              <a:buChar char="•"/>
            </a:pPr>
            <a:r>
              <a:rPr lang="en-US" sz="2400" dirty="0">
                <a:effectLst/>
                <a:latin typeface="+mn-lt"/>
              </a:rPr>
              <a:t>An unweighted aggregate price </a:t>
            </a:r>
            <a:r>
              <a:rPr lang="en-US" sz="2400">
                <a:effectLst/>
                <a:latin typeface="+mn-lt"/>
              </a:rPr>
              <a:t>index pada periode </a:t>
            </a:r>
            <a:r>
              <a:rPr lang="en-US" sz="2400" i="1" dirty="0">
                <a:effectLst/>
                <a:latin typeface="+mn-lt"/>
              </a:rPr>
              <a:t>t</a:t>
            </a:r>
            <a:r>
              <a:rPr lang="en-US" sz="2400">
                <a:effectLst/>
                <a:latin typeface="+mn-lt"/>
              </a:rPr>
              <a:t>, Dinotasikan </a:t>
            </a:r>
            <a:r>
              <a:rPr lang="en-US" sz="2400" i="1" dirty="0">
                <a:effectLst/>
                <a:latin typeface="+mn-lt"/>
              </a:rPr>
              <a:t>I</a:t>
            </a:r>
            <a:r>
              <a:rPr lang="en-US" sz="2400" b="1" i="1" baseline="-25000" dirty="0">
                <a:effectLst/>
                <a:latin typeface="+mn-lt"/>
              </a:rPr>
              <a:t>t</a:t>
            </a:r>
            <a:r>
              <a:rPr lang="en-US" sz="2400" i="1" baseline="-25000" dirty="0">
                <a:effectLst/>
                <a:latin typeface="+mn-lt"/>
              </a:rPr>
              <a:t> </a:t>
            </a:r>
            <a:r>
              <a:rPr lang="en-US" sz="2400">
                <a:effectLst/>
                <a:latin typeface="+mn-lt"/>
              </a:rPr>
              <a:t>, dengan rumus berikut:</a:t>
            </a:r>
            <a:endParaRPr lang="en-US" sz="2400" dirty="0">
              <a:effectLst/>
              <a:latin typeface="+mn-lt"/>
            </a:endParaRPr>
          </a:p>
        </p:txBody>
      </p:sp>
      <mc:AlternateContent xmlns:mc="http://schemas.openxmlformats.org/markup-compatibility/2006">
        <mc:Choice xmlns:a14="http://schemas.microsoft.com/office/drawing/2010/main" Requires="a14">
          <p:sp>
            <p:nvSpPr>
              <p:cNvPr id="2" name="TextBox 1"/>
              <p:cNvSpPr txBox="1"/>
              <p:nvPr/>
            </p:nvSpPr>
            <p:spPr>
              <a:xfrm>
                <a:off x="4874185" y="3414559"/>
                <a:ext cx="2412006" cy="869149"/>
              </a:xfrm>
              <a:prstGeom prst="rect">
                <a:avLst/>
              </a:prstGeom>
              <a:noFill/>
              <a:effectLst/>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2400" i="1" smtClean="0">
                              <a:effectLst/>
                              <a:latin typeface="Cambria Math" panose="02040503050406030204" pitchFamily="18" charset="0"/>
                            </a:rPr>
                          </m:ctrlPr>
                        </m:sSubPr>
                        <m:e>
                          <m:r>
                            <a:rPr lang="en-US" sz="2400" b="0" i="1" smtClean="0">
                              <a:effectLst/>
                              <a:latin typeface="Cambria Math"/>
                            </a:rPr>
                            <m:t>𝐼</m:t>
                          </m:r>
                        </m:e>
                        <m:sub>
                          <m:r>
                            <a:rPr lang="en-US" sz="2400" b="0" i="1" smtClean="0">
                              <a:effectLst/>
                              <a:latin typeface="Cambria Math"/>
                            </a:rPr>
                            <m:t>𝑡</m:t>
                          </m:r>
                        </m:sub>
                      </m:sSub>
                      <m:r>
                        <a:rPr lang="en-US" sz="2400" b="0" i="1" smtClean="0">
                          <a:effectLst/>
                          <a:latin typeface="Cambria Math"/>
                        </a:rPr>
                        <m:t>=</m:t>
                      </m:r>
                      <m:f>
                        <m:fPr>
                          <m:ctrlPr>
                            <a:rPr lang="en-US" sz="2400" b="0" i="1" smtClean="0">
                              <a:effectLst/>
                              <a:latin typeface="Cambria Math" panose="02040503050406030204" pitchFamily="18" charset="0"/>
                            </a:rPr>
                          </m:ctrlPr>
                        </m:fPr>
                        <m:num>
                          <m:nary>
                            <m:naryPr>
                              <m:chr m:val="∑"/>
                              <m:subHide m:val="on"/>
                              <m:supHide m:val="on"/>
                              <m:ctrlPr>
                                <a:rPr lang="en-US" sz="2400" b="0" i="1" smtClean="0">
                                  <a:effectLst/>
                                  <a:latin typeface="Cambria Math" panose="02040503050406030204" pitchFamily="18" charset="0"/>
                                </a:rPr>
                              </m:ctrlPr>
                            </m:naryPr>
                            <m:sub/>
                            <m:sup/>
                            <m:e>
                              <m:sSub>
                                <m:sSubPr>
                                  <m:ctrlPr>
                                    <a:rPr lang="en-US" sz="2400" b="0" i="1" smtClean="0">
                                      <a:effectLst/>
                                      <a:latin typeface="Cambria Math" panose="02040503050406030204" pitchFamily="18" charset="0"/>
                                    </a:rPr>
                                  </m:ctrlPr>
                                </m:sSubPr>
                                <m:e>
                                  <m:r>
                                    <a:rPr lang="en-US" sz="2400" b="0" i="1" smtClean="0">
                                      <a:effectLst/>
                                      <a:latin typeface="Cambria Math"/>
                                    </a:rPr>
                                    <m:t>𝑃</m:t>
                                  </m:r>
                                </m:e>
                                <m:sub>
                                  <m:r>
                                    <a:rPr lang="en-US" sz="2400" b="0" i="1" smtClean="0">
                                      <a:effectLst/>
                                      <a:latin typeface="Cambria Math"/>
                                    </a:rPr>
                                    <m:t>𝑖𝑡</m:t>
                                  </m:r>
                                </m:sub>
                              </m:sSub>
                            </m:e>
                          </m:nary>
                        </m:num>
                        <m:den>
                          <m:nary>
                            <m:naryPr>
                              <m:chr m:val="∑"/>
                              <m:subHide m:val="on"/>
                              <m:supHide m:val="on"/>
                              <m:ctrlPr>
                                <a:rPr lang="en-US" sz="2400" b="0" i="1" smtClean="0">
                                  <a:effectLst/>
                                  <a:latin typeface="Cambria Math" panose="02040503050406030204" pitchFamily="18" charset="0"/>
                                </a:rPr>
                              </m:ctrlPr>
                            </m:naryPr>
                            <m:sub/>
                            <m:sup/>
                            <m:e>
                              <m:sSub>
                                <m:sSubPr>
                                  <m:ctrlPr>
                                    <a:rPr lang="en-US" sz="2400" b="0" i="1" smtClean="0">
                                      <a:effectLst/>
                                      <a:latin typeface="Cambria Math" panose="02040503050406030204" pitchFamily="18" charset="0"/>
                                    </a:rPr>
                                  </m:ctrlPr>
                                </m:sSubPr>
                                <m:e>
                                  <m:r>
                                    <a:rPr lang="en-US" sz="2400" b="0" i="1" smtClean="0">
                                      <a:effectLst/>
                                      <a:latin typeface="Cambria Math"/>
                                    </a:rPr>
                                    <m:t>𝑃</m:t>
                                  </m:r>
                                </m:e>
                                <m:sub>
                                  <m:r>
                                    <a:rPr lang="en-US" sz="2400" b="0" i="1" smtClean="0">
                                      <a:effectLst/>
                                      <a:latin typeface="Cambria Math"/>
                                    </a:rPr>
                                    <m:t>𝑖</m:t>
                                  </m:r>
                                  <m:r>
                                    <a:rPr lang="en-US" sz="2400" b="0" i="1" smtClean="0">
                                      <a:effectLst/>
                                      <a:latin typeface="Cambria Math"/>
                                    </a:rPr>
                                    <m:t>0</m:t>
                                  </m:r>
                                </m:sub>
                              </m:sSub>
                            </m:e>
                          </m:nary>
                        </m:den>
                      </m:f>
                      <m:r>
                        <a:rPr lang="en-US" sz="2400" b="0" i="1" smtClean="0">
                          <a:effectLst/>
                          <a:latin typeface="Cambria Math"/>
                        </a:rPr>
                        <m:t> (100)</m:t>
                      </m:r>
                    </m:oMath>
                  </m:oMathPara>
                </a14:m>
                <a:endParaRPr lang="en-US" sz="2400" dirty="0">
                  <a:effectLst/>
                  <a:latin typeface="+mn-lt"/>
                </a:endParaRPr>
              </a:p>
            </p:txBody>
          </p:sp>
        </mc:Choice>
        <mc:Fallback>
          <p:sp>
            <p:nvSpPr>
              <p:cNvPr id="2" name="TextBox 1"/>
              <p:cNvSpPr txBox="1">
                <a:spLocks noRot="1" noChangeAspect="1" noMove="1" noResize="1" noEditPoints="1" noAdjustHandles="1" noChangeArrowheads="1" noChangeShapeType="1" noTextEdit="1"/>
              </p:cNvSpPr>
              <p:nvPr/>
            </p:nvSpPr>
            <p:spPr>
              <a:xfrm>
                <a:off x="4874185" y="3414559"/>
                <a:ext cx="2412006" cy="869149"/>
              </a:xfrm>
              <a:prstGeom prst="rect">
                <a:avLst/>
              </a:prstGeom>
              <a:blipFill>
                <a:blip r:embed="rId3"/>
                <a:stretch>
                  <a:fillRect/>
                </a:stretch>
              </a:blipFill>
              <a:effectLst/>
            </p:spPr>
            <p:txBody>
              <a:bodyPr/>
              <a:lstStyle/>
              <a:p>
                <a:r>
                  <a:rPr lang="en-ID">
                    <a:noFill/>
                  </a:rPr>
                  <a:t> </a:t>
                </a:r>
              </a:p>
            </p:txBody>
          </p:sp>
        </mc:Fallback>
      </mc:AlternateContent>
      <p:sp>
        <p:nvSpPr>
          <p:cNvPr id="3" name="Slide Number Placeholder 2"/>
          <p:cNvSpPr>
            <a:spLocks noGrp="1"/>
          </p:cNvSpPr>
          <p:nvPr>
            <p:ph type="sldNum" sz="quarter" idx="12"/>
          </p:nvPr>
        </p:nvSpPr>
        <p:spPr/>
        <p:txBody>
          <a:bodyPr/>
          <a:lstStyle/>
          <a:p>
            <a:fld id="{949EBC64-41CB-41B8-B6DF-9B1367312BD4}" type="slidenum">
              <a:rPr lang="en-US" smtClean="0"/>
              <a:t>6</a:t>
            </a:fld>
            <a:endParaRPr lang="en-US"/>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blinds(horizontal)">
                                      <p:cBhvr>
                                        <p:cTn id="7" dur="500"/>
                                        <p:tgtEl>
                                          <p:spTgt spid="1229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2295"/>
                                        </p:tgtEl>
                                        <p:attrNameLst>
                                          <p:attrName>style.visibility</p:attrName>
                                        </p:attrNameLst>
                                      </p:cBhvr>
                                      <p:to>
                                        <p:strVal val="visible"/>
                                      </p:to>
                                    </p:set>
                                    <p:animEffect transition="in" filter="blinds(horizontal)">
                                      <p:cBhvr>
                                        <p:cTn id="12" dur="500"/>
                                        <p:tgtEl>
                                          <p:spTgt spid="12295"/>
                                        </p:tgtEl>
                                      </p:cBhvr>
                                    </p:animEffect>
                                  </p:childTnLst>
                                </p:cTn>
                              </p:par>
                            </p:childTnLst>
                          </p:cTn>
                        </p:par>
                        <p:par>
                          <p:cTn id="13" fill="hold">
                            <p:stCondLst>
                              <p:cond delay="500"/>
                            </p:stCondLst>
                            <p:childTnLst>
                              <p:par>
                                <p:cTn id="14" presetID="3" presetClass="entr" presetSubtype="10" fill="hold" grpId="0" nodeType="afterEffect">
                                  <p:stCondLst>
                                    <p:cond delay="2000"/>
                                  </p:stCondLst>
                                  <p:childTnLst>
                                    <p:set>
                                      <p:cBhvr>
                                        <p:cTn id="15" dur="1" fill="hold">
                                          <p:stCondLst>
                                            <p:cond delay="0"/>
                                          </p:stCondLst>
                                        </p:cTn>
                                        <p:tgtEl>
                                          <p:spTgt spid="12294"/>
                                        </p:tgtEl>
                                        <p:attrNameLst>
                                          <p:attrName>style.visibility</p:attrName>
                                        </p:attrNameLst>
                                      </p:cBhvr>
                                      <p:to>
                                        <p:strVal val="visible"/>
                                      </p:to>
                                    </p:set>
                                    <p:animEffect transition="in" filter="blinds(horizontal)">
                                      <p:cBhvr>
                                        <p:cTn id="16" dur="500"/>
                                        <p:tgtEl>
                                          <p:spTgt spid="122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autoUpdateAnimBg="0"/>
      <p:bldP spid="12294" grpId="0" autoUpdateAnimBg="0"/>
      <p:bldP spid="12295"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40" name="Rectangle 4"/>
          <p:cNvSpPr>
            <a:spLocks noGrp="1" noChangeArrowheads="1"/>
          </p:cNvSpPr>
          <p:nvPr>
            <p:ph type="title"/>
          </p:nvPr>
        </p:nvSpPr>
        <p:spPr>
          <a:xfrm>
            <a:off x="941051" y="737136"/>
            <a:ext cx="10337562" cy="534987"/>
          </a:xfrm>
          <a:noFill/>
          <a:ln/>
        </p:spPr>
        <p:txBody>
          <a:bodyPr>
            <a:normAutofit/>
          </a:bodyPr>
          <a:lstStyle/>
          <a:p>
            <a:r>
              <a:rPr lang="en-US" sz="3200" dirty="0"/>
              <a:t>Aggregate Price Indexes</a:t>
            </a:r>
          </a:p>
        </p:txBody>
      </p:sp>
      <p:sp>
        <p:nvSpPr>
          <p:cNvPr id="14338" name="Rectangle 2"/>
          <p:cNvSpPr>
            <a:spLocks noGrp="1" noChangeArrowheads="1"/>
          </p:cNvSpPr>
          <p:nvPr>
            <p:ph idx="1"/>
          </p:nvPr>
        </p:nvSpPr>
        <p:spPr>
          <a:xfrm>
            <a:off x="911407" y="2886030"/>
            <a:ext cx="10666945" cy="852487"/>
          </a:xfrm>
          <a:noFill/>
          <a:ln/>
        </p:spPr>
        <p:txBody>
          <a:bodyPr/>
          <a:lstStyle/>
          <a:p>
            <a:pPr marL="338138" indent="-338138"/>
            <a:r>
              <a:rPr lang="en-US"/>
              <a:t>Notasi </a:t>
            </a:r>
            <a:r>
              <a:rPr lang="en-US" i="1" dirty="0"/>
              <a:t>Q</a:t>
            </a:r>
            <a:r>
              <a:rPr lang="en-US" i="1" baseline="-25000" dirty="0"/>
              <a:t>i</a:t>
            </a:r>
            <a:r>
              <a:rPr lang="en-US" dirty="0"/>
              <a:t> = </a:t>
            </a:r>
            <a:r>
              <a:rPr lang="en-US"/>
              <a:t>quantity untuk </a:t>
            </a:r>
            <a:r>
              <a:rPr lang="en-US" dirty="0"/>
              <a:t>item </a:t>
            </a:r>
            <a:r>
              <a:rPr lang="en-US" i="1" dirty="0" err="1"/>
              <a:t>i</a:t>
            </a:r>
            <a:r>
              <a:rPr lang="en-US"/>
              <a:t>,  weighted </a:t>
            </a:r>
            <a:r>
              <a:rPr lang="en-US" dirty="0"/>
              <a:t>aggregate price </a:t>
            </a:r>
            <a:r>
              <a:rPr lang="en-US"/>
              <a:t>index pada </a:t>
            </a:r>
            <a:r>
              <a:rPr lang="en-US" dirty="0"/>
              <a:t>period </a:t>
            </a:r>
            <a:r>
              <a:rPr lang="en-US" i="1"/>
              <a:t>t </a:t>
            </a:r>
            <a:r>
              <a:rPr lang="en-US"/>
              <a:t> dengan rumus:</a:t>
            </a:r>
            <a:endParaRPr lang="en-US" dirty="0"/>
          </a:p>
        </p:txBody>
      </p:sp>
      <p:sp>
        <p:nvSpPr>
          <p:cNvPr id="14345" name="Text Box 9"/>
          <p:cNvSpPr txBox="1">
            <a:spLocks noChangeArrowheads="1"/>
          </p:cNvSpPr>
          <p:nvPr/>
        </p:nvSpPr>
        <p:spPr bwMode="auto">
          <a:xfrm>
            <a:off x="3094463" y="4938211"/>
            <a:ext cx="6666312" cy="461665"/>
          </a:xfrm>
          <a:prstGeom prst="rect">
            <a:avLst/>
          </a:prstGeom>
          <a:noFill/>
          <a:ln w="12700">
            <a:noFill/>
            <a:miter lim="800000"/>
            <a:headEnd/>
            <a:tailEnd/>
          </a:ln>
          <a:effectLst/>
        </p:spPr>
        <p:txBody>
          <a:bodyPr wrap="none">
            <a:spAutoFit/>
          </a:bodyPr>
          <a:lstStyle/>
          <a:p>
            <a:pPr algn="l"/>
            <a:r>
              <a:rPr lang="en-US" sz="2400">
                <a:effectLst/>
                <a:latin typeface="+mn-lt"/>
              </a:rPr>
              <a:t>dimana jumlahnya melebihi semua item dalam grup</a:t>
            </a:r>
            <a:endParaRPr lang="en-US" sz="2400" dirty="0">
              <a:effectLst/>
              <a:latin typeface="+mn-lt"/>
            </a:endParaRPr>
          </a:p>
        </p:txBody>
      </p:sp>
      <p:sp>
        <p:nvSpPr>
          <p:cNvPr id="14346" name="Rectangle 10"/>
          <p:cNvSpPr>
            <a:spLocks noChangeArrowheads="1"/>
          </p:cNvSpPr>
          <p:nvPr/>
        </p:nvSpPr>
        <p:spPr bwMode="auto">
          <a:xfrm>
            <a:off x="919514" y="1760847"/>
            <a:ext cx="10337562" cy="959025"/>
          </a:xfrm>
          <a:prstGeom prst="rect">
            <a:avLst/>
          </a:prstGeom>
          <a:noFill/>
          <a:ln w="12700">
            <a:noFill/>
            <a:miter lim="800000"/>
            <a:headEnd/>
            <a:tailEnd/>
          </a:ln>
          <a:effectLst/>
        </p:spPr>
        <p:txBody>
          <a:bodyPr lIns="90488" tIns="44450" rIns="90488" bIns="44450"/>
          <a:lstStyle/>
          <a:p>
            <a:pPr marL="342900" indent="-342900" algn="l">
              <a:spcBef>
                <a:spcPct val="20000"/>
              </a:spcBef>
              <a:buSzPct val="100000"/>
              <a:buFont typeface="Arial" panose="020B0604020202020204" pitchFamily="34" charset="0"/>
              <a:buChar char="•"/>
            </a:pPr>
            <a:r>
              <a:rPr lang="en-US" sz="2400">
                <a:effectLst/>
                <a:latin typeface="+mn-lt"/>
              </a:rPr>
              <a:t>Dengan </a:t>
            </a:r>
            <a:r>
              <a:rPr lang="en-US" sz="2400" u="sng" dirty="0">
                <a:effectLst/>
                <a:latin typeface="+mn-lt"/>
              </a:rPr>
              <a:t>weighted aggregate </a:t>
            </a:r>
            <a:r>
              <a:rPr lang="en-US" sz="2400" u="sng">
                <a:effectLst/>
                <a:latin typeface="+mn-lt"/>
              </a:rPr>
              <a:t>index</a:t>
            </a:r>
            <a:r>
              <a:rPr lang="en-US" sz="2400" i="1">
                <a:effectLst/>
                <a:latin typeface="+mn-lt"/>
              </a:rPr>
              <a:t> masing-masing</a:t>
            </a:r>
            <a:r>
              <a:rPr lang="en-US" sz="2400">
                <a:effectLst/>
                <a:latin typeface="+mn-lt"/>
              </a:rPr>
              <a:t> item pada group dengan bobot, dimana menggunakan kuantitas.</a:t>
            </a:r>
            <a:endParaRPr lang="en-US" sz="2400" dirty="0">
              <a:effectLst/>
              <a:latin typeface="+mn-lt"/>
            </a:endParaRPr>
          </a:p>
        </p:txBody>
      </p:sp>
      <mc:AlternateContent xmlns:mc="http://schemas.openxmlformats.org/markup-compatibility/2006">
        <mc:Choice xmlns:a14="http://schemas.microsoft.com/office/drawing/2010/main" Requires="a14">
          <p:sp>
            <p:nvSpPr>
              <p:cNvPr id="2" name="TextBox 1"/>
              <p:cNvSpPr txBox="1"/>
              <p:nvPr/>
            </p:nvSpPr>
            <p:spPr>
              <a:xfrm>
                <a:off x="4721461" y="3849493"/>
                <a:ext cx="2716706" cy="92256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2400" i="1" smtClean="0">
                              <a:effectLst/>
                              <a:latin typeface="Cambria Math" panose="02040503050406030204" pitchFamily="18" charset="0"/>
                            </a:rPr>
                          </m:ctrlPr>
                        </m:sSubPr>
                        <m:e>
                          <m:r>
                            <a:rPr lang="en-US" sz="2400" b="0" i="1" smtClean="0">
                              <a:effectLst/>
                              <a:latin typeface="Cambria Math"/>
                            </a:rPr>
                            <m:t>𝐼</m:t>
                          </m:r>
                        </m:e>
                        <m:sub>
                          <m:r>
                            <a:rPr lang="en-US" sz="2400" b="0" i="1" smtClean="0">
                              <a:effectLst/>
                              <a:latin typeface="Cambria Math"/>
                            </a:rPr>
                            <m:t>𝑡</m:t>
                          </m:r>
                        </m:sub>
                      </m:sSub>
                      <m:r>
                        <a:rPr lang="en-US" sz="2400" b="0" i="1" smtClean="0">
                          <a:effectLst/>
                          <a:latin typeface="Cambria Math"/>
                        </a:rPr>
                        <m:t>=</m:t>
                      </m:r>
                      <m:f>
                        <m:fPr>
                          <m:ctrlPr>
                            <a:rPr lang="en-US" sz="2400" b="0" i="1" smtClean="0">
                              <a:effectLst/>
                              <a:latin typeface="Cambria Math" panose="02040503050406030204" pitchFamily="18" charset="0"/>
                            </a:rPr>
                          </m:ctrlPr>
                        </m:fPr>
                        <m:num>
                          <m:nary>
                            <m:naryPr>
                              <m:chr m:val="∑"/>
                              <m:subHide m:val="on"/>
                              <m:supHide m:val="on"/>
                              <m:ctrlPr>
                                <a:rPr lang="en-US" sz="2400" b="0" i="1" smtClean="0">
                                  <a:effectLst/>
                                  <a:latin typeface="Cambria Math" panose="02040503050406030204" pitchFamily="18" charset="0"/>
                                </a:rPr>
                              </m:ctrlPr>
                            </m:naryPr>
                            <m:sub/>
                            <m:sup/>
                            <m:e>
                              <m:sSub>
                                <m:sSubPr>
                                  <m:ctrlPr>
                                    <a:rPr lang="en-US" sz="2400" b="0" i="1" smtClean="0">
                                      <a:effectLst/>
                                      <a:latin typeface="Cambria Math" panose="02040503050406030204" pitchFamily="18" charset="0"/>
                                    </a:rPr>
                                  </m:ctrlPr>
                                </m:sSubPr>
                                <m:e>
                                  <m:r>
                                    <a:rPr lang="en-US" sz="2400" b="0" i="1" smtClean="0">
                                      <a:effectLst/>
                                      <a:latin typeface="Cambria Math"/>
                                    </a:rPr>
                                    <m:t>𝑃</m:t>
                                  </m:r>
                                </m:e>
                                <m:sub>
                                  <m:r>
                                    <a:rPr lang="en-US" sz="2400" b="0" i="1" smtClean="0">
                                      <a:effectLst/>
                                      <a:latin typeface="Cambria Math"/>
                                    </a:rPr>
                                    <m:t>𝑖𝑡</m:t>
                                  </m:r>
                                </m:sub>
                              </m:sSub>
                              <m:sSub>
                                <m:sSubPr>
                                  <m:ctrlPr>
                                    <a:rPr lang="en-US" sz="2400" b="0" i="1" smtClean="0">
                                      <a:effectLst/>
                                      <a:latin typeface="Cambria Math" panose="02040503050406030204" pitchFamily="18" charset="0"/>
                                    </a:rPr>
                                  </m:ctrlPr>
                                </m:sSubPr>
                                <m:e>
                                  <m:r>
                                    <a:rPr lang="en-US" sz="2400" b="0" i="1" smtClean="0">
                                      <a:effectLst/>
                                      <a:latin typeface="Cambria Math"/>
                                    </a:rPr>
                                    <m:t>𝑄</m:t>
                                  </m:r>
                                </m:e>
                                <m:sub>
                                  <m:r>
                                    <a:rPr lang="en-US" sz="2400" b="0" i="1" smtClean="0">
                                      <a:effectLst/>
                                      <a:latin typeface="Cambria Math"/>
                                    </a:rPr>
                                    <m:t>𝑖</m:t>
                                  </m:r>
                                </m:sub>
                              </m:sSub>
                            </m:e>
                          </m:nary>
                        </m:num>
                        <m:den>
                          <m:nary>
                            <m:naryPr>
                              <m:chr m:val="∑"/>
                              <m:subHide m:val="on"/>
                              <m:supHide m:val="on"/>
                              <m:ctrlPr>
                                <a:rPr lang="en-US" sz="2400" b="0" i="1" smtClean="0">
                                  <a:effectLst/>
                                  <a:latin typeface="Cambria Math" panose="02040503050406030204" pitchFamily="18" charset="0"/>
                                </a:rPr>
                              </m:ctrlPr>
                            </m:naryPr>
                            <m:sub/>
                            <m:sup/>
                            <m:e>
                              <m:sSub>
                                <m:sSubPr>
                                  <m:ctrlPr>
                                    <a:rPr lang="en-US" sz="2400" b="0" i="1" smtClean="0">
                                      <a:effectLst/>
                                      <a:latin typeface="Cambria Math" panose="02040503050406030204" pitchFamily="18" charset="0"/>
                                    </a:rPr>
                                  </m:ctrlPr>
                                </m:sSubPr>
                                <m:e>
                                  <m:r>
                                    <a:rPr lang="en-US" sz="2400" b="0" i="1" smtClean="0">
                                      <a:effectLst/>
                                      <a:latin typeface="Cambria Math"/>
                                    </a:rPr>
                                    <m:t>𝑃</m:t>
                                  </m:r>
                                </m:e>
                                <m:sub>
                                  <m:r>
                                    <a:rPr lang="en-US" sz="2400" b="0" i="1" smtClean="0">
                                      <a:effectLst/>
                                      <a:latin typeface="Cambria Math"/>
                                    </a:rPr>
                                    <m:t>𝑖</m:t>
                                  </m:r>
                                  <m:r>
                                    <a:rPr lang="en-US" sz="2400" b="0" i="1" smtClean="0">
                                      <a:effectLst/>
                                      <a:latin typeface="Cambria Math"/>
                                    </a:rPr>
                                    <m:t>0</m:t>
                                  </m:r>
                                </m:sub>
                              </m:sSub>
                              <m:sSub>
                                <m:sSubPr>
                                  <m:ctrlPr>
                                    <a:rPr lang="en-US" sz="2400" b="0" i="1" smtClean="0">
                                      <a:effectLst/>
                                      <a:latin typeface="Cambria Math" panose="02040503050406030204" pitchFamily="18" charset="0"/>
                                    </a:rPr>
                                  </m:ctrlPr>
                                </m:sSubPr>
                                <m:e>
                                  <m:r>
                                    <a:rPr lang="en-US" sz="2400" b="0" i="1" smtClean="0">
                                      <a:effectLst/>
                                      <a:latin typeface="Cambria Math"/>
                                    </a:rPr>
                                    <m:t>𝑄</m:t>
                                  </m:r>
                                </m:e>
                                <m:sub>
                                  <m:r>
                                    <a:rPr lang="en-US" sz="2400" b="0" i="1" smtClean="0">
                                      <a:effectLst/>
                                      <a:latin typeface="Cambria Math"/>
                                    </a:rPr>
                                    <m:t>𝑖</m:t>
                                  </m:r>
                                </m:sub>
                              </m:sSub>
                            </m:e>
                          </m:nary>
                        </m:den>
                      </m:f>
                      <m:r>
                        <a:rPr lang="en-US" sz="2400" b="0" i="1" smtClean="0">
                          <a:effectLst/>
                          <a:latin typeface="Cambria Math"/>
                        </a:rPr>
                        <m:t> (100)</m:t>
                      </m:r>
                    </m:oMath>
                  </m:oMathPara>
                </a14:m>
                <a:endParaRPr lang="en-US" sz="2400" dirty="0">
                  <a:effectLst/>
                  <a:latin typeface="+mn-lt"/>
                </a:endParaRPr>
              </a:p>
            </p:txBody>
          </p:sp>
        </mc:Choice>
        <mc:Fallback>
          <p:sp>
            <p:nvSpPr>
              <p:cNvPr id="2" name="TextBox 1"/>
              <p:cNvSpPr txBox="1">
                <a:spLocks noRot="1" noChangeAspect="1" noMove="1" noResize="1" noEditPoints="1" noAdjustHandles="1" noChangeArrowheads="1" noChangeShapeType="1" noTextEdit="1"/>
              </p:cNvSpPr>
              <p:nvPr/>
            </p:nvSpPr>
            <p:spPr>
              <a:xfrm>
                <a:off x="4721461" y="3849493"/>
                <a:ext cx="2716706" cy="922560"/>
              </a:xfrm>
              <a:prstGeom prst="rect">
                <a:avLst/>
              </a:prstGeom>
              <a:blipFill>
                <a:blip r:embed="rId3"/>
                <a:stretch>
                  <a:fillRect/>
                </a:stretch>
              </a:blipFill>
            </p:spPr>
            <p:txBody>
              <a:bodyPr/>
              <a:lstStyle/>
              <a:p>
                <a:r>
                  <a:rPr lang="en-ID">
                    <a:noFill/>
                  </a:rPr>
                  <a:t> </a:t>
                </a:r>
              </a:p>
            </p:txBody>
          </p:sp>
        </mc:Fallback>
      </mc:AlternateContent>
      <p:sp>
        <p:nvSpPr>
          <p:cNvPr id="3" name="Slide Number Placeholder 2"/>
          <p:cNvSpPr>
            <a:spLocks noGrp="1"/>
          </p:cNvSpPr>
          <p:nvPr>
            <p:ph type="sldNum" sz="quarter" idx="12"/>
          </p:nvPr>
        </p:nvSpPr>
        <p:spPr/>
        <p:txBody>
          <a:bodyPr/>
          <a:lstStyle/>
          <a:p>
            <a:fld id="{949EBC64-41CB-41B8-B6DF-9B1367312BD4}" type="slidenum">
              <a:rPr lang="en-US" smtClean="0"/>
              <a:t>7</a:t>
            </a:fld>
            <a:endParaRPr lang="en-US"/>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346"/>
                                        </p:tgtEl>
                                        <p:attrNameLst>
                                          <p:attrName>style.visibility</p:attrName>
                                        </p:attrNameLst>
                                      </p:cBhvr>
                                      <p:to>
                                        <p:strVal val="visible"/>
                                      </p:to>
                                    </p:set>
                                    <p:animEffect transition="in" filter="blinds(horizontal)">
                                      <p:cBhvr>
                                        <p:cTn id="7" dur="500"/>
                                        <p:tgtEl>
                                          <p:spTgt spid="1434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4338">
                                            <p:txEl>
                                              <p:pRg st="0" end="0"/>
                                            </p:txEl>
                                          </p:spTgt>
                                        </p:tgtEl>
                                        <p:attrNameLst>
                                          <p:attrName>style.visibility</p:attrName>
                                        </p:attrNameLst>
                                      </p:cBhvr>
                                      <p:to>
                                        <p:strVal val="visible"/>
                                      </p:to>
                                    </p:set>
                                    <p:animEffect transition="in" filter="blinds(horizontal)">
                                      <p:cBhvr>
                                        <p:cTn id="12" dur="500"/>
                                        <p:tgtEl>
                                          <p:spTgt spid="14338">
                                            <p:txEl>
                                              <p:pRg st="0" end="0"/>
                                            </p:txEl>
                                          </p:spTgt>
                                        </p:tgtEl>
                                      </p:cBhvr>
                                    </p:animEffect>
                                  </p:childTnLst>
                                </p:cTn>
                              </p:par>
                            </p:childTnLst>
                          </p:cTn>
                        </p:par>
                        <p:par>
                          <p:cTn id="13" fill="hold">
                            <p:stCondLst>
                              <p:cond delay="500"/>
                            </p:stCondLst>
                            <p:childTnLst>
                              <p:par>
                                <p:cTn id="14" presetID="3" presetClass="entr" presetSubtype="10" fill="hold" grpId="0" nodeType="afterEffect">
                                  <p:stCondLst>
                                    <p:cond delay="2000"/>
                                  </p:stCondLst>
                                  <p:childTnLst>
                                    <p:set>
                                      <p:cBhvr>
                                        <p:cTn id="15" dur="1" fill="hold">
                                          <p:stCondLst>
                                            <p:cond delay="0"/>
                                          </p:stCondLst>
                                        </p:cTn>
                                        <p:tgtEl>
                                          <p:spTgt spid="14345"/>
                                        </p:tgtEl>
                                        <p:attrNameLst>
                                          <p:attrName>style.visibility</p:attrName>
                                        </p:attrNameLst>
                                      </p:cBhvr>
                                      <p:to>
                                        <p:strVal val="visible"/>
                                      </p:to>
                                    </p:set>
                                    <p:animEffect transition="in" filter="blinds(horizontal)">
                                      <p:cBhvr>
                                        <p:cTn id="16" dur="500"/>
                                        <p:tgtEl>
                                          <p:spTgt spid="143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build="p" autoUpdateAnimBg="0"/>
      <p:bldP spid="14345" grpId="0" autoUpdateAnimBg="0"/>
      <p:bldP spid="14346"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937728" y="651370"/>
            <a:ext cx="10489585" cy="727075"/>
          </a:xfrm>
        </p:spPr>
        <p:txBody>
          <a:bodyPr>
            <a:normAutofit/>
          </a:bodyPr>
          <a:lstStyle/>
          <a:p>
            <a:r>
              <a:rPr lang="en-US" sz="3200" dirty="0"/>
              <a:t>Aggregate Price Indexes</a:t>
            </a:r>
          </a:p>
        </p:txBody>
      </p:sp>
      <p:sp>
        <p:nvSpPr>
          <p:cNvPr id="39939" name="Rectangle 3"/>
          <p:cNvSpPr>
            <a:spLocks noGrp="1" noChangeArrowheads="1"/>
          </p:cNvSpPr>
          <p:nvPr>
            <p:ph idx="1"/>
          </p:nvPr>
        </p:nvSpPr>
        <p:spPr>
          <a:xfrm>
            <a:off x="912138" y="3930761"/>
            <a:ext cx="10337562" cy="599017"/>
          </a:xfrm>
        </p:spPr>
        <p:txBody>
          <a:bodyPr>
            <a:normAutofit fontScale="92500"/>
          </a:bodyPr>
          <a:lstStyle/>
          <a:p>
            <a:pPr marL="338138" indent="-338138"/>
            <a:r>
              <a:rPr lang="en-US"/>
              <a:t>Ketika kuantitas menggunakan tahun pada periode </a:t>
            </a:r>
            <a:r>
              <a:rPr lang="en-US" i="1"/>
              <a:t>t</a:t>
            </a:r>
            <a:r>
              <a:rPr lang="en-US"/>
              <a:t>, index ini disebut </a:t>
            </a:r>
            <a:r>
              <a:rPr lang="en-US" u="sng" dirty="0" err="1"/>
              <a:t>Paasche</a:t>
            </a:r>
            <a:r>
              <a:rPr lang="en-US" u="sng" dirty="0"/>
              <a:t> index</a:t>
            </a:r>
            <a:r>
              <a:rPr lang="en-US" dirty="0"/>
              <a:t>.</a:t>
            </a:r>
          </a:p>
        </p:txBody>
      </p:sp>
      <p:sp>
        <p:nvSpPr>
          <p:cNvPr id="39940" name="Rectangle 4"/>
          <p:cNvSpPr>
            <a:spLocks noChangeArrowheads="1"/>
          </p:cNvSpPr>
          <p:nvPr/>
        </p:nvSpPr>
        <p:spPr bwMode="auto">
          <a:xfrm>
            <a:off x="912138" y="2339737"/>
            <a:ext cx="10337562" cy="957439"/>
          </a:xfrm>
          <a:prstGeom prst="rect">
            <a:avLst/>
          </a:prstGeom>
          <a:noFill/>
          <a:ln w="12700">
            <a:noFill/>
            <a:miter lim="800000"/>
            <a:headEnd/>
            <a:tailEnd/>
          </a:ln>
          <a:effectLst/>
        </p:spPr>
        <p:txBody>
          <a:bodyPr lIns="90488" tIns="44450" rIns="90488" bIns="44450"/>
          <a:lstStyle/>
          <a:p>
            <a:pPr marL="342900" indent="-342900" algn="l">
              <a:spcBef>
                <a:spcPct val="20000"/>
              </a:spcBef>
              <a:buSzPct val="100000"/>
              <a:buFont typeface="Arial" panose="020B0604020202020204" pitchFamily="34" charset="0"/>
              <a:buChar char="•"/>
            </a:pPr>
            <a:r>
              <a:rPr lang="en-US" sz="2400">
                <a:effectLst/>
                <a:latin typeface="+mn-lt"/>
              </a:rPr>
              <a:t>Ketika kuantitas ditentukan dengan menggunakan tahun dasar, indeks ini disebut </a:t>
            </a:r>
            <a:r>
              <a:rPr lang="en-US" sz="2400" u="sng">
                <a:effectLst/>
                <a:latin typeface="+mn-lt"/>
              </a:rPr>
              <a:t>Laspeyres </a:t>
            </a:r>
            <a:r>
              <a:rPr lang="en-US" sz="2400" u="sng" dirty="0">
                <a:effectLst/>
                <a:latin typeface="+mn-lt"/>
              </a:rPr>
              <a:t>index</a:t>
            </a:r>
            <a:r>
              <a:rPr lang="en-US" sz="2400" dirty="0">
                <a:effectLst/>
                <a:latin typeface="+mn-lt"/>
              </a:rPr>
              <a:t>.  </a:t>
            </a:r>
          </a:p>
        </p:txBody>
      </p:sp>
      <p:sp>
        <p:nvSpPr>
          <p:cNvPr id="2" name="Slide Number Placeholder 1"/>
          <p:cNvSpPr>
            <a:spLocks noGrp="1"/>
          </p:cNvSpPr>
          <p:nvPr>
            <p:ph type="sldNum" sz="quarter" idx="12"/>
          </p:nvPr>
        </p:nvSpPr>
        <p:spPr/>
        <p:txBody>
          <a:bodyPr/>
          <a:lstStyle/>
          <a:p>
            <a:fld id="{949EBC64-41CB-41B8-B6DF-9B1367312BD4}" type="slidenum">
              <a:rPr lang="en-US" smtClean="0"/>
              <a:t>8</a:t>
            </a:fld>
            <a:endParaRPr lang="en-US"/>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9940"/>
                                        </p:tgtEl>
                                        <p:attrNameLst>
                                          <p:attrName>style.visibility</p:attrName>
                                        </p:attrNameLst>
                                      </p:cBhvr>
                                      <p:to>
                                        <p:strVal val="visible"/>
                                      </p:to>
                                    </p:set>
                                    <p:animEffect transition="in" filter="blinds(horizontal)">
                                      <p:cBhvr>
                                        <p:cTn id="7" dur="500"/>
                                        <p:tgtEl>
                                          <p:spTgt spid="3994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9939">
                                            <p:txEl>
                                              <p:pRg st="0" end="0"/>
                                            </p:txEl>
                                          </p:spTgt>
                                        </p:tgtEl>
                                        <p:attrNameLst>
                                          <p:attrName>style.visibility</p:attrName>
                                        </p:attrNameLst>
                                      </p:cBhvr>
                                      <p:to>
                                        <p:strVal val="visible"/>
                                      </p:to>
                                    </p:set>
                                    <p:animEffect transition="in" filter="blinds(horizontal)">
                                      <p:cBhvr>
                                        <p:cTn id="12" dur="500"/>
                                        <p:tgtEl>
                                          <p:spTgt spid="3993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autoUpdateAnimBg="0"/>
      <p:bldP spid="39940"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937728" y="651370"/>
            <a:ext cx="10489585" cy="727075"/>
          </a:xfrm>
        </p:spPr>
        <p:txBody>
          <a:bodyPr>
            <a:normAutofit/>
          </a:bodyPr>
          <a:lstStyle/>
          <a:p>
            <a:r>
              <a:rPr lang="en-US" sz="3200" dirty="0"/>
              <a:t>Aggregate Price Indexes</a:t>
            </a:r>
          </a:p>
        </p:txBody>
      </p:sp>
      <p:sp>
        <p:nvSpPr>
          <p:cNvPr id="45059" name="Rectangle 3"/>
          <p:cNvSpPr>
            <a:spLocks noGrp="1" noChangeArrowheads="1"/>
          </p:cNvSpPr>
          <p:nvPr>
            <p:ph idx="1"/>
          </p:nvPr>
        </p:nvSpPr>
        <p:spPr>
          <a:xfrm>
            <a:off x="1303594" y="1756836"/>
            <a:ext cx="9917565" cy="1178277"/>
          </a:xfrm>
        </p:spPr>
        <p:txBody>
          <a:bodyPr>
            <a:normAutofit fontScale="92500" lnSpcReduction="10000"/>
          </a:bodyPr>
          <a:lstStyle/>
          <a:p>
            <a:pPr marL="0" indent="338138">
              <a:buFont typeface="Monotype Sorts" pitchFamily="2" charset="2"/>
              <a:buNone/>
            </a:pPr>
            <a:r>
              <a:rPr lang="en-US"/>
              <a:t>Data tentang konsumsi energi dan pengeluaran menurut sector energi untuk kota Rockdale diberikan pada slide berikutnya. Buatlah indeks harga agregat untuk pengeluaran energi pada tahun 2014 dengan menggunakan tahun 1993 sebagai tahun dasar.</a:t>
            </a:r>
            <a:endParaRPr lang="en-US" sz="1400" dirty="0"/>
          </a:p>
        </p:txBody>
      </p:sp>
      <p:sp>
        <p:nvSpPr>
          <p:cNvPr id="45063" name="Rectangle 7"/>
          <p:cNvSpPr>
            <a:spLocks noChangeArrowheads="1"/>
          </p:cNvSpPr>
          <p:nvPr/>
        </p:nvSpPr>
        <p:spPr bwMode="auto">
          <a:xfrm>
            <a:off x="914250" y="1250247"/>
            <a:ext cx="6283616" cy="455613"/>
          </a:xfrm>
          <a:prstGeom prst="rect">
            <a:avLst/>
          </a:prstGeom>
          <a:noFill/>
          <a:ln w="12700">
            <a:noFill/>
            <a:miter lim="800000"/>
            <a:headEnd/>
            <a:tailEnd/>
          </a:ln>
          <a:effectLst/>
        </p:spPr>
        <p:txBody>
          <a:bodyPr lIns="90488" tIns="44450" rIns="90488" bIns="44450"/>
          <a:lstStyle/>
          <a:p>
            <a:pPr marL="342900" indent="-342900" algn="l">
              <a:spcBef>
                <a:spcPct val="20000"/>
              </a:spcBef>
              <a:buSzPct val="100000"/>
              <a:buFont typeface="Arial" panose="020B0604020202020204" pitchFamily="34" charset="0"/>
              <a:buChar char="•"/>
              <a:tabLst>
                <a:tab pos="850900" algn="l"/>
                <a:tab pos="2973388" algn="ctr"/>
                <a:tab pos="4170363" algn="ctr"/>
                <a:tab pos="5541963" algn="ctr"/>
                <a:tab pos="6681788" algn="ctr"/>
              </a:tabLst>
            </a:pPr>
            <a:r>
              <a:rPr lang="en-US" sz="2400">
                <a:effectLst/>
                <a:latin typeface="+mn-lt"/>
              </a:rPr>
              <a:t>Contoh :  </a:t>
            </a:r>
            <a:r>
              <a:rPr lang="en-US" sz="2400" dirty="0">
                <a:effectLst/>
                <a:latin typeface="+mn-lt"/>
              </a:rPr>
              <a:t>City of Rockdale</a:t>
            </a:r>
          </a:p>
        </p:txBody>
      </p:sp>
      <p:sp>
        <p:nvSpPr>
          <p:cNvPr id="2" name="Slide Number Placeholder 1"/>
          <p:cNvSpPr>
            <a:spLocks noGrp="1"/>
          </p:cNvSpPr>
          <p:nvPr>
            <p:ph type="sldNum" sz="quarter" idx="12"/>
          </p:nvPr>
        </p:nvSpPr>
        <p:spPr/>
        <p:txBody>
          <a:bodyPr/>
          <a:lstStyle/>
          <a:p>
            <a:fld id="{949EBC64-41CB-41B8-B6DF-9B1367312BD4}" type="slidenum">
              <a:rPr lang="en-US" smtClean="0"/>
              <a:t>9</a:t>
            </a:fld>
            <a:endParaRPr lang="en-US"/>
          </a:p>
        </p:txBody>
      </p:sp>
      <p:grpSp>
        <p:nvGrpSpPr>
          <p:cNvPr id="6" name="Group 5">
            <a:extLst>
              <a:ext uri="{FF2B5EF4-FFF2-40B4-BE49-F238E27FC236}">
                <a16:creationId xmlns:a16="http://schemas.microsoft.com/office/drawing/2014/main" id="{F54C2F55-CA89-4364-96C8-AEE4E36DCEE5}"/>
              </a:ext>
            </a:extLst>
          </p:cNvPr>
          <p:cNvGrpSpPr/>
          <p:nvPr/>
        </p:nvGrpSpPr>
        <p:grpSpPr>
          <a:xfrm>
            <a:off x="2240949" y="2789161"/>
            <a:ext cx="8218210" cy="3046762"/>
            <a:chOff x="1230594" y="1886484"/>
            <a:chExt cx="8218210" cy="3046762"/>
          </a:xfrm>
        </p:grpSpPr>
        <p:sp>
          <p:nvSpPr>
            <p:cNvPr id="7" name="Rectangle 6">
              <a:extLst>
                <a:ext uri="{FF2B5EF4-FFF2-40B4-BE49-F238E27FC236}">
                  <a16:creationId xmlns:a16="http://schemas.microsoft.com/office/drawing/2014/main" id="{2545D2A1-DABC-47DF-B8DE-885623E86162}"/>
                </a:ext>
              </a:extLst>
            </p:cNvPr>
            <p:cNvSpPr/>
            <p:nvPr/>
          </p:nvSpPr>
          <p:spPr>
            <a:xfrm>
              <a:off x="1433682" y="1886484"/>
              <a:ext cx="7529689" cy="3046762"/>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Line 5">
              <a:extLst>
                <a:ext uri="{FF2B5EF4-FFF2-40B4-BE49-F238E27FC236}">
                  <a16:creationId xmlns:a16="http://schemas.microsoft.com/office/drawing/2014/main" id="{B0A15DEB-4A83-49F6-B379-D3B82C353766}"/>
                </a:ext>
              </a:extLst>
            </p:cNvPr>
            <p:cNvSpPr>
              <a:spLocks noChangeShapeType="1"/>
            </p:cNvSpPr>
            <p:nvPr/>
          </p:nvSpPr>
          <p:spPr bwMode="auto">
            <a:xfrm flipH="1">
              <a:off x="6265581" y="2096738"/>
              <a:ext cx="0" cy="2568575"/>
            </a:xfrm>
            <a:prstGeom prst="line">
              <a:avLst/>
            </a:prstGeom>
            <a:noFill/>
            <a:ln w="12700">
              <a:solidFill>
                <a:schemeClr val="tx1"/>
              </a:solidFill>
              <a:round/>
              <a:headEnd/>
              <a:tailEnd/>
            </a:ln>
            <a:effectLst>
              <a:outerShdw dist="17961" dir="2700000" algn="ctr" rotWithShape="0">
                <a:srgbClr val="000000"/>
              </a:outerShdw>
            </a:effectLst>
          </p:spPr>
          <p:txBody>
            <a:bodyPr/>
            <a:lstStyle/>
            <a:p>
              <a:endParaRPr lang="en-US">
                <a:effectLst/>
                <a:latin typeface="+mn-lt"/>
              </a:endParaRPr>
            </a:p>
          </p:txBody>
        </p:sp>
        <p:sp>
          <p:nvSpPr>
            <p:cNvPr id="9" name="Rectangle 8">
              <a:extLst>
                <a:ext uri="{FF2B5EF4-FFF2-40B4-BE49-F238E27FC236}">
                  <a16:creationId xmlns:a16="http://schemas.microsoft.com/office/drawing/2014/main" id="{CCA67008-A039-4E86-A00B-3AD757514C3A}"/>
                </a:ext>
              </a:extLst>
            </p:cNvPr>
            <p:cNvSpPr>
              <a:spLocks noChangeArrowheads="1"/>
            </p:cNvSpPr>
            <p:nvPr/>
          </p:nvSpPr>
          <p:spPr bwMode="auto">
            <a:xfrm>
              <a:off x="1230594" y="4244624"/>
              <a:ext cx="8218210" cy="4524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	Transport.	15,293	  20,262	  2.32	         6.16</a:t>
              </a:r>
              <a:endParaRPr lang="en-US" sz="1600" dirty="0">
                <a:effectLst/>
                <a:latin typeface="+mn-lt"/>
              </a:endParaRPr>
            </a:p>
          </p:txBody>
        </p:sp>
        <p:sp>
          <p:nvSpPr>
            <p:cNvPr id="10" name="Rectangle 9">
              <a:extLst>
                <a:ext uri="{FF2B5EF4-FFF2-40B4-BE49-F238E27FC236}">
                  <a16:creationId xmlns:a16="http://schemas.microsoft.com/office/drawing/2014/main" id="{1A5DC388-81D6-4957-8056-D52F7FEC0BC1}"/>
                </a:ext>
              </a:extLst>
            </p:cNvPr>
            <p:cNvSpPr>
              <a:spLocks noChangeArrowheads="1"/>
            </p:cNvSpPr>
            <p:nvPr/>
          </p:nvSpPr>
          <p:spPr bwMode="auto">
            <a:xfrm>
              <a:off x="1230594" y="3806474"/>
              <a:ext cx="8218210" cy="5286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	Industrial	21,287	  17,832	    .79	         5.13</a:t>
              </a:r>
              <a:endParaRPr lang="en-US" sz="1600" dirty="0">
                <a:effectLst/>
                <a:latin typeface="+mn-lt"/>
              </a:endParaRPr>
            </a:p>
          </p:txBody>
        </p:sp>
        <p:sp>
          <p:nvSpPr>
            <p:cNvPr id="11" name="Rectangle 10">
              <a:extLst>
                <a:ext uri="{FF2B5EF4-FFF2-40B4-BE49-F238E27FC236}">
                  <a16:creationId xmlns:a16="http://schemas.microsoft.com/office/drawing/2014/main" id="{163044BD-A1E0-4A71-9F05-3102B80D1490}"/>
                </a:ext>
              </a:extLst>
            </p:cNvPr>
            <p:cNvSpPr>
              <a:spLocks noChangeArrowheads="1"/>
            </p:cNvSpPr>
            <p:nvPr/>
          </p:nvSpPr>
          <p:spPr bwMode="auto">
            <a:xfrm>
              <a:off x="1230594" y="3368324"/>
              <a:ext cx="8218210" cy="50958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	Commercial	  5,416	    6,015	  1.97	       11.32</a:t>
              </a:r>
              <a:endParaRPr lang="en-US" sz="1600" dirty="0">
                <a:effectLst/>
                <a:latin typeface="+mn-lt"/>
              </a:endParaRPr>
            </a:p>
          </p:txBody>
        </p:sp>
        <p:sp>
          <p:nvSpPr>
            <p:cNvPr id="12" name="Rectangle 11">
              <a:extLst>
                <a:ext uri="{FF2B5EF4-FFF2-40B4-BE49-F238E27FC236}">
                  <a16:creationId xmlns:a16="http://schemas.microsoft.com/office/drawing/2014/main" id="{3AE3174B-B2A8-44E4-8224-7ED11375C97A}"/>
                </a:ext>
              </a:extLst>
            </p:cNvPr>
            <p:cNvSpPr>
              <a:spLocks noChangeArrowheads="1"/>
            </p:cNvSpPr>
            <p:nvPr/>
          </p:nvSpPr>
          <p:spPr bwMode="auto">
            <a:xfrm>
              <a:off x="1230594" y="2930174"/>
              <a:ext cx="8218210" cy="4905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	Residential        	  9,473	    8,804	$2.12	     $10.92</a:t>
              </a:r>
              <a:endParaRPr lang="en-US" sz="1600" dirty="0">
                <a:effectLst/>
                <a:latin typeface="+mn-lt"/>
              </a:endParaRPr>
            </a:p>
          </p:txBody>
        </p:sp>
        <p:sp>
          <p:nvSpPr>
            <p:cNvPr id="13" name="Rectangle 12">
              <a:extLst>
                <a:ext uri="{FF2B5EF4-FFF2-40B4-BE49-F238E27FC236}">
                  <a16:creationId xmlns:a16="http://schemas.microsoft.com/office/drawing/2014/main" id="{9E6D054B-1C0C-4B19-966C-30020D65CC0B}"/>
                </a:ext>
              </a:extLst>
            </p:cNvPr>
            <p:cNvSpPr>
              <a:spLocks noChangeArrowheads="1"/>
            </p:cNvSpPr>
            <p:nvPr/>
          </p:nvSpPr>
          <p:spPr bwMode="auto">
            <a:xfrm>
              <a:off x="1230594" y="2492024"/>
              <a:ext cx="8218210" cy="4905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	</a:t>
              </a:r>
              <a:r>
                <a:rPr lang="en-US" sz="2400" u="sng" dirty="0">
                  <a:effectLst/>
                  <a:latin typeface="+mn-lt"/>
                </a:rPr>
                <a:t>Sector</a:t>
              </a:r>
              <a:r>
                <a:rPr lang="en-US" sz="2400" dirty="0">
                  <a:effectLst/>
                  <a:latin typeface="+mn-lt"/>
                </a:rPr>
                <a:t>                       </a:t>
              </a:r>
              <a:r>
                <a:rPr lang="en-US" sz="2400" u="sng" dirty="0">
                  <a:effectLst/>
                  <a:latin typeface="+mn-lt"/>
                </a:rPr>
                <a:t>1993</a:t>
              </a:r>
              <a:r>
                <a:rPr lang="en-US" sz="2400" dirty="0">
                  <a:effectLst/>
                  <a:latin typeface="+mn-lt"/>
                </a:rPr>
                <a:t>         </a:t>
              </a:r>
              <a:r>
                <a:rPr lang="en-US" sz="2400" u="sng" dirty="0">
                  <a:effectLst/>
                  <a:latin typeface="+mn-lt"/>
                </a:rPr>
                <a:t>2014</a:t>
              </a:r>
              <a:r>
                <a:rPr lang="en-US" sz="2400" dirty="0">
                  <a:effectLst/>
                  <a:latin typeface="+mn-lt"/>
                </a:rPr>
                <a:t>          </a:t>
              </a:r>
              <a:r>
                <a:rPr lang="en-US" sz="2400" u="sng" dirty="0">
                  <a:effectLst/>
                  <a:latin typeface="+mn-lt"/>
                </a:rPr>
                <a:t>1993</a:t>
              </a:r>
              <a:r>
                <a:rPr lang="en-US" sz="2400" dirty="0">
                  <a:effectLst/>
                  <a:latin typeface="+mn-lt"/>
                </a:rPr>
                <a:t>          </a:t>
              </a:r>
              <a:r>
                <a:rPr lang="en-US" sz="2400" u="sng" dirty="0">
                  <a:effectLst/>
                  <a:latin typeface="+mn-lt"/>
                </a:rPr>
                <a:t>2014</a:t>
              </a:r>
              <a:endParaRPr lang="en-US" sz="1600" dirty="0">
                <a:effectLst/>
                <a:latin typeface="+mn-lt"/>
              </a:endParaRPr>
            </a:p>
          </p:txBody>
        </p:sp>
        <p:sp>
          <p:nvSpPr>
            <p:cNvPr id="14" name="Rectangle 13">
              <a:extLst>
                <a:ext uri="{FF2B5EF4-FFF2-40B4-BE49-F238E27FC236}">
                  <a16:creationId xmlns:a16="http://schemas.microsoft.com/office/drawing/2014/main" id="{3F1BA680-CD4D-4143-BF39-612485BCCB7E}"/>
                </a:ext>
              </a:extLst>
            </p:cNvPr>
            <p:cNvSpPr>
              <a:spLocks noChangeArrowheads="1"/>
            </p:cNvSpPr>
            <p:nvPr/>
          </p:nvSpPr>
          <p:spPr bwMode="auto">
            <a:xfrm>
              <a:off x="1230594" y="2053874"/>
              <a:ext cx="8218210" cy="4905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None/>
                <a:tabLst>
                  <a:tab pos="850900" algn="l"/>
                  <a:tab pos="2973388" algn="ctr"/>
                  <a:tab pos="4170363" algn="ctr"/>
                  <a:tab pos="5541963" algn="ctr"/>
                  <a:tab pos="6681788" algn="ctr"/>
                </a:tabLst>
              </a:pPr>
              <a:r>
                <a:rPr lang="en-US" sz="2400" dirty="0">
                  <a:effectLst/>
                  <a:latin typeface="+mn-lt"/>
                </a:rPr>
                <a:t>		                           Quantity (BTU)         Unit Price ($/BTU)</a:t>
              </a:r>
              <a:endParaRPr lang="en-US" sz="1600" dirty="0">
                <a:effectLst/>
                <a:latin typeface="+mn-lt"/>
              </a:endParaRPr>
            </a:p>
          </p:txBody>
        </p:sp>
      </p:gr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5059"/>
                                        </p:tgtEl>
                                        <p:attrNameLst>
                                          <p:attrName>style.visibility</p:attrName>
                                        </p:attrNameLst>
                                      </p:cBhvr>
                                      <p:to>
                                        <p:strVal val="visible"/>
                                      </p:to>
                                    </p:set>
                                    <p:animEffect transition="in" filter="blinds(horizontal)">
                                      <p:cBhvr>
                                        <p:cTn id="7" dur="500"/>
                                        <p:tgtEl>
                                          <p:spTgt spid="450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autoUpdateAnimBg="0"/>
    </p:bldLst>
  </p:timing>
</p:sld>
</file>

<file path=ppt/theme/theme1.xml><?xml version="1.0" encoding="utf-8"?>
<a:theme xmlns:a="http://schemas.openxmlformats.org/drawingml/2006/main" name="SBE13ch01_New">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SBE13ch01_New</Template>
  <TotalTime>289071</TotalTime>
  <Pages>16</Pages>
  <Words>1507</Words>
  <Application>Microsoft Office PowerPoint</Application>
  <PresentationFormat>Custom</PresentationFormat>
  <Paragraphs>300</Paragraphs>
  <Slides>27</Slides>
  <Notes>18</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6" baseType="lpstr">
      <vt:lpstr>Arial</vt:lpstr>
      <vt:lpstr>Book Antiqua</vt:lpstr>
      <vt:lpstr>Calibri</vt:lpstr>
      <vt:lpstr>Calibri Light</vt:lpstr>
      <vt:lpstr>Cambria Math</vt:lpstr>
      <vt:lpstr>Monotype Sorts</vt:lpstr>
      <vt:lpstr>MS Reference Serif</vt:lpstr>
      <vt:lpstr>SBE13ch01_New</vt:lpstr>
      <vt:lpstr>Worksheet</vt:lpstr>
      <vt:lpstr>PowerPoint Presentation</vt:lpstr>
      <vt:lpstr>Chapter 20 Index Numbers</vt:lpstr>
      <vt:lpstr>Price Relatives</vt:lpstr>
      <vt:lpstr>Price Relatives</vt:lpstr>
      <vt:lpstr>Price Relatives</vt:lpstr>
      <vt:lpstr>Aggregate Price Indexes</vt:lpstr>
      <vt:lpstr>Aggregate Price Indexes</vt:lpstr>
      <vt:lpstr>Aggregate Price Indexes</vt:lpstr>
      <vt:lpstr>Aggregate Price Indexes</vt:lpstr>
      <vt:lpstr>Aggregate Price Indexes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Some Important Price Indexes</vt:lpstr>
      <vt:lpstr>Some Important Price Indexes</vt:lpstr>
      <vt:lpstr>Some Important Price Indexes</vt:lpstr>
      <vt:lpstr>Deflating a Series by Price Indexes</vt:lpstr>
      <vt:lpstr>Deflating a Series by Price Indexes</vt:lpstr>
      <vt:lpstr>Deflating a Series by Price Indexes</vt:lpstr>
      <vt:lpstr>Deflating a Series by Price Indexes</vt:lpstr>
      <vt:lpstr>PowerPoint Presentation</vt:lpstr>
      <vt:lpstr>End of Chapter 20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INDEX NUMBERS</dc:title>
  <dc:creator>John IV</dc:creator>
  <cp:lastModifiedBy>deni</cp:lastModifiedBy>
  <cp:revision>154</cp:revision>
  <cp:lastPrinted>1601-01-01T00:00:00Z</cp:lastPrinted>
  <dcterms:created xsi:type="dcterms:W3CDTF">1996-04-26T07:44:56Z</dcterms:created>
  <dcterms:modified xsi:type="dcterms:W3CDTF">2021-03-03T08:11:04Z</dcterms:modified>
</cp:coreProperties>
</file>