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2" r:id="rId1"/>
  </p:sldMasterIdLst>
  <p:notesMasterIdLst>
    <p:notesMasterId r:id="rId65"/>
  </p:notesMasterIdLst>
  <p:handoutMasterIdLst>
    <p:handoutMasterId r:id="rId66"/>
  </p:handoutMasterIdLst>
  <p:sldIdLst>
    <p:sldId id="356" r:id="rId2"/>
    <p:sldId id="257" r:id="rId3"/>
    <p:sldId id="345" r:id="rId4"/>
    <p:sldId id="346" r:id="rId5"/>
    <p:sldId id="311" r:id="rId6"/>
    <p:sldId id="350" r:id="rId7"/>
    <p:sldId id="258" r:id="rId8"/>
    <p:sldId id="347" r:id="rId9"/>
    <p:sldId id="259" r:id="rId10"/>
    <p:sldId id="260" r:id="rId11"/>
    <p:sldId id="261" r:id="rId12"/>
    <p:sldId id="262" r:id="rId13"/>
    <p:sldId id="263" r:id="rId14"/>
    <p:sldId id="321" r:id="rId15"/>
    <p:sldId id="348" r:id="rId16"/>
    <p:sldId id="349" r:id="rId17"/>
    <p:sldId id="265" r:id="rId18"/>
    <p:sldId id="266" r:id="rId19"/>
    <p:sldId id="267" r:id="rId20"/>
    <p:sldId id="268" r:id="rId21"/>
    <p:sldId id="269" r:id="rId22"/>
    <p:sldId id="270" r:id="rId23"/>
    <p:sldId id="322" r:id="rId24"/>
    <p:sldId id="272" r:id="rId25"/>
    <p:sldId id="323" r:id="rId26"/>
    <p:sldId id="273" r:id="rId27"/>
    <p:sldId id="324" r:id="rId28"/>
    <p:sldId id="325" r:id="rId29"/>
    <p:sldId id="327" r:id="rId30"/>
    <p:sldId id="326" r:id="rId31"/>
    <p:sldId id="328" r:id="rId32"/>
    <p:sldId id="329" r:id="rId33"/>
    <p:sldId id="330" r:id="rId34"/>
    <p:sldId id="331" r:id="rId35"/>
    <p:sldId id="332" r:id="rId36"/>
    <p:sldId id="333" r:id="rId37"/>
    <p:sldId id="334" r:id="rId38"/>
    <p:sldId id="335" r:id="rId39"/>
    <p:sldId id="336" r:id="rId40"/>
    <p:sldId id="353" r:id="rId41"/>
    <p:sldId id="337" r:id="rId42"/>
    <p:sldId id="338" r:id="rId43"/>
    <p:sldId id="339" r:id="rId44"/>
    <p:sldId id="352" r:id="rId45"/>
    <p:sldId id="288" r:id="rId46"/>
    <p:sldId id="289" r:id="rId47"/>
    <p:sldId id="320" r:id="rId48"/>
    <p:sldId id="290" r:id="rId49"/>
    <p:sldId id="340" r:id="rId50"/>
    <p:sldId id="341" r:id="rId51"/>
    <p:sldId id="292" r:id="rId52"/>
    <p:sldId id="293" r:id="rId53"/>
    <p:sldId id="315" r:id="rId54"/>
    <p:sldId id="297" r:id="rId55"/>
    <p:sldId id="302" r:id="rId56"/>
    <p:sldId id="303" r:id="rId57"/>
    <p:sldId id="357" r:id="rId58"/>
    <p:sldId id="342" r:id="rId59"/>
    <p:sldId id="305" r:id="rId60"/>
    <p:sldId id="358" r:id="rId61"/>
    <p:sldId id="307" r:id="rId62"/>
    <p:sldId id="359" r:id="rId63"/>
    <p:sldId id="294" r:id="rId64"/>
  </p:sldIdLst>
  <p:sldSz cx="12161838" cy="6858000"/>
  <p:notesSz cx="6856413" cy="9083675"/>
  <p:embeddedFontLst>
    <p:embeddedFont>
      <p:font typeface="Book Antiqua" panose="02040602050305030304" pitchFamily="18" charset="0"/>
      <p:regular r:id="rId67"/>
      <p:bold r:id="rId68"/>
      <p:italic r:id="rId69"/>
      <p:boldItalic r:id="rId70"/>
    </p:embeddedFont>
    <p:embeddedFont>
      <p:font typeface="Calibri" panose="020F0502020204030204" pitchFamily="34" charset="0"/>
      <p:regular r:id="rId71"/>
      <p:bold r:id="rId72"/>
      <p:italic r:id="rId73"/>
      <p:boldItalic r:id="rId74"/>
    </p:embeddedFont>
    <p:embeddedFont>
      <p:font typeface="Cambria Math" panose="02040503050406030204" pitchFamily="18" charset="0"/>
      <p:regular r:id="rId75"/>
    </p:embeddedFont>
    <p:embeddedFont>
      <p:font typeface="Monotype Sorts" panose="020B0604020202020204" charset="2"/>
      <p:regular r:id="rId76"/>
    </p:embeddedFont>
    <p:embeddedFont>
      <p:font typeface="MS Reference Serif" panose="020B0604020202020204" charset="0"/>
      <p:regular r:id="rId77"/>
      <p:bold r:id="rId78"/>
      <p:italic r:id="rId79"/>
      <p:boldItalic r:id="rId80"/>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924">
          <p15:clr>
            <a:srgbClr val="A4A3A4"/>
          </p15:clr>
        </p15:guide>
        <p15:guide id="2" pos="8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9900"/>
    <a:srgbClr val="00FFFF"/>
    <a:srgbClr val="71B418"/>
    <a:srgbClr val="649612"/>
    <a:srgbClr val="708A10"/>
    <a:srgbClr val="558812"/>
    <a:srgbClr val="5F9814"/>
    <a:srgbClr val="68A616"/>
    <a:srgbClr val="6AA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6444" autoAdjust="0"/>
  </p:normalViewPr>
  <p:slideViewPr>
    <p:cSldViewPr snapToGrid="0">
      <p:cViewPr varScale="1">
        <p:scale>
          <a:sx n="82" d="100"/>
          <a:sy n="82" d="100"/>
        </p:scale>
        <p:origin x="96" y="120"/>
      </p:cViewPr>
      <p:guideLst>
        <p:guide orient="horz" pos="924"/>
        <p:guide pos="87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9.xml"/><Relationship Id="rId18" Type="http://schemas.openxmlformats.org/officeDocument/2006/relationships/slide" Target="slides/slide27.xml"/><Relationship Id="rId26" Type="http://schemas.openxmlformats.org/officeDocument/2006/relationships/slide" Target="slides/slide36.xml"/><Relationship Id="rId39" Type="http://schemas.openxmlformats.org/officeDocument/2006/relationships/slide" Target="slides/slide51.xml"/><Relationship Id="rId3" Type="http://schemas.openxmlformats.org/officeDocument/2006/relationships/slide" Target="slides/slide6.xml"/><Relationship Id="rId21" Type="http://schemas.openxmlformats.org/officeDocument/2006/relationships/slide" Target="slides/slide30.xml"/><Relationship Id="rId34" Type="http://schemas.openxmlformats.org/officeDocument/2006/relationships/slide" Target="slides/slide46.xml"/><Relationship Id="rId42" Type="http://schemas.openxmlformats.org/officeDocument/2006/relationships/slide" Target="slides/slide54.xml"/><Relationship Id="rId47" Type="http://schemas.openxmlformats.org/officeDocument/2006/relationships/slide" Target="slides/slide61.xml"/><Relationship Id="rId7" Type="http://schemas.openxmlformats.org/officeDocument/2006/relationships/slide" Target="slides/slide10.xml"/><Relationship Id="rId12" Type="http://schemas.openxmlformats.org/officeDocument/2006/relationships/slide" Target="slides/slide17.xml"/><Relationship Id="rId17" Type="http://schemas.openxmlformats.org/officeDocument/2006/relationships/slide" Target="slides/slide25.xml"/><Relationship Id="rId25" Type="http://schemas.openxmlformats.org/officeDocument/2006/relationships/slide" Target="slides/slide35.xml"/><Relationship Id="rId33" Type="http://schemas.openxmlformats.org/officeDocument/2006/relationships/slide" Target="slides/slide45.xml"/><Relationship Id="rId38" Type="http://schemas.openxmlformats.org/officeDocument/2006/relationships/slide" Target="slides/slide50.xml"/><Relationship Id="rId46" Type="http://schemas.openxmlformats.org/officeDocument/2006/relationships/slide" Target="slides/slide59.xml"/><Relationship Id="rId2" Type="http://schemas.openxmlformats.org/officeDocument/2006/relationships/slide" Target="slides/slide3.xml"/><Relationship Id="rId16" Type="http://schemas.openxmlformats.org/officeDocument/2006/relationships/slide" Target="slides/slide24.xml"/><Relationship Id="rId20" Type="http://schemas.openxmlformats.org/officeDocument/2006/relationships/slide" Target="slides/slide29.xml"/><Relationship Id="rId29" Type="http://schemas.openxmlformats.org/officeDocument/2006/relationships/slide" Target="slides/slide39.xml"/><Relationship Id="rId41" Type="http://schemas.openxmlformats.org/officeDocument/2006/relationships/slide" Target="slides/slide53.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5.xml"/><Relationship Id="rId24" Type="http://schemas.openxmlformats.org/officeDocument/2006/relationships/slide" Target="slides/slide34.xml"/><Relationship Id="rId32" Type="http://schemas.openxmlformats.org/officeDocument/2006/relationships/slide" Target="slides/slide43.xml"/><Relationship Id="rId37" Type="http://schemas.openxmlformats.org/officeDocument/2006/relationships/slide" Target="slides/slide49.xml"/><Relationship Id="rId40" Type="http://schemas.openxmlformats.org/officeDocument/2006/relationships/slide" Target="slides/slide52.xml"/><Relationship Id="rId45" Type="http://schemas.openxmlformats.org/officeDocument/2006/relationships/slide" Target="slides/slide58.xml"/><Relationship Id="rId5" Type="http://schemas.openxmlformats.org/officeDocument/2006/relationships/slide" Target="slides/slide8.xml"/><Relationship Id="rId15" Type="http://schemas.openxmlformats.org/officeDocument/2006/relationships/slide" Target="slides/slide23.xml"/><Relationship Id="rId23" Type="http://schemas.openxmlformats.org/officeDocument/2006/relationships/slide" Target="slides/slide33.xml"/><Relationship Id="rId28" Type="http://schemas.openxmlformats.org/officeDocument/2006/relationships/slide" Target="slides/slide38.xml"/><Relationship Id="rId36" Type="http://schemas.openxmlformats.org/officeDocument/2006/relationships/slide" Target="slides/slide48.xml"/><Relationship Id="rId10" Type="http://schemas.openxmlformats.org/officeDocument/2006/relationships/slide" Target="slides/slide14.xml"/><Relationship Id="rId19" Type="http://schemas.openxmlformats.org/officeDocument/2006/relationships/slide" Target="slides/slide28.xml"/><Relationship Id="rId31" Type="http://schemas.openxmlformats.org/officeDocument/2006/relationships/slide" Target="slides/slide42.xml"/><Relationship Id="rId44" Type="http://schemas.openxmlformats.org/officeDocument/2006/relationships/slide" Target="slides/slide56.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21.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1.xml"/><Relationship Id="rId35" Type="http://schemas.openxmlformats.org/officeDocument/2006/relationships/slide" Target="slides/slide47.xml"/><Relationship Id="rId43"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0163" y="8693150"/>
            <a:ext cx="406400" cy="298450"/>
          </a:xfrm>
          <a:prstGeom prst="rect">
            <a:avLst/>
          </a:prstGeom>
          <a:noFill/>
          <a:ln w="12700">
            <a:noFill/>
            <a:miter lim="800000"/>
            <a:headEnd/>
            <a:tailEnd/>
          </a:ln>
          <a:effectLst/>
        </p:spPr>
        <p:txBody>
          <a:bodyPr wrap="none" lIns="90135" tIns="44277" rIns="90135" bIns="44277" anchor="ctr">
            <a:spAutoFit/>
          </a:bodyPr>
          <a:lstStyle/>
          <a:p>
            <a:pPr algn="r" defTabSz="911225"/>
            <a:fld id="{49CF73E6-B5C3-4B47-A562-A645CE4146A9}" type="slidenum">
              <a:rPr lang="en-US" sz="1400">
                <a:effectLst/>
                <a:latin typeface="Book Antiqua" pitchFamily="18" charset="0"/>
              </a:rPr>
              <a:pPr algn="r" defTabSz="911225"/>
              <a:t>‹#›</a:t>
            </a:fld>
            <a:endParaRPr lang="en-US" sz="1400">
              <a:effectLst/>
              <a:latin typeface="Book Antiqua" pitchFamily="18" charset="0"/>
            </a:endParaRPr>
          </a:p>
        </p:txBody>
      </p:sp>
    </p:spTree>
    <p:extLst>
      <p:ext uri="{BB962C8B-B14F-4D97-AF65-F5344CB8AC3E}">
        <p14:creationId xmlns:p14="http://schemas.microsoft.com/office/powerpoint/2010/main" val="750874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14825"/>
            <a:ext cx="5027613" cy="4087813"/>
          </a:xfrm>
          <a:prstGeom prst="rect">
            <a:avLst/>
          </a:prstGeom>
          <a:noFill/>
          <a:ln w="12700">
            <a:noFill/>
            <a:miter lim="800000"/>
            <a:headEnd/>
            <a:tailEnd/>
          </a:ln>
          <a:effectLst/>
        </p:spPr>
        <p:txBody>
          <a:bodyPr vert="horz" wrap="square" lIns="90135" tIns="44277" rIns="90135" bIns="44277" numCol="1" anchor="t" anchorCtr="0" compatLnSpc="1">
            <a:prstTxWarp prst="textNoShape">
              <a:avLst/>
            </a:prstTxWarp>
          </a:bodyPr>
          <a:lstStyle/>
          <a:p>
            <a:pPr lvl="0"/>
            <a:r>
              <a:rPr lang="en-US"/>
              <a:t>Click to edit Master notes styles</a:t>
            </a:r>
          </a:p>
          <a:p>
            <a:pPr lvl="0"/>
            <a:r>
              <a:rPr lang="en-US"/>
              <a:t>Second Level</a:t>
            </a:r>
          </a:p>
          <a:p>
            <a:pPr lvl="0"/>
            <a:r>
              <a:rPr lang="en-US"/>
              <a:t>Third Level</a:t>
            </a:r>
          </a:p>
          <a:p>
            <a:pPr lvl="0"/>
            <a:r>
              <a:rPr lang="en-US"/>
              <a:t>Fourth Level</a:t>
            </a:r>
          </a:p>
          <a:p>
            <a:pPr lvl="0"/>
            <a:r>
              <a:rPr lang="en-US"/>
              <a:t>Fifth Level</a:t>
            </a:r>
          </a:p>
        </p:txBody>
      </p:sp>
      <p:sp>
        <p:nvSpPr>
          <p:cNvPr id="2051" name="Rectangle 3"/>
          <p:cNvSpPr>
            <a:spLocks noGrp="1" noRot="1" noChangeAspect="1" noChangeArrowheads="1" noTextEdit="1"/>
          </p:cNvSpPr>
          <p:nvPr>
            <p:ph type="sldImg" idx="2"/>
          </p:nvPr>
        </p:nvSpPr>
        <p:spPr bwMode="auto">
          <a:xfrm>
            <a:off x="419100" y="687388"/>
            <a:ext cx="6018213" cy="3394075"/>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80163" y="8693150"/>
            <a:ext cx="406400" cy="298450"/>
          </a:xfrm>
          <a:prstGeom prst="rect">
            <a:avLst/>
          </a:prstGeom>
          <a:noFill/>
          <a:ln w="12700">
            <a:noFill/>
            <a:miter lim="800000"/>
            <a:headEnd/>
            <a:tailEnd/>
          </a:ln>
          <a:effectLst/>
        </p:spPr>
        <p:txBody>
          <a:bodyPr wrap="none" lIns="90135" tIns="44277" rIns="90135" bIns="44277" anchor="ctr">
            <a:spAutoFit/>
          </a:bodyPr>
          <a:lstStyle/>
          <a:p>
            <a:pPr algn="r" defTabSz="911225"/>
            <a:fld id="{4AA3392E-9246-44AA-B22E-A55A1332CA7D}" type="slidenum">
              <a:rPr lang="en-US" sz="1400">
                <a:effectLst/>
                <a:latin typeface="Book Antiqua" pitchFamily="18" charset="0"/>
              </a:rPr>
              <a:pPr algn="r" defTabSz="911225"/>
              <a:t>‹#›</a:t>
            </a:fld>
            <a:endParaRPr lang="en-US" sz="1400">
              <a:effectLst/>
              <a:latin typeface="Book Antiqua" pitchFamily="18" charset="0"/>
            </a:endParaRPr>
          </a:p>
        </p:txBody>
      </p:sp>
    </p:spTree>
    <p:extLst>
      <p:ext uri="{BB962C8B-B14F-4D97-AF65-F5344CB8AC3E}">
        <p14:creationId xmlns:p14="http://schemas.microsoft.com/office/powerpoint/2010/main" val="2427929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19100" y="687388"/>
            <a:ext cx="6018213" cy="3394075"/>
          </a:xfrm>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419100" y="687388"/>
            <a:ext cx="6018213" cy="3394075"/>
          </a:xfrm>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419100" y="687388"/>
            <a:ext cx="6018213" cy="3394075"/>
          </a:xfrm>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19100" y="687388"/>
            <a:ext cx="6018213" cy="3394075"/>
          </a:xfrm>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419100" y="687388"/>
            <a:ext cx="6018213" cy="3394075"/>
          </a:xfrm>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19100" y="687388"/>
            <a:ext cx="6018213" cy="3394075"/>
          </a:xfrm>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419100" y="687388"/>
            <a:ext cx="6018213" cy="3394075"/>
          </a:xfrm>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19100" y="687388"/>
            <a:ext cx="6018213" cy="3394075"/>
          </a:xfrm>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19100" y="687388"/>
            <a:ext cx="6018213" cy="3394075"/>
          </a:xfrm>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19100" y="687388"/>
            <a:ext cx="6018213" cy="3394075"/>
          </a:xfrm>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19100" y="687388"/>
            <a:ext cx="6018213" cy="3394075"/>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419100" y="687388"/>
            <a:ext cx="6018213" cy="3394075"/>
          </a:xfrm>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419100" y="687388"/>
            <a:ext cx="6018213" cy="3394075"/>
          </a:xfrm>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419100" y="687388"/>
            <a:ext cx="6018213" cy="3394075"/>
          </a:xfrm>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419100" y="687388"/>
            <a:ext cx="6018213" cy="3394075"/>
          </a:xfrm>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19100" y="687388"/>
            <a:ext cx="6018213" cy="3394075"/>
          </a:xfrm>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419100" y="687388"/>
            <a:ext cx="6018213" cy="3394075"/>
          </a:xfrm>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419100" y="687388"/>
            <a:ext cx="6018213" cy="3394075"/>
          </a:xfrm>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419100" y="687388"/>
            <a:ext cx="6018213" cy="3394075"/>
          </a:xfrm>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419100" y="687388"/>
            <a:ext cx="6018213" cy="3394075"/>
          </a:xfrm>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419100" y="687388"/>
            <a:ext cx="6018213" cy="3394075"/>
          </a:xfrm>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419100" y="687388"/>
            <a:ext cx="6018213" cy="3394075"/>
          </a:xfrm>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419100" y="687388"/>
            <a:ext cx="6018213" cy="3394075"/>
          </a:xfrm>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419100" y="687388"/>
            <a:ext cx="6018213" cy="3394075"/>
          </a:xfrm>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419100" y="687388"/>
            <a:ext cx="6018213" cy="3394075"/>
          </a:xfrm>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419100" y="687388"/>
            <a:ext cx="6018213" cy="3394075"/>
          </a:xfrm>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419100" y="687388"/>
            <a:ext cx="6018213" cy="3394075"/>
          </a:xfrm>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419100" y="687388"/>
            <a:ext cx="6018213" cy="3394075"/>
          </a:xfrm>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419100" y="687388"/>
            <a:ext cx="6018213" cy="3394075"/>
          </a:xfrm>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419100" y="687388"/>
            <a:ext cx="6018213" cy="3394075"/>
          </a:xfrm>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419100" y="687388"/>
            <a:ext cx="6018213" cy="3394075"/>
          </a:xfrm>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419100" y="687388"/>
            <a:ext cx="6018213" cy="3394075"/>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419100" y="687388"/>
            <a:ext cx="6018213" cy="3394075"/>
          </a:xfrm>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419100" y="687388"/>
            <a:ext cx="6018213" cy="3394075"/>
          </a:xfrm>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419100" y="687388"/>
            <a:ext cx="6018213" cy="3394075"/>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419100" y="687388"/>
            <a:ext cx="6018213" cy="3394075"/>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419100" y="687388"/>
            <a:ext cx="6018213" cy="3394075"/>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419100" y="687388"/>
            <a:ext cx="6018213" cy="3394075"/>
          </a:xfrm>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19100" y="687388"/>
            <a:ext cx="6018213" cy="3394075"/>
          </a:xfrm>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419100" y="687388"/>
            <a:ext cx="6018213" cy="3394075"/>
          </a:xfrm>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419100" y="687388"/>
            <a:ext cx="6018213" cy="3394075"/>
          </a:xfrm>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419100" y="687388"/>
            <a:ext cx="6018213" cy="3394075"/>
          </a:xfrm>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419100" y="687388"/>
            <a:ext cx="6018213" cy="3394075"/>
          </a:xfrm>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419100" y="687388"/>
            <a:ext cx="6018213" cy="3394075"/>
          </a:xfrm>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419100" y="687388"/>
            <a:ext cx="6018213" cy="3394075"/>
          </a:xfrm>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419100" y="687388"/>
            <a:ext cx="6018213" cy="3394075"/>
          </a:xfrm>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19100" y="687388"/>
            <a:ext cx="6018213" cy="3394075"/>
          </a:xfrm>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19100" y="687388"/>
            <a:ext cx="6018213" cy="3394075"/>
          </a:xfrm>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419100" y="687388"/>
            <a:ext cx="6018213" cy="3394075"/>
          </a:xfrm>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419100" y="687388"/>
            <a:ext cx="6018213" cy="3394075"/>
          </a:xfrm>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419100" y="687388"/>
            <a:ext cx="6018213" cy="3394075"/>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419100" y="687388"/>
            <a:ext cx="6018213" cy="3394075"/>
          </a:xfrm>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419100" y="687388"/>
            <a:ext cx="6018213" cy="3394075"/>
          </a:xfrm>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419100" y="687388"/>
            <a:ext cx="6018213" cy="3394075"/>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19100" y="687388"/>
            <a:ext cx="6018213" cy="3394075"/>
          </a:xfrm>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419100" y="687388"/>
            <a:ext cx="6018213" cy="3394075"/>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419100" y="687388"/>
            <a:ext cx="6018213" cy="3394075"/>
          </a:xfrm>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19100" y="687388"/>
            <a:ext cx="6018213" cy="3394075"/>
          </a:xfrm>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419100" y="687388"/>
            <a:ext cx="6018213" cy="3394075"/>
          </a:xfrm>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23132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
        <p:nvSpPr>
          <p:cNvPr id="7"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8505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640079"/>
            <a:ext cx="2622396" cy="5303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640079"/>
            <a:ext cx="7715166" cy="5303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157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47928265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8"/>
            <a:ext cx="1048958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29792" y="4589464"/>
            <a:ext cx="10489585" cy="137401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759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412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7711" y="1463040"/>
            <a:ext cx="5145027" cy="7398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7711" y="2298811"/>
            <a:ext cx="5145027"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6931" y="1463040"/>
            <a:ext cx="5170365" cy="739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931" y="2298811"/>
            <a:ext cx="517036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a:p>
        </p:txBody>
      </p:sp>
      <p:sp>
        <p:nvSpPr>
          <p:cNvPr id="10"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183772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44425973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81399351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70365" y="640079"/>
            <a:ext cx="6156930" cy="5303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1838227"/>
            <a:ext cx="3922509" cy="4105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11128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70365" y="640080"/>
            <a:ext cx="6156930" cy="5228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7711" y="1838228"/>
            <a:ext cx="3922509" cy="4030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1808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1" y="1"/>
            <a:ext cx="12191996" cy="464388"/>
          </a:xfrm>
          <a:prstGeom prst="rect">
            <a:avLst/>
          </a:prstGeom>
          <a:solidFill>
            <a:srgbClr val="BF2317">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6127" y="640081"/>
            <a:ext cx="10489585" cy="727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127" y="1463040"/>
            <a:ext cx="10489585"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99774" y="6448509"/>
            <a:ext cx="625938" cy="272967"/>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49EBC64-41CB-41B8-B6DF-9B1367312BD4}" type="slidenum">
              <a:rPr lang="en-US" smtClean="0"/>
              <a:pPr/>
              <a:t>‹#›</a:t>
            </a:fld>
            <a:endParaRPr lang="en-US"/>
          </a:p>
        </p:txBody>
      </p:sp>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464389"/>
            <a:ext cx="12196108"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6248402"/>
            <a:ext cx="12196106"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836127" y="6448509"/>
            <a:ext cx="9419476" cy="335989"/>
          </a:xfrm>
          <a:prstGeom prst="rect">
            <a:avLst/>
          </a:prstGeom>
          <a:noFill/>
          <a:ln w="12700">
            <a:noFill/>
            <a:miter lim="800000"/>
            <a:headEnd/>
            <a:tailEnd/>
          </a:ln>
          <a:effectLst/>
        </p:spPr>
        <p:txBody>
          <a:bodyPr wrap="squar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defRPr/>
            </a:pPr>
            <a:r>
              <a:rPr lang="en-US" sz="800" kern="1200" dirty="0">
                <a:solidFill>
                  <a:srgbClr val="000000"/>
                </a:solidFill>
                <a:effectLst/>
                <a:latin typeface="+mn-lt"/>
                <a:ea typeface="+mn-ea"/>
                <a:cs typeface="Arial" panose="020B0604020202020204" pitchFamily="34" charset="0"/>
              </a:rPr>
              <a:t>© 2017 Cengage Learning.  May not be scanned, copied or duplicated, or posted to a publicly accessible website, in whole or in part, except for use as permitted</a:t>
            </a:r>
            <a:r>
              <a:rPr lang="en-US" sz="800" kern="1200" baseline="0" dirty="0">
                <a:solidFill>
                  <a:srgbClr val="000000"/>
                </a:solidFill>
                <a:effectLst/>
                <a:latin typeface="+mn-lt"/>
                <a:ea typeface="+mn-ea"/>
                <a:cs typeface="Arial" panose="020B0604020202020204" pitchFamily="34" charset="0"/>
              </a:rPr>
              <a:t> </a:t>
            </a:r>
            <a:r>
              <a:rPr lang="en-US" sz="800" kern="1200" dirty="0">
                <a:solidFill>
                  <a:srgbClr val="000000"/>
                </a:solidFill>
                <a:effectLst/>
                <a:latin typeface="+mn-lt"/>
                <a:ea typeface="+mn-ea"/>
                <a:cs typeface="Arial" panose="020B0604020202020204" pitchFamily="34" charset="0"/>
              </a:rPr>
              <a:t>in a license distributed with a certain product or service or otherwise on a password-protected website or</a:t>
            </a:r>
            <a:r>
              <a:rPr lang="en-US" sz="800" kern="1200" baseline="0" dirty="0">
                <a:solidFill>
                  <a:srgbClr val="000000"/>
                </a:solidFill>
                <a:effectLst/>
                <a:latin typeface="+mn-lt"/>
                <a:ea typeface="+mn-ea"/>
                <a:cs typeface="Arial" panose="020B0604020202020204" pitchFamily="34" charset="0"/>
              </a:rPr>
              <a:t> school-approved learning management system f</a:t>
            </a:r>
            <a:r>
              <a:rPr lang="en-US" sz="800" kern="1200" dirty="0">
                <a:solidFill>
                  <a:srgbClr val="000000"/>
                </a:solidFill>
                <a:effectLst/>
                <a:latin typeface="+mn-lt"/>
                <a:ea typeface="+mn-ea"/>
                <a:cs typeface="Arial" panose="020B0604020202020204" pitchFamily="34" charset="0"/>
              </a:rPr>
              <a:t>or classroom use.</a:t>
            </a:r>
          </a:p>
        </p:txBody>
      </p:sp>
      <p:sp>
        <p:nvSpPr>
          <p:cNvPr id="12" name="Rectangle 11"/>
          <p:cNvSpPr/>
          <p:nvPr/>
        </p:nvSpPr>
        <p:spPr>
          <a:xfrm>
            <a:off x="6227806" y="48578"/>
            <a:ext cx="5097906" cy="369332"/>
          </a:xfrm>
          <a:prstGeom prst="rect">
            <a:avLst/>
          </a:prstGeom>
        </p:spPr>
        <p:txBody>
          <a:bodyPr wrap="square">
            <a:spAutoFit/>
          </a:bodyPr>
          <a:lstStyle/>
          <a:p>
            <a:pPr algn="r"/>
            <a:r>
              <a:rPr lang="en-US" sz="1800" dirty="0">
                <a:solidFill>
                  <a:schemeClr val="bg1"/>
                </a:solidFill>
                <a:effectLst/>
                <a:latin typeface="+mn-lt"/>
              </a:rPr>
              <a:t>Statistics for Business and Economics (13e)</a:t>
            </a:r>
          </a:p>
        </p:txBody>
      </p:sp>
      <p:sp>
        <p:nvSpPr>
          <p:cNvPr id="15" name="Rectangle 14"/>
          <p:cNvSpPr/>
          <p:nvPr userDrawn="1"/>
        </p:nvSpPr>
        <p:spPr>
          <a:xfrm flipV="1">
            <a:off x="0" y="6175652"/>
            <a:ext cx="12191997" cy="79652"/>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hf hdr="0" ft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49EBC64-41CB-41B8-B6DF-9B1367312BD4}" type="slidenum">
              <a:rPr lang="en-US" smtClean="0"/>
              <a:t>1</a:t>
            </a:fld>
            <a:endParaRPr lang="en-US"/>
          </a:p>
        </p:txBody>
      </p:sp>
      <p:sp>
        <p:nvSpPr>
          <p:cNvPr id="6" name="Title 3"/>
          <p:cNvSpPr txBox="1">
            <a:spLocks/>
          </p:cNvSpPr>
          <p:nvPr/>
        </p:nvSpPr>
        <p:spPr>
          <a:xfrm>
            <a:off x="839788" y="640080"/>
            <a:ext cx="5620721" cy="2998666"/>
          </a:xfrm>
          <a:prstGeom prst="rect">
            <a:avLst/>
          </a:prstGeom>
        </p:spPr>
        <p:txBody>
          <a:bodyPr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pPr>
            <a:r>
              <a:rPr lang="en-US" sz="3200" dirty="0">
                <a:effectLst/>
                <a:latin typeface="+mn-lt"/>
              </a:rPr>
              <a:t>Statistics for </a:t>
            </a:r>
            <a:br>
              <a:rPr lang="en-US" sz="3200" dirty="0">
                <a:effectLst/>
                <a:latin typeface="+mn-lt"/>
              </a:rPr>
            </a:br>
            <a:r>
              <a:rPr lang="en-US" sz="3200" dirty="0">
                <a:effectLst/>
                <a:latin typeface="+mn-lt"/>
              </a:rPr>
              <a:t>Business and Economics (13e)</a:t>
            </a:r>
          </a:p>
        </p:txBody>
      </p:sp>
      <p:sp>
        <p:nvSpPr>
          <p:cNvPr id="7" name="Text Placeholder 5"/>
          <p:cNvSpPr txBox="1">
            <a:spLocks/>
          </p:cNvSpPr>
          <p:nvPr/>
        </p:nvSpPr>
        <p:spPr>
          <a:xfrm>
            <a:off x="839788" y="3789575"/>
            <a:ext cx="5620721" cy="735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600" dirty="0">
                <a:effectLst/>
              </a:rPr>
              <a:t>Anderson, Sweeney, Williams, </a:t>
            </a:r>
            <a:r>
              <a:rPr lang="en-US" sz="1600" dirty="0" err="1">
                <a:effectLst/>
              </a:rPr>
              <a:t>Camm</a:t>
            </a:r>
            <a:r>
              <a:rPr lang="en-US" sz="1600" dirty="0">
                <a:effectLst/>
              </a:rPr>
              <a:t>, Cochran</a:t>
            </a:r>
          </a:p>
          <a:p>
            <a:pPr marL="0" indent="0" fontAlgn="auto">
              <a:spcAft>
                <a:spcPts val="0"/>
              </a:spcAft>
              <a:buNone/>
            </a:pPr>
            <a:r>
              <a:rPr lang="en-US" sz="1600" dirty="0">
                <a:effectLst/>
              </a:rPr>
              <a:t>© 2017 Cengage Learning</a:t>
            </a:r>
          </a:p>
        </p:txBody>
      </p:sp>
      <p:sp>
        <p:nvSpPr>
          <p:cNvPr id="9" name="Text Placeholder 5"/>
          <p:cNvSpPr txBox="1">
            <a:spLocks/>
          </p:cNvSpPr>
          <p:nvPr/>
        </p:nvSpPr>
        <p:spPr>
          <a:xfrm>
            <a:off x="839788" y="4828094"/>
            <a:ext cx="5620721" cy="7352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effectLst/>
              </a:rPr>
              <a:t>Slides by John </a:t>
            </a:r>
            <a:r>
              <a:rPr lang="en-US" dirty="0" err="1">
                <a:effectLst/>
              </a:rPr>
              <a:t>Loucks</a:t>
            </a:r>
            <a:endParaRPr lang="en-US" dirty="0">
              <a:effectLst/>
            </a:endParaRPr>
          </a:p>
          <a:p>
            <a:r>
              <a:rPr lang="en-US" dirty="0">
                <a:effectLst/>
              </a:rPr>
              <a:t>St. Edwards University</a:t>
            </a:r>
          </a:p>
        </p:txBody>
      </p:sp>
      <p:pic>
        <p:nvPicPr>
          <p:cNvPr id="10" name="Picture 2" descr="C:\Slides\SBE13ppt\9781305585317 cover 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6855" y="680531"/>
            <a:ext cx="4311720" cy="539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04692"/>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6455" y="507415"/>
            <a:ext cx="10337562" cy="697595"/>
          </a:xfrm>
          <a:noFill/>
          <a:ln/>
        </p:spPr>
        <p:txBody>
          <a:bodyPr>
            <a:noAutofit/>
          </a:bodyPr>
          <a:lstStyle/>
          <a:p>
            <a:r>
              <a:rPr lang="en-US"/>
              <a:t>Aturan Penghitungan untuk Eksperimen Beberapa Langkah</a:t>
            </a:r>
            <a:endParaRPr lang="en-US" dirty="0"/>
          </a:p>
        </p:txBody>
      </p:sp>
      <p:sp>
        <p:nvSpPr>
          <p:cNvPr id="8196" name="Rectangle 4"/>
          <p:cNvSpPr>
            <a:spLocks noChangeArrowheads="1"/>
          </p:cNvSpPr>
          <p:nvPr/>
        </p:nvSpPr>
        <p:spPr bwMode="auto">
          <a:xfrm>
            <a:off x="1165484" y="1740503"/>
            <a:ext cx="10088533" cy="1448208"/>
          </a:xfrm>
          <a:prstGeom prst="rect">
            <a:avLst/>
          </a:prstGeom>
          <a:noFill/>
          <a:ln w="12700">
            <a:noFill/>
            <a:miter lim="800000"/>
            <a:headEnd/>
            <a:tailEnd/>
          </a:ln>
          <a:effectLst/>
        </p:spPr>
        <p:txBody>
          <a:bodyPr wrap="square" anchor="ctr"/>
          <a:lstStyle/>
          <a:p>
            <a:pPr marL="342900" indent="-342900" algn="l">
              <a:lnSpc>
                <a:spcPct val="110000"/>
              </a:lnSpc>
              <a:buFont typeface="Arial" panose="020B0604020202020204" pitchFamily="34" charset="0"/>
              <a:buChar char="•"/>
            </a:pPr>
            <a:r>
              <a:rPr lang="en-US" sz="2400">
                <a:solidFill>
                  <a:srgbClr val="000000"/>
                </a:solidFill>
                <a:effectLst/>
                <a:latin typeface="+mn-lt"/>
                <a:cs typeface="Arial" panose="020B0604020202020204" pitchFamily="34" charset="0"/>
              </a:rPr>
              <a:t>Jika percobaan terdiri dari urutan k langkah di mana terdapat n1 kemungkinan hasil untuk langkah pertama, n2 kemungkinan hasil untuk langkah kedua, dan seterusnya, maka jumlah total hasil percobaan diberikan oleh (n1) (n2) . . . (nk).</a:t>
            </a:r>
            <a:endParaRPr lang="en-US" sz="2400" dirty="0">
              <a:solidFill>
                <a:srgbClr val="000000"/>
              </a:solidFill>
              <a:effectLst/>
              <a:latin typeface="+mn-lt"/>
              <a:cs typeface="Arial" panose="020B0604020202020204" pitchFamily="34" charset="0"/>
            </a:endParaRPr>
          </a:p>
        </p:txBody>
      </p:sp>
      <p:sp>
        <p:nvSpPr>
          <p:cNvPr id="8197" name="Rectangle 5"/>
          <p:cNvSpPr>
            <a:spLocks noChangeArrowheads="1"/>
          </p:cNvSpPr>
          <p:nvPr/>
        </p:nvSpPr>
        <p:spPr bwMode="auto">
          <a:xfrm>
            <a:off x="1165484" y="3912358"/>
            <a:ext cx="10088533" cy="1104900"/>
          </a:xfrm>
          <a:prstGeom prst="rect">
            <a:avLst/>
          </a:prstGeom>
          <a:noFill/>
          <a:ln w="12700">
            <a:noFill/>
            <a:miter lim="800000"/>
            <a:headEnd/>
            <a:tailEnd/>
          </a:ln>
          <a:effectLst/>
        </p:spPr>
        <p:txBody>
          <a:bodyPr wrap="square" anchor="ctr"/>
          <a:lstStyle/>
          <a:p>
            <a:pPr marL="342900" indent="-342900" algn="l">
              <a:spcBef>
                <a:spcPct val="20000"/>
              </a:spcBef>
              <a:buFont typeface="Arial" panose="020B0604020202020204" pitchFamily="34" charset="0"/>
              <a:buChar char="•"/>
            </a:pPr>
            <a:r>
              <a:rPr lang="en-US" sz="2400">
                <a:solidFill>
                  <a:srgbClr val="000000"/>
                </a:solidFill>
                <a:effectLst/>
                <a:latin typeface="+mn-lt"/>
                <a:cs typeface="Arial" panose="020B0604020202020204" pitchFamily="34" charset="0"/>
              </a:rPr>
              <a:t>Representasi graphical yang dapat membantu dari percobaan beberapa langkah adalah diagram pohon (</a:t>
            </a:r>
            <a:r>
              <a:rPr lang="en-US" sz="2400" u="sng">
                <a:solidFill>
                  <a:srgbClr val="000000"/>
                </a:solidFill>
                <a:effectLst/>
                <a:latin typeface="+mn-lt"/>
                <a:cs typeface="Arial" panose="020B0604020202020204" pitchFamily="34" charset="0"/>
              </a:rPr>
              <a:t>tree diagram)</a:t>
            </a:r>
            <a:r>
              <a:rPr lang="en-US" sz="240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a:p>
            <a:pPr algn="l"/>
            <a:endParaRPr lang="en-US"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10</a:t>
            </a:fld>
            <a:endParaRPr lang="en-US"/>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653020" y="1883782"/>
            <a:ext cx="9674782" cy="945485"/>
          </a:xfrm>
          <a:noFill/>
          <a:ln/>
        </p:spPr>
        <p:txBody>
          <a:bodyPr/>
          <a:lstStyle/>
          <a:p>
            <a:r>
              <a:rPr lang="en-US"/>
              <a:t>Bradley Investments dapat dipandang sebagai eksperimen dua langkah. Ini melibatkan dua saham, masing-masing dengan satu set hasil eksperimen.</a:t>
            </a:r>
            <a:endParaRPr lang="en-US" dirty="0"/>
          </a:p>
        </p:txBody>
      </p:sp>
      <p:sp>
        <p:nvSpPr>
          <p:cNvPr id="9254" name="Rectangle 38"/>
          <p:cNvSpPr>
            <a:spLocks noChangeArrowheads="1"/>
          </p:cNvSpPr>
          <p:nvPr/>
        </p:nvSpPr>
        <p:spPr bwMode="auto">
          <a:xfrm>
            <a:off x="2890523" y="2632554"/>
            <a:ext cx="7094406" cy="609600"/>
          </a:xfrm>
          <a:prstGeom prst="rect">
            <a:avLst/>
          </a:prstGeom>
          <a:noFill/>
          <a:ln w="12700">
            <a:noFill/>
            <a:miter lim="800000"/>
            <a:headEnd/>
            <a:tailEnd/>
          </a:ln>
          <a:effectLst/>
        </p:spPr>
        <p:txBody>
          <a:bodyPr wrap="none" anchor="ctr"/>
          <a:lstStyle/>
          <a:p>
            <a:pPr algn="l"/>
            <a:r>
              <a:rPr lang="en-US" sz="2400">
                <a:solidFill>
                  <a:srgbClr val="000000"/>
                </a:solidFill>
                <a:effectLst/>
                <a:latin typeface="+mn-lt"/>
                <a:cs typeface="Arial" panose="020B0604020202020204" pitchFamily="34" charset="0"/>
              </a:rPr>
              <a:t>Markley Oil:			</a:t>
            </a:r>
            <a:r>
              <a:rPr lang="en-US" sz="2400" i="1">
                <a:solidFill>
                  <a:srgbClr val="000000"/>
                </a:solidFill>
                <a:effectLst/>
                <a:latin typeface="+mn-lt"/>
                <a:cs typeface="Arial" panose="020B0604020202020204" pitchFamily="34" charset="0"/>
              </a:rPr>
              <a:t>n</a:t>
            </a:r>
            <a:r>
              <a:rPr lang="en-US" sz="2400" baseline="-25000">
                <a:solidFill>
                  <a:srgbClr val="000000"/>
                </a:solidFill>
                <a:effectLst/>
                <a:latin typeface="+mn-lt"/>
                <a:cs typeface="Arial" panose="020B0604020202020204" pitchFamily="34" charset="0"/>
              </a:rPr>
              <a:t>1</a:t>
            </a:r>
            <a:r>
              <a:rPr lang="en-US" sz="2400">
                <a:solidFill>
                  <a:srgbClr val="000000"/>
                </a:solidFill>
                <a:effectLst/>
                <a:latin typeface="+mn-lt"/>
                <a:cs typeface="Arial" panose="020B0604020202020204" pitchFamily="34" charset="0"/>
              </a:rPr>
              <a:t> = 4</a:t>
            </a:r>
          </a:p>
        </p:txBody>
      </p:sp>
      <p:sp>
        <p:nvSpPr>
          <p:cNvPr id="9255" name="Rectangle 39"/>
          <p:cNvSpPr>
            <a:spLocks noChangeArrowheads="1"/>
          </p:cNvSpPr>
          <p:nvPr/>
        </p:nvSpPr>
        <p:spPr bwMode="auto">
          <a:xfrm>
            <a:off x="2890523" y="3108804"/>
            <a:ext cx="7069068" cy="5334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Collins Mining:			</a:t>
            </a:r>
            <a:r>
              <a:rPr lang="en-US" sz="2400" i="1" dirty="0">
                <a:solidFill>
                  <a:srgbClr val="000000"/>
                </a:solidFill>
                <a:effectLst/>
                <a:latin typeface="+mn-lt"/>
                <a:cs typeface="Arial" panose="020B0604020202020204" pitchFamily="34" charset="0"/>
              </a:rPr>
              <a:t>n</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2</a:t>
            </a:r>
          </a:p>
        </p:txBody>
      </p:sp>
      <p:sp>
        <p:nvSpPr>
          <p:cNvPr id="9256" name="Rectangle 40"/>
          <p:cNvSpPr>
            <a:spLocks noChangeArrowheads="1"/>
          </p:cNvSpPr>
          <p:nvPr/>
        </p:nvSpPr>
        <p:spPr bwMode="auto">
          <a:xfrm>
            <a:off x="2890523" y="3546954"/>
            <a:ext cx="8006543" cy="914400"/>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Total Number of </a:t>
            </a:r>
          </a:p>
          <a:p>
            <a:pPr algn="l">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Experimental Outcomes:	</a:t>
            </a:r>
            <a:r>
              <a:rPr lang="en-US" sz="2400" i="1">
                <a:solidFill>
                  <a:srgbClr val="000000"/>
                </a:solidFill>
                <a:effectLst/>
                <a:latin typeface="+mn-lt"/>
                <a:cs typeface="Arial" panose="020B0604020202020204" pitchFamily="34" charset="0"/>
              </a:rPr>
              <a:t>n</a:t>
            </a:r>
            <a:r>
              <a:rPr lang="en-US" sz="2400" baseline="-25000">
                <a:solidFill>
                  <a:srgbClr val="000000"/>
                </a:solidFill>
                <a:effectLst/>
                <a:latin typeface="+mn-lt"/>
                <a:cs typeface="Arial" panose="020B0604020202020204" pitchFamily="34" charset="0"/>
              </a:rPr>
              <a:t>1</a:t>
            </a:r>
            <a:r>
              <a:rPr lang="en-US" sz="2400" i="1">
                <a:solidFill>
                  <a:srgbClr val="000000"/>
                </a:solidFill>
                <a:effectLst/>
                <a:latin typeface="+mn-lt"/>
                <a:cs typeface="Arial" panose="020B0604020202020204" pitchFamily="34" charset="0"/>
              </a:rPr>
              <a:t>n</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(4)(2) = 8</a:t>
            </a:r>
          </a:p>
        </p:txBody>
      </p:sp>
      <p:sp>
        <p:nvSpPr>
          <p:cNvPr id="9259" name="Rectangle 43"/>
          <p:cNvSpPr>
            <a:spLocks noChangeArrowheads="1"/>
          </p:cNvSpPr>
          <p:nvPr/>
        </p:nvSpPr>
        <p:spPr bwMode="auto">
          <a:xfrm>
            <a:off x="1265383" y="1240542"/>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a:t>
            </a:r>
            <a:r>
              <a:rPr lang="en-US" sz="2800" dirty="0">
                <a:solidFill>
                  <a:srgbClr val="000000"/>
                </a:solidFill>
                <a:effectLst/>
                <a:latin typeface="+mn-lt"/>
                <a:cs typeface="Arial" panose="020B0604020202020204" pitchFamily="34" charset="0"/>
              </a:rPr>
              <a:t>Bradley Investments</a:t>
            </a:r>
          </a:p>
        </p:txBody>
      </p:sp>
      <p:sp>
        <p:nvSpPr>
          <p:cNvPr id="2" name="Slide Number Placeholder 1"/>
          <p:cNvSpPr>
            <a:spLocks noGrp="1"/>
          </p:cNvSpPr>
          <p:nvPr>
            <p:ph type="sldNum" sz="quarter" idx="12"/>
          </p:nvPr>
        </p:nvSpPr>
        <p:spPr/>
        <p:txBody>
          <a:bodyPr/>
          <a:lstStyle/>
          <a:p>
            <a:fld id="{949EBC64-41CB-41B8-B6DF-9B1367312BD4}" type="slidenum">
              <a:rPr lang="en-US" smtClean="0"/>
              <a:t>11</a:t>
            </a:fld>
            <a:endParaRPr lang="en-US"/>
          </a:p>
        </p:txBody>
      </p:sp>
      <p:sp>
        <p:nvSpPr>
          <p:cNvPr id="11" name="Rectangle 2"/>
          <p:cNvSpPr>
            <a:spLocks noGrp="1" noChangeArrowheads="1"/>
          </p:cNvSpPr>
          <p:nvPr>
            <p:ph type="title"/>
          </p:nvPr>
        </p:nvSpPr>
        <p:spPr>
          <a:xfrm>
            <a:off x="916455" y="507415"/>
            <a:ext cx="10337562" cy="697595"/>
          </a:xfrm>
          <a:noFill/>
          <a:ln/>
        </p:spPr>
        <p:txBody>
          <a:bodyPr>
            <a:noAutofit/>
          </a:bodyPr>
          <a:lstStyle/>
          <a:p>
            <a:r>
              <a:rPr lang="en-US"/>
              <a:t>Aturan Penghitungan untuk Eksperimen Beberapa Langkah</a:t>
            </a:r>
            <a:endParaRPr lang="en-US" dirty="0"/>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2942" y="516464"/>
            <a:ext cx="10337562" cy="674688"/>
          </a:xfrm>
          <a:noFill/>
          <a:ln/>
        </p:spPr>
        <p:txBody>
          <a:bodyPr/>
          <a:lstStyle/>
          <a:p>
            <a:r>
              <a:rPr lang="en-US" dirty="0"/>
              <a:t>Tree Diagram</a:t>
            </a:r>
          </a:p>
        </p:txBody>
      </p:sp>
      <p:sp>
        <p:nvSpPr>
          <p:cNvPr id="10244" name="Line 4"/>
          <p:cNvSpPr>
            <a:spLocks noChangeShapeType="1"/>
          </p:cNvSpPr>
          <p:nvPr/>
        </p:nvSpPr>
        <p:spPr bwMode="auto">
          <a:xfrm>
            <a:off x="1877062" y="2210560"/>
            <a:ext cx="0" cy="3835400"/>
          </a:xfrm>
          <a:prstGeom prst="line">
            <a:avLst/>
          </a:prstGeom>
          <a:noFill/>
          <a:ln w="28575">
            <a:solidFill>
              <a:srgbClr val="C00000"/>
            </a:solidFill>
            <a:prstDash val="lgDash"/>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5" name="Line 5"/>
          <p:cNvSpPr>
            <a:spLocks noChangeShapeType="1"/>
          </p:cNvSpPr>
          <p:nvPr/>
        </p:nvSpPr>
        <p:spPr bwMode="auto">
          <a:xfrm>
            <a:off x="4613476" y="2229610"/>
            <a:ext cx="0" cy="3835400"/>
          </a:xfrm>
          <a:prstGeom prst="line">
            <a:avLst/>
          </a:prstGeom>
          <a:noFill/>
          <a:ln w="28575">
            <a:solidFill>
              <a:srgbClr val="C00000"/>
            </a:solidFill>
            <a:prstDash val="lgDash"/>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6" name="Line 6"/>
          <p:cNvSpPr>
            <a:spLocks noChangeShapeType="1"/>
          </p:cNvSpPr>
          <p:nvPr/>
        </p:nvSpPr>
        <p:spPr bwMode="auto">
          <a:xfrm flipV="1">
            <a:off x="1961520" y="2850324"/>
            <a:ext cx="2639288" cy="1360487"/>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7" name="Line 7"/>
          <p:cNvSpPr>
            <a:spLocks noChangeShapeType="1"/>
          </p:cNvSpPr>
          <p:nvPr/>
        </p:nvSpPr>
        <p:spPr bwMode="auto">
          <a:xfrm>
            <a:off x="1961520" y="4296535"/>
            <a:ext cx="2639288" cy="1276350"/>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8" name="Line 8"/>
          <p:cNvSpPr>
            <a:spLocks noChangeShapeType="1"/>
          </p:cNvSpPr>
          <p:nvPr/>
        </p:nvSpPr>
        <p:spPr bwMode="auto">
          <a:xfrm flipV="1">
            <a:off x="1967854" y="3731386"/>
            <a:ext cx="2641400" cy="51752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9" name="Line 9"/>
          <p:cNvSpPr>
            <a:spLocks noChangeShapeType="1"/>
          </p:cNvSpPr>
          <p:nvPr/>
        </p:nvSpPr>
        <p:spPr bwMode="auto">
          <a:xfrm>
            <a:off x="1980522" y="4277486"/>
            <a:ext cx="2632954" cy="40322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0" name="Line 10"/>
          <p:cNvSpPr>
            <a:spLocks noChangeShapeType="1"/>
          </p:cNvSpPr>
          <p:nvPr/>
        </p:nvSpPr>
        <p:spPr bwMode="auto">
          <a:xfrm flipV="1">
            <a:off x="4716935" y="5415723"/>
            <a:ext cx="2637177" cy="152400"/>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1" name="Line 11"/>
          <p:cNvSpPr>
            <a:spLocks noChangeShapeType="1"/>
          </p:cNvSpPr>
          <p:nvPr/>
        </p:nvSpPr>
        <p:spPr bwMode="auto">
          <a:xfrm flipV="1">
            <a:off x="4647259" y="4471160"/>
            <a:ext cx="2719522" cy="215900"/>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2" name="Line 12"/>
          <p:cNvSpPr>
            <a:spLocks noChangeShapeType="1"/>
          </p:cNvSpPr>
          <p:nvPr/>
        </p:nvSpPr>
        <p:spPr bwMode="auto">
          <a:xfrm flipV="1">
            <a:off x="4685265" y="3517073"/>
            <a:ext cx="2662513" cy="19367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3" name="Line 13"/>
          <p:cNvSpPr>
            <a:spLocks noChangeShapeType="1"/>
          </p:cNvSpPr>
          <p:nvPr/>
        </p:nvSpPr>
        <p:spPr bwMode="auto">
          <a:xfrm flipV="1">
            <a:off x="4697933" y="2588386"/>
            <a:ext cx="2662513" cy="23177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4" name="Line 14"/>
          <p:cNvSpPr>
            <a:spLocks noChangeShapeType="1"/>
          </p:cNvSpPr>
          <p:nvPr/>
        </p:nvSpPr>
        <p:spPr bwMode="auto">
          <a:xfrm>
            <a:off x="4691598" y="2858260"/>
            <a:ext cx="2675183" cy="158750"/>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5" name="Oval 15"/>
          <p:cNvSpPr>
            <a:spLocks noChangeArrowheads="1"/>
          </p:cNvSpPr>
          <p:nvPr/>
        </p:nvSpPr>
        <p:spPr bwMode="auto">
          <a:xfrm>
            <a:off x="1796828" y="4191760"/>
            <a:ext cx="164692"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6" name="Oval 16"/>
          <p:cNvSpPr>
            <a:spLocks noChangeArrowheads="1"/>
          </p:cNvSpPr>
          <p:nvPr/>
        </p:nvSpPr>
        <p:spPr bwMode="auto">
          <a:xfrm>
            <a:off x="4533242" y="3677410"/>
            <a:ext cx="164692"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0" name="Line 20"/>
          <p:cNvSpPr>
            <a:spLocks noChangeShapeType="1"/>
          </p:cNvSpPr>
          <p:nvPr/>
        </p:nvSpPr>
        <p:spPr bwMode="auto">
          <a:xfrm>
            <a:off x="4710602" y="3763136"/>
            <a:ext cx="2637176" cy="188913"/>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1" name="Line 21"/>
          <p:cNvSpPr>
            <a:spLocks noChangeShapeType="1"/>
          </p:cNvSpPr>
          <p:nvPr/>
        </p:nvSpPr>
        <p:spPr bwMode="auto">
          <a:xfrm>
            <a:off x="4704267" y="4701349"/>
            <a:ext cx="2649846" cy="25082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2" name="Line 22"/>
          <p:cNvSpPr>
            <a:spLocks noChangeShapeType="1"/>
          </p:cNvSpPr>
          <p:nvPr/>
        </p:nvSpPr>
        <p:spPr bwMode="auto">
          <a:xfrm>
            <a:off x="4685265" y="5610986"/>
            <a:ext cx="2675181" cy="296863"/>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3" name="Line 23"/>
          <p:cNvSpPr>
            <a:spLocks noChangeShapeType="1"/>
          </p:cNvSpPr>
          <p:nvPr/>
        </p:nvSpPr>
        <p:spPr bwMode="auto">
          <a:xfrm>
            <a:off x="7362558" y="2218498"/>
            <a:ext cx="0" cy="3865562"/>
          </a:xfrm>
          <a:prstGeom prst="line">
            <a:avLst/>
          </a:prstGeom>
          <a:noFill/>
          <a:ln w="28575">
            <a:solidFill>
              <a:srgbClr val="C00000"/>
            </a:solidFill>
            <a:prstDash val="lgDash"/>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4" name="Oval 24"/>
          <p:cNvSpPr>
            <a:spLocks noChangeArrowheads="1"/>
          </p:cNvSpPr>
          <p:nvPr/>
        </p:nvSpPr>
        <p:spPr bwMode="auto">
          <a:xfrm>
            <a:off x="4537465" y="2777298"/>
            <a:ext cx="156246"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5" name="Rectangle 25"/>
          <p:cNvSpPr>
            <a:spLocks noChangeArrowheads="1"/>
          </p:cNvSpPr>
          <p:nvPr/>
        </p:nvSpPr>
        <p:spPr bwMode="auto">
          <a:xfrm>
            <a:off x="3378289" y="3950461"/>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5</a:t>
            </a:r>
          </a:p>
        </p:txBody>
      </p:sp>
      <p:sp>
        <p:nvSpPr>
          <p:cNvPr id="10266" name="Rectangle 26"/>
          <p:cNvSpPr>
            <a:spLocks noChangeArrowheads="1"/>
          </p:cNvSpPr>
          <p:nvPr/>
        </p:nvSpPr>
        <p:spPr bwMode="auto">
          <a:xfrm>
            <a:off x="4746496" y="5150611"/>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8</a:t>
            </a:r>
          </a:p>
        </p:txBody>
      </p:sp>
      <p:sp>
        <p:nvSpPr>
          <p:cNvPr id="10267" name="Rectangle 27"/>
          <p:cNvSpPr>
            <a:spLocks noChangeArrowheads="1"/>
          </p:cNvSpPr>
          <p:nvPr/>
        </p:nvSpPr>
        <p:spPr bwMode="auto">
          <a:xfrm>
            <a:off x="5988017" y="2264536"/>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8</a:t>
            </a:r>
          </a:p>
        </p:txBody>
      </p:sp>
      <p:sp>
        <p:nvSpPr>
          <p:cNvPr id="10268" name="Rectangle 28"/>
          <p:cNvSpPr>
            <a:spLocks noChangeArrowheads="1"/>
          </p:cNvSpPr>
          <p:nvPr/>
        </p:nvSpPr>
        <p:spPr bwMode="auto">
          <a:xfrm>
            <a:off x="2162105" y="3112261"/>
            <a:ext cx="1056380"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10</a:t>
            </a:r>
          </a:p>
        </p:txBody>
      </p:sp>
      <p:sp>
        <p:nvSpPr>
          <p:cNvPr id="10269" name="Rectangle 29"/>
          <p:cNvSpPr>
            <a:spLocks noChangeArrowheads="1"/>
          </p:cNvSpPr>
          <p:nvPr/>
        </p:nvSpPr>
        <p:spPr bwMode="auto">
          <a:xfrm>
            <a:off x="5988017" y="4121911"/>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8</a:t>
            </a:r>
          </a:p>
        </p:txBody>
      </p:sp>
      <p:sp>
        <p:nvSpPr>
          <p:cNvPr id="10270" name="Rectangle 30"/>
          <p:cNvSpPr>
            <a:spLocks noChangeArrowheads="1"/>
          </p:cNvSpPr>
          <p:nvPr/>
        </p:nvSpPr>
        <p:spPr bwMode="auto">
          <a:xfrm>
            <a:off x="4733827" y="3264661"/>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8</a:t>
            </a:r>
          </a:p>
        </p:txBody>
      </p:sp>
      <p:sp>
        <p:nvSpPr>
          <p:cNvPr id="10271" name="Rectangle 31"/>
          <p:cNvSpPr>
            <a:spLocks noChangeArrowheads="1"/>
          </p:cNvSpPr>
          <p:nvPr/>
        </p:nvSpPr>
        <p:spPr bwMode="auto">
          <a:xfrm>
            <a:off x="2187443" y="4988686"/>
            <a:ext cx="1051571"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20</a:t>
            </a:r>
          </a:p>
        </p:txBody>
      </p:sp>
      <p:sp>
        <p:nvSpPr>
          <p:cNvPr id="10272" name="Rectangle 32"/>
          <p:cNvSpPr>
            <a:spLocks noChangeArrowheads="1"/>
          </p:cNvSpPr>
          <p:nvPr/>
        </p:nvSpPr>
        <p:spPr bwMode="auto">
          <a:xfrm>
            <a:off x="4759164" y="5703061"/>
            <a:ext cx="908904"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a:t>
            </a:r>
          </a:p>
        </p:txBody>
      </p:sp>
      <p:sp>
        <p:nvSpPr>
          <p:cNvPr id="10273" name="Rectangle 33"/>
          <p:cNvSpPr>
            <a:spLocks noChangeArrowheads="1"/>
          </p:cNvSpPr>
          <p:nvPr/>
        </p:nvSpPr>
        <p:spPr bwMode="auto">
          <a:xfrm>
            <a:off x="6013354" y="4907724"/>
            <a:ext cx="908904"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a:t>
            </a:r>
          </a:p>
        </p:txBody>
      </p:sp>
      <p:sp>
        <p:nvSpPr>
          <p:cNvPr id="10274" name="Rectangle 34"/>
          <p:cNvSpPr>
            <a:spLocks noChangeArrowheads="1"/>
          </p:cNvSpPr>
          <p:nvPr/>
        </p:nvSpPr>
        <p:spPr bwMode="auto">
          <a:xfrm>
            <a:off x="4759164" y="3826636"/>
            <a:ext cx="908904"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a:t>
            </a:r>
          </a:p>
        </p:txBody>
      </p:sp>
      <p:sp>
        <p:nvSpPr>
          <p:cNvPr id="10275" name="Rectangle 35"/>
          <p:cNvSpPr>
            <a:spLocks noChangeArrowheads="1"/>
          </p:cNvSpPr>
          <p:nvPr/>
        </p:nvSpPr>
        <p:spPr bwMode="auto">
          <a:xfrm>
            <a:off x="6038691" y="3017011"/>
            <a:ext cx="908904"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a:t>
            </a:r>
          </a:p>
        </p:txBody>
      </p:sp>
      <p:sp>
        <p:nvSpPr>
          <p:cNvPr id="10276" name="Rectangle 36"/>
          <p:cNvSpPr>
            <a:spLocks noChangeArrowheads="1"/>
          </p:cNvSpPr>
          <p:nvPr/>
        </p:nvSpPr>
        <p:spPr bwMode="auto">
          <a:xfrm>
            <a:off x="3454300" y="4579111"/>
            <a:ext cx="325411"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0</a:t>
            </a:r>
          </a:p>
        </p:txBody>
      </p:sp>
      <p:sp>
        <p:nvSpPr>
          <p:cNvPr id="10312" name="Rectangle 72"/>
          <p:cNvSpPr>
            <a:spLocks noChangeArrowheads="1"/>
          </p:cNvSpPr>
          <p:nvPr/>
        </p:nvSpPr>
        <p:spPr bwMode="auto">
          <a:xfrm>
            <a:off x="1908733" y="1483938"/>
            <a:ext cx="2685739" cy="990600"/>
          </a:xfrm>
          <a:prstGeom prst="rect">
            <a:avLst/>
          </a:prstGeom>
          <a:noFill/>
          <a:ln w="12700">
            <a:noFill/>
            <a:miter lim="800000"/>
            <a:headEnd/>
            <a:tailEnd/>
          </a:ln>
          <a:effectLst/>
        </p:spPr>
        <p:txBody>
          <a:bodyPr wrap="none" anchor="ctr"/>
          <a:lstStyle/>
          <a:p>
            <a:pPr>
              <a:lnSpc>
                <a:spcPct val="90000"/>
              </a:lnSpc>
            </a:pPr>
            <a:r>
              <a:rPr lang="en-US" dirty="0">
                <a:solidFill>
                  <a:srgbClr val="000000"/>
                </a:solidFill>
                <a:effectLst/>
                <a:latin typeface="+mn-lt"/>
                <a:cs typeface="Arial" panose="020B0604020202020204" pitchFamily="34" charset="0"/>
              </a:rPr>
              <a:t>Markley Oil</a:t>
            </a:r>
          </a:p>
          <a:p>
            <a:pPr>
              <a:lnSpc>
                <a:spcPct val="90000"/>
              </a:lnSpc>
            </a:pPr>
            <a:r>
              <a:rPr lang="en-US" dirty="0">
                <a:solidFill>
                  <a:srgbClr val="000000"/>
                </a:solidFill>
                <a:effectLst/>
                <a:latin typeface="+mn-lt"/>
                <a:cs typeface="Arial" panose="020B0604020202020204" pitchFamily="34" charset="0"/>
              </a:rPr>
              <a:t>(Stage 1)</a:t>
            </a:r>
          </a:p>
        </p:txBody>
      </p:sp>
      <p:sp>
        <p:nvSpPr>
          <p:cNvPr id="10313" name="Rectangle 73"/>
          <p:cNvSpPr>
            <a:spLocks noChangeArrowheads="1"/>
          </p:cNvSpPr>
          <p:nvPr/>
        </p:nvSpPr>
        <p:spPr bwMode="auto">
          <a:xfrm>
            <a:off x="4467786" y="1475398"/>
            <a:ext cx="3040460" cy="1009650"/>
          </a:xfrm>
          <a:prstGeom prst="rect">
            <a:avLst/>
          </a:prstGeom>
          <a:noFill/>
          <a:ln w="12700">
            <a:noFill/>
            <a:miter lim="800000"/>
            <a:headEnd/>
            <a:tailEnd/>
          </a:ln>
          <a:effectLst/>
        </p:spPr>
        <p:txBody>
          <a:bodyPr wrap="none" anchor="ctr"/>
          <a:lstStyle/>
          <a:p>
            <a:pPr>
              <a:lnSpc>
                <a:spcPct val="90000"/>
              </a:lnSpc>
            </a:pPr>
            <a:r>
              <a:rPr lang="en-US" dirty="0">
                <a:solidFill>
                  <a:srgbClr val="000000"/>
                </a:solidFill>
                <a:effectLst/>
                <a:latin typeface="+mn-lt"/>
                <a:cs typeface="Arial" panose="020B0604020202020204" pitchFamily="34" charset="0"/>
              </a:rPr>
              <a:t>Collins Mining</a:t>
            </a:r>
          </a:p>
          <a:p>
            <a:pPr>
              <a:lnSpc>
                <a:spcPct val="90000"/>
              </a:lnSpc>
            </a:pPr>
            <a:r>
              <a:rPr lang="en-US" dirty="0">
                <a:solidFill>
                  <a:srgbClr val="000000"/>
                </a:solidFill>
                <a:effectLst/>
                <a:latin typeface="+mn-lt"/>
                <a:cs typeface="Arial" panose="020B0604020202020204" pitchFamily="34" charset="0"/>
              </a:rPr>
              <a:t>(Stage 2)</a:t>
            </a:r>
          </a:p>
        </p:txBody>
      </p:sp>
      <p:sp>
        <p:nvSpPr>
          <p:cNvPr id="10314" name="Rectangle 74"/>
          <p:cNvSpPr>
            <a:spLocks noChangeArrowheads="1"/>
          </p:cNvSpPr>
          <p:nvPr/>
        </p:nvSpPr>
        <p:spPr bwMode="auto">
          <a:xfrm>
            <a:off x="7279071" y="1483938"/>
            <a:ext cx="3124917" cy="971550"/>
          </a:xfrm>
          <a:prstGeom prst="rect">
            <a:avLst/>
          </a:prstGeom>
          <a:noFill/>
          <a:ln w="12700">
            <a:noFill/>
            <a:miter lim="800000"/>
            <a:headEnd/>
            <a:tailEnd/>
          </a:ln>
          <a:effectLst/>
        </p:spPr>
        <p:txBody>
          <a:bodyPr wrap="none" anchor="ctr"/>
          <a:lstStyle/>
          <a:p>
            <a:pPr>
              <a:lnSpc>
                <a:spcPct val="90000"/>
              </a:lnSpc>
            </a:pPr>
            <a:r>
              <a:rPr lang="en-US" dirty="0">
                <a:solidFill>
                  <a:srgbClr val="000000"/>
                </a:solidFill>
                <a:effectLst/>
                <a:latin typeface="+mn-lt"/>
                <a:cs typeface="Arial" panose="020B0604020202020204" pitchFamily="34" charset="0"/>
              </a:rPr>
              <a:t>Experimental</a:t>
            </a:r>
          </a:p>
          <a:p>
            <a:pPr>
              <a:lnSpc>
                <a:spcPct val="90000"/>
              </a:lnSpc>
            </a:pPr>
            <a:r>
              <a:rPr lang="en-US" dirty="0">
                <a:solidFill>
                  <a:srgbClr val="000000"/>
                </a:solidFill>
                <a:effectLst/>
                <a:latin typeface="+mn-lt"/>
                <a:cs typeface="Arial" panose="020B0604020202020204" pitchFamily="34" charset="0"/>
              </a:rPr>
              <a:t>Outcomes</a:t>
            </a:r>
          </a:p>
        </p:txBody>
      </p:sp>
      <p:sp>
        <p:nvSpPr>
          <p:cNvPr id="10319" name="Rectangle 79"/>
          <p:cNvSpPr>
            <a:spLocks noChangeArrowheads="1"/>
          </p:cNvSpPr>
          <p:nvPr/>
        </p:nvSpPr>
        <p:spPr bwMode="auto">
          <a:xfrm>
            <a:off x="7418963" y="2331210"/>
            <a:ext cx="3648551" cy="4762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(10, 8)   Gain    $18,000</a:t>
            </a:r>
          </a:p>
        </p:txBody>
      </p:sp>
      <p:sp>
        <p:nvSpPr>
          <p:cNvPr id="10320" name="Rectangle 80"/>
          <p:cNvSpPr>
            <a:spLocks noChangeArrowheads="1"/>
          </p:cNvSpPr>
          <p:nvPr/>
        </p:nvSpPr>
        <p:spPr bwMode="auto">
          <a:xfrm>
            <a:off x="7418963" y="2788410"/>
            <a:ext cx="3623214" cy="4381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(10, -2)  Gain      $8,000</a:t>
            </a:r>
          </a:p>
        </p:txBody>
      </p:sp>
      <p:sp>
        <p:nvSpPr>
          <p:cNvPr id="10321" name="Rectangle 81"/>
          <p:cNvSpPr>
            <a:spLocks noChangeArrowheads="1"/>
          </p:cNvSpPr>
          <p:nvPr/>
        </p:nvSpPr>
        <p:spPr bwMode="auto">
          <a:xfrm>
            <a:off x="7420501" y="3245610"/>
            <a:ext cx="3597877" cy="4762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(5, 8) 	Gain    $13,000</a:t>
            </a:r>
          </a:p>
        </p:txBody>
      </p:sp>
      <p:sp>
        <p:nvSpPr>
          <p:cNvPr id="10322" name="Rectangle 82"/>
          <p:cNvSpPr>
            <a:spLocks noChangeArrowheads="1"/>
          </p:cNvSpPr>
          <p:nvPr/>
        </p:nvSpPr>
        <p:spPr bwMode="auto">
          <a:xfrm>
            <a:off x="7432857" y="3721860"/>
            <a:ext cx="3572540" cy="49530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(5, -2)    Gain      $3,000</a:t>
            </a:r>
          </a:p>
        </p:txBody>
      </p:sp>
      <p:sp>
        <p:nvSpPr>
          <p:cNvPr id="10323" name="Rectangle 83"/>
          <p:cNvSpPr>
            <a:spLocks noChangeArrowheads="1"/>
          </p:cNvSpPr>
          <p:nvPr/>
        </p:nvSpPr>
        <p:spPr bwMode="auto">
          <a:xfrm>
            <a:off x="7427409" y="4217160"/>
            <a:ext cx="3547203" cy="4762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(0, 8)      Gain      $8,000</a:t>
            </a:r>
          </a:p>
        </p:txBody>
      </p:sp>
      <p:sp>
        <p:nvSpPr>
          <p:cNvPr id="10324" name="Rectangle 84"/>
          <p:cNvSpPr>
            <a:spLocks noChangeArrowheads="1"/>
          </p:cNvSpPr>
          <p:nvPr/>
        </p:nvSpPr>
        <p:spPr bwMode="auto">
          <a:xfrm>
            <a:off x="7422836" y="4693410"/>
            <a:ext cx="3665443" cy="4762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(0, -2)     Lose      $2,000</a:t>
            </a:r>
          </a:p>
        </p:txBody>
      </p:sp>
      <p:sp>
        <p:nvSpPr>
          <p:cNvPr id="10325" name="Rectangle 85"/>
          <p:cNvSpPr>
            <a:spLocks noChangeArrowheads="1"/>
          </p:cNvSpPr>
          <p:nvPr/>
        </p:nvSpPr>
        <p:spPr bwMode="auto">
          <a:xfrm>
            <a:off x="7424373" y="5150610"/>
            <a:ext cx="3521866" cy="5143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(-20, 8) 	 Lose    $12,000</a:t>
            </a:r>
          </a:p>
        </p:txBody>
      </p:sp>
      <p:sp>
        <p:nvSpPr>
          <p:cNvPr id="10326" name="Rectangle 86"/>
          <p:cNvSpPr>
            <a:spLocks noChangeArrowheads="1"/>
          </p:cNvSpPr>
          <p:nvPr/>
        </p:nvSpPr>
        <p:spPr bwMode="auto">
          <a:xfrm>
            <a:off x="7424373" y="5664960"/>
            <a:ext cx="3521866" cy="457200"/>
          </a:xfrm>
          <a:prstGeom prst="rect">
            <a:avLst/>
          </a:prstGeom>
          <a:noFill/>
          <a:ln w="12700">
            <a:noFill/>
            <a:miter lim="800000"/>
            <a:headEnd/>
            <a:tailEnd/>
          </a:ln>
          <a:effectLst/>
        </p:spPr>
        <p:txBody>
          <a:bodyPr wrap="none" anchor="ctr"/>
          <a:lstStyle/>
          <a:p>
            <a:pPr algn="l">
              <a:spcBef>
                <a:spcPct val="20000"/>
              </a:spcBef>
              <a:buClr>
                <a:srgbClr val="FFFF00"/>
              </a:buClr>
              <a:buSzPct val="80000"/>
              <a:buFont typeface="Monotype Sorts" pitchFamily="2" charset="2"/>
              <a:buNone/>
            </a:pPr>
            <a:r>
              <a:rPr lang="en-US" dirty="0">
                <a:solidFill>
                  <a:srgbClr val="000000"/>
                </a:solidFill>
                <a:effectLst/>
                <a:latin typeface="+mn-lt"/>
                <a:cs typeface="Arial" panose="020B0604020202020204" pitchFamily="34" charset="0"/>
              </a:rPr>
              <a:t>(-20, -2)	 Lose    $22,000</a:t>
            </a:r>
          </a:p>
        </p:txBody>
      </p:sp>
      <p:sp>
        <p:nvSpPr>
          <p:cNvPr id="10327" name="Oval 87"/>
          <p:cNvSpPr>
            <a:spLocks noChangeArrowheads="1"/>
          </p:cNvSpPr>
          <p:nvPr/>
        </p:nvSpPr>
        <p:spPr bwMode="auto">
          <a:xfrm>
            <a:off x="4533242" y="4615623"/>
            <a:ext cx="164692"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329" name="Oval 89"/>
          <p:cNvSpPr>
            <a:spLocks noChangeArrowheads="1"/>
          </p:cNvSpPr>
          <p:nvPr/>
        </p:nvSpPr>
        <p:spPr bwMode="auto">
          <a:xfrm>
            <a:off x="4533242" y="5515735"/>
            <a:ext cx="164692"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12</a:t>
            </a:fld>
            <a:endParaRPr lang="en-US"/>
          </a:p>
        </p:txBody>
      </p:sp>
      <p:sp>
        <p:nvSpPr>
          <p:cNvPr id="49" name="Rectangle 43"/>
          <p:cNvSpPr>
            <a:spLocks noChangeArrowheads="1"/>
          </p:cNvSpPr>
          <p:nvPr/>
        </p:nvSpPr>
        <p:spPr bwMode="auto">
          <a:xfrm>
            <a:off x="1254625" y="1092693"/>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Bradley Investments</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07715" y="511313"/>
            <a:ext cx="10337562" cy="674687"/>
          </a:xfrm>
          <a:noFill/>
          <a:ln/>
        </p:spPr>
        <p:txBody>
          <a:bodyPr/>
          <a:lstStyle/>
          <a:p>
            <a:r>
              <a:rPr lang="en-US"/>
              <a:t>Aturan Penghitungan untuk Kombinasi</a:t>
            </a:r>
            <a:endParaRPr lang="en-US" dirty="0"/>
          </a:p>
        </p:txBody>
      </p:sp>
      <p:sp>
        <p:nvSpPr>
          <p:cNvPr id="11267" name="Rectangle 3"/>
          <p:cNvSpPr>
            <a:spLocks noGrp="1" noChangeArrowheads="1"/>
          </p:cNvSpPr>
          <p:nvPr>
            <p:ph idx="1"/>
          </p:nvPr>
        </p:nvSpPr>
        <p:spPr>
          <a:xfrm>
            <a:off x="1745119" y="1900331"/>
            <a:ext cx="9496622" cy="1156150"/>
          </a:xfrm>
          <a:noFill/>
          <a:ln/>
          <a:effectLst/>
        </p:spPr>
        <p:txBody>
          <a:bodyPr/>
          <a:lstStyle/>
          <a:p>
            <a:pPr marL="346075" indent="-346075"/>
            <a:r>
              <a:rPr lang="en-US"/>
              <a:t>Aturan penghitungan kedua yang berguna memungkinkan kita untuk menghitung jumlah hasil eksperimen ketika n objek dipilih dari sekumpulan N objek.</a:t>
            </a:r>
            <a:endParaRPr lang="en-US" dirty="0"/>
          </a:p>
        </p:txBody>
      </p:sp>
      <p:sp>
        <p:nvSpPr>
          <p:cNvPr id="11270" name="Rectangle 6"/>
          <p:cNvSpPr>
            <a:spLocks noChangeArrowheads="1"/>
          </p:cNvSpPr>
          <p:nvPr/>
        </p:nvSpPr>
        <p:spPr bwMode="auto">
          <a:xfrm>
            <a:off x="1257308" y="1184582"/>
            <a:ext cx="10334795" cy="611510"/>
          </a:xfrm>
          <a:prstGeom prst="rect">
            <a:avLst/>
          </a:prstGeom>
          <a:noFill/>
          <a:ln w="12700">
            <a:noFill/>
            <a:miter lim="800000"/>
            <a:headEnd/>
            <a:tailEnd/>
          </a:ln>
          <a:effectLst/>
        </p:spPr>
        <p:txBody>
          <a:bodyPr wrap="none" anchor="ctr"/>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Jumlah dari </a:t>
            </a:r>
            <a:r>
              <a:rPr lang="en-US" sz="2800" u="sng">
                <a:solidFill>
                  <a:srgbClr val="000000"/>
                </a:solidFill>
                <a:effectLst/>
                <a:latin typeface="+mn-lt"/>
                <a:cs typeface="Arial" panose="020B0604020202020204" pitchFamily="34" charset="0"/>
              </a:rPr>
              <a:t>Kombinasi</a:t>
            </a:r>
            <a:r>
              <a:rPr lang="en-US" sz="2800">
                <a:solidFill>
                  <a:srgbClr val="000000"/>
                </a:solidFill>
                <a:effectLst/>
                <a:latin typeface="+mn-lt"/>
                <a:cs typeface="Arial" panose="020B0604020202020204" pitchFamily="34" charset="0"/>
              </a:rPr>
              <a:t> dari </a:t>
            </a:r>
            <a:r>
              <a:rPr lang="en-US" sz="2800" i="1">
                <a:solidFill>
                  <a:srgbClr val="000000"/>
                </a:solidFill>
                <a:effectLst/>
                <a:latin typeface="+mn-lt"/>
                <a:cs typeface="Arial" panose="020B0604020202020204" pitchFamily="34" charset="0"/>
              </a:rPr>
              <a:t>N</a:t>
            </a:r>
            <a:r>
              <a:rPr lang="en-US" sz="2800">
                <a:solidFill>
                  <a:srgbClr val="000000"/>
                </a:solidFill>
                <a:effectLst/>
                <a:latin typeface="+mn-lt"/>
                <a:cs typeface="Arial" panose="020B0604020202020204" pitchFamily="34" charset="0"/>
              </a:rPr>
              <a:t> Objek yang diambil </a:t>
            </a:r>
            <a:r>
              <a:rPr lang="en-US" sz="2800" i="1">
                <a:solidFill>
                  <a:srgbClr val="000000"/>
                </a:solidFill>
                <a:effectLst/>
                <a:latin typeface="+mn-lt"/>
                <a:cs typeface="Arial" panose="020B0604020202020204" pitchFamily="34" charset="0"/>
              </a:rPr>
              <a:t>n</a:t>
            </a:r>
            <a:r>
              <a:rPr lang="en-US" sz="2800">
                <a:solidFill>
                  <a:srgbClr val="000000"/>
                </a:solidFill>
                <a:effectLst/>
                <a:latin typeface="+mn-lt"/>
                <a:cs typeface="Arial" panose="020B0604020202020204" pitchFamily="34" charset="0"/>
              </a:rPr>
              <a:t> pada suatu waktu</a:t>
            </a:r>
            <a:endParaRPr lang="en-US" sz="2800" dirty="0">
              <a:solidFill>
                <a:srgbClr val="000000"/>
              </a:solidFill>
              <a:effectLst/>
              <a:latin typeface="+mn-lt"/>
              <a:cs typeface="Arial" panose="020B0604020202020204" pitchFamily="34" charset="0"/>
            </a:endParaRPr>
          </a:p>
        </p:txBody>
      </p:sp>
      <p:sp>
        <p:nvSpPr>
          <p:cNvPr id="11271" name="Rectangle 7"/>
          <p:cNvSpPr>
            <a:spLocks noChangeArrowheads="1"/>
          </p:cNvSpPr>
          <p:nvPr/>
        </p:nvSpPr>
        <p:spPr bwMode="auto">
          <a:xfrm>
            <a:off x="3719229" y="4080859"/>
            <a:ext cx="5463337" cy="133350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a:solidFill>
                  <a:srgbClr val="000000"/>
                </a:solidFill>
                <a:effectLst/>
                <a:latin typeface="+mn-lt"/>
                <a:cs typeface="Arial" panose="020B0604020202020204" pitchFamily="34" charset="0"/>
              </a:rPr>
              <a:t>dimana: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- 2) . . . (2)(1)</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- 2) . . . (2)(1)</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0! = 1</a:t>
            </a:r>
            <a:endParaRPr lang="en-US" dirty="0">
              <a:solidFill>
                <a:srgbClr val="000000"/>
              </a:solidFill>
              <a:effectLst/>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4856465" y="2938715"/>
                <a:ext cx="3068468" cy="852221"/>
              </a:xfrm>
              <a:prstGeom prst="rect">
                <a:avLst/>
              </a:prstGeom>
              <a:noFill/>
              <a:effectLst/>
            </p:spPr>
            <p:txBody>
              <a:bodyPr wrap="none" rtlCol="0">
                <a:spAutoFit/>
              </a:bodyPr>
              <a:lstStyle/>
              <a:p>
                <a14:m>
                  <m:oMath xmlns:m="http://schemas.openxmlformats.org/officeDocument/2006/math">
                    <m:r>
                      <a:rPr lang="en-US" sz="2400" b="0" i="1" smtClean="0">
                        <a:solidFill>
                          <a:srgbClr val="000000"/>
                        </a:solidFill>
                        <a:effectLst/>
                        <a:latin typeface="Cambria Math"/>
                      </a:rPr>
                      <m:t>𝐶</m:t>
                    </m:r>
                    <m:m>
                      <m:mPr>
                        <m:mcs>
                          <m:mc>
                            <m:mcPr>
                              <m:count m:val="1"/>
                              <m:mcJc m:val="center"/>
                            </m:mcPr>
                          </m:mc>
                        </m:mcs>
                        <m:ctrlPr>
                          <a:rPr lang="en-US" sz="2400" b="0" i="1" smtClean="0">
                            <a:solidFill>
                              <a:srgbClr val="000000"/>
                            </a:solidFill>
                            <a:effectLst/>
                            <a:latin typeface="Cambria Math" panose="02040503050406030204" pitchFamily="18" charset="0"/>
                          </a:rPr>
                        </m:ctrlPr>
                      </m:mPr>
                      <m:mr>
                        <m:e>
                          <m:r>
                            <m:rPr>
                              <m:brk m:alnAt="7"/>
                            </m:rPr>
                            <a:rPr lang="en-US" sz="2400" b="0" i="1" smtClean="0">
                              <a:solidFill>
                                <a:srgbClr val="000000"/>
                              </a:solidFill>
                              <a:effectLst/>
                              <a:latin typeface="Cambria Math"/>
                            </a:rPr>
                            <m:t>𝑁</m:t>
                          </m:r>
                        </m:e>
                      </m:mr>
                      <m:mr>
                        <m:e>
                          <m:r>
                            <a:rPr lang="en-US" sz="2400" b="0" i="1" smtClean="0">
                              <a:solidFill>
                                <a:srgbClr val="000000"/>
                              </a:solidFill>
                              <a:effectLst/>
                              <a:latin typeface="Cambria Math"/>
                            </a:rPr>
                            <m:t>𝑛</m:t>
                          </m:r>
                        </m:e>
                      </m:mr>
                    </m:m>
                    <m:r>
                      <a:rPr lang="en-US" sz="2400" b="0" i="1" smtClean="0">
                        <a:solidFill>
                          <a:srgbClr val="000000"/>
                        </a:solidFill>
                        <a:effectLst/>
                        <a:latin typeface="Cambria Math"/>
                      </a:rPr>
                      <m:t>=</m:t>
                    </m:r>
                    <m:d>
                      <m:dPr>
                        <m:ctrlPr>
                          <a:rPr lang="en-US" sz="2400" b="0" i="1" smtClean="0">
                            <a:solidFill>
                              <a:srgbClr val="000000"/>
                            </a:solidFill>
                            <a:effectLst/>
                            <a:latin typeface="Cambria Math" panose="02040503050406030204" pitchFamily="18" charset="0"/>
                          </a:rPr>
                        </m:ctrlPr>
                      </m:dPr>
                      <m:e>
                        <m:m>
                          <m:mPr>
                            <m:mcs>
                              <m:mc>
                                <m:mcPr>
                                  <m:count m:val="1"/>
                                  <m:mcJc m:val="center"/>
                                </m:mcPr>
                              </m:mc>
                            </m:mcs>
                            <m:ctrlPr>
                              <a:rPr lang="en-US" sz="2400" b="0" i="1" smtClean="0">
                                <a:solidFill>
                                  <a:srgbClr val="000000"/>
                                </a:solidFill>
                                <a:effectLst/>
                                <a:latin typeface="Cambria Math" panose="02040503050406030204" pitchFamily="18" charset="0"/>
                              </a:rPr>
                            </m:ctrlPr>
                          </m:mPr>
                          <m:mr>
                            <m:e>
                              <m:r>
                                <m:rPr>
                                  <m:brk m:alnAt="7"/>
                                </m:rPr>
                                <a:rPr lang="en-US" sz="2400" b="0" i="1" smtClean="0">
                                  <a:solidFill>
                                    <a:srgbClr val="000000"/>
                                  </a:solidFill>
                                  <a:effectLst/>
                                  <a:latin typeface="Cambria Math"/>
                                </a:rPr>
                                <m:t>𝑁</m:t>
                              </m:r>
                            </m:e>
                          </m:mr>
                          <m:mr>
                            <m:e>
                              <m:r>
                                <a:rPr lang="en-US" sz="2400" b="0" i="1" smtClean="0">
                                  <a:solidFill>
                                    <a:srgbClr val="000000"/>
                                  </a:solidFill>
                                  <a:effectLst/>
                                  <a:latin typeface="Cambria Math"/>
                                </a:rPr>
                                <m:t>𝑛</m:t>
                              </m:r>
                            </m:e>
                          </m:mr>
                        </m:m>
                      </m:e>
                    </m:d>
                  </m:oMath>
                </a14:m>
                <a:r>
                  <a:rPr lang="en-US" sz="32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a:t>
                </a:r>
                <a:r>
                  <a:rPr lang="en-US" sz="3200" dirty="0">
                    <a:solidFill>
                      <a:srgbClr val="000000"/>
                    </a:solidFill>
                    <a:effectLst/>
                    <a:latin typeface="+mn-lt"/>
                    <a:cs typeface="Arial" panose="020B0604020202020204" pitchFamily="34" charset="0"/>
                  </a:rPr>
                  <a:t> </a:t>
                </a:r>
                <a14:m>
                  <m:oMath xmlns:m="http://schemas.openxmlformats.org/officeDocument/2006/math">
                    <m:f>
                      <m:fPr>
                        <m:ctrlPr>
                          <a:rPr lang="en-US" sz="3200" i="1" dirty="0" smtClean="0">
                            <a:solidFill>
                              <a:srgbClr val="000000"/>
                            </a:solidFill>
                            <a:effectLst/>
                            <a:latin typeface="Cambria Math" panose="02040503050406030204" pitchFamily="18" charset="0"/>
                          </a:rPr>
                        </m:ctrlPr>
                      </m:fPr>
                      <m:num>
                        <m:r>
                          <a:rPr lang="en-US" sz="3200" b="0" i="1" dirty="0" smtClean="0">
                            <a:solidFill>
                              <a:srgbClr val="000000"/>
                            </a:solidFill>
                            <a:effectLst/>
                            <a:latin typeface="Cambria Math"/>
                          </a:rPr>
                          <m:t>𝑁</m:t>
                        </m:r>
                        <m:r>
                          <a:rPr lang="en-US" sz="3200" b="0" i="1" dirty="0" smtClean="0">
                            <a:solidFill>
                              <a:srgbClr val="000000"/>
                            </a:solidFill>
                            <a:effectLst/>
                            <a:latin typeface="Cambria Math"/>
                          </a:rPr>
                          <m:t>!</m:t>
                        </m:r>
                      </m:num>
                      <m:den>
                        <m:r>
                          <a:rPr lang="en-US" sz="3200" b="0" i="1" dirty="0" smtClean="0">
                            <a:solidFill>
                              <a:srgbClr val="000000"/>
                            </a:solidFill>
                            <a:effectLst/>
                            <a:latin typeface="Cambria Math"/>
                          </a:rPr>
                          <m:t>𝑛</m:t>
                        </m:r>
                        <m:r>
                          <a:rPr lang="en-US" sz="3200" b="0" i="1" dirty="0" smtClean="0">
                            <a:solidFill>
                              <a:srgbClr val="000000"/>
                            </a:solidFill>
                            <a:effectLst/>
                            <a:latin typeface="Cambria Math"/>
                          </a:rPr>
                          <m:t>!</m:t>
                        </m:r>
                        <m:d>
                          <m:dPr>
                            <m:ctrlPr>
                              <a:rPr lang="en-US" sz="3200" b="0" i="1" dirty="0" smtClean="0">
                                <a:solidFill>
                                  <a:srgbClr val="000000"/>
                                </a:solidFill>
                                <a:effectLst/>
                                <a:latin typeface="Cambria Math" panose="02040503050406030204" pitchFamily="18" charset="0"/>
                              </a:rPr>
                            </m:ctrlPr>
                          </m:dPr>
                          <m:e>
                            <m:r>
                              <a:rPr lang="en-US" sz="3200" b="0" i="1" dirty="0" smtClean="0">
                                <a:solidFill>
                                  <a:srgbClr val="000000"/>
                                </a:solidFill>
                                <a:effectLst/>
                                <a:latin typeface="Cambria Math"/>
                              </a:rPr>
                              <m:t>𝑁</m:t>
                            </m:r>
                            <m:r>
                              <a:rPr lang="en-US" sz="3200" b="0" i="1" dirty="0" smtClean="0">
                                <a:solidFill>
                                  <a:srgbClr val="000000"/>
                                </a:solidFill>
                                <a:effectLst/>
                                <a:latin typeface="Cambria Math"/>
                              </a:rPr>
                              <m:t>−</m:t>
                            </m:r>
                            <m:r>
                              <a:rPr lang="en-US" sz="3200" b="0" i="1" dirty="0" smtClean="0">
                                <a:solidFill>
                                  <a:srgbClr val="000000"/>
                                </a:solidFill>
                                <a:effectLst/>
                                <a:latin typeface="Cambria Math"/>
                              </a:rPr>
                              <m:t>𝑛</m:t>
                            </m:r>
                          </m:e>
                        </m:d>
                        <m:r>
                          <a:rPr lang="en-US" sz="3200" b="0" i="1" dirty="0" smtClean="0">
                            <a:solidFill>
                              <a:srgbClr val="000000"/>
                            </a:solidFill>
                            <a:effectLst/>
                            <a:latin typeface="Cambria Math"/>
                          </a:rPr>
                          <m:t>!</m:t>
                        </m:r>
                      </m:den>
                    </m:f>
                  </m:oMath>
                </a14:m>
                <a:endParaRPr lang="en-US" sz="32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56465" y="2938715"/>
                <a:ext cx="3068468" cy="852221"/>
              </a:xfrm>
              <a:prstGeom prst="rect">
                <a:avLst/>
              </a:prstGeom>
              <a:blipFill rotWithShape="1">
                <a:blip r:embed="rId3"/>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13</a:t>
            </a:fld>
            <a:endParaRPr lang="en-US"/>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1251348" y="1125926"/>
            <a:ext cx="10149444" cy="723900"/>
          </a:xfrm>
          <a:prstGeom prst="rect">
            <a:avLst/>
          </a:prstGeom>
          <a:noFill/>
          <a:ln w="12700">
            <a:noFill/>
            <a:miter lim="800000"/>
            <a:headEnd/>
            <a:tailEnd/>
          </a:ln>
          <a:effectLst/>
        </p:spPr>
        <p:txBody>
          <a:bodyPr wrap="none" anchor="ctr"/>
          <a:lstStyle/>
          <a:p>
            <a:pPr marL="342900" indent="-342900" algn="l">
              <a:buFont typeface="Arial" panose="020B0604020202020204" pitchFamily="34" charset="0"/>
              <a:buChar char="•"/>
            </a:pPr>
            <a:r>
              <a:rPr lang="en-US" sz="2800">
                <a:solidFill>
                  <a:srgbClr val="000000"/>
                </a:solidFill>
                <a:effectLst/>
                <a:latin typeface="+mn-lt"/>
                <a:cs typeface="Arial" panose="020B0604020202020204" pitchFamily="34" charset="0"/>
              </a:rPr>
              <a:t>Jumlah </a:t>
            </a:r>
            <a:r>
              <a:rPr lang="en-US" sz="2800" u="sng">
                <a:solidFill>
                  <a:srgbClr val="000000"/>
                </a:solidFill>
                <a:effectLst/>
                <a:latin typeface="+mn-lt"/>
                <a:cs typeface="Arial" panose="020B0604020202020204" pitchFamily="34" charset="0"/>
              </a:rPr>
              <a:t>Permutations</a:t>
            </a:r>
            <a:r>
              <a:rPr lang="en-US" sz="2800">
                <a:solidFill>
                  <a:srgbClr val="000000"/>
                </a:solidFill>
                <a:effectLst/>
                <a:latin typeface="+mn-lt"/>
                <a:cs typeface="Arial" panose="020B0604020202020204" pitchFamily="34" charset="0"/>
              </a:rPr>
              <a:t> dari </a:t>
            </a:r>
            <a:r>
              <a:rPr lang="en-US" sz="2800" i="1">
                <a:solidFill>
                  <a:srgbClr val="000000"/>
                </a:solidFill>
                <a:effectLst/>
                <a:latin typeface="+mn-lt"/>
                <a:cs typeface="Arial" panose="020B0604020202020204" pitchFamily="34" charset="0"/>
              </a:rPr>
              <a:t>N</a:t>
            </a:r>
            <a:r>
              <a:rPr lang="en-US" sz="2800">
                <a:solidFill>
                  <a:srgbClr val="000000"/>
                </a:solidFill>
                <a:effectLst/>
                <a:latin typeface="+mn-lt"/>
                <a:cs typeface="Arial" panose="020B0604020202020204" pitchFamily="34" charset="0"/>
              </a:rPr>
              <a:t> Objek yang diambil </a:t>
            </a:r>
            <a:r>
              <a:rPr lang="en-US" sz="2800" i="1">
                <a:solidFill>
                  <a:srgbClr val="000000"/>
                </a:solidFill>
                <a:effectLst/>
                <a:latin typeface="+mn-lt"/>
                <a:cs typeface="Arial" panose="020B0604020202020204" pitchFamily="34" charset="0"/>
              </a:rPr>
              <a:t>n</a:t>
            </a:r>
            <a:r>
              <a:rPr lang="en-US" sz="2800">
                <a:solidFill>
                  <a:srgbClr val="000000"/>
                </a:solidFill>
                <a:effectLst/>
                <a:latin typeface="+mn-lt"/>
                <a:cs typeface="Arial" panose="020B0604020202020204" pitchFamily="34" charset="0"/>
              </a:rPr>
              <a:t> pada satu waktu</a:t>
            </a:r>
            <a:endParaRPr lang="en-US" sz="2800" dirty="0">
              <a:solidFill>
                <a:srgbClr val="000000"/>
              </a:solidFill>
              <a:effectLst/>
              <a:latin typeface="+mn-lt"/>
              <a:cs typeface="Arial" panose="020B0604020202020204" pitchFamily="34" charset="0"/>
            </a:endParaRPr>
          </a:p>
        </p:txBody>
      </p:sp>
      <p:sp>
        <p:nvSpPr>
          <p:cNvPr id="143365" name="Rectangle 5"/>
          <p:cNvSpPr>
            <a:spLocks noChangeArrowheads="1"/>
          </p:cNvSpPr>
          <p:nvPr/>
        </p:nvSpPr>
        <p:spPr bwMode="auto">
          <a:xfrm>
            <a:off x="3801462" y="4104208"/>
            <a:ext cx="6152906" cy="133350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- 2) . . . (2)(1)</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- 2) . . . (2)(1)</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0! = 1</a:t>
            </a:r>
            <a:endParaRPr lang="en-US" dirty="0">
              <a:solidFill>
                <a:srgbClr val="000000"/>
              </a:solidFill>
              <a:effectLst/>
              <a:latin typeface="+mn-lt"/>
              <a:cs typeface="Arial" panose="020B0604020202020204" pitchFamily="34" charset="0"/>
            </a:endParaRPr>
          </a:p>
        </p:txBody>
      </p:sp>
      <p:sp>
        <p:nvSpPr>
          <p:cNvPr id="143368" name="Rectangle 8"/>
          <p:cNvSpPr>
            <a:spLocks noChangeArrowheads="1"/>
          </p:cNvSpPr>
          <p:nvPr/>
        </p:nvSpPr>
        <p:spPr bwMode="auto">
          <a:xfrm>
            <a:off x="912138" y="467572"/>
            <a:ext cx="10337562" cy="731837"/>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Aturan Penghitungan untuk Permutasi</a:t>
            </a:r>
            <a:endParaRPr lang="en-US" sz="3200" dirty="0">
              <a:effectLst/>
              <a:latin typeface="+mn-lt"/>
              <a:cs typeface="Arial" panose="020B0604020202020204" pitchFamily="34" charset="0"/>
            </a:endParaRPr>
          </a:p>
        </p:txBody>
      </p:sp>
      <p:sp>
        <p:nvSpPr>
          <p:cNvPr id="143369" name="Rectangle 9"/>
          <p:cNvSpPr>
            <a:spLocks noChangeArrowheads="1"/>
          </p:cNvSpPr>
          <p:nvPr/>
        </p:nvSpPr>
        <p:spPr bwMode="auto">
          <a:xfrm>
            <a:off x="1631234" y="1828631"/>
            <a:ext cx="8825751" cy="1172025"/>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a:solidFill>
                  <a:srgbClr val="000000"/>
                </a:solidFill>
                <a:effectLst/>
                <a:latin typeface="+mn-lt"/>
                <a:cs typeface="Arial" panose="020B0604020202020204" pitchFamily="34" charset="0"/>
              </a:rPr>
              <a:t>Aturan penghitungan ketiga yang berguna memungkinkan kita menghitung jumlah hasil eksperimen ketika n objek dipilih dari sekumpulan N objek, di mana urutan pemilihannya penting..</a:t>
            </a:r>
            <a:endParaRPr lang="en-US" sz="2400" dirty="0">
              <a:solidFill>
                <a:srgbClr val="000000"/>
              </a:solidFill>
              <a:effectLst/>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879933" y="3121983"/>
                <a:ext cx="2961387" cy="705771"/>
              </a:xfrm>
              <a:prstGeom prst="rect">
                <a:avLst/>
              </a:prstGeom>
              <a:noFill/>
              <a:effectLst/>
            </p:spPr>
            <p:txBody>
              <a:bodyPr wrap="none" rtlCol="0">
                <a:spAutoFit/>
              </a:bodyPr>
              <a:lstStyle/>
              <a:p>
                <a14:m>
                  <m:oMath xmlns:m="http://schemas.openxmlformats.org/officeDocument/2006/math">
                    <m:r>
                      <a:rPr lang="en-US" sz="2400" b="0" i="1" smtClean="0">
                        <a:solidFill>
                          <a:srgbClr val="000000"/>
                        </a:solidFill>
                        <a:effectLst/>
                        <a:latin typeface="Cambria Math"/>
                      </a:rPr>
                      <m:t>𝑃</m:t>
                    </m:r>
                    <m:m>
                      <m:mPr>
                        <m:mcs>
                          <m:mc>
                            <m:mcPr>
                              <m:count m:val="1"/>
                              <m:mcJc m:val="center"/>
                            </m:mcPr>
                          </m:mc>
                        </m:mcs>
                        <m:ctrlPr>
                          <a:rPr lang="en-US" sz="2400" b="0" i="1" smtClean="0">
                            <a:solidFill>
                              <a:srgbClr val="000000"/>
                            </a:solidFill>
                            <a:effectLst/>
                            <a:latin typeface="Cambria Math" panose="02040503050406030204" pitchFamily="18" charset="0"/>
                          </a:rPr>
                        </m:ctrlPr>
                      </m:mPr>
                      <m:mr>
                        <m:e>
                          <m:r>
                            <m:rPr>
                              <m:brk m:alnAt="7"/>
                            </m:rPr>
                            <a:rPr lang="en-US" sz="2400" b="0" i="1" smtClean="0">
                              <a:solidFill>
                                <a:srgbClr val="000000"/>
                              </a:solidFill>
                              <a:effectLst/>
                              <a:latin typeface="Cambria Math"/>
                            </a:rPr>
                            <m:t>𝑁</m:t>
                          </m:r>
                        </m:e>
                      </m:mr>
                      <m:mr>
                        <m:e>
                          <m:r>
                            <a:rPr lang="en-US" sz="2400" b="0" i="1" smtClean="0">
                              <a:solidFill>
                                <a:srgbClr val="000000"/>
                              </a:solidFill>
                              <a:effectLst/>
                              <a:latin typeface="Cambria Math"/>
                            </a:rPr>
                            <m:t>𝑛</m:t>
                          </m:r>
                        </m:e>
                      </m:mr>
                    </m:m>
                    <m:r>
                      <a:rPr lang="en-US" sz="2400" b="0" i="1" smtClean="0">
                        <a:solidFill>
                          <a:srgbClr val="000000"/>
                        </a:solidFill>
                        <a:effectLst/>
                        <a:latin typeface="Cambria Math"/>
                      </a:rPr>
                      <m:t>=</m:t>
                    </m:r>
                    <m:r>
                      <a:rPr lang="en-US" sz="2400" b="0" i="1" smtClean="0">
                        <a:solidFill>
                          <a:srgbClr val="000000"/>
                        </a:solidFill>
                        <a:effectLst/>
                        <a:latin typeface="Cambria Math"/>
                      </a:rPr>
                      <m:t>𝑛</m:t>
                    </m:r>
                    <m:r>
                      <a:rPr lang="en-US" sz="2400" b="0" i="1" smtClean="0">
                        <a:solidFill>
                          <a:srgbClr val="000000"/>
                        </a:solidFill>
                        <a:effectLst/>
                        <a:latin typeface="Cambria Math"/>
                      </a:rPr>
                      <m:t>!</m:t>
                    </m:r>
                    <m:d>
                      <m:dPr>
                        <m:ctrlPr>
                          <a:rPr lang="en-US" sz="2400" b="0" i="1" smtClean="0">
                            <a:solidFill>
                              <a:srgbClr val="000000"/>
                            </a:solidFill>
                            <a:effectLst/>
                            <a:latin typeface="Cambria Math" panose="02040503050406030204" pitchFamily="18" charset="0"/>
                          </a:rPr>
                        </m:ctrlPr>
                      </m:dPr>
                      <m:e>
                        <m:m>
                          <m:mPr>
                            <m:mcs>
                              <m:mc>
                                <m:mcPr>
                                  <m:count m:val="1"/>
                                  <m:mcJc m:val="center"/>
                                </m:mcPr>
                              </m:mc>
                            </m:mcs>
                            <m:ctrlPr>
                              <a:rPr lang="en-US" sz="2400" b="0" i="1" smtClean="0">
                                <a:solidFill>
                                  <a:srgbClr val="000000"/>
                                </a:solidFill>
                                <a:effectLst/>
                                <a:latin typeface="Cambria Math" panose="02040503050406030204" pitchFamily="18" charset="0"/>
                              </a:rPr>
                            </m:ctrlPr>
                          </m:mPr>
                          <m:mr>
                            <m:e>
                              <m:r>
                                <m:rPr>
                                  <m:brk m:alnAt="7"/>
                                </m:rPr>
                                <a:rPr lang="en-US" sz="2400" b="0" i="1" smtClean="0">
                                  <a:solidFill>
                                    <a:srgbClr val="000000"/>
                                  </a:solidFill>
                                  <a:effectLst/>
                                  <a:latin typeface="Cambria Math"/>
                                </a:rPr>
                                <m:t>𝑁</m:t>
                              </m:r>
                            </m:e>
                          </m:mr>
                          <m:mr>
                            <m:e>
                              <m:r>
                                <a:rPr lang="en-US" sz="2400" b="0" i="1" smtClean="0">
                                  <a:solidFill>
                                    <a:srgbClr val="000000"/>
                                  </a:solidFill>
                                  <a:effectLst/>
                                  <a:latin typeface="Cambria Math"/>
                                </a:rPr>
                                <m:t>𝑛</m:t>
                              </m:r>
                            </m:e>
                          </m:mr>
                        </m:m>
                      </m:e>
                    </m:d>
                  </m:oMath>
                </a14:m>
                <a:r>
                  <a:rPr lang="en-US" sz="2400" dirty="0">
                    <a:solidFill>
                      <a:srgbClr val="000000"/>
                    </a:solidFill>
                    <a:effectLst/>
                    <a:latin typeface="+mn-lt"/>
                    <a:cs typeface="Arial" panose="020B0604020202020204" pitchFamily="34" charset="0"/>
                  </a:rPr>
                  <a:t> = </a:t>
                </a:r>
                <a14:m>
                  <m:oMath xmlns:m="http://schemas.openxmlformats.org/officeDocument/2006/math">
                    <m:f>
                      <m:fPr>
                        <m:ctrlPr>
                          <a:rPr lang="en-US" sz="2400" i="1" dirty="0" smtClean="0">
                            <a:solidFill>
                              <a:srgbClr val="000000"/>
                            </a:solidFill>
                            <a:effectLst/>
                            <a:latin typeface="Cambria Math" panose="02040503050406030204" pitchFamily="18" charset="0"/>
                          </a:rPr>
                        </m:ctrlPr>
                      </m:fPr>
                      <m:num>
                        <m:r>
                          <a:rPr lang="en-US" sz="2400" b="0" i="1" dirty="0" smtClean="0">
                            <a:solidFill>
                              <a:srgbClr val="000000"/>
                            </a:solidFill>
                            <a:effectLst/>
                            <a:latin typeface="Cambria Math"/>
                          </a:rPr>
                          <m:t>𝑁</m:t>
                        </m:r>
                        <m:r>
                          <a:rPr lang="en-US" sz="2400" b="0" i="1" dirty="0" smtClean="0">
                            <a:solidFill>
                              <a:srgbClr val="000000"/>
                            </a:solidFill>
                            <a:effectLst/>
                            <a:latin typeface="Cambria Math"/>
                          </a:rPr>
                          <m:t>!</m:t>
                        </m:r>
                      </m:num>
                      <m:den>
                        <m:d>
                          <m:dPr>
                            <m:ctrlPr>
                              <a:rPr lang="en-US" sz="2400" b="0" i="1" dirty="0" smtClean="0">
                                <a:solidFill>
                                  <a:srgbClr val="000000"/>
                                </a:solidFill>
                                <a:effectLst/>
                                <a:latin typeface="Cambria Math" panose="02040503050406030204" pitchFamily="18" charset="0"/>
                              </a:rPr>
                            </m:ctrlPr>
                          </m:dPr>
                          <m:e>
                            <m:r>
                              <a:rPr lang="en-US" sz="2400" b="0" i="1" dirty="0" smtClean="0">
                                <a:solidFill>
                                  <a:srgbClr val="000000"/>
                                </a:solidFill>
                                <a:effectLst/>
                                <a:latin typeface="Cambria Math"/>
                              </a:rPr>
                              <m:t>𝑁</m:t>
                            </m:r>
                            <m:r>
                              <a:rPr lang="en-US" sz="2400" b="0" i="1" dirty="0" smtClean="0">
                                <a:solidFill>
                                  <a:srgbClr val="000000"/>
                                </a:solidFill>
                                <a:effectLst/>
                                <a:latin typeface="Cambria Math"/>
                              </a:rPr>
                              <m:t>−</m:t>
                            </m:r>
                            <m:r>
                              <a:rPr lang="en-US" sz="2400" b="0" i="1" dirty="0" smtClean="0">
                                <a:solidFill>
                                  <a:srgbClr val="000000"/>
                                </a:solidFill>
                                <a:effectLst/>
                                <a:latin typeface="Cambria Math"/>
                              </a:rPr>
                              <m:t>𝑛</m:t>
                            </m:r>
                          </m:e>
                        </m:d>
                        <m:r>
                          <a:rPr lang="en-US" sz="2400" b="0" i="1" dirty="0" smtClean="0">
                            <a:solidFill>
                              <a:srgbClr val="000000"/>
                            </a:solidFill>
                            <a:effectLst/>
                            <a:latin typeface="Cambria Math"/>
                          </a:rPr>
                          <m:t>!</m:t>
                        </m:r>
                      </m:den>
                    </m:f>
                  </m:oMath>
                </a14:m>
                <a:endParaRPr lang="en-US" sz="2400" dirty="0">
                  <a:solidFill>
                    <a:srgbClr val="000000"/>
                  </a:solidFill>
                  <a:effectLst/>
                  <a:latin typeface="+mn-lt"/>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879933" y="3121983"/>
                <a:ext cx="2961387" cy="705771"/>
              </a:xfrm>
              <a:prstGeom prst="rect">
                <a:avLst/>
              </a:prstGeom>
              <a:blipFill rotWithShape="1">
                <a:blip r:embed="rId3"/>
                <a:stretch>
                  <a:fillRect b="-2586"/>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14</a:t>
            </a:fld>
            <a:endParaRPr lang="en-US"/>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918473" y="426274"/>
            <a:ext cx="10337562" cy="814387"/>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Menetapkan Probabilitas</a:t>
            </a:r>
            <a:endParaRPr lang="en-US" sz="3200" dirty="0">
              <a:effectLst/>
              <a:latin typeface="+mn-lt"/>
              <a:cs typeface="Arial" panose="020B0604020202020204" pitchFamily="34" charset="0"/>
            </a:endParaRPr>
          </a:p>
        </p:txBody>
      </p:sp>
      <p:sp>
        <p:nvSpPr>
          <p:cNvPr id="203779" name="Rectangle 3"/>
          <p:cNvSpPr>
            <a:spLocks noChangeArrowheads="1"/>
          </p:cNvSpPr>
          <p:nvPr/>
        </p:nvSpPr>
        <p:spPr bwMode="auto">
          <a:xfrm>
            <a:off x="1256874" y="1127108"/>
            <a:ext cx="9492990" cy="723900"/>
          </a:xfrm>
          <a:prstGeom prst="rect">
            <a:avLst/>
          </a:prstGeom>
          <a:noFill/>
          <a:ln w="12700">
            <a:noFill/>
            <a:miter lim="800000"/>
            <a:headEnd/>
            <a:tailEnd/>
          </a:ln>
          <a:effectLst/>
        </p:spPr>
        <p:txBody>
          <a:bodyPr wrap="none" anchor="ctr"/>
          <a:lstStyle/>
          <a:p>
            <a:pPr marL="346075" indent="-346075" algn="l">
              <a:buFont typeface="Arial" panose="020B0604020202020204" pitchFamily="34" charset="0"/>
              <a:buChar char="•"/>
            </a:pPr>
            <a:r>
              <a:rPr lang="es-ES" sz="2800">
                <a:solidFill>
                  <a:srgbClr val="000000"/>
                </a:solidFill>
                <a:effectLst/>
                <a:latin typeface="+mn-lt"/>
                <a:cs typeface="Arial" panose="020B0604020202020204" pitchFamily="34" charset="0"/>
              </a:rPr>
              <a:t>Persyaratan Dasar untuk Menetapkan Probabilitas</a:t>
            </a:r>
            <a:endParaRPr lang="en-US" sz="2800" dirty="0">
              <a:solidFill>
                <a:srgbClr val="000000"/>
              </a:solidFill>
              <a:effectLst/>
              <a:latin typeface="+mn-lt"/>
              <a:cs typeface="Arial" panose="020B0604020202020204" pitchFamily="34" charset="0"/>
            </a:endParaRPr>
          </a:p>
        </p:txBody>
      </p:sp>
      <p:sp>
        <p:nvSpPr>
          <p:cNvPr id="203780" name="Rectangle 4"/>
          <p:cNvSpPr>
            <a:spLocks noChangeArrowheads="1"/>
          </p:cNvSpPr>
          <p:nvPr/>
        </p:nvSpPr>
        <p:spPr bwMode="auto">
          <a:xfrm>
            <a:off x="1898749" y="1707359"/>
            <a:ext cx="9493599" cy="93175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457200" indent="-457200" algn="l"/>
            <a:r>
              <a:rPr lang="en-US" sz="2400" dirty="0">
                <a:solidFill>
                  <a:srgbClr val="000000"/>
                </a:solidFill>
                <a:effectLst/>
                <a:latin typeface="+mn-lt"/>
                <a:cs typeface="Arial" panose="020B0604020202020204" pitchFamily="34" charset="0"/>
              </a:rPr>
              <a:t> 1</a:t>
            </a:r>
            <a:r>
              <a:rPr lang="en-US" sz="2400">
                <a:solidFill>
                  <a:srgbClr val="000000"/>
                </a:solidFill>
                <a:effectLst/>
                <a:latin typeface="+mn-lt"/>
                <a:cs typeface="Arial" panose="020B0604020202020204" pitchFamily="34" charset="0"/>
              </a:rPr>
              <a:t>. Probabilitas yang ditetapkan untuk setiap hasil eksperimen harus antara 0 dan 1, secara inklusif.</a:t>
            </a:r>
            <a:endParaRPr lang="en-US" sz="2400" dirty="0">
              <a:solidFill>
                <a:srgbClr val="000000"/>
              </a:solidFill>
              <a:effectLst/>
              <a:latin typeface="+mn-lt"/>
              <a:cs typeface="Arial" panose="020B0604020202020204" pitchFamily="34" charset="0"/>
            </a:endParaRPr>
          </a:p>
        </p:txBody>
      </p:sp>
      <p:sp>
        <p:nvSpPr>
          <p:cNvPr id="203784" name="Text Box 8"/>
          <p:cNvSpPr txBox="1">
            <a:spLocks noChangeArrowheads="1"/>
          </p:cNvSpPr>
          <p:nvPr/>
        </p:nvSpPr>
        <p:spPr bwMode="auto">
          <a:xfrm>
            <a:off x="5183578" y="2641017"/>
            <a:ext cx="2613151" cy="461665"/>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spAutoFit/>
          </a:bodyPr>
          <a:lstStyle/>
          <a:p>
            <a:pPr algn="l"/>
            <a:r>
              <a:rPr lang="en-US" sz="2400" dirty="0">
                <a:solidFill>
                  <a:srgbClr val="000000"/>
                </a:solidFill>
                <a:effectLst/>
                <a:latin typeface="+mn-lt"/>
                <a:cs typeface="Arial" panose="020B0604020202020204" pitchFamily="34" charset="0"/>
              </a:rPr>
              <a:t>0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E</a:t>
            </a:r>
            <a:r>
              <a:rPr lang="en-US" sz="2400" i="1" baseline="-25000" dirty="0" err="1">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1  for all </a:t>
            </a:r>
            <a:r>
              <a:rPr lang="en-US" sz="2400" i="1" dirty="0" err="1">
                <a:solidFill>
                  <a:srgbClr val="000000"/>
                </a:solidFill>
                <a:effectLst/>
                <a:latin typeface="+mn-lt"/>
                <a:cs typeface="Arial" panose="020B0604020202020204" pitchFamily="34" charset="0"/>
              </a:rPr>
              <a:t>i</a:t>
            </a:r>
            <a:endParaRPr lang="en-US" sz="2400" i="1" dirty="0">
              <a:solidFill>
                <a:srgbClr val="000000"/>
              </a:solidFill>
              <a:effectLst/>
              <a:latin typeface="+mn-lt"/>
              <a:cs typeface="Arial" panose="020B0604020202020204" pitchFamily="34" charset="0"/>
            </a:endParaRPr>
          </a:p>
        </p:txBody>
      </p:sp>
      <p:sp>
        <p:nvSpPr>
          <p:cNvPr id="203787" name="Text Box 11"/>
          <p:cNvSpPr txBox="1">
            <a:spLocks noChangeArrowheads="1"/>
          </p:cNvSpPr>
          <p:nvPr/>
        </p:nvSpPr>
        <p:spPr bwMode="auto">
          <a:xfrm>
            <a:off x="3721431" y="3351531"/>
            <a:ext cx="5724580" cy="830997"/>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dimana:  </a:t>
            </a:r>
            <a:r>
              <a:rPr lang="en-US" sz="2400" i="1" dirty="0" err="1">
                <a:solidFill>
                  <a:srgbClr val="000000"/>
                </a:solidFill>
                <a:effectLst/>
                <a:latin typeface="+mn-lt"/>
                <a:cs typeface="Arial" panose="020B0604020202020204" pitchFamily="34" charset="0"/>
              </a:rPr>
              <a:t>E</a:t>
            </a:r>
            <a:r>
              <a:rPr lang="en-US" sz="2400" i="1" baseline="-25000" dirty="0" err="1">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is the </a:t>
            </a:r>
            <a:r>
              <a:rPr lang="en-US" sz="2400" i="1" dirty="0" err="1">
                <a:solidFill>
                  <a:srgbClr val="000000"/>
                </a:solidFill>
                <a:effectLst/>
                <a:latin typeface="+mn-lt"/>
                <a:cs typeface="Arial" panose="020B0604020202020204" pitchFamily="34" charset="0"/>
              </a:rPr>
              <a:t>i</a:t>
            </a:r>
            <a:r>
              <a:rPr lang="en-US" sz="2400" i="1" dirty="0">
                <a:solidFill>
                  <a:srgbClr val="000000"/>
                </a:solidFill>
                <a:effectLst/>
                <a:latin typeface="+mn-lt"/>
                <a:cs typeface="Arial" panose="020B0604020202020204" pitchFamily="34" charset="0"/>
              </a:rPr>
              <a:t> </a:t>
            </a:r>
            <a:r>
              <a:rPr lang="en-US" sz="2400" dirty="0" err="1">
                <a:solidFill>
                  <a:srgbClr val="000000"/>
                </a:solidFill>
                <a:effectLst/>
                <a:latin typeface="+mn-lt"/>
                <a:cs typeface="Arial" panose="020B0604020202020204" pitchFamily="34" charset="0"/>
              </a:rPr>
              <a:t>th</a:t>
            </a:r>
            <a:r>
              <a:rPr lang="en-US" sz="2400" dirty="0">
                <a:solidFill>
                  <a:srgbClr val="000000"/>
                </a:solidFill>
                <a:effectLst/>
                <a:latin typeface="+mn-lt"/>
                <a:cs typeface="Arial" panose="020B0604020202020204" pitchFamily="34" charset="0"/>
              </a:rPr>
              <a:t> experimental outcome</a:t>
            </a:r>
          </a:p>
          <a:p>
            <a:pPr algn="l"/>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E</a:t>
            </a:r>
            <a:r>
              <a:rPr lang="en-US" sz="2400" i="1" baseline="-25000" dirty="0" err="1">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is its probability</a:t>
            </a:r>
            <a:endParaRPr lang="en-US" sz="2400" u="sng"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15</a:t>
            </a:fld>
            <a:endParaRPr lang="en-US"/>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1565251" y="1650806"/>
            <a:ext cx="9661905" cy="90704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519113" indent="-519113" algn="l"/>
            <a:r>
              <a:rPr lang="en-US" sz="2400" dirty="0">
                <a:solidFill>
                  <a:srgbClr val="000000"/>
                </a:solidFill>
                <a:effectLst/>
                <a:latin typeface="+mn-lt"/>
                <a:cs typeface="Arial" panose="020B0604020202020204" pitchFamily="34" charset="0"/>
              </a:rPr>
              <a:t> 2</a:t>
            </a:r>
            <a:r>
              <a:rPr lang="en-US" sz="2400">
                <a:solidFill>
                  <a:srgbClr val="000000"/>
                </a:solidFill>
                <a:effectLst/>
                <a:latin typeface="+mn-lt"/>
                <a:cs typeface="Arial" panose="020B0604020202020204" pitchFamily="34" charset="0"/>
              </a:rPr>
              <a:t>. </a:t>
            </a:r>
            <a:r>
              <a:rPr lang="sv-SE" sz="2400">
                <a:solidFill>
                  <a:srgbClr val="000000"/>
                </a:solidFill>
                <a:effectLst/>
                <a:latin typeface="+mn-lt"/>
                <a:cs typeface="Arial" panose="020B0604020202020204" pitchFamily="34" charset="0"/>
              </a:rPr>
              <a:t>Jumlah probabilitas untuk semua hasil eksperimen harus sama dengan 1.</a:t>
            </a:r>
            <a:endParaRPr lang="en-US" sz="2400" dirty="0">
              <a:solidFill>
                <a:srgbClr val="000000"/>
              </a:solidFill>
              <a:effectLst/>
              <a:latin typeface="+mn-lt"/>
              <a:cs typeface="Arial" panose="020B0604020202020204" pitchFamily="34" charset="0"/>
            </a:endParaRPr>
          </a:p>
        </p:txBody>
      </p:sp>
      <p:sp>
        <p:nvSpPr>
          <p:cNvPr id="204809" name="Text Box 9"/>
          <p:cNvSpPr txBox="1">
            <a:spLocks noChangeArrowheads="1"/>
          </p:cNvSpPr>
          <p:nvPr/>
        </p:nvSpPr>
        <p:spPr bwMode="auto">
          <a:xfrm>
            <a:off x="4250533" y="2557848"/>
            <a:ext cx="3673442" cy="461665"/>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spAutoFit/>
          </a:bodyP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E</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E</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 . .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E</a:t>
            </a:r>
            <a:r>
              <a:rPr lang="en-US" sz="2400" i="1" baseline="-25000" dirty="0" err="1">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endParaRPr lang="en-US" sz="2400" i="1" dirty="0">
              <a:solidFill>
                <a:srgbClr val="000000"/>
              </a:solidFill>
              <a:effectLst/>
              <a:latin typeface="+mn-lt"/>
              <a:cs typeface="Arial" panose="020B0604020202020204" pitchFamily="34" charset="0"/>
            </a:endParaRPr>
          </a:p>
        </p:txBody>
      </p:sp>
      <p:sp>
        <p:nvSpPr>
          <p:cNvPr id="204810" name="Text Box 10"/>
          <p:cNvSpPr txBox="1">
            <a:spLocks noChangeArrowheads="1"/>
          </p:cNvSpPr>
          <p:nvPr/>
        </p:nvSpPr>
        <p:spPr bwMode="auto">
          <a:xfrm>
            <a:off x="2821410" y="3150841"/>
            <a:ext cx="6691447" cy="461665"/>
          </a:xfrm>
          <a:prstGeom prst="rect">
            <a:avLst/>
          </a:prstGeom>
          <a:noFill/>
          <a:ln w="12700">
            <a:noFill/>
            <a:miter lim="800000"/>
            <a:headEnd/>
            <a:tailEnd/>
          </a:ln>
          <a:effectLst/>
        </p:spPr>
        <p:txBody>
          <a:bodyPr wrap="none">
            <a:spAutoFit/>
          </a:bodyPr>
          <a:lstStyle/>
          <a:p>
            <a:pPr algn="l"/>
            <a:r>
              <a:rPr lang="en-US" sz="2400">
                <a:solidFill>
                  <a:srgbClr val="000000"/>
                </a:solidFill>
                <a:effectLst/>
                <a:latin typeface="+mn-lt"/>
                <a:cs typeface="Arial" panose="020B0604020202020204" pitchFamily="34" charset="0"/>
              </a:rPr>
              <a:t>Dimana :  </a:t>
            </a:r>
            <a:r>
              <a:rPr lang="en-US" sz="2400" i="1">
                <a:solidFill>
                  <a:srgbClr val="000000"/>
                </a:solidFill>
                <a:effectLst/>
                <a:latin typeface="+mn-lt"/>
                <a:cs typeface="Arial" panose="020B0604020202020204" pitchFamily="34" charset="0"/>
              </a:rPr>
              <a:t>n</a:t>
            </a:r>
            <a:r>
              <a:rPr lang="en-US" sz="2400">
                <a:solidFill>
                  <a:srgbClr val="000000"/>
                </a:solidFill>
                <a:effectLst/>
                <a:latin typeface="+mn-lt"/>
                <a:cs typeface="Arial" panose="020B0604020202020204" pitchFamily="34" charset="0"/>
              </a:rPr>
              <a:t> adalah jumlah outcomes dari experimen</a:t>
            </a:r>
            <a:endParaRPr lang="en-US" sz="2400" u="sng"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16</a:t>
            </a:fld>
            <a:endParaRPr lang="en-US"/>
          </a:p>
        </p:txBody>
      </p:sp>
      <p:sp>
        <p:nvSpPr>
          <p:cNvPr id="10" name="Rectangle 2"/>
          <p:cNvSpPr>
            <a:spLocks noChangeArrowheads="1"/>
          </p:cNvSpPr>
          <p:nvPr/>
        </p:nvSpPr>
        <p:spPr bwMode="auto">
          <a:xfrm>
            <a:off x="918473" y="426274"/>
            <a:ext cx="10337562" cy="814387"/>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Menetapkan Probabilitas</a:t>
            </a:r>
            <a:endParaRPr lang="en-US" sz="3200" dirty="0">
              <a:effectLst/>
              <a:latin typeface="+mn-lt"/>
              <a:cs typeface="Arial" panose="020B0604020202020204" pitchFamily="34" charset="0"/>
            </a:endParaRPr>
          </a:p>
        </p:txBody>
      </p:sp>
      <p:sp>
        <p:nvSpPr>
          <p:cNvPr id="11" name="Rectangle 3"/>
          <p:cNvSpPr>
            <a:spLocks noChangeArrowheads="1"/>
          </p:cNvSpPr>
          <p:nvPr/>
        </p:nvSpPr>
        <p:spPr bwMode="auto">
          <a:xfrm>
            <a:off x="1256874" y="1127108"/>
            <a:ext cx="9492990" cy="723900"/>
          </a:xfrm>
          <a:prstGeom prst="rect">
            <a:avLst/>
          </a:prstGeom>
          <a:noFill/>
          <a:ln w="12700">
            <a:noFill/>
            <a:miter lim="800000"/>
            <a:headEnd/>
            <a:tailEnd/>
          </a:ln>
          <a:effectLst/>
        </p:spPr>
        <p:txBody>
          <a:bodyPr wrap="none" anchor="ctr"/>
          <a:lstStyle/>
          <a:p>
            <a:pPr marL="346075" indent="-346075" algn="l">
              <a:buFont typeface="Arial" panose="020B0604020202020204" pitchFamily="34" charset="0"/>
              <a:buChar char="•"/>
            </a:pPr>
            <a:r>
              <a:rPr lang="es-ES" sz="2800">
                <a:solidFill>
                  <a:srgbClr val="000000"/>
                </a:solidFill>
                <a:effectLst/>
                <a:latin typeface="+mn-lt"/>
                <a:cs typeface="Arial" panose="020B0604020202020204" pitchFamily="34" charset="0"/>
              </a:rPr>
              <a:t>Persyaratan Dasar untuk Menetapkan Probabilitas</a:t>
            </a:r>
            <a:endParaRPr lang="en-US" sz="2800" dirty="0">
              <a:solidFill>
                <a:srgbClr val="000000"/>
              </a:solidFill>
              <a:effectLst/>
              <a:latin typeface="+mn-lt"/>
              <a:cs typeface="Arial" panose="020B0604020202020204" pitchFamily="34" charset="0"/>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1268622" y="1192795"/>
            <a:ext cx="3749900" cy="5905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Classical Method</a:t>
            </a:r>
          </a:p>
        </p:txBody>
      </p:sp>
      <p:sp>
        <p:nvSpPr>
          <p:cNvPr id="13317" name="Rectangle 5"/>
          <p:cNvSpPr>
            <a:spLocks noChangeArrowheads="1"/>
          </p:cNvSpPr>
          <p:nvPr/>
        </p:nvSpPr>
        <p:spPr bwMode="auto">
          <a:xfrm>
            <a:off x="1268622" y="2638018"/>
            <a:ext cx="5574176" cy="60960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Relative Frequency Method</a:t>
            </a:r>
          </a:p>
        </p:txBody>
      </p:sp>
      <p:sp>
        <p:nvSpPr>
          <p:cNvPr id="13318" name="Rectangle 6"/>
          <p:cNvSpPr>
            <a:spLocks noChangeArrowheads="1"/>
          </p:cNvSpPr>
          <p:nvPr/>
        </p:nvSpPr>
        <p:spPr bwMode="auto">
          <a:xfrm>
            <a:off x="1268622" y="3669796"/>
            <a:ext cx="3927260" cy="60960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Subjective Method</a:t>
            </a:r>
          </a:p>
        </p:txBody>
      </p:sp>
      <p:sp>
        <p:nvSpPr>
          <p:cNvPr id="13319" name="Rectangle 7"/>
          <p:cNvSpPr>
            <a:spLocks noChangeArrowheads="1"/>
          </p:cNvSpPr>
          <p:nvPr/>
        </p:nvSpPr>
        <p:spPr bwMode="auto">
          <a:xfrm>
            <a:off x="2000907" y="1633003"/>
            <a:ext cx="9172053" cy="990600"/>
          </a:xfrm>
          <a:prstGeom prst="rect">
            <a:avLst/>
          </a:prstGeom>
          <a:noFill/>
          <a:ln w="12700">
            <a:noFill/>
            <a:miter lim="800000"/>
            <a:headEnd/>
            <a:tailEnd/>
          </a:ln>
          <a:effectLst/>
        </p:spPr>
        <p:txBody>
          <a:bodyPr wrap="square" anchor="ctr"/>
          <a:lstStyle/>
          <a:p>
            <a:pPr algn="l"/>
            <a:r>
              <a:rPr lang="en-US" sz="2400">
                <a:solidFill>
                  <a:srgbClr val="000000"/>
                </a:solidFill>
                <a:effectLst/>
                <a:latin typeface="+mn-lt"/>
                <a:cs typeface="Arial" panose="020B0604020202020204" pitchFamily="34" charset="0"/>
              </a:rPr>
              <a:t>Menetapkan probabilitas berdasarkan asumsi hasil yang kemungkinannya sama</a:t>
            </a:r>
            <a:endParaRPr lang="en-US" sz="2400" dirty="0">
              <a:solidFill>
                <a:srgbClr val="000000"/>
              </a:solidFill>
              <a:effectLst/>
              <a:latin typeface="+mn-lt"/>
              <a:cs typeface="Arial" panose="020B0604020202020204" pitchFamily="34" charset="0"/>
            </a:endParaRPr>
          </a:p>
        </p:txBody>
      </p:sp>
      <p:sp>
        <p:nvSpPr>
          <p:cNvPr id="13320" name="Rectangle 8"/>
          <p:cNvSpPr>
            <a:spLocks noChangeArrowheads="1"/>
          </p:cNvSpPr>
          <p:nvPr/>
        </p:nvSpPr>
        <p:spPr bwMode="auto">
          <a:xfrm>
            <a:off x="2000907" y="3042184"/>
            <a:ext cx="9425424" cy="782010"/>
          </a:xfrm>
          <a:prstGeom prst="rect">
            <a:avLst/>
          </a:prstGeom>
          <a:noFill/>
          <a:ln w="12700">
            <a:noFill/>
            <a:miter lim="800000"/>
            <a:headEnd/>
            <a:tailEnd/>
          </a:ln>
          <a:effectLst/>
        </p:spPr>
        <p:txBody>
          <a:bodyPr wrap="square" anchor="ctr"/>
          <a:lstStyle/>
          <a:p>
            <a:pPr algn="l"/>
            <a:r>
              <a:rPr lang="en-US" sz="2400">
                <a:solidFill>
                  <a:srgbClr val="000000"/>
                </a:solidFill>
                <a:effectLst/>
                <a:latin typeface="+mn-lt"/>
                <a:cs typeface="Arial" panose="020B0604020202020204" pitchFamily="34" charset="0"/>
              </a:rPr>
              <a:t>Menetapkan probabilitas berdasarkan eksperimen atau data historis</a:t>
            </a:r>
            <a:endParaRPr lang="en-US" sz="2400" dirty="0">
              <a:solidFill>
                <a:srgbClr val="000000"/>
              </a:solidFill>
              <a:effectLst/>
              <a:latin typeface="+mn-lt"/>
              <a:cs typeface="Arial" panose="020B0604020202020204" pitchFamily="34" charset="0"/>
            </a:endParaRPr>
          </a:p>
        </p:txBody>
      </p:sp>
      <p:sp>
        <p:nvSpPr>
          <p:cNvPr id="13321" name="Rectangle 9"/>
          <p:cNvSpPr>
            <a:spLocks noChangeArrowheads="1"/>
          </p:cNvSpPr>
          <p:nvPr/>
        </p:nvSpPr>
        <p:spPr bwMode="auto">
          <a:xfrm>
            <a:off x="1916702" y="4159725"/>
            <a:ext cx="9096041" cy="800100"/>
          </a:xfrm>
          <a:prstGeom prst="rect">
            <a:avLst/>
          </a:prstGeom>
          <a:noFill/>
          <a:ln w="12700">
            <a:noFill/>
            <a:miter lim="800000"/>
            <a:headEnd/>
            <a:tailEnd/>
          </a:ln>
          <a:effectLst/>
        </p:spPr>
        <p:txBody>
          <a:bodyPr wrap="square" anchor="ctr"/>
          <a:lstStyle/>
          <a:p>
            <a:pPr algn="l"/>
            <a:r>
              <a:rPr lang="en-US" sz="2400">
                <a:solidFill>
                  <a:srgbClr val="000000"/>
                </a:solidFill>
                <a:effectLst/>
                <a:latin typeface="+mn-lt"/>
                <a:cs typeface="Arial" panose="020B0604020202020204" pitchFamily="34" charset="0"/>
              </a:rPr>
              <a:t>Menetapkan probabilitas berdasarkan penilaian (judgment)</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17</a:t>
            </a:fld>
            <a:endParaRPr lang="en-US"/>
          </a:p>
        </p:txBody>
      </p:sp>
      <p:sp>
        <p:nvSpPr>
          <p:cNvPr id="12" name="Rectangle 2"/>
          <p:cNvSpPr>
            <a:spLocks noChangeArrowheads="1"/>
          </p:cNvSpPr>
          <p:nvPr/>
        </p:nvSpPr>
        <p:spPr bwMode="auto">
          <a:xfrm>
            <a:off x="918473" y="426274"/>
            <a:ext cx="10337562" cy="814387"/>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Metode Probabilities</a:t>
            </a:r>
            <a:endParaRPr lang="en-US" sz="3200" dirty="0">
              <a:effectLst/>
              <a:latin typeface="+mn-lt"/>
              <a:cs typeface="Arial" panose="020B0604020202020204" pitchFamily="34" charset="0"/>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07715" y="584383"/>
            <a:ext cx="10337562" cy="547687"/>
          </a:xfrm>
          <a:noFill/>
          <a:ln/>
        </p:spPr>
        <p:txBody>
          <a:bodyPr>
            <a:normAutofit/>
          </a:bodyPr>
          <a:lstStyle/>
          <a:p>
            <a:r>
              <a:rPr lang="en-US" dirty="0"/>
              <a:t>Classical Method</a:t>
            </a:r>
          </a:p>
        </p:txBody>
      </p:sp>
      <p:sp>
        <p:nvSpPr>
          <p:cNvPr id="14339" name="Rectangle 3"/>
          <p:cNvSpPr>
            <a:spLocks noGrp="1" noChangeArrowheads="1"/>
          </p:cNvSpPr>
          <p:nvPr>
            <p:ph idx="1"/>
          </p:nvPr>
        </p:nvSpPr>
        <p:spPr>
          <a:xfrm>
            <a:off x="1758895" y="1806713"/>
            <a:ext cx="9501436" cy="835603"/>
          </a:xfrm>
          <a:noFill/>
          <a:ln/>
          <a:effectLst/>
        </p:spPr>
        <p:txBody>
          <a:bodyPr>
            <a:normAutofit/>
          </a:bodyPr>
          <a:lstStyle/>
          <a:p>
            <a:pPr>
              <a:lnSpc>
                <a:spcPct val="90000"/>
              </a:lnSpc>
              <a:buFont typeface="Monotype Sorts" pitchFamily="2" charset="2"/>
              <a:buNone/>
            </a:pPr>
            <a:r>
              <a:rPr lang="sv-SE"/>
              <a:t>Jika eksperimen memiliki n kemungkinan hasil, metode klasik akan menetapkan probabilitas 1 / n untuk setiap hasil</a:t>
            </a:r>
            <a:r>
              <a:rPr lang="en-US"/>
              <a:t>.</a:t>
            </a:r>
            <a:endParaRPr lang="en-US" dirty="0"/>
          </a:p>
        </p:txBody>
      </p:sp>
      <p:sp>
        <p:nvSpPr>
          <p:cNvPr id="14580" name="Rectangle 244"/>
          <p:cNvSpPr>
            <a:spLocks noChangeArrowheads="1"/>
          </p:cNvSpPr>
          <p:nvPr/>
        </p:nvSpPr>
        <p:spPr bwMode="auto">
          <a:xfrm>
            <a:off x="2385191" y="2645247"/>
            <a:ext cx="537147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Experiment:  Rolling a die</a:t>
            </a:r>
            <a:endParaRPr lang="en-US" dirty="0">
              <a:solidFill>
                <a:srgbClr val="000000"/>
              </a:solidFill>
              <a:effectLst/>
              <a:latin typeface="+mn-lt"/>
              <a:cs typeface="Arial" panose="020B0604020202020204" pitchFamily="34" charset="0"/>
            </a:endParaRPr>
          </a:p>
        </p:txBody>
      </p:sp>
      <p:sp>
        <p:nvSpPr>
          <p:cNvPr id="14581" name="Rectangle 245"/>
          <p:cNvSpPr>
            <a:spLocks noChangeArrowheads="1"/>
          </p:cNvSpPr>
          <p:nvPr/>
        </p:nvSpPr>
        <p:spPr bwMode="auto">
          <a:xfrm>
            <a:off x="2385191" y="3146897"/>
            <a:ext cx="6410302" cy="514350"/>
          </a:xfrm>
          <a:prstGeom prst="rect">
            <a:avLst/>
          </a:prstGeom>
          <a:noFill/>
          <a:ln w="12700">
            <a:noFill/>
            <a:miter lim="800000"/>
            <a:headEnd/>
            <a:tailEnd/>
          </a:ln>
          <a:effectLst/>
        </p:spPr>
        <p:txBody>
          <a:bodyPr wrap="none" anchor="ctr"/>
          <a:lstStyle/>
          <a:p>
            <a:pPr algn="l"/>
            <a:r>
              <a:rPr lang="en-US" sz="2400">
                <a:solidFill>
                  <a:srgbClr val="000000"/>
                </a:solidFill>
                <a:effectLst/>
                <a:latin typeface="+mn-lt"/>
                <a:cs typeface="Arial" panose="020B0604020202020204" pitchFamily="34" charset="0"/>
              </a:rPr>
              <a:t>Sample Space:  </a:t>
            </a:r>
            <a:r>
              <a:rPr lang="en-US" sz="2400" i="1">
                <a:solidFill>
                  <a:srgbClr val="000000"/>
                </a:solidFill>
                <a:effectLst/>
                <a:latin typeface="+mn-lt"/>
                <a:cs typeface="Arial" panose="020B0604020202020204" pitchFamily="34" charset="0"/>
              </a:rPr>
              <a:t>S</a:t>
            </a:r>
            <a:r>
              <a:rPr lang="en-US" sz="2400">
                <a:solidFill>
                  <a:srgbClr val="000000"/>
                </a:solidFill>
                <a:effectLst/>
                <a:latin typeface="+mn-lt"/>
                <a:cs typeface="Arial" panose="020B0604020202020204" pitchFamily="34" charset="0"/>
              </a:rPr>
              <a:t> = {1, 2, 3, 4, 5, 6}</a:t>
            </a:r>
          </a:p>
        </p:txBody>
      </p:sp>
      <p:sp>
        <p:nvSpPr>
          <p:cNvPr id="14582" name="Rectangle 246"/>
          <p:cNvSpPr>
            <a:spLocks noChangeArrowheads="1"/>
          </p:cNvSpPr>
          <p:nvPr/>
        </p:nvSpPr>
        <p:spPr bwMode="auto">
          <a:xfrm>
            <a:off x="2385190" y="3629497"/>
            <a:ext cx="9041923" cy="649908"/>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Probabilities:  Each sample point has a 1/6 chance of occurring</a:t>
            </a:r>
          </a:p>
        </p:txBody>
      </p:sp>
      <p:sp>
        <p:nvSpPr>
          <p:cNvPr id="14588" name="Rectangle 252"/>
          <p:cNvSpPr>
            <a:spLocks noChangeArrowheads="1"/>
          </p:cNvSpPr>
          <p:nvPr/>
        </p:nvSpPr>
        <p:spPr bwMode="auto">
          <a:xfrm>
            <a:off x="1248724" y="123795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Rolling a Die</a:t>
            </a:r>
          </a:p>
        </p:txBody>
      </p:sp>
      <p:sp>
        <p:nvSpPr>
          <p:cNvPr id="2" name="Slide Number Placeholder 1"/>
          <p:cNvSpPr>
            <a:spLocks noGrp="1"/>
          </p:cNvSpPr>
          <p:nvPr>
            <p:ph type="sldNum" sz="quarter" idx="12"/>
          </p:nvPr>
        </p:nvSpPr>
        <p:spPr/>
        <p:txBody>
          <a:bodyPr/>
          <a:lstStyle/>
          <a:p>
            <a:fld id="{949EBC64-41CB-41B8-B6DF-9B1367312BD4}" type="slidenum">
              <a:rPr lang="en-US" smtClean="0"/>
              <a:t>18</a:t>
            </a:fld>
            <a:endParaRPr lang="en-US"/>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96957" y="550976"/>
            <a:ext cx="10337562" cy="604838"/>
          </a:xfrm>
          <a:noFill/>
          <a:ln/>
        </p:spPr>
        <p:txBody>
          <a:bodyPr>
            <a:normAutofit/>
          </a:bodyPr>
          <a:lstStyle/>
          <a:p>
            <a:r>
              <a:rPr lang="en-US" dirty="0"/>
              <a:t>Relative Frequency Method</a:t>
            </a:r>
          </a:p>
        </p:txBody>
      </p:sp>
      <p:grpSp>
        <p:nvGrpSpPr>
          <p:cNvPr id="4" name="Group 3"/>
          <p:cNvGrpSpPr/>
          <p:nvPr/>
        </p:nvGrpSpPr>
        <p:grpSpPr>
          <a:xfrm>
            <a:off x="3395180" y="3124679"/>
            <a:ext cx="4744387" cy="2857500"/>
            <a:chOff x="3395180" y="2931035"/>
            <a:chExt cx="4744387" cy="2857500"/>
          </a:xfrm>
        </p:grpSpPr>
        <p:sp>
          <p:nvSpPr>
            <p:cNvPr id="3" name="Rectangle 2"/>
            <p:cNvSpPr/>
            <p:nvPr/>
          </p:nvSpPr>
          <p:spPr>
            <a:xfrm>
              <a:off x="3872753" y="2950085"/>
              <a:ext cx="3980329" cy="27813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39" name="Rectangle 79"/>
            <p:cNvSpPr>
              <a:spLocks noChangeArrowheads="1"/>
            </p:cNvSpPr>
            <p:nvPr/>
          </p:nvSpPr>
          <p:spPr bwMode="auto">
            <a:xfrm>
              <a:off x="3395180" y="2931035"/>
              <a:ext cx="3344505" cy="9525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Number of</a:t>
              </a:r>
            </a:p>
            <a:p>
              <a:r>
                <a:rPr lang="en-US" sz="2400" u="sng" dirty="0">
                  <a:solidFill>
                    <a:srgbClr val="000000"/>
                  </a:solidFill>
                  <a:effectLst/>
                  <a:latin typeface="+mn-lt"/>
                  <a:cs typeface="Arial" panose="020B0604020202020204" pitchFamily="34" charset="0"/>
                </a:rPr>
                <a:t>Polishers Rented</a:t>
              </a:r>
            </a:p>
          </p:txBody>
        </p:sp>
        <p:sp>
          <p:nvSpPr>
            <p:cNvPr id="15440" name="Rectangle 80"/>
            <p:cNvSpPr>
              <a:spLocks noChangeArrowheads="1"/>
            </p:cNvSpPr>
            <p:nvPr/>
          </p:nvSpPr>
          <p:spPr bwMode="auto">
            <a:xfrm>
              <a:off x="6137931" y="2950085"/>
              <a:ext cx="2001636" cy="9144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Number</a:t>
              </a:r>
            </a:p>
            <a:p>
              <a:r>
                <a:rPr lang="en-US" sz="2400" u="sng">
                  <a:solidFill>
                    <a:srgbClr val="000000"/>
                  </a:solidFill>
                  <a:effectLst/>
                  <a:latin typeface="+mn-lt"/>
                  <a:cs typeface="Arial" panose="020B0604020202020204" pitchFamily="34" charset="0"/>
                </a:rPr>
                <a:t>of Days</a:t>
              </a:r>
            </a:p>
          </p:txBody>
        </p:sp>
        <p:sp>
          <p:nvSpPr>
            <p:cNvPr id="15441" name="Rectangle 81"/>
            <p:cNvSpPr>
              <a:spLocks noChangeArrowheads="1"/>
            </p:cNvSpPr>
            <p:nvPr/>
          </p:nvSpPr>
          <p:spPr bwMode="auto">
            <a:xfrm>
              <a:off x="4814061" y="3635885"/>
              <a:ext cx="886801" cy="2152650"/>
            </a:xfrm>
            <a:prstGeom prst="rect">
              <a:avLst/>
            </a:prstGeom>
            <a:noFill/>
            <a:ln w="12700">
              <a:noFill/>
              <a:miter lim="800000"/>
              <a:headEnd/>
              <a:tailEnd/>
            </a:ln>
            <a:effectLst/>
          </p:spPr>
          <p:txBody>
            <a:bodyPr wrap="none" anchor="ctr"/>
            <a:lstStyle/>
            <a:p>
              <a:pPr algn="l"/>
              <a:r>
                <a:rPr lang="en-US" sz="2400">
                  <a:solidFill>
                    <a:srgbClr val="000000"/>
                  </a:solidFill>
                  <a:effectLst/>
                  <a:latin typeface="+mn-lt"/>
                  <a:cs typeface="Arial" panose="020B0604020202020204" pitchFamily="34" charset="0"/>
                </a:rPr>
                <a:t>0</a:t>
              </a:r>
            </a:p>
            <a:p>
              <a:pPr algn="l"/>
              <a:r>
                <a:rPr lang="en-US" sz="2400">
                  <a:solidFill>
                    <a:srgbClr val="000000"/>
                  </a:solidFill>
                  <a:effectLst/>
                  <a:latin typeface="+mn-lt"/>
                  <a:cs typeface="Arial" panose="020B0604020202020204" pitchFamily="34" charset="0"/>
                </a:rPr>
                <a:t>1</a:t>
              </a:r>
            </a:p>
            <a:p>
              <a:pPr algn="l"/>
              <a:r>
                <a:rPr lang="en-US" sz="2400">
                  <a:solidFill>
                    <a:srgbClr val="000000"/>
                  </a:solidFill>
                  <a:effectLst/>
                  <a:latin typeface="+mn-lt"/>
                  <a:cs typeface="Arial" panose="020B0604020202020204" pitchFamily="34" charset="0"/>
                </a:rPr>
                <a:t>2</a:t>
              </a:r>
            </a:p>
            <a:p>
              <a:pPr algn="l"/>
              <a:r>
                <a:rPr lang="en-US" sz="2400">
                  <a:solidFill>
                    <a:srgbClr val="000000"/>
                  </a:solidFill>
                  <a:effectLst/>
                  <a:latin typeface="+mn-lt"/>
                  <a:cs typeface="Arial" panose="020B0604020202020204" pitchFamily="34" charset="0"/>
                </a:rPr>
                <a:t>3</a:t>
              </a:r>
            </a:p>
            <a:p>
              <a:pPr algn="l"/>
              <a:r>
                <a:rPr lang="en-US" sz="2400">
                  <a:solidFill>
                    <a:srgbClr val="000000"/>
                  </a:solidFill>
                  <a:effectLst/>
                  <a:latin typeface="+mn-lt"/>
                  <a:cs typeface="Arial" panose="020B0604020202020204" pitchFamily="34" charset="0"/>
                </a:rPr>
                <a:t>4</a:t>
              </a:r>
            </a:p>
          </p:txBody>
        </p:sp>
        <p:sp>
          <p:nvSpPr>
            <p:cNvPr id="15442" name="Rectangle 82"/>
            <p:cNvSpPr>
              <a:spLocks noChangeArrowheads="1"/>
            </p:cNvSpPr>
            <p:nvPr/>
          </p:nvSpPr>
          <p:spPr bwMode="auto">
            <a:xfrm>
              <a:off x="6693479" y="3693035"/>
              <a:ext cx="836126" cy="203835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4</a:t>
              </a:r>
            </a:p>
            <a:p>
              <a:r>
                <a:rPr lang="en-US" sz="2400" dirty="0">
                  <a:solidFill>
                    <a:srgbClr val="000000"/>
                  </a:solidFill>
                  <a:effectLst/>
                  <a:latin typeface="+mn-lt"/>
                  <a:cs typeface="Arial" panose="020B0604020202020204" pitchFamily="34" charset="0"/>
                </a:rPr>
                <a:t>  6</a:t>
              </a:r>
            </a:p>
            <a:p>
              <a:r>
                <a:rPr lang="en-US" sz="2400" dirty="0">
                  <a:solidFill>
                    <a:srgbClr val="000000"/>
                  </a:solidFill>
                  <a:effectLst/>
                  <a:latin typeface="+mn-lt"/>
                  <a:cs typeface="Arial" panose="020B0604020202020204" pitchFamily="34" charset="0"/>
                </a:rPr>
                <a:t>18</a:t>
              </a:r>
            </a:p>
            <a:p>
              <a:r>
                <a:rPr lang="en-US" sz="2400" dirty="0">
                  <a:solidFill>
                    <a:srgbClr val="000000"/>
                  </a:solidFill>
                  <a:effectLst/>
                  <a:latin typeface="+mn-lt"/>
                  <a:cs typeface="Arial" panose="020B0604020202020204" pitchFamily="34" charset="0"/>
                </a:rPr>
                <a:t>10</a:t>
              </a:r>
            </a:p>
            <a:p>
              <a:r>
                <a:rPr lang="en-US" sz="2400" dirty="0">
                  <a:solidFill>
                    <a:srgbClr val="000000"/>
                  </a:solidFill>
                  <a:effectLst/>
                  <a:latin typeface="+mn-lt"/>
                  <a:cs typeface="Arial" panose="020B0604020202020204" pitchFamily="34" charset="0"/>
                </a:rPr>
                <a:t>  2</a:t>
              </a:r>
            </a:p>
          </p:txBody>
        </p:sp>
      </p:grpSp>
      <p:sp>
        <p:nvSpPr>
          <p:cNvPr id="15444" name="Rectangle 84"/>
          <p:cNvSpPr>
            <a:spLocks noChangeArrowheads="1"/>
          </p:cNvSpPr>
          <p:nvPr/>
        </p:nvSpPr>
        <p:spPr bwMode="auto">
          <a:xfrm>
            <a:off x="1415491" y="1827863"/>
            <a:ext cx="10033516" cy="1473292"/>
          </a:xfrm>
          <a:prstGeom prst="rect">
            <a:avLst/>
          </a:prstGeom>
          <a:noFill/>
          <a:ln w="12700">
            <a:noFill/>
            <a:miter lim="800000"/>
            <a:headEnd/>
            <a:tailEnd/>
          </a:ln>
          <a:effectLst/>
        </p:spPr>
        <p:txBody>
          <a:bodyPr lIns="90488" tIns="44450" rIns="90488" bIns="44450"/>
          <a:lstStyle/>
          <a:p>
            <a:pPr indent="346075" algn="l">
              <a:lnSpc>
                <a:spcPct val="110000"/>
              </a:lnSpc>
              <a:buFont typeface="Wingdings" pitchFamily="2" charset="2"/>
              <a:buNone/>
            </a:pPr>
            <a:r>
              <a:rPr lang="en-US" sz="2400">
                <a:solidFill>
                  <a:srgbClr val="000000"/>
                </a:solidFill>
                <a:effectLst/>
                <a:latin typeface="+mn-lt"/>
                <a:cs typeface="Arial" panose="020B0604020202020204" pitchFamily="34" charset="0"/>
              </a:rPr>
              <a:t>Lucas Tool Rental ingin menetapkan probabilitas pada jumlah pemoles mobil yang disewa setiap hari. Catatan kantor menunjukkan frekuensi sewa harian berikut ini selama 40 hari terakhir.</a:t>
            </a:r>
            <a:endParaRPr lang="en-US" sz="2400" dirty="0">
              <a:solidFill>
                <a:srgbClr val="000000"/>
              </a:solidFill>
              <a:effectLst/>
              <a:latin typeface="+mn-lt"/>
              <a:cs typeface="Arial" panose="020B0604020202020204" pitchFamily="34" charset="0"/>
            </a:endParaRPr>
          </a:p>
        </p:txBody>
      </p:sp>
      <p:sp>
        <p:nvSpPr>
          <p:cNvPr id="15445" name="Rectangle 85"/>
          <p:cNvSpPr>
            <a:spLocks noChangeArrowheads="1"/>
          </p:cNvSpPr>
          <p:nvPr/>
        </p:nvSpPr>
        <p:spPr bwMode="auto">
          <a:xfrm>
            <a:off x="1248724" y="1239694"/>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Lucas Tool Rental</a:t>
            </a:r>
          </a:p>
        </p:txBody>
      </p:sp>
      <p:sp>
        <p:nvSpPr>
          <p:cNvPr id="2" name="Slide Number Placeholder 1"/>
          <p:cNvSpPr>
            <a:spLocks noGrp="1"/>
          </p:cNvSpPr>
          <p:nvPr>
            <p:ph type="sldNum" sz="quarter" idx="12"/>
          </p:nvPr>
        </p:nvSpPr>
        <p:spPr/>
        <p:txBody>
          <a:bodyPr/>
          <a:lstStyle/>
          <a:p>
            <a:fld id="{949EBC64-41CB-41B8-B6DF-9B1367312BD4}" type="slidenum">
              <a:rPr lang="en-US" smtClean="0"/>
              <a:t>19</a:t>
            </a:fld>
            <a:endParaRPr lang="en-US"/>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07715" y="728511"/>
            <a:ext cx="10337562" cy="700088"/>
          </a:xfrm>
          <a:noFill/>
          <a:ln/>
        </p:spPr>
        <p:txBody>
          <a:bodyPr>
            <a:noAutofit/>
          </a:bodyPr>
          <a:lstStyle/>
          <a:p>
            <a:r>
              <a:rPr lang="en-US" dirty="0"/>
              <a:t>Chapter 4</a:t>
            </a:r>
            <a:br>
              <a:rPr lang="en-US" dirty="0"/>
            </a:br>
            <a:r>
              <a:rPr lang="en-US" dirty="0"/>
              <a:t>Introduction to Probability</a:t>
            </a:r>
          </a:p>
        </p:txBody>
      </p:sp>
      <p:sp>
        <p:nvSpPr>
          <p:cNvPr id="5274" name="Rectangle 154"/>
          <p:cNvSpPr>
            <a:spLocks noChangeArrowheads="1"/>
          </p:cNvSpPr>
          <p:nvPr/>
        </p:nvSpPr>
        <p:spPr bwMode="auto">
          <a:xfrm>
            <a:off x="1264592" y="1540340"/>
            <a:ext cx="10134485" cy="470693"/>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Random</a:t>
            </a:r>
            <a:r>
              <a:rPr lang="en-US" sz="2400">
                <a:solidFill>
                  <a:srgbClr val="000000"/>
                </a:solidFill>
                <a:effectLst/>
                <a:latin typeface="+mn-lt"/>
                <a:cs typeface="Arial" panose="020B0604020202020204" pitchFamily="34" charset="0"/>
              </a:rPr>
              <a:t> Experiments</a:t>
            </a:r>
            <a:r>
              <a:rPr lang="en-US" sz="2400" dirty="0">
                <a:solidFill>
                  <a:srgbClr val="000000"/>
                </a:solidFill>
                <a:effectLst/>
                <a:latin typeface="+mn-lt"/>
                <a:cs typeface="Arial" panose="020B0604020202020204" pitchFamily="34" charset="0"/>
              </a:rPr>
              <a:t>, Counting Rules, and Assigning Probabilities</a:t>
            </a:r>
          </a:p>
        </p:txBody>
      </p:sp>
      <p:sp>
        <p:nvSpPr>
          <p:cNvPr id="5275" name="Rectangle 155"/>
          <p:cNvSpPr>
            <a:spLocks noChangeArrowheads="1"/>
          </p:cNvSpPr>
          <p:nvPr/>
        </p:nvSpPr>
        <p:spPr bwMode="auto">
          <a:xfrm>
            <a:off x="1264592" y="2020873"/>
            <a:ext cx="9826133" cy="484187"/>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Events and Their Probability</a:t>
            </a:r>
          </a:p>
        </p:txBody>
      </p:sp>
      <p:sp>
        <p:nvSpPr>
          <p:cNvPr id="5276" name="Rectangle 156"/>
          <p:cNvSpPr>
            <a:spLocks noChangeArrowheads="1"/>
          </p:cNvSpPr>
          <p:nvPr/>
        </p:nvSpPr>
        <p:spPr bwMode="auto">
          <a:xfrm>
            <a:off x="1264592" y="2531677"/>
            <a:ext cx="9425276" cy="569863"/>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Some Basic Relationships of Probability</a:t>
            </a:r>
          </a:p>
        </p:txBody>
      </p:sp>
      <p:sp>
        <p:nvSpPr>
          <p:cNvPr id="5277" name="Rectangle 157"/>
          <p:cNvSpPr>
            <a:spLocks noChangeArrowheads="1"/>
          </p:cNvSpPr>
          <p:nvPr/>
        </p:nvSpPr>
        <p:spPr bwMode="auto">
          <a:xfrm>
            <a:off x="1264592" y="3036238"/>
            <a:ext cx="9301935" cy="522287"/>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Conditional Probability</a:t>
            </a:r>
          </a:p>
        </p:txBody>
      </p:sp>
      <p:sp>
        <p:nvSpPr>
          <p:cNvPr id="5278" name="Rectangle 158"/>
          <p:cNvSpPr>
            <a:spLocks noChangeArrowheads="1"/>
          </p:cNvSpPr>
          <p:nvPr/>
        </p:nvSpPr>
        <p:spPr bwMode="auto">
          <a:xfrm>
            <a:off x="1264593" y="3515004"/>
            <a:ext cx="9517781" cy="522287"/>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Bayes’ Theorem</a:t>
            </a:r>
          </a:p>
        </p:txBody>
      </p:sp>
      <p:sp>
        <p:nvSpPr>
          <p:cNvPr id="2" name="Slide Number Placeholder 1"/>
          <p:cNvSpPr>
            <a:spLocks noGrp="1"/>
          </p:cNvSpPr>
          <p:nvPr>
            <p:ph type="sldNum" sz="quarter" idx="12"/>
          </p:nvPr>
        </p:nvSpPr>
        <p:spPr/>
        <p:txBody>
          <a:bodyPr/>
          <a:lstStyle/>
          <a:p>
            <a:fld id="{949EBC64-41CB-41B8-B6DF-9B1367312BD4}" type="slidenum">
              <a:rPr lang="en-US" smtClean="0"/>
              <a:t>2</a:t>
            </a:fld>
            <a:endParaRPr lang="en-US"/>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377358" y="1769894"/>
            <a:ext cx="9445995" cy="955722"/>
          </a:xfrm>
          <a:noFill/>
          <a:ln/>
        </p:spPr>
        <p:txBody>
          <a:bodyPr/>
          <a:lstStyle/>
          <a:p>
            <a:pPr>
              <a:lnSpc>
                <a:spcPct val="90000"/>
              </a:lnSpc>
              <a:buFont typeface="Monotype Sorts" pitchFamily="2" charset="2"/>
              <a:buNone/>
            </a:pPr>
            <a:r>
              <a:rPr lang="en-US"/>
              <a:t>	 Setiap penetapan probabilitas diberikan dengan membagi frekuensi (jumlah hari) dengan frekuensi total (jumlah hari).</a:t>
            </a:r>
            <a:endParaRPr lang="en-US" dirty="0"/>
          </a:p>
        </p:txBody>
      </p:sp>
      <p:grpSp>
        <p:nvGrpSpPr>
          <p:cNvPr id="4" name="Group 3"/>
          <p:cNvGrpSpPr/>
          <p:nvPr/>
        </p:nvGrpSpPr>
        <p:grpSpPr>
          <a:xfrm>
            <a:off x="2305682" y="2704119"/>
            <a:ext cx="7074986" cy="3200400"/>
            <a:chOff x="2305682" y="2704119"/>
            <a:chExt cx="7074986" cy="3200400"/>
          </a:xfrm>
        </p:grpSpPr>
        <p:sp>
          <p:nvSpPr>
            <p:cNvPr id="3" name="Rectangle 2"/>
            <p:cNvSpPr/>
            <p:nvPr/>
          </p:nvSpPr>
          <p:spPr>
            <a:xfrm>
              <a:off x="2657139" y="2723169"/>
              <a:ext cx="6723529" cy="318135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35" name="Rectangle 151"/>
            <p:cNvSpPr>
              <a:spLocks noChangeArrowheads="1"/>
            </p:cNvSpPr>
            <p:nvPr/>
          </p:nvSpPr>
          <p:spPr bwMode="auto">
            <a:xfrm>
              <a:off x="6875202" y="3123219"/>
              <a:ext cx="2331019" cy="476250"/>
            </a:xfrm>
            <a:prstGeom prst="rect">
              <a:avLst/>
            </a:prstGeom>
            <a:noFill/>
            <a:ln w="12700">
              <a:noFill/>
              <a:miter lim="800000"/>
              <a:headEnd/>
              <a:tailEnd/>
            </a:ln>
            <a:effectLst/>
          </p:spPr>
          <p:txBody>
            <a:bodyPr wrap="none" anchor="ctr"/>
            <a:lstStyle/>
            <a:p>
              <a:r>
                <a:rPr lang="en-US" sz="2400" u="sng">
                  <a:solidFill>
                    <a:srgbClr val="000000"/>
                  </a:solidFill>
                  <a:effectLst/>
                  <a:latin typeface="Arial" panose="020B0604020202020204" pitchFamily="34" charset="0"/>
                  <a:cs typeface="Arial" panose="020B0604020202020204" pitchFamily="34" charset="0"/>
                </a:rPr>
                <a:t>Probability</a:t>
              </a:r>
            </a:p>
          </p:txBody>
        </p:sp>
        <p:sp>
          <p:nvSpPr>
            <p:cNvPr id="16536" name="Rectangle 152"/>
            <p:cNvSpPr>
              <a:spLocks noChangeArrowheads="1"/>
            </p:cNvSpPr>
            <p:nvPr/>
          </p:nvSpPr>
          <p:spPr bwMode="auto">
            <a:xfrm>
              <a:off x="2305682" y="2704119"/>
              <a:ext cx="3344505" cy="952500"/>
            </a:xfrm>
            <a:prstGeom prst="rect">
              <a:avLst/>
            </a:prstGeom>
            <a:noFill/>
            <a:ln w="12700">
              <a:noFill/>
              <a:miter lim="800000"/>
              <a:headEnd/>
              <a:tailEnd/>
            </a:ln>
            <a:effectLst/>
          </p:spPr>
          <p:txBody>
            <a:bodyPr wrap="none" anchor="ctr"/>
            <a:lstStyle/>
            <a:p>
              <a:r>
                <a:rPr lang="en-US" sz="2400">
                  <a:solidFill>
                    <a:srgbClr val="000000"/>
                  </a:solidFill>
                  <a:effectLst/>
                  <a:latin typeface="Arial" panose="020B0604020202020204" pitchFamily="34" charset="0"/>
                  <a:cs typeface="Arial" panose="020B0604020202020204" pitchFamily="34" charset="0"/>
                </a:rPr>
                <a:t>Number of</a:t>
              </a:r>
            </a:p>
            <a:p>
              <a:r>
                <a:rPr lang="en-US" sz="2400" u="sng">
                  <a:solidFill>
                    <a:srgbClr val="000000"/>
                  </a:solidFill>
                  <a:effectLst/>
                  <a:latin typeface="Arial" panose="020B0604020202020204" pitchFamily="34" charset="0"/>
                  <a:cs typeface="Arial" panose="020B0604020202020204" pitchFamily="34" charset="0"/>
                </a:rPr>
                <a:t>Polishers Rented</a:t>
              </a:r>
            </a:p>
          </p:txBody>
        </p:sp>
        <p:sp>
          <p:nvSpPr>
            <p:cNvPr id="16537" name="Rectangle 153"/>
            <p:cNvSpPr>
              <a:spLocks noChangeArrowheads="1"/>
            </p:cNvSpPr>
            <p:nvPr/>
          </p:nvSpPr>
          <p:spPr bwMode="auto">
            <a:xfrm>
              <a:off x="5231295" y="2723169"/>
              <a:ext cx="2001636" cy="914400"/>
            </a:xfrm>
            <a:prstGeom prst="rect">
              <a:avLst/>
            </a:prstGeom>
            <a:noFill/>
            <a:ln w="12700">
              <a:noFill/>
              <a:miter lim="800000"/>
              <a:headEnd/>
              <a:tailEnd/>
            </a:ln>
            <a:effectLst/>
          </p:spPr>
          <p:txBody>
            <a:bodyPr wrap="none" anchor="ctr"/>
            <a:lstStyle/>
            <a:p>
              <a:r>
                <a:rPr lang="en-US" sz="2400">
                  <a:solidFill>
                    <a:srgbClr val="000000"/>
                  </a:solidFill>
                  <a:effectLst/>
                  <a:latin typeface="Arial" panose="020B0604020202020204" pitchFamily="34" charset="0"/>
                  <a:cs typeface="Arial" panose="020B0604020202020204" pitchFamily="34" charset="0"/>
                </a:rPr>
                <a:t>Number</a:t>
              </a:r>
            </a:p>
            <a:p>
              <a:r>
                <a:rPr lang="en-US" sz="2400" u="sng">
                  <a:solidFill>
                    <a:srgbClr val="000000"/>
                  </a:solidFill>
                  <a:effectLst/>
                  <a:latin typeface="Arial" panose="020B0604020202020204" pitchFamily="34" charset="0"/>
                  <a:cs typeface="Arial" panose="020B0604020202020204" pitchFamily="34" charset="0"/>
                </a:rPr>
                <a:t>of Days</a:t>
              </a:r>
            </a:p>
          </p:txBody>
        </p:sp>
        <p:sp>
          <p:nvSpPr>
            <p:cNvPr id="16538" name="Rectangle 154"/>
            <p:cNvSpPr>
              <a:spLocks noChangeArrowheads="1"/>
            </p:cNvSpPr>
            <p:nvPr/>
          </p:nvSpPr>
          <p:spPr bwMode="auto">
            <a:xfrm>
              <a:off x="3724563" y="3447069"/>
              <a:ext cx="886801" cy="2152650"/>
            </a:xfrm>
            <a:prstGeom prst="rect">
              <a:avLst/>
            </a:prstGeom>
            <a:noFill/>
            <a:ln w="12700">
              <a:noFill/>
              <a:miter lim="800000"/>
              <a:headEnd/>
              <a:tailEnd/>
            </a:ln>
            <a:effectLst/>
          </p:spPr>
          <p:txBody>
            <a:bodyPr wrap="none" anchor="ctr"/>
            <a:lstStyle/>
            <a:p>
              <a:pPr algn="l"/>
              <a:r>
                <a:rPr lang="en-US" sz="2400">
                  <a:solidFill>
                    <a:srgbClr val="000000"/>
                  </a:solidFill>
                  <a:effectLst/>
                  <a:latin typeface="Arial" panose="020B0604020202020204" pitchFamily="34" charset="0"/>
                  <a:cs typeface="Arial" panose="020B0604020202020204" pitchFamily="34" charset="0"/>
                </a:rPr>
                <a:t>0</a:t>
              </a:r>
            </a:p>
            <a:p>
              <a:pPr algn="l"/>
              <a:r>
                <a:rPr lang="en-US" sz="2400">
                  <a:solidFill>
                    <a:srgbClr val="000000"/>
                  </a:solidFill>
                  <a:effectLst/>
                  <a:latin typeface="Arial" panose="020B0604020202020204" pitchFamily="34" charset="0"/>
                  <a:cs typeface="Arial" panose="020B0604020202020204" pitchFamily="34" charset="0"/>
                </a:rPr>
                <a:t>1</a:t>
              </a:r>
            </a:p>
            <a:p>
              <a:pPr algn="l"/>
              <a:r>
                <a:rPr lang="en-US" sz="2400">
                  <a:solidFill>
                    <a:srgbClr val="000000"/>
                  </a:solidFill>
                  <a:effectLst/>
                  <a:latin typeface="Arial" panose="020B0604020202020204" pitchFamily="34" charset="0"/>
                  <a:cs typeface="Arial" panose="020B0604020202020204" pitchFamily="34" charset="0"/>
                </a:rPr>
                <a:t>2</a:t>
              </a:r>
            </a:p>
            <a:p>
              <a:pPr algn="l"/>
              <a:r>
                <a:rPr lang="en-US" sz="2400">
                  <a:solidFill>
                    <a:srgbClr val="000000"/>
                  </a:solidFill>
                  <a:effectLst/>
                  <a:latin typeface="Arial" panose="020B0604020202020204" pitchFamily="34" charset="0"/>
                  <a:cs typeface="Arial" panose="020B0604020202020204" pitchFamily="34" charset="0"/>
                </a:rPr>
                <a:t>3</a:t>
              </a:r>
            </a:p>
            <a:p>
              <a:pPr algn="l"/>
              <a:r>
                <a:rPr lang="en-US" sz="2400">
                  <a:solidFill>
                    <a:srgbClr val="000000"/>
                  </a:solidFill>
                  <a:effectLst/>
                  <a:latin typeface="Arial" panose="020B0604020202020204" pitchFamily="34" charset="0"/>
                  <a:cs typeface="Arial" panose="020B0604020202020204" pitchFamily="34" charset="0"/>
                </a:rPr>
                <a:t>4</a:t>
              </a:r>
            </a:p>
          </p:txBody>
        </p:sp>
        <p:sp>
          <p:nvSpPr>
            <p:cNvPr id="16539" name="Rectangle 155"/>
            <p:cNvSpPr>
              <a:spLocks noChangeArrowheads="1"/>
            </p:cNvSpPr>
            <p:nvPr/>
          </p:nvSpPr>
          <p:spPr bwMode="auto">
            <a:xfrm>
              <a:off x="5738039" y="3504219"/>
              <a:ext cx="836126" cy="2400300"/>
            </a:xfrm>
            <a:prstGeom prst="rect">
              <a:avLst/>
            </a:prstGeom>
            <a:noFill/>
            <a:ln w="12700">
              <a:noFill/>
              <a:miter lim="800000"/>
              <a:headEnd/>
              <a:tailEnd/>
            </a:ln>
            <a:effectLst/>
          </p:spPr>
          <p:txBody>
            <a:bodyPr wrap="none" anchor="ctr"/>
            <a:lstStyle/>
            <a:p>
              <a:r>
                <a:rPr lang="en-US" sz="2400">
                  <a:solidFill>
                    <a:srgbClr val="000000"/>
                  </a:solidFill>
                  <a:effectLst/>
                  <a:latin typeface="Arial" panose="020B0604020202020204" pitchFamily="34" charset="0"/>
                  <a:cs typeface="Arial" panose="020B0604020202020204" pitchFamily="34" charset="0"/>
                </a:rPr>
                <a:t>  4</a:t>
              </a:r>
            </a:p>
            <a:p>
              <a:r>
                <a:rPr lang="en-US" sz="2400">
                  <a:solidFill>
                    <a:srgbClr val="000000"/>
                  </a:solidFill>
                  <a:effectLst/>
                  <a:latin typeface="Arial" panose="020B0604020202020204" pitchFamily="34" charset="0"/>
                  <a:cs typeface="Arial" panose="020B0604020202020204" pitchFamily="34" charset="0"/>
                </a:rPr>
                <a:t>  6</a:t>
              </a:r>
            </a:p>
            <a:p>
              <a:r>
                <a:rPr lang="en-US" sz="2400">
                  <a:solidFill>
                    <a:srgbClr val="000000"/>
                  </a:solidFill>
                  <a:effectLst/>
                  <a:latin typeface="Arial" panose="020B0604020202020204" pitchFamily="34" charset="0"/>
                  <a:cs typeface="Arial" panose="020B0604020202020204" pitchFamily="34" charset="0"/>
                </a:rPr>
                <a:t>18</a:t>
              </a:r>
            </a:p>
            <a:p>
              <a:r>
                <a:rPr lang="en-US" sz="2400">
                  <a:solidFill>
                    <a:srgbClr val="000000"/>
                  </a:solidFill>
                  <a:effectLst/>
                  <a:latin typeface="Arial" panose="020B0604020202020204" pitchFamily="34" charset="0"/>
                  <a:cs typeface="Arial" panose="020B0604020202020204" pitchFamily="34" charset="0"/>
                </a:rPr>
                <a:t>10</a:t>
              </a:r>
            </a:p>
            <a:p>
              <a:r>
                <a:rPr lang="en-US" sz="2400" u="sng">
                  <a:solidFill>
                    <a:srgbClr val="000000"/>
                  </a:solidFill>
                  <a:effectLst/>
                  <a:latin typeface="Arial" panose="020B0604020202020204" pitchFamily="34" charset="0"/>
                  <a:cs typeface="Arial" panose="020B0604020202020204" pitchFamily="34" charset="0"/>
                </a:rPr>
                <a:t>  2</a:t>
              </a:r>
            </a:p>
            <a:p>
              <a:r>
                <a:rPr lang="en-US" sz="2400">
                  <a:solidFill>
                    <a:srgbClr val="000000"/>
                  </a:solidFill>
                  <a:effectLst/>
                  <a:latin typeface="Arial" panose="020B0604020202020204" pitchFamily="34" charset="0"/>
                  <a:cs typeface="Arial" panose="020B0604020202020204" pitchFamily="34" charset="0"/>
                </a:rPr>
                <a:t>40</a:t>
              </a:r>
            </a:p>
          </p:txBody>
        </p:sp>
        <p:sp>
          <p:nvSpPr>
            <p:cNvPr id="16540" name="Rectangle 156"/>
            <p:cNvSpPr>
              <a:spLocks noChangeArrowheads="1"/>
            </p:cNvSpPr>
            <p:nvPr/>
          </p:nvSpPr>
          <p:spPr bwMode="auto">
            <a:xfrm>
              <a:off x="7607487" y="3504219"/>
              <a:ext cx="1462374" cy="23812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Arial" panose="020B0604020202020204" pitchFamily="34" charset="0"/>
                  <a:cs typeface="Arial" panose="020B0604020202020204" pitchFamily="34" charset="0"/>
                </a:rPr>
                <a:t>  .10 = 4/40</a:t>
              </a:r>
            </a:p>
            <a:p>
              <a:pPr algn="l"/>
              <a:r>
                <a:rPr lang="en-US" sz="2400" dirty="0">
                  <a:solidFill>
                    <a:srgbClr val="000000"/>
                  </a:solidFill>
                  <a:effectLst/>
                  <a:latin typeface="Arial" panose="020B0604020202020204" pitchFamily="34" charset="0"/>
                  <a:cs typeface="Arial" panose="020B0604020202020204" pitchFamily="34" charset="0"/>
                </a:rPr>
                <a:t>  .15</a:t>
              </a:r>
            </a:p>
            <a:p>
              <a:pPr algn="l"/>
              <a:r>
                <a:rPr lang="en-US" sz="2400" dirty="0">
                  <a:solidFill>
                    <a:srgbClr val="000000"/>
                  </a:solidFill>
                  <a:effectLst/>
                  <a:latin typeface="Arial" panose="020B0604020202020204" pitchFamily="34" charset="0"/>
                  <a:cs typeface="Arial" panose="020B0604020202020204" pitchFamily="34" charset="0"/>
                </a:rPr>
                <a:t>  .45</a:t>
              </a:r>
            </a:p>
            <a:p>
              <a:pPr algn="l"/>
              <a:r>
                <a:rPr lang="en-US" sz="2400" dirty="0">
                  <a:solidFill>
                    <a:srgbClr val="000000"/>
                  </a:solidFill>
                  <a:effectLst/>
                  <a:latin typeface="Arial" panose="020B0604020202020204" pitchFamily="34" charset="0"/>
                  <a:cs typeface="Arial" panose="020B0604020202020204" pitchFamily="34" charset="0"/>
                </a:rPr>
                <a:t>  .25</a:t>
              </a:r>
            </a:p>
            <a:p>
              <a:pPr algn="l"/>
              <a:r>
                <a:rPr lang="en-US" sz="2400" u="sng" dirty="0">
                  <a:solidFill>
                    <a:srgbClr val="000000"/>
                  </a:solidFill>
                  <a:effectLst/>
                  <a:latin typeface="Arial" panose="020B0604020202020204" pitchFamily="34" charset="0"/>
                  <a:cs typeface="Arial" panose="020B0604020202020204" pitchFamily="34" charset="0"/>
                </a:rPr>
                <a:t>  .05</a:t>
              </a:r>
            </a:p>
            <a:p>
              <a:pPr algn="l"/>
              <a:r>
                <a:rPr lang="en-US" sz="2400" dirty="0">
                  <a:solidFill>
                    <a:srgbClr val="000000"/>
                  </a:solidFill>
                  <a:effectLst/>
                  <a:latin typeface="Arial" panose="020B0604020202020204" pitchFamily="34" charset="0"/>
                  <a:cs typeface="Arial" panose="020B0604020202020204" pitchFamily="34" charset="0"/>
                </a:rPr>
                <a:t>1.00</a:t>
              </a:r>
            </a:p>
          </p:txBody>
        </p:sp>
      </p:grpSp>
      <p:sp>
        <p:nvSpPr>
          <p:cNvPr id="2" name="Slide Number Placeholder 1"/>
          <p:cNvSpPr>
            <a:spLocks noGrp="1"/>
          </p:cNvSpPr>
          <p:nvPr>
            <p:ph type="sldNum" sz="quarter" idx="12"/>
          </p:nvPr>
        </p:nvSpPr>
        <p:spPr/>
        <p:txBody>
          <a:bodyPr/>
          <a:lstStyle/>
          <a:p>
            <a:fld id="{949EBC64-41CB-41B8-B6DF-9B1367312BD4}" type="slidenum">
              <a:rPr lang="en-US" smtClean="0"/>
              <a:t>20</a:t>
            </a:fld>
            <a:endParaRPr lang="en-US"/>
          </a:p>
        </p:txBody>
      </p:sp>
      <p:sp>
        <p:nvSpPr>
          <p:cNvPr id="15" name="Rectangle 2"/>
          <p:cNvSpPr>
            <a:spLocks noGrp="1" noChangeArrowheads="1"/>
          </p:cNvSpPr>
          <p:nvPr>
            <p:ph type="title"/>
          </p:nvPr>
        </p:nvSpPr>
        <p:spPr>
          <a:xfrm>
            <a:off x="896957" y="550976"/>
            <a:ext cx="10337562" cy="604838"/>
          </a:xfrm>
          <a:noFill/>
          <a:ln/>
        </p:spPr>
        <p:txBody>
          <a:bodyPr>
            <a:normAutofit/>
          </a:bodyPr>
          <a:lstStyle/>
          <a:p>
            <a:r>
              <a:rPr lang="en-US" dirty="0"/>
              <a:t>Relative Frequency Method</a:t>
            </a:r>
          </a:p>
        </p:txBody>
      </p:sp>
      <p:sp>
        <p:nvSpPr>
          <p:cNvPr id="16" name="Rectangle 85"/>
          <p:cNvSpPr>
            <a:spLocks noChangeArrowheads="1"/>
          </p:cNvSpPr>
          <p:nvPr/>
        </p:nvSpPr>
        <p:spPr bwMode="auto">
          <a:xfrm>
            <a:off x="1248724" y="1239694"/>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Lucas Tool Rental</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8473" y="534912"/>
            <a:ext cx="10337562" cy="642937"/>
          </a:xfrm>
          <a:noFill/>
          <a:ln/>
        </p:spPr>
        <p:txBody>
          <a:bodyPr/>
          <a:lstStyle/>
          <a:p>
            <a:r>
              <a:rPr lang="en-US" dirty="0"/>
              <a:t>Subjective Method</a:t>
            </a:r>
          </a:p>
        </p:txBody>
      </p:sp>
      <p:sp>
        <p:nvSpPr>
          <p:cNvPr id="17412" name="Rectangle 4"/>
          <p:cNvSpPr>
            <a:spLocks noChangeArrowheads="1"/>
          </p:cNvSpPr>
          <p:nvPr/>
        </p:nvSpPr>
        <p:spPr bwMode="auto">
          <a:xfrm>
            <a:off x="1242591" y="1363750"/>
            <a:ext cx="10514922" cy="1091491"/>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sv-SE" sz="2400">
                <a:solidFill>
                  <a:srgbClr val="000000"/>
                </a:solidFill>
                <a:effectLst/>
                <a:latin typeface="+mn-lt"/>
                <a:cs typeface="Arial" panose="020B0604020202020204" pitchFamily="34" charset="0"/>
              </a:rPr>
              <a:t>Ketika kondisi ekonomi atau keadaan perusahaan berubah dengan cepat, mungkin tidak tepat untuk menetapkan probabilitas hanya berdasarkan data historis</a:t>
            </a:r>
            <a:r>
              <a:rPr lang="en-US" sz="240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p:txBody>
      </p:sp>
      <p:sp>
        <p:nvSpPr>
          <p:cNvPr id="17413" name="Rectangle 5"/>
          <p:cNvSpPr>
            <a:spLocks noChangeArrowheads="1"/>
          </p:cNvSpPr>
          <p:nvPr/>
        </p:nvSpPr>
        <p:spPr bwMode="auto">
          <a:xfrm>
            <a:off x="1242591" y="2692919"/>
            <a:ext cx="10489585" cy="1305690"/>
          </a:xfrm>
          <a:prstGeom prst="rect">
            <a:avLst/>
          </a:prstGeom>
          <a:noFill/>
          <a:ln w="12700">
            <a:noFill/>
            <a:miter lim="800000"/>
            <a:headEnd/>
            <a:tailEnd/>
          </a:ln>
          <a:effectLst/>
        </p:spPr>
        <p:txBody>
          <a:bodyPr wrap="square" anchor="ctr"/>
          <a:lstStyle/>
          <a:p>
            <a:pPr marL="342900" indent="-342900" algn="l">
              <a:lnSpc>
                <a:spcPct val="80000"/>
              </a:lnSpc>
              <a:spcBef>
                <a:spcPct val="20000"/>
              </a:spcBef>
              <a:buFont typeface="Arial" panose="020B0604020202020204" pitchFamily="34" charset="0"/>
              <a:buChar char="•"/>
            </a:pPr>
            <a:r>
              <a:rPr lang="en-US" sz="2400">
                <a:solidFill>
                  <a:srgbClr val="000000"/>
                </a:solidFill>
                <a:effectLst/>
                <a:latin typeface="+mn-lt"/>
                <a:cs typeface="Arial" panose="020B0604020202020204" pitchFamily="34" charset="0"/>
              </a:rPr>
              <a:t>Kita dapat menggunakan data apa pun yang tersedia serta pengalaman dan intuisi kita, tetapi pada akhirnya nilai probabilitas harus mengungkapkan tingkat keyakinan kita bahwa hasil eksperimen akan terjadi.</a:t>
            </a:r>
            <a:endParaRPr lang="en-US" dirty="0">
              <a:solidFill>
                <a:srgbClr val="000000"/>
              </a:solidFill>
              <a:effectLst/>
              <a:latin typeface="+mn-lt"/>
              <a:cs typeface="Arial" panose="020B0604020202020204" pitchFamily="34" charset="0"/>
            </a:endParaRPr>
          </a:p>
        </p:txBody>
      </p:sp>
      <p:sp>
        <p:nvSpPr>
          <p:cNvPr id="17414" name="Rectangle 6"/>
          <p:cNvSpPr>
            <a:spLocks noChangeArrowheads="1"/>
          </p:cNvSpPr>
          <p:nvPr/>
        </p:nvSpPr>
        <p:spPr bwMode="auto">
          <a:xfrm>
            <a:off x="1267928" y="3933612"/>
            <a:ext cx="10489585" cy="1030737"/>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Estimasi probabilitas terbaik sering diperoleh dengan menggabungkan estimasi dari pendekatan frekuensi klasik atau relatif dengan estimasi subjektif.</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21</a:t>
            </a:fld>
            <a:endParaRPr lang="en-US"/>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8473" y="513278"/>
            <a:ext cx="10337562" cy="674687"/>
          </a:xfrm>
          <a:noFill/>
          <a:ln/>
        </p:spPr>
        <p:txBody>
          <a:bodyPr/>
          <a:lstStyle/>
          <a:p>
            <a:r>
              <a:rPr lang="en-US" dirty="0"/>
              <a:t>Subjective Method</a:t>
            </a:r>
          </a:p>
        </p:txBody>
      </p:sp>
      <p:sp>
        <p:nvSpPr>
          <p:cNvPr id="18435" name="Rectangle 3"/>
          <p:cNvSpPr>
            <a:spLocks noGrp="1" noChangeArrowheads="1"/>
          </p:cNvSpPr>
          <p:nvPr>
            <p:ph idx="1"/>
          </p:nvPr>
        </p:nvSpPr>
        <p:spPr>
          <a:xfrm>
            <a:off x="1653651" y="1680708"/>
            <a:ext cx="10337562" cy="498475"/>
          </a:xfrm>
          <a:noFill/>
          <a:ln/>
        </p:spPr>
        <p:txBody>
          <a:bodyPr/>
          <a:lstStyle/>
          <a:p>
            <a:pPr>
              <a:lnSpc>
                <a:spcPct val="90000"/>
              </a:lnSpc>
              <a:buFont typeface="Monotype Sorts" pitchFamily="2" charset="2"/>
              <a:buNone/>
            </a:pPr>
            <a:r>
              <a:rPr lang="en-US"/>
              <a:t>Seorang analis membuat perkiraan probabilitas berikut.</a:t>
            </a:r>
            <a:endParaRPr lang="en-US" dirty="0"/>
          </a:p>
        </p:txBody>
      </p:sp>
      <p:sp>
        <p:nvSpPr>
          <p:cNvPr id="18469" name="Rectangle 37"/>
          <p:cNvSpPr>
            <a:spLocks noChangeArrowheads="1"/>
          </p:cNvSpPr>
          <p:nvPr/>
        </p:nvSpPr>
        <p:spPr bwMode="auto">
          <a:xfrm>
            <a:off x="2028113" y="2075352"/>
            <a:ext cx="3445854" cy="590550"/>
          </a:xfrm>
          <a:prstGeom prst="rect">
            <a:avLst/>
          </a:prstGeom>
          <a:noFill/>
          <a:ln w="12700">
            <a:noFill/>
            <a:miter lim="800000"/>
            <a:headEnd/>
            <a:tailEnd/>
          </a:ln>
          <a:effectLst/>
        </p:spPr>
        <p:txBody>
          <a:bodyPr wrap="none" anchor="ctr"/>
          <a:lstStyle/>
          <a:p>
            <a:r>
              <a:rPr lang="en-US" sz="2400" u="sng">
                <a:solidFill>
                  <a:srgbClr val="000000"/>
                </a:solidFill>
                <a:effectLst/>
                <a:latin typeface="+mn-lt"/>
                <a:cs typeface="Arial" panose="020B0604020202020204" pitchFamily="34" charset="0"/>
              </a:rPr>
              <a:t>Experimental Outcome</a:t>
            </a:r>
            <a:endParaRPr lang="en-US" sz="2400" u="sng" dirty="0">
              <a:solidFill>
                <a:srgbClr val="000000"/>
              </a:solidFill>
              <a:effectLst/>
              <a:latin typeface="+mn-lt"/>
              <a:cs typeface="Arial" panose="020B0604020202020204" pitchFamily="34" charset="0"/>
            </a:endParaRPr>
          </a:p>
        </p:txBody>
      </p:sp>
      <p:sp>
        <p:nvSpPr>
          <p:cNvPr id="18470" name="Rectangle 38"/>
          <p:cNvSpPr>
            <a:spLocks noChangeArrowheads="1"/>
          </p:cNvSpPr>
          <p:nvPr/>
        </p:nvSpPr>
        <p:spPr bwMode="auto">
          <a:xfrm>
            <a:off x="4697346" y="2076951"/>
            <a:ext cx="3141808" cy="571500"/>
          </a:xfrm>
          <a:prstGeom prst="rect">
            <a:avLst/>
          </a:prstGeom>
          <a:noFill/>
          <a:ln w="12700">
            <a:noFill/>
            <a:miter lim="800000"/>
            <a:headEnd/>
            <a:tailEnd/>
          </a:ln>
          <a:effectLst/>
        </p:spPr>
        <p:txBody>
          <a:bodyPr wrap="none" anchor="ctr"/>
          <a:lstStyle/>
          <a:p>
            <a:r>
              <a:rPr lang="en-US" sz="2400" u="sng" dirty="0">
                <a:solidFill>
                  <a:srgbClr val="000000"/>
                </a:solidFill>
                <a:effectLst/>
                <a:latin typeface="+mn-lt"/>
                <a:cs typeface="Arial" panose="020B0604020202020204" pitchFamily="34" charset="0"/>
              </a:rPr>
              <a:t>Net Gain or Loss</a:t>
            </a:r>
          </a:p>
        </p:txBody>
      </p:sp>
      <p:sp>
        <p:nvSpPr>
          <p:cNvPr id="18471" name="Rectangle 39"/>
          <p:cNvSpPr>
            <a:spLocks noChangeArrowheads="1"/>
          </p:cNvSpPr>
          <p:nvPr/>
        </p:nvSpPr>
        <p:spPr bwMode="auto">
          <a:xfrm>
            <a:off x="7234907" y="2064594"/>
            <a:ext cx="2483042" cy="571500"/>
          </a:xfrm>
          <a:prstGeom prst="rect">
            <a:avLst/>
          </a:prstGeom>
          <a:noFill/>
          <a:ln w="12700">
            <a:noFill/>
            <a:miter lim="800000"/>
            <a:headEnd/>
            <a:tailEnd/>
          </a:ln>
          <a:effectLst/>
        </p:spPr>
        <p:txBody>
          <a:bodyPr wrap="none" anchor="ctr"/>
          <a:lstStyle/>
          <a:p>
            <a:r>
              <a:rPr lang="en-US" sz="2400" u="sng" dirty="0">
                <a:solidFill>
                  <a:srgbClr val="000000"/>
                </a:solidFill>
                <a:effectLst/>
                <a:latin typeface="+mn-lt"/>
                <a:cs typeface="Arial" panose="020B0604020202020204" pitchFamily="34" charset="0"/>
              </a:rPr>
              <a:t>Probability</a:t>
            </a:r>
          </a:p>
        </p:txBody>
      </p:sp>
      <p:sp>
        <p:nvSpPr>
          <p:cNvPr id="18472" name="Rectangle 40"/>
          <p:cNvSpPr>
            <a:spLocks noChangeArrowheads="1"/>
          </p:cNvSpPr>
          <p:nvPr/>
        </p:nvSpPr>
        <p:spPr bwMode="auto">
          <a:xfrm>
            <a:off x="3250422" y="2445594"/>
            <a:ext cx="1371005" cy="3467100"/>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(10,  8)</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(10, -2)</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(5,  8)</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(5, -2)</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(0,  8)</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(0, -2)</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(-20,  8)</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(-20, -2)</a:t>
            </a:r>
          </a:p>
        </p:txBody>
      </p:sp>
      <p:sp>
        <p:nvSpPr>
          <p:cNvPr id="18473" name="Rectangle 41"/>
          <p:cNvSpPr>
            <a:spLocks noChangeArrowheads="1"/>
          </p:cNvSpPr>
          <p:nvPr/>
        </p:nvSpPr>
        <p:spPr bwMode="auto">
          <a:xfrm>
            <a:off x="5041472" y="2502744"/>
            <a:ext cx="2533220" cy="3390900"/>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$18,000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$8,000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$13,000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$3,000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$8,000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$2,000  Loss</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$12,000  Loss</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$22,000  Loss</a:t>
            </a:r>
          </a:p>
        </p:txBody>
      </p:sp>
      <p:sp>
        <p:nvSpPr>
          <p:cNvPr id="18474" name="Rectangle 42"/>
          <p:cNvSpPr>
            <a:spLocks noChangeArrowheads="1"/>
          </p:cNvSpPr>
          <p:nvPr/>
        </p:nvSpPr>
        <p:spPr bwMode="auto">
          <a:xfrm>
            <a:off x="7969685" y="2521794"/>
            <a:ext cx="937475" cy="3314700"/>
          </a:xfrm>
          <a:prstGeom prst="rect">
            <a:avLst/>
          </a:prstGeom>
          <a:noFill/>
          <a:ln w="12700">
            <a:noFill/>
            <a:miter lim="800000"/>
            <a:headEnd/>
            <a:tailEnd/>
          </a:ln>
          <a:effectLst/>
        </p:spPr>
        <p:txBody>
          <a:bodyPr wrap="none" anchor="ctr"/>
          <a:lstStyle/>
          <a:p>
            <a:pPr>
              <a:lnSpc>
                <a:spcPct val="110000"/>
              </a:lnSpc>
            </a:pPr>
            <a:r>
              <a:rPr lang="en-US" sz="2400">
                <a:solidFill>
                  <a:srgbClr val="000000"/>
                </a:solidFill>
                <a:effectLst/>
                <a:latin typeface="+mn-lt"/>
                <a:cs typeface="Arial" panose="020B0604020202020204" pitchFamily="34" charset="0"/>
              </a:rPr>
              <a:t>.20</a:t>
            </a:r>
          </a:p>
          <a:p>
            <a:pPr>
              <a:lnSpc>
                <a:spcPct val="110000"/>
              </a:lnSpc>
            </a:pPr>
            <a:r>
              <a:rPr lang="en-US" sz="2400">
                <a:solidFill>
                  <a:srgbClr val="000000"/>
                </a:solidFill>
                <a:effectLst/>
                <a:latin typeface="+mn-lt"/>
                <a:cs typeface="Arial" panose="020B0604020202020204" pitchFamily="34" charset="0"/>
              </a:rPr>
              <a:t>.08</a:t>
            </a:r>
          </a:p>
          <a:p>
            <a:pPr>
              <a:lnSpc>
                <a:spcPct val="110000"/>
              </a:lnSpc>
            </a:pPr>
            <a:r>
              <a:rPr lang="en-US" sz="2400">
                <a:solidFill>
                  <a:srgbClr val="000000"/>
                </a:solidFill>
                <a:effectLst/>
                <a:latin typeface="+mn-lt"/>
                <a:cs typeface="Arial" panose="020B0604020202020204" pitchFamily="34" charset="0"/>
              </a:rPr>
              <a:t>.16</a:t>
            </a:r>
          </a:p>
          <a:p>
            <a:pPr>
              <a:lnSpc>
                <a:spcPct val="110000"/>
              </a:lnSpc>
            </a:pPr>
            <a:r>
              <a:rPr lang="en-US" sz="2400">
                <a:solidFill>
                  <a:srgbClr val="000000"/>
                </a:solidFill>
                <a:effectLst/>
                <a:latin typeface="+mn-lt"/>
                <a:cs typeface="Arial" panose="020B0604020202020204" pitchFamily="34" charset="0"/>
              </a:rPr>
              <a:t>.26</a:t>
            </a:r>
          </a:p>
          <a:p>
            <a:pPr>
              <a:lnSpc>
                <a:spcPct val="110000"/>
              </a:lnSpc>
            </a:pPr>
            <a:r>
              <a:rPr lang="en-US" sz="2400">
                <a:solidFill>
                  <a:srgbClr val="000000"/>
                </a:solidFill>
                <a:effectLst/>
                <a:latin typeface="+mn-lt"/>
                <a:cs typeface="Arial" panose="020B0604020202020204" pitchFamily="34" charset="0"/>
              </a:rPr>
              <a:t>.10</a:t>
            </a:r>
          </a:p>
          <a:p>
            <a:pPr>
              <a:lnSpc>
                <a:spcPct val="110000"/>
              </a:lnSpc>
            </a:pPr>
            <a:r>
              <a:rPr lang="en-US" sz="2400">
                <a:solidFill>
                  <a:srgbClr val="000000"/>
                </a:solidFill>
                <a:effectLst/>
                <a:latin typeface="+mn-lt"/>
                <a:cs typeface="Arial" panose="020B0604020202020204" pitchFamily="34" charset="0"/>
              </a:rPr>
              <a:t>.12</a:t>
            </a:r>
          </a:p>
          <a:p>
            <a:pPr>
              <a:lnSpc>
                <a:spcPct val="110000"/>
              </a:lnSpc>
            </a:pPr>
            <a:r>
              <a:rPr lang="en-US" sz="2400">
                <a:solidFill>
                  <a:srgbClr val="000000"/>
                </a:solidFill>
                <a:effectLst/>
                <a:latin typeface="+mn-lt"/>
                <a:cs typeface="Arial" panose="020B0604020202020204" pitchFamily="34" charset="0"/>
              </a:rPr>
              <a:t>.02</a:t>
            </a:r>
          </a:p>
          <a:p>
            <a:pPr>
              <a:lnSpc>
                <a:spcPct val="110000"/>
              </a:lnSpc>
            </a:pPr>
            <a:r>
              <a:rPr lang="en-US" sz="2400">
                <a:solidFill>
                  <a:srgbClr val="000000"/>
                </a:solidFill>
                <a:effectLst/>
                <a:latin typeface="+mn-lt"/>
                <a:cs typeface="Arial" panose="020B0604020202020204" pitchFamily="34" charset="0"/>
              </a:rPr>
              <a:t>.06</a:t>
            </a:r>
          </a:p>
        </p:txBody>
      </p:sp>
      <p:sp>
        <p:nvSpPr>
          <p:cNvPr id="18476" name="Rectangle 44"/>
          <p:cNvSpPr>
            <a:spLocks noChangeArrowheads="1"/>
          </p:cNvSpPr>
          <p:nvPr/>
        </p:nvSpPr>
        <p:spPr bwMode="auto">
          <a:xfrm>
            <a:off x="1257823" y="1237958"/>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Bradley Investments</a:t>
            </a:r>
          </a:p>
        </p:txBody>
      </p:sp>
      <p:cxnSp>
        <p:nvCxnSpPr>
          <p:cNvPr id="3" name="Straight Connector 2"/>
          <p:cNvCxnSpPr/>
          <p:nvPr/>
        </p:nvCxnSpPr>
        <p:spPr bwMode="auto">
          <a:xfrm flipV="1">
            <a:off x="7969685" y="5514694"/>
            <a:ext cx="1386809" cy="520860"/>
          </a:xfrm>
          <a:prstGeom prst="line">
            <a:avLst/>
          </a:prstGeom>
          <a:solidFill>
            <a:schemeClr val="accent1"/>
          </a:solidFill>
          <a:ln w="2857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4" name="TextBox 3"/>
          <p:cNvSpPr txBox="1"/>
          <p:nvPr/>
        </p:nvSpPr>
        <p:spPr>
          <a:xfrm>
            <a:off x="8765129" y="5701652"/>
            <a:ext cx="728083" cy="461665"/>
          </a:xfrm>
          <a:prstGeom prst="rect">
            <a:avLst/>
          </a:prstGeom>
          <a:noFill/>
        </p:spPr>
        <p:txBody>
          <a:bodyPr wrap="none" rtlCol="0">
            <a:spAutoFit/>
          </a:bodyPr>
          <a:lstStyle/>
          <a:p>
            <a:r>
              <a:rPr lang="en-US" sz="2400" dirty="0">
                <a:solidFill>
                  <a:srgbClr val="000000"/>
                </a:solidFill>
                <a:effectLst/>
                <a:latin typeface="+mn-lt"/>
                <a:cs typeface="Arial" panose="020B0604020202020204" pitchFamily="34" charset="0"/>
              </a:rPr>
              <a:t>1.00</a:t>
            </a:r>
          </a:p>
        </p:txBody>
      </p:sp>
      <p:sp>
        <p:nvSpPr>
          <p:cNvPr id="2" name="Slide Number Placeholder 1"/>
          <p:cNvSpPr>
            <a:spLocks noGrp="1"/>
          </p:cNvSpPr>
          <p:nvPr>
            <p:ph type="sldNum" sz="quarter" idx="12"/>
          </p:nvPr>
        </p:nvSpPr>
        <p:spPr/>
        <p:txBody>
          <a:bodyPr/>
          <a:lstStyle/>
          <a:p>
            <a:fld id="{949EBC64-41CB-41B8-B6DF-9B1367312BD4}" type="slidenum">
              <a:rPr lang="en-US" smtClean="0"/>
              <a:t>22</a:t>
            </a:fld>
            <a:endParaRPr lang="en-US"/>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1266858" y="1587724"/>
            <a:ext cx="9653459"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Setiap </a:t>
            </a:r>
            <a:r>
              <a:rPr lang="en-US" sz="2400" u="sng">
                <a:solidFill>
                  <a:srgbClr val="000000"/>
                </a:solidFill>
                <a:effectLst/>
                <a:latin typeface="+mn-lt"/>
                <a:cs typeface="Arial" panose="020B0604020202020204" pitchFamily="34" charset="0"/>
              </a:rPr>
              <a:t>even</a:t>
            </a:r>
            <a:r>
              <a:rPr lang="en-US" sz="2400" b="1">
                <a:solidFill>
                  <a:srgbClr val="000000"/>
                </a:solidFill>
                <a:effectLst/>
                <a:latin typeface="+mn-lt"/>
                <a:cs typeface="Arial" panose="020B0604020202020204" pitchFamily="34" charset="0"/>
              </a:rPr>
              <a:t> </a:t>
            </a:r>
            <a:r>
              <a:rPr lang="en-US" sz="2400">
                <a:solidFill>
                  <a:srgbClr val="000000"/>
                </a:solidFill>
                <a:effectLst/>
                <a:latin typeface="+mn-lt"/>
                <a:cs typeface="Arial" panose="020B0604020202020204" pitchFamily="34" charset="0"/>
              </a:rPr>
              <a:t>mengumpulkan satu </a:t>
            </a:r>
            <a:r>
              <a:rPr lang="en-US" sz="2400" dirty="0">
                <a:solidFill>
                  <a:srgbClr val="000000"/>
                </a:solidFill>
                <a:effectLst/>
                <a:latin typeface="+mn-lt"/>
                <a:cs typeface="Arial" panose="020B0604020202020204" pitchFamily="34" charset="0"/>
              </a:rPr>
              <a:t>sample points.</a:t>
            </a:r>
          </a:p>
        </p:txBody>
      </p:sp>
      <p:sp>
        <p:nvSpPr>
          <p:cNvPr id="145411" name="Rectangle 3"/>
          <p:cNvSpPr>
            <a:spLocks noChangeArrowheads="1"/>
          </p:cNvSpPr>
          <p:nvPr/>
        </p:nvSpPr>
        <p:spPr bwMode="auto">
          <a:xfrm>
            <a:off x="1241521" y="2492837"/>
            <a:ext cx="9653459"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a:solidFill>
                  <a:srgbClr val="000000"/>
                </a:solidFill>
                <a:effectLst/>
                <a:latin typeface="+mn-lt"/>
                <a:cs typeface="Arial" panose="020B0604020202020204" pitchFamily="34" charset="0"/>
              </a:rPr>
              <a:t>probability pada even</a:t>
            </a:r>
            <a:r>
              <a:rPr lang="en-US" sz="2400">
                <a:solidFill>
                  <a:srgbClr val="000000"/>
                </a:solidFill>
                <a:effectLst/>
                <a:latin typeface="+mn-lt"/>
                <a:cs typeface="Arial" panose="020B0604020202020204" pitchFamily="34" charset="0"/>
              </a:rPr>
              <a:t> adalah sama dengan jumlah dari probabilitas dari </a:t>
            </a:r>
            <a:r>
              <a:rPr lang="en-US" sz="2400" dirty="0">
                <a:solidFill>
                  <a:srgbClr val="000000"/>
                </a:solidFill>
                <a:effectLst/>
                <a:latin typeface="+mn-lt"/>
                <a:cs typeface="Arial" panose="020B0604020202020204" pitchFamily="34" charset="0"/>
              </a:rPr>
              <a:t>sample </a:t>
            </a:r>
            <a:r>
              <a:rPr lang="en-US" sz="2400">
                <a:solidFill>
                  <a:srgbClr val="000000"/>
                </a:solidFill>
                <a:effectLst/>
                <a:latin typeface="+mn-lt"/>
                <a:cs typeface="Arial" panose="020B0604020202020204" pitchFamily="34" charset="0"/>
              </a:rPr>
              <a:t>points pada even tersebut.</a:t>
            </a:r>
            <a:endParaRPr lang="en-US" sz="2400" dirty="0">
              <a:solidFill>
                <a:srgbClr val="000000"/>
              </a:solidFill>
              <a:effectLst/>
              <a:latin typeface="+mn-lt"/>
              <a:cs typeface="Arial" panose="020B0604020202020204" pitchFamily="34" charset="0"/>
            </a:endParaRPr>
          </a:p>
        </p:txBody>
      </p:sp>
      <p:sp>
        <p:nvSpPr>
          <p:cNvPr id="145412" name="Rectangle 4"/>
          <p:cNvSpPr>
            <a:spLocks noChangeArrowheads="1"/>
          </p:cNvSpPr>
          <p:nvPr/>
        </p:nvSpPr>
        <p:spPr bwMode="auto">
          <a:xfrm>
            <a:off x="1266858" y="3860338"/>
            <a:ext cx="9653459" cy="107771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Jika kita dapat mengidentifikasi semua titik sampel eksperimen dan menetapkan probabilitas ke masing-masing, kita dapat menghitung probabilitas sebuah peristiwa (even).</a:t>
            </a:r>
            <a:endParaRPr lang="en-US" sz="2400" dirty="0">
              <a:solidFill>
                <a:srgbClr val="000000"/>
              </a:solidFill>
              <a:effectLst/>
              <a:latin typeface="+mn-lt"/>
              <a:cs typeface="Arial" panose="020B0604020202020204" pitchFamily="34" charset="0"/>
            </a:endParaRPr>
          </a:p>
        </p:txBody>
      </p:sp>
      <p:sp>
        <p:nvSpPr>
          <p:cNvPr id="6" name="Rectangle 2"/>
          <p:cNvSpPr txBox="1">
            <a:spLocks noChangeArrowheads="1"/>
          </p:cNvSpPr>
          <p:nvPr/>
        </p:nvSpPr>
        <p:spPr>
          <a:xfrm>
            <a:off x="901380" y="545432"/>
            <a:ext cx="10337562" cy="684441"/>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a:solidFill>
                  <a:schemeClr val="tx1"/>
                </a:solidFill>
                <a:latin typeface="+mn-lt"/>
              </a:rPr>
              <a:t>Peristiwa dan Kemungkinannya</a:t>
            </a:r>
            <a:endParaRPr lang="en-US" sz="3200" kern="0" dirty="0">
              <a:solidFill>
                <a:schemeClr val="tx1"/>
              </a:solidFill>
              <a:latin typeface="+mn-lt"/>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23</a:t>
            </a:fld>
            <a:endParaRPr lang="en-US"/>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6" name="Rectangle 36"/>
          <p:cNvSpPr>
            <a:spLocks noChangeArrowheads="1"/>
          </p:cNvSpPr>
          <p:nvPr/>
        </p:nvSpPr>
        <p:spPr bwMode="auto">
          <a:xfrm>
            <a:off x="1948079" y="2257761"/>
            <a:ext cx="7350464"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20519" name="Oval 39"/>
          <p:cNvSpPr>
            <a:spLocks noChangeArrowheads="1"/>
          </p:cNvSpPr>
          <p:nvPr/>
        </p:nvSpPr>
        <p:spPr bwMode="auto">
          <a:xfrm>
            <a:off x="3367738" y="4067188"/>
            <a:ext cx="804808"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0520" name="Rectangle 40"/>
          <p:cNvSpPr>
            <a:spLocks noChangeArrowheads="1"/>
          </p:cNvSpPr>
          <p:nvPr/>
        </p:nvSpPr>
        <p:spPr bwMode="auto">
          <a:xfrm>
            <a:off x="1542552" y="2657811"/>
            <a:ext cx="6739685" cy="60960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{(10, 8), (10, -2), (5, 8), (5, -2)}</a:t>
            </a:r>
          </a:p>
        </p:txBody>
      </p:sp>
      <p:sp>
        <p:nvSpPr>
          <p:cNvPr id="20521" name="Rectangle 41"/>
          <p:cNvSpPr>
            <a:spLocks noChangeArrowheads="1"/>
          </p:cNvSpPr>
          <p:nvPr/>
        </p:nvSpPr>
        <p:spPr bwMode="auto">
          <a:xfrm>
            <a:off x="1019368" y="3134061"/>
            <a:ext cx="8361264" cy="53340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-2)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-2)</a:t>
            </a:r>
          </a:p>
        </p:txBody>
      </p:sp>
      <p:sp>
        <p:nvSpPr>
          <p:cNvPr id="20522" name="Rectangle 42"/>
          <p:cNvSpPr>
            <a:spLocks noChangeArrowheads="1"/>
          </p:cNvSpPr>
          <p:nvPr/>
        </p:nvSpPr>
        <p:spPr bwMode="auto">
          <a:xfrm>
            <a:off x="2414676" y="3591642"/>
            <a:ext cx="4104620" cy="43815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.20 + .08 + .16 + .26</a:t>
            </a:r>
          </a:p>
        </p:txBody>
      </p:sp>
      <p:sp>
        <p:nvSpPr>
          <p:cNvPr id="20523" name="Rectangle 43"/>
          <p:cNvSpPr>
            <a:spLocks noChangeArrowheads="1"/>
          </p:cNvSpPr>
          <p:nvPr/>
        </p:nvSpPr>
        <p:spPr bwMode="auto">
          <a:xfrm>
            <a:off x="2754891" y="3991692"/>
            <a:ext cx="1570904" cy="514350"/>
          </a:xfrm>
          <a:prstGeom prst="rect">
            <a:avLst/>
          </a:prstGeom>
          <a:noFill/>
          <a:ln w="12700">
            <a:noFill/>
            <a:miter lim="800000"/>
            <a:headEnd/>
            <a:tailEnd/>
          </a:ln>
          <a:effectLst/>
        </p:spPr>
        <p:txBody>
          <a:bodyPr wrap="none" anchor="ctr"/>
          <a:lstStyle/>
          <a:p>
            <a:pPr>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.70</a:t>
            </a:r>
            <a:endParaRPr lang="en-US" dirty="0">
              <a:solidFill>
                <a:srgbClr val="000000"/>
              </a:solidFill>
              <a:effectLst/>
              <a:latin typeface="+mn-lt"/>
              <a:cs typeface="Arial" panose="020B0604020202020204" pitchFamily="34" charset="0"/>
            </a:endParaRPr>
          </a:p>
        </p:txBody>
      </p:sp>
      <p:sp>
        <p:nvSpPr>
          <p:cNvPr id="20529" name="Rectangle 49"/>
          <p:cNvSpPr>
            <a:spLocks noChangeArrowheads="1"/>
          </p:cNvSpPr>
          <p:nvPr/>
        </p:nvSpPr>
        <p:spPr bwMode="auto">
          <a:xfrm>
            <a:off x="1264219" y="1249701"/>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Bradley Investments</a:t>
            </a:r>
          </a:p>
        </p:txBody>
      </p:sp>
      <p:sp>
        <p:nvSpPr>
          <p:cNvPr id="2" name="Slide Number Placeholder 1"/>
          <p:cNvSpPr>
            <a:spLocks noGrp="1"/>
          </p:cNvSpPr>
          <p:nvPr>
            <p:ph type="sldNum" sz="quarter" idx="12"/>
          </p:nvPr>
        </p:nvSpPr>
        <p:spPr/>
        <p:txBody>
          <a:bodyPr/>
          <a:lstStyle/>
          <a:p>
            <a:fld id="{949EBC64-41CB-41B8-B6DF-9B1367312BD4}" type="slidenum">
              <a:rPr lang="en-US" smtClean="0"/>
              <a:t>24</a:t>
            </a:fld>
            <a:endParaRPr lang="en-US"/>
          </a:p>
        </p:txBody>
      </p:sp>
      <p:sp>
        <p:nvSpPr>
          <p:cNvPr id="13" name="Rectangle 2"/>
          <p:cNvSpPr txBox="1">
            <a:spLocks noChangeArrowheads="1"/>
          </p:cNvSpPr>
          <p:nvPr/>
        </p:nvSpPr>
        <p:spPr>
          <a:xfrm>
            <a:off x="901380" y="545432"/>
            <a:ext cx="10337562" cy="684441"/>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Events and Their Probabilities</a:t>
            </a: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93" name="Rectangle 37"/>
          <p:cNvSpPr>
            <a:spLocks noChangeArrowheads="1"/>
          </p:cNvSpPr>
          <p:nvPr/>
        </p:nvSpPr>
        <p:spPr bwMode="auto">
          <a:xfrm>
            <a:off x="1612408" y="2384627"/>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47494" name="Oval 38"/>
          <p:cNvSpPr>
            <a:spLocks noChangeArrowheads="1"/>
          </p:cNvSpPr>
          <p:nvPr/>
        </p:nvSpPr>
        <p:spPr bwMode="auto">
          <a:xfrm>
            <a:off x="3120318" y="4289042"/>
            <a:ext cx="848894"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495" name="Rectangle 39"/>
          <p:cNvSpPr>
            <a:spLocks noChangeArrowheads="1"/>
          </p:cNvSpPr>
          <p:nvPr/>
        </p:nvSpPr>
        <p:spPr bwMode="auto">
          <a:xfrm>
            <a:off x="1554286" y="2881499"/>
            <a:ext cx="6460976" cy="60960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{(10, 8), (5, 8), (0, 8), (-20, 8)}</a:t>
            </a:r>
          </a:p>
        </p:txBody>
      </p:sp>
      <p:sp>
        <p:nvSpPr>
          <p:cNvPr id="147496" name="Rectangle 40"/>
          <p:cNvSpPr>
            <a:spLocks noChangeArrowheads="1"/>
          </p:cNvSpPr>
          <p:nvPr/>
        </p:nvSpPr>
        <p:spPr bwMode="auto">
          <a:xfrm>
            <a:off x="799157" y="3382463"/>
            <a:ext cx="8487949" cy="53340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(-20, 8)</a:t>
            </a:r>
          </a:p>
        </p:txBody>
      </p:sp>
      <p:sp>
        <p:nvSpPr>
          <p:cNvPr id="147497" name="Rectangle 41"/>
          <p:cNvSpPr>
            <a:spLocks noChangeArrowheads="1"/>
          </p:cNvSpPr>
          <p:nvPr/>
        </p:nvSpPr>
        <p:spPr bwMode="auto">
          <a:xfrm>
            <a:off x="2133613" y="3853049"/>
            <a:ext cx="4307318" cy="43815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.20 + .16 + .10 + .02</a:t>
            </a:r>
          </a:p>
        </p:txBody>
      </p:sp>
      <p:sp>
        <p:nvSpPr>
          <p:cNvPr id="147498" name="Rectangle 42"/>
          <p:cNvSpPr>
            <a:spLocks noChangeArrowheads="1"/>
          </p:cNvSpPr>
          <p:nvPr/>
        </p:nvSpPr>
        <p:spPr bwMode="auto">
          <a:xfrm>
            <a:off x="2567043" y="4253099"/>
            <a:ext cx="1570904" cy="514350"/>
          </a:xfrm>
          <a:prstGeom prst="rect">
            <a:avLst/>
          </a:prstGeom>
          <a:noFill/>
          <a:ln w="12700">
            <a:noFill/>
            <a:miter lim="800000"/>
            <a:headEnd/>
            <a:tailEnd/>
          </a:ln>
          <a:effectLst/>
        </p:spPr>
        <p:txBody>
          <a:bodyPr wrap="none" anchor="ctr"/>
          <a:lstStyle/>
          <a:p>
            <a:pPr>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.48</a:t>
            </a:r>
            <a:endParaRPr lang="en-US"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25</a:t>
            </a:fld>
            <a:endParaRPr lang="en-US"/>
          </a:p>
        </p:txBody>
      </p:sp>
      <p:sp>
        <p:nvSpPr>
          <p:cNvPr id="12" name="Rectangle 49"/>
          <p:cNvSpPr>
            <a:spLocks noChangeArrowheads="1"/>
          </p:cNvSpPr>
          <p:nvPr/>
        </p:nvSpPr>
        <p:spPr bwMode="auto">
          <a:xfrm>
            <a:off x="1311111" y="1471814"/>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Bradley Investments</a:t>
            </a:r>
          </a:p>
        </p:txBody>
      </p:sp>
      <p:sp>
        <p:nvSpPr>
          <p:cNvPr id="13" name="Rectangle 2"/>
          <p:cNvSpPr txBox="1">
            <a:spLocks noChangeArrowheads="1"/>
          </p:cNvSpPr>
          <p:nvPr/>
        </p:nvSpPr>
        <p:spPr>
          <a:xfrm>
            <a:off x="901380" y="545432"/>
            <a:ext cx="10337562" cy="684441"/>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Events and Their Probabilities</a:t>
            </a: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07715" y="503386"/>
            <a:ext cx="10337562" cy="700087"/>
          </a:xfrm>
          <a:noFill/>
          <a:ln/>
        </p:spPr>
        <p:txBody>
          <a:bodyPr/>
          <a:lstStyle/>
          <a:p>
            <a:r>
              <a:rPr lang="en-US" dirty="0"/>
              <a:t>Some Basic Relationships of Probability</a:t>
            </a:r>
          </a:p>
        </p:txBody>
      </p:sp>
      <p:sp>
        <p:nvSpPr>
          <p:cNvPr id="21507" name="Rectangle 3"/>
          <p:cNvSpPr>
            <a:spLocks noGrp="1" noChangeArrowheads="1"/>
          </p:cNvSpPr>
          <p:nvPr>
            <p:ph idx="1"/>
          </p:nvPr>
        </p:nvSpPr>
        <p:spPr>
          <a:xfrm>
            <a:off x="1247937" y="1606569"/>
            <a:ext cx="9997340" cy="864340"/>
          </a:xfrm>
          <a:noFill/>
          <a:ln/>
        </p:spPr>
        <p:txBody>
          <a:bodyPr>
            <a:noAutofit/>
          </a:bodyPr>
          <a:lstStyle/>
          <a:p>
            <a:pPr marL="346075" indent="-346075"/>
            <a:r>
              <a:rPr lang="en-US"/>
              <a:t>Ada beberapa hubungan probabilitas dasar yang dapat digunakan untuk menghitung probabilitas suatu peristiwa tanpa mengetahui semua probabilitas sampel point.</a:t>
            </a:r>
            <a:endParaRPr lang="en-US" dirty="0"/>
          </a:p>
        </p:txBody>
      </p:sp>
      <p:sp>
        <p:nvSpPr>
          <p:cNvPr id="21508" name="Rectangle 4"/>
          <p:cNvSpPr>
            <a:spLocks noChangeArrowheads="1"/>
          </p:cNvSpPr>
          <p:nvPr/>
        </p:nvSpPr>
        <p:spPr bwMode="auto">
          <a:xfrm>
            <a:off x="2346227" y="3067105"/>
            <a:ext cx="6722356"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r>
              <a:rPr lang="en-US" sz="2400">
                <a:solidFill>
                  <a:srgbClr val="000000"/>
                </a:solidFill>
                <a:effectLst/>
                <a:latin typeface="+mn-lt"/>
                <a:cs typeface="Arial" panose="020B0604020202020204" pitchFamily="34" charset="0"/>
              </a:rPr>
              <a:t>Komplemen dari even (Complement </a:t>
            </a:r>
            <a:r>
              <a:rPr lang="en-US" sz="2400" dirty="0">
                <a:solidFill>
                  <a:srgbClr val="000000"/>
                </a:solidFill>
                <a:effectLst/>
                <a:latin typeface="+mn-lt"/>
                <a:cs typeface="Arial" panose="020B0604020202020204" pitchFamily="34" charset="0"/>
              </a:rPr>
              <a:t>of </a:t>
            </a:r>
            <a:r>
              <a:rPr lang="en-US" sz="2400">
                <a:solidFill>
                  <a:srgbClr val="000000"/>
                </a:solidFill>
                <a:effectLst/>
                <a:latin typeface="+mn-lt"/>
                <a:cs typeface="Arial" panose="020B0604020202020204" pitchFamily="34" charset="0"/>
              </a:rPr>
              <a:t>an Event)</a:t>
            </a:r>
            <a:endParaRPr lang="en-US" sz="2400" dirty="0">
              <a:solidFill>
                <a:srgbClr val="000000"/>
              </a:solidFill>
              <a:effectLst/>
              <a:latin typeface="+mn-lt"/>
              <a:cs typeface="Arial" panose="020B0604020202020204" pitchFamily="34" charset="0"/>
            </a:endParaRPr>
          </a:p>
        </p:txBody>
      </p:sp>
      <p:sp>
        <p:nvSpPr>
          <p:cNvPr id="21509" name="Rectangle 5"/>
          <p:cNvSpPr>
            <a:spLocks noChangeArrowheads="1"/>
          </p:cNvSpPr>
          <p:nvPr/>
        </p:nvSpPr>
        <p:spPr bwMode="auto">
          <a:xfrm>
            <a:off x="2346229" y="4202298"/>
            <a:ext cx="6822502"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r>
              <a:rPr lang="en-US" sz="2400">
                <a:solidFill>
                  <a:srgbClr val="000000"/>
                </a:solidFill>
                <a:effectLst/>
                <a:latin typeface="+mn-lt"/>
                <a:cs typeface="Arial" panose="020B0604020202020204" pitchFamily="34" charset="0"/>
              </a:rPr>
              <a:t>Irisan pada dua even (Intersection </a:t>
            </a:r>
            <a:r>
              <a:rPr lang="en-US" sz="2400" dirty="0">
                <a:solidFill>
                  <a:srgbClr val="000000"/>
                </a:solidFill>
                <a:effectLst/>
                <a:latin typeface="+mn-lt"/>
                <a:cs typeface="Arial" panose="020B0604020202020204" pitchFamily="34" charset="0"/>
              </a:rPr>
              <a:t>of </a:t>
            </a:r>
            <a:r>
              <a:rPr lang="en-US" sz="2400">
                <a:solidFill>
                  <a:srgbClr val="000000"/>
                </a:solidFill>
                <a:effectLst/>
                <a:latin typeface="+mn-lt"/>
                <a:cs typeface="Arial" panose="020B0604020202020204" pitchFamily="34" charset="0"/>
              </a:rPr>
              <a:t>Two Events)</a:t>
            </a:r>
            <a:endParaRPr lang="en-US" sz="2400" dirty="0">
              <a:solidFill>
                <a:srgbClr val="000000"/>
              </a:solidFill>
              <a:effectLst/>
              <a:latin typeface="+mn-lt"/>
              <a:cs typeface="Arial" panose="020B0604020202020204" pitchFamily="34" charset="0"/>
            </a:endParaRPr>
          </a:p>
        </p:txBody>
      </p:sp>
      <p:sp>
        <p:nvSpPr>
          <p:cNvPr id="21510" name="Rectangle 6"/>
          <p:cNvSpPr>
            <a:spLocks noChangeArrowheads="1"/>
          </p:cNvSpPr>
          <p:nvPr/>
        </p:nvSpPr>
        <p:spPr bwMode="auto">
          <a:xfrm>
            <a:off x="2342359" y="4888098"/>
            <a:ext cx="6822501"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a:solidFill>
                  <a:srgbClr val="000000"/>
                </a:solidFill>
                <a:effectLst/>
                <a:latin typeface="+mn-lt"/>
                <a:cs typeface="Arial" panose="020B0604020202020204" pitchFamily="34" charset="0"/>
              </a:rPr>
              <a:t> Saling Lepas dari dua even (Mutually Exclusive Events)</a:t>
            </a:r>
            <a:endParaRPr lang="en-US" sz="2400" dirty="0">
              <a:solidFill>
                <a:srgbClr val="000000"/>
              </a:solidFill>
              <a:effectLst/>
              <a:latin typeface="+mn-lt"/>
              <a:cs typeface="Arial" panose="020B0604020202020204" pitchFamily="34" charset="0"/>
            </a:endParaRPr>
          </a:p>
        </p:txBody>
      </p:sp>
      <p:sp>
        <p:nvSpPr>
          <p:cNvPr id="21511" name="Rectangle 7"/>
          <p:cNvSpPr>
            <a:spLocks noChangeArrowheads="1"/>
          </p:cNvSpPr>
          <p:nvPr/>
        </p:nvSpPr>
        <p:spPr bwMode="auto">
          <a:xfrm>
            <a:off x="2346228" y="3606102"/>
            <a:ext cx="6958429"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r>
              <a:rPr lang="en-US" sz="2400">
                <a:solidFill>
                  <a:srgbClr val="000000"/>
                </a:solidFill>
                <a:effectLst/>
                <a:latin typeface="+mn-lt"/>
                <a:cs typeface="Arial" panose="020B0604020202020204" pitchFamily="34" charset="0"/>
              </a:rPr>
              <a:t>Gabungan dari dua even (Union </a:t>
            </a:r>
            <a:r>
              <a:rPr lang="en-US" sz="2400" dirty="0">
                <a:solidFill>
                  <a:srgbClr val="000000"/>
                </a:solidFill>
                <a:effectLst/>
                <a:latin typeface="+mn-lt"/>
                <a:cs typeface="Arial" panose="020B0604020202020204" pitchFamily="34" charset="0"/>
              </a:rPr>
              <a:t>of </a:t>
            </a:r>
            <a:r>
              <a:rPr lang="en-US" sz="2400">
                <a:solidFill>
                  <a:srgbClr val="000000"/>
                </a:solidFill>
                <a:effectLst/>
                <a:latin typeface="+mn-lt"/>
                <a:cs typeface="Arial" panose="020B0604020202020204" pitchFamily="34" charset="0"/>
              </a:rPr>
              <a:t>Two Events)</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26</a:t>
            </a:fld>
            <a:endParaRPr lang="en-US"/>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248106" y="2090251"/>
            <a:ext cx="10003956"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Komplemen dari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ditulis dengan </a:t>
            </a:r>
            <a:r>
              <a:rPr lang="en-US" sz="2400" i="1" dirty="0">
                <a:solidFill>
                  <a:srgbClr val="000000"/>
                </a:solidFill>
                <a:effectLst/>
                <a:latin typeface="+mn-lt"/>
                <a:cs typeface="Arial" panose="020B0604020202020204" pitchFamily="34" charset="0"/>
              </a:rPr>
              <a:t>A</a:t>
            </a:r>
            <a:r>
              <a:rPr lang="en-US" sz="2400" baseline="40000"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p>
        </p:txBody>
      </p:sp>
      <p:sp>
        <p:nvSpPr>
          <p:cNvPr id="150531" name="Rectangle 3"/>
          <p:cNvSpPr>
            <a:spLocks noChangeArrowheads="1"/>
          </p:cNvSpPr>
          <p:nvPr/>
        </p:nvSpPr>
        <p:spPr bwMode="auto">
          <a:xfrm>
            <a:off x="1260462" y="1164013"/>
            <a:ext cx="10008179"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a:solidFill>
                  <a:srgbClr val="000000"/>
                </a:solidFill>
                <a:effectLst/>
                <a:latin typeface="+mn-lt"/>
                <a:cs typeface="Arial" panose="020B0604020202020204" pitchFamily="34" charset="0"/>
              </a:rPr>
              <a:t>Komplement</a:t>
            </a:r>
            <a:r>
              <a:rPr lang="en-US" sz="2400">
                <a:solidFill>
                  <a:srgbClr val="000000"/>
                </a:solidFill>
                <a:effectLst/>
                <a:latin typeface="+mn-lt"/>
                <a:cs typeface="Arial" panose="020B0604020202020204" pitchFamily="34" charset="0"/>
              </a:rPr>
              <a:t> dari even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adalah anggota yang bukan termasuk pada even A yang berada diluar batas lingkaran Even A</a:t>
            </a:r>
            <a:r>
              <a:rPr lang="en-US" sz="2400" i="1">
                <a:solidFill>
                  <a:srgbClr val="000000"/>
                </a:solidFill>
                <a:effectLst/>
                <a:latin typeface="+mn-lt"/>
                <a:cs typeface="Arial" panose="020B0604020202020204" pitchFamily="34" charset="0"/>
              </a:rPr>
              <a:t>.</a:t>
            </a:r>
            <a:endParaRPr lang="en-US" sz="2400" i="1" dirty="0">
              <a:solidFill>
                <a:srgbClr val="000000"/>
              </a:solidFill>
              <a:effectLst/>
              <a:latin typeface="+mn-lt"/>
              <a:cs typeface="Arial" panose="020B0604020202020204" pitchFamily="34" charset="0"/>
            </a:endParaRPr>
          </a:p>
        </p:txBody>
      </p:sp>
      <p:sp>
        <p:nvSpPr>
          <p:cNvPr id="150534" name="Rectangle 6"/>
          <p:cNvSpPr>
            <a:spLocks noChangeArrowheads="1"/>
          </p:cNvSpPr>
          <p:nvPr/>
        </p:nvSpPr>
        <p:spPr bwMode="auto">
          <a:xfrm>
            <a:off x="901478" y="503976"/>
            <a:ext cx="10337562" cy="660400"/>
          </a:xfrm>
          <a:prstGeom prst="rect">
            <a:avLst/>
          </a:prstGeom>
          <a:noFill/>
          <a:ln w="12700">
            <a:noFill/>
            <a:miter lim="800000"/>
            <a:headEnd/>
            <a:tailEnd/>
          </a:ln>
          <a:effectLst/>
        </p:spPr>
        <p:txBody>
          <a:bodyPr lIns="90488" tIns="44450" rIns="90488" bIns="44450" anchor="ctr"/>
          <a:lstStyle/>
          <a:p>
            <a:pPr algn="l"/>
            <a:r>
              <a:rPr lang="en-US" sz="3200">
                <a:solidFill>
                  <a:srgbClr val="000000"/>
                </a:solidFill>
                <a:effectLst/>
                <a:latin typeface="+mn-lt"/>
                <a:cs typeface="Arial" panose="020B0604020202020204" pitchFamily="34" charset="0"/>
              </a:rPr>
              <a:t>Komplemen dari even</a:t>
            </a:r>
            <a:endParaRPr lang="en-US" sz="3200" dirty="0">
              <a:effectLst/>
              <a:latin typeface="+mn-lt"/>
              <a:cs typeface="Arial" panose="020B0604020202020204" pitchFamily="34" charset="0"/>
            </a:endParaRPr>
          </a:p>
        </p:txBody>
      </p:sp>
      <p:sp>
        <p:nvSpPr>
          <p:cNvPr id="150537" name="Rectangle 9"/>
          <p:cNvSpPr>
            <a:spLocks noChangeArrowheads="1"/>
          </p:cNvSpPr>
          <p:nvPr/>
        </p:nvSpPr>
        <p:spPr bwMode="auto">
          <a:xfrm>
            <a:off x="3568318" y="2919708"/>
            <a:ext cx="4963973" cy="204152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0538" name="Oval 10"/>
          <p:cNvSpPr>
            <a:spLocks noChangeArrowheads="1"/>
          </p:cNvSpPr>
          <p:nvPr/>
        </p:nvSpPr>
        <p:spPr bwMode="auto">
          <a:xfrm>
            <a:off x="4011717" y="3129257"/>
            <a:ext cx="2212779" cy="1587500"/>
          </a:xfrm>
          <a:prstGeom prst="ellips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0539" name="Rectangle 11"/>
          <p:cNvSpPr>
            <a:spLocks noChangeArrowheads="1"/>
          </p:cNvSpPr>
          <p:nvPr/>
        </p:nvSpPr>
        <p:spPr bwMode="auto">
          <a:xfrm>
            <a:off x="4288316" y="3699170"/>
            <a:ext cx="112498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A</a:t>
            </a:r>
          </a:p>
        </p:txBody>
      </p:sp>
      <p:sp>
        <p:nvSpPr>
          <p:cNvPr id="150540" name="Rectangle 12"/>
          <p:cNvSpPr>
            <a:spLocks noChangeArrowheads="1"/>
          </p:cNvSpPr>
          <p:nvPr/>
        </p:nvSpPr>
        <p:spPr bwMode="auto">
          <a:xfrm>
            <a:off x="7050066" y="3699170"/>
            <a:ext cx="447239" cy="459100"/>
          </a:xfrm>
          <a:prstGeom prst="rect">
            <a:avLst/>
          </a:prstGeom>
          <a:noFill/>
          <a:ln w="12700">
            <a:noFill/>
            <a:miter lim="800000"/>
            <a:headEnd/>
            <a:tailEnd/>
          </a:ln>
          <a:effectLst/>
        </p:spPr>
        <p:txBody>
          <a:bodyPr wrap="none" lIns="90488" tIns="44450" rIns="90488" bIns="44450">
            <a:spAutoFit/>
          </a:bodyPr>
          <a:lstStyle/>
          <a:p>
            <a:pPr algn="l"/>
            <a:r>
              <a:rPr lang="en-US" sz="2400" i="1">
                <a:solidFill>
                  <a:srgbClr val="000000"/>
                </a:solidFill>
                <a:effectLst/>
                <a:latin typeface="+mn-lt"/>
                <a:cs typeface="Arial" panose="020B0604020202020204" pitchFamily="34" charset="0"/>
              </a:rPr>
              <a:t>A</a:t>
            </a:r>
            <a:r>
              <a:rPr lang="en-US" sz="2400" baseline="40000">
                <a:solidFill>
                  <a:srgbClr val="000000"/>
                </a:solidFill>
                <a:effectLst/>
                <a:latin typeface="+mn-lt"/>
                <a:cs typeface="Arial" panose="020B0604020202020204" pitchFamily="34" charset="0"/>
              </a:rPr>
              <a:t>c</a:t>
            </a:r>
          </a:p>
        </p:txBody>
      </p:sp>
      <p:sp>
        <p:nvSpPr>
          <p:cNvPr id="150541" name="Rectangle 13"/>
          <p:cNvSpPr>
            <a:spLocks noChangeArrowheads="1"/>
          </p:cNvSpPr>
          <p:nvPr/>
        </p:nvSpPr>
        <p:spPr bwMode="auto">
          <a:xfrm>
            <a:off x="9127714" y="3356270"/>
            <a:ext cx="1125309"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a:solidFill>
                  <a:srgbClr val="000000"/>
                </a:solidFill>
                <a:effectLst/>
                <a:latin typeface="+mn-lt"/>
                <a:cs typeface="Arial" panose="020B0604020202020204" pitchFamily="34" charset="0"/>
              </a:rPr>
              <a:t>Sample</a:t>
            </a:r>
          </a:p>
          <a:p>
            <a:pPr algn="l">
              <a:lnSpc>
                <a:spcPct val="90000"/>
              </a:lnSpc>
            </a:pPr>
            <a:r>
              <a:rPr lang="en-US" sz="2400">
                <a:solidFill>
                  <a:srgbClr val="000000"/>
                </a:solidFill>
                <a:effectLst/>
                <a:latin typeface="+mn-lt"/>
                <a:cs typeface="Arial" panose="020B0604020202020204" pitchFamily="34" charset="0"/>
              </a:rPr>
              <a:t>Space </a:t>
            </a:r>
            <a:r>
              <a:rPr lang="en-US" sz="2400" i="1">
                <a:solidFill>
                  <a:srgbClr val="000000"/>
                </a:solidFill>
                <a:effectLst/>
                <a:latin typeface="+mn-lt"/>
                <a:cs typeface="Arial" panose="020B0604020202020204" pitchFamily="34" charset="0"/>
              </a:rPr>
              <a:t>S</a:t>
            </a:r>
          </a:p>
        </p:txBody>
      </p:sp>
      <p:sp>
        <p:nvSpPr>
          <p:cNvPr id="150545" name="Line 17"/>
          <p:cNvSpPr>
            <a:spLocks noChangeShapeType="1"/>
          </p:cNvSpPr>
          <p:nvPr/>
        </p:nvSpPr>
        <p:spPr bwMode="auto">
          <a:xfrm flipV="1">
            <a:off x="8538624" y="3865857"/>
            <a:ext cx="532080" cy="0"/>
          </a:xfrm>
          <a:prstGeom prst="line">
            <a:avLst/>
          </a:prstGeom>
          <a:noFill/>
          <a:ln w="19050">
            <a:solidFill>
              <a:schemeClr val="tx1"/>
            </a:solidFill>
            <a:round/>
            <a:headEnd type="triangle" w="med" len="me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27</a:t>
            </a:fld>
            <a:endParaRPr lang="en-US"/>
          </a:p>
        </p:txBody>
      </p:sp>
      <p:sp>
        <p:nvSpPr>
          <p:cNvPr id="3" name="TextBox 2"/>
          <p:cNvSpPr txBox="1"/>
          <p:nvPr/>
        </p:nvSpPr>
        <p:spPr>
          <a:xfrm>
            <a:off x="5031760" y="5008427"/>
            <a:ext cx="1935979" cy="461665"/>
          </a:xfrm>
          <a:prstGeom prst="rect">
            <a:avLst/>
          </a:prstGeom>
          <a:noFill/>
        </p:spPr>
        <p:txBody>
          <a:bodyPr wrap="none" rtlCol="0">
            <a:spAutoFit/>
          </a:bodyPr>
          <a:lstStyle/>
          <a:p>
            <a:r>
              <a:rPr lang="en-US" sz="2400" dirty="0">
                <a:effectLst/>
                <a:latin typeface="+mn-lt"/>
              </a:rPr>
              <a:t>Venn Diagram</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2" name="Rectangle 10"/>
          <p:cNvSpPr>
            <a:spLocks noChangeArrowheads="1"/>
          </p:cNvSpPr>
          <p:nvPr/>
        </p:nvSpPr>
        <p:spPr bwMode="auto">
          <a:xfrm>
            <a:off x="3568318" y="2969136"/>
            <a:ext cx="4963973" cy="204152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1554" name="Rectangle 2"/>
          <p:cNvSpPr>
            <a:spLocks noChangeArrowheads="1"/>
          </p:cNvSpPr>
          <p:nvPr/>
        </p:nvSpPr>
        <p:spPr bwMode="auto">
          <a:xfrm>
            <a:off x="1266859" y="2088217"/>
            <a:ext cx="10003956"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Gabungan dari even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dan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dinotasikan dengan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endParaRPr lang="en-US" sz="2400" dirty="0">
              <a:solidFill>
                <a:srgbClr val="000000"/>
              </a:solidFill>
              <a:effectLst/>
              <a:latin typeface="+mn-lt"/>
              <a:cs typeface="Arial" panose="020B0604020202020204" pitchFamily="34" charset="0"/>
            </a:endParaRPr>
          </a:p>
        </p:txBody>
      </p:sp>
      <p:sp>
        <p:nvSpPr>
          <p:cNvPr id="151555" name="Rectangle 3"/>
          <p:cNvSpPr>
            <a:spLocks noChangeArrowheads="1"/>
          </p:cNvSpPr>
          <p:nvPr/>
        </p:nvSpPr>
        <p:spPr bwMode="auto">
          <a:xfrm>
            <a:off x="1266858" y="1174336"/>
            <a:ext cx="10008179"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a:solidFill>
                  <a:srgbClr val="000000"/>
                </a:solidFill>
                <a:effectLst/>
                <a:latin typeface="+mn-lt"/>
                <a:cs typeface="Arial" panose="020B0604020202020204" pitchFamily="34" charset="0"/>
              </a:rPr>
              <a:t>Gabungan</a:t>
            </a:r>
            <a:r>
              <a:rPr lang="en-US" sz="2400">
                <a:solidFill>
                  <a:srgbClr val="000000"/>
                </a:solidFill>
                <a:effectLst/>
                <a:latin typeface="+mn-lt"/>
                <a:cs typeface="Arial" panose="020B0604020202020204" pitchFamily="34" charset="0"/>
              </a:rPr>
              <a:t> dari even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dan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adalah even yang berisi semua </a:t>
            </a:r>
            <a:r>
              <a:rPr lang="en-US" sz="2400" dirty="0">
                <a:solidFill>
                  <a:srgbClr val="000000"/>
                </a:solidFill>
                <a:effectLst/>
                <a:latin typeface="+mn-lt"/>
                <a:cs typeface="Arial" panose="020B0604020202020204" pitchFamily="34" charset="0"/>
              </a:rPr>
              <a:t>sample </a:t>
            </a:r>
            <a:r>
              <a:rPr lang="en-US" sz="2400">
                <a:solidFill>
                  <a:srgbClr val="000000"/>
                </a:solidFill>
                <a:effectLst/>
                <a:latin typeface="+mn-lt"/>
                <a:cs typeface="Arial" panose="020B0604020202020204" pitchFamily="34" charset="0"/>
              </a:rPr>
              <a:t>points  yang merupakan anggota dari even yaitu even </a:t>
            </a:r>
            <a:r>
              <a:rPr lang="en-US" sz="2400" i="1">
                <a:solidFill>
                  <a:srgbClr val="000000"/>
                </a:solidFill>
                <a:effectLst/>
                <a:latin typeface="+mn-lt"/>
                <a:cs typeface="Arial" panose="020B0604020202020204" pitchFamily="34" charset="0"/>
              </a:rPr>
              <a:t>A atau B atau keduanya</a:t>
            </a:r>
            <a:r>
              <a:rPr lang="en-US" sz="240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p:txBody>
      </p:sp>
      <p:sp>
        <p:nvSpPr>
          <p:cNvPr id="151558" name="Rectangle 6"/>
          <p:cNvSpPr>
            <a:spLocks noChangeArrowheads="1"/>
          </p:cNvSpPr>
          <p:nvPr/>
        </p:nvSpPr>
        <p:spPr bwMode="auto">
          <a:xfrm>
            <a:off x="901380" y="508220"/>
            <a:ext cx="10337562" cy="660400"/>
          </a:xfrm>
          <a:prstGeom prst="rect">
            <a:avLst/>
          </a:prstGeom>
          <a:noFill/>
          <a:ln w="12700">
            <a:noFill/>
            <a:miter lim="800000"/>
            <a:headEnd/>
            <a:tailEnd/>
          </a:ln>
          <a:effectLst/>
        </p:spPr>
        <p:txBody>
          <a:bodyPr lIns="90488" tIns="44450" rIns="90488" bIns="44450" anchor="ctr"/>
          <a:lstStyle/>
          <a:p>
            <a:pPr algn="l"/>
            <a:r>
              <a:rPr lang="en-US" sz="3200">
                <a:solidFill>
                  <a:srgbClr val="000000"/>
                </a:solidFill>
                <a:effectLst/>
                <a:latin typeface="+mn-lt"/>
                <a:cs typeface="Arial" panose="020B0604020202020204" pitchFamily="34" charset="0"/>
              </a:rPr>
              <a:t>Gabungan dari dua even</a:t>
            </a:r>
            <a:endParaRPr lang="en-US" sz="3200" dirty="0">
              <a:effectLst/>
              <a:latin typeface="+mn-lt"/>
              <a:cs typeface="Arial" panose="020B0604020202020204" pitchFamily="34" charset="0"/>
            </a:endParaRPr>
          </a:p>
        </p:txBody>
      </p:sp>
      <p:sp>
        <p:nvSpPr>
          <p:cNvPr id="151566" name="Rectangle 14"/>
          <p:cNvSpPr>
            <a:spLocks noChangeArrowheads="1"/>
          </p:cNvSpPr>
          <p:nvPr/>
        </p:nvSpPr>
        <p:spPr bwMode="auto">
          <a:xfrm>
            <a:off x="9127714" y="3405698"/>
            <a:ext cx="1125309"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a:solidFill>
                  <a:srgbClr val="000000"/>
                </a:solidFill>
                <a:effectLst/>
                <a:latin typeface="+mn-lt"/>
                <a:cs typeface="Arial" panose="020B0604020202020204" pitchFamily="34" charset="0"/>
              </a:rPr>
              <a:t>Sample</a:t>
            </a:r>
          </a:p>
          <a:p>
            <a:pPr algn="l">
              <a:lnSpc>
                <a:spcPct val="90000"/>
              </a:lnSpc>
            </a:pPr>
            <a:r>
              <a:rPr lang="en-US" sz="2400">
                <a:solidFill>
                  <a:srgbClr val="000000"/>
                </a:solidFill>
                <a:effectLst/>
                <a:latin typeface="+mn-lt"/>
                <a:cs typeface="Arial" panose="020B0604020202020204" pitchFamily="34" charset="0"/>
              </a:rPr>
              <a:t>Space </a:t>
            </a:r>
            <a:r>
              <a:rPr lang="en-US" sz="2400" i="1">
                <a:solidFill>
                  <a:srgbClr val="000000"/>
                </a:solidFill>
                <a:effectLst/>
                <a:latin typeface="+mn-lt"/>
                <a:cs typeface="Arial" panose="020B0604020202020204" pitchFamily="34" charset="0"/>
              </a:rPr>
              <a:t>S</a:t>
            </a:r>
          </a:p>
        </p:txBody>
      </p:sp>
      <p:sp>
        <p:nvSpPr>
          <p:cNvPr id="151567" name="Line 15"/>
          <p:cNvSpPr>
            <a:spLocks noChangeShapeType="1"/>
          </p:cNvSpPr>
          <p:nvPr/>
        </p:nvSpPr>
        <p:spPr bwMode="auto">
          <a:xfrm flipV="1">
            <a:off x="8538624" y="3915285"/>
            <a:ext cx="532080" cy="0"/>
          </a:xfrm>
          <a:prstGeom prst="line">
            <a:avLst/>
          </a:prstGeom>
          <a:noFill/>
          <a:ln w="19050">
            <a:solidFill>
              <a:schemeClr val="tx1"/>
            </a:solidFill>
            <a:round/>
            <a:headEnd type="triangle" w="med" len="me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51568" name="Oval 16"/>
          <p:cNvSpPr>
            <a:spLocks noChangeArrowheads="1"/>
          </p:cNvSpPr>
          <p:nvPr/>
        </p:nvSpPr>
        <p:spPr bwMode="auto">
          <a:xfrm>
            <a:off x="4028609" y="3167573"/>
            <a:ext cx="2276122" cy="1676400"/>
          </a:xfrm>
          <a:prstGeom prst="ellipse">
            <a:avLst/>
          </a:prstGeom>
          <a:no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1570" name="Rectangle 18"/>
          <p:cNvSpPr>
            <a:spLocks noChangeArrowheads="1"/>
          </p:cNvSpPr>
          <p:nvPr/>
        </p:nvSpPr>
        <p:spPr bwMode="auto">
          <a:xfrm>
            <a:off x="4477755" y="3754948"/>
            <a:ext cx="1552349" cy="459100"/>
          </a:xfrm>
          <a:prstGeom prst="rect">
            <a:avLst/>
          </a:prstGeom>
          <a:noFill/>
          <a:ln w="12700">
            <a:noFill/>
            <a:miter lim="800000"/>
            <a:headEnd/>
            <a:tailEnd/>
          </a:ln>
          <a:effectLst/>
        </p:spPr>
        <p:txBody>
          <a:bodyPr wrap="squar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A</a:t>
            </a:r>
          </a:p>
        </p:txBody>
      </p:sp>
      <p:grpSp>
        <p:nvGrpSpPr>
          <p:cNvPr id="151573" name="Group 21"/>
          <p:cNvGrpSpPr>
            <a:grpSpLocks/>
          </p:cNvGrpSpPr>
          <p:nvPr/>
        </p:nvGrpSpPr>
        <p:grpSpPr bwMode="auto">
          <a:xfrm>
            <a:off x="5812768" y="3148523"/>
            <a:ext cx="2263453" cy="1674812"/>
            <a:chOff x="2753" y="2205"/>
            <a:chExt cx="1072" cy="1055"/>
          </a:xfrm>
          <a:noFill/>
          <a:effectLst/>
        </p:grpSpPr>
        <p:sp>
          <p:nvSpPr>
            <p:cNvPr id="151569" name="Oval 17"/>
            <p:cNvSpPr>
              <a:spLocks noChangeArrowheads="1"/>
            </p:cNvSpPr>
            <p:nvPr/>
          </p:nvSpPr>
          <p:spPr bwMode="auto">
            <a:xfrm>
              <a:off x="2760" y="2205"/>
              <a:ext cx="1065" cy="1055"/>
            </a:xfrm>
            <a:prstGeom prst="ellipse">
              <a:avLst/>
            </a:prstGeom>
            <a:grp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1572" name="Freeform 20"/>
            <p:cNvSpPr>
              <a:spLocks/>
            </p:cNvSpPr>
            <p:nvPr/>
          </p:nvSpPr>
          <p:spPr bwMode="auto">
            <a:xfrm>
              <a:off x="2753" y="2417"/>
              <a:ext cx="237" cy="649"/>
            </a:xfrm>
            <a:custGeom>
              <a:avLst/>
              <a:gdLst/>
              <a:ahLst/>
              <a:cxnLst>
                <a:cxn ang="0">
                  <a:pos x="110" y="0"/>
                </a:cxn>
                <a:cxn ang="0">
                  <a:pos x="98" y="18"/>
                </a:cxn>
                <a:cxn ang="0">
                  <a:pos x="84" y="40"/>
                </a:cxn>
                <a:cxn ang="0">
                  <a:pos x="70" y="62"/>
                </a:cxn>
                <a:cxn ang="0">
                  <a:pos x="50" y="92"/>
                </a:cxn>
                <a:cxn ang="0">
                  <a:pos x="40" y="118"/>
                </a:cxn>
                <a:cxn ang="0">
                  <a:pos x="32" y="141"/>
                </a:cxn>
                <a:cxn ang="0">
                  <a:pos x="23" y="168"/>
                </a:cxn>
                <a:cxn ang="0">
                  <a:pos x="14" y="194"/>
                </a:cxn>
                <a:cxn ang="0">
                  <a:pos x="10" y="218"/>
                </a:cxn>
                <a:cxn ang="0">
                  <a:pos x="6" y="246"/>
                </a:cxn>
                <a:cxn ang="0">
                  <a:pos x="2" y="272"/>
                </a:cxn>
                <a:cxn ang="0">
                  <a:pos x="0" y="302"/>
                </a:cxn>
                <a:cxn ang="0">
                  <a:pos x="0" y="330"/>
                </a:cxn>
                <a:cxn ang="0">
                  <a:pos x="2" y="358"/>
                </a:cxn>
                <a:cxn ang="0">
                  <a:pos x="6" y="388"/>
                </a:cxn>
                <a:cxn ang="0">
                  <a:pos x="10" y="414"/>
                </a:cxn>
                <a:cxn ang="0">
                  <a:pos x="18" y="438"/>
                </a:cxn>
                <a:cxn ang="0">
                  <a:pos x="26" y="464"/>
                </a:cxn>
                <a:cxn ang="0">
                  <a:pos x="36" y="488"/>
                </a:cxn>
                <a:cxn ang="0">
                  <a:pos x="48" y="514"/>
                </a:cxn>
                <a:cxn ang="0">
                  <a:pos x="60" y="540"/>
                </a:cxn>
                <a:cxn ang="0">
                  <a:pos x="74" y="560"/>
                </a:cxn>
                <a:cxn ang="0">
                  <a:pos x="84" y="582"/>
                </a:cxn>
                <a:cxn ang="0">
                  <a:pos x="102" y="604"/>
                </a:cxn>
                <a:cxn ang="0">
                  <a:pos x="122" y="622"/>
                </a:cxn>
                <a:cxn ang="0">
                  <a:pos x="138" y="598"/>
                </a:cxn>
                <a:cxn ang="0">
                  <a:pos x="156" y="572"/>
                </a:cxn>
                <a:cxn ang="0">
                  <a:pos x="172" y="546"/>
                </a:cxn>
                <a:cxn ang="0">
                  <a:pos x="186" y="514"/>
                </a:cxn>
                <a:cxn ang="0">
                  <a:pos x="196" y="492"/>
                </a:cxn>
                <a:cxn ang="0">
                  <a:pos x="204" y="472"/>
                </a:cxn>
                <a:cxn ang="0">
                  <a:pos x="212" y="450"/>
                </a:cxn>
                <a:cxn ang="0">
                  <a:pos x="218" y="426"/>
                </a:cxn>
                <a:cxn ang="0">
                  <a:pos x="224" y="402"/>
                </a:cxn>
                <a:cxn ang="0">
                  <a:pos x="226" y="378"/>
                </a:cxn>
                <a:cxn ang="0">
                  <a:pos x="228" y="354"/>
                </a:cxn>
                <a:cxn ang="0">
                  <a:pos x="230" y="324"/>
                </a:cxn>
                <a:cxn ang="0">
                  <a:pos x="230" y="286"/>
                </a:cxn>
                <a:cxn ang="0">
                  <a:pos x="226" y="256"/>
                </a:cxn>
                <a:cxn ang="0">
                  <a:pos x="222" y="232"/>
                </a:cxn>
                <a:cxn ang="0">
                  <a:pos x="220" y="206"/>
                </a:cxn>
                <a:cxn ang="0">
                  <a:pos x="212" y="180"/>
                </a:cxn>
                <a:cxn ang="0">
                  <a:pos x="204" y="154"/>
                </a:cxn>
                <a:cxn ang="0">
                  <a:pos x="194" y="126"/>
                </a:cxn>
                <a:cxn ang="0">
                  <a:pos x="184" y="100"/>
                </a:cxn>
                <a:cxn ang="0">
                  <a:pos x="168" y="70"/>
                </a:cxn>
                <a:cxn ang="0">
                  <a:pos x="152" y="44"/>
                </a:cxn>
                <a:cxn ang="0">
                  <a:pos x="138" y="22"/>
                </a:cxn>
                <a:cxn ang="0">
                  <a:pos x="120" y="6"/>
                </a:cxn>
              </a:cxnLst>
              <a:rect l="0" t="0" r="r" b="b"/>
              <a:pathLst>
                <a:path w="230" h="622">
                  <a:moveTo>
                    <a:pt x="110" y="0"/>
                  </a:moveTo>
                  <a:lnTo>
                    <a:pt x="98" y="18"/>
                  </a:lnTo>
                  <a:lnTo>
                    <a:pt x="84" y="40"/>
                  </a:lnTo>
                  <a:lnTo>
                    <a:pt x="70" y="62"/>
                  </a:lnTo>
                  <a:lnTo>
                    <a:pt x="50" y="92"/>
                  </a:lnTo>
                  <a:lnTo>
                    <a:pt x="40" y="118"/>
                  </a:lnTo>
                  <a:lnTo>
                    <a:pt x="32" y="141"/>
                  </a:lnTo>
                  <a:lnTo>
                    <a:pt x="23" y="168"/>
                  </a:lnTo>
                  <a:lnTo>
                    <a:pt x="14" y="194"/>
                  </a:lnTo>
                  <a:lnTo>
                    <a:pt x="10" y="218"/>
                  </a:lnTo>
                  <a:lnTo>
                    <a:pt x="6" y="246"/>
                  </a:lnTo>
                  <a:lnTo>
                    <a:pt x="2" y="272"/>
                  </a:lnTo>
                  <a:lnTo>
                    <a:pt x="0" y="302"/>
                  </a:lnTo>
                  <a:lnTo>
                    <a:pt x="0" y="330"/>
                  </a:lnTo>
                  <a:lnTo>
                    <a:pt x="2" y="358"/>
                  </a:lnTo>
                  <a:lnTo>
                    <a:pt x="6" y="388"/>
                  </a:lnTo>
                  <a:lnTo>
                    <a:pt x="10" y="414"/>
                  </a:lnTo>
                  <a:lnTo>
                    <a:pt x="18" y="438"/>
                  </a:lnTo>
                  <a:lnTo>
                    <a:pt x="26" y="464"/>
                  </a:lnTo>
                  <a:lnTo>
                    <a:pt x="36" y="488"/>
                  </a:lnTo>
                  <a:lnTo>
                    <a:pt x="48" y="514"/>
                  </a:lnTo>
                  <a:lnTo>
                    <a:pt x="60" y="540"/>
                  </a:lnTo>
                  <a:lnTo>
                    <a:pt x="74" y="560"/>
                  </a:lnTo>
                  <a:lnTo>
                    <a:pt x="84" y="582"/>
                  </a:lnTo>
                  <a:lnTo>
                    <a:pt x="102" y="604"/>
                  </a:lnTo>
                  <a:lnTo>
                    <a:pt x="122" y="622"/>
                  </a:lnTo>
                  <a:lnTo>
                    <a:pt x="138" y="598"/>
                  </a:lnTo>
                  <a:lnTo>
                    <a:pt x="156" y="572"/>
                  </a:lnTo>
                  <a:lnTo>
                    <a:pt x="172" y="546"/>
                  </a:lnTo>
                  <a:lnTo>
                    <a:pt x="186" y="514"/>
                  </a:lnTo>
                  <a:lnTo>
                    <a:pt x="196" y="492"/>
                  </a:lnTo>
                  <a:lnTo>
                    <a:pt x="204" y="472"/>
                  </a:lnTo>
                  <a:lnTo>
                    <a:pt x="212" y="450"/>
                  </a:lnTo>
                  <a:lnTo>
                    <a:pt x="218" y="426"/>
                  </a:lnTo>
                  <a:lnTo>
                    <a:pt x="224" y="402"/>
                  </a:lnTo>
                  <a:lnTo>
                    <a:pt x="226" y="378"/>
                  </a:lnTo>
                  <a:lnTo>
                    <a:pt x="228" y="354"/>
                  </a:lnTo>
                  <a:lnTo>
                    <a:pt x="230" y="324"/>
                  </a:lnTo>
                  <a:lnTo>
                    <a:pt x="230" y="286"/>
                  </a:lnTo>
                  <a:lnTo>
                    <a:pt x="226" y="256"/>
                  </a:lnTo>
                  <a:lnTo>
                    <a:pt x="222" y="232"/>
                  </a:lnTo>
                  <a:lnTo>
                    <a:pt x="220" y="206"/>
                  </a:lnTo>
                  <a:lnTo>
                    <a:pt x="212" y="180"/>
                  </a:lnTo>
                  <a:lnTo>
                    <a:pt x="204" y="154"/>
                  </a:lnTo>
                  <a:lnTo>
                    <a:pt x="194" y="126"/>
                  </a:lnTo>
                  <a:lnTo>
                    <a:pt x="184" y="100"/>
                  </a:lnTo>
                  <a:lnTo>
                    <a:pt x="168" y="70"/>
                  </a:lnTo>
                  <a:lnTo>
                    <a:pt x="152" y="44"/>
                  </a:lnTo>
                  <a:lnTo>
                    <a:pt x="138" y="22"/>
                  </a:lnTo>
                  <a:lnTo>
                    <a:pt x="120" y="6"/>
                  </a:lnTo>
                </a:path>
              </a:pathLst>
            </a:custGeom>
            <a:grpFill/>
            <a:ln w="12700" cap="rnd" cmpd="sng">
              <a:solidFill>
                <a:srgbClr val="000000"/>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151571" name="Rectangle 19"/>
          <p:cNvSpPr>
            <a:spLocks noChangeArrowheads="1"/>
          </p:cNvSpPr>
          <p:nvPr/>
        </p:nvSpPr>
        <p:spPr bwMode="auto">
          <a:xfrm>
            <a:off x="6483510" y="3761298"/>
            <a:ext cx="1113767"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B</a:t>
            </a:r>
          </a:p>
        </p:txBody>
      </p:sp>
      <p:sp>
        <p:nvSpPr>
          <p:cNvPr id="2" name="Slide Number Placeholder 1"/>
          <p:cNvSpPr>
            <a:spLocks noGrp="1"/>
          </p:cNvSpPr>
          <p:nvPr>
            <p:ph type="sldNum" sz="quarter" idx="12"/>
          </p:nvPr>
        </p:nvSpPr>
        <p:spPr/>
        <p:txBody>
          <a:bodyPr/>
          <a:lstStyle/>
          <a:p>
            <a:fld id="{949EBC64-41CB-41B8-B6DF-9B1367312BD4}" type="slidenum">
              <a:rPr lang="en-US" smtClean="0"/>
              <a:t>28</a:t>
            </a:fld>
            <a:endParaRPr lang="en-US"/>
          </a:p>
        </p:txBody>
      </p:sp>
      <p:sp>
        <p:nvSpPr>
          <p:cNvPr id="15" name="TextBox 14"/>
          <p:cNvSpPr txBox="1"/>
          <p:nvPr/>
        </p:nvSpPr>
        <p:spPr>
          <a:xfrm>
            <a:off x="5031760" y="5008427"/>
            <a:ext cx="1935979" cy="461665"/>
          </a:xfrm>
          <a:prstGeom prst="rect">
            <a:avLst/>
          </a:prstGeom>
          <a:noFill/>
        </p:spPr>
        <p:txBody>
          <a:bodyPr wrap="none" rtlCol="0">
            <a:spAutoFit/>
          </a:bodyPr>
          <a:lstStyle/>
          <a:p>
            <a:r>
              <a:rPr lang="en-US" sz="2400" dirty="0">
                <a:effectLst/>
                <a:latin typeface="+mn-lt"/>
              </a:rPr>
              <a:t>Venn Diagram</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07" name="Rectangle 35"/>
          <p:cNvSpPr>
            <a:spLocks noChangeArrowheads="1"/>
          </p:cNvSpPr>
          <p:nvPr/>
        </p:nvSpPr>
        <p:spPr bwMode="auto">
          <a:xfrm>
            <a:off x="1922712" y="1678278"/>
            <a:ext cx="8944018" cy="4953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56708" name="Rectangle 36"/>
          <p:cNvSpPr>
            <a:spLocks noChangeArrowheads="1"/>
          </p:cNvSpPr>
          <p:nvPr/>
        </p:nvSpPr>
        <p:spPr bwMode="auto">
          <a:xfrm>
            <a:off x="2026747" y="2135478"/>
            <a:ext cx="8944018" cy="4953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56709" name="Rectangle 37"/>
          <p:cNvSpPr>
            <a:spLocks noChangeArrowheads="1"/>
          </p:cNvSpPr>
          <p:nvPr/>
        </p:nvSpPr>
        <p:spPr bwMode="auto">
          <a:xfrm>
            <a:off x="2163184" y="2664624"/>
            <a:ext cx="8183903" cy="106680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Markley Oil Profitable </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or</a:t>
            </a:r>
            <a:r>
              <a:rPr lang="en-US" sz="2400" dirty="0">
                <a:solidFill>
                  <a:srgbClr val="000000"/>
                </a:solidFill>
                <a:effectLst/>
                <a:latin typeface="+mn-lt"/>
                <a:cs typeface="Arial" panose="020B0604020202020204" pitchFamily="34" charset="0"/>
              </a:rPr>
              <a:t>  Collins Mining Profitable (or both)</a:t>
            </a:r>
          </a:p>
        </p:txBody>
      </p:sp>
      <p:sp>
        <p:nvSpPr>
          <p:cNvPr id="156710" name="Rectangle 38"/>
          <p:cNvSpPr>
            <a:spLocks noChangeArrowheads="1"/>
          </p:cNvSpPr>
          <p:nvPr/>
        </p:nvSpPr>
        <p:spPr bwMode="auto">
          <a:xfrm>
            <a:off x="2142924" y="3598074"/>
            <a:ext cx="8550177" cy="5715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{(10, 8), (10, -2), (5, 8), (5, -2), (0, 8), (-20, 8)}</a:t>
            </a:r>
          </a:p>
        </p:txBody>
      </p:sp>
      <p:sp>
        <p:nvSpPr>
          <p:cNvPr id="156711" name="Rectangle 39"/>
          <p:cNvSpPr>
            <a:spLocks noChangeArrowheads="1"/>
          </p:cNvSpPr>
          <p:nvPr/>
        </p:nvSpPr>
        <p:spPr bwMode="auto">
          <a:xfrm>
            <a:off x="1786958" y="4056303"/>
            <a:ext cx="8906144" cy="718933"/>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-2)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-2)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(-20, 8)</a:t>
            </a:r>
          </a:p>
        </p:txBody>
      </p:sp>
      <p:sp>
        <p:nvSpPr>
          <p:cNvPr id="156712" name="Oval 40"/>
          <p:cNvSpPr>
            <a:spLocks noChangeArrowheads="1"/>
          </p:cNvSpPr>
          <p:nvPr/>
        </p:nvSpPr>
        <p:spPr bwMode="auto">
          <a:xfrm>
            <a:off x="3260551" y="5245899"/>
            <a:ext cx="861464"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6713" name="Rectangle 41"/>
          <p:cNvSpPr>
            <a:spLocks noChangeArrowheads="1"/>
          </p:cNvSpPr>
          <p:nvPr/>
        </p:nvSpPr>
        <p:spPr bwMode="auto">
          <a:xfrm>
            <a:off x="2992461" y="4775236"/>
            <a:ext cx="6182268" cy="4381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 .20 + .08 + .16 + .26 + .10 + .02</a:t>
            </a:r>
          </a:p>
        </p:txBody>
      </p:sp>
      <p:sp>
        <p:nvSpPr>
          <p:cNvPr id="156714" name="Rectangle 42"/>
          <p:cNvSpPr>
            <a:spLocks noChangeArrowheads="1"/>
          </p:cNvSpPr>
          <p:nvPr/>
        </p:nvSpPr>
        <p:spPr bwMode="auto">
          <a:xfrm>
            <a:off x="2701143" y="5207799"/>
            <a:ext cx="1570904" cy="5143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.82</a:t>
            </a:r>
            <a:endParaRPr lang="en-US" dirty="0">
              <a:solidFill>
                <a:srgbClr val="000000"/>
              </a:solidFill>
              <a:effectLst/>
              <a:latin typeface="+mn-lt"/>
              <a:cs typeface="Arial" panose="020B0604020202020204" pitchFamily="34" charset="0"/>
            </a:endParaRPr>
          </a:p>
        </p:txBody>
      </p:sp>
      <p:sp>
        <p:nvSpPr>
          <p:cNvPr id="156722" name="Rectangle 50"/>
          <p:cNvSpPr>
            <a:spLocks noChangeArrowheads="1"/>
          </p:cNvSpPr>
          <p:nvPr/>
        </p:nvSpPr>
        <p:spPr bwMode="auto">
          <a:xfrm>
            <a:off x="1257823" y="1246503"/>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Bradley Investments</a:t>
            </a:r>
          </a:p>
        </p:txBody>
      </p:sp>
      <p:sp>
        <p:nvSpPr>
          <p:cNvPr id="2" name="Slide Number Placeholder 1"/>
          <p:cNvSpPr>
            <a:spLocks noGrp="1"/>
          </p:cNvSpPr>
          <p:nvPr>
            <p:ph type="sldNum" sz="quarter" idx="12"/>
          </p:nvPr>
        </p:nvSpPr>
        <p:spPr/>
        <p:txBody>
          <a:bodyPr/>
          <a:lstStyle/>
          <a:p>
            <a:fld id="{949EBC64-41CB-41B8-B6DF-9B1367312BD4}" type="slidenum">
              <a:rPr lang="en-US" smtClean="0"/>
              <a:t>29</a:t>
            </a:fld>
            <a:endParaRPr lang="en-US"/>
          </a:p>
        </p:txBody>
      </p:sp>
      <p:sp>
        <p:nvSpPr>
          <p:cNvPr id="14" name="Rectangle 6"/>
          <p:cNvSpPr>
            <a:spLocks noChangeArrowheads="1"/>
          </p:cNvSpPr>
          <p:nvPr/>
        </p:nvSpPr>
        <p:spPr bwMode="auto">
          <a:xfrm>
            <a:off x="901380" y="508220"/>
            <a:ext cx="10337562" cy="660400"/>
          </a:xfrm>
          <a:prstGeom prst="rect">
            <a:avLst/>
          </a:prstGeom>
          <a:noFill/>
          <a:ln w="12700">
            <a:noFill/>
            <a:miter lim="800000"/>
            <a:headEnd/>
            <a:tailEnd/>
          </a:ln>
          <a:effectLst/>
        </p:spPr>
        <p:txBody>
          <a:bodyPr lIns="90488" tIns="44450" rIns="90488" bIns="44450" anchor="ctr"/>
          <a:lstStyle/>
          <a:p>
            <a:pPr algn="l"/>
            <a:r>
              <a:rPr lang="en-US" sz="3200">
                <a:solidFill>
                  <a:srgbClr val="000000"/>
                </a:solidFill>
                <a:effectLst/>
                <a:latin typeface="+mn-lt"/>
                <a:cs typeface="Arial" panose="020B0604020202020204" pitchFamily="34" charset="0"/>
              </a:rPr>
              <a:t>Gabungan dari dua even</a:t>
            </a:r>
            <a:endParaRPr lang="en-US" sz="3200" dirty="0">
              <a:effectLst/>
              <a:latin typeface="+mn-lt"/>
              <a:cs typeface="Arial" panose="020B0604020202020204" pitchFamily="34" charset="0"/>
            </a:endParaRP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26"/>
          <p:cNvSpPr>
            <a:spLocks noChangeArrowheads="1"/>
          </p:cNvSpPr>
          <p:nvPr/>
        </p:nvSpPr>
        <p:spPr bwMode="auto">
          <a:xfrm>
            <a:off x="892533" y="404082"/>
            <a:ext cx="10337562" cy="865188"/>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Ketidakpastian</a:t>
            </a:r>
            <a:endParaRPr lang="en-US" sz="3200" dirty="0">
              <a:effectLst/>
              <a:latin typeface="+mn-lt"/>
              <a:cs typeface="Arial" panose="020B0604020202020204" pitchFamily="34" charset="0"/>
            </a:endParaRPr>
          </a:p>
        </p:txBody>
      </p:sp>
      <p:sp>
        <p:nvSpPr>
          <p:cNvPr id="197635" name="Rectangle 1027"/>
          <p:cNvSpPr>
            <a:spLocks noChangeArrowheads="1"/>
          </p:cNvSpPr>
          <p:nvPr/>
        </p:nvSpPr>
        <p:spPr bwMode="auto">
          <a:xfrm>
            <a:off x="926891" y="1428569"/>
            <a:ext cx="9653459" cy="92759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Manajer sering kali mendasarkan keputusan mereka pada analisis ketidakpastian seperti berikut ini:</a:t>
            </a:r>
            <a:endParaRPr lang="en-US" sz="2400" dirty="0">
              <a:solidFill>
                <a:srgbClr val="000000"/>
              </a:solidFill>
              <a:effectLst/>
              <a:latin typeface="+mn-lt"/>
              <a:cs typeface="Arial" panose="020B0604020202020204" pitchFamily="34" charset="0"/>
            </a:endParaRPr>
          </a:p>
        </p:txBody>
      </p:sp>
      <p:sp>
        <p:nvSpPr>
          <p:cNvPr id="197642" name="Rectangle 1034"/>
          <p:cNvSpPr>
            <a:spLocks noChangeArrowheads="1"/>
          </p:cNvSpPr>
          <p:nvPr/>
        </p:nvSpPr>
        <p:spPr bwMode="auto">
          <a:xfrm>
            <a:off x="1959407" y="2105465"/>
            <a:ext cx="8496395"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7641" name="Text Box 1033"/>
          <p:cNvSpPr txBox="1">
            <a:spLocks noChangeArrowheads="1"/>
          </p:cNvSpPr>
          <p:nvPr/>
        </p:nvSpPr>
        <p:spPr bwMode="auto">
          <a:xfrm>
            <a:off x="1256103" y="2543736"/>
            <a:ext cx="10420083" cy="461665"/>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l">
              <a:buFont typeface="Arial" panose="020B0604020202020204" pitchFamily="34" charset="0"/>
              <a:buChar char="•"/>
            </a:pPr>
            <a:r>
              <a:rPr lang="fi-FI" sz="2400">
                <a:solidFill>
                  <a:srgbClr val="000000"/>
                </a:solidFill>
                <a:effectLst/>
                <a:latin typeface="+mn-lt"/>
                <a:cs typeface="Arial" panose="020B0604020202020204" pitchFamily="34" charset="0"/>
              </a:rPr>
              <a:t>Seberapa besar kemungkinan penjualan akan turun jika kita menaikkan harga?</a:t>
            </a:r>
            <a:endParaRPr lang="en-US" sz="2400" dirty="0">
              <a:solidFill>
                <a:srgbClr val="000000"/>
              </a:solidFill>
              <a:effectLst/>
              <a:latin typeface="+mn-lt"/>
              <a:cs typeface="Arial" panose="020B0604020202020204" pitchFamily="34" charset="0"/>
            </a:endParaRPr>
          </a:p>
        </p:txBody>
      </p:sp>
      <p:sp>
        <p:nvSpPr>
          <p:cNvPr id="197643" name="Rectangle 1035"/>
          <p:cNvSpPr>
            <a:spLocks noChangeArrowheads="1"/>
          </p:cNvSpPr>
          <p:nvPr/>
        </p:nvSpPr>
        <p:spPr bwMode="auto">
          <a:xfrm>
            <a:off x="1959407" y="3108765"/>
            <a:ext cx="8512845"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7644" name="Text Box 1036"/>
          <p:cNvSpPr txBox="1">
            <a:spLocks noChangeArrowheads="1"/>
          </p:cNvSpPr>
          <p:nvPr/>
        </p:nvSpPr>
        <p:spPr bwMode="auto">
          <a:xfrm>
            <a:off x="1256103" y="3177318"/>
            <a:ext cx="10091837" cy="830997"/>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Seberapa besar kemungkinan metode perakitan baru akan meningkatkan produktivitas?</a:t>
            </a:r>
            <a:endParaRPr lang="en-US" sz="2400" dirty="0">
              <a:solidFill>
                <a:srgbClr val="000000"/>
              </a:solidFill>
              <a:effectLst/>
              <a:latin typeface="+mn-lt"/>
              <a:cs typeface="Arial" panose="020B0604020202020204" pitchFamily="34" charset="0"/>
            </a:endParaRPr>
          </a:p>
        </p:txBody>
      </p:sp>
      <p:sp>
        <p:nvSpPr>
          <p:cNvPr id="197646" name="Text Box 1038"/>
          <p:cNvSpPr txBox="1">
            <a:spLocks noChangeArrowheads="1"/>
          </p:cNvSpPr>
          <p:nvPr/>
        </p:nvSpPr>
        <p:spPr bwMode="auto">
          <a:xfrm>
            <a:off x="1256103" y="4169005"/>
            <a:ext cx="8850182" cy="461665"/>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Seberapa besar kemungkinan investasi baru akan menguntungkan?</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3</a:t>
            </a:fld>
            <a:endParaRPr lang="en-US"/>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568318" y="3216276"/>
            <a:ext cx="4963973" cy="204152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2579" name="Rectangle 3"/>
          <p:cNvSpPr>
            <a:spLocks noChangeArrowheads="1"/>
          </p:cNvSpPr>
          <p:nvPr/>
        </p:nvSpPr>
        <p:spPr bwMode="auto">
          <a:xfrm>
            <a:off x="1266859" y="1923214"/>
            <a:ext cx="10308002"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Irisan (intersection) daro even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dan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dinotasikan dengan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endParaRPr lang="en-US" sz="2400" dirty="0">
              <a:solidFill>
                <a:srgbClr val="000000"/>
              </a:solidFill>
              <a:effectLst/>
              <a:latin typeface="+mn-lt"/>
              <a:cs typeface="Arial" panose="020B0604020202020204" pitchFamily="34" charset="0"/>
            </a:endParaRPr>
          </a:p>
        </p:txBody>
      </p:sp>
      <p:sp>
        <p:nvSpPr>
          <p:cNvPr id="152580" name="Rectangle 4"/>
          <p:cNvSpPr>
            <a:spLocks noChangeArrowheads="1"/>
          </p:cNvSpPr>
          <p:nvPr/>
        </p:nvSpPr>
        <p:spPr bwMode="auto">
          <a:xfrm>
            <a:off x="1266858" y="1095832"/>
            <a:ext cx="10076645"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Irisan (</a:t>
            </a:r>
            <a:r>
              <a:rPr lang="en-US" sz="2400" u="sng">
                <a:solidFill>
                  <a:srgbClr val="000000"/>
                </a:solidFill>
                <a:effectLst/>
                <a:latin typeface="+mn-lt"/>
                <a:cs typeface="Arial" panose="020B0604020202020204" pitchFamily="34" charset="0"/>
              </a:rPr>
              <a:t>intersection)</a:t>
            </a:r>
            <a:r>
              <a:rPr lang="en-US" sz="2400">
                <a:solidFill>
                  <a:srgbClr val="000000"/>
                </a:solidFill>
                <a:effectLst/>
                <a:latin typeface="+mn-lt"/>
                <a:cs typeface="Arial" panose="020B0604020202020204" pitchFamily="34" charset="0"/>
              </a:rPr>
              <a:t> daro even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dan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adalah semua dari </a:t>
            </a:r>
            <a:r>
              <a:rPr lang="en-US" sz="2400" dirty="0">
                <a:solidFill>
                  <a:srgbClr val="000000"/>
                </a:solidFill>
                <a:effectLst/>
                <a:latin typeface="+mn-lt"/>
                <a:cs typeface="Arial" panose="020B0604020202020204" pitchFamily="34" charset="0"/>
              </a:rPr>
              <a:t>sample </a:t>
            </a:r>
            <a:r>
              <a:rPr lang="en-US" sz="2400">
                <a:solidFill>
                  <a:srgbClr val="000000"/>
                </a:solidFill>
                <a:effectLst/>
                <a:latin typeface="+mn-lt"/>
                <a:cs typeface="Arial" panose="020B0604020202020204" pitchFamily="34" charset="0"/>
              </a:rPr>
              <a:t>points yang merupakan anggota keduanya dari </a:t>
            </a:r>
            <a:r>
              <a:rPr lang="en-US" sz="2400" i="1">
                <a:solidFill>
                  <a:srgbClr val="000000"/>
                </a:solidFill>
                <a:effectLst/>
                <a:latin typeface="+mn-lt"/>
                <a:cs typeface="Arial" panose="020B0604020202020204" pitchFamily="34" charset="0"/>
              </a:rPr>
              <a:t> A </a:t>
            </a:r>
            <a:r>
              <a:rPr lang="en-US" sz="2400">
                <a:solidFill>
                  <a:srgbClr val="000000"/>
                </a:solidFill>
                <a:effectLst/>
                <a:latin typeface="+mn-lt"/>
                <a:cs typeface="Arial" panose="020B0604020202020204" pitchFamily="34" charset="0"/>
              </a:rPr>
              <a:t>dan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152584" name="Rectangle 8"/>
          <p:cNvSpPr>
            <a:spLocks noChangeArrowheads="1"/>
          </p:cNvSpPr>
          <p:nvPr/>
        </p:nvSpPr>
        <p:spPr bwMode="auto">
          <a:xfrm>
            <a:off x="9127714" y="3652838"/>
            <a:ext cx="1125309"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a:solidFill>
                  <a:srgbClr val="000000"/>
                </a:solidFill>
                <a:effectLst/>
                <a:latin typeface="+mn-lt"/>
                <a:cs typeface="Arial" panose="020B0604020202020204" pitchFamily="34" charset="0"/>
              </a:rPr>
              <a:t>Sample</a:t>
            </a:r>
          </a:p>
          <a:p>
            <a:pPr algn="l">
              <a:lnSpc>
                <a:spcPct val="90000"/>
              </a:lnSpc>
            </a:pPr>
            <a:r>
              <a:rPr lang="en-US" sz="2400">
                <a:solidFill>
                  <a:srgbClr val="000000"/>
                </a:solidFill>
                <a:effectLst/>
                <a:latin typeface="+mn-lt"/>
                <a:cs typeface="Arial" panose="020B0604020202020204" pitchFamily="34" charset="0"/>
              </a:rPr>
              <a:t>Space </a:t>
            </a:r>
            <a:r>
              <a:rPr lang="en-US" sz="2400" i="1">
                <a:solidFill>
                  <a:srgbClr val="000000"/>
                </a:solidFill>
                <a:effectLst/>
                <a:latin typeface="+mn-lt"/>
                <a:cs typeface="Arial" panose="020B0604020202020204" pitchFamily="34" charset="0"/>
              </a:rPr>
              <a:t>S</a:t>
            </a:r>
          </a:p>
        </p:txBody>
      </p:sp>
      <p:sp>
        <p:nvSpPr>
          <p:cNvPr id="152585" name="Line 9"/>
          <p:cNvSpPr>
            <a:spLocks noChangeShapeType="1"/>
          </p:cNvSpPr>
          <p:nvPr/>
        </p:nvSpPr>
        <p:spPr bwMode="auto">
          <a:xfrm flipV="1">
            <a:off x="8538624" y="4162425"/>
            <a:ext cx="532080" cy="0"/>
          </a:xfrm>
          <a:prstGeom prst="line">
            <a:avLst/>
          </a:prstGeom>
          <a:noFill/>
          <a:ln w="19050">
            <a:solidFill>
              <a:schemeClr val="tx1"/>
            </a:solidFill>
            <a:round/>
            <a:headEnd type="triangle" w="med" len="me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52586" name="Oval 10"/>
          <p:cNvSpPr>
            <a:spLocks noChangeArrowheads="1"/>
          </p:cNvSpPr>
          <p:nvPr/>
        </p:nvSpPr>
        <p:spPr bwMode="auto">
          <a:xfrm>
            <a:off x="4028609" y="3414713"/>
            <a:ext cx="2276122" cy="1676400"/>
          </a:xfrm>
          <a:prstGeom prst="ellipse">
            <a:avLst/>
          </a:prstGeom>
          <a:no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2587" name="Rectangle 11"/>
          <p:cNvSpPr>
            <a:spLocks noChangeArrowheads="1"/>
          </p:cNvSpPr>
          <p:nvPr/>
        </p:nvSpPr>
        <p:spPr bwMode="auto">
          <a:xfrm>
            <a:off x="4428327" y="4002088"/>
            <a:ext cx="1328502" cy="459100"/>
          </a:xfrm>
          <a:prstGeom prst="rect">
            <a:avLst/>
          </a:prstGeom>
          <a:noFill/>
          <a:ln w="12700">
            <a:noFill/>
            <a:miter lim="800000"/>
            <a:headEnd/>
            <a:tailEnd/>
          </a:ln>
          <a:effectLst/>
        </p:spPr>
        <p:txBody>
          <a:bodyPr wrap="squar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A</a:t>
            </a:r>
          </a:p>
        </p:txBody>
      </p:sp>
      <p:grpSp>
        <p:nvGrpSpPr>
          <p:cNvPr id="152588" name="Group 12"/>
          <p:cNvGrpSpPr>
            <a:grpSpLocks/>
          </p:cNvGrpSpPr>
          <p:nvPr/>
        </p:nvGrpSpPr>
        <p:grpSpPr bwMode="auto">
          <a:xfrm>
            <a:off x="5812768" y="3395663"/>
            <a:ext cx="2263453" cy="1674812"/>
            <a:chOff x="2753" y="2205"/>
            <a:chExt cx="1072" cy="1055"/>
          </a:xfrm>
          <a:noFill/>
        </p:grpSpPr>
        <p:sp>
          <p:nvSpPr>
            <p:cNvPr id="152589" name="Oval 13"/>
            <p:cNvSpPr>
              <a:spLocks noChangeArrowheads="1"/>
            </p:cNvSpPr>
            <p:nvPr/>
          </p:nvSpPr>
          <p:spPr bwMode="auto">
            <a:xfrm>
              <a:off x="2760" y="2205"/>
              <a:ext cx="1065" cy="1055"/>
            </a:xfrm>
            <a:prstGeom prst="ellipse">
              <a:avLst/>
            </a:prstGeom>
            <a:grp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2590" name="Freeform 14"/>
            <p:cNvSpPr>
              <a:spLocks/>
            </p:cNvSpPr>
            <p:nvPr/>
          </p:nvSpPr>
          <p:spPr bwMode="auto">
            <a:xfrm>
              <a:off x="2753" y="2417"/>
              <a:ext cx="237" cy="649"/>
            </a:xfrm>
            <a:custGeom>
              <a:avLst/>
              <a:gdLst/>
              <a:ahLst/>
              <a:cxnLst>
                <a:cxn ang="0">
                  <a:pos x="110" y="0"/>
                </a:cxn>
                <a:cxn ang="0">
                  <a:pos x="98" y="18"/>
                </a:cxn>
                <a:cxn ang="0">
                  <a:pos x="84" y="40"/>
                </a:cxn>
                <a:cxn ang="0">
                  <a:pos x="70" y="62"/>
                </a:cxn>
                <a:cxn ang="0">
                  <a:pos x="50" y="92"/>
                </a:cxn>
                <a:cxn ang="0">
                  <a:pos x="40" y="118"/>
                </a:cxn>
                <a:cxn ang="0">
                  <a:pos x="32" y="141"/>
                </a:cxn>
                <a:cxn ang="0">
                  <a:pos x="23" y="168"/>
                </a:cxn>
                <a:cxn ang="0">
                  <a:pos x="14" y="194"/>
                </a:cxn>
                <a:cxn ang="0">
                  <a:pos x="10" y="218"/>
                </a:cxn>
                <a:cxn ang="0">
                  <a:pos x="6" y="246"/>
                </a:cxn>
                <a:cxn ang="0">
                  <a:pos x="2" y="272"/>
                </a:cxn>
                <a:cxn ang="0">
                  <a:pos x="0" y="302"/>
                </a:cxn>
                <a:cxn ang="0">
                  <a:pos x="0" y="330"/>
                </a:cxn>
                <a:cxn ang="0">
                  <a:pos x="2" y="358"/>
                </a:cxn>
                <a:cxn ang="0">
                  <a:pos x="6" y="388"/>
                </a:cxn>
                <a:cxn ang="0">
                  <a:pos x="10" y="414"/>
                </a:cxn>
                <a:cxn ang="0">
                  <a:pos x="18" y="438"/>
                </a:cxn>
                <a:cxn ang="0">
                  <a:pos x="26" y="464"/>
                </a:cxn>
                <a:cxn ang="0">
                  <a:pos x="36" y="488"/>
                </a:cxn>
                <a:cxn ang="0">
                  <a:pos x="48" y="514"/>
                </a:cxn>
                <a:cxn ang="0">
                  <a:pos x="60" y="540"/>
                </a:cxn>
                <a:cxn ang="0">
                  <a:pos x="74" y="560"/>
                </a:cxn>
                <a:cxn ang="0">
                  <a:pos x="84" y="582"/>
                </a:cxn>
                <a:cxn ang="0">
                  <a:pos x="102" y="604"/>
                </a:cxn>
                <a:cxn ang="0">
                  <a:pos x="122" y="622"/>
                </a:cxn>
                <a:cxn ang="0">
                  <a:pos x="138" y="598"/>
                </a:cxn>
                <a:cxn ang="0">
                  <a:pos x="156" y="572"/>
                </a:cxn>
                <a:cxn ang="0">
                  <a:pos x="172" y="546"/>
                </a:cxn>
                <a:cxn ang="0">
                  <a:pos x="186" y="514"/>
                </a:cxn>
                <a:cxn ang="0">
                  <a:pos x="196" y="492"/>
                </a:cxn>
                <a:cxn ang="0">
                  <a:pos x="204" y="472"/>
                </a:cxn>
                <a:cxn ang="0">
                  <a:pos x="212" y="450"/>
                </a:cxn>
                <a:cxn ang="0">
                  <a:pos x="218" y="426"/>
                </a:cxn>
                <a:cxn ang="0">
                  <a:pos x="224" y="402"/>
                </a:cxn>
                <a:cxn ang="0">
                  <a:pos x="226" y="378"/>
                </a:cxn>
                <a:cxn ang="0">
                  <a:pos x="228" y="354"/>
                </a:cxn>
                <a:cxn ang="0">
                  <a:pos x="230" y="324"/>
                </a:cxn>
                <a:cxn ang="0">
                  <a:pos x="230" y="286"/>
                </a:cxn>
                <a:cxn ang="0">
                  <a:pos x="226" y="256"/>
                </a:cxn>
                <a:cxn ang="0">
                  <a:pos x="222" y="232"/>
                </a:cxn>
                <a:cxn ang="0">
                  <a:pos x="220" y="206"/>
                </a:cxn>
                <a:cxn ang="0">
                  <a:pos x="212" y="180"/>
                </a:cxn>
                <a:cxn ang="0">
                  <a:pos x="204" y="154"/>
                </a:cxn>
                <a:cxn ang="0">
                  <a:pos x="194" y="126"/>
                </a:cxn>
                <a:cxn ang="0">
                  <a:pos x="184" y="100"/>
                </a:cxn>
                <a:cxn ang="0">
                  <a:pos x="168" y="70"/>
                </a:cxn>
                <a:cxn ang="0">
                  <a:pos x="152" y="44"/>
                </a:cxn>
                <a:cxn ang="0">
                  <a:pos x="138" y="22"/>
                </a:cxn>
                <a:cxn ang="0">
                  <a:pos x="120" y="6"/>
                </a:cxn>
              </a:cxnLst>
              <a:rect l="0" t="0" r="r" b="b"/>
              <a:pathLst>
                <a:path w="230" h="622">
                  <a:moveTo>
                    <a:pt x="110" y="0"/>
                  </a:moveTo>
                  <a:lnTo>
                    <a:pt x="98" y="18"/>
                  </a:lnTo>
                  <a:lnTo>
                    <a:pt x="84" y="40"/>
                  </a:lnTo>
                  <a:lnTo>
                    <a:pt x="70" y="62"/>
                  </a:lnTo>
                  <a:lnTo>
                    <a:pt x="50" y="92"/>
                  </a:lnTo>
                  <a:lnTo>
                    <a:pt x="40" y="118"/>
                  </a:lnTo>
                  <a:lnTo>
                    <a:pt x="32" y="141"/>
                  </a:lnTo>
                  <a:lnTo>
                    <a:pt x="23" y="168"/>
                  </a:lnTo>
                  <a:lnTo>
                    <a:pt x="14" y="194"/>
                  </a:lnTo>
                  <a:lnTo>
                    <a:pt x="10" y="218"/>
                  </a:lnTo>
                  <a:lnTo>
                    <a:pt x="6" y="246"/>
                  </a:lnTo>
                  <a:lnTo>
                    <a:pt x="2" y="272"/>
                  </a:lnTo>
                  <a:lnTo>
                    <a:pt x="0" y="302"/>
                  </a:lnTo>
                  <a:lnTo>
                    <a:pt x="0" y="330"/>
                  </a:lnTo>
                  <a:lnTo>
                    <a:pt x="2" y="358"/>
                  </a:lnTo>
                  <a:lnTo>
                    <a:pt x="6" y="388"/>
                  </a:lnTo>
                  <a:lnTo>
                    <a:pt x="10" y="414"/>
                  </a:lnTo>
                  <a:lnTo>
                    <a:pt x="18" y="438"/>
                  </a:lnTo>
                  <a:lnTo>
                    <a:pt x="26" y="464"/>
                  </a:lnTo>
                  <a:lnTo>
                    <a:pt x="36" y="488"/>
                  </a:lnTo>
                  <a:lnTo>
                    <a:pt x="48" y="514"/>
                  </a:lnTo>
                  <a:lnTo>
                    <a:pt x="60" y="540"/>
                  </a:lnTo>
                  <a:lnTo>
                    <a:pt x="74" y="560"/>
                  </a:lnTo>
                  <a:lnTo>
                    <a:pt x="84" y="582"/>
                  </a:lnTo>
                  <a:lnTo>
                    <a:pt x="102" y="604"/>
                  </a:lnTo>
                  <a:lnTo>
                    <a:pt x="122" y="622"/>
                  </a:lnTo>
                  <a:lnTo>
                    <a:pt x="138" y="598"/>
                  </a:lnTo>
                  <a:lnTo>
                    <a:pt x="156" y="572"/>
                  </a:lnTo>
                  <a:lnTo>
                    <a:pt x="172" y="546"/>
                  </a:lnTo>
                  <a:lnTo>
                    <a:pt x="186" y="514"/>
                  </a:lnTo>
                  <a:lnTo>
                    <a:pt x="196" y="492"/>
                  </a:lnTo>
                  <a:lnTo>
                    <a:pt x="204" y="472"/>
                  </a:lnTo>
                  <a:lnTo>
                    <a:pt x="212" y="450"/>
                  </a:lnTo>
                  <a:lnTo>
                    <a:pt x="218" y="426"/>
                  </a:lnTo>
                  <a:lnTo>
                    <a:pt x="224" y="402"/>
                  </a:lnTo>
                  <a:lnTo>
                    <a:pt x="226" y="378"/>
                  </a:lnTo>
                  <a:lnTo>
                    <a:pt x="228" y="354"/>
                  </a:lnTo>
                  <a:lnTo>
                    <a:pt x="230" y="324"/>
                  </a:lnTo>
                  <a:lnTo>
                    <a:pt x="230" y="286"/>
                  </a:lnTo>
                  <a:lnTo>
                    <a:pt x="226" y="256"/>
                  </a:lnTo>
                  <a:lnTo>
                    <a:pt x="222" y="232"/>
                  </a:lnTo>
                  <a:lnTo>
                    <a:pt x="220" y="206"/>
                  </a:lnTo>
                  <a:lnTo>
                    <a:pt x="212" y="180"/>
                  </a:lnTo>
                  <a:lnTo>
                    <a:pt x="204" y="154"/>
                  </a:lnTo>
                  <a:lnTo>
                    <a:pt x="194" y="126"/>
                  </a:lnTo>
                  <a:lnTo>
                    <a:pt x="184" y="100"/>
                  </a:lnTo>
                  <a:lnTo>
                    <a:pt x="168" y="70"/>
                  </a:lnTo>
                  <a:lnTo>
                    <a:pt x="152" y="44"/>
                  </a:lnTo>
                  <a:lnTo>
                    <a:pt x="138" y="22"/>
                  </a:lnTo>
                  <a:lnTo>
                    <a:pt x="120" y="6"/>
                  </a:lnTo>
                </a:path>
              </a:pathLst>
            </a:custGeom>
            <a:grpFill/>
            <a:ln w="12700" cap="rnd" cmpd="sng">
              <a:solidFill>
                <a:srgbClr val="000000"/>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152591" name="Rectangle 15"/>
          <p:cNvSpPr>
            <a:spLocks noChangeArrowheads="1"/>
          </p:cNvSpPr>
          <p:nvPr/>
        </p:nvSpPr>
        <p:spPr bwMode="auto">
          <a:xfrm>
            <a:off x="6545295" y="4008438"/>
            <a:ext cx="1113767"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B</a:t>
            </a:r>
          </a:p>
        </p:txBody>
      </p:sp>
      <p:sp>
        <p:nvSpPr>
          <p:cNvPr id="152592" name="Rectangle 16"/>
          <p:cNvSpPr>
            <a:spLocks noChangeArrowheads="1"/>
          </p:cNvSpPr>
          <p:nvPr/>
        </p:nvSpPr>
        <p:spPr bwMode="auto">
          <a:xfrm>
            <a:off x="896957" y="487831"/>
            <a:ext cx="10337562" cy="700087"/>
          </a:xfrm>
          <a:prstGeom prst="rect">
            <a:avLst/>
          </a:prstGeom>
          <a:noFill/>
          <a:ln w="12700">
            <a:noFill/>
            <a:miter lim="800000"/>
            <a:headEnd/>
            <a:tailEnd/>
          </a:ln>
          <a:effectLst/>
        </p:spPr>
        <p:txBody>
          <a:bodyPr lIns="90488" tIns="44450" rIns="90488" bIns="44450" anchor="ctr"/>
          <a:lstStyle/>
          <a:p>
            <a:pPr algn="l"/>
            <a:r>
              <a:rPr lang="en-US" sz="3200">
                <a:solidFill>
                  <a:srgbClr val="000000"/>
                </a:solidFill>
                <a:effectLst/>
                <a:latin typeface="+mn-lt"/>
                <a:cs typeface="Arial" panose="020B0604020202020204" pitchFamily="34" charset="0"/>
              </a:rPr>
              <a:t>Irisan pada dua even</a:t>
            </a:r>
            <a:endParaRPr lang="en-US" sz="3200" dirty="0">
              <a:effectLst/>
              <a:latin typeface="+mn-lt"/>
              <a:cs typeface="Arial" panose="020B0604020202020204" pitchFamily="34" charset="0"/>
            </a:endParaRPr>
          </a:p>
        </p:txBody>
      </p:sp>
      <p:sp>
        <p:nvSpPr>
          <p:cNvPr id="152595" name="Freeform 19"/>
          <p:cNvSpPr>
            <a:spLocks/>
          </p:cNvSpPr>
          <p:nvPr/>
        </p:nvSpPr>
        <p:spPr bwMode="auto">
          <a:xfrm>
            <a:off x="5812769" y="3732214"/>
            <a:ext cx="500408" cy="1030287"/>
          </a:xfrm>
          <a:custGeom>
            <a:avLst/>
            <a:gdLst/>
            <a:ahLst/>
            <a:cxnLst>
              <a:cxn ang="0">
                <a:pos x="110" y="0"/>
              </a:cxn>
              <a:cxn ang="0">
                <a:pos x="98" y="18"/>
              </a:cxn>
              <a:cxn ang="0">
                <a:pos x="84" y="40"/>
              </a:cxn>
              <a:cxn ang="0">
                <a:pos x="70" y="62"/>
              </a:cxn>
              <a:cxn ang="0">
                <a:pos x="50" y="92"/>
              </a:cxn>
              <a:cxn ang="0">
                <a:pos x="40" y="118"/>
              </a:cxn>
              <a:cxn ang="0">
                <a:pos x="32" y="141"/>
              </a:cxn>
              <a:cxn ang="0">
                <a:pos x="23" y="168"/>
              </a:cxn>
              <a:cxn ang="0">
                <a:pos x="14" y="194"/>
              </a:cxn>
              <a:cxn ang="0">
                <a:pos x="10" y="218"/>
              </a:cxn>
              <a:cxn ang="0">
                <a:pos x="6" y="246"/>
              </a:cxn>
              <a:cxn ang="0">
                <a:pos x="2" y="272"/>
              </a:cxn>
              <a:cxn ang="0">
                <a:pos x="0" y="302"/>
              </a:cxn>
              <a:cxn ang="0">
                <a:pos x="0" y="330"/>
              </a:cxn>
              <a:cxn ang="0">
                <a:pos x="2" y="358"/>
              </a:cxn>
              <a:cxn ang="0">
                <a:pos x="6" y="388"/>
              </a:cxn>
              <a:cxn ang="0">
                <a:pos x="10" y="414"/>
              </a:cxn>
              <a:cxn ang="0">
                <a:pos x="18" y="438"/>
              </a:cxn>
              <a:cxn ang="0">
                <a:pos x="26" y="464"/>
              </a:cxn>
              <a:cxn ang="0">
                <a:pos x="36" y="488"/>
              </a:cxn>
              <a:cxn ang="0">
                <a:pos x="48" y="514"/>
              </a:cxn>
              <a:cxn ang="0">
                <a:pos x="60" y="540"/>
              </a:cxn>
              <a:cxn ang="0">
                <a:pos x="74" y="560"/>
              </a:cxn>
              <a:cxn ang="0">
                <a:pos x="84" y="582"/>
              </a:cxn>
              <a:cxn ang="0">
                <a:pos x="102" y="604"/>
              </a:cxn>
              <a:cxn ang="0">
                <a:pos x="122" y="622"/>
              </a:cxn>
              <a:cxn ang="0">
                <a:pos x="138" y="598"/>
              </a:cxn>
              <a:cxn ang="0">
                <a:pos x="156" y="572"/>
              </a:cxn>
              <a:cxn ang="0">
                <a:pos x="172" y="546"/>
              </a:cxn>
              <a:cxn ang="0">
                <a:pos x="186" y="514"/>
              </a:cxn>
              <a:cxn ang="0">
                <a:pos x="196" y="492"/>
              </a:cxn>
              <a:cxn ang="0">
                <a:pos x="204" y="472"/>
              </a:cxn>
              <a:cxn ang="0">
                <a:pos x="212" y="450"/>
              </a:cxn>
              <a:cxn ang="0">
                <a:pos x="218" y="426"/>
              </a:cxn>
              <a:cxn ang="0">
                <a:pos x="224" y="402"/>
              </a:cxn>
              <a:cxn ang="0">
                <a:pos x="226" y="378"/>
              </a:cxn>
              <a:cxn ang="0">
                <a:pos x="228" y="354"/>
              </a:cxn>
              <a:cxn ang="0">
                <a:pos x="230" y="324"/>
              </a:cxn>
              <a:cxn ang="0">
                <a:pos x="230" y="286"/>
              </a:cxn>
              <a:cxn ang="0">
                <a:pos x="226" y="256"/>
              </a:cxn>
              <a:cxn ang="0">
                <a:pos x="222" y="232"/>
              </a:cxn>
              <a:cxn ang="0">
                <a:pos x="220" y="206"/>
              </a:cxn>
              <a:cxn ang="0">
                <a:pos x="212" y="180"/>
              </a:cxn>
              <a:cxn ang="0">
                <a:pos x="204" y="154"/>
              </a:cxn>
              <a:cxn ang="0">
                <a:pos x="194" y="126"/>
              </a:cxn>
              <a:cxn ang="0">
                <a:pos x="184" y="100"/>
              </a:cxn>
              <a:cxn ang="0">
                <a:pos x="168" y="70"/>
              </a:cxn>
              <a:cxn ang="0">
                <a:pos x="152" y="44"/>
              </a:cxn>
              <a:cxn ang="0">
                <a:pos x="138" y="22"/>
              </a:cxn>
              <a:cxn ang="0">
                <a:pos x="120" y="6"/>
              </a:cxn>
            </a:cxnLst>
            <a:rect l="0" t="0" r="r" b="b"/>
            <a:pathLst>
              <a:path w="230" h="622">
                <a:moveTo>
                  <a:pt x="110" y="0"/>
                </a:moveTo>
                <a:lnTo>
                  <a:pt x="98" y="18"/>
                </a:lnTo>
                <a:lnTo>
                  <a:pt x="84" y="40"/>
                </a:lnTo>
                <a:lnTo>
                  <a:pt x="70" y="62"/>
                </a:lnTo>
                <a:lnTo>
                  <a:pt x="50" y="92"/>
                </a:lnTo>
                <a:lnTo>
                  <a:pt x="40" y="118"/>
                </a:lnTo>
                <a:lnTo>
                  <a:pt x="32" y="141"/>
                </a:lnTo>
                <a:lnTo>
                  <a:pt x="23" y="168"/>
                </a:lnTo>
                <a:lnTo>
                  <a:pt x="14" y="194"/>
                </a:lnTo>
                <a:lnTo>
                  <a:pt x="10" y="218"/>
                </a:lnTo>
                <a:lnTo>
                  <a:pt x="6" y="246"/>
                </a:lnTo>
                <a:lnTo>
                  <a:pt x="2" y="272"/>
                </a:lnTo>
                <a:lnTo>
                  <a:pt x="0" y="302"/>
                </a:lnTo>
                <a:lnTo>
                  <a:pt x="0" y="330"/>
                </a:lnTo>
                <a:lnTo>
                  <a:pt x="2" y="358"/>
                </a:lnTo>
                <a:lnTo>
                  <a:pt x="6" y="388"/>
                </a:lnTo>
                <a:lnTo>
                  <a:pt x="10" y="414"/>
                </a:lnTo>
                <a:lnTo>
                  <a:pt x="18" y="438"/>
                </a:lnTo>
                <a:lnTo>
                  <a:pt x="26" y="464"/>
                </a:lnTo>
                <a:lnTo>
                  <a:pt x="36" y="488"/>
                </a:lnTo>
                <a:lnTo>
                  <a:pt x="48" y="514"/>
                </a:lnTo>
                <a:lnTo>
                  <a:pt x="60" y="540"/>
                </a:lnTo>
                <a:lnTo>
                  <a:pt x="74" y="560"/>
                </a:lnTo>
                <a:lnTo>
                  <a:pt x="84" y="582"/>
                </a:lnTo>
                <a:lnTo>
                  <a:pt x="102" y="604"/>
                </a:lnTo>
                <a:lnTo>
                  <a:pt x="122" y="622"/>
                </a:lnTo>
                <a:lnTo>
                  <a:pt x="138" y="598"/>
                </a:lnTo>
                <a:lnTo>
                  <a:pt x="156" y="572"/>
                </a:lnTo>
                <a:lnTo>
                  <a:pt x="172" y="546"/>
                </a:lnTo>
                <a:lnTo>
                  <a:pt x="186" y="514"/>
                </a:lnTo>
                <a:lnTo>
                  <a:pt x="196" y="492"/>
                </a:lnTo>
                <a:lnTo>
                  <a:pt x="204" y="472"/>
                </a:lnTo>
                <a:lnTo>
                  <a:pt x="212" y="450"/>
                </a:lnTo>
                <a:lnTo>
                  <a:pt x="218" y="426"/>
                </a:lnTo>
                <a:lnTo>
                  <a:pt x="224" y="402"/>
                </a:lnTo>
                <a:lnTo>
                  <a:pt x="226" y="378"/>
                </a:lnTo>
                <a:lnTo>
                  <a:pt x="228" y="354"/>
                </a:lnTo>
                <a:lnTo>
                  <a:pt x="230" y="324"/>
                </a:lnTo>
                <a:lnTo>
                  <a:pt x="230" y="286"/>
                </a:lnTo>
                <a:lnTo>
                  <a:pt x="226" y="256"/>
                </a:lnTo>
                <a:lnTo>
                  <a:pt x="222" y="232"/>
                </a:lnTo>
                <a:lnTo>
                  <a:pt x="220" y="206"/>
                </a:lnTo>
                <a:lnTo>
                  <a:pt x="212" y="180"/>
                </a:lnTo>
                <a:lnTo>
                  <a:pt x="204" y="154"/>
                </a:lnTo>
                <a:lnTo>
                  <a:pt x="194" y="126"/>
                </a:lnTo>
                <a:lnTo>
                  <a:pt x="184" y="100"/>
                </a:lnTo>
                <a:lnTo>
                  <a:pt x="168" y="70"/>
                </a:lnTo>
                <a:lnTo>
                  <a:pt x="152" y="44"/>
                </a:lnTo>
                <a:lnTo>
                  <a:pt x="138" y="22"/>
                </a:lnTo>
                <a:lnTo>
                  <a:pt x="120" y="6"/>
                </a:lnTo>
              </a:path>
            </a:pathLst>
          </a:custGeom>
          <a:solidFill>
            <a:schemeClr val="bg1">
              <a:lumMod val="65000"/>
            </a:schemeClr>
          </a:solidFill>
          <a:ln w="12700" cap="rnd" cmpd="sng">
            <a:solidFill>
              <a:schemeClr val="tx1"/>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52596" name="Rectangle 20"/>
          <p:cNvSpPr>
            <a:spLocks noChangeArrowheads="1"/>
          </p:cNvSpPr>
          <p:nvPr/>
        </p:nvSpPr>
        <p:spPr bwMode="auto">
          <a:xfrm>
            <a:off x="4473101" y="2589964"/>
            <a:ext cx="30230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Intersection of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B</a:t>
            </a:r>
          </a:p>
        </p:txBody>
      </p:sp>
      <p:sp>
        <p:nvSpPr>
          <p:cNvPr id="152598" name="Line 22"/>
          <p:cNvSpPr>
            <a:spLocks noChangeShapeType="1"/>
          </p:cNvSpPr>
          <p:nvPr/>
        </p:nvSpPr>
        <p:spPr bwMode="auto">
          <a:xfrm>
            <a:off x="6062973" y="3043278"/>
            <a:ext cx="17946" cy="1150035"/>
          </a:xfrm>
          <a:prstGeom prst="line">
            <a:avLst/>
          </a:prstGeom>
          <a:noFill/>
          <a:ln w="19050">
            <a:solidFill>
              <a:schemeClr val="tx1"/>
            </a:solidFill>
            <a:round/>
            <a:headEnd/>
            <a:tailEnd type="stealth" w="med" len="med"/>
          </a:ln>
          <a:effectLst>
            <a:outerShdw dist="17961" dir="2700000" algn="ctr" rotWithShape="0">
              <a:srgbClr val="000000"/>
            </a:outerShdw>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30</a:t>
            </a:fld>
            <a:endParaRPr lang="en-US"/>
          </a:p>
        </p:txBody>
      </p:sp>
      <p:sp>
        <p:nvSpPr>
          <p:cNvPr id="18" name="TextBox 17"/>
          <p:cNvSpPr txBox="1"/>
          <p:nvPr/>
        </p:nvSpPr>
        <p:spPr>
          <a:xfrm>
            <a:off x="5118259" y="5342066"/>
            <a:ext cx="1935979" cy="461665"/>
          </a:xfrm>
          <a:prstGeom prst="rect">
            <a:avLst/>
          </a:prstGeom>
          <a:noFill/>
        </p:spPr>
        <p:txBody>
          <a:bodyPr wrap="none" rtlCol="0">
            <a:spAutoFit/>
          </a:bodyPr>
          <a:lstStyle/>
          <a:p>
            <a:r>
              <a:rPr lang="en-US" sz="2400" dirty="0">
                <a:effectLst/>
                <a:latin typeface="+mn-lt"/>
              </a:rPr>
              <a:t>Venn Diagram</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32" name="Rectangle 36"/>
          <p:cNvSpPr>
            <a:spLocks noChangeArrowheads="1"/>
          </p:cNvSpPr>
          <p:nvPr/>
        </p:nvSpPr>
        <p:spPr bwMode="auto">
          <a:xfrm>
            <a:off x="1662807" y="1704007"/>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57733" name="Rectangle 37"/>
          <p:cNvSpPr>
            <a:spLocks noChangeArrowheads="1"/>
          </p:cNvSpPr>
          <p:nvPr/>
        </p:nvSpPr>
        <p:spPr bwMode="auto">
          <a:xfrm>
            <a:off x="1766841" y="2161207"/>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57734" name="Rectangle 38"/>
          <p:cNvSpPr>
            <a:spLocks noChangeArrowheads="1"/>
          </p:cNvSpPr>
          <p:nvPr/>
        </p:nvSpPr>
        <p:spPr bwMode="auto">
          <a:xfrm>
            <a:off x="1807963" y="2561257"/>
            <a:ext cx="8712363" cy="676213"/>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Markley Oil Profitable </a:t>
            </a:r>
            <a:r>
              <a:rPr lang="en-US" sz="2400" u="sng" dirty="0">
                <a:solidFill>
                  <a:srgbClr val="000000"/>
                </a:solidFill>
                <a:effectLst/>
                <a:latin typeface="+mn-lt"/>
                <a:cs typeface="Arial" panose="020B0604020202020204" pitchFamily="34" charset="0"/>
              </a:rPr>
              <a:t>and</a:t>
            </a:r>
            <a:r>
              <a:rPr lang="en-US" sz="2400" dirty="0">
                <a:solidFill>
                  <a:srgbClr val="000000"/>
                </a:solidFill>
                <a:effectLst/>
                <a:latin typeface="+mn-lt"/>
                <a:cs typeface="Arial" panose="020B0604020202020204" pitchFamily="34" charset="0"/>
              </a:rPr>
              <a:t> Collins Mining Profitable</a:t>
            </a:r>
          </a:p>
        </p:txBody>
      </p:sp>
      <p:sp>
        <p:nvSpPr>
          <p:cNvPr id="157735" name="Rectangle 39"/>
          <p:cNvSpPr>
            <a:spLocks noChangeArrowheads="1"/>
          </p:cNvSpPr>
          <p:nvPr/>
        </p:nvSpPr>
        <p:spPr bwMode="auto">
          <a:xfrm>
            <a:off x="1896954" y="3086926"/>
            <a:ext cx="4763387" cy="5715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{(10, 8), (5, 8)}</a:t>
            </a:r>
          </a:p>
        </p:txBody>
      </p:sp>
      <p:sp>
        <p:nvSpPr>
          <p:cNvPr id="157736" name="Rectangle 40"/>
          <p:cNvSpPr>
            <a:spLocks noChangeArrowheads="1"/>
          </p:cNvSpPr>
          <p:nvPr/>
        </p:nvSpPr>
        <p:spPr bwMode="auto">
          <a:xfrm>
            <a:off x="1550229" y="3569869"/>
            <a:ext cx="5574176" cy="6096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(5, 8)</a:t>
            </a:r>
          </a:p>
        </p:txBody>
      </p:sp>
      <p:sp>
        <p:nvSpPr>
          <p:cNvPr id="157737" name="Oval 41"/>
          <p:cNvSpPr>
            <a:spLocks noChangeArrowheads="1"/>
          </p:cNvSpPr>
          <p:nvPr/>
        </p:nvSpPr>
        <p:spPr bwMode="auto">
          <a:xfrm>
            <a:off x="3024736" y="4618684"/>
            <a:ext cx="861464"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7738" name="Rectangle 42"/>
          <p:cNvSpPr>
            <a:spLocks noChangeArrowheads="1"/>
          </p:cNvSpPr>
          <p:nvPr/>
        </p:nvSpPr>
        <p:spPr bwMode="auto">
          <a:xfrm>
            <a:off x="2757272" y="4145300"/>
            <a:ext cx="6182268" cy="4381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 .20 + .16</a:t>
            </a:r>
          </a:p>
        </p:txBody>
      </p:sp>
      <p:sp>
        <p:nvSpPr>
          <p:cNvPr id="157739" name="Rectangle 43"/>
          <p:cNvSpPr>
            <a:spLocks noChangeArrowheads="1"/>
          </p:cNvSpPr>
          <p:nvPr/>
        </p:nvSpPr>
        <p:spPr bwMode="auto">
          <a:xfrm>
            <a:off x="2454361" y="4571093"/>
            <a:ext cx="1570904" cy="514350"/>
          </a:xfrm>
          <a:prstGeom prst="rect">
            <a:avLst/>
          </a:prstGeom>
          <a:noFill/>
          <a:ln w="12700">
            <a:noFill/>
            <a:miter lim="800000"/>
            <a:headEnd/>
            <a:tailEnd/>
          </a:ln>
          <a:effectLst/>
        </p:spPr>
        <p:txBody>
          <a:bodyPr wrap="none" anchor="ctr"/>
          <a:lstStyle/>
          <a:p>
            <a:pPr>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.36</a:t>
            </a:r>
            <a:endParaRPr lang="en-US"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31</a:t>
            </a:fld>
            <a:endParaRPr lang="en-US"/>
          </a:p>
        </p:txBody>
      </p:sp>
      <p:sp>
        <p:nvSpPr>
          <p:cNvPr id="14" name="Rectangle 16"/>
          <p:cNvSpPr>
            <a:spLocks noChangeArrowheads="1"/>
          </p:cNvSpPr>
          <p:nvPr/>
        </p:nvSpPr>
        <p:spPr bwMode="auto">
          <a:xfrm>
            <a:off x="896957" y="487831"/>
            <a:ext cx="10337562" cy="700087"/>
          </a:xfrm>
          <a:prstGeom prst="rect">
            <a:avLst/>
          </a:prstGeom>
          <a:noFill/>
          <a:ln w="12700">
            <a:noFill/>
            <a:miter lim="800000"/>
            <a:headEnd/>
            <a:tailEnd/>
          </a:ln>
          <a:effectLst/>
        </p:spPr>
        <p:txBody>
          <a:bodyPr lIns="90488" tIns="44450" rIns="90488" bIns="44450" anchor="ctr"/>
          <a:lstStyle/>
          <a:p>
            <a:pPr algn="l"/>
            <a:r>
              <a:rPr lang="en-US" sz="3200">
                <a:solidFill>
                  <a:srgbClr val="000000"/>
                </a:solidFill>
                <a:effectLst/>
                <a:latin typeface="+mn-lt"/>
                <a:cs typeface="Arial" panose="020B0604020202020204" pitchFamily="34" charset="0"/>
              </a:rPr>
              <a:t>Irisan pada dua even</a:t>
            </a:r>
            <a:endParaRPr lang="en-US" sz="3200" dirty="0">
              <a:effectLst/>
              <a:latin typeface="+mn-lt"/>
              <a:cs typeface="Arial" panose="020B0604020202020204" pitchFamily="34" charset="0"/>
            </a:endParaRPr>
          </a:p>
        </p:txBody>
      </p:sp>
      <p:sp>
        <p:nvSpPr>
          <p:cNvPr id="15" name="Rectangle 50"/>
          <p:cNvSpPr>
            <a:spLocks noChangeArrowheads="1"/>
          </p:cNvSpPr>
          <p:nvPr/>
        </p:nvSpPr>
        <p:spPr bwMode="auto">
          <a:xfrm>
            <a:off x="924325" y="1117407"/>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1217191" y="1612198"/>
            <a:ext cx="9727456"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a:solidFill>
                  <a:srgbClr val="000000"/>
                </a:solidFill>
                <a:effectLst/>
                <a:latin typeface="+mn-lt"/>
                <a:cs typeface="Arial" panose="020B0604020202020204" pitchFamily="34" charset="0"/>
              </a:rPr>
              <a:t>Addition law</a:t>
            </a:r>
            <a:r>
              <a:rPr lang="en-US" sz="2400">
                <a:solidFill>
                  <a:srgbClr val="000000"/>
                </a:solidFill>
                <a:effectLst/>
                <a:latin typeface="+mn-lt"/>
                <a:cs typeface="Arial" panose="020B0604020202020204" pitchFamily="34" charset="0"/>
              </a:rPr>
              <a:t> menyediakan cara untuk menghitung dari probabilitas dari even </a:t>
            </a:r>
            <a:r>
              <a:rPr lang="en-US" sz="2400" i="1" dirty="0">
                <a:solidFill>
                  <a:srgbClr val="000000"/>
                </a:solidFill>
                <a:effectLst/>
                <a:latin typeface="+mn-lt"/>
                <a:cs typeface="Arial" panose="020B0604020202020204" pitchFamily="34" charset="0"/>
              </a:rPr>
              <a:t>A</a:t>
            </a:r>
            <a:r>
              <a:rPr lang="en-US" sz="2400" i="1">
                <a:solidFill>
                  <a:srgbClr val="000000"/>
                </a:solidFill>
                <a:effectLst/>
                <a:latin typeface="+mn-lt"/>
                <a:cs typeface="Arial" panose="020B0604020202020204" pitchFamily="34" charset="0"/>
              </a:rPr>
              <a:t>,</a:t>
            </a:r>
            <a:r>
              <a:rPr lang="en-US" sz="2400">
                <a:solidFill>
                  <a:srgbClr val="000000"/>
                </a:solidFill>
                <a:effectLst/>
                <a:latin typeface="+mn-lt"/>
                <a:cs typeface="Arial" panose="020B0604020202020204" pitchFamily="34" charset="0"/>
              </a:rPr>
              <a:t> atau </a:t>
            </a:r>
            <a:r>
              <a:rPr lang="en-US" sz="2400" i="1" dirty="0">
                <a:solidFill>
                  <a:srgbClr val="000000"/>
                </a:solidFill>
                <a:effectLst/>
                <a:latin typeface="+mn-lt"/>
                <a:cs typeface="Arial" panose="020B0604020202020204" pitchFamily="34" charset="0"/>
              </a:rPr>
              <a:t>B</a:t>
            </a:r>
            <a:r>
              <a:rPr lang="en-US" sz="2400" i="1">
                <a:solidFill>
                  <a:srgbClr val="000000"/>
                </a:solidFill>
                <a:effectLst/>
                <a:latin typeface="+mn-lt"/>
                <a:cs typeface="Arial" panose="020B0604020202020204" pitchFamily="34" charset="0"/>
              </a:rPr>
              <a:t>,</a:t>
            </a:r>
            <a:r>
              <a:rPr lang="en-US" sz="2400">
                <a:solidFill>
                  <a:srgbClr val="000000"/>
                </a:solidFill>
                <a:effectLst/>
                <a:latin typeface="+mn-lt"/>
                <a:cs typeface="Arial" panose="020B0604020202020204" pitchFamily="34" charset="0"/>
              </a:rPr>
              <a:t> atau keduanya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dan </a:t>
            </a:r>
            <a:r>
              <a:rPr lang="en-US" sz="2400" i="1">
                <a:solidFill>
                  <a:srgbClr val="000000"/>
                </a:solidFill>
                <a:effectLst/>
                <a:latin typeface="+mn-lt"/>
                <a:cs typeface="Arial" panose="020B0604020202020204" pitchFamily="34" charset="0"/>
              </a:rPr>
              <a:t>B terjadi</a:t>
            </a:r>
            <a:r>
              <a:rPr lang="en-US" sz="240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p:txBody>
      </p:sp>
      <p:sp>
        <p:nvSpPr>
          <p:cNvPr id="160772" name="Rectangle 4"/>
          <p:cNvSpPr>
            <a:spLocks noChangeArrowheads="1"/>
          </p:cNvSpPr>
          <p:nvPr/>
        </p:nvSpPr>
        <p:spPr bwMode="auto">
          <a:xfrm>
            <a:off x="930433" y="554553"/>
            <a:ext cx="10337562" cy="585787"/>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Hukum Tambahan (A</a:t>
            </a:r>
            <a:r>
              <a:rPr lang="en-US" sz="3200">
                <a:solidFill>
                  <a:srgbClr val="000000"/>
                </a:solidFill>
                <a:effectLst/>
                <a:latin typeface="+mn-lt"/>
                <a:cs typeface="Arial" panose="020B0604020202020204" pitchFamily="34" charset="0"/>
              </a:rPr>
              <a:t>ddition law) </a:t>
            </a:r>
            <a:endParaRPr lang="en-US" sz="3200" dirty="0">
              <a:effectLst/>
              <a:latin typeface="+mn-lt"/>
              <a:cs typeface="Arial" panose="020B0604020202020204" pitchFamily="34" charset="0"/>
            </a:endParaRPr>
          </a:p>
        </p:txBody>
      </p:sp>
      <p:sp>
        <p:nvSpPr>
          <p:cNvPr id="160773" name="Rectangle 5"/>
          <p:cNvSpPr>
            <a:spLocks noChangeArrowheads="1"/>
          </p:cNvSpPr>
          <p:nvPr/>
        </p:nvSpPr>
        <p:spPr bwMode="auto">
          <a:xfrm>
            <a:off x="1442704" y="3094165"/>
            <a:ext cx="10261551" cy="60166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Rumusnya dapat ditulis seperti berikut:</a:t>
            </a:r>
            <a:endParaRPr lang="en-US" sz="2400" dirty="0">
              <a:solidFill>
                <a:srgbClr val="000000"/>
              </a:solidFill>
              <a:effectLst/>
              <a:latin typeface="+mn-lt"/>
              <a:cs typeface="Arial" panose="020B0604020202020204" pitchFamily="34" charset="0"/>
            </a:endParaRPr>
          </a:p>
        </p:txBody>
      </p:sp>
      <p:sp>
        <p:nvSpPr>
          <p:cNvPr id="160775" name="Rectangle 7"/>
          <p:cNvSpPr>
            <a:spLocks noChangeArrowheads="1"/>
          </p:cNvSpPr>
          <p:nvPr/>
        </p:nvSpPr>
        <p:spPr bwMode="auto">
          <a:xfrm>
            <a:off x="2867372" y="4167686"/>
            <a:ext cx="6526430" cy="7429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32</a:t>
            </a:fld>
            <a:endParaRPr lang="en-US"/>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ChangeArrowheads="1"/>
          </p:cNvSpPr>
          <p:nvPr/>
        </p:nvSpPr>
        <p:spPr bwMode="auto">
          <a:xfrm>
            <a:off x="1882709" y="1700773"/>
            <a:ext cx="8944018" cy="4953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61796" name="Rectangle 4"/>
          <p:cNvSpPr>
            <a:spLocks noChangeArrowheads="1"/>
          </p:cNvSpPr>
          <p:nvPr/>
        </p:nvSpPr>
        <p:spPr bwMode="auto">
          <a:xfrm>
            <a:off x="2006660" y="2119873"/>
            <a:ext cx="8944018" cy="4953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61797" name="Rectangle 5"/>
          <p:cNvSpPr>
            <a:spLocks noChangeArrowheads="1"/>
          </p:cNvSpPr>
          <p:nvPr/>
        </p:nvSpPr>
        <p:spPr bwMode="auto">
          <a:xfrm>
            <a:off x="2139899" y="2519923"/>
            <a:ext cx="8183903" cy="643407"/>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Markley Oil Profitable </a:t>
            </a:r>
            <a:r>
              <a:rPr lang="en-US" sz="2400" u="sng" dirty="0">
                <a:solidFill>
                  <a:srgbClr val="000000"/>
                </a:solidFill>
                <a:effectLst/>
                <a:latin typeface="+mn-lt"/>
                <a:cs typeface="Arial" panose="020B0604020202020204" pitchFamily="34" charset="0"/>
              </a:rPr>
              <a:t>or</a:t>
            </a:r>
            <a:r>
              <a:rPr lang="en-US" sz="2400" dirty="0">
                <a:solidFill>
                  <a:srgbClr val="000000"/>
                </a:solidFill>
                <a:effectLst/>
                <a:latin typeface="+mn-lt"/>
                <a:cs typeface="Arial" panose="020B0604020202020204" pitchFamily="34" charset="0"/>
              </a:rPr>
              <a:t> Collins Mining Profitable</a:t>
            </a:r>
          </a:p>
        </p:txBody>
      </p:sp>
      <p:sp>
        <p:nvSpPr>
          <p:cNvPr id="161798" name="Rectangle 6"/>
          <p:cNvSpPr>
            <a:spLocks noChangeArrowheads="1"/>
          </p:cNvSpPr>
          <p:nvPr/>
        </p:nvSpPr>
        <p:spPr bwMode="auto">
          <a:xfrm>
            <a:off x="1957555" y="3063613"/>
            <a:ext cx="8466606" cy="5715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We know: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.70,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.48,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.36</a:t>
            </a:r>
          </a:p>
        </p:txBody>
      </p:sp>
      <p:sp>
        <p:nvSpPr>
          <p:cNvPr id="161799" name="Rectangle 7"/>
          <p:cNvSpPr>
            <a:spLocks noChangeArrowheads="1"/>
          </p:cNvSpPr>
          <p:nvPr/>
        </p:nvSpPr>
        <p:spPr bwMode="auto">
          <a:xfrm>
            <a:off x="1992174" y="3526477"/>
            <a:ext cx="7302434" cy="5905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Thus: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P(</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p>
        </p:txBody>
      </p:sp>
      <p:sp>
        <p:nvSpPr>
          <p:cNvPr id="161800" name="Oval 8"/>
          <p:cNvSpPr>
            <a:spLocks noChangeArrowheads="1"/>
          </p:cNvSpPr>
          <p:nvPr/>
        </p:nvSpPr>
        <p:spPr bwMode="auto">
          <a:xfrm>
            <a:off x="4366245" y="4579218"/>
            <a:ext cx="861464"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1801" name="Rectangle 9"/>
          <p:cNvSpPr>
            <a:spLocks noChangeArrowheads="1"/>
          </p:cNvSpPr>
          <p:nvPr/>
        </p:nvSpPr>
        <p:spPr bwMode="auto">
          <a:xfrm>
            <a:off x="4087710" y="4128538"/>
            <a:ext cx="4839398" cy="4381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 .70 + .48 - .36</a:t>
            </a:r>
          </a:p>
        </p:txBody>
      </p:sp>
      <p:sp>
        <p:nvSpPr>
          <p:cNvPr id="161802" name="Rectangle 10"/>
          <p:cNvSpPr>
            <a:spLocks noChangeArrowheads="1"/>
          </p:cNvSpPr>
          <p:nvPr/>
        </p:nvSpPr>
        <p:spPr bwMode="auto">
          <a:xfrm>
            <a:off x="3792249" y="4541118"/>
            <a:ext cx="1570904" cy="5143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.82</a:t>
            </a:r>
            <a:endParaRPr lang="en-US" dirty="0">
              <a:solidFill>
                <a:srgbClr val="000000"/>
              </a:solidFill>
              <a:effectLst/>
              <a:latin typeface="+mn-lt"/>
              <a:cs typeface="Arial" panose="020B0604020202020204" pitchFamily="34" charset="0"/>
            </a:endParaRPr>
          </a:p>
        </p:txBody>
      </p:sp>
      <p:sp>
        <p:nvSpPr>
          <p:cNvPr id="161842" name="Rectangle 50"/>
          <p:cNvSpPr>
            <a:spLocks noChangeArrowheads="1"/>
          </p:cNvSpPr>
          <p:nvPr/>
        </p:nvSpPr>
        <p:spPr bwMode="auto">
          <a:xfrm>
            <a:off x="930433" y="4979268"/>
            <a:ext cx="8913848" cy="1033986"/>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pPr>
            <a:r>
              <a:rPr lang="en-US" sz="2400">
                <a:solidFill>
                  <a:srgbClr val="000000"/>
                </a:solidFill>
                <a:effectLst/>
                <a:latin typeface="+mn-lt"/>
                <a:cs typeface="Arial" panose="020B0604020202020204" pitchFamily="34" charset="0"/>
              </a:rPr>
              <a:t>Hasil ini sama dengan yang diperoleh sebelumnya menggunakan </a:t>
            </a:r>
          </a:p>
          <a:p>
            <a:pPr>
              <a:lnSpc>
                <a:spcPct val="90000"/>
              </a:lnSpc>
              <a:spcBef>
                <a:spcPct val="20000"/>
              </a:spcBef>
              <a:buClr>
                <a:srgbClr val="66FFFF"/>
              </a:buClr>
              <a:buSzPct val="75000"/>
              <a:buFont typeface="Monotype Sorts" pitchFamily="2" charset="2"/>
              <a:buNone/>
            </a:pPr>
            <a:r>
              <a:rPr lang="en-US" sz="2400">
                <a:solidFill>
                  <a:srgbClr val="000000"/>
                </a:solidFill>
                <a:effectLst/>
                <a:latin typeface="+mn-lt"/>
                <a:cs typeface="Arial" panose="020B0604020202020204" pitchFamily="34" charset="0"/>
              </a:rPr>
              <a:t>probabilitas pada even</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33</a:t>
            </a:fld>
            <a:endParaRPr lang="en-US"/>
          </a:p>
        </p:txBody>
      </p:sp>
      <p:sp>
        <p:nvSpPr>
          <p:cNvPr id="16" name="Rectangle 50"/>
          <p:cNvSpPr>
            <a:spLocks noChangeArrowheads="1"/>
          </p:cNvSpPr>
          <p:nvPr/>
        </p:nvSpPr>
        <p:spPr bwMode="auto">
          <a:xfrm>
            <a:off x="1257823" y="1235745"/>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
        <p:nvSpPr>
          <p:cNvPr id="17" name="Rectangle 4"/>
          <p:cNvSpPr>
            <a:spLocks noChangeArrowheads="1"/>
          </p:cNvSpPr>
          <p:nvPr/>
        </p:nvSpPr>
        <p:spPr bwMode="auto">
          <a:xfrm>
            <a:off x="930433" y="554553"/>
            <a:ext cx="10337562" cy="5857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Addition Law</a:t>
            </a: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889420" y="478578"/>
            <a:ext cx="10337562" cy="7381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Mutually Exclusive Events</a:t>
            </a:r>
          </a:p>
        </p:txBody>
      </p:sp>
      <p:sp>
        <p:nvSpPr>
          <p:cNvPr id="164867" name="Rectangle 3"/>
          <p:cNvSpPr>
            <a:spLocks noChangeArrowheads="1"/>
          </p:cNvSpPr>
          <p:nvPr/>
        </p:nvSpPr>
        <p:spPr bwMode="auto">
          <a:xfrm>
            <a:off x="1266859" y="1174336"/>
            <a:ext cx="9960124"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Dua even dikatakan </a:t>
            </a:r>
            <a:r>
              <a:rPr lang="en-US" sz="2400" u="sng" dirty="0">
                <a:solidFill>
                  <a:srgbClr val="000000"/>
                </a:solidFill>
                <a:effectLst/>
                <a:latin typeface="+mn-lt"/>
                <a:cs typeface="Arial" panose="020B0604020202020204" pitchFamily="34" charset="0"/>
              </a:rPr>
              <a:t>mutually </a:t>
            </a:r>
            <a:r>
              <a:rPr lang="en-US" sz="2400" u="sng">
                <a:solidFill>
                  <a:srgbClr val="000000"/>
                </a:solidFill>
                <a:effectLst/>
                <a:latin typeface="+mn-lt"/>
                <a:cs typeface="Arial" panose="020B0604020202020204" pitchFamily="34" charset="0"/>
              </a:rPr>
              <a:t>exclusive</a:t>
            </a:r>
            <a:r>
              <a:rPr lang="en-US" sz="2400">
                <a:solidFill>
                  <a:srgbClr val="000000"/>
                </a:solidFill>
                <a:effectLst/>
                <a:latin typeface="+mn-lt"/>
                <a:cs typeface="Arial" panose="020B0604020202020204" pitchFamily="34" charset="0"/>
              </a:rPr>
              <a:t> jika pada kedua even tersebut tidak ada anggotanya yang merupakan anggota pada kedua even tersebut.</a:t>
            </a:r>
            <a:endParaRPr lang="en-US" sz="2400" dirty="0">
              <a:solidFill>
                <a:srgbClr val="000000"/>
              </a:solidFill>
              <a:effectLst/>
              <a:latin typeface="+mn-lt"/>
              <a:cs typeface="Arial" panose="020B0604020202020204" pitchFamily="34" charset="0"/>
            </a:endParaRPr>
          </a:p>
        </p:txBody>
      </p:sp>
      <p:sp>
        <p:nvSpPr>
          <p:cNvPr id="164869" name="Rectangle 5"/>
          <p:cNvSpPr>
            <a:spLocks noChangeArrowheads="1"/>
          </p:cNvSpPr>
          <p:nvPr/>
        </p:nvSpPr>
        <p:spPr bwMode="auto">
          <a:xfrm>
            <a:off x="1266859" y="2075860"/>
            <a:ext cx="9960124"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Dua even adalah </a:t>
            </a:r>
            <a:r>
              <a:rPr lang="en-US" sz="2400" dirty="0">
                <a:solidFill>
                  <a:srgbClr val="000000"/>
                </a:solidFill>
                <a:effectLst/>
                <a:latin typeface="+mn-lt"/>
                <a:cs typeface="Arial" panose="020B0604020202020204" pitchFamily="34" charset="0"/>
              </a:rPr>
              <a:t>mutually </a:t>
            </a:r>
            <a:r>
              <a:rPr lang="en-US" sz="2400">
                <a:solidFill>
                  <a:srgbClr val="000000"/>
                </a:solidFill>
                <a:effectLst/>
                <a:latin typeface="+mn-lt"/>
                <a:cs typeface="Arial" panose="020B0604020202020204" pitchFamily="34" charset="0"/>
              </a:rPr>
              <a:t>exclusive jika ketika even yang satu terjadi, tetapi even yang lainnya tidak terjadi.</a:t>
            </a:r>
            <a:endParaRPr lang="en-US" sz="2400" dirty="0">
              <a:solidFill>
                <a:srgbClr val="000000"/>
              </a:solidFill>
              <a:effectLst/>
              <a:latin typeface="+mn-lt"/>
              <a:cs typeface="Arial" panose="020B0604020202020204" pitchFamily="34" charset="0"/>
            </a:endParaRPr>
          </a:p>
        </p:txBody>
      </p:sp>
      <p:sp>
        <p:nvSpPr>
          <p:cNvPr id="164871" name="Rectangle 7"/>
          <p:cNvSpPr>
            <a:spLocks noChangeArrowheads="1"/>
          </p:cNvSpPr>
          <p:nvPr/>
        </p:nvSpPr>
        <p:spPr bwMode="auto">
          <a:xfrm>
            <a:off x="3568318" y="2923305"/>
            <a:ext cx="4963973" cy="204152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4873" name="Rectangle 9"/>
          <p:cNvSpPr>
            <a:spLocks noChangeArrowheads="1"/>
          </p:cNvSpPr>
          <p:nvPr/>
        </p:nvSpPr>
        <p:spPr bwMode="auto">
          <a:xfrm>
            <a:off x="9127714" y="3359867"/>
            <a:ext cx="1125309"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dirty="0">
                <a:solidFill>
                  <a:srgbClr val="000000"/>
                </a:solidFill>
                <a:effectLst/>
                <a:latin typeface="+mn-lt"/>
                <a:cs typeface="Arial" panose="020B0604020202020204" pitchFamily="34" charset="0"/>
              </a:rPr>
              <a:t>Sample</a:t>
            </a:r>
          </a:p>
          <a:p>
            <a:pPr algn="l">
              <a:lnSpc>
                <a:spcPct val="90000"/>
              </a:lnSpc>
            </a:pPr>
            <a:r>
              <a:rPr lang="en-US" sz="2400" dirty="0">
                <a:solidFill>
                  <a:srgbClr val="000000"/>
                </a:solidFill>
                <a:effectLst/>
                <a:latin typeface="+mn-lt"/>
                <a:cs typeface="Arial" panose="020B0604020202020204" pitchFamily="34" charset="0"/>
              </a:rPr>
              <a:t>Space </a:t>
            </a:r>
            <a:r>
              <a:rPr lang="en-US" sz="2400" i="1" dirty="0">
                <a:solidFill>
                  <a:srgbClr val="000000"/>
                </a:solidFill>
                <a:effectLst/>
                <a:latin typeface="+mn-lt"/>
                <a:cs typeface="Arial" panose="020B0604020202020204" pitchFamily="34" charset="0"/>
              </a:rPr>
              <a:t>S</a:t>
            </a:r>
          </a:p>
        </p:txBody>
      </p:sp>
      <p:sp>
        <p:nvSpPr>
          <p:cNvPr id="164874" name="Line 10"/>
          <p:cNvSpPr>
            <a:spLocks noChangeShapeType="1"/>
          </p:cNvSpPr>
          <p:nvPr/>
        </p:nvSpPr>
        <p:spPr bwMode="auto">
          <a:xfrm flipV="1">
            <a:off x="8538624" y="3869454"/>
            <a:ext cx="532080" cy="0"/>
          </a:xfrm>
          <a:prstGeom prst="line">
            <a:avLst/>
          </a:prstGeom>
          <a:noFill/>
          <a:ln w="19050">
            <a:solidFill>
              <a:schemeClr val="tx1"/>
            </a:solidFill>
            <a:round/>
            <a:headEnd type="triangle" w="med" len="me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64875" name="Oval 11"/>
          <p:cNvSpPr>
            <a:spLocks noChangeArrowheads="1"/>
          </p:cNvSpPr>
          <p:nvPr/>
        </p:nvSpPr>
        <p:spPr bwMode="auto">
          <a:xfrm>
            <a:off x="3699226" y="3121742"/>
            <a:ext cx="2276122" cy="1676400"/>
          </a:xfrm>
          <a:prstGeom prst="ellipse">
            <a:avLst/>
          </a:prstGeom>
          <a:no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4876" name="Rectangle 12"/>
          <p:cNvSpPr>
            <a:spLocks noChangeArrowheads="1"/>
          </p:cNvSpPr>
          <p:nvPr/>
        </p:nvSpPr>
        <p:spPr bwMode="auto">
          <a:xfrm>
            <a:off x="4191674" y="3728167"/>
            <a:ext cx="1677788" cy="459100"/>
          </a:xfrm>
          <a:prstGeom prst="rect">
            <a:avLst/>
          </a:prstGeom>
          <a:noFill/>
          <a:ln w="12700">
            <a:noFill/>
            <a:miter lim="800000"/>
            <a:headEnd/>
            <a:tailEnd/>
          </a:ln>
          <a:effectLst/>
        </p:spPr>
        <p:txBody>
          <a:bodyPr wrap="squar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A</a:t>
            </a:r>
          </a:p>
        </p:txBody>
      </p:sp>
      <p:sp>
        <p:nvSpPr>
          <p:cNvPr id="164878" name="Oval 14"/>
          <p:cNvSpPr>
            <a:spLocks noChangeArrowheads="1"/>
          </p:cNvSpPr>
          <p:nvPr/>
        </p:nvSpPr>
        <p:spPr bwMode="auto">
          <a:xfrm>
            <a:off x="6131593" y="3121742"/>
            <a:ext cx="2248674" cy="1674812"/>
          </a:xfrm>
          <a:prstGeom prst="ellipse">
            <a:avLst/>
          </a:prstGeom>
          <a:no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4880" name="Rectangle 16"/>
          <p:cNvSpPr>
            <a:spLocks noChangeArrowheads="1"/>
          </p:cNvSpPr>
          <p:nvPr/>
        </p:nvSpPr>
        <p:spPr bwMode="auto">
          <a:xfrm>
            <a:off x="6659001" y="3734517"/>
            <a:ext cx="1113767"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B</a:t>
            </a:r>
          </a:p>
        </p:txBody>
      </p:sp>
      <p:sp>
        <p:nvSpPr>
          <p:cNvPr id="2" name="Slide Number Placeholder 1"/>
          <p:cNvSpPr>
            <a:spLocks noGrp="1"/>
          </p:cNvSpPr>
          <p:nvPr>
            <p:ph type="sldNum" sz="quarter" idx="12"/>
          </p:nvPr>
        </p:nvSpPr>
        <p:spPr/>
        <p:txBody>
          <a:bodyPr/>
          <a:lstStyle/>
          <a:p>
            <a:fld id="{949EBC64-41CB-41B8-B6DF-9B1367312BD4}" type="slidenum">
              <a:rPr lang="en-US" smtClean="0"/>
              <a:t>34</a:t>
            </a:fld>
            <a:endParaRPr lang="en-US"/>
          </a:p>
        </p:txBody>
      </p:sp>
      <p:sp>
        <p:nvSpPr>
          <p:cNvPr id="13" name="TextBox 12"/>
          <p:cNvSpPr txBox="1"/>
          <p:nvPr/>
        </p:nvSpPr>
        <p:spPr>
          <a:xfrm>
            <a:off x="5130616" y="5057855"/>
            <a:ext cx="1935979" cy="461665"/>
          </a:xfrm>
          <a:prstGeom prst="rect">
            <a:avLst/>
          </a:prstGeom>
          <a:noFill/>
        </p:spPr>
        <p:txBody>
          <a:bodyPr wrap="none" rtlCol="0">
            <a:spAutoFit/>
          </a:bodyPr>
          <a:lstStyle/>
          <a:p>
            <a:r>
              <a:rPr lang="en-US" sz="2400" dirty="0">
                <a:effectLst/>
                <a:latin typeface="+mn-lt"/>
              </a:rPr>
              <a:t>Venn Diagram</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ChangeArrowheads="1"/>
          </p:cNvSpPr>
          <p:nvPr/>
        </p:nvSpPr>
        <p:spPr bwMode="auto">
          <a:xfrm>
            <a:off x="1266858" y="1643351"/>
            <a:ext cx="10210876" cy="7620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Jika even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dan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mutually exclusive, maka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0.</a:t>
            </a:r>
          </a:p>
        </p:txBody>
      </p:sp>
      <p:sp>
        <p:nvSpPr>
          <p:cNvPr id="165893" name="Rectangle 5"/>
          <p:cNvSpPr>
            <a:spLocks noChangeArrowheads="1"/>
          </p:cNvSpPr>
          <p:nvPr/>
        </p:nvSpPr>
        <p:spPr bwMode="auto">
          <a:xfrm>
            <a:off x="1266858" y="2706630"/>
            <a:ext cx="10210876" cy="70209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Hukum tambahan (addition law) untuk even mutually exclusive :</a:t>
            </a:r>
            <a:endParaRPr lang="en-US" sz="2400" dirty="0">
              <a:solidFill>
                <a:srgbClr val="000000"/>
              </a:solidFill>
              <a:effectLst/>
              <a:latin typeface="+mn-lt"/>
              <a:cs typeface="Arial" panose="020B0604020202020204" pitchFamily="34" charset="0"/>
            </a:endParaRPr>
          </a:p>
        </p:txBody>
      </p:sp>
      <p:sp>
        <p:nvSpPr>
          <p:cNvPr id="165895" name="Rectangle 7"/>
          <p:cNvSpPr>
            <a:spLocks noChangeArrowheads="1"/>
          </p:cNvSpPr>
          <p:nvPr/>
        </p:nvSpPr>
        <p:spPr bwMode="auto">
          <a:xfrm>
            <a:off x="2920163" y="3709999"/>
            <a:ext cx="6073378" cy="7429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t>
            </a:r>
          </a:p>
        </p:txBody>
      </p:sp>
      <p:sp>
        <p:nvSpPr>
          <p:cNvPr id="2" name="Slide Number Placeholder 1"/>
          <p:cNvSpPr>
            <a:spLocks noGrp="1"/>
          </p:cNvSpPr>
          <p:nvPr>
            <p:ph type="sldNum" sz="quarter" idx="12"/>
          </p:nvPr>
        </p:nvSpPr>
        <p:spPr/>
        <p:txBody>
          <a:bodyPr/>
          <a:lstStyle/>
          <a:p>
            <a:fld id="{949EBC64-41CB-41B8-B6DF-9B1367312BD4}" type="slidenum">
              <a:rPr lang="en-US" smtClean="0"/>
              <a:t>35</a:t>
            </a:fld>
            <a:endParaRPr lang="en-US"/>
          </a:p>
        </p:txBody>
      </p:sp>
      <p:sp>
        <p:nvSpPr>
          <p:cNvPr id="8" name="Rectangle 2"/>
          <p:cNvSpPr>
            <a:spLocks noChangeArrowheads="1"/>
          </p:cNvSpPr>
          <p:nvPr/>
        </p:nvSpPr>
        <p:spPr bwMode="auto">
          <a:xfrm>
            <a:off x="889420" y="478578"/>
            <a:ext cx="10337562" cy="7381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Mutually Exclusive Events</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1266858" y="1465878"/>
            <a:ext cx="10109528"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Probabilitas suatu peristiwa karena peristiwa lain telah terjadi disebut probabilitas kondisional.</a:t>
            </a:r>
            <a:endParaRPr lang="en-US" sz="2400" dirty="0">
              <a:solidFill>
                <a:srgbClr val="000000"/>
              </a:solidFill>
              <a:effectLst/>
              <a:latin typeface="+mn-lt"/>
              <a:cs typeface="Arial" panose="020B0604020202020204" pitchFamily="34" charset="0"/>
            </a:endParaRPr>
          </a:p>
        </p:txBody>
      </p:sp>
      <p:sp>
        <p:nvSpPr>
          <p:cNvPr id="166916" name="Rectangle 4"/>
          <p:cNvSpPr>
            <a:spLocks noChangeArrowheads="1"/>
          </p:cNvSpPr>
          <p:nvPr/>
        </p:nvSpPr>
        <p:spPr bwMode="auto">
          <a:xfrm>
            <a:off x="1266858" y="3458308"/>
            <a:ext cx="10109528" cy="74310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Arial" panose="020B0604020202020204" pitchFamily="34" charset="0"/>
                <a:cs typeface="Arial" panose="020B0604020202020204" pitchFamily="34" charset="0"/>
              </a:rPr>
              <a:t>Probabilias kondisional dapat dihitung dengan rumus </a:t>
            </a:r>
            <a:r>
              <a:rPr lang="en-US" sz="2400" dirty="0">
                <a:solidFill>
                  <a:srgbClr val="000000"/>
                </a:solidFill>
                <a:effectLst/>
                <a:latin typeface="Arial" panose="020B0604020202020204" pitchFamily="34" charset="0"/>
                <a:cs typeface="Arial" panose="020B0604020202020204" pitchFamily="34" charset="0"/>
              </a:rPr>
              <a:t>:</a:t>
            </a:r>
            <a:endParaRPr lang="en-US" sz="1400" dirty="0">
              <a:solidFill>
                <a:srgbClr val="000000"/>
              </a:solidFill>
              <a:effectLst/>
              <a:latin typeface="Arial" panose="020B0604020202020204" pitchFamily="34" charset="0"/>
              <a:cs typeface="Arial" panose="020B0604020202020204" pitchFamily="34" charset="0"/>
            </a:endParaRPr>
          </a:p>
        </p:txBody>
      </p:sp>
      <p:sp>
        <p:nvSpPr>
          <p:cNvPr id="166919" name="Rectangle 7"/>
          <p:cNvSpPr>
            <a:spLocks noChangeArrowheads="1"/>
          </p:cNvSpPr>
          <p:nvPr/>
        </p:nvSpPr>
        <p:spPr bwMode="auto">
          <a:xfrm>
            <a:off x="1266858" y="2681982"/>
            <a:ext cx="10109528" cy="72683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Probabilitas kondisional bahwa even </a:t>
            </a:r>
            <a:r>
              <a:rPr lang="en-US" sz="2400" i="1" u="sng">
                <a:solidFill>
                  <a:srgbClr val="000000"/>
                </a:solidFill>
                <a:effectLst/>
                <a:latin typeface="+mn-lt"/>
                <a:cs typeface="Arial" panose="020B0604020202020204" pitchFamily="34" charset="0"/>
              </a:rPr>
              <a:t>A</a:t>
            </a:r>
            <a:r>
              <a:rPr lang="en-US" sz="2400" u="sng">
                <a:solidFill>
                  <a:srgbClr val="000000"/>
                </a:solidFill>
                <a:effectLst/>
                <a:latin typeface="+mn-lt"/>
                <a:cs typeface="Arial" panose="020B0604020202020204" pitchFamily="34" charset="0"/>
              </a:rPr>
              <a:t> akan terjadi dengan syarat even </a:t>
            </a:r>
            <a:r>
              <a:rPr lang="en-US" sz="2400" i="1" u="sng">
                <a:solidFill>
                  <a:srgbClr val="000000"/>
                </a:solidFill>
                <a:effectLst/>
                <a:latin typeface="+mn-lt"/>
                <a:cs typeface="Arial" panose="020B0604020202020204" pitchFamily="34" charset="0"/>
              </a:rPr>
              <a:t>B</a:t>
            </a:r>
            <a:r>
              <a:rPr lang="en-US" sz="2400" u="sng">
                <a:solidFill>
                  <a:srgbClr val="000000"/>
                </a:solidFill>
                <a:effectLst/>
                <a:latin typeface="+mn-lt"/>
                <a:cs typeface="Arial" panose="020B0604020202020204" pitchFamily="34" charset="0"/>
              </a:rPr>
              <a:t> terjadi</a:t>
            </a:r>
            <a:r>
              <a:rPr lang="en-US" sz="2400">
                <a:solidFill>
                  <a:srgbClr val="000000"/>
                </a:solidFill>
                <a:effectLst/>
                <a:latin typeface="+mn-lt"/>
                <a:cs typeface="Arial" panose="020B0604020202020204" pitchFamily="34" charset="0"/>
              </a:rPr>
              <a:t> dituliskan dengan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166920" name="Rectangle 8"/>
          <p:cNvSpPr>
            <a:spLocks noChangeArrowheads="1"/>
          </p:cNvSpPr>
          <p:nvPr/>
        </p:nvSpPr>
        <p:spPr bwMode="auto">
          <a:xfrm>
            <a:off x="914250" y="543997"/>
            <a:ext cx="10337562" cy="579437"/>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Probabilitas Kondisional (Conditional Probability)</a:t>
            </a:r>
            <a:endParaRPr lang="en-US" sz="3200" dirty="0">
              <a:effectLst/>
              <a:latin typeface="+mn-lt"/>
              <a:cs typeface="Arial" panose="020B0604020202020204" pitchFamily="34" charset="0"/>
            </a:endParaRPr>
          </a:p>
        </p:txBody>
      </p:sp>
      <mc:AlternateContent xmlns:mc="http://schemas.openxmlformats.org/markup-compatibility/2006">
        <mc:Choice xmlns:a14="http://schemas.microsoft.com/office/drawing/2010/main" Requires="a14">
          <p:sp>
            <p:nvSpPr>
              <p:cNvPr id="2" name="TextBox 1"/>
              <p:cNvSpPr txBox="1"/>
              <p:nvPr/>
            </p:nvSpPr>
            <p:spPr>
              <a:xfrm>
                <a:off x="4653990" y="4614325"/>
                <a:ext cx="2853858" cy="86132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a:rPr>
                            <m:t>𝐴</m:t>
                          </m:r>
                        </m:e>
                        <m:e>
                          <m:r>
                            <a:rPr lang="en-US" sz="2400" b="0" i="1" smtClean="0">
                              <a:solidFill>
                                <a:srgbClr val="000000"/>
                              </a:solidFill>
                              <a:effectLst/>
                              <a:latin typeface="Cambria Math"/>
                            </a:rPr>
                            <m:t>𝐵</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𝐴</m:t>
                          </m:r>
                          <m:r>
                            <a:rPr lang="en-US" sz="2400" b="0" i="1" smtClean="0">
                              <a:solidFill>
                                <a:srgbClr val="000000"/>
                              </a:solidFill>
                              <a:effectLst/>
                              <a:latin typeface="Cambria Math"/>
                              <a:ea typeface="Cambria Math"/>
                            </a:rPr>
                            <m:t>∩</m:t>
                          </m:r>
                          <m:r>
                            <a:rPr lang="en-US" sz="2400" b="0" i="1" smtClean="0">
                              <a:solidFill>
                                <a:srgbClr val="000000"/>
                              </a:solidFill>
                              <a:effectLst/>
                              <a:latin typeface="Cambria Math"/>
                              <a:ea typeface="Cambria Math"/>
                            </a:rPr>
                            <m:t>𝐵</m:t>
                          </m:r>
                          <m:r>
                            <a:rPr lang="en-US" sz="2400" b="0" i="1" smtClean="0">
                              <a:solidFill>
                                <a:srgbClr val="000000"/>
                              </a:solidFill>
                              <a:effectLst/>
                              <a:latin typeface="Cambria Math"/>
                              <a:ea typeface="Cambria Math"/>
                            </a:rPr>
                            <m:t>)</m:t>
                          </m:r>
                        </m:num>
                        <m:den>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𝐵</m:t>
                          </m:r>
                          <m:r>
                            <a:rPr lang="en-US" sz="2400" b="0" i="1" smtClean="0">
                              <a:solidFill>
                                <a:srgbClr val="000000"/>
                              </a:solidFill>
                              <a:effectLst/>
                              <a:latin typeface="Cambria Math"/>
                            </a:rPr>
                            <m:t>)</m:t>
                          </m:r>
                        </m:den>
                      </m:f>
                    </m:oMath>
                  </m:oMathPara>
                </a14:m>
                <a:endParaRPr lang="en-US" sz="2400" dirty="0">
                  <a:solidFill>
                    <a:srgbClr val="000000"/>
                  </a:solidFill>
                  <a:effectLst/>
                  <a:latin typeface="+mn-lt"/>
                  <a:cs typeface="Arial" panose="020B060402020202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653990" y="4614325"/>
                <a:ext cx="2853858" cy="861326"/>
              </a:xfrm>
              <a:prstGeom prst="rect">
                <a:avLst/>
              </a:prstGeom>
              <a:blipFill>
                <a:blip r:embed="rId3"/>
                <a:stretch>
                  <a:fillRect/>
                </a:stretch>
              </a:blipFill>
              <a:effectLst/>
            </p:spPr>
            <p:txBody>
              <a:bodyPr/>
              <a:lstStyle/>
              <a:p>
                <a:r>
                  <a:rPr lang="en-ID">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36</a:t>
            </a:fld>
            <a:endParaRPr lang="en-US"/>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ChangeArrowheads="1"/>
          </p:cNvSpPr>
          <p:nvPr/>
        </p:nvSpPr>
        <p:spPr bwMode="auto">
          <a:xfrm>
            <a:off x="1923988" y="1797643"/>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67940" name="Rectangle 4"/>
          <p:cNvSpPr>
            <a:spLocks noChangeArrowheads="1"/>
          </p:cNvSpPr>
          <p:nvPr/>
        </p:nvSpPr>
        <p:spPr bwMode="auto">
          <a:xfrm>
            <a:off x="2029560" y="2254843"/>
            <a:ext cx="7609292"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67942" name="Rectangle 6"/>
          <p:cNvSpPr>
            <a:spLocks noChangeArrowheads="1"/>
          </p:cNvSpPr>
          <p:nvPr/>
        </p:nvSpPr>
        <p:spPr bwMode="auto">
          <a:xfrm>
            <a:off x="2941730" y="3270908"/>
            <a:ext cx="5479489" cy="5715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We know:</a:t>
            </a:r>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.36,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.70  </a:t>
            </a:r>
          </a:p>
        </p:txBody>
      </p:sp>
      <p:sp>
        <p:nvSpPr>
          <p:cNvPr id="167943" name="Rectangle 7"/>
          <p:cNvSpPr>
            <a:spLocks noChangeArrowheads="1"/>
          </p:cNvSpPr>
          <p:nvPr/>
        </p:nvSpPr>
        <p:spPr bwMode="auto">
          <a:xfrm>
            <a:off x="2881500" y="3940533"/>
            <a:ext cx="1194018" cy="6096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Thus: </a:t>
            </a:r>
          </a:p>
        </p:txBody>
      </p:sp>
      <p:sp>
        <p:nvSpPr>
          <p:cNvPr id="167944" name="Oval 8"/>
          <p:cNvSpPr>
            <a:spLocks noChangeArrowheads="1"/>
          </p:cNvSpPr>
          <p:nvPr/>
        </p:nvSpPr>
        <p:spPr bwMode="auto">
          <a:xfrm>
            <a:off x="7175476" y="3915819"/>
            <a:ext cx="1270457" cy="641523"/>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7941" name="Rectangle 5"/>
          <p:cNvSpPr>
            <a:spLocks noChangeArrowheads="1"/>
          </p:cNvSpPr>
          <p:nvPr/>
        </p:nvSpPr>
        <p:spPr bwMode="auto">
          <a:xfrm>
            <a:off x="1984090" y="2642536"/>
            <a:ext cx="9056753" cy="714871"/>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Collins Mining Profitable </a:t>
            </a:r>
            <a:r>
              <a:rPr lang="en-US" sz="2400" u="sng" dirty="0">
                <a:solidFill>
                  <a:srgbClr val="000000"/>
                </a:solidFill>
                <a:effectLst/>
                <a:latin typeface="+mn-lt"/>
                <a:cs typeface="Arial" panose="020B0604020202020204" pitchFamily="34" charset="0"/>
              </a:rPr>
              <a:t>given</a:t>
            </a:r>
            <a:r>
              <a:rPr lang="en-US" sz="2400" dirty="0">
                <a:solidFill>
                  <a:srgbClr val="000000"/>
                </a:solidFill>
                <a:effectLst/>
                <a:latin typeface="+mn-lt"/>
                <a:cs typeface="Arial" panose="020B0604020202020204" pitchFamily="34" charset="0"/>
              </a:rPr>
              <a:t> Markley Oil Profitable</a:t>
            </a:r>
          </a:p>
        </p:txBody>
      </p:sp>
      <mc:AlternateContent xmlns:mc="http://schemas.openxmlformats.org/markup-compatibility/2006" xmlns:a14="http://schemas.microsoft.com/office/drawing/2010/main">
        <mc:Choice Requires="a14">
          <p:sp>
            <p:nvSpPr>
              <p:cNvPr id="18" name="TextBox 17"/>
              <p:cNvSpPr txBox="1"/>
              <p:nvPr/>
            </p:nvSpPr>
            <p:spPr>
              <a:xfrm>
                <a:off x="3826691" y="3915819"/>
                <a:ext cx="4508029" cy="680699"/>
              </a:xfrm>
              <a:prstGeom prst="rect">
                <a:avLst/>
              </a:prstGeom>
              <a:noFill/>
              <a:effectLst/>
            </p:spPr>
            <p:txBody>
              <a:bodyPr wrap="none" rtlCol="0">
                <a:spAutoFit/>
              </a:bodyPr>
              <a:lstStyle/>
              <a:p>
                <a14:m>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a:rPr>
                          <m:t>𝐶</m:t>
                        </m:r>
                      </m:e>
                      <m:e>
                        <m:r>
                          <a:rPr lang="en-US" sz="2400" b="0" i="1" smtClean="0">
                            <a:solidFill>
                              <a:srgbClr val="000000"/>
                            </a:solidFill>
                            <a:effectLst/>
                            <a:latin typeface="Cambria Math"/>
                          </a:rPr>
                          <m:t>𝑀</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𝐶</m:t>
                        </m:r>
                        <m:r>
                          <a:rPr lang="en-US" sz="2400" b="0" i="1" smtClean="0">
                            <a:solidFill>
                              <a:srgbClr val="000000"/>
                            </a:solidFill>
                            <a:effectLst/>
                            <a:latin typeface="Cambria Math"/>
                            <a:ea typeface="Cambria Math"/>
                          </a:rPr>
                          <m:t>∩</m:t>
                        </m:r>
                        <m:r>
                          <a:rPr lang="en-US" sz="2400" b="0" i="1" smtClean="0">
                            <a:solidFill>
                              <a:srgbClr val="000000"/>
                            </a:solidFill>
                            <a:effectLst/>
                            <a:latin typeface="Cambria Math"/>
                            <a:ea typeface="Cambria Math"/>
                          </a:rPr>
                          <m:t>𝑀</m:t>
                        </m:r>
                        <m:r>
                          <a:rPr lang="en-US" sz="2400" b="0" i="1" smtClean="0">
                            <a:solidFill>
                              <a:srgbClr val="000000"/>
                            </a:solidFill>
                            <a:effectLst/>
                            <a:latin typeface="Cambria Math"/>
                            <a:ea typeface="Cambria Math"/>
                          </a:rPr>
                          <m:t>)</m:t>
                        </m:r>
                      </m:num>
                      <m:den>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𝑀</m:t>
                        </m:r>
                        <m:r>
                          <a:rPr lang="en-US" sz="2400" b="0" i="1" smtClean="0">
                            <a:solidFill>
                              <a:srgbClr val="000000"/>
                            </a:solidFill>
                            <a:effectLst/>
                            <a:latin typeface="Cambria Math"/>
                          </a:rPr>
                          <m:t>)</m:t>
                        </m:r>
                      </m:den>
                    </m:f>
                  </m:oMath>
                </a14:m>
                <a:r>
                  <a:rPr lang="en-US" sz="2400" dirty="0">
                    <a:solidFill>
                      <a:srgbClr val="000000"/>
                    </a:solidFill>
                    <a:effectLst/>
                    <a:latin typeface="+mn-lt"/>
                    <a:cs typeface="Arial" panose="020B0604020202020204" pitchFamily="34" charset="0"/>
                  </a:rPr>
                  <a:t> = </a:t>
                </a:r>
                <a14:m>
                  <m:oMath xmlns:m="http://schemas.openxmlformats.org/officeDocument/2006/math">
                    <m:f>
                      <m:fPr>
                        <m:ctrlPr>
                          <a:rPr lang="en-US" sz="2400" i="1" dirty="0" smtClean="0">
                            <a:solidFill>
                              <a:srgbClr val="000000"/>
                            </a:solidFill>
                            <a:effectLst/>
                            <a:latin typeface="Cambria Math" panose="02040503050406030204" pitchFamily="18" charset="0"/>
                          </a:rPr>
                        </m:ctrlPr>
                      </m:fPr>
                      <m:num>
                        <m:r>
                          <a:rPr lang="en-US" sz="2400" b="0" i="1" dirty="0" smtClean="0">
                            <a:solidFill>
                              <a:srgbClr val="000000"/>
                            </a:solidFill>
                            <a:effectLst/>
                            <a:latin typeface="Cambria Math"/>
                          </a:rPr>
                          <m:t>.36</m:t>
                        </m:r>
                      </m:num>
                      <m:den>
                        <m:r>
                          <a:rPr lang="en-US" sz="2400" b="0" i="1" dirty="0" smtClean="0">
                            <a:solidFill>
                              <a:srgbClr val="000000"/>
                            </a:solidFill>
                            <a:effectLst/>
                            <a:latin typeface="Cambria Math"/>
                          </a:rPr>
                          <m:t>.70</m:t>
                        </m:r>
                      </m:den>
                    </m:f>
                    <m:r>
                      <a:rPr lang="en-US" sz="2400" b="0" i="1" dirty="0" smtClean="0">
                        <a:solidFill>
                          <a:srgbClr val="000000"/>
                        </a:solidFill>
                        <a:effectLst/>
                        <a:latin typeface="Cambria Math"/>
                      </a:rPr>
                      <m:t>=   .5143</m:t>
                    </m:r>
                  </m:oMath>
                </a14:m>
                <a:endParaRPr lang="en-US" sz="2400" dirty="0">
                  <a:solidFill>
                    <a:srgbClr val="000000"/>
                  </a:solidFill>
                  <a:effectLst/>
                  <a:latin typeface="+mn-lt"/>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826691" y="3915819"/>
                <a:ext cx="4508029" cy="680699"/>
              </a:xfrm>
              <a:prstGeom prst="rect">
                <a:avLst/>
              </a:prstGeom>
              <a:blipFill rotWithShape="1">
                <a:blip r:embed="rId3"/>
                <a:stretch>
                  <a:fillRect b="-893"/>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37</a:t>
            </a:fld>
            <a:endParaRPr lang="en-US"/>
          </a:p>
        </p:txBody>
      </p:sp>
      <p:sp>
        <p:nvSpPr>
          <p:cNvPr id="13" name="Rectangle 8"/>
          <p:cNvSpPr>
            <a:spLocks noChangeArrowheads="1"/>
          </p:cNvSpPr>
          <p:nvPr/>
        </p:nvSpPr>
        <p:spPr bwMode="auto">
          <a:xfrm>
            <a:off x="914250" y="543997"/>
            <a:ext cx="10337562" cy="579437"/>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Probabilitas Kondisional</a:t>
            </a:r>
            <a:endParaRPr lang="en-US" sz="3200" dirty="0">
              <a:effectLst/>
              <a:latin typeface="+mn-lt"/>
              <a:cs typeface="Arial" panose="020B0604020202020204" pitchFamily="34" charset="0"/>
            </a:endParaRPr>
          </a:p>
        </p:txBody>
      </p:sp>
      <p:sp>
        <p:nvSpPr>
          <p:cNvPr id="14" name="Rectangle 50"/>
          <p:cNvSpPr>
            <a:spLocks noChangeArrowheads="1"/>
          </p:cNvSpPr>
          <p:nvPr/>
        </p:nvSpPr>
        <p:spPr bwMode="auto">
          <a:xfrm>
            <a:off x="1268581" y="1235745"/>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Bradley Investments</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901582" y="548180"/>
            <a:ext cx="10337562" cy="592137"/>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Hukum Perkalian (Multiplication Law)</a:t>
            </a:r>
            <a:endParaRPr lang="en-US" sz="3200" dirty="0">
              <a:effectLst/>
              <a:latin typeface="+mn-lt"/>
              <a:cs typeface="Arial" panose="020B0604020202020204" pitchFamily="34" charset="0"/>
            </a:endParaRPr>
          </a:p>
        </p:txBody>
      </p:sp>
      <p:sp>
        <p:nvSpPr>
          <p:cNvPr id="173059" name="Rectangle 3"/>
          <p:cNvSpPr>
            <a:spLocks noChangeArrowheads="1"/>
          </p:cNvSpPr>
          <p:nvPr/>
        </p:nvSpPr>
        <p:spPr bwMode="auto">
          <a:xfrm>
            <a:off x="1266857" y="1471417"/>
            <a:ext cx="10261551"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Hukum perkalian (</a:t>
            </a:r>
            <a:r>
              <a:rPr lang="en-US" sz="2400" u="sng">
                <a:solidFill>
                  <a:srgbClr val="000000"/>
                </a:solidFill>
                <a:effectLst/>
                <a:latin typeface="+mn-lt"/>
                <a:cs typeface="Arial" panose="020B0604020202020204" pitchFamily="34" charset="0"/>
              </a:rPr>
              <a:t>multiplication law)</a:t>
            </a:r>
            <a:r>
              <a:rPr lang="en-US" sz="2400">
                <a:solidFill>
                  <a:srgbClr val="000000"/>
                </a:solidFill>
                <a:effectLst/>
                <a:latin typeface="+mn-lt"/>
                <a:cs typeface="Arial" panose="020B0604020202020204" pitchFamily="34" charset="0"/>
              </a:rPr>
              <a:t> menyediakan cara untuk menghitung  probabilitas dari irisan (intersection) daro dua even.</a:t>
            </a:r>
            <a:endParaRPr lang="en-US" sz="2400" dirty="0">
              <a:solidFill>
                <a:srgbClr val="000000"/>
              </a:solidFill>
              <a:effectLst/>
              <a:latin typeface="+mn-lt"/>
              <a:cs typeface="Arial" panose="020B0604020202020204" pitchFamily="34" charset="0"/>
            </a:endParaRPr>
          </a:p>
        </p:txBody>
      </p:sp>
      <p:sp>
        <p:nvSpPr>
          <p:cNvPr id="173061" name="Rectangle 5"/>
          <p:cNvSpPr>
            <a:spLocks noChangeArrowheads="1"/>
          </p:cNvSpPr>
          <p:nvPr/>
        </p:nvSpPr>
        <p:spPr bwMode="auto">
          <a:xfrm>
            <a:off x="1266858" y="2599954"/>
            <a:ext cx="10261551" cy="60166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Ketentuannya seperti berikut:</a:t>
            </a:r>
            <a:endParaRPr lang="en-US" sz="2400" dirty="0">
              <a:solidFill>
                <a:srgbClr val="000000"/>
              </a:solidFill>
              <a:effectLst/>
              <a:latin typeface="+mn-lt"/>
              <a:cs typeface="Arial" panose="020B0604020202020204" pitchFamily="34" charset="0"/>
            </a:endParaRPr>
          </a:p>
        </p:txBody>
      </p:sp>
      <p:sp>
        <p:nvSpPr>
          <p:cNvPr id="173063" name="Rectangle 7"/>
          <p:cNvSpPr>
            <a:spLocks noChangeArrowheads="1"/>
          </p:cNvSpPr>
          <p:nvPr/>
        </p:nvSpPr>
        <p:spPr bwMode="auto">
          <a:xfrm>
            <a:off x="3047851" y="3656383"/>
            <a:ext cx="5809546" cy="895648"/>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a:p>
            <a:pPr>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or</a:t>
            </a:r>
          </a:p>
        </p:txBody>
      </p:sp>
      <p:sp>
        <p:nvSpPr>
          <p:cNvPr id="2" name="Slide Number Placeholder 1"/>
          <p:cNvSpPr>
            <a:spLocks noGrp="1"/>
          </p:cNvSpPr>
          <p:nvPr>
            <p:ph type="sldNum" sz="quarter" idx="12"/>
          </p:nvPr>
        </p:nvSpPr>
        <p:spPr/>
        <p:txBody>
          <a:bodyPr/>
          <a:lstStyle/>
          <a:p>
            <a:fld id="{949EBC64-41CB-41B8-B6DF-9B1367312BD4}" type="slidenum">
              <a:rPr lang="en-US" smtClean="0"/>
              <a:t>38</a:t>
            </a:fld>
            <a:endParaRPr lang="en-US"/>
          </a:p>
        </p:txBody>
      </p:sp>
      <p:sp>
        <p:nvSpPr>
          <p:cNvPr id="7" name="Rectangle 7"/>
          <p:cNvSpPr>
            <a:spLocks noChangeArrowheads="1"/>
          </p:cNvSpPr>
          <p:nvPr/>
        </p:nvSpPr>
        <p:spPr bwMode="auto">
          <a:xfrm>
            <a:off x="2930112" y="4542367"/>
            <a:ext cx="6045024" cy="7429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1854816" y="1695648"/>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74084" name="Rectangle 4"/>
          <p:cNvSpPr>
            <a:spLocks noChangeArrowheads="1"/>
          </p:cNvSpPr>
          <p:nvPr/>
        </p:nvSpPr>
        <p:spPr bwMode="auto">
          <a:xfrm>
            <a:off x="1953440" y="2114748"/>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74085" name="Rectangle 5"/>
          <p:cNvSpPr>
            <a:spLocks noChangeArrowheads="1"/>
          </p:cNvSpPr>
          <p:nvPr/>
        </p:nvSpPr>
        <p:spPr bwMode="auto">
          <a:xfrm>
            <a:off x="3011879" y="3107916"/>
            <a:ext cx="7575812" cy="5715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We know:</a:t>
            </a:r>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.70,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.5143</a:t>
            </a:r>
          </a:p>
        </p:txBody>
      </p:sp>
      <p:sp>
        <p:nvSpPr>
          <p:cNvPr id="174087" name="Oval 7"/>
          <p:cNvSpPr>
            <a:spLocks noChangeArrowheads="1"/>
          </p:cNvSpPr>
          <p:nvPr/>
        </p:nvSpPr>
        <p:spPr bwMode="auto">
          <a:xfrm>
            <a:off x="5349866" y="4605309"/>
            <a:ext cx="875471"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74129" name="Rectangle 49"/>
          <p:cNvSpPr>
            <a:spLocks noChangeArrowheads="1"/>
          </p:cNvSpPr>
          <p:nvPr/>
        </p:nvSpPr>
        <p:spPr bwMode="auto">
          <a:xfrm>
            <a:off x="2001197" y="2476698"/>
            <a:ext cx="8183903" cy="692593"/>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Markley Oil Profitable </a:t>
            </a:r>
            <a:r>
              <a:rPr lang="en-US" sz="2400" u="sng" dirty="0">
                <a:solidFill>
                  <a:srgbClr val="000000"/>
                </a:solidFill>
                <a:effectLst/>
                <a:latin typeface="+mn-lt"/>
                <a:cs typeface="Arial" panose="020B0604020202020204" pitchFamily="34" charset="0"/>
              </a:rPr>
              <a:t>and</a:t>
            </a:r>
            <a:r>
              <a:rPr lang="en-US" sz="2400" dirty="0">
                <a:solidFill>
                  <a:srgbClr val="000000"/>
                </a:solidFill>
                <a:effectLst/>
                <a:latin typeface="+mn-lt"/>
                <a:cs typeface="Arial" panose="020B0604020202020204" pitchFamily="34" charset="0"/>
              </a:rPr>
              <a:t> Collins Mining Profitable</a:t>
            </a:r>
          </a:p>
        </p:txBody>
      </p:sp>
      <p:sp>
        <p:nvSpPr>
          <p:cNvPr id="174130" name="Rectangle 50"/>
          <p:cNvSpPr>
            <a:spLocks noChangeArrowheads="1"/>
          </p:cNvSpPr>
          <p:nvPr/>
        </p:nvSpPr>
        <p:spPr bwMode="auto">
          <a:xfrm>
            <a:off x="2998001" y="3578502"/>
            <a:ext cx="6080919" cy="5905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Thus: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 </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M|C</a:t>
            </a:r>
            <a:r>
              <a:rPr lang="en-US" sz="2400" dirty="0">
                <a:solidFill>
                  <a:srgbClr val="000000"/>
                </a:solidFill>
                <a:effectLst/>
                <a:latin typeface="+mn-lt"/>
                <a:cs typeface="Arial" panose="020B0604020202020204" pitchFamily="34" charset="0"/>
              </a:rPr>
              <a:t>)</a:t>
            </a:r>
          </a:p>
        </p:txBody>
      </p:sp>
      <p:sp>
        <p:nvSpPr>
          <p:cNvPr id="174131" name="Rectangle 51"/>
          <p:cNvSpPr>
            <a:spLocks noChangeArrowheads="1"/>
          </p:cNvSpPr>
          <p:nvPr/>
        </p:nvSpPr>
        <p:spPr bwMode="auto">
          <a:xfrm>
            <a:off x="5098038" y="4141257"/>
            <a:ext cx="3243157" cy="4381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 (.70)(.5143)</a:t>
            </a:r>
          </a:p>
        </p:txBody>
      </p:sp>
      <p:sp>
        <p:nvSpPr>
          <p:cNvPr id="174132" name="Rectangle 52"/>
          <p:cNvSpPr>
            <a:spLocks noChangeArrowheads="1"/>
          </p:cNvSpPr>
          <p:nvPr/>
        </p:nvSpPr>
        <p:spPr bwMode="auto">
          <a:xfrm>
            <a:off x="4783124" y="4558609"/>
            <a:ext cx="1570904" cy="514350"/>
          </a:xfrm>
          <a:prstGeom prst="rect">
            <a:avLst/>
          </a:prstGeom>
          <a:noFill/>
          <a:ln w="12700">
            <a:noFill/>
            <a:miter lim="800000"/>
            <a:headEnd/>
            <a:tailEnd/>
          </a:ln>
          <a:effectLst/>
        </p:spPr>
        <p:txBody>
          <a:bodyPr wrap="none" anchor="ctr"/>
          <a:lstStyle/>
          <a:p>
            <a:pPr>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.36</a:t>
            </a:r>
          </a:p>
        </p:txBody>
      </p:sp>
      <p:sp>
        <p:nvSpPr>
          <p:cNvPr id="174133" name="Rectangle 53"/>
          <p:cNvSpPr>
            <a:spLocks noChangeArrowheads="1"/>
          </p:cNvSpPr>
          <p:nvPr/>
        </p:nvSpPr>
        <p:spPr bwMode="auto">
          <a:xfrm>
            <a:off x="2379786" y="5071957"/>
            <a:ext cx="6906848" cy="971550"/>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(Hasil ini sama dengan yang diperoleh sebelumnya</a:t>
            </a:r>
          </a:p>
          <a:p>
            <a:pPr algn="l">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menggunakan definisi probabilitas satu even.)</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39</a:t>
            </a:fld>
            <a:endParaRPr lang="en-US"/>
          </a:p>
        </p:txBody>
      </p:sp>
      <p:sp>
        <p:nvSpPr>
          <p:cNvPr id="15" name="Rectangle 2"/>
          <p:cNvSpPr>
            <a:spLocks noChangeArrowheads="1"/>
          </p:cNvSpPr>
          <p:nvPr/>
        </p:nvSpPr>
        <p:spPr bwMode="auto">
          <a:xfrm>
            <a:off x="901582" y="548180"/>
            <a:ext cx="10337562" cy="5921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Multiplication Law</a:t>
            </a:r>
          </a:p>
        </p:txBody>
      </p:sp>
      <p:sp>
        <p:nvSpPr>
          <p:cNvPr id="16" name="Rectangle 50"/>
          <p:cNvSpPr>
            <a:spLocks noChangeArrowheads="1"/>
          </p:cNvSpPr>
          <p:nvPr/>
        </p:nvSpPr>
        <p:spPr bwMode="auto">
          <a:xfrm>
            <a:off x="1268581" y="1246503"/>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a:t>
            </a:r>
            <a:r>
              <a:rPr lang="en-US" sz="2800" dirty="0">
                <a:solidFill>
                  <a:srgbClr val="000000"/>
                </a:solidFill>
                <a:effectLst/>
                <a:latin typeface="+mn-lt"/>
                <a:cs typeface="Arial" panose="020B0604020202020204" pitchFamily="34" charset="0"/>
              </a:rPr>
              <a:t>Bradley Investments</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903291" y="399285"/>
            <a:ext cx="10337562" cy="865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Probability</a:t>
            </a:r>
          </a:p>
        </p:txBody>
      </p:sp>
      <p:sp>
        <p:nvSpPr>
          <p:cNvPr id="198659" name="Rectangle 3"/>
          <p:cNvSpPr>
            <a:spLocks noChangeArrowheads="1"/>
          </p:cNvSpPr>
          <p:nvPr/>
        </p:nvSpPr>
        <p:spPr bwMode="auto">
          <a:xfrm>
            <a:off x="668216" y="1474785"/>
            <a:ext cx="11031415" cy="68076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a:solidFill>
                  <a:srgbClr val="000000"/>
                </a:solidFill>
                <a:effectLst/>
                <a:latin typeface="+mn-lt"/>
                <a:cs typeface="Arial" panose="020B0604020202020204" pitchFamily="34" charset="0"/>
              </a:rPr>
              <a:t>Probability</a:t>
            </a:r>
            <a:r>
              <a:rPr lang="en-US" sz="2400">
                <a:solidFill>
                  <a:srgbClr val="000000"/>
                </a:solidFill>
                <a:effectLst/>
                <a:latin typeface="+mn-lt"/>
                <a:cs typeface="Arial" panose="020B0604020202020204" pitchFamily="34" charset="0"/>
              </a:rPr>
              <a:t> </a:t>
            </a:r>
            <a:r>
              <a:rPr lang="fi-FI" sz="2400">
                <a:solidFill>
                  <a:srgbClr val="000000"/>
                </a:solidFill>
                <a:effectLst/>
                <a:latin typeface="+mn-lt"/>
                <a:cs typeface="Arial" panose="020B0604020202020204" pitchFamily="34" charset="0"/>
              </a:rPr>
              <a:t>adalah ukuran numerik dari kemungkinan suatu peristiwa akan terjadi.</a:t>
            </a:r>
            <a:endParaRPr lang="en-US" sz="2400" dirty="0">
              <a:solidFill>
                <a:srgbClr val="000000"/>
              </a:solidFill>
              <a:effectLst/>
              <a:latin typeface="+mn-lt"/>
              <a:cs typeface="Arial" panose="020B0604020202020204" pitchFamily="34" charset="0"/>
            </a:endParaRPr>
          </a:p>
        </p:txBody>
      </p:sp>
      <p:sp>
        <p:nvSpPr>
          <p:cNvPr id="198660" name="Rectangle 4"/>
          <p:cNvSpPr>
            <a:spLocks noChangeArrowheads="1"/>
          </p:cNvSpPr>
          <p:nvPr/>
        </p:nvSpPr>
        <p:spPr bwMode="auto">
          <a:xfrm>
            <a:off x="668216" y="2183302"/>
            <a:ext cx="10239432" cy="69476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Probability </a:t>
            </a:r>
            <a:r>
              <a:rPr lang="en-US" sz="2400">
                <a:solidFill>
                  <a:srgbClr val="000000"/>
                </a:solidFill>
                <a:effectLst/>
                <a:latin typeface="+mn-lt"/>
                <a:cs typeface="Arial" panose="020B0604020202020204" pitchFamily="34" charset="0"/>
              </a:rPr>
              <a:t>values selalu ditetapkan pada skala dari 0 hingga 1.</a:t>
            </a:r>
            <a:endParaRPr lang="en-US" sz="2400" dirty="0">
              <a:solidFill>
                <a:srgbClr val="000000"/>
              </a:solidFill>
              <a:effectLst/>
              <a:latin typeface="+mn-lt"/>
              <a:cs typeface="Arial" panose="020B0604020202020204" pitchFamily="34" charset="0"/>
            </a:endParaRPr>
          </a:p>
        </p:txBody>
      </p:sp>
      <p:sp>
        <p:nvSpPr>
          <p:cNvPr id="198661" name="Rectangle 5"/>
          <p:cNvSpPr>
            <a:spLocks noChangeArrowheads="1"/>
          </p:cNvSpPr>
          <p:nvPr/>
        </p:nvSpPr>
        <p:spPr bwMode="auto">
          <a:xfrm>
            <a:off x="668216" y="3062666"/>
            <a:ext cx="9653459" cy="69346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Probabilitas mendekati nol menunjukkan suatu peristiwa sangat tidak mungkin terjadi.</a:t>
            </a:r>
            <a:endParaRPr lang="en-US" sz="2400" dirty="0">
              <a:solidFill>
                <a:srgbClr val="000000"/>
              </a:solidFill>
              <a:effectLst/>
              <a:latin typeface="+mn-lt"/>
              <a:cs typeface="Arial" panose="020B0604020202020204" pitchFamily="34" charset="0"/>
            </a:endParaRPr>
          </a:p>
        </p:txBody>
      </p:sp>
      <p:sp>
        <p:nvSpPr>
          <p:cNvPr id="198665" name="Rectangle 9"/>
          <p:cNvSpPr>
            <a:spLocks noChangeArrowheads="1"/>
          </p:cNvSpPr>
          <p:nvPr/>
        </p:nvSpPr>
        <p:spPr bwMode="auto">
          <a:xfrm>
            <a:off x="668217" y="3940733"/>
            <a:ext cx="10239432" cy="65611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Probabilitas yang mendekati satu menunjukkan suatu peristiwa hampir pasti akan terjadi.</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4</a:t>
            </a:fld>
            <a:endParaRPr lang="en-US"/>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881" y="1216505"/>
            <a:ext cx="9827920" cy="30306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94" name="Rectangle 2"/>
          <p:cNvSpPr>
            <a:spLocks noChangeArrowheads="1"/>
          </p:cNvSpPr>
          <p:nvPr/>
        </p:nvSpPr>
        <p:spPr bwMode="auto">
          <a:xfrm>
            <a:off x="912138" y="465960"/>
            <a:ext cx="10337562" cy="738188"/>
          </a:xfrm>
          <a:prstGeom prst="rect">
            <a:avLst/>
          </a:prstGeom>
          <a:noFill/>
          <a:ln w="12700">
            <a:noFill/>
            <a:miter lim="800000"/>
            <a:headEnd/>
            <a:tailEnd/>
          </a:ln>
          <a:effectLst/>
        </p:spPr>
        <p:txBody>
          <a:bodyPr lIns="90488" tIns="44450" rIns="90488" bIns="44450" anchor="ctr"/>
          <a:lstStyle/>
          <a:p>
            <a:pPr algn="l"/>
            <a:r>
              <a:rPr lang="en-US" sz="3200">
                <a:effectLst/>
                <a:latin typeface="+mn-lt"/>
                <a:cs typeface="Arial" panose="020B0604020202020204" pitchFamily="34" charset="0"/>
              </a:rPr>
              <a:t>Tabel Probabilitas Bersama (Joint Probability)</a:t>
            </a:r>
            <a:endParaRPr lang="en-US" sz="3200" dirty="0">
              <a:effectLst/>
              <a:latin typeface="+mn-lt"/>
              <a:cs typeface="Arial" panose="020B0604020202020204" pitchFamily="34" charset="0"/>
            </a:endParaRPr>
          </a:p>
        </p:txBody>
      </p:sp>
      <p:sp>
        <p:nvSpPr>
          <p:cNvPr id="212996" name="Line 4"/>
          <p:cNvSpPr>
            <a:spLocks noChangeShapeType="1"/>
          </p:cNvSpPr>
          <p:nvPr/>
        </p:nvSpPr>
        <p:spPr bwMode="auto">
          <a:xfrm>
            <a:off x="1206665" y="2238876"/>
            <a:ext cx="9444856" cy="0"/>
          </a:xfrm>
          <a:prstGeom prst="line">
            <a:avLst/>
          </a:prstGeom>
          <a:noFill/>
          <a:ln w="12700">
            <a:solidFill>
              <a:schemeClr val="tx1"/>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212997" name="Line 5"/>
          <p:cNvSpPr>
            <a:spLocks noChangeShapeType="1"/>
          </p:cNvSpPr>
          <p:nvPr/>
        </p:nvSpPr>
        <p:spPr bwMode="auto">
          <a:xfrm>
            <a:off x="1206664" y="3607046"/>
            <a:ext cx="9444856" cy="0"/>
          </a:xfrm>
          <a:prstGeom prst="line">
            <a:avLst/>
          </a:prstGeom>
          <a:noFill/>
          <a:ln w="12700">
            <a:solidFill>
              <a:schemeClr val="tx1"/>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212998" name="Text Box 6"/>
          <p:cNvSpPr txBox="1">
            <a:spLocks noChangeArrowheads="1"/>
          </p:cNvSpPr>
          <p:nvPr/>
        </p:nvSpPr>
        <p:spPr bwMode="auto">
          <a:xfrm>
            <a:off x="4494711" y="1362576"/>
            <a:ext cx="4282134" cy="830997"/>
          </a:xfrm>
          <a:prstGeom prst="rect">
            <a:avLst/>
          </a:prstGeom>
          <a:noFill/>
          <a:ln w="12700">
            <a:noFill/>
            <a:miter lim="800000"/>
            <a:headEnd/>
            <a:tailEnd/>
          </a:ln>
          <a:effectLst/>
        </p:spPr>
        <p:txBody>
          <a:bodyPr wrap="none">
            <a:spAutoFit/>
          </a:bodyPr>
          <a:lstStyle/>
          <a:p>
            <a:r>
              <a:rPr lang="en-US" sz="2400" u="sng" dirty="0">
                <a:solidFill>
                  <a:srgbClr val="000000"/>
                </a:solidFill>
                <a:effectLst/>
                <a:latin typeface="+mn-lt"/>
                <a:cs typeface="Arial" panose="020B0604020202020204" pitchFamily="34" charset="0"/>
              </a:rPr>
              <a:t>Collins Mining</a:t>
            </a:r>
          </a:p>
          <a:p>
            <a:r>
              <a:rPr lang="en-US" sz="2400" dirty="0">
                <a:solidFill>
                  <a:srgbClr val="000000"/>
                </a:solidFill>
                <a:effectLst/>
                <a:latin typeface="+mn-lt"/>
                <a:cs typeface="Arial" panose="020B0604020202020204" pitchFamily="34" charset="0"/>
              </a:rPr>
              <a:t>Profitable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Not Profitable (</a:t>
            </a:r>
            <a:r>
              <a:rPr lang="en-US" sz="2400" i="1" dirty="0">
                <a:solidFill>
                  <a:srgbClr val="000000"/>
                </a:solidFill>
                <a:effectLst/>
                <a:latin typeface="+mn-lt"/>
                <a:cs typeface="Arial" panose="020B0604020202020204" pitchFamily="34" charset="0"/>
              </a:rPr>
              <a:t>C</a:t>
            </a:r>
            <a:r>
              <a:rPr lang="en-US" sz="2400" baseline="30000"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p>
        </p:txBody>
      </p:sp>
      <p:sp>
        <p:nvSpPr>
          <p:cNvPr id="212999" name="Text Box 7"/>
          <p:cNvSpPr txBox="1">
            <a:spLocks noChangeArrowheads="1"/>
          </p:cNvSpPr>
          <p:nvPr/>
        </p:nvSpPr>
        <p:spPr bwMode="auto">
          <a:xfrm>
            <a:off x="1275466" y="1688767"/>
            <a:ext cx="2541978" cy="1938992"/>
          </a:xfrm>
          <a:prstGeom prst="rect">
            <a:avLst/>
          </a:prstGeom>
          <a:noFill/>
          <a:ln w="12700">
            <a:noFill/>
            <a:miter lim="800000"/>
            <a:headEnd/>
            <a:tailEnd/>
          </a:ln>
          <a:effectLst/>
        </p:spPr>
        <p:txBody>
          <a:bodyPr wrap="none">
            <a:spAutoFit/>
          </a:bodyPr>
          <a:lstStyle/>
          <a:p>
            <a:pPr algn="l"/>
            <a:r>
              <a:rPr lang="en-US" sz="2400" u="sng" dirty="0">
                <a:solidFill>
                  <a:srgbClr val="000000"/>
                </a:solidFill>
                <a:effectLst/>
                <a:latin typeface="+mn-lt"/>
                <a:cs typeface="Arial" panose="020B0604020202020204" pitchFamily="34" charset="0"/>
              </a:rPr>
              <a:t>Markley Oil</a:t>
            </a:r>
          </a:p>
          <a:p>
            <a:pPr algn="l"/>
            <a:endParaRPr lang="en-US" sz="2400" u="sng"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Profitable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a:t>
            </a:r>
          </a:p>
          <a:p>
            <a:pPr algn="l"/>
            <a:r>
              <a:rPr lang="en-US" sz="2400" dirty="0">
                <a:solidFill>
                  <a:srgbClr val="000000"/>
                </a:solidFill>
                <a:effectLst/>
                <a:latin typeface="+mn-lt"/>
                <a:cs typeface="Arial" panose="020B0604020202020204" pitchFamily="34" charset="0"/>
              </a:rPr>
              <a:t> </a:t>
            </a:r>
          </a:p>
          <a:p>
            <a:pPr algn="l"/>
            <a:r>
              <a:rPr lang="en-US" sz="2400" dirty="0">
                <a:solidFill>
                  <a:srgbClr val="000000"/>
                </a:solidFill>
                <a:effectLst/>
                <a:latin typeface="+mn-lt"/>
                <a:cs typeface="Arial" panose="020B0604020202020204" pitchFamily="34" charset="0"/>
              </a:rPr>
              <a:t>Not Profitable (</a:t>
            </a:r>
            <a:r>
              <a:rPr lang="en-US" sz="2400" i="1" dirty="0" err="1">
                <a:solidFill>
                  <a:srgbClr val="000000"/>
                </a:solidFill>
                <a:effectLst/>
                <a:latin typeface="+mn-lt"/>
                <a:cs typeface="Arial" panose="020B0604020202020204" pitchFamily="34" charset="0"/>
              </a:rPr>
              <a:t>M</a:t>
            </a:r>
            <a:r>
              <a:rPr lang="en-US" sz="2400" baseline="30000" dirty="0" err="1">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p>
        </p:txBody>
      </p:sp>
      <p:sp>
        <p:nvSpPr>
          <p:cNvPr id="213000" name="Line 8"/>
          <p:cNvSpPr>
            <a:spLocks noChangeShapeType="1"/>
          </p:cNvSpPr>
          <p:nvPr/>
        </p:nvSpPr>
        <p:spPr bwMode="auto">
          <a:xfrm>
            <a:off x="3980255" y="1489576"/>
            <a:ext cx="0" cy="2578100"/>
          </a:xfrm>
          <a:prstGeom prst="line">
            <a:avLst/>
          </a:prstGeom>
          <a:noFill/>
          <a:ln w="12700">
            <a:solidFill>
              <a:schemeClr val="tx1"/>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213001" name="Line 9"/>
          <p:cNvSpPr>
            <a:spLocks noChangeShapeType="1"/>
          </p:cNvSpPr>
          <p:nvPr/>
        </p:nvSpPr>
        <p:spPr bwMode="auto">
          <a:xfrm>
            <a:off x="9245161" y="1476876"/>
            <a:ext cx="0" cy="2578100"/>
          </a:xfrm>
          <a:prstGeom prst="line">
            <a:avLst/>
          </a:prstGeom>
          <a:noFill/>
          <a:ln w="12700">
            <a:solidFill>
              <a:schemeClr val="tx1"/>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213002" name="Text Box 10"/>
          <p:cNvSpPr txBox="1">
            <a:spLocks noChangeArrowheads="1"/>
          </p:cNvSpPr>
          <p:nvPr/>
        </p:nvSpPr>
        <p:spPr bwMode="auto">
          <a:xfrm>
            <a:off x="3009373" y="3648576"/>
            <a:ext cx="4802212"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Total                       .48                        .52</a:t>
            </a:r>
          </a:p>
        </p:txBody>
      </p:sp>
      <p:sp>
        <p:nvSpPr>
          <p:cNvPr id="213003" name="Text Box 11"/>
          <p:cNvSpPr txBox="1">
            <a:spLocks noChangeArrowheads="1"/>
          </p:cNvSpPr>
          <p:nvPr/>
        </p:nvSpPr>
        <p:spPr bwMode="auto">
          <a:xfrm>
            <a:off x="9529443" y="1606278"/>
            <a:ext cx="797013" cy="2523768"/>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Total</a:t>
            </a:r>
          </a:p>
          <a:p>
            <a:pPr algn="l"/>
            <a:endParaRPr lang="en-US" sz="2400"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   .70</a:t>
            </a:r>
          </a:p>
          <a:p>
            <a:pPr algn="l"/>
            <a:endParaRPr lang="en-US" sz="2400"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   .30</a:t>
            </a:r>
          </a:p>
          <a:p>
            <a:pPr algn="l"/>
            <a:endParaRPr lang="en-US" sz="1400"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 1.00</a:t>
            </a:r>
          </a:p>
        </p:txBody>
      </p:sp>
      <p:sp>
        <p:nvSpPr>
          <p:cNvPr id="213004" name="Text Box 12"/>
          <p:cNvSpPr txBox="1">
            <a:spLocks noChangeArrowheads="1"/>
          </p:cNvSpPr>
          <p:nvPr/>
        </p:nvSpPr>
        <p:spPr bwMode="auto">
          <a:xfrm>
            <a:off x="5167606" y="2365877"/>
            <a:ext cx="2614818" cy="1200329"/>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.36                        .34</a:t>
            </a:r>
          </a:p>
          <a:p>
            <a:pPr algn="l"/>
            <a:endParaRPr lang="en-US" sz="2400"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.12                        .18</a:t>
            </a:r>
          </a:p>
        </p:txBody>
      </p:sp>
      <p:sp>
        <p:nvSpPr>
          <p:cNvPr id="2" name="Slide Number Placeholder 1"/>
          <p:cNvSpPr>
            <a:spLocks noGrp="1"/>
          </p:cNvSpPr>
          <p:nvPr>
            <p:ph type="sldNum" sz="quarter" idx="12"/>
          </p:nvPr>
        </p:nvSpPr>
        <p:spPr/>
        <p:txBody>
          <a:bodyPr/>
          <a:lstStyle/>
          <a:p>
            <a:fld id="{949EBC64-41CB-41B8-B6DF-9B1367312BD4}" type="slidenum">
              <a:rPr lang="en-US" smtClean="0"/>
              <a:t>40</a:t>
            </a:fld>
            <a:endParaRPr lang="en-US"/>
          </a:p>
        </p:txBody>
      </p:sp>
      <p:sp>
        <p:nvSpPr>
          <p:cNvPr id="3" name="TextBox 2"/>
          <p:cNvSpPr txBox="1"/>
          <p:nvPr/>
        </p:nvSpPr>
        <p:spPr>
          <a:xfrm>
            <a:off x="1249499" y="4358388"/>
            <a:ext cx="7594754" cy="424732"/>
          </a:xfrm>
          <a:prstGeom prst="rect">
            <a:avLst/>
          </a:prstGeom>
          <a:noFill/>
        </p:spPr>
        <p:txBody>
          <a:bodyPr wrap="square" rtlCol="0">
            <a:spAutoFit/>
          </a:bodyPr>
          <a:lstStyle/>
          <a:p>
            <a:pPr marL="342900" indent="-342900" algn="l">
              <a:lnSpc>
                <a:spcPct val="90000"/>
              </a:lnSpc>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Joint </a:t>
            </a:r>
            <a:r>
              <a:rPr lang="en-US" sz="2400">
                <a:solidFill>
                  <a:srgbClr val="000000"/>
                </a:solidFill>
                <a:effectLst/>
                <a:latin typeface="Arial" panose="020B0604020202020204" pitchFamily="34" charset="0"/>
                <a:cs typeface="Arial" panose="020B0604020202020204" pitchFamily="34" charset="0"/>
              </a:rPr>
              <a:t>probabilities terlihat ditengah pada tabel.</a:t>
            </a:r>
            <a:endParaRPr lang="en-US" sz="2400" dirty="0">
              <a:solidFill>
                <a:srgbClr val="000000"/>
              </a:solidFill>
              <a:effectLst/>
              <a:latin typeface="Arial" panose="020B0604020202020204" pitchFamily="34" charset="0"/>
              <a:cs typeface="Arial" panose="020B0604020202020204" pitchFamily="34" charset="0"/>
            </a:endParaRPr>
          </a:p>
        </p:txBody>
      </p:sp>
      <p:sp>
        <p:nvSpPr>
          <p:cNvPr id="19" name="TextBox 18"/>
          <p:cNvSpPr txBox="1"/>
          <p:nvPr/>
        </p:nvSpPr>
        <p:spPr>
          <a:xfrm>
            <a:off x="1259094" y="4884510"/>
            <a:ext cx="8882634" cy="424732"/>
          </a:xfrm>
          <a:prstGeom prst="rect">
            <a:avLst/>
          </a:prstGeom>
          <a:noFill/>
        </p:spPr>
        <p:txBody>
          <a:bodyPr wrap="square" rtlCol="0">
            <a:spAutoFit/>
          </a:bodyPr>
          <a:lstStyle/>
          <a:p>
            <a:pPr marL="342900" indent="-342900" algn="l">
              <a:lnSpc>
                <a:spcPct val="90000"/>
              </a:lnSpc>
              <a:buFont typeface="Arial" panose="020B0604020202020204" pitchFamily="34" charset="0"/>
              <a:buChar char="•"/>
            </a:pPr>
            <a:r>
              <a:rPr lang="it-IT" sz="2400">
                <a:solidFill>
                  <a:srgbClr val="000000"/>
                </a:solidFill>
                <a:effectLst/>
                <a:latin typeface="+mn-lt"/>
                <a:cs typeface="Arial" panose="020B0604020202020204" pitchFamily="34" charset="0"/>
              </a:rPr>
              <a:t>Probabilitas marjinal muncul di margin tabel</a:t>
            </a:r>
            <a:r>
              <a:rPr lang="en-US" sz="240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901380" y="462762"/>
            <a:ext cx="10337562" cy="738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Independent Events</a:t>
            </a:r>
          </a:p>
        </p:txBody>
      </p:sp>
      <p:sp>
        <p:nvSpPr>
          <p:cNvPr id="177155" name="Rectangle 3"/>
          <p:cNvSpPr>
            <a:spLocks noChangeArrowheads="1"/>
          </p:cNvSpPr>
          <p:nvPr/>
        </p:nvSpPr>
        <p:spPr bwMode="auto">
          <a:xfrm>
            <a:off x="1243431" y="1789863"/>
            <a:ext cx="9653459" cy="99430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Jika probabilitas dari even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tidak berubah oleh adanya even </a:t>
            </a:r>
            <a:r>
              <a:rPr lang="en-US" sz="2400" i="1" dirty="0">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maka dapat dikatakan bahwa even </a:t>
            </a:r>
            <a:r>
              <a:rPr lang="en-US" sz="2400" i="1">
                <a:solidFill>
                  <a:srgbClr val="000000"/>
                </a:solidFill>
                <a:effectLst/>
                <a:latin typeface="+mn-lt"/>
                <a:cs typeface="Arial" panose="020B0604020202020204" pitchFamily="34" charset="0"/>
              </a:rPr>
              <a:t>A </a:t>
            </a:r>
            <a:r>
              <a:rPr lang="en-US" sz="2400">
                <a:solidFill>
                  <a:srgbClr val="000000"/>
                </a:solidFill>
                <a:effectLst/>
                <a:latin typeface="+mn-lt"/>
                <a:cs typeface="Arial" panose="020B0604020202020204" pitchFamily="34" charset="0"/>
              </a:rPr>
              <a:t>dan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adalah </a:t>
            </a:r>
            <a:r>
              <a:rPr lang="en-US" sz="2400" u="sng" dirty="0">
                <a:solidFill>
                  <a:srgbClr val="000000"/>
                </a:solidFill>
                <a:effectLst/>
                <a:latin typeface="+mn-lt"/>
                <a:cs typeface="Arial" panose="020B0604020202020204" pitchFamily="34" charset="0"/>
              </a:rPr>
              <a:t>independent</a:t>
            </a:r>
            <a:r>
              <a:rPr lang="en-US" sz="2400" dirty="0">
                <a:solidFill>
                  <a:srgbClr val="000000"/>
                </a:solidFill>
                <a:effectLst/>
                <a:latin typeface="+mn-lt"/>
                <a:cs typeface="Arial" panose="020B0604020202020204" pitchFamily="34" charset="0"/>
              </a:rPr>
              <a:t>.</a:t>
            </a:r>
          </a:p>
        </p:txBody>
      </p:sp>
      <p:sp>
        <p:nvSpPr>
          <p:cNvPr id="177157" name="Rectangle 5"/>
          <p:cNvSpPr>
            <a:spLocks noChangeArrowheads="1"/>
          </p:cNvSpPr>
          <p:nvPr/>
        </p:nvSpPr>
        <p:spPr bwMode="auto">
          <a:xfrm>
            <a:off x="1266858" y="3048441"/>
            <a:ext cx="9653459" cy="77628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Dua even </a:t>
            </a:r>
            <a:r>
              <a:rPr lang="en-US" sz="2400" i="1">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dan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adalah independent jika:</a:t>
            </a:r>
            <a:endParaRPr lang="en-US" sz="2000" dirty="0">
              <a:solidFill>
                <a:srgbClr val="000000"/>
              </a:solidFill>
              <a:effectLst/>
              <a:latin typeface="+mn-lt"/>
              <a:cs typeface="Arial" panose="020B0604020202020204" pitchFamily="34" charset="0"/>
            </a:endParaRPr>
          </a:p>
        </p:txBody>
      </p:sp>
      <p:sp>
        <p:nvSpPr>
          <p:cNvPr id="177159" name="Rectangle 7"/>
          <p:cNvSpPr>
            <a:spLocks noChangeArrowheads="1"/>
          </p:cNvSpPr>
          <p:nvPr/>
        </p:nvSpPr>
        <p:spPr bwMode="auto">
          <a:xfrm>
            <a:off x="3285600" y="4130895"/>
            <a:ext cx="4889140" cy="500763"/>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spcBef>
                <a:spcPct val="20000"/>
              </a:spcBef>
              <a:buClr>
                <a:srgbClr val="66FFFF"/>
              </a:buClr>
              <a:buSzPct val="75000"/>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or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t>
            </a:r>
          </a:p>
        </p:txBody>
      </p:sp>
      <p:sp>
        <p:nvSpPr>
          <p:cNvPr id="2" name="Slide Number Placeholder 1"/>
          <p:cNvSpPr>
            <a:spLocks noGrp="1"/>
          </p:cNvSpPr>
          <p:nvPr>
            <p:ph type="sldNum" sz="quarter" idx="12"/>
          </p:nvPr>
        </p:nvSpPr>
        <p:spPr/>
        <p:txBody>
          <a:bodyPr/>
          <a:lstStyle/>
          <a:p>
            <a:fld id="{949EBC64-41CB-41B8-B6DF-9B1367312BD4}" type="slidenum">
              <a:rPr lang="en-US" smtClean="0"/>
              <a:t>41</a:t>
            </a:fld>
            <a:endParaRPr lang="en-US"/>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66858" y="1579450"/>
            <a:ext cx="10261551"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Hukum perkalian juga dapat digunakan untuk menguji apakah dua even berdiri sendiri (independent).</a:t>
            </a:r>
            <a:endParaRPr lang="en-US" sz="2400" dirty="0">
              <a:solidFill>
                <a:srgbClr val="000000"/>
              </a:solidFill>
              <a:effectLst/>
              <a:latin typeface="+mn-lt"/>
              <a:cs typeface="Arial" panose="020B0604020202020204" pitchFamily="34" charset="0"/>
            </a:endParaRPr>
          </a:p>
        </p:txBody>
      </p:sp>
      <p:sp>
        <p:nvSpPr>
          <p:cNvPr id="178180" name="Rectangle 4"/>
          <p:cNvSpPr>
            <a:spLocks noChangeArrowheads="1"/>
          </p:cNvSpPr>
          <p:nvPr/>
        </p:nvSpPr>
        <p:spPr bwMode="auto">
          <a:xfrm>
            <a:off x="1266858" y="3022840"/>
            <a:ext cx="10261551" cy="60166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Hukumnya dapat ditulis sebagai berikut:</a:t>
            </a:r>
            <a:endParaRPr lang="en-US" sz="2400" dirty="0">
              <a:solidFill>
                <a:srgbClr val="000000"/>
              </a:solidFill>
              <a:effectLst/>
              <a:latin typeface="+mn-lt"/>
              <a:cs typeface="Arial" panose="020B0604020202020204" pitchFamily="34" charset="0"/>
            </a:endParaRPr>
          </a:p>
        </p:txBody>
      </p:sp>
      <p:sp>
        <p:nvSpPr>
          <p:cNvPr id="178182" name="Rectangle 6"/>
          <p:cNvSpPr>
            <a:spLocks noChangeArrowheads="1"/>
          </p:cNvSpPr>
          <p:nvPr/>
        </p:nvSpPr>
        <p:spPr bwMode="auto">
          <a:xfrm>
            <a:off x="3047649" y="3821608"/>
            <a:ext cx="6045024" cy="7429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178183" name="Rectangle 7"/>
          <p:cNvSpPr>
            <a:spLocks noChangeArrowheads="1"/>
          </p:cNvSpPr>
          <p:nvPr/>
        </p:nvSpPr>
        <p:spPr bwMode="auto">
          <a:xfrm>
            <a:off x="901380" y="323626"/>
            <a:ext cx="10337562" cy="10175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Multiplication Law for Independent Events</a:t>
            </a:r>
          </a:p>
        </p:txBody>
      </p:sp>
      <p:sp>
        <p:nvSpPr>
          <p:cNvPr id="2" name="Slide Number Placeholder 1"/>
          <p:cNvSpPr>
            <a:spLocks noGrp="1"/>
          </p:cNvSpPr>
          <p:nvPr>
            <p:ph type="sldNum" sz="quarter" idx="12"/>
          </p:nvPr>
        </p:nvSpPr>
        <p:spPr/>
        <p:txBody>
          <a:bodyPr/>
          <a:lstStyle/>
          <a:p>
            <a:fld id="{949EBC64-41CB-41B8-B6DF-9B1367312BD4}" type="slidenum">
              <a:rPr lang="en-US" smtClean="0"/>
              <a:t>42</a:t>
            </a:fld>
            <a:endParaRPr lang="en-US"/>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36" name="Rectangle 36"/>
          <p:cNvSpPr>
            <a:spLocks noChangeArrowheads="1"/>
          </p:cNvSpPr>
          <p:nvPr/>
        </p:nvSpPr>
        <p:spPr bwMode="auto">
          <a:xfrm>
            <a:off x="1950129" y="1856665"/>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79237" name="Rectangle 37"/>
          <p:cNvSpPr>
            <a:spLocks noChangeArrowheads="1"/>
          </p:cNvSpPr>
          <p:nvPr/>
        </p:nvSpPr>
        <p:spPr bwMode="auto">
          <a:xfrm>
            <a:off x="2055700" y="2275765"/>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Event </a:t>
            </a:r>
            <a:r>
              <a:rPr lang="en-US" sz="2400" i="1">
                <a:solidFill>
                  <a:srgbClr val="000000"/>
                </a:solidFill>
                <a:effectLst/>
                <a:latin typeface="+mn-lt"/>
                <a:cs typeface="Arial" panose="020B0604020202020204" pitchFamily="34" charset="0"/>
              </a:rPr>
              <a:t>C</a:t>
            </a:r>
            <a:r>
              <a:rPr lang="en-US" sz="2400">
                <a:solidFill>
                  <a:srgbClr val="000000"/>
                </a:solidFill>
                <a:effectLst/>
                <a:latin typeface="+mn-lt"/>
                <a:cs typeface="Arial" panose="020B0604020202020204" pitchFamily="34" charset="0"/>
              </a:rPr>
              <a:t> = Collins Mining Profitable</a:t>
            </a:r>
          </a:p>
        </p:txBody>
      </p:sp>
      <p:sp>
        <p:nvSpPr>
          <p:cNvPr id="179238" name="Rectangle 38"/>
          <p:cNvSpPr>
            <a:spLocks noChangeArrowheads="1"/>
          </p:cNvSpPr>
          <p:nvPr/>
        </p:nvSpPr>
        <p:spPr bwMode="auto">
          <a:xfrm>
            <a:off x="2599721" y="3647365"/>
            <a:ext cx="7532696" cy="5715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We know:</a:t>
            </a:r>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.36,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.70,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.48</a:t>
            </a:r>
          </a:p>
        </p:txBody>
      </p:sp>
      <p:sp>
        <p:nvSpPr>
          <p:cNvPr id="179239" name="Rectangle 39"/>
          <p:cNvSpPr>
            <a:spLocks noChangeArrowheads="1"/>
          </p:cNvSpPr>
          <p:nvPr/>
        </p:nvSpPr>
        <p:spPr bwMode="auto">
          <a:xfrm>
            <a:off x="3270460" y="4114864"/>
            <a:ext cx="6536988" cy="6096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But: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(.70)(.48) = .34, not .36</a:t>
            </a:r>
          </a:p>
        </p:txBody>
      </p:sp>
      <p:sp>
        <p:nvSpPr>
          <p:cNvPr id="179249" name="Rectangle 49"/>
          <p:cNvSpPr>
            <a:spLocks noChangeArrowheads="1"/>
          </p:cNvSpPr>
          <p:nvPr/>
        </p:nvSpPr>
        <p:spPr bwMode="auto">
          <a:xfrm>
            <a:off x="3485692" y="2752015"/>
            <a:ext cx="671434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Are events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independent?</a:t>
            </a:r>
          </a:p>
        </p:txBody>
      </p:sp>
      <p:sp>
        <p:nvSpPr>
          <p:cNvPr id="179250" name="Rectangle 50"/>
          <p:cNvSpPr>
            <a:spLocks noChangeArrowheads="1"/>
          </p:cNvSpPr>
          <p:nvPr/>
        </p:nvSpPr>
        <p:spPr bwMode="auto">
          <a:xfrm>
            <a:off x="3981325" y="3171115"/>
            <a:ext cx="671434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Does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a:t>
            </a:r>
          </a:p>
        </p:txBody>
      </p:sp>
      <p:sp>
        <p:nvSpPr>
          <p:cNvPr id="179253" name="Rectangle 53"/>
          <p:cNvSpPr>
            <a:spLocks noChangeArrowheads="1"/>
          </p:cNvSpPr>
          <p:nvPr/>
        </p:nvSpPr>
        <p:spPr bwMode="auto">
          <a:xfrm>
            <a:off x="2908751" y="4654957"/>
            <a:ext cx="6486314" cy="47625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Hence:</a:t>
            </a:r>
            <a:r>
              <a:rPr lang="en-US" sz="2400" i="1" dirty="0">
                <a:solidFill>
                  <a:srgbClr val="000000"/>
                </a:solidFill>
                <a:effectLst/>
                <a:latin typeface="+mn-lt"/>
                <a:cs typeface="Arial" panose="020B0604020202020204" pitchFamily="34" charset="0"/>
              </a:rPr>
              <a:t>  M</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are </a:t>
            </a:r>
            <a:r>
              <a:rPr lang="en-US" sz="2400" u="sng" dirty="0">
                <a:solidFill>
                  <a:srgbClr val="000000"/>
                </a:solidFill>
                <a:effectLst/>
                <a:latin typeface="+mn-lt"/>
                <a:cs typeface="Arial" panose="020B0604020202020204" pitchFamily="34" charset="0"/>
              </a:rPr>
              <a:t>not</a:t>
            </a:r>
            <a:r>
              <a:rPr lang="en-US" sz="2400" dirty="0">
                <a:solidFill>
                  <a:srgbClr val="000000"/>
                </a:solidFill>
                <a:effectLst/>
                <a:latin typeface="+mn-lt"/>
                <a:cs typeface="Arial" panose="020B0604020202020204" pitchFamily="34" charset="0"/>
              </a:rPr>
              <a:t> independent.</a:t>
            </a:r>
          </a:p>
        </p:txBody>
      </p:sp>
      <p:sp>
        <p:nvSpPr>
          <p:cNvPr id="2" name="Slide Number Placeholder 1"/>
          <p:cNvSpPr>
            <a:spLocks noGrp="1"/>
          </p:cNvSpPr>
          <p:nvPr>
            <p:ph type="sldNum" sz="quarter" idx="12"/>
          </p:nvPr>
        </p:nvSpPr>
        <p:spPr/>
        <p:txBody>
          <a:bodyPr/>
          <a:lstStyle/>
          <a:p>
            <a:fld id="{949EBC64-41CB-41B8-B6DF-9B1367312BD4}" type="slidenum">
              <a:rPr lang="en-US" smtClean="0"/>
              <a:t>43</a:t>
            </a:fld>
            <a:endParaRPr lang="en-US"/>
          </a:p>
        </p:txBody>
      </p:sp>
      <p:sp>
        <p:nvSpPr>
          <p:cNvPr id="13" name="Rectangle 7"/>
          <p:cNvSpPr>
            <a:spLocks noChangeArrowheads="1"/>
          </p:cNvSpPr>
          <p:nvPr/>
        </p:nvSpPr>
        <p:spPr bwMode="auto">
          <a:xfrm>
            <a:off x="901380" y="323626"/>
            <a:ext cx="10337562" cy="10175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Multiplication Law for Independent Events</a:t>
            </a:r>
          </a:p>
        </p:txBody>
      </p:sp>
      <p:sp>
        <p:nvSpPr>
          <p:cNvPr id="14" name="Rectangle 50"/>
          <p:cNvSpPr>
            <a:spLocks noChangeArrowheads="1"/>
          </p:cNvSpPr>
          <p:nvPr/>
        </p:nvSpPr>
        <p:spPr bwMode="auto">
          <a:xfrm>
            <a:off x="1268581" y="1235745"/>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Bradley Investments</a:t>
            </a: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1266858" y="1191423"/>
            <a:ext cx="9653459" cy="9525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Jangan bingung dengan even yang saling eksklusif dengan even yang independen.</a:t>
            </a:r>
            <a:endParaRPr lang="en-US" sz="2400" dirty="0">
              <a:solidFill>
                <a:srgbClr val="000000"/>
              </a:solidFill>
              <a:effectLst/>
              <a:latin typeface="+mn-lt"/>
              <a:cs typeface="Arial" panose="020B0604020202020204" pitchFamily="34" charset="0"/>
            </a:endParaRPr>
          </a:p>
        </p:txBody>
      </p:sp>
      <p:sp>
        <p:nvSpPr>
          <p:cNvPr id="211971" name="Rectangle 3"/>
          <p:cNvSpPr>
            <a:spLocks noChangeArrowheads="1"/>
          </p:cNvSpPr>
          <p:nvPr/>
        </p:nvSpPr>
        <p:spPr bwMode="auto">
          <a:xfrm>
            <a:off x="1266858" y="2027996"/>
            <a:ext cx="9653459" cy="9588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Dua even dengan probabilitas bukan nol tidak bisa saling eksklusif dan independen.</a:t>
            </a:r>
            <a:endParaRPr lang="en-US" sz="2400" dirty="0">
              <a:solidFill>
                <a:srgbClr val="000000"/>
              </a:solidFill>
              <a:effectLst/>
              <a:latin typeface="+mn-lt"/>
              <a:cs typeface="Arial" panose="020B0604020202020204" pitchFamily="34" charset="0"/>
            </a:endParaRPr>
          </a:p>
        </p:txBody>
      </p:sp>
      <p:sp>
        <p:nvSpPr>
          <p:cNvPr id="211972" name="Rectangle 4"/>
          <p:cNvSpPr>
            <a:spLocks noChangeArrowheads="1"/>
          </p:cNvSpPr>
          <p:nvPr/>
        </p:nvSpPr>
        <p:spPr bwMode="auto">
          <a:xfrm>
            <a:off x="1266858" y="2881086"/>
            <a:ext cx="9653459" cy="130741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Jika satu even yang saling eksklusif diketahui terjadi, peristiwa lainnya tidak dapat terjadi,  dengan demikian, probabilitas even lain yang terjadi dikurangi menjadi nol (dan karena itu disebut dependent).</a:t>
            </a:r>
            <a:endParaRPr lang="en-US" sz="2400" dirty="0">
              <a:solidFill>
                <a:srgbClr val="000000"/>
              </a:solidFill>
              <a:effectLst/>
              <a:latin typeface="+mn-lt"/>
              <a:cs typeface="Arial" panose="020B0604020202020204" pitchFamily="34" charset="0"/>
            </a:endParaRPr>
          </a:p>
        </p:txBody>
      </p:sp>
      <p:sp>
        <p:nvSpPr>
          <p:cNvPr id="211976" name="Rectangle 8"/>
          <p:cNvSpPr>
            <a:spLocks noChangeArrowheads="1"/>
          </p:cNvSpPr>
          <p:nvPr/>
        </p:nvSpPr>
        <p:spPr bwMode="auto">
          <a:xfrm>
            <a:off x="901380" y="464361"/>
            <a:ext cx="10337562" cy="738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Mutual Exclusiveness and Independence</a:t>
            </a:r>
          </a:p>
        </p:txBody>
      </p:sp>
      <p:sp>
        <p:nvSpPr>
          <p:cNvPr id="211977" name="Rectangle 9"/>
          <p:cNvSpPr>
            <a:spLocks noChangeArrowheads="1"/>
          </p:cNvSpPr>
          <p:nvPr/>
        </p:nvSpPr>
        <p:spPr bwMode="auto">
          <a:xfrm>
            <a:off x="1266858" y="4101049"/>
            <a:ext cx="9653459" cy="9588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Dua even yang tidak </a:t>
            </a:r>
            <a:r>
              <a:rPr lang="en-US" sz="2400" dirty="0">
                <a:solidFill>
                  <a:srgbClr val="000000"/>
                </a:solidFill>
                <a:effectLst/>
                <a:latin typeface="+mn-lt"/>
                <a:cs typeface="Arial" panose="020B0604020202020204" pitchFamily="34" charset="0"/>
              </a:rPr>
              <a:t>mutually exclusive</a:t>
            </a:r>
            <a:r>
              <a:rPr lang="en-US" sz="2400">
                <a:solidFill>
                  <a:srgbClr val="000000"/>
                </a:solidFill>
                <a:effectLst/>
                <a:latin typeface="+mn-lt"/>
                <a:cs typeface="Arial" panose="020B0604020202020204" pitchFamily="34" charset="0"/>
              </a:rPr>
              <a:t>, mungkin atau tidak mungkin </a:t>
            </a:r>
            <a:r>
              <a:rPr lang="en-US" sz="2400" dirty="0">
                <a:solidFill>
                  <a:srgbClr val="000000"/>
                </a:solidFill>
                <a:effectLst/>
                <a:latin typeface="+mn-lt"/>
                <a:cs typeface="Arial" panose="020B0604020202020204" pitchFamily="34" charset="0"/>
              </a:rPr>
              <a:t>independent.</a:t>
            </a:r>
          </a:p>
        </p:txBody>
      </p:sp>
      <p:sp>
        <p:nvSpPr>
          <p:cNvPr id="2" name="Slide Number Placeholder 1"/>
          <p:cNvSpPr>
            <a:spLocks noGrp="1"/>
          </p:cNvSpPr>
          <p:nvPr>
            <p:ph type="sldNum" sz="quarter" idx="12"/>
          </p:nvPr>
        </p:nvSpPr>
        <p:spPr/>
        <p:txBody>
          <a:bodyPr/>
          <a:lstStyle/>
          <a:p>
            <a:fld id="{949EBC64-41CB-41B8-B6DF-9B1367312BD4}" type="slidenum">
              <a:rPr lang="en-US" smtClean="0"/>
              <a:t>44</a:t>
            </a:fld>
            <a:endParaRPr lang="en-US"/>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3736" y="554209"/>
            <a:ext cx="10337562" cy="604837"/>
          </a:xfrm>
          <a:noFill/>
          <a:ln/>
        </p:spPr>
        <p:txBody>
          <a:bodyPr>
            <a:normAutofit/>
          </a:bodyPr>
          <a:lstStyle/>
          <a:p>
            <a:r>
              <a:rPr lang="en-US" dirty="0"/>
              <a:t>Bayes’ Theorem</a:t>
            </a:r>
          </a:p>
        </p:txBody>
      </p:sp>
      <p:sp>
        <p:nvSpPr>
          <p:cNvPr id="36868" name="Rectangle 4"/>
          <p:cNvSpPr>
            <a:spLocks noChangeArrowheads="1"/>
          </p:cNvSpPr>
          <p:nvPr/>
        </p:nvSpPr>
        <p:spPr bwMode="auto">
          <a:xfrm>
            <a:off x="3509982" y="4556384"/>
            <a:ext cx="2274309" cy="1130300"/>
          </a:xfrm>
          <a:prstGeom prst="rect">
            <a:avLst/>
          </a:prstGeom>
          <a:solidFill>
            <a:schemeClr val="bg1">
              <a:lumMod val="95000"/>
            </a:schemeClr>
          </a:solidFill>
          <a:ln w="6350">
            <a:solidFill>
              <a:srgbClr val="000000"/>
            </a:solidFill>
            <a:miter lim="800000"/>
            <a:headEnd/>
            <a:tailEnd/>
          </a:ln>
          <a:effectLst/>
        </p:spPr>
        <p:txBody>
          <a:bodyPr wrap="none" lIns="90488" tIns="44450" rIns="90488" bIns="44450" anchor="ctr"/>
          <a:lstStyle/>
          <a:p>
            <a:r>
              <a:rPr lang="en-US">
                <a:solidFill>
                  <a:srgbClr val="000000"/>
                </a:solidFill>
                <a:effectLst/>
                <a:latin typeface="Arial" panose="020B0604020202020204" pitchFamily="34" charset="0"/>
                <a:cs typeface="Arial" panose="020B0604020202020204" pitchFamily="34" charset="0"/>
              </a:rPr>
              <a:t>New</a:t>
            </a:r>
          </a:p>
          <a:p>
            <a:r>
              <a:rPr lang="en-US">
                <a:solidFill>
                  <a:srgbClr val="000000"/>
                </a:solidFill>
                <a:effectLst/>
                <a:latin typeface="Arial" panose="020B0604020202020204" pitchFamily="34" charset="0"/>
                <a:cs typeface="Arial" panose="020B0604020202020204" pitchFamily="34" charset="0"/>
              </a:rPr>
              <a:t>Information</a:t>
            </a:r>
          </a:p>
        </p:txBody>
      </p:sp>
      <p:sp>
        <p:nvSpPr>
          <p:cNvPr id="36869" name="Rectangle 5"/>
          <p:cNvSpPr>
            <a:spLocks noChangeArrowheads="1"/>
          </p:cNvSpPr>
          <p:nvPr/>
        </p:nvSpPr>
        <p:spPr bwMode="auto">
          <a:xfrm>
            <a:off x="6253026" y="4556385"/>
            <a:ext cx="2451067" cy="1139825"/>
          </a:xfrm>
          <a:prstGeom prst="rect">
            <a:avLst/>
          </a:prstGeom>
          <a:solidFill>
            <a:schemeClr val="bg1">
              <a:lumMod val="95000"/>
            </a:schemeClr>
          </a:solidFill>
          <a:ln w="6350">
            <a:solidFill>
              <a:srgbClr val="000000"/>
            </a:solidFill>
            <a:miter lim="800000"/>
            <a:headEnd/>
            <a:tailEnd/>
          </a:ln>
          <a:effectLst/>
        </p:spPr>
        <p:txBody>
          <a:bodyPr wrap="none" lIns="90488" tIns="44450" rIns="90488" bIns="44450" anchor="ctr"/>
          <a:lstStyle/>
          <a:p>
            <a:r>
              <a:rPr lang="en-US" dirty="0">
                <a:solidFill>
                  <a:srgbClr val="000000"/>
                </a:solidFill>
                <a:effectLst/>
                <a:latin typeface="Arial" panose="020B0604020202020204" pitchFamily="34" charset="0"/>
                <a:cs typeface="Arial" panose="020B0604020202020204" pitchFamily="34" charset="0"/>
              </a:rPr>
              <a:t>Application</a:t>
            </a:r>
          </a:p>
          <a:p>
            <a:r>
              <a:rPr lang="en-US" dirty="0">
                <a:solidFill>
                  <a:srgbClr val="000000"/>
                </a:solidFill>
                <a:effectLst/>
                <a:latin typeface="Arial" panose="020B0604020202020204" pitchFamily="34" charset="0"/>
                <a:cs typeface="Arial" panose="020B0604020202020204" pitchFamily="34" charset="0"/>
              </a:rPr>
              <a:t>of Bayes’</a:t>
            </a:r>
          </a:p>
          <a:p>
            <a:r>
              <a:rPr lang="en-US" dirty="0">
                <a:solidFill>
                  <a:srgbClr val="000000"/>
                </a:solidFill>
                <a:effectLst/>
                <a:latin typeface="Arial" panose="020B0604020202020204" pitchFamily="34" charset="0"/>
                <a:cs typeface="Arial" panose="020B0604020202020204" pitchFamily="34" charset="0"/>
              </a:rPr>
              <a:t>Theorem</a:t>
            </a:r>
          </a:p>
        </p:txBody>
      </p:sp>
      <p:sp>
        <p:nvSpPr>
          <p:cNvPr id="36870" name="Rectangle 6"/>
          <p:cNvSpPr>
            <a:spLocks noChangeArrowheads="1"/>
          </p:cNvSpPr>
          <p:nvPr/>
        </p:nvSpPr>
        <p:spPr bwMode="auto">
          <a:xfrm>
            <a:off x="9196356" y="4556385"/>
            <a:ext cx="2385014" cy="1139825"/>
          </a:xfrm>
          <a:prstGeom prst="rect">
            <a:avLst/>
          </a:prstGeom>
          <a:solidFill>
            <a:schemeClr val="bg1">
              <a:lumMod val="95000"/>
            </a:schemeClr>
          </a:solidFill>
          <a:ln w="6350">
            <a:solidFill>
              <a:srgbClr val="000000"/>
            </a:solidFill>
            <a:miter lim="800000"/>
            <a:headEnd/>
            <a:tailEnd/>
          </a:ln>
          <a:effectLst/>
        </p:spPr>
        <p:txBody>
          <a:bodyPr wrap="none" lIns="90488" tIns="44450" rIns="90488" bIns="44450" anchor="ctr"/>
          <a:lstStyle/>
          <a:p>
            <a:r>
              <a:rPr lang="en-US" dirty="0">
                <a:solidFill>
                  <a:srgbClr val="000000"/>
                </a:solidFill>
                <a:effectLst/>
                <a:latin typeface="Arial" panose="020B0604020202020204" pitchFamily="34" charset="0"/>
                <a:cs typeface="Arial" panose="020B0604020202020204" pitchFamily="34" charset="0"/>
              </a:rPr>
              <a:t>Posterior</a:t>
            </a:r>
          </a:p>
          <a:p>
            <a:r>
              <a:rPr lang="en-US" dirty="0">
                <a:solidFill>
                  <a:srgbClr val="000000"/>
                </a:solidFill>
                <a:effectLst/>
                <a:latin typeface="Arial" panose="020B0604020202020204" pitchFamily="34" charset="0"/>
                <a:cs typeface="Arial" panose="020B0604020202020204" pitchFamily="34" charset="0"/>
              </a:rPr>
              <a:t>Probabilities</a:t>
            </a:r>
          </a:p>
        </p:txBody>
      </p:sp>
      <p:sp>
        <p:nvSpPr>
          <p:cNvPr id="36874" name="Rectangle 10"/>
          <p:cNvSpPr>
            <a:spLocks noChangeArrowheads="1"/>
          </p:cNvSpPr>
          <p:nvPr/>
        </p:nvSpPr>
        <p:spPr bwMode="auto">
          <a:xfrm>
            <a:off x="699066" y="4556385"/>
            <a:ext cx="2366914" cy="1139825"/>
          </a:xfrm>
          <a:prstGeom prst="rect">
            <a:avLst/>
          </a:prstGeom>
          <a:solidFill>
            <a:schemeClr val="bg1">
              <a:lumMod val="95000"/>
            </a:schemeClr>
          </a:solidFill>
          <a:ln w="6350">
            <a:solidFill>
              <a:srgbClr val="000000"/>
            </a:solidFill>
            <a:miter lim="800000"/>
            <a:headEnd/>
            <a:tailEnd/>
          </a:ln>
          <a:effectLst/>
        </p:spPr>
        <p:txBody>
          <a:bodyPr wrap="none" lIns="90488" tIns="44450" rIns="90488" bIns="44450" anchor="ctr"/>
          <a:lstStyle/>
          <a:p>
            <a:r>
              <a:rPr lang="en-US" dirty="0">
                <a:solidFill>
                  <a:srgbClr val="000000"/>
                </a:solidFill>
                <a:effectLst/>
                <a:latin typeface="Arial" panose="020B0604020202020204" pitchFamily="34" charset="0"/>
                <a:cs typeface="Arial" panose="020B0604020202020204" pitchFamily="34" charset="0"/>
              </a:rPr>
              <a:t>Prior</a:t>
            </a:r>
          </a:p>
          <a:p>
            <a:r>
              <a:rPr lang="en-US" dirty="0">
                <a:solidFill>
                  <a:srgbClr val="000000"/>
                </a:solidFill>
                <a:effectLst/>
                <a:latin typeface="Arial" panose="020B0604020202020204" pitchFamily="34" charset="0"/>
                <a:cs typeface="Arial" panose="020B0604020202020204" pitchFamily="34" charset="0"/>
              </a:rPr>
              <a:t>Probabilities</a:t>
            </a:r>
          </a:p>
        </p:txBody>
      </p:sp>
      <p:sp>
        <p:nvSpPr>
          <p:cNvPr id="36880" name="Line 16"/>
          <p:cNvSpPr>
            <a:spLocks noChangeShapeType="1"/>
          </p:cNvSpPr>
          <p:nvPr/>
        </p:nvSpPr>
        <p:spPr bwMode="auto">
          <a:xfrm>
            <a:off x="5833760" y="5121534"/>
            <a:ext cx="413840" cy="0"/>
          </a:xfrm>
          <a:prstGeom prst="line">
            <a:avLst/>
          </a:prstGeom>
          <a:noFill/>
          <a:ln w="19050">
            <a:solidFill>
              <a:srgbClr val="000000"/>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6881" name="Line 17"/>
          <p:cNvSpPr>
            <a:spLocks noChangeShapeType="1"/>
          </p:cNvSpPr>
          <p:nvPr/>
        </p:nvSpPr>
        <p:spPr bwMode="auto">
          <a:xfrm>
            <a:off x="8740290" y="5121534"/>
            <a:ext cx="413840" cy="0"/>
          </a:xfrm>
          <a:prstGeom prst="line">
            <a:avLst/>
          </a:prstGeom>
          <a:noFill/>
          <a:ln w="19050">
            <a:solidFill>
              <a:srgbClr val="000000"/>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6882" name="Rectangle 18"/>
          <p:cNvSpPr>
            <a:spLocks noChangeArrowheads="1"/>
          </p:cNvSpPr>
          <p:nvPr/>
        </p:nvSpPr>
        <p:spPr bwMode="auto">
          <a:xfrm>
            <a:off x="1259187" y="1175194"/>
            <a:ext cx="9853472" cy="640816"/>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Sering kita mulai analisis probabilitas dengan inisial </a:t>
            </a:r>
            <a:r>
              <a:rPr lang="en-US" sz="2400" u="sng">
                <a:solidFill>
                  <a:srgbClr val="000000"/>
                </a:solidFill>
                <a:effectLst/>
                <a:latin typeface="+mn-lt"/>
                <a:cs typeface="Arial" panose="020B0604020202020204" pitchFamily="34" charset="0"/>
              </a:rPr>
              <a:t>prior </a:t>
            </a:r>
            <a:r>
              <a:rPr lang="en-US" sz="2400" u="sng" dirty="0">
                <a:solidFill>
                  <a:srgbClr val="000000"/>
                </a:solidFill>
                <a:effectLst/>
                <a:latin typeface="+mn-lt"/>
                <a:cs typeface="Arial" panose="020B0604020202020204" pitchFamily="34" charset="0"/>
              </a:rPr>
              <a:t>probabilities</a:t>
            </a:r>
            <a:r>
              <a:rPr lang="en-US" sz="2400" dirty="0">
                <a:solidFill>
                  <a:srgbClr val="000000"/>
                </a:solidFill>
                <a:effectLst/>
                <a:latin typeface="+mn-lt"/>
                <a:cs typeface="Arial" panose="020B0604020202020204" pitchFamily="34" charset="0"/>
              </a:rPr>
              <a:t>.</a:t>
            </a:r>
          </a:p>
        </p:txBody>
      </p:sp>
      <p:sp>
        <p:nvSpPr>
          <p:cNvPr id="36883" name="Rectangle 19"/>
          <p:cNvSpPr>
            <a:spLocks noChangeArrowheads="1"/>
          </p:cNvSpPr>
          <p:nvPr/>
        </p:nvSpPr>
        <p:spPr bwMode="auto">
          <a:xfrm>
            <a:off x="1259187" y="1743598"/>
            <a:ext cx="9853472" cy="838200"/>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Kemudian, dari sampel, laporan khusus, atau uji produk kami memperoleh beberapa informasi tambahan.</a:t>
            </a:r>
            <a:endParaRPr lang="en-US" sz="2400" dirty="0">
              <a:solidFill>
                <a:srgbClr val="000000"/>
              </a:solidFill>
              <a:effectLst/>
              <a:latin typeface="+mn-lt"/>
              <a:cs typeface="Arial" panose="020B0604020202020204" pitchFamily="34" charset="0"/>
            </a:endParaRPr>
          </a:p>
        </p:txBody>
      </p:sp>
      <p:sp>
        <p:nvSpPr>
          <p:cNvPr id="36884" name="Rectangle 20"/>
          <p:cNvSpPr>
            <a:spLocks noChangeArrowheads="1"/>
          </p:cNvSpPr>
          <p:nvPr/>
        </p:nvSpPr>
        <p:spPr bwMode="auto">
          <a:xfrm>
            <a:off x="1259186" y="2530312"/>
            <a:ext cx="10066525" cy="644935"/>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Pemberian informasi baru, kita dapat merevisi penghitungan disebut dengan </a:t>
            </a:r>
            <a:r>
              <a:rPr lang="en-US" sz="2400" u="sng">
                <a:solidFill>
                  <a:srgbClr val="000000"/>
                </a:solidFill>
                <a:effectLst/>
                <a:latin typeface="+mn-lt"/>
                <a:cs typeface="Arial" panose="020B0604020202020204" pitchFamily="34" charset="0"/>
              </a:rPr>
              <a:t>posterior </a:t>
            </a:r>
            <a:r>
              <a:rPr lang="en-US" sz="2400" u="sng" dirty="0">
                <a:solidFill>
                  <a:srgbClr val="000000"/>
                </a:solidFill>
                <a:effectLst/>
                <a:latin typeface="+mn-lt"/>
                <a:cs typeface="Arial" panose="020B0604020202020204" pitchFamily="34" charset="0"/>
              </a:rPr>
              <a:t>probabilities</a:t>
            </a:r>
            <a:r>
              <a:rPr lang="en-US" sz="2400" dirty="0">
                <a:solidFill>
                  <a:srgbClr val="000000"/>
                </a:solidFill>
                <a:effectLst/>
                <a:latin typeface="+mn-lt"/>
                <a:cs typeface="Arial" panose="020B0604020202020204" pitchFamily="34" charset="0"/>
              </a:rPr>
              <a:t>.</a:t>
            </a:r>
          </a:p>
        </p:txBody>
      </p:sp>
      <p:sp>
        <p:nvSpPr>
          <p:cNvPr id="36885" name="Rectangle 21"/>
          <p:cNvSpPr>
            <a:spLocks noChangeArrowheads="1"/>
          </p:cNvSpPr>
          <p:nvPr/>
        </p:nvSpPr>
        <p:spPr bwMode="auto">
          <a:xfrm>
            <a:off x="1259186" y="3251204"/>
            <a:ext cx="9853472" cy="676342"/>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Bayes’ </a:t>
            </a:r>
            <a:r>
              <a:rPr lang="en-US" sz="2400" u="sng">
                <a:solidFill>
                  <a:srgbClr val="000000"/>
                </a:solidFill>
                <a:effectLst/>
                <a:latin typeface="+mn-lt"/>
                <a:cs typeface="Arial" panose="020B0604020202020204" pitchFamily="34" charset="0"/>
              </a:rPr>
              <a:t>theorem</a:t>
            </a:r>
            <a:r>
              <a:rPr lang="en-US" sz="2400">
                <a:solidFill>
                  <a:srgbClr val="000000"/>
                </a:solidFill>
                <a:effectLst/>
                <a:latin typeface="+mn-lt"/>
                <a:cs typeface="Arial" panose="020B0604020202020204" pitchFamily="34" charset="0"/>
              </a:rPr>
              <a:t> menyediakan rata-rata untuk revisi dari </a:t>
            </a:r>
            <a:r>
              <a:rPr lang="en-US" sz="2400" dirty="0">
                <a:solidFill>
                  <a:srgbClr val="000000"/>
                </a:solidFill>
                <a:effectLst/>
                <a:latin typeface="+mn-lt"/>
                <a:cs typeface="Arial" panose="020B0604020202020204" pitchFamily="34" charset="0"/>
              </a:rPr>
              <a:t>prior probabilities.</a:t>
            </a:r>
          </a:p>
        </p:txBody>
      </p:sp>
      <p:sp>
        <p:nvSpPr>
          <p:cNvPr id="36871" name="Line 7"/>
          <p:cNvSpPr>
            <a:spLocks noChangeShapeType="1"/>
          </p:cNvSpPr>
          <p:nvPr/>
        </p:nvSpPr>
        <p:spPr bwMode="auto">
          <a:xfrm>
            <a:off x="3096142" y="5121534"/>
            <a:ext cx="413840" cy="0"/>
          </a:xfrm>
          <a:prstGeom prst="line">
            <a:avLst/>
          </a:prstGeom>
          <a:noFill/>
          <a:ln w="19050">
            <a:solidFill>
              <a:srgbClr val="000000"/>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45</a:t>
            </a:fld>
            <a:endParaRPr lang="en-US"/>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1681545" y="1765523"/>
            <a:ext cx="9402764" cy="1663477"/>
          </a:xfrm>
          <a:noFill/>
          <a:ln/>
        </p:spPr>
        <p:txBody>
          <a:bodyPr>
            <a:noAutofit/>
          </a:bodyPr>
          <a:lstStyle/>
          <a:p>
            <a:pPr marL="0" indent="346075">
              <a:lnSpc>
                <a:spcPct val="100000"/>
              </a:lnSpc>
              <a:buFont typeface="Monotype Sorts" pitchFamily="2" charset="2"/>
              <a:buNone/>
            </a:pPr>
            <a:r>
              <a:rPr lang="en-US"/>
              <a:t>Sebuah pusat perbelanjaan yang diusulkan akan memberikan persaingan yang kuat untuk bisnis pusat kota seperti L. S. Clothiers. Jika pusat perbelanjaan sudah dibangun, pemilik L. S. Clothiers merasa sebaiknya pindah ke pusat perbelanjaan.</a:t>
            </a:r>
            <a:endParaRPr lang="en-US" dirty="0"/>
          </a:p>
        </p:txBody>
      </p:sp>
      <p:sp>
        <p:nvSpPr>
          <p:cNvPr id="38028" name="Rectangle 140"/>
          <p:cNvSpPr>
            <a:spLocks noChangeArrowheads="1"/>
          </p:cNvSpPr>
          <p:nvPr/>
        </p:nvSpPr>
        <p:spPr bwMode="auto">
          <a:xfrm>
            <a:off x="895956" y="529495"/>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Bayes’ Theorem</a:t>
            </a:r>
          </a:p>
        </p:txBody>
      </p:sp>
      <p:sp>
        <p:nvSpPr>
          <p:cNvPr id="38029" name="Rectangle 141"/>
          <p:cNvSpPr>
            <a:spLocks noChangeArrowheads="1"/>
          </p:cNvSpPr>
          <p:nvPr/>
        </p:nvSpPr>
        <p:spPr bwMode="auto">
          <a:xfrm>
            <a:off x="1252651" y="1238943"/>
            <a:ext cx="7491303"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
        <p:nvSpPr>
          <p:cNvPr id="38031" name="Rectangle 143"/>
          <p:cNvSpPr>
            <a:spLocks noChangeArrowheads="1"/>
          </p:cNvSpPr>
          <p:nvPr/>
        </p:nvSpPr>
        <p:spPr bwMode="auto">
          <a:xfrm>
            <a:off x="1848379" y="3571295"/>
            <a:ext cx="9385139" cy="1663477"/>
          </a:xfrm>
          <a:prstGeom prst="rect">
            <a:avLst/>
          </a:prstGeom>
          <a:noFill/>
          <a:ln w="12700">
            <a:noFill/>
            <a:miter lim="800000"/>
            <a:headEnd/>
            <a:tailEnd/>
          </a:ln>
          <a:effectLst/>
        </p:spPr>
        <p:txBody>
          <a:bodyPr lIns="90488" tIns="44450" rIns="90488" bIns="44450"/>
          <a:lstStyle/>
          <a:p>
            <a:pPr indent="346075" algn="l"/>
            <a:r>
              <a:rPr lang="en-US" sz="2400">
                <a:solidFill>
                  <a:srgbClr val="000000"/>
                </a:solidFill>
                <a:effectLst/>
                <a:latin typeface="+mn-lt"/>
                <a:cs typeface="Arial" panose="020B0604020202020204" pitchFamily="34" charset="0"/>
              </a:rPr>
              <a:t>Pusat perbelanjaan tidak dapat dibangun kecuali perubahan zonasi disetujui oleh dewan kota. Badan perencanaan harus terlebih dahulu membuat rekomendasi, untuk atau menentang perubahan zonasi, kepada dewan.</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46</a:t>
            </a:fld>
            <a:endParaRPr lang="en-US"/>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016250" y="2105663"/>
            <a:ext cx="3885032" cy="550862"/>
          </a:xfrm>
          <a:prstGeom prst="rect">
            <a:avLst/>
          </a:prstGeom>
          <a:noFill/>
          <a:ln w="12700">
            <a:noFill/>
            <a:miter lim="800000"/>
            <a:headEnd/>
            <a:tailEnd/>
          </a:ln>
          <a:effectLst/>
        </p:spPr>
        <p:txBody>
          <a:bodyPr lIns="90488" tIns="44450" rIns="90488" bIns="44450"/>
          <a:lstStyle/>
          <a:p>
            <a:pPr marL="342900" indent="-342900" algn="l">
              <a:spcBef>
                <a:spcPct val="20000"/>
              </a:spcBef>
              <a:buFont typeface="Wingdings" pitchFamily="2" charset="2"/>
              <a:buNone/>
            </a:pPr>
            <a:r>
              <a:rPr lang="en-US" sz="2400">
                <a:solidFill>
                  <a:srgbClr val="000000"/>
                </a:solidFill>
                <a:effectLst/>
                <a:latin typeface="+mn-lt"/>
                <a:cs typeface="Arial" panose="020B0604020202020204" pitchFamily="34" charset="0"/>
              </a:rPr>
              <a:t>Diketahui:</a:t>
            </a:r>
          </a:p>
        </p:txBody>
      </p:sp>
      <p:sp>
        <p:nvSpPr>
          <p:cNvPr id="134267" name="Rectangle 123"/>
          <p:cNvSpPr>
            <a:spLocks noChangeArrowheads="1"/>
          </p:cNvSpPr>
          <p:nvPr/>
        </p:nvSpPr>
        <p:spPr bwMode="auto">
          <a:xfrm>
            <a:off x="896957" y="527896"/>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Prior Probabilities</a:t>
            </a:r>
          </a:p>
        </p:txBody>
      </p:sp>
      <p:sp>
        <p:nvSpPr>
          <p:cNvPr id="134268" name="Rectangle 124"/>
          <p:cNvSpPr>
            <a:spLocks noChangeArrowheads="1"/>
          </p:cNvSpPr>
          <p:nvPr/>
        </p:nvSpPr>
        <p:spPr bwMode="auto">
          <a:xfrm>
            <a:off x="2620839" y="2761921"/>
            <a:ext cx="7215840" cy="10287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spcBef>
                <a:spcPct val="20000"/>
              </a:spcBef>
              <a:buSzPct val="75000"/>
              <a:buFont typeface="Monotype Sorts" pitchFamily="2" charset="2"/>
              <a:buNone/>
            </a:pPr>
            <a:r>
              <a:rPr lang="en-US" sz="2400" i="1">
                <a:solidFill>
                  <a:srgbClr val="000000"/>
                </a:solidFill>
                <a:effectLst/>
                <a:latin typeface="+mn-lt"/>
                <a:cs typeface="Arial" panose="020B0604020202020204" pitchFamily="34" charset="0"/>
              </a:rPr>
              <a:t> A</a:t>
            </a:r>
            <a:r>
              <a:rPr lang="en-US" sz="2400" baseline="-25000">
                <a:solidFill>
                  <a:srgbClr val="000000"/>
                </a:solidFill>
                <a:effectLst/>
                <a:latin typeface="+mn-lt"/>
                <a:cs typeface="Arial" panose="020B0604020202020204" pitchFamily="34" charset="0"/>
              </a:rPr>
              <a:t>1</a:t>
            </a:r>
            <a:r>
              <a:rPr lang="en-US" sz="2400">
                <a:solidFill>
                  <a:srgbClr val="000000"/>
                </a:solidFill>
                <a:effectLst/>
                <a:latin typeface="+mn-lt"/>
                <a:cs typeface="Arial" panose="020B0604020202020204" pitchFamily="34" charset="0"/>
              </a:rPr>
              <a:t> = </a:t>
            </a:r>
            <a:r>
              <a:rPr lang="fi-FI" sz="2400">
                <a:solidFill>
                  <a:srgbClr val="000000"/>
                </a:solidFill>
                <a:effectLst/>
                <a:latin typeface="+mn-lt"/>
                <a:cs typeface="Arial" panose="020B0604020202020204" pitchFamily="34" charset="0"/>
              </a:rPr>
              <a:t>dewan kota menyetujui perubahan zonasi</a:t>
            </a:r>
            <a:endParaRPr lang="en-US" sz="2400">
              <a:solidFill>
                <a:srgbClr val="000000"/>
              </a:solidFill>
              <a:effectLst/>
              <a:latin typeface="+mn-lt"/>
              <a:cs typeface="Arial" panose="020B0604020202020204" pitchFamily="34" charset="0"/>
            </a:endParaRPr>
          </a:p>
          <a:p>
            <a:pPr algn="l">
              <a:spcBef>
                <a:spcPct val="20000"/>
              </a:spcBef>
              <a:buSzPct val="75000"/>
              <a:buFont typeface="Monotype Sorts" pitchFamily="2" charset="2"/>
              <a:buNone/>
            </a:pPr>
            <a:r>
              <a:rPr lang="en-US" sz="2400" i="1">
                <a:solidFill>
                  <a:srgbClr val="000000"/>
                </a:solidFill>
                <a:effectLst/>
                <a:latin typeface="+mn-lt"/>
                <a:cs typeface="Arial" panose="020B0604020202020204" pitchFamily="34" charset="0"/>
              </a:rPr>
              <a:t> A</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dewan kota tidak menyetujui perubahan tersebut</a:t>
            </a:r>
          </a:p>
        </p:txBody>
      </p:sp>
      <p:sp>
        <p:nvSpPr>
          <p:cNvPr id="134269" name="Rectangle 125"/>
          <p:cNvSpPr>
            <a:spLocks noChangeArrowheads="1"/>
          </p:cNvSpPr>
          <p:nvPr/>
        </p:nvSpPr>
        <p:spPr bwMode="auto">
          <a:xfrm>
            <a:off x="2760482" y="4785620"/>
            <a:ext cx="4307318" cy="7620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.7,   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.3</a:t>
            </a:r>
          </a:p>
        </p:txBody>
      </p:sp>
      <p:sp>
        <p:nvSpPr>
          <p:cNvPr id="134270" name="Rectangle 126"/>
          <p:cNvSpPr>
            <a:spLocks noChangeArrowheads="1"/>
          </p:cNvSpPr>
          <p:nvPr/>
        </p:nvSpPr>
        <p:spPr bwMode="auto">
          <a:xfrm>
            <a:off x="2016250" y="4171448"/>
            <a:ext cx="5168781" cy="571500"/>
          </a:xfrm>
          <a:prstGeom prst="rect">
            <a:avLst/>
          </a:prstGeom>
          <a:noFill/>
          <a:ln w="12700">
            <a:noFill/>
            <a:miter lim="800000"/>
            <a:headEnd/>
            <a:tailEnd/>
          </a:ln>
          <a:effectLst/>
        </p:spPr>
        <p:txBody>
          <a:bodyPr wrap="none" anchor="ctr"/>
          <a:lstStyle/>
          <a:p>
            <a:pPr algn="l"/>
            <a:r>
              <a:rPr lang="en-US" sz="2400">
                <a:solidFill>
                  <a:srgbClr val="000000"/>
                </a:solidFill>
                <a:effectLst/>
                <a:latin typeface="+mn-lt"/>
                <a:cs typeface="Arial" panose="020B0604020202020204" pitchFamily="34" charset="0"/>
              </a:rPr>
              <a:t>Menggunakan penilaian subjektif :</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47</a:t>
            </a:fld>
            <a:endParaRPr lang="en-US"/>
          </a:p>
        </p:txBody>
      </p:sp>
      <p:sp>
        <p:nvSpPr>
          <p:cNvPr id="9" name="Rectangle 141"/>
          <p:cNvSpPr>
            <a:spLocks noChangeArrowheads="1"/>
          </p:cNvSpPr>
          <p:nvPr/>
        </p:nvSpPr>
        <p:spPr bwMode="auto">
          <a:xfrm>
            <a:off x="1263409" y="1238943"/>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33" name="Rectangle 121"/>
          <p:cNvSpPr>
            <a:spLocks noGrp="1" noChangeArrowheads="1"/>
          </p:cNvSpPr>
          <p:nvPr>
            <p:ph type="title"/>
          </p:nvPr>
        </p:nvSpPr>
        <p:spPr>
          <a:xfrm>
            <a:off x="896957" y="549412"/>
            <a:ext cx="10337562" cy="604837"/>
          </a:xfrm>
          <a:noFill/>
          <a:ln/>
        </p:spPr>
        <p:txBody>
          <a:bodyPr>
            <a:normAutofit/>
          </a:bodyPr>
          <a:lstStyle/>
          <a:p>
            <a:r>
              <a:rPr lang="en-US" dirty="0"/>
              <a:t>New Information</a:t>
            </a:r>
          </a:p>
        </p:txBody>
      </p:sp>
      <p:sp>
        <p:nvSpPr>
          <p:cNvPr id="38915" name="Rectangle 3"/>
          <p:cNvSpPr>
            <a:spLocks noGrp="1" noChangeArrowheads="1"/>
          </p:cNvSpPr>
          <p:nvPr>
            <p:ph idx="1"/>
          </p:nvPr>
        </p:nvSpPr>
        <p:spPr>
          <a:xfrm>
            <a:off x="1161458" y="2237020"/>
            <a:ext cx="10073061" cy="1373687"/>
          </a:xfrm>
          <a:noFill/>
          <a:ln/>
        </p:spPr>
        <p:txBody>
          <a:bodyPr>
            <a:noAutofit/>
          </a:bodyPr>
          <a:lstStyle/>
          <a:p>
            <a:pPr marL="0" indent="346075">
              <a:buSzTx/>
              <a:buFont typeface="Wingdings" pitchFamily="2" charset="2"/>
              <a:buNone/>
            </a:pPr>
            <a:r>
              <a:rPr lang="en-US"/>
              <a:t>Badan perencanaan telah merekomendasikan perubahan zonasi. Misalkan B menunjukkan kejadian </a:t>
            </a:r>
            <a:r>
              <a:rPr lang="en-US" sz="2600"/>
              <a:t>rekomendasi</a:t>
            </a:r>
            <a:r>
              <a:rPr lang="en-US"/>
              <a:t> negatif oleh dewan perencanaan.</a:t>
            </a:r>
            <a:endParaRPr lang="en-US" dirty="0"/>
          </a:p>
        </p:txBody>
      </p:sp>
      <p:sp>
        <p:nvSpPr>
          <p:cNvPr id="39035" name="Rectangle 123"/>
          <p:cNvSpPr>
            <a:spLocks noChangeArrowheads="1"/>
          </p:cNvSpPr>
          <p:nvPr/>
        </p:nvSpPr>
        <p:spPr bwMode="auto">
          <a:xfrm>
            <a:off x="1599843" y="3610707"/>
            <a:ext cx="10073060" cy="934845"/>
          </a:xfrm>
          <a:prstGeom prst="rect">
            <a:avLst/>
          </a:prstGeom>
          <a:noFill/>
          <a:ln w="12700">
            <a:noFill/>
            <a:miter lim="800000"/>
            <a:headEnd/>
            <a:tailEnd/>
          </a:ln>
          <a:effectLst/>
        </p:spPr>
        <p:txBody>
          <a:bodyPr lIns="90488" tIns="44450" rIns="90488" bIns="44450"/>
          <a:lstStyle/>
          <a:p>
            <a:pPr indent="346075" algn="l">
              <a:spcBef>
                <a:spcPct val="20000"/>
              </a:spcBef>
              <a:buFont typeface="Wingdings" pitchFamily="2" charset="2"/>
              <a:buNone/>
            </a:pPr>
            <a:r>
              <a:rPr lang="en-US" sz="2400">
                <a:solidFill>
                  <a:srgbClr val="000000"/>
                </a:solidFill>
                <a:effectLst/>
                <a:latin typeface="+mn-lt"/>
                <a:cs typeface="Arial" panose="020B0604020202020204" pitchFamily="34" charset="0"/>
              </a:rPr>
              <a:t>Mengingat bahwa B telah terjadi, L. S. Clothiers harus merevisi kemungkinan bahwa dewan kota akan menyetujui atau tidak menyetujui perubahan zonasi?</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48</a:t>
            </a:fld>
            <a:endParaRPr lang="en-US"/>
          </a:p>
        </p:txBody>
      </p:sp>
      <p:sp>
        <p:nvSpPr>
          <p:cNvPr id="7" name="Rectangle 141"/>
          <p:cNvSpPr>
            <a:spLocks noChangeArrowheads="1"/>
          </p:cNvSpPr>
          <p:nvPr/>
        </p:nvSpPr>
        <p:spPr bwMode="auto">
          <a:xfrm>
            <a:off x="1252651" y="1238943"/>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1897704" y="1780451"/>
            <a:ext cx="9462371" cy="979488"/>
          </a:xfrm>
          <a:prstGeom prst="rect">
            <a:avLst/>
          </a:prstGeom>
          <a:noFill/>
          <a:ln w="12700">
            <a:noFill/>
            <a:miter lim="800000"/>
            <a:headEnd/>
            <a:tailEnd/>
          </a:ln>
          <a:effectLst/>
        </p:spPr>
        <p:txBody>
          <a:bodyPr lIns="90488" tIns="44450" rIns="90488" bIns="44450"/>
          <a:lstStyle/>
          <a:p>
            <a:pPr algn="l">
              <a:spcBef>
                <a:spcPct val="20000"/>
              </a:spcBef>
              <a:buFont typeface="Wingdings" pitchFamily="2" charset="2"/>
              <a:buNone/>
            </a:pPr>
            <a:r>
              <a:rPr lang="en-US" sz="2400">
                <a:solidFill>
                  <a:srgbClr val="000000"/>
                </a:solidFill>
                <a:effectLst/>
                <a:latin typeface="Arial" panose="020B0604020202020204" pitchFamily="34" charset="0"/>
                <a:cs typeface="Arial" panose="020B0604020202020204" pitchFamily="34" charset="0"/>
              </a:rPr>
              <a:t>Sejarah masa lalu dengan dewan perencanaan dan dewan kota menunjukkan yang berikut ini : </a:t>
            </a:r>
            <a:endParaRPr lang="en-US" sz="2400" dirty="0">
              <a:solidFill>
                <a:srgbClr val="000000"/>
              </a:solidFill>
              <a:effectLst/>
              <a:latin typeface="Arial" panose="020B0604020202020204" pitchFamily="34" charset="0"/>
              <a:cs typeface="Arial" panose="020B0604020202020204" pitchFamily="34" charset="0"/>
            </a:endParaRPr>
          </a:p>
        </p:txBody>
      </p:sp>
      <p:sp>
        <p:nvSpPr>
          <p:cNvPr id="183415" name="Rectangle 119"/>
          <p:cNvSpPr>
            <a:spLocks noChangeArrowheads="1"/>
          </p:cNvSpPr>
          <p:nvPr/>
        </p:nvSpPr>
        <p:spPr bwMode="auto">
          <a:xfrm>
            <a:off x="896957" y="537055"/>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Conditional Probabilities</a:t>
            </a:r>
          </a:p>
        </p:txBody>
      </p:sp>
      <p:sp>
        <p:nvSpPr>
          <p:cNvPr id="183416" name="Rectangle 120"/>
          <p:cNvSpPr>
            <a:spLocks noChangeArrowheads="1"/>
          </p:cNvSpPr>
          <p:nvPr/>
        </p:nvSpPr>
        <p:spPr bwMode="auto">
          <a:xfrm>
            <a:off x="4210999" y="3398498"/>
            <a:ext cx="4623513"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.2   and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.9</a:t>
            </a:r>
          </a:p>
        </p:txBody>
      </p:sp>
      <p:sp>
        <p:nvSpPr>
          <p:cNvPr id="183418" name="Rectangle 122"/>
          <p:cNvSpPr>
            <a:spLocks noChangeArrowheads="1"/>
          </p:cNvSpPr>
          <p:nvPr/>
        </p:nvSpPr>
        <p:spPr bwMode="auto">
          <a:xfrm>
            <a:off x="4025644" y="3960209"/>
            <a:ext cx="5016274" cy="7239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i="1" baseline="30000"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.8   and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i="1" baseline="30000"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.1</a:t>
            </a:r>
          </a:p>
        </p:txBody>
      </p:sp>
      <p:sp>
        <p:nvSpPr>
          <p:cNvPr id="183420" name="Rectangle 124"/>
          <p:cNvSpPr>
            <a:spLocks noChangeArrowheads="1"/>
          </p:cNvSpPr>
          <p:nvPr/>
        </p:nvSpPr>
        <p:spPr bwMode="auto">
          <a:xfrm>
            <a:off x="2048722" y="4035380"/>
            <a:ext cx="1596241" cy="533400"/>
          </a:xfrm>
          <a:prstGeom prst="rect">
            <a:avLst/>
          </a:prstGeom>
          <a:noFill/>
          <a:ln w="12700">
            <a:noFill/>
            <a:miter lim="800000"/>
            <a:headEnd/>
            <a:tailEnd/>
          </a:ln>
          <a:effectLst/>
        </p:spPr>
        <p:txBody>
          <a:bodyPr wrap="none" anchor="ctr"/>
          <a:lstStyle/>
          <a:p>
            <a:r>
              <a:rPr lang="en-US" sz="2400">
                <a:solidFill>
                  <a:srgbClr val="000000"/>
                </a:solidFill>
                <a:effectLst/>
                <a:latin typeface="Arial" panose="020B0604020202020204" pitchFamily="34" charset="0"/>
                <a:cs typeface="Arial" panose="020B0604020202020204" pitchFamily="34" charset="0"/>
              </a:rPr>
              <a:t>Maka : </a:t>
            </a:r>
            <a:endParaRPr lang="en-US" sz="2400" dirty="0">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49</a:t>
            </a:fld>
            <a:endParaRPr lang="en-US"/>
          </a:p>
        </p:txBody>
      </p:sp>
      <p:sp>
        <p:nvSpPr>
          <p:cNvPr id="11" name="Rectangle 141"/>
          <p:cNvSpPr>
            <a:spLocks noChangeArrowheads="1"/>
          </p:cNvSpPr>
          <p:nvPr/>
        </p:nvSpPr>
        <p:spPr bwMode="auto">
          <a:xfrm>
            <a:off x="1263409" y="1238943"/>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823" y="1754660"/>
            <a:ext cx="10389968" cy="20759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01" name="Line 5"/>
          <p:cNvSpPr>
            <a:spLocks noChangeShapeType="1"/>
          </p:cNvSpPr>
          <p:nvPr/>
        </p:nvSpPr>
        <p:spPr bwMode="auto">
          <a:xfrm>
            <a:off x="2939009" y="3059971"/>
            <a:ext cx="0" cy="227013"/>
          </a:xfrm>
          <a:prstGeom prst="line">
            <a:avLst/>
          </a:prstGeom>
          <a:noFill/>
          <a:ln w="38100">
            <a:solidFill>
              <a:srgbClr val="000000"/>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06502" name="Line 6"/>
          <p:cNvSpPr>
            <a:spLocks noChangeShapeType="1"/>
          </p:cNvSpPr>
          <p:nvPr/>
        </p:nvSpPr>
        <p:spPr bwMode="auto">
          <a:xfrm>
            <a:off x="6857823" y="3059971"/>
            <a:ext cx="0" cy="201613"/>
          </a:xfrm>
          <a:prstGeom prst="line">
            <a:avLst/>
          </a:prstGeom>
          <a:noFill/>
          <a:ln w="38100">
            <a:solidFill>
              <a:srgbClr val="000000"/>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06498" name="Rectangle 2"/>
          <p:cNvSpPr>
            <a:spLocks noGrp="1" noChangeArrowheads="1"/>
          </p:cNvSpPr>
          <p:nvPr>
            <p:ph type="title"/>
          </p:nvPr>
        </p:nvSpPr>
        <p:spPr>
          <a:xfrm>
            <a:off x="890622" y="661686"/>
            <a:ext cx="10337562" cy="814387"/>
          </a:xfrm>
        </p:spPr>
        <p:txBody>
          <a:bodyPr>
            <a:noAutofit/>
          </a:bodyPr>
          <a:lstStyle/>
          <a:p>
            <a:r>
              <a:rPr lang="en-US"/>
              <a:t>Probabilitas sebagai Ukuran Numerik dari Kemungkinan Terjadinya</a:t>
            </a:r>
            <a:endParaRPr lang="en-US" dirty="0"/>
          </a:p>
        </p:txBody>
      </p:sp>
      <p:sp>
        <p:nvSpPr>
          <p:cNvPr id="106500" name="Line 4"/>
          <p:cNvSpPr>
            <a:spLocks noChangeShapeType="1"/>
          </p:cNvSpPr>
          <p:nvPr/>
        </p:nvSpPr>
        <p:spPr bwMode="auto">
          <a:xfrm>
            <a:off x="4486445" y="2540405"/>
            <a:ext cx="4510015" cy="0"/>
          </a:xfrm>
          <a:prstGeom prst="line">
            <a:avLst/>
          </a:prstGeom>
          <a:noFill/>
          <a:ln w="28575">
            <a:solidFill>
              <a:srgbClr val="000000"/>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06499" name="Line 3"/>
          <p:cNvSpPr>
            <a:spLocks noChangeShapeType="1"/>
          </p:cNvSpPr>
          <p:nvPr/>
        </p:nvSpPr>
        <p:spPr bwMode="auto">
          <a:xfrm>
            <a:off x="2939009" y="3267933"/>
            <a:ext cx="7854520" cy="0"/>
          </a:xfrm>
          <a:prstGeom prst="line">
            <a:avLst/>
          </a:prstGeom>
          <a:noFill/>
          <a:ln w="38100">
            <a:solidFill>
              <a:srgbClr val="000000"/>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06506" name="Text Box 10"/>
          <p:cNvSpPr txBox="1">
            <a:spLocks noChangeArrowheads="1"/>
          </p:cNvSpPr>
          <p:nvPr/>
        </p:nvSpPr>
        <p:spPr bwMode="auto">
          <a:xfrm>
            <a:off x="2758469" y="2583268"/>
            <a:ext cx="582755" cy="461665"/>
          </a:xfrm>
          <a:prstGeom prst="rect">
            <a:avLst/>
          </a:prstGeom>
          <a:noFill/>
          <a:ln w="12700">
            <a:noFill/>
            <a:miter lim="800000"/>
            <a:headEnd/>
            <a:tailEnd/>
          </a:ln>
          <a:effectLst/>
        </p:spPr>
        <p:txBody>
          <a:bodyPr>
            <a:spAutoFit/>
          </a:bodyPr>
          <a:lstStyle/>
          <a:p>
            <a:pPr algn="l">
              <a:spcBef>
                <a:spcPct val="50000"/>
              </a:spcBef>
            </a:pPr>
            <a:r>
              <a:rPr lang="en-US" sz="2400" dirty="0">
                <a:solidFill>
                  <a:srgbClr val="000000"/>
                </a:solidFill>
                <a:effectLst/>
                <a:latin typeface="+mn-lt"/>
                <a:cs typeface="Arial" panose="020B0604020202020204" pitchFamily="34" charset="0"/>
              </a:rPr>
              <a:t>0</a:t>
            </a:r>
          </a:p>
        </p:txBody>
      </p:sp>
      <p:sp>
        <p:nvSpPr>
          <p:cNvPr id="106507" name="Text Box 11"/>
          <p:cNvSpPr txBox="1">
            <a:spLocks noChangeArrowheads="1"/>
          </p:cNvSpPr>
          <p:nvPr/>
        </p:nvSpPr>
        <p:spPr bwMode="auto">
          <a:xfrm>
            <a:off x="10601631" y="2589618"/>
            <a:ext cx="447623" cy="461665"/>
          </a:xfrm>
          <a:prstGeom prst="rect">
            <a:avLst/>
          </a:prstGeom>
          <a:noFill/>
          <a:ln w="12700">
            <a:noFill/>
            <a:miter lim="800000"/>
            <a:headEnd/>
            <a:tailEnd/>
          </a:ln>
          <a:effectLst/>
        </p:spPr>
        <p:txBody>
          <a:bodyPr>
            <a:spAutoFit/>
          </a:bodyPr>
          <a:lstStyle/>
          <a:p>
            <a:pPr algn="l">
              <a:spcBef>
                <a:spcPct val="50000"/>
              </a:spcBef>
            </a:pPr>
            <a:r>
              <a:rPr lang="en-US" sz="2400">
                <a:solidFill>
                  <a:srgbClr val="000000"/>
                </a:solidFill>
                <a:effectLst/>
                <a:latin typeface="+mn-lt"/>
                <a:cs typeface="Arial" panose="020B0604020202020204" pitchFamily="34" charset="0"/>
              </a:rPr>
              <a:t>1</a:t>
            </a:r>
          </a:p>
        </p:txBody>
      </p:sp>
      <p:sp>
        <p:nvSpPr>
          <p:cNvPr id="106508" name="Text Box 12"/>
          <p:cNvSpPr txBox="1">
            <a:spLocks noChangeArrowheads="1"/>
          </p:cNvSpPr>
          <p:nvPr/>
        </p:nvSpPr>
        <p:spPr bwMode="auto">
          <a:xfrm>
            <a:off x="6635430" y="2583267"/>
            <a:ext cx="776704" cy="461665"/>
          </a:xfrm>
          <a:prstGeom prst="rect">
            <a:avLst/>
          </a:prstGeom>
          <a:noFill/>
          <a:ln w="12700">
            <a:noFill/>
            <a:miter lim="800000"/>
            <a:headEnd/>
            <a:tailEnd/>
          </a:ln>
          <a:effectLst/>
        </p:spPr>
        <p:txBody>
          <a:bodyPr wrap="square">
            <a:spAutoFit/>
          </a:bodyPr>
          <a:lstStyle/>
          <a:p>
            <a:pPr algn="l">
              <a:spcBef>
                <a:spcPct val="50000"/>
              </a:spcBef>
            </a:pPr>
            <a:r>
              <a:rPr lang="en-US" sz="2400" dirty="0">
                <a:solidFill>
                  <a:srgbClr val="000000"/>
                </a:solidFill>
                <a:effectLst/>
                <a:latin typeface="+mn-lt"/>
                <a:cs typeface="Arial" panose="020B0604020202020204" pitchFamily="34" charset="0"/>
              </a:rPr>
              <a:t>.5</a:t>
            </a:r>
          </a:p>
        </p:txBody>
      </p:sp>
      <p:sp>
        <p:nvSpPr>
          <p:cNvPr id="106509" name="Text Box 13"/>
          <p:cNvSpPr txBox="1">
            <a:spLocks noChangeArrowheads="1"/>
          </p:cNvSpPr>
          <p:nvPr/>
        </p:nvSpPr>
        <p:spPr bwMode="auto">
          <a:xfrm>
            <a:off x="4351170" y="1961420"/>
            <a:ext cx="4626203"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Increasing Likelihood of Occurrence</a:t>
            </a:r>
          </a:p>
        </p:txBody>
      </p:sp>
      <p:sp>
        <p:nvSpPr>
          <p:cNvPr id="106510" name="Text Box 14"/>
          <p:cNvSpPr txBox="1">
            <a:spLocks noChangeArrowheads="1"/>
          </p:cNvSpPr>
          <p:nvPr/>
        </p:nvSpPr>
        <p:spPr bwMode="auto">
          <a:xfrm>
            <a:off x="928821" y="2590492"/>
            <a:ext cx="1888525" cy="457200"/>
          </a:xfrm>
          <a:prstGeom prst="rect">
            <a:avLst/>
          </a:prstGeom>
          <a:noFill/>
          <a:ln w="12700">
            <a:noFill/>
            <a:miter lim="800000"/>
            <a:headEnd/>
            <a:tailEnd/>
          </a:ln>
          <a:effectLst/>
        </p:spPr>
        <p:txBody>
          <a:bodyPr wrap="square">
            <a:spAutoFit/>
          </a:bodyPr>
          <a:lstStyle/>
          <a:p>
            <a:pPr algn="l">
              <a:spcBef>
                <a:spcPct val="50000"/>
              </a:spcBef>
            </a:pPr>
            <a:r>
              <a:rPr lang="en-US" sz="2400" dirty="0">
                <a:solidFill>
                  <a:srgbClr val="000000"/>
                </a:solidFill>
                <a:effectLst/>
                <a:latin typeface="+mn-lt"/>
                <a:cs typeface="Arial" panose="020B0604020202020204" pitchFamily="34" charset="0"/>
              </a:rPr>
              <a:t>Probability:</a:t>
            </a:r>
          </a:p>
        </p:txBody>
      </p:sp>
      <p:sp>
        <p:nvSpPr>
          <p:cNvPr id="106512" name="Line 16"/>
          <p:cNvSpPr>
            <a:spLocks noChangeShapeType="1"/>
          </p:cNvSpPr>
          <p:nvPr/>
        </p:nvSpPr>
        <p:spPr bwMode="auto">
          <a:xfrm flipH="1" flipV="1">
            <a:off x="3291617" y="3557936"/>
            <a:ext cx="0" cy="354013"/>
          </a:xfrm>
          <a:prstGeom prst="line">
            <a:avLst/>
          </a:prstGeom>
          <a:noFill/>
          <a:ln w="28575">
            <a:solidFill>
              <a:srgbClr val="000000"/>
            </a:solidFill>
            <a:round/>
            <a:headEnd/>
            <a:tailEnd type="triangle" w="med" len="med"/>
          </a:ln>
          <a:effectLst/>
        </p:spPr>
        <p:txBody>
          <a:bodyPr/>
          <a:lstStyle/>
          <a:p>
            <a:endParaRPr lang="en-US"/>
          </a:p>
        </p:txBody>
      </p:sp>
      <p:sp>
        <p:nvSpPr>
          <p:cNvPr id="106516" name="AutoShape 20"/>
          <p:cNvSpPr>
            <a:spLocks noChangeArrowheads="1"/>
          </p:cNvSpPr>
          <p:nvPr/>
        </p:nvSpPr>
        <p:spPr bwMode="auto">
          <a:xfrm>
            <a:off x="2045488" y="3880765"/>
            <a:ext cx="2305682" cy="1901825"/>
          </a:xfrm>
          <a:prstGeom prst="roundRect">
            <a:avLst>
              <a:gd name="adj" fmla="val 16667"/>
            </a:avLst>
          </a:prstGeom>
          <a:noFill/>
          <a:ln w="12700">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nSpc>
                <a:spcPct val="110000"/>
              </a:lnSpc>
            </a:pPr>
            <a:r>
              <a:rPr lang="en-US" sz="2400">
                <a:solidFill>
                  <a:srgbClr val="000000"/>
                </a:solidFill>
                <a:effectLst/>
                <a:latin typeface="+mn-lt"/>
                <a:cs typeface="Arial" panose="020B0604020202020204" pitchFamily="34" charset="0"/>
              </a:rPr>
              <a:t>Even ini</a:t>
            </a:r>
            <a:endParaRPr lang="en-US" sz="2400" dirty="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sangat</a:t>
            </a:r>
            <a:endParaRPr lang="en-US" sz="2400" dirty="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Tidak mungkin </a:t>
            </a:r>
          </a:p>
          <a:p>
            <a:pPr>
              <a:lnSpc>
                <a:spcPct val="110000"/>
              </a:lnSpc>
            </a:pPr>
            <a:r>
              <a:rPr lang="en-US" sz="2400">
                <a:solidFill>
                  <a:srgbClr val="000000"/>
                </a:solidFill>
                <a:effectLst/>
                <a:latin typeface="+mn-lt"/>
                <a:cs typeface="Arial" panose="020B0604020202020204" pitchFamily="34" charset="0"/>
              </a:rPr>
              <a:t>terjadi</a:t>
            </a:r>
            <a:endParaRPr lang="en-US" sz="2400" dirty="0">
              <a:solidFill>
                <a:srgbClr val="000000"/>
              </a:solidFill>
              <a:effectLst/>
              <a:latin typeface="+mn-lt"/>
              <a:cs typeface="Arial" panose="020B0604020202020204" pitchFamily="34" charset="0"/>
            </a:endParaRPr>
          </a:p>
          <a:p>
            <a:pPr>
              <a:lnSpc>
                <a:spcPct val="110000"/>
              </a:lnSpc>
            </a:pPr>
            <a:endParaRPr lang="en-US" sz="2400" dirty="0">
              <a:solidFill>
                <a:srgbClr val="000000"/>
              </a:solidFill>
              <a:effectLst/>
              <a:latin typeface="+mn-lt"/>
              <a:cs typeface="Arial" panose="020B0604020202020204" pitchFamily="34" charset="0"/>
            </a:endParaRPr>
          </a:p>
        </p:txBody>
      </p:sp>
      <p:sp>
        <p:nvSpPr>
          <p:cNvPr id="106517" name="AutoShape 21"/>
          <p:cNvSpPr>
            <a:spLocks noChangeArrowheads="1"/>
          </p:cNvSpPr>
          <p:nvPr/>
        </p:nvSpPr>
        <p:spPr bwMode="auto">
          <a:xfrm>
            <a:off x="5149676" y="3771943"/>
            <a:ext cx="3395180" cy="2277161"/>
          </a:xfrm>
          <a:prstGeom prst="roundRect">
            <a:avLst>
              <a:gd name="adj" fmla="val 16667"/>
            </a:avLst>
          </a:prstGeom>
          <a:noFill/>
          <a:ln w="12700">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nSpc>
                <a:spcPct val="110000"/>
              </a:lnSpc>
            </a:pPr>
            <a:r>
              <a:rPr lang="en-US" sz="2400">
                <a:solidFill>
                  <a:srgbClr val="000000"/>
                </a:solidFill>
                <a:effectLst/>
                <a:latin typeface="+mn-lt"/>
                <a:cs typeface="Arial" panose="020B0604020202020204" pitchFamily="34" charset="0"/>
              </a:rPr>
              <a:t>Terjadinya</a:t>
            </a:r>
            <a:endParaRPr lang="en-US" sz="2400" dirty="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Even ini</a:t>
            </a:r>
            <a:endParaRPr lang="en-US" sz="2400" dirty="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  setengah akan terjadi</a:t>
            </a:r>
            <a:endParaRPr lang="en-US" sz="2400" dirty="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dan setengah tidak </a:t>
            </a:r>
          </a:p>
          <a:p>
            <a:pPr>
              <a:lnSpc>
                <a:spcPct val="110000"/>
              </a:lnSpc>
            </a:pPr>
            <a:r>
              <a:rPr lang="en-US" sz="2400">
                <a:solidFill>
                  <a:srgbClr val="000000"/>
                </a:solidFill>
                <a:effectLst/>
                <a:latin typeface="+mn-lt"/>
                <a:cs typeface="Arial" panose="020B0604020202020204" pitchFamily="34" charset="0"/>
              </a:rPr>
              <a:t>mungkin terjadi</a:t>
            </a:r>
            <a:endParaRPr lang="en-US" sz="2400" dirty="0">
              <a:solidFill>
                <a:srgbClr val="000000"/>
              </a:solidFill>
              <a:effectLst/>
              <a:latin typeface="+mn-lt"/>
              <a:cs typeface="Arial" panose="020B0604020202020204" pitchFamily="34" charset="0"/>
            </a:endParaRPr>
          </a:p>
        </p:txBody>
      </p:sp>
      <p:sp>
        <p:nvSpPr>
          <p:cNvPr id="106518" name="AutoShape 22"/>
          <p:cNvSpPr>
            <a:spLocks noChangeArrowheads="1"/>
          </p:cNvSpPr>
          <p:nvPr/>
        </p:nvSpPr>
        <p:spPr bwMode="auto">
          <a:xfrm>
            <a:off x="9279527" y="3771945"/>
            <a:ext cx="2305682" cy="1901825"/>
          </a:xfrm>
          <a:prstGeom prst="roundRect">
            <a:avLst>
              <a:gd name="adj" fmla="val 16667"/>
            </a:avLst>
          </a:prstGeom>
          <a:noFill/>
          <a:ln w="12700">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nSpc>
                <a:spcPct val="110000"/>
              </a:lnSpc>
            </a:pPr>
            <a:r>
              <a:rPr lang="en-US" sz="2400">
                <a:solidFill>
                  <a:srgbClr val="000000"/>
                </a:solidFill>
                <a:effectLst/>
                <a:latin typeface="+mn-lt"/>
                <a:cs typeface="Arial" panose="020B0604020202020204" pitchFamily="34" charset="0"/>
              </a:rPr>
              <a:t>Even ini</a:t>
            </a:r>
            <a:endParaRPr lang="en-US" sz="2400" dirty="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hampir</a:t>
            </a:r>
            <a:endParaRPr lang="en-US" sz="2400" dirty="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Pasti </a:t>
            </a:r>
            <a:endParaRPr lang="en-US" sz="2400" dirty="0">
              <a:solidFill>
                <a:srgbClr val="000000"/>
              </a:solidFill>
              <a:effectLst/>
              <a:latin typeface="+mn-lt"/>
              <a:cs typeface="Arial" panose="020B0604020202020204" pitchFamily="34" charset="0"/>
            </a:endParaRPr>
          </a:p>
          <a:p>
            <a:pPr>
              <a:lnSpc>
                <a:spcPct val="110000"/>
              </a:lnSpc>
            </a:pPr>
            <a:r>
              <a:rPr lang="en-US" sz="2400">
                <a:solidFill>
                  <a:srgbClr val="000000"/>
                </a:solidFill>
                <a:effectLst/>
                <a:latin typeface="+mn-lt"/>
                <a:cs typeface="Arial" panose="020B0604020202020204" pitchFamily="34" charset="0"/>
              </a:rPr>
              <a:t>terjadi</a:t>
            </a:r>
            <a:endParaRPr lang="en-US" sz="2400" dirty="0">
              <a:solidFill>
                <a:srgbClr val="000000"/>
              </a:solidFill>
              <a:effectLst/>
              <a:latin typeface="+mn-lt"/>
              <a:cs typeface="Arial" panose="020B0604020202020204" pitchFamily="34" charset="0"/>
            </a:endParaRPr>
          </a:p>
        </p:txBody>
      </p:sp>
      <p:sp>
        <p:nvSpPr>
          <p:cNvPr id="106519" name="Line 23"/>
          <p:cNvSpPr>
            <a:spLocks noChangeShapeType="1"/>
          </p:cNvSpPr>
          <p:nvPr/>
        </p:nvSpPr>
        <p:spPr bwMode="auto">
          <a:xfrm flipH="1" flipV="1">
            <a:off x="6855711" y="3557936"/>
            <a:ext cx="0" cy="354013"/>
          </a:xfrm>
          <a:prstGeom prst="line">
            <a:avLst/>
          </a:prstGeom>
          <a:noFill/>
          <a:ln w="28575">
            <a:solidFill>
              <a:srgbClr val="000000"/>
            </a:solidFill>
            <a:round/>
            <a:headEnd/>
            <a:tailEnd type="triangle" w="med" len="med"/>
          </a:ln>
          <a:effectLst/>
        </p:spPr>
        <p:txBody>
          <a:bodyPr/>
          <a:lstStyle/>
          <a:p>
            <a:endParaRPr lang="en-US"/>
          </a:p>
        </p:txBody>
      </p:sp>
      <p:sp>
        <p:nvSpPr>
          <p:cNvPr id="106520" name="Line 24"/>
          <p:cNvSpPr>
            <a:spLocks noChangeShapeType="1"/>
          </p:cNvSpPr>
          <p:nvPr/>
        </p:nvSpPr>
        <p:spPr bwMode="auto">
          <a:xfrm flipH="1" flipV="1">
            <a:off x="10411360" y="3557936"/>
            <a:ext cx="0" cy="354013"/>
          </a:xfrm>
          <a:prstGeom prst="line">
            <a:avLst/>
          </a:prstGeom>
          <a:noFill/>
          <a:ln w="28575">
            <a:solidFill>
              <a:srgbClr val="000000"/>
            </a:solidFill>
            <a:round/>
            <a:headEnd/>
            <a:tailEnd type="triangle" w="med" len="med"/>
          </a:ln>
          <a:effectLst/>
        </p:spPr>
        <p:txBody>
          <a:bodyPr/>
          <a:lstStyle/>
          <a:p>
            <a:endParaRPr lang="en-US"/>
          </a:p>
        </p:txBody>
      </p:sp>
      <p:sp>
        <p:nvSpPr>
          <p:cNvPr id="106503" name="Line 7"/>
          <p:cNvSpPr>
            <a:spLocks noChangeShapeType="1"/>
          </p:cNvSpPr>
          <p:nvPr/>
        </p:nvSpPr>
        <p:spPr bwMode="auto">
          <a:xfrm>
            <a:off x="10785084" y="3059971"/>
            <a:ext cx="0" cy="227013"/>
          </a:xfrm>
          <a:prstGeom prst="line">
            <a:avLst/>
          </a:prstGeom>
          <a:noFill/>
          <a:ln w="38100">
            <a:solidFill>
              <a:srgbClr val="000000"/>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5</a:t>
            </a:fld>
            <a:endParaRPr lang="en-US"/>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Line 3"/>
          <p:cNvSpPr>
            <a:spLocks noChangeShapeType="1"/>
          </p:cNvSpPr>
          <p:nvPr/>
        </p:nvSpPr>
        <p:spPr bwMode="auto">
          <a:xfrm flipV="1">
            <a:off x="2045251" y="3363021"/>
            <a:ext cx="2643511" cy="90328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48" name="Line 4"/>
          <p:cNvSpPr>
            <a:spLocks noChangeShapeType="1"/>
          </p:cNvSpPr>
          <p:nvPr/>
        </p:nvSpPr>
        <p:spPr bwMode="auto">
          <a:xfrm>
            <a:off x="2045252" y="4361557"/>
            <a:ext cx="2611839" cy="63023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49" name="Line 5"/>
          <p:cNvSpPr>
            <a:spLocks noChangeShapeType="1"/>
          </p:cNvSpPr>
          <p:nvPr/>
        </p:nvSpPr>
        <p:spPr bwMode="auto">
          <a:xfrm flipV="1">
            <a:off x="4730991" y="4701282"/>
            <a:ext cx="2759639" cy="2794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0" name="Line 6"/>
          <p:cNvSpPr>
            <a:spLocks noChangeShapeType="1"/>
          </p:cNvSpPr>
          <p:nvPr/>
        </p:nvSpPr>
        <p:spPr bwMode="auto">
          <a:xfrm flipV="1">
            <a:off x="4781665" y="3066157"/>
            <a:ext cx="2708964" cy="3048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1" name="Line 7"/>
          <p:cNvSpPr>
            <a:spLocks noChangeShapeType="1"/>
          </p:cNvSpPr>
          <p:nvPr/>
        </p:nvSpPr>
        <p:spPr bwMode="auto">
          <a:xfrm>
            <a:off x="4730991" y="3428108"/>
            <a:ext cx="2759639" cy="258763"/>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2" name="Line 8"/>
          <p:cNvSpPr>
            <a:spLocks noChangeShapeType="1"/>
          </p:cNvSpPr>
          <p:nvPr/>
        </p:nvSpPr>
        <p:spPr bwMode="auto">
          <a:xfrm>
            <a:off x="4781666" y="5018782"/>
            <a:ext cx="2723745" cy="2921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4" name="Rectangle 10"/>
          <p:cNvSpPr>
            <a:spLocks noChangeArrowheads="1"/>
          </p:cNvSpPr>
          <p:nvPr/>
        </p:nvSpPr>
        <p:spPr bwMode="auto">
          <a:xfrm>
            <a:off x="4990868" y="3655120"/>
            <a:ext cx="1728038"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mn-lt"/>
                <a:cs typeface="Arial" panose="020B0604020202020204" pitchFamily="34" charset="0"/>
              </a:rPr>
              <a:t>P(</a:t>
            </a:r>
            <a:r>
              <a:rPr lang="en-US" sz="2400" i="1">
                <a:solidFill>
                  <a:srgbClr val="000000"/>
                </a:solidFill>
                <a:effectLst/>
                <a:latin typeface="+mn-lt"/>
                <a:cs typeface="Arial" panose="020B0604020202020204" pitchFamily="34" charset="0"/>
              </a:rPr>
              <a:t>B</a:t>
            </a:r>
            <a:r>
              <a:rPr lang="en-US" sz="2400" baseline="40000">
                <a:solidFill>
                  <a:srgbClr val="000000"/>
                </a:solidFill>
                <a:effectLst/>
                <a:latin typeface="+mn-lt"/>
                <a:cs typeface="Arial" panose="020B0604020202020204" pitchFamily="34" charset="0"/>
              </a:rPr>
              <a:t>c</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baseline="-25000">
                <a:solidFill>
                  <a:srgbClr val="000000"/>
                </a:solidFill>
                <a:effectLst/>
                <a:latin typeface="+mn-lt"/>
                <a:cs typeface="Arial" panose="020B0604020202020204" pitchFamily="34" charset="0"/>
              </a:rPr>
              <a:t>1</a:t>
            </a:r>
            <a:r>
              <a:rPr lang="en-US" sz="2400">
                <a:solidFill>
                  <a:srgbClr val="000000"/>
                </a:solidFill>
                <a:effectLst/>
                <a:latin typeface="+mn-lt"/>
                <a:cs typeface="Arial" panose="020B0604020202020204" pitchFamily="34" charset="0"/>
              </a:rPr>
              <a:t>) = .8</a:t>
            </a:r>
          </a:p>
        </p:txBody>
      </p:sp>
      <p:sp>
        <p:nvSpPr>
          <p:cNvPr id="185355" name="Rectangle 11"/>
          <p:cNvSpPr>
            <a:spLocks noChangeArrowheads="1"/>
          </p:cNvSpPr>
          <p:nvPr/>
        </p:nvSpPr>
        <p:spPr bwMode="auto">
          <a:xfrm>
            <a:off x="2328597" y="3236020"/>
            <a:ext cx="133369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.7</a:t>
            </a:r>
          </a:p>
        </p:txBody>
      </p:sp>
      <p:sp>
        <p:nvSpPr>
          <p:cNvPr id="185356" name="Rectangle 12"/>
          <p:cNvSpPr>
            <a:spLocks noChangeArrowheads="1"/>
          </p:cNvSpPr>
          <p:nvPr/>
        </p:nvSpPr>
        <p:spPr bwMode="auto">
          <a:xfrm>
            <a:off x="2328597" y="4788595"/>
            <a:ext cx="1333699"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mn-lt"/>
                <a:cs typeface="Arial" panose="020B0604020202020204" pitchFamily="34" charset="0"/>
              </a:rPr>
              <a:t>P(</a:t>
            </a:r>
            <a:r>
              <a:rPr lang="en-US" sz="2400" i="1">
                <a:solidFill>
                  <a:srgbClr val="000000"/>
                </a:solidFill>
                <a:effectLst/>
                <a:latin typeface="+mn-lt"/>
                <a:cs typeface="Arial" panose="020B0604020202020204" pitchFamily="34" charset="0"/>
              </a:rPr>
              <a:t>A</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.3</a:t>
            </a:r>
          </a:p>
        </p:txBody>
      </p:sp>
      <p:sp>
        <p:nvSpPr>
          <p:cNvPr id="185357" name="Rectangle 13"/>
          <p:cNvSpPr>
            <a:spLocks noChangeArrowheads="1"/>
          </p:cNvSpPr>
          <p:nvPr/>
        </p:nvSpPr>
        <p:spPr bwMode="auto">
          <a:xfrm>
            <a:off x="4990868" y="4279007"/>
            <a:ext cx="1641476"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mn-lt"/>
                <a:cs typeface="Arial" panose="020B0604020202020204" pitchFamily="34" charset="0"/>
              </a:rPr>
              <a:t>P(</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.9</a:t>
            </a:r>
          </a:p>
        </p:txBody>
      </p:sp>
      <p:sp>
        <p:nvSpPr>
          <p:cNvPr id="185358" name="Rectangle 14"/>
          <p:cNvSpPr>
            <a:spLocks noChangeArrowheads="1"/>
          </p:cNvSpPr>
          <p:nvPr/>
        </p:nvSpPr>
        <p:spPr bwMode="auto">
          <a:xfrm>
            <a:off x="4990868" y="5274370"/>
            <a:ext cx="1728038"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mn-lt"/>
                <a:cs typeface="Arial" panose="020B0604020202020204" pitchFamily="34" charset="0"/>
              </a:rPr>
              <a:t>P(</a:t>
            </a:r>
            <a:r>
              <a:rPr lang="en-US" sz="2400" i="1">
                <a:solidFill>
                  <a:srgbClr val="000000"/>
                </a:solidFill>
                <a:effectLst/>
                <a:latin typeface="+mn-lt"/>
                <a:cs typeface="Arial" panose="020B0604020202020204" pitchFamily="34" charset="0"/>
              </a:rPr>
              <a:t>B</a:t>
            </a:r>
            <a:r>
              <a:rPr lang="en-US" sz="2400" baseline="40000">
                <a:solidFill>
                  <a:srgbClr val="000000"/>
                </a:solidFill>
                <a:effectLst/>
                <a:latin typeface="+mn-lt"/>
                <a:cs typeface="Arial" panose="020B0604020202020204" pitchFamily="34" charset="0"/>
              </a:rPr>
              <a:t>c</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.1</a:t>
            </a:r>
          </a:p>
        </p:txBody>
      </p:sp>
      <p:sp>
        <p:nvSpPr>
          <p:cNvPr id="185359" name="Rectangle 15"/>
          <p:cNvSpPr>
            <a:spLocks noChangeArrowheads="1"/>
          </p:cNvSpPr>
          <p:nvPr/>
        </p:nvSpPr>
        <p:spPr bwMode="auto">
          <a:xfrm>
            <a:off x="4990868" y="2654995"/>
            <a:ext cx="1641476"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.2</a:t>
            </a:r>
          </a:p>
        </p:txBody>
      </p:sp>
      <p:sp>
        <p:nvSpPr>
          <p:cNvPr id="185360" name="Rectangle 16"/>
          <p:cNvSpPr>
            <a:spLocks noChangeArrowheads="1"/>
          </p:cNvSpPr>
          <p:nvPr/>
        </p:nvSpPr>
        <p:spPr bwMode="auto">
          <a:xfrm>
            <a:off x="7953448" y="2807395"/>
            <a:ext cx="209833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.14</a:t>
            </a:r>
          </a:p>
        </p:txBody>
      </p:sp>
      <p:sp>
        <p:nvSpPr>
          <p:cNvPr id="185361" name="Rectangle 17"/>
          <p:cNvSpPr>
            <a:spLocks noChangeArrowheads="1"/>
          </p:cNvSpPr>
          <p:nvPr/>
        </p:nvSpPr>
        <p:spPr bwMode="auto">
          <a:xfrm>
            <a:off x="7942891" y="4440932"/>
            <a:ext cx="209833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.27</a:t>
            </a:r>
          </a:p>
        </p:txBody>
      </p:sp>
      <p:sp>
        <p:nvSpPr>
          <p:cNvPr id="185362" name="Rectangle 18"/>
          <p:cNvSpPr>
            <a:spLocks noChangeArrowheads="1"/>
          </p:cNvSpPr>
          <p:nvPr/>
        </p:nvSpPr>
        <p:spPr bwMode="auto">
          <a:xfrm>
            <a:off x="7953448" y="5120382"/>
            <a:ext cx="211436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err="1">
                <a:solidFill>
                  <a:srgbClr val="000000"/>
                </a:solidFill>
                <a:effectLst/>
                <a:latin typeface="+mn-lt"/>
                <a:cs typeface="Arial" panose="020B0604020202020204" pitchFamily="34" charset="0"/>
              </a:rPr>
              <a:t>B</a:t>
            </a:r>
            <a:r>
              <a:rPr lang="en-US" sz="2400" i="1" baseline="40000" dirty="0" err="1">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.03</a:t>
            </a:r>
          </a:p>
        </p:txBody>
      </p:sp>
      <p:sp>
        <p:nvSpPr>
          <p:cNvPr id="185363" name="Rectangle 19"/>
          <p:cNvSpPr>
            <a:spLocks noChangeArrowheads="1"/>
          </p:cNvSpPr>
          <p:nvPr/>
        </p:nvSpPr>
        <p:spPr bwMode="auto">
          <a:xfrm>
            <a:off x="7953448" y="3507482"/>
            <a:ext cx="211436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err="1">
                <a:solidFill>
                  <a:srgbClr val="000000"/>
                </a:solidFill>
                <a:effectLst/>
                <a:latin typeface="+mn-lt"/>
                <a:cs typeface="Arial" panose="020B0604020202020204" pitchFamily="34" charset="0"/>
              </a:rPr>
              <a:t>B</a:t>
            </a:r>
            <a:r>
              <a:rPr lang="en-US" sz="2400" i="1" baseline="40000" dirty="0" err="1">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.56</a:t>
            </a:r>
          </a:p>
        </p:txBody>
      </p:sp>
      <p:sp>
        <p:nvSpPr>
          <p:cNvPr id="185486" name="Line 142"/>
          <p:cNvSpPr>
            <a:spLocks noChangeShapeType="1"/>
          </p:cNvSpPr>
          <p:nvPr/>
        </p:nvSpPr>
        <p:spPr bwMode="auto">
          <a:xfrm>
            <a:off x="2011469" y="2135883"/>
            <a:ext cx="0" cy="3635375"/>
          </a:xfrm>
          <a:prstGeom prst="line">
            <a:avLst/>
          </a:prstGeom>
          <a:noFill/>
          <a:ln w="28575">
            <a:solidFill>
              <a:srgbClr val="C00000"/>
            </a:solidFill>
            <a:prstDash val="lgDash"/>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487" name="Line 143"/>
          <p:cNvSpPr>
            <a:spLocks noChangeShapeType="1"/>
          </p:cNvSpPr>
          <p:nvPr/>
        </p:nvSpPr>
        <p:spPr bwMode="auto">
          <a:xfrm>
            <a:off x="4697208" y="2164457"/>
            <a:ext cx="0" cy="3606800"/>
          </a:xfrm>
          <a:prstGeom prst="line">
            <a:avLst/>
          </a:prstGeom>
          <a:noFill/>
          <a:ln w="28575">
            <a:solidFill>
              <a:srgbClr val="C00000"/>
            </a:solidFill>
            <a:prstDash val="lgDash"/>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488" name="Line 144"/>
          <p:cNvSpPr>
            <a:spLocks noChangeShapeType="1"/>
          </p:cNvSpPr>
          <p:nvPr/>
        </p:nvSpPr>
        <p:spPr bwMode="auto">
          <a:xfrm flipH="1">
            <a:off x="7484296" y="2143821"/>
            <a:ext cx="12669" cy="3646487"/>
          </a:xfrm>
          <a:prstGeom prst="line">
            <a:avLst/>
          </a:prstGeom>
          <a:noFill/>
          <a:ln w="28575">
            <a:solidFill>
              <a:srgbClr val="C00000"/>
            </a:solidFill>
            <a:prstDash val="lgDash"/>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489" name="Rectangle 145"/>
          <p:cNvSpPr>
            <a:spLocks noChangeArrowheads="1"/>
          </p:cNvSpPr>
          <p:nvPr/>
        </p:nvSpPr>
        <p:spPr bwMode="auto">
          <a:xfrm>
            <a:off x="1979797" y="1651567"/>
            <a:ext cx="2685739" cy="636460"/>
          </a:xfrm>
          <a:prstGeom prst="rect">
            <a:avLst/>
          </a:prstGeom>
          <a:noFill/>
          <a:ln w="12700">
            <a:noFill/>
            <a:miter lim="800000"/>
            <a:headEnd/>
            <a:tailEnd/>
          </a:ln>
          <a:effectLst/>
        </p:spPr>
        <p:txBody>
          <a:bodyPr wrap="none" anchor="ctr"/>
          <a:lstStyle/>
          <a:p>
            <a:pPr>
              <a:lnSpc>
                <a:spcPct val="90000"/>
              </a:lnSpc>
            </a:pPr>
            <a:r>
              <a:rPr lang="en-US" sz="2400" dirty="0">
                <a:solidFill>
                  <a:srgbClr val="000000"/>
                </a:solidFill>
                <a:effectLst/>
                <a:latin typeface="+mn-lt"/>
                <a:cs typeface="Arial" panose="020B0604020202020204" pitchFamily="34" charset="0"/>
              </a:rPr>
              <a:t>Town Council</a:t>
            </a:r>
          </a:p>
        </p:txBody>
      </p:sp>
      <p:sp>
        <p:nvSpPr>
          <p:cNvPr id="185490" name="Rectangle 146"/>
          <p:cNvSpPr>
            <a:spLocks noChangeArrowheads="1"/>
          </p:cNvSpPr>
          <p:nvPr/>
        </p:nvSpPr>
        <p:spPr bwMode="auto">
          <a:xfrm>
            <a:off x="4589524" y="1644874"/>
            <a:ext cx="3040460" cy="655510"/>
          </a:xfrm>
          <a:prstGeom prst="rect">
            <a:avLst/>
          </a:prstGeom>
          <a:noFill/>
          <a:ln w="12700">
            <a:noFill/>
            <a:miter lim="800000"/>
            <a:headEnd/>
            <a:tailEnd/>
          </a:ln>
          <a:effectLst/>
        </p:spPr>
        <p:txBody>
          <a:bodyPr wrap="none" anchor="ctr"/>
          <a:lstStyle/>
          <a:p>
            <a:pPr>
              <a:lnSpc>
                <a:spcPct val="90000"/>
              </a:lnSpc>
            </a:pPr>
            <a:r>
              <a:rPr lang="en-US" sz="2400" dirty="0">
                <a:solidFill>
                  <a:srgbClr val="000000"/>
                </a:solidFill>
                <a:effectLst/>
                <a:latin typeface="+mn-lt"/>
                <a:cs typeface="Arial" panose="020B0604020202020204" pitchFamily="34" charset="0"/>
              </a:rPr>
              <a:t>Planning Board</a:t>
            </a:r>
          </a:p>
        </p:txBody>
      </p:sp>
      <p:sp>
        <p:nvSpPr>
          <p:cNvPr id="185491" name="Rectangle 147"/>
          <p:cNvSpPr>
            <a:spLocks noChangeArrowheads="1"/>
          </p:cNvSpPr>
          <p:nvPr/>
        </p:nvSpPr>
        <p:spPr bwMode="auto">
          <a:xfrm>
            <a:off x="7445252" y="1688638"/>
            <a:ext cx="3600714" cy="574675"/>
          </a:xfrm>
          <a:prstGeom prst="rect">
            <a:avLst/>
          </a:prstGeom>
          <a:noFill/>
          <a:ln w="12700">
            <a:noFill/>
            <a:miter lim="800000"/>
            <a:headEnd/>
            <a:tailEnd/>
          </a:ln>
          <a:effectLst/>
        </p:spPr>
        <p:txBody>
          <a:bodyPr wrap="none" anchor="ctr"/>
          <a:lstStyle/>
          <a:p>
            <a:pPr>
              <a:lnSpc>
                <a:spcPct val="90000"/>
              </a:lnSpc>
            </a:pPr>
            <a:r>
              <a:rPr lang="en-US" sz="2400" dirty="0">
                <a:solidFill>
                  <a:srgbClr val="000000"/>
                </a:solidFill>
                <a:effectLst/>
                <a:latin typeface="+mn-lt"/>
                <a:cs typeface="Arial" panose="020B0604020202020204" pitchFamily="34" charset="0"/>
              </a:rPr>
              <a:t>Experimental Outcomes</a:t>
            </a:r>
          </a:p>
        </p:txBody>
      </p:sp>
      <p:sp>
        <p:nvSpPr>
          <p:cNvPr id="185365" name="Oval 21"/>
          <p:cNvSpPr>
            <a:spLocks noChangeArrowheads="1"/>
          </p:cNvSpPr>
          <p:nvPr/>
        </p:nvSpPr>
        <p:spPr bwMode="auto">
          <a:xfrm>
            <a:off x="1901674" y="4237733"/>
            <a:ext cx="194252" cy="149225"/>
          </a:xfrm>
          <a:prstGeom prst="ellipse">
            <a:avLst/>
          </a:prstGeom>
          <a:solidFill>
            <a:srgbClr val="000000"/>
          </a:solid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3" name="Oval 9"/>
          <p:cNvSpPr>
            <a:spLocks noChangeArrowheads="1"/>
          </p:cNvSpPr>
          <p:nvPr/>
        </p:nvSpPr>
        <p:spPr bwMode="auto">
          <a:xfrm>
            <a:off x="4585301" y="3318571"/>
            <a:ext cx="194252" cy="149225"/>
          </a:xfrm>
          <a:prstGeom prst="ellipse">
            <a:avLst/>
          </a:prstGeom>
          <a:solidFill>
            <a:srgbClr val="000000"/>
          </a:solid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64" name="Oval 20"/>
          <p:cNvSpPr>
            <a:spLocks noChangeArrowheads="1"/>
          </p:cNvSpPr>
          <p:nvPr/>
        </p:nvSpPr>
        <p:spPr bwMode="auto">
          <a:xfrm>
            <a:off x="4583191" y="4920358"/>
            <a:ext cx="194252" cy="149225"/>
          </a:xfrm>
          <a:prstGeom prst="ellipse">
            <a:avLst/>
          </a:prstGeom>
          <a:solidFill>
            <a:srgbClr val="000000"/>
          </a:solid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498" name="Rectangle 154"/>
          <p:cNvSpPr>
            <a:spLocks noChangeArrowheads="1"/>
          </p:cNvSpPr>
          <p:nvPr/>
        </p:nvSpPr>
        <p:spPr bwMode="auto">
          <a:xfrm>
            <a:off x="918473" y="529495"/>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Tree Diagram</a:t>
            </a:r>
          </a:p>
        </p:txBody>
      </p:sp>
      <p:cxnSp>
        <p:nvCxnSpPr>
          <p:cNvPr id="37" name="Straight Connector 36"/>
          <p:cNvCxnSpPr/>
          <p:nvPr/>
        </p:nvCxnSpPr>
        <p:spPr bwMode="auto">
          <a:xfrm flipV="1">
            <a:off x="9652264" y="5377252"/>
            <a:ext cx="969885" cy="301842"/>
          </a:xfrm>
          <a:prstGeom prst="line">
            <a:avLst/>
          </a:prstGeom>
          <a:solidFill>
            <a:schemeClr val="accent1"/>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38" name="TextBox 37"/>
          <p:cNvSpPr txBox="1"/>
          <p:nvPr/>
        </p:nvSpPr>
        <p:spPr>
          <a:xfrm>
            <a:off x="9907624" y="5552635"/>
            <a:ext cx="728083" cy="461665"/>
          </a:xfrm>
          <a:prstGeom prst="rect">
            <a:avLst/>
          </a:prstGeom>
          <a:noFill/>
        </p:spPr>
        <p:txBody>
          <a:bodyPr wrap="none" rtlCol="0">
            <a:spAutoFit/>
          </a:bodyPr>
          <a:lstStyle/>
          <a:p>
            <a:r>
              <a:rPr lang="en-US" sz="2400" dirty="0">
                <a:solidFill>
                  <a:srgbClr val="000000"/>
                </a:solidFill>
                <a:effectLst/>
                <a:latin typeface="+mn-lt"/>
                <a:cs typeface="Arial" panose="020B0604020202020204" pitchFamily="34" charset="0"/>
              </a:rPr>
              <a:t>1.00</a:t>
            </a:r>
          </a:p>
        </p:txBody>
      </p:sp>
      <p:sp>
        <p:nvSpPr>
          <p:cNvPr id="2" name="Slide Number Placeholder 1"/>
          <p:cNvSpPr>
            <a:spLocks noGrp="1"/>
          </p:cNvSpPr>
          <p:nvPr>
            <p:ph type="sldNum" sz="quarter" idx="12"/>
          </p:nvPr>
        </p:nvSpPr>
        <p:spPr/>
        <p:txBody>
          <a:bodyPr/>
          <a:lstStyle/>
          <a:p>
            <a:fld id="{949EBC64-41CB-41B8-B6DF-9B1367312BD4}" type="slidenum">
              <a:rPr lang="en-US" smtClean="0"/>
              <a:t>50</a:t>
            </a:fld>
            <a:endParaRPr lang="en-US"/>
          </a:p>
        </p:txBody>
      </p:sp>
      <p:sp>
        <p:nvSpPr>
          <p:cNvPr id="34" name="Rectangle 141"/>
          <p:cNvSpPr>
            <a:spLocks noChangeArrowheads="1"/>
          </p:cNvSpPr>
          <p:nvPr/>
        </p:nvSpPr>
        <p:spPr bwMode="auto">
          <a:xfrm>
            <a:off x="1252651" y="1155642"/>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96957" y="549412"/>
            <a:ext cx="10337562" cy="604837"/>
          </a:xfrm>
          <a:noFill/>
          <a:ln/>
        </p:spPr>
        <p:txBody>
          <a:bodyPr>
            <a:normAutofit/>
          </a:bodyPr>
          <a:lstStyle/>
          <a:p>
            <a:r>
              <a:rPr lang="en-US" dirty="0"/>
              <a:t>Bayes’ Theorem</a:t>
            </a:r>
          </a:p>
        </p:txBody>
      </p:sp>
      <p:sp>
        <p:nvSpPr>
          <p:cNvPr id="40969" name="Rectangle 9"/>
          <p:cNvSpPr>
            <a:spLocks noChangeArrowheads="1"/>
          </p:cNvSpPr>
          <p:nvPr/>
        </p:nvSpPr>
        <p:spPr bwMode="auto">
          <a:xfrm>
            <a:off x="1316510" y="1485602"/>
            <a:ext cx="9918009" cy="1031554"/>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Untuk menentukan </a:t>
            </a:r>
            <a:r>
              <a:rPr lang="en-US" sz="2400" dirty="0">
                <a:solidFill>
                  <a:srgbClr val="000000"/>
                </a:solidFill>
                <a:effectLst/>
                <a:latin typeface="+mn-lt"/>
                <a:cs typeface="Arial" panose="020B0604020202020204" pitchFamily="34" charset="0"/>
              </a:rPr>
              <a:t>posterior </a:t>
            </a:r>
            <a:r>
              <a:rPr lang="en-US" sz="2400">
                <a:solidFill>
                  <a:srgbClr val="000000"/>
                </a:solidFill>
                <a:effectLst/>
                <a:latin typeface="+mn-lt"/>
                <a:cs typeface="Arial" panose="020B0604020202020204" pitchFamily="34" charset="0"/>
              </a:rPr>
              <a:t>probability bahwa even </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 yang terjadi akan memberikan bahwa even</a:t>
            </a:r>
            <a:r>
              <a:rPr lang="en-US" sz="2400" i="1">
                <a:solidFill>
                  <a:srgbClr val="000000"/>
                </a:solidFill>
                <a:effectLst/>
                <a:latin typeface="+mn-lt"/>
                <a:cs typeface="Arial" panose="020B0604020202020204" pitchFamily="34" charset="0"/>
              </a:rPr>
              <a:t> B akan terjadi</a:t>
            </a:r>
            <a:r>
              <a:rPr lang="en-US" sz="2400">
                <a:solidFill>
                  <a:srgbClr val="000000"/>
                </a:solidFill>
                <a:effectLst/>
                <a:latin typeface="+mn-lt"/>
                <a:cs typeface="Arial" panose="020B0604020202020204" pitchFamily="34" charset="0"/>
              </a:rPr>
              <a:t>, kita sebut dengan </a:t>
            </a:r>
            <a:r>
              <a:rPr lang="en-US" sz="2400" u="sng" dirty="0">
                <a:solidFill>
                  <a:srgbClr val="000000"/>
                </a:solidFill>
                <a:effectLst/>
                <a:latin typeface="+mn-lt"/>
                <a:cs typeface="Arial" panose="020B0604020202020204" pitchFamily="34" charset="0"/>
              </a:rPr>
              <a:t>Bayes’ theorem</a:t>
            </a:r>
            <a:r>
              <a:rPr lang="en-US" sz="2400" dirty="0">
                <a:solidFill>
                  <a:srgbClr val="000000"/>
                </a:solidFill>
                <a:effectLst/>
                <a:latin typeface="+mn-lt"/>
                <a:cs typeface="Arial" panose="020B0604020202020204" pitchFamily="34" charset="0"/>
              </a:rPr>
              <a:t>.</a:t>
            </a:r>
          </a:p>
        </p:txBody>
      </p:sp>
      <p:sp>
        <p:nvSpPr>
          <p:cNvPr id="40970" name="Rectangle 10"/>
          <p:cNvSpPr>
            <a:spLocks noChangeArrowheads="1"/>
          </p:cNvSpPr>
          <p:nvPr/>
        </p:nvSpPr>
        <p:spPr bwMode="auto">
          <a:xfrm>
            <a:off x="1316511" y="3880063"/>
            <a:ext cx="9918008" cy="1258781"/>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Bayes’ </a:t>
            </a:r>
            <a:r>
              <a:rPr lang="en-US" sz="2400">
                <a:solidFill>
                  <a:srgbClr val="000000"/>
                </a:solidFill>
                <a:effectLst/>
                <a:latin typeface="+mn-lt"/>
                <a:cs typeface="Arial" panose="020B0604020202020204" pitchFamily="34" charset="0"/>
              </a:rPr>
              <a:t>theorem dapat diterapkan ketika peristiwa yang ingin kita hitung probabilitas posteriornya saling eksklusif dan penyatuannya adalah seluruh ruang sampel.</a:t>
            </a:r>
            <a:endParaRPr lang="en-US" sz="2400" dirty="0">
              <a:solidFill>
                <a:srgbClr val="000000"/>
              </a:solidFill>
              <a:effectLst/>
              <a:latin typeface="+mn-lt"/>
              <a:cs typeface="Arial" panose="020B0604020202020204" pitchFamily="34" charset="0"/>
            </a:endParaRPr>
          </a:p>
        </p:txBody>
      </p:sp>
      <mc:AlternateContent xmlns:mc="http://schemas.openxmlformats.org/markup-compatibility/2006">
        <mc:Choice xmlns:a14="http://schemas.microsoft.com/office/drawing/2010/main" Requires="a14">
          <p:sp>
            <p:nvSpPr>
              <p:cNvPr id="2" name="TextBox 1"/>
              <p:cNvSpPr txBox="1"/>
              <p:nvPr/>
            </p:nvSpPr>
            <p:spPr>
              <a:xfrm>
                <a:off x="1661824" y="2596089"/>
                <a:ext cx="8838189" cy="874598"/>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𝑖</m:t>
                              </m:r>
                            </m:sub>
                          </m:sSub>
                        </m:e>
                        <m:e>
                          <m:r>
                            <a:rPr lang="en-US" sz="2400" b="0" i="1" smtClean="0">
                              <a:solidFill>
                                <a:srgbClr val="000000"/>
                              </a:solidFill>
                              <a:effectLst/>
                              <a:latin typeface="Cambria Math"/>
                            </a:rPr>
                            <m:t>𝐵</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𝑖</m:t>
                                  </m:r>
                                </m:sub>
                              </m:sSub>
                            </m:e>
                          </m:d>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𝐵</m:t>
                          </m:r>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𝑖</m:t>
                              </m:r>
                            </m:sub>
                          </m:sSub>
                          <m:r>
                            <a:rPr lang="en-US" sz="2400" b="0" i="1" smtClean="0">
                              <a:solidFill>
                                <a:srgbClr val="000000"/>
                              </a:solidFill>
                              <a:effectLst/>
                              <a:latin typeface="Cambria Math"/>
                            </a:rPr>
                            <m:t>)</m:t>
                          </m:r>
                        </m:num>
                        <m:den>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a:rPr>
                                <m:t>𝐵</m:t>
                              </m:r>
                            </m:e>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b="0" i="1" smtClean="0">
                              <a:solidFill>
                                <a:srgbClr val="000000"/>
                              </a:solidFill>
                              <a:effectLst/>
                              <a:latin typeface="Cambria Math"/>
                            </a:rPr>
                            <m:t>+</m:t>
                          </m:r>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2</m:t>
                                  </m:r>
                                </m:sub>
                              </m:sSub>
                            </m:e>
                          </m:d>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a:rPr>
                                <m:t>𝐵</m:t>
                              </m:r>
                            </m:e>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2</m:t>
                                  </m:r>
                                </m:sub>
                              </m:sSub>
                            </m:e>
                          </m:d>
                          <m:r>
                            <a:rPr lang="en-US" sz="2400" b="0" i="1" smtClean="0">
                              <a:solidFill>
                                <a:srgbClr val="000000"/>
                              </a:solidFill>
                              <a:effectLst/>
                              <a:latin typeface="Cambria Math"/>
                            </a:rPr>
                            <m:t>+…+</m:t>
                          </m:r>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𝑛</m:t>
                                  </m:r>
                                </m:sub>
                              </m:sSub>
                            </m:e>
                          </m:d>
                          <m:r>
                            <a:rPr lang="en-US" sz="2400" i="1">
                              <a:solidFill>
                                <a:srgbClr val="000000"/>
                              </a:solidFill>
                              <a:effectLst/>
                              <a:latin typeface="Cambria Math"/>
                            </a:rPr>
                            <m:t>𝑃</m:t>
                          </m:r>
                          <m:r>
                            <a:rPr lang="en-US" sz="2400" i="1">
                              <a:solidFill>
                                <a:srgbClr val="000000"/>
                              </a:solidFill>
                              <a:effectLst/>
                              <a:latin typeface="Cambria Math"/>
                            </a:rPr>
                            <m:t>(</m:t>
                          </m:r>
                          <m:r>
                            <a:rPr lang="en-US" sz="2400" i="1">
                              <a:solidFill>
                                <a:srgbClr val="000000"/>
                              </a:solidFill>
                              <a:effectLst/>
                              <a:latin typeface="Cambria Math"/>
                            </a:rPr>
                            <m:t>𝐵</m:t>
                          </m:r>
                          <m:r>
                            <a:rPr lang="en-US" sz="2400" i="1">
                              <a:solidFill>
                                <a:srgbClr val="000000"/>
                              </a:solidFill>
                              <a:effectLst/>
                              <a:latin typeface="Cambria Math"/>
                            </a:rPr>
                            <m:t>|</m:t>
                          </m:r>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𝑛</m:t>
                              </m:r>
                            </m:sub>
                          </m:sSub>
                          <m:r>
                            <a:rPr lang="en-US" sz="2400" i="1">
                              <a:solidFill>
                                <a:srgbClr val="000000"/>
                              </a:solidFill>
                              <a:effectLst/>
                              <a:latin typeface="Cambria Math"/>
                            </a:rPr>
                            <m:t>)</m:t>
                          </m:r>
                        </m:den>
                      </m:f>
                    </m:oMath>
                  </m:oMathPara>
                </a14:m>
                <a:endParaRPr lang="en-US" sz="2400" dirty="0">
                  <a:solidFill>
                    <a:srgbClr val="000000"/>
                  </a:solidFill>
                  <a:effectLst/>
                  <a:latin typeface="+mn-lt"/>
                  <a:cs typeface="Arial" panose="020B060402020202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661824" y="2596089"/>
                <a:ext cx="8838189" cy="874598"/>
              </a:xfrm>
              <a:prstGeom prst="rect">
                <a:avLst/>
              </a:prstGeom>
              <a:blipFill>
                <a:blip r:embed="rId3"/>
                <a:stretch>
                  <a:fillRect/>
                </a:stretch>
              </a:blipFill>
              <a:effectLst/>
            </p:spPr>
            <p:txBody>
              <a:bodyPr/>
              <a:lstStyle/>
              <a:p>
                <a:r>
                  <a:rPr lang="en-ID">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51</a:t>
            </a:fld>
            <a:endParaRPr lang="en-US"/>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08" name="Rectangle 124"/>
          <p:cNvSpPr>
            <a:spLocks noGrp="1" noChangeArrowheads="1"/>
          </p:cNvSpPr>
          <p:nvPr>
            <p:ph type="title"/>
          </p:nvPr>
        </p:nvSpPr>
        <p:spPr>
          <a:xfrm>
            <a:off x="886199" y="549412"/>
            <a:ext cx="10337562" cy="604837"/>
          </a:xfrm>
          <a:noFill/>
          <a:ln/>
        </p:spPr>
        <p:txBody>
          <a:bodyPr>
            <a:normAutofit/>
          </a:bodyPr>
          <a:lstStyle/>
          <a:p>
            <a:r>
              <a:rPr lang="en-US" dirty="0"/>
              <a:t>Posterior Probabilities</a:t>
            </a:r>
          </a:p>
        </p:txBody>
      </p:sp>
      <p:sp>
        <p:nvSpPr>
          <p:cNvPr id="41987" name="Rectangle 3"/>
          <p:cNvSpPr>
            <a:spLocks noGrp="1" noChangeArrowheads="1"/>
          </p:cNvSpPr>
          <p:nvPr>
            <p:ph idx="1"/>
          </p:nvPr>
        </p:nvSpPr>
        <p:spPr>
          <a:xfrm>
            <a:off x="1643755" y="1803168"/>
            <a:ext cx="9898385" cy="878982"/>
          </a:xfrm>
          <a:noFill/>
          <a:ln/>
        </p:spPr>
        <p:txBody>
          <a:bodyPr/>
          <a:lstStyle/>
          <a:p>
            <a:pPr marL="0" indent="0">
              <a:buSzTx/>
              <a:buFont typeface="Wingdings" pitchFamily="2" charset="2"/>
              <a:buNone/>
            </a:pPr>
            <a:r>
              <a:rPr lang="en-US"/>
              <a:t>Mengingat rekomendasi dewan perencanaan untuk tidak menyetujui perubahan zonasi, kami merevisi probabilitas sebelumnya sebagai berikut :</a:t>
            </a:r>
            <a:endParaRPr lang="en-US" dirty="0"/>
          </a:p>
        </p:txBody>
      </p:sp>
      <p:sp>
        <p:nvSpPr>
          <p:cNvPr id="42106" name="Oval 122"/>
          <p:cNvSpPr>
            <a:spLocks noChangeArrowheads="1"/>
          </p:cNvSpPr>
          <p:nvPr/>
        </p:nvSpPr>
        <p:spPr bwMode="auto">
          <a:xfrm>
            <a:off x="4623305" y="4591753"/>
            <a:ext cx="874663" cy="495300"/>
          </a:xfrm>
          <a:prstGeom prst="ellipse">
            <a:avLst/>
          </a:prstGeom>
          <a:noFill/>
          <a:ln w="28575">
            <a:solidFill>
              <a:srgbClr val="C00000"/>
            </a:solidFill>
            <a:round/>
            <a:headEnd/>
            <a:tailEnd/>
          </a:ln>
          <a:effectLst>
            <a:outerShdw dist="17961" dir="2700000" algn="ctr" rotWithShape="0">
              <a:srgbClr val="000000"/>
            </a:outerShdw>
          </a:effectLst>
        </p:spPr>
        <p:txBody>
          <a:bodyPr wrap="none" anchor="ctr"/>
          <a:lstStyle/>
          <a:p>
            <a:endParaRPr lang="en-US" sz="2400">
              <a:solidFill>
                <a:srgbClr val="000000"/>
              </a:solidFill>
              <a:effectLst/>
              <a:latin typeface="+mn-lt"/>
              <a:cs typeface="Arial" panose="020B0604020202020204" pitchFamily="34" charset="0"/>
            </a:endParaRPr>
          </a:p>
        </p:txBody>
      </p:sp>
      <p:sp>
        <p:nvSpPr>
          <p:cNvPr id="42111" name="Rectangle 127"/>
          <p:cNvSpPr>
            <a:spLocks noChangeArrowheads="1"/>
          </p:cNvSpPr>
          <p:nvPr/>
        </p:nvSpPr>
        <p:spPr bwMode="auto">
          <a:xfrm>
            <a:off x="3944943" y="4618967"/>
            <a:ext cx="1672253" cy="4572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    .34</a:t>
            </a:r>
          </a:p>
        </p:txBody>
      </p:sp>
      <mc:AlternateContent xmlns:mc="http://schemas.openxmlformats.org/markup-compatibility/2006" xmlns:a14="http://schemas.microsoft.com/office/drawing/2010/main">
        <mc:Choice Requires="a14">
          <p:sp>
            <p:nvSpPr>
              <p:cNvPr id="13" name="TextBox 12"/>
              <p:cNvSpPr txBox="1"/>
              <p:nvPr/>
            </p:nvSpPr>
            <p:spPr>
              <a:xfrm>
                <a:off x="3082554" y="2689912"/>
                <a:ext cx="5964197" cy="869533"/>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1</m:t>
                              </m:r>
                            </m:sub>
                          </m:sSub>
                        </m:e>
                        <m:e>
                          <m:r>
                            <a:rPr lang="en-US" sz="2400" b="0" i="1" smtClean="0">
                              <a:solidFill>
                                <a:srgbClr val="000000"/>
                              </a:solidFill>
                              <a:effectLst/>
                              <a:latin typeface="Cambria Math"/>
                            </a:rPr>
                            <m:t>𝐵</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𝐵</m:t>
                          </m:r>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1</m:t>
                              </m:r>
                            </m:sub>
                          </m:sSub>
                          <m:r>
                            <a:rPr lang="en-US" sz="2400" b="0" i="1" smtClean="0">
                              <a:solidFill>
                                <a:srgbClr val="000000"/>
                              </a:solidFill>
                              <a:effectLst/>
                              <a:latin typeface="Cambria Math"/>
                            </a:rPr>
                            <m:t>)</m:t>
                          </m:r>
                        </m:num>
                        <m:den>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a:rPr>
                                <m:t>𝐵</m:t>
                              </m:r>
                            </m:e>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b="0" i="1" smtClean="0">
                              <a:solidFill>
                                <a:srgbClr val="000000"/>
                              </a:solidFill>
                              <a:effectLst/>
                              <a:latin typeface="Cambria Math"/>
                            </a:rPr>
                            <m:t>+</m:t>
                          </m:r>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2</m:t>
                                  </m:r>
                                </m:sub>
                              </m:sSub>
                            </m:e>
                          </m:d>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a:rPr>
                                <m:t>𝐵</m:t>
                              </m:r>
                            </m:e>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2</m:t>
                                  </m:r>
                                </m:sub>
                              </m:sSub>
                            </m:e>
                          </m:d>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82554" y="2689912"/>
                <a:ext cx="5964197" cy="869533"/>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306249" y="3612068"/>
                <a:ext cx="2358724" cy="889795"/>
              </a:xfrm>
              <a:prstGeom prst="rect">
                <a:avLst/>
              </a:prstGeom>
              <a:noFill/>
            </p:spPr>
            <p:txBody>
              <a:bodyPr wrap="none" rtlCol="0">
                <a:spAutoFit/>
              </a:bodyPr>
              <a:lstStyle/>
              <a:p>
                <a:r>
                  <a:rPr lang="en-US" sz="3200" dirty="0">
                    <a:solidFill>
                      <a:srgbClr val="000000"/>
                    </a:solidFill>
                    <a:effectLst/>
                    <a:latin typeface="+mn-lt"/>
                    <a:cs typeface="Arial" panose="020B0604020202020204" pitchFamily="34" charset="0"/>
                  </a:rPr>
                  <a:t>= </a:t>
                </a:r>
                <a14:m>
                  <m:oMath xmlns:m="http://schemas.openxmlformats.org/officeDocument/2006/math">
                    <m:f>
                      <m:fPr>
                        <m:ctrlPr>
                          <a:rPr lang="en-US" sz="3200" i="1" smtClean="0">
                            <a:solidFill>
                              <a:srgbClr val="000000"/>
                            </a:solidFill>
                            <a:effectLst/>
                            <a:latin typeface="Cambria Math" panose="02040503050406030204" pitchFamily="18" charset="0"/>
                          </a:rPr>
                        </m:ctrlPr>
                      </m:fPr>
                      <m:num>
                        <m:d>
                          <m:dPr>
                            <m:ctrlPr>
                              <a:rPr lang="en-US" sz="3200" b="0" i="1" smtClean="0">
                                <a:solidFill>
                                  <a:srgbClr val="000000"/>
                                </a:solidFill>
                                <a:effectLst/>
                                <a:latin typeface="Cambria Math" panose="02040503050406030204" pitchFamily="18" charset="0"/>
                              </a:rPr>
                            </m:ctrlPr>
                          </m:dPr>
                          <m:e>
                            <m:r>
                              <a:rPr lang="en-US" sz="3200" b="0" i="1" smtClean="0">
                                <a:solidFill>
                                  <a:srgbClr val="000000"/>
                                </a:solidFill>
                                <a:effectLst/>
                                <a:latin typeface="Cambria Math"/>
                              </a:rPr>
                              <m:t>.7</m:t>
                            </m:r>
                          </m:e>
                        </m:d>
                        <m:r>
                          <a:rPr lang="en-US" sz="3200" b="0" i="1" smtClean="0">
                            <a:solidFill>
                              <a:srgbClr val="000000"/>
                            </a:solidFill>
                            <a:effectLst/>
                            <a:latin typeface="Cambria Math"/>
                          </a:rPr>
                          <m:t>(.2)</m:t>
                        </m:r>
                      </m:num>
                      <m:den>
                        <m:d>
                          <m:dPr>
                            <m:ctrlPr>
                              <a:rPr lang="en-US" sz="3200" b="0" i="1" smtClean="0">
                                <a:solidFill>
                                  <a:srgbClr val="000000"/>
                                </a:solidFill>
                                <a:effectLst/>
                                <a:latin typeface="Cambria Math" panose="02040503050406030204" pitchFamily="18" charset="0"/>
                              </a:rPr>
                            </m:ctrlPr>
                          </m:dPr>
                          <m:e>
                            <m:r>
                              <a:rPr lang="en-US" sz="3200" b="0" i="1" smtClean="0">
                                <a:solidFill>
                                  <a:srgbClr val="000000"/>
                                </a:solidFill>
                                <a:effectLst/>
                                <a:latin typeface="Cambria Math"/>
                              </a:rPr>
                              <m:t>.7</m:t>
                            </m:r>
                          </m:e>
                        </m:d>
                        <m:r>
                          <a:rPr lang="en-US" sz="3200" b="0" i="1" smtClean="0">
                            <a:solidFill>
                              <a:srgbClr val="000000"/>
                            </a:solidFill>
                            <a:effectLst/>
                            <a:latin typeface="Cambria Math"/>
                          </a:rPr>
                          <m:t>.2)+</m:t>
                        </m:r>
                        <m:d>
                          <m:dPr>
                            <m:ctrlPr>
                              <a:rPr lang="en-US" sz="3200" b="0" i="1" smtClean="0">
                                <a:solidFill>
                                  <a:srgbClr val="000000"/>
                                </a:solidFill>
                                <a:effectLst/>
                                <a:latin typeface="Cambria Math" panose="02040503050406030204" pitchFamily="18" charset="0"/>
                              </a:rPr>
                            </m:ctrlPr>
                          </m:dPr>
                          <m:e>
                            <m:r>
                              <a:rPr lang="en-US" sz="3200" b="0" i="1" smtClean="0">
                                <a:solidFill>
                                  <a:srgbClr val="000000"/>
                                </a:solidFill>
                                <a:effectLst/>
                                <a:latin typeface="Cambria Math"/>
                              </a:rPr>
                              <m:t>.3</m:t>
                            </m:r>
                          </m:e>
                        </m:d>
                        <m:r>
                          <a:rPr lang="en-US" sz="3200" b="0" i="1" smtClean="0">
                            <a:solidFill>
                              <a:srgbClr val="000000"/>
                            </a:solidFill>
                            <a:effectLst/>
                            <a:latin typeface="Cambria Math"/>
                          </a:rPr>
                          <m:t>.9)</m:t>
                        </m:r>
                      </m:den>
                    </m:f>
                  </m:oMath>
                </a14:m>
                <a:endParaRPr lang="en-US" sz="32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306249" y="3612068"/>
                <a:ext cx="2358724" cy="889795"/>
              </a:xfrm>
              <a:prstGeom prst="rect">
                <a:avLst/>
              </a:prstGeom>
              <a:blipFill rotWithShape="1">
                <a:blip r:embed="rId4"/>
                <a:stretch>
                  <a:fillRect l="-6460" b="-4138"/>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52</a:t>
            </a:fld>
            <a:endParaRPr lang="en-US"/>
          </a:p>
        </p:txBody>
      </p:sp>
      <p:sp>
        <p:nvSpPr>
          <p:cNvPr id="11"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898749" y="2768182"/>
            <a:ext cx="9325012" cy="1321636"/>
          </a:xfrm>
          <a:prstGeom prst="rect">
            <a:avLst/>
          </a:prstGeom>
          <a:noFill/>
          <a:ln w="12700">
            <a:noFill/>
            <a:miter lim="800000"/>
            <a:headEnd/>
            <a:tailEnd/>
          </a:ln>
          <a:effectLst/>
        </p:spPr>
        <p:txBody>
          <a:bodyPr lIns="90488" tIns="44450" rIns="90488" bIns="44450"/>
          <a:lstStyle/>
          <a:p>
            <a:pPr algn="l">
              <a:spcBef>
                <a:spcPct val="20000"/>
              </a:spcBef>
              <a:buFont typeface="Wingdings" pitchFamily="2" charset="2"/>
              <a:buNone/>
            </a:pPr>
            <a:r>
              <a:rPr lang="en-US" sz="2400">
                <a:solidFill>
                  <a:srgbClr val="000000"/>
                </a:solidFill>
                <a:effectLst/>
                <a:latin typeface="+mn-lt"/>
                <a:cs typeface="Arial" panose="020B0604020202020204" pitchFamily="34" charset="0"/>
              </a:rPr>
              <a:t>Rekomendasi dewan perencanaan adalah kabar baik untuk L. S. Clothiers.  pada posterior probability dari dewan kota menyetujui perubahan zona adalah  .34 dibandingkan prior probability sebesar .70.</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53</a:t>
            </a:fld>
            <a:endParaRPr lang="en-US"/>
          </a:p>
        </p:txBody>
      </p:sp>
      <p:sp>
        <p:nvSpPr>
          <p:cNvPr id="6" name="Rectangle 124"/>
          <p:cNvSpPr txBox="1">
            <a:spLocks noChangeArrowheads="1"/>
          </p:cNvSpPr>
          <p:nvPr/>
        </p:nvSpPr>
        <p:spPr>
          <a:xfrm>
            <a:off x="886199" y="592444"/>
            <a:ext cx="10337562" cy="604837"/>
          </a:xfrm>
          <a:prstGeom prst="rect">
            <a:avLst/>
          </a:prstGeom>
          <a:noFill/>
          <a:ln/>
        </p:spPr>
        <p:txBody>
          <a:bodyPr>
            <a:norm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Posterior Probabilities</a:t>
            </a:r>
          </a:p>
        </p:txBody>
      </p:sp>
      <p:sp>
        <p:nvSpPr>
          <p:cNvPr id="7" name="Rectangle 141"/>
          <p:cNvSpPr>
            <a:spLocks noChangeArrowheads="1"/>
          </p:cNvSpPr>
          <p:nvPr/>
        </p:nvSpPr>
        <p:spPr bwMode="auto">
          <a:xfrm>
            <a:off x="1252651"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90116" name="Rectangle 4"/>
          <p:cNvSpPr>
            <a:spLocks noChangeArrowheads="1"/>
          </p:cNvSpPr>
          <p:nvPr/>
        </p:nvSpPr>
        <p:spPr bwMode="auto">
          <a:xfrm>
            <a:off x="2207421" y="2543682"/>
            <a:ext cx="9588004" cy="971550"/>
          </a:xfrm>
          <a:prstGeom prst="rect">
            <a:avLst/>
          </a:prstGeom>
          <a:noFill/>
          <a:ln w="12700">
            <a:noFill/>
            <a:miter lim="800000"/>
            <a:headEnd/>
            <a:tailEnd/>
          </a:ln>
          <a:effectLst/>
        </p:spPr>
        <p:txBody>
          <a:bodyPr wrap="square" anchor="ctr"/>
          <a:lstStyle/>
          <a:p>
            <a:pPr marL="1606550" indent="-1606550" algn="l"/>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Column 1</a:t>
            </a:r>
            <a:r>
              <a:rPr lang="en-US" sz="2400" dirty="0">
                <a:solidFill>
                  <a:srgbClr val="000000"/>
                </a:solidFill>
                <a:effectLst/>
                <a:latin typeface="+mn-lt"/>
                <a:cs typeface="Arial" panose="020B0604020202020204" pitchFamily="34" charset="0"/>
              </a:rPr>
              <a:t>  </a:t>
            </a:r>
            <a:r>
              <a:rPr lang="en-US" sz="2400">
                <a:solidFill>
                  <a:srgbClr val="000000"/>
                </a:solidFill>
                <a:effectLst/>
                <a:latin typeface="+mn-lt"/>
                <a:cs typeface="Arial" panose="020B0604020202020204" pitchFamily="34" charset="0"/>
              </a:rPr>
              <a:t>-  Mutually exclusive even dimana </a:t>
            </a:r>
            <a:r>
              <a:rPr lang="en-US" sz="2400" dirty="0">
                <a:solidFill>
                  <a:srgbClr val="000000"/>
                </a:solidFill>
                <a:effectLst/>
                <a:latin typeface="+mn-lt"/>
                <a:cs typeface="Arial" panose="020B0604020202020204" pitchFamily="34" charset="0"/>
              </a:rPr>
              <a:t>posterior </a:t>
            </a:r>
            <a:r>
              <a:rPr lang="en-US" sz="2400">
                <a:solidFill>
                  <a:srgbClr val="000000"/>
                </a:solidFill>
                <a:effectLst/>
                <a:latin typeface="+mn-lt"/>
                <a:cs typeface="Arial" panose="020B0604020202020204" pitchFamily="34" charset="0"/>
              </a:rPr>
              <a:t>probabilities yang akan dicari.</a:t>
            </a:r>
            <a:endParaRPr lang="en-US" sz="2400" dirty="0">
              <a:solidFill>
                <a:srgbClr val="000000"/>
              </a:solidFill>
              <a:effectLst/>
              <a:latin typeface="+mn-lt"/>
              <a:cs typeface="Arial" panose="020B0604020202020204" pitchFamily="34" charset="0"/>
            </a:endParaRPr>
          </a:p>
        </p:txBody>
      </p:sp>
      <p:sp>
        <p:nvSpPr>
          <p:cNvPr id="90117" name="Rectangle 5"/>
          <p:cNvSpPr>
            <a:spLocks noChangeArrowheads="1"/>
          </p:cNvSpPr>
          <p:nvPr/>
        </p:nvSpPr>
        <p:spPr bwMode="auto">
          <a:xfrm>
            <a:off x="2207420" y="3381882"/>
            <a:ext cx="9613342" cy="552450"/>
          </a:xfrm>
          <a:prstGeom prst="rect">
            <a:avLst/>
          </a:prstGeom>
          <a:noFill/>
          <a:ln w="12700">
            <a:noFill/>
            <a:miter lim="800000"/>
            <a:headEnd/>
            <a:tailEnd/>
          </a:ln>
          <a:effectLst/>
        </p:spPr>
        <p:txBody>
          <a:bodyPr wrap="square" anchor="ctr"/>
          <a:lstStyle/>
          <a:p>
            <a:pPr algn="l"/>
            <a:r>
              <a:rPr lang="en-US" sz="2400">
                <a:solidFill>
                  <a:srgbClr val="000000"/>
                </a:solidFill>
                <a:effectLst/>
                <a:latin typeface="+mn-lt"/>
                <a:cs typeface="Arial" panose="020B0604020202020204" pitchFamily="34" charset="0"/>
              </a:rPr>
              <a:t> </a:t>
            </a:r>
            <a:r>
              <a:rPr lang="en-US" sz="2400" u="sng">
                <a:solidFill>
                  <a:srgbClr val="000000"/>
                </a:solidFill>
                <a:effectLst/>
                <a:latin typeface="+mn-lt"/>
                <a:cs typeface="Arial" panose="020B0604020202020204" pitchFamily="34" charset="0"/>
              </a:rPr>
              <a:t>Column 2</a:t>
            </a:r>
            <a:r>
              <a:rPr lang="en-US" sz="2400">
                <a:solidFill>
                  <a:srgbClr val="000000"/>
                </a:solidFill>
                <a:effectLst/>
                <a:latin typeface="+mn-lt"/>
                <a:cs typeface="Arial" panose="020B0604020202020204" pitchFamily="34" charset="0"/>
              </a:rPr>
              <a:t>  -  Prior probabilities untuk even.</a:t>
            </a:r>
          </a:p>
        </p:txBody>
      </p:sp>
      <p:sp>
        <p:nvSpPr>
          <p:cNvPr id="90119" name="Rectangle 7"/>
          <p:cNvSpPr>
            <a:spLocks noChangeArrowheads="1"/>
          </p:cNvSpPr>
          <p:nvPr/>
        </p:nvSpPr>
        <p:spPr bwMode="auto">
          <a:xfrm>
            <a:off x="2207419" y="3858132"/>
            <a:ext cx="9588005" cy="895350"/>
          </a:xfrm>
          <a:prstGeom prst="rect">
            <a:avLst/>
          </a:prstGeom>
          <a:noFill/>
          <a:ln w="12700">
            <a:noFill/>
            <a:miter lim="800000"/>
            <a:headEnd/>
            <a:tailEnd/>
          </a:ln>
          <a:effectLst/>
        </p:spPr>
        <p:txBody>
          <a:bodyPr wrap="square" anchor="ctr"/>
          <a:lstStyle/>
          <a:p>
            <a:pPr marL="1606550" indent="-1606550" algn="l"/>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Column 3</a:t>
            </a:r>
            <a:r>
              <a:rPr lang="en-US" sz="2400" dirty="0">
                <a:solidFill>
                  <a:srgbClr val="000000"/>
                </a:solidFill>
                <a:effectLst/>
                <a:latin typeface="+mn-lt"/>
                <a:cs typeface="Arial" panose="020B0604020202020204" pitchFamily="34" charset="0"/>
              </a:rPr>
              <a:t>  </a:t>
            </a:r>
            <a:r>
              <a:rPr lang="en-US" sz="2400">
                <a:solidFill>
                  <a:srgbClr val="000000"/>
                </a:solidFill>
                <a:effectLst/>
                <a:latin typeface="+mn-lt"/>
                <a:cs typeface="Arial" panose="020B0604020202020204" pitchFamily="34" charset="0"/>
              </a:rPr>
              <a:t>-  conditional probabilities untuk informasi baru yang diberikan pada masing-masing even.</a:t>
            </a:r>
            <a:endParaRPr lang="en-US" sz="2400" dirty="0">
              <a:solidFill>
                <a:srgbClr val="000000"/>
              </a:solidFill>
              <a:effectLst/>
              <a:latin typeface="+mn-lt"/>
              <a:cs typeface="Arial" panose="020B0604020202020204" pitchFamily="34" charset="0"/>
            </a:endParaRPr>
          </a:p>
        </p:txBody>
      </p:sp>
      <p:sp>
        <p:nvSpPr>
          <p:cNvPr id="90124" name="Rectangle 12"/>
          <p:cNvSpPr>
            <a:spLocks noChangeArrowheads="1"/>
          </p:cNvSpPr>
          <p:nvPr/>
        </p:nvSpPr>
        <p:spPr bwMode="auto">
          <a:xfrm>
            <a:off x="2280766" y="2168346"/>
            <a:ext cx="7721501" cy="393700"/>
          </a:xfrm>
          <a:prstGeom prst="rect">
            <a:avLst/>
          </a:prstGeom>
          <a:noFill/>
          <a:ln w="12700">
            <a:noFill/>
            <a:miter lim="800000"/>
            <a:headEnd/>
            <a:tailEnd/>
          </a:ln>
          <a:effectLst/>
        </p:spPr>
        <p:txBody>
          <a:bodyPr wrap="square" lIns="90488" tIns="44450" rIns="90488" bIns="44450"/>
          <a:lstStyle/>
          <a:p>
            <a:pPr marL="342900" indent="-342900" algn="l">
              <a:spcBef>
                <a:spcPct val="20000"/>
              </a:spcBef>
              <a:buClr>
                <a:srgbClr val="66FFFF"/>
              </a:buClr>
              <a:buFont typeface="Wingdings" pitchFamily="2" charset="2"/>
              <a:buNone/>
            </a:pPr>
            <a:r>
              <a:rPr lang="en-US" sz="2400">
                <a:solidFill>
                  <a:srgbClr val="000000"/>
                </a:solidFill>
                <a:effectLst/>
                <a:latin typeface="+mn-lt"/>
                <a:cs typeface="Arial" panose="020B0604020202020204" pitchFamily="34" charset="0"/>
              </a:rPr>
              <a:t>Persiapkan tiga kolom :</a:t>
            </a:r>
            <a:endParaRPr lang="en-US" sz="2400" dirty="0">
              <a:solidFill>
                <a:srgbClr val="000000"/>
              </a:solidFill>
              <a:effectLst/>
              <a:latin typeface="+mn-lt"/>
              <a:cs typeface="Arial" panose="020B0604020202020204" pitchFamily="34" charset="0"/>
            </a:endParaRPr>
          </a:p>
        </p:txBody>
      </p:sp>
      <p:sp>
        <p:nvSpPr>
          <p:cNvPr id="90125" name="Rectangle 13"/>
          <p:cNvSpPr>
            <a:spLocks noChangeArrowheads="1"/>
          </p:cNvSpPr>
          <p:nvPr/>
        </p:nvSpPr>
        <p:spPr bwMode="auto">
          <a:xfrm>
            <a:off x="1278390" y="1749932"/>
            <a:ext cx="6503205" cy="533400"/>
          </a:xfrm>
          <a:prstGeom prst="rect">
            <a:avLst/>
          </a:prstGeom>
          <a:noFill/>
          <a:ln w="12700">
            <a:noFill/>
            <a:miter lim="800000"/>
            <a:headEnd/>
            <a:tailEnd/>
          </a:ln>
          <a:effectLst/>
        </p:spPr>
        <p:txBody>
          <a:bodyPr wrap="square" lIns="90488" tIns="44450" rIns="90488" bIns="44450"/>
          <a:lstStyle/>
          <a:p>
            <a:pPr marL="742950" lvl="1" indent="-285750" algn="l">
              <a:spcBef>
                <a:spcPct val="20000"/>
              </a:spcBef>
              <a:buSzPct val="100000"/>
              <a:buFontTx/>
              <a:buChar char="•"/>
            </a:pPr>
            <a:r>
              <a:rPr lang="en-US" sz="2400" dirty="0">
                <a:solidFill>
                  <a:srgbClr val="000000"/>
                </a:solidFill>
                <a:effectLst/>
                <a:latin typeface="+mn-lt"/>
                <a:cs typeface="Arial" panose="020B0604020202020204" pitchFamily="34" charset="0"/>
              </a:rPr>
              <a:t> Step 1 		</a:t>
            </a:r>
          </a:p>
        </p:txBody>
      </p:sp>
      <p:sp>
        <p:nvSpPr>
          <p:cNvPr id="2" name="Slide Number Placeholder 1"/>
          <p:cNvSpPr>
            <a:spLocks noGrp="1"/>
          </p:cNvSpPr>
          <p:nvPr>
            <p:ph type="sldNum" sz="quarter" idx="12"/>
          </p:nvPr>
        </p:nvSpPr>
        <p:spPr/>
        <p:txBody>
          <a:bodyPr/>
          <a:lstStyle/>
          <a:p>
            <a:fld id="{949EBC64-41CB-41B8-B6DF-9B1367312BD4}" type="slidenum">
              <a:rPr lang="en-US" smtClean="0"/>
              <a:t>54</a:t>
            </a:fld>
            <a:endParaRPr lang="en-US"/>
          </a:p>
        </p:txBody>
      </p:sp>
      <p:sp>
        <p:nvSpPr>
          <p:cNvPr id="11" name="Rectangle 141"/>
          <p:cNvSpPr>
            <a:spLocks noChangeArrowheads="1"/>
          </p:cNvSpPr>
          <p:nvPr/>
        </p:nvSpPr>
        <p:spPr bwMode="auto">
          <a:xfrm>
            <a:off x="1274167"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5149" y="2251058"/>
            <a:ext cx="9452919" cy="3390750"/>
            <a:chOff x="1087395" y="2143478"/>
            <a:chExt cx="9452919" cy="3390750"/>
          </a:xfrm>
        </p:grpSpPr>
        <p:sp>
          <p:nvSpPr>
            <p:cNvPr id="3" name="Rectangle 2"/>
            <p:cNvSpPr/>
            <p:nvPr/>
          </p:nvSpPr>
          <p:spPr>
            <a:xfrm>
              <a:off x="1087395" y="2143478"/>
              <a:ext cx="9452919" cy="33907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92" name="Line 136"/>
            <p:cNvSpPr>
              <a:spLocks noChangeShapeType="1"/>
            </p:cNvSpPr>
            <p:nvPr/>
          </p:nvSpPr>
          <p:spPr bwMode="auto">
            <a:xfrm>
              <a:off x="1265334" y="4024744"/>
              <a:ext cx="9040210" cy="0"/>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6393" name="Rectangle 137"/>
            <p:cNvSpPr>
              <a:spLocks noChangeArrowheads="1"/>
            </p:cNvSpPr>
            <p:nvPr/>
          </p:nvSpPr>
          <p:spPr bwMode="auto">
            <a:xfrm>
              <a:off x="1931471"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(1)</a:t>
              </a:r>
            </a:p>
          </p:txBody>
        </p:sp>
        <p:sp>
          <p:nvSpPr>
            <p:cNvPr id="96394" name="Rectangle 138"/>
            <p:cNvSpPr>
              <a:spLocks noChangeArrowheads="1"/>
            </p:cNvSpPr>
            <p:nvPr/>
          </p:nvSpPr>
          <p:spPr bwMode="auto">
            <a:xfrm>
              <a:off x="3537232" y="2315006"/>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(2)</a:t>
              </a:r>
            </a:p>
          </p:txBody>
        </p:sp>
        <p:sp>
          <p:nvSpPr>
            <p:cNvPr id="96395" name="Rectangle 139"/>
            <p:cNvSpPr>
              <a:spLocks noChangeArrowheads="1"/>
            </p:cNvSpPr>
            <p:nvPr/>
          </p:nvSpPr>
          <p:spPr bwMode="auto">
            <a:xfrm>
              <a:off x="5513186" y="2315006"/>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(3)</a:t>
              </a:r>
            </a:p>
          </p:txBody>
        </p:sp>
        <p:sp>
          <p:nvSpPr>
            <p:cNvPr id="96396" name="Rectangle 140"/>
            <p:cNvSpPr>
              <a:spLocks noChangeArrowheads="1"/>
            </p:cNvSpPr>
            <p:nvPr/>
          </p:nvSpPr>
          <p:spPr bwMode="auto">
            <a:xfrm>
              <a:off x="7507278"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(4)</a:t>
              </a:r>
            </a:p>
          </p:txBody>
        </p:sp>
        <p:sp>
          <p:nvSpPr>
            <p:cNvPr id="96397" name="Rectangle 141"/>
            <p:cNvSpPr>
              <a:spLocks noChangeArrowheads="1"/>
            </p:cNvSpPr>
            <p:nvPr/>
          </p:nvSpPr>
          <p:spPr bwMode="auto">
            <a:xfrm>
              <a:off x="9468210"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(5)</a:t>
              </a:r>
            </a:p>
          </p:txBody>
        </p:sp>
        <p:sp>
          <p:nvSpPr>
            <p:cNvPr id="96398" name="Rectangle 142"/>
            <p:cNvSpPr>
              <a:spLocks noChangeArrowheads="1"/>
            </p:cNvSpPr>
            <p:nvPr/>
          </p:nvSpPr>
          <p:spPr bwMode="auto">
            <a:xfrm>
              <a:off x="1500740" y="3013506"/>
              <a:ext cx="1292195" cy="914400"/>
            </a:xfrm>
            <a:prstGeom prst="rect">
              <a:avLst/>
            </a:prstGeom>
            <a:noFill/>
            <a:ln w="12700">
              <a:noFill/>
              <a:miter lim="800000"/>
              <a:headEnd/>
              <a:tailEnd/>
            </a:ln>
            <a:effectLst/>
          </p:spPr>
          <p:txBody>
            <a:bodyPr wrap="none" anchor="ctr"/>
            <a:lstStyle/>
            <a:p>
              <a:pPr>
                <a:lnSpc>
                  <a:spcPct val="120000"/>
                </a:lnSpc>
              </a:pPr>
              <a:r>
                <a:rPr lang="en-US" sz="2400" dirty="0">
                  <a:solidFill>
                    <a:srgbClr val="000000"/>
                  </a:solidFill>
                  <a:effectLst/>
                  <a:latin typeface="+mn-lt"/>
                  <a:cs typeface="Arial" panose="020B0604020202020204" pitchFamily="34" charset="0"/>
                </a:rPr>
                <a:t>Events</a:t>
              </a:r>
            </a:p>
            <a:p>
              <a:pPr>
                <a:lnSpc>
                  <a:spcPct val="12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p>
          </p:txBody>
        </p:sp>
        <p:sp>
          <p:nvSpPr>
            <p:cNvPr id="96399" name="Rectangle 143"/>
            <p:cNvSpPr>
              <a:spLocks noChangeArrowheads="1"/>
            </p:cNvSpPr>
            <p:nvPr/>
          </p:nvSpPr>
          <p:spPr bwMode="auto">
            <a:xfrm>
              <a:off x="2675769" y="2683306"/>
              <a:ext cx="2229670" cy="1238250"/>
            </a:xfrm>
            <a:prstGeom prst="rect">
              <a:avLst/>
            </a:prstGeom>
            <a:noFill/>
            <a:ln w="12700">
              <a:noFill/>
              <a:miter lim="800000"/>
              <a:headEnd/>
              <a:tailEnd/>
            </a:ln>
            <a:effectLst/>
          </p:spPr>
          <p:txBody>
            <a:bodyPr wrap="none" anchor="ctr"/>
            <a:lstStyle/>
            <a:p>
              <a:pPr>
                <a:lnSpc>
                  <a:spcPct val="110000"/>
                </a:lnSpc>
              </a:pPr>
              <a:r>
                <a:rPr lang="en-US" sz="2400">
                  <a:solidFill>
                    <a:srgbClr val="000000"/>
                  </a:solidFill>
                  <a:effectLst/>
                  <a:latin typeface="+mn-lt"/>
                  <a:cs typeface="Arial" panose="020B0604020202020204" pitchFamily="34" charset="0"/>
                </a:rPr>
                <a:t>Prior</a:t>
              </a:r>
            </a:p>
            <a:p>
              <a:pPr>
                <a:lnSpc>
                  <a:spcPct val="110000"/>
                </a:lnSpc>
              </a:pPr>
              <a:r>
                <a:rPr lang="en-US" sz="2400">
                  <a:solidFill>
                    <a:srgbClr val="000000"/>
                  </a:solidFill>
                  <a:effectLst/>
                  <a:latin typeface="+mn-lt"/>
                  <a:cs typeface="Arial" panose="020B0604020202020204" pitchFamily="34" charset="0"/>
                </a:rPr>
                <a:t>Probabilities</a:t>
              </a:r>
            </a:p>
            <a:p>
              <a:pPr>
                <a:lnSpc>
                  <a:spcPct val="12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96400" name="Rectangle 144"/>
            <p:cNvSpPr>
              <a:spLocks noChangeArrowheads="1"/>
            </p:cNvSpPr>
            <p:nvPr/>
          </p:nvSpPr>
          <p:spPr bwMode="auto">
            <a:xfrm>
              <a:off x="4601049" y="2696006"/>
              <a:ext cx="2381693" cy="1276350"/>
            </a:xfrm>
            <a:prstGeom prst="rect">
              <a:avLst/>
            </a:prstGeom>
            <a:noFill/>
            <a:ln w="12700">
              <a:noFill/>
              <a:miter lim="800000"/>
              <a:headEnd/>
              <a:tailEnd/>
            </a:ln>
            <a:effectLst/>
          </p:spPr>
          <p:txBody>
            <a:bodyPr wrap="none" anchor="ctr"/>
            <a:lstStyle/>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Conditional</a:t>
              </a:r>
            </a:p>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Probabilities</a:t>
              </a:r>
            </a:p>
            <a:p>
              <a:pPr>
                <a:lnSpc>
                  <a:spcPct val="13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96401" name="Rectangle 145"/>
            <p:cNvSpPr>
              <a:spLocks noChangeArrowheads="1"/>
            </p:cNvSpPr>
            <p:nvPr/>
          </p:nvSpPr>
          <p:spPr bwMode="auto">
            <a:xfrm>
              <a:off x="1728774" y="3934256"/>
              <a:ext cx="912138" cy="1162050"/>
            </a:xfrm>
            <a:prstGeom prst="rect">
              <a:avLst/>
            </a:prstGeom>
            <a:noFill/>
            <a:ln w="12700">
              <a:noFill/>
              <a:miter lim="800000"/>
              <a:headEnd/>
              <a:tailEnd/>
            </a:ln>
            <a:effectLst/>
          </p:spPr>
          <p:txBody>
            <a:bodyPr wrap="none" anchor="ctr"/>
            <a:lstStyle/>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1</a:t>
              </a:r>
            </a:p>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2</a:t>
              </a:r>
            </a:p>
          </p:txBody>
        </p:sp>
        <p:sp>
          <p:nvSpPr>
            <p:cNvPr id="96402" name="Rectangle 146"/>
            <p:cNvSpPr>
              <a:spLocks noChangeArrowheads="1"/>
            </p:cNvSpPr>
            <p:nvPr/>
          </p:nvSpPr>
          <p:spPr bwMode="auto">
            <a:xfrm>
              <a:off x="3385209" y="4099356"/>
              <a:ext cx="785452" cy="12954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  .7</a:t>
              </a:r>
            </a:p>
            <a:p>
              <a:pPr>
                <a:lnSpc>
                  <a:spcPct val="130000"/>
                </a:lnSpc>
              </a:pPr>
              <a:r>
                <a:rPr lang="en-US" sz="2400" u="sng">
                  <a:solidFill>
                    <a:srgbClr val="000000"/>
                  </a:solidFill>
                  <a:effectLst/>
                  <a:latin typeface="+mn-lt"/>
                  <a:cs typeface="Arial" panose="020B0604020202020204" pitchFamily="34" charset="0"/>
                </a:rPr>
                <a:t>  .3</a:t>
              </a:r>
            </a:p>
            <a:p>
              <a:pPr>
                <a:lnSpc>
                  <a:spcPct val="130000"/>
                </a:lnSpc>
              </a:pPr>
              <a:r>
                <a:rPr lang="en-US" sz="2400">
                  <a:solidFill>
                    <a:srgbClr val="000000"/>
                  </a:solidFill>
                  <a:effectLst/>
                  <a:latin typeface="+mn-lt"/>
                  <a:cs typeface="Arial" panose="020B0604020202020204" pitchFamily="34" charset="0"/>
                </a:rPr>
                <a:t>1.0</a:t>
              </a:r>
            </a:p>
          </p:txBody>
        </p:sp>
        <p:sp>
          <p:nvSpPr>
            <p:cNvPr id="96403" name="Rectangle 147"/>
            <p:cNvSpPr>
              <a:spLocks noChangeArrowheads="1"/>
            </p:cNvSpPr>
            <p:nvPr/>
          </p:nvSpPr>
          <p:spPr bwMode="auto">
            <a:xfrm>
              <a:off x="5462512" y="3889806"/>
              <a:ext cx="608092" cy="12573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.2</a:t>
              </a:r>
            </a:p>
            <a:p>
              <a:pPr>
                <a:lnSpc>
                  <a:spcPct val="130000"/>
                </a:lnSpc>
              </a:pPr>
              <a:r>
                <a:rPr lang="en-US" sz="2400">
                  <a:solidFill>
                    <a:srgbClr val="000000"/>
                  </a:solidFill>
                  <a:effectLst/>
                  <a:latin typeface="+mn-lt"/>
                  <a:cs typeface="Arial" panose="020B0604020202020204" pitchFamily="34" charset="0"/>
                </a:rPr>
                <a:t>.9</a:t>
              </a:r>
            </a:p>
          </p:txBody>
        </p:sp>
      </p:grpSp>
      <p:sp>
        <p:nvSpPr>
          <p:cNvPr id="96415" name="Rectangle 159"/>
          <p:cNvSpPr>
            <a:spLocks noChangeArrowheads="1"/>
          </p:cNvSpPr>
          <p:nvPr/>
        </p:nvSpPr>
        <p:spPr bwMode="auto">
          <a:xfrm>
            <a:off x="1170810" y="1674626"/>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a:solidFill>
                  <a:srgbClr val="000000"/>
                </a:solidFill>
                <a:effectLst/>
                <a:latin typeface="Arial" panose="020B0604020202020204" pitchFamily="34" charset="0"/>
                <a:cs typeface="Arial" panose="020B0604020202020204" pitchFamily="34" charset="0"/>
              </a:rPr>
              <a:t> Langkah </a:t>
            </a:r>
            <a:r>
              <a:rPr lang="en-US" sz="2400" dirty="0">
                <a:solidFill>
                  <a:srgbClr val="000000"/>
                </a:solidFill>
                <a:effectLst/>
                <a:latin typeface="Arial" panose="020B0604020202020204" pitchFamily="34" charset="0"/>
                <a:cs typeface="Arial" panose="020B0604020202020204" pitchFamily="34" charset="0"/>
              </a:rPr>
              <a:t>1 		</a:t>
            </a:r>
          </a:p>
        </p:txBody>
      </p:sp>
      <p:sp>
        <p:nvSpPr>
          <p:cNvPr id="2" name="Slide Number Placeholder 1"/>
          <p:cNvSpPr>
            <a:spLocks noGrp="1"/>
          </p:cNvSpPr>
          <p:nvPr>
            <p:ph type="sldNum" sz="quarter" idx="12"/>
          </p:nvPr>
        </p:nvSpPr>
        <p:spPr/>
        <p:txBody>
          <a:bodyPr/>
          <a:lstStyle/>
          <a:p>
            <a:fld id="{949EBC64-41CB-41B8-B6DF-9B1367312BD4}" type="slidenum">
              <a:rPr lang="en-US" smtClean="0"/>
              <a:t>55</a:t>
            </a:fld>
            <a:endParaRPr lang="en-US"/>
          </a:p>
        </p:txBody>
      </p:sp>
      <p:sp>
        <p:nvSpPr>
          <p:cNvPr id="20"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21"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ChangeArrowheads="1"/>
          </p:cNvSpPr>
          <p:nvPr/>
        </p:nvSpPr>
        <p:spPr bwMode="auto">
          <a:xfrm>
            <a:off x="2321034" y="2888767"/>
            <a:ext cx="9258277" cy="1368704"/>
          </a:xfrm>
          <a:prstGeom prst="rect">
            <a:avLst/>
          </a:prstGeom>
          <a:noFill/>
          <a:ln w="12700">
            <a:noFill/>
            <a:miter lim="800000"/>
            <a:headEnd/>
            <a:tailEnd/>
          </a:ln>
          <a:effectLst/>
        </p:spPr>
        <p:txBody>
          <a:bodyPr lIns="90488" tIns="44450" rIns="90488" bIns="44450"/>
          <a:lstStyle/>
          <a:p>
            <a:pPr marL="342900" indent="-342900" algn="l">
              <a:spcBef>
                <a:spcPct val="20000"/>
              </a:spcBef>
              <a:buSzPct val="75000"/>
              <a:buFont typeface="Monotype Sorts" pitchFamily="2" charset="2"/>
              <a:buNone/>
            </a:pPr>
            <a:r>
              <a:rPr lang="en-US" sz="2400" u="sng" dirty="0">
                <a:solidFill>
                  <a:srgbClr val="000000"/>
                </a:solidFill>
                <a:effectLst/>
                <a:latin typeface="+mn-lt"/>
                <a:cs typeface="Arial" panose="020B0604020202020204" pitchFamily="34" charset="0"/>
              </a:rPr>
              <a:t>Column 4</a:t>
            </a:r>
            <a:r>
              <a:rPr lang="en-US" sz="2400" dirty="0">
                <a:solidFill>
                  <a:srgbClr val="000000"/>
                </a:solidFill>
                <a:effectLst/>
                <a:latin typeface="+mn-lt"/>
                <a:cs typeface="Arial" panose="020B0604020202020204" pitchFamily="34" charset="0"/>
              </a:rPr>
              <a:t>  </a:t>
            </a:r>
          </a:p>
          <a:p>
            <a:pPr marL="342900" indent="-342900" algn="l">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     Hitung </a:t>
            </a:r>
            <a:r>
              <a:rPr lang="en-US" sz="2400" dirty="0">
                <a:solidFill>
                  <a:srgbClr val="000000"/>
                </a:solidFill>
                <a:effectLst/>
                <a:latin typeface="+mn-lt"/>
                <a:cs typeface="Arial" panose="020B0604020202020204" pitchFamily="34" charset="0"/>
              </a:rPr>
              <a:t>joint </a:t>
            </a:r>
            <a:r>
              <a:rPr lang="en-US" sz="2400">
                <a:solidFill>
                  <a:srgbClr val="000000"/>
                </a:solidFill>
                <a:effectLst/>
                <a:latin typeface="+mn-lt"/>
                <a:cs typeface="Arial" panose="020B0604020202020204" pitchFamily="34" charset="0"/>
              </a:rPr>
              <a:t>probabilities untuk masing-masing even dengan informasi baru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dengan menggunakan hukum </a:t>
            </a:r>
            <a:r>
              <a:rPr lang="en-US" sz="2400" dirty="0">
                <a:solidFill>
                  <a:srgbClr val="000000"/>
                </a:solidFill>
                <a:effectLst/>
                <a:latin typeface="+mn-lt"/>
                <a:cs typeface="Arial" panose="020B0604020202020204" pitchFamily="34" charset="0"/>
              </a:rPr>
              <a:t>multiplication law.</a:t>
            </a:r>
          </a:p>
        </p:txBody>
      </p:sp>
      <p:sp>
        <p:nvSpPr>
          <p:cNvPr id="97289" name="Rectangle 9"/>
          <p:cNvSpPr>
            <a:spLocks noChangeArrowheads="1"/>
          </p:cNvSpPr>
          <p:nvPr/>
        </p:nvSpPr>
        <p:spPr bwMode="auto">
          <a:xfrm>
            <a:off x="2321034" y="2283332"/>
            <a:ext cx="8141675" cy="393700"/>
          </a:xfrm>
          <a:prstGeom prst="rect">
            <a:avLst/>
          </a:prstGeom>
          <a:noFill/>
          <a:ln w="12700">
            <a:noFill/>
            <a:miter lim="800000"/>
            <a:headEnd/>
            <a:tailEnd/>
          </a:ln>
          <a:effectLst/>
        </p:spPr>
        <p:txBody>
          <a:bodyPr lIns="90488" tIns="44450" rIns="90488" bIns="44450"/>
          <a:lstStyle/>
          <a:p>
            <a:pPr marL="342900" indent="-342900" algn="l">
              <a:spcBef>
                <a:spcPct val="20000"/>
              </a:spcBef>
              <a:buFont typeface="Wingdings" pitchFamily="2" charset="2"/>
              <a:buNone/>
            </a:pPr>
            <a:r>
              <a:rPr lang="en-US" sz="2400">
                <a:solidFill>
                  <a:srgbClr val="000000"/>
                </a:solidFill>
                <a:effectLst/>
                <a:latin typeface="+mn-lt"/>
                <a:cs typeface="Arial" panose="020B0604020202020204" pitchFamily="34" charset="0"/>
              </a:rPr>
              <a:t>Siapkan kolom keempat</a:t>
            </a:r>
          </a:p>
        </p:txBody>
      </p:sp>
      <p:sp>
        <p:nvSpPr>
          <p:cNvPr id="97290" name="Rectangle 10"/>
          <p:cNvSpPr>
            <a:spLocks noChangeArrowheads="1"/>
          </p:cNvSpPr>
          <p:nvPr/>
        </p:nvSpPr>
        <p:spPr bwMode="auto">
          <a:xfrm>
            <a:off x="2056554" y="4491408"/>
            <a:ext cx="9787238" cy="964364"/>
          </a:xfrm>
          <a:prstGeom prst="rect">
            <a:avLst/>
          </a:prstGeom>
          <a:noFill/>
          <a:ln w="12700">
            <a:noFill/>
            <a:miter lim="800000"/>
            <a:headEnd/>
            <a:tailEnd/>
          </a:ln>
          <a:effectLst/>
        </p:spPr>
        <p:txBody>
          <a:bodyPr lIns="90488" tIns="44450" rIns="90488" bIns="44450"/>
          <a:lstStyle/>
          <a:p>
            <a:pPr marL="342900" indent="-342900" algn="l">
              <a:lnSpc>
                <a:spcPct val="11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	Kalikan </a:t>
            </a:r>
            <a:r>
              <a:rPr lang="en-US" sz="2400" dirty="0">
                <a:solidFill>
                  <a:srgbClr val="000000"/>
                </a:solidFill>
                <a:effectLst/>
                <a:latin typeface="+mn-lt"/>
                <a:cs typeface="Arial" panose="020B0604020202020204" pitchFamily="34" charset="0"/>
              </a:rPr>
              <a:t>prior </a:t>
            </a:r>
            <a:r>
              <a:rPr lang="en-US" sz="2400">
                <a:solidFill>
                  <a:srgbClr val="000000"/>
                </a:solidFill>
                <a:effectLst/>
                <a:latin typeface="+mn-lt"/>
                <a:cs typeface="Arial" panose="020B0604020202020204" pitchFamily="34" charset="0"/>
              </a:rPr>
              <a:t>probabilities pada kolom 2 dengan </a:t>
            </a:r>
            <a:r>
              <a:rPr lang="en-US" sz="2400" dirty="0">
                <a:solidFill>
                  <a:srgbClr val="000000"/>
                </a:solidFill>
                <a:effectLst/>
                <a:latin typeface="+mn-lt"/>
                <a:cs typeface="Arial" panose="020B0604020202020204" pitchFamily="34" charset="0"/>
              </a:rPr>
              <a:t>corresponding conditional </a:t>
            </a:r>
            <a:r>
              <a:rPr lang="en-US" sz="2400">
                <a:solidFill>
                  <a:srgbClr val="000000"/>
                </a:solidFill>
                <a:effectLst/>
                <a:latin typeface="+mn-lt"/>
                <a:cs typeface="Arial" panose="020B0604020202020204" pitchFamily="34" charset="0"/>
              </a:rPr>
              <a:t>probabilities di kolom </a:t>
            </a:r>
            <a:r>
              <a:rPr lang="en-US" sz="2400" dirty="0">
                <a:solidFill>
                  <a:srgbClr val="000000"/>
                </a:solidFill>
                <a:effectLst/>
                <a:latin typeface="+mn-lt"/>
                <a:cs typeface="Arial" panose="020B0604020202020204" pitchFamily="34" charset="0"/>
              </a:rPr>
              <a:t>3</a:t>
            </a:r>
            <a:r>
              <a:rPr lang="en-US" sz="2400">
                <a:solidFill>
                  <a:srgbClr val="000000"/>
                </a:solidFill>
                <a:effectLst/>
                <a:latin typeface="+mn-lt"/>
                <a:cs typeface="Arial" panose="020B0604020202020204" pitchFamily="34" charset="0"/>
              </a:rPr>
              <a:t>.  dimana, </a:t>
            </a: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i="1">
                <a:solidFill>
                  <a:srgbClr val="000000"/>
                </a:solidFill>
                <a:effectLst/>
                <a:cs typeface="Arial" panose="020B0604020202020204" pitchFamily="34" charset="0"/>
              </a:rPr>
              <a:t> </a:t>
            </a:r>
            <a:r>
              <a:rPr lang="en-US" sz="2400">
                <a:solidFill>
                  <a:srgbClr val="000000"/>
                </a:solidFill>
                <a:effectLst/>
                <a:latin typeface="Symbol" panose="05050102010706020507" pitchFamily="18" charset="2"/>
                <a:cs typeface="Arial" panose="020B0604020202020204" pitchFamily="34" charset="0"/>
              </a:rPr>
              <a:t>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B</a:t>
            </a:r>
            <a:r>
              <a:rPr lang="en-US" sz="2400" dirty="0" err="1">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A</a:t>
            </a:r>
            <a:r>
              <a:rPr lang="en-US" sz="2400" i="1" baseline="-25000" dirty="0" err="1">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a:t>
            </a:r>
          </a:p>
        </p:txBody>
      </p:sp>
      <p:sp>
        <p:nvSpPr>
          <p:cNvPr id="97293" name="Rectangle 13"/>
          <p:cNvSpPr>
            <a:spLocks noChangeArrowheads="1"/>
          </p:cNvSpPr>
          <p:nvPr/>
        </p:nvSpPr>
        <p:spPr bwMode="auto">
          <a:xfrm>
            <a:off x="1256874"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a:solidFill>
                  <a:srgbClr val="000000"/>
                </a:solidFill>
                <a:effectLst/>
                <a:latin typeface="+mn-lt"/>
                <a:cs typeface="Arial" panose="020B0604020202020204" pitchFamily="34" charset="0"/>
              </a:rPr>
              <a:t> </a:t>
            </a:r>
            <a:r>
              <a:rPr lang="en-US" sz="2400">
                <a:solidFill>
                  <a:srgbClr val="000000"/>
                </a:solidFill>
                <a:effectLst/>
                <a:latin typeface="Arial" panose="020B0604020202020204" pitchFamily="34" charset="0"/>
                <a:cs typeface="Arial" panose="020B0604020202020204" pitchFamily="34" charset="0"/>
              </a:rPr>
              <a:t>Langkah</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2 		</a:t>
            </a:r>
          </a:p>
        </p:txBody>
      </p:sp>
      <p:sp>
        <p:nvSpPr>
          <p:cNvPr id="2" name="Slide Number Placeholder 1"/>
          <p:cNvSpPr>
            <a:spLocks noGrp="1"/>
          </p:cNvSpPr>
          <p:nvPr>
            <p:ph type="sldNum" sz="quarter" idx="12"/>
          </p:nvPr>
        </p:nvSpPr>
        <p:spPr/>
        <p:txBody>
          <a:bodyPr/>
          <a:lstStyle/>
          <a:p>
            <a:fld id="{949EBC64-41CB-41B8-B6DF-9B1367312BD4}" type="slidenum">
              <a:rPr lang="en-US" smtClean="0"/>
              <a:t>56</a:t>
            </a:fld>
            <a:endParaRPr lang="en-US"/>
          </a:p>
        </p:txBody>
      </p:sp>
      <p:sp>
        <p:nvSpPr>
          <p:cNvPr id="10"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11" name="Rectangle 141"/>
          <p:cNvSpPr>
            <a:spLocks noChangeArrowheads="1"/>
          </p:cNvSpPr>
          <p:nvPr/>
        </p:nvSpPr>
        <p:spPr bwMode="auto">
          <a:xfrm>
            <a:off x="1252651"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57</a:t>
            </a:fld>
            <a:endParaRPr lang="en-US"/>
          </a:p>
        </p:txBody>
      </p:sp>
      <p:sp>
        <p:nvSpPr>
          <p:cNvPr id="17" name="Rectangle 159"/>
          <p:cNvSpPr>
            <a:spLocks noChangeArrowheads="1"/>
          </p:cNvSpPr>
          <p:nvPr/>
        </p:nvSpPr>
        <p:spPr bwMode="auto">
          <a:xfrm>
            <a:off x="1256874"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a:solidFill>
                  <a:srgbClr val="000000"/>
                </a:solidFill>
                <a:effectLst/>
                <a:latin typeface="Arial" panose="020B0604020202020204" pitchFamily="34" charset="0"/>
                <a:cs typeface="Arial" panose="020B0604020202020204" pitchFamily="34" charset="0"/>
              </a:rPr>
              <a:t> Langkah </a:t>
            </a:r>
            <a:r>
              <a:rPr lang="en-US" sz="2400" dirty="0">
                <a:solidFill>
                  <a:srgbClr val="000000"/>
                </a:solidFill>
                <a:effectLst/>
                <a:latin typeface="Arial" panose="020B0604020202020204" pitchFamily="34" charset="0"/>
                <a:cs typeface="Arial" panose="020B0604020202020204" pitchFamily="34" charset="0"/>
              </a:rPr>
              <a:t>2 		</a:t>
            </a:r>
          </a:p>
        </p:txBody>
      </p:sp>
      <p:sp>
        <p:nvSpPr>
          <p:cNvPr id="18"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19" name="Rectangle 141"/>
          <p:cNvSpPr>
            <a:spLocks noChangeArrowheads="1"/>
          </p:cNvSpPr>
          <p:nvPr/>
        </p:nvSpPr>
        <p:spPr bwMode="auto">
          <a:xfrm>
            <a:off x="1252651"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grpSp>
        <p:nvGrpSpPr>
          <p:cNvPr id="2" name="Group 1"/>
          <p:cNvGrpSpPr/>
          <p:nvPr/>
        </p:nvGrpSpPr>
        <p:grpSpPr>
          <a:xfrm>
            <a:off x="1754391" y="2272574"/>
            <a:ext cx="9452919" cy="3390750"/>
            <a:chOff x="1087395" y="2132720"/>
            <a:chExt cx="9452919" cy="3390750"/>
          </a:xfrm>
        </p:grpSpPr>
        <p:sp>
          <p:nvSpPr>
            <p:cNvPr id="22" name="Rectangle 21"/>
            <p:cNvSpPr/>
            <p:nvPr/>
          </p:nvSpPr>
          <p:spPr>
            <a:xfrm>
              <a:off x="1087395" y="2132720"/>
              <a:ext cx="9452919" cy="33907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136"/>
            <p:cNvSpPr>
              <a:spLocks noChangeShapeType="1"/>
            </p:cNvSpPr>
            <p:nvPr/>
          </p:nvSpPr>
          <p:spPr bwMode="auto">
            <a:xfrm>
              <a:off x="1265334" y="4000030"/>
              <a:ext cx="9040210" cy="0"/>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6" name="Rectangle 137"/>
            <p:cNvSpPr>
              <a:spLocks noChangeArrowheads="1"/>
            </p:cNvSpPr>
            <p:nvPr/>
          </p:nvSpPr>
          <p:spPr bwMode="auto">
            <a:xfrm>
              <a:off x="1931471"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(1)</a:t>
              </a:r>
            </a:p>
          </p:txBody>
        </p:sp>
        <p:sp>
          <p:nvSpPr>
            <p:cNvPr id="7" name="Rectangle 138"/>
            <p:cNvSpPr>
              <a:spLocks noChangeArrowheads="1"/>
            </p:cNvSpPr>
            <p:nvPr/>
          </p:nvSpPr>
          <p:spPr bwMode="auto">
            <a:xfrm>
              <a:off x="3537232" y="2290292"/>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(2)</a:t>
              </a:r>
            </a:p>
          </p:txBody>
        </p:sp>
        <p:sp>
          <p:nvSpPr>
            <p:cNvPr id="8" name="Rectangle 139"/>
            <p:cNvSpPr>
              <a:spLocks noChangeArrowheads="1"/>
            </p:cNvSpPr>
            <p:nvPr/>
          </p:nvSpPr>
          <p:spPr bwMode="auto">
            <a:xfrm>
              <a:off x="5513186" y="2290292"/>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(3)</a:t>
              </a:r>
            </a:p>
          </p:txBody>
        </p:sp>
        <p:sp>
          <p:nvSpPr>
            <p:cNvPr id="9" name="Rectangle 140"/>
            <p:cNvSpPr>
              <a:spLocks noChangeArrowheads="1"/>
            </p:cNvSpPr>
            <p:nvPr/>
          </p:nvSpPr>
          <p:spPr bwMode="auto">
            <a:xfrm>
              <a:off x="7544349"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(4)</a:t>
              </a:r>
            </a:p>
          </p:txBody>
        </p:sp>
        <p:sp>
          <p:nvSpPr>
            <p:cNvPr id="10" name="Rectangle 141"/>
            <p:cNvSpPr>
              <a:spLocks noChangeArrowheads="1"/>
            </p:cNvSpPr>
            <p:nvPr/>
          </p:nvSpPr>
          <p:spPr bwMode="auto">
            <a:xfrm>
              <a:off x="9468210"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(5)</a:t>
              </a:r>
            </a:p>
          </p:txBody>
        </p:sp>
        <p:sp>
          <p:nvSpPr>
            <p:cNvPr id="11" name="Rectangle 142"/>
            <p:cNvSpPr>
              <a:spLocks noChangeArrowheads="1"/>
            </p:cNvSpPr>
            <p:nvPr/>
          </p:nvSpPr>
          <p:spPr bwMode="auto">
            <a:xfrm>
              <a:off x="1500740" y="2988792"/>
              <a:ext cx="1292195" cy="914400"/>
            </a:xfrm>
            <a:prstGeom prst="rect">
              <a:avLst/>
            </a:prstGeom>
            <a:noFill/>
            <a:ln w="12700">
              <a:noFill/>
              <a:miter lim="800000"/>
              <a:headEnd/>
              <a:tailEnd/>
            </a:ln>
            <a:effectLst/>
          </p:spPr>
          <p:txBody>
            <a:bodyPr wrap="none" anchor="ctr"/>
            <a:lstStyle/>
            <a:p>
              <a:pPr>
                <a:lnSpc>
                  <a:spcPct val="120000"/>
                </a:lnSpc>
              </a:pPr>
              <a:r>
                <a:rPr lang="en-US" sz="2400" dirty="0">
                  <a:solidFill>
                    <a:srgbClr val="000000"/>
                  </a:solidFill>
                  <a:effectLst/>
                  <a:latin typeface="+mn-lt"/>
                  <a:cs typeface="Arial" panose="020B0604020202020204" pitchFamily="34" charset="0"/>
                </a:rPr>
                <a:t>Events</a:t>
              </a:r>
            </a:p>
            <a:p>
              <a:pPr>
                <a:lnSpc>
                  <a:spcPct val="12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p>
          </p:txBody>
        </p:sp>
        <p:sp>
          <p:nvSpPr>
            <p:cNvPr id="12" name="Rectangle 143"/>
            <p:cNvSpPr>
              <a:spLocks noChangeArrowheads="1"/>
            </p:cNvSpPr>
            <p:nvPr/>
          </p:nvSpPr>
          <p:spPr bwMode="auto">
            <a:xfrm>
              <a:off x="2675769" y="2658592"/>
              <a:ext cx="2229670" cy="1238250"/>
            </a:xfrm>
            <a:prstGeom prst="rect">
              <a:avLst/>
            </a:prstGeom>
            <a:noFill/>
            <a:ln w="12700">
              <a:noFill/>
              <a:miter lim="800000"/>
              <a:headEnd/>
              <a:tailEnd/>
            </a:ln>
            <a:effectLst/>
          </p:spPr>
          <p:txBody>
            <a:bodyPr wrap="none" anchor="ctr"/>
            <a:lstStyle/>
            <a:p>
              <a:pPr>
                <a:lnSpc>
                  <a:spcPct val="110000"/>
                </a:lnSpc>
              </a:pPr>
              <a:r>
                <a:rPr lang="en-US" sz="2400">
                  <a:solidFill>
                    <a:srgbClr val="000000"/>
                  </a:solidFill>
                  <a:effectLst/>
                  <a:latin typeface="+mn-lt"/>
                  <a:cs typeface="Arial" panose="020B0604020202020204" pitchFamily="34" charset="0"/>
                </a:rPr>
                <a:t>Prior</a:t>
              </a:r>
            </a:p>
            <a:p>
              <a:pPr>
                <a:lnSpc>
                  <a:spcPct val="110000"/>
                </a:lnSpc>
              </a:pPr>
              <a:r>
                <a:rPr lang="en-US" sz="2400">
                  <a:solidFill>
                    <a:srgbClr val="000000"/>
                  </a:solidFill>
                  <a:effectLst/>
                  <a:latin typeface="+mn-lt"/>
                  <a:cs typeface="Arial" panose="020B0604020202020204" pitchFamily="34" charset="0"/>
                </a:rPr>
                <a:t>Probabilities</a:t>
              </a:r>
            </a:p>
            <a:p>
              <a:pPr>
                <a:lnSpc>
                  <a:spcPct val="12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13" name="Rectangle 144"/>
            <p:cNvSpPr>
              <a:spLocks noChangeArrowheads="1"/>
            </p:cNvSpPr>
            <p:nvPr/>
          </p:nvSpPr>
          <p:spPr bwMode="auto">
            <a:xfrm>
              <a:off x="4601049" y="2671292"/>
              <a:ext cx="2381693" cy="1276350"/>
            </a:xfrm>
            <a:prstGeom prst="rect">
              <a:avLst/>
            </a:prstGeom>
            <a:noFill/>
            <a:ln w="12700">
              <a:noFill/>
              <a:miter lim="800000"/>
              <a:headEnd/>
              <a:tailEnd/>
            </a:ln>
            <a:effectLst/>
          </p:spPr>
          <p:txBody>
            <a:bodyPr wrap="none" anchor="ctr"/>
            <a:lstStyle/>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Conditional</a:t>
              </a:r>
            </a:p>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Probabilities</a:t>
              </a:r>
            </a:p>
            <a:p>
              <a:pPr>
                <a:lnSpc>
                  <a:spcPct val="13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14" name="Rectangle 145"/>
            <p:cNvSpPr>
              <a:spLocks noChangeArrowheads="1"/>
            </p:cNvSpPr>
            <p:nvPr/>
          </p:nvSpPr>
          <p:spPr bwMode="auto">
            <a:xfrm>
              <a:off x="1728774" y="3909542"/>
              <a:ext cx="912138" cy="1162050"/>
            </a:xfrm>
            <a:prstGeom prst="rect">
              <a:avLst/>
            </a:prstGeom>
            <a:noFill/>
            <a:ln w="12700">
              <a:noFill/>
              <a:miter lim="800000"/>
              <a:headEnd/>
              <a:tailEnd/>
            </a:ln>
            <a:effectLst/>
          </p:spPr>
          <p:txBody>
            <a:bodyPr wrap="none" anchor="ctr"/>
            <a:lstStyle/>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1</a:t>
              </a:r>
            </a:p>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2</a:t>
              </a:r>
            </a:p>
          </p:txBody>
        </p:sp>
        <p:sp>
          <p:nvSpPr>
            <p:cNvPr id="15" name="Rectangle 146"/>
            <p:cNvSpPr>
              <a:spLocks noChangeArrowheads="1"/>
            </p:cNvSpPr>
            <p:nvPr/>
          </p:nvSpPr>
          <p:spPr bwMode="auto">
            <a:xfrm>
              <a:off x="3385209" y="4074642"/>
              <a:ext cx="785452" cy="12954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  .7</a:t>
              </a:r>
            </a:p>
            <a:p>
              <a:pPr>
                <a:lnSpc>
                  <a:spcPct val="130000"/>
                </a:lnSpc>
              </a:pPr>
              <a:r>
                <a:rPr lang="en-US" sz="2400" u="sng">
                  <a:solidFill>
                    <a:srgbClr val="000000"/>
                  </a:solidFill>
                  <a:effectLst/>
                  <a:latin typeface="+mn-lt"/>
                  <a:cs typeface="Arial" panose="020B0604020202020204" pitchFamily="34" charset="0"/>
                </a:rPr>
                <a:t>  .3</a:t>
              </a:r>
            </a:p>
            <a:p>
              <a:pPr>
                <a:lnSpc>
                  <a:spcPct val="130000"/>
                </a:lnSpc>
              </a:pPr>
              <a:r>
                <a:rPr lang="en-US" sz="2400">
                  <a:solidFill>
                    <a:srgbClr val="000000"/>
                  </a:solidFill>
                  <a:effectLst/>
                  <a:latin typeface="+mn-lt"/>
                  <a:cs typeface="Arial" panose="020B0604020202020204" pitchFamily="34" charset="0"/>
                </a:rPr>
                <a:t>1.0</a:t>
              </a:r>
            </a:p>
          </p:txBody>
        </p:sp>
        <p:sp>
          <p:nvSpPr>
            <p:cNvPr id="16" name="Rectangle 147"/>
            <p:cNvSpPr>
              <a:spLocks noChangeArrowheads="1"/>
            </p:cNvSpPr>
            <p:nvPr/>
          </p:nvSpPr>
          <p:spPr bwMode="auto">
            <a:xfrm>
              <a:off x="5462512" y="3865092"/>
              <a:ext cx="608092" cy="12573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.2</a:t>
              </a:r>
            </a:p>
            <a:p>
              <a:pPr>
                <a:lnSpc>
                  <a:spcPct val="130000"/>
                </a:lnSpc>
              </a:pPr>
              <a:r>
                <a:rPr lang="en-US" sz="2400">
                  <a:solidFill>
                    <a:srgbClr val="000000"/>
                  </a:solidFill>
                  <a:effectLst/>
                  <a:latin typeface="+mn-lt"/>
                  <a:cs typeface="Arial" panose="020B0604020202020204" pitchFamily="34" charset="0"/>
                </a:rPr>
                <a:t>.9</a:t>
              </a:r>
            </a:p>
          </p:txBody>
        </p:sp>
        <p:sp>
          <p:nvSpPr>
            <p:cNvPr id="20" name="Rectangle 154"/>
            <p:cNvSpPr>
              <a:spLocks noChangeArrowheads="1"/>
            </p:cNvSpPr>
            <p:nvPr/>
          </p:nvSpPr>
          <p:spPr bwMode="auto">
            <a:xfrm>
              <a:off x="7502293" y="3819270"/>
              <a:ext cx="1827062" cy="1352550"/>
            </a:xfrm>
            <a:prstGeom prst="rect">
              <a:avLst/>
            </a:prstGeom>
            <a:noFill/>
            <a:ln w="12700">
              <a:noFill/>
              <a:miter lim="800000"/>
              <a:headEnd/>
              <a:tailEnd/>
            </a:ln>
            <a:effectLst/>
          </p:spPr>
          <p:txBody>
            <a:bodyPr wrap="none" anchor="ctr"/>
            <a:lstStyle/>
            <a:p>
              <a:pPr algn="l">
                <a:lnSpc>
                  <a:spcPct val="130000"/>
                </a:lnSpc>
              </a:pPr>
              <a:r>
                <a:rPr lang="en-US" sz="2400" dirty="0">
                  <a:solidFill>
                    <a:srgbClr val="000000"/>
                  </a:solidFill>
                  <a:effectLst/>
                  <a:latin typeface="+mn-lt"/>
                  <a:cs typeface="Arial" panose="020B0604020202020204" pitchFamily="34" charset="0"/>
                </a:rPr>
                <a:t>.14 = .7(.2)</a:t>
              </a:r>
            </a:p>
            <a:p>
              <a:pPr algn="l">
                <a:lnSpc>
                  <a:spcPct val="130000"/>
                </a:lnSpc>
              </a:pPr>
              <a:r>
                <a:rPr lang="en-US" sz="2400" u="sng" dirty="0">
                  <a:solidFill>
                    <a:srgbClr val="000000"/>
                  </a:solidFill>
                  <a:effectLst/>
                  <a:latin typeface="+mn-lt"/>
                  <a:cs typeface="Arial" panose="020B0604020202020204" pitchFamily="34" charset="0"/>
                </a:rPr>
                <a:t>.27</a:t>
              </a:r>
            </a:p>
          </p:txBody>
        </p:sp>
        <p:sp>
          <p:nvSpPr>
            <p:cNvPr id="21" name="Rectangle 155"/>
            <p:cNvSpPr>
              <a:spLocks noChangeArrowheads="1"/>
            </p:cNvSpPr>
            <p:nvPr/>
          </p:nvSpPr>
          <p:spPr bwMode="auto">
            <a:xfrm>
              <a:off x="6656302" y="2614142"/>
              <a:ext cx="2381693" cy="133350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Joint</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 </a:t>
              </a:r>
              <a:r>
                <a:rPr lang="en-US" sz="2400" dirty="0">
                  <a:solidFill>
                    <a:srgbClr val="000000"/>
                  </a:solidFill>
                  <a:effectLst/>
                  <a:latin typeface="+mn-lt"/>
                  <a:cs typeface="Arial" panose="020B0604020202020204" pitchFamily="34" charset="0"/>
                </a:rPr>
                <a:t>I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grpSp>
    </p:spTree>
    <p:extLst>
      <p:ext uri="{BB962C8B-B14F-4D97-AF65-F5344CB8AC3E}">
        <p14:creationId xmlns:p14="http://schemas.microsoft.com/office/powerpoint/2010/main" val="766956603"/>
      </p:ext>
    </p:extLst>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ChangeArrowheads="1"/>
          </p:cNvSpPr>
          <p:nvPr/>
        </p:nvSpPr>
        <p:spPr bwMode="auto">
          <a:xfrm>
            <a:off x="1267632"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a:solidFill>
                  <a:srgbClr val="000000"/>
                </a:solidFill>
                <a:effectLst/>
                <a:latin typeface="Arial" panose="020B0604020202020204" pitchFamily="34" charset="0"/>
                <a:cs typeface="Arial" panose="020B0604020202020204" pitchFamily="34" charset="0"/>
              </a:rPr>
              <a:t> Langkah 2 (lanjutan)   		</a:t>
            </a:r>
          </a:p>
        </p:txBody>
      </p:sp>
      <p:sp>
        <p:nvSpPr>
          <p:cNvPr id="187513" name="Rectangle 121"/>
          <p:cNvSpPr>
            <a:spLocks noChangeArrowheads="1"/>
          </p:cNvSpPr>
          <p:nvPr/>
        </p:nvSpPr>
        <p:spPr bwMode="auto">
          <a:xfrm>
            <a:off x="2086093" y="2445884"/>
            <a:ext cx="9239619" cy="1397000"/>
          </a:xfrm>
          <a:prstGeom prst="rect">
            <a:avLst/>
          </a:prstGeom>
          <a:noFill/>
          <a:ln w="12700">
            <a:noFill/>
            <a:miter lim="800000"/>
            <a:headEnd/>
            <a:tailEnd/>
          </a:ln>
          <a:effectLst/>
        </p:spPr>
        <p:txBody>
          <a:bodyPr wrap="square" anchor="ctr"/>
          <a:lstStyle/>
          <a:p>
            <a:pPr algn="l">
              <a:lnSpc>
                <a:spcPct val="110000"/>
              </a:lnSpc>
            </a:pPr>
            <a:r>
              <a:rPr lang="en-US" sz="2400">
                <a:solidFill>
                  <a:srgbClr val="000000"/>
                </a:solidFill>
                <a:effectLst/>
                <a:latin typeface="+mn-lt"/>
                <a:cs typeface="Arial" panose="020B0604020202020204" pitchFamily="34" charset="0"/>
              </a:rPr>
              <a:t>     Kita lihat bahwa nilai probabilitasnya  </a:t>
            </a:r>
            <a:r>
              <a:rPr lang="en-US" sz="2400" dirty="0">
                <a:solidFill>
                  <a:srgbClr val="000000"/>
                </a:solidFill>
                <a:effectLst/>
                <a:latin typeface="+mn-lt"/>
                <a:cs typeface="Arial" panose="020B0604020202020204" pitchFamily="34" charset="0"/>
              </a:rPr>
              <a:t>.</a:t>
            </a:r>
            <a:r>
              <a:rPr lang="en-US" sz="2400">
                <a:solidFill>
                  <a:srgbClr val="000000"/>
                </a:solidFill>
                <a:effectLst/>
                <a:latin typeface="+mn-lt"/>
                <a:cs typeface="Arial" panose="020B0604020202020204" pitchFamily="34" charset="0"/>
              </a:rPr>
              <a:t>14 dari dewan kota menyetujui perubahan zonasi dan rekomendasi negatif dari dewan perencanaan..  </a:t>
            </a:r>
            <a:endParaRPr lang="en-US" sz="2400" dirty="0">
              <a:solidFill>
                <a:srgbClr val="000000"/>
              </a:solidFill>
              <a:effectLst/>
              <a:latin typeface="+mn-lt"/>
              <a:cs typeface="Arial" panose="020B0604020202020204" pitchFamily="34" charset="0"/>
            </a:endParaRPr>
          </a:p>
        </p:txBody>
      </p:sp>
      <p:sp>
        <p:nvSpPr>
          <p:cNvPr id="187521" name="Rectangle 129"/>
          <p:cNvSpPr>
            <a:spLocks noChangeArrowheads="1"/>
          </p:cNvSpPr>
          <p:nvPr/>
        </p:nvSpPr>
        <p:spPr bwMode="auto">
          <a:xfrm>
            <a:off x="2097010" y="3944974"/>
            <a:ext cx="9425424" cy="1127919"/>
          </a:xfrm>
          <a:prstGeom prst="rect">
            <a:avLst/>
          </a:prstGeom>
          <a:noFill/>
          <a:ln w="12700">
            <a:noFill/>
            <a:miter lim="800000"/>
            <a:headEnd/>
            <a:tailEnd/>
          </a:ln>
          <a:effectLst/>
        </p:spPr>
        <p:txBody>
          <a:bodyPr wrap="square" anchor="ctr"/>
          <a:lstStyle/>
          <a:p>
            <a:pPr algn="l">
              <a:lnSpc>
                <a:spcPct val="110000"/>
              </a:lnSpc>
            </a:pPr>
            <a:r>
              <a:rPr lang="en-US" sz="2400">
                <a:solidFill>
                  <a:srgbClr val="000000"/>
                </a:solidFill>
                <a:effectLst/>
                <a:latin typeface="+mn-lt"/>
                <a:cs typeface="Arial" panose="020B0604020202020204" pitchFamily="34" charset="0"/>
              </a:rPr>
              <a:t>     Ada pprobabilitas </a:t>
            </a:r>
            <a:r>
              <a:rPr lang="en-US" sz="2400" dirty="0">
                <a:solidFill>
                  <a:srgbClr val="000000"/>
                </a:solidFill>
                <a:effectLst/>
                <a:latin typeface="+mn-lt"/>
                <a:cs typeface="Arial" panose="020B0604020202020204" pitchFamily="34" charset="0"/>
              </a:rPr>
              <a:t>.</a:t>
            </a:r>
            <a:r>
              <a:rPr lang="en-US" sz="2400">
                <a:solidFill>
                  <a:srgbClr val="000000"/>
                </a:solidFill>
                <a:effectLst/>
                <a:latin typeface="+mn-lt"/>
                <a:cs typeface="Arial" panose="020B0604020202020204" pitchFamily="34" charset="0"/>
              </a:rPr>
              <a:t>27 dewan kota tidak menyetujui perubahan zonasi dan rekomendasi negatif dari dewan perencanaan.</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58</a:t>
            </a:fld>
            <a:endParaRPr lang="en-US"/>
          </a:p>
        </p:txBody>
      </p:sp>
      <p:sp>
        <p:nvSpPr>
          <p:cNvPr id="8" name="Rectangle 2"/>
          <p:cNvSpPr txBox="1">
            <a:spLocks noChangeArrowheads="1"/>
          </p:cNvSpPr>
          <p:nvPr/>
        </p:nvSpPr>
        <p:spPr>
          <a:xfrm>
            <a:off x="889917" y="593416"/>
            <a:ext cx="10489585" cy="727075"/>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Bayes’ Theorem:  Tabular Approach</a:t>
            </a:r>
          </a:p>
        </p:txBody>
      </p:sp>
      <p:sp>
        <p:nvSpPr>
          <p:cNvPr id="9"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450" name="Rectangle 122"/>
          <p:cNvSpPr>
            <a:spLocks noChangeArrowheads="1"/>
          </p:cNvSpPr>
          <p:nvPr/>
        </p:nvSpPr>
        <p:spPr bwMode="auto">
          <a:xfrm>
            <a:off x="1979779" y="3078897"/>
            <a:ext cx="8901790" cy="1611206"/>
          </a:xfrm>
          <a:prstGeom prst="rect">
            <a:avLst/>
          </a:prstGeom>
          <a:noFill/>
          <a:ln w="12700">
            <a:noFill/>
            <a:miter lim="800000"/>
            <a:headEnd/>
            <a:tailEnd/>
          </a:ln>
          <a:effectLst/>
        </p:spPr>
        <p:txBody>
          <a:bodyPr wrap="square" anchor="ctr"/>
          <a:lstStyle/>
          <a:p>
            <a:pPr algn="l">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     Jumlahkan </a:t>
            </a:r>
            <a:r>
              <a:rPr lang="en-US" sz="2400" dirty="0">
                <a:solidFill>
                  <a:srgbClr val="000000"/>
                </a:solidFill>
                <a:effectLst/>
                <a:latin typeface="+mn-lt"/>
                <a:cs typeface="Arial" panose="020B0604020202020204" pitchFamily="34" charset="0"/>
              </a:rPr>
              <a:t>joint </a:t>
            </a:r>
            <a:r>
              <a:rPr lang="en-US" sz="2400">
                <a:solidFill>
                  <a:srgbClr val="000000"/>
                </a:solidFill>
                <a:effectLst/>
                <a:latin typeface="+mn-lt"/>
                <a:cs typeface="Arial" panose="020B0604020202020204" pitchFamily="34" charset="0"/>
              </a:rPr>
              <a:t>probabilities pada kolom </a:t>
            </a:r>
            <a:r>
              <a:rPr lang="en-US" sz="2400" dirty="0">
                <a:solidFill>
                  <a:srgbClr val="000000"/>
                </a:solidFill>
                <a:effectLst/>
                <a:latin typeface="+mn-lt"/>
                <a:cs typeface="Arial" panose="020B0604020202020204" pitchFamily="34" charset="0"/>
              </a:rPr>
              <a:t>4</a:t>
            </a:r>
            <a:r>
              <a:rPr lang="en-US" sz="2400">
                <a:solidFill>
                  <a:srgbClr val="000000"/>
                </a:solidFill>
                <a:effectLst/>
                <a:latin typeface="+mn-lt"/>
                <a:cs typeface="Arial" panose="020B0604020202020204" pitchFamily="34" charset="0"/>
              </a:rPr>
              <a:t>.  Jumlahkan probabilitas dari informasi baru,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Jumlah dari </a:t>
            </a:r>
            <a:r>
              <a:rPr lang="en-US" sz="2400" dirty="0">
                <a:solidFill>
                  <a:srgbClr val="000000"/>
                </a:solidFill>
                <a:effectLst/>
                <a:latin typeface="+mn-lt"/>
                <a:cs typeface="Arial" panose="020B0604020202020204" pitchFamily="34" charset="0"/>
              </a:rPr>
              <a:t>.14 + .</a:t>
            </a:r>
            <a:r>
              <a:rPr lang="en-US" sz="2400">
                <a:solidFill>
                  <a:srgbClr val="000000"/>
                </a:solidFill>
                <a:effectLst/>
                <a:latin typeface="+mn-lt"/>
                <a:cs typeface="Arial" panose="020B0604020202020204" pitchFamily="34" charset="0"/>
              </a:rPr>
              <a:t>27 adalah probabilitas sebesar </a:t>
            </a:r>
            <a:r>
              <a:rPr lang="en-US" sz="2400" dirty="0">
                <a:solidFill>
                  <a:srgbClr val="000000"/>
                </a:solidFill>
                <a:effectLst/>
                <a:latin typeface="+mn-lt"/>
                <a:cs typeface="Arial" panose="020B0604020202020204" pitchFamily="34" charset="0"/>
              </a:rPr>
              <a:t>.</a:t>
            </a:r>
            <a:r>
              <a:rPr lang="en-US" sz="2400">
                <a:solidFill>
                  <a:srgbClr val="000000"/>
                </a:solidFill>
                <a:effectLst/>
                <a:latin typeface="+mn-lt"/>
                <a:cs typeface="Arial" panose="020B0604020202020204" pitchFamily="34" charset="0"/>
              </a:rPr>
              <a:t>41 dari rekomendasi negatif dari dewan perencanaan.</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59</a:t>
            </a:fld>
            <a:endParaRPr lang="en-US"/>
          </a:p>
        </p:txBody>
      </p:sp>
      <p:sp>
        <p:nvSpPr>
          <p:cNvPr id="9" name="Rectangle 3"/>
          <p:cNvSpPr>
            <a:spLocks noChangeArrowheads="1"/>
          </p:cNvSpPr>
          <p:nvPr/>
        </p:nvSpPr>
        <p:spPr bwMode="auto">
          <a:xfrm>
            <a:off x="1263409" y="2399074"/>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a:solidFill>
                  <a:srgbClr val="000000"/>
                </a:solidFill>
                <a:effectLst/>
                <a:latin typeface="Arial" panose="020B0604020202020204" pitchFamily="34" charset="0"/>
                <a:cs typeface="Arial" panose="020B0604020202020204" pitchFamily="34" charset="0"/>
              </a:rPr>
              <a:t> Langkah </a:t>
            </a:r>
            <a:r>
              <a:rPr lang="en-US" sz="2400" dirty="0">
                <a:solidFill>
                  <a:srgbClr val="000000"/>
                </a:solidFill>
                <a:effectLst/>
                <a:latin typeface="Arial" panose="020B0604020202020204" pitchFamily="34" charset="0"/>
                <a:cs typeface="Arial" panose="020B0604020202020204" pitchFamily="34" charset="0"/>
              </a:rPr>
              <a:t>3   		</a:t>
            </a:r>
          </a:p>
        </p:txBody>
      </p:sp>
      <p:sp>
        <p:nvSpPr>
          <p:cNvPr id="10" name="Rectangle 2"/>
          <p:cNvSpPr txBox="1">
            <a:spLocks noChangeArrowheads="1"/>
          </p:cNvSpPr>
          <p:nvPr/>
        </p:nvSpPr>
        <p:spPr>
          <a:xfrm>
            <a:off x="889917" y="593416"/>
            <a:ext cx="10489585" cy="727075"/>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Bayes’ Theorem:  Tabular Approach</a:t>
            </a:r>
          </a:p>
        </p:txBody>
      </p:sp>
      <p:sp>
        <p:nvSpPr>
          <p:cNvPr id="11" name="Rectangle 141"/>
          <p:cNvSpPr>
            <a:spLocks noChangeArrowheads="1"/>
          </p:cNvSpPr>
          <p:nvPr/>
        </p:nvSpPr>
        <p:spPr bwMode="auto">
          <a:xfrm>
            <a:off x="1263409" y="1466914"/>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924807" y="402483"/>
            <a:ext cx="10337562" cy="865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Statistical Experiments</a:t>
            </a:r>
          </a:p>
        </p:txBody>
      </p:sp>
      <p:sp>
        <p:nvSpPr>
          <p:cNvPr id="207875" name="Rectangle 3"/>
          <p:cNvSpPr>
            <a:spLocks noChangeArrowheads="1"/>
          </p:cNvSpPr>
          <p:nvPr/>
        </p:nvSpPr>
        <p:spPr bwMode="auto">
          <a:xfrm>
            <a:off x="1266858" y="1213336"/>
            <a:ext cx="9653459" cy="12827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Dalam statistik, pengertian eksperimen agak berbeda dari eksperimen dalam ilmu fisika.</a:t>
            </a:r>
            <a:endParaRPr lang="en-US" sz="2400" dirty="0">
              <a:solidFill>
                <a:srgbClr val="000000"/>
              </a:solidFill>
              <a:effectLst/>
              <a:latin typeface="+mn-lt"/>
              <a:cs typeface="Arial" panose="020B0604020202020204" pitchFamily="34" charset="0"/>
            </a:endParaRPr>
          </a:p>
        </p:txBody>
      </p:sp>
      <p:sp>
        <p:nvSpPr>
          <p:cNvPr id="207876" name="Rectangle 4"/>
          <p:cNvSpPr>
            <a:spLocks noChangeArrowheads="1"/>
          </p:cNvSpPr>
          <p:nvPr/>
        </p:nvSpPr>
        <p:spPr bwMode="auto">
          <a:xfrm>
            <a:off x="1266858" y="2364384"/>
            <a:ext cx="9653459" cy="63758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Dalam eksperimen statistik, probabilitas menentukan hasil.</a:t>
            </a:r>
            <a:endParaRPr lang="en-US" sz="2400" dirty="0">
              <a:solidFill>
                <a:srgbClr val="000000"/>
              </a:solidFill>
              <a:effectLst/>
              <a:latin typeface="+mn-lt"/>
              <a:cs typeface="Arial" panose="020B0604020202020204" pitchFamily="34" charset="0"/>
            </a:endParaRPr>
          </a:p>
        </p:txBody>
      </p:sp>
      <p:sp>
        <p:nvSpPr>
          <p:cNvPr id="207877" name="Rectangle 5"/>
          <p:cNvSpPr>
            <a:spLocks noChangeArrowheads="1"/>
          </p:cNvSpPr>
          <p:nvPr/>
        </p:nvSpPr>
        <p:spPr bwMode="auto">
          <a:xfrm>
            <a:off x="1266858" y="3180474"/>
            <a:ext cx="9653459" cy="106377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sv-SE" sz="2400">
                <a:solidFill>
                  <a:srgbClr val="000000"/>
                </a:solidFill>
                <a:effectLst/>
                <a:latin typeface="+mn-lt"/>
                <a:cs typeface="Arial" panose="020B0604020202020204" pitchFamily="34" charset="0"/>
              </a:rPr>
              <a:t>Meskipun percobaan diulang dengan cara yang persis sama, hasil yang sama sekali berbeda dapat terjadi</a:t>
            </a:r>
            <a:r>
              <a:rPr lang="en-US" sz="240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p:txBody>
      </p:sp>
      <p:sp>
        <p:nvSpPr>
          <p:cNvPr id="207881" name="Rectangle 9"/>
          <p:cNvSpPr>
            <a:spLocks noChangeArrowheads="1"/>
          </p:cNvSpPr>
          <p:nvPr/>
        </p:nvSpPr>
        <p:spPr bwMode="auto">
          <a:xfrm>
            <a:off x="1266858" y="4211287"/>
            <a:ext cx="9653459" cy="9334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Karena alasan ini, eksperimen statistik terkadang disebut eksperimen acak (random).</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6</a:t>
            </a:fld>
            <a:endParaRPr lang="en-US"/>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60</a:t>
            </a:fld>
            <a:endParaRPr lang="en-US"/>
          </a:p>
        </p:txBody>
      </p:sp>
      <p:sp>
        <p:nvSpPr>
          <p:cNvPr id="17" name="Rectangle 159"/>
          <p:cNvSpPr>
            <a:spLocks noChangeArrowheads="1"/>
          </p:cNvSpPr>
          <p:nvPr/>
        </p:nvSpPr>
        <p:spPr bwMode="auto">
          <a:xfrm>
            <a:off x="1267632"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a:solidFill>
                  <a:srgbClr val="000000"/>
                </a:solidFill>
                <a:effectLst/>
                <a:latin typeface="Arial" panose="020B0604020202020204" pitchFamily="34" charset="0"/>
                <a:cs typeface="Arial" panose="020B0604020202020204" pitchFamily="34" charset="0"/>
              </a:rPr>
              <a:t> Langkah </a:t>
            </a:r>
            <a:r>
              <a:rPr lang="en-US" sz="2400" dirty="0">
                <a:solidFill>
                  <a:srgbClr val="000000"/>
                </a:solidFill>
                <a:effectLst/>
                <a:latin typeface="Arial" panose="020B0604020202020204" pitchFamily="34" charset="0"/>
                <a:cs typeface="Arial" panose="020B0604020202020204" pitchFamily="34" charset="0"/>
              </a:rPr>
              <a:t>3 		</a:t>
            </a:r>
          </a:p>
        </p:txBody>
      </p:sp>
      <p:sp>
        <p:nvSpPr>
          <p:cNvPr id="18"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19"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grpSp>
        <p:nvGrpSpPr>
          <p:cNvPr id="2" name="Group 1"/>
          <p:cNvGrpSpPr/>
          <p:nvPr/>
        </p:nvGrpSpPr>
        <p:grpSpPr>
          <a:xfrm>
            <a:off x="1743633" y="2283332"/>
            <a:ext cx="9452919" cy="3390750"/>
            <a:chOff x="1087395" y="2132720"/>
            <a:chExt cx="9452919" cy="3390750"/>
          </a:xfrm>
        </p:grpSpPr>
        <p:sp>
          <p:nvSpPr>
            <p:cNvPr id="23" name="Rectangle 22"/>
            <p:cNvSpPr/>
            <p:nvPr/>
          </p:nvSpPr>
          <p:spPr>
            <a:xfrm>
              <a:off x="1087395" y="2132720"/>
              <a:ext cx="9452919" cy="33907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136"/>
            <p:cNvSpPr>
              <a:spLocks noChangeShapeType="1"/>
            </p:cNvSpPr>
            <p:nvPr/>
          </p:nvSpPr>
          <p:spPr bwMode="auto">
            <a:xfrm>
              <a:off x="1265334" y="4000030"/>
              <a:ext cx="9040210" cy="0"/>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6" name="Rectangle 137"/>
            <p:cNvSpPr>
              <a:spLocks noChangeArrowheads="1"/>
            </p:cNvSpPr>
            <p:nvPr/>
          </p:nvSpPr>
          <p:spPr bwMode="auto">
            <a:xfrm>
              <a:off x="1931471"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(1)</a:t>
              </a:r>
            </a:p>
          </p:txBody>
        </p:sp>
        <p:sp>
          <p:nvSpPr>
            <p:cNvPr id="7" name="Rectangle 138"/>
            <p:cNvSpPr>
              <a:spLocks noChangeArrowheads="1"/>
            </p:cNvSpPr>
            <p:nvPr/>
          </p:nvSpPr>
          <p:spPr bwMode="auto">
            <a:xfrm>
              <a:off x="3537232" y="2290292"/>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(2)</a:t>
              </a:r>
            </a:p>
          </p:txBody>
        </p:sp>
        <p:sp>
          <p:nvSpPr>
            <p:cNvPr id="8" name="Rectangle 139"/>
            <p:cNvSpPr>
              <a:spLocks noChangeArrowheads="1"/>
            </p:cNvSpPr>
            <p:nvPr/>
          </p:nvSpPr>
          <p:spPr bwMode="auto">
            <a:xfrm>
              <a:off x="5513186" y="2290292"/>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(3)</a:t>
              </a:r>
            </a:p>
          </p:txBody>
        </p:sp>
        <p:sp>
          <p:nvSpPr>
            <p:cNvPr id="9" name="Rectangle 140"/>
            <p:cNvSpPr>
              <a:spLocks noChangeArrowheads="1"/>
            </p:cNvSpPr>
            <p:nvPr/>
          </p:nvSpPr>
          <p:spPr bwMode="auto">
            <a:xfrm>
              <a:off x="7544349"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(4)</a:t>
              </a:r>
            </a:p>
          </p:txBody>
        </p:sp>
        <p:sp>
          <p:nvSpPr>
            <p:cNvPr id="10" name="Rectangle 141"/>
            <p:cNvSpPr>
              <a:spLocks noChangeArrowheads="1"/>
            </p:cNvSpPr>
            <p:nvPr/>
          </p:nvSpPr>
          <p:spPr bwMode="auto">
            <a:xfrm>
              <a:off x="9468210"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(5)</a:t>
              </a:r>
            </a:p>
          </p:txBody>
        </p:sp>
        <p:sp>
          <p:nvSpPr>
            <p:cNvPr id="11" name="Rectangle 142"/>
            <p:cNvSpPr>
              <a:spLocks noChangeArrowheads="1"/>
            </p:cNvSpPr>
            <p:nvPr/>
          </p:nvSpPr>
          <p:spPr bwMode="auto">
            <a:xfrm>
              <a:off x="1500740" y="2988792"/>
              <a:ext cx="1292195" cy="914400"/>
            </a:xfrm>
            <a:prstGeom prst="rect">
              <a:avLst/>
            </a:prstGeom>
            <a:noFill/>
            <a:ln w="12700">
              <a:noFill/>
              <a:miter lim="800000"/>
              <a:headEnd/>
              <a:tailEnd/>
            </a:ln>
            <a:effectLst/>
          </p:spPr>
          <p:txBody>
            <a:bodyPr wrap="none" anchor="ctr"/>
            <a:lstStyle/>
            <a:p>
              <a:pPr>
                <a:lnSpc>
                  <a:spcPct val="120000"/>
                </a:lnSpc>
              </a:pPr>
              <a:r>
                <a:rPr lang="en-US" sz="2400" dirty="0">
                  <a:solidFill>
                    <a:srgbClr val="000000"/>
                  </a:solidFill>
                  <a:effectLst/>
                  <a:latin typeface="+mn-lt"/>
                  <a:cs typeface="Arial" panose="020B0604020202020204" pitchFamily="34" charset="0"/>
                </a:rPr>
                <a:t>Events</a:t>
              </a:r>
            </a:p>
            <a:p>
              <a:pPr>
                <a:lnSpc>
                  <a:spcPct val="12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p>
          </p:txBody>
        </p:sp>
        <p:sp>
          <p:nvSpPr>
            <p:cNvPr id="12" name="Rectangle 143"/>
            <p:cNvSpPr>
              <a:spLocks noChangeArrowheads="1"/>
            </p:cNvSpPr>
            <p:nvPr/>
          </p:nvSpPr>
          <p:spPr bwMode="auto">
            <a:xfrm>
              <a:off x="2675769" y="2658592"/>
              <a:ext cx="2229670" cy="1238250"/>
            </a:xfrm>
            <a:prstGeom prst="rect">
              <a:avLst/>
            </a:prstGeom>
            <a:noFill/>
            <a:ln w="12700">
              <a:noFill/>
              <a:miter lim="800000"/>
              <a:headEnd/>
              <a:tailEnd/>
            </a:ln>
            <a:effectLst/>
          </p:spPr>
          <p:txBody>
            <a:bodyPr wrap="none" anchor="ctr"/>
            <a:lstStyle/>
            <a:p>
              <a:pPr>
                <a:lnSpc>
                  <a:spcPct val="110000"/>
                </a:lnSpc>
              </a:pPr>
              <a:r>
                <a:rPr lang="en-US" sz="2400">
                  <a:solidFill>
                    <a:srgbClr val="000000"/>
                  </a:solidFill>
                  <a:effectLst/>
                  <a:latin typeface="+mn-lt"/>
                  <a:cs typeface="Arial" panose="020B0604020202020204" pitchFamily="34" charset="0"/>
                </a:rPr>
                <a:t>Prior</a:t>
              </a:r>
            </a:p>
            <a:p>
              <a:pPr>
                <a:lnSpc>
                  <a:spcPct val="110000"/>
                </a:lnSpc>
              </a:pPr>
              <a:r>
                <a:rPr lang="en-US" sz="2400">
                  <a:solidFill>
                    <a:srgbClr val="000000"/>
                  </a:solidFill>
                  <a:effectLst/>
                  <a:latin typeface="+mn-lt"/>
                  <a:cs typeface="Arial" panose="020B0604020202020204" pitchFamily="34" charset="0"/>
                </a:rPr>
                <a:t>Probabilities</a:t>
              </a:r>
            </a:p>
            <a:p>
              <a:pPr>
                <a:lnSpc>
                  <a:spcPct val="12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13" name="Rectangle 144"/>
            <p:cNvSpPr>
              <a:spLocks noChangeArrowheads="1"/>
            </p:cNvSpPr>
            <p:nvPr/>
          </p:nvSpPr>
          <p:spPr bwMode="auto">
            <a:xfrm>
              <a:off x="4601049" y="2671292"/>
              <a:ext cx="2381693" cy="1276350"/>
            </a:xfrm>
            <a:prstGeom prst="rect">
              <a:avLst/>
            </a:prstGeom>
            <a:noFill/>
            <a:ln w="12700">
              <a:noFill/>
              <a:miter lim="800000"/>
              <a:headEnd/>
              <a:tailEnd/>
            </a:ln>
            <a:effectLst/>
          </p:spPr>
          <p:txBody>
            <a:bodyPr wrap="none" anchor="ctr"/>
            <a:lstStyle/>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Conditional</a:t>
              </a:r>
            </a:p>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Probabilities</a:t>
              </a:r>
            </a:p>
            <a:p>
              <a:pPr>
                <a:lnSpc>
                  <a:spcPct val="13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14" name="Rectangle 145"/>
            <p:cNvSpPr>
              <a:spLocks noChangeArrowheads="1"/>
            </p:cNvSpPr>
            <p:nvPr/>
          </p:nvSpPr>
          <p:spPr bwMode="auto">
            <a:xfrm>
              <a:off x="1728774" y="3909542"/>
              <a:ext cx="912138" cy="1162050"/>
            </a:xfrm>
            <a:prstGeom prst="rect">
              <a:avLst/>
            </a:prstGeom>
            <a:noFill/>
            <a:ln w="12700">
              <a:noFill/>
              <a:miter lim="800000"/>
              <a:headEnd/>
              <a:tailEnd/>
            </a:ln>
            <a:effectLst/>
          </p:spPr>
          <p:txBody>
            <a:bodyPr wrap="none" anchor="ctr"/>
            <a:lstStyle/>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1</a:t>
              </a:r>
            </a:p>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2</a:t>
              </a:r>
            </a:p>
          </p:txBody>
        </p:sp>
        <p:sp>
          <p:nvSpPr>
            <p:cNvPr id="15" name="Rectangle 146"/>
            <p:cNvSpPr>
              <a:spLocks noChangeArrowheads="1"/>
            </p:cNvSpPr>
            <p:nvPr/>
          </p:nvSpPr>
          <p:spPr bwMode="auto">
            <a:xfrm>
              <a:off x="3385209" y="4074642"/>
              <a:ext cx="785452" cy="12954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  .7</a:t>
              </a:r>
            </a:p>
            <a:p>
              <a:pPr>
                <a:lnSpc>
                  <a:spcPct val="130000"/>
                </a:lnSpc>
              </a:pPr>
              <a:r>
                <a:rPr lang="en-US" sz="2400" u="sng">
                  <a:solidFill>
                    <a:srgbClr val="000000"/>
                  </a:solidFill>
                  <a:effectLst/>
                  <a:latin typeface="+mn-lt"/>
                  <a:cs typeface="Arial" panose="020B0604020202020204" pitchFamily="34" charset="0"/>
                </a:rPr>
                <a:t>  .3</a:t>
              </a:r>
            </a:p>
            <a:p>
              <a:pPr>
                <a:lnSpc>
                  <a:spcPct val="130000"/>
                </a:lnSpc>
              </a:pPr>
              <a:r>
                <a:rPr lang="en-US" sz="2400">
                  <a:solidFill>
                    <a:srgbClr val="000000"/>
                  </a:solidFill>
                  <a:effectLst/>
                  <a:latin typeface="+mn-lt"/>
                  <a:cs typeface="Arial" panose="020B0604020202020204" pitchFamily="34" charset="0"/>
                </a:rPr>
                <a:t>1.0</a:t>
              </a:r>
            </a:p>
          </p:txBody>
        </p:sp>
        <p:sp>
          <p:nvSpPr>
            <p:cNvPr id="16" name="Rectangle 147"/>
            <p:cNvSpPr>
              <a:spLocks noChangeArrowheads="1"/>
            </p:cNvSpPr>
            <p:nvPr/>
          </p:nvSpPr>
          <p:spPr bwMode="auto">
            <a:xfrm>
              <a:off x="5462512" y="3865092"/>
              <a:ext cx="608092" cy="12573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.2</a:t>
              </a:r>
            </a:p>
            <a:p>
              <a:pPr>
                <a:lnSpc>
                  <a:spcPct val="130000"/>
                </a:lnSpc>
              </a:pPr>
              <a:r>
                <a:rPr lang="en-US" sz="2400">
                  <a:solidFill>
                    <a:srgbClr val="000000"/>
                  </a:solidFill>
                  <a:effectLst/>
                  <a:latin typeface="+mn-lt"/>
                  <a:cs typeface="Arial" panose="020B0604020202020204" pitchFamily="34" charset="0"/>
                </a:rPr>
                <a:t>.9</a:t>
              </a:r>
            </a:p>
          </p:txBody>
        </p:sp>
        <p:sp>
          <p:nvSpPr>
            <p:cNvPr id="20" name="Rectangle 154"/>
            <p:cNvSpPr>
              <a:spLocks noChangeArrowheads="1"/>
            </p:cNvSpPr>
            <p:nvPr/>
          </p:nvSpPr>
          <p:spPr bwMode="auto">
            <a:xfrm>
              <a:off x="7502293" y="3819270"/>
              <a:ext cx="1827062" cy="1352550"/>
            </a:xfrm>
            <a:prstGeom prst="rect">
              <a:avLst/>
            </a:prstGeom>
            <a:noFill/>
            <a:ln w="12700">
              <a:noFill/>
              <a:miter lim="800000"/>
              <a:headEnd/>
              <a:tailEnd/>
            </a:ln>
            <a:effectLst/>
          </p:spPr>
          <p:txBody>
            <a:bodyPr wrap="none" anchor="ctr"/>
            <a:lstStyle/>
            <a:p>
              <a:pPr algn="l">
                <a:lnSpc>
                  <a:spcPct val="130000"/>
                </a:lnSpc>
              </a:pPr>
              <a:r>
                <a:rPr lang="en-US" sz="2400" dirty="0">
                  <a:solidFill>
                    <a:srgbClr val="000000"/>
                  </a:solidFill>
                  <a:effectLst/>
                  <a:latin typeface="+mn-lt"/>
                  <a:cs typeface="Arial" panose="020B0604020202020204" pitchFamily="34" charset="0"/>
                </a:rPr>
                <a:t>.14 </a:t>
              </a:r>
            </a:p>
            <a:p>
              <a:pPr algn="l">
                <a:lnSpc>
                  <a:spcPct val="130000"/>
                </a:lnSpc>
              </a:pPr>
              <a:r>
                <a:rPr lang="en-US" sz="2400" u="sng" dirty="0">
                  <a:solidFill>
                    <a:srgbClr val="000000"/>
                  </a:solidFill>
                  <a:effectLst/>
                  <a:latin typeface="+mn-lt"/>
                  <a:cs typeface="Arial" panose="020B0604020202020204" pitchFamily="34" charset="0"/>
                </a:rPr>
                <a:t>.27</a:t>
              </a:r>
            </a:p>
          </p:txBody>
        </p:sp>
        <p:sp>
          <p:nvSpPr>
            <p:cNvPr id="21" name="Rectangle 155"/>
            <p:cNvSpPr>
              <a:spLocks noChangeArrowheads="1"/>
            </p:cNvSpPr>
            <p:nvPr/>
          </p:nvSpPr>
          <p:spPr bwMode="auto">
            <a:xfrm>
              <a:off x="6656302" y="2614142"/>
              <a:ext cx="2381693" cy="133350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Joint</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 </a:t>
              </a:r>
              <a:r>
                <a:rPr lang="en-US" sz="2400" dirty="0">
                  <a:solidFill>
                    <a:srgbClr val="000000"/>
                  </a:solidFill>
                  <a:effectLst/>
                  <a:latin typeface="+mn-lt"/>
                  <a:cs typeface="Arial" panose="020B0604020202020204" pitchFamily="34" charset="0"/>
                </a:rPr>
                <a:t>I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22" name="Rectangle 157"/>
            <p:cNvSpPr>
              <a:spLocks noChangeArrowheads="1"/>
            </p:cNvSpPr>
            <p:nvPr/>
          </p:nvSpPr>
          <p:spPr bwMode="auto">
            <a:xfrm>
              <a:off x="6241388" y="4919878"/>
              <a:ext cx="2153659" cy="59055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.41</a:t>
              </a:r>
            </a:p>
          </p:txBody>
        </p:sp>
      </p:grpSp>
    </p:spTree>
    <p:extLst>
      <p:ext uri="{BB962C8B-B14F-4D97-AF65-F5344CB8AC3E}">
        <p14:creationId xmlns:p14="http://schemas.microsoft.com/office/powerpoint/2010/main" val="3132420548"/>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5" name="Rectangle 9"/>
          <p:cNvSpPr>
            <a:spLocks noChangeArrowheads="1"/>
          </p:cNvSpPr>
          <p:nvPr/>
        </p:nvSpPr>
        <p:spPr bwMode="auto">
          <a:xfrm>
            <a:off x="2337926" y="2194432"/>
            <a:ext cx="8141675" cy="3937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Font typeface="Wingdings" pitchFamily="2" charset="2"/>
              <a:buNone/>
            </a:pPr>
            <a:r>
              <a:rPr lang="en-US" sz="2400">
                <a:solidFill>
                  <a:srgbClr val="000000"/>
                </a:solidFill>
                <a:effectLst/>
                <a:latin typeface="+mn-lt"/>
                <a:cs typeface="Arial" panose="020B0604020202020204" pitchFamily="34" charset="0"/>
              </a:rPr>
              <a:t>Persiapkan kolom ke 5:</a:t>
            </a:r>
            <a:endParaRPr lang="en-US" sz="2400" dirty="0">
              <a:solidFill>
                <a:srgbClr val="000000"/>
              </a:solidFill>
              <a:effectLst/>
              <a:latin typeface="+mn-lt"/>
              <a:cs typeface="Arial" panose="020B0604020202020204" pitchFamily="34" charset="0"/>
            </a:endParaRPr>
          </a:p>
        </p:txBody>
      </p:sp>
      <p:sp>
        <p:nvSpPr>
          <p:cNvPr id="101386" name="Rectangle 10"/>
          <p:cNvSpPr>
            <a:spLocks noChangeArrowheads="1"/>
          </p:cNvSpPr>
          <p:nvPr/>
        </p:nvSpPr>
        <p:spPr bwMode="auto">
          <a:xfrm>
            <a:off x="2321036" y="2638932"/>
            <a:ext cx="9488767" cy="14097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Font typeface="Wingdings" pitchFamily="2" charset="2"/>
              <a:buNone/>
            </a:pPr>
            <a:r>
              <a:rPr lang="en-US" sz="2400" u="sng">
                <a:solidFill>
                  <a:srgbClr val="000000"/>
                </a:solidFill>
                <a:effectLst/>
                <a:latin typeface="+mn-lt"/>
                <a:cs typeface="Arial" panose="020B0604020202020204" pitchFamily="34" charset="0"/>
              </a:rPr>
              <a:t>Pada Kolom </a:t>
            </a:r>
            <a:r>
              <a:rPr lang="en-US" sz="2400" u="sng" dirty="0">
                <a:solidFill>
                  <a:srgbClr val="000000"/>
                </a:solidFill>
                <a:effectLst/>
                <a:latin typeface="+mn-lt"/>
                <a:cs typeface="Arial" panose="020B0604020202020204" pitchFamily="34" charset="0"/>
              </a:rPr>
              <a:t>5</a:t>
            </a:r>
          </a:p>
          <a:p>
            <a:pPr marL="342900" indent="-342900" algn="l">
              <a:spcBef>
                <a:spcPct val="20000"/>
              </a:spcBef>
              <a:buClr>
                <a:srgbClr val="66FFFF"/>
              </a:buClr>
              <a:buFont typeface="Wingdings" pitchFamily="2" charset="2"/>
              <a:buNone/>
            </a:pPr>
            <a:r>
              <a:rPr lang="en-US" sz="2400">
                <a:solidFill>
                  <a:srgbClr val="000000"/>
                </a:solidFill>
                <a:effectLst/>
                <a:latin typeface="+mn-lt"/>
                <a:cs typeface="Arial" panose="020B0604020202020204" pitchFamily="34" charset="0"/>
              </a:rPr>
              <a:t>     Hitung </a:t>
            </a:r>
            <a:r>
              <a:rPr lang="en-US" sz="2400" dirty="0">
                <a:solidFill>
                  <a:srgbClr val="000000"/>
                </a:solidFill>
                <a:effectLst/>
                <a:latin typeface="+mn-lt"/>
                <a:cs typeface="Arial" panose="020B0604020202020204" pitchFamily="34" charset="0"/>
              </a:rPr>
              <a:t>posterior </a:t>
            </a:r>
            <a:r>
              <a:rPr lang="en-US" sz="2400">
                <a:solidFill>
                  <a:srgbClr val="000000"/>
                </a:solidFill>
                <a:effectLst/>
                <a:latin typeface="+mn-lt"/>
                <a:cs typeface="Arial" panose="020B0604020202020204" pitchFamily="34" charset="0"/>
              </a:rPr>
              <a:t>probabilities menggunakan basic relationship dari </a:t>
            </a:r>
            <a:r>
              <a:rPr lang="en-US" sz="2400" dirty="0">
                <a:solidFill>
                  <a:srgbClr val="000000"/>
                </a:solidFill>
                <a:effectLst/>
                <a:latin typeface="+mn-lt"/>
                <a:cs typeface="Arial" panose="020B0604020202020204" pitchFamily="34" charset="0"/>
              </a:rPr>
              <a:t>conditional probability.</a:t>
            </a:r>
          </a:p>
        </p:txBody>
      </p:sp>
      <p:sp>
        <p:nvSpPr>
          <p:cNvPr id="101392" name="Rectangle 16"/>
          <p:cNvSpPr>
            <a:spLocks noChangeArrowheads="1"/>
          </p:cNvSpPr>
          <p:nvPr/>
        </p:nvSpPr>
        <p:spPr bwMode="auto">
          <a:xfrm>
            <a:off x="2674855" y="4895064"/>
            <a:ext cx="8599159" cy="1066800"/>
          </a:xfrm>
          <a:prstGeom prst="rect">
            <a:avLst/>
          </a:prstGeom>
          <a:noFill/>
          <a:ln w="12700">
            <a:noFill/>
            <a:miter lim="800000"/>
            <a:headEnd/>
            <a:tailEnd/>
          </a:ln>
          <a:effectLst/>
        </p:spPr>
        <p:txBody>
          <a:bodyPr lIns="90488" tIns="44450" rIns="90488" bIns="44450"/>
          <a:lstStyle/>
          <a:p>
            <a:pPr algn="l">
              <a:spcBef>
                <a:spcPct val="20000"/>
              </a:spcBef>
              <a:buClr>
                <a:srgbClr val="66FFFF"/>
              </a:buClr>
              <a:buFont typeface="Wingdings" pitchFamily="2" charset="2"/>
              <a:buNone/>
            </a:pPr>
            <a:r>
              <a:rPr lang="en-US" sz="2400">
                <a:solidFill>
                  <a:srgbClr val="000000"/>
                </a:solidFill>
                <a:effectLst/>
                <a:latin typeface="+mn-lt"/>
                <a:cs typeface="Arial" panose="020B0604020202020204" pitchFamily="34" charset="0"/>
              </a:rPr>
              <a:t>Hasil joint </a:t>
            </a:r>
            <a:r>
              <a:rPr lang="en-US" sz="2400" dirty="0">
                <a:solidFill>
                  <a:srgbClr val="000000"/>
                </a:solidFill>
                <a:effectLst/>
                <a:latin typeface="+mn-lt"/>
                <a:cs typeface="Arial" panose="020B0604020202020204" pitchFamily="34" charset="0"/>
              </a:rPr>
              <a:t>probabilities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 </a:t>
            </a:r>
            <a:r>
              <a:rPr lang="en-US" sz="2400" dirty="0">
                <a:solidFill>
                  <a:srgbClr val="000000"/>
                </a:solidFill>
                <a:effectLst/>
                <a:latin typeface="+mn-lt"/>
                <a:cs typeface="Arial" panose="020B0604020202020204" pitchFamily="34" charset="0"/>
              </a:rPr>
              <a:t>I </a:t>
            </a:r>
            <a:r>
              <a:rPr lang="en-US" sz="2400" i="1" dirty="0">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adalah pada kolom 4 dan  probabilitas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jumlah pada kolom </a:t>
            </a:r>
            <a:r>
              <a:rPr lang="en-US" sz="2400" dirty="0">
                <a:solidFill>
                  <a:srgbClr val="000000"/>
                </a:solidFill>
                <a:effectLst/>
                <a:latin typeface="+mn-lt"/>
                <a:cs typeface="Arial" panose="020B0604020202020204" pitchFamily="34" charset="0"/>
              </a:rPr>
              <a:t>4.</a:t>
            </a:r>
          </a:p>
        </p:txBody>
      </p:sp>
      <mc:AlternateContent xmlns:mc="http://schemas.openxmlformats.org/markup-compatibility/2006" xmlns:a14="http://schemas.microsoft.com/office/drawing/2010/main">
        <mc:Choice Requires="a14">
          <p:sp>
            <p:nvSpPr>
              <p:cNvPr id="12" name="TextBox 11"/>
              <p:cNvSpPr txBox="1"/>
              <p:nvPr/>
            </p:nvSpPr>
            <p:spPr>
              <a:xfrm>
                <a:off x="4944901" y="3860343"/>
                <a:ext cx="3084434" cy="86132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a:rPr>
                            <m:t>𝐴</m:t>
                          </m:r>
                          <m:r>
                            <a:rPr lang="en-US" sz="2400" b="0" i="1" baseline="-25000" smtClean="0">
                              <a:solidFill>
                                <a:srgbClr val="000000"/>
                              </a:solidFill>
                              <a:effectLst/>
                              <a:latin typeface="Cambria Math"/>
                            </a:rPr>
                            <m:t>𝑖</m:t>
                          </m:r>
                        </m:e>
                        <m:e>
                          <m:r>
                            <a:rPr lang="en-US" sz="2400" b="0" i="1" smtClean="0">
                              <a:solidFill>
                                <a:srgbClr val="000000"/>
                              </a:solidFill>
                              <a:effectLst/>
                              <a:latin typeface="Cambria Math"/>
                            </a:rPr>
                            <m:t>𝐵</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𝐴𝑖</m:t>
                          </m:r>
                          <m:r>
                            <a:rPr lang="en-US" sz="2400" b="0" i="1" smtClean="0">
                              <a:solidFill>
                                <a:srgbClr val="000000"/>
                              </a:solidFill>
                              <a:effectLst/>
                              <a:latin typeface="Cambria Math"/>
                              <a:ea typeface="Cambria Math"/>
                            </a:rPr>
                            <m:t>∩</m:t>
                          </m:r>
                          <m:r>
                            <a:rPr lang="en-US" sz="2400" b="0" i="1" smtClean="0">
                              <a:solidFill>
                                <a:srgbClr val="000000"/>
                              </a:solidFill>
                              <a:effectLst/>
                              <a:latin typeface="Cambria Math"/>
                              <a:ea typeface="Cambria Math"/>
                            </a:rPr>
                            <m:t>𝐵</m:t>
                          </m:r>
                          <m:r>
                            <a:rPr lang="en-US" sz="2400" b="0" i="1" smtClean="0">
                              <a:solidFill>
                                <a:srgbClr val="000000"/>
                              </a:solidFill>
                              <a:effectLst/>
                              <a:latin typeface="Cambria Math"/>
                              <a:ea typeface="Cambria Math"/>
                            </a:rPr>
                            <m:t>)</m:t>
                          </m:r>
                        </m:num>
                        <m:den>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𝐵</m:t>
                          </m:r>
                          <m:r>
                            <a:rPr lang="en-US" sz="2400" b="0" i="1" smtClean="0">
                              <a:solidFill>
                                <a:srgbClr val="000000"/>
                              </a:solidFill>
                              <a:effectLst/>
                              <a:latin typeface="Cambria Math"/>
                            </a:rPr>
                            <m:t>)</m:t>
                          </m:r>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44901" y="3860343"/>
                <a:ext cx="3084434" cy="861326"/>
              </a:xfrm>
              <a:prstGeom prst="rect">
                <a:avLst/>
              </a:prstGeom>
              <a:blipFill rotWithShape="1">
                <a:blip r:embed="rId3"/>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61</a:t>
            </a:fld>
            <a:endParaRPr lang="en-US"/>
          </a:p>
        </p:txBody>
      </p:sp>
      <p:sp>
        <p:nvSpPr>
          <p:cNvPr id="13" name="Rectangle 159"/>
          <p:cNvSpPr>
            <a:spLocks noChangeArrowheads="1"/>
          </p:cNvSpPr>
          <p:nvPr/>
        </p:nvSpPr>
        <p:spPr bwMode="auto">
          <a:xfrm>
            <a:off x="1256874"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a:solidFill>
                  <a:srgbClr val="000000"/>
                </a:solidFill>
                <a:effectLst/>
                <a:latin typeface="Arial" panose="020B0604020202020204" pitchFamily="34" charset="0"/>
                <a:cs typeface="Arial" panose="020B0604020202020204" pitchFamily="34" charset="0"/>
              </a:rPr>
              <a:t> Langkah </a:t>
            </a:r>
            <a:r>
              <a:rPr lang="en-US" sz="2400" dirty="0">
                <a:solidFill>
                  <a:srgbClr val="000000"/>
                </a:solidFill>
                <a:effectLst/>
                <a:latin typeface="Arial" panose="020B0604020202020204" pitchFamily="34" charset="0"/>
                <a:cs typeface="Arial" panose="020B0604020202020204" pitchFamily="34" charset="0"/>
              </a:rPr>
              <a:t>4 		</a:t>
            </a:r>
          </a:p>
        </p:txBody>
      </p:sp>
      <p:sp>
        <p:nvSpPr>
          <p:cNvPr id="14"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15" name="Rectangle 141"/>
          <p:cNvSpPr>
            <a:spLocks noChangeArrowheads="1"/>
          </p:cNvSpPr>
          <p:nvPr/>
        </p:nvSpPr>
        <p:spPr bwMode="auto">
          <a:xfrm>
            <a:off x="1252651"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a:solidFill>
                  <a:srgbClr val="000000"/>
                </a:solidFill>
                <a:effectLst/>
                <a:latin typeface="+mn-lt"/>
                <a:cs typeface="Arial" panose="020B0604020202020204" pitchFamily="34" charset="0"/>
              </a:rPr>
              <a:t>Contoh :  </a:t>
            </a:r>
            <a:r>
              <a:rPr lang="en-US" sz="2800" dirty="0">
                <a:solidFill>
                  <a:srgbClr val="000000"/>
                </a:solidFill>
                <a:effectLst/>
                <a:latin typeface="+mn-lt"/>
                <a:cs typeface="Arial" panose="020B0604020202020204" pitchFamily="34" charset="0"/>
              </a:rPr>
              <a:t>L. S. Clothiers</a:t>
            </a:r>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62</a:t>
            </a:fld>
            <a:endParaRPr lang="en-US"/>
          </a:p>
        </p:txBody>
      </p:sp>
      <p:sp>
        <p:nvSpPr>
          <p:cNvPr id="5" name="Rectangle 159"/>
          <p:cNvSpPr>
            <a:spLocks noChangeArrowheads="1"/>
          </p:cNvSpPr>
          <p:nvPr/>
        </p:nvSpPr>
        <p:spPr bwMode="auto">
          <a:xfrm>
            <a:off x="1267632"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dirty="0">
                <a:solidFill>
                  <a:srgbClr val="000000"/>
                </a:solidFill>
                <a:effectLst/>
                <a:latin typeface="Arial" panose="020B0604020202020204" pitchFamily="34" charset="0"/>
                <a:cs typeface="Arial" panose="020B0604020202020204" pitchFamily="34" charset="0"/>
              </a:rPr>
              <a:t> Step 4 		</a:t>
            </a:r>
          </a:p>
        </p:txBody>
      </p:sp>
      <p:sp>
        <p:nvSpPr>
          <p:cNvPr id="6"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7"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grpSp>
        <p:nvGrpSpPr>
          <p:cNvPr id="2" name="Group 2"/>
          <p:cNvGrpSpPr/>
          <p:nvPr/>
        </p:nvGrpSpPr>
        <p:grpSpPr>
          <a:xfrm>
            <a:off x="1803960" y="2340320"/>
            <a:ext cx="10095466" cy="3390750"/>
            <a:chOff x="1470462" y="2157434"/>
            <a:chExt cx="10095466" cy="3390750"/>
          </a:xfrm>
        </p:grpSpPr>
        <p:sp>
          <p:nvSpPr>
            <p:cNvPr id="25" name="Rectangle 25"/>
            <p:cNvSpPr/>
            <p:nvPr/>
          </p:nvSpPr>
          <p:spPr>
            <a:xfrm>
              <a:off x="1470462" y="2157434"/>
              <a:ext cx="9960410" cy="33907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ine 136"/>
            <p:cNvSpPr>
              <a:spLocks noChangeShapeType="1"/>
            </p:cNvSpPr>
            <p:nvPr/>
          </p:nvSpPr>
          <p:spPr bwMode="auto">
            <a:xfrm>
              <a:off x="1648401" y="4024744"/>
              <a:ext cx="9040210" cy="0"/>
            </a:xfrm>
            <a:prstGeom prst="line">
              <a:avLst/>
            </a:prstGeom>
            <a:noFill/>
            <a:ln w="12700">
              <a:solidFill>
                <a:schemeClr val="tx1"/>
              </a:solidFill>
              <a:round/>
              <a:headEnd/>
              <a:tailEn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9" name="Rectangle 137"/>
            <p:cNvSpPr>
              <a:spLocks noChangeArrowheads="1"/>
            </p:cNvSpPr>
            <p:nvPr/>
          </p:nvSpPr>
          <p:spPr bwMode="auto">
            <a:xfrm>
              <a:off x="1931471"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(1)</a:t>
              </a:r>
            </a:p>
          </p:txBody>
        </p:sp>
        <p:sp>
          <p:nvSpPr>
            <p:cNvPr id="10" name="Rectangle 138"/>
            <p:cNvSpPr>
              <a:spLocks noChangeArrowheads="1"/>
            </p:cNvSpPr>
            <p:nvPr/>
          </p:nvSpPr>
          <p:spPr bwMode="auto">
            <a:xfrm>
              <a:off x="3537232"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(2)</a:t>
              </a:r>
            </a:p>
          </p:txBody>
        </p:sp>
        <p:sp>
          <p:nvSpPr>
            <p:cNvPr id="11" name="Rectangle 139"/>
            <p:cNvSpPr>
              <a:spLocks noChangeArrowheads="1"/>
            </p:cNvSpPr>
            <p:nvPr/>
          </p:nvSpPr>
          <p:spPr bwMode="auto">
            <a:xfrm>
              <a:off x="5513186"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(3)</a:t>
              </a:r>
            </a:p>
          </p:txBody>
        </p:sp>
        <p:sp>
          <p:nvSpPr>
            <p:cNvPr id="12" name="Rectangle 140"/>
            <p:cNvSpPr>
              <a:spLocks noChangeArrowheads="1"/>
            </p:cNvSpPr>
            <p:nvPr/>
          </p:nvSpPr>
          <p:spPr bwMode="auto">
            <a:xfrm>
              <a:off x="7544349"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(4)</a:t>
              </a:r>
            </a:p>
          </p:txBody>
        </p:sp>
        <p:sp>
          <p:nvSpPr>
            <p:cNvPr id="13" name="Rectangle 141"/>
            <p:cNvSpPr>
              <a:spLocks noChangeArrowheads="1"/>
            </p:cNvSpPr>
            <p:nvPr/>
          </p:nvSpPr>
          <p:spPr bwMode="auto">
            <a:xfrm>
              <a:off x="9591780"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(5)</a:t>
              </a:r>
            </a:p>
          </p:txBody>
        </p:sp>
        <p:sp>
          <p:nvSpPr>
            <p:cNvPr id="14" name="Rectangle 142"/>
            <p:cNvSpPr>
              <a:spLocks noChangeArrowheads="1"/>
            </p:cNvSpPr>
            <p:nvPr/>
          </p:nvSpPr>
          <p:spPr bwMode="auto">
            <a:xfrm>
              <a:off x="1500740" y="3013506"/>
              <a:ext cx="1292195" cy="914400"/>
            </a:xfrm>
            <a:prstGeom prst="rect">
              <a:avLst/>
            </a:prstGeom>
            <a:noFill/>
            <a:ln w="12700">
              <a:noFill/>
              <a:miter lim="800000"/>
              <a:headEnd/>
              <a:tailEnd/>
            </a:ln>
            <a:effectLst/>
          </p:spPr>
          <p:txBody>
            <a:bodyPr wrap="none" anchor="ctr"/>
            <a:lstStyle/>
            <a:p>
              <a:pPr>
                <a:lnSpc>
                  <a:spcPct val="120000"/>
                </a:lnSpc>
              </a:pPr>
              <a:r>
                <a:rPr lang="en-US" sz="2400" dirty="0">
                  <a:solidFill>
                    <a:srgbClr val="000000"/>
                  </a:solidFill>
                  <a:effectLst/>
                  <a:latin typeface="+mn-lt"/>
                  <a:cs typeface="Arial" panose="020B0604020202020204" pitchFamily="34" charset="0"/>
                </a:rPr>
                <a:t>Events</a:t>
              </a:r>
            </a:p>
            <a:p>
              <a:pPr>
                <a:lnSpc>
                  <a:spcPct val="12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p>
          </p:txBody>
        </p:sp>
        <p:sp>
          <p:nvSpPr>
            <p:cNvPr id="15" name="Rectangle 143"/>
            <p:cNvSpPr>
              <a:spLocks noChangeArrowheads="1"/>
            </p:cNvSpPr>
            <p:nvPr/>
          </p:nvSpPr>
          <p:spPr bwMode="auto">
            <a:xfrm>
              <a:off x="2675769" y="2683306"/>
              <a:ext cx="2229670" cy="123825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Prior</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a:t>
              </a:r>
            </a:p>
          </p:txBody>
        </p:sp>
        <p:sp>
          <p:nvSpPr>
            <p:cNvPr id="16" name="Rectangle 144"/>
            <p:cNvSpPr>
              <a:spLocks noChangeArrowheads="1"/>
            </p:cNvSpPr>
            <p:nvPr/>
          </p:nvSpPr>
          <p:spPr bwMode="auto">
            <a:xfrm>
              <a:off x="4601049" y="2696006"/>
              <a:ext cx="2381693" cy="1276350"/>
            </a:xfrm>
            <a:prstGeom prst="rect">
              <a:avLst/>
            </a:prstGeom>
            <a:noFill/>
            <a:ln w="12700">
              <a:noFill/>
              <a:miter lim="800000"/>
              <a:headEnd/>
              <a:tailEnd/>
            </a:ln>
            <a:effectLst/>
          </p:spPr>
          <p:txBody>
            <a:bodyPr wrap="none" anchor="ctr"/>
            <a:lstStyle/>
            <a:p>
              <a:pPr>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Conditional</a:t>
              </a:r>
            </a:p>
            <a:p>
              <a:pPr>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Probabilities</a:t>
              </a:r>
            </a:p>
            <a:p>
              <a:pPr>
                <a:lnSpc>
                  <a:spcPct val="13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a:t>
              </a:r>
            </a:p>
          </p:txBody>
        </p:sp>
        <p:sp>
          <p:nvSpPr>
            <p:cNvPr id="17" name="Rectangle 145"/>
            <p:cNvSpPr>
              <a:spLocks noChangeArrowheads="1"/>
            </p:cNvSpPr>
            <p:nvPr/>
          </p:nvSpPr>
          <p:spPr bwMode="auto">
            <a:xfrm>
              <a:off x="1728774" y="3934256"/>
              <a:ext cx="912138" cy="1162050"/>
            </a:xfrm>
            <a:prstGeom prst="rect">
              <a:avLst/>
            </a:prstGeom>
            <a:noFill/>
            <a:ln w="12700">
              <a:noFill/>
              <a:miter lim="800000"/>
              <a:headEnd/>
              <a:tailEnd/>
            </a:ln>
            <a:effectLst/>
          </p:spPr>
          <p:txBody>
            <a:bodyPr wrap="none" anchor="ctr"/>
            <a:lstStyle/>
            <a:p>
              <a:pPr>
                <a:lnSpc>
                  <a:spcPct val="13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1</a:t>
              </a:r>
            </a:p>
            <a:p>
              <a:pPr>
                <a:lnSpc>
                  <a:spcPct val="13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2</a:t>
              </a:r>
            </a:p>
          </p:txBody>
        </p:sp>
        <p:sp>
          <p:nvSpPr>
            <p:cNvPr id="18" name="Rectangle 146"/>
            <p:cNvSpPr>
              <a:spLocks noChangeArrowheads="1"/>
            </p:cNvSpPr>
            <p:nvPr/>
          </p:nvSpPr>
          <p:spPr bwMode="auto">
            <a:xfrm>
              <a:off x="3385209" y="4099356"/>
              <a:ext cx="785452" cy="1295400"/>
            </a:xfrm>
            <a:prstGeom prst="rect">
              <a:avLst/>
            </a:prstGeom>
            <a:noFill/>
            <a:ln w="12700">
              <a:noFill/>
              <a:miter lim="800000"/>
              <a:headEnd/>
              <a:tailEnd/>
            </a:ln>
            <a:effectLst/>
          </p:spPr>
          <p:txBody>
            <a:bodyPr wrap="none" anchor="ctr"/>
            <a:lstStyle/>
            <a:p>
              <a:pPr>
                <a:lnSpc>
                  <a:spcPct val="130000"/>
                </a:lnSpc>
              </a:pPr>
              <a:r>
                <a:rPr lang="en-US" sz="2400" dirty="0">
                  <a:solidFill>
                    <a:srgbClr val="000000"/>
                  </a:solidFill>
                  <a:effectLst/>
                  <a:latin typeface="+mn-lt"/>
                  <a:cs typeface="Arial" panose="020B0604020202020204" pitchFamily="34" charset="0"/>
                </a:rPr>
                <a:t>  .7</a:t>
              </a:r>
            </a:p>
            <a:p>
              <a:pPr>
                <a:lnSpc>
                  <a:spcPct val="130000"/>
                </a:lnSpc>
              </a:pPr>
              <a:r>
                <a:rPr lang="en-US" sz="2400" u="sng" dirty="0">
                  <a:solidFill>
                    <a:srgbClr val="000000"/>
                  </a:solidFill>
                  <a:effectLst/>
                  <a:latin typeface="+mn-lt"/>
                  <a:cs typeface="Arial" panose="020B0604020202020204" pitchFamily="34" charset="0"/>
                </a:rPr>
                <a:t>  .3</a:t>
              </a:r>
            </a:p>
            <a:p>
              <a:pPr>
                <a:lnSpc>
                  <a:spcPct val="130000"/>
                </a:lnSpc>
              </a:pPr>
              <a:r>
                <a:rPr lang="en-US" sz="2400" dirty="0">
                  <a:solidFill>
                    <a:srgbClr val="000000"/>
                  </a:solidFill>
                  <a:effectLst/>
                  <a:latin typeface="+mn-lt"/>
                  <a:cs typeface="Arial" panose="020B0604020202020204" pitchFamily="34" charset="0"/>
                </a:rPr>
                <a:t>1.0</a:t>
              </a:r>
            </a:p>
          </p:txBody>
        </p:sp>
        <p:sp>
          <p:nvSpPr>
            <p:cNvPr id="19" name="Rectangle 147"/>
            <p:cNvSpPr>
              <a:spLocks noChangeArrowheads="1"/>
            </p:cNvSpPr>
            <p:nvPr/>
          </p:nvSpPr>
          <p:spPr bwMode="auto">
            <a:xfrm>
              <a:off x="5462512" y="3889806"/>
              <a:ext cx="608092" cy="1257300"/>
            </a:xfrm>
            <a:prstGeom prst="rect">
              <a:avLst/>
            </a:prstGeom>
            <a:noFill/>
            <a:ln w="12700">
              <a:noFill/>
              <a:miter lim="800000"/>
              <a:headEnd/>
              <a:tailEnd/>
            </a:ln>
            <a:effectLst/>
          </p:spPr>
          <p:txBody>
            <a:bodyPr wrap="none" anchor="ctr"/>
            <a:lstStyle/>
            <a:p>
              <a:pPr>
                <a:lnSpc>
                  <a:spcPct val="130000"/>
                </a:lnSpc>
              </a:pPr>
              <a:r>
                <a:rPr lang="en-US" sz="2400" dirty="0">
                  <a:solidFill>
                    <a:srgbClr val="000000"/>
                  </a:solidFill>
                  <a:effectLst/>
                  <a:latin typeface="+mn-lt"/>
                  <a:cs typeface="Arial" panose="020B0604020202020204" pitchFamily="34" charset="0"/>
                </a:rPr>
                <a:t>.2</a:t>
              </a:r>
            </a:p>
            <a:p>
              <a:pPr>
                <a:lnSpc>
                  <a:spcPct val="130000"/>
                </a:lnSpc>
              </a:pPr>
              <a:r>
                <a:rPr lang="en-US" sz="2400" dirty="0">
                  <a:solidFill>
                    <a:srgbClr val="000000"/>
                  </a:solidFill>
                  <a:effectLst/>
                  <a:latin typeface="+mn-lt"/>
                  <a:cs typeface="Arial" panose="020B0604020202020204" pitchFamily="34" charset="0"/>
                </a:rPr>
                <a:t>.9</a:t>
              </a:r>
            </a:p>
          </p:txBody>
        </p:sp>
        <p:sp>
          <p:nvSpPr>
            <p:cNvPr id="20" name="Rectangle 154"/>
            <p:cNvSpPr>
              <a:spLocks noChangeArrowheads="1"/>
            </p:cNvSpPr>
            <p:nvPr/>
          </p:nvSpPr>
          <p:spPr bwMode="auto">
            <a:xfrm>
              <a:off x="7502293" y="3843984"/>
              <a:ext cx="1827062" cy="1352550"/>
            </a:xfrm>
            <a:prstGeom prst="rect">
              <a:avLst/>
            </a:prstGeom>
            <a:noFill/>
            <a:ln w="12700">
              <a:noFill/>
              <a:miter lim="800000"/>
              <a:headEnd/>
              <a:tailEnd/>
            </a:ln>
            <a:effectLst/>
          </p:spPr>
          <p:txBody>
            <a:bodyPr wrap="none" anchor="ctr"/>
            <a:lstStyle/>
            <a:p>
              <a:pPr algn="l">
                <a:lnSpc>
                  <a:spcPct val="130000"/>
                </a:lnSpc>
              </a:pPr>
              <a:r>
                <a:rPr lang="en-US" sz="2400" dirty="0">
                  <a:solidFill>
                    <a:srgbClr val="000000"/>
                  </a:solidFill>
                  <a:effectLst/>
                  <a:latin typeface="+mn-lt"/>
                  <a:cs typeface="Arial" panose="020B0604020202020204" pitchFamily="34" charset="0"/>
                </a:rPr>
                <a:t>.14 </a:t>
              </a:r>
            </a:p>
            <a:p>
              <a:pPr algn="l">
                <a:lnSpc>
                  <a:spcPct val="130000"/>
                </a:lnSpc>
              </a:pPr>
              <a:r>
                <a:rPr lang="en-US" sz="2400" u="sng" dirty="0">
                  <a:solidFill>
                    <a:srgbClr val="000000"/>
                  </a:solidFill>
                  <a:effectLst/>
                  <a:latin typeface="+mn-lt"/>
                  <a:cs typeface="Arial" panose="020B0604020202020204" pitchFamily="34" charset="0"/>
                </a:rPr>
                <a:t>.27</a:t>
              </a:r>
            </a:p>
          </p:txBody>
        </p:sp>
        <p:sp>
          <p:nvSpPr>
            <p:cNvPr id="21" name="Rectangle 155"/>
            <p:cNvSpPr>
              <a:spLocks noChangeArrowheads="1"/>
            </p:cNvSpPr>
            <p:nvPr/>
          </p:nvSpPr>
          <p:spPr bwMode="auto">
            <a:xfrm>
              <a:off x="6656302" y="2638856"/>
              <a:ext cx="2381693" cy="133350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Joint</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 </a:t>
              </a:r>
              <a:r>
                <a:rPr lang="en-US" sz="2400" dirty="0">
                  <a:solidFill>
                    <a:srgbClr val="000000"/>
                  </a:solidFill>
                  <a:effectLst/>
                  <a:latin typeface="+mn-lt"/>
                  <a:cs typeface="Arial" panose="020B0604020202020204" pitchFamily="34" charset="0"/>
                </a:rPr>
                <a:t>I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22" name="Rectangle 157"/>
            <p:cNvSpPr>
              <a:spLocks noChangeArrowheads="1"/>
            </p:cNvSpPr>
            <p:nvPr/>
          </p:nvSpPr>
          <p:spPr bwMode="auto">
            <a:xfrm>
              <a:off x="6241388" y="4944592"/>
              <a:ext cx="2153659" cy="59055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.41</a:t>
              </a:r>
            </a:p>
          </p:txBody>
        </p:sp>
        <p:sp>
          <p:nvSpPr>
            <p:cNvPr id="23" name="Rectangle 124"/>
            <p:cNvSpPr>
              <a:spLocks noChangeArrowheads="1"/>
            </p:cNvSpPr>
            <p:nvPr/>
          </p:nvSpPr>
          <p:spPr bwMode="auto">
            <a:xfrm>
              <a:off x="8678396" y="2667088"/>
              <a:ext cx="2381693" cy="127635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Posterior</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24" name="Rectangle 125"/>
            <p:cNvSpPr>
              <a:spLocks noChangeArrowheads="1"/>
            </p:cNvSpPr>
            <p:nvPr/>
          </p:nvSpPr>
          <p:spPr bwMode="auto">
            <a:xfrm>
              <a:off x="9318574" y="4080649"/>
              <a:ext cx="2247354" cy="1314450"/>
            </a:xfrm>
            <a:prstGeom prst="rect">
              <a:avLst/>
            </a:prstGeom>
            <a:noFill/>
            <a:ln w="12700">
              <a:noFill/>
              <a:miter lim="800000"/>
              <a:headEnd/>
              <a:tailEnd/>
            </a:ln>
            <a:effectLst/>
          </p:spPr>
          <p:txBody>
            <a:bodyPr wrap="none" anchor="ctr"/>
            <a:lstStyle/>
            <a:p>
              <a:pPr algn="l">
                <a:lnSpc>
                  <a:spcPct val="130000"/>
                </a:lnSpc>
              </a:pPr>
              <a:r>
                <a:rPr lang="en-US" sz="2400" dirty="0">
                  <a:solidFill>
                    <a:srgbClr val="000000"/>
                  </a:solidFill>
                  <a:effectLst/>
                  <a:latin typeface="+mn-lt"/>
                  <a:cs typeface="Arial" panose="020B0604020202020204" pitchFamily="34" charset="0"/>
                </a:rPr>
                <a:t>  .3415 = .14/.41 </a:t>
              </a:r>
            </a:p>
            <a:p>
              <a:pPr algn="l">
                <a:lnSpc>
                  <a:spcPct val="130000"/>
                </a:lnSpc>
              </a:pPr>
              <a:r>
                <a:rPr lang="en-US" sz="2400" u="sng" dirty="0">
                  <a:solidFill>
                    <a:srgbClr val="000000"/>
                  </a:solidFill>
                  <a:effectLst/>
                  <a:latin typeface="+mn-lt"/>
                  <a:cs typeface="Arial" panose="020B0604020202020204" pitchFamily="34" charset="0"/>
                </a:rPr>
                <a:t>  .6585</a:t>
              </a:r>
            </a:p>
            <a:p>
              <a:pPr algn="l">
                <a:lnSpc>
                  <a:spcPct val="130000"/>
                </a:lnSpc>
              </a:pPr>
              <a:r>
                <a:rPr lang="en-US" sz="2400" dirty="0">
                  <a:solidFill>
                    <a:srgbClr val="000000"/>
                  </a:solidFill>
                  <a:effectLst/>
                  <a:latin typeface="+mn-lt"/>
                  <a:cs typeface="Arial" panose="020B0604020202020204" pitchFamily="34" charset="0"/>
                </a:rPr>
                <a:t>1.0000</a:t>
              </a:r>
            </a:p>
          </p:txBody>
        </p:sp>
      </p:grpSp>
    </p:spTree>
    <p:extLst>
      <p:ext uri="{BB962C8B-B14F-4D97-AF65-F5344CB8AC3E}">
        <p14:creationId xmlns:p14="http://schemas.microsoft.com/office/powerpoint/2010/main" val="781064351"/>
      </p:ext>
    </p:extLst>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89917" y="489469"/>
            <a:ext cx="10489585" cy="727075"/>
          </a:xfrm>
          <a:noFill/>
          <a:ln/>
        </p:spPr>
        <p:txBody>
          <a:bodyPr/>
          <a:lstStyle/>
          <a:p>
            <a:r>
              <a:rPr lang="en-US" dirty="0"/>
              <a:t>End of Chapter 4</a:t>
            </a:r>
          </a:p>
        </p:txBody>
      </p:sp>
      <p:sp>
        <p:nvSpPr>
          <p:cNvPr id="43011" name="AutoShape 3"/>
          <p:cNvSpPr>
            <a:spLocks noChangeArrowheads="1"/>
          </p:cNvSpPr>
          <p:nvPr/>
        </p:nvSpPr>
        <p:spPr bwMode="auto">
          <a:xfrm>
            <a:off x="5050541" y="3048001"/>
            <a:ext cx="1844529" cy="1611313"/>
          </a:xfrm>
          <a:prstGeom prst="roundRect">
            <a:avLst>
              <a:gd name="adj" fmla="val 12065"/>
            </a:avLst>
          </a:prstGeom>
          <a:noFill/>
          <a:ln w="50800">
            <a:solidFill>
              <a:srgbClr val="000000"/>
            </a:solidFill>
            <a:round/>
            <a:headEnd/>
            <a:tailEnd/>
          </a:ln>
          <a:effectLst>
            <a:outerShdw dist="35921" dir="2700000" algn="ctr" rotWithShape="0">
              <a:srgbClr val="000000"/>
            </a:outerShdw>
          </a:effectLst>
        </p:spPr>
        <p:txBody>
          <a:bodyPr wrap="none" anchor="ct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63</a:t>
            </a:fld>
            <a:endParaRPr lang="en-US"/>
          </a:p>
        </p:txBody>
      </p:sp>
      <p:sp>
        <p:nvSpPr>
          <p:cNvPr id="6" name="Freeform 8"/>
          <p:cNvSpPr>
            <a:spLocks/>
          </p:cNvSpPr>
          <p:nvPr/>
        </p:nvSpPr>
        <p:spPr bwMode="auto">
          <a:xfrm>
            <a:off x="5366226" y="2073507"/>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solidFill>
            <a:srgbClr val="CC2A1E"/>
          </a:soli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solidFill>
                <a:srgbClr val="B43D18"/>
              </a:solidFill>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24807" y="425598"/>
            <a:ext cx="10337562" cy="865188"/>
          </a:xfrm>
          <a:noFill/>
          <a:ln/>
        </p:spPr>
        <p:txBody>
          <a:bodyPr/>
          <a:lstStyle/>
          <a:p>
            <a:r>
              <a:rPr lang="en-US"/>
              <a:t>Random Experiment </a:t>
            </a:r>
            <a:r>
              <a:rPr lang="en-US" dirty="0"/>
              <a:t>and Its Sample Space</a:t>
            </a:r>
          </a:p>
        </p:txBody>
      </p:sp>
      <p:sp>
        <p:nvSpPr>
          <p:cNvPr id="6148" name="Rectangle 4"/>
          <p:cNvSpPr>
            <a:spLocks noChangeArrowheads="1"/>
          </p:cNvSpPr>
          <p:nvPr/>
        </p:nvSpPr>
        <p:spPr bwMode="auto">
          <a:xfrm>
            <a:off x="1266857" y="1772002"/>
            <a:ext cx="9653459" cy="67118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a:solidFill>
                  <a:srgbClr val="000000"/>
                </a:solidFill>
                <a:effectLst/>
                <a:latin typeface="+mn-lt"/>
                <a:cs typeface="Arial" panose="020B0604020202020204" pitchFamily="34" charset="0"/>
              </a:rPr>
              <a:t>Random experiment</a:t>
            </a:r>
            <a:r>
              <a:rPr lang="en-US" sz="2400" b="1" u="sng">
                <a:solidFill>
                  <a:srgbClr val="000000"/>
                </a:solidFill>
                <a:effectLst/>
                <a:latin typeface="+mn-lt"/>
                <a:cs typeface="Arial" panose="020B0604020202020204" pitchFamily="34" charset="0"/>
              </a:rPr>
              <a:t> </a:t>
            </a:r>
            <a:r>
              <a:rPr lang="en-US" sz="2400">
                <a:solidFill>
                  <a:srgbClr val="000000"/>
                </a:solidFill>
                <a:effectLst/>
                <a:latin typeface="+mn-lt"/>
                <a:cs typeface="Arial" panose="020B0604020202020204" pitchFamily="34" charset="0"/>
              </a:rPr>
              <a:t>adalah proses yang menghasilkan hasil eksperimen yang ditentukan dengan baik</a:t>
            </a:r>
            <a:endParaRPr lang="en-US" sz="2400" dirty="0">
              <a:solidFill>
                <a:srgbClr val="000000"/>
              </a:solidFill>
              <a:effectLst/>
              <a:latin typeface="+mn-lt"/>
              <a:cs typeface="Arial" panose="020B0604020202020204" pitchFamily="34" charset="0"/>
            </a:endParaRPr>
          </a:p>
        </p:txBody>
      </p:sp>
      <p:sp>
        <p:nvSpPr>
          <p:cNvPr id="6149" name="Rectangle 5"/>
          <p:cNvSpPr>
            <a:spLocks noChangeArrowheads="1"/>
          </p:cNvSpPr>
          <p:nvPr/>
        </p:nvSpPr>
        <p:spPr bwMode="auto">
          <a:xfrm>
            <a:off x="1254189" y="2678295"/>
            <a:ext cx="9940720" cy="79423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a:solidFill>
                  <a:srgbClr val="000000"/>
                </a:solidFill>
                <a:effectLst/>
                <a:latin typeface="+mn-lt"/>
                <a:cs typeface="Arial" panose="020B0604020202020204" pitchFamily="34" charset="0"/>
              </a:rPr>
              <a:t>Sample space</a:t>
            </a:r>
            <a:r>
              <a:rPr lang="en-US" sz="2400">
                <a:solidFill>
                  <a:srgbClr val="000000"/>
                </a:solidFill>
                <a:effectLst/>
                <a:latin typeface="+mn-lt"/>
                <a:cs typeface="Arial" panose="020B0604020202020204" pitchFamily="34" charset="0"/>
              </a:rPr>
              <a:t> </a:t>
            </a:r>
            <a:r>
              <a:rPr lang="fi-FI" sz="2400">
                <a:solidFill>
                  <a:srgbClr val="000000"/>
                </a:solidFill>
                <a:effectLst/>
                <a:latin typeface="+mn-lt"/>
                <a:cs typeface="Arial" panose="020B0604020202020204" pitchFamily="34" charset="0"/>
              </a:rPr>
              <a:t>kumpulan dari semua hasil eksperimen</a:t>
            </a:r>
            <a:r>
              <a:rPr lang="en-US" sz="2400">
                <a:solidFill>
                  <a:srgbClr val="000000"/>
                </a:solidFill>
                <a:effectLst/>
                <a:latin typeface="+mn-lt"/>
                <a:cs typeface="Arial" panose="020B0604020202020204" pitchFamily="34" charset="0"/>
              </a:rPr>
              <a:t>.</a:t>
            </a:r>
            <a:endParaRPr lang="en-US" sz="2400" dirty="0">
              <a:solidFill>
                <a:srgbClr val="000000"/>
              </a:solidFill>
              <a:effectLst/>
              <a:latin typeface="+mn-lt"/>
              <a:cs typeface="Arial" panose="020B0604020202020204" pitchFamily="34" charset="0"/>
            </a:endParaRPr>
          </a:p>
        </p:txBody>
      </p:sp>
      <p:sp>
        <p:nvSpPr>
          <p:cNvPr id="6150" name="Rectangle 6"/>
          <p:cNvSpPr>
            <a:spLocks noChangeArrowheads="1"/>
          </p:cNvSpPr>
          <p:nvPr/>
        </p:nvSpPr>
        <p:spPr bwMode="auto">
          <a:xfrm>
            <a:off x="1266858" y="3707448"/>
            <a:ext cx="9653459" cy="72627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a:solidFill>
                  <a:srgbClr val="000000"/>
                </a:solidFill>
                <a:effectLst/>
                <a:latin typeface="+mn-lt"/>
                <a:cs typeface="Arial" panose="020B0604020202020204" pitchFamily="34" charset="0"/>
              </a:rPr>
              <a:t>Hasil percobaan juga disebut </a:t>
            </a:r>
            <a:r>
              <a:rPr lang="en-US" sz="2400" u="sng">
                <a:solidFill>
                  <a:srgbClr val="000000"/>
                </a:solidFill>
                <a:effectLst/>
                <a:latin typeface="+mn-lt"/>
                <a:cs typeface="Arial" panose="020B0604020202020204" pitchFamily="34" charset="0"/>
              </a:rPr>
              <a:t>sample </a:t>
            </a:r>
            <a:r>
              <a:rPr lang="en-US" sz="2400" u="sng" dirty="0">
                <a:solidFill>
                  <a:srgbClr val="000000"/>
                </a:solidFill>
                <a:effectLst/>
                <a:latin typeface="+mn-lt"/>
                <a:cs typeface="Arial" panose="020B0604020202020204" pitchFamily="34" charset="0"/>
              </a:rPr>
              <a:t>point</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7</a:t>
            </a:fld>
            <a:endParaRPr lang="en-US"/>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Text Box 4"/>
          <p:cNvSpPr txBox="1">
            <a:spLocks noChangeArrowheads="1"/>
          </p:cNvSpPr>
          <p:nvPr/>
        </p:nvSpPr>
        <p:spPr bwMode="auto">
          <a:xfrm>
            <a:off x="1923785" y="1910122"/>
            <a:ext cx="2699522" cy="3037755"/>
          </a:xfrm>
          <a:prstGeom prst="rect">
            <a:avLst/>
          </a:prstGeom>
          <a:noFill/>
          <a:ln w="12700">
            <a:noFill/>
            <a:miter lim="800000"/>
            <a:headEnd/>
            <a:tailEnd/>
          </a:ln>
          <a:effectLst/>
        </p:spPr>
        <p:txBody>
          <a:bodyPr wrap="none">
            <a:spAutoFit/>
          </a:bodyPr>
          <a:lstStyle/>
          <a:p>
            <a:pPr algn="l">
              <a:lnSpc>
                <a:spcPct val="110000"/>
              </a:lnSpc>
            </a:pPr>
            <a:r>
              <a:rPr lang="en-US" sz="2400" u="sng" dirty="0">
                <a:solidFill>
                  <a:srgbClr val="000000"/>
                </a:solidFill>
                <a:effectLst/>
                <a:latin typeface="+mn-lt"/>
                <a:cs typeface="Arial" panose="020B0604020202020204" pitchFamily="34" charset="0"/>
              </a:rPr>
              <a:t>Experiment</a:t>
            </a:r>
          </a:p>
          <a:p>
            <a:pPr algn="l">
              <a:lnSpc>
                <a:spcPct val="110000"/>
              </a:lnSpc>
            </a:pPr>
            <a:endParaRPr lang="en-US" sz="600" dirty="0">
              <a:solidFill>
                <a:srgbClr val="000000"/>
              </a:solidFill>
              <a:effectLst/>
              <a:latin typeface="+mn-lt"/>
              <a:cs typeface="Arial" panose="020B0604020202020204" pitchFamily="34" charset="0"/>
            </a:endParaRPr>
          </a:p>
          <a:p>
            <a:pPr algn="l">
              <a:lnSpc>
                <a:spcPct val="110000"/>
              </a:lnSpc>
            </a:pPr>
            <a:r>
              <a:rPr lang="en-US" sz="2400" dirty="0">
                <a:solidFill>
                  <a:srgbClr val="000000"/>
                </a:solidFill>
                <a:effectLst/>
                <a:latin typeface="+mn-lt"/>
                <a:cs typeface="Arial" panose="020B0604020202020204" pitchFamily="34" charset="0"/>
              </a:rPr>
              <a:t>Toss a coin</a:t>
            </a:r>
          </a:p>
          <a:p>
            <a:pPr algn="l">
              <a:lnSpc>
                <a:spcPct val="110000"/>
              </a:lnSpc>
            </a:pPr>
            <a:r>
              <a:rPr lang="en-US" sz="2400">
                <a:solidFill>
                  <a:srgbClr val="000000"/>
                </a:solidFill>
                <a:effectLst/>
                <a:latin typeface="+mn-lt"/>
                <a:cs typeface="Arial" panose="020B0604020202020204" pitchFamily="34" charset="0"/>
              </a:rPr>
              <a:t>Inspect a </a:t>
            </a:r>
            <a:r>
              <a:rPr lang="en-US" sz="2400" dirty="0">
                <a:solidFill>
                  <a:srgbClr val="000000"/>
                </a:solidFill>
                <a:effectLst/>
                <a:latin typeface="+mn-lt"/>
                <a:cs typeface="Arial" panose="020B0604020202020204" pitchFamily="34" charset="0"/>
              </a:rPr>
              <a:t>part</a:t>
            </a:r>
          </a:p>
          <a:p>
            <a:pPr algn="l">
              <a:lnSpc>
                <a:spcPct val="110000"/>
              </a:lnSpc>
            </a:pPr>
            <a:r>
              <a:rPr lang="en-US" sz="2400" dirty="0">
                <a:solidFill>
                  <a:srgbClr val="000000"/>
                </a:solidFill>
                <a:effectLst/>
                <a:latin typeface="+mn-lt"/>
                <a:cs typeface="Arial" panose="020B0604020202020204" pitchFamily="34" charset="0"/>
              </a:rPr>
              <a:t>Conduct a sales call</a:t>
            </a:r>
          </a:p>
          <a:p>
            <a:pPr algn="l">
              <a:lnSpc>
                <a:spcPct val="110000"/>
              </a:lnSpc>
            </a:pPr>
            <a:r>
              <a:rPr lang="en-US" sz="2400" dirty="0">
                <a:solidFill>
                  <a:srgbClr val="000000"/>
                </a:solidFill>
                <a:effectLst/>
                <a:latin typeface="+mn-lt"/>
                <a:cs typeface="Arial" panose="020B0604020202020204" pitchFamily="34" charset="0"/>
              </a:rPr>
              <a:t>Roll a die</a:t>
            </a:r>
          </a:p>
          <a:p>
            <a:pPr algn="l">
              <a:lnSpc>
                <a:spcPct val="110000"/>
              </a:lnSpc>
            </a:pPr>
            <a:r>
              <a:rPr lang="en-US" sz="2400" dirty="0">
                <a:solidFill>
                  <a:srgbClr val="000000"/>
                </a:solidFill>
                <a:effectLst/>
                <a:latin typeface="+mn-lt"/>
                <a:cs typeface="Arial" panose="020B0604020202020204" pitchFamily="34" charset="0"/>
              </a:rPr>
              <a:t>Play a football game</a:t>
            </a:r>
          </a:p>
          <a:p>
            <a:pPr algn="l">
              <a:lnSpc>
                <a:spcPct val="110000"/>
              </a:lnSpc>
            </a:pPr>
            <a:endParaRPr lang="en-US" sz="2400" dirty="0">
              <a:solidFill>
                <a:srgbClr val="000000"/>
              </a:solidFill>
              <a:effectLst/>
              <a:latin typeface="+mn-lt"/>
              <a:cs typeface="Arial" panose="020B0604020202020204" pitchFamily="34" charset="0"/>
            </a:endParaRPr>
          </a:p>
        </p:txBody>
      </p:sp>
      <p:sp>
        <p:nvSpPr>
          <p:cNvPr id="199685" name="Text Box 5"/>
          <p:cNvSpPr txBox="1">
            <a:spLocks noChangeArrowheads="1"/>
          </p:cNvSpPr>
          <p:nvPr/>
        </p:nvSpPr>
        <p:spPr bwMode="auto">
          <a:xfrm>
            <a:off x="5227468" y="1910122"/>
            <a:ext cx="3232423" cy="2631490"/>
          </a:xfrm>
          <a:prstGeom prst="rect">
            <a:avLst/>
          </a:prstGeom>
          <a:noFill/>
          <a:ln w="12700">
            <a:noFill/>
            <a:miter lim="800000"/>
            <a:headEnd/>
            <a:tailEnd/>
          </a:ln>
          <a:effectLst/>
        </p:spPr>
        <p:txBody>
          <a:bodyPr wrap="none">
            <a:spAutoFit/>
          </a:bodyPr>
          <a:lstStyle/>
          <a:p>
            <a:pPr algn="l">
              <a:lnSpc>
                <a:spcPct val="110000"/>
              </a:lnSpc>
            </a:pPr>
            <a:r>
              <a:rPr lang="en-US" sz="2400" u="sng" dirty="0">
                <a:solidFill>
                  <a:srgbClr val="000000"/>
                </a:solidFill>
                <a:effectLst/>
                <a:latin typeface="+mn-lt"/>
                <a:cs typeface="Arial" panose="020B0604020202020204" pitchFamily="34" charset="0"/>
              </a:rPr>
              <a:t>Experiment Outcomes</a:t>
            </a:r>
          </a:p>
          <a:p>
            <a:pPr algn="l">
              <a:lnSpc>
                <a:spcPct val="110000"/>
              </a:lnSpc>
            </a:pPr>
            <a:endParaRPr lang="en-US" sz="600" dirty="0">
              <a:solidFill>
                <a:srgbClr val="000000"/>
              </a:solidFill>
              <a:effectLst/>
              <a:latin typeface="+mn-lt"/>
              <a:cs typeface="Arial" panose="020B0604020202020204" pitchFamily="34" charset="0"/>
            </a:endParaRPr>
          </a:p>
          <a:p>
            <a:pPr algn="l">
              <a:lnSpc>
                <a:spcPct val="110000"/>
              </a:lnSpc>
            </a:pPr>
            <a:r>
              <a:rPr lang="en-US" sz="2400" dirty="0">
                <a:solidFill>
                  <a:srgbClr val="000000"/>
                </a:solidFill>
                <a:effectLst/>
                <a:latin typeface="+mn-lt"/>
                <a:cs typeface="Arial" panose="020B0604020202020204" pitchFamily="34" charset="0"/>
              </a:rPr>
              <a:t>Head, tail</a:t>
            </a:r>
          </a:p>
          <a:p>
            <a:pPr algn="l">
              <a:lnSpc>
                <a:spcPct val="110000"/>
              </a:lnSpc>
            </a:pPr>
            <a:r>
              <a:rPr lang="en-US" sz="2400" dirty="0">
                <a:solidFill>
                  <a:srgbClr val="000000"/>
                </a:solidFill>
                <a:effectLst/>
                <a:latin typeface="+mn-lt"/>
                <a:cs typeface="Arial" panose="020B0604020202020204" pitchFamily="34" charset="0"/>
              </a:rPr>
              <a:t>Defective, non-defective</a:t>
            </a:r>
          </a:p>
          <a:p>
            <a:pPr algn="l">
              <a:lnSpc>
                <a:spcPct val="110000"/>
              </a:lnSpc>
            </a:pPr>
            <a:r>
              <a:rPr lang="en-US" sz="2400" dirty="0">
                <a:solidFill>
                  <a:srgbClr val="000000"/>
                </a:solidFill>
                <a:effectLst/>
                <a:latin typeface="+mn-lt"/>
                <a:cs typeface="Arial" panose="020B0604020202020204" pitchFamily="34" charset="0"/>
              </a:rPr>
              <a:t>Purchase, no purchase</a:t>
            </a:r>
          </a:p>
          <a:p>
            <a:pPr algn="l">
              <a:lnSpc>
                <a:spcPct val="110000"/>
              </a:lnSpc>
            </a:pPr>
            <a:r>
              <a:rPr lang="en-US" sz="2400" dirty="0">
                <a:solidFill>
                  <a:srgbClr val="000000"/>
                </a:solidFill>
                <a:effectLst/>
                <a:latin typeface="+mn-lt"/>
                <a:cs typeface="Arial" panose="020B0604020202020204" pitchFamily="34" charset="0"/>
              </a:rPr>
              <a:t>1, 2, 3, 4, 5, 6</a:t>
            </a:r>
          </a:p>
          <a:p>
            <a:pPr algn="l">
              <a:lnSpc>
                <a:spcPct val="110000"/>
              </a:lnSpc>
            </a:pPr>
            <a:r>
              <a:rPr lang="en-US" sz="2400" dirty="0">
                <a:solidFill>
                  <a:srgbClr val="000000"/>
                </a:solidFill>
                <a:effectLst/>
                <a:latin typeface="+mn-lt"/>
                <a:cs typeface="Arial" panose="020B0604020202020204" pitchFamily="34" charset="0"/>
              </a:rPr>
              <a:t>Win, lose, tie</a:t>
            </a:r>
          </a:p>
        </p:txBody>
      </p:sp>
      <p:sp>
        <p:nvSpPr>
          <p:cNvPr id="2" name="Slide Number Placeholder 1"/>
          <p:cNvSpPr>
            <a:spLocks noGrp="1"/>
          </p:cNvSpPr>
          <p:nvPr>
            <p:ph type="sldNum" sz="quarter" idx="12"/>
          </p:nvPr>
        </p:nvSpPr>
        <p:spPr/>
        <p:txBody>
          <a:bodyPr/>
          <a:lstStyle/>
          <a:p>
            <a:fld id="{949EBC64-41CB-41B8-B6DF-9B1367312BD4}" type="slidenum">
              <a:rPr lang="en-US" smtClean="0"/>
              <a:t>8</a:t>
            </a:fld>
            <a:endParaRPr lang="en-US"/>
          </a:p>
        </p:txBody>
      </p:sp>
      <p:sp>
        <p:nvSpPr>
          <p:cNvPr id="7" name="Rectangle 2"/>
          <p:cNvSpPr txBox="1">
            <a:spLocks noChangeArrowheads="1"/>
          </p:cNvSpPr>
          <p:nvPr/>
        </p:nvSpPr>
        <p:spPr>
          <a:xfrm>
            <a:off x="924807" y="589437"/>
            <a:ext cx="10337562" cy="865188"/>
          </a:xfrm>
          <a:prstGeom prst="rect">
            <a:avLst/>
          </a:prstGeom>
          <a:noFill/>
          <a:ln/>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a:effectLst/>
              </a:rPr>
              <a:t>Random Experiment </a:t>
            </a:r>
            <a:r>
              <a:rPr lang="en-US" dirty="0">
                <a:effectLst/>
              </a:rPr>
              <a:t>and Its Sample Space</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390405" y="1836980"/>
            <a:ext cx="9864567" cy="1178073"/>
          </a:xfrm>
          <a:noFill/>
          <a:ln/>
        </p:spPr>
        <p:txBody>
          <a:bodyPr>
            <a:normAutofit/>
          </a:bodyPr>
          <a:lstStyle/>
          <a:p>
            <a:pPr>
              <a:lnSpc>
                <a:spcPct val="80000"/>
              </a:lnSpc>
              <a:buFont typeface="Monotype Sorts" pitchFamily="2" charset="2"/>
              <a:buNone/>
            </a:pPr>
            <a:r>
              <a:rPr lang="en-US"/>
              <a:t>	Bradley telah berinvestasi di dua saham, Markley Oil dan Collins Mining. Bradley telah menentukan bahwa kemungkinan hasil dari investasi ini tiga bulan dari sekarang adalah sebagai berikut:</a:t>
            </a:r>
            <a:endParaRPr lang="en-US" dirty="0"/>
          </a:p>
        </p:txBody>
      </p:sp>
      <p:grpSp>
        <p:nvGrpSpPr>
          <p:cNvPr id="4" name="Group 3"/>
          <p:cNvGrpSpPr/>
          <p:nvPr/>
        </p:nvGrpSpPr>
        <p:grpSpPr>
          <a:xfrm>
            <a:off x="3526745" y="2954786"/>
            <a:ext cx="5740942" cy="2914650"/>
            <a:chOff x="3526745" y="2868722"/>
            <a:chExt cx="5740942" cy="2914650"/>
          </a:xfrm>
        </p:grpSpPr>
        <p:sp>
          <p:nvSpPr>
            <p:cNvPr id="3" name="Rectangle 2"/>
            <p:cNvSpPr/>
            <p:nvPr/>
          </p:nvSpPr>
          <p:spPr>
            <a:xfrm>
              <a:off x="3905026" y="2868722"/>
              <a:ext cx="4249270" cy="291465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4" name="Rectangle 116"/>
            <p:cNvSpPr>
              <a:spLocks noChangeArrowheads="1"/>
            </p:cNvSpPr>
            <p:nvPr/>
          </p:nvSpPr>
          <p:spPr bwMode="auto">
            <a:xfrm>
              <a:off x="4276266" y="2868722"/>
              <a:ext cx="4991421" cy="100965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Investment Gain or Loss</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in 3 Months (in $1000s)</a:t>
              </a:r>
            </a:p>
          </p:txBody>
        </p:sp>
        <p:sp>
          <p:nvSpPr>
            <p:cNvPr id="7285" name="Rectangle 117"/>
            <p:cNvSpPr>
              <a:spLocks noChangeArrowheads="1"/>
            </p:cNvSpPr>
            <p:nvPr/>
          </p:nvSpPr>
          <p:spPr bwMode="auto">
            <a:xfrm>
              <a:off x="3526745" y="3725972"/>
              <a:ext cx="2635065" cy="476250"/>
            </a:xfrm>
            <a:prstGeom prst="rect">
              <a:avLst/>
            </a:prstGeom>
            <a:noFill/>
            <a:ln w="12700">
              <a:noFill/>
              <a:miter lim="800000"/>
              <a:headEnd/>
              <a:tailEnd/>
            </a:ln>
            <a:effectLst/>
          </p:spPr>
          <p:txBody>
            <a:bodyPr wrap="none" anchor="ctr"/>
            <a:lstStyle/>
            <a:p>
              <a:r>
                <a:rPr lang="en-US" sz="2400" u="sng" dirty="0">
                  <a:solidFill>
                    <a:srgbClr val="000000"/>
                  </a:solidFill>
                  <a:effectLst/>
                  <a:latin typeface="+mn-lt"/>
                  <a:cs typeface="Arial" panose="020B0604020202020204" pitchFamily="34" charset="0"/>
                </a:rPr>
                <a:t>Markley Oil</a:t>
              </a:r>
            </a:p>
          </p:txBody>
        </p:sp>
        <p:sp>
          <p:nvSpPr>
            <p:cNvPr id="7286" name="Rectangle 118"/>
            <p:cNvSpPr>
              <a:spLocks noChangeArrowheads="1"/>
            </p:cNvSpPr>
            <p:nvPr/>
          </p:nvSpPr>
          <p:spPr bwMode="auto">
            <a:xfrm>
              <a:off x="5568674" y="3706922"/>
              <a:ext cx="2964448" cy="495300"/>
            </a:xfrm>
            <a:prstGeom prst="rect">
              <a:avLst/>
            </a:prstGeom>
            <a:noFill/>
            <a:ln w="12700">
              <a:noFill/>
              <a:miter lim="800000"/>
              <a:headEnd/>
              <a:tailEnd/>
            </a:ln>
            <a:effectLst/>
          </p:spPr>
          <p:txBody>
            <a:bodyPr wrap="none" anchor="ctr"/>
            <a:lstStyle/>
            <a:p>
              <a:r>
                <a:rPr lang="en-US" sz="2400" u="sng" dirty="0">
                  <a:solidFill>
                    <a:srgbClr val="000000"/>
                  </a:solidFill>
                  <a:effectLst/>
                  <a:latin typeface="+mn-lt"/>
                  <a:cs typeface="Arial" panose="020B0604020202020204" pitchFamily="34" charset="0"/>
                </a:rPr>
                <a:t>Collins Mining</a:t>
              </a:r>
            </a:p>
          </p:txBody>
        </p:sp>
        <p:sp>
          <p:nvSpPr>
            <p:cNvPr id="7287" name="Rectangle 119"/>
            <p:cNvSpPr>
              <a:spLocks noChangeArrowheads="1"/>
            </p:cNvSpPr>
            <p:nvPr/>
          </p:nvSpPr>
          <p:spPr bwMode="auto">
            <a:xfrm>
              <a:off x="4430264" y="4106972"/>
              <a:ext cx="734778" cy="16764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10</a:t>
              </a:r>
            </a:p>
            <a:p>
              <a:r>
                <a:rPr lang="en-US" sz="2400" dirty="0">
                  <a:solidFill>
                    <a:srgbClr val="000000"/>
                  </a:solidFill>
                  <a:effectLst/>
                  <a:latin typeface="+mn-lt"/>
                  <a:cs typeface="Arial" panose="020B0604020202020204" pitchFamily="34" charset="0"/>
                </a:rPr>
                <a:t>    5</a:t>
              </a:r>
            </a:p>
            <a:p>
              <a:r>
                <a:rPr lang="en-US" sz="2400" dirty="0">
                  <a:solidFill>
                    <a:srgbClr val="000000"/>
                  </a:solidFill>
                  <a:effectLst/>
                  <a:latin typeface="+mn-lt"/>
                  <a:cs typeface="Arial" panose="020B0604020202020204" pitchFamily="34" charset="0"/>
                </a:rPr>
                <a:t>    0</a:t>
              </a:r>
            </a:p>
            <a:p>
              <a:r>
                <a:rPr lang="en-US" sz="2400" dirty="0">
                  <a:solidFill>
                    <a:srgbClr val="000000"/>
                  </a:solidFill>
                  <a:effectLst/>
                  <a:latin typeface="+mn-lt"/>
                  <a:cs typeface="Arial" panose="020B0604020202020204" pitchFamily="34" charset="0"/>
                </a:rPr>
                <a:t> -20</a:t>
              </a:r>
            </a:p>
          </p:txBody>
        </p:sp>
        <p:sp>
          <p:nvSpPr>
            <p:cNvPr id="7288" name="Rectangle 120"/>
            <p:cNvSpPr>
              <a:spLocks noChangeArrowheads="1"/>
            </p:cNvSpPr>
            <p:nvPr/>
          </p:nvSpPr>
          <p:spPr bwMode="auto">
            <a:xfrm>
              <a:off x="6608121" y="4068872"/>
              <a:ext cx="684103" cy="97155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8</a:t>
              </a:r>
            </a:p>
            <a:p>
              <a:r>
                <a:rPr lang="en-US" sz="2400" dirty="0">
                  <a:solidFill>
                    <a:srgbClr val="000000"/>
                  </a:solidFill>
                  <a:effectLst/>
                  <a:latin typeface="+mn-lt"/>
                  <a:cs typeface="Arial" panose="020B0604020202020204" pitchFamily="34" charset="0"/>
                </a:rPr>
                <a:t> -2</a:t>
              </a:r>
            </a:p>
          </p:txBody>
        </p:sp>
      </p:grpSp>
      <p:sp>
        <p:nvSpPr>
          <p:cNvPr id="7292" name="Rectangle 124"/>
          <p:cNvSpPr>
            <a:spLocks noChangeArrowheads="1"/>
          </p:cNvSpPr>
          <p:nvPr/>
        </p:nvSpPr>
        <p:spPr bwMode="auto">
          <a:xfrm>
            <a:off x="1258987" y="1238943"/>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a:solidFill>
                  <a:srgbClr val="000000"/>
                </a:solidFill>
                <a:effectLst/>
                <a:latin typeface="+mn-lt"/>
                <a:cs typeface="Arial" panose="020B0604020202020204" pitchFamily="34" charset="0"/>
              </a:rPr>
              <a:t>Contoh:  </a:t>
            </a:r>
            <a:r>
              <a:rPr lang="en-US" sz="2800" dirty="0">
                <a:solidFill>
                  <a:srgbClr val="000000"/>
                </a:solidFill>
                <a:effectLst/>
                <a:latin typeface="+mn-lt"/>
                <a:cs typeface="Arial" panose="020B0604020202020204" pitchFamily="34" charset="0"/>
              </a:rPr>
              <a:t>Bradley Investments</a:t>
            </a:r>
          </a:p>
        </p:txBody>
      </p:sp>
      <p:sp>
        <p:nvSpPr>
          <p:cNvPr id="2" name="Slide Number Placeholder 1"/>
          <p:cNvSpPr>
            <a:spLocks noGrp="1"/>
          </p:cNvSpPr>
          <p:nvPr>
            <p:ph type="sldNum" sz="quarter" idx="12"/>
          </p:nvPr>
        </p:nvSpPr>
        <p:spPr/>
        <p:txBody>
          <a:bodyPr/>
          <a:lstStyle/>
          <a:p>
            <a:fld id="{949EBC64-41CB-41B8-B6DF-9B1367312BD4}" type="slidenum">
              <a:rPr lang="en-US" smtClean="0"/>
              <a:t>9</a:t>
            </a:fld>
            <a:endParaRPr lang="en-US"/>
          </a:p>
        </p:txBody>
      </p:sp>
      <p:sp>
        <p:nvSpPr>
          <p:cNvPr id="13" name="Rectangle 2"/>
          <p:cNvSpPr>
            <a:spLocks noGrp="1" noChangeArrowheads="1"/>
          </p:cNvSpPr>
          <p:nvPr>
            <p:ph type="title"/>
          </p:nvPr>
        </p:nvSpPr>
        <p:spPr>
          <a:xfrm>
            <a:off x="924807" y="425598"/>
            <a:ext cx="10337562" cy="865188"/>
          </a:xfrm>
          <a:noFill/>
          <a:ln/>
        </p:spPr>
        <p:txBody>
          <a:bodyPr/>
          <a:lstStyle/>
          <a:p>
            <a:r>
              <a:rPr lang="en-US"/>
              <a:t>Random Experiment </a:t>
            </a:r>
            <a:r>
              <a:rPr lang="en-US" dirty="0"/>
              <a:t>and Its Sample Space</a:t>
            </a:r>
          </a:p>
        </p:txBody>
      </p:sp>
    </p:spTree>
  </p:cSld>
  <p:clrMapOvr>
    <a:masterClrMapping/>
  </p:clrMapOvr>
  <p:transition>
    <p:zoom/>
  </p:transition>
</p:sld>
</file>

<file path=ppt/theme/theme1.xml><?xml version="1.0" encoding="utf-8"?>
<a:theme xmlns:a="http://schemas.openxmlformats.org/drawingml/2006/main" name="SBE13ch01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SBE13ch01_New</Template>
  <TotalTime>4706</TotalTime>
  <Pages>39</Pages>
  <Words>4118</Words>
  <Application>Microsoft Office PowerPoint</Application>
  <PresentationFormat>Custom</PresentationFormat>
  <Paragraphs>672</Paragraphs>
  <Slides>63</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Calibri</vt:lpstr>
      <vt:lpstr>Arial</vt:lpstr>
      <vt:lpstr>Monotype Sorts</vt:lpstr>
      <vt:lpstr>Book Antiqua</vt:lpstr>
      <vt:lpstr>MS Reference Serif</vt:lpstr>
      <vt:lpstr>Symbol</vt:lpstr>
      <vt:lpstr>Wingdings</vt:lpstr>
      <vt:lpstr>Cambria Math</vt:lpstr>
      <vt:lpstr>SBE13ch01_New</vt:lpstr>
      <vt:lpstr>PowerPoint Presentation</vt:lpstr>
      <vt:lpstr>Chapter 4 Introduction to Probability</vt:lpstr>
      <vt:lpstr>PowerPoint Presentation</vt:lpstr>
      <vt:lpstr>PowerPoint Presentation</vt:lpstr>
      <vt:lpstr>Probabilitas sebagai Ukuran Numerik dari Kemungkinan Terjadinya</vt:lpstr>
      <vt:lpstr>PowerPoint Presentation</vt:lpstr>
      <vt:lpstr>Random Experiment and Its Sample Space</vt:lpstr>
      <vt:lpstr>PowerPoint Presentation</vt:lpstr>
      <vt:lpstr>Random Experiment and Its Sample Space</vt:lpstr>
      <vt:lpstr>Aturan Penghitungan untuk Eksperimen Beberapa Langkah</vt:lpstr>
      <vt:lpstr>Aturan Penghitungan untuk Eksperimen Beberapa Langkah</vt:lpstr>
      <vt:lpstr>Tree Diagram</vt:lpstr>
      <vt:lpstr>Aturan Penghitungan untuk Kombinasi</vt:lpstr>
      <vt:lpstr>PowerPoint Presentation</vt:lpstr>
      <vt:lpstr>PowerPoint Presentation</vt:lpstr>
      <vt:lpstr>PowerPoint Presentation</vt:lpstr>
      <vt:lpstr>PowerPoint Presentation</vt:lpstr>
      <vt:lpstr>Classical Method</vt:lpstr>
      <vt:lpstr>Relative Frequency Method</vt:lpstr>
      <vt:lpstr>Relative Frequency Method</vt:lpstr>
      <vt:lpstr>Subjective Method</vt:lpstr>
      <vt:lpstr>Subjective Method</vt:lpstr>
      <vt:lpstr>PowerPoint Presentation</vt:lpstr>
      <vt:lpstr>PowerPoint Presentation</vt:lpstr>
      <vt:lpstr>PowerPoint Presentation</vt:lpstr>
      <vt:lpstr>Some Basic Relationships of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Bayes’ Theorem</vt:lpstr>
      <vt:lpstr>PowerPoint Presentation</vt:lpstr>
      <vt:lpstr>PowerPoint Presentation</vt:lpstr>
      <vt:lpstr>New Information</vt:lpstr>
      <vt:lpstr>PowerPoint Presentation</vt:lpstr>
      <vt:lpstr>PowerPoint Presentation</vt:lpstr>
      <vt:lpstr>Bayes’ Theorem</vt:lpstr>
      <vt:lpstr>Posterior Probabilities</vt:lpstr>
      <vt:lpstr>PowerPoint Presentation</vt:lpstr>
      <vt:lpstr>Bayes’ Theorem:  Tabular Approach</vt:lpstr>
      <vt:lpstr>Bayes’ Theorem:  Tabular Approach</vt:lpstr>
      <vt:lpstr>Bayes’ Theorem:  Tabular Approach</vt:lpstr>
      <vt:lpstr>Bayes’ Theorem:  Tabular Approach</vt:lpstr>
      <vt:lpstr>PowerPoint Presentation</vt:lpstr>
      <vt:lpstr>PowerPoint Presentation</vt:lpstr>
      <vt:lpstr>Bayes’ Theorem:  Tabular Approach</vt:lpstr>
      <vt:lpstr>Bayes’ Theorem:  Tabular Approach</vt:lpstr>
      <vt:lpstr>Bayes’ Theorem:  Tabular Approach</vt:lpstr>
      <vt:lpstr>End of Chapter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Intro to Probability</dc:subject>
  <dc:creator>John IV</dc:creator>
  <cp:lastModifiedBy>deni</cp:lastModifiedBy>
  <cp:revision>264</cp:revision>
  <cp:lastPrinted>1601-01-01T00:00:00Z</cp:lastPrinted>
  <dcterms:created xsi:type="dcterms:W3CDTF">1996-08-26T10:41:32Z</dcterms:created>
  <dcterms:modified xsi:type="dcterms:W3CDTF">2021-03-05T09:01:48Z</dcterms:modified>
</cp:coreProperties>
</file>