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</p:sldMasterIdLst>
  <p:notesMasterIdLst>
    <p:notesMasterId r:id="rId54"/>
  </p:notesMasterIdLst>
  <p:handoutMasterIdLst>
    <p:handoutMasterId r:id="rId55"/>
  </p:handoutMasterIdLst>
  <p:sldIdLst>
    <p:sldId id="301" r:id="rId2"/>
    <p:sldId id="257" r:id="rId3"/>
    <p:sldId id="336" r:id="rId4"/>
    <p:sldId id="259" r:id="rId5"/>
    <p:sldId id="327" r:id="rId6"/>
    <p:sldId id="339" r:id="rId7"/>
    <p:sldId id="380" r:id="rId8"/>
    <p:sldId id="340" r:id="rId9"/>
    <p:sldId id="378" r:id="rId10"/>
    <p:sldId id="261" r:id="rId11"/>
    <p:sldId id="262" r:id="rId12"/>
    <p:sldId id="379" r:id="rId13"/>
    <p:sldId id="341" r:id="rId14"/>
    <p:sldId id="263" r:id="rId15"/>
    <p:sldId id="367" r:id="rId16"/>
    <p:sldId id="264" r:id="rId17"/>
    <p:sldId id="265" r:id="rId18"/>
    <p:sldId id="266" r:id="rId19"/>
    <p:sldId id="303" r:id="rId20"/>
    <p:sldId id="332" r:id="rId21"/>
    <p:sldId id="304" r:id="rId22"/>
    <p:sldId id="330" r:id="rId23"/>
    <p:sldId id="369" r:id="rId24"/>
    <p:sldId id="368" r:id="rId25"/>
    <p:sldId id="271" r:id="rId26"/>
    <p:sldId id="370" r:id="rId27"/>
    <p:sldId id="386" r:id="rId28"/>
    <p:sldId id="272" r:id="rId29"/>
    <p:sldId id="273" r:id="rId30"/>
    <p:sldId id="344" r:id="rId31"/>
    <p:sldId id="345" r:id="rId32"/>
    <p:sldId id="331" r:id="rId33"/>
    <p:sldId id="275" r:id="rId34"/>
    <p:sldId id="372" r:id="rId35"/>
    <p:sldId id="276" r:id="rId36"/>
    <p:sldId id="324" r:id="rId37"/>
    <p:sldId id="321" r:id="rId38"/>
    <p:sldId id="350" r:id="rId39"/>
    <p:sldId id="337" r:id="rId40"/>
    <p:sldId id="284" r:id="rId41"/>
    <p:sldId id="334" r:id="rId42"/>
    <p:sldId id="371" r:id="rId43"/>
    <p:sldId id="285" r:id="rId44"/>
    <p:sldId id="286" r:id="rId45"/>
    <p:sldId id="351" r:id="rId46"/>
    <p:sldId id="352" r:id="rId47"/>
    <p:sldId id="354" r:id="rId48"/>
    <p:sldId id="387" r:id="rId49"/>
    <p:sldId id="388" r:id="rId50"/>
    <p:sldId id="389" r:id="rId51"/>
    <p:sldId id="390" r:id="rId52"/>
    <p:sldId id="279" r:id="rId53"/>
  </p:sldIdLst>
  <p:sldSz cx="12161838" cy="6858000"/>
  <p:notesSz cx="6858000" cy="9144000"/>
  <p:embeddedFontLst>
    <p:embeddedFont>
      <p:font typeface="Book Antiqua" panose="02040602050305030304" pitchFamily="18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mbria Math" panose="02040503050406030204" pitchFamily="18" charset="0"/>
      <p:regular r:id="rId64"/>
    </p:embeddedFont>
    <p:embeddedFont>
      <p:font typeface="Monotype Sorts" panose="020B0604020202020204" charset="2"/>
      <p:regular r:id="rId65"/>
    </p:embeddedFont>
    <p:embeddedFont>
      <p:font typeface="MS Reference Serif" panose="020B0604020202020204" charset="0"/>
      <p:regular r:id="rId66"/>
      <p:bold r:id="rId67"/>
      <p:italic r:id="rId68"/>
      <p:boldItalic r:id="rId69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7">
          <p15:clr>
            <a:srgbClr val="A4A3A4"/>
          </p15:clr>
        </p15:guide>
        <p15:guide id="2" pos="9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00"/>
    <a:srgbClr val="7DAF23"/>
    <a:srgbClr val="00FFFF"/>
    <a:srgbClr val="66FFFF"/>
    <a:srgbClr val="808080"/>
    <a:srgbClr val="005986"/>
    <a:srgbClr val="006699"/>
    <a:srgbClr val="72AF2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0929"/>
  </p:normalViewPr>
  <p:slideViewPr>
    <p:cSldViewPr snapToGrid="0">
      <p:cViewPr varScale="1">
        <p:scale>
          <a:sx n="82" d="100"/>
          <a:sy n="82" d="100"/>
        </p:scale>
        <p:origin x="120" y="210"/>
      </p:cViewPr>
      <p:guideLst>
        <p:guide orient="horz" pos="897"/>
        <p:guide pos="92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9.xml"/><Relationship Id="rId18" Type="http://schemas.openxmlformats.org/officeDocument/2006/relationships/slide" Target="slides/slide29.xml"/><Relationship Id="rId26" Type="http://schemas.openxmlformats.org/officeDocument/2006/relationships/slide" Target="slides/slide41.xml"/><Relationship Id="rId3" Type="http://schemas.openxmlformats.org/officeDocument/2006/relationships/slide" Target="slides/slide4.xml"/><Relationship Id="rId21" Type="http://schemas.openxmlformats.org/officeDocument/2006/relationships/slide" Target="slides/slide35.xml"/><Relationship Id="rId34" Type="http://schemas.openxmlformats.org/officeDocument/2006/relationships/slide" Target="slides/slide51.xml"/><Relationship Id="rId7" Type="http://schemas.openxmlformats.org/officeDocument/2006/relationships/slide" Target="slides/slide11.xml"/><Relationship Id="rId12" Type="http://schemas.openxmlformats.org/officeDocument/2006/relationships/slide" Target="slides/slide17.xml"/><Relationship Id="rId17" Type="http://schemas.openxmlformats.org/officeDocument/2006/relationships/slide" Target="slides/slide28.xml"/><Relationship Id="rId25" Type="http://schemas.openxmlformats.org/officeDocument/2006/relationships/slide" Target="slides/slide40.xml"/><Relationship Id="rId33" Type="http://schemas.openxmlformats.org/officeDocument/2006/relationships/slide" Target="slides/slide50.xml"/><Relationship Id="rId2" Type="http://schemas.openxmlformats.org/officeDocument/2006/relationships/slide" Target="slides/slide3.xml"/><Relationship Id="rId16" Type="http://schemas.openxmlformats.org/officeDocument/2006/relationships/slide" Target="slides/slide25.xml"/><Relationship Id="rId20" Type="http://schemas.openxmlformats.org/officeDocument/2006/relationships/slide" Target="slides/slide32.xml"/><Relationship Id="rId29" Type="http://schemas.openxmlformats.org/officeDocument/2006/relationships/slide" Target="slides/slide45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24" Type="http://schemas.openxmlformats.org/officeDocument/2006/relationships/slide" Target="slides/slide39.xml"/><Relationship Id="rId32" Type="http://schemas.openxmlformats.org/officeDocument/2006/relationships/slide" Target="slides/slide49.xml"/><Relationship Id="rId5" Type="http://schemas.openxmlformats.org/officeDocument/2006/relationships/slide" Target="slides/slide6.xml"/><Relationship Id="rId15" Type="http://schemas.openxmlformats.org/officeDocument/2006/relationships/slide" Target="slides/slide21.xml"/><Relationship Id="rId23" Type="http://schemas.openxmlformats.org/officeDocument/2006/relationships/slide" Target="slides/slide37.xml"/><Relationship Id="rId28" Type="http://schemas.openxmlformats.org/officeDocument/2006/relationships/slide" Target="slides/slide44.xml"/><Relationship Id="rId10" Type="http://schemas.openxmlformats.org/officeDocument/2006/relationships/slide" Target="slides/slide15.xml"/><Relationship Id="rId19" Type="http://schemas.openxmlformats.org/officeDocument/2006/relationships/slide" Target="slides/slide30.xml"/><Relationship Id="rId31" Type="http://schemas.openxmlformats.org/officeDocument/2006/relationships/slide" Target="slides/slide48.xml"/><Relationship Id="rId4" Type="http://schemas.openxmlformats.org/officeDocument/2006/relationships/slide" Target="slides/slide5.xml"/><Relationship Id="rId9" Type="http://schemas.openxmlformats.org/officeDocument/2006/relationships/slide" Target="slides/slide14.xml"/><Relationship Id="rId14" Type="http://schemas.openxmlformats.org/officeDocument/2006/relationships/slide" Target="slides/slide20.xml"/><Relationship Id="rId22" Type="http://schemas.openxmlformats.org/officeDocument/2006/relationships/slide" Target="slides/slide36.xml"/><Relationship Id="rId27" Type="http://schemas.openxmlformats.org/officeDocument/2006/relationships/slide" Target="slides/slide43.xml"/><Relationship Id="rId30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30FB6F0A-BDD0-4A9A-98B8-0C21615B58E6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0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419AF8DC-6BD6-4A6E-8D48-56187C2F527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34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6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492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91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49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0920" y="48578"/>
            <a:ext cx="5244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30" y="2680968"/>
            <a:ext cx="24196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effectLst/>
              </a:rPr>
              <a:t>Anderson, Sweeney, Williams, </a:t>
            </a:r>
            <a:r>
              <a:rPr lang="en-US" sz="1600" dirty="0" err="1">
                <a:effectLst/>
              </a:rPr>
              <a:t>Camm</a:t>
            </a:r>
            <a:r>
              <a:rPr lang="en-US" sz="1600" dirty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effectLst/>
              </a:rPr>
              <a:t>© 2017 Cengage Learning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Slides by John </a:t>
            </a:r>
            <a:r>
              <a:rPr lang="en-US" dirty="0" err="1">
                <a:effectLst/>
              </a:rPr>
              <a:t>Loucks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St. Edwards University</a:t>
            </a:r>
          </a:p>
        </p:txBody>
      </p:sp>
      <p:pic>
        <p:nvPicPr>
          <p:cNvPr id="11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0" name="Rectangle 244"/>
          <p:cNvSpPr>
            <a:spLocks noChangeArrowheads="1"/>
          </p:cNvSpPr>
          <p:nvPr/>
        </p:nvSpPr>
        <p:spPr bwMode="auto">
          <a:xfrm>
            <a:off x="7119743" y="2502396"/>
            <a:ext cx="2438703" cy="33702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415477" y="2502396"/>
            <a:ext cx="4440338" cy="33702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42600" y="1811392"/>
            <a:ext cx="10638274" cy="816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lvl="1" algn="l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Menggunakan data sebelumnya pada penjualan TV,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tabular representation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Dari distribusi probabilitas untuk penjualan TV seperti berikut: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394" name="Freeform 178"/>
          <p:cNvSpPr>
            <a:spLocks/>
          </p:cNvSpPr>
          <p:nvPr/>
        </p:nvSpPr>
        <p:spPr bwMode="auto">
          <a:xfrm>
            <a:off x="10736623" y="5849528"/>
            <a:ext cx="14779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"/>
              </a:cxn>
              <a:cxn ang="0">
                <a:pos x="13" y="2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3" h="35">
                <a:moveTo>
                  <a:pt x="0" y="0"/>
                </a:moveTo>
                <a:lnTo>
                  <a:pt x="0" y="35"/>
                </a:lnTo>
                <a:lnTo>
                  <a:pt x="13" y="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96" name="Freeform 180"/>
          <p:cNvSpPr>
            <a:spLocks/>
          </p:cNvSpPr>
          <p:nvPr/>
        </p:nvSpPr>
        <p:spPr bwMode="auto">
          <a:xfrm>
            <a:off x="10707064" y="5852703"/>
            <a:ext cx="19002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5"/>
              </a:cxn>
              <a:cxn ang="0">
                <a:pos x="17" y="21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19" h="21">
                <a:moveTo>
                  <a:pt x="19" y="0"/>
                </a:moveTo>
                <a:lnTo>
                  <a:pt x="0" y="15"/>
                </a:lnTo>
                <a:lnTo>
                  <a:pt x="17" y="21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8" name="Rectangle 242"/>
          <p:cNvSpPr>
            <a:spLocks noChangeArrowheads="1"/>
          </p:cNvSpPr>
          <p:nvPr/>
        </p:nvSpPr>
        <p:spPr bwMode="auto">
          <a:xfrm>
            <a:off x="2701729" y="2564181"/>
            <a:ext cx="4510015" cy="3374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	  Number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Units Sold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Days</a:t>
            </a:r>
            <a:endParaRPr lang="en-US" sz="2400" b="1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0	        80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1	        50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2	        40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3	        10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4	    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     200</a:t>
            </a:r>
          </a:p>
        </p:txBody>
      </p:sp>
      <p:sp>
        <p:nvSpPr>
          <p:cNvPr id="9459" name="Rectangle 243"/>
          <p:cNvSpPr>
            <a:spLocks noChangeArrowheads="1"/>
          </p:cNvSpPr>
          <p:nvPr/>
        </p:nvSpPr>
        <p:spPr bwMode="auto">
          <a:xfrm>
            <a:off x="6213943" y="2564181"/>
            <a:ext cx="2660402" cy="3374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0	   .40 = 80/200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1	   .25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2	   .20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3	   .05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4	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.10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1.00</a:t>
            </a:r>
          </a:p>
        </p:txBody>
      </p:sp>
      <p:sp>
        <p:nvSpPr>
          <p:cNvPr id="9467" name="Rectangle 251"/>
          <p:cNvSpPr>
            <a:spLocks noChangeArrowheads="1"/>
          </p:cNvSpPr>
          <p:nvPr/>
        </p:nvSpPr>
        <p:spPr bwMode="auto">
          <a:xfrm>
            <a:off x="1342264" y="1200767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Contoh </a:t>
            </a: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JSL Appliances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3764233" y="2252280"/>
            <a:ext cx="4383329" cy="2343150"/>
            <a:chOff x="1908" y="1476"/>
            <a:chExt cx="2076" cy="1476"/>
          </a:xfrm>
        </p:grpSpPr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1908" y="2952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1908" y="2580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1908" y="183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908" y="2208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1908" y="147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637547" y="1993518"/>
            <a:ext cx="0" cy="316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96" name="Group 56"/>
          <p:cNvGrpSpPr>
            <a:grpSpLocks/>
          </p:cNvGrpSpPr>
          <p:nvPr/>
        </p:nvGrpSpPr>
        <p:grpSpPr bwMode="auto">
          <a:xfrm>
            <a:off x="3493970" y="2253868"/>
            <a:ext cx="299823" cy="2343150"/>
            <a:chOff x="1780" y="1477"/>
            <a:chExt cx="142" cy="1476"/>
          </a:xfrm>
          <a:effectLst/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780" y="295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780" y="2581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786" y="220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780" y="183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780" y="147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77" name="Group 37"/>
          <p:cNvGrpSpPr>
            <a:grpSpLocks/>
          </p:cNvGrpSpPr>
          <p:nvPr/>
        </p:nvGrpSpPr>
        <p:grpSpPr bwMode="auto">
          <a:xfrm>
            <a:off x="2757089" y="2037968"/>
            <a:ext cx="646099" cy="2782888"/>
            <a:chOff x="1431" y="1341"/>
            <a:chExt cx="306" cy="1753"/>
          </a:xfrm>
          <a:effectLst/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431" y="2805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1447" y="2437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447" y="2061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1455" y="1697"/>
              <a:ext cx="28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443" y="1341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.50</a:t>
              </a:r>
            </a:p>
          </p:txBody>
        </p:sp>
      </p:grp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293314" y="5216143"/>
            <a:ext cx="272029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1     2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3  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3587561" y="5613019"/>
            <a:ext cx="47052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Values of Random Variable 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(TV sales)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 rot="16200000">
            <a:off x="1718665" y="3217632"/>
            <a:ext cx="150041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645993" y="5162168"/>
            <a:ext cx="456913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04" name="Group 64"/>
          <p:cNvGrpSpPr>
            <a:grpSpLocks/>
          </p:cNvGrpSpPr>
          <p:nvPr/>
        </p:nvGrpSpPr>
        <p:grpSpPr bwMode="auto">
          <a:xfrm>
            <a:off x="4509569" y="5093906"/>
            <a:ext cx="3118582" cy="149225"/>
            <a:chOff x="2405" y="3326"/>
            <a:chExt cx="1477" cy="94"/>
          </a:xfrm>
        </p:grpSpPr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rot="-5400000">
              <a:off x="2359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rot="5400000" flipH="1">
              <a:off x="2731" y="3371"/>
              <a:ext cx="94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 rot="-5400000">
              <a:off x="3107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rot="-5400000">
              <a:off x="347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 rot="-5400000">
              <a:off x="383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01" name="Group 61"/>
          <p:cNvGrpSpPr>
            <a:grpSpLocks/>
          </p:cNvGrpSpPr>
          <p:nvPr/>
        </p:nvGrpSpPr>
        <p:grpSpPr bwMode="auto">
          <a:xfrm>
            <a:off x="4496900" y="1971293"/>
            <a:ext cx="3116471" cy="3251200"/>
            <a:chOff x="2399" y="1359"/>
            <a:chExt cx="1476" cy="2048"/>
          </a:xfrm>
        </p:grpSpPr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rot="5400000">
              <a:off x="1377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 rot="16200000" flipH="1">
              <a:off x="1751" y="2387"/>
              <a:ext cx="2040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 rot="5400000">
              <a:off x="2491" y="2383"/>
              <a:ext cx="2048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 rot="5400000">
              <a:off x="2121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 rot="5400000">
              <a:off x="2853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5284463" y="3688968"/>
            <a:ext cx="0" cy="14605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 flipV="1">
            <a:off x="6072027" y="4006468"/>
            <a:ext cx="0" cy="1143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857479" y="4857368"/>
            <a:ext cx="0" cy="2921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7609148" y="4597018"/>
            <a:ext cx="0" cy="5524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4499011" y="2814255"/>
            <a:ext cx="0" cy="23304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0" name="AutoShape 70"/>
          <p:cNvSpPr>
            <a:spLocks noChangeArrowheads="1"/>
          </p:cNvSpPr>
          <p:nvPr/>
        </p:nvSpPr>
        <p:spPr bwMode="auto">
          <a:xfrm>
            <a:off x="7949621" y="2555517"/>
            <a:ext cx="3074242" cy="1663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probability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803559" y="541808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  <p:sp>
        <p:nvSpPr>
          <p:cNvPr id="48" name="Rectangle 251"/>
          <p:cNvSpPr>
            <a:spLocks noChangeArrowheads="1"/>
          </p:cNvSpPr>
          <p:nvPr/>
        </p:nvSpPr>
        <p:spPr bwMode="auto">
          <a:xfrm>
            <a:off x="1342264" y="1200767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Contoh </a:t>
            </a: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JSL Appliances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53755" y="1681498"/>
            <a:ext cx="9754808" cy="12425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Pada pengembangan tabel dan grafik, rumus untuk mencari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function,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), untuk setiap nilai dari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sering digunakan untuk mendapatkan distribusi probabilitas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53755" y="3282499"/>
            <a:ext cx="9754808" cy="103491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Beberapa distribusi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secara spesifik dengan rumus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discrete-uniform, binomial, Poisson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dan hypergeometric.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559" y="541808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165566068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353755" y="1147259"/>
            <a:ext cx="9754808" cy="99545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uniform probability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adalah contoh sederhana dari distribusi discrete probability dengan rumus.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353756" y="2009773"/>
            <a:ext cx="9761143" cy="7507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Rumus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uniform probability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function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adalah</a:t>
            </a: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4943239" y="2616429"/>
            <a:ext cx="2280345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1/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3338689" y="3448706"/>
            <a:ext cx="6596462" cy="786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Dimana: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nilai  variable random yang diasumsi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03559" y="541808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9567" y="4324844"/>
            <a:ext cx="881004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Nilai variabel random kemungkinannya sama.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80359"/>
            <a:ext cx="10337562" cy="59055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Expected Value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353755" y="1270492"/>
            <a:ext cx="9754808" cy="904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atau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dari variable random adalah ukuran lokasi centralnya.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353755" y="2883203"/>
            <a:ext cx="9754808" cy="105608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adalah bobot (weighted) average dari nilai variable random yang diasumsi.  Bobotnya merupakan probabilitas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257935" y="4099816"/>
            <a:ext cx="9754808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Nilai Expected tidak mempunyai nilai variable random yang dapat diasumsikan.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332655" y="2193339"/>
            <a:ext cx="349652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</a:t>
            </a: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∑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825050" y="541817"/>
            <a:ext cx="10337562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Variance and Standard Deviation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353755" y="1399214"/>
            <a:ext cx="9754808" cy="637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Untuk mencari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pada nilai variable random adalah: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1353755" y="3148385"/>
            <a:ext cx="9754808" cy="99430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 adalah rata-rata tertimbang (weighted average) dari kuadrat standar deviasi dari variable random daro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Weights merupakan probabilitasnya.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3559871" y="2338666"/>
            <a:ext cx="5042095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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1353755" y="4487236"/>
            <a:ext cx="9754808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didefinisikan sebagai akar kuadrat positif dari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471191" y="1720520"/>
            <a:ext cx="4814061" cy="318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</a:t>
            </a:r>
            <a:r>
              <a:rPr lang="en-US" sz="2400" i="1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xf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endParaRPr lang="en-US" sz="2400" b="1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0	   .40	   .00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1	   .25	   .25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2	   .20	   .40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3	   .05	   .15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4	   .10	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.40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  1.20   = expected number of TVs sold in a day</a:t>
            </a: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5246769" y="4405456"/>
            <a:ext cx="946920" cy="4762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title"/>
          </p:nvPr>
        </p:nvSpPr>
        <p:spPr>
          <a:xfrm>
            <a:off x="803278" y="578888"/>
            <a:ext cx="10337562" cy="59055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Expected Value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1356680" y="1199822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JSL Appliances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580145" y="5217450"/>
            <a:ext cx="8033414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 of daily sales = 1.2884 TVs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2343" y="1906866"/>
            <a:ext cx="8301463" cy="3315219"/>
            <a:chOff x="1872343" y="1710918"/>
            <a:chExt cx="8301463" cy="3315219"/>
          </a:xfrm>
        </p:grpSpPr>
        <p:sp>
          <p:nvSpPr>
            <p:cNvPr id="3" name="Rectangle 2"/>
            <p:cNvSpPr/>
            <p:nvPr/>
          </p:nvSpPr>
          <p:spPr>
            <a:xfrm>
              <a:off x="1872343" y="1729968"/>
              <a:ext cx="8301463" cy="329616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2017732" y="2263368"/>
              <a:ext cx="79558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2001636" y="2335452"/>
              <a:ext cx="709441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3243157" y="2316402"/>
              <a:ext cx="988149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-1.2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-0.2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0.8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1.8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2.8</a:t>
              </a: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5194118" y="2316402"/>
              <a:ext cx="1241521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1.44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0.04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0.64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3.24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7.84</a:t>
              </a: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6891708" y="2335452"/>
              <a:ext cx="912138" cy="2171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.40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.25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.05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8563961" y="2335452"/>
              <a:ext cx="1241521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.576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.010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.128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.162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.784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3232669" y="1729968"/>
              <a:ext cx="1064161" cy="514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 -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5092147" y="1710918"/>
              <a:ext cx="1418881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 -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  <a:r>
                <a:rPr lang="en-US" sz="2400" baseline="30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6943006" y="1710918"/>
              <a:ext cx="912138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8197507" y="1710918"/>
              <a:ext cx="1976299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-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  <a:r>
                <a:rPr lang="en-US" sz="2400" baseline="30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833400" y="4511787"/>
              <a:ext cx="6755447" cy="514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Variance of daily sales =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400" baseline="30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1.660</a:t>
              </a:r>
              <a:endPara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2001636" y="1710918"/>
              <a:ext cx="709441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V="1">
              <a:off x="8690647" y="4517451"/>
              <a:ext cx="8868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3344" name="Rectangle 32"/>
          <p:cNvSpPr>
            <a:spLocks noGrp="1" noChangeArrowheads="1"/>
          </p:cNvSpPr>
          <p:nvPr>
            <p:ph type="title"/>
          </p:nvPr>
        </p:nvSpPr>
        <p:spPr>
          <a:xfrm>
            <a:off x="825050" y="572415"/>
            <a:ext cx="10337562" cy="59055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Variance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345794" y="1199822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JSL Appliances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66421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60010" y="1510010"/>
            <a:ext cx="10337562" cy="571500"/>
          </a:xfrm>
          <a:noFill/>
          <a:ln/>
        </p:spPr>
        <p:txBody>
          <a:bodyPr/>
          <a:lstStyle/>
          <a:p>
            <a:pPr marL="346075" indent="-346075"/>
            <a:r>
              <a:rPr lang="en-US"/>
              <a:t>Empat Ciri (Properties) pada Experimen Binomial</a:t>
            </a:r>
            <a:endParaRPr lang="en-US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34317" y="3423328"/>
            <a:ext cx="9733693" cy="9130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3429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Untuk probabilitas yang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dilambangkan dengan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tidak berubah dari  percobaan ke percobaan. (</a:t>
            </a:r>
            <a:r>
              <a:rPr lang="it-IT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Ini disebut sebagai asumsi stasioneritas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.)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934317" y="4446291"/>
            <a:ext cx="9733693" cy="660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3429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Setiap percobaan adalah independen.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934318" y="2657625"/>
            <a:ext cx="9733693" cy="7395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Dua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outcomes,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failure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yang mungkin dari maisng-masing percobaan.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934318" y="1975046"/>
            <a:ext cx="9733693" cy="7019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</a:t>
            </a:r>
            <a:r>
              <a:rPr lang="it-IT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Percobaan ini terdiri dari n percobaan identik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32305"/>
            <a:ext cx="10337562" cy="684441"/>
          </a:xfrm>
        </p:spPr>
        <p:txBody>
          <a:bodyPr/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309086" y="1008480"/>
            <a:ext cx="10016626" cy="66750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Ketertarikan pada j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umlah yang successes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terjadi dalam setiap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percobaan.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09085" y="1575308"/>
            <a:ext cx="10589837" cy="70509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Kita tentukan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melambangkan jumlah successes yang terjadi pada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percobaan.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19E6095-D998-490E-A5F1-505183AEA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810" y="3381031"/>
            <a:ext cx="7472114" cy="2886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yang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successes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probabilitas dari yang sukses dalam satu percobaan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percobaan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probability dari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successes dalam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percobaan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1)(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2) ….. (2)(1)       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E3F34E7-3D10-4989-BF5F-D1713C70F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086" y="2178337"/>
            <a:ext cx="10337562" cy="6172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Probability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C396C4-3564-4A43-9A99-828E6E051F9A}"/>
                  </a:ext>
                </a:extLst>
              </p:cNvPr>
              <p:cNvSpPr txBox="1"/>
              <p:nvPr/>
            </p:nvSpPr>
            <p:spPr>
              <a:xfrm>
                <a:off x="3863000" y="2594124"/>
                <a:ext cx="5023362" cy="89813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(1−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C396C4-3564-4A43-9A99-828E6E051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000" y="2594124"/>
                <a:ext cx="5023362" cy="898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6934" y="680104"/>
            <a:ext cx="10337562" cy="814387"/>
          </a:xfrm>
          <a:noFill/>
          <a:ln/>
        </p:spPr>
        <p:txBody>
          <a:bodyPr>
            <a:noAutofit/>
          </a:bodyPr>
          <a:lstStyle/>
          <a:p>
            <a:r>
              <a:rPr lang="en-US"/>
              <a:t>Chapter 5: Discrete </a:t>
            </a:r>
            <a:r>
              <a:rPr lang="en-US" dirty="0"/>
              <a:t>Probability Distributions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33101" y="2645667"/>
            <a:ext cx="4459341" cy="2838450"/>
            <a:chOff x="6897147" y="3004905"/>
            <a:chExt cx="4459341" cy="2838450"/>
          </a:xfrm>
        </p:grpSpPr>
        <p:sp>
          <p:nvSpPr>
            <p:cNvPr id="5149" name="AutoShape 29"/>
            <p:cNvSpPr>
              <a:spLocks noChangeArrowheads="1"/>
            </p:cNvSpPr>
            <p:nvPr/>
          </p:nvSpPr>
          <p:spPr bwMode="auto">
            <a:xfrm>
              <a:off x="6897147" y="3004905"/>
              <a:ext cx="4459341" cy="28384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7676265" y="3233505"/>
              <a:ext cx="0" cy="2106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7684711" y="5362343"/>
              <a:ext cx="34564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7560136" y="3584343"/>
              <a:ext cx="221701" cy="1331913"/>
              <a:chOff x="1958" y="2657"/>
              <a:chExt cx="105" cy="839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1963" y="3496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1963" y="321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>
                <a:off x="1958" y="2936"/>
                <a:ext cx="1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1963" y="265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50" name="Group 30"/>
            <p:cNvGrpSpPr>
              <a:grpSpLocks/>
            </p:cNvGrpSpPr>
            <p:nvPr/>
          </p:nvGrpSpPr>
          <p:grpSpPr bwMode="auto">
            <a:xfrm>
              <a:off x="7038614" y="3436705"/>
              <a:ext cx="363166" cy="1592263"/>
              <a:chOff x="3403" y="2288"/>
              <a:chExt cx="172" cy="1003"/>
            </a:xfrm>
            <a:effectLst/>
          </p:grpSpPr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3403" y="3127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.10</a:t>
                </a: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3406" y="2856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.20</a:t>
                </a: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3406" y="2567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.30</a:t>
                </a: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3406" y="2288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.40</a:t>
                </a:r>
              </a:p>
            </p:txBody>
          </p:sp>
        </p:grp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8180429" y="5441718"/>
              <a:ext cx="2792430" cy="2609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61912" tIns="30162" rIns="61912" bIns="30162">
              <a:spAutoFit/>
            </a:bodyPr>
            <a:lstStyle/>
            <a:p>
              <a:pPr algn="l" defTabSz="400050"/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0         </a:t>
              </a:r>
              <a:r>
                <a:rPr lang="en-US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1     </a:t>
              </a:r>
              <a:r>
                <a:rPr lang="en-US" sz="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2           3           4  </a:t>
              </a:r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rot="5400000">
              <a:off x="8234542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rot="5400000">
              <a:off x="8874305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rot="5400000">
              <a:off x="9457322" y="5351230"/>
              <a:ext cx="160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rot="5400000">
              <a:off x="10073598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rot="5400000">
              <a:off x="10673244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8311805" y="3568468"/>
              <a:ext cx="0" cy="177958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8945234" y="4228868"/>
              <a:ext cx="0" cy="11049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9538547" y="4473343"/>
              <a:ext cx="0" cy="86042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10146639" y="5125010"/>
              <a:ext cx="0" cy="22304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10748396" y="4916255"/>
              <a:ext cx="0" cy="41751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1361234" y="1475610"/>
            <a:ext cx="7288657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Variables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1361233" y="1913760"/>
            <a:ext cx="9107654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Developing Discrete Probability Distributions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1361233" y="2351910"/>
            <a:ext cx="7998098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and Variance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1361234" y="2823606"/>
            <a:ext cx="7947423" cy="613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Probability Distribution</a:t>
            </a: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1361234" y="3287238"/>
            <a:ext cx="5747614" cy="4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1361234" y="3780119"/>
            <a:ext cx="5115766" cy="59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4528124" y="2086285"/>
            <a:ext cx="1757534" cy="972997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6304082" y="2052483"/>
            <a:ext cx="2147193" cy="95189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6811108" y="3276255"/>
            <a:ext cx="4423398" cy="13335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Probabilitas urutan tertentu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outcomes percobaan  dengan </a:t>
            </a:r>
          </a:p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successes dalam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percobaan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6687" name="AutoShape 15"/>
          <p:cNvSpPr>
            <a:spLocks noChangeArrowheads="1"/>
          </p:cNvSpPr>
          <p:nvPr/>
        </p:nvSpPr>
        <p:spPr bwMode="auto">
          <a:xfrm>
            <a:off x="1265678" y="3505451"/>
            <a:ext cx="5320804" cy="13144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Jumlah outcomes percobaan memberikan 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dengan tepat x sukses dalam n percobaan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 flipH="1">
            <a:off x="4048166" y="2954948"/>
            <a:ext cx="793898" cy="692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8085220" y="2910998"/>
            <a:ext cx="405395" cy="514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51564" y="2068600"/>
                <a:ext cx="4799712" cy="8359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(1−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64" y="2068600"/>
                <a:ext cx="4799712" cy="835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355806" y="1225652"/>
            <a:ext cx="9551690" cy="6172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Probability Function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028681" y="1174669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Evans Electronics</a:t>
            </a:r>
          </a:p>
        </p:txBody>
      </p:sp>
      <p:sp>
        <p:nvSpPr>
          <p:cNvPr id="91423" name="Rectangle 287"/>
          <p:cNvSpPr>
            <a:spLocks noChangeArrowheads="1"/>
          </p:cNvSpPr>
          <p:nvPr/>
        </p:nvSpPr>
        <p:spPr bwMode="auto">
          <a:xfrm>
            <a:off x="1499360" y="1756728"/>
            <a:ext cx="10033516" cy="129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280988" algn="just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Evans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Electronics prihatin dengan rendahnya rata-rata loyalitas karyawannya.  Berdasarkan data periode tahun sebelumnya, manajemen melihat turnover karyawan sebesar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% dari setiap tahunnya.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1425" name="Rectangle 289"/>
          <p:cNvSpPr>
            <a:spLocks noChangeArrowheads="1"/>
          </p:cNvSpPr>
          <p:nvPr/>
        </p:nvSpPr>
        <p:spPr bwMode="auto">
          <a:xfrm>
            <a:off x="1666164" y="4455791"/>
            <a:ext cx="10196094" cy="9708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just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Jika dipilih 3 karyawan secara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berapa probabilitas bahwa 1 mereka akan meninggalkan perusahaan pada tahun ini?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     </a:t>
            </a:r>
          </a:p>
        </p:txBody>
      </p:sp>
      <p:sp>
        <p:nvSpPr>
          <p:cNvPr id="91426" name="Rectangle 290"/>
          <p:cNvSpPr>
            <a:spLocks noChangeArrowheads="1"/>
          </p:cNvSpPr>
          <p:nvPr/>
        </p:nvSpPr>
        <p:spPr bwMode="auto">
          <a:xfrm>
            <a:off x="1666164" y="3065770"/>
            <a:ext cx="10033515" cy="909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just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Jadi jika dipilih seorang karyawan secara random, manajemen mengestimasi probabilitasnya 0.1 bahwa karyawa tersebut tidak di perusahaan lagi pada tahun berikutnya..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56" name="Rectangle 424"/>
          <p:cNvSpPr>
            <a:spLocks noChangeArrowheads="1"/>
          </p:cNvSpPr>
          <p:nvPr/>
        </p:nvSpPr>
        <p:spPr bwMode="auto">
          <a:xfrm>
            <a:off x="1824191" y="2028519"/>
            <a:ext cx="10133641" cy="14004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Kemungkinan karyawan pertama keluar dan karyawan kedua dan ketiga tetap tinggal, dituliskan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), dengan rumus: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		          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6857" name="Rectangle 425"/>
          <p:cNvSpPr>
            <a:spLocks noChangeArrowheads="1"/>
          </p:cNvSpPr>
          <p:nvPr/>
        </p:nvSpPr>
        <p:spPr bwMode="auto">
          <a:xfrm>
            <a:off x="1824190" y="3825040"/>
            <a:ext cx="9687871" cy="2106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Dengan probabilitas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10 dari karyawa yang keluar pada setiap percobaan, maka probabilitas daro karyawan yang keluar pada percobaan pertama  dan tidak keluar pada karyawan kedua dan ketiga dapat dihitung seperti berikut: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              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(.10)(.90)(.90) = (.10)(.90)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.081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51231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Evans Electronics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824190" y="1662895"/>
            <a:ext cx="9507839" cy="119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Dua hasil eksperimen lainnya menghasilkan satu sukses dan dua gagal. Probabilitas untuk ketiga hasil eksperimen yang melibatkan satu sukses dan dua gagal seperti berikut.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3170405" y="3034743"/>
            <a:ext cx="1837105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</a:t>
            </a:r>
          </a:p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Outcome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4104852" y="3029981"/>
            <a:ext cx="6897487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</a:t>
            </a:r>
          </a:p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(.1)(.9)(.9) = .081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(.9)(.1)(.9) = .081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(.9)(.9)(.1) =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.081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                      Total = .243  </a:t>
            </a:r>
          </a:p>
          <a:p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51231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Evans Electronics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7415985" y="4128611"/>
            <a:ext cx="1060734" cy="627123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273186" y="2312974"/>
            <a:ext cx="5371478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.10,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3,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232459" name="AutoShape 11"/>
          <p:cNvSpPr>
            <a:spLocks noChangeArrowheads="1"/>
          </p:cNvSpPr>
          <p:nvPr/>
        </p:nvSpPr>
        <p:spPr bwMode="auto">
          <a:xfrm>
            <a:off x="3892394" y="1736919"/>
            <a:ext cx="4720281" cy="636247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the probability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7063" y="3054383"/>
                <a:ext cx="4530406" cy="8359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(1−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063" y="3054383"/>
                <a:ext cx="4530406" cy="835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95066" y="4121164"/>
                <a:ext cx="4723729" cy="66402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3!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1!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3−1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0.1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(0.9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  .243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66" y="4121164"/>
                <a:ext cx="4723729" cy="664028"/>
              </a:xfrm>
              <a:prstGeom prst="rect">
                <a:avLst/>
              </a:prstGeom>
              <a:blipFill rotWithShape="1">
                <a:blip r:embed="rId4"/>
                <a:stretch>
                  <a:fillRect r="-1419" b="-275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51231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Evans Electronics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5" name="Rectangle 69"/>
          <p:cNvSpPr>
            <a:spLocks noGrp="1" noChangeArrowheads="1"/>
          </p:cNvSpPr>
          <p:nvPr>
            <p:ph type="title"/>
          </p:nvPr>
        </p:nvSpPr>
        <p:spPr>
          <a:xfrm>
            <a:off x="803278" y="570834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1193512" y="1617749"/>
            <a:ext cx="15615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u="sng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Worker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4077819" y="1617749"/>
            <a:ext cx="14060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u="sng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Worker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6739764" y="1617749"/>
            <a:ext cx="136915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u="sng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Worker</a:t>
            </a: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9181652" y="1579649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i="1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10261551" y="1620925"/>
            <a:ext cx="7950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83542" y="3021099"/>
            <a:ext cx="1921401" cy="984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398321" y="4064087"/>
            <a:ext cx="1898175" cy="1066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3469634" y="4664162"/>
            <a:ext cx="2630842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199715" y="2238462"/>
            <a:ext cx="2529493" cy="246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3459077" y="2505162"/>
            <a:ext cx="2660402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475969" y="3013162"/>
            <a:ext cx="2618173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6212383" y="2536913"/>
            <a:ext cx="2535827" cy="211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461188" y="5164224"/>
            <a:ext cx="2662514" cy="471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6121590" y="1709824"/>
            <a:ext cx="0" cy="4281488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6218716" y="3276687"/>
            <a:ext cx="2510491" cy="246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206048" y="3560850"/>
            <a:ext cx="2523160" cy="233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6218716" y="5402349"/>
            <a:ext cx="2542162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6231385" y="5648413"/>
            <a:ext cx="2497823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6203937" y="4660319"/>
            <a:ext cx="2512602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6212382" y="4379332"/>
            <a:ext cx="2542162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1617911" y="2757575"/>
            <a:ext cx="1009893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</a:p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(.1)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1725593" y="4705438"/>
            <a:ext cx="823945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</a:p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(.9)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9149382" y="2028913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9143048" y="4181563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9143048" y="5767475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9149382" y="3057613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9149382" y="2567075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524532" y="4353013"/>
            <a:ext cx="146354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 (.1)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3532977" y="2238463"/>
            <a:ext cx="146354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 (.1)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6269390" y="2605175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3549869" y="3305263"/>
            <a:ext cx="12775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Stays (.9)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549869" y="5429338"/>
            <a:ext cx="12775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Stays (.9)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7154080" y="3722775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6250388" y="4718138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7123031" y="5812268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6231385" y="4110125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7137189" y="5038813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7118186" y="2948075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6231385" y="1990813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10188205" y="199081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.0010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10213542" y="298141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.0090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10238879" y="418156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.0090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10238879" y="5767475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.7290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10213542" y="252421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.0090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9111375" y="4707024"/>
            <a:ext cx="46662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9115598" y="5221374"/>
            <a:ext cx="46451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20" name="Rectangle 64"/>
          <p:cNvSpPr>
            <a:spLocks noChangeArrowheads="1"/>
          </p:cNvSpPr>
          <p:nvPr/>
        </p:nvSpPr>
        <p:spPr bwMode="auto">
          <a:xfrm>
            <a:off x="10316759" y="363546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.0810</a:t>
            </a: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10310424" y="4710200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.0810</a:t>
            </a: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10306201" y="5221375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.0810</a:t>
            </a:r>
          </a:p>
        </p:txBody>
      </p:sp>
      <p:sp>
        <p:nvSpPr>
          <p:cNvPr id="19531" name="Oval 75"/>
          <p:cNvSpPr>
            <a:spLocks noChangeArrowheads="1"/>
          </p:cNvSpPr>
          <p:nvPr/>
        </p:nvSpPr>
        <p:spPr bwMode="auto">
          <a:xfrm>
            <a:off x="6016019" y="3467187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>
            <a:off x="3391512" y="1703474"/>
            <a:ext cx="0" cy="4281488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>
            <a:off x="8737653" y="1705063"/>
            <a:ext cx="0" cy="4281487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1318087" y="1673313"/>
            <a:ext cx="0" cy="4306887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18" name="Oval 162"/>
          <p:cNvSpPr>
            <a:spLocks noChangeArrowheads="1"/>
          </p:cNvSpPr>
          <p:nvPr/>
        </p:nvSpPr>
        <p:spPr bwMode="auto">
          <a:xfrm>
            <a:off x="6016019" y="2443249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19" name="Oval 163"/>
          <p:cNvSpPr>
            <a:spLocks noChangeArrowheads="1"/>
          </p:cNvSpPr>
          <p:nvPr/>
        </p:nvSpPr>
        <p:spPr bwMode="auto">
          <a:xfrm>
            <a:off x="3292274" y="2943312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0" name="Oval 164"/>
          <p:cNvSpPr>
            <a:spLocks noChangeArrowheads="1"/>
          </p:cNvSpPr>
          <p:nvPr/>
        </p:nvSpPr>
        <p:spPr bwMode="auto">
          <a:xfrm>
            <a:off x="3292274" y="5081674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1" name="Oval 165"/>
          <p:cNvSpPr>
            <a:spLocks noChangeArrowheads="1"/>
          </p:cNvSpPr>
          <p:nvPr/>
        </p:nvSpPr>
        <p:spPr bwMode="auto">
          <a:xfrm>
            <a:off x="6022354" y="4584119"/>
            <a:ext cx="192139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2" name="Oval 166"/>
          <p:cNvSpPr>
            <a:spLocks noChangeArrowheads="1"/>
          </p:cNvSpPr>
          <p:nvPr/>
        </p:nvSpPr>
        <p:spPr bwMode="auto">
          <a:xfrm>
            <a:off x="6022354" y="5557924"/>
            <a:ext cx="192139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3" name="Oval 167"/>
          <p:cNvSpPr>
            <a:spLocks noChangeArrowheads="1"/>
          </p:cNvSpPr>
          <p:nvPr/>
        </p:nvSpPr>
        <p:spPr bwMode="auto">
          <a:xfrm>
            <a:off x="1214627" y="3962487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4" name="Oval 168"/>
          <p:cNvSpPr>
            <a:spLocks noChangeArrowheads="1"/>
          </p:cNvSpPr>
          <p:nvPr/>
        </p:nvSpPr>
        <p:spPr bwMode="auto">
          <a:xfrm>
            <a:off x="10200873" y="3597362"/>
            <a:ext cx="1081052" cy="46513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5" name="Rectangle 169"/>
          <p:cNvSpPr>
            <a:spLocks noChangeArrowheads="1"/>
          </p:cNvSpPr>
          <p:nvPr/>
        </p:nvSpPr>
        <p:spPr bwMode="auto">
          <a:xfrm>
            <a:off x="9124044" y="3630699"/>
            <a:ext cx="46662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626" name="Oval 170"/>
          <p:cNvSpPr>
            <a:spLocks noChangeArrowheads="1"/>
          </p:cNvSpPr>
          <p:nvPr/>
        </p:nvSpPr>
        <p:spPr bwMode="auto">
          <a:xfrm>
            <a:off x="10194540" y="4664163"/>
            <a:ext cx="1081052" cy="46513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7" name="Oval 171"/>
          <p:cNvSpPr>
            <a:spLocks noChangeArrowheads="1"/>
          </p:cNvSpPr>
          <p:nvPr/>
        </p:nvSpPr>
        <p:spPr bwMode="auto">
          <a:xfrm>
            <a:off x="10207208" y="5173749"/>
            <a:ext cx="1081052" cy="46513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8" name="Oval 172"/>
          <p:cNvSpPr>
            <a:spLocks noChangeArrowheads="1"/>
          </p:cNvSpPr>
          <p:nvPr/>
        </p:nvSpPr>
        <p:spPr bwMode="auto">
          <a:xfrm>
            <a:off x="8929792" y="3606887"/>
            <a:ext cx="812901" cy="4508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9" name="Oval 173"/>
          <p:cNvSpPr>
            <a:spLocks noChangeArrowheads="1"/>
          </p:cNvSpPr>
          <p:nvPr/>
        </p:nvSpPr>
        <p:spPr bwMode="auto">
          <a:xfrm>
            <a:off x="8925570" y="4687974"/>
            <a:ext cx="812901" cy="4508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30" name="Oval 174"/>
          <p:cNvSpPr>
            <a:spLocks noChangeArrowheads="1"/>
          </p:cNvSpPr>
          <p:nvPr/>
        </p:nvSpPr>
        <p:spPr bwMode="auto">
          <a:xfrm>
            <a:off x="8927682" y="5197562"/>
            <a:ext cx="812900" cy="4508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883133" y="1105907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Evans Electronics</a:t>
            </a: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803278" y="506879"/>
            <a:ext cx="10337562" cy="66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Binomial Probabilities and Cumulative Probabilities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1351986" y="3621064"/>
            <a:ext cx="9543665" cy="95227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Dengan kalkulator modern dan kemampuan paket perangkat lunak statistik, tabel semacam itu hampir tidak diperlukan.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351986" y="2813316"/>
            <a:ext cx="9543665" cy="63045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Tabel ini dapat ditemukan di beberapa buku teks statistik.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1351986" y="1471861"/>
            <a:ext cx="9543665" cy="10489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Ahli statistik telah mengembangkan tabel yang memberikan probabilitas dan probabilitas kumulatif untuk variabel random percobaan binomial.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61234" y="1235532"/>
            <a:ext cx="10337562" cy="5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Menggunakan Tabel Binomial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17129"/>
              </p:ext>
            </p:extLst>
          </p:nvPr>
        </p:nvGraphicFramePr>
        <p:xfrm>
          <a:off x="1862318" y="2014999"/>
          <a:ext cx="8827479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05359" imgH="1095321" progId="Excel.Sheet.8">
                  <p:embed/>
                </p:oleObj>
              </mc:Choice>
              <mc:Fallback>
                <p:oleObj name="Worksheet" r:id="rId2" imgW="4105359" imgH="109532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318" y="2014999"/>
                        <a:ext cx="8827479" cy="23495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3278" y="535234"/>
            <a:ext cx="103375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Binomial Probability Distribution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31799" y="3164072"/>
            <a:ext cx="582755" cy="3619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34342" y="2360822"/>
            <a:ext cx="674361" cy="381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31868" y="3137983"/>
            <a:ext cx="886801" cy="4318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87"/>
          <p:cNvSpPr>
            <a:spLocks/>
          </p:cNvSpPr>
          <p:nvPr/>
        </p:nvSpPr>
        <p:spPr bwMode="auto">
          <a:xfrm rot="19497475" flipH="1">
            <a:off x="4039933" y="2585059"/>
            <a:ext cx="322764" cy="179761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4249"/>
              <a:gd name="T1" fmla="*/ 0 h 21600"/>
              <a:gd name="T2" fmla="*/ 14249 w 14249"/>
              <a:gd name="T3" fmla="*/ 5367 h 21600"/>
              <a:gd name="T4" fmla="*/ 0 w 142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49" h="21600" fill="none" extrusionOk="0">
                <a:moveTo>
                  <a:pt x="-1" y="0"/>
                </a:moveTo>
                <a:cubicBezTo>
                  <a:pt x="5243" y="0"/>
                  <a:pt x="10308" y="1907"/>
                  <a:pt x="14249" y="5366"/>
                </a:cubicBezTo>
              </a:path>
              <a:path w="14249" h="21600" stroke="0" extrusionOk="0">
                <a:moveTo>
                  <a:pt x="-1" y="0"/>
                </a:moveTo>
                <a:cubicBezTo>
                  <a:pt x="5243" y="0"/>
                  <a:pt x="10308" y="1907"/>
                  <a:pt x="14249" y="536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88"/>
          <p:cNvSpPr>
            <a:spLocks/>
          </p:cNvSpPr>
          <p:nvPr/>
        </p:nvSpPr>
        <p:spPr bwMode="auto">
          <a:xfrm rot="19754198">
            <a:off x="2935464" y="2975389"/>
            <a:ext cx="789321" cy="57744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48"/>
              <a:gd name="T1" fmla="*/ 0 h 21600"/>
              <a:gd name="T2" fmla="*/ 21348 w 21348"/>
              <a:gd name="T3" fmla="*/ 18312 h 21600"/>
              <a:gd name="T4" fmla="*/ 0 w 21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48" h="21600" fill="none" extrusionOk="0">
                <a:moveTo>
                  <a:pt x="-1" y="0"/>
                </a:moveTo>
                <a:cubicBezTo>
                  <a:pt x="10659" y="0"/>
                  <a:pt x="19725" y="7776"/>
                  <a:pt x="21348" y="18311"/>
                </a:cubicBezTo>
              </a:path>
              <a:path w="21348" h="21600" stroke="0" extrusionOk="0">
                <a:moveTo>
                  <a:pt x="-1" y="0"/>
                </a:moveTo>
                <a:cubicBezTo>
                  <a:pt x="10659" y="0"/>
                  <a:pt x="19725" y="7776"/>
                  <a:pt x="21348" y="1831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66777" y="2818022"/>
            <a:ext cx="506743" cy="3810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7978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2390" y="568352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641296" y="4368055"/>
            <a:ext cx="487951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642049" y="1675654"/>
            <a:ext cx="483939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362122" y="1320145"/>
            <a:ext cx="815856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362122" y="2587562"/>
            <a:ext cx="81839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362122" y="3959162"/>
            <a:ext cx="881733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8640" y="4446322"/>
                <a:ext cx="2404826" cy="5395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𝑛𝑝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640" y="4446322"/>
                <a:ext cx="2404826" cy="539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631648" y="2952943"/>
            <a:ext cx="487951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057" y="3058919"/>
            <a:ext cx="297972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2349147" y="2091552"/>
            <a:ext cx="7542009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3(.1) =  .3  employees out of  3</a:t>
            </a:r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2253165" y="3117842"/>
            <a:ext cx="7545395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3(.1)(.9) =  .27</a:t>
            </a:r>
          </a:p>
        </p:txBody>
      </p: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5754073" y="2129651"/>
            <a:ext cx="427863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98" name="Oval 94"/>
          <p:cNvSpPr>
            <a:spLocks noChangeArrowheads="1"/>
          </p:cNvSpPr>
          <p:nvPr/>
        </p:nvSpPr>
        <p:spPr bwMode="auto">
          <a:xfrm>
            <a:off x="7537441" y="3168298"/>
            <a:ext cx="716855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99" name="Oval 95"/>
          <p:cNvSpPr>
            <a:spLocks noChangeArrowheads="1"/>
          </p:cNvSpPr>
          <p:nvPr/>
        </p:nvSpPr>
        <p:spPr bwMode="auto">
          <a:xfrm>
            <a:off x="6116798" y="4484718"/>
            <a:ext cx="728845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885348" y="1673313"/>
            <a:ext cx="815856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Expected Value</a:t>
            </a:r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885348" y="2847887"/>
            <a:ext cx="81839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Variance</a:t>
            </a:r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885347" y="3949348"/>
            <a:ext cx="881733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Standard Deviation</a:t>
            </a:r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972078" y="1108917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6532" y="4440406"/>
                <a:ext cx="4629537" cy="5395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.1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.9)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   .52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employees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32" y="4440406"/>
                <a:ext cx="4629537" cy="539571"/>
              </a:xfrm>
              <a:prstGeom prst="rect">
                <a:avLst/>
              </a:prstGeom>
              <a:blipFill rotWithShape="1">
                <a:blip r:embed="rId3"/>
                <a:stretch>
                  <a:fillRect r="-1449" b="-2247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2390" y="568352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1333947" y="1552014"/>
            <a:ext cx="9678796" cy="106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variable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adalah deskripsi numerik dari hasil eksperimen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803278" y="54023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Random Variables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905804" y="1104900"/>
            <a:ext cx="10337562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333947" y="2699042"/>
            <a:ext cx="9678796" cy="10296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apat mengasumsikan jumlah nilai yang terbatas (finite) atau urutan nilai yang tidak terbatas (infinite).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333947" y="4047844"/>
            <a:ext cx="9678796" cy="102242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Continuous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sv-SE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dapat mengasumsikan nilai numerik apa pun dalam interval atau kumpulan interval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357512" y="1596868"/>
            <a:ext cx="9179860" cy="11126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Poisson distributed random variable sering kali berguna dalam memperkirakan jumlah kejadian selama interval waktu atau ruang tertentu.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357512" y="3167089"/>
            <a:ext cx="9179860" cy="1003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Variabel random discrete dengan asumsi urutan nilai yang tak terbatas (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infinite)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(x = 0, 1, 2, . . . ).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803278" y="43181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1333947" y="1535028"/>
            <a:ext cx="9678796" cy="628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variabel radom terdistribusi Poisson 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2119876" y="2207175"/>
            <a:ext cx="8361264" cy="681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Jumlah nasabah yang menarik dana di ATM dalam satu jam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119876" y="2861846"/>
            <a:ext cx="8361264" cy="7115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jumlah kendaraan yang tiba di pintu tol dalam satu jam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491" name="Rectangle 171"/>
          <p:cNvSpPr>
            <a:spLocks noChangeArrowheads="1"/>
          </p:cNvSpPr>
          <p:nvPr/>
        </p:nvSpPr>
        <p:spPr bwMode="auto">
          <a:xfrm>
            <a:off x="1443040" y="3686524"/>
            <a:ext cx="9697800" cy="8143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Bell Labs menggunakan distribusi Poisson untuk memodelkan kedatangan panggilan telepon.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278" y="43181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354114" y="1228594"/>
            <a:ext cx="10072199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Dua Ciri (Properties) dari  Experimen Poisson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878995" y="3429000"/>
            <a:ext cx="8854319" cy="10168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SzPct val="110000"/>
              <a:buFontTx/>
              <a:buAutoNum type="arabicPeriod" startAt="2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Terjadinya atau tidak terjadi dalam sebuah interval adalah independen pada kejadian yang terjadi atau tidak terjadi dalam interval lainnya.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78995" y="2245528"/>
            <a:ext cx="8854319" cy="1003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SzPct val="110000"/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Probabilitas terjadinya adalah sama untuk dua interval dengan panjang yang sama.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3278" y="43181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87402"/>
            <a:ext cx="10337562" cy="5715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52453" y="1264194"/>
            <a:ext cx="10337562" cy="585789"/>
          </a:xfrm>
          <a:noFill/>
          <a:ln/>
          <a:effectLst/>
        </p:spPr>
        <p:txBody>
          <a:bodyPr/>
          <a:lstStyle/>
          <a:p>
            <a:r>
              <a:rPr lang="en-US" dirty="0"/>
              <a:t>Poisson Probability Function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89444" y="2629614"/>
            <a:ext cx="8182244" cy="2531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</a:t>
            </a:r>
            <a:r>
              <a:rPr lang="pt-BR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jumlah kejadian dalam suatu interval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probabilitas dari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kejadian pada suatu interval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=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kejadian pada suatu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2.71828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1)(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2) . . . (2)(1)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4370" y="1693033"/>
                <a:ext cx="2150652" cy="85690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370" y="1693033"/>
                <a:ext cx="2150652" cy="8569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8" y="470045"/>
            <a:ext cx="10337562" cy="814387"/>
          </a:xfrm>
        </p:spPr>
        <p:txBody>
          <a:bodyPr/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350643" y="1236539"/>
            <a:ext cx="10337562" cy="504825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Poisson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Probability Function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</a:t>
            </a:r>
            <a:r>
              <a:rPr lang="en-US" sz="2400" ker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4201" y="3667053"/>
            <a:ext cx="9306639" cy="12064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Dalam aplikasi praktis,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akan menjadi cukup besar sehingga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mendekati nilai nol dan probabilitas nilai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menjadi lebih besar dapat diabaikan.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06104" y="2242688"/>
            <a:ext cx="9982101" cy="1073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Karena tidak ada batas atas yang dinyatakan untuk jumlah kejadian, maka probabilitas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function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dapat digunakan untuk nilai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0, 1, 2,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… tanpa batas.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68352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25072" name="Rectangle 496"/>
          <p:cNvSpPr>
            <a:spLocks noChangeArrowheads="1"/>
          </p:cNvSpPr>
          <p:nvPr/>
        </p:nvSpPr>
        <p:spPr bwMode="auto">
          <a:xfrm>
            <a:off x="1343680" y="1213528"/>
            <a:ext cx="7893658" cy="493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Mercy Hospital</a:t>
            </a:r>
          </a:p>
        </p:txBody>
      </p:sp>
      <p:sp>
        <p:nvSpPr>
          <p:cNvPr id="25073" name="Rectangle 497"/>
          <p:cNvSpPr>
            <a:spLocks noChangeArrowheads="1"/>
          </p:cNvSpPr>
          <p:nvPr/>
        </p:nvSpPr>
        <p:spPr bwMode="auto">
          <a:xfrm>
            <a:off x="1799748" y="2383848"/>
            <a:ext cx="9281909" cy="8169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Kedatangan pasien pada ruang emergency pada rumah sakit Mercy rata-rata 6 orang per jam pada malam akhir pekan.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5076" name="Rectangle 500"/>
          <p:cNvSpPr>
            <a:spLocks noChangeArrowheads="1"/>
          </p:cNvSpPr>
          <p:nvPr/>
        </p:nvSpPr>
        <p:spPr bwMode="auto">
          <a:xfrm>
            <a:off x="1799747" y="3877274"/>
            <a:ext cx="9281909" cy="9415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7663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Berapa probabilitas 4 kedatangan dalam 30 menit pada malam akhir pekan?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50" name="Oval 830"/>
          <p:cNvSpPr>
            <a:spLocks noChangeArrowheads="1"/>
          </p:cNvSpPr>
          <p:nvPr/>
        </p:nvSpPr>
        <p:spPr bwMode="auto">
          <a:xfrm>
            <a:off x="7018717" y="4281010"/>
            <a:ext cx="1060701" cy="5143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953" name="Rectangle 833"/>
          <p:cNvSpPr>
            <a:spLocks noChangeArrowheads="1"/>
          </p:cNvSpPr>
          <p:nvPr/>
        </p:nvSpPr>
        <p:spPr bwMode="auto">
          <a:xfrm>
            <a:off x="3007206" y="2920602"/>
            <a:ext cx="610625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6/hour = 3/half-hour,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</a:t>
            </a:r>
          </a:p>
        </p:txBody>
      </p:sp>
      <p:sp>
        <p:nvSpPr>
          <p:cNvPr id="134059" name="AutoShape 939"/>
          <p:cNvSpPr>
            <a:spLocks noChangeArrowheads="1"/>
          </p:cNvSpPr>
          <p:nvPr/>
        </p:nvSpPr>
        <p:spPr bwMode="auto">
          <a:xfrm>
            <a:off x="3724907" y="1986948"/>
            <a:ext cx="4670854" cy="654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the probability function: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71356" y="4135816"/>
                <a:ext cx="3777957" cy="705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(2.71828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 .1680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356" y="4135816"/>
                <a:ext cx="3777957" cy="705193"/>
              </a:xfrm>
              <a:prstGeom prst="rect">
                <a:avLst/>
              </a:prstGeom>
              <a:blipFill>
                <a:blip r:embed="rId3"/>
                <a:stretch>
                  <a:fillRect r="-2903" b="-25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03278" y="611896"/>
            <a:ext cx="10337562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Poisson Probability Distribution</a:t>
            </a:r>
          </a:p>
        </p:txBody>
      </p:sp>
      <p:sp>
        <p:nvSpPr>
          <p:cNvPr id="11" name="Rectangle 496"/>
          <p:cNvSpPr>
            <a:spLocks noChangeArrowheads="1"/>
          </p:cNvSpPr>
          <p:nvPr/>
        </p:nvSpPr>
        <p:spPr bwMode="auto">
          <a:xfrm>
            <a:off x="1343679" y="1192994"/>
            <a:ext cx="825991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Mercy Hospital</a:t>
            </a: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90" name="Group 590"/>
          <p:cNvGrpSpPr>
            <a:grpSpLocks/>
          </p:cNvGrpSpPr>
          <p:nvPr/>
        </p:nvGrpSpPr>
        <p:grpSpPr bwMode="auto">
          <a:xfrm>
            <a:off x="1899954" y="1608892"/>
            <a:ext cx="8373932" cy="4559300"/>
            <a:chOff x="800" y="1058"/>
            <a:chExt cx="4068" cy="2888"/>
          </a:xfrm>
        </p:grpSpPr>
        <p:sp>
          <p:nvSpPr>
            <p:cNvPr id="128424" name="Rectangle 424"/>
            <p:cNvSpPr>
              <a:spLocks noChangeArrowheads="1"/>
            </p:cNvSpPr>
            <p:nvPr/>
          </p:nvSpPr>
          <p:spPr bwMode="auto">
            <a:xfrm>
              <a:off x="800" y="1058"/>
              <a:ext cx="4068" cy="2888"/>
            </a:xfrm>
            <a:prstGeom prst="rect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5" name="Rectangle 425"/>
            <p:cNvSpPr>
              <a:spLocks noChangeArrowheads="1"/>
            </p:cNvSpPr>
            <p:nvPr/>
          </p:nvSpPr>
          <p:spPr bwMode="auto">
            <a:xfrm>
              <a:off x="853" y="1107"/>
              <a:ext cx="3974" cy="2790"/>
            </a:xfrm>
            <a:prstGeom prst="rect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6" name="Rectangle 426"/>
            <p:cNvSpPr>
              <a:spLocks noChangeArrowheads="1"/>
            </p:cNvSpPr>
            <p:nvPr/>
          </p:nvSpPr>
          <p:spPr bwMode="auto">
            <a:xfrm>
              <a:off x="1431" y="1556"/>
              <a:ext cx="3221" cy="179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7" name="Line 427"/>
            <p:cNvSpPr>
              <a:spLocks noChangeShapeType="1"/>
            </p:cNvSpPr>
            <p:nvPr/>
          </p:nvSpPr>
          <p:spPr bwMode="auto">
            <a:xfrm>
              <a:off x="1431" y="2990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8" name="Line 428"/>
            <p:cNvSpPr>
              <a:spLocks noChangeShapeType="1"/>
            </p:cNvSpPr>
            <p:nvPr/>
          </p:nvSpPr>
          <p:spPr bwMode="auto">
            <a:xfrm>
              <a:off x="1431" y="2629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9" name="Line 429"/>
            <p:cNvSpPr>
              <a:spLocks noChangeShapeType="1"/>
            </p:cNvSpPr>
            <p:nvPr/>
          </p:nvSpPr>
          <p:spPr bwMode="auto">
            <a:xfrm>
              <a:off x="1431" y="2278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0" name="Line 430"/>
            <p:cNvSpPr>
              <a:spLocks noChangeShapeType="1"/>
            </p:cNvSpPr>
            <p:nvPr/>
          </p:nvSpPr>
          <p:spPr bwMode="auto">
            <a:xfrm flipV="1">
              <a:off x="1431" y="1917"/>
              <a:ext cx="32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1" name="Line 431"/>
            <p:cNvSpPr>
              <a:spLocks noChangeShapeType="1"/>
            </p:cNvSpPr>
            <p:nvPr/>
          </p:nvSpPr>
          <p:spPr bwMode="auto">
            <a:xfrm>
              <a:off x="1431" y="1556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2" name="Rectangle 432"/>
            <p:cNvSpPr>
              <a:spLocks noChangeArrowheads="1"/>
            </p:cNvSpPr>
            <p:nvPr/>
          </p:nvSpPr>
          <p:spPr bwMode="auto">
            <a:xfrm>
              <a:off x="1431" y="1556"/>
              <a:ext cx="3221" cy="1795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3" name="Rectangle 433"/>
            <p:cNvSpPr>
              <a:spLocks noChangeArrowheads="1"/>
            </p:cNvSpPr>
            <p:nvPr/>
          </p:nvSpPr>
          <p:spPr bwMode="auto">
            <a:xfrm>
              <a:off x="1515" y="2990"/>
              <a:ext cx="111" cy="36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4" name="Rectangle 434"/>
            <p:cNvSpPr>
              <a:spLocks noChangeArrowheads="1"/>
            </p:cNvSpPr>
            <p:nvPr/>
          </p:nvSpPr>
          <p:spPr bwMode="auto">
            <a:xfrm>
              <a:off x="1803" y="2278"/>
              <a:ext cx="121" cy="10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5" name="Rectangle 435"/>
            <p:cNvSpPr>
              <a:spLocks noChangeArrowheads="1"/>
            </p:cNvSpPr>
            <p:nvPr/>
          </p:nvSpPr>
          <p:spPr bwMode="auto">
            <a:xfrm>
              <a:off x="2101" y="1741"/>
              <a:ext cx="112" cy="16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6" name="Rectangle 436"/>
            <p:cNvSpPr>
              <a:spLocks noChangeArrowheads="1"/>
            </p:cNvSpPr>
            <p:nvPr/>
          </p:nvSpPr>
          <p:spPr bwMode="auto">
            <a:xfrm>
              <a:off x="2390" y="1741"/>
              <a:ext cx="121" cy="16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7" name="Rectangle 437"/>
            <p:cNvSpPr>
              <a:spLocks noChangeArrowheads="1"/>
            </p:cNvSpPr>
            <p:nvPr/>
          </p:nvSpPr>
          <p:spPr bwMode="auto">
            <a:xfrm>
              <a:off x="2687" y="2141"/>
              <a:ext cx="112" cy="12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8" name="Rectangle 438"/>
            <p:cNvSpPr>
              <a:spLocks noChangeArrowheads="1"/>
            </p:cNvSpPr>
            <p:nvPr/>
          </p:nvSpPr>
          <p:spPr bwMode="auto">
            <a:xfrm>
              <a:off x="2976" y="2629"/>
              <a:ext cx="121" cy="72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9" name="Rectangle 439"/>
            <p:cNvSpPr>
              <a:spLocks noChangeArrowheads="1"/>
            </p:cNvSpPr>
            <p:nvPr/>
          </p:nvSpPr>
          <p:spPr bwMode="auto">
            <a:xfrm>
              <a:off x="3274" y="2990"/>
              <a:ext cx="112" cy="36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0" name="Rectangle 440"/>
            <p:cNvSpPr>
              <a:spLocks noChangeArrowheads="1"/>
            </p:cNvSpPr>
            <p:nvPr/>
          </p:nvSpPr>
          <p:spPr bwMode="auto">
            <a:xfrm>
              <a:off x="3563" y="3195"/>
              <a:ext cx="121" cy="15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1" name="Rectangle 441"/>
            <p:cNvSpPr>
              <a:spLocks noChangeArrowheads="1"/>
            </p:cNvSpPr>
            <p:nvPr/>
          </p:nvSpPr>
          <p:spPr bwMode="auto">
            <a:xfrm>
              <a:off x="3860" y="3292"/>
              <a:ext cx="112" cy="59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2" name="Rectangle 442"/>
            <p:cNvSpPr>
              <a:spLocks noChangeArrowheads="1"/>
            </p:cNvSpPr>
            <p:nvPr/>
          </p:nvSpPr>
          <p:spPr bwMode="auto">
            <a:xfrm>
              <a:off x="4149" y="3331"/>
              <a:ext cx="121" cy="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3" name="Rectangle 443"/>
            <p:cNvSpPr>
              <a:spLocks noChangeArrowheads="1"/>
            </p:cNvSpPr>
            <p:nvPr/>
          </p:nvSpPr>
          <p:spPr bwMode="auto">
            <a:xfrm>
              <a:off x="4447" y="3341"/>
              <a:ext cx="112" cy="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4" name="Line 444"/>
            <p:cNvSpPr>
              <a:spLocks noChangeShapeType="1"/>
            </p:cNvSpPr>
            <p:nvPr/>
          </p:nvSpPr>
          <p:spPr bwMode="auto">
            <a:xfrm flipH="1">
              <a:off x="1432" y="1555"/>
              <a:ext cx="2" cy="17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5" name="Line 445"/>
            <p:cNvSpPr>
              <a:spLocks noChangeShapeType="1"/>
            </p:cNvSpPr>
            <p:nvPr/>
          </p:nvSpPr>
          <p:spPr bwMode="auto">
            <a:xfrm>
              <a:off x="1384" y="262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6" name="Line 446"/>
            <p:cNvSpPr>
              <a:spLocks noChangeShapeType="1"/>
            </p:cNvSpPr>
            <p:nvPr/>
          </p:nvSpPr>
          <p:spPr bwMode="auto">
            <a:xfrm>
              <a:off x="1384" y="22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7" name="Line 447"/>
            <p:cNvSpPr>
              <a:spLocks noChangeShapeType="1"/>
            </p:cNvSpPr>
            <p:nvPr/>
          </p:nvSpPr>
          <p:spPr bwMode="auto">
            <a:xfrm>
              <a:off x="1383" y="1915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8" name="Line 448"/>
            <p:cNvSpPr>
              <a:spLocks noChangeShapeType="1"/>
            </p:cNvSpPr>
            <p:nvPr/>
          </p:nvSpPr>
          <p:spPr bwMode="auto">
            <a:xfrm>
              <a:off x="1385" y="1557"/>
              <a:ext cx="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9" name="Line 449"/>
            <p:cNvSpPr>
              <a:spLocks noChangeShapeType="1"/>
            </p:cNvSpPr>
            <p:nvPr/>
          </p:nvSpPr>
          <p:spPr bwMode="auto">
            <a:xfrm>
              <a:off x="1431" y="3351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1" name="Line 451"/>
            <p:cNvSpPr>
              <a:spLocks noChangeShapeType="1"/>
            </p:cNvSpPr>
            <p:nvPr/>
          </p:nvSpPr>
          <p:spPr bwMode="auto">
            <a:xfrm flipV="1">
              <a:off x="1575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2" name="Line 452"/>
            <p:cNvSpPr>
              <a:spLocks noChangeShapeType="1"/>
            </p:cNvSpPr>
            <p:nvPr/>
          </p:nvSpPr>
          <p:spPr bwMode="auto">
            <a:xfrm flipV="1">
              <a:off x="1868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3" name="Line 453"/>
            <p:cNvSpPr>
              <a:spLocks noChangeShapeType="1"/>
            </p:cNvSpPr>
            <p:nvPr/>
          </p:nvSpPr>
          <p:spPr bwMode="auto">
            <a:xfrm flipV="1">
              <a:off x="3042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4" name="Line 454"/>
            <p:cNvSpPr>
              <a:spLocks noChangeShapeType="1"/>
            </p:cNvSpPr>
            <p:nvPr/>
          </p:nvSpPr>
          <p:spPr bwMode="auto">
            <a:xfrm flipV="1">
              <a:off x="3629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5" name="Line 455"/>
            <p:cNvSpPr>
              <a:spLocks noChangeShapeType="1"/>
            </p:cNvSpPr>
            <p:nvPr/>
          </p:nvSpPr>
          <p:spPr bwMode="auto">
            <a:xfrm flipH="1" flipV="1">
              <a:off x="3919" y="3351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6" name="Line 456"/>
            <p:cNvSpPr>
              <a:spLocks noChangeShapeType="1"/>
            </p:cNvSpPr>
            <p:nvPr/>
          </p:nvSpPr>
          <p:spPr bwMode="auto">
            <a:xfrm flipH="1" flipV="1">
              <a:off x="4216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7" name="Line 457"/>
            <p:cNvSpPr>
              <a:spLocks noChangeShapeType="1"/>
            </p:cNvSpPr>
            <p:nvPr/>
          </p:nvSpPr>
          <p:spPr bwMode="auto">
            <a:xfrm flipV="1">
              <a:off x="4504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8" name="Rectangle 458"/>
            <p:cNvSpPr>
              <a:spLocks noChangeArrowheads="1"/>
            </p:cNvSpPr>
            <p:nvPr/>
          </p:nvSpPr>
          <p:spPr bwMode="auto">
            <a:xfrm>
              <a:off x="2176" y="1224"/>
              <a:ext cx="142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effectLst/>
                  <a:latin typeface="Book Antiqua" pitchFamily="18" charset="0"/>
                </a:rPr>
                <a:t> Poisson Probabilities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59" name="Rectangle 459"/>
            <p:cNvSpPr>
              <a:spLocks noChangeArrowheads="1"/>
            </p:cNvSpPr>
            <p:nvPr/>
          </p:nvSpPr>
          <p:spPr bwMode="auto">
            <a:xfrm>
              <a:off x="1120" y="3273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0" name="Rectangle 460"/>
            <p:cNvSpPr>
              <a:spLocks noChangeArrowheads="1"/>
            </p:cNvSpPr>
            <p:nvPr/>
          </p:nvSpPr>
          <p:spPr bwMode="auto">
            <a:xfrm>
              <a:off x="1120" y="2912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0.05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1" name="Rectangle 461"/>
            <p:cNvSpPr>
              <a:spLocks noChangeArrowheads="1"/>
            </p:cNvSpPr>
            <p:nvPr/>
          </p:nvSpPr>
          <p:spPr bwMode="auto">
            <a:xfrm>
              <a:off x="1120" y="2551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2" name="Rectangle 462"/>
            <p:cNvSpPr>
              <a:spLocks noChangeArrowheads="1"/>
            </p:cNvSpPr>
            <p:nvPr/>
          </p:nvSpPr>
          <p:spPr bwMode="auto">
            <a:xfrm>
              <a:off x="1120" y="2200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0.15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3" name="Rectangle 463"/>
            <p:cNvSpPr>
              <a:spLocks noChangeArrowheads="1"/>
            </p:cNvSpPr>
            <p:nvPr/>
          </p:nvSpPr>
          <p:spPr bwMode="auto">
            <a:xfrm>
              <a:off x="1120" y="1839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0.20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4" name="Rectangle 464"/>
            <p:cNvSpPr>
              <a:spLocks noChangeArrowheads="1"/>
            </p:cNvSpPr>
            <p:nvPr/>
          </p:nvSpPr>
          <p:spPr bwMode="auto">
            <a:xfrm>
              <a:off x="1120" y="1478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0.25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5" name="Rectangle 465"/>
            <p:cNvSpPr>
              <a:spLocks noChangeArrowheads="1"/>
            </p:cNvSpPr>
            <p:nvPr/>
          </p:nvSpPr>
          <p:spPr bwMode="auto">
            <a:xfrm>
              <a:off x="1550" y="344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6" name="Rectangle 466"/>
            <p:cNvSpPr>
              <a:spLocks noChangeArrowheads="1"/>
            </p:cNvSpPr>
            <p:nvPr/>
          </p:nvSpPr>
          <p:spPr bwMode="auto">
            <a:xfrm>
              <a:off x="1839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7" name="Rectangle 467"/>
            <p:cNvSpPr>
              <a:spLocks noChangeArrowheads="1"/>
            </p:cNvSpPr>
            <p:nvPr/>
          </p:nvSpPr>
          <p:spPr bwMode="auto">
            <a:xfrm>
              <a:off x="2129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8" name="Rectangle 468"/>
            <p:cNvSpPr>
              <a:spLocks noChangeArrowheads="1"/>
            </p:cNvSpPr>
            <p:nvPr/>
          </p:nvSpPr>
          <p:spPr bwMode="auto">
            <a:xfrm>
              <a:off x="2426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9" name="Rectangle 469"/>
            <p:cNvSpPr>
              <a:spLocks noChangeArrowheads="1"/>
            </p:cNvSpPr>
            <p:nvPr/>
          </p:nvSpPr>
          <p:spPr bwMode="auto">
            <a:xfrm>
              <a:off x="2723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0" name="Rectangle 470"/>
            <p:cNvSpPr>
              <a:spLocks noChangeArrowheads="1"/>
            </p:cNvSpPr>
            <p:nvPr/>
          </p:nvSpPr>
          <p:spPr bwMode="auto">
            <a:xfrm>
              <a:off x="3012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1" name="Rectangle 471"/>
            <p:cNvSpPr>
              <a:spLocks noChangeArrowheads="1"/>
            </p:cNvSpPr>
            <p:nvPr/>
          </p:nvSpPr>
          <p:spPr bwMode="auto">
            <a:xfrm>
              <a:off x="3301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2" name="Rectangle 472"/>
            <p:cNvSpPr>
              <a:spLocks noChangeArrowheads="1"/>
            </p:cNvSpPr>
            <p:nvPr/>
          </p:nvSpPr>
          <p:spPr bwMode="auto">
            <a:xfrm>
              <a:off x="3598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3" name="Rectangle 473"/>
            <p:cNvSpPr>
              <a:spLocks noChangeArrowheads="1"/>
            </p:cNvSpPr>
            <p:nvPr/>
          </p:nvSpPr>
          <p:spPr bwMode="auto">
            <a:xfrm>
              <a:off x="3887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4" name="Rectangle 474"/>
            <p:cNvSpPr>
              <a:spLocks noChangeArrowheads="1"/>
            </p:cNvSpPr>
            <p:nvPr/>
          </p:nvSpPr>
          <p:spPr bwMode="auto">
            <a:xfrm>
              <a:off x="4185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5" name="Rectangle 475"/>
            <p:cNvSpPr>
              <a:spLocks noChangeArrowheads="1"/>
            </p:cNvSpPr>
            <p:nvPr/>
          </p:nvSpPr>
          <p:spPr bwMode="auto">
            <a:xfrm>
              <a:off x="4451" y="3428"/>
              <a:ext cx="12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6" name="Rectangle 476"/>
            <p:cNvSpPr>
              <a:spLocks noChangeArrowheads="1"/>
            </p:cNvSpPr>
            <p:nvPr/>
          </p:nvSpPr>
          <p:spPr bwMode="auto">
            <a:xfrm>
              <a:off x="2088" y="3618"/>
              <a:ext cx="193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effectLst/>
                  <a:latin typeface="Book Antiqua" pitchFamily="18" charset="0"/>
                </a:rPr>
                <a:t>Number of Arrivals in 30 Minutes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7" name="Rectangle 477"/>
            <p:cNvSpPr>
              <a:spLocks noChangeArrowheads="1"/>
            </p:cNvSpPr>
            <p:nvPr/>
          </p:nvSpPr>
          <p:spPr bwMode="auto">
            <a:xfrm rot="16200000">
              <a:off x="550" y="2334"/>
              <a:ext cx="83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effectLst/>
                  <a:latin typeface="Book Antiqua" pitchFamily="18" charset="0"/>
                </a:rPr>
                <a:t>Probability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8" name="Line 478"/>
            <p:cNvSpPr>
              <a:spLocks noChangeShapeType="1"/>
            </p:cNvSpPr>
            <p:nvPr/>
          </p:nvSpPr>
          <p:spPr bwMode="auto">
            <a:xfrm flipV="1">
              <a:off x="2158" y="3351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79" name="Line 479"/>
            <p:cNvSpPr>
              <a:spLocks noChangeShapeType="1"/>
            </p:cNvSpPr>
            <p:nvPr/>
          </p:nvSpPr>
          <p:spPr bwMode="auto">
            <a:xfrm flipV="1">
              <a:off x="2450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0" name="Line 480"/>
            <p:cNvSpPr>
              <a:spLocks noChangeShapeType="1"/>
            </p:cNvSpPr>
            <p:nvPr/>
          </p:nvSpPr>
          <p:spPr bwMode="auto">
            <a:xfrm flipH="1" flipV="1">
              <a:off x="2743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1" name="Line 481"/>
            <p:cNvSpPr>
              <a:spLocks noChangeShapeType="1"/>
            </p:cNvSpPr>
            <p:nvPr/>
          </p:nvSpPr>
          <p:spPr bwMode="auto">
            <a:xfrm flipV="1">
              <a:off x="3329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2" name="Line 482"/>
            <p:cNvSpPr>
              <a:spLocks noChangeShapeType="1"/>
            </p:cNvSpPr>
            <p:nvPr/>
          </p:nvSpPr>
          <p:spPr bwMode="auto">
            <a:xfrm>
              <a:off x="1384" y="298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3" name="Line 483"/>
            <p:cNvSpPr>
              <a:spLocks noChangeShapeType="1"/>
            </p:cNvSpPr>
            <p:nvPr/>
          </p:nvSpPr>
          <p:spPr bwMode="auto">
            <a:xfrm>
              <a:off x="1384" y="334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803278" y="611896"/>
            <a:ext cx="10337562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Poisson Probability Distribution</a:t>
            </a:r>
          </a:p>
        </p:txBody>
      </p:sp>
      <p:sp>
        <p:nvSpPr>
          <p:cNvPr id="67" name="Rectangle 496"/>
          <p:cNvSpPr>
            <a:spLocks noChangeArrowheads="1"/>
          </p:cNvSpPr>
          <p:nvPr/>
        </p:nvSpPr>
        <p:spPr bwMode="auto">
          <a:xfrm>
            <a:off x="886467" y="1105906"/>
            <a:ext cx="825991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Mercy Hospital</a:t>
            </a: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1345399" y="1164618"/>
            <a:ext cx="9354375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Ciri (property) dari distribusi Poisson adalah bahwa mean dan variance adalah sama.</a:t>
            </a:r>
            <a:r>
              <a:rPr lang="en-US" sz="2400" i="1">
                <a:effectLst/>
                <a:latin typeface="+mn-lt"/>
                <a:cs typeface="Arial" panose="020B0604020202020204" pitchFamily="34" charset="0"/>
              </a:rPr>
              <a:t> </a:t>
            </a:r>
            <a:endParaRPr lang="en-US" sz="2400" baseline="300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5699" name="Text Box 115"/>
          <p:cNvSpPr txBox="1">
            <a:spLocks noChangeArrowheads="1"/>
          </p:cNvSpPr>
          <p:nvPr/>
        </p:nvSpPr>
        <p:spPr bwMode="auto">
          <a:xfrm>
            <a:off x="5574209" y="1965523"/>
            <a:ext cx="101341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s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03278" y="611896"/>
            <a:ext cx="10337562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Poisson Probability Distribution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8873" y="2731163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Contoh :  </a:t>
            </a:r>
            <a:r>
              <a:rPr lang="en-US" sz="24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Mercy Hospital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5205" y="3587768"/>
            <a:ext cx="8078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Variance untuk Jumlah Kedatangan selama periode 30-Minute adalah</a:t>
            </a:r>
            <a:endParaRPr lang="en-US" sz="20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2040" y="4459762"/>
            <a:ext cx="1428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= 3 </a:t>
            </a:r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895247" y="1038225"/>
            <a:ext cx="10337562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357700" y="1693944"/>
            <a:ext cx="10016625" cy="7606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Distribusi hipergeometrik berkaitan erat dengan distribusi binomial. 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357701" y="2794406"/>
            <a:ext cx="9678796" cy="704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Namun, untuk distribusi hipergeometrik 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2185381" y="3717020"/>
            <a:ext cx="8361264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Setiap percobaan adalah tidak independen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2185381" y="4560344"/>
            <a:ext cx="8693633" cy="630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Probabilitas yang success berubah dari percobaan ke percobaan.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726830" y="2521529"/>
            <a:ext cx="10879013" cy="1085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TV yang terjual di toko dalam satu hari,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dimana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dapat diambil dengan jumlah 5 nilai yang mungkin yaitu (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0, 1, 2, 3, 4)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26830" y="1716696"/>
            <a:ext cx="10489585" cy="596900"/>
          </a:xfrm>
          <a:noFill/>
          <a:ln/>
        </p:spPr>
        <p:txBody>
          <a:bodyPr>
            <a:normAutofit/>
          </a:bodyPr>
          <a:lstStyle/>
          <a:p>
            <a:pPr marL="346075" indent="-346075"/>
            <a:r>
              <a:rPr lang="en-US" sz="2800"/>
              <a:t>Contoh :  </a:t>
            </a:r>
            <a:r>
              <a:rPr lang="en-US" sz="2800" dirty="0"/>
              <a:t>JSL Appliances</a:t>
            </a: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621322" y="657863"/>
            <a:ext cx="10984523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Random Variable dengan Jumlah yang Terbatas (Finite) 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1402977" y="3942166"/>
            <a:ext cx="9710497" cy="1085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Kami dapat menghitung TV yang terjual, dan ada batas atas yang terbatas pada jumlah yang dapat dijual (yaitu jumlah TV yang tersedia).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Grp="1" noChangeArrowheads="1"/>
          </p:cNvSpPr>
          <p:nvPr>
            <p:ph idx="1"/>
          </p:nvPr>
        </p:nvSpPr>
        <p:spPr>
          <a:xfrm>
            <a:off x="1310256" y="1256634"/>
            <a:ext cx="10337562" cy="504825"/>
          </a:xfrm>
          <a:noFill/>
          <a:ln/>
        </p:spPr>
        <p:txBody>
          <a:bodyPr/>
          <a:lstStyle/>
          <a:p>
            <a:r>
              <a:rPr lang="en-US" dirty="0" err="1"/>
              <a:t>Hypergeometric</a:t>
            </a:r>
            <a:r>
              <a:rPr lang="en-US" dirty="0"/>
              <a:t> Probability Function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911586" y="3278306"/>
            <a:ext cx="7863538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yang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successes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percobaan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probabilitas dari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successes dalam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percobaan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dari elemen dalam populasi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elemen dalam populasi yang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62148" y="1761459"/>
                <a:ext cx="2840778" cy="137223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48" y="1761459"/>
                <a:ext cx="2840778" cy="13722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6405405" y="2356518"/>
            <a:ext cx="2483042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 0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63856" name="Oval 16"/>
          <p:cNvSpPr>
            <a:spLocks noChangeArrowheads="1"/>
          </p:cNvSpPr>
          <p:nvPr/>
        </p:nvSpPr>
        <p:spPr bwMode="auto">
          <a:xfrm>
            <a:off x="4621226" y="1881207"/>
            <a:ext cx="713052" cy="92601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5333473" y="1717868"/>
            <a:ext cx="1207070" cy="96332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5095586" y="2635596"/>
            <a:ext cx="968442" cy="811939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9" name="Arc 19"/>
          <p:cNvSpPr>
            <a:spLocks/>
          </p:cNvSpPr>
          <p:nvPr/>
        </p:nvSpPr>
        <p:spPr bwMode="auto">
          <a:xfrm rot="21235995" flipH="1">
            <a:off x="2005983" y="2282905"/>
            <a:ext cx="2734473" cy="1211441"/>
          </a:xfrm>
          <a:custGeom>
            <a:avLst/>
            <a:gdLst>
              <a:gd name="G0" fmla="+- 282 0 0"/>
              <a:gd name="G1" fmla="+- 21600 0 0"/>
              <a:gd name="G2" fmla="+- 21600 0 0"/>
              <a:gd name="T0" fmla="*/ 0 w 21882"/>
              <a:gd name="T1" fmla="*/ 2 h 21600"/>
              <a:gd name="T2" fmla="*/ 21882 w 21882"/>
              <a:gd name="T3" fmla="*/ 21600 h 21600"/>
              <a:gd name="T4" fmla="*/ 282 w 2188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2" h="21600" fill="none" extrusionOk="0">
                <a:moveTo>
                  <a:pt x="-1" y="1"/>
                </a:moveTo>
                <a:cubicBezTo>
                  <a:pt x="93" y="0"/>
                  <a:pt x="187" y="-1"/>
                  <a:pt x="282" y="0"/>
                </a:cubicBezTo>
                <a:cubicBezTo>
                  <a:pt x="12211" y="0"/>
                  <a:pt x="21882" y="9670"/>
                  <a:pt x="21882" y="21600"/>
                </a:cubicBezTo>
              </a:path>
              <a:path w="21882" h="21600" stroke="0" extrusionOk="0">
                <a:moveTo>
                  <a:pt x="-1" y="1"/>
                </a:moveTo>
                <a:cubicBezTo>
                  <a:pt x="93" y="0"/>
                  <a:pt x="187" y="-1"/>
                  <a:pt x="282" y="0"/>
                </a:cubicBezTo>
                <a:cubicBezTo>
                  <a:pt x="12211" y="0"/>
                  <a:pt x="21882" y="9670"/>
                  <a:pt x="21882" y="21600"/>
                </a:cubicBezTo>
                <a:lnTo>
                  <a:pt x="282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Arc 20"/>
          <p:cNvSpPr>
            <a:spLocks/>
          </p:cNvSpPr>
          <p:nvPr/>
        </p:nvSpPr>
        <p:spPr bwMode="auto">
          <a:xfrm>
            <a:off x="6346122" y="1965215"/>
            <a:ext cx="2547657" cy="1047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5733503" y="3447535"/>
            <a:ext cx="583365" cy="116406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53" name="Oval 13"/>
          <p:cNvSpPr>
            <a:spLocks noChangeArrowheads="1"/>
          </p:cNvSpPr>
          <p:nvPr/>
        </p:nvSpPr>
        <p:spPr bwMode="auto">
          <a:xfrm>
            <a:off x="567088" y="3570203"/>
            <a:ext cx="5054764" cy="16271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14300" lvl="1">
              <a:lnSpc>
                <a:spcPct val="70000"/>
              </a:lnSpc>
              <a:spcBef>
                <a:spcPct val="20000"/>
              </a:spcBef>
              <a:buSzPct val="125000"/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240703" y="3652172"/>
            <a:ext cx="5092770" cy="15811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ways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successes can be selected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a total of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successes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population</a:t>
            </a:r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6087255" y="2997200"/>
            <a:ext cx="5325027" cy="15684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ways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failures can be selected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a total of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failures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population</a:t>
            </a:r>
          </a:p>
        </p:txBody>
      </p:sp>
      <p:sp>
        <p:nvSpPr>
          <p:cNvPr id="163871" name="Rectangle 31"/>
          <p:cNvSpPr>
            <a:spLocks noChangeArrowheads="1"/>
          </p:cNvSpPr>
          <p:nvPr/>
        </p:nvSpPr>
        <p:spPr bwMode="auto">
          <a:xfrm>
            <a:off x="6289951" y="3092450"/>
            <a:ext cx="5396816" cy="154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4834256" y="4563560"/>
            <a:ext cx="5619320" cy="1503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i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2" name="Rectangle 32"/>
          <p:cNvSpPr>
            <a:spLocks noChangeArrowheads="1"/>
          </p:cNvSpPr>
          <p:nvPr/>
        </p:nvSpPr>
        <p:spPr bwMode="auto">
          <a:xfrm>
            <a:off x="4759049" y="4590795"/>
            <a:ext cx="5517115" cy="1301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ways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 can be selected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a population of size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07856" y="1943442"/>
                <a:ext cx="2950521" cy="137223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56" y="1943442"/>
                <a:ext cx="2950521" cy="1372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1341573" y="1249778"/>
            <a:ext cx="10337562" cy="50482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fontAlgn="auto">
              <a:spcAft>
                <a:spcPts val="0"/>
              </a:spcAft>
            </a:pPr>
            <a:r>
              <a:rPr lang="en-US" dirty="0">
                <a:effectLst/>
              </a:rPr>
              <a:t>Hypergeometric Probability Function</a:t>
            </a: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89844" y="4156655"/>
            <a:ext cx="9214439" cy="10191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Jika dari dua kondisi tersebut tidak terpenuhi untuk nilai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maka nilai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sama dengan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10365" y="3095987"/>
            <a:ext cx="9202378" cy="10001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Namun, hanya nilai dari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dimana:  </a:t>
            </a:r>
          </a:p>
          <a:p>
            <a:pPr marL="339725" lvl="1" algn="l">
              <a:lnSpc>
                <a:spcPct val="80000"/>
              </a:lnSpc>
              <a:spcBef>
                <a:spcPct val="20000"/>
              </a:spcBef>
              <a:buSzPct val="110000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dan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2)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adalah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valid.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10365" y="1998698"/>
            <a:ext cx="9202378" cy="101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Fungsi probabilitas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yang dapat digunakan pada aplikasinya untuk nilai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0, 1, 2, …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52459" y="1238892"/>
            <a:ext cx="10337562" cy="50482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Hypergeometric Probability Function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57058" y="2211001"/>
            <a:ext cx="9847710" cy="1191421"/>
          </a:xfrm>
        </p:spPr>
        <p:txBody>
          <a:bodyPr>
            <a:normAutofit/>
          </a:bodyPr>
          <a:lstStyle/>
          <a:p>
            <a:pPr marL="0" indent="346075"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Bob Neveready telah mengeluarkan dua baterai mati dari senter dan secara tidak sengaja mencampurkannya dengan dua baterai bagus yang dia maksud sebagai pengganti. Keempat baterai terlihat identik.</a:t>
            </a:r>
            <a:endParaRPr lang="en-US" dirty="0"/>
          </a:p>
        </p:txBody>
      </p:sp>
      <p:sp>
        <p:nvSpPr>
          <p:cNvPr id="62563" name="Rectangle 99"/>
          <p:cNvSpPr>
            <a:spLocks noChangeArrowheads="1"/>
          </p:cNvSpPr>
          <p:nvPr/>
        </p:nvSpPr>
        <p:spPr bwMode="auto">
          <a:xfrm>
            <a:off x="1352459" y="1225652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Neveready’s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</a:t>
            </a:r>
          </a:p>
        </p:txBody>
      </p:sp>
      <p:sp>
        <p:nvSpPr>
          <p:cNvPr id="62564" name="Rectangle 100"/>
          <p:cNvSpPr>
            <a:spLocks noChangeArrowheads="1"/>
          </p:cNvSpPr>
          <p:nvPr/>
        </p:nvSpPr>
        <p:spPr bwMode="auto">
          <a:xfrm>
            <a:off x="1757058" y="3762928"/>
            <a:ext cx="9847710" cy="936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Bob sekarang secara acak memilih dua dari empat baterai. Berapa probabilitas dia memilih dua baterai yang bagus?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4" name="Rectangle 206"/>
          <p:cNvSpPr>
            <a:spLocks noChangeArrowheads="1"/>
          </p:cNvSpPr>
          <p:nvPr/>
        </p:nvSpPr>
        <p:spPr bwMode="auto">
          <a:xfrm>
            <a:off x="2948034" y="3456801"/>
            <a:ext cx="7184540" cy="215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baterai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good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yang terpilih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baterai yang terpilih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total baterai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	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jumlah total baterai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good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3693" name="Oval 205"/>
          <p:cNvSpPr>
            <a:spLocks noChangeArrowheads="1"/>
          </p:cNvSpPr>
          <p:nvPr/>
        </p:nvSpPr>
        <p:spPr bwMode="auto">
          <a:xfrm>
            <a:off x="8221893" y="2779803"/>
            <a:ext cx="983870" cy="5143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698" name="AutoShape 210"/>
          <p:cNvSpPr>
            <a:spLocks noChangeArrowheads="1"/>
          </p:cNvSpPr>
          <p:nvPr/>
        </p:nvSpPr>
        <p:spPr bwMode="auto">
          <a:xfrm>
            <a:off x="3855315" y="1747367"/>
            <a:ext cx="4423554" cy="654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Menggunakan fungsi probabilitas 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5285" y="2535880"/>
                <a:ext cx="6005041" cy="102733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2!0!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0!2!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4!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2!2!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 .167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85" y="2535880"/>
                <a:ext cx="6005041" cy="10273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  <p:sp>
        <p:nvSpPr>
          <p:cNvPr id="11" name="Rectangle 99"/>
          <p:cNvSpPr>
            <a:spLocks noChangeArrowheads="1"/>
          </p:cNvSpPr>
          <p:nvPr/>
        </p:nvSpPr>
        <p:spPr bwMode="auto">
          <a:xfrm>
            <a:off x="1352459" y="1225652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Neveready’s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1440404" y="1510695"/>
            <a:ext cx="8259915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1440404" y="3143362"/>
            <a:ext cx="8741321" cy="50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786430" y="2211076"/>
                <a:ext cx="2588977" cy="72244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430" y="2211076"/>
                <a:ext cx="2588977" cy="722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674981" y="3862793"/>
                <a:ext cx="5366213" cy="7916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81" y="3862793"/>
                <a:ext cx="5366213" cy="791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41" name="Oval 61"/>
          <p:cNvSpPr>
            <a:spLocks noChangeArrowheads="1"/>
          </p:cNvSpPr>
          <p:nvPr/>
        </p:nvSpPr>
        <p:spPr bwMode="auto">
          <a:xfrm>
            <a:off x="7283844" y="2322313"/>
            <a:ext cx="505844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6" name="Oval 66"/>
          <p:cNvSpPr>
            <a:spLocks noChangeArrowheads="1"/>
          </p:cNvSpPr>
          <p:nvPr/>
        </p:nvSpPr>
        <p:spPr bwMode="auto">
          <a:xfrm>
            <a:off x="7898510" y="4025065"/>
            <a:ext cx="1025701" cy="5905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9" name="Rectangle 69"/>
          <p:cNvSpPr>
            <a:spLocks noChangeArrowheads="1"/>
          </p:cNvSpPr>
          <p:nvPr/>
        </p:nvSpPr>
        <p:spPr bwMode="auto">
          <a:xfrm>
            <a:off x="1770331" y="1687265"/>
            <a:ext cx="8259915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199750" name="Rectangle 70"/>
          <p:cNvSpPr>
            <a:spLocks noChangeArrowheads="1"/>
          </p:cNvSpPr>
          <p:nvPr/>
        </p:nvSpPr>
        <p:spPr bwMode="auto">
          <a:xfrm>
            <a:off x="1770330" y="3415341"/>
            <a:ext cx="3933595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	</a:t>
            </a:r>
          </a:p>
        </p:txBody>
      </p: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1350399" y="1192994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Contoh: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Neveready’s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50624" y="2130403"/>
                <a:ext cx="3426707" cy="9221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  1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624" y="2130403"/>
                <a:ext cx="3426707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8716" y="3859252"/>
                <a:ext cx="5636158" cy="9221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4−2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4−1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  .333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716" y="3859252"/>
                <a:ext cx="5636158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1350762" y="1192807"/>
            <a:ext cx="9790078" cy="9630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Pada distribusi hypergeometric dengan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percobaan dan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2400" i="1"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merupakan probabilitas dari yang success dalam percobaan pertama. 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1350761" y="2002774"/>
            <a:ext cx="9790078" cy="60199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Jika ukuran populasi yang besar, berlaku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)/(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1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pendekatan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</a:t>
            </a: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1350761" y="2579231"/>
            <a:ext cx="10337561" cy="8685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dan variance dapat ditulis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1350761" y="3325189"/>
            <a:ext cx="9790078" cy="1028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Catatan bahwa ekspresi untuk nilai harapan (expected) dan varian dari distribusi binomial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47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9B0271-155C-4A6A-A469-F32B81BF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761" y="4127423"/>
            <a:ext cx="9906831" cy="141494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Ketika ukuran populasi besar, distribusi hipergeometrik dapat dicari dengan pendekatan distribusi binomial dengan n percobaan dan probabilitas sukses p = (r / N).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57058" y="1899139"/>
            <a:ext cx="9847710" cy="1922584"/>
          </a:xfrm>
        </p:spPr>
        <p:txBody>
          <a:bodyPr>
            <a:normAutofit/>
          </a:bodyPr>
          <a:lstStyle/>
          <a:p>
            <a:pPr marL="0" indent="346075"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Sekring listrik yang diproduksi oleh Ontario Electric dikemas dalam kotak yang masing-masing terdiri dari 12 unit. Misalkan seorang inspektor secara acak memilih 3 dari 12 sekering dalam sebuah kotak untuk pengujian. Jika kotak berisi 5 sekering yang rusak, berapa probabilitasnya bahwa inspektor akan menemukan salah satu dari 3 sekering yang rusak? </a:t>
            </a:r>
            <a:endParaRPr lang="en-US" dirty="0"/>
          </a:p>
        </p:txBody>
      </p:sp>
      <p:sp>
        <p:nvSpPr>
          <p:cNvPr id="62563" name="Rectangle 99"/>
          <p:cNvSpPr>
            <a:spLocks noChangeArrowheads="1"/>
          </p:cNvSpPr>
          <p:nvPr/>
        </p:nvSpPr>
        <p:spPr bwMode="auto">
          <a:xfrm>
            <a:off x="1352459" y="1225652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 Ontario Electric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2564" name="Rectangle 100"/>
          <p:cNvSpPr>
            <a:spLocks noChangeArrowheads="1"/>
          </p:cNvSpPr>
          <p:nvPr/>
        </p:nvSpPr>
        <p:spPr bwMode="auto">
          <a:xfrm>
            <a:off x="1757058" y="3989229"/>
            <a:ext cx="9568654" cy="936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Dalam aplikasi ini, n = 3 dan N = 12. dengan r = 5 sekering rusak di kotak Probabilitas menemukan x = 1 sekering rusak yang bagus adalah?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48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21010560"/>
      </p:ext>
    </p:extLst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4" name="Rectangle 206"/>
          <p:cNvSpPr>
            <a:spLocks noChangeArrowheads="1"/>
          </p:cNvSpPr>
          <p:nvPr/>
        </p:nvSpPr>
        <p:spPr bwMode="auto">
          <a:xfrm>
            <a:off x="2948034" y="3456801"/>
            <a:ext cx="7184540" cy="215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1 = jumlah sekering rusak yang terpilih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3 = jumlah sekering rusak terpilih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12 = jumlah total sekering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	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5 = jumlah total sekering yang rusak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3693" name="Oval 205"/>
          <p:cNvSpPr>
            <a:spLocks noChangeArrowheads="1"/>
          </p:cNvSpPr>
          <p:nvPr/>
        </p:nvSpPr>
        <p:spPr bwMode="auto">
          <a:xfrm>
            <a:off x="9058238" y="2618439"/>
            <a:ext cx="1201588" cy="693913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698" name="AutoShape 210"/>
          <p:cNvSpPr>
            <a:spLocks noChangeArrowheads="1"/>
          </p:cNvSpPr>
          <p:nvPr/>
        </p:nvSpPr>
        <p:spPr bwMode="auto">
          <a:xfrm>
            <a:off x="3855315" y="1747367"/>
            <a:ext cx="4423554" cy="654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Menggunakan fungsi probabilitas 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18278" y="2457020"/>
                <a:ext cx="8398004" cy="101675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(5)(2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220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 .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4773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78" y="2457020"/>
                <a:ext cx="8398004" cy="1016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49</a:t>
            </a:fld>
            <a:endParaRPr lang="en-US"/>
          </a:p>
        </p:txBody>
      </p:sp>
      <p:sp>
        <p:nvSpPr>
          <p:cNvPr id="11" name="Rectangle 99"/>
          <p:cNvSpPr>
            <a:spLocks noChangeArrowheads="1"/>
          </p:cNvSpPr>
          <p:nvPr/>
        </p:nvSpPr>
        <p:spPr bwMode="auto">
          <a:xfrm>
            <a:off x="1352459" y="1225652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 : Ontario Electric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25540364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657012" y="2765505"/>
            <a:ext cx="9569002" cy="1085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jumlah customer yang dating pada satu hari,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dimana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dapat bernilai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0, 1, 2, . . .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657012" y="3857831"/>
            <a:ext cx="9241023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Kami bisa menghitung pelanggan yang datang, </a:t>
            </a:r>
          </a:p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tapi tidak ada batas pada jumlah customer yang mungkin datang.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211014" y="657300"/>
            <a:ext cx="11950823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Random Variable dengan Jumlah yang Tidak Terbatas (InFinite)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40678" y="2086115"/>
            <a:ext cx="10489585" cy="5969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 fontAlgn="auto">
              <a:spcAft>
                <a:spcPts val="0"/>
              </a:spcAft>
            </a:pPr>
            <a:r>
              <a:rPr lang="en-US" sz="2800"/>
              <a:t>Contoh </a:t>
            </a:r>
            <a:r>
              <a:rPr lang="en-US">
                <a:effectLst/>
              </a:rPr>
              <a:t>:  </a:t>
            </a:r>
            <a:r>
              <a:rPr lang="en-US" dirty="0">
                <a:effectLst/>
              </a:rPr>
              <a:t>JSL Appliances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1440404" y="1510695"/>
            <a:ext cx="8259915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1440404" y="3143362"/>
            <a:ext cx="8741321" cy="50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786430" y="2211076"/>
                <a:ext cx="2588977" cy="72244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430" y="2211076"/>
                <a:ext cx="2588977" cy="722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674981" y="3862793"/>
                <a:ext cx="5366213" cy="7916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81" y="3862793"/>
                <a:ext cx="5366213" cy="791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50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09428549"/>
      </p:ext>
    </p:extLst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41" name="Oval 61"/>
          <p:cNvSpPr>
            <a:spLocks noChangeArrowheads="1"/>
          </p:cNvSpPr>
          <p:nvPr/>
        </p:nvSpPr>
        <p:spPr bwMode="auto">
          <a:xfrm>
            <a:off x="6510121" y="2274065"/>
            <a:ext cx="1027818" cy="67643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6" name="Oval 66"/>
          <p:cNvSpPr>
            <a:spLocks noChangeArrowheads="1"/>
          </p:cNvSpPr>
          <p:nvPr/>
        </p:nvSpPr>
        <p:spPr bwMode="auto">
          <a:xfrm>
            <a:off x="7410847" y="4362523"/>
            <a:ext cx="1350027" cy="63534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9" name="Rectangle 69"/>
          <p:cNvSpPr>
            <a:spLocks noChangeArrowheads="1"/>
          </p:cNvSpPr>
          <p:nvPr/>
        </p:nvSpPr>
        <p:spPr bwMode="auto">
          <a:xfrm>
            <a:off x="1770331" y="1687265"/>
            <a:ext cx="8259915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199750" name="Rectangle 70"/>
          <p:cNvSpPr>
            <a:spLocks noChangeArrowheads="1"/>
          </p:cNvSpPr>
          <p:nvPr/>
        </p:nvSpPr>
        <p:spPr bwMode="auto">
          <a:xfrm>
            <a:off x="1770331" y="2985941"/>
            <a:ext cx="3933595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	</a:t>
            </a:r>
          </a:p>
        </p:txBody>
      </p: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1350399" y="1192994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Contoh: Ontario Electric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53211" y="2023251"/>
                <a:ext cx="4020011" cy="9221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  1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.25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211" y="2023251"/>
                <a:ext cx="4020011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53211" y="3408359"/>
                <a:ext cx="4468723" cy="9221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12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12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211" y="3408359"/>
                <a:ext cx="4468723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51</a:t>
            </a:fld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53FEBB-202F-4A9B-96C7-663E2896EBD2}"/>
                  </a:ext>
                </a:extLst>
              </p:cNvPr>
              <p:cNvSpPr txBox="1"/>
              <p:nvPr/>
            </p:nvSpPr>
            <p:spPr>
              <a:xfrm>
                <a:off x="3562281" y="4449365"/>
                <a:ext cx="5037276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/>
                      </a:rPr>
                      <m:t>1.25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  <m:t>0.583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  <m:t>0.8181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  .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59625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53FEBB-202F-4A9B-96C7-663E2896E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281" y="4449365"/>
                <a:ext cx="5037276" cy="461665"/>
              </a:xfrm>
              <a:prstGeom prst="rect">
                <a:avLst/>
              </a:prstGeom>
              <a:blipFill>
                <a:blip r:embed="rId5"/>
                <a:stretch>
                  <a:fillRect t="-10526" r="-1209" b="-28947"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70">
            <a:extLst>
              <a:ext uri="{FF2B5EF4-FFF2-40B4-BE49-F238E27FC236}">
                <a16:creationId xmlns:a16="http://schemas.microsoft.com/office/drawing/2014/main" id="{7556018D-8506-4E38-A836-2F749A69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464" y="4923391"/>
            <a:ext cx="3933595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 deviasi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E1BCCA-F5AD-41BC-B7E1-2977AB6D9344}"/>
                  </a:ext>
                </a:extLst>
              </p:cNvPr>
              <p:cNvSpPr txBox="1"/>
              <p:nvPr/>
            </p:nvSpPr>
            <p:spPr>
              <a:xfrm>
                <a:off x="4684366" y="5449416"/>
                <a:ext cx="2575385" cy="49494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m:t>59625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m:t> =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 .77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E1BCCA-F5AD-41BC-B7E1-2977AB6D9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366" y="5449416"/>
                <a:ext cx="2575385" cy="4949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569900"/>
      </p:ext>
    </p:extLst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048" y="461290"/>
            <a:ext cx="10337562" cy="814388"/>
          </a:xfrm>
          <a:noFill/>
          <a:ln/>
        </p:spPr>
        <p:txBody>
          <a:bodyPr/>
          <a:lstStyle/>
          <a:p>
            <a:r>
              <a:rPr lang="en-US" dirty="0"/>
              <a:t>End of Chapter 5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050541" y="2895601"/>
            <a:ext cx="1906313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52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360091" y="1794300"/>
            <a:ext cx="9982842" cy="10204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probability distribution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untuk  variable random menjelaskan bagaimana probabilitas didistribusikan pada nilai variabel random.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360091" y="3173671"/>
            <a:ext cx="9989177" cy="106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Kami dapat mendeskripsikan distribusi probabilitas diskrit dengan tabel, grafik, atau rumus.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53756" y="1263850"/>
            <a:ext cx="9982842" cy="7486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Tipe dari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6535" y="2400765"/>
            <a:ext cx="10337562" cy="105351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Tipe pertama: menggunakan aturan menetapkan probabilitas untuk hasil eksperimen untuk menentukan probabilitas untuk setiap nilai variabel random.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53756" y="3625314"/>
            <a:ext cx="9989177" cy="109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Tipe kedua: </a:t>
            </a:r>
            <a:r>
              <a:rPr lang="sv-SE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menggunakan rumus matematika khusus untuk menghitung probabilitas setiap nilai variabel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865537253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336535" y="1518605"/>
            <a:ext cx="9982842" cy="115642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 didefinisikan oleh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function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dengan notasi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), yang menyajikan probabilitas untuk masing-masing nilai dari variable random.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336535" y="3145585"/>
            <a:ext cx="9989177" cy="71933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Kondisi yang diperlukan untuk fungsi probabilitas diskrit adalah :</a:t>
            </a: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4405994" y="4335482"/>
            <a:ext cx="3349849" cy="538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0 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 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∑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2360" y="1622577"/>
            <a:ext cx="10003352" cy="100814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Ada tiga metode untuk menentukan probabilities pada variabel random :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classical method, subjective method, and relative frequency method.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2168" y="2889806"/>
            <a:ext cx="10152959" cy="10783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Menggunakan metode relative frequency untuk mengembangkan distribusi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yang disebut dengan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empirical discrete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423516001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8756</TotalTime>
  <Pages>24</Pages>
  <Words>2975</Words>
  <Application>Microsoft Office PowerPoint</Application>
  <PresentationFormat>Custom</PresentationFormat>
  <Paragraphs>471</Paragraphs>
  <Slides>52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Monotype Sorts</vt:lpstr>
      <vt:lpstr>Symbol</vt:lpstr>
      <vt:lpstr>MS Reference Serif</vt:lpstr>
      <vt:lpstr>Cambria Math</vt:lpstr>
      <vt:lpstr>Arial</vt:lpstr>
      <vt:lpstr>Calibri</vt:lpstr>
      <vt:lpstr>Book Antiqua</vt:lpstr>
      <vt:lpstr>SBE13ch01_New</vt:lpstr>
      <vt:lpstr>Worksheet</vt:lpstr>
      <vt:lpstr>PowerPoint Presentation</vt:lpstr>
      <vt:lpstr>Chapter 5: Discrete Probability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Value</vt:lpstr>
      <vt:lpstr>PowerPoint Presentation</vt:lpstr>
      <vt:lpstr>Expected Value</vt:lpstr>
      <vt:lpstr>Variance</vt:lpstr>
      <vt:lpstr>Binomial Probability Distribution</vt:lpstr>
      <vt:lpstr>Binomial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Probability Distribution</vt:lpstr>
      <vt:lpstr>PowerPoint Presentation</vt:lpstr>
      <vt:lpstr>PowerPoint Presentation</vt:lpstr>
      <vt:lpstr>Binomial Probability Distribution</vt:lpstr>
      <vt:lpstr>Binomial Probability Distribution</vt:lpstr>
      <vt:lpstr>PowerPoint Presentation</vt:lpstr>
      <vt:lpstr>PowerPoint Presentation</vt:lpstr>
      <vt:lpstr>PowerPoint Presentation</vt:lpstr>
      <vt:lpstr>Poisson Probability Distribution</vt:lpstr>
      <vt:lpstr>Poisson Probability Distribution</vt:lpstr>
      <vt:lpstr>Poisson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Prob. Distrib.</dc:title>
  <dc:creator>John IV</dc:creator>
  <cp:lastModifiedBy>deni</cp:lastModifiedBy>
  <cp:revision>435</cp:revision>
  <cp:lastPrinted>1601-01-01T00:00:00Z</cp:lastPrinted>
  <dcterms:created xsi:type="dcterms:W3CDTF">1996-08-26T12:57:48Z</dcterms:created>
  <dcterms:modified xsi:type="dcterms:W3CDTF">2021-03-06T09:19:56Z</dcterms:modified>
</cp:coreProperties>
</file>