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9"/>
  </p:notesMasterIdLst>
  <p:sldIdLst>
    <p:sldId id="256" r:id="rId2"/>
    <p:sldId id="257" r:id="rId3"/>
    <p:sldId id="258" r:id="rId4"/>
    <p:sldId id="276" r:id="rId5"/>
    <p:sldId id="269" r:id="rId6"/>
    <p:sldId id="271" r:id="rId7"/>
    <p:sldId id="272" r:id="rId8"/>
    <p:sldId id="273" r:id="rId9"/>
    <p:sldId id="274" r:id="rId10"/>
    <p:sldId id="278" r:id="rId11"/>
    <p:sldId id="280" r:id="rId12"/>
    <p:sldId id="281" r:id="rId13"/>
    <p:sldId id="282" r:id="rId14"/>
    <p:sldId id="279" r:id="rId15"/>
    <p:sldId id="275" r:id="rId16"/>
    <p:sldId id="277" r:id="rId17"/>
    <p:sldId id="270" r:id="rId18"/>
    <p:sldId id="283" r:id="rId19"/>
    <p:sldId id="26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68" r:id="rId28"/>
  </p:sldIdLst>
  <p:sldSz cx="18288000" cy="10287000"/>
  <p:notesSz cx="6858000" cy="9144000"/>
  <p:embeddedFontLst>
    <p:embeddedFont>
      <p:font typeface="Lato" panose="020F0502020204030203" pitchFamily="34" charset="0"/>
      <p:regular r:id="rId30"/>
      <p:bold r:id="rId31"/>
      <p:italic r:id="rId32"/>
      <p:boldItalic r:id="rId33"/>
    </p:embeddedFont>
    <p:embeddedFont>
      <p:font typeface="League Spartan" panose="020B0604020202020204" charset="0"/>
      <p:regular r:id="rId34"/>
      <p:bold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778" y="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162CB1E0-0E5F-D7E4-0B8F-55944F79E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ABAF7208-4CDF-3C12-55C4-8830128266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63E8D234-A1EA-D1AE-33EF-275B637E69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09694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5FCE6CDC-716B-1863-4D88-ED64F2729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AF565509-8318-8F84-5891-327B00D2DE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12913D55-2EBB-4E65-7D57-0C212D87C9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6388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388B6981-B98D-CD1A-FA63-1FB12353D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7919F9E1-5C9A-F789-865A-BB9E990751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1C1F9E1E-FD56-9E18-0A95-CA967A9473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6232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0CE2F57F-353A-A82C-233B-4FE414C91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12BABD5C-66AC-B30E-3205-A6209A5615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3F3906C5-960E-4E82-F40B-0D7E8C776B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41579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D625572C-5457-3C4E-EC3A-FB35C0717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6966DFF2-E259-57DA-8FBD-7E45506C73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679DB66F-DDD9-721B-A103-386F550321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25030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DF45CE28-19AC-BF23-07BF-FBC5DFAF8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2EDA5A99-4A73-8586-B268-A178FA0896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5D8D54B4-43D4-E1CE-9D86-C58A54C6D0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5925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0A13AC30-0D1D-3F0A-FBD1-7A09F9E6A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0B13F10E-097B-1D22-8E78-9167D0C07F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8FE118ED-AB37-05CF-3855-EC363257F3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48662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E1D25892-BDA8-A818-75A3-80FA392DC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D471C40C-2353-70CA-1CA5-E210B84E2D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DBCF6E92-3056-5AEA-53FE-6F89FB62C6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40405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5FAA7FCD-0B8B-0D5F-8591-C74F3022A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8BB512DC-E019-EA62-612A-D1A9C953B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EF756301-6AC0-DFE5-BCDA-CCB7525EB5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1998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3B846296-3B3B-ED64-C4E8-12239D902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173D4D7E-97A2-16BA-BD9C-38F4BA204A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BE4A5754-6E69-6E18-E7E7-3C355C61D4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23825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2E3ECD4D-4791-B435-1BA0-20AD8EBF8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22D4EFC1-8D44-255B-4924-2DB741EBE1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A4A0D276-5F83-60C2-10C6-01B6554BA1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42852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4D3FCC21-48DE-BDF1-FFA1-2310E3E19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88681B68-CA0B-1803-2B46-D1B6F98D92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28D50DDB-D787-7D63-9AE8-A3079B1832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21370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A948B5A5-FBB1-552E-1819-E390FE667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3D1CB9D7-2F98-51EE-865B-4D72A7350F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B1D53B44-A087-9ADB-DDF6-871B56C57A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01271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BC75FFFE-2E89-153C-C8A4-67186A19E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4D1E1D5C-1B7D-95D1-5510-774C384B67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B25F2688-0760-0202-AEA9-ECE84D7F3C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88448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596E53B2-81D7-DB56-35D9-C4C979059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98D0C249-2202-42F1-05E5-B657C1166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A8EC4B20-BBA8-CB02-AC4A-6C15BE9C46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65765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BBDE990B-3D5C-BFA4-D4F9-421DFE725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A39F76DA-8383-A0DB-8C10-55CD7A582E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20BFA9BB-6E04-27F4-6CF5-0928326CD8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42920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69910924-686F-4A44-C1AB-675026471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9698CC48-C81E-7671-6BEF-CEBB323E03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BBEE790D-6843-C572-15D4-64B4245A78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0499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30776B03-EC71-53A9-9B19-851C21FD6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CB4F4089-E65C-038B-FA85-9FED0E3FC7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723E4A2F-ACB6-F47B-22DE-5816032B32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2006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27BFC0D9-899A-16A0-AA5F-D03DA7F80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8F387CF4-4E78-CD84-6979-743733F3CB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4853421F-95DC-A924-6D94-55DD5A82C0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9255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9253FC02-4845-56B5-3539-079D970B9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C4C8EBC7-FC1C-3F4D-6B40-9ED6C0471C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744F3E21-ECF1-C8D1-2F8B-488216188F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5161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2B4CFA22-EABB-9D9A-80E9-93003C76F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CB782683-F923-6CC3-3E62-A8A36F96BE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3551E8F6-D3AE-6C02-3A74-433A78D1AD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5701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6A9A0A7A-ABA4-DCB9-8327-F8F7AB547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>
            <a:extLst>
              <a:ext uri="{FF2B5EF4-FFF2-40B4-BE49-F238E27FC236}">
                <a16:creationId xmlns:a16="http://schemas.microsoft.com/office/drawing/2014/main" id="{63276542-610B-465B-8E89-A268E05EA9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41DD99DF-6E19-CC40-1FB5-A035FFB47C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9888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85" name="Google Shape;85;p13"/>
          <p:cNvSpPr txBox="1"/>
          <p:nvPr/>
        </p:nvSpPr>
        <p:spPr>
          <a:xfrm>
            <a:off x="4775059" y="7210992"/>
            <a:ext cx="8737883" cy="663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13" b="0" i="0" u="none" strike="noStrike" cap="none" dirty="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Oleh: Deni Wardani</a:t>
            </a:r>
            <a:endParaRPr dirty="0"/>
          </a:p>
        </p:txBody>
      </p:sp>
      <p:sp>
        <p:nvSpPr>
          <p:cNvPr id="86" name="Google Shape;86;p13"/>
          <p:cNvSpPr txBox="1"/>
          <p:nvPr/>
        </p:nvSpPr>
        <p:spPr>
          <a:xfrm>
            <a:off x="1545432" y="1572514"/>
            <a:ext cx="13132363" cy="4346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14122" dirty="0" err="1">
                <a:latin typeface="League Spartan"/>
              </a:rPr>
              <a:t>Statistika</a:t>
            </a:r>
            <a:r>
              <a:rPr lang="en-US" sz="14122" dirty="0">
                <a:latin typeface="League Spartan"/>
              </a:rPr>
              <a:t> dan Probabilitas</a:t>
            </a:r>
            <a:endParaRPr sz="14122" dirty="0">
              <a:latin typeface="League Spartan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3631016" y="9258300"/>
            <a:ext cx="14656984" cy="1612268"/>
          </a:xfrm>
          <a:custGeom>
            <a:avLst/>
            <a:gdLst/>
            <a:ahLst/>
            <a:cxnLst/>
            <a:rect l="l" t="t" r="r" b="b"/>
            <a:pathLst>
              <a:path w="14656984" h="1612268" extrusionOk="0">
                <a:moveTo>
                  <a:pt x="0" y="0"/>
                </a:moveTo>
                <a:lnTo>
                  <a:pt x="14656984" y="0"/>
                </a:lnTo>
                <a:lnTo>
                  <a:pt x="14656984" y="1612268"/>
                </a:lnTo>
                <a:lnTo>
                  <a:pt x="0" y="16122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88" name="Google Shape;88;p13"/>
          <p:cNvSpPr/>
          <p:nvPr/>
        </p:nvSpPr>
        <p:spPr>
          <a:xfrm rot="10800000">
            <a:off x="0" y="-601236"/>
            <a:ext cx="14837572" cy="1632133"/>
          </a:xfrm>
          <a:custGeom>
            <a:avLst/>
            <a:gdLst/>
            <a:ahLst/>
            <a:cxnLst/>
            <a:rect l="l" t="t" r="r" b="b"/>
            <a:pathLst>
              <a:path w="14837572" h="1632133" extrusionOk="0">
                <a:moveTo>
                  <a:pt x="14837572" y="1632133"/>
                </a:moveTo>
                <a:lnTo>
                  <a:pt x="0" y="1632133"/>
                </a:lnTo>
                <a:lnTo>
                  <a:pt x="0" y="0"/>
                </a:lnTo>
                <a:lnTo>
                  <a:pt x="14837572" y="0"/>
                </a:lnTo>
                <a:lnTo>
                  <a:pt x="14837572" y="1632133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89" name="Google Shape;89;p13"/>
          <p:cNvSpPr/>
          <p:nvPr/>
        </p:nvSpPr>
        <p:spPr>
          <a:xfrm flipH="1">
            <a:off x="0" y="4929662"/>
            <a:ext cx="5678514" cy="5567309"/>
          </a:xfrm>
          <a:custGeom>
            <a:avLst/>
            <a:gdLst/>
            <a:ahLst/>
            <a:cxnLst/>
            <a:rect l="l" t="t" r="r" b="b"/>
            <a:pathLst>
              <a:path w="5678514" h="5567309" extrusionOk="0">
                <a:moveTo>
                  <a:pt x="5678514" y="0"/>
                </a:moveTo>
                <a:lnTo>
                  <a:pt x="0" y="0"/>
                </a:lnTo>
                <a:lnTo>
                  <a:pt x="0" y="5567309"/>
                </a:lnTo>
                <a:lnTo>
                  <a:pt x="5678514" y="5567309"/>
                </a:lnTo>
                <a:lnTo>
                  <a:pt x="5678514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90" name="Google Shape;90;p13"/>
          <p:cNvSpPr/>
          <p:nvPr/>
        </p:nvSpPr>
        <p:spPr>
          <a:xfrm rot="10800000" flipH="1">
            <a:off x="12829906" y="-207775"/>
            <a:ext cx="5458094" cy="5351206"/>
          </a:xfrm>
          <a:custGeom>
            <a:avLst/>
            <a:gdLst/>
            <a:ahLst/>
            <a:cxnLst/>
            <a:rect l="l" t="t" r="r" b="b"/>
            <a:pathLst>
              <a:path w="5458094" h="5351206" extrusionOk="0">
                <a:moveTo>
                  <a:pt x="0" y="5351207"/>
                </a:moveTo>
                <a:lnTo>
                  <a:pt x="5458094" y="5351207"/>
                </a:lnTo>
                <a:lnTo>
                  <a:pt x="5458094" y="0"/>
                </a:lnTo>
                <a:lnTo>
                  <a:pt x="0" y="0"/>
                </a:lnTo>
                <a:lnTo>
                  <a:pt x="0" y="5351207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7BB50D8F-7388-8633-139A-8A6F4FC28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D5A9E0CB-9919-A453-7427-559B5C9D6359}"/>
              </a:ext>
            </a:extLst>
          </p:cNvPr>
          <p:cNvSpPr/>
          <p:nvPr/>
        </p:nvSpPr>
        <p:spPr>
          <a:xfrm>
            <a:off x="0" y="-21256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E29CDEB8-4E67-D57A-C8CB-3B7DED3A9C4A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61CC566E-BF79-AF8C-A8A8-D201A83CCDEF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A6EF9CAE-EF05-1121-D70D-B1B287601A11}"/>
              </a:ext>
            </a:extLst>
          </p:cNvPr>
          <p:cNvSpPr txBox="1"/>
          <p:nvPr/>
        </p:nvSpPr>
        <p:spPr>
          <a:xfrm>
            <a:off x="67460" y="129404"/>
            <a:ext cx="1793425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9600" dirty="0">
                <a:latin typeface="Lato"/>
                <a:ea typeface="Lato"/>
                <a:cs typeface="Lato"/>
              </a:rPr>
              <a:t>Ruang </a:t>
            </a:r>
            <a:r>
              <a:rPr lang="en-US" sz="9600" dirty="0" err="1">
                <a:latin typeface="Lato"/>
                <a:ea typeface="Lato"/>
                <a:cs typeface="Lato"/>
              </a:rPr>
              <a:t>lingkup</a:t>
            </a:r>
            <a:r>
              <a:rPr lang="en-US" sz="9600" dirty="0">
                <a:latin typeface="Lato"/>
                <a:ea typeface="Lato"/>
                <a:cs typeface="Lato"/>
              </a:rPr>
              <a:t> </a:t>
            </a:r>
            <a:r>
              <a:rPr lang="en-US" sz="9600" dirty="0" err="1">
                <a:latin typeface="Lato"/>
                <a:ea typeface="Lato"/>
                <a:cs typeface="Lato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FE95A452-D4D5-5243-BE18-BF6D22F39DE0}"/>
              </a:ext>
            </a:extLst>
          </p:cNvPr>
          <p:cNvSpPr txBox="1"/>
          <p:nvPr/>
        </p:nvSpPr>
        <p:spPr>
          <a:xfrm>
            <a:off x="464465" y="1724673"/>
            <a:ext cx="17359069" cy="1280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en-ID" sz="3200" b="1" dirty="0"/>
              <a:t>Skala statistik </a:t>
            </a:r>
            <a:r>
              <a:rPr lang="en-ID" sz="3200" dirty="0"/>
              <a:t>adalah </a:t>
            </a:r>
            <a:r>
              <a:rPr lang="en-ID" sz="3200" dirty="0" err="1"/>
              <a:t>sistem</a:t>
            </a:r>
            <a:r>
              <a:rPr lang="en-ID" sz="3200" dirty="0"/>
              <a:t> untuk mengukur dan membandingkan nilai-nilai data, terdiri dari empat jenis utama: nominal, ordinal, interval, dan rasio</a:t>
            </a:r>
            <a:r>
              <a:rPr lang="en-ID" dirty="0"/>
              <a:t>..</a:t>
            </a:r>
            <a:endParaRPr lang="en-ID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C7032DD-FCBD-D738-2708-D64CF2D8E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326" y="3294867"/>
            <a:ext cx="17079255" cy="531797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Skala Nominal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Pengertian: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Skala paling sederhana yang digunakan untuk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membedakan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kategori data tanpa memberikan urutan atau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tingkatan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457200" marR="0" lvl="1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Ciri-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ciri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Data bersifat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kategorik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satu kategori dengan kategori lainnya tidak memiliki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keunggulan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atau posisi yang lebih tinggi. </a:t>
            </a:r>
          </a:p>
          <a:p>
            <a:pPr marL="457200" marR="0" lvl="1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Contoh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Jenis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kelamin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laki-laki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perempuan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warna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merah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kuning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hijau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), dan jenis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pekerjaan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457200" marR="0" lvl="1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Analisis: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Menggunakan statistik deskriptif seperti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frekuensi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atau modus. 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048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2FBA844A-6BD3-1F12-5446-2DDAE7575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BE319EEF-CDCF-26B5-DD25-D932A5F12B1C}"/>
              </a:ext>
            </a:extLst>
          </p:cNvPr>
          <p:cNvSpPr/>
          <p:nvPr/>
        </p:nvSpPr>
        <p:spPr>
          <a:xfrm>
            <a:off x="0" y="-21256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058E1CBB-B367-EF30-023E-0961FCBC83A6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3C76DBA5-51CE-68FA-7BC0-145B6DBB39F3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C540381B-4D2A-2032-544F-90EBB20C5843}"/>
              </a:ext>
            </a:extLst>
          </p:cNvPr>
          <p:cNvSpPr txBox="1"/>
          <p:nvPr/>
        </p:nvSpPr>
        <p:spPr>
          <a:xfrm>
            <a:off x="67460" y="129404"/>
            <a:ext cx="1793425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9600" dirty="0">
                <a:latin typeface="Lato"/>
                <a:ea typeface="Lato"/>
                <a:cs typeface="Lato"/>
              </a:rPr>
              <a:t>Ruang </a:t>
            </a:r>
            <a:r>
              <a:rPr lang="en-US" sz="9600" dirty="0" err="1">
                <a:latin typeface="Lato"/>
                <a:ea typeface="Lato"/>
                <a:cs typeface="Lato"/>
              </a:rPr>
              <a:t>lingkup</a:t>
            </a:r>
            <a:r>
              <a:rPr lang="en-US" sz="9600" dirty="0">
                <a:latin typeface="Lato"/>
                <a:ea typeface="Lato"/>
                <a:cs typeface="Lato"/>
              </a:rPr>
              <a:t> </a:t>
            </a:r>
            <a:r>
              <a:rPr lang="en-US" sz="9600" dirty="0" err="1">
                <a:latin typeface="Lato"/>
                <a:ea typeface="Lato"/>
                <a:cs typeface="Lato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35EC3B2D-FEA3-D375-D41F-52402337815F}"/>
              </a:ext>
            </a:extLst>
          </p:cNvPr>
          <p:cNvSpPr txBox="1"/>
          <p:nvPr/>
        </p:nvSpPr>
        <p:spPr>
          <a:xfrm>
            <a:off x="464465" y="1724673"/>
            <a:ext cx="17359069" cy="1280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en-ID" sz="3200" b="1" dirty="0"/>
              <a:t>Skala statistik </a:t>
            </a:r>
            <a:r>
              <a:rPr lang="en-ID" sz="3200" dirty="0"/>
              <a:t>adalah </a:t>
            </a:r>
            <a:r>
              <a:rPr lang="en-ID" sz="3200" dirty="0" err="1"/>
              <a:t>sistem</a:t>
            </a:r>
            <a:r>
              <a:rPr lang="en-ID" sz="3200" dirty="0"/>
              <a:t> untuk mengukur dan membandingkan nilai-nilai data, terdiri dari empat jenis utama: nominal, ordinal, interval, dan rasio</a:t>
            </a:r>
            <a:r>
              <a:rPr lang="en-ID" dirty="0"/>
              <a:t>..</a:t>
            </a:r>
            <a:endParaRPr lang="en-ID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3EEAE5-06CC-7BAC-50B6-4F63931D8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116" y="3449102"/>
            <a:ext cx="16932944" cy="58091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Skala Ordinal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Pengertian: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Mirip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dengan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skala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nominal, tetapi juga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mengurutkan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data berdasarkan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peringkat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atau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tingkatan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Ciri-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ciri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Data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dikategorikan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diurutkan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namun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jarak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antara satu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peringkat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dengan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peringkat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lainnya tidak selalu sama atau jelas. 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Contoh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Tingkatan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pendidikan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(SD, SMP, SMA,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Perguruan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Tinggi), urutan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kepuasan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pelanggan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(tidak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puas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cukup,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puas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sangat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puas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), atau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peringkat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dalam sebuah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perlombaan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Analisis: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Dapat menggunakan uji non-parametrik seperti korelasi rank Spearman. 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259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5937943A-7EA0-D32B-2613-148B55DE6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156CF6ED-65AF-BB47-5BE0-C34497BD7AAC}"/>
              </a:ext>
            </a:extLst>
          </p:cNvPr>
          <p:cNvSpPr/>
          <p:nvPr/>
        </p:nvSpPr>
        <p:spPr>
          <a:xfrm>
            <a:off x="0" y="-21256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4B6DD476-8238-D100-1471-0F769BE40233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3C393E07-C8FE-348D-B451-CECA289DFC71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E7FC7CEA-B38E-8C79-B04F-038AB362149E}"/>
              </a:ext>
            </a:extLst>
          </p:cNvPr>
          <p:cNvSpPr txBox="1"/>
          <p:nvPr/>
        </p:nvSpPr>
        <p:spPr>
          <a:xfrm>
            <a:off x="67460" y="129404"/>
            <a:ext cx="1793425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9600" dirty="0">
                <a:latin typeface="Lato"/>
                <a:ea typeface="Lato"/>
                <a:cs typeface="Lato"/>
              </a:rPr>
              <a:t>Ruang </a:t>
            </a:r>
            <a:r>
              <a:rPr lang="en-US" sz="9600" dirty="0" err="1">
                <a:latin typeface="Lato"/>
                <a:ea typeface="Lato"/>
                <a:cs typeface="Lato"/>
              </a:rPr>
              <a:t>lingkup</a:t>
            </a:r>
            <a:r>
              <a:rPr lang="en-US" sz="9600" dirty="0">
                <a:latin typeface="Lato"/>
                <a:ea typeface="Lato"/>
                <a:cs typeface="Lato"/>
              </a:rPr>
              <a:t> </a:t>
            </a:r>
            <a:r>
              <a:rPr lang="en-US" sz="9600" dirty="0" err="1">
                <a:latin typeface="Lato"/>
                <a:ea typeface="Lato"/>
                <a:cs typeface="Lato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68F6505D-0A2F-FABE-3CEC-D6EB95D4B8FF}"/>
              </a:ext>
            </a:extLst>
          </p:cNvPr>
          <p:cNvSpPr txBox="1"/>
          <p:nvPr/>
        </p:nvSpPr>
        <p:spPr>
          <a:xfrm>
            <a:off x="464465" y="1724673"/>
            <a:ext cx="17359069" cy="1280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en-ID" sz="3200" b="1" dirty="0"/>
              <a:t>Skala statistik </a:t>
            </a:r>
            <a:r>
              <a:rPr lang="en-ID" sz="3200" dirty="0"/>
              <a:t>adalah </a:t>
            </a:r>
            <a:r>
              <a:rPr lang="en-ID" sz="3200" dirty="0" err="1"/>
              <a:t>sistem</a:t>
            </a:r>
            <a:r>
              <a:rPr lang="en-ID" sz="3200" dirty="0"/>
              <a:t> untuk mengukur dan membandingkan nilai-nilai data, terdiri dari empat jenis utama: nominal, ordinal, interval, dan rasio</a:t>
            </a:r>
            <a:r>
              <a:rPr lang="en-ID" dirty="0"/>
              <a:t>..</a:t>
            </a:r>
            <a:endParaRPr lang="en-ID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A89F84-3439-60F6-F0E9-B730DFA3E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136" y="3580875"/>
            <a:ext cx="16886904" cy="5255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Skala Interval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Pengertian: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Skala yang memiliki karakteristik nominal dan ordinal, serta memiliki interval atau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jarak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yang sama antara setiap kategori. 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Ciri-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ciri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Data dapat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diurutkan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perbandingan antar kategori memiliki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makna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namun tidak memiliki nilai nol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mutlak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Contoh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Pengukuran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suhu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dalam Celsius atau Fahrenheit (0 derajat tidak berarti tidak ada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suhu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 atau tahun dalam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kalender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Analisis: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Termasuk dalam data kuantitatif dan dapat menggunakan statistik parametrik. 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59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2E2CD312-69F3-9107-2375-0D3055FBD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C9CABCEB-9BDD-9C4B-A5EF-DAC68257126B}"/>
              </a:ext>
            </a:extLst>
          </p:cNvPr>
          <p:cNvSpPr/>
          <p:nvPr/>
        </p:nvSpPr>
        <p:spPr>
          <a:xfrm>
            <a:off x="0" y="-21256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BD50362E-6EED-0985-CBE1-629CB8483F99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4C430221-5D3F-A160-3024-909547C59437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1DBBC402-41BD-2463-92C4-78F372B079E8}"/>
              </a:ext>
            </a:extLst>
          </p:cNvPr>
          <p:cNvSpPr txBox="1"/>
          <p:nvPr/>
        </p:nvSpPr>
        <p:spPr>
          <a:xfrm>
            <a:off x="67460" y="129404"/>
            <a:ext cx="1793425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9600" dirty="0">
                <a:latin typeface="Lato"/>
                <a:ea typeface="Lato"/>
                <a:cs typeface="Lato"/>
              </a:rPr>
              <a:t>Ruang </a:t>
            </a:r>
            <a:r>
              <a:rPr lang="en-US" sz="9600" dirty="0" err="1">
                <a:latin typeface="Lato"/>
                <a:ea typeface="Lato"/>
                <a:cs typeface="Lato"/>
              </a:rPr>
              <a:t>lingkup</a:t>
            </a:r>
            <a:r>
              <a:rPr lang="en-US" sz="9600" dirty="0">
                <a:latin typeface="Lato"/>
                <a:ea typeface="Lato"/>
                <a:cs typeface="Lato"/>
              </a:rPr>
              <a:t> </a:t>
            </a:r>
            <a:r>
              <a:rPr lang="en-US" sz="9600" dirty="0" err="1">
                <a:latin typeface="Lato"/>
                <a:ea typeface="Lato"/>
                <a:cs typeface="Lato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73EE2A4A-671F-934E-8CCB-BE7DADCCF8B1}"/>
              </a:ext>
            </a:extLst>
          </p:cNvPr>
          <p:cNvSpPr txBox="1"/>
          <p:nvPr/>
        </p:nvSpPr>
        <p:spPr>
          <a:xfrm>
            <a:off x="464465" y="1724673"/>
            <a:ext cx="17359069" cy="1280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en-ID" sz="3200" b="1" dirty="0"/>
              <a:t>Skala statistik </a:t>
            </a:r>
            <a:r>
              <a:rPr lang="en-ID" sz="3200" dirty="0"/>
              <a:t>adalah </a:t>
            </a:r>
            <a:r>
              <a:rPr lang="en-ID" sz="3200" dirty="0" err="1"/>
              <a:t>sistem</a:t>
            </a:r>
            <a:r>
              <a:rPr lang="en-ID" sz="3200" dirty="0"/>
              <a:t> untuk mengukur dan membandingkan nilai-nilai data, terdiri dari empat jenis utama: nominal, ordinal, interval, dan rasio</a:t>
            </a:r>
            <a:r>
              <a:rPr lang="en-ID" dirty="0"/>
              <a:t>..</a:t>
            </a:r>
            <a:endParaRPr lang="en-ID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6F46F0-B39D-97C4-632F-C8465AC3C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464" y="2451754"/>
            <a:ext cx="17359070" cy="66693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Skala Rasio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Pengertian: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Skala tertinggi yang memiliki semua karakteristik dari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skala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sebelumnya,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ditambah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dengan adanya nilai nol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mutlak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457200" marR="0" lvl="1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Ciri-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ciri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Memiliki titik nol yang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bermakna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sehingga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memungkinkan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perbandingan rasio (perbandingan antara dua nilai). </a:t>
            </a:r>
          </a:p>
          <a:p>
            <a:pPr marL="457200" marR="0" lvl="1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Contoh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Pengukuran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berat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badan atau tinggi badan (nol berarti tidak ada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berat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/tinggi), jumlah uang, dan profit dalam bisnis. </a:t>
            </a:r>
          </a:p>
          <a:p>
            <a:pPr marL="457200" marR="0" lvl="1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Analisis: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Termasuk data kuantitatif dan mendukung statistik parametrik,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memungkinkan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analisis yang paling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kompleks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380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9AADD180-6E50-98D0-7021-E5BC4186F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3C1F7482-BF0E-0365-E171-15D8AE99F3D8}"/>
              </a:ext>
            </a:extLst>
          </p:cNvPr>
          <p:cNvSpPr/>
          <p:nvPr/>
        </p:nvSpPr>
        <p:spPr>
          <a:xfrm>
            <a:off x="0" y="-21256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9661A3EF-0312-B056-F01E-9FDD2C87EA4C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A2598FF9-01F6-5FD5-36DA-06EDD2B024AE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5F71C6BC-D5BB-6947-6754-30E4C6C24DB1}"/>
              </a:ext>
            </a:extLst>
          </p:cNvPr>
          <p:cNvSpPr txBox="1"/>
          <p:nvPr/>
        </p:nvSpPr>
        <p:spPr>
          <a:xfrm>
            <a:off x="67460" y="129404"/>
            <a:ext cx="1793425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9600" dirty="0">
                <a:latin typeface="Lato"/>
                <a:ea typeface="Lato"/>
                <a:cs typeface="Lato"/>
              </a:rPr>
              <a:t>Ruang </a:t>
            </a:r>
            <a:r>
              <a:rPr lang="en-US" sz="9600" dirty="0" err="1">
                <a:latin typeface="Lato"/>
                <a:ea typeface="Lato"/>
                <a:cs typeface="Lato"/>
              </a:rPr>
              <a:t>lingkup</a:t>
            </a:r>
            <a:r>
              <a:rPr lang="en-US" sz="9600" dirty="0">
                <a:latin typeface="Lato"/>
                <a:ea typeface="Lato"/>
                <a:cs typeface="Lato"/>
              </a:rPr>
              <a:t> </a:t>
            </a:r>
            <a:r>
              <a:rPr lang="en-US" sz="9600" dirty="0" err="1">
                <a:latin typeface="Lato"/>
                <a:ea typeface="Lato"/>
                <a:cs typeface="Lato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A108E7F3-4B1F-77B4-5721-784384436FBC}"/>
              </a:ext>
            </a:extLst>
          </p:cNvPr>
          <p:cNvSpPr txBox="1"/>
          <p:nvPr/>
        </p:nvSpPr>
        <p:spPr>
          <a:xfrm>
            <a:off x="464465" y="1724673"/>
            <a:ext cx="17359069" cy="640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en-ID" sz="3200" dirty="0"/>
              <a:t>Berdasarkan asumsi distribusi yang digunakan:</a:t>
            </a:r>
            <a:r>
              <a:rPr lang="en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lang="en-ID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1F0992-FDDC-B89D-6E1E-53F5B09798C3}"/>
              </a:ext>
            </a:extLst>
          </p:cNvPr>
          <p:cNvSpPr txBox="1"/>
          <p:nvPr/>
        </p:nvSpPr>
        <p:spPr>
          <a:xfrm>
            <a:off x="355053" y="2978927"/>
            <a:ext cx="17359069" cy="5632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ID" sz="3200" dirty="0" err="1"/>
              <a:t>Statistika</a:t>
            </a:r>
            <a:r>
              <a:rPr lang="en-ID" sz="3200" dirty="0"/>
              <a:t> parametrik: </a:t>
            </a:r>
          </a:p>
          <a:p>
            <a:pPr marL="574675">
              <a:lnSpc>
                <a:spcPct val="150000"/>
              </a:lnSpc>
              <a:spcAft>
                <a:spcPts val="1200"/>
              </a:spcAft>
            </a:pPr>
            <a:r>
              <a:rPr lang="en-ID" sz="3200" dirty="0"/>
              <a:t>Teknik-teknik pengukuran statistik yang </a:t>
            </a:r>
            <a:r>
              <a:rPr lang="en-ID" sz="3200" dirty="0" err="1"/>
              <a:t>didasarkan</a:t>
            </a:r>
            <a:r>
              <a:rPr lang="en-ID" sz="3200" dirty="0"/>
              <a:t> pada asumsi tertentu, misalnya data yang diambil dari populasi yang berdistribusi normal. Teknik statistik ini digunakan untuk data yang </a:t>
            </a:r>
            <a:r>
              <a:rPr lang="en-ID" sz="3200" dirty="0" err="1"/>
              <a:t>berskala</a:t>
            </a:r>
            <a:r>
              <a:rPr lang="en-ID" sz="3200" dirty="0"/>
              <a:t> interval dan rasio.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rabicPeriod" startAt="2"/>
            </a:pPr>
            <a:r>
              <a:rPr lang="en-ID" sz="3200" dirty="0" err="1"/>
              <a:t>Statistika</a:t>
            </a:r>
            <a:r>
              <a:rPr lang="en-ID" sz="3200" dirty="0"/>
              <a:t> non-parametrik: </a:t>
            </a:r>
          </a:p>
          <a:p>
            <a:pPr marL="574675">
              <a:lnSpc>
                <a:spcPct val="150000"/>
              </a:lnSpc>
              <a:spcAft>
                <a:spcPts val="1200"/>
              </a:spcAft>
            </a:pPr>
            <a:r>
              <a:rPr lang="en-ID" sz="3200" dirty="0"/>
              <a:t>Teknik-teknik </a:t>
            </a:r>
            <a:r>
              <a:rPr lang="en-ID" sz="3200" dirty="0" err="1"/>
              <a:t>statistika</a:t>
            </a:r>
            <a:r>
              <a:rPr lang="en-ID" sz="3200" dirty="0"/>
              <a:t> yang menggunakan sedikit asumsi (atau </a:t>
            </a:r>
            <a:r>
              <a:rPr lang="en-ID" sz="3200" dirty="0" err="1"/>
              <a:t>bahkan</a:t>
            </a:r>
            <a:r>
              <a:rPr lang="en-ID" sz="3200" dirty="0"/>
              <a:t> tidak sama </a:t>
            </a:r>
            <a:r>
              <a:rPr lang="en-ID" sz="3200" dirty="0" err="1"/>
              <a:t>sekali</a:t>
            </a:r>
            <a:r>
              <a:rPr lang="en-ID" sz="3200" dirty="0"/>
              <a:t>) </a:t>
            </a:r>
            <a:r>
              <a:rPr lang="en-ID" sz="3200" dirty="0" err="1"/>
              <a:t>terkadang</a:t>
            </a:r>
            <a:r>
              <a:rPr lang="en-ID" sz="3200" dirty="0"/>
              <a:t> juga dikenal dengan model </a:t>
            </a:r>
            <a:r>
              <a:rPr lang="en-ID" sz="3200" dirty="0" err="1"/>
              <a:t>statistika</a:t>
            </a:r>
            <a:r>
              <a:rPr lang="en-ID" sz="3200" dirty="0"/>
              <a:t> yang bebas terhadap distribusi tertentu </a:t>
            </a:r>
            <a:endParaRPr lang="en-ID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5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00303392-1375-FD09-4EA0-DF7BC2E8A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39710530-5671-16A0-B998-C4321481211D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E2FBD938-99D1-14BB-393C-51EB957162EF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4C792FE3-288A-B50C-80D1-4426C38864AB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F81E10DD-B787-62F4-F1FA-F00D30C69ECF}"/>
              </a:ext>
            </a:extLst>
          </p:cNvPr>
          <p:cNvSpPr txBox="1"/>
          <p:nvPr/>
        </p:nvSpPr>
        <p:spPr>
          <a:xfrm>
            <a:off x="67460" y="129404"/>
            <a:ext cx="18288000" cy="13542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8800" dirty="0">
                <a:latin typeface="Lato"/>
                <a:ea typeface="Lato"/>
                <a:cs typeface="Lato"/>
              </a:rPr>
              <a:t>Tahapan-tahapan dalam </a:t>
            </a:r>
            <a:r>
              <a:rPr lang="en-ID" sz="8800" dirty="0" err="1">
                <a:latin typeface="Lato"/>
                <a:ea typeface="Lato"/>
                <a:cs typeface="Lato"/>
              </a:rPr>
              <a:t>Statistika</a:t>
            </a:r>
            <a:endParaRPr sz="8800" dirty="0">
              <a:latin typeface="Lato"/>
              <a:ea typeface="Lato"/>
              <a:cs typeface="Lato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EAFA140B-D1AD-8D02-1D7D-3061DDB07624}"/>
              </a:ext>
            </a:extLst>
          </p:cNvPr>
          <p:cNvSpPr txBox="1"/>
          <p:nvPr/>
        </p:nvSpPr>
        <p:spPr>
          <a:xfrm>
            <a:off x="464465" y="2044259"/>
            <a:ext cx="17359069" cy="76821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Pengumpulan Data (Collection of Data)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 </a:t>
            </a:r>
          </a:p>
          <a:p>
            <a:pPr marL="515938">
              <a:lnSpc>
                <a:spcPct val="130000"/>
              </a:lnSpc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Proses mendapatkan data dari berbagai sumber atau melalui pengamatan langsung. 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 startAt="2"/>
            </a:pP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Pengorganisasian</a:t>
            </a: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Data (Organization of Data): </a:t>
            </a:r>
          </a:p>
          <a:p>
            <a:pPr marL="574675">
              <a:lnSpc>
                <a:spcPct val="130000"/>
              </a:lnSpc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Menyusun data yang terkumpul agar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teratur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seringkali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dalam bentuk tabel atau daftar. 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 startAt="3"/>
            </a:pP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Penyajian</a:t>
            </a: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Data (Presentation of Data): </a:t>
            </a:r>
          </a:p>
          <a:p>
            <a:pPr marL="515938">
              <a:lnSpc>
                <a:spcPct val="130000"/>
              </a:lnSpc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Menggambarkan data dalam bentuk visual yang mudah dipahami, seperti grafik, diagram, atau tabel. 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 startAt="4"/>
            </a:pP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Analisis Data (Analysis of Data): </a:t>
            </a:r>
          </a:p>
          <a:p>
            <a:pPr marL="515938">
              <a:lnSpc>
                <a:spcPct val="130000"/>
              </a:lnSpc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Mengolah data menggunakan metode statistik untuk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menemukan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informasi,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pola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atau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 startAt="5"/>
            </a:pP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Interpretasi Data (Interpretation of Data): </a:t>
            </a:r>
          </a:p>
          <a:p>
            <a:pPr marL="515938">
              <a:lnSpc>
                <a:spcPct val="130000"/>
              </a:lnSpc>
            </a:pP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Menafsirkan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hasil analisis data dan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menarik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kesimpulan atau memberikan penjelasan dari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temuan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tersebut. </a:t>
            </a:r>
          </a:p>
        </p:txBody>
      </p:sp>
    </p:spTree>
    <p:extLst>
      <p:ext uri="{BB962C8B-B14F-4D97-AF65-F5344CB8AC3E}">
        <p14:creationId xmlns:p14="http://schemas.microsoft.com/office/powerpoint/2010/main" val="271105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7FE816D2-3504-744E-90E9-0EDA099F9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49539C5E-3B44-E5E1-30FC-9881198FFEAF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436DF99A-E776-2F60-B703-97D246C3F6F3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38397265-B515-AAB4-F588-968F6E635A8F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22F25F56-5543-517A-D797-1C3B53282FC7}"/>
              </a:ext>
            </a:extLst>
          </p:cNvPr>
          <p:cNvSpPr txBox="1"/>
          <p:nvPr/>
        </p:nvSpPr>
        <p:spPr>
          <a:xfrm>
            <a:off x="67460" y="129404"/>
            <a:ext cx="18288000" cy="13542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8800" dirty="0" err="1">
                <a:latin typeface="Lato"/>
                <a:ea typeface="Lato"/>
                <a:cs typeface="Lato"/>
              </a:rPr>
              <a:t>Konsep</a:t>
            </a:r>
            <a:r>
              <a:rPr lang="en-ID" sz="8800" dirty="0">
                <a:latin typeface="Lato"/>
                <a:ea typeface="Lato"/>
                <a:cs typeface="Lato"/>
              </a:rPr>
              <a:t> dasar </a:t>
            </a:r>
            <a:r>
              <a:rPr lang="en-ID" sz="8800" dirty="0" err="1">
                <a:latin typeface="Lato"/>
                <a:ea typeface="Lato"/>
                <a:cs typeface="Lato"/>
              </a:rPr>
              <a:t>statistika</a:t>
            </a:r>
            <a:endParaRPr sz="8800" dirty="0">
              <a:latin typeface="Lato"/>
              <a:ea typeface="Lato"/>
              <a:cs typeface="Lato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81E05805-E662-3D54-F65A-62368AB19498}"/>
              </a:ext>
            </a:extLst>
          </p:cNvPr>
          <p:cNvSpPr txBox="1"/>
          <p:nvPr/>
        </p:nvSpPr>
        <p:spPr>
          <a:xfrm>
            <a:off x="464465" y="2368723"/>
            <a:ext cx="17359069" cy="7201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42950" indent="-742950">
              <a:lnSpc>
                <a:spcPct val="130000"/>
              </a:lnSpc>
              <a:buFont typeface="+mj-lt"/>
              <a:buAutoNum type="arabicPeriod"/>
            </a:pPr>
            <a:r>
              <a:rPr lang="en-ID" sz="36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Populasi dan Sampel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Populasi adalah keseluruhan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objek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yang akan diteliti, sedangkan sampel adalah sebagian kecil populasi yang dipilih sebagai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representasi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742950" indent="-742950">
              <a:lnSpc>
                <a:spcPct val="130000"/>
              </a:lnSpc>
              <a:buFont typeface="+mj-lt"/>
              <a:buAutoNum type="arabicPeriod"/>
            </a:pPr>
            <a:r>
              <a:rPr lang="en-ID" sz="36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Variable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Adalah sebuah karakteristik yang dapat diukur atau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diobservasi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dari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objek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penelitian.</a:t>
            </a:r>
          </a:p>
          <a:p>
            <a:pPr marL="742950" indent="-742950">
              <a:lnSpc>
                <a:spcPct val="130000"/>
              </a:lnSpc>
              <a:buFont typeface="+mj-lt"/>
              <a:buAutoNum type="arabicPeriod"/>
            </a:pPr>
            <a:r>
              <a:rPr lang="en-ID" sz="36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Distribusi Data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Adalah gambaran bagaimana suatu data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tersebar</a:t>
            </a:r>
            <a:endParaRPr lang="en-ID" sz="3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742950" indent="-742950">
              <a:lnSpc>
                <a:spcPct val="130000"/>
              </a:lnSpc>
              <a:buFont typeface="+mj-lt"/>
              <a:buAutoNum type="arabicPeriod"/>
            </a:pPr>
            <a:r>
              <a:rPr lang="en-ID" sz="36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Ukuran </a:t>
            </a:r>
            <a:r>
              <a:rPr lang="en-ID" sz="36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Pemusatan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Ukuran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pemusatan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digunakan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digunakan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untuk menggambarkan nilai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tengah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dari suatu data seperti mean, median dan modus.</a:t>
            </a:r>
          </a:p>
          <a:p>
            <a:pPr marL="742950" indent="-742950">
              <a:lnSpc>
                <a:spcPct val="130000"/>
              </a:lnSpc>
              <a:buFont typeface="+mj-lt"/>
              <a:buAutoNum type="arabicPeriod"/>
            </a:pPr>
            <a:r>
              <a:rPr lang="en-ID" sz="36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Ukuran Penyebaran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Ukuran penyebaran digunakan untuk menggambarkan seberapa jauh data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menyebar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dari nilai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tengahnya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seperti rentang dan standar deviasi.</a:t>
            </a:r>
          </a:p>
        </p:txBody>
      </p:sp>
    </p:spTree>
    <p:extLst>
      <p:ext uri="{BB962C8B-B14F-4D97-AF65-F5344CB8AC3E}">
        <p14:creationId xmlns:p14="http://schemas.microsoft.com/office/powerpoint/2010/main" val="3140677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1981E3AF-3E78-4075-A671-A8FF6DF88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8245D521-5874-088B-DB1C-1FA1CE093F10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D31C9B72-80A7-3E6C-A101-1C5767B7D779}"/>
              </a:ext>
            </a:extLst>
          </p:cNvPr>
          <p:cNvSpPr txBox="1"/>
          <p:nvPr/>
        </p:nvSpPr>
        <p:spPr>
          <a:xfrm>
            <a:off x="353744" y="1794005"/>
            <a:ext cx="1793425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3200" dirty="0" err="1">
                <a:latin typeface="Lato"/>
                <a:ea typeface="Lato"/>
                <a:cs typeface="Lato"/>
              </a:rPr>
              <a:t>Statistika</a:t>
            </a:r>
            <a:r>
              <a:rPr lang="en-ID" sz="3200" dirty="0">
                <a:latin typeface="Lato"/>
                <a:ea typeface="Lato"/>
                <a:cs typeface="Lato"/>
              </a:rPr>
              <a:t> </a:t>
            </a:r>
            <a:r>
              <a:rPr lang="en-ID" sz="3200" dirty="0" err="1">
                <a:latin typeface="Lato"/>
                <a:ea typeface="Lato"/>
                <a:cs typeface="Lato"/>
              </a:rPr>
              <a:t>diterapkan</a:t>
            </a:r>
            <a:r>
              <a:rPr lang="en-ID" sz="3200" dirty="0">
                <a:latin typeface="Lato"/>
                <a:ea typeface="Lato"/>
                <a:cs typeface="Lato"/>
              </a:rPr>
              <a:t> di banyak bidang untuk membantu membuat keputusan dan </a:t>
            </a:r>
            <a:r>
              <a:rPr lang="en-ID" sz="3200" dirty="0" err="1">
                <a:latin typeface="Lato"/>
                <a:ea typeface="Lato"/>
                <a:cs typeface="Lato"/>
              </a:rPr>
              <a:t>memahami</a:t>
            </a:r>
            <a:r>
              <a:rPr lang="en-ID" sz="3200" dirty="0">
                <a:latin typeface="Lato"/>
                <a:ea typeface="Lato"/>
                <a:cs typeface="Lato"/>
              </a:rPr>
              <a:t> bidang:</a:t>
            </a:r>
          </a:p>
        </p:txBody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F6DE7166-362E-C733-114C-46141E9BC310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649796A1-70CA-6CC1-341A-E368D93ABCA7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BA850E9D-4F27-68B5-FFCC-E88A4CD9FEAA}"/>
              </a:ext>
            </a:extLst>
          </p:cNvPr>
          <p:cNvSpPr txBox="1"/>
          <p:nvPr/>
        </p:nvSpPr>
        <p:spPr>
          <a:xfrm>
            <a:off x="0" y="275347"/>
            <a:ext cx="12073035" cy="1215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ID" sz="9874" dirty="0" err="1">
                <a:latin typeface="League Spartan"/>
              </a:rPr>
              <a:t>Penerapan</a:t>
            </a:r>
            <a:r>
              <a:rPr lang="en-ID" sz="9874" dirty="0">
                <a:latin typeface="League Spartan"/>
              </a:rPr>
              <a:t> </a:t>
            </a:r>
            <a:r>
              <a:rPr lang="en-ID" sz="9874" dirty="0" err="1">
                <a:latin typeface="League Spartan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2A0E21-13BF-3251-E7C4-FFABBD75A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44" y="2286448"/>
            <a:ext cx="17624540" cy="1827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3200" dirty="0">
                <a:latin typeface="Lato"/>
                <a:ea typeface="Lato"/>
                <a:cs typeface="Lato"/>
              </a:rPr>
              <a:t>Bisnis dan Ekonomi: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latin typeface="Lato"/>
                <a:ea typeface="Lato"/>
                <a:cs typeface="Lato"/>
              </a:rPr>
              <a:t>Menganalisis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tren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pasar,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memprediksi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penjualan, dan membuat strategi bisnis.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D25E2DE-F52C-D718-EE46-30AD6D88B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44" y="3881757"/>
            <a:ext cx="17742527" cy="2319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3200" dirty="0" err="1">
                <a:latin typeface="Lato"/>
                <a:ea typeface="Lato"/>
                <a:cs typeface="Lato"/>
              </a:rPr>
              <a:t>Ilmu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Sosial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: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3200" dirty="0">
                <a:latin typeface="Lato"/>
                <a:ea typeface="Lato"/>
                <a:cs typeface="Lato"/>
              </a:rPr>
              <a:t>Melakukan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survei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untuk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memahami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opini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publik, menganalisis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tren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demografi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, dan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mengkaji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perilaku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sosial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A541D3-E9D0-E4CC-4EA6-FC1027467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44" y="5721790"/>
            <a:ext cx="16859260" cy="1827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3200" dirty="0" err="1">
                <a:latin typeface="Lato"/>
                <a:ea typeface="Lato"/>
                <a:cs typeface="Lato"/>
              </a:rPr>
              <a:t>Ilmu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Alam: </a:t>
            </a:r>
          </a:p>
          <a:p>
            <a:pPr marL="0" lvl="0" indent="0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latin typeface="Lato"/>
                <a:ea typeface="Lato"/>
                <a:cs typeface="Lato"/>
              </a:rPr>
              <a:t>Menganalisis data percobaan dalam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fisika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,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biologi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, dan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astronomi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50B7750-DC1F-9024-2009-C9BCE5156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44" y="7170548"/>
            <a:ext cx="16813161" cy="2319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3200" dirty="0" err="1">
                <a:latin typeface="Lato"/>
                <a:ea typeface="Lato"/>
                <a:cs typeface="Lato"/>
              </a:rPr>
              <a:t>Kehidupan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Sehari-hari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: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3200" dirty="0">
                <a:latin typeface="Lato"/>
                <a:ea typeface="Lato"/>
                <a:cs typeface="Lato"/>
              </a:rPr>
              <a:t>Membantu dalam membuat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anggaran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keluarga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,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memprediksi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cuaca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, dan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memahami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hasil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jajak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pendapat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040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EA4ED7A9-5C31-37CA-337C-49D3E411C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9C13C679-EBF8-444E-7B74-2E06F481CA4C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0957FAE8-4F1F-ED9A-1505-5B5DEC571B8C}"/>
              </a:ext>
            </a:extLst>
          </p:cNvPr>
          <p:cNvSpPr txBox="1"/>
          <p:nvPr/>
        </p:nvSpPr>
        <p:spPr>
          <a:xfrm>
            <a:off x="353744" y="1794005"/>
            <a:ext cx="17934256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2400"/>
            </a:pPr>
            <a:r>
              <a:rPr lang="en-US" sz="3200" dirty="0"/>
              <a:t>Data adalah </a:t>
            </a:r>
            <a:r>
              <a:rPr lang="en-US" sz="3200" dirty="0" err="1"/>
              <a:t>fakta</a:t>
            </a:r>
            <a:r>
              <a:rPr lang="en-US" sz="3200" dirty="0"/>
              <a:t> dan angka yang dikumpulkan, dianalisis, dan </a:t>
            </a:r>
            <a:r>
              <a:rPr lang="en-US" sz="3200" dirty="0" err="1"/>
              <a:t>diringkas</a:t>
            </a:r>
            <a:r>
              <a:rPr lang="en-US" sz="3200" dirty="0"/>
              <a:t> untuk disajikan dan </a:t>
            </a:r>
            <a:r>
              <a:rPr lang="en-US" sz="3200" dirty="0" err="1"/>
              <a:t>diinterpretasi</a:t>
            </a:r>
            <a:endParaRPr lang="en-US" sz="3200" dirty="0"/>
          </a:p>
        </p:txBody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0C9AE472-4C76-F735-1CB2-33A72466FFBD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A6B4E4CE-974E-7EAB-D6E6-F48F9BC3A07F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7A605EFD-CAB7-A702-7D69-ACB4C2D84049}"/>
              </a:ext>
            </a:extLst>
          </p:cNvPr>
          <p:cNvSpPr txBox="1"/>
          <p:nvPr/>
        </p:nvSpPr>
        <p:spPr>
          <a:xfrm>
            <a:off x="0" y="275347"/>
            <a:ext cx="12073035" cy="11818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US" sz="9600" dirty="0"/>
              <a:t>Data and Data Sets</a:t>
            </a:r>
            <a:endParaRPr sz="9874" dirty="0">
              <a:latin typeface="League Spartan"/>
            </a:endParaRPr>
          </a:p>
        </p:txBody>
      </p:sp>
      <p:sp>
        <p:nvSpPr>
          <p:cNvPr id="3" name="Google Shape;113;p15">
            <a:extLst>
              <a:ext uri="{FF2B5EF4-FFF2-40B4-BE49-F238E27FC236}">
                <a16:creationId xmlns:a16="http://schemas.microsoft.com/office/drawing/2014/main" id="{692AFA7C-D9C0-0018-8E1C-2D92D37FA3B2}"/>
              </a:ext>
            </a:extLst>
          </p:cNvPr>
          <p:cNvSpPr txBox="1"/>
          <p:nvPr/>
        </p:nvSpPr>
        <p:spPr>
          <a:xfrm>
            <a:off x="353744" y="2824005"/>
            <a:ext cx="17934256" cy="101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400"/>
            </a:pPr>
            <a:r>
              <a:rPr lang="en-US" sz="3200" dirty="0"/>
              <a:t>Semua data yang dikumpulkan dalam studi tertentu disebut sebagai </a:t>
            </a:r>
            <a:r>
              <a:rPr lang="en-US" sz="3200" dirty="0" err="1"/>
              <a:t>kumpulan</a:t>
            </a:r>
            <a:r>
              <a:rPr lang="en-US" sz="3200" dirty="0"/>
              <a:t> data untuk studi tersebut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6C9564-A331-7268-4C82-9D703676AB69}"/>
              </a:ext>
            </a:extLst>
          </p:cNvPr>
          <p:cNvSpPr txBox="1"/>
          <p:nvPr/>
        </p:nvSpPr>
        <p:spPr>
          <a:xfrm>
            <a:off x="419707" y="4623137"/>
            <a:ext cx="16518193" cy="5052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indent="-228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3600" b="1" u="sng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Elemen</a:t>
            </a:r>
            <a:r>
              <a:rPr lang="en-US" sz="3600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adalah </a:t>
            </a:r>
            <a:r>
              <a:rPr lang="en-US" sz="3600" u="sng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entitas</a:t>
            </a:r>
            <a:r>
              <a:rPr lang="en-US" sz="3600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3600" u="sng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tempat</a:t>
            </a:r>
            <a:r>
              <a:rPr lang="en-US" sz="3600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data dikumpulkan </a:t>
            </a:r>
          </a:p>
          <a:p>
            <a:pPr marL="228600" indent="-228600">
              <a:lnSpc>
                <a:spcPct val="130000"/>
              </a:lnSpc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3600" b="1" dirty="0"/>
              <a:t>Variabel</a:t>
            </a:r>
            <a:r>
              <a:rPr lang="en-US" sz="3600" dirty="0"/>
              <a:t> adalah karakteristik yang </a:t>
            </a:r>
            <a:r>
              <a:rPr lang="en-US" sz="3600" dirty="0" err="1"/>
              <a:t>menarik</a:t>
            </a:r>
            <a:r>
              <a:rPr lang="en-US" sz="3600" dirty="0"/>
              <a:t> untuk diteliti dalam sebuah </a:t>
            </a:r>
            <a:r>
              <a:rPr lang="en-US" sz="3600" dirty="0" err="1"/>
              <a:t>elemen</a:t>
            </a:r>
            <a:endParaRPr lang="en-US" sz="3600" dirty="0"/>
          </a:p>
          <a:p>
            <a:pPr marL="228600" lvl="0" indent="-228600">
              <a:lnSpc>
                <a:spcPct val="130000"/>
              </a:lnSpc>
              <a:buClr>
                <a:schemeClr val="dk1"/>
              </a:buClr>
              <a:buSzPts val="2400"/>
              <a:buChar char="•"/>
            </a:pPr>
            <a:r>
              <a:rPr lang="en-US" sz="3600" b="1" dirty="0"/>
              <a:t>Observasi</a:t>
            </a:r>
            <a:r>
              <a:rPr lang="en-US" sz="3600" dirty="0"/>
              <a:t> adalah Kumpulan pengukuran yang diperoleh untuk </a:t>
            </a:r>
            <a:r>
              <a:rPr lang="en-US" sz="3600" dirty="0" err="1"/>
              <a:t>elemen</a:t>
            </a:r>
            <a:r>
              <a:rPr lang="en-US" sz="3600" dirty="0"/>
              <a:t> tertentu</a:t>
            </a:r>
          </a:p>
          <a:p>
            <a:pPr marL="228600" lvl="0" indent="-228600">
              <a:lnSpc>
                <a:spcPct val="130000"/>
              </a:lnSpc>
              <a:buClr>
                <a:schemeClr val="dk1"/>
              </a:buClr>
              <a:buSzPts val="2400"/>
              <a:buChar char="•"/>
            </a:pPr>
            <a:r>
              <a:rPr lang="en-US" sz="3600" b="1" dirty="0"/>
              <a:t>Satu data set </a:t>
            </a:r>
            <a:r>
              <a:rPr lang="en-US" sz="3600" dirty="0"/>
              <a:t>dengan </a:t>
            </a:r>
            <a:r>
              <a:rPr lang="en-US" sz="3600" i="1" dirty="0"/>
              <a:t>n</a:t>
            </a:r>
            <a:r>
              <a:rPr lang="en-US" sz="3600" dirty="0"/>
              <a:t> </a:t>
            </a:r>
            <a:r>
              <a:rPr lang="en-US" sz="3600" dirty="0" err="1"/>
              <a:t>elemen</a:t>
            </a:r>
            <a:r>
              <a:rPr lang="en-US" sz="3600" dirty="0"/>
              <a:t> </a:t>
            </a:r>
            <a:r>
              <a:rPr lang="en-US" sz="3600" dirty="0" err="1"/>
              <a:t>mengandung</a:t>
            </a:r>
            <a:r>
              <a:rPr lang="en-US" sz="3600" dirty="0"/>
              <a:t> </a:t>
            </a:r>
            <a:r>
              <a:rPr lang="en-US" sz="3600" i="1" dirty="0"/>
              <a:t>n</a:t>
            </a:r>
            <a:r>
              <a:rPr lang="en-US" sz="3600" dirty="0"/>
              <a:t> observasi</a:t>
            </a:r>
          </a:p>
          <a:p>
            <a:pPr marL="228600" indent="-228600">
              <a:lnSpc>
                <a:spcPct val="130000"/>
              </a:lnSpc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3600" b="1" dirty="0"/>
              <a:t>Jumlah total nilai data </a:t>
            </a:r>
            <a:r>
              <a:rPr lang="en-US" sz="3600" dirty="0"/>
              <a:t>dalam </a:t>
            </a:r>
            <a:r>
              <a:rPr lang="en-US" sz="3600" dirty="0" err="1"/>
              <a:t>kumpulan</a:t>
            </a:r>
            <a:r>
              <a:rPr lang="en-US" sz="3600" dirty="0"/>
              <a:t> data lengkap adalah jumlah </a:t>
            </a:r>
            <a:r>
              <a:rPr lang="en-US" sz="3600" dirty="0" err="1"/>
              <a:t>elemen</a:t>
            </a:r>
            <a:r>
              <a:rPr lang="en-US" sz="3600" dirty="0"/>
              <a:t> </a:t>
            </a:r>
            <a:r>
              <a:rPr lang="en-US" sz="3600" dirty="0" err="1"/>
              <a:t>dikalikan</a:t>
            </a:r>
            <a:r>
              <a:rPr lang="en-US" sz="3600" dirty="0"/>
              <a:t> dengan jumlah variabel</a:t>
            </a:r>
          </a:p>
          <a:p>
            <a:pPr marL="228600" lvl="0" indent="-228600">
              <a:lnSpc>
                <a:spcPct val="130000"/>
              </a:lnSpc>
              <a:buClr>
                <a:schemeClr val="dk1"/>
              </a:buClr>
              <a:buSzPts val="2400"/>
              <a:buChar char="•"/>
            </a:pPr>
            <a:endParaRPr lang="en-US" sz="3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285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;p15">
            <a:extLst>
              <a:ext uri="{FF2B5EF4-FFF2-40B4-BE49-F238E27FC236}">
                <a16:creationId xmlns:a16="http://schemas.microsoft.com/office/drawing/2014/main" id="{D5339BD8-44B7-142D-6B62-C2E294E61E8C}"/>
              </a:ext>
            </a:extLst>
          </p:cNvPr>
          <p:cNvSpPr/>
          <p:nvPr/>
        </p:nvSpPr>
        <p:spPr>
          <a:xfrm rot="10800000">
            <a:off x="0" y="-111534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446139" y="56861"/>
            <a:ext cx="15773400" cy="1090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pPr algn="l">
              <a:lnSpc>
                <a:spcPct val="90000"/>
              </a:lnSpc>
              <a:buSzPts val="3600"/>
            </a:pPr>
            <a:r>
              <a:rPr lang="en-US" sz="5400" dirty="0"/>
              <a:t>Data, Data Sets, Elements, Variables, and Observations</a:t>
            </a:r>
            <a:endParaRPr dirty="0"/>
          </a:p>
        </p:txBody>
      </p:sp>
      <p:graphicFrame>
        <p:nvGraphicFramePr>
          <p:cNvPr id="122" name="Google Shape;122;p20"/>
          <p:cNvGraphicFramePr/>
          <p:nvPr/>
        </p:nvGraphicFramePr>
        <p:xfrm>
          <a:off x="3560731" y="3474720"/>
          <a:ext cx="11166563" cy="4145372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82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3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30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013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 u="none" strike="noStrike" cap="none"/>
                        <a:t>Company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Stock Exchange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Annual Sales ($M)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Earnings per share ($)</a:t>
                      </a:r>
                      <a:endParaRPr sz="2700"/>
                    </a:p>
                  </a:txBody>
                  <a:tcPr marL="137175" marR="137175" marT="68588" marB="6858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Dataram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NQ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73.10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0.86</a:t>
                      </a:r>
                      <a:endParaRPr sz="2100"/>
                    </a:p>
                  </a:txBody>
                  <a:tcPr marL="137175" marR="137175" marT="68588" marB="6858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EnergySouth</a:t>
                      </a:r>
                      <a:endParaRPr sz="27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N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74.00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1.67</a:t>
                      </a:r>
                      <a:endParaRPr sz="2100"/>
                    </a:p>
                  </a:txBody>
                  <a:tcPr marL="137175" marR="137175" marT="68588" marB="6858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Keystone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N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365.70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0.86</a:t>
                      </a:r>
                      <a:endParaRPr sz="2100"/>
                    </a:p>
                  </a:txBody>
                  <a:tcPr marL="137175" marR="137175" marT="68588" marB="6858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LandCare</a:t>
                      </a:r>
                      <a:endParaRPr sz="27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NQ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111.40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0.33</a:t>
                      </a:r>
                      <a:endParaRPr sz="2100"/>
                    </a:p>
                  </a:txBody>
                  <a:tcPr marL="137175" marR="137175" marT="68588" marB="6858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013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Psychemedics</a:t>
                      </a:r>
                      <a:endParaRPr sz="27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N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17.60</a:t>
                      </a:r>
                      <a:endParaRPr sz="2100"/>
                    </a:p>
                  </a:txBody>
                  <a:tcPr marL="137175" marR="137175" marT="68588" marB="6858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/>
                        <a:t>0.13</a:t>
                      </a:r>
                      <a:endParaRPr sz="2100"/>
                    </a:p>
                  </a:txBody>
                  <a:tcPr marL="137175" marR="137175" marT="68588" marB="6858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16089465" y="9672763"/>
            <a:ext cx="941235" cy="409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fld id="{00000000-1234-1234-1234-123412341234}" type="slidenum">
              <a:rPr lang="en-US"/>
              <a:pPr/>
              <a:t>19</a:t>
            </a:fld>
            <a:endParaRPr/>
          </a:p>
        </p:txBody>
      </p:sp>
      <p:sp>
        <p:nvSpPr>
          <p:cNvPr id="124" name="Google Shape;124;p20"/>
          <p:cNvSpPr/>
          <p:nvPr/>
        </p:nvSpPr>
        <p:spPr>
          <a:xfrm>
            <a:off x="2814763" y="4043238"/>
            <a:ext cx="536714" cy="2743200"/>
          </a:xfrm>
          <a:prstGeom prst="leftBrace">
            <a:avLst>
              <a:gd name="adj1" fmla="val 8333"/>
              <a:gd name="adj2" fmla="val 50000"/>
            </a:avLst>
          </a:prstGeom>
          <a:noFill/>
          <a:ln w="12700" cap="flat" cmpd="sng">
            <a:solidFill>
              <a:srgbClr val="88938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pPr algn="ctr"/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0"/>
          <p:cNvSpPr txBox="1"/>
          <p:nvPr/>
        </p:nvSpPr>
        <p:spPr>
          <a:xfrm>
            <a:off x="333957" y="5137840"/>
            <a:ext cx="2564295" cy="55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t" anchorCtr="0">
            <a:spAutoFit/>
          </a:bodyPr>
          <a:lstStyle/>
          <a:p>
            <a:r>
              <a:rPr lang="en-US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Element</a:t>
            </a:r>
            <a:endParaRPr sz="2100" b="1" dirty="0"/>
          </a:p>
        </p:txBody>
      </p:sp>
      <p:sp>
        <p:nvSpPr>
          <p:cNvPr id="126" name="Google Shape;126;p20"/>
          <p:cNvSpPr/>
          <p:nvPr/>
        </p:nvSpPr>
        <p:spPr>
          <a:xfrm rot="5400000">
            <a:off x="10004732" y="-1351426"/>
            <a:ext cx="536714" cy="8817998"/>
          </a:xfrm>
          <a:prstGeom prst="leftBrace">
            <a:avLst>
              <a:gd name="adj1" fmla="val 8333"/>
              <a:gd name="adj2" fmla="val 50000"/>
            </a:avLst>
          </a:prstGeom>
          <a:noFill/>
          <a:ln w="12700" cap="flat" cmpd="sng">
            <a:solidFill>
              <a:srgbClr val="88938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pPr algn="ctr"/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8990940" y="2215988"/>
            <a:ext cx="2564295" cy="55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t" anchorCtr="0">
            <a:spAutoFit/>
          </a:bodyPr>
          <a:lstStyle/>
          <a:p>
            <a:pPr algn="ctr"/>
            <a:r>
              <a:rPr lang="en-US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sz="2100" b="1" dirty="0"/>
          </a:p>
        </p:txBody>
      </p:sp>
      <p:sp>
        <p:nvSpPr>
          <p:cNvPr id="128" name="Google Shape;128;p20"/>
          <p:cNvSpPr/>
          <p:nvPr/>
        </p:nvSpPr>
        <p:spPr>
          <a:xfrm rot="10800000">
            <a:off x="14801352" y="4603805"/>
            <a:ext cx="286248" cy="534035"/>
          </a:xfrm>
          <a:prstGeom prst="leftBrace">
            <a:avLst>
              <a:gd name="adj1" fmla="val 8333"/>
              <a:gd name="adj2" fmla="val 50000"/>
            </a:avLst>
          </a:prstGeom>
          <a:noFill/>
          <a:ln w="12700" cap="flat" cmpd="sng">
            <a:solidFill>
              <a:srgbClr val="88938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pPr algn="ctr"/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0"/>
          <p:cNvSpPr txBox="1"/>
          <p:nvPr/>
        </p:nvSpPr>
        <p:spPr>
          <a:xfrm>
            <a:off x="15087600" y="4593823"/>
            <a:ext cx="2564295" cy="55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t" anchorCtr="0">
            <a:spAutoFit/>
          </a:bodyPr>
          <a:lstStyle/>
          <a:p>
            <a:r>
              <a:rPr lang="en-US" sz="27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</a:t>
            </a:r>
            <a:endParaRPr sz="2100" b="1"/>
          </a:p>
        </p:txBody>
      </p:sp>
      <p:sp>
        <p:nvSpPr>
          <p:cNvPr id="130" name="Google Shape;130;p20"/>
          <p:cNvSpPr/>
          <p:nvPr/>
        </p:nvSpPr>
        <p:spPr>
          <a:xfrm>
            <a:off x="5909271" y="4531628"/>
            <a:ext cx="8817998" cy="2743200"/>
          </a:xfrm>
          <a:prstGeom prst="wedgeRectCallout">
            <a:avLst>
              <a:gd name="adj1" fmla="val 49906"/>
              <a:gd name="adj2" fmla="val 81196"/>
            </a:avLst>
          </a:prstGeom>
          <a:noFill/>
          <a:ln w="57150" cap="flat" cmpd="sng">
            <a:solidFill>
              <a:srgbClr val="88938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pPr algn="ctr"/>
            <a:endParaRPr sz="2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0"/>
          <p:cNvSpPr txBox="1"/>
          <p:nvPr/>
        </p:nvSpPr>
        <p:spPr>
          <a:xfrm>
            <a:off x="14682088" y="8034555"/>
            <a:ext cx="2564295" cy="55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t" anchorCtr="0">
            <a:spAutoFit/>
          </a:bodyPr>
          <a:lstStyle/>
          <a:p>
            <a:r>
              <a:rPr lang="en-US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Set</a:t>
            </a:r>
            <a:endParaRPr sz="2100" b="1" dirty="0"/>
          </a:p>
        </p:txBody>
      </p:sp>
      <p:sp>
        <p:nvSpPr>
          <p:cNvPr id="3" name="Google Shape;115;p15">
            <a:extLst>
              <a:ext uri="{FF2B5EF4-FFF2-40B4-BE49-F238E27FC236}">
                <a16:creationId xmlns:a16="http://schemas.microsoft.com/office/drawing/2014/main" id="{95D5BE16-AAE6-1B9E-A9A3-C6A492D11AEA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4" name="Google Shape;131;p20">
            <a:extLst>
              <a:ext uri="{FF2B5EF4-FFF2-40B4-BE49-F238E27FC236}">
                <a16:creationId xmlns:a16="http://schemas.microsoft.com/office/drawing/2014/main" id="{B348C1DF-7761-2C91-45B7-753A5BE68C9F}"/>
              </a:ext>
            </a:extLst>
          </p:cNvPr>
          <p:cNvSpPr txBox="1"/>
          <p:nvPr/>
        </p:nvSpPr>
        <p:spPr>
          <a:xfrm>
            <a:off x="5768544" y="8065861"/>
            <a:ext cx="1797379" cy="55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t" anchorCtr="0">
            <a:spAutoFit/>
          </a:bodyPr>
          <a:lstStyle/>
          <a:p>
            <a:r>
              <a:rPr lang="en-US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Datum</a:t>
            </a:r>
            <a:endParaRPr sz="2100" b="1" dirty="0"/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5F4F60A9-0E18-57D5-999A-B4D406EDA360}"/>
              </a:ext>
            </a:extLst>
          </p:cNvPr>
          <p:cNvSpPr/>
          <p:nvPr/>
        </p:nvSpPr>
        <p:spPr>
          <a:xfrm>
            <a:off x="6667233" y="6724784"/>
            <a:ext cx="1075670" cy="488390"/>
          </a:xfrm>
          <a:prstGeom prst="wedgeRoundRectCallout">
            <a:avLst>
              <a:gd name="adj1" fmla="val -89387"/>
              <a:gd name="adj2" fmla="val 264826"/>
              <a:gd name="adj3" fmla="val 16667"/>
            </a:avLst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97" name="Google Shape;97;p14"/>
          <p:cNvSpPr txBox="1"/>
          <p:nvPr/>
        </p:nvSpPr>
        <p:spPr>
          <a:xfrm>
            <a:off x="1517038" y="7470510"/>
            <a:ext cx="7161766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42012" lvl="1" indent="-421006">
              <a:lnSpc>
                <a:spcPct val="200000"/>
              </a:lnSpc>
              <a:buSzPts val="3900"/>
              <a:buFont typeface="Arial"/>
              <a:buChar char="•"/>
            </a:pPr>
            <a:r>
              <a:rPr lang="en-US" sz="3900" dirty="0">
                <a:latin typeface="Lato"/>
                <a:ea typeface="Lato"/>
                <a:cs typeface="Lato"/>
              </a:rPr>
              <a:t>Ruang </a:t>
            </a:r>
            <a:r>
              <a:rPr lang="en-US" sz="3900" dirty="0" err="1">
                <a:latin typeface="Lato"/>
                <a:ea typeface="Lato"/>
                <a:cs typeface="Lato"/>
              </a:rPr>
              <a:t>lingkup</a:t>
            </a:r>
            <a:r>
              <a:rPr lang="en-US" sz="3900" dirty="0">
                <a:latin typeface="Lato"/>
                <a:ea typeface="Lato"/>
                <a:cs typeface="Lato"/>
              </a:rPr>
              <a:t> </a:t>
            </a:r>
            <a:r>
              <a:rPr lang="en-US" sz="3900" dirty="0" err="1">
                <a:latin typeface="Lato"/>
                <a:ea typeface="Lato"/>
                <a:cs typeface="Lato"/>
              </a:rPr>
              <a:t>Statistika</a:t>
            </a:r>
            <a:endParaRPr sz="3900" dirty="0">
              <a:latin typeface="Lato"/>
              <a:ea typeface="Lato"/>
              <a:cs typeface="Lato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517038" y="6079896"/>
            <a:ext cx="743523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42012" lvl="1" indent="-421006">
              <a:lnSpc>
                <a:spcPct val="200000"/>
              </a:lnSpc>
              <a:buSzPts val="3900"/>
              <a:buFont typeface="Arial"/>
              <a:buChar char="•"/>
            </a:pPr>
            <a:r>
              <a:rPr lang="en-US" sz="3900" dirty="0">
                <a:latin typeface="Lato"/>
                <a:ea typeface="Lato"/>
                <a:cs typeface="Lato"/>
              </a:rPr>
              <a:t>Fungsi dan </a:t>
            </a:r>
            <a:r>
              <a:rPr lang="en-US" sz="3900" dirty="0" err="1">
                <a:latin typeface="Lato"/>
                <a:ea typeface="Lato"/>
                <a:cs typeface="Lato"/>
              </a:rPr>
              <a:t>peranan</a:t>
            </a:r>
            <a:r>
              <a:rPr lang="en-US" sz="3900" dirty="0">
                <a:latin typeface="Lato"/>
                <a:ea typeface="Lato"/>
                <a:cs typeface="Lato"/>
              </a:rPr>
              <a:t> </a:t>
            </a:r>
            <a:r>
              <a:rPr lang="en-US" sz="3900" dirty="0" err="1">
                <a:latin typeface="Lato"/>
                <a:ea typeface="Lato"/>
                <a:cs typeface="Lato"/>
              </a:rPr>
              <a:t>Statistika</a:t>
            </a:r>
            <a:r>
              <a:rPr lang="en-US" sz="3900" dirty="0">
                <a:latin typeface="Lato"/>
                <a:ea typeface="Lato"/>
                <a:cs typeface="Lato"/>
              </a:rPr>
              <a:t> </a:t>
            </a:r>
            <a:endParaRPr sz="3900" dirty="0">
              <a:latin typeface="Lato"/>
              <a:ea typeface="Lato"/>
              <a:cs typeface="Lato"/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1602190" y="4689281"/>
            <a:ext cx="549080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42012" lvl="1" indent="-421006">
              <a:lnSpc>
                <a:spcPct val="200000"/>
              </a:lnSpc>
              <a:buSzPts val="3900"/>
              <a:buFont typeface="Arial"/>
              <a:buChar char="•"/>
            </a:pPr>
            <a:r>
              <a:rPr lang="en-US" sz="3900" dirty="0">
                <a:latin typeface="Lato"/>
                <a:ea typeface="Lato"/>
                <a:cs typeface="Lato"/>
              </a:rPr>
              <a:t>Tujuan </a:t>
            </a:r>
            <a:r>
              <a:rPr lang="en-US" sz="3900" dirty="0" err="1">
                <a:latin typeface="Lato"/>
                <a:ea typeface="Lato"/>
                <a:cs typeface="Lato"/>
              </a:rPr>
              <a:t>Statistika</a:t>
            </a:r>
            <a:endParaRPr sz="3900" dirty="0">
              <a:latin typeface="Lato"/>
              <a:ea typeface="Lato"/>
              <a:cs typeface="Lato"/>
            </a:endParaRPr>
          </a:p>
        </p:txBody>
      </p:sp>
      <p:sp>
        <p:nvSpPr>
          <p:cNvPr id="103" name="Google Shape;103;p14"/>
          <p:cNvSpPr txBox="1"/>
          <p:nvPr/>
        </p:nvSpPr>
        <p:spPr>
          <a:xfrm>
            <a:off x="1517038" y="3298667"/>
            <a:ext cx="6284859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42012" lvl="1" indent="-421006">
              <a:lnSpc>
                <a:spcPct val="200000"/>
              </a:lnSpc>
              <a:buSzPts val="3900"/>
              <a:buFont typeface="Arial"/>
              <a:buChar char="•"/>
            </a:pPr>
            <a:r>
              <a:rPr lang="en-US" sz="3900" dirty="0">
                <a:latin typeface="Lato"/>
                <a:ea typeface="Lato"/>
                <a:cs typeface="Lato"/>
              </a:rPr>
              <a:t>Pengertian </a:t>
            </a:r>
            <a:r>
              <a:rPr lang="en-US" sz="3900" dirty="0" err="1">
                <a:latin typeface="Lato"/>
                <a:ea typeface="Lato"/>
                <a:cs typeface="Lato"/>
              </a:rPr>
              <a:t>Statistika</a:t>
            </a:r>
            <a:r>
              <a:rPr lang="en-US" sz="3900" dirty="0">
                <a:latin typeface="Lato"/>
                <a:ea typeface="Lato"/>
                <a:cs typeface="Lato"/>
              </a:rPr>
              <a:t> </a:t>
            </a:r>
            <a:endParaRPr sz="3900" dirty="0">
              <a:latin typeface="Lato"/>
              <a:ea typeface="Lato"/>
              <a:cs typeface="Lato"/>
            </a:endParaRPr>
          </a:p>
        </p:txBody>
      </p:sp>
      <p:sp>
        <p:nvSpPr>
          <p:cNvPr id="104" name="Google Shape;104;p14"/>
          <p:cNvSpPr txBox="1"/>
          <p:nvPr/>
        </p:nvSpPr>
        <p:spPr>
          <a:xfrm>
            <a:off x="4790143" y="1779525"/>
            <a:ext cx="8707713" cy="1215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79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74" b="1" i="0" u="none" strike="noStrike" cap="none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Materi</a:t>
            </a:r>
            <a:endParaRPr dirty="0"/>
          </a:p>
        </p:txBody>
      </p:sp>
      <p:sp>
        <p:nvSpPr>
          <p:cNvPr id="105" name="Google Shape;105;p14"/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06" name="Google Shape;106;p14"/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AE4AB-7AAB-90EF-009F-5963A9CE8384}"/>
              </a:ext>
            </a:extLst>
          </p:cNvPr>
          <p:cNvSpPr txBox="1"/>
          <p:nvPr/>
        </p:nvSpPr>
        <p:spPr>
          <a:xfrm>
            <a:off x="8732289" y="3502585"/>
            <a:ext cx="6681019" cy="10990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2012" lvl="1" indent="-421006">
              <a:lnSpc>
                <a:spcPct val="200000"/>
              </a:lnSpc>
              <a:buSzPts val="3900"/>
              <a:buFont typeface="Arial"/>
              <a:buChar char="•"/>
            </a:pPr>
            <a:r>
              <a:rPr lang="en-ID" sz="3900" dirty="0" err="1">
                <a:latin typeface="Lato"/>
                <a:ea typeface="Lato"/>
                <a:cs typeface="Lato"/>
              </a:rPr>
              <a:t>Penerapan</a:t>
            </a:r>
            <a:r>
              <a:rPr lang="en-ID" sz="3900" dirty="0">
                <a:latin typeface="Lato"/>
                <a:ea typeface="Lato"/>
                <a:cs typeface="Lato"/>
              </a:rPr>
              <a:t> </a:t>
            </a:r>
            <a:r>
              <a:rPr lang="en-ID" sz="3900" dirty="0" err="1">
                <a:latin typeface="Lato"/>
                <a:ea typeface="Lato"/>
                <a:cs typeface="Lato"/>
              </a:rPr>
              <a:t>Statistika</a:t>
            </a:r>
            <a:endParaRPr lang="en-ID" sz="3900" dirty="0">
              <a:latin typeface="Lato"/>
              <a:ea typeface="Lato"/>
              <a:cs typeface="La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DCBFF161-CD14-12C8-2BF8-EE597CFF9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9DCAC17C-71ED-46B0-BEB9-317D6E66CDF5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799D9F4B-2A4A-3CFD-4AAC-CDB7394C704C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A83A6EAE-2814-09A0-930C-00E7844D18D4}"/>
              </a:ext>
            </a:extLst>
          </p:cNvPr>
          <p:cNvSpPr/>
          <p:nvPr/>
        </p:nvSpPr>
        <p:spPr>
          <a:xfrm rot="10800000">
            <a:off x="117987" y="-919338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ID" dirty="0"/>
          </a:p>
        </p:txBody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6429EF28-6149-E00C-63B9-031C825E9099}"/>
              </a:ext>
            </a:extLst>
          </p:cNvPr>
          <p:cNvSpPr txBox="1"/>
          <p:nvPr/>
        </p:nvSpPr>
        <p:spPr>
          <a:xfrm>
            <a:off x="0" y="275347"/>
            <a:ext cx="17417845" cy="10833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US" sz="8800" dirty="0"/>
              <a:t>Data </a:t>
            </a:r>
            <a:r>
              <a:rPr lang="en-ID" sz="88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kualitatif</a:t>
            </a:r>
            <a:r>
              <a:rPr lang="en-ID" sz="8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data kuantitatif</a:t>
            </a:r>
            <a:endParaRPr sz="9600" dirty="0">
              <a:latin typeface="League Spartan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97EE02-86C7-EE13-4C47-5FECB6713BE6}"/>
              </a:ext>
            </a:extLst>
          </p:cNvPr>
          <p:cNvSpPr txBox="1"/>
          <p:nvPr/>
        </p:nvSpPr>
        <p:spPr>
          <a:xfrm>
            <a:off x="564125" y="2230105"/>
            <a:ext cx="167062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Menurut </a:t>
            </a:r>
            <a:r>
              <a:rPr lang="en-ID" sz="4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jenisnya</a:t>
            </a:r>
            <a:r>
              <a:rPr lang="en-ID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data </a:t>
            </a:r>
            <a:r>
              <a:rPr lang="en-ID" sz="4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dibedakan</a:t>
            </a:r>
            <a:r>
              <a:rPr lang="en-ID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atas data </a:t>
            </a:r>
            <a:r>
              <a:rPr lang="en-ID" sz="4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kualitatif</a:t>
            </a:r>
            <a:r>
              <a:rPr lang="en-ID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data kuantitatif.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10EAE6-DB42-C951-3B84-8EF86CC91300}"/>
              </a:ext>
            </a:extLst>
          </p:cNvPr>
          <p:cNvSpPr txBox="1"/>
          <p:nvPr/>
        </p:nvSpPr>
        <p:spPr>
          <a:xfrm>
            <a:off x="700546" y="4075891"/>
            <a:ext cx="1729248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sv-SE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Analisis statistik yang sesuai bergantung pada apakah data untuk variabel tersebut bersifat kualitatif atau kuantitatif.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E5C690B-C1DE-C38E-C89A-88F7E6DFB1E0}"/>
              </a:ext>
            </a:extLst>
          </p:cNvPr>
          <p:cNvSpPr txBox="1"/>
          <p:nvPr/>
        </p:nvSpPr>
        <p:spPr>
          <a:xfrm>
            <a:off x="811159" y="6375306"/>
            <a:ext cx="170712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sv-SE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Secara umum, ada lebih banyak alternatif untuk analisis statistik bila datanya bersifat kuantitatif.</a:t>
            </a:r>
          </a:p>
        </p:txBody>
      </p:sp>
    </p:spTree>
    <p:extLst>
      <p:ext uri="{BB962C8B-B14F-4D97-AF65-F5344CB8AC3E}">
        <p14:creationId xmlns:p14="http://schemas.microsoft.com/office/powerpoint/2010/main" val="1110437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71698047-4F18-D323-D2C4-34E65C2FD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FD56F5A6-F468-0D3C-366C-AE4689EFE3EB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C17A3CD6-A8D7-BA0E-FE39-577FCBDC2A91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B3781F8F-F5D7-7DE7-50ED-D78878501FE7}"/>
              </a:ext>
            </a:extLst>
          </p:cNvPr>
          <p:cNvSpPr/>
          <p:nvPr/>
        </p:nvSpPr>
        <p:spPr>
          <a:xfrm rot="10800000">
            <a:off x="117987" y="-919338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ID" dirty="0"/>
          </a:p>
        </p:txBody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406F92C3-391B-04AF-D9A7-1C1DBC46C6E3}"/>
              </a:ext>
            </a:extLst>
          </p:cNvPr>
          <p:cNvSpPr txBox="1"/>
          <p:nvPr/>
        </p:nvSpPr>
        <p:spPr>
          <a:xfrm>
            <a:off x="0" y="275347"/>
            <a:ext cx="17417845" cy="10833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US" sz="8800" dirty="0"/>
              <a:t>Data </a:t>
            </a:r>
            <a:r>
              <a:rPr lang="en-ID" sz="88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kualitatif</a:t>
            </a:r>
            <a:r>
              <a:rPr lang="en-ID" sz="8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data kuantitatif</a:t>
            </a:r>
            <a:endParaRPr sz="9600" dirty="0">
              <a:latin typeface="League Spartan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B7A39C0-2978-1206-3620-94AC8B08AE52}"/>
              </a:ext>
            </a:extLst>
          </p:cNvPr>
          <p:cNvSpPr txBox="1"/>
          <p:nvPr/>
        </p:nvSpPr>
        <p:spPr>
          <a:xfrm>
            <a:off x="464574" y="2162864"/>
            <a:ext cx="170712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Data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Kualitatif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adalah data yang dinyatakan dalam bentuk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keterangan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kategori, atau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atribut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atau dengan kata lain adalah data yang tidak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berbentuk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angka.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2DFEC3-DEED-3317-EAD3-B3F7EDFCCA58}"/>
              </a:ext>
            </a:extLst>
          </p:cNvPr>
          <p:cNvSpPr txBox="1"/>
          <p:nvPr/>
        </p:nvSpPr>
        <p:spPr>
          <a:xfrm>
            <a:off x="873220" y="4018576"/>
            <a:ext cx="15611167" cy="2965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indent="-228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Label atau nama digunakan untuk </a:t>
            </a:r>
            <a:r>
              <a:rPr lang="en-US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mengidentifikasi</a:t>
            </a:r>
            <a:r>
              <a:rPr lang="en-US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atribut</a:t>
            </a:r>
            <a:r>
              <a:rPr lang="en-US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dari setiap </a:t>
            </a:r>
            <a:r>
              <a:rPr lang="en-US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elemen</a:t>
            </a:r>
            <a:endParaRPr lang="en-US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28600" lvl="0" indent="-228600" algn="l" rtl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Gunakan</a:t>
            </a:r>
            <a:r>
              <a:rPr lang="en-US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skala</a:t>
            </a:r>
            <a:r>
              <a:rPr lang="en-US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pengukuran nominal atau ordinal</a:t>
            </a:r>
          </a:p>
          <a:p>
            <a:pPr marL="228600" lvl="0" indent="-228600" algn="l" rtl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Bisa berupa </a:t>
            </a:r>
            <a:r>
              <a:rPr lang="en-US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numerik</a:t>
            </a:r>
            <a:r>
              <a:rPr lang="en-US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atau </a:t>
            </a:r>
            <a:r>
              <a:rPr lang="en-US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nonnumerik</a:t>
            </a:r>
            <a:endParaRPr lang="en-US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28600" lvl="0" indent="-228600" algn="l" rtl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Analisis statistik yang tepat </a:t>
            </a:r>
            <a:r>
              <a:rPr lang="en-US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agak</a:t>
            </a:r>
            <a:r>
              <a:rPr lang="en-US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terbatas</a:t>
            </a:r>
            <a:endParaRPr lang="en-US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502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77C0335D-07AC-0232-9800-D254E9666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AA479B69-BF7D-E401-6F3B-B70796AB37A0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85B38044-1815-EFDC-D2F8-DAE46D331443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983DCC57-71AC-F8C3-73D7-E23B0E000AE0}"/>
              </a:ext>
            </a:extLst>
          </p:cNvPr>
          <p:cNvSpPr/>
          <p:nvPr/>
        </p:nvSpPr>
        <p:spPr>
          <a:xfrm rot="10800000">
            <a:off x="117987" y="-919338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ID" dirty="0"/>
          </a:p>
        </p:txBody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42841C13-23A8-8E24-CE8F-4A8B22856B78}"/>
              </a:ext>
            </a:extLst>
          </p:cNvPr>
          <p:cNvSpPr txBox="1"/>
          <p:nvPr/>
        </p:nvSpPr>
        <p:spPr>
          <a:xfrm>
            <a:off x="0" y="275347"/>
            <a:ext cx="17417845" cy="10833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US" sz="8800" dirty="0"/>
              <a:t>Data </a:t>
            </a:r>
            <a:r>
              <a:rPr lang="en-ID" sz="88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kualitatif</a:t>
            </a:r>
            <a:r>
              <a:rPr lang="en-ID" sz="8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data kuantitatif</a:t>
            </a:r>
            <a:endParaRPr sz="9600" dirty="0">
              <a:latin typeface="League Spartan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D2852D-5047-27CD-19E5-2D849D38DE6D}"/>
              </a:ext>
            </a:extLst>
          </p:cNvPr>
          <p:cNvSpPr txBox="1"/>
          <p:nvPr/>
        </p:nvSpPr>
        <p:spPr>
          <a:xfrm>
            <a:off x="991206" y="2109115"/>
            <a:ext cx="159841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Data Kuantitatif, yaitu yang </a:t>
            </a:r>
            <a:r>
              <a:rPr lang="en-ID" sz="4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dideskripsikan</a:t>
            </a:r>
            <a:r>
              <a:rPr lang="en-ID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dalam bentuk angka (</a:t>
            </a:r>
            <a:r>
              <a:rPr lang="en-ID" sz="4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numerik</a:t>
            </a:r>
            <a:r>
              <a:rPr lang="en-ID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), baik angka </a:t>
            </a:r>
            <a:r>
              <a:rPr lang="en-ID" sz="4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mutlak</a:t>
            </a:r>
            <a:r>
              <a:rPr lang="en-ID" sz="4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ataupun angka relatif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2AC785-18E9-688C-8C92-DF32338E4DA0}"/>
              </a:ext>
            </a:extLst>
          </p:cNvPr>
          <p:cNvSpPr txBox="1"/>
          <p:nvPr/>
        </p:nvSpPr>
        <p:spPr>
          <a:xfrm>
            <a:off x="873220" y="4018576"/>
            <a:ext cx="15611167" cy="2666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indent="-228600">
              <a:lnSpc>
                <a:spcPct val="130000"/>
              </a:lnSpc>
              <a:buClr>
                <a:schemeClr val="dk1"/>
              </a:buClr>
              <a:buSzPts val="2400"/>
              <a:buChar char="•"/>
            </a:pPr>
            <a:r>
              <a:rPr lang="en-US" sz="4000" dirty="0"/>
              <a:t>Data kuantitatif menunjukkan berapa atau seberapa banyak.</a:t>
            </a:r>
          </a:p>
          <a:p>
            <a:pPr marL="228600" lvl="0" indent="-228600">
              <a:lnSpc>
                <a:spcPct val="130000"/>
              </a:lnSpc>
              <a:spcBef>
                <a:spcPts val="1000"/>
              </a:spcBef>
              <a:buClr>
                <a:schemeClr val="dk1"/>
              </a:buClr>
              <a:buSzPts val="2400"/>
              <a:buChar char="•"/>
            </a:pPr>
            <a:r>
              <a:rPr lang="en-US" sz="4000" dirty="0"/>
              <a:t>Data kuantitatif selalu berupa angka.</a:t>
            </a:r>
          </a:p>
          <a:p>
            <a:pPr marL="228600" lvl="0" indent="-228600">
              <a:lnSpc>
                <a:spcPct val="130000"/>
              </a:lnSpc>
              <a:spcBef>
                <a:spcPts val="1000"/>
              </a:spcBef>
              <a:buClr>
                <a:schemeClr val="dk1"/>
              </a:buClr>
              <a:buSzPts val="2400"/>
              <a:buChar char="•"/>
            </a:pPr>
            <a:r>
              <a:rPr lang="en-US" sz="4000" dirty="0"/>
              <a:t>Operasi </a:t>
            </a:r>
            <a:r>
              <a:rPr lang="en-US" sz="4000" dirty="0" err="1"/>
              <a:t>aritmatika</a:t>
            </a:r>
            <a:r>
              <a:rPr lang="en-US" sz="4000" dirty="0"/>
              <a:t> </a:t>
            </a:r>
            <a:r>
              <a:rPr lang="en-US" sz="4000" dirty="0" err="1"/>
              <a:t>biasa</a:t>
            </a:r>
            <a:r>
              <a:rPr lang="en-US" sz="4000" dirty="0"/>
              <a:t> </a:t>
            </a:r>
            <a:r>
              <a:rPr lang="en-US" sz="4000" dirty="0" err="1"/>
              <a:t>berguna</a:t>
            </a:r>
            <a:r>
              <a:rPr lang="en-US" sz="4000" dirty="0"/>
              <a:t> untuk data kuantitatif.</a:t>
            </a:r>
          </a:p>
        </p:txBody>
      </p:sp>
    </p:spTree>
    <p:extLst>
      <p:ext uri="{BB962C8B-B14F-4D97-AF65-F5344CB8AC3E}">
        <p14:creationId xmlns:p14="http://schemas.microsoft.com/office/powerpoint/2010/main" val="17081887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A90FB691-86A3-3ED9-A645-F18CCD668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C046DA55-04CF-D382-60D7-F5EDA2FC13DB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7BB6343C-D077-FC08-47B4-E192F3197AB7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6C00D7DD-0DE9-DF1F-B852-B7B61F0C1536}"/>
              </a:ext>
            </a:extLst>
          </p:cNvPr>
          <p:cNvSpPr/>
          <p:nvPr/>
        </p:nvSpPr>
        <p:spPr>
          <a:xfrm rot="10800000">
            <a:off x="117987" y="-919338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ID" dirty="0"/>
          </a:p>
        </p:txBody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257A06F1-9227-8EDA-3FAE-CBE6ADEA33C4}"/>
              </a:ext>
            </a:extLst>
          </p:cNvPr>
          <p:cNvSpPr txBox="1"/>
          <p:nvPr/>
        </p:nvSpPr>
        <p:spPr>
          <a:xfrm>
            <a:off x="1" y="275347"/>
            <a:ext cx="10073148" cy="10833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US" sz="8800" dirty="0"/>
              <a:t>Metode Pengolahan</a:t>
            </a:r>
            <a:endParaRPr sz="9600" dirty="0">
              <a:latin typeface="League Spartan"/>
            </a:endParaRPr>
          </a:p>
        </p:txBody>
      </p:sp>
      <p:grpSp>
        <p:nvGrpSpPr>
          <p:cNvPr id="2" name="Google Shape;193;p29">
            <a:extLst>
              <a:ext uri="{FF2B5EF4-FFF2-40B4-BE49-F238E27FC236}">
                <a16:creationId xmlns:a16="http://schemas.microsoft.com/office/drawing/2014/main" id="{7EDD8386-F26A-30BB-B28E-17305842C29B}"/>
              </a:ext>
            </a:extLst>
          </p:cNvPr>
          <p:cNvGrpSpPr/>
          <p:nvPr/>
        </p:nvGrpSpPr>
        <p:grpSpPr>
          <a:xfrm>
            <a:off x="1561609" y="1928775"/>
            <a:ext cx="14366649" cy="6802269"/>
            <a:chOff x="738" y="479850"/>
            <a:chExt cx="10514123" cy="3612298"/>
          </a:xfrm>
        </p:grpSpPr>
        <p:sp>
          <p:nvSpPr>
            <p:cNvPr id="4" name="Google Shape;194;p29">
              <a:extLst>
                <a:ext uri="{FF2B5EF4-FFF2-40B4-BE49-F238E27FC236}">
                  <a16:creationId xmlns:a16="http://schemas.microsoft.com/office/drawing/2014/main" id="{EA4ED45B-F594-B950-8839-7CCC5827D203}"/>
                </a:ext>
              </a:extLst>
            </p:cNvPr>
            <p:cNvSpPr/>
            <p:nvPr/>
          </p:nvSpPr>
          <p:spPr>
            <a:xfrm>
              <a:off x="8166181" y="3116966"/>
              <a:ext cx="144217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959595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5" name="Google Shape;195;p29">
              <a:extLst>
                <a:ext uri="{FF2B5EF4-FFF2-40B4-BE49-F238E27FC236}">
                  <a16:creationId xmlns:a16="http://schemas.microsoft.com/office/drawing/2014/main" id="{C0947E48-674E-1568-F4D3-B3E2CDEF4E8C}"/>
                </a:ext>
              </a:extLst>
            </p:cNvPr>
            <p:cNvSpPr/>
            <p:nvPr/>
          </p:nvSpPr>
          <p:spPr>
            <a:xfrm>
              <a:off x="8021963" y="3116966"/>
              <a:ext cx="144217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rgbClr val="959595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6" name="Google Shape;196;p29">
              <a:extLst>
                <a:ext uri="{FF2B5EF4-FFF2-40B4-BE49-F238E27FC236}">
                  <a16:creationId xmlns:a16="http://schemas.microsoft.com/office/drawing/2014/main" id="{760B3863-0F7D-E2B5-F111-C0956E2D0EE7}"/>
                </a:ext>
              </a:extLst>
            </p:cNvPr>
            <p:cNvSpPr/>
            <p:nvPr/>
          </p:nvSpPr>
          <p:spPr>
            <a:xfrm>
              <a:off x="8852929" y="2141782"/>
              <a:ext cx="975183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rgbClr val="959595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" name="Google Shape;197;p29">
              <a:extLst>
                <a:ext uri="{FF2B5EF4-FFF2-40B4-BE49-F238E27FC236}">
                  <a16:creationId xmlns:a16="http://schemas.microsoft.com/office/drawing/2014/main" id="{1BA94A8C-3B52-18AD-C0AF-61EDB7EA8B8C}"/>
                </a:ext>
              </a:extLst>
            </p:cNvPr>
            <p:cNvSpPr/>
            <p:nvPr/>
          </p:nvSpPr>
          <p:spPr>
            <a:xfrm>
              <a:off x="6504249" y="1166599"/>
              <a:ext cx="2637115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82828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8" name="Google Shape;198;p29">
              <a:extLst>
                <a:ext uri="{FF2B5EF4-FFF2-40B4-BE49-F238E27FC236}">
                  <a16:creationId xmlns:a16="http://schemas.microsoft.com/office/drawing/2014/main" id="{5ED915DA-7012-B040-1C9A-1BB9323495AD}"/>
                </a:ext>
              </a:extLst>
            </p:cNvPr>
            <p:cNvSpPr/>
            <p:nvPr/>
          </p:nvSpPr>
          <p:spPr>
            <a:xfrm>
              <a:off x="4842316" y="3116966"/>
              <a:ext cx="144217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959595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9" name="Google Shape;199;p29">
              <a:extLst>
                <a:ext uri="{FF2B5EF4-FFF2-40B4-BE49-F238E27FC236}">
                  <a16:creationId xmlns:a16="http://schemas.microsoft.com/office/drawing/2014/main" id="{ED7AAA58-606C-DDB3-14C1-384F7ECC07BE}"/>
                </a:ext>
              </a:extLst>
            </p:cNvPr>
            <p:cNvSpPr/>
            <p:nvPr/>
          </p:nvSpPr>
          <p:spPr>
            <a:xfrm>
              <a:off x="4698099" y="3116966"/>
              <a:ext cx="144217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rgbClr val="959595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10" name="Google Shape;200;p29">
              <a:extLst>
                <a:ext uri="{FF2B5EF4-FFF2-40B4-BE49-F238E27FC236}">
                  <a16:creationId xmlns:a16="http://schemas.microsoft.com/office/drawing/2014/main" id="{3AAF71E8-0E58-0D87-0357-558D06278C57}"/>
                </a:ext>
              </a:extLst>
            </p:cNvPr>
            <p:cNvSpPr/>
            <p:nvPr/>
          </p:nvSpPr>
          <p:spPr>
            <a:xfrm>
              <a:off x="3180384" y="2141782"/>
              <a:ext cx="975183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959595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11" name="Google Shape;201;p29">
              <a:extLst>
                <a:ext uri="{FF2B5EF4-FFF2-40B4-BE49-F238E27FC236}">
                  <a16:creationId xmlns:a16="http://schemas.microsoft.com/office/drawing/2014/main" id="{8C44EC9A-738E-35B6-5D3C-F40AF2A54940}"/>
                </a:ext>
              </a:extLst>
            </p:cNvPr>
            <p:cNvSpPr/>
            <p:nvPr/>
          </p:nvSpPr>
          <p:spPr>
            <a:xfrm>
              <a:off x="1518452" y="3116966"/>
              <a:ext cx="144217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959595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12" name="Google Shape;202;p29">
              <a:extLst>
                <a:ext uri="{FF2B5EF4-FFF2-40B4-BE49-F238E27FC236}">
                  <a16:creationId xmlns:a16="http://schemas.microsoft.com/office/drawing/2014/main" id="{B6C0F51A-0A78-0366-A7BA-CC370CA148CE}"/>
                </a:ext>
              </a:extLst>
            </p:cNvPr>
            <p:cNvSpPr/>
            <p:nvPr/>
          </p:nvSpPr>
          <p:spPr>
            <a:xfrm>
              <a:off x="1374235" y="3116966"/>
              <a:ext cx="144217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rgbClr val="959595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13" name="Google Shape;203;p29">
              <a:extLst>
                <a:ext uri="{FF2B5EF4-FFF2-40B4-BE49-F238E27FC236}">
                  <a16:creationId xmlns:a16="http://schemas.microsoft.com/office/drawing/2014/main" id="{8AE9611E-89B2-C8F3-05BA-5967FF793E4F}"/>
                </a:ext>
              </a:extLst>
            </p:cNvPr>
            <p:cNvSpPr/>
            <p:nvPr/>
          </p:nvSpPr>
          <p:spPr>
            <a:xfrm>
              <a:off x="2205201" y="2141782"/>
              <a:ext cx="975183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rgbClr val="959595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14" name="Google Shape;204;p29">
              <a:extLst>
                <a:ext uri="{FF2B5EF4-FFF2-40B4-BE49-F238E27FC236}">
                  <a16:creationId xmlns:a16="http://schemas.microsoft.com/office/drawing/2014/main" id="{3861C145-0C30-EEA2-4DF9-401D9A2AF4DE}"/>
                </a:ext>
              </a:extLst>
            </p:cNvPr>
            <p:cNvSpPr/>
            <p:nvPr/>
          </p:nvSpPr>
          <p:spPr>
            <a:xfrm>
              <a:off x="3867133" y="1166599"/>
              <a:ext cx="2637115" cy="63180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rgbClr val="82828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15" name="Google Shape;205;p29">
              <a:extLst>
                <a:ext uri="{FF2B5EF4-FFF2-40B4-BE49-F238E27FC236}">
                  <a16:creationId xmlns:a16="http://schemas.microsoft.com/office/drawing/2014/main" id="{7E891DC5-520D-2723-7D10-403077679ECF}"/>
                </a:ext>
              </a:extLst>
            </p:cNvPr>
            <p:cNvSpPr/>
            <p:nvPr/>
          </p:nvSpPr>
          <p:spPr>
            <a:xfrm>
              <a:off x="5817500" y="479850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6" name="Google Shape;206;p29">
              <a:extLst>
                <a:ext uri="{FF2B5EF4-FFF2-40B4-BE49-F238E27FC236}">
                  <a16:creationId xmlns:a16="http://schemas.microsoft.com/office/drawing/2014/main" id="{61773D83-8C3D-DF13-914D-D5DDB0A435A2}"/>
                </a:ext>
              </a:extLst>
            </p:cNvPr>
            <p:cNvSpPr txBox="1"/>
            <p:nvPr/>
          </p:nvSpPr>
          <p:spPr>
            <a:xfrm>
              <a:off x="5817500" y="479850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Data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Google Shape;207;p29">
              <a:extLst>
                <a:ext uri="{FF2B5EF4-FFF2-40B4-BE49-F238E27FC236}">
                  <a16:creationId xmlns:a16="http://schemas.microsoft.com/office/drawing/2014/main" id="{B0AB5786-B042-2803-D809-B05855305FA8}"/>
                </a:ext>
              </a:extLst>
            </p:cNvPr>
            <p:cNvSpPr/>
            <p:nvPr/>
          </p:nvSpPr>
          <p:spPr>
            <a:xfrm>
              <a:off x="2493636" y="1455033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9" name="Google Shape;208;p29">
              <a:extLst>
                <a:ext uri="{FF2B5EF4-FFF2-40B4-BE49-F238E27FC236}">
                  <a16:creationId xmlns:a16="http://schemas.microsoft.com/office/drawing/2014/main" id="{6617ABE4-1D21-7D7E-A9E1-81815C59B0A0}"/>
                </a:ext>
              </a:extLst>
            </p:cNvPr>
            <p:cNvSpPr txBox="1"/>
            <p:nvPr/>
          </p:nvSpPr>
          <p:spPr>
            <a:xfrm>
              <a:off x="2493636" y="1455033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Qualitative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0" name="Google Shape;209;p29">
              <a:extLst>
                <a:ext uri="{FF2B5EF4-FFF2-40B4-BE49-F238E27FC236}">
                  <a16:creationId xmlns:a16="http://schemas.microsoft.com/office/drawing/2014/main" id="{301ABFEB-C649-3CB8-7A89-17DF60339F58}"/>
                </a:ext>
              </a:extLst>
            </p:cNvPr>
            <p:cNvSpPr/>
            <p:nvPr/>
          </p:nvSpPr>
          <p:spPr>
            <a:xfrm>
              <a:off x="831704" y="2430217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1" name="Google Shape;210;p29">
              <a:extLst>
                <a:ext uri="{FF2B5EF4-FFF2-40B4-BE49-F238E27FC236}">
                  <a16:creationId xmlns:a16="http://schemas.microsoft.com/office/drawing/2014/main" id="{D21385CE-B4AE-FABA-DDDF-FD8411B44DDE}"/>
                </a:ext>
              </a:extLst>
            </p:cNvPr>
            <p:cNvSpPr txBox="1"/>
            <p:nvPr/>
          </p:nvSpPr>
          <p:spPr>
            <a:xfrm>
              <a:off x="831704" y="2430217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Numeric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2" name="Google Shape;211;p29">
              <a:extLst>
                <a:ext uri="{FF2B5EF4-FFF2-40B4-BE49-F238E27FC236}">
                  <a16:creationId xmlns:a16="http://schemas.microsoft.com/office/drawing/2014/main" id="{B13AA9C4-06D9-D07D-E21E-9A7A36742AE0}"/>
                </a:ext>
              </a:extLst>
            </p:cNvPr>
            <p:cNvSpPr/>
            <p:nvPr/>
          </p:nvSpPr>
          <p:spPr>
            <a:xfrm>
              <a:off x="738" y="3405400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3" name="Google Shape;212;p29">
              <a:extLst>
                <a:ext uri="{FF2B5EF4-FFF2-40B4-BE49-F238E27FC236}">
                  <a16:creationId xmlns:a16="http://schemas.microsoft.com/office/drawing/2014/main" id="{0B6280EE-8948-66EB-4784-247610D31E17}"/>
                </a:ext>
              </a:extLst>
            </p:cNvPr>
            <p:cNvSpPr txBox="1"/>
            <p:nvPr/>
          </p:nvSpPr>
          <p:spPr>
            <a:xfrm>
              <a:off x="738" y="3405400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Nominal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4" name="Google Shape;213;p29">
              <a:extLst>
                <a:ext uri="{FF2B5EF4-FFF2-40B4-BE49-F238E27FC236}">
                  <a16:creationId xmlns:a16="http://schemas.microsoft.com/office/drawing/2014/main" id="{69996923-E3A4-E6B1-51B7-D1C9E5C90919}"/>
                </a:ext>
              </a:extLst>
            </p:cNvPr>
            <p:cNvSpPr/>
            <p:nvPr/>
          </p:nvSpPr>
          <p:spPr>
            <a:xfrm>
              <a:off x="1662670" y="3405400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5" name="Google Shape;214;p29">
              <a:extLst>
                <a:ext uri="{FF2B5EF4-FFF2-40B4-BE49-F238E27FC236}">
                  <a16:creationId xmlns:a16="http://schemas.microsoft.com/office/drawing/2014/main" id="{B7A9E94B-FE26-F628-726A-05AFCF14BB27}"/>
                </a:ext>
              </a:extLst>
            </p:cNvPr>
            <p:cNvSpPr txBox="1"/>
            <p:nvPr/>
          </p:nvSpPr>
          <p:spPr>
            <a:xfrm>
              <a:off x="1662670" y="3405400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Ordinal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6" name="Google Shape;215;p29">
              <a:extLst>
                <a:ext uri="{FF2B5EF4-FFF2-40B4-BE49-F238E27FC236}">
                  <a16:creationId xmlns:a16="http://schemas.microsoft.com/office/drawing/2014/main" id="{616E49D1-2E15-70A6-9332-CAAE166C73F8}"/>
                </a:ext>
              </a:extLst>
            </p:cNvPr>
            <p:cNvSpPr/>
            <p:nvPr/>
          </p:nvSpPr>
          <p:spPr>
            <a:xfrm>
              <a:off x="4155568" y="2430217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7" name="Google Shape;216;p29">
              <a:extLst>
                <a:ext uri="{FF2B5EF4-FFF2-40B4-BE49-F238E27FC236}">
                  <a16:creationId xmlns:a16="http://schemas.microsoft.com/office/drawing/2014/main" id="{3AFB4FD4-F9AC-535D-987A-CF506FD1B586}"/>
                </a:ext>
              </a:extLst>
            </p:cNvPr>
            <p:cNvSpPr txBox="1"/>
            <p:nvPr/>
          </p:nvSpPr>
          <p:spPr>
            <a:xfrm>
              <a:off x="4155568" y="2430217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Non-numeric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8" name="Google Shape;217;p29">
              <a:extLst>
                <a:ext uri="{FF2B5EF4-FFF2-40B4-BE49-F238E27FC236}">
                  <a16:creationId xmlns:a16="http://schemas.microsoft.com/office/drawing/2014/main" id="{BF6D199F-799E-AD58-9454-18B6AA2D225E}"/>
                </a:ext>
              </a:extLst>
            </p:cNvPr>
            <p:cNvSpPr/>
            <p:nvPr/>
          </p:nvSpPr>
          <p:spPr>
            <a:xfrm>
              <a:off x="3324602" y="3405400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9" name="Google Shape;218;p29">
              <a:extLst>
                <a:ext uri="{FF2B5EF4-FFF2-40B4-BE49-F238E27FC236}">
                  <a16:creationId xmlns:a16="http://schemas.microsoft.com/office/drawing/2014/main" id="{C3FDEE92-9953-2149-0E3B-8EFCE3D08EFA}"/>
                </a:ext>
              </a:extLst>
            </p:cNvPr>
            <p:cNvSpPr txBox="1"/>
            <p:nvPr/>
          </p:nvSpPr>
          <p:spPr>
            <a:xfrm>
              <a:off x="3324602" y="3405400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Nominal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30" name="Google Shape;219;p29">
              <a:extLst>
                <a:ext uri="{FF2B5EF4-FFF2-40B4-BE49-F238E27FC236}">
                  <a16:creationId xmlns:a16="http://schemas.microsoft.com/office/drawing/2014/main" id="{2D765A7E-C6E2-1B11-0471-09B624F05882}"/>
                </a:ext>
              </a:extLst>
            </p:cNvPr>
            <p:cNvSpPr/>
            <p:nvPr/>
          </p:nvSpPr>
          <p:spPr>
            <a:xfrm>
              <a:off x="4986534" y="3405400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31" name="Google Shape;220;p29">
              <a:extLst>
                <a:ext uri="{FF2B5EF4-FFF2-40B4-BE49-F238E27FC236}">
                  <a16:creationId xmlns:a16="http://schemas.microsoft.com/office/drawing/2014/main" id="{A96E0AF0-ABF9-6427-76D9-6F4B5C11BF0C}"/>
                </a:ext>
              </a:extLst>
            </p:cNvPr>
            <p:cNvSpPr txBox="1"/>
            <p:nvPr/>
          </p:nvSpPr>
          <p:spPr>
            <a:xfrm>
              <a:off x="4986534" y="3405400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Ordinal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96" name="Google Shape;221;p29">
              <a:extLst>
                <a:ext uri="{FF2B5EF4-FFF2-40B4-BE49-F238E27FC236}">
                  <a16:creationId xmlns:a16="http://schemas.microsoft.com/office/drawing/2014/main" id="{6BFB4C34-5BD7-3F2D-5E21-45113D7DA602}"/>
                </a:ext>
              </a:extLst>
            </p:cNvPr>
            <p:cNvSpPr/>
            <p:nvPr/>
          </p:nvSpPr>
          <p:spPr>
            <a:xfrm>
              <a:off x="9141364" y="1455033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97" name="Google Shape;222;p29">
              <a:extLst>
                <a:ext uri="{FF2B5EF4-FFF2-40B4-BE49-F238E27FC236}">
                  <a16:creationId xmlns:a16="http://schemas.microsoft.com/office/drawing/2014/main" id="{9AB3CF5C-CDBE-3A45-868A-0BC251762A7A}"/>
                </a:ext>
              </a:extLst>
            </p:cNvPr>
            <p:cNvSpPr txBox="1"/>
            <p:nvPr/>
          </p:nvSpPr>
          <p:spPr>
            <a:xfrm>
              <a:off x="9141364" y="1455033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Quantitative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98" name="Google Shape;223;p29">
              <a:extLst>
                <a:ext uri="{FF2B5EF4-FFF2-40B4-BE49-F238E27FC236}">
                  <a16:creationId xmlns:a16="http://schemas.microsoft.com/office/drawing/2014/main" id="{3EC8FC96-A611-AC0A-BC36-3E9F017EFB7C}"/>
                </a:ext>
              </a:extLst>
            </p:cNvPr>
            <p:cNvSpPr/>
            <p:nvPr/>
          </p:nvSpPr>
          <p:spPr>
            <a:xfrm>
              <a:off x="7479432" y="2430217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99" name="Google Shape;224;p29">
              <a:extLst>
                <a:ext uri="{FF2B5EF4-FFF2-40B4-BE49-F238E27FC236}">
                  <a16:creationId xmlns:a16="http://schemas.microsoft.com/office/drawing/2014/main" id="{6A799F72-59A0-F550-3E78-B5799CA72629}"/>
                </a:ext>
              </a:extLst>
            </p:cNvPr>
            <p:cNvSpPr txBox="1"/>
            <p:nvPr/>
          </p:nvSpPr>
          <p:spPr>
            <a:xfrm>
              <a:off x="7479432" y="2430217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Numeric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00" name="Google Shape;225;p29">
              <a:extLst>
                <a:ext uri="{FF2B5EF4-FFF2-40B4-BE49-F238E27FC236}">
                  <a16:creationId xmlns:a16="http://schemas.microsoft.com/office/drawing/2014/main" id="{8416E9DD-2F50-4167-7D6B-BEC1920E5E8E}"/>
                </a:ext>
              </a:extLst>
            </p:cNvPr>
            <p:cNvSpPr/>
            <p:nvPr/>
          </p:nvSpPr>
          <p:spPr>
            <a:xfrm>
              <a:off x="6648466" y="3405400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01" name="Google Shape;226;p29">
              <a:extLst>
                <a:ext uri="{FF2B5EF4-FFF2-40B4-BE49-F238E27FC236}">
                  <a16:creationId xmlns:a16="http://schemas.microsoft.com/office/drawing/2014/main" id="{C5132C18-2BCA-ACC1-7E29-5E035528A0C8}"/>
                </a:ext>
              </a:extLst>
            </p:cNvPr>
            <p:cNvSpPr txBox="1"/>
            <p:nvPr/>
          </p:nvSpPr>
          <p:spPr>
            <a:xfrm>
              <a:off x="6648466" y="3405400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Interval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02" name="Google Shape;227;p29">
              <a:extLst>
                <a:ext uri="{FF2B5EF4-FFF2-40B4-BE49-F238E27FC236}">
                  <a16:creationId xmlns:a16="http://schemas.microsoft.com/office/drawing/2014/main" id="{B43FEB84-72FE-4556-79D7-BA522399CD9E}"/>
                </a:ext>
              </a:extLst>
            </p:cNvPr>
            <p:cNvSpPr/>
            <p:nvPr/>
          </p:nvSpPr>
          <p:spPr>
            <a:xfrm>
              <a:off x="8310398" y="3405400"/>
              <a:ext cx="1373497" cy="686748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03" name="Google Shape;228;p29">
              <a:extLst>
                <a:ext uri="{FF2B5EF4-FFF2-40B4-BE49-F238E27FC236}">
                  <a16:creationId xmlns:a16="http://schemas.microsoft.com/office/drawing/2014/main" id="{674E8656-D547-37DD-82CB-8EB081085FD0}"/>
                </a:ext>
              </a:extLst>
            </p:cNvPr>
            <p:cNvSpPr txBox="1"/>
            <p:nvPr/>
          </p:nvSpPr>
          <p:spPr>
            <a:xfrm>
              <a:off x="8310398" y="3405400"/>
              <a:ext cx="1373497" cy="686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2400">
                  <a:solidFill>
                    <a:schemeClr val="dk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  <a:sym typeface="Calibri"/>
                </a:rPr>
                <a:t>Ratio</a:t>
              </a:r>
              <a:endParaRPr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2607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30C18A0C-4682-5113-3DC9-B985C731B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6B972E52-77AE-68D0-DBFF-903D868CA75C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FF2D9C9D-6449-00AB-08EA-C15A3EA9FB60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877092E3-7B72-EEB8-9305-791CE647C578}"/>
              </a:ext>
            </a:extLst>
          </p:cNvPr>
          <p:cNvSpPr/>
          <p:nvPr/>
        </p:nvSpPr>
        <p:spPr>
          <a:xfrm rot="10800000">
            <a:off x="117987" y="-919338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ID" dirty="0"/>
          </a:p>
        </p:txBody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B7924A2A-A5DD-B56E-B2E8-ADBDD68F4F6C}"/>
              </a:ext>
            </a:extLst>
          </p:cNvPr>
          <p:cNvSpPr txBox="1"/>
          <p:nvPr/>
        </p:nvSpPr>
        <p:spPr>
          <a:xfrm>
            <a:off x="1" y="275347"/>
            <a:ext cx="10073148" cy="10833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US" sz="8800" dirty="0"/>
              <a:t>Jenis-jenis Data</a:t>
            </a:r>
            <a:endParaRPr sz="9600" dirty="0">
              <a:latin typeface="League Spartan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109621-D633-D0B6-8E8C-B6940E698E18}"/>
              </a:ext>
            </a:extLst>
          </p:cNvPr>
          <p:cNvSpPr txBox="1"/>
          <p:nvPr/>
        </p:nvSpPr>
        <p:spPr>
          <a:xfrm>
            <a:off x="656302" y="1634068"/>
            <a:ext cx="155226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Menurut Sifatnya, data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dibedakan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antara data bersifat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diskret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kontinu</a:t>
            </a:r>
            <a:endParaRPr lang="en-ID" sz="3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EF82E631-34DC-8FD5-2AED-28D533215F62}"/>
              </a:ext>
            </a:extLst>
          </p:cNvPr>
          <p:cNvSpPr txBox="1"/>
          <p:nvPr/>
        </p:nvSpPr>
        <p:spPr>
          <a:xfrm>
            <a:off x="656302" y="2555746"/>
            <a:ext cx="16363336" cy="6421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1).Data </a:t>
            </a: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Diskret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yaitu data kuantitatif yang didapat dari hasil hitungan, sehingga bentuk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datanya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bulat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>
              <a:lnSpc>
                <a:spcPct val="130000"/>
              </a:lnSpc>
            </a:pP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Contohnya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: </a:t>
            </a:r>
          </a:p>
          <a:p>
            <a:pPr marL="571500" indent="-571500">
              <a:lnSpc>
                <a:spcPct val="130000"/>
              </a:lnSpc>
              <a:buFontTx/>
              <a:buChar char="-"/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Jumlah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konsumen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TV merk Soni per-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kecamatan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di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Kabupaten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Bireuen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tahun 2009. </a:t>
            </a:r>
          </a:p>
          <a:p>
            <a:pPr marL="571500" indent="-571500">
              <a:lnSpc>
                <a:spcPct val="130000"/>
              </a:lnSpc>
              <a:buFontTx/>
              <a:buChar char="-"/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Jumlah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peserta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KB IUD di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Puskesmas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Peusangan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Bireuen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>
              <a:lnSpc>
                <a:spcPct val="130000"/>
              </a:lnSpc>
            </a:pP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2).Data </a:t>
            </a: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Kontinu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yaitu data kuantitatif yang diperoleh dari suatu kegiatan riset dalam bentuk nilai dalam suatu interval. </a:t>
            </a:r>
          </a:p>
          <a:p>
            <a:pPr>
              <a:lnSpc>
                <a:spcPct val="130000"/>
              </a:lnSpc>
            </a:pP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Contohnya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: 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Konsumsi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bensin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angkutan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Lhokseumawe-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Bireuen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sekitar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15-17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liter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per-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hari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Biaya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promosi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PT Gudang-Garam,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sekitar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5 – 6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Milyar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per-tahun.</a:t>
            </a:r>
          </a:p>
        </p:txBody>
      </p:sp>
    </p:spTree>
    <p:extLst>
      <p:ext uri="{BB962C8B-B14F-4D97-AF65-F5344CB8AC3E}">
        <p14:creationId xmlns:p14="http://schemas.microsoft.com/office/powerpoint/2010/main" val="15437338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F8502485-E360-6C61-30C7-7A84F4DB4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F6DD0023-1F23-7F0E-E013-1B3DF6E42DF7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04402F4A-6366-19D5-87B9-739F6916C058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53D2742D-E9C6-BD1D-A7DC-157E71111080}"/>
              </a:ext>
            </a:extLst>
          </p:cNvPr>
          <p:cNvSpPr/>
          <p:nvPr/>
        </p:nvSpPr>
        <p:spPr>
          <a:xfrm rot="10800000">
            <a:off x="117987" y="-919338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ID" dirty="0"/>
          </a:p>
        </p:txBody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F649D3FF-0450-3257-5C15-FF79F97C5232}"/>
              </a:ext>
            </a:extLst>
          </p:cNvPr>
          <p:cNvSpPr txBox="1"/>
          <p:nvPr/>
        </p:nvSpPr>
        <p:spPr>
          <a:xfrm>
            <a:off x="1" y="275347"/>
            <a:ext cx="10073148" cy="10833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US" sz="8800" dirty="0"/>
              <a:t>Jenis-jenis Data</a:t>
            </a:r>
            <a:endParaRPr sz="9600" dirty="0">
              <a:latin typeface="League Spartan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70556E-8318-A0B8-488E-D8E3C79E32D6}"/>
              </a:ext>
            </a:extLst>
          </p:cNvPr>
          <p:cNvSpPr txBox="1"/>
          <p:nvPr/>
        </p:nvSpPr>
        <p:spPr>
          <a:xfrm>
            <a:off x="656302" y="1634068"/>
            <a:ext cx="155226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dirty="0"/>
              <a:t>Menurut cara </a:t>
            </a:r>
            <a:r>
              <a:rPr lang="en-ID" sz="3600" dirty="0" err="1"/>
              <a:t>memperolehnya</a:t>
            </a:r>
            <a:r>
              <a:rPr lang="en-ID" sz="3600" dirty="0"/>
              <a:t> </a:t>
            </a:r>
            <a:r>
              <a:rPr lang="en-ID" sz="3600" dirty="0" err="1"/>
              <a:t>dibedakan</a:t>
            </a:r>
            <a:r>
              <a:rPr lang="en-ID" sz="3600" dirty="0"/>
              <a:t> antara data primer dan sekunder</a:t>
            </a:r>
            <a:endParaRPr lang="en-ID" sz="3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0BC7DBC-A21D-8E83-6CC0-5BF0D6468AE1}"/>
              </a:ext>
            </a:extLst>
          </p:cNvPr>
          <p:cNvSpPr txBox="1"/>
          <p:nvPr/>
        </p:nvSpPr>
        <p:spPr>
          <a:xfrm>
            <a:off x="656302" y="2355849"/>
            <a:ext cx="16363336" cy="7066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ID" sz="3200" b="1" dirty="0"/>
              <a:t>1). Data Primer</a:t>
            </a:r>
            <a:r>
              <a:rPr lang="en-ID" sz="3200" dirty="0"/>
              <a:t>, </a:t>
            </a:r>
          </a:p>
          <a:p>
            <a:pPr>
              <a:lnSpc>
                <a:spcPct val="130000"/>
              </a:lnSpc>
            </a:pPr>
            <a:r>
              <a:rPr lang="en-ID" sz="3200" dirty="0"/>
              <a:t>yaitu data yang dikumpulkan dan diolah sendiri oleh suatu badan atau </a:t>
            </a:r>
            <a:r>
              <a:rPr lang="en-ID" sz="3200" dirty="0" err="1"/>
              <a:t>organisasi</a:t>
            </a:r>
            <a:r>
              <a:rPr lang="en-ID" sz="3200" dirty="0"/>
              <a:t> atau lembaga, baik pemerintah maupun </a:t>
            </a:r>
            <a:r>
              <a:rPr lang="en-ID" sz="3200" dirty="0" err="1"/>
              <a:t>swasta</a:t>
            </a:r>
            <a:r>
              <a:rPr lang="en-ID" sz="3200" dirty="0"/>
              <a:t>, juga termasuk </a:t>
            </a:r>
            <a:r>
              <a:rPr lang="en-ID" sz="3200" dirty="0" err="1"/>
              <a:t>perorangan</a:t>
            </a:r>
            <a:r>
              <a:rPr lang="en-ID" sz="3200" dirty="0"/>
              <a:t>. Badan yang selama ini </a:t>
            </a:r>
            <a:r>
              <a:rPr lang="en-ID" sz="3200" dirty="0" err="1"/>
              <a:t>mengadakan</a:t>
            </a:r>
            <a:r>
              <a:rPr lang="en-ID" sz="3200" dirty="0"/>
              <a:t> data primer antara lain Badan </a:t>
            </a:r>
            <a:r>
              <a:rPr lang="en-ID" sz="3200" dirty="0" err="1"/>
              <a:t>pusat</a:t>
            </a:r>
            <a:r>
              <a:rPr lang="en-ID" sz="3200" dirty="0"/>
              <a:t> Statistik (BPS), </a:t>
            </a:r>
            <a:r>
              <a:rPr lang="en-ID" sz="3200" dirty="0" err="1"/>
              <a:t>Bappenas</a:t>
            </a:r>
            <a:r>
              <a:rPr lang="en-ID" sz="3200" dirty="0"/>
              <a:t>, PPTM, dan lain-lain. BPS setiap periode </a:t>
            </a:r>
            <a:r>
              <a:rPr lang="en-ID" sz="3200" dirty="0" err="1"/>
              <a:t>mengum-pulkan</a:t>
            </a:r>
            <a:r>
              <a:rPr lang="en-ID" sz="3200" dirty="0"/>
              <a:t> data melalui Sensus (seperti Sensus </a:t>
            </a:r>
            <a:r>
              <a:rPr lang="en-ID" sz="3200" dirty="0" err="1"/>
              <a:t>Penduduk</a:t>
            </a:r>
            <a:r>
              <a:rPr lang="en-ID" sz="3200" dirty="0"/>
              <a:t>), </a:t>
            </a:r>
            <a:r>
              <a:rPr lang="en-ID" sz="3200" dirty="0" err="1"/>
              <a:t>Survai</a:t>
            </a:r>
            <a:r>
              <a:rPr lang="en-ID" sz="3200" dirty="0"/>
              <a:t> (seperti SUPAS, SUSENAS, SAKERTI, </a:t>
            </a:r>
            <a:r>
              <a:rPr lang="en-ID" sz="3200" dirty="0" err="1"/>
              <a:t>dll</a:t>
            </a:r>
            <a:r>
              <a:rPr lang="en-ID" sz="3200" dirty="0"/>
              <a:t>). </a:t>
            </a:r>
          </a:p>
          <a:p>
            <a:pPr>
              <a:lnSpc>
                <a:spcPct val="130000"/>
              </a:lnSpc>
            </a:pPr>
            <a:r>
              <a:rPr lang="en-ID" sz="3200" b="1" dirty="0"/>
              <a:t>2). Data sekunder</a:t>
            </a:r>
            <a:r>
              <a:rPr lang="en-ID" sz="3200" dirty="0"/>
              <a:t>, </a:t>
            </a:r>
          </a:p>
          <a:p>
            <a:pPr>
              <a:lnSpc>
                <a:spcPct val="130000"/>
              </a:lnSpc>
            </a:pPr>
            <a:r>
              <a:rPr lang="en-ID" sz="3200" dirty="0"/>
              <a:t>adalah data yang diperoleh dalam bentuk yang sudah jadi, dan </a:t>
            </a:r>
            <a:r>
              <a:rPr lang="en-ID" sz="3200" dirty="0" err="1"/>
              <a:t>seseorang</a:t>
            </a:r>
            <a:r>
              <a:rPr lang="en-ID" sz="3200" dirty="0"/>
              <a:t> atau lembaga </a:t>
            </a:r>
            <a:r>
              <a:rPr lang="en-ID" sz="3200" dirty="0" err="1"/>
              <a:t>mendapatkannya</a:t>
            </a:r>
            <a:r>
              <a:rPr lang="en-ID" sz="3200" dirty="0"/>
              <a:t> dari </a:t>
            </a:r>
            <a:r>
              <a:rPr lang="en-ID" sz="3200" dirty="0" err="1"/>
              <a:t>pihak</a:t>
            </a:r>
            <a:r>
              <a:rPr lang="en-ID" sz="3200" dirty="0"/>
              <a:t> atau instansi lain. Biasanya data sekunder yang diambil tersebut </a:t>
            </a:r>
            <a:r>
              <a:rPr lang="en-ID" sz="3200" dirty="0" err="1"/>
              <a:t>bukan</a:t>
            </a:r>
            <a:r>
              <a:rPr lang="en-ID" sz="3200" dirty="0"/>
              <a:t> untuk riset, tetapi untuk atau sebagai </a:t>
            </a:r>
            <a:r>
              <a:rPr lang="en-ID" sz="3200" dirty="0" err="1"/>
              <a:t>penjelas</a:t>
            </a:r>
            <a:r>
              <a:rPr lang="en-ID" sz="3200" dirty="0"/>
              <a:t> suatu analisis, sebagai pembanding, dan sebagai </a:t>
            </a:r>
            <a:r>
              <a:rPr lang="en-ID" sz="3200" dirty="0" err="1"/>
              <a:t>referensi</a:t>
            </a:r>
            <a:r>
              <a:rPr lang="en-ID" sz="3200" dirty="0"/>
              <a:t>.</a:t>
            </a:r>
            <a:endParaRPr lang="en-ID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283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D8772282-ED97-AA5A-90A4-5052A768C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49DB4B81-34BE-839D-7563-F5D483850CBC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844B0040-54FF-4CDC-6FBA-CEB70F875126}"/>
              </a:ext>
            </a:extLst>
          </p:cNvPr>
          <p:cNvSpPr/>
          <p:nvPr/>
        </p:nvSpPr>
        <p:spPr>
          <a:xfrm>
            <a:off x="-930392" y="9647449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F3BA47AA-0CDE-5FF9-E8C5-1843A9463B57}"/>
              </a:ext>
            </a:extLst>
          </p:cNvPr>
          <p:cNvSpPr/>
          <p:nvPr/>
        </p:nvSpPr>
        <p:spPr>
          <a:xfrm rot="10800000">
            <a:off x="117987" y="-919338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ID" dirty="0"/>
          </a:p>
        </p:txBody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917FB1D5-5653-0EC0-F70E-C73A82A2FCC8}"/>
              </a:ext>
            </a:extLst>
          </p:cNvPr>
          <p:cNvSpPr txBox="1"/>
          <p:nvPr/>
        </p:nvSpPr>
        <p:spPr>
          <a:xfrm>
            <a:off x="1" y="275347"/>
            <a:ext cx="10073148" cy="10833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US" sz="8800" dirty="0"/>
              <a:t>Jenis-jenis Data</a:t>
            </a:r>
            <a:endParaRPr sz="9600" dirty="0">
              <a:latin typeface="League Spartan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6580A5-7E11-634D-4FC5-180BEC072D25}"/>
              </a:ext>
            </a:extLst>
          </p:cNvPr>
          <p:cNvSpPr txBox="1"/>
          <p:nvPr/>
        </p:nvSpPr>
        <p:spPr>
          <a:xfrm>
            <a:off x="656302" y="1634068"/>
            <a:ext cx="1667305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dirty="0"/>
              <a:t>Menurut Waktu </a:t>
            </a:r>
            <a:r>
              <a:rPr lang="en-ID" sz="3600" dirty="0" err="1"/>
              <a:t>Pengumpulannya</a:t>
            </a:r>
            <a:r>
              <a:rPr lang="en-ID" sz="3600" dirty="0"/>
              <a:t> dikenal dengan </a:t>
            </a:r>
            <a:r>
              <a:rPr lang="en-ID" sz="3600" dirty="0" err="1"/>
              <a:t>istilah</a:t>
            </a:r>
            <a:r>
              <a:rPr lang="en-ID" sz="3600" dirty="0"/>
              <a:t> data Cross-section dan data time series.</a:t>
            </a:r>
            <a:endParaRPr lang="en-ID" sz="3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A6B61B1-A663-93EF-1FA8-FE7B19CB1E0B}"/>
              </a:ext>
            </a:extLst>
          </p:cNvPr>
          <p:cNvSpPr txBox="1"/>
          <p:nvPr/>
        </p:nvSpPr>
        <p:spPr>
          <a:xfrm>
            <a:off x="656302" y="3106017"/>
            <a:ext cx="17318916" cy="6194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ID" sz="2800" b="1" dirty="0"/>
              <a:t>1). Data Cross-Section</a:t>
            </a:r>
            <a:r>
              <a:rPr lang="en-ID" sz="2800" dirty="0"/>
              <a:t>, adalah data yang dikumpulkan pada suatu waktu tertentu (at a point of time). Dan dari </a:t>
            </a:r>
            <a:r>
              <a:rPr lang="en-ID" sz="2800" dirty="0" err="1"/>
              <a:t>padanya</a:t>
            </a:r>
            <a:r>
              <a:rPr lang="en-ID" sz="2800" dirty="0"/>
              <a:t> dapat mendeskripsikan keadaan pada waktu tersebut saja. </a:t>
            </a:r>
          </a:p>
          <a:p>
            <a:pPr>
              <a:lnSpc>
                <a:spcPct val="130000"/>
              </a:lnSpc>
            </a:pPr>
            <a:r>
              <a:rPr lang="en-ID" sz="2800" dirty="0" err="1"/>
              <a:t>Contohnya</a:t>
            </a:r>
            <a:r>
              <a:rPr lang="en-ID" sz="2800" dirty="0"/>
              <a:t> : 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r>
              <a:rPr lang="en-ID" sz="2800" dirty="0"/>
              <a:t>Jumlah </a:t>
            </a:r>
            <a:r>
              <a:rPr lang="en-ID" sz="2800" dirty="0" err="1"/>
              <a:t>pengunjung</a:t>
            </a:r>
            <a:r>
              <a:rPr lang="en-ID" sz="2800" dirty="0"/>
              <a:t> </a:t>
            </a:r>
            <a:r>
              <a:rPr lang="en-ID" sz="2800" dirty="0" err="1"/>
              <a:t>pameran</a:t>
            </a:r>
            <a:r>
              <a:rPr lang="en-ID" sz="2800" dirty="0"/>
              <a:t> pada acara </a:t>
            </a:r>
            <a:r>
              <a:rPr lang="en-ID" sz="2800" dirty="0" err="1"/>
              <a:t>pembukaan</a:t>
            </a:r>
            <a:r>
              <a:rPr lang="en-ID" sz="2800" dirty="0"/>
              <a:t> </a:t>
            </a:r>
            <a:r>
              <a:rPr lang="en-ID" sz="2800" dirty="0" err="1"/>
              <a:t>Pameran</a:t>
            </a:r>
            <a:r>
              <a:rPr lang="en-ID" sz="2800" dirty="0"/>
              <a:t> Rumah Sederhana di Kota Medan tahun 2010. 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r>
              <a:rPr lang="en-ID" sz="2800" dirty="0"/>
              <a:t>Jumlah penjualan Produk Nabisco, tahun 2009 lalu. </a:t>
            </a:r>
          </a:p>
          <a:p>
            <a:pPr>
              <a:lnSpc>
                <a:spcPct val="130000"/>
              </a:lnSpc>
            </a:pPr>
            <a:r>
              <a:rPr lang="en-ID" sz="2800" b="1" dirty="0"/>
              <a:t>2). Data Time Series</a:t>
            </a:r>
            <a:r>
              <a:rPr lang="en-ID" sz="2800" dirty="0"/>
              <a:t>, adalah data </a:t>
            </a:r>
            <a:r>
              <a:rPr lang="en-ID" sz="2800" dirty="0" err="1"/>
              <a:t>berkala</a:t>
            </a:r>
            <a:r>
              <a:rPr lang="en-ID" sz="2800" dirty="0"/>
              <a:t> yang dikumpulkan menurut periode waktu masa </a:t>
            </a:r>
            <a:r>
              <a:rPr lang="en-ID" sz="2800" dirty="0" err="1"/>
              <a:t>lampau</a:t>
            </a:r>
            <a:r>
              <a:rPr lang="en-ID" sz="2800" dirty="0"/>
              <a:t> untuk jangka waktu pengamatan yang ditetapkan </a:t>
            </a:r>
          </a:p>
          <a:p>
            <a:pPr>
              <a:lnSpc>
                <a:spcPct val="130000"/>
              </a:lnSpc>
            </a:pPr>
            <a:r>
              <a:rPr lang="en-ID" sz="2800" dirty="0"/>
              <a:t> </a:t>
            </a:r>
            <a:r>
              <a:rPr lang="en-ID" sz="2800" dirty="0" err="1"/>
              <a:t>Contohnya</a:t>
            </a:r>
            <a:r>
              <a:rPr lang="en-ID" sz="2800" dirty="0"/>
              <a:t> : </a:t>
            </a:r>
          </a:p>
          <a:p>
            <a:pPr>
              <a:lnSpc>
                <a:spcPct val="130000"/>
              </a:lnSpc>
            </a:pPr>
            <a:r>
              <a:rPr lang="en-ID" sz="2800" dirty="0"/>
              <a:t>Data Jumlah </a:t>
            </a:r>
            <a:r>
              <a:rPr lang="en-ID" sz="2800" dirty="0" err="1"/>
              <a:t>perkembangan</a:t>
            </a:r>
            <a:r>
              <a:rPr lang="en-ID" sz="2800" dirty="0"/>
              <a:t> </a:t>
            </a:r>
            <a:r>
              <a:rPr lang="en-ID" sz="2800" dirty="0" err="1"/>
              <a:t>siswa</a:t>
            </a:r>
            <a:r>
              <a:rPr lang="en-ID" sz="2800" dirty="0"/>
              <a:t> SD yang </a:t>
            </a:r>
            <a:r>
              <a:rPr lang="en-ID" sz="2800" dirty="0" err="1"/>
              <a:t>putus</a:t>
            </a:r>
            <a:r>
              <a:rPr lang="en-ID" sz="2800" dirty="0"/>
              <a:t> </a:t>
            </a:r>
            <a:r>
              <a:rPr lang="en-ID" sz="2800" dirty="0" err="1"/>
              <a:t>sekolah</a:t>
            </a:r>
            <a:r>
              <a:rPr lang="en-ID" sz="2800" dirty="0"/>
              <a:t> tahun 2008-2010. </a:t>
            </a:r>
          </a:p>
          <a:p>
            <a:pPr>
              <a:lnSpc>
                <a:spcPct val="130000"/>
              </a:lnSpc>
            </a:pPr>
            <a:r>
              <a:rPr lang="en-ID" sz="2800" dirty="0"/>
              <a:t>- Jumlah penerimaan guru SD di Aceh periode tahun 2006-2010</a:t>
            </a:r>
            <a:endParaRPr lang="en-ID" sz="2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318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5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218" name="Google Shape;218;p25"/>
          <p:cNvSpPr txBox="1"/>
          <p:nvPr/>
        </p:nvSpPr>
        <p:spPr>
          <a:xfrm>
            <a:off x="2577819" y="4127671"/>
            <a:ext cx="13132363" cy="2520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5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122" b="0" i="0" u="none" strike="noStrike" cap="none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TERIMAKASIH</a:t>
            </a:r>
            <a:endParaRPr dirty="0"/>
          </a:p>
        </p:txBody>
      </p:sp>
      <p:sp>
        <p:nvSpPr>
          <p:cNvPr id="219" name="Google Shape;219;p25"/>
          <p:cNvSpPr/>
          <p:nvPr/>
        </p:nvSpPr>
        <p:spPr>
          <a:xfrm>
            <a:off x="3631016" y="9258300"/>
            <a:ext cx="14656984" cy="1612268"/>
          </a:xfrm>
          <a:custGeom>
            <a:avLst/>
            <a:gdLst/>
            <a:ahLst/>
            <a:cxnLst/>
            <a:rect l="l" t="t" r="r" b="b"/>
            <a:pathLst>
              <a:path w="14656984" h="1612268" extrusionOk="0">
                <a:moveTo>
                  <a:pt x="0" y="0"/>
                </a:moveTo>
                <a:lnTo>
                  <a:pt x="14656984" y="0"/>
                </a:lnTo>
                <a:lnTo>
                  <a:pt x="14656984" y="1612268"/>
                </a:lnTo>
                <a:lnTo>
                  <a:pt x="0" y="16122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220" name="Google Shape;220;p25"/>
          <p:cNvSpPr/>
          <p:nvPr/>
        </p:nvSpPr>
        <p:spPr>
          <a:xfrm rot="10800000">
            <a:off x="0" y="-601236"/>
            <a:ext cx="14837572" cy="1632133"/>
          </a:xfrm>
          <a:custGeom>
            <a:avLst/>
            <a:gdLst/>
            <a:ahLst/>
            <a:cxnLst/>
            <a:rect l="l" t="t" r="r" b="b"/>
            <a:pathLst>
              <a:path w="14837572" h="1632133" extrusionOk="0">
                <a:moveTo>
                  <a:pt x="14837572" y="1632133"/>
                </a:moveTo>
                <a:lnTo>
                  <a:pt x="0" y="1632133"/>
                </a:lnTo>
                <a:lnTo>
                  <a:pt x="0" y="0"/>
                </a:lnTo>
                <a:lnTo>
                  <a:pt x="14837572" y="0"/>
                </a:lnTo>
                <a:lnTo>
                  <a:pt x="14837572" y="1632133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221" name="Google Shape;221;p25"/>
          <p:cNvSpPr/>
          <p:nvPr/>
        </p:nvSpPr>
        <p:spPr>
          <a:xfrm flipH="1">
            <a:off x="0" y="4929662"/>
            <a:ext cx="5678514" cy="5567309"/>
          </a:xfrm>
          <a:custGeom>
            <a:avLst/>
            <a:gdLst/>
            <a:ahLst/>
            <a:cxnLst/>
            <a:rect l="l" t="t" r="r" b="b"/>
            <a:pathLst>
              <a:path w="5678514" h="5567309" extrusionOk="0">
                <a:moveTo>
                  <a:pt x="5678514" y="0"/>
                </a:moveTo>
                <a:lnTo>
                  <a:pt x="0" y="0"/>
                </a:lnTo>
                <a:lnTo>
                  <a:pt x="0" y="5567309"/>
                </a:lnTo>
                <a:lnTo>
                  <a:pt x="5678514" y="5567309"/>
                </a:lnTo>
                <a:lnTo>
                  <a:pt x="5678514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222" name="Google Shape;222;p25"/>
          <p:cNvSpPr/>
          <p:nvPr/>
        </p:nvSpPr>
        <p:spPr>
          <a:xfrm rot="10800000" flipH="1">
            <a:off x="12829906" y="-207775"/>
            <a:ext cx="5458094" cy="5351206"/>
          </a:xfrm>
          <a:custGeom>
            <a:avLst/>
            <a:gdLst/>
            <a:ahLst/>
            <a:cxnLst/>
            <a:rect l="l" t="t" r="r" b="b"/>
            <a:pathLst>
              <a:path w="5458094" h="5351206" extrusionOk="0">
                <a:moveTo>
                  <a:pt x="0" y="5351207"/>
                </a:moveTo>
                <a:lnTo>
                  <a:pt x="5458094" y="5351207"/>
                </a:lnTo>
                <a:lnTo>
                  <a:pt x="5458094" y="0"/>
                </a:lnTo>
                <a:lnTo>
                  <a:pt x="0" y="0"/>
                </a:lnTo>
                <a:lnTo>
                  <a:pt x="0" y="5351207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3" name="Google Shape;113;p15"/>
          <p:cNvSpPr txBox="1"/>
          <p:nvPr/>
        </p:nvSpPr>
        <p:spPr>
          <a:xfrm>
            <a:off x="489099" y="1841496"/>
            <a:ext cx="16379410" cy="2954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ID" sz="3200" b="1" dirty="0" err="1">
                <a:latin typeface="Lato"/>
                <a:ea typeface="Lato"/>
                <a:cs typeface="Lato"/>
              </a:rPr>
              <a:t>Statistika</a:t>
            </a:r>
            <a:r>
              <a:rPr lang="en-ID" sz="3200" dirty="0">
                <a:latin typeface="Lato"/>
                <a:ea typeface="Lato"/>
                <a:cs typeface="Lato"/>
              </a:rPr>
              <a:t> adalah </a:t>
            </a:r>
            <a:r>
              <a:rPr lang="en-ID" sz="3200" dirty="0" err="1">
                <a:latin typeface="Lato"/>
                <a:ea typeface="Lato"/>
                <a:cs typeface="Lato"/>
              </a:rPr>
              <a:t>ilmu</a:t>
            </a:r>
            <a:r>
              <a:rPr lang="en-ID" sz="3200" dirty="0">
                <a:latin typeface="Lato"/>
                <a:ea typeface="Lato"/>
                <a:cs typeface="Lato"/>
              </a:rPr>
              <a:t> yang </a:t>
            </a:r>
            <a:r>
              <a:rPr lang="en-ID" sz="3200" dirty="0" err="1">
                <a:latin typeface="Lato"/>
                <a:ea typeface="Lato"/>
                <a:cs typeface="Lato"/>
              </a:rPr>
              <a:t>mempelajari</a:t>
            </a:r>
            <a:r>
              <a:rPr lang="en-ID" sz="3200" dirty="0">
                <a:latin typeface="Lato"/>
                <a:ea typeface="Lato"/>
                <a:cs typeface="Lato"/>
              </a:rPr>
              <a:t> tentang data, yang </a:t>
            </a:r>
            <a:r>
              <a:rPr lang="en-ID" sz="3200" dirty="0" err="1">
                <a:latin typeface="Lato"/>
                <a:ea typeface="Lato"/>
                <a:cs typeface="Lato"/>
              </a:rPr>
              <a:t>mencakup</a:t>
            </a:r>
            <a:r>
              <a:rPr lang="en-ID" sz="3200" dirty="0">
                <a:latin typeface="Lato"/>
                <a:ea typeface="Lato"/>
                <a:cs typeface="Lato"/>
              </a:rPr>
              <a:t> metode untuk </a:t>
            </a:r>
            <a:r>
              <a:rPr lang="en-ID" sz="3200" dirty="0" err="1">
                <a:latin typeface="Lato"/>
                <a:ea typeface="Lato"/>
                <a:cs typeface="Lato"/>
              </a:rPr>
              <a:t>merencanakan</a:t>
            </a:r>
            <a:r>
              <a:rPr lang="en-ID" sz="3200" dirty="0">
                <a:latin typeface="Lato"/>
                <a:ea typeface="Lato"/>
                <a:cs typeface="Lato"/>
              </a:rPr>
              <a:t>, </a:t>
            </a:r>
            <a:r>
              <a:rPr lang="en-ID" sz="3200" dirty="0" err="1">
                <a:latin typeface="Lato"/>
                <a:ea typeface="Lato"/>
                <a:cs typeface="Lato"/>
              </a:rPr>
              <a:t>mengumpulkan</a:t>
            </a:r>
            <a:r>
              <a:rPr lang="en-ID" sz="3200" dirty="0">
                <a:latin typeface="Lato"/>
                <a:ea typeface="Lato"/>
                <a:cs typeface="Lato"/>
              </a:rPr>
              <a:t>, mengolah, menganalisis, </a:t>
            </a:r>
            <a:r>
              <a:rPr lang="en-ID" sz="3200" dirty="0" err="1">
                <a:latin typeface="Lato"/>
                <a:ea typeface="Lato"/>
                <a:cs typeface="Lato"/>
              </a:rPr>
              <a:t>menafsirkan</a:t>
            </a:r>
            <a:r>
              <a:rPr lang="en-ID" sz="3200" dirty="0">
                <a:latin typeface="Lato"/>
                <a:ea typeface="Lato"/>
                <a:cs typeface="Lato"/>
              </a:rPr>
              <a:t>, dan menyajikan data agar dapat memperoleh informasi atau kesimpulan yang berarti tentang suatu masalah atau </a:t>
            </a:r>
            <a:r>
              <a:rPr lang="en-ID" sz="3200" dirty="0" err="1">
                <a:latin typeface="Lato"/>
                <a:ea typeface="Lato"/>
                <a:cs typeface="Lato"/>
              </a:rPr>
              <a:t>fenomena</a:t>
            </a:r>
            <a:endParaRPr sz="3200" dirty="0">
              <a:latin typeface="Lato"/>
              <a:ea typeface="Lato"/>
              <a:cs typeface="Lato"/>
            </a:endParaRPr>
          </a:p>
        </p:txBody>
      </p:sp>
      <p:sp>
        <p:nvSpPr>
          <p:cNvPr id="115" name="Google Shape;115;p15"/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/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/>
          <p:cNvSpPr txBox="1"/>
          <p:nvPr/>
        </p:nvSpPr>
        <p:spPr>
          <a:xfrm>
            <a:off x="0" y="275347"/>
            <a:ext cx="12073035" cy="1215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US" sz="9874" dirty="0">
                <a:latin typeface="League Spartan"/>
              </a:rPr>
              <a:t>Pengertian </a:t>
            </a:r>
            <a:r>
              <a:rPr lang="en-US" sz="9874" dirty="0" err="1">
                <a:latin typeface="League Spartan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60A13E-FC96-1ED1-BC32-9F47F3133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099" y="4897279"/>
            <a:ext cx="17580512" cy="2319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3200" dirty="0" err="1">
                <a:latin typeface="Lato"/>
                <a:ea typeface="Lato"/>
                <a:cs typeface="Lato"/>
              </a:rPr>
              <a:t>Statistika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: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3200" dirty="0" err="1">
                <a:latin typeface="Lato"/>
                <a:ea typeface="Lato"/>
                <a:cs typeface="Lato"/>
              </a:rPr>
              <a:t>Merujuk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pada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ilmu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atau bidang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ilmu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pengetahuan yang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mempelajari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 cara-cara </a:t>
            </a:r>
            <a:r>
              <a:rPr lang="en-US" altLang="en-US" sz="3200" dirty="0" err="1">
                <a:latin typeface="Lato"/>
                <a:ea typeface="Lato"/>
                <a:cs typeface="Lato"/>
              </a:rPr>
              <a:t>mengumpulkan</a:t>
            </a:r>
            <a:r>
              <a:rPr lang="en-US" altLang="en-US" sz="3200" dirty="0">
                <a:latin typeface="Lato"/>
                <a:ea typeface="Lato"/>
                <a:cs typeface="Lato"/>
              </a:rPr>
              <a:t>, mengolah, dan menganalisis data.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635D13-52A1-CC83-AF81-79F64359E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099" y="6867957"/>
            <a:ext cx="17090978" cy="2319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3200" dirty="0">
                <a:latin typeface="Lato"/>
                <a:ea typeface="Lato"/>
                <a:cs typeface="Lato"/>
              </a:rPr>
              <a:t>Statistik: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latin typeface="Lato"/>
                <a:ea typeface="Lato"/>
                <a:cs typeface="Lato"/>
              </a:rPr>
              <a:t>Mengacu pada data itu sendiri yang dikumpulkan, diolah, dan disajikan dalam bentuk angka, tabel, atau grafik untuk memberikan informasi.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A57AFE53-4B0A-218B-0021-AEF18A33D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6A158C95-0AF9-A1CF-2BD4-37870B1C42D0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ED67901B-28E8-B70B-AA09-A59346ADD42F}"/>
              </a:ext>
            </a:extLst>
          </p:cNvPr>
          <p:cNvSpPr txBox="1"/>
          <p:nvPr/>
        </p:nvSpPr>
        <p:spPr>
          <a:xfrm>
            <a:off x="489099" y="1841496"/>
            <a:ext cx="16379410" cy="2160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just">
              <a:lnSpc>
                <a:spcPct val="130000"/>
              </a:lnSpc>
            </a:pP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memiliki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peranan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penting dalam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kehidupan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kita, dalam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kehidupan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sehari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hari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kita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kerapkali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dihadapkan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dengan banyaknya data. Dengan adanya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kita dapat mengubah data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mentah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menjadi informasi yang lebih </a:t>
            </a:r>
            <a:r>
              <a:rPr lang="en-ID" sz="3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bermakna</a:t>
            </a:r>
            <a:r>
              <a:rPr lang="en-ID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sz="6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AB1A46C8-FF82-3FAC-CABB-A43535235283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A956575F-2F02-64A9-57F5-8C0780BDE4A6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E9B68309-6322-32FE-2A78-7B21F02D7EFC}"/>
              </a:ext>
            </a:extLst>
          </p:cNvPr>
          <p:cNvSpPr txBox="1"/>
          <p:nvPr/>
        </p:nvSpPr>
        <p:spPr>
          <a:xfrm>
            <a:off x="0" y="275347"/>
            <a:ext cx="15648039" cy="1215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79997"/>
              </a:lnSpc>
            </a:pPr>
            <a:r>
              <a:rPr lang="en-ID" sz="9874" dirty="0" err="1">
                <a:latin typeface="League Spartan"/>
              </a:rPr>
              <a:t>Mengapa</a:t>
            </a:r>
            <a:r>
              <a:rPr lang="en-ID" sz="9874" dirty="0">
                <a:latin typeface="League Spartan"/>
              </a:rPr>
              <a:t> </a:t>
            </a:r>
            <a:r>
              <a:rPr lang="en-ID" sz="9874" dirty="0" err="1">
                <a:latin typeface="League Spartan"/>
              </a:rPr>
              <a:t>Statistika</a:t>
            </a:r>
            <a:r>
              <a:rPr lang="en-ID" sz="9874" dirty="0">
                <a:latin typeface="League Spartan"/>
              </a:rPr>
              <a:t> Penting?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BA0B72-5AC4-BC19-6C9F-711425841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488" y="4228873"/>
            <a:ext cx="17580512" cy="502942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95220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Memecahkan</a:t>
            </a: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masalah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dapat membantu kita dalam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memecahkan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suatu masalah dengan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mengidentifikasi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akar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masalah dan mencari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solusi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yang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efektif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Mengambil keputusan yang tepat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Dengan data yang telah dianalisis, kita dapat melihat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pola-pola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yang telah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ditafsirkan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membuat sebuah prediksi yang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akurat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Mengembangkan</a:t>
            </a: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produk dan </a:t>
            </a: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layanan</a:t>
            </a: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baru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dengan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mengumpulkan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mengolah data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konsumen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perusahaan dapat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mengembangkan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produk atau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layanan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yang sesuai dengan kebutuhan pasar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052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4F1A70FF-0488-B08C-C100-BBA3E4616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91BDDF20-0B2A-C8A5-8FB6-98C55F0C89C6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977C4EE2-2907-BE22-2044-AB4142F82D9E}"/>
              </a:ext>
            </a:extLst>
          </p:cNvPr>
          <p:cNvSpPr txBox="1"/>
          <p:nvPr/>
        </p:nvSpPr>
        <p:spPr>
          <a:xfrm>
            <a:off x="353744" y="2184763"/>
            <a:ext cx="16379410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3200" dirty="0">
                <a:latin typeface="Lato"/>
                <a:ea typeface="Lato"/>
                <a:cs typeface="Lato"/>
              </a:rPr>
              <a:t>Menggambarkan data: </a:t>
            </a:r>
          </a:p>
          <a:p>
            <a:r>
              <a:rPr lang="en-ID" sz="3200" dirty="0">
                <a:latin typeface="Lato"/>
                <a:ea typeface="Lato"/>
                <a:cs typeface="Lato"/>
              </a:rPr>
              <a:t>Menyajikan data dalam bentuk yang mudah dipahami, seperti tabel atau grafik. </a:t>
            </a:r>
          </a:p>
        </p:txBody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F4A2096B-58FB-7A89-63A9-5E83C41C5B51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C83C6EB7-F267-2645-B58A-433A77817E71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AFCC8292-A15F-C555-A8B0-98E060AD711F}"/>
              </a:ext>
            </a:extLst>
          </p:cNvPr>
          <p:cNvSpPr txBox="1"/>
          <p:nvPr/>
        </p:nvSpPr>
        <p:spPr>
          <a:xfrm>
            <a:off x="0" y="275347"/>
            <a:ext cx="12073035" cy="1215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79997"/>
              </a:lnSpc>
            </a:pPr>
            <a:r>
              <a:rPr lang="en-ID" sz="9874" dirty="0">
                <a:latin typeface="League Spartan"/>
              </a:rPr>
              <a:t>Tujuan </a:t>
            </a:r>
            <a:r>
              <a:rPr lang="en-ID" sz="9874" dirty="0" err="1">
                <a:latin typeface="League Spartan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AFE79E-1EF0-81DD-C9A5-239DF9FFE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44" y="3177229"/>
            <a:ext cx="17580512" cy="1827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ID" sz="3200" dirty="0">
                <a:latin typeface="Lato"/>
                <a:ea typeface="Lato"/>
                <a:cs typeface="Lato"/>
              </a:rPr>
              <a:t>Menganalisis data: </a:t>
            </a:r>
          </a:p>
          <a:p>
            <a:r>
              <a:rPr lang="en-ID" sz="3200" dirty="0">
                <a:latin typeface="Lato"/>
                <a:ea typeface="Lato"/>
                <a:cs typeface="Lato"/>
              </a:rPr>
              <a:t>Menguji hubungan antar data dan </a:t>
            </a:r>
            <a:r>
              <a:rPr lang="en-ID" sz="3200" dirty="0" err="1">
                <a:latin typeface="Lato"/>
                <a:ea typeface="Lato"/>
                <a:cs typeface="Lato"/>
              </a:rPr>
              <a:t>mengidentifikasi</a:t>
            </a:r>
            <a:r>
              <a:rPr lang="en-ID" sz="3200" dirty="0">
                <a:latin typeface="Lato"/>
                <a:ea typeface="Lato"/>
                <a:cs typeface="Lato"/>
              </a:rPr>
              <a:t> </a:t>
            </a:r>
            <a:r>
              <a:rPr lang="en-ID" sz="3200" dirty="0" err="1">
                <a:latin typeface="Lato"/>
                <a:ea typeface="Lato"/>
                <a:cs typeface="Lato"/>
              </a:rPr>
              <a:t>pola</a:t>
            </a:r>
            <a:r>
              <a:rPr lang="en-ID" sz="3200" dirty="0">
                <a:latin typeface="Lato"/>
                <a:ea typeface="Lato"/>
                <a:cs typeface="Lato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3708C7-BBB2-986C-4C79-371D584B9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099" y="4758340"/>
            <a:ext cx="17090978" cy="1827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90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ID" sz="3200" dirty="0" err="1">
                <a:latin typeface="Lato"/>
                <a:ea typeface="Lato"/>
                <a:cs typeface="Lato"/>
              </a:rPr>
              <a:t>Menafsirkan</a:t>
            </a:r>
            <a:r>
              <a:rPr lang="en-ID" sz="3200" dirty="0">
                <a:latin typeface="Lato"/>
                <a:ea typeface="Lato"/>
                <a:cs typeface="Lato"/>
              </a:rPr>
              <a:t> data: </a:t>
            </a:r>
          </a:p>
          <a:p>
            <a:r>
              <a:rPr lang="en-ID" sz="3200" dirty="0" err="1">
                <a:latin typeface="Lato"/>
                <a:ea typeface="Lato"/>
                <a:cs typeface="Lato"/>
              </a:rPr>
              <a:t>Mengartikan</a:t>
            </a:r>
            <a:r>
              <a:rPr lang="en-ID" sz="3200" dirty="0">
                <a:latin typeface="Lato"/>
                <a:ea typeface="Lato"/>
                <a:cs typeface="Lato"/>
              </a:rPr>
              <a:t> hasil analisis sehingga dapat memberikan </a:t>
            </a:r>
            <a:r>
              <a:rPr lang="en-ID" sz="3200" dirty="0" err="1">
                <a:latin typeface="Lato"/>
                <a:ea typeface="Lato"/>
                <a:cs typeface="Lato"/>
              </a:rPr>
              <a:t>pemahaman</a:t>
            </a:r>
            <a:r>
              <a:rPr lang="en-ID" sz="3200" dirty="0">
                <a:latin typeface="Lato"/>
                <a:ea typeface="Lato"/>
                <a:cs typeface="Lato"/>
              </a:rPr>
              <a:t> </a:t>
            </a:r>
            <a:r>
              <a:rPr lang="en-ID" sz="3200" dirty="0" err="1">
                <a:latin typeface="Lato"/>
                <a:ea typeface="Lato"/>
                <a:cs typeface="Lato"/>
              </a:rPr>
              <a:t>mendalam</a:t>
            </a:r>
            <a:r>
              <a:rPr lang="en-ID" sz="3200" dirty="0">
                <a:latin typeface="Lato"/>
                <a:ea typeface="Lato"/>
                <a:cs typeface="Lato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ED4F78-484D-E709-FAD7-88EBF64E51D4}"/>
              </a:ext>
            </a:extLst>
          </p:cNvPr>
          <p:cNvSpPr txBox="1"/>
          <p:nvPr/>
        </p:nvSpPr>
        <p:spPr>
          <a:xfrm>
            <a:off x="489099" y="7025019"/>
            <a:ext cx="1624405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 dirty="0" err="1">
                <a:latin typeface="Lato"/>
                <a:ea typeface="Lato"/>
                <a:cs typeface="Lato"/>
              </a:rPr>
              <a:t>Menarik</a:t>
            </a:r>
            <a:r>
              <a:rPr lang="en-ID" sz="3200" dirty="0">
                <a:latin typeface="Lato"/>
                <a:ea typeface="Lato"/>
                <a:cs typeface="Lato"/>
              </a:rPr>
              <a:t> kesimpulan: </a:t>
            </a:r>
          </a:p>
          <a:p>
            <a:r>
              <a:rPr lang="en-ID" sz="3200" dirty="0">
                <a:latin typeface="Lato"/>
                <a:ea typeface="Lato"/>
                <a:cs typeface="Lato"/>
              </a:rPr>
              <a:t>Membuat keputusan atau prediksi berdasarkan data yang telah dianalisis. </a:t>
            </a:r>
          </a:p>
        </p:txBody>
      </p:sp>
    </p:spTree>
    <p:extLst>
      <p:ext uri="{BB962C8B-B14F-4D97-AF65-F5344CB8AC3E}">
        <p14:creationId xmlns:p14="http://schemas.microsoft.com/office/powerpoint/2010/main" val="3062898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857BFB65-996D-E75F-DF5A-84B5EB104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39476512-6E8A-1F27-4EF4-4BDCF1A7A493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529174D0-B137-7859-0F7F-6041B29C6BEF}"/>
              </a:ext>
            </a:extLst>
          </p:cNvPr>
          <p:cNvSpPr txBox="1"/>
          <p:nvPr/>
        </p:nvSpPr>
        <p:spPr>
          <a:xfrm>
            <a:off x="353743" y="2184763"/>
            <a:ext cx="17359069" cy="5663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Fungsi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 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Bank data untuk menyediakan data untuk diolah dan diinterpretasikan agar dapat digunakan untuk menerangkan keadaan yang perlu diketahui atau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diungkap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Alat quality control untuk membantu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standardisasi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dan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sekaligus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sebagai alat Pengawasan.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fi-FI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Alat analisis, merupakan suatu metode penganalisisan data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Pemecahan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masalah dan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pembuatan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keputusan, sebagai dasar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penetapan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kebijakan dan langkah lebih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lanjut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untuk mempertahankan,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mengembangkan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perusahaan dalam perolehan keuntungan</a:t>
            </a:r>
          </a:p>
        </p:txBody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E059BDB4-FE49-C6FB-6F22-B0C9319AAD44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1B99313E-6D82-E1F9-2A9F-BD222FBD8AC7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744FD3A9-8211-79B1-396D-74BEAF23F24B}"/>
              </a:ext>
            </a:extLst>
          </p:cNvPr>
          <p:cNvSpPr txBox="1"/>
          <p:nvPr/>
        </p:nvSpPr>
        <p:spPr>
          <a:xfrm>
            <a:off x="67460" y="129404"/>
            <a:ext cx="1793425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9600" dirty="0">
                <a:latin typeface="Lato"/>
                <a:ea typeface="Lato"/>
                <a:cs typeface="Lato"/>
              </a:rPr>
              <a:t>Fungsi dan </a:t>
            </a:r>
            <a:r>
              <a:rPr lang="en-US" sz="9600" dirty="0" err="1">
                <a:latin typeface="Lato"/>
                <a:ea typeface="Lato"/>
                <a:cs typeface="Lato"/>
              </a:rPr>
              <a:t>peranan</a:t>
            </a:r>
            <a:r>
              <a:rPr lang="en-US" sz="9600" dirty="0">
                <a:latin typeface="Lato"/>
                <a:ea typeface="Lato"/>
                <a:cs typeface="Lato"/>
              </a:rPr>
              <a:t> </a:t>
            </a:r>
            <a:r>
              <a:rPr lang="en-US" sz="9600" dirty="0" err="1">
                <a:latin typeface="Lato"/>
                <a:ea typeface="Lato"/>
                <a:cs typeface="Lato"/>
              </a:rPr>
              <a:t>Statistika</a:t>
            </a:r>
            <a:endParaRPr sz="9874" dirty="0">
              <a:latin typeface="League Spartan"/>
            </a:endParaRPr>
          </a:p>
        </p:txBody>
      </p:sp>
    </p:spTree>
    <p:extLst>
      <p:ext uri="{BB962C8B-B14F-4D97-AF65-F5344CB8AC3E}">
        <p14:creationId xmlns:p14="http://schemas.microsoft.com/office/powerpoint/2010/main" val="3910157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BF4C0AEB-9DC6-C9CD-3FBA-7EC8DA924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560DB089-AE15-859C-6A30-0EEE6C6278B5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7166B3E7-E338-3BEA-32A8-BD374F9C274F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754F08DD-A1DB-CDD9-2163-2B92D92426B3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82C44F27-B71D-5429-E9D5-4840900A9E8F}"/>
              </a:ext>
            </a:extLst>
          </p:cNvPr>
          <p:cNvSpPr txBox="1"/>
          <p:nvPr/>
        </p:nvSpPr>
        <p:spPr>
          <a:xfrm>
            <a:off x="67460" y="129404"/>
            <a:ext cx="1793425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9600" dirty="0">
                <a:latin typeface="Lato"/>
                <a:ea typeface="Lato"/>
                <a:cs typeface="Lato"/>
              </a:rPr>
              <a:t>Fungsi dan </a:t>
            </a:r>
            <a:r>
              <a:rPr lang="en-US" sz="9600" dirty="0" err="1">
                <a:latin typeface="Lato"/>
                <a:ea typeface="Lato"/>
                <a:cs typeface="Lato"/>
              </a:rPr>
              <a:t>peranan</a:t>
            </a:r>
            <a:r>
              <a:rPr lang="en-US" sz="9600" dirty="0">
                <a:latin typeface="Lato"/>
                <a:ea typeface="Lato"/>
                <a:cs typeface="Lato"/>
              </a:rPr>
              <a:t> </a:t>
            </a:r>
            <a:r>
              <a:rPr lang="en-US" sz="9600" dirty="0" err="1">
                <a:latin typeface="Lato"/>
                <a:ea typeface="Lato"/>
                <a:cs typeface="Lato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3132AAE6-CF9E-808E-B84B-5EFB43D038AF}"/>
              </a:ext>
            </a:extLst>
          </p:cNvPr>
          <p:cNvSpPr txBox="1"/>
          <p:nvPr/>
        </p:nvSpPr>
        <p:spPr>
          <a:xfrm>
            <a:off x="355053" y="1798660"/>
            <a:ext cx="17359069" cy="7879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Kegunaan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 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ID" sz="3200" dirty="0"/>
              <a:t>Membantu penelitian dalam menggunakan sampel sehingga penelitian dapat </a:t>
            </a:r>
            <a:r>
              <a:rPr lang="en-ID" sz="3200" dirty="0" err="1"/>
              <a:t>bekerja</a:t>
            </a:r>
            <a:r>
              <a:rPr lang="en-ID" sz="3200" dirty="0"/>
              <a:t> efisien dengan hasil yang sesuai dengan obyek yang ingin diteliti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ID" sz="3200" dirty="0"/>
              <a:t>Membantu penelitian untuk </a:t>
            </a:r>
            <a:r>
              <a:rPr lang="en-ID" sz="3200" dirty="0" err="1"/>
              <a:t>membaca</a:t>
            </a:r>
            <a:r>
              <a:rPr lang="en-ID" sz="3200" dirty="0"/>
              <a:t> data yang telah terkumpul sehingga peneliti dapat mengambil keputusan yang tepat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ID" sz="3200" dirty="0"/>
              <a:t>Membantu penelitian untuk </a:t>
            </a:r>
            <a:r>
              <a:rPr lang="en-ID" sz="3200" dirty="0" err="1"/>
              <a:t>membaca</a:t>
            </a:r>
            <a:r>
              <a:rPr lang="en-ID" sz="3200" dirty="0"/>
              <a:t> data yang telah terkumpul sehingga peneliti dapat mengambil keputusan yang tepat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ID" sz="3200" dirty="0"/>
              <a:t>Membantu peneliti untuk melihat ada tidaknya perbedaan antara </a:t>
            </a:r>
            <a:r>
              <a:rPr lang="en-ID" sz="3200" dirty="0" err="1"/>
              <a:t>kelompok</a:t>
            </a:r>
            <a:r>
              <a:rPr lang="en-ID" sz="3200" dirty="0"/>
              <a:t> yang satu dengan </a:t>
            </a:r>
            <a:r>
              <a:rPr lang="en-ID" sz="3200" dirty="0" err="1"/>
              <a:t>kelompok</a:t>
            </a:r>
            <a:r>
              <a:rPr lang="en-ID" sz="3200" dirty="0"/>
              <a:t> yang lainnya atas obyek yang diteliti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ID" sz="3200" dirty="0"/>
              <a:t>Membantu peneliti untuk melihat ada tidaknya hubungan antara variabel yang satu dengan variabel yang lainnya</a:t>
            </a:r>
          </a:p>
        </p:txBody>
      </p:sp>
    </p:spTree>
    <p:extLst>
      <p:ext uri="{BB962C8B-B14F-4D97-AF65-F5344CB8AC3E}">
        <p14:creationId xmlns:p14="http://schemas.microsoft.com/office/powerpoint/2010/main" val="3390475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F3BB9CB8-C3A3-77DC-A8E3-048CAD436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AD3015F4-6B51-EA8A-F28A-858DE25DA293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A90DF44A-CFD0-7BBF-E0C4-D54BEB694E00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4EFF53EE-BE0F-5329-C480-79274607E8FA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1525DA90-4918-64FC-9E70-B88454086ECE}"/>
              </a:ext>
            </a:extLst>
          </p:cNvPr>
          <p:cNvSpPr txBox="1"/>
          <p:nvPr/>
        </p:nvSpPr>
        <p:spPr>
          <a:xfrm>
            <a:off x="67460" y="129404"/>
            <a:ext cx="1793425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9600" dirty="0">
                <a:latin typeface="Lato"/>
                <a:ea typeface="Lato"/>
                <a:cs typeface="Lato"/>
              </a:rPr>
              <a:t>Fungsi dan </a:t>
            </a:r>
            <a:r>
              <a:rPr lang="en-US" sz="9600" dirty="0" err="1">
                <a:latin typeface="Lato"/>
                <a:ea typeface="Lato"/>
                <a:cs typeface="Lato"/>
              </a:rPr>
              <a:t>peranan</a:t>
            </a:r>
            <a:r>
              <a:rPr lang="en-US" sz="9600" dirty="0">
                <a:latin typeface="Lato"/>
                <a:ea typeface="Lato"/>
                <a:cs typeface="Lato"/>
              </a:rPr>
              <a:t> </a:t>
            </a:r>
            <a:r>
              <a:rPr lang="en-US" sz="9600" dirty="0" err="1">
                <a:latin typeface="Lato"/>
                <a:ea typeface="Lato"/>
                <a:cs typeface="Lato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AFD26089-9D1D-E4A7-D089-516B798C9D9B}"/>
              </a:ext>
            </a:extLst>
          </p:cNvPr>
          <p:cNvSpPr txBox="1"/>
          <p:nvPr/>
        </p:nvSpPr>
        <p:spPr>
          <a:xfrm>
            <a:off x="355053" y="1798660"/>
            <a:ext cx="17359069" cy="7879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Kegunaan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 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 startAt="6"/>
            </a:pPr>
            <a:r>
              <a:rPr lang="en-ID" sz="3200" dirty="0"/>
              <a:t>Membantu peneliti dalam menentukan prediksi untuk waktu yang akan </a:t>
            </a:r>
            <a:r>
              <a:rPr lang="en-ID" sz="3200" dirty="0" err="1"/>
              <a:t>datang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 startAt="6"/>
            </a:pPr>
            <a:r>
              <a:rPr lang="en-ID" sz="3200" dirty="0"/>
              <a:t>Membantu peneliti dalam melakukan </a:t>
            </a:r>
            <a:r>
              <a:rPr lang="en-ID" sz="3200" dirty="0" err="1"/>
              <a:t>interpretasi</a:t>
            </a:r>
            <a:r>
              <a:rPr lang="en-ID" sz="3200" dirty="0"/>
              <a:t> atas data yang terkumpul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 startAt="6"/>
            </a:pPr>
            <a:r>
              <a:rPr lang="en-ID" sz="3200" dirty="0"/>
              <a:t>Pemerintah menggunakan </a:t>
            </a:r>
            <a:r>
              <a:rPr lang="en-ID" sz="3200" dirty="0" err="1"/>
              <a:t>statistika</a:t>
            </a:r>
            <a:r>
              <a:rPr lang="en-ID" sz="3200" dirty="0"/>
              <a:t> untuk menilai hasil </a:t>
            </a:r>
            <a:r>
              <a:rPr lang="en-ID" sz="3200" dirty="0" err="1"/>
              <a:t>pembangunan</a:t>
            </a:r>
            <a:r>
              <a:rPr lang="en-ID" sz="3200" dirty="0"/>
              <a:t> masa lalu dan </a:t>
            </a:r>
            <a:r>
              <a:rPr lang="en-ID" sz="3200" dirty="0" err="1"/>
              <a:t>merencanakan</a:t>
            </a:r>
            <a:r>
              <a:rPr lang="en-ID" sz="3200" dirty="0"/>
              <a:t> masa mendatang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 startAt="6"/>
            </a:pPr>
            <a:r>
              <a:rPr lang="en-ID" sz="3200" dirty="0" err="1"/>
              <a:t>Pimpinan</a:t>
            </a:r>
            <a:r>
              <a:rPr lang="en-ID" sz="3200" dirty="0"/>
              <a:t> </a:t>
            </a:r>
            <a:r>
              <a:rPr lang="en-ID" sz="3200" dirty="0" err="1"/>
              <a:t>menggunakannya</a:t>
            </a:r>
            <a:r>
              <a:rPr lang="en-ID" sz="3200" dirty="0"/>
              <a:t> untuk </a:t>
            </a:r>
            <a:r>
              <a:rPr lang="en-ID" sz="3200" dirty="0" err="1"/>
              <a:t>pengangkatan</a:t>
            </a:r>
            <a:r>
              <a:rPr lang="en-ID" sz="3200" dirty="0"/>
              <a:t> </a:t>
            </a:r>
            <a:r>
              <a:rPr lang="en-ID" sz="3200" dirty="0" err="1"/>
              <a:t>pegawai</a:t>
            </a:r>
            <a:r>
              <a:rPr lang="en-ID" sz="3200" dirty="0"/>
              <a:t> </a:t>
            </a:r>
            <a:r>
              <a:rPr lang="en-ID" sz="3200" dirty="0" err="1"/>
              <a:t>baru</a:t>
            </a:r>
            <a:r>
              <a:rPr lang="en-ID" sz="3200" dirty="0"/>
              <a:t>, </a:t>
            </a:r>
            <a:r>
              <a:rPr lang="en-ID" sz="3200" dirty="0" err="1"/>
              <a:t>pembelian</a:t>
            </a:r>
            <a:r>
              <a:rPr lang="en-ID" sz="3200" dirty="0"/>
              <a:t> </a:t>
            </a:r>
            <a:r>
              <a:rPr lang="en-ID" sz="3200" dirty="0" err="1"/>
              <a:t>peralatan</a:t>
            </a:r>
            <a:r>
              <a:rPr lang="en-ID" sz="3200" dirty="0"/>
              <a:t> </a:t>
            </a:r>
            <a:r>
              <a:rPr lang="en-ID" sz="3200" dirty="0" err="1"/>
              <a:t>baru</a:t>
            </a:r>
            <a:r>
              <a:rPr lang="en-ID" sz="3200" dirty="0"/>
              <a:t>, peningkatan kemampuan </a:t>
            </a:r>
            <a:r>
              <a:rPr lang="en-ID" sz="3200" dirty="0" err="1"/>
              <a:t>karyawan</a:t>
            </a:r>
            <a:r>
              <a:rPr lang="en-ID" sz="3200" dirty="0"/>
              <a:t>, perubahan </a:t>
            </a:r>
            <a:r>
              <a:rPr lang="en-ID" sz="3200" dirty="0" err="1"/>
              <a:t>sistem</a:t>
            </a:r>
            <a:r>
              <a:rPr lang="en-ID" sz="3200" dirty="0"/>
              <a:t> </a:t>
            </a:r>
            <a:r>
              <a:rPr lang="en-ID" sz="3200" dirty="0" err="1"/>
              <a:t>kepegawaian</a:t>
            </a:r>
            <a:endParaRPr lang="en-ID" sz="3200" dirty="0"/>
          </a:p>
          <a:p>
            <a:pPr marL="514350" indent="-514350">
              <a:lnSpc>
                <a:spcPct val="150000"/>
              </a:lnSpc>
              <a:buFont typeface="+mj-lt"/>
              <a:buAutoNum type="alphaLcPeriod" startAt="6"/>
            </a:pPr>
            <a:r>
              <a:rPr lang="en-ID" sz="3200" dirty="0"/>
              <a:t>Para </a:t>
            </a:r>
            <a:r>
              <a:rPr lang="en-ID" sz="3200" dirty="0" err="1"/>
              <a:t>pendidik</a:t>
            </a:r>
            <a:r>
              <a:rPr lang="en-ID" sz="3200" dirty="0"/>
              <a:t> sering </a:t>
            </a:r>
            <a:r>
              <a:rPr lang="en-ID" sz="3200" dirty="0" err="1"/>
              <a:t>menggunakannya</a:t>
            </a:r>
            <a:r>
              <a:rPr lang="en-ID" sz="3200" dirty="0"/>
              <a:t> untuk melihat </a:t>
            </a:r>
            <a:r>
              <a:rPr lang="en-ID" sz="3200" dirty="0" err="1"/>
              <a:t>kedudukan</a:t>
            </a:r>
            <a:r>
              <a:rPr lang="en-ID" sz="3200" dirty="0"/>
              <a:t> </a:t>
            </a:r>
            <a:r>
              <a:rPr lang="en-ID" sz="3200" dirty="0" err="1"/>
              <a:t>siswa</a:t>
            </a:r>
            <a:r>
              <a:rPr lang="en-ID" sz="3200" dirty="0"/>
              <a:t>, prestasi </a:t>
            </a:r>
            <a:r>
              <a:rPr lang="en-ID" sz="3200" dirty="0" err="1"/>
              <a:t>belajar</a:t>
            </a:r>
            <a:r>
              <a:rPr lang="en-ID" sz="3200" dirty="0"/>
              <a:t>, efektivitas </a:t>
            </a:r>
            <a:r>
              <a:rPr lang="en-ID" sz="3200" dirty="0" err="1"/>
              <a:t>metoda</a:t>
            </a:r>
            <a:r>
              <a:rPr lang="en-ID" sz="3200" dirty="0"/>
              <a:t> </a:t>
            </a:r>
            <a:r>
              <a:rPr lang="en-ID" sz="3200" dirty="0" err="1"/>
              <a:t>pembelajaran</a:t>
            </a:r>
            <a:r>
              <a:rPr lang="en-ID" sz="3200" dirty="0"/>
              <a:t>, atau media </a:t>
            </a:r>
            <a:r>
              <a:rPr lang="en-ID" sz="3200" dirty="0" err="1"/>
              <a:t>pembelajaran</a:t>
            </a:r>
            <a:endParaRPr lang="en-ID" sz="3200" dirty="0"/>
          </a:p>
          <a:p>
            <a:pPr marL="514350" indent="-514350">
              <a:lnSpc>
                <a:spcPct val="150000"/>
              </a:lnSpc>
              <a:buFont typeface="+mj-lt"/>
              <a:buAutoNum type="alphaLcPeriod" startAt="6"/>
            </a:pPr>
            <a:r>
              <a:rPr lang="en-ID" sz="3200" dirty="0"/>
              <a:t>Para </a:t>
            </a:r>
            <a:r>
              <a:rPr lang="en-ID" sz="3200" dirty="0" err="1"/>
              <a:t>psikolog</a:t>
            </a:r>
            <a:r>
              <a:rPr lang="en-ID" sz="3200" dirty="0"/>
              <a:t> banyak menggunakan </a:t>
            </a:r>
            <a:r>
              <a:rPr lang="en-ID" sz="3200" dirty="0" err="1"/>
              <a:t>statistika</a:t>
            </a:r>
            <a:r>
              <a:rPr lang="en-ID" sz="3200" dirty="0"/>
              <a:t> untuk </a:t>
            </a:r>
            <a:r>
              <a:rPr lang="en-ID" sz="3200" dirty="0" err="1"/>
              <a:t>membaca</a:t>
            </a:r>
            <a:r>
              <a:rPr lang="en-ID" sz="3200" dirty="0"/>
              <a:t> hasil pengamatan baik melalui tes maupun </a:t>
            </a:r>
            <a:r>
              <a:rPr lang="en-ID" sz="3200" dirty="0" err="1"/>
              <a:t>obserbasi</a:t>
            </a:r>
            <a:r>
              <a:rPr lang="en-ID" sz="3200" dirty="0"/>
              <a:t> </a:t>
            </a:r>
            <a:r>
              <a:rPr lang="en-ID" sz="3200" dirty="0" err="1"/>
              <a:t>lapangan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1959402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6913248E-9A08-C97B-322C-C18E86770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6B957CCD-68A9-E733-25AE-6B219C0772C0}"/>
              </a:ext>
            </a:extLst>
          </p:cNvPr>
          <p:cNvSpPr/>
          <p:nvPr/>
        </p:nvSpPr>
        <p:spPr>
          <a:xfrm>
            <a:off x="0" y="-21256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220" b="-9219"/>
            </a:stretch>
          </a:blipFill>
          <a:ln>
            <a:noFill/>
          </a:ln>
        </p:spPr>
      </p:sp>
      <p:sp>
        <p:nvSpPr>
          <p:cNvPr id="115" name="Google Shape;115;p15">
            <a:extLst>
              <a:ext uri="{FF2B5EF4-FFF2-40B4-BE49-F238E27FC236}">
                <a16:creationId xmlns:a16="http://schemas.microsoft.com/office/drawing/2014/main" id="{A81FAF67-0EFE-D67A-D536-2DD71B329C13}"/>
              </a:ext>
            </a:extLst>
          </p:cNvPr>
          <p:cNvSpPr/>
          <p:nvPr/>
        </p:nvSpPr>
        <p:spPr>
          <a:xfrm>
            <a:off x="-930392" y="9258300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0" y="0"/>
                </a:moveTo>
                <a:lnTo>
                  <a:pt x="19218392" y="0"/>
                </a:lnTo>
                <a:lnTo>
                  <a:pt x="19218392" y="2114023"/>
                </a:lnTo>
                <a:lnTo>
                  <a:pt x="0" y="2114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6" name="Google Shape;116;p15">
            <a:extLst>
              <a:ext uri="{FF2B5EF4-FFF2-40B4-BE49-F238E27FC236}">
                <a16:creationId xmlns:a16="http://schemas.microsoft.com/office/drawing/2014/main" id="{7730E2C8-790D-3F33-3032-050FD063E704}"/>
              </a:ext>
            </a:extLst>
          </p:cNvPr>
          <p:cNvSpPr/>
          <p:nvPr/>
        </p:nvSpPr>
        <p:spPr>
          <a:xfrm rot="10800000">
            <a:off x="144604" y="-1057012"/>
            <a:ext cx="19218392" cy="2114023"/>
          </a:xfrm>
          <a:custGeom>
            <a:avLst/>
            <a:gdLst/>
            <a:ahLst/>
            <a:cxnLst/>
            <a:rect l="l" t="t" r="r" b="b"/>
            <a:pathLst>
              <a:path w="19218392" h="2114023" extrusionOk="0">
                <a:moveTo>
                  <a:pt x="19218392" y="2114024"/>
                </a:moveTo>
                <a:lnTo>
                  <a:pt x="0" y="2114024"/>
                </a:lnTo>
                <a:lnTo>
                  <a:pt x="0" y="0"/>
                </a:lnTo>
                <a:lnTo>
                  <a:pt x="19218392" y="0"/>
                </a:lnTo>
                <a:lnTo>
                  <a:pt x="19218392" y="2114024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14" name="Google Shape;114;p15">
            <a:extLst>
              <a:ext uri="{FF2B5EF4-FFF2-40B4-BE49-F238E27FC236}">
                <a16:creationId xmlns:a16="http://schemas.microsoft.com/office/drawing/2014/main" id="{E6FFA0D7-F68F-86F1-063A-8ECBC283726B}"/>
              </a:ext>
            </a:extLst>
          </p:cNvPr>
          <p:cNvSpPr txBox="1"/>
          <p:nvPr/>
        </p:nvSpPr>
        <p:spPr>
          <a:xfrm>
            <a:off x="67460" y="129404"/>
            <a:ext cx="1793425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9600" dirty="0">
                <a:latin typeface="Lato"/>
                <a:ea typeface="Lato"/>
                <a:cs typeface="Lato"/>
              </a:rPr>
              <a:t>Ruang </a:t>
            </a:r>
            <a:r>
              <a:rPr lang="en-US" sz="9600" dirty="0" err="1">
                <a:latin typeface="Lato"/>
                <a:ea typeface="Lato"/>
                <a:cs typeface="Lato"/>
              </a:rPr>
              <a:t>lingkup</a:t>
            </a:r>
            <a:r>
              <a:rPr lang="en-US" sz="9600" dirty="0">
                <a:latin typeface="Lato"/>
                <a:ea typeface="Lato"/>
                <a:cs typeface="Lato"/>
              </a:rPr>
              <a:t> </a:t>
            </a:r>
            <a:r>
              <a:rPr lang="en-US" sz="9600" dirty="0" err="1">
                <a:latin typeface="Lato"/>
                <a:ea typeface="Lato"/>
                <a:cs typeface="Lato"/>
              </a:rPr>
              <a:t>Statistika</a:t>
            </a:r>
            <a:endParaRPr sz="9874" dirty="0">
              <a:latin typeface="League Spartan"/>
            </a:endParaRPr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677955A5-475D-5763-8124-950D06835C51}"/>
              </a:ext>
            </a:extLst>
          </p:cNvPr>
          <p:cNvSpPr txBox="1"/>
          <p:nvPr/>
        </p:nvSpPr>
        <p:spPr>
          <a:xfrm>
            <a:off x="464465" y="1724673"/>
            <a:ext cx="17359069" cy="2560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Ruang </a:t>
            </a: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lingkup</a:t>
            </a: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meliputi tahapan pengumpulan,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pengorganisasian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penyajian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analisis, dan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interpretasi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data, serta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penerapannya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dalam berbagai bidang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ilmu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seperti ekonomi,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sosial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sains,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kedokteran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dan teknik untuk membantu pengambilan keputusan yang lebih baik dan identifikasi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pola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atau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r>
              <a:rPr lang="en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lang="en-ID" sz="3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64788B-AFD3-3C14-1FE9-4F1C5177B29E}"/>
              </a:ext>
            </a:extLst>
          </p:cNvPr>
          <p:cNvSpPr txBox="1"/>
          <p:nvPr/>
        </p:nvSpPr>
        <p:spPr>
          <a:xfrm>
            <a:off x="464465" y="4488841"/>
            <a:ext cx="17359069" cy="4907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ID" sz="3200" b="1" i="0" dirty="0"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Jenis </a:t>
            </a:r>
            <a:r>
              <a:rPr lang="en-ID" sz="3200" b="1" i="0" dirty="0" err="1"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200" b="1" i="0" dirty="0">
                <a:solidFill>
                  <a:srgbClr val="001D35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514350" indent="-514350">
              <a:lnSpc>
                <a:spcPct val="130000"/>
              </a:lnSpc>
              <a:buFont typeface="+mj-lt"/>
              <a:buAutoNum type="alphaLcPeriod"/>
            </a:pP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Deskriptif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 </a:t>
            </a:r>
          </a:p>
          <a:p>
            <a:pPr>
              <a:lnSpc>
                <a:spcPct val="130000"/>
              </a:lnSpc>
              <a:spcAft>
                <a:spcPts val="1200"/>
              </a:spcAft>
            </a:pP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Fokus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pada pengumpulan,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pengorganisasian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peringkasan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dan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penyajian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data untuk menjelaskan karakteristik data tersebut secara </a:t>
            </a:r>
            <a:r>
              <a:rPr lang="en-ID" sz="32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ringkas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 </a:t>
            </a:r>
          </a:p>
          <a:p>
            <a:pPr marL="514350" indent="-514350">
              <a:lnSpc>
                <a:spcPct val="130000"/>
              </a:lnSpc>
              <a:buFont typeface="+mj-lt"/>
              <a:buAutoNum type="alphaLcPeriod" startAt="2"/>
            </a:pP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Statistika</a:t>
            </a:r>
            <a:r>
              <a:rPr lang="en-ID" sz="32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ID" sz="3200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Inferensial</a:t>
            </a: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 </a:t>
            </a:r>
          </a:p>
          <a:p>
            <a:pPr>
              <a:lnSpc>
                <a:spcPct val="130000"/>
              </a:lnSpc>
            </a:pPr>
            <a:r>
              <a:rPr lang="en-ID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Menggunakan hasil dari sampel untuk membuat kesimpulan atau generalisasi tentang populasi yang lebih besar, termasuk pengembangan hipotesis dan pengujiannya. </a:t>
            </a:r>
          </a:p>
        </p:txBody>
      </p:sp>
    </p:spTree>
    <p:extLst>
      <p:ext uri="{BB962C8B-B14F-4D97-AF65-F5344CB8AC3E}">
        <p14:creationId xmlns:p14="http://schemas.microsoft.com/office/powerpoint/2010/main" val="2689998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2052</Words>
  <Application>Microsoft Office PowerPoint</Application>
  <PresentationFormat>Custom</PresentationFormat>
  <Paragraphs>219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League Spartan</vt:lpstr>
      <vt:lpstr>Lato</vt:lpstr>
      <vt:lpstr>Google Sans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Data, Data Sets, Elements, Variables, and Observations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Deni</dc:creator>
  <cp:lastModifiedBy>Author</cp:lastModifiedBy>
  <cp:revision>4</cp:revision>
  <dcterms:modified xsi:type="dcterms:W3CDTF">2025-09-11T17:19:07Z</dcterms:modified>
</cp:coreProperties>
</file>