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5" r:id="rId1"/>
    <p:sldMasterId id="2147483687" r:id="rId2"/>
    <p:sldMasterId id="2147483699" r:id="rId3"/>
  </p:sldMasterIdLst>
  <p:notesMasterIdLst>
    <p:notesMasterId r:id="rId60"/>
  </p:notesMasterIdLst>
  <p:handoutMasterIdLst>
    <p:handoutMasterId r:id="rId61"/>
  </p:handoutMasterIdLst>
  <p:sldIdLst>
    <p:sldId id="369" r:id="rId4"/>
    <p:sldId id="257" r:id="rId5"/>
    <p:sldId id="341" r:id="rId6"/>
    <p:sldId id="259" r:id="rId7"/>
    <p:sldId id="342" r:id="rId8"/>
    <p:sldId id="343" r:id="rId9"/>
    <p:sldId id="344" r:id="rId10"/>
    <p:sldId id="260" r:id="rId11"/>
    <p:sldId id="261" r:id="rId12"/>
    <p:sldId id="262" r:id="rId13"/>
    <p:sldId id="294" r:id="rId14"/>
    <p:sldId id="264" r:id="rId15"/>
    <p:sldId id="352" r:id="rId16"/>
    <p:sldId id="353" r:id="rId17"/>
    <p:sldId id="351" r:id="rId18"/>
    <p:sldId id="354" r:id="rId19"/>
    <p:sldId id="346" r:id="rId20"/>
    <p:sldId id="349" r:id="rId21"/>
    <p:sldId id="296" r:id="rId22"/>
    <p:sldId id="297" r:id="rId23"/>
    <p:sldId id="326" r:id="rId24"/>
    <p:sldId id="355" r:id="rId25"/>
    <p:sldId id="299" r:id="rId26"/>
    <p:sldId id="300" r:id="rId27"/>
    <p:sldId id="301" r:id="rId28"/>
    <p:sldId id="302" r:id="rId29"/>
    <p:sldId id="275" r:id="rId30"/>
    <p:sldId id="276" r:id="rId31"/>
    <p:sldId id="277" r:id="rId32"/>
    <p:sldId id="278" r:id="rId33"/>
    <p:sldId id="279" r:id="rId34"/>
    <p:sldId id="280" r:id="rId35"/>
    <p:sldId id="334" r:id="rId36"/>
    <p:sldId id="281" r:id="rId37"/>
    <p:sldId id="295" r:id="rId38"/>
    <p:sldId id="282" r:id="rId39"/>
    <p:sldId id="335" r:id="rId40"/>
    <p:sldId id="283" r:id="rId41"/>
    <p:sldId id="284" r:id="rId42"/>
    <p:sldId id="285" r:id="rId43"/>
    <p:sldId id="286" r:id="rId44"/>
    <p:sldId id="332" r:id="rId45"/>
    <p:sldId id="303" r:id="rId46"/>
    <p:sldId id="356" r:id="rId47"/>
    <p:sldId id="357" r:id="rId48"/>
    <p:sldId id="358" r:id="rId49"/>
    <p:sldId id="359" r:id="rId50"/>
    <p:sldId id="360" r:id="rId51"/>
    <p:sldId id="361" r:id="rId52"/>
    <p:sldId id="362" r:id="rId53"/>
    <p:sldId id="363" r:id="rId54"/>
    <p:sldId id="365" r:id="rId55"/>
    <p:sldId id="366" r:id="rId56"/>
    <p:sldId id="367" r:id="rId57"/>
    <p:sldId id="368" r:id="rId58"/>
    <p:sldId id="291" r:id="rId59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1EC8"/>
    <a:srgbClr val="5C3EA8"/>
    <a:srgbClr val="006699"/>
    <a:srgbClr val="4B7121"/>
    <a:srgbClr val="6600FF"/>
    <a:srgbClr val="432B6F"/>
    <a:srgbClr val="1F103B"/>
    <a:srgbClr val="3E2866"/>
    <a:srgbClr val="5B307C"/>
    <a:srgbClr val="562F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727" autoAdjust="0"/>
    <p:restoredTop sz="90925" autoAdjust="0"/>
  </p:normalViewPr>
  <p:slideViewPr>
    <p:cSldViewPr snapToGrid="0">
      <p:cViewPr>
        <p:scale>
          <a:sx n="77" d="100"/>
          <a:sy n="77" d="100"/>
        </p:scale>
        <p:origin x="-702" y="-12"/>
      </p:cViewPr>
      <p:guideLst>
        <p:guide orient="horz" pos="803"/>
        <p:guide pos="496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theme" Target="theme/theme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43.xml"/><Relationship Id="rId13" Type="http://schemas.openxmlformats.org/officeDocument/2006/relationships/slide" Target="slides/slide49.xml"/><Relationship Id="rId3" Type="http://schemas.openxmlformats.org/officeDocument/2006/relationships/slide" Target="slides/slide13.xml"/><Relationship Id="rId7" Type="http://schemas.openxmlformats.org/officeDocument/2006/relationships/slide" Target="slides/slide22.xml"/><Relationship Id="rId12" Type="http://schemas.openxmlformats.org/officeDocument/2006/relationships/slide" Target="slides/slide48.xml"/><Relationship Id="rId2" Type="http://schemas.openxmlformats.org/officeDocument/2006/relationships/slide" Target="slides/slide5.xml"/><Relationship Id="rId1" Type="http://schemas.openxmlformats.org/officeDocument/2006/relationships/slide" Target="slides/slide3.xml"/><Relationship Id="rId6" Type="http://schemas.openxmlformats.org/officeDocument/2006/relationships/slide" Target="slides/slide18.xml"/><Relationship Id="rId11" Type="http://schemas.openxmlformats.org/officeDocument/2006/relationships/slide" Target="slides/slide47.xml"/><Relationship Id="rId5" Type="http://schemas.openxmlformats.org/officeDocument/2006/relationships/slide" Target="slides/slide17.xml"/><Relationship Id="rId15" Type="http://schemas.openxmlformats.org/officeDocument/2006/relationships/slide" Target="slides/slide51.xml"/><Relationship Id="rId10" Type="http://schemas.openxmlformats.org/officeDocument/2006/relationships/slide" Target="slides/slide46.xml"/><Relationship Id="rId4" Type="http://schemas.openxmlformats.org/officeDocument/2006/relationships/slide" Target="slides/slide15.xml"/><Relationship Id="rId9" Type="http://schemas.openxmlformats.org/officeDocument/2006/relationships/slide" Target="slides/slide45.xml"/><Relationship Id="rId14" Type="http://schemas.openxmlformats.org/officeDocument/2006/relationships/slide" Target="slides/slide5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381750" y="8750300"/>
            <a:ext cx="4064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B92146EF-65EF-476A-8D1E-E4BF1606AE5E}" type="slidenum">
              <a:rPr lang="en-US" sz="1400">
                <a:effectLst/>
              </a:rPr>
              <a:pPr algn="r"/>
              <a:t>‹#›</a:t>
            </a:fld>
            <a:endParaRPr lang="en-US" sz="14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16628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381750" y="8750300"/>
            <a:ext cx="4064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3BBBDFA8-5DD9-4ED6-B395-DBA450864CBB}" type="slidenum">
              <a:rPr lang="en-US" sz="1400">
                <a:effectLst/>
              </a:rPr>
              <a:pPr algn="r"/>
              <a:t>‹#›</a:t>
            </a:fld>
            <a:endParaRPr lang="en-US" sz="14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67106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2413" y="52388"/>
            <a:ext cx="1971675" cy="5695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2388"/>
            <a:ext cx="5764213" cy="5695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7388" y="1104900"/>
            <a:ext cx="3867150" cy="4643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1104900"/>
            <a:ext cx="3867150" cy="4643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666699">
                <a:gamma/>
                <a:shade val="46275"/>
                <a:invGamma/>
              </a:srgbClr>
            </a:gs>
            <a:gs pos="50000">
              <a:srgbClr val="666699"/>
            </a:gs>
            <a:gs pos="100000">
              <a:srgbClr val="666699">
                <a:gamma/>
                <a:shade val="46275"/>
                <a:invGamma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0" y="304800"/>
            <a:ext cx="8231188" cy="6183313"/>
            <a:chOff x="372" y="186"/>
            <a:chExt cx="5185" cy="3895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72" y="186"/>
              <a:ext cx="5185" cy="919"/>
              <a:chOff x="372" y="186"/>
              <a:chExt cx="5185" cy="919"/>
            </a:xfrm>
          </p:grpSpPr>
          <p:sp>
            <p:nvSpPr>
              <p:cNvPr id="264196" name="Freeform 4"/>
              <p:cNvSpPr>
                <a:spLocks/>
              </p:cNvSpPr>
              <p:nvPr/>
            </p:nvSpPr>
            <p:spPr bwMode="auto">
              <a:xfrm>
                <a:off x="372" y="192"/>
                <a:ext cx="86" cy="9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96"/>
                  </a:cxn>
                  <a:cxn ang="0">
                    <a:pos x="85" y="816"/>
                  </a:cxn>
                  <a:cxn ang="0">
                    <a:pos x="0" y="912"/>
                  </a:cxn>
                  <a:cxn ang="0">
                    <a:pos x="0" y="0"/>
                  </a:cxn>
                </a:cxnLst>
                <a:rect l="0" t="0" r="r" b="b"/>
                <a:pathLst>
                  <a:path w="86" h="913">
                    <a:moveTo>
                      <a:pt x="0" y="0"/>
                    </a:moveTo>
                    <a:lnTo>
                      <a:pt x="85" y="96"/>
                    </a:lnTo>
                    <a:lnTo>
                      <a:pt x="85" y="816"/>
                    </a:lnTo>
                    <a:lnTo>
                      <a:pt x="0" y="91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4197" name="Freeform 5"/>
              <p:cNvSpPr>
                <a:spLocks/>
              </p:cNvSpPr>
              <p:nvPr/>
            </p:nvSpPr>
            <p:spPr bwMode="auto">
              <a:xfrm>
                <a:off x="5470" y="186"/>
                <a:ext cx="87" cy="910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0" y="93"/>
                  </a:cxn>
                  <a:cxn ang="0">
                    <a:pos x="0" y="813"/>
                  </a:cxn>
                  <a:cxn ang="0">
                    <a:pos x="86" y="909"/>
                  </a:cxn>
                  <a:cxn ang="0">
                    <a:pos x="86" y="0"/>
                  </a:cxn>
                </a:cxnLst>
                <a:rect l="0" t="0" r="r" b="b"/>
                <a:pathLst>
                  <a:path w="87" h="910">
                    <a:moveTo>
                      <a:pt x="86" y="0"/>
                    </a:moveTo>
                    <a:lnTo>
                      <a:pt x="0" y="93"/>
                    </a:lnTo>
                    <a:lnTo>
                      <a:pt x="0" y="813"/>
                    </a:lnTo>
                    <a:lnTo>
                      <a:pt x="86" y="909"/>
                    </a:lnTo>
                    <a:lnTo>
                      <a:pt x="86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4198" name="Freeform 6"/>
              <p:cNvSpPr>
                <a:spLocks/>
              </p:cNvSpPr>
              <p:nvPr/>
            </p:nvSpPr>
            <p:spPr bwMode="auto">
              <a:xfrm>
                <a:off x="372" y="189"/>
                <a:ext cx="5185" cy="10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184" y="3"/>
                  </a:cxn>
                  <a:cxn ang="0">
                    <a:pos x="5093" y="102"/>
                  </a:cxn>
                  <a:cxn ang="0">
                    <a:pos x="88" y="102"/>
                  </a:cxn>
                  <a:cxn ang="0">
                    <a:pos x="0" y="0"/>
                  </a:cxn>
                </a:cxnLst>
                <a:rect l="0" t="0" r="r" b="b"/>
                <a:pathLst>
                  <a:path w="5185" h="103">
                    <a:moveTo>
                      <a:pt x="0" y="0"/>
                    </a:moveTo>
                    <a:lnTo>
                      <a:pt x="5184" y="3"/>
                    </a:lnTo>
                    <a:lnTo>
                      <a:pt x="5093" y="102"/>
                    </a:lnTo>
                    <a:lnTo>
                      <a:pt x="88" y="10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372" y="291"/>
              <a:ext cx="5185" cy="3790"/>
              <a:chOff x="372" y="291"/>
              <a:chExt cx="5185" cy="3790"/>
            </a:xfrm>
          </p:grpSpPr>
          <p:sp>
            <p:nvSpPr>
              <p:cNvPr id="264200" name="Freeform 8"/>
              <p:cNvSpPr>
                <a:spLocks/>
              </p:cNvSpPr>
              <p:nvPr/>
            </p:nvSpPr>
            <p:spPr bwMode="auto">
              <a:xfrm>
                <a:off x="372" y="807"/>
                <a:ext cx="79" cy="327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8" y="107"/>
                  </a:cxn>
                  <a:cxn ang="0">
                    <a:pos x="78" y="3166"/>
                  </a:cxn>
                  <a:cxn ang="0">
                    <a:pos x="0" y="3273"/>
                  </a:cxn>
                  <a:cxn ang="0">
                    <a:pos x="0" y="0"/>
                  </a:cxn>
                </a:cxnLst>
                <a:rect l="0" t="0" r="r" b="b"/>
                <a:pathLst>
                  <a:path w="79" h="3274">
                    <a:moveTo>
                      <a:pt x="0" y="0"/>
                    </a:moveTo>
                    <a:lnTo>
                      <a:pt x="78" y="107"/>
                    </a:lnTo>
                    <a:lnTo>
                      <a:pt x="78" y="3166"/>
                    </a:lnTo>
                    <a:lnTo>
                      <a:pt x="0" y="3273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4201" name="Freeform 9"/>
              <p:cNvSpPr>
                <a:spLocks/>
              </p:cNvSpPr>
              <p:nvPr/>
            </p:nvSpPr>
            <p:spPr bwMode="auto">
              <a:xfrm>
                <a:off x="5470" y="747"/>
                <a:ext cx="84" cy="3325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3" y="109"/>
                  </a:cxn>
                  <a:cxn ang="0">
                    <a:pos x="0" y="3233"/>
                  </a:cxn>
                  <a:cxn ang="0">
                    <a:pos x="83" y="3324"/>
                  </a:cxn>
                  <a:cxn ang="0">
                    <a:pos x="83" y="0"/>
                  </a:cxn>
                </a:cxnLst>
                <a:rect l="0" t="0" r="r" b="b"/>
                <a:pathLst>
                  <a:path w="84" h="3325">
                    <a:moveTo>
                      <a:pt x="83" y="0"/>
                    </a:moveTo>
                    <a:lnTo>
                      <a:pt x="3" y="109"/>
                    </a:lnTo>
                    <a:lnTo>
                      <a:pt x="0" y="3233"/>
                    </a:lnTo>
                    <a:lnTo>
                      <a:pt x="83" y="3324"/>
                    </a:lnTo>
                    <a:lnTo>
                      <a:pt x="83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4202" name="Freeform 10"/>
              <p:cNvSpPr>
                <a:spLocks/>
              </p:cNvSpPr>
              <p:nvPr/>
            </p:nvSpPr>
            <p:spPr bwMode="auto">
              <a:xfrm>
                <a:off x="372" y="3984"/>
                <a:ext cx="5185" cy="88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5184" y="87"/>
                  </a:cxn>
                  <a:cxn ang="0">
                    <a:pos x="5095" y="0"/>
                  </a:cxn>
                  <a:cxn ang="0">
                    <a:pos x="89" y="0"/>
                  </a:cxn>
                  <a:cxn ang="0">
                    <a:pos x="0" y="87"/>
                  </a:cxn>
                </a:cxnLst>
                <a:rect l="0" t="0" r="r" b="b"/>
                <a:pathLst>
                  <a:path w="5185" h="88">
                    <a:moveTo>
                      <a:pt x="0" y="87"/>
                    </a:moveTo>
                    <a:lnTo>
                      <a:pt x="5184" y="87"/>
                    </a:lnTo>
                    <a:lnTo>
                      <a:pt x="5095" y="0"/>
                    </a:lnTo>
                    <a:lnTo>
                      <a:pt x="89" y="0"/>
                    </a:lnTo>
                    <a:lnTo>
                      <a:pt x="0" y="87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4203" name="Rectangle 11"/>
              <p:cNvSpPr>
                <a:spLocks noChangeArrowheads="1"/>
              </p:cNvSpPr>
              <p:nvPr/>
            </p:nvSpPr>
            <p:spPr bwMode="auto">
              <a:xfrm>
                <a:off x="457" y="291"/>
                <a:ext cx="5013" cy="36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64204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4205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388" y="1104900"/>
            <a:ext cx="7886700" cy="4643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64207" name="Rectangle 15"/>
          <p:cNvSpPr>
            <a:spLocks noChangeArrowheads="1"/>
          </p:cNvSpPr>
          <p:nvPr/>
        </p:nvSpPr>
        <p:spPr bwMode="auto">
          <a:xfrm>
            <a:off x="7572375" y="6030913"/>
            <a:ext cx="831850" cy="5514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en-US" sz="1500" dirty="0">
                <a:effectLst/>
              </a:rPr>
              <a:t>            </a:t>
            </a:r>
            <a:r>
              <a:rPr lang="en-US" sz="1500" baseline="0" dirty="0">
                <a:effectLst/>
              </a:rPr>
              <a:t>Slide</a:t>
            </a:r>
          </a:p>
        </p:txBody>
      </p:sp>
      <p:sp>
        <p:nvSpPr>
          <p:cNvPr id="20" name="Rectangle 19"/>
          <p:cNvSpPr>
            <a:spLocks noChangeArrowheads="1"/>
          </p:cNvSpPr>
          <p:nvPr userDrawn="1"/>
        </p:nvSpPr>
        <p:spPr bwMode="auto">
          <a:xfrm>
            <a:off x="587921" y="6206332"/>
            <a:ext cx="6827837" cy="547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9pPr>
          </a:lstStyle>
          <a:p>
            <a:pPr algn="l">
              <a:lnSpc>
                <a:spcPts val="1600"/>
              </a:lnSpc>
              <a:spcBef>
                <a:spcPct val="20000"/>
              </a:spcBef>
              <a:defRPr/>
            </a:pPr>
            <a:r>
              <a: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© </a:t>
            </a:r>
            <a:r>
              <a:rPr lang="en-US" sz="1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2013  </a:t>
            </a:r>
            <a:r>
              <a: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Cengage Learning.  All </a:t>
            </a:r>
            <a:r>
              <a:rPr lang="en-US" sz="1500" baseline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Rights</a:t>
            </a:r>
            <a:r>
              <a: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Reserved.  May not be scanned, copied</a:t>
            </a:r>
          </a:p>
          <a:p>
            <a:pPr algn="l">
              <a:lnSpc>
                <a:spcPts val="1600"/>
              </a:lnSpc>
              <a:spcBef>
                <a:spcPct val="20000"/>
              </a:spcBef>
              <a:defRPr/>
            </a:pPr>
            <a:r>
              <a: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or duplicated, or posted to a publicly accessible website, in whole or in part.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8039100" y="6248400"/>
            <a:ext cx="6223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F5E044F-D097-432E-89BC-C78EBF0325E5}" type="slidenum">
              <a:rPr lang="en-US" sz="1500" smtClean="0"/>
              <a:pPr/>
              <a:t>‹#›</a:t>
            </a:fld>
            <a:endParaRPr lang="en-US" sz="1500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ransition>
    <p:zoom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FFFF"/>
        </a:buClr>
        <a:buSzPct val="75000"/>
        <a:buFont typeface="Monotype Sort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6FFFF"/>
        </a:buClr>
        <a:buSzPct val="125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FFFF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666699">
                <a:gamma/>
                <a:shade val="46275"/>
                <a:invGamma/>
              </a:srgbClr>
            </a:gs>
            <a:gs pos="50000">
              <a:srgbClr val="666699"/>
            </a:gs>
            <a:gs pos="100000">
              <a:srgbClr val="666699">
                <a:gamma/>
                <a:shade val="46275"/>
                <a:invGamma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666699">
                <a:gamma/>
                <a:shade val="46275"/>
                <a:invGamma/>
              </a:srgbClr>
            </a:gs>
            <a:gs pos="50000">
              <a:srgbClr val="666699"/>
            </a:gs>
            <a:gs pos="100000">
              <a:srgbClr val="666699">
                <a:gamma/>
                <a:shade val="46275"/>
                <a:invGamma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:\Users\John IV\Downloads\978084006233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446" y="412750"/>
            <a:ext cx="4288644" cy="562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0" name="Group 59"/>
          <p:cNvGrpSpPr/>
          <p:nvPr/>
        </p:nvGrpSpPr>
        <p:grpSpPr>
          <a:xfrm>
            <a:off x="5481875" y="2122566"/>
            <a:ext cx="2594095" cy="1827486"/>
            <a:chOff x="6033407" y="2122566"/>
            <a:chExt cx="2594095" cy="1827486"/>
          </a:xfrm>
        </p:grpSpPr>
        <p:sp>
          <p:nvSpPr>
            <p:cNvPr id="3" name="Rectangle 2"/>
            <p:cNvSpPr/>
            <p:nvPr/>
          </p:nvSpPr>
          <p:spPr bwMode="auto">
            <a:xfrm>
              <a:off x="6035673" y="2672654"/>
              <a:ext cx="2389871" cy="276999"/>
            </a:xfrm>
            <a:prstGeom prst="rect">
              <a:avLst/>
            </a:prstGeom>
            <a:solidFill>
              <a:schemeClr val="accent4">
                <a:lumMod val="1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all" normalizeH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utura Md BT"/>
                </a:rPr>
                <a:t>                           </a:t>
              </a:r>
              <a:r>
                <a:rPr kumimoji="0" lang="en-US" sz="1150" b="1" i="0" u="none" strike="noStrike" cap="all" normalizeH="0" dirty="0" smtClean="0">
                  <a:ln>
                    <a:noFill/>
                  </a:ln>
                  <a:solidFill>
                    <a:schemeClr val="tx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utura Md BT"/>
                </a:rPr>
                <a:t>Slides  by</a:t>
              </a:r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6035673" y="2122566"/>
              <a:ext cx="2382611" cy="556438"/>
              <a:chOff x="6035673" y="1335314"/>
              <a:chExt cx="2382611" cy="560160"/>
            </a:xfrm>
          </p:grpSpPr>
          <p:sp>
            <p:nvSpPr>
              <p:cNvPr id="5" name="Rectangle 4"/>
              <p:cNvSpPr/>
              <p:nvPr/>
            </p:nvSpPr>
            <p:spPr bwMode="auto">
              <a:xfrm>
                <a:off x="7588248" y="1339036"/>
                <a:ext cx="830036" cy="556438"/>
              </a:xfrm>
              <a:prstGeom prst="rect">
                <a:avLst/>
              </a:prstGeom>
              <a:gradFill flip="none" rotWithShape="1">
                <a:gsLst>
                  <a:gs pos="0">
                    <a:srgbClr val="F4F6EE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 rot="10800000">
                <a:off x="7383461" y="1339036"/>
                <a:ext cx="116851" cy="556438"/>
              </a:xfrm>
              <a:prstGeom prst="rect">
                <a:avLst/>
              </a:prstGeom>
              <a:gradFill flip="none" rotWithShape="1">
                <a:gsLst>
                  <a:gs pos="14000">
                    <a:schemeClr val="tx1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6035673" y="1339036"/>
                <a:ext cx="1347788" cy="556438"/>
              </a:xfrm>
              <a:prstGeom prst="rect">
                <a:avLst/>
              </a:prstGeom>
              <a:gradFill flip="none" rotWithShape="1">
                <a:gsLst>
                  <a:gs pos="0">
                    <a:srgbClr val="F4F6EE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 bwMode="auto">
              <a:xfrm>
                <a:off x="7492994" y="1339024"/>
                <a:ext cx="116851" cy="556438"/>
              </a:xfrm>
              <a:prstGeom prst="rect">
                <a:avLst/>
              </a:prstGeom>
              <a:gradFill flip="none" rotWithShape="1">
                <a:gsLst>
                  <a:gs pos="14000">
                    <a:schemeClr val="tx1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cxnSp>
            <p:nvCxnSpPr>
              <p:cNvPr id="9" name="Straight Connector 8"/>
              <p:cNvCxnSpPr/>
              <p:nvPr/>
            </p:nvCxnSpPr>
            <p:spPr bwMode="auto">
              <a:xfrm>
                <a:off x="7503786" y="1335314"/>
                <a:ext cx="0" cy="555547"/>
              </a:xfrm>
              <a:prstGeom prst="line">
                <a:avLst/>
              </a:prstGeom>
              <a:ln w="22225">
                <a:solidFill>
                  <a:schemeClr val="tx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oup 44"/>
            <p:cNvGrpSpPr/>
            <p:nvPr/>
          </p:nvGrpSpPr>
          <p:grpSpPr>
            <a:xfrm>
              <a:off x="6042933" y="2947824"/>
              <a:ext cx="2382611" cy="970744"/>
              <a:chOff x="6035673" y="1335314"/>
              <a:chExt cx="2382611" cy="560160"/>
            </a:xfrm>
          </p:grpSpPr>
          <p:sp>
            <p:nvSpPr>
              <p:cNvPr id="46" name="Rectangle 45"/>
              <p:cNvSpPr/>
              <p:nvPr/>
            </p:nvSpPr>
            <p:spPr bwMode="auto">
              <a:xfrm>
                <a:off x="7588248" y="1339036"/>
                <a:ext cx="830036" cy="556438"/>
              </a:xfrm>
              <a:prstGeom prst="rect">
                <a:avLst/>
              </a:prstGeom>
              <a:gradFill flip="none" rotWithShape="1">
                <a:gsLst>
                  <a:gs pos="0">
                    <a:srgbClr val="F4F6EE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 bwMode="auto">
              <a:xfrm rot="10800000">
                <a:off x="7383461" y="1339036"/>
                <a:ext cx="116851" cy="556438"/>
              </a:xfrm>
              <a:prstGeom prst="rect">
                <a:avLst/>
              </a:prstGeom>
              <a:gradFill flip="none" rotWithShape="1">
                <a:gsLst>
                  <a:gs pos="14000">
                    <a:schemeClr val="tx1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 bwMode="auto">
              <a:xfrm>
                <a:off x="6035673" y="1339036"/>
                <a:ext cx="1347788" cy="556438"/>
              </a:xfrm>
              <a:prstGeom prst="rect">
                <a:avLst/>
              </a:prstGeom>
              <a:gradFill flip="none" rotWithShape="1">
                <a:gsLst>
                  <a:gs pos="0">
                    <a:srgbClr val="F4F6EE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 bwMode="auto">
              <a:xfrm>
                <a:off x="7492994" y="1339024"/>
                <a:ext cx="116851" cy="556438"/>
              </a:xfrm>
              <a:prstGeom prst="rect">
                <a:avLst/>
              </a:prstGeom>
              <a:gradFill flip="none" rotWithShape="1">
                <a:gsLst>
                  <a:gs pos="14000">
                    <a:schemeClr val="tx1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cxnSp>
            <p:nvCxnSpPr>
              <p:cNvPr id="50" name="Straight Connector 49"/>
              <p:cNvCxnSpPr/>
              <p:nvPr/>
            </p:nvCxnSpPr>
            <p:spPr bwMode="auto">
              <a:xfrm>
                <a:off x="7503786" y="1335314"/>
                <a:ext cx="0" cy="555547"/>
              </a:xfrm>
              <a:prstGeom prst="line">
                <a:avLst/>
              </a:prstGeom>
              <a:ln w="22225">
                <a:solidFill>
                  <a:schemeClr val="tx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sp>
          <p:nvSpPr>
            <p:cNvPr id="43" name="Rectangle 42"/>
            <p:cNvSpPr/>
            <p:nvPr/>
          </p:nvSpPr>
          <p:spPr bwMode="auto">
            <a:xfrm>
              <a:off x="6033407" y="2949371"/>
              <a:ext cx="1468113" cy="969197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95000"/>
                    <a:alpha val="60000"/>
                  </a:schemeClr>
                </a:gs>
                <a:gs pos="0">
                  <a:schemeClr val="accent6">
                    <a:lumMod val="60000"/>
                    <a:lumOff val="40000"/>
                  </a:schemeClr>
                </a:gs>
                <a:gs pos="15000">
                  <a:srgbClr val="562F81">
                    <a:alpha val="88000"/>
                  </a:srgbClr>
                </a:gs>
              </a:gsLst>
              <a:lin ang="10800000" scaled="1"/>
              <a:tileRect/>
            </a:gra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172510" y="2690733"/>
              <a:ext cx="223138" cy="12593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endParaRPr lang="en-US" sz="1200" b="1" dirty="0" smtClean="0">
                <a:effectLst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 rot="10800000">
              <a:off x="7501520" y="2946948"/>
              <a:ext cx="1003836" cy="971620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95000"/>
                    <a:alpha val="60000"/>
                  </a:schemeClr>
                </a:gs>
                <a:gs pos="0">
                  <a:schemeClr val="accent6">
                    <a:lumMod val="60000"/>
                    <a:lumOff val="40000"/>
                  </a:schemeClr>
                </a:gs>
                <a:gs pos="15000">
                  <a:srgbClr val="562F81">
                    <a:alpha val="88000"/>
                  </a:srgbClr>
                </a:gs>
              </a:gsLst>
              <a:lin ang="10800000" scaled="1"/>
              <a:tileRect/>
            </a:gra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endParaRPr>
            </a:p>
          </p:txBody>
        </p:sp>
        <p:cxnSp>
          <p:nvCxnSpPr>
            <p:cNvPr id="53" name="Straight Connector 52"/>
            <p:cNvCxnSpPr/>
            <p:nvPr/>
          </p:nvCxnSpPr>
          <p:spPr bwMode="auto">
            <a:xfrm flipH="1">
              <a:off x="7485889" y="2894222"/>
              <a:ext cx="7474" cy="1021849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bg2">
                  <a:alpha val="84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Rectangle 56"/>
            <p:cNvSpPr/>
            <p:nvPr/>
          </p:nvSpPr>
          <p:spPr bwMode="auto">
            <a:xfrm>
              <a:off x="7406277" y="2870056"/>
              <a:ext cx="180066" cy="1049024"/>
            </a:xfrm>
            <a:prstGeom prst="rect">
              <a:avLst/>
            </a:prstGeom>
            <a:solidFill>
              <a:srgbClr val="1F103B">
                <a:alpha val="56863"/>
              </a:srgb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2" name="Rectangle 1"/>
            <p:cNvSpPr/>
            <p:nvPr/>
          </p:nvSpPr>
          <p:spPr bwMode="auto">
            <a:xfrm>
              <a:off x="8418284" y="2126262"/>
              <a:ext cx="209218" cy="1792818"/>
            </a:xfrm>
            <a:prstGeom prst="rect">
              <a:avLst/>
            </a:prstGeom>
            <a:gradFill flip="none" rotWithShape="1">
              <a:gsLst>
                <a:gs pos="0">
                  <a:srgbClr val="432B6F"/>
                </a:gs>
                <a:gs pos="50000">
                  <a:srgbClr val="432B6F">
                    <a:shade val="67500"/>
                    <a:satMod val="115000"/>
                  </a:srgbClr>
                </a:gs>
                <a:gs pos="100000">
                  <a:srgbClr val="432B6F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18" name="AutoShape 35"/>
            <p:cNvSpPr>
              <a:spLocks noChangeArrowheads="1"/>
            </p:cNvSpPr>
            <p:nvPr/>
          </p:nvSpPr>
          <p:spPr bwMode="auto">
            <a:xfrm>
              <a:off x="6194630" y="2929145"/>
              <a:ext cx="2182018" cy="868323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6699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2700" dir="10800000" algn="ctr" rotWithShape="0">
                      <a:srgbClr val="F9DFB5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r"/>
              <a:endParaRPr lang="en-US" sz="600" dirty="0">
                <a:solidFill>
                  <a:srgbClr val="FFFFFF"/>
                </a:solidFill>
                <a:effectLst/>
                <a:latin typeface="Futura Md BT" pitchFamily="34" charset="0"/>
              </a:endParaRPr>
            </a:p>
            <a:p>
              <a:pPr algn="r"/>
              <a:r>
                <a:rPr lang="en-US" sz="2000" b="1" dirty="0" smtClean="0">
                  <a:solidFill>
                    <a:schemeClr val="tx1">
                      <a:lumMod val="95000"/>
                    </a:schemeClr>
                  </a:solidFill>
                  <a:effectLst/>
                  <a:latin typeface="Futura Md BT" pitchFamily="34" charset="0"/>
                </a:rPr>
                <a:t>John </a:t>
              </a:r>
              <a:r>
                <a:rPr lang="en-US" sz="2000" b="1" dirty="0" err="1" smtClean="0">
                  <a:solidFill>
                    <a:schemeClr val="tx1">
                      <a:lumMod val="95000"/>
                    </a:schemeClr>
                  </a:solidFill>
                  <a:effectLst/>
                  <a:latin typeface="Futura Md BT" pitchFamily="34" charset="0"/>
                </a:rPr>
                <a:t>Loucks</a:t>
              </a:r>
              <a:endParaRPr lang="en-US" sz="2000" b="1" dirty="0">
                <a:solidFill>
                  <a:schemeClr val="tx1">
                    <a:lumMod val="95000"/>
                  </a:schemeClr>
                </a:solidFill>
                <a:effectLst/>
                <a:latin typeface="Futura Md BT" pitchFamily="34" charset="0"/>
              </a:endParaRPr>
            </a:p>
            <a:p>
              <a:pPr algn="r"/>
              <a:endParaRPr lang="en-US" sz="400" dirty="0">
                <a:solidFill>
                  <a:schemeClr val="tx1">
                    <a:lumMod val="95000"/>
                  </a:schemeClr>
                </a:solidFill>
                <a:effectLst/>
                <a:latin typeface="Futura Md BT" pitchFamily="34" charset="0"/>
              </a:endParaRPr>
            </a:p>
            <a:p>
              <a:pPr algn="r"/>
              <a:r>
                <a:rPr lang="en-US" sz="1400" b="1" dirty="0">
                  <a:solidFill>
                    <a:schemeClr val="tx1">
                      <a:lumMod val="95000"/>
                    </a:schemeClr>
                  </a:solidFill>
                  <a:effectLst/>
                  <a:latin typeface="Futura Md BT" pitchFamily="34" charset="0"/>
                </a:rPr>
                <a:t>St. </a:t>
              </a:r>
              <a:r>
                <a:rPr lang="en-US" sz="1400" b="1" dirty="0" smtClean="0">
                  <a:solidFill>
                    <a:schemeClr val="tx1">
                      <a:lumMod val="95000"/>
                    </a:schemeClr>
                  </a:solidFill>
                  <a:effectLst/>
                  <a:latin typeface="Futura Md BT" pitchFamily="34" charset="0"/>
                </a:rPr>
                <a:t>Edward’s Univ.</a:t>
              </a:r>
              <a:endParaRPr lang="en-US" sz="1400" b="1" dirty="0">
                <a:solidFill>
                  <a:schemeClr val="tx1">
                    <a:lumMod val="95000"/>
                  </a:schemeClr>
                </a:solidFill>
                <a:effectLst/>
                <a:latin typeface="Futura Md BT" pitchFamily="34" charset="0"/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6613" y="204788"/>
            <a:ext cx="7475537" cy="509587"/>
          </a:xfrm>
          <a:noFill/>
          <a:ln/>
        </p:spPr>
        <p:txBody>
          <a:bodyPr/>
          <a:lstStyle/>
          <a:p>
            <a:r>
              <a:rPr lang="en-US"/>
              <a:t>Model Development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77863" y="1116013"/>
            <a:ext cx="8058150" cy="5214937"/>
          </a:xfrm>
          <a:noFill/>
          <a:ln/>
        </p:spPr>
        <p:txBody>
          <a:bodyPr/>
          <a:lstStyle/>
          <a:p>
            <a:r>
              <a:rPr lang="en-US" u="sng" dirty="0"/>
              <a:t>Models</a:t>
            </a:r>
            <a:r>
              <a:rPr lang="en-US" dirty="0"/>
              <a:t> are representations of real objects or situations</a:t>
            </a:r>
          </a:p>
          <a:p>
            <a:r>
              <a:rPr lang="en-US" dirty="0"/>
              <a:t>Three </a:t>
            </a:r>
            <a:r>
              <a:rPr lang="en-US" u="sng" dirty="0"/>
              <a:t>forms of models</a:t>
            </a:r>
            <a:r>
              <a:rPr lang="en-US" dirty="0"/>
              <a:t> are: </a:t>
            </a:r>
          </a:p>
          <a:p>
            <a:pPr lvl="1"/>
            <a:r>
              <a:rPr lang="en-US" u="sng" dirty="0"/>
              <a:t>Iconic models</a:t>
            </a:r>
            <a:r>
              <a:rPr lang="en-US" dirty="0"/>
              <a:t> - physical replicas (scalar representations) of real objects</a:t>
            </a:r>
          </a:p>
          <a:p>
            <a:pPr lvl="1"/>
            <a:r>
              <a:rPr lang="en-US" u="sng" dirty="0"/>
              <a:t>Analog models</a:t>
            </a:r>
            <a:r>
              <a:rPr lang="en-US" dirty="0"/>
              <a:t> - physical in form, but do not physically resemble the object being modeled</a:t>
            </a:r>
          </a:p>
          <a:p>
            <a:pPr lvl="1"/>
            <a:r>
              <a:rPr lang="en-US" u="sng" dirty="0"/>
              <a:t>Mathematical models</a:t>
            </a:r>
            <a:r>
              <a:rPr lang="en-US" dirty="0"/>
              <a:t> - represent real world problems through a system of mathematical formulas and expressions based on key assumptions, estimates, or statistical analyses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Advantages of Models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687388" y="1104900"/>
            <a:ext cx="7886700" cy="3589338"/>
          </a:xfrm>
        </p:spPr>
        <p:txBody>
          <a:bodyPr/>
          <a:lstStyle/>
          <a:p>
            <a:r>
              <a:rPr lang="en-US" dirty="0"/>
              <a:t>Generally, experimenting with models (compared to experimenting with the real situation):</a:t>
            </a:r>
          </a:p>
          <a:p>
            <a:pPr lvl="1"/>
            <a:r>
              <a:rPr lang="en-US" dirty="0"/>
              <a:t>requires </a:t>
            </a:r>
            <a:r>
              <a:rPr lang="en-US" u="sng" dirty="0"/>
              <a:t>less time</a:t>
            </a:r>
          </a:p>
          <a:p>
            <a:pPr lvl="1"/>
            <a:r>
              <a:rPr lang="en-US" dirty="0"/>
              <a:t>is </a:t>
            </a:r>
            <a:r>
              <a:rPr lang="en-US" u="sng" dirty="0"/>
              <a:t>less expensive</a:t>
            </a:r>
          </a:p>
          <a:p>
            <a:pPr lvl="1"/>
            <a:r>
              <a:rPr lang="en-US" dirty="0"/>
              <a:t>involves </a:t>
            </a:r>
            <a:r>
              <a:rPr lang="en-US" u="sng" dirty="0"/>
              <a:t>less risk</a:t>
            </a:r>
          </a:p>
          <a:p>
            <a:r>
              <a:rPr lang="en-US" dirty="0"/>
              <a:t>The more closely the model represents the real situation, the </a:t>
            </a:r>
            <a:r>
              <a:rPr lang="en-US" dirty="0" smtClean="0"/>
              <a:t>more accurate </a:t>
            </a:r>
            <a:r>
              <a:rPr lang="en-US" dirty="0"/>
              <a:t>the conclusions and predictions will be.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Mathematical Models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85801" y="1154113"/>
            <a:ext cx="7988299" cy="2884487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u="sng" dirty="0"/>
              <a:t>Objective Function</a:t>
            </a:r>
            <a:r>
              <a:rPr lang="en-US" dirty="0"/>
              <a:t> – a mathematical expression </a:t>
            </a:r>
            <a:r>
              <a:rPr lang="en-US" dirty="0" smtClean="0"/>
              <a:t>that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     </a:t>
            </a:r>
            <a:r>
              <a:rPr lang="en-US" dirty="0"/>
              <a:t>describes the problem’s objective, such as </a:t>
            </a:r>
            <a:r>
              <a:rPr lang="en-US" dirty="0" smtClean="0"/>
              <a:t>maximizing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     </a:t>
            </a:r>
            <a:r>
              <a:rPr lang="en-US" dirty="0"/>
              <a:t>profit or minimizing cost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cs typeface="Times New Roman" pitchFamily="18" charset="0"/>
              </a:rPr>
              <a:t>Consider a simple production problem.  Suppose </a:t>
            </a:r>
            <a:r>
              <a:rPr lang="en-US" i="1" dirty="0" smtClean="0">
                <a:cs typeface="Times New Roman" pitchFamily="18" charset="0"/>
              </a:rPr>
              <a:t>x</a:t>
            </a:r>
          </a:p>
          <a:p>
            <a:pPr lvl="1">
              <a:lnSpc>
                <a:spcPct val="90000"/>
              </a:lnSpc>
              <a:buNone/>
            </a:pPr>
            <a:r>
              <a:rPr lang="en-US" i="1" dirty="0" smtClean="0">
                <a:cs typeface="Times New Roman" pitchFamily="18" charset="0"/>
              </a:rPr>
              <a:t>   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denotes the number of units produced and </a:t>
            </a:r>
            <a:r>
              <a:rPr lang="en-US" dirty="0" smtClean="0">
                <a:cs typeface="Times New Roman" pitchFamily="18" charset="0"/>
              </a:rPr>
              <a:t>sold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 smtClean="0">
                <a:cs typeface="Times New Roman" pitchFamily="18" charset="0"/>
              </a:rPr>
              <a:t>    </a:t>
            </a:r>
            <a:r>
              <a:rPr lang="en-US" dirty="0">
                <a:cs typeface="Times New Roman" pitchFamily="18" charset="0"/>
              </a:rPr>
              <a:t>each week, and the firm’s objective is to maximize </a:t>
            </a:r>
            <a:endParaRPr lang="en-US" dirty="0" smtClean="0">
              <a:cs typeface="Times New Roman" pitchFamily="18" charset="0"/>
            </a:endParaRPr>
          </a:p>
          <a:p>
            <a:pPr lvl="1">
              <a:lnSpc>
                <a:spcPct val="90000"/>
              </a:lnSpc>
              <a:buNone/>
            </a:pPr>
            <a:r>
              <a:rPr lang="en-US" dirty="0" smtClean="0">
                <a:cs typeface="Times New Roman" pitchFamily="18" charset="0"/>
              </a:rPr>
              <a:t>    total </a:t>
            </a:r>
            <a:r>
              <a:rPr lang="en-US" dirty="0">
                <a:cs typeface="Times New Roman" pitchFamily="18" charset="0"/>
              </a:rPr>
              <a:t>weekly profit. With a profit of $10 per unit, the </a:t>
            </a:r>
            <a:endParaRPr lang="en-US" dirty="0" smtClean="0">
              <a:cs typeface="Times New Roman" pitchFamily="18" charset="0"/>
            </a:endParaRPr>
          </a:p>
          <a:p>
            <a:pPr lvl="1">
              <a:lnSpc>
                <a:spcPct val="90000"/>
              </a:lnSpc>
              <a:buNone/>
            </a:pPr>
            <a:r>
              <a:rPr lang="en-US" dirty="0" smtClean="0">
                <a:cs typeface="Times New Roman" pitchFamily="18" charset="0"/>
              </a:rPr>
              <a:t>    objective </a:t>
            </a:r>
            <a:r>
              <a:rPr lang="en-US" dirty="0">
                <a:cs typeface="Times New Roman" pitchFamily="18" charset="0"/>
              </a:rPr>
              <a:t>function is 10</a:t>
            </a:r>
            <a:r>
              <a:rPr lang="en-US" i="1" dirty="0">
                <a:cs typeface="Times New Roman" pitchFamily="18" charset="0"/>
              </a:rPr>
              <a:t>x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Mathematical Models</a:t>
            </a:r>
          </a:p>
        </p:txBody>
      </p:sp>
      <p:sp>
        <p:nvSpPr>
          <p:cNvPr id="209923" name="Rectangle 3"/>
          <p:cNvSpPr>
            <a:spLocks noChangeArrowheads="1"/>
          </p:cNvSpPr>
          <p:nvPr/>
        </p:nvSpPr>
        <p:spPr bwMode="auto">
          <a:xfrm>
            <a:off x="685801" y="1103313"/>
            <a:ext cx="7988300" cy="5005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Constraints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a set of restrictions or limitations, such as production capacities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To continue our example, a production capacity constraint would be necessary if, for instance, 5 hours are required to produce each unit and only 40 hours are available per week. The production capacity constraint is given by 5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x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&lt;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40.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The value of 5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x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is the total time required to produce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x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units; the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symbol </a:t>
            </a:r>
            <a:r>
              <a:rPr lang="en-US" sz="2400" u="sng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&lt;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indicates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that the production time required must be less than or equal to the 40 hours available. 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Mathematical Models</a:t>
            </a:r>
          </a:p>
        </p:txBody>
      </p:sp>
      <p:sp>
        <p:nvSpPr>
          <p:cNvPr id="210947" name="Rectangle 3"/>
          <p:cNvSpPr>
            <a:spLocks noChangeArrowheads="1"/>
          </p:cNvSpPr>
          <p:nvPr/>
        </p:nvSpPr>
        <p:spPr bwMode="auto">
          <a:xfrm>
            <a:off x="685800" y="1103313"/>
            <a:ext cx="8094663" cy="5005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Uncontrollable Inputs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– environmental factors that are not under the control of the decision maker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In the preceding mathematical model, the profit per unit ($10), the production time per unit (5 hours), and the production capacity (40 hours) are environmental factors not under the control of the manager or decision maker.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Mathematical Models</a:t>
            </a:r>
          </a:p>
        </p:txBody>
      </p:sp>
      <p:sp>
        <p:nvSpPr>
          <p:cNvPr id="208900" name="Rectangle 4"/>
          <p:cNvSpPr>
            <a:spLocks noChangeArrowheads="1"/>
          </p:cNvSpPr>
          <p:nvPr/>
        </p:nvSpPr>
        <p:spPr bwMode="auto">
          <a:xfrm>
            <a:off x="685801" y="1103313"/>
            <a:ext cx="7975600" cy="5005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Decision Variables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controllable inputs; decision alternatives specified by the decision maker, such as the number of units of a product to produce.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In the preceding mathematical model, the production quantity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x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is the controllable input to the model.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2" name="Rectangle 4"/>
          <p:cNvSpPr>
            <a:spLocks noChangeArrowheads="1"/>
          </p:cNvSpPr>
          <p:nvPr/>
        </p:nvSpPr>
        <p:spPr bwMode="auto">
          <a:xfrm>
            <a:off x="2311400" y="2235200"/>
            <a:ext cx="5880100" cy="16129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11970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Mathematical Models</a:t>
            </a:r>
          </a:p>
        </p:txBody>
      </p:sp>
      <p:sp>
        <p:nvSpPr>
          <p:cNvPr id="211971" name="Rectangle 3"/>
          <p:cNvSpPr>
            <a:spLocks noChangeArrowheads="1"/>
          </p:cNvSpPr>
          <p:nvPr/>
        </p:nvSpPr>
        <p:spPr bwMode="auto">
          <a:xfrm>
            <a:off x="685800" y="1103313"/>
            <a:ext cx="8348663" cy="5005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A complete mathematical model for our simple production problem is: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			Maximize	10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x	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(objective function)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			subject to:	5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x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&lt;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40	(constraint)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					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x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&gt;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0		(constraint)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	[The second constraint reflects the fact that it is not possible to manufacture a negative number of units.]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Mathematical Models</a:t>
            </a:r>
          </a:p>
        </p:txBody>
      </p:sp>
      <p:sp>
        <p:nvSpPr>
          <p:cNvPr id="198659" name="Rectangle 3"/>
          <p:cNvSpPr>
            <a:spLocks noChangeArrowheads="1"/>
          </p:cNvSpPr>
          <p:nvPr/>
        </p:nvSpPr>
        <p:spPr bwMode="auto">
          <a:xfrm>
            <a:off x="685801" y="1103313"/>
            <a:ext cx="7899399" cy="402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Deterministic Model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if all uncontrollable inputs to the model are known and cannot vary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Stochastic (or Probabilistic) Model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– if any uncontrollable are uncertain and subject to variation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Stochastic models are often more difficult to analyze.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In our simple production example, if the number of hours of production time per unit could vary from 3 to 6 hours depending on the quality of the raw material, the model would be stochastic.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ChangeArrowheads="1"/>
          </p:cNvSpPr>
          <p:nvPr/>
        </p:nvSpPr>
        <p:spPr bwMode="auto">
          <a:xfrm>
            <a:off x="836613" y="242888"/>
            <a:ext cx="7475537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Mathematical Models</a:t>
            </a:r>
          </a:p>
        </p:txBody>
      </p:sp>
      <p:sp>
        <p:nvSpPr>
          <p:cNvPr id="204803" name="Rectangle 3"/>
          <p:cNvSpPr>
            <a:spLocks noChangeArrowheads="1"/>
          </p:cNvSpPr>
          <p:nvPr/>
        </p:nvSpPr>
        <p:spPr bwMode="auto">
          <a:xfrm>
            <a:off x="677863" y="1103313"/>
            <a:ext cx="7818437" cy="5138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Cost/benefit considerations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must be made in selecting an appropriate mathematical model. 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Frequently a less complicated (and perhaps less precise) model is more appropriate than a more complex and accurate one due to cost and ease of solution considerations.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Transforming Model Inputs into Output</a:t>
            </a:r>
          </a:p>
        </p:txBody>
      </p:sp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2740025" y="1308100"/>
            <a:ext cx="3759200" cy="1050925"/>
          </a:xfrm>
          <a:prstGeom prst="rect">
            <a:avLst/>
          </a:prstGeom>
          <a:gradFill rotWithShape="0">
            <a:gsLst>
              <a:gs pos="0">
                <a:srgbClr val="666699">
                  <a:gamma/>
                  <a:shade val="46275"/>
                  <a:invGamma/>
                </a:srgbClr>
              </a:gs>
              <a:gs pos="50000">
                <a:srgbClr val="666699"/>
              </a:gs>
              <a:gs pos="100000">
                <a:srgbClr val="66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Uncontrollable Inputs</a:t>
            </a:r>
          </a:p>
          <a:p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(Environmental Factors)</a:t>
            </a:r>
            <a:endParaRPr lang="en-US" sz="2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652463" y="3152775"/>
            <a:ext cx="2163762" cy="1546225"/>
          </a:xfrm>
          <a:prstGeom prst="rect">
            <a:avLst/>
          </a:prstGeom>
          <a:gradFill flip="none" rotWithShape="1">
            <a:gsLst>
              <a:gs pos="0">
                <a:srgbClr val="4B7121"/>
              </a:gs>
              <a:gs pos="91000">
                <a:srgbClr val="4B7121"/>
              </a:gs>
              <a:gs pos="46000">
                <a:srgbClr val="92D050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Controllable</a:t>
            </a:r>
          </a:p>
          <a:p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Inputs</a:t>
            </a:r>
          </a:p>
          <a:p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(Decision</a:t>
            </a:r>
          </a:p>
          <a:p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Variables)</a:t>
            </a:r>
            <a:endParaRPr lang="en-US" sz="2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86024" name="Rectangle 8"/>
          <p:cNvSpPr>
            <a:spLocks noChangeArrowheads="1"/>
          </p:cNvSpPr>
          <p:nvPr/>
        </p:nvSpPr>
        <p:spPr bwMode="auto">
          <a:xfrm>
            <a:off x="6348413" y="3127375"/>
            <a:ext cx="2106612" cy="1584325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Output</a:t>
            </a:r>
          </a:p>
          <a:p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(Projected</a:t>
            </a:r>
          </a:p>
          <a:p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Results)</a:t>
            </a:r>
          </a:p>
        </p:txBody>
      </p:sp>
      <p:sp>
        <p:nvSpPr>
          <p:cNvPr id="86027" name="Rectangle 11"/>
          <p:cNvSpPr>
            <a:spLocks noChangeArrowheads="1"/>
          </p:cNvSpPr>
          <p:nvPr/>
        </p:nvSpPr>
        <p:spPr bwMode="auto">
          <a:xfrm>
            <a:off x="3498850" y="3432175"/>
            <a:ext cx="2238375" cy="974725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Mathematical</a:t>
            </a:r>
          </a:p>
          <a:p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Model</a:t>
            </a:r>
            <a:endParaRPr lang="en-US" sz="2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cxnSp>
        <p:nvCxnSpPr>
          <p:cNvPr id="86031" name="AutoShape 15"/>
          <p:cNvCxnSpPr>
            <a:cxnSpLocks noChangeShapeType="1"/>
            <a:stCxn id="86021" idx="2"/>
            <a:endCxn id="86027" idx="0"/>
          </p:cNvCxnSpPr>
          <p:nvPr/>
        </p:nvCxnSpPr>
        <p:spPr bwMode="auto">
          <a:xfrm flipH="1">
            <a:off x="4618038" y="2359025"/>
            <a:ext cx="1587" cy="1073150"/>
          </a:xfrm>
          <a:prstGeom prst="straightConnector1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</p:cxnSp>
      <p:cxnSp>
        <p:nvCxnSpPr>
          <p:cNvPr id="86032" name="AutoShape 16"/>
          <p:cNvCxnSpPr>
            <a:cxnSpLocks noChangeShapeType="1"/>
            <a:stCxn id="86022" idx="3"/>
            <a:endCxn id="86027" idx="1"/>
          </p:cNvCxnSpPr>
          <p:nvPr/>
        </p:nvCxnSpPr>
        <p:spPr bwMode="auto">
          <a:xfrm flipV="1">
            <a:off x="2816225" y="3919538"/>
            <a:ext cx="682625" cy="6350"/>
          </a:xfrm>
          <a:prstGeom prst="straightConnector1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</p:cxnSp>
      <p:cxnSp>
        <p:nvCxnSpPr>
          <p:cNvPr id="86033" name="AutoShape 17"/>
          <p:cNvCxnSpPr>
            <a:cxnSpLocks noChangeShapeType="1"/>
            <a:stCxn id="86027" idx="3"/>
            <a:endCxn id="86024" idx="1"/>
          </p:cNvCxnSpPr>
          <p:nvPr/>
        </p:nvCxnSpPr>
        <p:spPr bwMode="auto">
          <a:xfrm>
            <a:off x="5737225" y="3919538"/>
            <a:ext cx="611188" cy="0"/>
          </a:xfrm>
          <a:prstGeom prst="straightConnector1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</p:cxn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90563" y="0"/>
            <a:ext cx="7772400" cy="1100138"/>
          </a:xfrm>
          <a:noFill/>
          <a:ln/>
        </p:spPr>
        <p:txBody>
          <a:bodyPr/>
          <a:lstStyle/>
          <a:p>
            <a:r>
              <a:rPr lang="en-US" dirty="0"/>
              <a:t>Chapter 1</a:t>
            </a:r>
            <a:br>
              <a:rPr lang="en-US" dirty="0"/>
            </a:br>
            <a:r>
              <a:rPr lang="en-US" dirty="0"/>
              <a:t>Introduction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873125" y="1211263"/>
            <a:ext cx="7523163" cy="3022600"/>
          </a:xfrm>
          <a:noFill/>
          <a:ln/>
        </p:spPr>
        <p:txBody>
          <a:bodyPr/>
          <a:lstStyle/>
          <a:p>
            <a:r>
              <a:rPr lang="en-US"/>
              <a:t>Body of Knowledge</a:t>
            </a:r>
          </a:p>
          <a:p>
            <a:r>
              <a:rPr lang="en-US"/>
              <a:t>Problem Solving and Decision Making</a:t>
            </a:r>
          </a:p>
          <a:p>
            <a:r>
              <a:rPr lang="en-US"/>
              <a:t>Quantitative Analysis and Decision Making</a:t>
            </a:r>
          </a:p>
          <a:p>
            <a:r>
              <a:rPr lang="en-US"/>
              <a:t>Quantitative Analysis</a:t>
            </a:r>
          </a:p>
          <a:p>
            <a:r>
              <a:rPr lang="en-US"/>
              <a:t>Models of Cost, Revenue, and Profit</a:t>
            </a:r>
          </a:p>
          <a:p>
            <a:r>
              <a:rPr lang="en-US"/>
              <a:t>Quantitative Methods in Practice</a:t>
            </a:r>
            <a:endParaRPr lang="en-US" i="1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Preparation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687388" y="1104900"/>
            <a:ext cx="7886700" cy="2649538"/>
          </a:xfrm>
        </p:spPr>
        <p:txBody>
          <a:bodyPr/>
          <a:lstStyle/>
          <a:p>
            <a:r>
              <a:rPr lang="en-US"/>
              <a:t>Data preparation is not a trivial step, due to the time required and the possibility of data collection errors.</a:t>
            </a:r>
          </a:p>
          <a:p>
            <a:r>
              <a:rPr lang="en-US"/>
              <a:t>A model with 50 decision variables and 25 constraints could have over 1300 data elements!</a:t>
            </a:r>
          </a:p>
          <a:p>
            <a:r>
              <a:rPr lang="en-US"/>
              <a:t>Often, a fairly large data base is needed.</a:t>
            </a:r>
          </a:p>
          <a:p>
            <a:r>
              <a:rPr lang="en-US"/>
              <a:t>Information systems specialists might be needed.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Solution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>
          <a:xfrm>
            <a:off x="687388" y="1104900"/>
            <a:ext cx="7886700" cy="3697288"/>
          </a:xfrm>
        </p:spPr>
        <p:txBody>
          <a:bodyPr/>
          <a:lstStyle/>
          <a:p>
            <a:r>
              <a:rPr lang="en-US"/>
              <a:t>The analyst attempts to identify the alternative (the set of decision variable values) that provides the “best” output for the model.</a:t>
            </a:r>
          </a:p>
          <a:p>
            <a:r>
              <a:rPr lang="en-US"/>
              <a:t>The “best” output is the </a:t>
            </a:r>
            <a:r>
              <a:rPr lang="en-US" u="sng"/>
              <a:t>optimal solution</a:t>
            </a:r>
            <a:r>
              <a:rPr lang="en-US"/>
              <a:t>.</a:t>
            </a:r>
          </a:p>
          <a:p>
            <a:r>
              <a:rPr lang="en-US"/>
              <a:t>If the alternative does not satisfy all of the model constraints, it is rejected as being </a:t>
            </a:r>
            <a:r>
              <a:rPr lang="en-US" u="sng"/>
              <a:t>infeasible</a:t>
            </a:r>
            <a:r>
              <a:rPr lang="en-US"/>
              <a:t>, regardless of the objective function value.</a:t>
            </a:r>
          </a:p>
          <a:p>
            <a:r>
              <a:rPr lang="en-US"/>
              <a:t>If the alternative satisfies all of the model constraints, it is </a:t>
            </a:r>
            <a:r>
              <a:rPr lang="en-US" u="sng"/>
              <a:t>feasible</a:t>
            </a:r>
            <a:r>
              <a:rPr lang="en-US"/>
              <a:t> and a candidate for the “best” solution.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234" name="Rectangle 146"/>
          <p:cNvSpPr>
            <a:spLocks noChangeArrowheads="1"/>
          </p:cNvSpPr>
          <p:nvPr/>
        </p:nvSpPr>
        <p:spPr bwMode="auto">
          <a:xfrm>
            <a:off x="965200" y="1701800"/>
            <a:ext cx="7226300" cy="38862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7232" name="Group 144"/>
          <p:cNvGraphicFramePr>
            <a:graphicFrameLocks noGrp="1"/>
          </p:cNvGraphicFramePr>
          <p:nvPr/>
        </p:nvGraphicFramePr>
        <p:xfrm>
          <a:off x="1041400" y="1816100"/>
          <a:ext cx="7023100" cy="3657600"/>
        </p:xfrm>
        <a:graphic>
          <a:graphicData uri="http://schemas.openxmlformats.org/drawingml/2006/table">
            <a:tbl>
              <a:tblPr/>
              <a:tblGrid>
                <a:gridCol w="1790700"/>
                <a:gridCol w="1828800"/>
                <a:gridCol w="2070100"/>
                <a:gridCol w="13335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Production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Projected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Total Hours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Feasible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Quantity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Profit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of Production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Solution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  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    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Yes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  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  20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10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Yes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  4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  40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20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Yes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  6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  60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30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Yes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  8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  80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40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Yes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100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50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No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12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120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60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No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7158" name="Rectangle 70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Model Solution</a:t>
            </a:r>
          </a:p>
        </p:txBody>
      </p:sp>
      <p:sp>
        <p:nvSpPr>
          <p:cNvPr id="217159" name="Text Box 71"/>
          <p:cNvSpPr txBox="1">
            <a:spLocks noChangeArrowheads="1"/>
          </p:cNvSpPr>
          <p:nvPr/>
        </p:nvSpPr>
        <p:spPr bwMode="auto">
          <a:xfrm>
            <a:off x="671513" y="1157288"/>
            <a:ext cx="70643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SzPct val="125000"/>
              <a:buFont typeface="Wingdings" pitchFamily="2" charset="2"/>
              <a:buChar char="§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Trial-and-Error Solution for Production Problem</a:t>
            </a:r>
          </a:p>
        </p:txBody>
      </p:sp>
      <p:sp>
        <p:nvSpPr>
          <p:cNvPr id="217233" name="Oval 145"/>
          <p:cNvSpPr>
            <a:spLocks noChangeArrowheads="1"/>
          </p:cNvSpPr>
          <p:nvPr/>
        </p:nvSpPr>
        <p:spPr bwMode="auto">
          <a:xfrm>
            <a:off x="1765300" y="4216400"/>
            <a:ext cx="457200" cy="431800"/>
          </a:xfrm>
          <a:prstGeom prst="ellipse">
            <a:avLst/>
          </a:prstGeom>
          <a:noFill/>
          <a:ln w="19050">
            <a:solidFill>
              <a:srgbClr val="66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Solution 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687388" y="1104900"/>
            <a:ext cx="7886700" cy="2484438"/>
          </a:xfrm>
        </p:spPr>
        <p:txBody>
          <a:bodyPr/>
          <a:lstStyle/>
          <a:p>
            <a:r>
              <a:rPr lang="en-US" dirty="0"/>
              <a:t>A variety of software packages are available for solving mathematical models.  </a:t>
            </a:r>
          </a:p>
          <a:p>
            <a:pPr lvl="1"/>
            <a:r>
              <a:rPr lang="en-US" i="1" dirty="0"/>
              <a:t>Microsoft Excel</a:t>
            </a:r>
            <a:endParaRPr lang="en-US" dirty="0"/>
          </a:p>
          <a:p>
            <a:pPr lvl="1"/>
            <a:r>
              <a:rPr lang="en-US" i="1" dirty="0" smtClean="0"/>
              <a:t>LINGO</a:t>
            </a:r>
            <a:endParaRPr lang="en-US" i="1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Testing and Validation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687388" y="1104900"/>
            <a:ext cx="7886700" cy="5157788"/>
          </a:xfrm>
        </p:spPr>
        <p:txBody>
          <a:bodyPr/>
          <a:lstStyle/>
          <a:p>
            <a:r>
              <a:rPr lang="en-US"/>
              <a:t>Often, goodness/accuracy of a model cannot be assessed until solutions are generated.</a:t>
            </a:r>
          </a:p>
          <a:p>
            <a:r>
              <a:rPr lang="en-US"/>
              <a:t>Small test problems having known, or at least expected, solutions can be used for model testing and validation.</a:t>
            </a:r>
          </a:p>
          <a:p>
            <a:r>
              <a:rPr lang="en-US"/>
              <a:t>If the model generates expected solutions, use the model on the full-scale problem.</a:t>
            </a:r>
          </a:p>
          <a:p>
            <a:r>
              <a:rPr lang="en-US"/>
              <a:t>If inaccuracies or potential shortcomings inherent in the model are identified, take corrective action such as:</a:t>
            </a:r>
          </a:p>
          <a:p>
            <a:pPr lvl="1"/>
            <a:r>
              <a:rPr lang="en-US"/>
              <a:t>Collection of more-accurate input data</a:t>
            </a:r>
          </a:p>
          <a:p>
            <a:pPr lvl="1"/>
            <a:r>
              <a:rPr lang="en-US"/>
              <a:t>Modification of the model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Report Generation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687388" y="1104900"/>
            <a:ext cx="7758112" cy="5100638"/>
          </a:xfrm>
        </p:spPr>
        <p:txBody>
          <a:bodyPr/>
          <a:lstStyle/>
          <a:p>
            <a:r>
              <a:rPr lang="en-US" dirty="0"/>
              <a:t>A managerial report, based on the results of the model,  should be prepared.</a:t>
            </a:r>
          </a:p>
          <a:p>
            <a:r>
              <a:rPr lang="en-US" dirty="0"/>
              <a:t>The report should be easily understood by the decision maker.</a:t>
            </a:r>
          </a:p>
          <a:p>
            <a:r>
              <a:rPr lang="en-US" dirty="0"/>
              <a:t>The report should include:</a:t>
            </a:r>
          </a:p>
          <a:p>
            <a:pPr lvl="1"/>
            <a:r>
              <a:rPr lang="en-US" dirty="0"/>
              <a:t>the recommended decision</a:t>
            </a:r>
          </a:p>
          <a:p>
            <a:pPr lvl="1"/>
            <a:r>
              <a:rPr lang="en-US" dirty="0"/>
              <a:t>other pertinent information about the results (for example, how sensitive the model solution is to the assumptions and data used in the model)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 and Follow-Up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687388" y="1104900"/>
            <a:ext cx="7886700" cy="5005388"/>
          </a:xfrm>
        </p:spPr>
        <p:txBody>
          <a:bodyPr/>
          <a:lstStyle/>
          <a:p>
            <a:r>
              <a:rPr lang="en-US"/>
              <a:t>Successful implementation of model results is of critical importance.</a:t>
            </a:r>
          </a:p>
          <a:p>
            <a:r>
              <a:rPr lang="en-US"/>
              <a:t>Secure as much user involvement as possible throughout the modeling process.</a:t>
            </a:r>
          </a:p>
          <a:p>
            <a:r>
              <a:rPr lang="en-US"/>
              <a:t>Continue to monitor the contribution of the model.</a:t>
            </a:r>
          </a:p>
          <a:p>
            <a:r>
              <a:rPr lang="en-US"/>
              <a:t>It might be necessary to refine or expand the model.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Models of Cost, Revenue, and Profit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387350" y="1166813"/>
            <a:ext cx="8329613" cy="5310187"/>
          </a:xfrm>
          <a:noFill/>
          <a:ln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dirty="0"/>
              <a:t>		Iron Works, Inc. manufactures two products made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from steel and just received this month's allocation of </a:t>
            </a:r>
            <a:r>
              <a:rPr lang="en-US" i="1" dirty="0"/>
              <a:t>b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pounds of steel.  It takes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 pounds of steel to make a unit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of product 1 and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 pounds of steel to make a unit of 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product 2. 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Let 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 and 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 denote this month's production level of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product 1 and product 2, respectively.  Denote by </a:t>
            </a:r>
            <a:r>
              <a:rPr lang="en-US" i="1" dirty="0"/>
              <a:t>p</a:t>
            </a:r>
            <a:r>
              <a:rPr lang="en-US" baseline="-25000" dirty="0"/>
              <a:t>1</a:t>
            </a:r>
            <a:r>
              <a:rPr lang="en-US" dirty="0"/>
              <a:t> and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</a:t>
            </a:r>
            <a:r>
              <a:rPr lang="en-US" i="1" dirty="0"/>
              <a:t>p</a:t>
            </a:r>
            <a:r>
              <a:rPr lang="en-US" baseline="-25000" dirty="0"/>
              <a:t>2</a:t>
            </a:r>
            <a:r>
              <a:rPr lang="en-US" dirty="0"/>
              <a:t> the unit profits for products 1 and 2, respectively.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Iron Works has a contract calling for at least </a:t>
            </a:r>
            <a:r>
              <a:rPr lang="en-US" i="1" dirty="0"/>
              <a:t>m </a:t>
            </a:r>
            <a:r>
              <a:rPr lang="en-US" dirty="0"/>
              <a:t>units of product 1 this month.  The firm's facilities are such </a:t>
            </a:r>
            <a:r>
              <a:rPr lang="en-US" dirty="0" smtClean="0"/>
              <a:t>that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/>
              <a:t>     </a:t>
            </a:r>
            <a:r>
              <a:rPr lang="en-US" dirty="0"/>
              <a:t>at most </a:t>
            </a:r>
            <a:r>
              <a:rPr lang="en-US" i="1" dirty="0"/>
              <a:t>u</a:t>
            </a:r>
            <a:r>
              <a:rPr lang="en-US" dirty="0"/>
              <a:t> units of product 2 may be produced monthly.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Example:  Iron Works, Inc.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687388" y="1104900"/>
            <a:ext cx="7886700" cy="5005388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Mathematical Model</a:t>
            </a:r>
          </a:p>
          <a:p>
            <a:pPr lvl="1"/>
            <a:r>
              <a:rPr lang="en-US"/>
              <a:t>The total monthly profit = </a:t>
            </a:r>
          </a:p>
          <a:p>
            <a:pPr lvl="1">
              <a:buFontTx/>
              <a:buNone/>
            </a:pPr>
            <a:r>
              <a:rPr lang="en-US"/>
              <a:t>			(profit per unit of product 1) </a:t>
            </a:r>
          </a:p>
          <a:p>
            <a:pPr lvl="1">
              <a:buFontTx/>
              <a:buNone/>
            </a:pPr>
            <a:r>
              <a:rPr lang="en-US"/>
              <a:t>		     x (monthly production of product 1) </a:t>
            </a:r>
          </a:p>
          <a:p>
            <a:pPr lvl="1">
              <a:buFontTx/>
              <a:buNone/>
            </a:pPr>
            <a:r>
              <a:rPr lang="en-US"/>
              <a:t>	           + (profit per unit of product 2) </a:t>
            </a:r>
          </a:p>
          <a:p>
            <a:pPr lvl="1">
              <a:buFontTx/>
              <a:buNone/>
            </a:pPr>
            <a:r>
              <a:rPr lang="en-US"/>
              <a:t>	       x (monthly production of product 2)  </a:t>
            </a:r>
          </a:p>
          <a:p>
            <a:pPr lvl="1">
              <a:buFontTx/>
              <a:buNone/>
            </a:pPr>
            <a:r>
              <a:rPr lang="en-US"/>
              <a:t>				   =  </a:t>
            </a:r>
            <a:r>
              <a:rPr lang="en-US" i="1"/>
              <a:t>p</a:t>
            </a:r>
            <a:r>
              <a:rPr lang="en-US" baseline="-25000"/>
              <a:t>1</a:t>
            </a:r>
            <a:r>
              <a:rPr lang="en-US" i="1"/>
              <a:t>x</a:t>
            </a:r>
            <a:r>
              <a:rPr lang="en-US" baseline="-25000"/>
              <a:t>1</a:t>
            </a:r>
            <a:r>
              <a:rPr lang="en-US"/>
              <a:t> + </a:t>
            </a:r>
            <a:r>
              <a:rPr lang="en-US" i="1"/>
              <a:t>p</a:t>
            </a:r>
            <a:r>
              <a:rPr lang="en-US" baseline="-25000"/>
              <a:t>2</a:t>
            </a:r>
            <a:r>
              <a:rPr lang="en-US" i="1"/>
              <a:t>x</a:t>
            </a:r>
            <a:r>
              <a:rPr lang="en-US" baseline="-25000"/>
              <a:t>2</a:t>
            </a:r>
            <a:endParaRPr lang="en-US"/>
          </a:p>
          <a:p>
            <a:pPr lvl="1">
              <a:buFontTx/>
              <a:buNone/>
            </a:pPr>
            <a:r>
              <a:rPr lang="en-US"/>
              <a:t>	We want to maximize total monthly profit:</a:t>
            </a:r>
          </a:p>
          <a:p>
            <a:pPr lvl="1">
              <a:buFontTx/>
              <a:buNone/>
            </a:pPr>
            <a:r>
              <a:rPr lang="en-US"/>
              <a:t>				Max   </a:t>
            </a:r>
            <a:r>
              <a:rPr lang="en-US" i="1"/>
              <a:t>p</a:t>
            </a:r>
            <a:r>
              <a:rPr lang="en-US" baseline="-25000"/>
              <a:t>1</a:t>
            </a:r>
            <a:r>
              <a:rPr lang="en-US" i="1"/>
              <a:t>x</a:t>
            </a:r>
            <a:r>
              <a:rPr lang="en-US" baseline="-25000"/>
              <a:t>1</a:t>
            </a:r>
            <a:r>
              <a:rPr lang="en-US"/>
              <a:t> + </a:t>
            </a:r>
            <a:r>
              <a:rPr lang="en-US" i="1"/>
              <a:t>p</a:t>
            </a:r>
            <a:r>
              <a:rPr lang="en-US" baseline="-25000"/>
              <a:t>2</a:t>
            </a:r>
            <a:r>
              <a:rPr lang="en-US" i="1"/>
              <a:t>x</a:t>
            </a:r>
            <a:r>
              <a:rPr lang="en-US" baseline="-25000"/>
              <a:t>2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Example:  Iron Works, Inc.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687388" y="1104900"/>
            <a:ext cx="7772400" cy="5310188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Mathematical Model (continued)</a:t>
            </a:r>
          </a:p>
          <a:p>
            <a:pPr lvl="1"/>
            <a:r>
              <a:rPr lang="en-US"/>
              <a:t>The total amount of steel used during monthly production equals: </a:t>
            </a:r>
          </a:p>
          <a:p>
            <a:pPr lvl="1">
              <a:buFontTx/>
              <a:buNone/>
            </a:pPr>
            <a:r>
              <a:rPr lang="en-US"/>
              <a:t>	         (steel required per unit of product 1) </a:t>
            </a:r>
          </a:p>
          <a:p>
            <a:pPr lvl="1">
              <a:buFontTx/>
              <a:buNone/>
            </a:pPr>
            <a:r>
              <a:rPr lang="en-US"/>
              <a:t>            x (monthly production of product 1)</a:t>
            </a:r>
          </a:p>
          <a:p>
            <a:pPr lvl="1">
              <a:buFontTx/>
              <a:buNone/>
            </a:pPr>
            <a:r>
              <a:rPr lang="en-US"/>
              <a:t>          + (steel required per unit of product 2) </a:t>
            </a:r>
          </a:p>
          <a:p>
            <a:pPr lvl="1">
              <a:buFontTx/>
              <a:buNone/>
            </a:pPr>
            <a:r>
              <a:rPr lang="en-US"/>
              <a:t>	        x (monthly production of product 2) </a:t>
            </a:r>
          </a:p>
          <a:p>
            <a:pPr lvl="1">
              <a:buFontTx/>
              <a:buNone/>
            </a:pPr>
            <a:r>
              <a:rPr lang="en-US"/>
              <a:t>				    =  </a:t>
            </a:r>
            <a:r>
              <a:rPr lang="en-US" i="1"/>
              <a:t>a</a:t>
            </a:r>
            <a:r>
              <a:rPr lang="en-US" baseline="-25000"/>
              <a:t>1</a:t>
            </a:r>
            <a:r>
              <a:rPr lang="en-US" i="1"/>
              <a:t>x</a:t>
            </a:r>
            <a:r>
              <a:rPr lang="en-US" baseline="-25000"/>
              <a:t>1</a:t>
            </a:r>
            <a:r>
              <a:rPr lang="en-US"/>
              <a:t> + a</a:t>
            </a:r>
            <a:r>
              <a:rPr lang="en-US" baseline="-25000"/>
              <a:t>2</a:t>
            </a:r>
            <a:r>
              <a:rPr lang="en-US" i="1"/>
              <a:t>x</a:t>
            </a:r>
            <a:r>
              <a:rPr lang="en-US" baseline="-25000"/>
              <a:t>2</a:t>
            </a:r>
            <a:endParaRPr lang="en-US"/>
          </a:p>
          <a:p>
            <a:pPr>
              <a:buFont typeface="Monotype Sorts" pitchFamily="2" charset="2"/>
              <a:buNone/>
            </a:pPr>
            <a:r>
              <a:rPr lang="en-US"/>
              <a:t>	     This quantity must be less than or equal to the 		allocated </a:t>
            </a:r>
            <a:r>
              <a:rPr lang="en-US" i="1"/>
              <a:t>b</a:t>
            </a:r>
            <a:r>
              <a:rPr lang="en-US"/>
              <a:t> pounds of steel:  </a:t>
            </a:r>
          </a:p>
          <a:p>
            <a:pPr>
              <a:buFont typeface="Monotype Sorts" pitchFamily="2" charset="2"/>
              <a:buNone/>
            </a:pPr>
            <a:r>
              <a:rPr lang="en-US" i="1"/>
              <a:t>				   a</a:t>
            </a:r>
            <a:r>
              <a:rPr lang="en-US" baseline="-25000"/>
              <a:t>1</a:t>
            </a:r>
            <a:r>
              <a:rPr lang="en-US" i="1"/>
              <a:t>x</a:t>
            </a:r>
            <a:r>
              <a:rPr lang="en-US" baseline="-25000"/>
              <a:t>1</a:t>
            </a:r>
            <a:r>
              <a:rPr lang="en-US"/>
              <a:t> + </a:t>
            </a:r>
            <a:r>
              <a:rPr lang="en-US" i="1"/>
              <a:t>a</a:t>
            </a:r>
            <a:r>
              <a:rPr lang="en-US" baseline="-25000"/>
              <a:t>2</a:t>
            </a:r>
            <a:r>
              <a:rPr lang="en-US" i="1"/>
              <a:t>x</a:t>
            </a:r>
            <a:r>
              <a:rPr lang="en-US" baseline="-25000"/>
              <a:t>2 </a:t>
            </a:r>
            <a:r>
              <a:rPr lang="en-US"/>
              <a:t> </a:t>
            </a:r>
            <a:r>
              <a:rPr lang="en-US" u="sng"/>
              <a:t>&lt;</a:t>
            </a:r>
            <a:r>
              <a:rPr lang="en-US"/>
              <a:t>  </a:t>
            </a:r>
            <a:r>
              <a:rPr lang="en-US" i="1"/>
              <a:t>b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ChangeArrowheads="1"/>
          </p:cNvSpPr>
          <p:nvPr/>
        </p:nvSpPr>
        <p:spPr bwMode="auto">
          <a:xfrm>
            <a:off x="830263" y="117475"/>
            <a:ext cx="7475537" cy="681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Body of Knowledge</a:t>
            </a:r>
          </a:p>
        </p:txBody>
      </p:sp>
      <p:sp>
        <p:nvSpPr>
          <p:cNvPr id="188419" name="Rectangle 3"/>
          <p:cNvSpPr>
            <a:spLocks noChangeArrowheads="1"/>
          </p:cNvSpPr>
          <p:nvPr/>
        </p:nvSpPr>
        <p:spPr bwMode="auto">
          <a:xfrm>
            <a:off x="684213" y="1103313"/>
            <a:ext cx="8058150" cy="46624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The body of knowledge involving quantitative approaches to decision making is referred to as 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Management Science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Operations Research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Decision Science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It had its early roots in World War II and is flourishing in business and industry due, in part, to: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numerous methodological developments (e.g. simplex method for solving linear programming problems)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a virtual explosion in computing power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Example:  Iron Works, Inc.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87388" y="1104900"/>
            <a:ext cx="7886700" cy="5176838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Mathematical Model (continued)</a:t>
            </a:r>
          </a:p>
          <a:p>
            <a:pPr lvl="1"/>
            <a:r>
              <a:rPr lang="en-US"/>
              <a:t>The monthly production level of product 1 must   be greater than or equal to </a:t>
            </a:r>
            <a:r>
              <a:rPr lang="en-US" i="1"/>
              <a:t>m </a:t>
            </a:r>
            <a:r>
              <a:rPr lang="en-US"/>
              <a:t>:</a:t>
            </a:r>
          </a:p>
          <a:p>
            <a:pPr lvl="1">
              <a:buFontTx/>
              <a:buNone/>
            </a:pPr>
            <a:r>
              <a:rPr lang="en-US"/>
              <a:t>				         </a:t>
            </a:r>
            <a:r>
              <a:rPr lang="en-US" i="1"/>
              <a:t>x</a:t>
            </a:r>
            <a:r>
              <a:rPr lang="en-US" baseline="-25000"/>
              <a:t>1</a:t>
            </a:r>
            <a:r>
              <a:rPr lang="en-US"/>
              <a:t> </a:t>
            </a:r>
            <a:r>
              <a:rPr lang="en-US" u="sng"/>
              <a:t>&gt;</a:t>
            </a:r>
            <a:r>
              <a:rPr lang="en-US"/>
              <a:t> </a:t>
            </a:r>
            <a:r>
              <a:rPr lang="en-US" i="1"/>
              <a:t>m</a:t>
            </a:r>
            <a:endParaRPr lang="en-US"/>
          </a:p>
          <a:p>
            <a:pPr lvl="1"/>
            <a:r>
              <a:rPr lang="en-US"/>
              <a:t>The monthly production level of product 2 must   be less than or equal to </a:t>
            </a:r>
            <a:r>
              <a:rPr lang="en-US" i="1"/>
              <a:t>u </a:t>
            </a:r>
            <a:r>
              <a:rPr lang="en-US"/>
              <a:t>:</a:t>
            </a:r>
          </a:p>
          <a:p>
            <a:pPr lvl="1">
              <a:buFontTx/>
              <a:buNone/>
            </a:pPr>
            <a:r>
              <a:rPr lang="en-US"/>
              <a:t>				         </a:t>
            </a:r>
            <a:r>
              <a:rPr lang="en-US" i="1"/>
              <a:t>x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 u="sng"/>
              <a:t>&lt;</a:t>
            </a:r>
            <a:r>
              <a:rPr lang="en-US"/>
              <a:t> </a:t>
            </a:r>
            <a:r>
              <a:rPr lang="en-US" i="1"/>
              <a:t>u</a:t>
            </a:r>
            <a:endParaRPr lang="en-US"/>
          </a:p>
          <a:p>
            <a:pPr lvl="1"/>
            <a:r>
              <a:rPr lang="en-US"/>
              <a:t>However, the production level for product 2 cannot be negative:  </a:t>
            </a:r>
          </a:p>
          <a:p>
            <a:pPr lvl="1">
              <a:buFontTx/>
              <a:buNone/>
            </a:pPr>
            <a:r>
              <a:rPr lang="en-US" i="1"/>
              <a:t>				         x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 u="sng"/>
              <a:t>&gt;</a:t>
            </a:r>
            <a:r>
              <a:rPr lang="en-US"/>
              <a:t> 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2546350" y="1619250"/>
            <a:ext cx="4057650" cy="25908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5789"/>
            <a:ext cx="7772400" cy="814388"/>
          </a:xfrm>
          <a:noFill/>
          <a:ln/>
        </p:spPr>
        <p:txBody>
          <a:bodyPr/>
          <a:lstStyle/>
          <a:p>
            <a:r>
              <a:rPr lang="en-US" dirty="0"/>
              <a:t>Example:  Iron Works, Inc.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solidFill>
                  <a:srgbClr val="66FFFF"/>
                </a:solidFill>
              </a:rPr>
              <a:t>Mathematical Model Summary</a:t>
            </a:r>
          </a:p>
          <a:p>
            <a:pPr>
              <a:buFont typeface="Monotype Sorts" pitchFamily="2" charset="2"/>
              <a:buNone/>
            </a:pPr>
            <a:endParaRPr lang="en-US" sz="1000" dirty="0"/>
          </a:p>
          <a:p>
            <a:pPr>
              <a:buFont typeface="Monotype Sorts" pitchFamily="2" charset="2"/>
              <a:buNone/>
            </a:pPr>
            <a:r>
              <a:rPr lang="en-US" dirty="0"/>
              <a:t>		                 Max    </a:t>
            </a:r>
            <a:r>
              <a:rPr lang="en-US" i="1" dirty="0"/>
              <a:t>p</a:t>
            </a:r>
            <a:r>
              <a:rPr lang="en-US" baseline="-25000" dirty="0"/>
              <a:t>1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 + </a:t>
            </a:r>
            <a:r>
              <a:rPr lang="en-US" i="1" dirty="0"/>
              <a:t>p</a:t>
            </a:r>
            <a:r>
              <a:rPr lang="en-US" baseline="-25000" dirty="0"/>
              <a:t>2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</a:p>
          <a:p>
            <a:pPr>
              <a:buFont typeface="Monotype Sorts" pitchFamily="2" charset="2"/>
              <a:buNone/>
            </a:pPr>
            <a:endParaRPr lang="en-US" sz="600" baseline="-25000" dirty="0"/>
          </a:p>
          <a:p>
            <a:pPr>
              <a:buFont typeface="Monotype Sorts" pitchFamily="2" charset="2"/>
              <a:buNone/>
            </a:pPr>
            <a:r>
              <a:rPr lang="en-US" dirty="0"/>
              <a:t>		                 </a:t>
            </a:r>
            <a:r>
              <a:rPr lang="en-US" dirty="0" err="1"/>
              <a:t>s.t</a:t>
            </a:r>
            <a:r>
              <a:rPr lang="en-US" dirty="0"/>
              <a:t>.      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  </a:t>
            </a:r>
            <a:r>
              <a:rPr lang="en-US" u="sng" dirty="0"/>
              <a:t>&lt;</a:t>
            </a:r>
            <a:r>
              <a:rPr lang="en-US" dirty="0"/>
              <a:t>  </a:t>
            </a:r>
            <a:r>
              <a:rPr lang="en-US" i="1" dirty="0"/>
              <a:t>b</a:t>
            </a:r>
            <a:endParaRPr lang="en-US" dirty="0"/>
          </a:p>
          <a:p>
            <a:pPr>
              <a:buFont typeface="Monotype Sorts" pitchFamily="2" charset="2"/>
              <a:buNone/>
            </a:pPr>
            <a:r>
              <a:rPr lang="en-US" dirty="0"/>
              <a:t>                                            </a:t>
            </a:r>
            <a:r>
              <a:rPr lang="en-US" sz="1200" dirty="0"/>
              <a:t> 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            </a:t>
            </a:r>
            <a:r>
              <a:rPr lang="en-US" u="sng" dirty="0"/>
              <a:t>&gt;</a:t>
            </a:r>
            <a:r>
              <a:rPr lang="en-US" dirty="0"/>
              <a:t>  </a:t>
            </a:r>
            <a:r>
              <a:rPr lang="en-US" i="1" dirty="0"/>
              <a:t>m</a:t>
            </a:r>
            <a:endParaRPr lang="en-US" dirty="0"/>
          </a:p>
          <a:p>
            <a:pPr>
              <a:buFont typeface="Monotype Sorts" pitchFamily="2" charset="2"/>
              <a:buNone/>
            </a:pPr>
            <a:r>
              <a:rPr lang="en-US" dirty="0"/>
              <a:t>                                                       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  </a:t>
            </a:r>
            <a:r>
              <a:rPr lang="en-US" u="sng" dirty="0"/>
              <a:t>&lt;</a:t>
            </a:r>
            <a:r>
              <a:rPr lang="en-US" dirty="0"/>
              <a:t>  </a:t>
            </a:r>
            <a:r>
              <a:rPr lang="en-US" i="1" dirty="0"/>
              <a:t>u</a:t>
            </a:r>
            <a:endParaRPr lang="en-US" dirty="0"/>
          </a:p>
          <a:p>
            <a:pPr>
              <a:buFont typeface="Monotype Sorts" pitchFamily="2" charset="2"/>
              <a:buNone/>
            </a:pPr>
            <a:r>
              <a:rPr lang="en-US" dirty="0"/>
              <a:t>                                                       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  </a:t>
            </a:r>
            <a:r>
              <a:rPr lang="en-US" u="sng" dirty="0"/>
              <a:t>&gt;</a:t>
            </a:r>
            <a:r>
              <a:rPr lang="en-US" dirty="0"/>
              <a:t>  0</a:t>
            </a:r>
          </a:p>
        </p:txBody>
      </p:sp>
      <p:sp>
        <p:nvSpPr>
          <p:cNvPr id="27657" name="AutoShape 9"/>
          <p:cNvSpPr>
            <a:spLocks noChangeArrowheads="1"/>
          </p:cNvSpPr>
          <p:nvPr/>
        </p:nvSpPr>
        <p:spPr bwMode="auto">
          <a:xfrm>
            <a:off x="771398" y="2438400"/>
            <a:ext cx="1957387" cy="1028700"/>
          </a:xfrm>
          <a:prstGeom prst="wedgeEllipseCallout">
            <a:avLst>
              <a:gd name="adj1" fmla="val 59208"/>
              <a:gd name="adj2" fmla="val -93366"/>
            </a:avLst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0" tIns="0" rIns="0" bIns="0" anchor="ctr" anchorCtr="1"/>
          <a:lstStyle/>
          <a:p>
            <a:r>
              <a:rPr lang="en-US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Objective</a:t>
            </a:r>
          </a:p>
          <a:p>
            <a:r>
              <a:rPr lang="en-US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Function</a:t>
            </a:r>
          </a:p>
        </p:txBody>
      </p:sp>
      <p:sp>
        <p:nvSpPr>
          <p:cNvPr id="27658" name="AutoShape 10"/>
          <p:cNvSpPr>
            <a:spLocks noChangeArrowheads="1"/>
          </p:cNvSpPr>
          <p:nvPr/>
        </p:nvSpPr>
        <p:spPr bwMode="auto">
          <a:xfrm>
            <a:off x="2886977" y="4223436"/>
            <a:ext cx="2484437" cy="552450"/>
          </a:xfrm>
          <a:prstGeom prst="wedgeEllipseCallout">
            <a:avLst>
              <a:gd name="adj1" fmla="val -38264"/>
              <a:gd name="adj2" fmla="val -334194"/>
            </a:avLst>
          </a:prstGeom>
          <a:solidFill>
            <a:srgbClr val="006699"/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0" tIns="0" rIns="0" bIns="0" anchor="ctr" anchorCtr="1"/>
          <a:lstStyle/>
          <a:p>
            <a:r>
              <a:rPr lang="en-US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“Subject to”</a:t>
            </a:r>
          </a:p>
        </p:txBody>
      </p:sp>
      <p:sp>
        <p:nvSpPr>
          <p:cNvPr id="27659" name="AutoShape 11"/>
          <p:cNvSpPr>
            <a:spLocks/>
          </p:cNvSpPr>
          <p:nvPr/>
        </p:nvSpPr>
        <p:spPr bwMode="auto">
          <a:xfrm>
            <a:off x="5803900" y="2171700"/>
            <a:ext cx="571500" cy="1847850"/>
          </a:xfrm>
          <a:prstGeom prst="rightBrace">
            <a:avLst>
              <a:gd name="adj1" fmla="val 26944"/>
              <a:gd name="adj2" fmla="val 50000"/>
            </a:avLst>
          </a:prstGeom>
          <a:noFill/>
          <a:ln w="12700">
            <a:solidFill>
              <a:srgbClr val="FFFF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AutoShape 12"/>
          <p:cNvSpPr>
            <a:spLocks noChangeArrowheads="1"/>
          </p:cNvSpPr>
          <p:nvPr/>
        </p:nvSpPr>
        <p:spPr bwMode="auto">
          <a:xfrm>
            <a:off x="6234113" y="1752600"/>
            <a:ext cx="2185987" cy="685800"/>
          </a:xfrm>
          <a:prstGeom prst="wedgeEllipseCallout">
            <a:avLst>
              <a:gd name="adj1" fmla="val -42389"/>
              <a:gd name="adj2" fmla="val 140509"/>
            </a:avLst>
          </a:prstGeom>
          <a:gradFill>
            <a:gsLst>
              <a:gs pos="0">
                <a:srgbClr val="4B7121"/>
              </a:gs>
              <a:gs pos="91000">
                <a:srgbClr val="4B7121"/>
              </a:gs>
              <a:gs pos="46000">
                <a:srgbClr val="92D050">
                  <a:shade val="100000"/>
                  <a:satMod val="115000"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0" tIns="0" rIns="0" bIns="0" anchor="ctr" anchorCtr="1"/>
          <a:lstStyle/>
          <a:p>
            <a:r>
              <a:rPr lang="en-US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Constraints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Example:  Iron Works, Inc.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solidFill>
                  <a:srgbClr val="66FFFF"/>
                </a:solidFill>
              </a:rPr>
              <a:t>Question: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Suppose </a:t>
            </a:r>
            <a:r>
              <a:rPr lang="en-US" i="1" dirty="0"/>
              <a:t>b</a:t>
            </a:r>
            <a:r>
              <a:rPr lang="en-US" dirty="0"/>
              <a:t> = 2000,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 = 2,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 = 3, </a:t>
            </a:r>
            <a:r>
              <a:rPr lang="en-US" i="1" dirty="0"/>
              <a:t>m</a:t>
            </a:r>
            <a:r>
              <a:rPr lang="en-US" dirty="0"/>
              <a:t> = 60, </a:t>
            </a:r>
            <a:r>
              <a:rPr lang="en-US" i="1" dirty="0"/>
              <a:t>u</a:t>
            </a:r>
            <a:r>
              <a:rPr lang="en-US" dirty="0"/>
              <a:t> = 720,         </a:t>
            </a:r>
            <a:r>
              <a:rPr lang="en-US" i="1" dirty="0"/>
              <a:t>p</a:t>
            </a:r>
            <a:r>
              <a:rPr lang="en-US" baseline="-25000" dirty="0"/>
              <a:t>1</a:t>
            </a:r>
            <a:r>
              <a:rPr lang="en-US" dirty="0"/>
              <a:t> = 100</a:t>
            </a:r>
            <a:r>
              <a:rPr lang="en-US" dirty="0" smtClean="0"/>
              <a:t>, and </a:t>
            </a:r>
            <a:r>
              <a:rPr lang="en-US" i="1" dirty="0"/>
              <a:t>p</a:t>
            </a:r>
            <a:r>
              <a:rPr lang="en-US" baseline="-25000" dirty="0"/>
              <a:t>2</a:t>
            </a:r>
            <a:r>
              <a:rPr lang="en-US" dirty="0"/>
              <a:t> = 200.  Rewrite the model with these specific values for the uncontrollable inputs.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8" name="Rectangle 4"/>
          <p:cNvSpPr>
            <a:spLocks noChangeArrowheads="1"/>
          </p:cNvSpPr>
          <p:nvPr/>
        </p:nvSpPr>
        <p:spPr bwMode="auto">
          <a:xfrm>
            <a:off x="2457450" y="2057400"/>
            <a:ext cx="4210050" cy="25146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 Iron Works, Inc.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Answer: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Substituting, the model is:</a:t>
            </a:r>
          </a:p>
          <a:p>
            <a:pPr>
              <a:buFont typeface="Monotype Sorts" pitchFamily="2" charset="2"/>
              <a:buNone/>
            </a:pPr>
            <a:endParaRPr lang="en-US" sz="1200"/>
          </a:p>
          <a:p>
            <a:pPr>
              <a:buFont typeface="Monotype Sorts" pitchFamily="2" charset="2"/>
              <a:buNone/>
            </a:pPr>
            <a:r>
              <a:rPr lang="en-US"/>
              <a:t>               	 Max   100</a:t>
            </a:r>
            <a:r>
              <a:rPr lang="en-US" i="1"/>
              <a:t>x</a:t>
            </a:r>
            <a:r>
              <a:rPr lang="en-US" baseline="-25000"/>
              <a:t>1</a:t>
            </a:r>
            <a:r>
              <a:rPr lang="en-US"/>
              <a:t> + 200</a:t>
            </a:r>
            <a:r>
              <a:rPr lang="en-US" i="1"/>
              <a:t>x</a:t>
            </a:r>
            <a:r>
              <a:rPr lang="en-US" baseline="-25000"/>
              <a:t>2</a:t>
            </a:r>
            <a:endParaRPr lang="en-US"/>
          </a:p>
          <a:p>
            <a:pPr>
              <a:buFont typeface="Monotype Sorts" pitchFamily="2" charset="2"/>
              <a:buNone/>
            </a:pPr>
            <a:r>
              <a:rPr lang="en-US"/>
              <a:t>                          s.t.         2</a:t>
            </a:r>
            <a:r>
              <a:rPr lang="en-US" i="1"/>
              <a:t>x</a:t>
            </a:r>
            <a:r>
              <a:rPr lang="en-US" baseline="-25000"/>
              <a:t>1</a:t>
            </a:r>
            <a:r>
              <a:rPr lang="en-US"/>
              <a:t> +     3</a:t>
            </a:r>
            <a:r>
              <a:rPr lang="en-US" i="1"/>
              <a:t>x</a:t>
            </a:r>
            <a:r>
              <a:rPr lang="en-US" baseline="-25000"/>
              <a:t>2</a:t>
            </a:r>
            <a:r>
              <a:rPr lang="en-US"/>
              <a:t>  </a:t>
            </a:r>
            <a:r>
              <a:rPr lang="en-US" u="sng"/>
              <a:t>&lt;</a:t>
            </a:r>
            <a:r>
              <a:rPr lang="en-US"/>
              <a:t>  2000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		      </a:t>
            </a:r>
            <a:r>
              <a:rPr lang="en-US" i="1"/>
              <a:t>x</a:t>
            </a:r>
            <a:r>
              <a:rPr lang="en-US" baseline="-25000"/>
              <a:t>1</a:t>
            </a:r>
            <a:r>
              <a:rPr lang="en-US"/>
              <a:t>                </a:t>
            </a:r>
            <a:r>
              <a:rPr lang="en-US" u="sng"/>
              <a:t>&gt;</a:t>
            </a:r>
            <a:r>
              <a:rPr lang="en-US"/>
              <a:t>      60</a:t>
            </a:r>
          </a:p>
          <a:p>
            <a:pPr>
              <a:buFont typeface="Monotype Sorts" pitchFamily="2" charset="2"/>
              <a:buNone/>
            </a:pPr>
            <a:r>
              <a:rPr lang="en-US"/>
              <a:t>                                                        </a:t>
            </a:r>
            <a:r>
              <a:rPr lang="en-US" i="1"/>
              <a:t>x</a:t>
            </a:r>
            <a:r>
              <a:rPr lang="en-US" baseline="-25000"/>
              <a:t>2</a:t>
            </a:r>
            <a:r>
              <a:rPr lang="en-US"/>
              <a:t>  </a:t>
            </a:r>
            <a:r>
              <a:rPr lang="en-US" u="sng"/>
              <a:t>&lt;</a:t>
            </a:r>
            <a:r>
              <a:rPr lang="en-US"/>
              <a:t>    720</a:t>
            </a:r>
          </a:p>
          <a:p>
            <a:pPr>
              <a:buFont typeface="Monotype Sorts" pitchFamily="2" charset="2"/>
              <a:buNone/>
            </a:pPr>
            <a:r>
              <a:rPr lang="en-US"/>
              <a:t>                                                        </a:t>
            </a:r>
            <a:r>
              <a:rPr lang="en-US" i="1"/>
              <a:t>x</a:t>
            </a:r>
            <a:r>
              <a:rPr lang="en-US" baseline="-25000"/>
              <a:t>2</a:t>
            </a:r>
            <a:r>
              <a:rPr lang="en-US"/>
              <a:t>  </a:t>
            </a:r>
            <a:r>
              <a:rPr lang="en-US" u="sng"/>
              <a:t>&gt;</a:t>
            </a:r>
            <a:r>
              <a:rPr lang="en-US"/>
              <a:t>        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Example:  Iron Works, Inc.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87388" y="1104900"/>
            <a:ext cx="7886700" cy="5081588"/>
          </a:xfrm>
          <a:noFill/>
          <a:ln/>
        </p:spPr>
        <p:txBody>
          <a:bodyPr/>
          <a:lstStyle/>
          <a:p>
            <a:r>
              <a:rPr lang="en-US" dirty="0">
                <a:solidFill>
                  <a:srgbClr val="66FFFF"/>
                </a:solidFill>
              </a:rPr>
              <a:t>Question: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The optimal solution to the current model is 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smtClean="0"/>
              <a:t>= </a:t>
            </a:r>
            <a:r>
              <a:rPr lang="en-US" dirty="0"/>
              <a:t>60 and 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 = 626 </a:t>
            </a:r>
            <a:r>
              <a:rPr lang="en-US" sz="2000" dirty="0"/>
              <a:t>2/3</a:t>
            </a:r>
            <a:r>
              <a:rPr lang="en-US" dirty="0"/>
              <a:t>.  If the product were engines, explain why this is not a true optimal solution for the "real-life" problem. </a:t>
            </a:r>
          </a:p>
          <a:p>
            <a:r>
              <a:rPr lang="en-US" dirty="0">
                <a:solidFill>
                  <a:srgbClr val="66FFFF"/>
                </a:solidFill>
              </a:rPr>
              <a:t>Answer: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One cannot produce and sell 2/3 of an engine.  Thus the problem is further restricted by the fact that both 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 and 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 must be integers.  (They could remain fractions if it is assumed these fractions are work in progress to be completed the next month.)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 Iron Works, Inc.</a:t>
            </a: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3127375" y="896938"/>
            <a:ext cx="2901950" cy="354012"/>
          </a:xfrm>
          <a:prstGeom prst="rect">
            <a:avLst/>
          </a:prstGeom>
          <a:gradFill>
            <a:gsLst>
              <a:gs pos="0">
                <a:srgbClr val="4B7121"/>
              </a:gs>
              <a:gs pos="91000">
                <a:srgbClr val="4B7121"/>
              </a:gs>
              <a:gs pos="46000">
                <a:srgbClr val="92D050">
                  <a:shade val="100000"/>
                  <a:satMod val="115000"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Uncontrollable Inputs</a:t>
            </a:r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2922588" y="1306513"/>
            <a:ext cx="3319462" cy="2519362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$100 profit per unit Prod. 1</a:t>
            </a:r>
          </a:p>
          <a:p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$200 profit per unit Prod. 2</a:t>
            </a:r>
          </a:p>
          <a:p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lbs. steel per unit Prod. 1</a:t>
            </a:r>
          </a:p>
          <a:p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lbs. Steel per unit Prod. 2</a:t>
            </a:r>
          </a:p>
          <a:p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2000 lbs. steel allocated</a:t>
            </a:r>
          </a:p>
          <a:p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60 units minimum Prod. 1</a:t>
            </a:r>
          </a:p>
          <a:p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720 units maximum Prod. 2</a:t>
            </a:r>
          </a:p>
          <a:p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 units minimum Prod. 2</a:t>
            </a:r>
          </a:p>
        </p:txBody>
      </p:sp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371475" y="4060825"/>
            <a:ext cx="2338388" cy="974725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60 units Prod. 1</a:t>
            </a:r>
          </a:p>
          <a:p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626.67 units Prod. 2</a:t>
            </a:r>
          </a:p>
        </p:txBody>
      </p:sp>
      <p:sp>
        <p:nvSpPr>
          <p:cNvPr id="82951" name="Rectangle 7"/>
          <p:cNvSpPr>
            <a:spLocks noChangeArrowheads="1"/>
          </p:cNvSpPr>
          <p:nvPr/>
        </p:nvSpPr>
        <p:spPr bwMode="auto">
          <a:xfrm>
            <a:off x="376238" y="5094288"/>
            <a:ext cx="2339975" cy="368300"/>
          </a:xfrm>
          <a:prstGeom prst="rect">
            <a:avLst/>
          </a:prstGeom>
          <a:solidFill>
            <a:schemeClr val="tx2">
              <a:lumMod val="50000"/>
            </a:schemeClr>
          </a:soli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Controllable Inputs</a:t>
            </a:r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82952" name="Rectangle 8"/>
          <p:cNvSpPr>
            <a:spLocks noChangeArrowheads="1"/>
          </p:cNvSpPr>
          <p:nvPr/>
        </p:nvSpPr>
        <p:spPr bwMode="auto">
          <a:xfrm>
            <a:off x="6438900" y="4068763"/>
            <a:ext cx="2281238" cy="974725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Profit = $131,333.33</a:t>
            </a:r>
          </a:p>
          <a:p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Steel Used = 2000</a:t>
            </a:r>
          </a:p>
          <a:p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953" name="Rectangle 9"/>
          <p:cNvSpPr>
            <a:spLocks noChangeArrowheads="1"/>
          </p:cNvSpPr>
          <p:nvPr/>
        </p:nvSpPr>
        <p:spPr bwMode="auto">
          <a:xfrm>
            <a:off x="6443663" y="5097463"/>
            <a:ext cx="2281237" cy="338137"/>
          </a:xfrm>
          <a:prstGeom prst="rect">
            <a:avLst/>
          </a:prstGeom>
          <a:gradFill rotWithShape="0">
            <a:gsLst>
              <a:gs pos="0">
                <a:srgbClr val="0099CC">
                  <a:gamma/>
                  <a:shade val="46275"/>
                  <a:invGamma/>
                </a:srgbClr>
              </a:gs>
              <a:gs pos="50000">
                <a:srgbClr val="0099CC"/>
              </a:gs>
              <a:gs pos="100000">
                <a:srgbClr val="0099CC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Output</a:t>
            </a:r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82954" name="Rectangle 10"/>
          <p:cNvSpPr>
            <a:spLocks noChangeArrowheads="1"/>
          </p:cNvSpPr>
          <p:nvPr/>
        </p:nvSpPr>
        <p:spPr bwMode="auto">
          <a:xfrm>
            <a:off x="3135313" y="5794375"/>
            <a:ext cx="2901950" cy="36830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Mathematical Model</a:t>
            </a:r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82955" name="Rectangle 11"/>
          <p:cNvSpPr>
            <a:spLocks noChangeArrowheads="1"/>
          </p:cNvSpPr>
          <p:nvPr/>
        </p:nvSpPr>
        <p:spPr bwMode="auto">
          <a:xfrm>
            <a:off x="2970213" y="4067175"/>
            <a:ext cx="3219450" cy="1666875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Max   100(60) + 200(626.67)</a:t>
            </a:r>
          </a:p>
          <a:p>
            <a:pPr algn="l"/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s.t.  2(60) + 3(626.67) </a:t>
            </a:r>
            <a:r>
              <a:rPr lang="en-US" sz="2000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2000</a:t>
            </a:r>
          </a:p>
          <a:p>
            <a:pPr algn="l"/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60                       </a:t>
            </a:r>
            <a:r>
              <a:rPr lang="en-US" sz="2000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60</a:t>
            </a:r>
          </a:p>
          <a:p>
            <a:pPr algn="l"/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626.67   </a:t>
            </a:r>
            <a:r>
              <a:rPr lang="en-US" sz="2000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720</a:t>
            </a:r>
          </a:p>
          <a:p>
            <a:pPr algn="l"/>
            <a:r>
              <a:rPr lang="en-US" sz="20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</a:t>
            </a:r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626.67   </a:t>
            </a:r>
            <a:r>
              <a:rPr lang="en-US" sz="2000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0</a:t>
            </a:r>
            <a:endParaRPr lang="en-US" sz="2400"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82956" name="Line 12"/>
          <p:cNvSpPr>
            <a:spLocks noChangeShapeType="1"/>
          </p:cNvSpPr>
          <p:nvPr/>
        </p:nvSpPr>
        <p:spPr bwMode="auto">
          <a:xfrm>
            <a:off x="4594225" y="3822700"/>
            <a:ext cx="0" cy="24447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7" name="Line 13"/>
          <p:cNvSpPr>
            <a:spLocks noChangeShapeType="1"/>
          </p:cNvSpPr>
          <p:nvPr/>
        </p:nvSpPr>
        <p:spPr bwMode="auto">
          <a:xfrm rot="-5400000">
            <a:off x="2843213" y="4403725"/>
            <a:ext cx="0" cy="24447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8" name="Line 14"/>
          <p:cNvSpPr>
            <a:spLocks noChangeShapeType="1"/>
          </p:cNvSpPr>
          <p:nvPr/>
        </p:nvSpPr>
        <p:spPr bwMode="auto">
          <a:xfrm rot="-5400000">
            <a:off x="6329363" y="4398962"/>
            <a:ext cx="0" cy="24447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Example:  Ponderosa Development Corp.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608013" y="1166813"/>
            <a:ext cx="8013700" cy="3151187"/>
          </a:xfrm>
          <a:noFill/>
          <a:ln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dirty="0"/>
              <a:t>		Ponderosa Development Corporation (PDC) </a:t>
            </a:r>
            <a:r>
              <a:rPr lang="en-US" dirty="0" smtClean="0"/>
              <a:t>is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/>
              <a:t>	a </a:t>
            </a:r>
            <a:r>
              <a:rPr lang="en-US" dirty="0"/>
              <a:t>small real estate developer that builds only one style </a:t>
            </a:r>
            <a:endParaRPr lang="en-US" dirty="0" smtClean="0"/>
          </a:p>
          <a:p>
            <a:pPr>
              <a:buFont typeface="Monotype Sorts" pitchFamily="2" charset="2"/>
              <a:buNone/>
            </a:pPr>
            <a:r>
              <a:rPr lang="en-US" dirty="0" smtClean="0"/>
              <a:t>	cottage.  </a:t>
            </a:r>
            <a:r>
              <a:rPr lang="en-US" dirty="0"/>
              <a:t>The selling price of the </a:t>
            </a:r>
            <a:r>
              <a:rPr lang="en-US" dirty="0" smtClean="0"/>
              <a:t>cottage </a:t>
            </a:r>
            <a:r>
              <a:rPr lang="en-US" dirty="0"/>
              <a:t>is $115,000</a:t>
            </a:r>
            <a:r>
              <a:rPr lang="en-US" dirty="0" smtClean="0"/>
              <a:t>.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/>
              <a:t>	</a:t>
            </a:r>
            <a:r>
              <a:rPr lang="en-US" dirty="0"/>
              <a:t>	Land for each </a:t>
            </a:r>
            <a:r>
              <a:rPr lang="en-US" dirty="0" smtClean="0"/>
              <a:t>cottage </a:t>
            </a:r>
            <a:r>
              <a:rPr lang="en-US" dirty="0"/>
              <a:t>costs $55,000 and lumber, </a:t>
            </a:r>
            <a:endParaRPr lang="en-US" dirty="0" smtClean="0"/>
          </a:p>
          <a:p>
            <a:pPr>
              <a:buFont typeface="Monotype Sorts" pitchFamily="2" charset="2"/>
              <a:buNone/>
            </a:pPr>
            <a:r>
              <a:rPr lang="en-US" dirty="0" smtClean="0"/>
              <a:t>	supplies</a:t>
            </a:r>
            <a:r>
              <a:rPr lang="en-US" dirty="0"/>
              <a:t>, and other materials run another $28,000 </a:t>
            </a:r>
            <a:r>
              <a:rPr lang="en-US" dirty="0" smtClean="0"/>
              <a:t>per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/>
              <a:t>	cottage.  </a:t>
            </a:r>
            <a:r>
              <a:rPr lang="en-US" dirty="0"/>
              <a:t>Total labor costs are approximately $</a:t>
            </a:r>
            <a:r>
              <a:rPr lang="en-US" dirty="0" smtClean="0"/>
              <a:t>20,000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</a:t>
            </a:r>
            <a:r>
              <a:rPr lang="en-US" dirty="0" smtClean="0"/>
              <a:t>per cottage.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 Ponderosa Development Corp.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155700"/>
            <a:ext cx="7886700" cy="3386138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dirty="0"/>
              <a:t>		Ponderosa leases office space for $2,000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per month.  The cost of supplies, utilities, and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leased equipment runs another $3,000 per month.  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The one salesperson of PDC is paid a commission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of $2,000 on the sale of each </a:t>
            </a:r>
            <a:r>
              <a:rPr lang="en-US" dirty="0" smtClean="0"/>
              <a:t>cottage.  </a:t>
            </a:r>
            <a:r>
              <a:rPr lang="en-US" dirty="0"/>
              <a:t>PDC has seven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permanent office employees whose monthly salaries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are given on the next slide.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2209800" y="1204913"/>
            <a:ext cx="4819650" cy="3868737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Example:  Ponderosa Development Corp.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534988" y="1143000"/>
            <a:ext cx="7772400" cy="3843338"/>
          </a:xfrm>
          <a:noFill/>
          <a:ln/>
        </p:spPr>
        <p:txBody>
          <a:bodyPr/>
          <a:lstStyle/>
          <a:p>
            <a:pPr>
              <a:buFont typeface="Monotype Sorts" pitchFamily="2" charset="2"/>
              <a:buNone/>
            </a:pPr>
            <a:endParaRPr lang="en-US" sz="1000"/>
          </a:p>
          <a:p>
            <a:pPr>
              <a:buFont typeface="Monotype Sorts" pitchFamily="2" charset="2"/>
              <a:buNone/>
            </a:pPr>
            <a:r>
              <a:rPr lang="en-US"/>
              <a:t>			</a:t>
            </a:r>
            <a:r>
              <a:rPr lang="en-US" u="sng"/>
              <a:t>Employee</a:t>
            </a:r>
            <a:r>
              <a:rPr lang="en-US"/>
              <a:t>            </a:t>
            </a:r>
            <a:r>
              <a:rPr lang="en-US" u="sng"/>
              <a:t>Monthly Salary</a:t>
            </a:r>
            <a:endParaRPr lang="en-US"/>
          </a:p>
          <a:p>
            <a:pPr>
              <a:buFont typeface="Monotype Sorts" pitchFamily="2" charset="2"/>
              <a:buNone/>
            </a:pPr>
            <a:r>
              <a:rPr lang="en-US"/>
              <a:t>            	President          	$10,000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            VP, Development         6,000</a:t>
            </a:r>
          </a:p>
          <a:p>
            <a:pPr>
              <a:buFont typeface="Monotype Sorts" pitchFamily="2" charset="2"/>
              <a:buNone/>
            </a:pPr>
            <a:r>
              <a:rPr lang="en-US"/>
              <a:t>            	VP, Marketing        	    4,500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	Project Manager      	    5,500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	Controller           	    4,000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	Office Manager       	    3,000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	Receptionist         	    2,000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Example:  Ponderosa Development Corp.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87388" y="1104900"/>
            <a:ext cx="7772400" cy="4916488"/>
          </a:xfrm>
          <a:noFill/>
          <a:ln/>
        </p:spPr>
        <p:txBody>
          <a:bodyPr/>
          <a:lstStyle/>
          <a:p>
            <a:r>
              <a:rPr lang="en-US" dirty="0">
                <a:solidFill>
                  <a:srgbClr val="66FFFF"/>
                </a:solidFill>
              </a:rPr>
              <a:t>Question: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Identify all costs and denote the marginal cost and marginal revenue for each </a:t>
            </a:r>
            <a:r>
              <a:rPr lang="en-US" dirty="0" smtClean="0"/>
              <a:t>cottage.</a:t>
            </a:r>
            <a:endParaRPr lang="en-US" dirty="0"/>
          </a:p>
          <a:p>
            <a:r>
              <a:rPr lang="en-US" dirty="0">
                <a:solidFill>
                  <a:srgbClr val="66FFFF"/>
                </a:solidFill>
              </a:rPr>
              <a:t>Answer: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The monthly salaries total $35,000 and monthly office lease and supply costs total another $5,000.  This $40,000 is a monthly </a:t>
            </a:r>
            <a:r>
              <a:rPr lang="en-US" u="sng" dirty="0"/>
              <a:t>fixed cost</a:t>
            </a:r>
            <a:r>
              <a:rPr lang="en-US" dirty="0"/>
              <a:t>.  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The total cost of land, material, labor, and sales commission per </a:t>
            </a:r>
            <a:r>
              <a:rPr lang="en-US" dirty="0" smtClean="0"/>
              <a:t>cottage, </a:t>
            </a:r>
            <a:r>
              <a:rPr lang="en-US" dirty="0"/>
              <a:t>$105,000, is the </a:t>
            </a:r>
            <a:r>
              <a:rPr lang="en-US" u="sng" dirty="0"/>
              <a:t>marginal cost</a:t>
            </a:r>
            <a:r>
              <a:rPr lang="en-US" dirty="0"/>
              <a:t> for a </a:t>
            </a:r>
            <a:r>
              <a:rPr lang="en-US" dirty="0" smtClean="0"/>
              <a:t>cottage.  </a:t>
            </a:r>
            <a:endParaRPr lang="en-US" dirty="0"/>
          </a:p>
          <a:p>
            <a:pPr>
              <a:buFont typeface="Monotype Sorts" pitchFamily="2" charset="2"/>
              <a:buNone/>
            </a:pPr>
            <a:r>
              <a:rPr lang="en-US" dirty="0"/>
              <a:t>		The selling price of $115,000 is the </a:t>
            </a:r>
            <a:r>
              <a:rPr lang="en-US" u="sng" dirty="0"/>
              <a:t>marginal</a:t>
            </a:r>
            <a:r>
              <a:rPr lang="en-US" dirty="0"/>
              <a:t> </a:t>
            </a:r>
            <a:r>
              <a:rPr lang="en-US" u="sng" dirty="0"/>
              <a:t>revenue</a:t>
            </a:r>
            <a:r>
              <a:rPr lang="en-US" dirty="0"/>
              <a:t> per </a:t>
            </a:r>
            <a:r>
              <a:rPr lang="en-US" dirty="0" smtClean="0"/>
              <a:t>cottage.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Problem Solving and Decision Making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marL="457200" indent="-457200"/>
            <a:r>
              <a:rPr lang="en-US" dirty="0">
                <a:solidFill>
                  <a:srgbClr val="66FFFF"/>
                </a:solidFill>
              </a:rPr>
              <a:t>7 Steps of </a:t>
            </a:r>
            <a:r>
              <a:rPr lang="en-US" u="sng" dirty="0">
                <a:solidFill>
                  <a:srgbClr val="66FFFF"/>
                </a:solidFill>
              </a:rPr>
              <a:t>Problem Solving</a:t>
            </a:r>
            <a:endParaRPr lang="en-US" dirty="0">
              <a:solidFill>
                <a:srgbClr val="66FFFF"/>
              </a:solidFill>
            </a:endParaRPr>
          </a:p>
          <a:p>
            <a:pPr marL="914400" lvl="1" indent="-457200">
              <a:buFontTx/>
              <a:buNone/>
            </a:pPr>
            <a:r>
              <a:rPr lang="en-US" dirty="0"/>
              <a:t>(First 5 steps are the process of </a:t>
            </a:r>
            <a:r>
              <a:rPr lang="en-US" u="sng" dirty="0"/>
              <a:t>decision making</a:t>
            </a:r>
            <a:r>
              <a:rPr lang="en-US" dirty="0"/>
              <a:t>)</a:t>
            </a:r>
          </a:p>
          <a:p>
            <a:pPr marL="914400" lvl="1" indent="-457200">
              <a:buFontTx/>
              <a:buNone/>
            </a:pPr>
            <a:r>
              <a:rPr lang="en-US" dirty="0"/>
              <a:t>1.  Identify and define the problem.</a:t>
            </a:r>
          </a:p>
          <a:p>
            <a:pPr marL="914400" lvl="1" indent="-457200">
              <a:buFontTx/>
              <a:buNone/>
            </a:pPr>
            <a:r>
              <a:rPr lang="en-US" dirty="0"/>
              <a:t>2.  Determine the set of alternative solutions.</a:t>
            </a:r>
          </a:p>
          <a:p>
            <a:pPr marL="914400" lvl="1" indent="-457200">
              <a:buFontTx/>
              <a:buNone/>
            </a:pPr>
            <a:r>
              <a:rPr lang="en-US" dirty="0"/>
              <a:t>3.  Determine the criteria for evaluating alternatives.</a:t>
            </a:r>
          </a:p>
          <a:p>
            <a:pPr marL="914400" lvl="1" indent="-457200">
              <a:buFontTx/>
              <a:buNone/>
            </a:pPr>
            <a:r>
              <a:rPr lang="en-US" dirty="0"/>
              <a:t>4.  Evaluate the alternatives.</a:t>
            </a:r>
          </a:p>
          <a:p>
            <a:pPr marL="914400" lvl="1" indent="-457200">
              <a:buFontTx/>
              <a:buNone/>
            </a:pPr>
            <a:r>
              <a:rPr lang="en-US" dirty="0"/>
              <a:t>5.  Choose an alternative (make a decision).</a:t>
            </a:r>
          </a:p>
          <a:p>
            <a:pPr marL="914400" lvl="1" indent="-457200">
              <a:buFontTx/>
              <a:buNone/>
            </a:pPr>
            <a:r>
              <a:rPr lang="en-US" dirty="0" smtClean="0"/>
              <a:t>---------------------------------------------------------------------</a:t>
            </a:r>
            <a:endParaRPr lang="en-US" dirty="0"/>
          </a:p>
          <a:p>
            <a:pPr marL="914400" lvl="1" indent="-457200">
              <a:buFontTx/>
              <a:buNone/>
            </a:pPr>
            <a:r>
              <a:rPr lang="en-US" dirty="0"/>
              <a:t>6.  Implement the selected alternative.</a:t>
            </a:r>
          </a:p>
          <a:p>
            <a:pPr marL="914400" lvl="1" indent="-457200">
              <a:buFontTx/>
              <a:buNone/>
            </a:pPr>
            <a:r>
              <a:rPr lang="en-US" dirty="0"/>
              <a:t>7.  Evaluate the results.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Example:  Ponderosa Development Corp.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687388" y="1104900"/>
            <a:ext cx="8058150" cy="3271838"/>
          </a:xfrm>
          <a:noFill/>
          <a:ln/>
        </p:spPr>
        <p:txBody>
          <a:bodyPr/>
          <a:lstStyle/>
          <a:p>
            <a:r>
              <a:rPr lang="en-US" dirty="0">
                <a:solidFill>
                  <a:srgbClr val="66FFFF"/>
                </a:solidFill>
              </a:rPr>
              <a:t>Question: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Write the monthly cost function </a:t>
            </a:r>
            <a:r>
              <a:rPr lang="en-US" i="1" dirty="0"/>
              <a:t>c</a:t>
            </a:r>
            <a:r>
              <a:rPr lang="en-US" sz="800" i="1" dirty="0"/>
              <a:t> 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), revenue 	function </a:t>
            </a:r>
            <a:r>
              <a:rPr lang="en-US" i="1" dirty="0"/>
              <a:t>r</a:t>
            </a:r>
            <a:r>
              <a:rPr lang="en-US" sz="800" i="1" dirty="0"/>
              <a:t> 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), and profit function </a:t>
            </a:r>
            <a:r>
              <a:rPr lang="en-US" i="1" dirty="0"/>
              <a:t>p</a:t>
            </a:r>
            <a:r>
              <a:rPr lang="en-US" sz="800" i="1" dirty="0"/>
              <a:t> 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).</a:t>
            </a:r>
          </a:p>
          <a:p>
            <a:r>
              <a:rPr lang="en-US" dirty="0">
                <a:solidFill>
                  <a:srgbClr val="66FFFF"/>
                </a:solidFill>
              </a:rPr>
              <a:t>Answer: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</a:t>
            </a:r>
            <a:r>
              <a:rPr lang="en-US" i="1" dirty="0"/>
              <a:t>c</a:t>
            </a:r>
            <a:r>
              <a:rPr lang="en-US" sz="800" i="1" dirty="0"/>
              <a:t> 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variable cost + fixed cost = 105,000</a:t>
            </a:r>
            <a:r>
              <a:rPr lang="en-US" i="1" dirty="0"/>
              <a:t>x</a:t>
            </a:r>
            <a:r>
              <a:rPr lang="en-US" dirty="0"/>
              <a:t> + 40,000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     	</a:t>
            </a:r>
            <a:r>
              <a:rPr lang="en-US" i="1" dirty="0"/>
              <a:t>r</a:t>
            </a:r>
            <a:r>
              <a:rPr lang="en-US" sz="800" i="1" dirty="0"/>
              <a:t> 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115,000</a:t>
            </a:r>
            <a:r>
              <a:rPr lang="en-US" i="1" dirty="0"/>
              <a:t>x</a:t>
            </a:r>
            <a:endParaRPr lang="en-US" dirty="0"/>
          </a:p>
          <a:p>
            <a:pPr>
              <a:buNone/>
            </a:pPr>
            <a:r>
              <a:rPr lang="en-US" dirty="0"/>
              <a:t>     	</a:t>
            </a:r>
            <a:r>
              <a:rPr lang="en-US" i="1" dirty="0"/>
              <a:t>p</a:t>
            </a:r>
            <a:r>
              <a:rPr lang="en-US" sz="800" i="1" dirty="0"/>
              <a:t> 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</a:t>
            </a:r>
            <a:r>
              <a:rPr lang="en-US" i="1" dirty="0"/>
              <a:t>r</a:t>
            </a:r>
            <a:r>
              <a:rPr lang="en-US" sz="800" i="1" dirty="0"/>
              <a:t> 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</a:t>
            </a:r>
            <a:r>
              <a:rPr lang="en-US" dirty="0">
                <a:latin typeface="Symbol" pitchFamily="18" charset="2"/>
              </a:rPr>
              <a:t>-</a:t>
            </a:r>
            <a:r>
              <a:rPr lang="en-US" dirty="0"/>
              <a:t> </a:t>
            </a:r>
            <a:r>
              <a:rPr lang="en-US" i="1" dirty="0"/>
              <a:t>c</a:t>
            </a:r>
            <a:r>
              <a:rPr lang="en-US" sz="800" i="1" dirty="0"/>
              <a:t> 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10,000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-</a:t>
            </a:r>
            <a:r>
              <a:rPr lang="en-US" dirty="0" smtClean="0"/>
              <a:t> </a:t>
            </a:r>
            <a:r>
              <a:rPr lang="en-US" dirty="0"/>
              <a:t>40,000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Example:  Ponderosa Development Corp.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687388" y="1104900"/>
            <a:ext cx="7886700" cy="3182938"/>
          </a:xfrm>
          <a:noFill/>
          <a:ln/>
        </p:spPr>
        <p:txBody>
          <a:bodyPr/>
          <a:lstStyle/>
          <a:p>
            <a:r>
              <a:rPr lang="en-US" dirty="0">
                <a:solidFill>
                  <a:srgbClr val="66FFFF"/>
                </a:solidFill>
              </a:rPr>
              <a:t>Question: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What is the </a:t>
            </a:r>
            <a:r>
              <a:rPr lang="en-US" u="sng" dirty="0"/>
              <a:t>breakeven point</a:t>
            </a:r>
            <a:r>
              <a:rPr lang="en-US" dirty="0"/>
              <a:t> for monthly sales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of the </a:t>
            </a:r>
            <a:r>
              <a:rPr lang="en-US" dirty="0" smtClean="0"/>
              <a:t>cottages?</a:t>
            </a:r>
            <a:endParaRPr lang="en-US" dirty="0"/>
          </a:p>
          <a:p>
            <a:r>
              <a:rPr lang="en-US" dirty="0">
                <a:solidFill>
                  <a:srgbClr val="66FFFF"/>
                </a:solidFill>
              </a:rPr>
              <a:t>Answer: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</a:t>
            </a:r>
            <a:r>
              <a:rPr lang="en-US" i="1" dirty="0"/>
              <a:t>r</a:t>
            </a:r>
            <a:r>
              <a:rPr lang="en-US" sz="800" i="1" dirty="0"/>
              <a:t> </a:t>
            </a:r>
            <a:r>
              <a:rPr lang="en-US" dirty="0"/>
              <a:t>(</a:t>
            </a:r>
            <a:r>
              <a:rPr lang="en-US" i="1" dirty="0"/>
              <a:t>x </a:t>
            </a:r>
            <a:r>
              <a:rPr lang="en-US" dirty="0"/>
              <a:t>) = </a:t>
            </a:r>
            <a:r>
              <a:rPr lang="en-US" i="1" dirty="0"/>
              <a:t>c</a:t>
            </a:r>
            <a:r>
              <a:rPr lang="en-US" sz="800" i="1" dirty="0"/>
              <a:t> </a:t>
            </a:r>
            <a:r>
              <a:rPr lang="en-US" dirty="0"/>
              <a:t>(</a:t>
            </a:r>
            <a:r>
              <a:rPr lang="en-US" i="1" dirty="0"/>
              <a:t>x </a:t>
            </a:r>
            <a:r>
              <a:rPr lang="en-US" dirty="0"/>
              <a:t>) 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115,000</a:t>
            </a:r>
            <a:r>
              <a:rPr lang="en-US" i="1" dirty="0"/>
              <a:t>x</a:t>
            </a:r>
            <a:r>
              <a:rPr lang="en-US" dirty="0"/>
              <a:t> = 105,000</a:t>
            </a:r>
            <a:r>
              <a:rPr lang="en-US" i="1" dirty="0"/>
              <a:t>x</a:t>
            </a:r>
            <a:r>
              <a:rPr lang="en-US" dirty="0"/>
              <a:t> + 40,000  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Solving,  </a:t>
            </a:r>
            <a:r>
              <a:rPr lang="en-US" i="1" dirty="0"/>
              <a:t>x</a:t>
            </a:r>
            <a:r>
              <a:rPr lang="en-US" dirty="0"/>
              <a:t> = </a:t>
            </a:r>
            <a:r>
              <a:rPr lang="en-US" dirty="0" smtClean="0"/>
              <a:t>4 cottages.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2" name="Rectangle 4"/>
          <p:cNvSpPr>
            <a:spLocks noChangeArrowheads="1"/>
          </p:cNvSpPr>
          <p:nvPr/>
        </p:nvSpPr>
        <p:spPr bwMode="auto">
          <a:xfrm>
            <a:off x="5372100" y="2743200"/>
            <a:ext cx="3371850" cy="7048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 Ponderosa Development Corp.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idx="1"/>
          </p:nvPr>
        </p:nvSpPr>
        <p:spPr>
          <a:xfrm>
            <a:off x="687388" y="1104900"/>
            <a:ext cx="8096250" cy="2255838"/>
          </a:xfrm>
        </p:spPr>
        <p:txBody>
          <a:bodyPr/>
          <a:lstStyle/>
          <a:p>
            <a:r>
              <a:rPr lang="en-US" dirty="0">
                <a:solidFill>
                  <a:srgbClr val="66FFFF"/>
                </a:solidFill>
              </a:rPr>
              <a:t>Question: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What is the monthly profit if 12 </a:t>
            </a:r>
            <a:r>
              <a:rPr lang="en-US" dirty="0" smtClean="0"/>
              <a:t>cottages </a:t>
            </a:r>
            <a:r>
              <a:rPr lang="en-US" dirty="0"/>
              <a:t>per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month are built and sold?</a:t>
            </a:r>
          </a:p>
          <a:p>
            <a:r>
              <a:rPr lang="en-US" dirty="0">
                <a:solidFill>
                  <a:srgbClr val="66FFFF"/>
                </a:solidFill>
              </a:rPr>
              <a:t>Answer:</a:t>
            </a:r>
          </a:p>
          <a:p>
            <a:pPr>
              <a:buNone/>
            </a:pPr>
            <a:r>
              <a:rPr lang="en-US" dirty="0"/>
              <a:t>	     </a:t>
            </a:r>
            <a:r>
              <a:rPr lang="en-US" i="1" dirty="0"/>
              <a:t>p</a:t>
            </a:r>
            <a:r>
              <a:rPr lang="en-US" sz="800" i="1" dirty="0"/>
              <a:t> </a:t>
            </a:r>
            <a:r>
              <a:rPr lang="en-US" dirty="0"/>
              <a:t>(12) = 10,000(12) </a:t>
            </a:r>
            <a:r>
              <a:rPr lang="en-US" dirty="0">
                <a:latin typeface="Symbol" pitchFamily="18" charset="2"/>
              </a:rPr>
              <a:t>-</a:t>
            </a:r>
            <a:r>
              <a:rPr lang="en-US" dirty="0" smtClean="0"/>
              <a:t> </a:t>
            </a:r>
            <a:r>
              <a:rPr lang="en-US" dirty="0"/>
              <a:t>40,000 =   </a:t>
            </a:r>
            <a:r>
              <a:rPr lang="en-US" dirty="0" smtClean="0"/>
              <a:t>$</a:t>
            </a:r>
            <a:r>
              <a:rPr lang="en-US" dirty="0"/>
              <a:t>80,000 monthly profit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572" name="Rectangle 220"/>
          <p:cNvSpPr>
            <a:spLocks noChangeArrowheads="1"/>
          </p:cNvSpPr>
          <p:nvPr/>
        </p:nvSpPr>
        <p:spPr bwMode="auto">
          <a:xfrm>
            <a:off x="590550" y="1149350"/>
            <a:ext cx="7962900" cy="48577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79375"/>
            <a:ext cx="7767638" cy="762000"/>
          </a:xfrm>
          <a:noFill/>
          <a:ln/>
        </p:spPr>
        <p:txBody>
          <a:bodyPr lIns="92075" tIns="46038" rIns="92075" bIns="46038"/>
          <a:lstStyle/>
          <a:p>
            <a:r>
              <a:rPr lang="en-US" dirty="0"/>
              <a:t>Example:  Ponderosa Development Corp.</a:t>
            </a:r>
          </a:p>
        </p:txBody>
      </p:sp>
      <p:sp>
        <p:nvSpPr>
          <p:cNvPr id="100429" name="Line 77"/>
          <p:cNvSpPr>
            <a:spLocks noChangeShapeType="1"/>
          </p:cNvSpPr>
          <p:nvPr/>
        </p:nvSpPr>
        <p:spPr bwMode="auto">
          <a:xfrm flipV="1">
            <a:off x="1905000" y="4370388"/>
            <a:ext cx="6210300" cy="317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430" name="Line 78"/>
          <p:cNvSpPr>
            <a:spLocks noChangeShapeType="1"/>
          </p:cNvSpPr>
          <p:nvPr/>
        </p:nvSpPr>
        <p:spPr bwMode="auto">
          <a:xfrm>
            <a:off x="1905000" y="3781425"/>
            <a:ext cx="6210300" cy="158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433" name="Line 81"/>
          <p:cNvSpPr>
            <a:spLocks noChangeShapeType="1"/>
          </p:cNvSpPr>
          <p:nvPr/>
        </p:nvSpPr>
        <p:spPr bwMode="auto">
          <a:xfrm>
            <a:off x="1905000" y="2035175"/>
            <a:ext cx="6210300" cy="158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435" name="Line 83"/>
          <p:cNvSpPr>
            <a:spLocks noChangeShapeType="1"/>
          </p:cNvSpPr>
          <p:nvPr/>
        </p:nvSpPr>
        <p:spPr bwMode="auto">
          <a:xfrm>
            <a:off x="1905000" y="1455738"/>
            <a:ext cx="1588" cy="349567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436" name="Line 84"/>
          <p:cNvSpPr>
            <a:spLocks noChangeShapeType="1"/>
          </p:cNvSpPr>
          <p:nvPr/>
        </p:nvSpPr>
        <p:spPr bwMode="auto">
          <a:xfrm>
            <a:off x="1814513" y="4951413"/>
            <a:ext cx="90487" cy="158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438" name="Line 86"/>
          <p:cNvSpPr>
            <a:spLocks noChangeShapeType="1"/>
          </p:cNvSpPr>
          <p:nvPr/>
        </p:nvSpPr>
        <p:spPr bwMode="auto">
          <a:xfrm>
            <a:off x="1814513" y="3781425"/>
            <a:ext cx="90487" cy="158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439" name="Line 87"/>
          <p:cNvSpPr>
            <a:spLocks noChangeShapeType="1"/>
          </p:cNvSpPr>
          <p:nvPr/>
        </p:nvSpPr>
        <p:spPr bwMode="auto">
          <a:xfrm>
            <a:off x="1814513" y="3197225"/>
            <a:ext cx="90487" cy="158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441" name="Line 89"/>
          <p:cNvSpPr>
            <a:spLocks noChangeShapeType="1"/>
          </p:cNvSpPr>
          <p:nvPr/>
        </p:nvSpPr>
        <p:spPr bwMode="auto">
          <a:xfrm>
            <a:off x="1814513" y="2035175"/>
            <a:ext cx="90487" cy="158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442" name="Line 90"/>
          <p:cNvSpPr>
            <a:spLocks noChangeShapeType="1"/>
          </p:cNvSpPr>
          <p:nvPr/>
        </p:nvSpPr>
        <p:spPr bwMode="auto">
          <a:xfrm>
            <a:off x="1814513" y="1468438"/>
            <a:ext cx="90487" cy="158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443" name="Line 91"/>
          <p:cNvSpPr>
            <a:spLocks noChangeShapeType="1"/>
          </p:cNvSpPr>
          <p:nvPr/>
        </p:nvSpPr>
        <p:spPr bwMode="auto">
          <a:xfrm>
            <a:off x="1905000" y="4951413"/>
            <a:ext cx="6210300" cy="158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444" name="Line 92"/>
          <p:cNvSpPr>
            <a:spLocks noChangeShapeType="1"/>
          </p:cNvSpPr>
          <p:nvPr/>
        </p:nvSpPr>
        <p:spPr bwMode="auto">
          <a:xfrm flipV="1">
            <a:off x="1905000" y="4951413"/>
            <a:ext cx="1588" cy="87312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445" name="Line 93"/>
          <p:cNvSpPr>
            <a:spLocks noChangeShapeType="1"/>
          </p:cNvSpPr>
          <p:nvPr/>
        </p:nvSpPr>
        <p:spPr bwMode="auto">
          <a:xfrm flipV="1">
            <a:off x="2522538" y="4951413"/>
            <a:ext cx="1587" cy="87312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446" name="Line 94"/>
          <p:cNvSpPr>
            <a:spLocks noChangeShapeType="1"/>
          </p:cNvSpPr>
          <p:nvPr/>
        </p:nvSpPr>
        <p:spPr bwMode="auto">
          <a:xfrm flipV="1">
            <a:off x="3151188" y="4951413"/>
            <a:ext cx="1587" cy="87312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447" name="Line 95"/>
          <p:cNvSpPr>
            <a:spLocks noChangeShapeType="1"/>
          </p:cNvSpPr>
          <p:nvPr/>
        </p:nvSpPr>
        <p:spPr bwMode="auto">
          <a:xfrm flipH="1" flipV="1">
            <a:off x="3770313" y="4951413"/>
            <a:ext cx="3175" cy="87312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448" name="Line 96"/>
          <p:cNvSpPr>
            <a:spLocks noChangeShapeType="1"/>
          </p:cNvSpPr>
          <p:nvPr/>
        </p:nvSpPr>
        <p:spPr bwMode="auto">
          <a:xfrm flipV="1">
            <a:off x="4386263" y="4951413"/>
            <a:ext cx="1587" cy="87312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449" name="Line 97"/>
          <p:cNvSpPr>
            <a:spLocks noChangeShapeType="1"/>
          </p:cNvSpPr>
          <p:nvPr/>
        </p:nvSpPr>
        <p:spPr bwMode="auto">
          <a:xfrm flipV="1">
            <a:off x="5021263" y="4951413"/>
            <a:ext cx="1587" cy="7778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450" name="Line 98"/>
          <p:cNvSpPr>
            <a:spLocks noChangeShapeType="1"/>
          </p:cNvSpPr>
          <p:nvPr/>
        </p:nvSpPr>
        <p:spPr bwMode="auto">
          <a:xfrm flipV="1">
            <a:off x="5634038" y="4951413"/>
            <a:ext cx="1587" cy="87312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451" name="Line 99"/>
          <p:cNvSpPr>
            <a:spLocks noChangeShapeType="1"/>
          </p:cNvSpPr>
          <p:nvPr/>
        </p:nvSpPr>
        <p:spPr bwMode="auto">
          <a:xfrm flipV="1">
            <a:off x="6251575" y="4951413"/>
            <a:ext cx="1588" cy="87312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452" name="Line 100"/>
          <p:cNvSpPr>
            <a:spLocks noChangeShapeType="1"/>
          </p:cNvSpPr>
          <p:nvPr/>
        </p:nvSpPr>
        <p:spPr bwMode="auto">
          <a:xfrm flipV="1">
            <a:off x="6867525" y="4951413"/>
            <a:ext cx="1588" cy="87312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453" name="Line 101"/>
          <p:cNvSpPr>
            <a:spLocks noChangeShapeType="1"/>
          </p:cNvSpPr>
          <p:nvPr/>
        </p:nvSpPr>
        <p:spPr bwMode="auto">
          <a:xfrm flipH="1" flipV="1">
            <a:off x="7499350" y="4951413"/>
            <a:ext cx="3175" cy="8255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454" name="Line 102"/>
          <p:cNvSpPr>
            <a:spLocks noChangeShapeType="1"/>
          </p:cNvSpPr>
          <p:nvPr/>
        </p:nvSpPr>
        <p:spPr bwMode="auto">
          <a:xfrm flipV="1">
            <a:off x="8115300" y="4951413"/>
            <a:ext cx="1588" cy="87312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459" name="Line 107"/>
          <p:cNvSpPr>
            <a:spLocks noChangeShapeType="1"/>
          </p:cNvSpPr>
          <p:nvPr/>
        </p:nvSpPr>
        <p:spPr bwMode="auto">
          <a:xfrm flipV="1">
            <a:off x="4386263" y="3279775"/>
            <a:ext cx="630237" cy="327025"/>
          </a:xfrm>
          <a:prstGeom prst="line">
            <a:avLst/>
          </a:prstGeom>
          <a:noFill/>
          <a:ln w="12700">
            <a:solidFill>
              <a:srgbClr val="618FF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0502" name="Group 150"/>
          <p:cNvGrpSpPr>
            <a:grpSpLocks/>
          </p:cNvGrpSpPr>
          <p:nvPr/>
        </p:nvGrpSpPr>
        <p:grpSpPr bwMode="auto">
          <a:xfrm>
            <a:off x="1905000" y="1606550"/>
            <a:ext cx="6210300" cy="3344863"/>
            <a:chOff x="1200" y="1236"/>
            <a:chExt cx="3912" cy="2107"/>
          </a:xfrm>
        </p:grpSpPr>
        <p:sp>
          <p:nvSpPr>
            <p:cNvPr id="100463" name="Line 111"/>
            <p:cNvSpPr>
              <a:spLocks noChangeShapeType="1"/>
            </p:cNvSpPr>
            <p:nvPr/>
          </p:nvSpPr>
          <p:spPr bwMode="auto">
            <a:xfrm flipV="1">
              <a:off x="4326" y="1442"/>
              <a:ext cx="397" cy="214"/>
            </a:xfrm>
            <a:prstGeom prst="line">
              <a:avLst/>
            </a:prstGeom>
            <a:noFill/>
            <a:ln w="38100">
              <a:solidFill>
                <a:srgbClr val="00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0501" name="Group 149"/>
            <p:cNvGrpSpPr>
              <a:grpSpLocks/>
            </p:cNvGrpSpPr>
            <p:nvPr/>
          </p:nvGrpSpPr>
          <p:grpSpPr bwMode="auto">
            <a:xfrm>
              <a:off x="1200" y="1236"/>
              <a:ext cx="3912" cy="2107"/>
              <a:chOff x="1200" y="1236"/>
              <a:chExt cx="3912" cy="2107"/>
            </a:xfrm>
          </p:grpSpPr>
          <p:sp>
            <p:nvSpPr>
              <p:cNvPr id="100455" name="Line 103"/>
              <p:cNvSpPr>
                <a:spLocks noChangeShapeType="1"/>
              </p:cNvSpPr>
              <p:nvPr/>
            </p:nvSpPr>
            <p:spPr bwMode="auto">
              <a:xfrm flipV="1">
                <a:off x="1200" y="3129"/>
                <a:ext cx="389" cy="214"/>
              </a:xfrm>
              <a:prstGeom prst="line">
                <a:avLst/>
              </a:prstGeom>
              <a:noFill/>
              <a:ln w="38100">
                <a:solidFill>
                  <a:srgbClr val="0099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456" name="Line 104"/>
              <p:cNvSpPr>
                <a:spLocks noChangeShapeType="1"/>
              </p:cNvSpPr>
              <p:nvPr/>
            </p:nvSpPr>
            <p:spPr bwMode="auto">
              <a:xfrm flipV="1">
                <a:off x="1589" y="2923"/>
                <a:ext cx="396" cy="206"/>
              </a:xfrm>
              <a:prstGeom prst="line">
                <a:avLst/>
              </a:prstGeom>
              <a:noFill/>
              <a:ln w="38100">
                <a:solidFill>
                  <a:srgbClr val="0099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457" name="Line 105"/>
              <p:cNvSpPr>
                <a:spLocks noChangeShapeType="1"/>
              </p:cNvSpPr>
              <p:nvPr/>
            </p:nvSpPr>
            <p:spPr bwMode="auto">
              <a:xfrm flipV="1">
                <a:off x="1985" y="2709"/>
                <a:ext cx="389" cy="214"/>
              </a:xfrm>
              <a:prstGeom prst="line">
                <a:avLst/>
              </a:prstGeom>
              <a:noFill/>
              <a:ln w="38100">
                <a:solidFill>
                  <a:srgbClr val="0099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458" name="Line 106"/>
              <p:cNvSpPr>
                <a:spLocks noChangeShapeType="1"/>
              </p:cNvSpPr>
              <p:nvPr/>
            </p:nvSpPr>
            <p:spPr bwMode="auto">
              <a:xfrm flipV="1">
                <a:off x="2374" y="2496"/>
                <a:ext cx="389" cy="213"/>
              </a:xfrm>
              <a:prstGeom prst="line">
                <a:avLst/>
              </a:prstGeom>
              <a:noFill/>
              <a:ln w="38100">
                <a:solidFill>
                  <a:srgbClr val="0099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460" name="Line 108"/>
              <p:cNvSpPr>
                <a:spLocks noChangeShapeType="1"/>
              </p:cNvSpPr>
              <p:nvPr/>
            </p:nvSpPr>
            <p:spPr bwMode="auto">
              <a:xfrm flipV="1">
                <a:off x="3160" y="2076"/>
                <a:ext cx="389" cy="214"/>
              </a:xfrm>
              <a:prstGeom prst="line">
                <a:avLst/>
              </a:prstGeom>
              <a:noFill/>
              <a:ln w="38100">
                <a:solidFill>
                  <a:srgbClr val="0099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461" name="Line 109"/>
              <p:cNvSpPr>
                <a:spLocks noChangeShapeType="1"/>
              </p:cNvSpPr>
              <p:nvPr/>
            </p:nvSpPr>
            <p:spPr bwMode="auto">
              <a:xfrm flipV="1">
                <a:off x="3549" y="1870"/>
                <a:ext cx="389" cy="206"/>
              </a:xfrm>
              <a:prstGeom prst="line">
                <a:avLst/>
              </a:prstGeom>
              <a:noFill/>
              <a:ln w="38100">
                <a:solidFill>
                  <a:srgbClr val="0099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462" name="Line 110"/>
              <p:cNvSpPr>
                <a:spLocks noChangeShapeType="1"/>
              </p:cNvSpPr>
              <p:nvPr/>
            </p:nvSpPr>
            <p:spPr bwMode="auto">
              <a:xfrm flipV="1">
                <a:off x="3938" y="1656"/>
                <a:ext cx="388" cy="214"/>
              </a:xfrm>
              <a:prstGeom prst="line">
                <a:avLst/>
              </a:prstGeom>
              <a:noFill/>
              <a:ln w="38100">
                <a:solidFill>
                  <a:srgbClr val="0099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464" name="Line 112"/>
              <p:cNvSpPr>
                <a:spLocks noChangeShapeType="1"/>
              </p:cNvSpPr>
              <p:nvPr/>
            </p:nvSpPr>
            <p:spPr bwMode="auto">
              <a:xfrm flipV="1">
                <a:off x="4723" y="1236"/>
                <a:ext cx="389" cy="206"/>
              </a:xfrm>
              <a:prstGeom prst="line">
                <a:avLst/>
              </a:prstGeom>
              <a:noFill/>
              <a:ln w="38100">
                <a:solidFill>
                  <a:srgbClr val="0099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00500" name="Group 148"/>
          <p:cNvGrpSpPr>
            <a:grpSpLocks/>
          </p:cNvGrpSpPr>
          <p:nvPr/>
        </p:nvGrpSpPr>
        <p:grpSpPr bwMode="auto">
          <a:xfrm>
            <a:off x="1905000" y="1770063"/>
            <a:ext cx="6210300" cy="3068637"/>
            <a:chOff x="1200" y="1339"/>
            <a:chExt cx="3912" cy="1933"/>
          </a:xfrm>
        </p:grpSpPr>
        <p:sp>
          <p:nvSpPr>
            <p:cNvPr id="100465" name="Line 113"/>
            <p:cNvSpPr>
              <a:spLocks noChangeShapeType="1"/>
            </p:cNvSpPr>
            <p:nvPr/>
          </p:nvSpPr>
          <p:spPr bwMode="auto">
            <a:xfrm flipV="1">
              <a:off x="1200" y="3074"/>
              <a:ext cx="389" cy="198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66" name="Line 114"/>
            <p:cNvSpPr>
              <a:spLocks noChangeShapeType="1"/>
            </p:cNvSpPr>
            <p:nvPr/>
          </p:nvSpPr>
          <p:spPr bwMode="auto">
            <a:xfrm flipV="1">
              <a:off x="1589" y="2884"/>
              <a:ext cx="396" cy="190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67" name="Line 115"/>
            <p:cNvSpPr>
              <a:spLocks noChangeShapeType="1"/>
            </p:cNvSpPr>
            <p:nvPr/>
          </p:nvSpPr>
          <p:spPr bwMode="auto">
            <a:xfrm flipV="1">
              <a:off x="1985" y="2694"/>
              <a:ext cx="389" cy="190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68" name="Line 116"/>
            <p:cNvSpPr>
              <a:spLocks noChangeShapeType="1"/>
            </p:cNvSpPr>
            <p:nvPr/>
          </p:nvSpPr>
          <p:spPr bwMode="auto">
            <a:xfrm flipV="1">
              <a:off x="2374" y="2496"/>
              <a:ext cx="389" cy="198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69" name="Line 117"/>
            <p:cNvSpPr>
              <a:spLocks noChangeShapeType="1"/>
            </p:cNvSpPr>
            <p:nvPr/>
          </p:nvSpPr>
          <p:spPr bwMode="auto">
            <a:xfrm flipV="1">
              <a:off x="2763" y="2305"/>
              <a:ext cx="397" cy="191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70" name="Line 118"/>
            <p:cNvSpPr>
              <a:spLocks noChangeShapeType="1"/>
            </p:cNvSpPr>
            <p:nvPr/>
          </p:nvSpPr>
          <p:spPr bwMode="auto">
            <a:xfrm flipV="1">
              <a:off x="3160" y="2115"/>
              <a:ext cx="389" cy="190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71" name="Line 119"/>
            <p:cNvSpPr>
              <a:spLocks noChangeShapeType="1"/>
            </p:cNvSpPr>
            <p:nvPr/>
          </p:nvSpPr>
          <p:spPr bwMode="auto">
            <a:xfrm flipV="1">
              <a:off x="3549" y="1917"/>
              <a:ext cx="389" cy="198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72" name="Line 120"/>
            <p:cNvSpPr>
              <a:spLocks noChangeShapeType="1"/>
            </p:cNvSpPr>
            <p:nvPr/>
          </p:nvSpPr>
          <p:spPr bwMode="auto">
            <a:xfrm flipV="1">
              <a:off x="3938" y="1727"/>
              <a:ext cx="388" cy="190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73" name="Line 121"/>
            <p:cNvSpPr>
              <a:spLocks noChangeShapeType="1"/>
            </p:cNvSpPr>
            <p:nvPr/>
          </p:nvSpPr>
          <p:spPr bwMode="auto">
            <a:xfrm flipV="1">
              <a:off x="4326" y="1537"/>
              <a:ext cx="397" cy="190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74" name="Line 122"/>
            <p:cNvSpPr>
              <a:spLocks noChangeShapeType="1"/>
            </p:cNvSpPr>
            <p:nvPr/>
          </p:nvSpPr>
          <p:spPr bwMode="auto">
            <a:xfrm flipV="1">
              <a:off x="4723" y="1339"/>
              <a:ext cx="389" cy="198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0475" name="Rectangle 123"/>
          <p:cNvSpPr>
            <a:spLocks noChangeArrowheads="1"/>
          </p:cNvSpPr>
          <p:nvPr/>
        </p:nvSpPr>
        <p:spPr bwMode="auto">
          <a:xfrm>
            <a:off x="1531938" y="4775200"/>
            <a:ext cx="152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00476" name="Rectangle 124"/>
          <p:cNvSpPr>
            <a:spLocks noChangeArrowheads="1"/>
          </p:cNvSpPr>
          <p:nvPr/>
        </p:nvSpPr>
        <p:spPr bwMode="auto">
          <a:xfrm>
            <a:off x="1222375" y="4197350"/>
            <a:ext cx="457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200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00477" name="Rectangle 125"/>
          <p:cNvSpPr>
            <a:spLocks noChangeArrowheads="1"/>
          </p:cNvSpPr>
          <p:nvPr/>
        </p:nvSpPr>
        <p:spPr bwMode="auto">
          <a:xfrm>
            <a:off x="1222375" y="3606800"/>
            <a:ext cx="457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400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00478" name="Rectangle 126"/>
          <p:cNvSpPr>
            <a:spLocks noChangeArrowheads="1"/>
          </p:cNvSpPr>
          <p:nvPr/>
        </p:nvSpPr>
        <p:spPr bwMode="auto">
          <a:xfrm>
            <a:off x="1222375" y="3027363"/>
            <a:ext cx="457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600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00479" name="Rectangle 127"/>
          <p:cNvSpPr>
            <a:spLocks noChangeArrowheads="1"/>
          </p:cNvSpPr>
          <p:nvPr/>
        </p:nvSpPr>
        <p:spPr bwMode="auto">
          <a:xfrm>
            <a:off x="1222375" y="2449513"/>
            <a:ext cx="457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800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00480" name="Rectangle 128"/>
          <p:cNvSpPr>
            <a:spLocks noChangeArrowheads="1"/>
          </p:cNvSpPr>
          <p:nvPr/>
        </p:nvSpPr>
        <p:spPr bwMode="auto">
          <a:xfrm>
            <a:off x="1068388" y="1858963"/>
            <a:ext cx="609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1000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00481" name="Rectangle 129"/>
          <p:cNvSpPr>
            <a:spLocks noChangeArrowheads="1"/>
          </p:cNvSpPr>
          <p:nvPr/>
        </p:nvSpPr>
        <p:spPr bwMode="auto">
          <a:xfrm>
            <a:off x="1068388" y="1279525"/>
            <a:ext cx="609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1200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00482" name="Rectangle 130"/>
          <p:cNvSpPr>
            <a:spLocks noChangeArrowheads="1"/>
          </p:cNvSpPr>
          <p:nvPr/>
        </p:nvSpPr>
        <p:spPr bwMode="auto">
          <a:xfrm>
            <a:off x="1827213" y="5126038"/>
            <a:ext cx="152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00483" name="Rectangle 131"/>
          <p:cNvSpPr>
            <a:spLocks noChangeArrowheads="1"/>
          </p:cNvSpPr>
          <p:nvPr/>
        </p:nvSpPr>
        <p:spPr bwMode="auto">
          <a:xfrm>
            <a:off x="2444750" y="5126038"/>
            <a:ext cx="152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00484" name="Rectangle 132"/>
          <p:cNvSpPr>
            <a:spLocks noChangeArrowheads="1"/>
          </p:cNvSpPr>
          <p:nvPr/>
        </p:nvSpPr>
        <p:spPr bwMode="auto">
          <a:xfrm>
            <a:off x="3074988" y="5126038"/>
            <a:ext cx="152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00485" name="Rectangle 133"/>
          <p:cNvSpPr>
            <a:spLocks noChangeArrowheads="1"/>
          </p:cNvSpPr>
          <p:nvPr/>
        </p:nvSpPr>
        <p:spPr bwMode="auto">
          <a:xfrm>
            <a:off x="3692525" y="5126038"/>
            <a:ext cx="152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00486" name="Rectangle 134"/>
          <p:cNvSpPr>
            <a:spLocks noChangeArrowheads="1"/>
          </p:cNvSpPr>
          <p:nvPr/>
        </p:nvSpPr>
        <p:spPr bwMode="auto">
          <a:xfrm>
            <a:off x="4308475" y="5126038"/>
            <a:ext cx="152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00487" name="Rectangle 135"/>
          <p:cNvSpPr>
            <a:spLocks noChangeArrowheads="1"/>
          </p:cNvSpPr>
          <p:nvPr/>
        </p:nvSpPr>
        <p:spPr bwMode="auto">
          <a:xfrm>
            <a:off x="4938713" y="5126038"/>
            <a:ext cx="152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00488" name="Rectangle 136"/>
          <p:cNvSpPr>
            <a:spLocks noChangeArrowheads="1"/>
          </p:cNvSpPr>
          <p:nvPr/>
        </p:nvSpPr>
        <p:spPr bwMode="auto">
          <a:xfrm>
            <a:off x="5556250" y="5126038"/>
            <a:ext cx="152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00489" name="Rectangle 137"/>
          <p:cNvSpPr>
            <a:spLocks noChangeArrowheads="1"/>
          </p:cNvSpPr>
          <p:nvPr/>
        </p:nvSpPr>
        <p:spPr bwMode="auto">
          <a:xfrm>
            <a:off x="6173788" y="5126038"/>
            <a:ext cx="152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00490" name="Rectangle 138"/>
          <p:cNvSpPr>
            <a:spLocks noChangeArrowheads="1"/>
          </p:cNvSpPr>
          <p:nvPr/>
        </p:nvSpPr>
        <p:spPr bwMode="auto">
          <a:xfrm>
            <a:off x="6791325" y="5126038"/>
            <a:ext cx="152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00491" name="Rectangle 139"/>
          <p:cNvSpPr>
            <a:spLocks noChangeArrowheads="1"/>
          </p:cNvSpPr>
          <p:nvPr/>
        </p:nvSpPr>
        <p:spPr bwMode="auto">
          <a:xfrm>
            <a:off x="7421563" y="5126038"/>
            <a:ext cx="152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00492" name="Rectangle 140"/>
          <p:cNvSpPr>
            <a:spLocks noChangeArrowheads="1"/>
          </p:cNvSpPr>
          <p:nvPr/>
        </p:nvSpPr>
        <p:spPr bwMode="auto">
          <a:xfrm>
            <a:off x="7961313" y="5126038"/>
            <a:ext cx="30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00493" name="Rectangle 141"/>
          <p:cNvSpPr>
            <a:spLocks noChangeArrowheads="1"/>
          </p:cNvSpPr>
          <p:nvPr/>
        </p:nvSpPr>
        <p:spPr bwMode="auto">
          <a:xfrm>
            <a:off x="3144838" y="5519738"/>
            <a:ext cx="40251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Number of 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Cottages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Sold (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00494" name="Rectangle 142"/>
          <p:cNvSpPr>
            <a:spLocks noChangeArrowheads="1"/>
          </p:cNvSpPr>
          <p:nvPr/>
        </p:nvSpPr>
        <p:spPr bwMode="auto">
          <a:xfrm rot="16200000">
            <a:off x="-612775" y="3067050"/>
            <a:ext cx="28924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Thousands of Dollars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00359" name="Line 7"/>
          <p:cNvSpPr>
            <a:spLocks noChangeShapeType="1"/>
          </p:cNvSpPr>
          <p:nvPr/>
        </p:nvSpPr>
        <p:spPr bwMode="auto">
          <a:xfrm flipV="1">
            <a:off x="4386263" y="3606800"/>
            <a:ext cx="0" cy="1295400"/>
          </a:xfrm>
          <a:prstGeom prst="line">
            <a:avLst/>
          </a:prstGeom>
          <a:noFill/>
          <a:ln w="12700">
            <a:solidFill>
              <a:srgbClr val="FFFFFF"/>
            </a:solidFill>
            <a:prstDash val="dash"/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4429125" y="4414838"/>
            <a:ext cx="4201791" cy="4308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 dirty="0">
                <a:solidFill>
                  <a:srgbClr val="FFFF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Break-Even Point = 4 </a:t>
            </a:r>
            <a:r>
              <a:rPr lang="en-US" b="1" dirty="0" smtClean="0">
                <a:solidFill>
                  <a:srgbClr val="FFFF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Cottages</a:t>
            </a:r>
            <a:endParaRPr lang="en-US" b="1" dirty="0">
              <a:solidFill>
                <a:srgbClr val="FFFFF8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0495" name="Oval 143"/>
          <p:cNvSpPr>
            <a:spLocks noChangeArrowheads="1"/>
          </p:cNvSpPr>
          <p:nvPr/>
        </p:nvSpPr>
        <p:spPr bwMode="auto">
          <a:xfrm>
            <a:off x="4310063" y="3563938"/>
            <a:ext cx="136525" cy="11588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496" name="Line 144"/>
          <p:cNvSpPr>
            <a:spLocks noChangeShapeType="1"/>
          </p:cNvSpPr>
          <p:nvPr/>
        </p:nvSpPr>
        <p:spPr bwMode="auto">
          <a:xfrm>
            <a:off x="1905000" y="1463675"/>
            <a:ext cx="6210300" cy="158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497" name="Line 145"/>
          <p:cNvSpPr>
            <a:spLocks noChangeShapeType="1"/>
          </p:cNvSpPr>
          <p:nvPr/>
        </p:nvSpPr>
        <p:spPr bwMode="auto">
          <a:xfrm flipV="1">
            <a:off x="1905000" y="3194050"/>
            <a:ext cx="6215063" cy="317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498" name="AutoShape 146"/>
          <p:cNvSpPr>
            <a:spLocks noChangeArrowheads="1"/>
          </p:cNvSpPr>
          <p:nvPr/>
        </p:nvSpPr>
        <p:spPr bwMode="auto">
          <a:xfrm>
            <a:off x="5751513" y="3397250"/>
            <a:ext cx="2571750" cy="838200"/>
          </a:xfrm>
          <a:prstGeom prst="wedgeRoundRectCallout">
            <a:avLst>
              <a:gd name="adj1" fmla="val -49875"/>
              <a:gd name="adj2" fmla="val -100000"/>
              <a:gd name="adj3" fmla="val 16667"/>
            </a:avLst>
          </a:prstGeom>
          <a:gradFill rotWithShape="0">
            <a:gsLst>
              <a:gs pos="0">
                <a:srgbClr val="993366">
                  <a:gamma/>
                  <a:shade val="46275"/>
                  <a:invGamma/>
                </a:srgbClr>
              </a:gs>
              <a:gs pos="5000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l"/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Total Cost = </a:t>
            </a:r>
          </a:p>
          <a:p>
            <a:pPr algn="l"/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40,000 + 105,000</a:t>
            </a:r>
            <a:r>
              <a:rPr lang="en-US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endParaRPr lang="en-US" sz="2000" i="1" dirty="0">
              <a:effectLst/>
              <a:latin typeface="Arial Narrow" pitchFamily="34" charset="0"/>
            </a:endParaRPr>
          </a:p>
        </p:txBody>
      </p:sp>
      <p:sp>
        <p:nvSpPr>
          <p:cNvPr id="100499" name="AutoShape 147"/>
          <p:cNvSpPr>
            <a:spLocks noChangeArrowheads="1"/>
          </p:cNvSpPr>
          <p:nvPr/>
        </p:nvSpPr>
        <p:spPr bwMode="auto">
          <a:xfrm>
            <a:off x="3103563" y="1625600"/>
            <a:ext cx="2571750" cy="838200"/>
          </a:xfrm>
          <a:prstGeom prst="wedgeRoundRectCallout">
            <a:avLst>
              <a:gd name="adj1" fmla="val 76792"/>
              <a:gd name="adj2" fmla="val 52273"/>
              <a:gd name="adj3" fmla="val 16667"/>
            </a:avLst>
          </a:prstGeom>
          <a:gradFill rotWithShape="0">
            <a:gsLst>
              <a:gs pos="0">
                <a:srgbClr val="0099CC">
                  <a:gamma/>
                  <a:shade val="46275"/>
                  <a:invGamma/>
                </a:srgbClr>
              </a:gs>
              <a:gs pos="50000">
                <a:srgbClr val="0099CC"/>
              </a:gs>
              <a:gs pos="100000">
                <a:srgbClr val="0099CC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l"/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Total Revenue =</a:t>
            </a:r>
          </a:p>
          <a:p>
            <a:pPr algn="l"/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115,000</a:t>
            </a:r>
            <a:r>
              <a:rPr lang="en-US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</a:p>
        </p:txBody>
      </p:sp>
      <p:sp>
        <p:nvSpPr>
          <p:cNvPr id="100573" name="Line 221"/>
          <p:cNvSpPr>
            <a:spLocks noChangeShapeType="1"/>
          </p:cNvSpPr>
          <p:nvPr/>
        </p:nvSpPr>
        <p:spPr bwMode="auto">
          <a:xfrm>
            <a:off x="1814513" y="4371975"/>
            <a:ext cx="90487" cy="158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574" name="Line 222"/>
          <p:cNvSpPr>
            <a:spLocks noChangeShapeType="1"/>
          </p:cNvSpPr>
          <p:nvPr/>
        </p:nvSpPr>
        <p:spPr bwMode="auto">
          <a:xfrm>
            <a:off x="1814513" y="2625725"/>
            <a:ext cx="90487" cy="158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575" name="Line 223"/>
          <p:cNvSpPr>
            <a:spLocks noChangeShapeType="1"/>
          </p:cNvSpPr>
          <p:nvPr/>
        </p:nvSpPr>
        <p:spPr bwMode="auto">
          <a:xfrm flipV="1">
            <a:off x="1905000" y="2622550"/>
            <a:ext cx="6205538" cy="317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Using Excel for Breakeven Analysis</a:t>
            </a:r>
          </a:p>
        </p:txBody>
      </p:sp>
      <p:sp>
        <p:nvSpPr>
          <p:cNvPr id="219139" name="Rectangle 3"/>
          <p:cNvSpPr>
            <a:spLocks noChangeArrowheads="1"/>
          </p:cNvSpPr>
          <p:nvPr/>
        </p:nvSpPr>
        <p:spPr bwMode="auto">
          <a:xfrm>
            <a:off x="687388" y="1104900"/>
            <a:ext cx="7886700" cy="2890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A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spreadsheet software package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such as </a:t>
            </a:r>
            <a:r>
              <a:rPr lang="en-US" sz="2400" i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Microsoft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i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Excel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can be used to perform a quantitative analysis of Ponderosa Development Corporation.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We will enter the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problem data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in the top portion of the spreadsheet.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The bottom of the spreadsheet will be used for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model development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Ponderosa Development Corp.</a:t>
            </a:r>
          </a:p>
        </p:txBody>
      </p:sp>
      <p:sp>
        <p:nvSpPr>
          <p:cNvPr id="220163" name="Rectangle 3"/>
          <p:cNvSpPr>
            <a:spLocks noChangeArrowheads="1"/>
          </p:cNvSpPr>
          <p:nvPr/>
        </p:nvSpPr>
        <p:spPr bwMode="auto">
          <a:xfrm>
            <a:off x="687388" y="1104900"/>
            <a:ext cx="7886700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Formula Spreadsheet</a:t>
            </a:r>
          </a:p>
        </p:txBody>
      </p:sp>
      <p:pic>
        <p:nvPicPr>
          <p:cNvPr id="22016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2013" y="1670050"/>
            <a:ext cx="5005387" cy="3325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Ponderosa Development Corp.</a:t>
            </a:r>
          </a:p>
        </p:txBody>
      </p:sp>
      <p:sp>
        <p:nvSpPr>
          <p:cNvPr id="221187" name="Rectangle 3"/>
          <p:cNvSpPr>
            <a:spLocks noChangeArrowheads="1"/>
          </p:cNvSpPr>
          <p:nvPr/>
        </p:nvSpPr>
        <p:spPr bwMode="auto">
          <a:xfrm>
            <a:off x="687388" y="1104900"/>
            <a:ext cx="7886700" cy="1557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Question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What is the monthly profit if 12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cottages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are built and sold per month?</a:t>
            </a: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Ponderosa Development Corp.</a:t>
            </a:r>
          </a:p>
        </p:txBody>
      </p:sp>
      <p:sp>
        <p:nvSpPr>
          <p:cNvPr id="222211" name="Rectangle 3"/>
          <p:cNvSpPr>
            <a:spLocks noChangeArrowheads="1"/>
          </p:cNvSpPr>
          <p:nvPr/>
        </p:nvSpPr>
        <p:spPr bwMode="auto">
          <a:xfrm>
            <a:off x="687388" y="1104900"/>
            <a:ext cx="7886700" cy="490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Spreadsheet Solution</a:t>
            </a:r>
          </a:p>
        </p:txBody>
      </p:sp>
      <p:pic>
        <p:nvPicPr>
          <p:cNvPr id="22221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81213" y="1670050"/>
            <a:ext cx="5005387" cy="3325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Ponderosa Development Corp.</a:t>
            </a:r>
          </a:p>
        </p:txBody>
      </p:sp>
      <p:sp>
        <p:nvSpPr>
          <p:cNvPr id="223235" name="Rectangle 3"/>
          <p:cNvSpPr>
            <a:spLocks noChangeArrowheads="1"/>
          </p:cNvSpPr>
          <p:nvPr/>
        </p:nvSpPr>
        <p:spPr bwMode="auto">
          <a:xfrm>
            <a:off x="687388" y="1104900"/>
            <a:ext cx="7886700" cy="4529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Question: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What is the breakeven point for monthly sales      of the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cottages?</a:t>
            </a: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Spreadsheet Solution: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 dirty="0">
                <a:solidFill>
                  <a:srgbClr val="FFFF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One way to determine the break-even point using a spreadsheet is to use the </a:t>
            </a:r>
            <a:r>
              <a:rPr lang="en-US" sz="2400" u="sng" dirty="0">
                <a:solidFill>
                  <a:srgbClr val="FFFF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Goal Seek</a:t>
            </a:r>
            <a:r>
              <a:rPr lang="en-US" sz="2400" dirty="0">
                <a:solidFill>
                  <a:srgbClr val="FFFF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tool.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 i="1" dirty="0">
                <a:solidFill>
                  <a:srgbClr val="FFFF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Microsoft Excel</a:t>
            </a:r>
            <a:r>
              <a:rPr lang="en-US" sz="2400" dirty="0">
                <a:solidFill>
                  <a:srgbClr val="FFFF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‘s Goal Seek tool allows the user to determine the value for an </a:t>
            </a:r>
            <a:r>
              <a:rPr lang="en-US" sz="2400" u="sng" dirty="0">
                <a:solidFill>
                  <a:srgbClr val="FFFF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input cell</a:t>
            </a:r>
            <a:r>
              <a:rPr lang="en-US" sz="2400" dirty="0">
                <a:solidFill>
                  <a:srgbClr val="FFFF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that will cause the </a:t>
            </a:r>
            <a:r>
              <a:rPr lang="en-US" sz="2400" u="sng" dirty="0">
                <a:solidFill>
                  <a:srgbClr val="FFFF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output cell</a:t>
            </a:r>
            <a:r>
              <a:rPr lang="en-US" sz="2400" dirty="0">
                <a:solidFill>
                  <a:srgbClr val="FFFF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to equal some specified value.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 dirty="0">
                <a:solidFill>
                  <a:srgbClr val="FFFF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our case, the goal is to set Total Profit to zero by seeking an appropriate value for Sales Volume.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Ponderosa Development Corp.</a:t>
            </a:r>
          </a:p>
        </p:txBody>
      </p:sp>
      <p:sp>
        <p:nvSpPr>
          <p:cNvPr id="224259" name="Rectangle 3"/>
          <p:cNvSpPr>
            <a:spLocks noChangeArrowheads="1"/>
          </p:cNvSpPr>
          <p:nvPr/>
        </p:nvSpPr>
        <p:spPr bwMode="auto">
          <a:xfrm>
            <a:off x="687388" y="1104900"/>
            <a:ext cx="7886700" cy="4319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Spreadsheet Solution:  Goal Seek Approach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6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Using </a:t>
            </a:r>
            <a:r>
              <a:rPr lang="en-US" sz="2400" i="1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Excel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’s </a:t>
            </a:r>
            <a:r>
              <a:rPr lang="en-US" sz="2400" b="1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Goal Seek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Tool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en-US" sz="24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Step 1: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Select </a:t>
            </a:r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Data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tab at the top of the ribbon</a:t>
            </a:r>
          </a:p>
          <a:p>
            <a:pPr marL="1943100" indent="-10287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Step 2: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Select </a:t>
            </a:r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What-If Analysis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 </a:t>
            </a:r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Data Tools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group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en-US" sz="24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Step 3: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Select </a:t>
            </a:r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Goal Seek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in 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What-If </a:t>
            </a:r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Analysis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en-US" sz="24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Step </a:t>
            </a:r>
            <a:r>
              <a:rPr lang="en-US" sz="24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4: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When the 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Goal Seek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dialog box appears: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	       Enter B9 in the 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Set cell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box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	       Enter 0 in the 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To value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box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	       Enter B6 in the 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By changing cell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box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	       Click 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OK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52" name="Rectangle 12"/>
          <p:cNvSpPr>
            <a:spLocks noChangeArrowheads="1"/>
          </p:cNvSpPr>
          <p:nvPr/>
        </p:nvSpPr>
        <p:spPr bwMode="auto">
          <a:xfrm>
            <a:off x="5334000" y="2324100"/>
            <a:ext cx="3543300" cy="1358900"/>
          </a:xfrm>
          <a:prstGeom prst="rect">
            <a:avLst/>
          </a:prstGeom>
          <a:gradFill rotWithShape="0">
            <a:gsLst>
              <a:gs pos="0">
                <a:srgbClr val="666699">
                  <a:gamma/>
                  <a:shade val="46275"/>
                  <a:invGamma/>
                </a:srgbClr>
              </a:gs>
              <a:gs pos="50000">
                <a:srgbClr val="666699"/>
              </a:gs>
              <a:gs pos="100000">
                <a:srgbClr val="66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89450" name="Rectangle 10"/>
          <p:cNvSpPr>
            <a:spLocks noChangeArrowheads="1"/>
          </p:cNvSpPr>
          <p:nvPr/>
        </p:nvSpPr>
        <p:spPr bwMode="auto">
          <a:xfrm>
            <a:off x="254000" y="2336800"/>
            <a:ext cx="4914900" cy="1346200"/>
          </a:xfrm>
          <a:prstGeom prst="rect">
            <a:avLst/>
          </a:prstGeom>
          <a:gradFill rotWithShape="0">
            <a:gsLst>
              <a:gs pos="0">
                <a:srgbClr val="666699">
                  <a:gamma/>
                  <a:shade val="46275"/>
                  <a:invGamma/>
                </a:srgbClr>
              </a:gs>
              <a:gs pos="50000">
                <a:srgbClr val="666699"/>
              </a:gs>
              <a:gs pos="100000">
                <a:srgbClr val="66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89442" name="Rectangle 2"/>
          <p:cNvSpPr>
            <a:spLocks noChangeArrowheads="1"/>
          </p:cNvSpPr>
          <p:nvPr/>
        </p:nvSpPr>
        <p:spPr bwMode="auto">
          <a:xfrm>
            <a:off x="533400" y="36513"/>
            <a:ext cx="8081963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Quantitative Analysis and Decision Making</a:t>
            </a:r>
          </a:p>
        </p:txBody>
      </p:sp>
      <p:sp>
        <p:nvSpPr>
          <p:cNvPr id="189443" name="Rectangle 3"/>
          <p:cNvSpPr>
            <a:spLocks noChangeArrowheads="1"/>
          </p:cNvSpPr>
          <p:nvPr/>
        </p:nvSpPr>
        <p:spPr bwMode="auto">
          <a:xfrm>
            <a:off x="393700" y="2527300"/>
            <a:ext cx="1168400" cy="10033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en-US" sz="19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Define</a:t>
            </a:r>
          </a:p>
          <a:p>
            <a:pPr>
              <a:lnSpc>
                <a:spcPct val="90000"/>
              </a:lnSpc>
            </a:pPr>
            <a:r>
              <a:rPr lang="en-US" sz="19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</a:t>
            </a:r>
          </a:p>
          <a:p>
            <a:pPr>
              <a:lnSpc>
                <a:spcPct val="90000"/>
              </a:lnSpc>
            </a:pPr>
            <a:r>
              <a:rPr lang="en-US" sz="19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Problem</a:t>
            </a:r>
          </a:p>
        </p:txBody>
      </p:sp>
      <p:sp>
        <p:nvSpPr>
          <p:cNvPr id="189446" name="Rectangle 6"/>
          <p:cNvSpPr>
            <a:spLocks noChangeArrowheads="1"/>
          </p:cNvSpPr>
          <p:nvPr/>
        </p:nvSpPr>
        <p:spPr bwMode="auto">
          <a:xfrm>
            <a:off x="1828800" y="2527300"/>
            <a:ext cx="1549400" cy="10033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en-US" sz="1900">
                <a:effectLst>
                  <a:outerShdw blurRad="38100" dist="38100" dir="2700000" algn="tl">
                    <a:srgbClr val="000000"/>
                  </a:outerShdw>
                </a:effectLst>
              </a:rPr>
              <a:t>Identify</a:t>
            </a:r>
          </a:p>
          <a:p>
            <a:pPr>
              <a:lnSpc>
                <a:spcPct val="90000"/>
              </a:lnSpc>
            </a:pPr>
            <a:r>
              <a:rPr lang="en-US" sz="1900">
                <a:effectLst>
                  <a:outerShdw blurRad="38100" dist="38100" dir="2700000" algn="tl">
                    <a:srgbClr val="000000"/>
                  </a:outerShdw>
                </a:effectLst>
              </a:rPr>
              <a:t>the</a:t>
            </a:r>
          </a:p>
          <a:p>
            <a:pPr>
              <a:lnSpc>
                <a:spcPct val="90000"/>
              </a:lnSpc>
            </a:pPr>
            <a:r>
              <a:rPr lang="en-US" sz="1900">
                <a:effectLst>
                  <a:outerShdw blurRad="38100" dist="38100" dir="2700000" algn="tl">
                    <a:srgbClr val="000000"/>
                  </a:outerShdw>
                </a:effectLst>
              </a:rPr>
              <a:t>Alternatives</a:t>
            </a:r>
          </a:p>
        </p:txBody>
      </p:sp>
      <p:sp>
        <p:nvSpPr>
          <p:cNvPr id="189447" name="Rectangle 7"/>
          <p:cNvSpPr>
            <a:spLocks noChangeArrowheads="1"/>
          </p:cNvSpPr>
          <p:nvPr/>
        </p:nvSpPr>
        <p:spPr bwMode="auto">
          <a:xfrm>
            <a:off x="3644900" y="2527300"/>
            <a:ext cx="1371600" cy="10033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en-US" sz="19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Determine</a:t>
            </a:r>
          </a:p>
          <a:p>
            <a:pPr>
              <a:lnSpc>
                <a:spcPct val="90000"/>
              </a:lnSpc>
            </a:pPr>
            <a:r>
              <a:rPr lang="en-US" sz="19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</a:t>
            </a:r>
          </a:p>
          <a:p>
            <a:pPr>
              <a:lnSpc>
                <a:spcPct val="90000"/>
              </a:lnSpc>
            </a:pPr>
            <a:r>
              <a:rPr lang="en-US" sz="19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Criteria</a:t>
            </a:r>
          </a:p>
        </p:txBody>
      </p:sp>
      <p:sp>
        <p:nvSpPr>
          <p:cNvPr id="189448" name="Rectangle 8"/>
          <p:cNvSpPr>
            <a:spLocks noChangeArrowheads="1"/>
          </p:cNvSpPr>
          <p:nvPr/>
        </p:nvSpPr>
        <p:spPr bwMode="auto">
          <a:xfrm>
            <a:off x="5499100" y="2527300"/>
            <a:ext cx="1549400" cy="10033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en-US" sz="1900">
                <a:effectLst>
                  <a:outerShdw blurRad="38100" dist="38100" dir="2700000" algn="tl">
                    <a:srgbClr val="000000"/>
                  </a:outerShdw>
                </a:effectLst>
              </a:rPr>
              <a:t>Identify</a:t>
            </a:r>
          </a:p>
          <a:p>
            <a:pPr>
              <a:lnSpc>
                <a:spcPct val="90000"/>
              </a:lnSpc>
            </a:pPr>
            <a:r>
              <a:rPr lang="en-US" sz="1900">
                <a:effectLst>
                  <a:outerShdw blurRad="38100" dist="38100" dir="2700000" algn="tl">
                    <a:srgbClr val="000000"/>
                  </a:outerShdw>
                </a:effectLst>
              </a:rPr>
              <a:t>the</a:t>
            </a:r>
          </a:p>
          <a:p>
            <a:pPr>
              <a:lnSpc>
                <a:spcPct val="90000"/>
              </a:lnSpc>
            </a:pPr>
            <a:r>
              <a:rPr lang="en-US" sz="1900">
                <a:effectLst>
                  <a:outerShdw blurRad="38100" dist="38100" dir="2700000" algn="tl">
                    <a:srgbClr val="000000"/>
                  </a:outerShdw>
                </a:effectLst>
              </a:rPr>
              <a:t>Alternatives</a:t>
            </a:r>
          </a:p>
        </p:txBody>
      </p:sp>
      <p:sp>
        <p:nvSpPr>
          <p:cNvPr id="189449" name="Rectangle 9"/>
          <p:cNvSpPr>
            <a:spLocks noChangeArrowheads="1"/>
          </p:cNvSpPr>
          <p:nvPr/>
        </p:nvSpPr>
        <p:spPr bwMode="auto">
          <a:xfrm>
            <a:off x="7302500" y="2527300"/>
            <a:ext cx="1409700" cy="10033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en-US" sz="1900">
                <a:effectLst>
                  <a:outerShdw blurRad="38100" dist="38100" dir="2700000" algn="tl">
                    <a:srgbClr val="000000"/>
                  </a:outerShdw>
                </a:effectLst>
              </a:rPr>
              <a:t>Choose</a:t>
            </a:r>
          </a:p>
          <a:p>
            <a:pPr>
              <a:lnSpc>
                <a:spcPct val="90000"/>
              </a:lnSpc>
            </a:pPr>
            <a:r>
              <a:rPr lang="en-US" sz="1900">
                <a:effectLst>
                  <a:outerShdw blurRad="38100" dist="38100" dir="2700000" algn="tl">
                    <a:srgbClr val="000000"/>
                  </a:outerShdw>
                </a:effectLst>
              </a:rPr>
              <a:t>an</a:t>
            </a:r>
          </a:p>
          <a:p>
            <a:pPr>
              <a:lnSpc>
                <a:spcPct val="90000"/>
              </a:lnSpc>
            </a:pPr>
            <a:r>
              <a:rPr lang="en-US" sz="1900">
                <a:effectLst>
                  <a:outerShdw blurRad="38100" dist="38100" dir="2700000" algn="tl">
                    <a:srgbClr val="000000"/>
                  </a:outerShdw>
                </a:effectLst>
              </a:rPr>
              <a:t>Alternative</a:t>
            </a:r>
          </a:p>
        </p:txBody>
      </p:sp>
      <p:sp>
        <p:nvSpPr>
          <p:cNvPr id="189451" name="Rectangle 11"/>
          <p:cNvSpPr>
            <a:spLocks noChangeArrowheads="1"/>
          </p:cNvSpPr>
          <p:nvPr/>
        </p:nvSpPr>
        <p:spPr bwMode="auto">
          <a:xfrm>
            <a:off x="254000" y="1816100"/>
            <a:ext cx="4914900" cy="520700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Structuring the Problem</a:t>
            </a:r>
          </a:p>
        </p:txBody>
      </p:sp>
      <p:sp>
        <p:nvSpPr>
          <p:cNvPr id="189453" name="Rectangle 13"/>
          <p:cNvSpPr>
            <a:spLocks noChangeArrowheads="1"/>
          </p:cNvSpPr>
          <p:nvPr/>
        </p:nvSpPr>
        <p:spPr bwMode="auto">
          <a:xfrm>
            <a:off x="5334000" y="1816100"/>
            <a:ext cx="3540125" cy="520700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Analyzing the Problem</a:t>
            </a:r>
          </a:p>
        </p:txBody>
      </p:sp>
      <p:cxnSp>
        <p:nvCxnSpPr>
          <p:cNvPr id="189454" name="AutoShape 14"/>
          <p:cNvCxnSpPr>
            <a:cxnSpLocks noChangeShapeType="1"/>
            <a:stCxn id="189443" idx="3"/>
            <a:endCxn id="189446" idx="1"/>
          </p:cNvCxnSpPr>
          <p:nvPr/>
        </p:nvCxnSpPr>
        <p:spPr bwMode="auto">
          <a:xfrm>
            <a:off x="1562100" y="3028950"/>
            <a:ext cx="2667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dist="25400" dir="5400000" algn="ctr" rotWithShape="0">
              <a:schemeClr val="bg2"/>
            </a:outerShdw>
          </a:effectLst>
        </p:spPr>
      </p:cxnSp>
      <p:cxnSp>
        <p:nvCxnSpPr>
          <p:cNvPr id="189455" name="AutoShape 15"/>
          <p:cNvCxnSpPr>
            <a:cxnSpLocks noChangeShapeType="1"/>
            <a:stCxn id="189446" idx="3"/>
            <a:endCxn id="189447" idx="1"/>
          </p:cNvCxnSpPr>
          <p:nvPr/>
        </p:nvCxnSpPr>
        <p:spPr bwMode="auto">
          <a:xfrm>
            <a:off x="3378200" y="3028950"/>
            <a:ext cx="2667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</p:cxnSp>
      <p:cxnSp>
        <p:nvCxnSpPr>
          <p:cNvPr id="189456" name="AutoShape 16"/>
          <p:cNvCxnSpPr>
            <a:cxnSpLocks noChangeShapeType="1"/>
            <a:stCxn id="189447" idx="3"/>
            <a:endCxn id="189448" idx="1"/>
          </p:cNvCxnSpPr>
          <p:nvPr/>
        </p:nvCxnSpPr>
        <p:spPr bwMode="auto">
          <a:xfrm>
            <a:off x="5016500" y="3028950"/>
            <a:ext cx="4826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</p:cxnSp>
      <p:cxnSp>
        <p:nvCxnSpPr>
          <p:cNvPr id="189457" name="AutoShape 17"/>
          <p:cNvCxnSpPr>
            <a:cxnSpLocks noChangeShapeType="1"/>
            <a:stCxn id="189448" idx="3"/>
            <a:endCxn id="189449" idx="1"/>
          </p:cNvCxnSpPr>
          <p:nvPr/>
        </p:nvCxnSpPr>
        <p:spPr bwMode="auto">
          <a:xfrm>
            <a:off x="7048500" y="3028950"/>
            <a:ext cx="2540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</p:cxnSp>
      <p:sp>
        <p:nvSpPr>
          <p:cNvPr id="189458" name="Rectangle 18"/>
          <p:cNvSpPr>
            <a:spLocks noChangeArrowheads="1"/>
          </p:cNvSpPr>
          <p:nvPr/>
        </p:nvSpPr>
        <p:spPr bwMode="auto">
          <a:xfrm>
            <a:off x="687388" y="1104900"/>
            <a:ext cx="43307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57200" indent="-4572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Decision-Making Process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9459" name="Text Box 19"/>
          <p:cNvSpPr txBox="1">
            <a:spLocks noChangeArrowheads="1"/>
          </p:cNvSpPr>
          <p:nvPr/>
        </p:nvSpPr>
        <p:spPr bwMode="auto">
          <a:xfrm>
            <a:off x="368301" y="3911600"/>
            <a:ext cx="8420100" cy="17851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1" algn="l">
              <a:buFontTx/>
              <a:buChar char="•"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Calibri" pitchFamily="34" charset="0"/>
                <a:cs typeface="Calibri" pitchFamily="34" charset="0"/>
              </a:rPr>
              <a:t>  Problems 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ea typeface="Calibri" pitchFamily="34" charset="0"/>
                <a:cs typeface="Calibri" pitchFamily="34" charset="0"/>
              </a:rPr>
              <a:t>in which the objective is to find the best solution</a:t>
            </a:r>
          </a:p>
          <a:p>
            <a:pPr algn="l"/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ea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Calibri" pitchFamily="34" charset="0"/>
                <a:cs typeface="Calibri" pitchFamily="34" charset="0"/>
              </a:rPr>
              <a:t>          with 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ea typeface="Calibri" pitchFamily="34" charset="0"/>
                <a:cs typeface="Calibri" pitchFamily="34" charset="0"/>
              </a:rPr>
              <a:t>respect to one criterion are referred to as </a:t>
            </a:r>
            <a:r>
              <a:rPr lang="en-US" u="sng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Calibri" pitchFamily="34" charset="0"/>
                <a:cs typeface="Calibri" pitchFamily="34" charset="0"/>
              </a:rPr>
              <a:t>single-</a:t>
            </a:r>
          </a:p>
          <a:p>
            <a:pPr algn="l"/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Calibri" pitchFamily="34" charset="0"/>
                <a:cs typeface="Calibri" pitchFamily="34" charset="0"/>
              </a:rPr>
              <a:t>           </a:t>
            </a:r>
            <a:r>
              <a:rPr lang="en-US" u="sng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Calibri" pitchFamily="34" charset="0"/>
                <a:cs typeface="Calibri" pitchFamily="34" charset="0"/>
              </a:rPr>
              <a:t>criterion decision </a:t>
            </a:r>
            <a:r>
              <a:rPr lang="en-US" u="sng" dirty="0">
                <a:effectLst>
                  <a:outerShdw blurRad="38100" dist="38100" dir="2700000" algn="tl">
                    <a:srgbClr val="000000"/>
                  </a:outerShdw>
                </a:effectLst>
                <a:ea typeface="Calibri" pitchFamily="34" charset="0"/>
                <a:cs typeface="Calibri" pitchFamily="34" charset="0"/>
              </a:rPr>
              <a:t>problems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ea typeface="Calibri" pitchFamily="34" charset="0"/>
                <a:cs typeface="Calibri" pitchFamily="34" charset="0"/>
              </a:rPr>
              <a:t>.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lvl="1" algn="l">
              <a:buFontTx/>
              <a:buChar char="•"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Problems 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that involve more than one criterion are 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referred</a:t>
            </a:r>
          </a:p>
          <a:p>
            <a:pPr lvl="1" algn="l"/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   to as </a:t>
            </a:r>
            <a:r>
              <a:rPr lang="en-US" u="sng" dirty="0" err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multicriteria</a:t>
            </a:r>
            <a:r>
              <a:rPr lang="en-US" u="sng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decision problems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.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Ponderosa Development Corp.</a:t>
            </a:r>
          </a:p>
        </p:txBody>
      </p:sp>
      <p:sp>
        <p:nvSpPr>
          <p:cNvPr id="225283" name="Rectangle 3"/>
          <p:cNvSpPr>
            <a:spLocks noChangeArrowheads="1"/>
          </p:cNvSpPr>
          <p:nvPr/>
        </p:nvSpPr>
        <p:spPr bwMode="auto">
          <a:xfrm>
            <a:off x="687388" y="1104900"/>
            <a:ext cx="7886700" cy="1150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Spreadsheet Solution:  Goal Seek Approach        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        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Completed Goal Seek Dialog Box</a:t>
            </a:r>
          </a:p>
        </p:txBody>
      </p:sp>
      <p:grpSp>
        <p:nvGrpSpPr>
          <p:cNvPr id="225284" name="Group 4"/>
          <p:cNvGrpSpPr>
            <a:grpSpLocks/>
          </p:cNvGrpSpPr>
          <p:nvPr/>
        </p:nvGrpSpPr>
        <p:grpSpPr bwMode="auto">
          <a:xfrm>
            <a:off x="2317750" y="2343150"/>
            <a:ext cx="4654550" cy="2914650"/>
            <a:chOff x="1460" y="1704"/>
            <a:chExt cx="2932" cy="1836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pic>
          <p:nvPicPr>
            <p:cNvPr id="225285" name="Picture 5" descr="C:\Slides\QMB9ppt\GoalSeek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60" y="1728"/>
              <a:ext cx="2925" cy="1801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</p:pic>
        <p:sp>
          <p:nvSpPr>
            <p:cNvPr id="225286" name="Rectangle 6"/>
            <p:cNvSpPr>
              <a:spLocks noChangeArrowheads="1"/>
            </p:cNvSpPr>
            <p:nvPr/>
          </p:nvSpPr>
          <p:spPr bwMode="auto">
            <a:xfrm>
              <a:off x="1464" y="1704"/>
              <a:ext cx="2928" cy="1836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Ponderosa Development Corp.</a:t>
            </a:r>
          </a:p>
        </p:txBody>
      </p:sp>
      <p:sp>
        <p:nvSpPr>
          <p:cNvPr id="226307" name="Rectangle 3"/>
          <p:cNvSpPr>
            <a:spLocks noChangeArrowheads="1"/>
          </p:cNvSpPr>
          <p:nvPr/>
        </p:nvSpPr>
        <p:spPr bwMode="auto">
          <a:xfrm>
            <a:off x="687388" y="1104900"/>
            <a:ext cx="7886700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Spreadsheet Solution:  Goal Seek Approach	          </a:t>
            </a:r>
          </a:p>
        </p:txBody>
      </p:sp>
      <p:pic>
        <p:nvPicPr>
          <p:cNvPr id="22630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9625" y="1695450"/>
            <a:ext cx="5033963" cy="3325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ChangeArrowheads="1"/>
          </p:cNvSpPr>
          <p:nvPr/>
        </p:nvSpPr>
        <p:spPr bwMode="auto">
          <a:xfrm>
            <a:off x="687388" y="1104900"/>
            <a:ext cx="7886700" cy="5232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Linear programming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is a problem-solving approach developed for situations involving maximizing or minimizing a linear function subject to linear constraints that limit the degree to which the objective can be pursued.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ea typeface="Calibri" pitchFamily="34" charset="0"/>
                <a:cs typeface="Calibri" pitchFamily="34" charset="0"/>
              </a:rPr>
              <a:t>Integer linear programming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ea typeface="Calibri" pitchFamily="34" charset="0"/>
                <a:cs typeface="Calibri" pitchFamily="34" charset="0"/>
              </a:rPr>
              <a:t> is an approach used for problems that can be set up as linear programs with the additional requirement that some or all of the decision recommendations be integer values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Quantitative Methods</a:t>
            </a:r>
            <a:endParaRPr lang="en-US" sz="28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ChangeArrowheads="1"/>
          </p:cNvSpPr>
          <p:nvPr/>
        </p:nvSpPr>
        <p:spPr bwMode="auto">
          <a:xfrm>
            <a:off x="687388" y="1092200"/>
            <a:ext cx="7886700" cy="4364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Project scheduling: PERT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(Program Evaluation and Review Technique)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and CPM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(Critical Path Method) help managers  responsible for planning, scheduling, and controlling projects that consist of numerous separate jobs or tasks performed by a variety of departments, individuals, and so forth.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u="sng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Inventory models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are used by managers faced with the dual problems of maintaining sufficient inventories to meet demand for goods and, at the same time, incurring the lowest possible inventory holding costs.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Calibri" pitchFamily="34" charset="0"/>
                <a:cs typeface="Calibri" pitchFamily="34" charset="0"/>
              </a:rPr>
              <a:t> 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ea typeface="Calibri" pitchFamily="34" charset="0"/>
              <a:cs typeface="Calibri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Quantitative Methods</a:t>
            </a:r>
            <a:endParaRPr lang="en-US" sz="28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ChangeArrowheads="1"/>
          </p:cNvSpPr>
          <p:nvPr/>
        </p:nvSpPr>
        <p:spPr bwMode="auto">
          <a:xfrm>
            <a:off x="687388" y="1104900"/>
            <a:ext cx="7886700" cy="4364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u="sng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Calibri" pitchFamily="34" charset="0"/>
                <a:cs typeface="Calibri" pitchFamily="34" charset="0"/>
              </a:rPr>
              <a:t>Waiting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ea typeface="Calibri" pitchFamily="34" charset="0"/>
                <a:cs typeface="Calibri" pitchFamily="34" charset="0"/>
              </a:rPr>
              <a:t>line (or queuing) models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ea typeface="Calibri" pitchFamily="34" charset="0"/>
                <a:cs typeface="Calibri" pitchFamily="34" charset="0"/>
              </a:rPr>
              <a:t> help managers understand and make better decisions concerning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the operation of systems involving waiting lines.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ea typeface="Calibri" pitchFamily="34" charset="0"/>
                <a:cs typeface="Calibri" pitchFamily="34" charset="0"/>
              </a:rPr>
              <a:t>  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Simulation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is a technique used to model the operation of a system. This technique employs a computer program to model the operation and perform simulation computations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Quantitative Methods</a:t>
            </a:r>
            <a:endParaRPr lang="en-US" sz="28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ChangeArrowheads="1"/>
          </p:cNvSpPr>
          <p:nvPr/>
        </p:nvSpPr>
        <p:spPr bwMode="auto">
          <a:xfrm>
            <a:off x="687388" y="1104900"/>
            <a:ext cx="7886700" cy="4935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Decision analysis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can be used to determine optimal strategies in situations involving several decision alternatives and an uncertain or risk-filled pattern of future events.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ea typeface="Calibri" pitchFamily="34" charset="0"/>
              <a:cs typeface="Calibri" pitchFamily="34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u="sng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Forecasting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methods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are techniques that can be used to predict future aspects of a business operation.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Markov-process models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are useful in studying the evolution of certain systems over repeated trials (such as describing the probability that a machine, functioning in one period, will function or break down in another period).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Quantitative Methods</a:t>
            </a:r>
            <a:endParaRPr lang="en-US" sz="28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End of Chapter 1</a:t>
            </a:r>
          </a:p>
        </p:txBody>
      </p:sp>
      <p:grpSp>
        <p:nvGrpSpPr>
          <p:cNvPr id="39942" name="Group 6"/>
          <p:cNvGrpSpPr>
            <a:grpSpLocks/>
          </p:cNvGrpSpPr>
          <p:nvPr/>
        </p:nvGrpSpPr>
        <p:grpSpPr bwMode="auto">
          <a:xfrm>
            <a:off x="3754438" y="2740025"/>
            <a:ext cx="1585912" cy="1641475"/>
            <a:chOff x="2305" y="1846"/>
            <a:chExt cx="999" cy="1034"/>
          </a:xfrm>
        </p:grpSpPr>
        <p:sp>
          <p:nvSpPr>
            <p:cNvPr id="39940" name="AutoShape 4"/>
            <p:cNvSpPr>
              <a:spLocks noChangeArrowheads="1"/>
            </p:cNvSpPr>
            <p:nvPr/>
          </p:nvSpPr>
          <p:spPr bwMode="auto">
            <a:xfrm>
              <a:off x="2321" y="1862"/>
              <a:ext cx="983" cy="1018"/>
            </a:xfrm>
            <a:prstGeom prst="roundRect">
              <a:avLst>
                <a:gd name="adj" fmla="val 11949"/>
              </a:avLst>
            </a:prstGeom>
            <a:noFill/>
            <a:ln w="50800">
              <a:solidFill>
                <a:srgbClr val="66FFFF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1" name="AutoShape 5"/>
            <p:cNvSpPr>
              <a:spLocks noChangeArrowheads="1"/>
            </p:cNvSpPr>
            <p:nvPr/>
          </p:nvSpPr>
          <p:spPr bwMode="auto">
            <a:xfrm>
              <a:off x="2305" y="1846"/>
              <a:ext cx="983" cy="1018"/>
            </a:xfrm>
            <a:prstGeom prst="roundRect">
              <a:avLst>
                <a:gd name="adj" fmla="val 11949"/>
              </a:avLst>
            </a:prstGeom>
            <a:noFill/>
            <a:ln w="50800">
              <a:solidFill>
                <a:srgbClr val="66FFFF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943" name="Freeform 7"/>
          <p:cNvSpPr>
            <a:spLocks/>
          </p:cNvSpPr>
          <p:nvPr/>
        </p:nvSpPr>
        <p:spPr bwMode="auto">
          <a:xfrm>
            <a:off x="3922713" y="1808162"/>
            <a:ext cx="1682750" cy="2670175"/>
          </a:xfrm>
          <a:custGeom>
            <a:avLst/>
            <a:gdLst/>
            <a:ahLst/>
            <a:cxnLst>
              <a:cxn ang="0">
                <a:pos x="238" y="1569"/>
              </a:cxn>
              <a:cxn ang="0">
                <a:pos x="0" y="2480"/>
              </a:cxn>
              <a:cxn ang="0">
                <a:pos x="819" y="3364"/>
              </a:cxn>
              <a:cxn ang="0">
                <a:pos x="2119" y="392"/>
              </a:cxn>
              <a:cxn ang="0">
                <a:pos x="2119" y="0"/>
              </a:cxn>
              <a:cxn ang="0">
                <a:pos x="668" y="2506"/>
              </a:cxn>
              <a:cxn ang="0">
                <a:pos x="238" y="1569"/>
              </a:cxn>
            </a:cxnLst>
            <a:rect l="0" t="0" r="r" b="b"/>
            <a:pathLst>
              <a:path w="2119" h="3364">
                <a:moveTo>
                  <a:pt x="238" y="1569"/>
                </a:moveTo>
                <a:lnTo>
                  <a:pt x="0" y="2480"/>
                </a:lnTo>
                <a:lnTo>
                  <a:pt x="819" y="3364"/>
                </a:lnTo>
                <a:lnTo>
                  <a:pt x="2119" y="392"/>
                </a:lnTo>
                <a:lnTo>
                  <a:pt x="2119" y="0"/>
                </a:lnTo>
                <a:lnTo>
                  <a:pt x="668" y="2506"/>
                </a:lnTo>
                <a:lnTo>
                  <a:pt x="238" y="1569"/>
                </a:lnTo>
                <a:close/>
              </a:path>
            </a:pathLst>
          </a:custGeom>
          <a:gradFill flip="none" rotWithShape="1">
            <a:gsLst>
              <a:gs pos="0">
                <a:srgbClr val="731EC8">
                  <a:shade val="30000"/>
                  <a:satMod val="115000"/>
                </a:srgbClr>
              </a:gs>
              <a:gs pos="50000">
                <a:srgbClr val="731EC8">
                  <a:shade val="67500"/>
                  <a:satMod val="115000"/>
                </a:srgbClr>
              </a:gs>
              <a:gs pos="100000">
                <a:srgbClr val="731EC8">
                  <a:shade val="100000"/>
                  <a:satMod val="115000"/>
                </a:srgbClr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ChangeArrowheads="1"/>
          </p:cNvSpPr>
          <p:nvPr/>
        </p:nvSpPr>
        <p:spPr bwMode="auto">
          <a:xfrm>
            <a:off x="687388" y="1104900"/>
            <a:ext cx="7759700" cy="3738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Analysis Phase of Decision-Making Process</a:t>
            </a:r>
          </a:p>
          <a:p>
            <a:pPr lvl="1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Qualitative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Analysis</a:t>
            </a:r>
          </a:p>
          <a:p>
            <a:pPr lvl="2" indent="-342900" algn="l">
              <a:spcBef>
                <a:spcPct val="20000"/>
              </a:spcBef>
              <a:buClr>
                <a:srgbClr val="66FFFF"/>
              </a:buClr>
              <a:buFontTx/>
              <a:buChar char="•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based largely on the manager’s judgment and experience</a:t>
            </a:r>
          </a:p>
          <a:p>
            <a:pPr lvl="2" indent="-342900" algn="l">
              <a:spcBef>
                <a:spcPct val="20000"/>
              </a:spcBef>
              <a:buClr>
                <a:srgbClr val="66FFFF"/>
              </a:buClr>
              <a:buFontTx/>
              <a:buChar char="•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includes the manager’s intuitive “feel” for the problem</a:t>
            </a:r>
          </a:p>
          <a:p>
            <a:pPr lvl="2" indent="-342900" algn="l">
              <a:spcBef>
                <a:spcPct val="20000"/>
              </a:spcBef>
              <a:buClr>
                <a:srgbClr val="66FFFF"/>
              </a:buClr>
              <a:buFontTx/>
              <a:buChar char="•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is more of an art than a science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0467" name="Rectangle 3"/>
          <p:cNvSpPr>
            <a:spLocks noChangeArrowheads="1"/>
          </p:cNvSpPr>
          <p:nvPr/>
        </p:nvSpPr>
        <p:spPr bwMode="auto">
          <a:xfrm>
            <a:off x="533400" y="36513"/>
            <a:ext cx="8081963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Quantitative Analysis and Decision Making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ChangeArrowheads="1"/>
          </p:cNvSpPr>
          <p:nvPr/>
        </p:nvSpPr>
        <p:spPr bwMode="auto">
          <a:xfrm>
            <a:off x="687388" y="1104900"/>
            <a:ext cx="7759700" cy="3738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Analysis Phase of Decision-Making Process</a:t>
            </a:r>
          </a:p>
          <a:p>
            <a:pPr lvl="1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Quantitative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Analysis</a:t>
            </a:r>
          </a:p>
          <a:p>
            <a:pPr lvl="2" indent="-342900" algn="l">
              <a:spcBef>
                <a:spcPct val="20000"/>
              </a:spcBef>
              <a:buClr>
                <a:srgbClr val="66FFFF"/>
              </a:buClr>
              <a:buFontTx/>
              <a:buChar char="•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analyst will concentrate on the quantitative facts or data associated with the problem</a:t>
            </a:r>
          </a:p>
          <a:p>
            <a:pPr lvl="2" indent="-342900" algn="l">
              <a:spcBef>
                <a:spcPct val="20000"/>
              </a:spcBef>
              <a:buClr>
                <a:srgbClr val="66FFFF"/>
              </a:buClr>
              <a:buFontTx/>
              <a:buChar char="•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analyst will develop mathematical expressions that describe the objectives, constraints, and other relationships that exist in the problem</a:t>
            </a:r>
          </a:p>
          <a:p>
            <a:pPr lvl="2" indent="-342900" algn="l">
              <a:spcBef>
                <a:spcPct val="20000"/>
              </a:spcBef>
              <a:buClr>
                <a:srgbClr val="66FFFF"/>
              </a:buClr>
              <a:buFontTx/>
              <a:buChar char="•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analyst will use one or more quantitative methods to make a recommendation</a:t>
            </a:r>
          </a:p>
        </p:txBody>
      </p:sp>
      <p:sp>
        <p:nvSpPr>
          <p:cNvPr id="191491" name="Rectangle 3"/>
          <p:cNvSpPr>
            <a:spLocks noChangeArrowheads="1"/>
          </p:cNvSpPr>
          <p:nvPr/>
        </p:nvSpPr>
        <p:spPr bwMode="auto">
          <a:xfrm>
            <a:off x="533400" y="36513"/>
            <a:ext cx="8081963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Quantitative Analysis and Decision Making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6513"/>
            <a:ext cx="8081963" cy="814387"/>
          </a:xfrm>
          <a:noFill/>
          <a:ln/>
        </p:spPr>
        <p:txBody>
          <a:bodyPr/>
          <a:lstStyle/>
          <a:p>
            <a:r>
              <a:rPr lang="en-US"/>
              <a:t>Quantitative Analysis and Decision Making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87388" y="1104900"/>
            <a:ext cx="7886700" cy="2840038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Potential Reasons for a Quantitative Analysis Approach to Decision Making</a:t>
            </a:r>
          </a:p>
          <a:p>
            <a:pPr lvl="1"/>
            <a:r>
              <a:rPr lang="en-US"/>
              <a:t>The problem is </a:t>
            </a:r>
            <a:r>
              <a:rPr lang="en-US" u="sng"/>
              <a:t>complex</a:t>
            </a:r>
            <a:r>
              <a:rPr lang="en-US"/>
              <a:t>.</a:t>
            </a:r>
          </a:p>
          <a:p>
            <a:pPr lvl="1"/>
            <a:r>
              <a:rPr lang="en-US"/>
              <a:t>The problem is very </a:t>
            </a:r>
            <a:r>
              <a:rPr lang="en-US" u="sng"/>
              <a:t>important</a:t>
            </a:r>
            <a:r>
              <a:rPr lang="en-US"/>
              <a:t>.</a:t>
            </a:r>
          </a:p>
          <a:p>
            <a:pPr lvl="1"/>
            <a:r>
              <a:rPr lang="en-US"/>
              <a:t>The problem is </a:t>
            </a:r>
            <a:r>
              <a:rPr lang="en-US" u="sng"/>
              <a:t>new</a:t>
            </a:r>
            <a:r>
              <a:rPr lang="en-US"/>
              <a:t>.</a:t>
            </a:r>
          </a:p>
          <a:p>
            <a:pPr lvl="1"/>
            <a:r>
              <a:rPr lang="en-US"/>
              <a:t>The problem is </a:t>
            </a:r>
            <a:r>
              <a:rPr lang="en-US" u="sng"/>
              <a:t>repetitive</a:t>
            </a:r>
            <a:r>
              <a:rPr lang="en-US"/>
              <a:t>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6513"/>
            <a:ext cx="8081963" cy="814387"/>
          </a:xfrm>
          <a:noFill/>
          <a:ln/>
        </p:spPr>
        <p:txBody>
          <a:bodyPr/>
          <a:lstStyle/>
          <a:p>
            <a:r>
              <a:rPr lang="en-US"/>
              <a:t>Quantitative Analysis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87388" y="1104900"/>
            <a:ext cx="7886700" cy="2433638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Quantitative Analysis Process</a:t>
            </a:r>
          </a:p>
          <a:p>
            <a:pPr lvl="1"/>
            <a:r>
              <a:rPr lang="en-US"/>
              <a:t>Model Development</a:t>
            </a:r>
          </a:p>
          <a:p>
            <a:pPr lvl="1"/>
            <a:r>
              <a:rPr lang="en-US"/>
              <a:t>Data Preparation</a:t>
            </a:r>
          </a:p>
          <a:p>
            <a:pPr lvl="1"/>
            <a:r>
              <a:rPr lang="en-US"/>
              <a:t>Model Solution</a:t>
            </a:r>
          </a:p>
          <a:p>
            <a:pPr lvl="1"/>
            <a:r>
              <a:rPr lang="en-US"/>
              <a:t>Report Generation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MB11ch01">
  <a:themeElements>
    <a:clrScheme name="">
      <a:dk1>
        <a:srgbClr val="3C0023"/>
      </a:dk1>
      <a:lt1>
        <a:srgbClr val="FFFFFF"/>
      </a:lt1>
      <a:dk2>
        <a:srgbClr val="300153"/>
      </a:dk2>
      <a:lt2>
        <a:srgbClr val="F6BF69"/>
      </a:lt2>
      <a:accent1>
        <a:srgbClr val="618FFD"/>
      </a:accent1>
      <a:accent2>
        <a:srgbClr val="B760F9"/>
      </a:accent2>
      <a:accent3>
        <a:srgbClr val="ADAAB3"/>
      </a:accent3>
      <a:accent4>
        <a:srgbClr val="DADADA"/>
      </a:accent4>
      <a:accent5>
        <a:srgbClr val="B7C6FE"/>
      </a:accent5>
      <a:accent6>
        <a:srgbClr val="A656E2"/>
      </a:accent6>
      <a:hlink>
        <a:srgbClr val="919191"/>
      </a:hlink>
      <a:folHlink>
        <a:srgbClr val="B50069"/>
      </a:folHlink>
    </a:clrScheme>
    <a:fontScheme name="QMB11ch01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-45720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-45720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 Antiqua" pitchFamily="18" charset="0"/>
          </a:defRPr>
        </a:defPPr>
      </a:lstStyle>
    </a:lnDef>
  </a:objectDefaults>
  <a:extraClrSchemeLst>
    <a:extraClrScheme>
      <a:clrScheme name="QMB11ch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MB11ch0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MS13ch02</Template>
  <TotalTime>2431</TotalTime>
  <Pages>36</Pages>
  <Words>2120</Words>
  <Application>Microsoft Office PowerPoint</Application>
  <PresentationFormat>On-screen Show (4:3)</PresentationFormat>
  <Paragraphs>441</Paragraphs>
  <Slides>56</Slides>
  <Notes>55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56</vt:i4>
      </vt:variant>
    </vt:vector>
  </HeadingPairs>
  <TitlesOfParts>
    <vt:vector size="59" baseType="lpstr">
      <vt:lpstr>QMB11ch01</vt:lpstr>
      <vt:lpstr>1_Custom Design</vt:lpstr>
      <vt:lpstr>Custom Design</vt:lpstr>
      <vt:lpstr>PowerPoint Presentation</vt:lpstr>
      <vt:lpstr>Chapter 1 Introduction</vt:lpstr>
      <vt:lpstr>PowerPoint Presentation</vt:lpstr>
      <vt:lpstr>Problem Solving and Decision Making</vt:lpstr>
      <vt:lpstr>PowerPoint Presentation</vt:lpstr>
      <vt:lpstr>PowerPoint Presentation</vt:lpstr>
      <vt:lpstr>PowerPoint Presentation</vt:lpstr>
      <vt:lpstr>Quantitative Analysis and Decision Making</vt:lpstr>
      <vt:lpstr>Quantitative Analysis</vt:lpstr>
      <vt:lpstr>Model Development</vt:lpstr>
      <vt:lpstr>Advantages of Models</vt:lpstr>
      <vt:lpstr>Mathematical Models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Transforming Model Inputs into Output</vt:lpstr>
      <vt:lpstr>Data Preparation</vt:lpstr>
      <vt:lpstr>Model Solution</vt:lpstr>
      <vt:lpstr>PowerPoint Presentation</vt:lpstr>
      <vt:lpstr>Model Solution </vt:lpstr>
      <vt:lpstr>Model Testing and Validation</vt:lpstr>
      <vt:lpstr>Report Generation</vt:lpstr>
      <vt:lpstr>Implementation and Follow-Up</vt:lpstr>
      <vt:lpstr>Models of Cost, Revenue, and Profit</vt:lpstr>
      <vt:lpstr>Example:  Iron Works, Inc.</vt:lpstr>
      <vt:lpstr>Example:  Iron Works, Inc.</vt:lpstr>
      <vt:lpstr>Example:  Iron Works, Inc.</vt:lpstr>
      <vt:lpstr>Example:  Iron Works, Inc.</vt:lpstr>
      <vt:lpstr>Example:  Iron Works, Inc.</vt:lpstr>
      <vt:lpstr>Example:  Iron Works, Inc.</vt:lpstr>
      <vt:lpstr>Example:  Iron Works, Inc.</vt:lpstr>
      <vt:lpstr>Example:  Iron Works, Inc.</vt:lpstr>
      <vt:lpstr>Example:  Ponderosa Development Corp.</vt:lpstr>
      <vt:lpstr>Example:  Ponderosa Development Corp.</vt:lpstr>
      <vt:lpstr>Example:  Ponderosa Development Corp.</vt:lpstr>
      <vt:lpstr>Example:  Ponderosa Development Corp.</vt:lpstr>
      <vt:lpstr>Example:  Ponderosa Development Corp. </vt:lpstr>
      <vt:lpstr>Example:  Ponderosa Development Corp.</vt:lpstr>
      <vt:lpstr>Example:  Ponderosa Development Corp.</vt:lpstr>
      <vt:lpstr>Example:  Ponderosa Development Corp.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Chapter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subject>Introduction</dc:subject>
  <dc:creator>John Loucks</dc:creator>
  <cp:lastModifiedBy>John IV</cp:lastModifiedBy>
  <cp:revision>53</cp:revision>
  <cp:lastPrinted>1601-01-01T00:00:00Z</cp:lastPrinted>
  <dcterms:created xsi:type="dcterms:W3CDTF">1996-04-17T17:06:00Z</dcterms:created>
  <dcterms:modified xsi:type="dcterms:W3CDTF">2012-02-17T17:04:12Z</dcterms:modified>
</cp:coreProperties>
</file>