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35"/>
  </p:notesMasterIdLst>
  <p:handoutMasterIdLst>
    <p:handoutMasterId r:id="rId36"/>
  </p:handoutMasterIdLst>
  <p:sldIdLst>
    <p:sldId id="307" r:id="rId2"/>
    <p:sldId id="257" r:id="rId3"/>
    <p:sldId id="259" r:id="rId4"/>
    <p:sldId id="327" r:id="rId5"/>
    <p:sldId id="325" r:id="rId6"/>
    <p:sldId id="324" r:id="rId7"/>
    <p:sldId id="335" r:id="rId8"/>
    <p:sldId id="336" r:id="rId9"/>
    <p:sldId id="337" r:id="rId10"/>
    <p:sldId id="264" r:id="rId11"/>
    <p:sldId id="278" r:id="rId12"/>
    <p:sldId id="288" r:id="rId13"/>
    <p:sldId id="319" r:id="rId14"/>
    <p:sldId id="320" r:id="rId15"/>
    <p:sldId id="293" r:id="rId16"/>
    <p:sldId id="333" r:id="rId17"/>
    <p:sldId id="334" r:id="rId18"/>
    <p:sldId id="332" r:id="rId19"/>
    <p:sldId id="321" r:id="rId20"/>
    <p:sldId id="294" r:id="rId21"/>
    <p:sldId id="322" r:id="rId22"/>
    <p:sldId id="329" r:id="rId23"/>
    <p:sldId id="338" r:id="rId24"/>
    <p:sldId id="331" r:id="rId25"/>
    <p:sldId id="323" r:id="rId26"/>
    <p:sldId id="340" r:id="rId27"/>
    <p:sldId id="339" r:id="rId28"/>
    <p:sldId id="341" r:id="rId29"/>
    <p:sldId id="342" r:id="rId30"/>
    <p:sldId id="345" r:id="rId31"/>
    <p:sldId id="343" r:id="rId32"/>
    <p:sldId id="344" r:id="rId33"/>
    <p:sldId id="306" r:id="rId34"/>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FFFFFF"/>
    <a:srgbClr val="000000"/>
    <a:srgbClr val="414141"/>
    <a:srgbClr val="FF5008"/>
    <a:srgbClr val="040000"/>
    <a:srgbClr val="993366"/>
    <a:srgbClr val="660033"/>
    <a:srgbClr val="0066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2787"/>
    <p:restoredTop sz="90929"/>
  </p:normalViewPr>
  <p:slideViewPr>
    <p:cSldViewPr snapToGrid="0">
      <p:cViewPr>
        <p:scale>
          <a:sx n="75" d="100"/>
          <a:sy n="75" d="100"/>
        </p:scale>
        <p:origin x="-1380" y="-252"/>
      </p:cViewPr>
      <p:guideLst>
        <p:guide orient="horz" pos="804"/>
        <p:guide pos="504"/>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Lst>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27.xml"/><Relationship Id="rId3" Type="http://schemas.openxmlformats.org/officeDocument/2006/relationships/slide" Target="slides/slide17.xml"/><Relationship Id="rId7" Type="http://schemas.openxmlformats.org/officeDocument/2006/relationships/slide" Target="slides/slide26.xml"/><Relationship Id="rId2" Type="http://schemas.openxmlformats.org/officeDocument/2006/relationships/slide" Target="slides/slide10.xml"/><Relationship Id="rId1" Type="http://schemas.openxmlformats.org/officeDocument/2006/relationships/slide" Target="slides/slide5.xml"/><Relationship Id="rId6" Type="http://schemas.openxmlformats.org/officeDocument/2006/relationships/slide" Target="slides/slide23.xml"/><Relationship Id="rId5" Type="http://schemas.openxmlformats.org/officeDocument/2006/relationships/slide" Target="slides/slide22.xml"/><Relationship Id="rId4" Type="http://schemas.openxmlformats.org/officeDocument/2006/relationships/slide" Target="slides/slide18.xml"/><Relationship Id="rId9" Type="http://schemas.openxmlformats.org/officeDocument/2006/relationships/slide" Target="slides/slide29.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381750" y="8750300"/>
            <a:ext cx="406400" cy="301625"/>
          </a:xfrm>
          <a:prstGeom prst="rect">
            <a:avLst/>
          </a:prstGeom>
          <a:noFill/>
          <a:ln w="12700">
            <a:noFill/>
            <a:miter lim="800000"/>
            <a:headEnd/>
            <a:tailEnd/>
          </a:ln>
          <a:effectLst/>
        </p:spPr>
        <p:txBody>
          <a:bodyPr wrap="none" lIns="90488" tIns="44450" rIns="90488" bIns="44450" anchor="ctr">
            <a:spAutoFit/>
          </a:bodyPr>
          <a:lstStyle/>
          <a:p>
            <a:pPr algn="r"/>
            <a:fld id="{C1A22100-0475-4153-977A-2FFFBDDE1B41}" type="slidenum">
              <a:rPr lang="en-US" sz="1400">
                <a:effectLst/>
              </a:rPr>
              <a:pPr algn="r"/>
              <a:t>‹#›</a:t>
            </a:fld>
            <a:endParaRPr lang="en-US" sz="1400">
              <a:effectLst/>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notes styles</a:t>
            </a:r>
          </a:p>
          <a:p>
            <a:pPr lvl="0"/>
            <a:r>
              <a:rPr lang="en-US" smtClean="0"/>
              <a:t>Second Level</a:t>
            </a:r>
          </a:p>
          <a:p>
            <a:pPr lvl="0"/>
            <a:r>
              <a:rPr lang="en-US" smtClean="0"/>
              <a:t>Third Level</a:t>
            </a:r>
          </a:p>
          <a:p>
            <a:pPr lvl="0"/>
            <a:r>
              <a:rPr lang="en-US" smtClean="0"/>
              <a:t>Fourth Level</a:t>
            </a:r>
          </a:p>
          <a:p>
            <a:pPr lvl="0"/>
            <a:r>
              <a:rPr lang="en-US" smtClean="0"/>
              <a:t>Fifth Level</a:t>
            </a:r>
          </a:p>
        </p:txBody>
      </p:sp>
      <p:sp>
        <p:nvSpPr>
          <p:cNvPr id="2051" name="Rectangle 3"/>
          <p:cNvSpPr>
            <a:spLocks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
        <p:nvSpPr>
          <p:cNvPr id="2052" name="Rectangle 4"/>
          <p:cNvSpPr>
            <a:spLocks noChangeArrowheads="1"/>
          </p:cNvSpPr>
          <p:nvPr/>
        </p:nvSpPr>
        <p:spPr bwMode="auto">
          <a:xfrm>
            <a:off x="6381750" y="8750300"/>
            <a:ext cx="406400" cy="301625"/>
          </a:xfrm>
          <a:prstGeom prst="rect">
            <a:avLst/>
          </a:prstGeom>
          <a:noFill/>
          <a:ln w="12700">
            <a:noFill/>
            <a:miter lim="800000"/>
            <a:headEnd/>
            <a:tailEnd/>
          </a:ln>
          <a:effectLst/>
        </p:spPr>
        <p:txBody>
          <a:bodyPr wrap="none" lIns="90488" tIns="44450" rIns="90488" bIns="44450" anchor="ctr">
            <a:spAutoFit/>
          </a:bodyPr>
          <a:lstStyle/>
          <a:p>
            <a:pPr algn="r"/>
            <a:fld id="{BE540295-60CA-46DD-BCA8-9367D4AB09B2}" type="slidenum">
              <a:rPr lang="en-US" sz="1400">
                <a:effectLst/>
              </a:rPr>
              <a:pPr algn="r"/>
              <a:t>‹#›</a:t>
            </a:fld>
            <a:endParaRPr lang="en-US" sz="1400">
              <a:effectLst/>
            </a:endParaRP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ChangeArrowheads="1" noTextEdit="1"/>
          </p:cNvSpPr>
          <p:nvPr>
            <p:ph type="sldImg"/>
          </p:nvPr>
        </p:nvSpPr>
        <p:spPr>
          <a:xfrm>
            <a:off x="1150938" y="692150"/>
            <a:ext cx="4556125" cy="3416300"/>
          </a:xfrm>
          <a:ln/>
        </p:spPr>
      </p:sp>
      <p:sp>
        <p:nvSpPr>
          <p:cNvPr id="110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noTextEdit="1"/>
          </p:cNvSpPr>
          <p:nvPr>
            <p:ph type="sldImg"/>
          </p:nvPr>
        </p:nvSpPr>
        <p:spPr>
          <a:xfrm>
            <a:off x="1150938" y="692150"/>
            <a:ext cx="4556125" cy="3416300"/>
          </a:xfrm>
          <a:ln/>
        </p:spPr>
      </p:sp>
      <p:sp>
        <p:nvSpPr>
          <p:cNvPr id="64515"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ChangeArrowheads="1" noTextEdit="1"/>
          </p:cNvSpPr>
          <p:nvPr>
            <p:ph type="sldImg"/>
          </p:nvPr>
        </p:nvSpPr>
        <p:spPr>
          <a:xfrm>
            <a:off x="1150938" y="692150"/>
            <a:ext cx="4556125" cy="3416300"/>
          </a:xfrm>
          <a:ln/>
        </p:spPr>
      </p:sp>
      <p:sp>
        <p:nvSpPr>
          <p:cNvPr id="78851"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ChangeArrowheads="1" noTextEdit="1"/>
          </p:cNvSpPr>
          <p:nvPr>
            <p:ph type="sldImg"/>
          </p:nvPr>
        </p:nvSpPr>
        <p:spPr>
          <a:xfrm>
            <a:off x="1150938" y="692150"/>
            <a:ext cx="4556125" cy="3416300"/>
          </a:xfrm>
          <a:ln/>
        </p:spPr>
      </p:sp>
      <p:sp>
        <p:nvSpPr>
          <p:cNvPr id="89091"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ChangeArrowheads="1" noTextEdit="1"/>
          </p:cNvSpPr>
          <p:nvPr>
            <p:ph type="sldImg"/>
          </p:nvPr>
        </p:nvSpPr>
        <p:spPr>
          <a:xfrm>
            <a:off x="1150938" y="692150"/>
            <a:ext cx="4556125" cy="3416300"/>
          </a:xfrm>
          <a:ln/>
        </p:spPr>
      </p:sp>
      <p:sp>
        <p:nvSpPr>
          <p:cNvPr id="136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ChangeArrowheads="1" noTextEdit="1"/>
          </p:cNvSpPr>
          <p:nvPr>
            <p:ph type="sldImg"/>
          </p:nvPr>
        </p:nvSpPr>
        <p:spPr>
          <a:xfrm>
            <a:off x="1150938" y="692150"/>
            <a:ext cx="4556125" cy="3416300"/>
          </a:xfrm>
          <a:ln/>
        </p:spPr>
      </p:sp>
      <p:sp>
        <p:nvSpPr>
          <p:cNvPr id="137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ChangeArrowheads="1" noTextEdit="1"/>
          </p:cNvSpPr>
          <p:nvPr>
            <p:ph type="sldImg"/>
          </p:nvPr>
        </p:nvSpPr>
        <p:spPr>
          <a:xfrm>
            <a:off x="1150938" y="692150"/>
            <a:ext cx="4556125" cy="3416300"/>
          </a:xfrm>
          <a:ln/>
        </p:spPr>
      </p:sp>
      <p:sp>
        <p:nvSpPr>
          <p:cNvPr id="94211"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ChangeArrowheads="1" noTextEdit="1"/>
          </p:cNvSpPr>
          <p:nvPr>
            <p:ph type="sldImg"/>
          </p:nvPr>
        </p:nvSpPr>
        <p:spPr>
          <a:xfrm>
            <a:off x="1150938" y="692150"/>
            <a:ext cx="4556125" cy="3416300"/>
          </a:xfrm>
          <a:ln/>
        </p:spPr>
      </p:sp>
      <p:sp>
        <p:nvSpPr>
          <p:cNvPr id="161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ChangeArrowheads="1" noTextEdit="1"/>
          </p:cNvSpPr>
          <p:nvPr>
            <p:ph type="sldImg"/>
          </p:nvPr>
        </p:nvSpPr>
        <p:spPr>
          <a:xfrm>
            <a:off x="1150938" y="692150"/>
            <a:ext cx="4556125" cy="3416300"/>
          </a:xfrm>
          <a:ln/>
        </p:spPr>
      </p:sp>
      <p:sp>
        <p:nvSpPr>
          <p:cNvPr id="162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ChangeArrowheads="1" noTextEdit="1"/>
          </p:cNvSpPr>
          <p:nvPr>
            <p:ph type="sldImg"/>
          </p:nvPr>
        </p:nvSpPr>
        <p:spPr>
          <a:xfrm>
            <a:off x="1150938" y="692150"/>
            <a:ext cx="4556125" cy="3416300"/>
          </a:xfrm>
          <a:ln/>
        </p:spPr>
      </p:sp>
      <p:sp>
        <p:nvSpPr>
          <p:cNvPr id="163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ChangeArrowheads="1" noTextEdit="1"/>
          </p:cNvSpPr>
          <p:nvPr>
            <p:ph type="sldImg"/>
          </p:nvPr>
        </p:nvSpPr>
        <p:spPr>
          <a:xfrm>
            <a:off x="1150938" y="692150"/>
            <a:ext cx="4556125" cy="3416300"/>
          </a:xfrm>
          <a:ln/>
        </p:spPr>
      </p:sp>
      <p:sp>
        <p:nvSpPr>
          <p:cNvPr id="139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noTextEdit="1"/>
          </p:cNvSpPr>
          <p:nvPr>
            <p:ph type="sldImg"/>
          </p:nvPr>
        </p:nvSpPr>
        <p:spPr>
          <a:xfrm>
            <a:off x="1150938" y="692150"/>
            <a:ext cx="4556125" cy="3416300"/>
          </a:xfrm>
          <a:ln/>
        </p:spPr>
      </p:sp>
      <p:sp>
        <p:nvSpPr>
          <p:cNvPr id="57347"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ChangeArrowheads="1" noTextEdit="1"/>
          </p:cNvSpPr>
          <p:nvPr>
            <p:ph type="sldImg"/>
          </p:nvPr>
        </p:nvSpPr>
        <p:spPr>
          <a:xfrm>
            <a:off x="1150938" y="692150"/>
            <a:ext cx="4556125" cy="3416300"/>
          </a:xfrm>
          <a:ln/>
        </p:spPr>
      </p:sp>
      <p:sp>
        <p:nvSpPr>
          <p:cNvPr id="95235"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ChangeArrowheads="1" noTextEdit="1"/>
          </p:cNvSpPr>
          <p:nvPr>
            <p:ph type="sldImg"/>
          </p:nvPr>
        </p:nvSpPr>
        <p:spPr>
          <a:xfrm>
            <a:off x="1150938" y="692150"/>
            <a:ext cx="4556125" cy="3416300"/>
          </a:xfrm>
          <a:ln/>
        </p:spPr>
      </p:sp>
      <p:sp>
        <p:nvSpPr>
          <p:cNvPr id="141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ChangeArrowheads="1" noTextEdit="1"/>
          </p:cNvSpPr>
          <p:nvPr>
            <p:ph type="sldImg"/>
          </p:nvPr>
        </p:nvSpPr>
        <p:spPr>
          <a:xfrm>
            <a:off x="1150938" y="692150"/>
            <a:ext cx="4556125" cy="3416300"/>
          </a:xfrm>
          <a:ln/>
        </p:spPr>
      </p:sp>
      <p:sp>
        <p:nvSpPr>
          <p:cNvPr id="164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ChangeArrowheads="1" noTextEdit="1"/>
          </p:cNvSpPr>
          <p:nvPr>
            <p:ph type="sldImg"/>
          </p:nvPr>
        </p:nvSpPr>
        <p:spPr>
          <a:xfrm>
            <a:off x="1150938" y="692150"/>
            <a:ext cx="4556125" cy="3416300"/>
          </a:xfrm>
          <a:ln/>
        </p:spPr>
      </p:sp>
      <p:sp>
        <p:nvSpPr>
          <p:cNvPr id="175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ChangeArrowheads="1" noTextEdit="1"/>
          </p:cNvSpPr>
          <p:nvPr>
            <p:ph type="sldImg"/>
          </p:nvPr>
        </p:nvSpPr>
        <p:spPr>
          <a:xfrm>
            <a:off x="1150938" y="692150"/>
            <a:ext cx="4556125" cy="3416300"/>
          </a:xfrm>
          <a:ln/>
        </p:spPr>
      </p:sp>
      <p:sp>
        <p:nvSpPr>
          <p:cNvPr id="165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ChangeArrowheads="1" noTextEdit="1"/>
          </p:cNvSpPr>
          <p:nvPr>
            <p:ph type="sldImg"/>
          </p:nvPr>
        </p:nvSpPr>
        <p:spPr>
          <a:xfrm>
            <a:off x="1150938" y="692150"/>
            <a:ext cx="4556125" cy="3416300"/>
          </a:xfrm>
          <a:ln/>
        </p:spPr>
      </p:sp>
      <p:sp>
        <p:nvSpPr>
          <p:cNvPr id="143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ChangeArrowheads="1" noTextEdit="1"/>
          </p:cNvSpPr>
          <p:nvPr>
            <p:ph type="sldImg"/>
          </p:nvPr>
        </p:nvSpPr>
        <p:spPr>
          <a:xfrm>
            <a:off x="1150938" y="692150"/>
            <a:ext cx="4556125" cy="3416300"/>
          </a:xfrm>
          <a:ln/>
        </p:spPr>
      </p:sp>
      <p:sp>
        <p:nvSpPr>
          <p:cNvPr id="183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noTextEdit="1"/>
          </p:cNvSpPr>
          <p:nvPr>
            <p:ph type="sldImg"/>
          </p:nvPr>
        </p:nvSpPr>
        <p:spPr>
          <a:xfrm>
            <a:off x="1150938" y="692150"/>
            <a:ext cx="4556125" cy="3416300"/>
          </a:xfrm>
          <a:ln/>
        </p:spPr>
      </p:sp>
      <p:sp>
        <p:nvSpPr>
          <p:cNvPr id="184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ChangeArrowheads="1" noTextEdit="1"/>
          </p:cNvSpPr>
          <p:nvPr>
            <p:ph type="sldImg"/>
          </p:nvPr>
        </p:nvSpPr>
        <p:spPr>
          <a:xfrm>
            <a:off x="1150938" y="692150"/>
            <a:ext cx="4556125" cy="3416300"/>
          </a:xfrm>
          <a:ln/>
        </p:spPr>
      </p:sp>
      <p:sp>
        <p:nvSpPr>
          <p:cNvPr id="1853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ChangeArrowheads="1" noTextEdit="1"/>
          </p:cNvSpPr>
          <p:nvPr>
            <p:ph type="sldImg"/>
          </p:nvPr>
        </p:nvSpPr>
        <p:spPr>
          <a:xfrm>
            <a:off x="1150938" y="692150"/>
            <a:ext cx="4556125" cy="3416300"/>
          </a:xfrm>
          <a:ln/>
        </p:spPr>
      </p:sp>
      <p:sp>
        <p:nvSpPr>
          <p:cNvPr id="186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noTextEdit="1"/>
          </p:cNvSpPr>
          <p:nvPr>
            <p:ph type="sldImg"/>
          </p:nvPr>
        </p:nvSpPr>
        <p:spPr>
          <a:xfrm>
            <a:off x="1150938" y="692150"/>
            <a:ext cx="4556125" cy="3416300"/>
          </a:xfrm>
          <a:ln/>
        </p:spPr>
      </p:sp>
      <p:sp>
        <p:nvSpPr>
          <p:cNvPr id="59395"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ChangeArrowheads="1" noTextEdit="1"/>
          </p:cNvSpPr>
          <p:nvPr>
            <p:ph type="sldImg"/>
          </p:nvPr>
        </p:nvSpPr>
        <p:spPr>
          <a:xfrm>
            <a:off x="1150938" y="692150"/>
            <a:ext cx="4556125" cy="3416300"/>
          </a:xfrm>
          <a:ln/>
        </p:spPr>
      </p:sp>
      <p:sp>
        <p:nvSpPr>
          <p:cNvPr id="190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ChangeArrowheads="1" noTextEdit="1"/>
          </p:cNvSpPr>
          <p:nvPr>
            <p:ph type="sldImg"/>
          </p:nvPr>
        </p:nvSpPr>
        <p:spPr>
          <a:xfrm>
            <a:off x="1150938" y="692150"/>
            <a:ext cx="4556125" cy="3416300"/>
          </a:xfrm>
          <a:ln/>
        </p:spPr>
      </p:sp>
      <p:sp>
        <p:nvSpPr>
          <p:cNvPr id="187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ChangeArrowheads="1" noTextEdit="1"/>
          </p:cNvSpPr>
          <p:nvPr>
            <p:ph type="sldImg"/>
          </p:nvPr>
        </p:nvSpPr>
        <p:spPr>
          <a:xfrm>
            <a:off x="1150938" y="692150"/>
            <a:ext cx="4556125" cy="3416300"/>
          </a:xfrm>
          <a:ln/>
        </p:spPr>
      </p:sp>
      <p:sp>
        <p:nvSpPr>
          <p:cNvPr id="188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ChangeArrowheads="1" noTextEdit="1"/>
          </p:cNvSpPr>
          <p:nvPr>
            <p:ph type="sldImg"/>
          </p:nvPr>
        </p:nvSpPr>
        <p:spPr>
          <a:xfrm>
            <a:off x="1150938" y="692150"/>
            <a:ext cx="4556125" cy="3416300"/>
          </a:xfrm>
          <a:ln/>
        </p:spPr>
      </p:sp>
      <p:sp>
        <p:nvSpPr>
          <p:cNvPr id="107523"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ChangeArrowheads="1" noTextEdit="1"/>
          </p:cNvSpPr>
          <p:nvPr>
            <p:ph type="sldImg"/>
          </p:nvPr>
        </p:nvSpPr>
        <p:spPr>
          <a:xfrm>
            <a:off x="1150938" y="692150"/>
            <a:ext cx="4556125" cy="3416300"/>
          </a:xfrm>
          <a:ln/>
        </p:spPr>
      </p:sp>
      <p:sp>
        <p:nvSpPr>
          <p:cNvPr id="150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ChangeArrowheads="1" noTextEdit="1"/>
          </p:cNvSpPr>
          <p:nvPr>
            <p:ph type="sldImg"/>
          </p:nvPr>
        </p:nvSpPr>
        <p:spPr>
          <a:xfrm>
            <a:off x="1150938" y="692150"/>
            <a:ext cx="4556125" cy="3416300"/>
          </a:xfrm>
          <a:ln/>
        </p:spPr>
      </p:sp>
      <p:sp>
        <p:nvSpPr>
          <p:cNvPr id="151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ChangeArrowheads="1" noTextEdit="1"/>
          </p:cNvSpPr>
          <p:nvPr>
            <p:ph type="sldImg"/>
          </p:nvPr>
        </p:nvSpPr>
        <p:spPr>
          <a:xfrm>
            <a:off x="1150938" y="692150"/>
            <a:ext cx="4556125" cy="3416300"/>
          </a:xfrm>
          <a:ln/>
        </p:spPr>
      </p:sp>
      <p:sp>
        <p:nvSpPr>
          <p:cNvPr id="146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ChangeArrowheads="1" noTextEdit="1"/>
          </p:cNvSpPr>
          <p:nvPr>
            <p:ph type="sldImg"/>
          </p:nvPr>
        </p:nvSpPr>
        <p:spPr>
          <a:xfrm>
            <a:off x="1150938" y="692150"/>
            <a:ext cx="4556125" cy="3416300"/>
          </a:xfrm>
          <a:ln/>
        </p:spPr>
      </p:sp>
      <p:sp>
        <p:nvSpPr>
          <p:cNvPr id="168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ChangeArrowheads="1" noTextEdit="1"/>
          </p:cNvSpPr>
          <p:nvPr>
            <p:ph type="sldImg"/>
          </p:nvPr>
        </p:nvSpPr>
        <p:spPr>
          <a:xfrm>
            <a:off x="1150938" y="692150"/>
            <a:ext cx="4556125" cy="3416300"/>
          </a:xfrm>
          <a:ln/>
        </p:spPr>
      </p:sp>
      <p:sp>
        <p:nvSpPr>
          <p:cNvPr id="169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ChangeArrowheads="1" noTextEdit="1"/>
          </p:cNvSpPr>
          <p:nvPr>
            <p:ph type="sldImg"/>
          </p:nvPr>
        </p:nvSpPr>
        <p:spPr>
          <a:xfrm>
            <a:off x="1150938" y="692150"/>
            <a:ext cx="4556125" cy="3416300"/>
          </a:xfrm>
          <a:ln/>
        </p:spPr>
      </p:sp>
      <p:sp>
        <p:nvSpPr>
          <p:cNvPr id="17203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2413" y="52388"/>
            <a:ext cx="1971675" cy="5695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52388"/>
            <a:ext cx="5764213" cy="5695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7388" y="1104900"/>
            <a:ext cx="3867150" cy="4643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1104900"/>
            <a:ext cx="3867150" cy="4643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666699">
                <a:gamma/>
                <a:shade val="46275"/>
                <a:invGamma/>
              </a:srgbClr>
            </a:gs>
            <a:gs pos="50000">
              <a:srgbClr val="666699"/>
            </a:gs>
            <a:gs pos="100000">
              <a:srgbClr val="666699">
                <a:gamma/>
                <a:shade val="46275"/>
                <a:invGamma/>
              </a:srgbClr>
            </a:gs>
          </a:gsLst>
          <a:lin ang="5400000" scaled="1"/>
        </a:gradFill>
        <a:effectLst/>
      </p:bgPr>
    </p:bg>
    <p:spTree>
      <p:nvGrpSpPr>
        <p:cNvPr id="1" name=""/>
        <p:cNvGrpSpPr/>
        <p:nvPr/>
      </p:nvGrpSpPr>
      <p:grpSpPr>
        <a:xfrm>
          <a:off x="0" y="0"/>
          <a:ext cx="0" cy="0"/>
          <a:chOff x="0" y="0"/>
          <a:chExt cx="0" cy="0"/>
        </a:xfrm>
      </p:grpSpPr>
      <p:grpSp>
        <p:nvGrpSpPr>
          <p:cNvPr id="176130" name="Group 2"/>
          <p:cNvGrpSpPr>
            <a:grpSpLocks/>
          </p:cNvGrpSpPr>
          <p:nvPr/>
        </p:nvGrpSpPr>
        <p:grpSpPr bwMode="auto">
          <a:xfrm>
            <a:off x="457200" y="304800"/>
            <a:ext cx="8231188" cy="6183313"/>
            <a:chOff x="372" y="186"/>
            <a:chExt cx="5185" cy="3895"/>
          </a:xfrm>
        </p:grpSpPr>
        <p:grpSp>
          <p:nvGrpSpPr>
            <p:cNvPr id="176131" name="Group 3"/>
            <p:cNvGrpSpPr>
              <a:grpSpLocks/>
            </p:cNvGrpSpPr>
            <p:nvPr/>
          </p:nvGrpSpPr>
          <p:grpSpPr bwMode="auto">
            <a:xfrm>
              <a:off x="372" y="186"/>
              <a:ext cx="5185" cy="919"/>
              <a:chOff x="372" y="186"/>
              <a:chExt cx="5185" cy="919"/>
            </a:xfrm>
          </p:grpSpPr>
          <p:sp>
            <p:nvSpPr>
              <p:cNvPr id="176132" name="Freeform 4"/>
              <p:cNvSpPr>
                <a:spLocks/>
              </p:cNvSpPr>
              <p:nvPr/>
            </p:nvSpPr>
            <p:spPr bwMode="auto">
              <a:xfrm>
                <a:off x="372" y="192"/>
                <a:ext cx="86" cy="913"/>
              </a:xfrm>
              <a:custGeom>
                <a:avLst/>
                <a:gdLst/>
                <a:ahLst/>
                <a:cxnLst>
                  <a:cxn ang="0">
                    <a:pos x="0" y="0"/>
                  </a:cxn>
                  <a:cxn ang="0">
                    <a:pos x="85" y="96"/>
                  </a:cxn>
                  <a:cxn ang="0">
                    <a:pos x="85" y="816"/>
                  </a:cxn>
                  <a:cxn ang="0">
                    <a:pos x="0" y="912"/>
                  </a:cxn>
                  <a:cxn ang="0">
                    <a:pos x="0" y="0"/>
                  </a:cxn>
                </a:cxnLst>
                <a:rect l="0" t="0" r="r" b="b"/>
                <a:pathLst>
                  <a:path w="86" h="913">
                    <a:moveTo>
                      <a:pt x="0" y="0"/>
                    </a:moveTo>
                    <a:lnTo>
                      <a:pt x="85" y="96"/>
                    </a:lnTo>
                    <a:lnTo>
                      <a:pt x="85" y="816"/>
                    </a:lnTo>
                    <a:lnTo>
                      <a:pt x="0" y="912"/>
                    </a:lnTo>
                    <a:lnTo>
                      <a:pt x="0" y="0"/>
                    </a:lnTo>
                  </a:path>
                </a:pathLst>
              </a:custGeom>
              <a:noFill/>
              <a:ln w="12700" cap="rnd" cmpd="sng">
                <a:noFill/>
                <a:prstDash val="solid"/>
                <a:round/>
                <a:headEnd type="none" w="med" len="med"/>
                <a:tailEnd type="none" w="med" len="med"/>
              </a:ln>
              <a:effectLst/>
            </p:spPr>
            <p:txBody>
              <a:bodyPr/>
              <a:lstStyle/>
              <a:p>
                <a:endParaRPr lang="en-US"/>
              </a:p>
            </p:txBody>
          </p:sp>
          <p:sp>
            <p:nvSpPr>
              <p:cNvPr id="176133" name="Freeform 5"/>
              <p:cNvSpPr>
                <a:spLocks/>
              </p:cNvSpPr>
              <p:nvPr/>
            </p:nvSpPr>
            <p:spPr bwMode="auto">
              <a:xfrm>
                <a:off x="5470" y="186"/>
                <a:ext cx="87" cy="910"/>
              </a:xfrm>
              <a:custGeom>
                <a:avLst/>
                <a:gdLst/>
                <a:ahLst/>
                <a:cxnLst>
                  <a:cxn ang="0">
                    <a:pos x="86" y="0"/>
                  </a:cxn>
                  <a:cxn ang="0">
                    <a:pos x="0" y="93"/>
                  </a:cxn>
                  <a:cxn ang="0">
                    <a:pos x="0" y="813"/>
                  </a:cxn>
                  <a:cxn ang="0">
                    <a:pos x="86" y="909"/>
                  </a:cxn>
                  <a:cxn ang="0">
                    <a:pos x="86" y="0"/>
                  </a:cxn>
                </a:cxnLst>
                <a:rect l="0" t="0" r="r" b="b"/>
                <a:pathLst>
                  <a:path w="87" h="910">
                    <a:moveTo>
                      <a:pt x="86" y="0"/>
                    </a:moveTo>
                    <a:lnTo>
                      <a:pt x="0" y="93"/>
                    </a:lnTo>
                    <a:lnTo>
                      <a:pt x="0" y="813"/>
                    </a:lnTo>
                    <a:lnTo>
                      <a:pt x="86" y="909"/>
                    </a:lnTo>
                    <a:lnTo>
                      <a:pt x="86" y="0"/>
                    </a:lnTo>
                  </a:path>
                </a:pathLst>
              </a:custGeom>
              <a:noFill/>
              <a:ln w="12700" cap="rnd" cmpd="sng">
                <a:noFill/>
                <a:prstDash val="solid"/>
                <a:round/>
                <a:headEnd type="none" w="med" len="med"/>
                <a:tailEnd type="none" w="med" len="med"/>
              </a:ln>
              <a:effectLst/>
            </p:spPr>
            <p:txBody>
              <a:bodyPr/>
              <a:lstStyle/>
              <a:p>
                <a:endParaRPr lang="en-US"/>
              </a:p>
            </p:txBody>
          </p:sp>
          <p:sp>
            <p:nvSpPr>
              <p:cNvPr id="176134" name="Freeform 6"/>
              <p:cNvSpPr>
                <a:spLocks/>
              </p:cNvSpPr>
              <p:nvPr/>
            </p:nvSpPr>
            <p:spPr bwMode="auto">
              <a:xfrm>
                <a:off x="372" y="189"/>
                <a:ext cx="5185" cy="103"/>
              </a:xfrm>
              <a:custGeom>
                <a:avLst/>
                <a:gdLst/>
                <a:ahLst/>
                <a:cxnLst>
                  <a:cxn ang="0">
                    <a:pos x="0" y="0"/>
                  </a:cxn>
                  <a:cxn ang="0">
                    <a:pos x="5184" y="3"/>
                  </a:cxn>
                  <a:cxn ang="0">
                    <a:pos x="5093" y="102"/>
                  </a:cxn>
                  <a:cxn ang="0">
                    <a:pos x="88" y="102"/>
                  </a:cxn>
                  <a:cxn ang="0">
                    <a:pos x="0" y="0"/>
                  </a:cxn>
                </a:cxnLst>
                <a:rect l="0" t="0" r="r" b="b"/>
                <a:pathLst>
                  <a:path w="5185" h="103">
                    <a:moveTo>
                      <a:pt x="0" y="0"/>
                    </a:moveTo>
                    <a:lnTo>
                      <a:pt x="5184" y="3"/>
                    </a:lnTo>
                    <a:lnTo>
                      <a:pt x="5093" y="102"/>
                    </a:lnTo>
                    <a:lnTo>
                      <a:pt x="88" y="102"/>
                    </a:lnTo>
                    <a:lnTo>
                      <a:pt x="0" y="0"/>
                    </a:lnTo>
                  </a:path>
                </a:pathLst>
              </a:custGeom>
              <a:noFill/>
              <a:ln w="12700" cap="rnd" cmpd="sng">
                <a:noFill/>
                <a:prstDash val="solid"/>
                <a:round/>
                <a:headEnd type="none" w="med" len="med"/>
                <a:tailEnd type="none" w="med" len="med"/>
              </a:ln>
              <a:effectLst/>
            </p:spPr>
            <p:txBody>
              <a:bodyPr/>
              <a:lstStyle/>
              <a:p>
                <a:endParaRPr lang="en-US"/>
              </a:p>
            </p:txBody>
          </p:sp>
        </p:grpSp>
        <p:grpSp>
          <p:nvGrpSpPr>
            <p:cNvPr id="176135" name="Group 7"/>
            <p:cNvGrpSpPr>
              <a:grpSpLocks/>
            </p:cNvGrpSpPr>
            <p:nvPr/>
          </p:nvGrpSpPr>
          <p:grpSpPr bwMode="auto">
            <a:xfrm>
              <a:off x="372" y="291"/>
              <a:ext cx="5185" cy="3790"/>
              <a:chOff x="372" y="291"/>
              <a:chExt cx="5185" cy="3790"/>
            </a:xfrm>
          </p:grpSpPr>
          <p:sp>
            <p:nvSpPr>
              <p:cNvPr id="176136" name="Freeform 8"/>
              <p:cNvSpPr>
                <a:spLocks/>
              </p:cNvSpPr>
              <p:nvPr/>
            </p:nvSpPr>
            <p:spPr bwMode="auto">
              <a:xfrm>
                <a:off x="372" y="807"/>
                <a:ext cx="79" cy="3274"/>
              </a:xfrm>
              <a:custGeom>
                <a:avLst/>
                <a:gdLst/>
                <a:ahLst/>
                <a:cxnLst>
                  <a:cxn ang="0">
                    <a:pos x="0" y="0"/>
                  </a:cxn>
                  <a:cxn ang="0">
                    <a:pos x="78" y="107"/>
                  </a:cxn>
                  <a:cxn ang="0">
                    <a:pos x="78" y="3166"/>
                  </a:cxn>
                  <a:cxn ang="0">
                    <a:pos x="0" y="3273"/>
                  </a:cxn>
                  <a:cxn ang="0">
                    <a:pos x="0" y="0"/>
                  </a:cxn>
                </a:cxnLst>
                <a:rect l="0" t="0" r="r" b="b"/>
                <a:pathLst>
                  <a:path w="79" h="3274">
                    <a:moveTo>
                      <a:pt x="0" y="0"/>
                    </a:moveTo>
                    <a:lnTo>
                      <a:pt x="78" y="107"/>
                    </a:lnTo>
                    <a:lnTo>
                      <a:pt x="78" y="3166"/>
                    </a:lnTo>
                    <a:lnTo>
                      <a:pt x="0" y="3273"/>
                    </a:lnTo>
                    <a:lnTo>
                      <a:pt x="0" y="0"/>
                    </a:lnTo>
                  </a:path>
                </a:pathLst>
              </a:custGeom>
              <a:noFill/>
              <a:ln w="12700" cap="rnd" cmpd="sng">
                <a:noFill/>
                <a:prstDash val="solid"/>
                <a:round/>
                <a:headEnd type="none" w="med" len="med"/>
                <a:tailEnd type="none" w="med" len="med"/>
              </a:ln>
              <a:effectLst/>
            </p:spPr>
            <p:txBody>
              <a:bodyPr/>
              <a:lstStyle/>
              <a:p>
                <a:endParaRPr lang="en-US"/>
              </a:p>
            </p:txBody>
          </p:sp>
          <p:sp>
            <p:nvSpPr>
              <p:cNvPr id="176137" name="Freeform 9"/>
              <p:cNvSpPr>
                <a:spLocks/>
              </p:cNvSpPr>
              <p:nvPr/>
            </p:nvSpPr>
            <p:spPr bwMode="auto">
              <a:xfrm>
                <a:off x="5470" y="747"/>
                <a:ext cx="84" cy="3325"/>
              </a:xfrm>
              <a:custGeom>
                <a:avLst/>
                <a:gdLst/>
                <a:ahLst/>
                <a:cxnLst>
                  <a:cxn ang="0">
                    <a:pos x="83" y="0"/>
                  </a:cxn>
                  <a:cxn ang="0">
                    <a:pos x="3" y="109"/>
                  </a:cxn>
                  <a:cxn ang="0">
                    <a:pos x="0" y="3233"/>
                  </a:cxn>
                  <a:cxn ang="0">
                    <a:pos x="83" y="3324"/>
                  </a:cxn>
                  <a:cxn ang="0">
                    <a:pos x="83" y="0"/>
                  </a:cxn>
                </a:cxnLst>
                <a:rect l="0" t="0" r="r" b="b"/>
                <a:pathLst>
                  <a:path w="84" h="3325">
                    <a:moveTo>
                      <a:pt x="83" y="0"/>
                    </a:moveTo>
                    <a:lnTo>
                      <a:pt x="3" y="109"/>
                    </a:lnTo>
                    <a:lnTo>
                      <a:pt x="0" y="3233"/>
                    </a:lnTo>
                    <a:lnTo>
                      <a:pt x="83" y="3324"/>
                    </a:lnTo>
                    <a:lnTo>
                      <a:pt x="83" y="0"/>
                    </a:lnTo>
                  </a:path>
                </a:pathLst>
              </a:custGeom>
              <a:noFill/>
              <a:ln w="12700" cap="rnd" cmpd="sng">
                <a:noFill/>
                <a:prstDash val="solid"/>
                <a:round/>
                <a:headEnd type="none" w="med" len="med"/>
                <a:tailEnd type="none" w="med" len="med"/>
              </a:ln>
              <a:effectLst/>
            </p:spPr>
            <p:txBody>
              <a:bodyPr/>
              <a:lstStyle/>
              <a:p>
                <a:endParaRPr lang="en-US"/>
              </a:p>
            </p:txBody>
          </p:sp>
          <p:sp>
            <p:nvSpPr>
              <p:cNvPr id="176138" name="Freeform 10"/>
              <p:cNvSpPr>
                <a:spLocks/>
              </p:cNvSpPr>
              <p:nvPr/>
            </p:nvSpPr>
            <p:spPr bwMode="auto">
              <a:xfrm>
                <a:off x="372" y="3984"/>
                <a:ext cx="5185" cy="88"/>
              </a:xfrm>
              <a:custGeom>
                <a:avLst/>
                <a:gdLst/>
                <a:ahLst/>
                <a:cxnLst>
                  <a:cxn ang="0">
                    <a:pos x="0" y="87"/>
                  </a:cxn>
                  <a:cxn ang="0">
                    <a:pos x="5184" y="87"/>
                  </a:cxn>
                  <a:cxn ang="0">
                    <a:pos x="5095" y="0"/>
                  </a:cxn>
                  <a:cxn ang="0">
                    <a:pos x="89" y="0"/>
                  </a:cxn>
                  <a:cxn ang="0">
                    <a:pos x="0" y="87"/>
                  </a:cxn>
                </a:cxnLst>
                <a:rect l="0" t="0" r="r" b="b"/>
                <a:pathLst>
                  <a:path w="5185" h="88">
                    <a:moveTo>
                      <a:pt x="0" y="87"/>
                    </a:moveTo>
                    <a:lnTo>
                      <a:pt x="5184" y="87"/>
                    </a:lnTo>
                    <a:lnTo>
                      <a:pt x="5095" y="0"/>
                    </a:lnTo>
                    <a:lnTo>
                      <a:pt x="89" y="0"/>
                    </a:lnTo>
                    <a:lnTo>
                      <a:pt x="0" y="87"/>
                    </a:lnTo>
                  </a:path>
                </a:pathLst>
              </a:custGeom>
              <a:noFill/>
              <a:ln w="12700" cap="rnd" cmpd="sng">
                <a:noFill/>
                <a:prstDash val="solid"/>
                <a:round/>
                <a:headEnd type="none" w="med" len="med"/>
                <a:tailEnd type="none" w="med" len="med"/>
              </a:ln>
              <a:effectLst/>
            </p:spPr>
            <p:txBody>
              <a:bodyPr/>
              <a:lstStyle/>
              <a:p>
                <a:endParaRPr lang="en-US"/>
              </a:p>
            </p:txBody>
          </p:sp>
          <p:sp>
            <p:nvSpPr>
              <p:cNvPr id="176139" name="Rectangle 11"/>
              <p:cNvSpPr>
                <a:spLocks noChangeArrowheads="1"/>
              </p:cNvSpPr>
              <p:nvPr/>
            </p:nvSpPr>
            <p:spPr bwMode="auto">
              <a:xfrm>
                <a:off x="457" y="291"/>
                <a:ext cx="5013" cy="3690"/>
              </a:xfrm>
              <a:prstGeom prst="rect">
                <a:avLst/>
              </a:prstGeom>
              <a:noFill/>
              <a:ln w="12700">
                <a:noFill/>
                <a:miter lim="800000"/>
                <a:headEnd/>
                <a:tailEnd/>
              </a:ln>
              <a:effectLst/>
            </p:spPr>
            <p:txBody>
              <a:bodyPr wrap="none" anchor="ctr"/>
              <a:lstStyle/>
              <a:p>
                <a:endParaRPr lang="en-US"/>
              </a:p>
            </p:txBody>
          </p:sp>
        </p:grpSp>
      </p:grpSp>
      <p:sp>
        <p:nvSpPr>
          <p:cNvPr id="176140" name="Rectangle 12"/>
          <p:cNvSpPr>
            <a:spLocks noGrp="1" noChangeArrowheads="1"/>
          </p:cNvSpPr>
          <p:nvPr>
            <p:ph type="title"/>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176141" name="Rectangle 13"/>
          <p:cNvSpPr>
            <a:spLocks noGrp="1" noChangeArrowheads="1"/>
          </p:cNvSpPr>
          <p:nvPr>
            <p:ph type="body" idx="1"/>
          </p:nvPr>
        </p:nvSpPr>
        <p:spPr bwMode="auto">
          <a:xfrm>
            <a:off x="687388" y="1104900"/>
            <a:ext cx="7886700" cy="4643438"/>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76142" name="Rectangle 14"/>
          <p:cNvSpPr>
            <a:spLocks noChangeArrowheads="1"/>
          </p:cNvSpPr>
          <p:nvPr/>
        </p:nvSpPr>
        <p:spPr bwMode="auto">
          <a:xfrm>
            <a:off x="8305800" y="6445250"/>
            <a:ext cx="585788" cy="363538"/>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p>
            <a:pPr algn="l"/>
            <a:r>
              <a:rPr lang="en-US" sz="1800">
                <a:effectLst/>
              </a:rPr>
              <a:t>  </a:t>
            </a:r>
            <a:fld id="{593C22CE-8A3A-4DA0-A99F-03E8D24A0791}" type="slidenum">
              <a:rPr lang="en-US" sz="1800">
                <a:effectLst/>
              </a:rPr>
              <a:pPr algn="l"/>
              <a:t>‹#›</a:t>
            </a:fld>
            <a:endParaRPr lang="en-US" sz="1800">
              <a:effectLst/>
            </a:endParaRPr>
          </a:p>
        </p:txBody>
      </p:sp>
      <p:sp>
        <p:nvSpPr>
          <p:cNvPr id="176143" name="Rectangle 15"/>
          <p:cNvSpPr>
            <a:spLocks noChangeArrowheads="1"/>
          </p:cNvSpPr>
          <p:nvPr/>
        </p:nvSpPr>
        <p:spPr bwMode="auto">
          <a:xfrm>
            <a:off x="7851775" y="6170613"/>
            <a:ext cx="831850" cy="638175"/>
          </a:xfrm>
          <a:prstGeom prst="rect">
            <a:avLst/>
          </a:prstGeom>
          <a:noFill/>
          <a:ln w="12700">
            <a:noFill/>
            <a:miter lim="800000"/>
            <a:headEnd/>
            <a:tailEnd/>
          </a:ln>
          <a:effectLst>
            <a:outerShdw dist="17961" dir="2700000" algn="ctr" rotWithShape="0">
              <a:srgbClr val="000000"/>
            </a:outerShdw>
          </a:effectLst>
        </p:spPr>
        <p:txBody>
          <a:bodyPr lIns="90488" tIns="44450" rIns="90488" bIns="44450">
            <a:spAutoFit/>
          </a:bodyPr>
          <a:lstStyle/>
          <a:p>
            <a:pPr algn="l"/>
            <a:r>
              <a:rPr lang="en-US" sz="1800">
                <a:effectLst/>
              </a:rPr>
              <a:t>            Slide</a:t>
            </a:r>
          </a:p>
        </p:txBody>
      </p:sp>
      <p:sp>
        <p:nvSpPr>
          <p:cNvPr id="176144" name="Rectangle 16"/>
          <p:cNvSpPr>
            <a:spLocks noChangeArrowheads="1"/>
          </p:cNvSpPr>
          <p:nvPr/>
        </p:nvSpPr>
        <p:spPr bwMode="auto">
          <a:xfrm>
            <a:off x="639763" y="6427788"/>
            <a:ext cx="5418151" cy="366767"/>
          </a:xfrm>
          <a:prstGeom prst="rect">
            <a:avLst/>
          </a:prstGeom>
          <a:noFill/>
          <a:ln w="12700">
            <a:noFill/>
            <a:miter lim="800000"/>
            <a:headEnd/>
            <a:tailEnd/>
          </a:ln>
          <a:effectLst/>
        </p:spPr>
        <p:txBody>
          <a:bodyPr wrap="none" lIns="90488" tIns="44450" rIns="90488" bIns="44450">
            <a:spAutoFit/>
          </a:bodyPr>
          <a:lstStyle/>
          <a:p>
            <a:pPr algn="l"/>
            <a:r>
              <a:rPr lang="en-US" sz="1800" dirty="0">
                <a:solidFill>
                  <a:srgbClr val="FFFFFF"/>
                </a:solidFill>
                <a:effectLst>
                  <a:outerShdw blurRad="38100" dist="38100" dir="2700000" algn="tl">
                    <a:srgbClr val="000000"/>
                  </a:outerShdw>
                </a:effectLst>
              </a:rPr>
              <a:t>© </a:t>
            </a:r>
            <a:r>
              <a:rPr lang="en-US" sz="1800" dirty="0" smtClean="0">
                <a:solidFill>
                  <a:srgbClr val="FFFFFF"/>
                </a:solidFill>
                <a:effectLst>
                  <a:outerShdw blurRad="38100" dist="38100" dir="2700000" algn="tl">
                    <a:srgbClr val="000000"/>
                  </a:outerShdw>
                </a:effectLst>
              </a:rPr>
              <a:t>2013  </a:t>
            </a:r>
            <a:r>
              <a:rPr lang="en-US" sz="1800" dirty="0">
                <a:solidFill>
                  <a:srgbClr val="FFFFFF"/>
                </a:solidFill>
                <a:effectLst>
                  <a:outerShdw blurRad="38100" dist="38100" dir="2700000" algn="tl">
                    <a:srgbClr val="000000"/>
                  </a:outerShdw>
                </a:effectLst>
              </a:rPr>
              <a:t>South-Western, a part of </a:t>
            </a:r>
            <a:r>
              <a:rPr lang="en-US" sz="1800" dirty="0" err="1">
                <a:solidFill>
                  <a:srgbClr val="FFFFFF"/>
                </a:solidFill>
                <a:effectLst>
                  <a:outerShdw blurRad="38100" dist="38100" dir="2700000" algn="tl">
                    <a:srgbClr val="000000"/>
                  </a:outerShdw>
                </a:effectLst>
              </a:rPr>
              <a:t>Cengage</a:t>
            </a:r>
            <a:r>
              <a:rPr lang="en-US" sz="1800" dirty="0">
                <a:solidFill>
                  <a:srgbClr val="FFFFFF"/>
                </a:solidFill>
                <a:effectLst>
                  <a:outerShdw blurRad="38100" dist="38100" dir="2700000" algn="tl">
                    <a:srgbClr val="000000"/>
                  </a:outerShdw>
                </a:effectLst>
              </a:rPr>
              <a:t> Learning</a:t>
            </a:r>
          </a:p>
        </p:txBody>
      </p:sp>
    </p:spTree>
  </p:cSld>
  <p:clrMap bg1="dk2" tx1="lt1" bg2="dk1" tx2="lt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zoom/>
  </p:transition>
  <p:txStyles>
    <p:titleStyle>
      <a:lvl1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2pPr>
      <a:lvl3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3pPr>
      <a:lvl4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4pPr>
      <a:lvl5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5pPr>
      <a:lvl6pPr marL="4572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6pPr>
      <a:lvl7pPr marL="9144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7pPr>
      <a:lvl8pPr marL="13716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8pPr>
      <a:lvl9pPr marL="18288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9pPr>
    </p:titleStyle>
    <p:bodyStyle>
      <a:lvl1pPr marL="342900" indent="-342900" algn="l" rtl="0" eaLnBrk="0" fontAlgn="base" hangingPunct="0">
        <a:spcBef>
          <a:spcPct val="20000"/>
        </a:spcBef>
        <a:spcAft>
          <a:spcPct val="0"/>
        </a:spcAft>
        <a:buClr>
          <a:srgbClr val="66FFFF"/>
        </a:buClr>
        <a:buSzPct val="75000"/>
        <a:buFont typeface="Monotype Sorts"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66FFFF"/>
        </a:buClr>
        <a:buSzPct val="125000"/>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66FFFF"/>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84" name="AutoShape 16" descr="ftp://swcpimages:allIwant@ftp.thomsonlearning.com/2008_Covers/Decision%20Sciences/ASW_MS/ASW0324399804_amzn.jpg"/>
          <p:cNvSpPr>
            <a:spLocks noChangeAspect="1" noChangeArrowheads="1"/>
          </p:cNvSpPr>
          <p:nvPr/>
        </p:nvSpPr>
        <p:spPr bwMode="auto">
          <a:xfrm>
            <a:off x="3187700" y="874713"/>
            <a:ext cx="4114800" cy="5108575"/>
          </a:xfrm>
          <a:prstGeom prst="rect">
            <a:avLst/>
          </a:prstGeom>
          <a:noFill/>
        </p:spPr>
        <p:txBody>
          <a:bodyPr/>
          <a:lstStyle/>
          <a:p>
            <a:endParaRPr lang="en-US"/>
          </a:p>
        </p:txBody>
      </p:sp>
      <p:sp>
        <p:nvSpPr>
          <p:cNvPr id="109585" name="AutoShape 17" descr="ftp://swcpimages:allIwant@ftp.thomsonlearning.com/2008_Covers/Decision%20Sciences/ASW_MS/ASW0324399804_amzn.jpg"/>
          <p:cNvSpPr>
            <a:spLocks noChangeAspect="1" noChangeArrowheads="1"/>
          </p:cNvSpPr>
          <p:nvPr/>
        </p:nvSpPr>
        <p:spPr bwMode="auto">
          <a:xfrm>
            <a:off x="3187700" y="874713"/>
            <a:ext cx="4114800" cy="5108575"/>
          </a:xfrm>
          <a:prstGeom prst="rect">
            <a:avLst/>
          </a:prstGeom>
          <a:noFill/>
        </p:spPr>
        <p:txBody>
          <a:bodyPr/>
          <a:lstStyle/>
          <a:p>
            <a:endParaRPr lang="en-US"/>
          </a:p>
        </p:txBody>
      </p:sp>
      <p:sp>
        <p:nvSpPr>
          <p:cNvPr id="109586" name="AutoShape 18" descr="ftp://swcpimages:allIwant@ftp.thomsonlearning.com/2008_Covers/Decision%20Sciences/ASW_MS/ASW0324399804_amzn.jpg"/>
          <p:cNvSpPr>
            <a:spLocks noChangeAspect="1" noChangeArrowheads="1"/>
          </p:cNvSpPr>
          <p:nvPr/>
        </p:nvSpPr>
        <p:spPr bwMode="auto">
          <a:xfrm>
            <a:off x="3187700" y="874713"/>
            <a:ext cx="4114800" cy="5108575"/>
          </a:xfrm>
          <a:prstGeom prst="rect">
            <a:avLst/>
          </a:prstGeom>
          <a:noFill/>
        </p:spPr>
        <p:txBody>
          <a:bodyPr/>
          <a:lstStyle/>
          <a:p>
            <a:endParaRPr lang="en-US"/>
          </a:p>
        </p:txBody>
      </p:sp>
      <p:sp>
        <p:nvSpPr>
          <p:cNvPr id="109588" name="AutoShape 20" descr="ftp://swcpimages:allIwant@ftp.thomsonlearning.com/2008_Covers/Decision%20Sciences/ASW_MS/ASW0324399804_amzn.jpg"/>
          <p:cNvSpPr>
            <a:spLocks noChangeAspect="1" noChangeArrowheads="1"/>
          </p:cNvSpPr>
          <p:nvPr/>
        </p:nvSpPr>
        <p:spPr bwMode="auto">
          <a:xfrm>
            <a:off x="3187700" y="874713"/>
            <a:ext cx="4114800" cy="5108575"/>
          </a:xfrm>
          <a:prstGeom prst="rect">
            <a:avLst/>
          </a:prstGeom>
          <a:noFill/>
        </p:spPr>
        <p:txBody>
          <a:bodyPr/>
          <a:lstStyle/>
          <a:p>
            <a:endParaRPr lang="en-US"/>
          </a:p>
        </p:txBody>
      </p:sp>
      <p:sp>
        <p:nvSpPr>
          <p:cNvPr id="109589" name="AutoShape 21" descr="ftp://swcpimages:allIwant@ftp.thomsonlearning.com/2008_Covers/Decision%20Sciences/ASW_MS/ASW0324399804_amzn.jpg"/>
          <p:cNvSpPr>
            <a:spLocks noChangeAspect="1" noChangeArrowheads="1"/>
          </p:cNvSpPr>
          <p:nvPr/>
        </p:nvSpPr>
        <p:spPr bwMode="auto">
          <a:xfrm>
            <a:off x="3187700" y="874713"/>
            <a:ext cx="4114800" cy="5108575"/>
          </a:xfrm>
          <a:prstGeom prst="rect">
            <a:avLst/>
          </a:prstGeom>
          <a:noFill/>
        </p:spPr>
        <p:txBody>
          <a:bodyPr/>
          <a:lstStyle/>
          <a:p>
            <a:endParaRPr lang="en-US"/>
          </a:p>
        </p:txBody>
      </p:sp>
      <p:sp>
        <p:nvSpPr>
          <p:cNvPr id="109590" name="AutoShape 22" descr="ftp://swcpimages:allIwant@ftp.thomsonlearning.com/2008_Covers/Decision%20Sciences/ASW_MS/ASW0324399804_amzn.jpg"/>
          <p:cNvSpPr>
            <a:spLocks noChangeAspect="1" noChangeArrowheads="1"/>
          </p:cNvSpPr>
          <p:nvPr/>
        </p:nvSpPr>
        <p:spPr bwMode="auto">
          <a:xfrm>
            <a:off x="3187700" y="874713"/>
            <a:ext cx="4114800" cy="5108575"/>
          </a:xfrm>
          <a:prstGeom prst="rect">
            <a:avLst/>
          </a:prstGeom>
          <a:noFill/>
        </p:spPr>
        <p:txBody>
          <a:bodyPr/>
          <a:lstStyle/>
          <a:p>
            <a:endParaRPr lang="en-US"/>
          </a:p>
        </p:txBody>
      </p:sp>
      <p:grpSp>
        <p:nvGrpSpPr>
          <p:cNvPr id="17" name="Group 37"/>
          <p:cNvGrpSpPr>
            <a:grpSpLocks/>
          </p:cNvGrpSpPr>
          <p:nvPr/>
        </p:nvGrpSpPr>
        <p:grpSpPr bwMode="auto">
          <a:xfrm>
            <a:off x="1257301" y="723900"/>
            <a:ext cx="5485019" cy="5334000"/>
            <a:chOff x="3391" y="1933"/>
            <a:chExt cx="1747" cy="1217"/>
          </a:xfrm>
        </p:grpSpPr>
        <p:sp>
          <p:nvSpPr>
            <p:cNvPr id="18" name="Rectangle 38"/>
            <p:cNvSpPr>
              <a:spLocks noChangeArrowheads="1"/>
            </p:cNvSpPr>
            <p:nvPr/>
          </p:nvSpPr>
          <p:spPr bwMode="auto">
            <a:xfrm>
              <a:off x="3420" y="1934"/>
              <a:ext cx="1531" cy="1216"/>
            </a:xfrm>
            <a:prstGeom prst="rect">
              <a:avLst/>
            </a:prstGeom>
            <a:gradFill rotWithShape="1">
              <a:gsLst>
                <a:gs pos="0">
                  <a:srgbClr val="7D67A9">
                    <a:gamma/>
                    <a:shade val="57255"/>
                    <a:invGamma/>
                  </a:srgbClr>
                </a:gs>
                <a:gs pos="100000">
                  <a:srgbClr val="7D67A9"/>
                </a:gs>
              </a:gsLst>
              <a:lin ang="0" scaled="1"/>
            </a:gradFill>
            <a:ln w="76200">
              <a:noFill/>
              <a:miter lim="800000"/>
              <a:headEnd/>
              <a:tailEnd/>
            </a:ln>
            <a:effectLst>
              <a:outerShdw dist="12700" dir="10800000" algn="ctr" rotWithShape="0">
                <a:srgbClr val="F9DFB5">
                  <a:alpha val="50000"/>
                </a:srgbClr>
              </a:outerShdw>
            </a:effectLst>
          </p:spPr>
          <p:txBody>
            <a:bodyPr wrap="none" anchor="ctr"/>
            <a:lstStyle/>
            <a:p>
              <a:pPr algn="ctr" eaLnBrk="0" hangingPunct="0">
                <a:defRPr/>
              </a:pPr>
              <a:endParaRPr lang="en-US">
                <a:effectLst>
                  <a:outerShdw blurRad="38100" dist="38100" dir="2700000" algn="tl">
                    <a:srgbClr val="000000">
                      <a:alpha val="43137"/>
                    </a:srgbClr>
                  </a:outerShdw>
                </a:effectLst>
              </a:endParaRPr>
            </a:p>
          </p:txBody>
        </p:sp>
        <p:sp>
          <p:nvSpPr>
            <p:cNvPr id="19" name="AutoShape 39"/>
            <p:cNvSpPr>
              <a:spLocks noChangeArrowheads="1"/>
            </p:cNvSpPr>
            <p:nvPr/>
          </p:nvSpPr>
          <p:spPr bwMode="auto">
            <a:xfrm>
              <a:off x="4022" y="1965"/>
              <a:ext cx="1116" cy="633"/>
            </a:xfrm>
            <a:prstGeom prst="roundRect">
              <a:avLst>
                <a:gd name="adj" fmla="val 16667"/>
              </a:avLst>
            </a:prstGeom>
            <a:noFill/>
            <a:ln w="9525">
              <a:noFill/>
              <a:round/>
              <a:headEnd/>
              <a:tailEnd/>
            </a:ln>
          </p:spPr>
          <p:txBody>
            <a:bodyPr>
              <a:spAutoFit/>
            </a:bodyPr>
            <a:lstStyle/>
            <a:p>
              <a:pPr algn="l" eaLnBrk="0" hangingPunct="0"/>
              <a:endParaRPr lang="en-US" sz="600" dirty="0">
                <a:solidFill>
                  <a:srgbClr val="FFFFFF"/>
                </a:solidFill>
                <a:latin typeface="Futura Md BT"/>
              </a:endParaRPr>
            </a:p>
            <a:p>
              <a:pPr marL="292100" algn="l" eaLnBrk="0" hangingPunct="0"/>
              <a:r>
                <a:rPr lang="en-US" sz="2400" b="1" dirty="0" smtClean="0">
                  <a:solidFill>
                    <a:srgbClr val="FFFFFF"/>
                  </a:solidFill>
                  <a:latin typeface="Futura Md BT"/>
                </a:rPr>
                <a:t>Quantitative Methods For Business 12e</a:t>
              </a:r>
              <a:endParaRPr lang="en-US" sz="2400" b="1" dirty="0">
                <a:solidFill>
                  <a:srgbClr val="FFFFFF"/>
                </a:solidFill>
                <a:latin typeface="Futura Md BT"/>
              </a:endParaRPr>
            </a:p>
            <a:p>
              <a:pPr algn="l" eaLnBrk="0" hangingPunct="0"/>
              <a:endParaRPr lang="en-US" sz="400" dirty="0">
                <a:solidFill>
                  <a:srgbClr val="FFFFFF"/>
                </a:solidFill>
                <a:latin typeface="Futura Md BT"/>
              </a:endParaRPr>
            </a:p>
            <a:p>
              <a:pPr marL="457200" indent="342900" algn="l" eaLnBrk="0" hangingPunct="0"/>
              <a:r>
                <a:rPr lang="en-US" sz="1500" b="1" dirty="0" smtClean="0">
                  <a:solidFill>
                    <a:srgbClr val="FFFFFF"/>
                  </a:solidFill>
                  <a:latin typeface="Futura Md BT"/>
                </a:rPr>
                <a:t>Anderson</a:t>
              </a:r>
            </a:p>
            <a:p>
              <a:pPr marL="457200" indent="342900" algn="l" eaLnBrk="0" hangingPunct="0"/>
              <a:r>
                <a:rPr lang="en-US" sz="1500" b="1" dirty="0" smtClean="0">
                  <a:solidFill>
                    <a:srgbClr val="FFFFFF"/>
                  </a:solidFill>
                  <a:latin typeface="Futura Md BT"/>
                </a:rPr>
                <a:t>Sweeney</a:t>
              </a:r>
            </a:p>
            <a:p>
              <a:pPr marL="457200" indent="342900" algn="l" eaLnBrk="0" hangingPunct="0"/>
              <a:r>
                <a:rPr lang="en-US" sz="1500" b="1" dirty="0" smtClean="0">
                  <a:solidFill>
                    <a:srgbClr val="FFFFFF"/>
                  </a:solidFill>
                  <a:latin typeface="Futura Md BT"/>
                </a:rPr>
                <a:t>Williams</a:t>
              </a:r>
            </a:p>
            <a:p>
              <a:pPr marL="457200" indent="342900" algn="l" eaLnBrk="0" hangingPunct="0"/>
              <a:r>
                <a:rPr lang="en-US" sz="1500" b="1" dirty="0" err="1" smtClean="0">
                  <a:solidFill>
                    <a:srgbClr val="FFFFFF"/>
                  </a:solidFill>
                  <a:latin typeface="Futura Md BT"/>
                </a:rPr>
                <a:t>Camm</a:t>
              </a:r>
              <a:endParaRPr lang="en-US" sz="1500" b="1" dirty="0" smtClean="0">
                <a:solidFill>
                  <a:srgbClr val="FFFFFF"/>
                </a:solidFill>
                <a:latin typeface="Futura Md BT"/>
              </a:endParaRPr>
            </a:p>
            <a:p>
              <a:pPr marL="457200" indent="342900" algn="l" eaLnBrk="0" hangingPunct="0"/>
              <a:r>
                <a:rPr lang="en-US" sz="1500" b="1" dirty="0" smtClean="0">
                  <a:solidFill>
                    <a:srgbClr val="FFFFFF"/>
                  </a:solidFill>
                  <a:latin typeface="Futura Md BT"/>
                </a:rPr>
                <a:t>Martin</a:t>
              </a:r>
              <a:endParaRPr lang="en-US" sz="1500" b="1" dirty="0">
                <a:solidFill>
                  <a:srgbClr val="FFFFFF"/>
                </a:solidFill>
                <a:latin typeface="Futura Md BT"/>
              </a:endParaRPr>
            </a:p>
          </p:txBody>
        </p:sp>
        <p:grpSp>
          <p:nvGrpSpPr>
            <p:cNvPr id="20" name="Group 40"/>
            <p:cNvGrpSpPr>
              <a:grpSpLocks/>
            </p:cNvGrpSpPr>
            <p:nvPr/>
          </p:nvGrpSpPr>
          <p:grpSpPr bwMode="auto">
            <a:xfrm>
              <a:off x="3482" y="1933"/>
              <a:ext cx="522" cy="1215"/>
              <a:chOff x="3268" y="1689"/>
              <a:chExt cx="522" cy="1215"/>
            </a:xfrm>
          </p:grpSpPr>
          <p:sp>
            <p:nvSpPr>
              <p:cNvPr id="22" name="Arc 41"/>
              <p:cNvSpPr>
                <a:spLocks/>
              </p:cNvSpPr>
              <p:nvPr/>
            </p:nvSpPr>
            <p:spPr bwMode="auto">
              <a:xfrm rot="10290076" flipH="1">
                <a:off x="3294" y="1717"/>
                <a:ext cx="496" cy="1183"/>
              </a:xfrm>
              <a:custGeom>
                <a:avLst/>
                <a:gdLst>
                  <a:gd name="G0" fmla="+- 0 0 0"/>
                  <a:gd name="G1" fmla="+- 20364 0 0"/>
                  <a:gd name="G2" fmla="+- 21600 0 0"/>
                  <a:gd name="T0" fmla="*/ 7201 w 21600"/>
                  <a:gd name="T1" fmla="*/ 0 h 20364"/>
                  <a:gd name="T2" fmla="*/ 21600 w 21600"/>
                  <a:gd name="T3" fmla="*/ 20364 h 20364"/>
                  <a:gd name="T4" fmla="*/ 0 w 21600"/>
                  <a:gd name="T5" fmla="*/ 20364 h 20364"/>
                </a:gdLst>
                <a:ahLst/>
                <a:cxnLst>
                  <a:cxn ang="0">
                    <a:pos x="T0" y="T1"/>
                  </a:cxn>
                  <a:cxn ang="0">
                    <a:pos x="T2" y="T3"/>
                  </a:cxn>
                  <a:cxn ang="0">
                    <a:pos x="T4" y="T5"/>
                  </a:cxn>
                </a:cxnLst>
                <a:rect l="0" t="0" r="r" b="b"/>
                <a:pathLst>
                  <a:path w="21600" h="20364" fill="none" extrusionOk="0">
                    <a:moveTo>
                      <a:pt x="7201" y="-1"/>
                    </a:moveTo>
                    <a:cubicBezTo>
                      <a:pt x="15830" y="3051"/>
                      <a:pt x="21600" y="11210"/>
                      <a:pt x="21600" y="20364"/>
                    </a:cubicBezTo>
                  </a:path>
                  <a:path w="21600" h="20364" stroke="0" extrusionOk="0">
                    <a:moveTo>
                      <a:pt x="7201" y="-1"/>
                    </a:moveTo>
                    <a:cubicBezTo>
                      <a:pt x="15830" y="3051"/>
                      <a:pt x="21600" y="11210"/>
                      <a:pt x="21600" y="20364"/>
                    </a:cubicBezTo>
                    <a:lnTo>
                      <a:pt x="0" y="20364"/>
                    </a:lnTo>
                    <a:close/>
                  </a:path>
                </a:pathLst>
              </a:custGeom>
              <a:solidFill>
                <a:srgbClr val="FFFFFF"/>
              </a:solidFill>
              <a:ln w="12700">
                <a:solidFill>
                  <a:schemeClr val="tx1"/>
                </a:solidFill>
                <a:round/>
                <a:headEnd/>
                <a:tailEnd/>
              </a:ln>
              <a:effectLst/>
            </p:spPr>
            <p:txBody>
              <a:bodyPr wrap="none" anchor="ctr"/>
              <a:lstStyle/>
              <a:p>
                <a:pPr algn="ctr" eaLnBrk="0" hangingPunct="0">
                  <a:defRPr/>
                </a:pPr>
                <a:endParaRPr lang="en-US">
                  <a:effectLst>
                    <a:outerShdw blurRad="38100" dist="38100" dir="2700000" algn="tl">
                      <a:srgbClr val="000000">
                        <a:alpha val="43137"/>
                      </a:srgbClr>
                    </a:outerShdw>
                  </a:effectLst>
                </a:endParaRPr>
              </a:p>
            </p:txBody>
          </p:sp>
          <p:sp>
            <p:nvSpPr>
              <p:cNvPr id="23" name="AutoShape 42"/>
              <p:cNvSpPr>
                <a:spLocks noChangeArrowheads="1"/>
              </p:cNvSpPr>
              <p:nvPr/>
            </p:nvSpPr>
            <p:spPr bwMode="auto">
              <a:xfrm flipV="1">
                <a:off x="3308" y="1689"/>
                <a:ext cx="360" cy="188"/>
              </a:xfrm>
              <a:prstGeom prst="rtTriangle">
                <a:avLst/>
              </a:prstGeom>
              <a:solidFill>
                <a:srgbClr val="FFFFFF"/>
              </a:solidFill>
              <a:ln w="12700">
                <a:noFill/>
                <a:miter lim="800000"/>
                <a:headEnd/>
                <a:tailEnd/>
              </a:ln>
              <a:effectLst/>
            </p:spPr>
            <p:txBody>
              <a:bodyPr wrap="none" anchor="ctr"/>
              <a:lstStyle/>
              <a:p>
                <a:pPr algn="ctr" eaLnBrk="0" hangingPunct="0">
                  <a:defRPr/>
                </a:pPr>
                <a:endParaRPr lang="en-US">
                  <a:effectLst>
                    <a:outerShdw blurRad="38100" dist="38100" dir="2700000" algn="tl">
                      <a:srgbClr val="000000">
                        <a:alpha val="43137"/>
                      </a:srgbClr>
                    </a:outerShdw>
                  </a:effectLst>
                </a:endParaRPr>
              </a:p>
            </p:txBody>
          </p:sp>
          <p:sp>
            <p:nvSpPr>
              <p:cNvPr id="24" name="AutoShape 43"/>
              <p:cNvSpPr>
                <a:spLocks noChangeArrowheads="1"/>
              </p:cNvSpPr>
              <p:nvPr/>
            </p:nvSpPr>
            <p:spPr bwMode="auto">
              <a:xfrm>
                <a:off x="3268" y="1880"/>
                <a:ext cx="320" cy="1024"/>
              </a:xfrm>
              <a:prstGeom prst="rtTriangle">
                <a:avLst/>
              </a:prstGeom>
              <a:solidFill>
                <a:srgbClr val="FFFFFF"/>
              </a:solidFill>
              <a:ln w="12700">
                <a:noFill/>
                <a:miter lim="800000"/>
                <a:headEnd/>
                <a:tailEnd/>
              </a:ln>
              <a:effectLst/>
            </p:spPr>
            <p:txBody>
              <a:bodyPr wrap="none" anchor="ctr"/>
              <a:lstStyle/>
              <a:p>
                <a:pPr algn="ctr" eaLnBrk="0" hangingPunct="0">
                  <a:defRPr/>
                </a:pPr>
                <a:endParaRPr lang="en-US">
                  <a:effectLst>
                    <a:outerShdw blurRad="38100" dist="38100" dir="2700000" algn="tl">
                      <a:srgbClr val="000000">
                        <a:alpha val="43137"/>
                      </a:srgbClr>
                    </a:outerShdw>
                  </a:effectLst>
                </a:endParaRPr>
              </a:p>
            </p:txBody>
          </p:sp>
        </p:grpSp>
        <p:sp>
          <p:nvSpPr>
            <p:cNvPr id="21" name="Rectangle 44"/>
            <p:cNvSpPr>
              <a:spLocks noChangeArrowheads="1"/>
            </p:cNvSpPr>
            <p:nvPr/>
          </p:nvSpPr>
          <p:spPr bwMode="auto">
            <a:xfrm>
              <a:off x="3391" y="1933"/>
              <a:ext cx="135" cy="1217"/>
            </a:xfrm>
            <a:prstGeom prst="rect">
              <a:avLst/>
            </a:prstGeom>
            <a:solidFill>
              <a:srgbClr val="000000"/>
            </a:solidFill>
            <a:ln w="12700">
              <a:noFill/>
              <a:miter lim="800000"/>
              <a:headEnd/>
              <a:tailEnd/>
            </a:ln>
            <a:effectLst/>
          </p:spPr>
          <p:txBody>
            <a:bodyPr wrap="none" anchor="ctr"/>
            <a:lstStyle/>
            <a:p>
              <a:pPr algn="ctr" eaLnBrk="0" hangingPunct="0">
                <a:defRPr/>
              </a:pPr>
              <a:endParaRPr lang="en-US">
                <a:effectLst>
                  <a:outerShdw blurRad="38100" dist="38100" dir="2700000" algn="tl">
                    <a:srgbClr val="000000">
                      <a:alpha val="43137"/>
                    </a:srgbClr>
                  </a:outerShdw>
                </a:effectLst>
              </a:endParaRPr>
            </a:p>
          </p:txBody>
        </p:sp>
      </p:grpSp>
      <p:grpSp>
        <p:nvGrpSpPr>
          <p:cNvPr id="109592" name="Group 24"/>
          <p:cNvGrpSpPr>
            <a:grpSpLocks/>
          </p:cNvGrpSpPr>
          <p:nvPr/>
        </p:nvGrpSpPr>
        <p:grpSpPr bwMode="auto">
          <a:xfrm>
            <a:off x="5383213" y="3589338"/>
            <a:ext cx="2568575" cy="1931987"/>
            <a:chOff x="3391" y="1933"/>
            <a:chExt cx="1618" cy="1217"/>
          </a:xfrm>
        </p:grpSpPr>
        <p:sp>
          <p:nvSpPr>
            <p:cNvPr id="109593" name="Rectangle 25"/>
            <p:cNvSpPr>
              <a:spLocks noChangeArrowheads="1"/>
            </p:cNvSpPr>
            <p:nvPr/>
          </p:nvSpPr>
          <p:spPr bwMode="auto">
            <a:xfrm>
              <a:off x="3420" y="1934"/>
              <a:ext cx="1531" cy="1216"/>
            </a:xfrm>
            <a:prstGeom prst="rect">
              <a:avLst/>
            </a:prstGeom>
            <a:gradFill rotWithShape="1">
              <a:gsLst>
                <a:gs pos="0">
                  <a:srgbClr val="7D67A9">
                    <a:gamma/>
                    <a:shade val="57255"/>
                    <a:invGamma/>
                  </a:srgbClr>
                </a:gs>
                <a:gs pos="100000">
                  <a:srgbClr val="7D67A9"/>
                </a:gs>
              </a:gsLst>
              <a:lin ang="0" scaled="1"/>
            </a:gradFill>
            <a:ln w="76200">
              <a:noFill/>
              <a:miter lim="800000"/>
              <a:headEnd/>
              <a:tailEnd/>
            </a:ln>
            <a:effectLst>
              <a:outerShdw dist="12700" dir="10800000" algn="ctr" rotWithShape="0">
                <a:srgbClr val="F9DFB5">
                  <a:alpha val="50000"/>
                </a:srgbClr>
              </a:outerShdw>
            </a:effectLst>
          </p:spPr>
          <p:txBody>
            <a:bodyPr wrap="none" anchor="ctr"/>
            <a:lstStyle/>
            <a:p>
              <a:endParaRPr lang="en-US"/>
            </a:p>
          </p:txBody>
        </p:sp>
        <p:sp>
          <p:nvSpPr>
            <p:cNvPr id="109594" name="AutoShape 26"/>
            <p:cNvSpPr>
              <a:spLocks noChangeArrowheads="1"/>
            </p:cNvSpPr>
            <p:nvPr/>
          </p:nvSpPr>
          <p:spPr bwMode="auto">
            <a:xfrm>
              <a:off x="3893" y="1968"/>
              <a:ext cx="1116" cy="1150"/>
            </a:xfrm>
            <a:prstGeom prst="roundRect">
              <a:avLst>
                <a:gd name="adj" fmla="val 16667"/>
              </a:avLst>
            </a:prstGeom>
            <a:noFill/>
            <a:ln w="9525">
              <a:noFill/>
              <a:round/>
              <a:headEnd/>
              <a:tailEnd/>
            </a:ln>
            <a:effectLst/>
          </p:spPr>
          <p:txBody>
            <a:bodyPr>
              <a:spAutoFit/>
            </a:bodyPr>
            <a:lstStyle/>
            <a:p>
              <a:r>
                <a:rPr lang="en-US" sz="1500" b="1" dirty="0">
                  <a:solidFill>
                    <a:srgbClr val="FFFFFF"/>
                  </a:solidFill>
                  <a:effectLst/>
                  <a:latin typeface="Futura Md BT"/>
                </a:rPr>
                <a:t>Slides by</a:t>
              </a:r>
            </a:p>
            <a:p>
              <a:endParaRPr lang="en-US" sz="600" dirty="0">
                <a:solidFill>
                  <a:srgbClr val="FFFFFF"/>
                </a:solidFill>
                <a:effectLst/>
                <a:latin typeface="Futura Md BT"/>
              </a:endParaRPr>
            </a:p>
            <a:p>
              <a:r>
                <a:rPr lang="en-US" sz="2400" b="1" dirty="0">
                  <a:solidFill>
                    <a:srgbClr val="FFFFFF"/>
                  </a:solidFill>
                  <a:effectLst/>
                  <a:latin typeface="Futura Md BT"/>
                </a:rPr>
                <a:t>John</a:t>
              </a:r>
            </a:p>
            <a:p>
              <a:r>
                <a:rPr lang="en-US" sz="2400" b="1" dirty="0" err="1">
                  <a:solidFill>
                    <a:srgbClr val="FFFFFF"/>
                  </a:solidFill>
                  <a:effectLst/>
                  <a:latin typeface="Futura Md BT"/>
                </a:rPr>
                <a:t>Loucks</a:t>
              </a:r>
              <a:endParaRPr lang="en-US" sz="2400" b="1" dirty="0">
                <a:solidFill>
                  <a:srgbClr val="FFFFFF"/>
                </a:solidFill>
                <a:effectLst/>
                <a:latin typeface="Futura Md BT"/>
              </a:endParaRPr>
            </a:p>
            <a:p>
              <a:endParaRPr lang="en-US" sz="400" dirty="0">
                <a:solidFill>
                  <a:srgbClr val="FFFFFF"/>
                </a:solidFill>
                <a:effectLst/>
                <a:latin typeface="Futura Md BT"/>
              </a:endParaRPr>
            </a:p>
            <a:p>
              <a:r>
                <a:rPr lang="en-US" sz="1500" b="1" dirty="0">
                  <a:solidFill>
                    <a:srgbClr val="FFFFFF"/>
                  </a:solidFill>
                  <a:effectLst/>
                  <a:latin typeface="Futura Md BT"/>
                </a:rPr>
                <a:t>St. Edward’s</a:t>
              </a:r>
            </a:p>
            <a:p>
              <a:r>
                <a:rPr lang="en-US" sz="1500" b="1" dirty="0">
                  <a:solidFill>
                    <a:srgbClr val="FFFFFF"/>
                  </a:solidFill>
                  <a:effectLst/>
                  <a:latin typeface="Futura Md BT"/>
                </a:rPr>
                <a:t>University</a:t>
              </a:r>
            </a:p>
          </p:txBody>
        </p:sp>
        <p:grpSp>
          <p:nvGrpSpPr>
            <p:cNvPr id="109595" name="Group 27"/>
            <p:cNvGrpSpPr>
              <a:grpSpLocks/>
            </p:cNvGrpSpPr>
            <p:nvPr/>
          </p:nvGrpSpPr>
          <p:grpSpPr bwMode="auto">
            <a:xfrm>
              <a:off x="3482" y="1933"/>
              <a:ext cx="523" cy="1215"/>
              <a:chOff x="3268" y="1689"/>
              <a:chExt cx="523" cy="1215"/>
            </a:xfrm>
          </p:grpSpPr>
          <p:sp>
            <p:nvSpPr>
              <p:cNvPr id="109596" name="Arc 28"/>
              <p:cNvSpPr>
                <a:spLocks/>
              </p:cNvSpPr>
              <p:nvPr/>
            </p:nvSpPr>
            <p:spPr bwMode="auto">
              <a:xfrm rot="10064872" flipH="1">
                <a:off x="3295" y="1729"/>
                <a:ext cx="496" cy="1166"/>
              </a:xfrm>
              <a:custGeom>
                <a:avLst/>
                <a:gdLst>
                  <a:gd name="G0" fmla="+- 0 0 0"/>
                  <a:gd name="G1" fmla="+- 20364 0 0"/>
                  <a:gd name="G2" fmla="+- 21600 0 0"/>
                  <a:gd name="T0" fmla="*/ 7201 w 21600"/>
                  <a:gd name="T1" fmla="*/ 0 h 20364"/>
                  <a:gd name="T2" fmla="*/ 21600 w 21600"/>
                  <a:gd name="T3" fmla="*/ 20364 h 20364"/>
                  <a:gd name="T4" fmla="*/ 0 w 21600"/>
                  <a:gd name="T5" fmla="*/ 20364 h 20364"/>
                </a:gdLst>
                <a:ahLst/>
                <a:cxnLst>
                  <a:cxn ang="0">
                    <a:pos x="T0" y="T1"/>
                  </a:cxn>
                  <a:cxn ang="0">
                    <a:pos x="T2" y="T3"/>
                  </a:cxn>
                  <a:cxn ang="0">
                    <a:pos x="T4" y="T5"/>
                  </a:cxn>
                </a:cxnLst>
                <a:rect l="0" t="0" r="r" b="b"/>
                <a:pathLst>
                  <a:path w="21600" h="20364" fill="none" extrusionOk="0">
                    <a:moveTo>
                      <a:pt x="7201" y="-1"/>
                    </a:moveTo>
                    <a:cubicBezTo>
                      <a:pt x="15830" y="3051"/>
                      <a:pt x="21600" y="11210"/>
                      <a:pt x="21600" y="20364"/>
                    </a:cubicBezTo>
                  </a:path>
                  <a:path w="21600" h="20364" stroke="0" extrusionOk="0">
                    <a:moveTo>
                      <a:pt x="7201" y="-1"/>
                    </a:moveTo>
                    <a:cubicBezTo>
                      <a:pt x="15830" y="3051"/>
                      <a:pt x="21600" y="11210"/>
                      <a:pt x="21600" y="20364"/>
                    </a:cubicBezTo>
                    <a:lnTo>
                      <a:pt x="0" y="20364"/>
                    </a:lnTo>
                    <a:close/>
                  </a:path>
                </a:pathLst>
              </a:custGeom>
              <a:solidFill>
                <a:srgbClr val="FFFFFF"/>
              </a:solidFill>
              <a:ln w="12700">
                <a:solidFill>
                  <a:schemeClr val="tx1"/>
                </a:solidFill>
                <a:round/>
                <a:headEnd/>
                <a:tailEnd/>
              </a:ln>
              <a:effectLst/>
            </p:spPr>
            <p:txBody>
              <a:bodyPr wrap="none" anchor="ctr"/>
              <a:lstStyle/>
              <a:p>
                <a:endParaRPr lang="en-US"/>
              </a:p>
            </p:txBody>
          </p:sp>
          <p:sp>
            <p:nvSpPr>
              <p:cNvPr id="109597" name="AutoShape 29"/>
              <p:cNvSpPr>
                <a:spLocks noChangeArrowheads="1"/>
              </p:cNvSpPr>
              <p:nvPr/>
            </p:nvSpPr>
            <p:spPr bwMode="auto">
              <a:xfrm flipV="1">
                <a:off x="3308" y="1689"/>
                <a:ext cx="360" cy="152"/>
              </a:xfrm>
              <a:prstGeom prst="rtTriangle">
                <a:avLst/>
              </a:prstGeom>
              <a:solidFill>
                <a:srgbClr val="FFFFFF"/>
              </a:solidFill>
              <a:ln w="12700">
                <a:noFill/>
                <a:miter lim="800000"/>
                <a:headEnd/>
                <a:tailEnd/>
              </a:ln>
              <a:effectLst/>
            </p:spPr>
            <p:txBody>
              <a:bodyPr wrap="none" anchor="ctr"/>
              <a:lstStyle/>
              <a:p>
                <a:endParaRPr lang="en-US"/>
              </a:p>
            </p:txBody>
          </p:sp>
          <p:sp>
            <p:nvSpPr>
              <p:cNvPr id="109598" name="AutoShape 30"/>
              <p:cNvSpPr>
                <a:spLocks noChangeArrowheads="1"/>
              </p:cNvSpPr>
              <p:nvPr/>
            </p:nvSpPr>
            <p:spPr bwMode="auto">
              <a:xfrm>
                <a:off x="3268" y="1880"/>
                <a:ext cx="320" cy="1024"/>
              </a:xfrm>
              <a:prstGeom prst="rtTriangle">
                <a:avLst/>
              </a:prstGeom>
              <a:solidFill>
                <a:srgbClr val="FFFFFF"/>
              </a:solidFill>
              <a:ln w="12700">
                <a:noFill/>
                <a:miter lim="800000"/>
                <a:headEnd/>
                <a:tailEnd/>
              </a:ln>
              <a:effectLst/>
            </p:spPr>
            <p:txBody>
              <a:bodyPr wrap="none" anchor="ctr"/>
              <a:lstStyle/>
              <a:p>
                <a:endParaRPr lang="en-US"/>
              </a:p>
            </p:txBody>
          </p:sp>
        </p:grpSp>
        <p:sp>
          <p:nvSpPr>
            <p:cNvPr id="109599" name="Rectangle 31"/>
            <p:cNvSpPr>
              <a:spLocks noChangeArrowheads="1"/>
            </p:cNvSpPr>
            <p:nvPr/>
          </p:nvSpPr>
          <p:spPr bwMode="auto">
            <a:xfrm>
              <a:off x="3391" y="1933"/>
              <a:ext cx="135" cy="1217"/>
            </a:xfrm>
            <a:prstGeom prst="rect">
              <a:avLst/>
            </a:prstGeom>
            <a:solidFill>
              <a:srgbClr val="000000"/>
            </a:solidFill>
            <a:ln w="12700">
              <a:noFill/>
              <a:miter lim="800000"/>
              <a:headEnd/>
              <a:tailEnd/>
            </a:ln>
            <a:effectLst/>
          </p:spPr>
          <p:txBody>
            <a:bodyPr wrap="none" anchor="ctr"/>
            <a:lstStyle/>
            <a:p>
              <a:endParaRPr lang="en-US"/>
            </a:p>
          </p:txBody>
        </p:sp>
      </p:grpSp>
    </p:spTree>
  </p:cSld>
  <p:clrMapOvr>
    <a:masterClrMapping/>
  </p:clrMapOvr>
  <p:transition>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830263" y="166688"/>
            <a:ext cx="7475537" cy="585787"/>
          </a:xfrm>
          <a:noFill/>
          <a:ln/>
        </p:spPr>
        <p:txBody>
          <a:bodyPr/>
          <a:lstStyle/>
          <a:p>
            <a:r>
              <a:rPr lang="en-US"/>
              <a:t>Example:  Shortest Route</a:t>
            </a:r>
          </a:p>
        </p:txBody>
      </p:sp>
      <p:sp>
        <p:nvSpPr>
          <p:cNvPr id="12327" name="Rectangle 39"/>
          <p:cNvSpPr>
            <a:spLocks noGrp="1" noChangeArrowheads="1"/>
          </p:cNvSpPr>
          <p:nvPr>
            <p:ph type="body" idx="1"/>
          </p:nvPr>
        </p:nvSpPr>
        <p:spPr>
          <a:xfrm>
            <a:off x="685800" y="1128713"/>
            <a:ext cx="8299450" cy="5259387"/>
          </a:xfrm>
          <a:noFill/>
          <a:ln/>
        </p:spPr>
        <p:txBody>
          <a:bodyPr/>
          <a:lstStyle/>
          <a:p>
            <a:pPr>
              <a:lnSpc>
                <a:spcPct val="90000"/>
              </a:lnSpc>
            </a:pPr>
            <a:r>
              <a:rPr lang="en-US">
                <a:solidFill>
                  <a:srgbClr val="66FFFF"/>
                </a:solidFill>
              </a:rPr>
              <a:t>LP Formulation</a:t>
            </a:r>
          </a:p>
          <a:p>
            <a:pPr lvl="1">
              <a:lnSpc>
                <a:spcPct val="90000"/>
              </a:lnSpc>
            </a:pPr>
            <a:r>
              <a:rPr lang="en-US">
                <a:solidFill>
                  <a:srgbClr val="66FFFF"/>
                </a:solidFill>
              </a:rPr>
              <a:t>Objective Function</a:t>
            </a:r>
          </a:p>
          <a:p>
            <a:pPr>
              <a:lnSpc>
                <a:spcPct val="90000"/>
              </a:lnSpc>
              <a:buFont typeface="Monotype Sorts" pitchFamily="2" charset="2"/>
              <a:buNone/>
            </a:pPr>
            <a:r>
              <a:rPr lang="en-US"/>
              <a:t>	      Min  80</a:t>
            </a:r>
            <a:r>
              <a:rPr lang="en-US" i="1"/>
              <a:t>x</a:t>
            </a:r>
            <a:r>
              <a:rPr lang="en-US" baseline="-25000"/>
              <a:t>12</a:t>
            </a:r>
            <a:r>
              <a:rPr lang="en-US"/>
              <a:t> + 40</a:t>
            </a:r>
            <a:r>
              <a:rPr lang="en-US" i="1"/>
              <a:t>x</a:t>
            </a:r>
            <a:r>
              <a:rPr lang="en-US" baseline="-25000"/>
              <a:t>13</a:t>
            </a:r>
            <a:r>
              <a:rPr lang="en-US"/>
              <a:t> + 80</a:t>
            </a:r>
            <a:r>
              <a:rPr lang="en-US" i="1"/>
              <a:t>x</a:t>
            </a:r>
            <a:r>
              <a:rPr lang="en-US" baseline="-25000"/>
              <a:t>14</a:t>
            </a:r>
            <a:r>
              <a:rPr lang="en-US"/>
              <a:t> + 130</a:t>
            </a:r>
            <a:r>
              <a:rPr lang="en-US" i="1"/>
              <a:t>x</a:t>
            </a:r>
            <a:r>
              <a:rPr lang="en-US" baseline="-25000"/>
              <a:t>15</a:t>
            </a:r>
            <a:r>
              <a:rPr lang="en-US"/>
              <a:t> + 180</a:t>
            </a:r>
            <a:r>
              <a:rPr lang="en-US" i="1"/>
              <a:t>x</a:t>
            </a:r>
            <a:r>
              <a:rPr lang="en-US" baseline="-25000"/>
              <a:t>16</a:t>
            </a:r>
            <a:r>
              <a:rPr lang="en-US"/>
              <a:t> + 60</a:t>
            </a:r>
            <a:r>
              <a:rPr lang="en-US" i="1"/>
              <a:t>x</a:t>
            </a:r>
            <a:r>
              <a:rPr lang="en-US" baseline="-25000"/>
              <a:t>25</a:t>
            </a:r>
            <a:r>
              <a:rPr lang="en-US"/>
              <a:t> </a:t>
            </a:r>
          </a:p>
          <a:p>
            <a:pPr>
              <a:lnSpc>
                <a:spcPct val="90000"/>
              </a:lnSpc>
              <a:buFont typeface="Monotype Sorts" pitchFamily="2" charset="2"/>
              <a:buNone/>
            </a:pPr>
            <a:r>
              <a:rPr lang="en-US"/>
              <a:t>                    + 100</a:t>
            </a:r>
            <a:r>
              <a:rPr lang="en-US" i="1"/>
              <a:t>x</a:t>
            </a:r>
            <a:r>
              <a:rPr lang="en-US" baseline="-25000"/>
              <a:t>26</a:t>
            </a:r>
            <a:r>
              <a:rPr lang="en-US"/>
              <a:t> + 30</a:t>
            </a:r>
            <a:r>
              <a:rPr lang="en-US" i="1"/>
              <a:t>x</a:t>
            </a:r>
            <a:r>
              <a:rPr lang="en-US" baseline="-25000"/>
              <a:t>34</a:t>
            </a:r>
            <a:r>
              <a:rPr lang="en-US"/>
              <a:t> + 90</a:t>
            </a:r>
            <a:r>
              <a:rPr lang="en-US" i="1"/>
              <a:t>x</a:t>
            </a:r>
            <a:r>
              <a:rPr lang="en-US" baseline="-25000"/>
              <a:t>35</a:t>
            </a:r>
            <a:r>
              <a:rPr lang="en-US"/>
              <a:t> + 120</a:t>
            </a:r>
            <a:r>
              <a:rPr lang="en-US" i="1"/>
              <a:t>x</a:t>
            </a:r>
            <a:r>
              <a:rPr lang="en-US" i="1" baseline="-25000"/>
              <a:t>36</a:t>
            </a:r>
            <a:r>
              <a:rPr lang="en-US"/>
              <a:t> + 30</a:t>
            </a:r>
            <a:r>
              <a:rPr lang="en-US" i="1"/>
              <a:t>x</a:t>
            </a:r>
            <a:r>
              <a:rPr lang="en-US" baseline="-25000"/>
              <a:t>43</a:t>
            </a:r>
            <a:r>
              <a:rPr lang="en-US"/>
              <a:t> + 50</a:t>
            </a:r>
            <a:r>
              <a:rPr lang="en-US" i="1"/>
              <a:t>x</a:t>
            </a:r>
            <a:r>
              <a:rPr lang="en-US" baseline="-25000"/>
              <a:t>45</a:t>
            </a:r>
            <a:r>
              <a:rPr lang="en-US"/>
              <a:t> </a:t>
            </a:r>
          </a:p>
          <a:p>
            <a:pPr>
              <a:lnSpc>
                <a:spcPct val="90000"/>
              </a:lnSpc>
              <a:buFont typeface="Monotype Sorts" pitchFamily="2" charset="2"/>
              <a:buNone/>
            </a:pPr>
            <a:r>
              <a:rPr lang="en-US"/>
              <a:t>                    + 90</a:t>
            </a:r>
            <a:r>
              <a:rPr lang="en-US" i="1"/>
              <a:t>x</a:t>
            </a:r>
            <a:r>
              <a:rPr lang="en-US" baseline="-25000"/>
              <a:t>46</a:t>
            </a:r>
            <a:r>
              <a:rPr lang="en-US"/>
              <a:t> + 60</a:t>
            </a:r>
            <a:r>
              <a:rPr lang="en-US" i="1"/>
              <a:t>x</a:t>
            </a:r>
            <a:r>
              <a:rPr lang="en-US" baseline="-25000"/>
              <a:t>52</a:t>
            </a:r>
            <a:r>
              <a:rPr lang="en-US"/>
              <a:t> + 90</a:t>
            </a:r>
            <a:r>
              <a:rPr lang="en-US" i="1"/>
              <a:t>x</a:t>
            </a:r>
            <a:r>
              <a:rPr lang="en-US" baseline="-25000"/>
              <a:t>53</a:t>
            </a:r>
            <a:r>
              <a:rPr lang="en-US"/>
              <a:t> + 50</a:t>
            </a:r>
            <a:r>
              <a:rPr lang="en-US" i="1"/>
              <a:t>x</a:t>
            </a:r>
            <a:r>
              <a:rPr lang="en-US" baseline="-25000"/>
              <a:t>54</a:t>
            </a:r>
            <a:r>
              <a:rPr lang="en-US"/>
              <a:t> + 30</a:t>
            </a:r>
            <a:r>
              <a:rPr lang="en-US" i="1"/>
              <a:t>x</a:t>
            </a:r>
            <a:r>
              <a:rPr lang="en-US" baseline="-25000"/>
              <a:t>56</a:t>
            </a:r>
            <a:r>
              <a:rPr lang="en-US"/>
              <a:t> </a:t>
            </a:r>
          </a:p>
          <a:p>
            <a:pPr>
              <a:lnSpc>
                <a:spcPct val="90000"/>
              </a:lnSpc>
              <a:buFont typeface="Monotype Sorts" pitchFamily="2" charset="2"/>
              <a:buNone/>
            </a:pPr>
            <a:endParaRPr lang="en-US" sz="1200"/>
          </a:p>
          <a:p>
            <a:pPr lvl="1">
              <a:lnSpc>
                <a:spcPct val="90000"/>
              </a:lnSpc>
            </a:pPr>
            <a:r>
              <a:rPr lang="en-US">
                <a:solidFill>
                  <a:srgbClr val="66FFFF"/>
                </a:solidFill>
              </a:rPr>
              <a:t>Node Flow-Conservation Constraints</a:t>
            </a:r>
          </a:p>
          <a:p>
            <a:pPr lvl="1">
              <a:lnSpc>
                <a:spcPct val="90000"/>
              </a:lnSpc>
              <a:buFontTx/>
              <a:buNone/>
            </a:pPr>
            <a:r>
              <a:rPr lang="en-US"/>
              <a:t>     	  </a:t>
            </a:r>
            <a:r>
              <a:rPr lang="en-US" i="1"/>
              <a:t>x</a:t>
            </a:r>
            <a:r>
              <a:rPr lang="en-US" baseline="-25000"/>
              <a:t>12</a:t>
            </a:r>
            <a:r>
              <a:rPr lang="en-US"/>
              <a:t> + </a:t>
            </a:r>
            <a:r>
              <a:rPr lang="en-US" i="1"/>
              <a:t>x</a:t>
            </a:r>
            <a:r>
              <a:rPr lang="en-US" baseline="-25000"/>
              <a:t>13</a:t>
            </a:r>
            <a:r>
              <a:rPr lang="en-US"/>
              <a:t> + </a:t>
            </a:r>
            <a:r>
              <a:rPr lang="en-US" i="1"/>
              <a:t>x</a:t>
            </a:r>
            <a:r>
              <a:rPr lang="en-US" baseline="-25000"/>
              <a:t>14</a:t>
            </a:r>
            <a:r>
              <a:rPr lang="en-US"/>
              <a:t> + </a:t>
            </a:r>
            <a:r>
              <a:rPr lang="en-US" i="1"/>
              <a:t>x</a:t>
            </a:r>
            <a:r>
              <a:rPr lang="en-US" baseline="-25000"/>
              <a:t>15</a:t>
            </a:r>
            <a:r>
              <a:rPr lang="en-US"/>
              <a:t> + </a:t>
            </a:r>
            <a:r>
              <a:rPr lang="en-US" i="1"/>
              <a:t>x</a:t>
            </a:r>
            <a:r>
              <a:rPr lang="en-US" baseline="-25000"/>
              <a:t>16</a:t>
            </a:r>
            <a:r>
              <a:rPr lang="en-US"/>
              <a:t> =  1  (origin)</a:t>
            </a:r>
          </a:p>
          <a:p>
            <a:pPr lvl="1">
              <a:lnSpc>
                <a:spcPct val="90000"/>
              </a:lnSpc>
              <a:buFontTx/>
              <a:buNone/>
            </a:pPr>
            <a:r>
              <a:rPr lang="en-US" i="1"/>
              <a:t>	 </a:t>
            </a:r>
            <a:r>
              <a:rPr lang="en-US"/>
              <a:t>–</a:t>
            </a:r>
            <a:r>
              <a:rPr lang="en-US" i="1"/>
              <a:t> x</a:t>
            </a:r>
            <a:r>
              <a:rPr lang="en-US" baseline="-25000"/>
              <a:t>12</a:t>
            </a:r>
            <a:r>
              <a:rPr lang="en-US"/>
              <a:t> + </a:t>
            </a:r>
            <a:r>
              <a:rPr lang="en-US" i="1"/>
              <a:t>x</a:t>
            </a:r>
            <a:r>
              <a:rPr lang="en-US" baseline="-25000"/>
              <a:t>25</a:t>
            </a:r>
            <a:r>
              <a:rPr lang="en-US"/>
              <a:t> + </a:t>
            </a:r>
            <a:r>
              <a:rPr lang="en-US" i="1"/>
              <a:t>x</a:t>
            </a:r>
            <a:r>
              <a:rPr lang="en-US" baseline="-25000"/>
              <a:t>26</a:t>
            </a:r>
            <a:r>
              <a:rPr lang="en-US"/>
              <a:t> – </a:t>
            </a:r>
            <a:r>
              <a:rPr lang="en-US" i="1"/>
              <a:t>x</a:t>
            </a:r>
            <a:r>
              <a:rPr lang="en-US" baseline="-25000"/>
              <a:t>52</a:t>
            </a:r>
            <a:r>
              <a:rPr lang="en-US"/>
              <a:t>  =  0  (node 2)</a:t>
            </a:r>
          </a:p>
          <a:p>
            <a:pPr lvl="1">
              <a:lnSpc>
                <a:spcPct val="90000"/>
              </a:lnSpc>
              <a:buFontTx/>
              <a:buNone/>
            </a:pPr>
            <a:r>
              <a:rPr lang="en-US" i="1"/>
              <a:t>	 </a:t>
            </a:r>
            <a:r>
              <a:rPr lang="en-US"/>
              <a:t>–</a:t>
            </a:r>
            <a:r>
              <a:rPr lang="en-US" i="1"/>
              <a:t> x</a:t>
            </a:r>
            <a:r>
              <a:rPr lang="en-US" baseline="-25000"/>
              <a:t>13</a:t>
            </a:r>
            <a:r>
              <a:rPr lang="en-US"/>
              <a:t> + </a:t>
            </a:r>
            <a:r>
              <a:rPr lang="en-US" i="1"/>
              <a:t>x</a:t>
            </a:r>
            <a:r>
              <a:rPr lang="en-US" baseline="-25000"/>
              <a:t>34</a:t>
            </a:r>
            <a:r>
              <a:rPr lang="en-US"/>
              <a:t> + </a:t>
            </a:r>
            <a:r>
              <a:rPr lang="en-US" i="1"/>
              <a:t>x</a:t>
            </a:r>
            <a:r>
              <a:rPr lang="en-US" baseline="-25000"/>
              <a:t>35</a:t>
            </a:r>
            <a:r>
              <a:rPr lang="en-US"/>
              <a:t> + </a:t>
            </a:r>
            <a:r>
              <a:rPr lang="en-US" i="1"/>
              <a:t>x</a:t>
            </a:r>
            <a:r>
              <a:rPr lang="en-US" baseline="-25000"/>
              <a:t>36</a:t>
            </a:r>
            <a:r>
              <a:rPr lang="en-US"/>
              <a:t> – </a:t>
            </a:r>
            <a:r>
              <a:rPr lang="en-US" i="1"/>
              <a:t>x</a:t>
            </a:r>
            <a:r>
              <a:rPr lang="en-US" baseline="-25000"/>
              <a:t>43</a:t>
            </a:r>
            <a:r>
              <a:rPr lang="en-US"/>
              <a:t> – </a:t>
            </a:r>
            <a:r>
              <a:rPr lang="en-US" i="1"/>
              <a:t>x</a:t>
            </a:r>
            <a:r>
              <a:rPr lang="en-US" baseline="-25000"/>
              <a:t>53</a:t>
            </a:r>
            <a:r>
              <a:rPr lang="en-US"/>
              <a:t> =  0  (node 3)</a:t>
            </a:r>
          </a:p>
          <a:p>
            <a:pPr lvl="1">
              <a:lnSpc>
                <a:spcPct val="90000"/>
              </a:lnSpc>
              <a:buFontTx/>
              <a:buNone/>
            </a:pPr>
            <a:r>
              <a:rPr lang="en-US" i="1"/>
              <a:t>	 </a:t>
            </a:r>
            <a:r>
              <a:rPr lang="en-US"/>
              <a:t>–</a:t>
            </a:r>
            <a:r>
              <a:rPr lang="en-US" i="1"/>
              <a:t> x</a:t>
            </a:r>
            <a:r>
              <a:rPr lang="en-US" baseline="-25000"/>
              <a:t>14</a:t>
            </a:r>
            <a:r>
              <a:rPr lang="en-US"/>
              <a:t> – </a:t>
            </a:r>
            <a:r>
              <a:rPr lang="en-US" i="1"/>
              <a:t>x</a:t>
            </a:r>
            <a:r>
              <a:rPr lang="en-US" baseline="-25000"/>
              <a:t>34</a:t>
            </a:r>
            <a:r>
              <a:rPr lang="en-US"/>
              <a:t> + </a:t>
            </a:r>
            <a:r>
              <a:rPr lang="en-US" i="1"/>
              <a:t>x</a:t>
            </a:r>
            <a:r>
              <a:rPr lang="en-US" baseline="-25000"/>
              <a:t>43</a:t>
            </a:r>
            <a:r>
              <a:rPr lang="en-US"/>
              <a:t> + </a:t>
            </a:r>
            <a:r>
              <a:rPr lang="en-US" i="1"/>
              <a:t>x</a:t>
            </a:r>
            <a:r>
              <a:rPr lang="en-US" baseline="-25000"/>
              <a:t>45</a:t>
            </a:r>
            <a:r>
              <a:rPr lang="en-US"/>
              <a:t> + </a:t>
            </a:r>
            <a:r>
              <a:rPr lang="en-US" i="1"/>
              <a:t>x</a:t>
            </a:r>
            <a:r>
              <a:rPr lang="en-US" baseline="-25000"/>
              <a:t>46</a:t>
            </a:r>
            <a:r>
              <a:rPr lang="en-US"/>
              <a:t> – </a:t>
            </a:r>
            <a:r>
              <a:rPr lang="en-US" i="1"/>
              <a:t>x</a:t>
            </a:r>
            <a:r>
              <a:rPr lang="en-US" baseline="-25000"/>
              <a:t>54</a:t>
            </a:r>
            <a:r>
              <a:rPr lang="en-US"/>
              <a:t> =  0  (node 4)</a:t>
            </a:r>
          </a:p>
          <a:p>
            <a:pPr lvl="1">
              <a:lnSpc>
                <a:spcPct val="90000"/>
              </a:lnSpc>
              <a:buFontTx/>
              <a:buNone/>
            </a:pPr>
            <a:r>
              <a:rPr lang="en-US" i="1"/>
              <a:t>	 </a:t>
            </a:r>
            <a:r>
              <a:rPr lang="en-US"/>
              <a:t>–</a:t>
            </a:r>
            <a:r>
              <a:rPr lang="en-US" i="1"/>
              <a:t> x</a:t>
            </a:r>
            <a:r>
              <a:rPr lang="en-US" baseline="-25000"/>
              <a:t>15</a:t>
            </a:r>
            <a:r>
              <a:rPr lang="en-US"/>
              <a:t> –</a:t>
            </a:r>
            <a:r>
              <a:rPr lang="en-US" i="1"/>
              <a:t> x</a:t>
            </a:r>
            <a:r>
              <a:rPr lang="en-US" baseline="-25000"/>
              <a:t>25</a:t>
            </a:r>
            <a:r>
              <a:rPr lang="en-US"/>
              <a:t> – </a:t>
            </a:r>
            <a:r>
              <a:rPr lang="en-US" i="1"/>
              <a:t>x</a:t>
            </a:r>
            <a:r>
              <a:rPr lang="en-US" baseline="-25000"/>
              <a:t>35</a:t>
            </a:r>
            <a:r>
              <a:rPr lang="en-US"/>
              <a:t> – </a:t>
            </a:r>
            <a:r>
              <a:rPr lang="en-US" i="1"/>
              <a:t>x</a:t>
            </a:r>
            <a:r>
              <a:rPr lang="en-US" baseline="-25000"/>
              <a:t>45</a:t>
            </a:r>
            <a:r>
              <a:rPr lang="en-US"/>
              <a:t> + </a:t>
            </a:r>
            <a:r>
              <a:rPr lang="en-US" i="1"/>
              <a:t>x</a:t>
            </a:r>
            <a:r>
              <a:rPr lang="en-US" baseline="-25000"/>
              <a:t>52</a:t>
            </a:r>
            <a:r>
              <a:rPr lang="en-US"/>
              <a:t> + </a:t>
            </a:r>
            <a:r>
              <a:rPr lang="en-US" i="1"/>
              <a:t>x</a:t>
            </a:r>
            <a:r>
              <a:rPr lang="en-US" baseline="-25000"/>
              <a:t>53</a:t>
            </a:r>
            <a:r>
              <a:rPr lang="en-US"/>
              <a:t> + </a:t>
            </a:r>
            <a:r>
              <a:rPr lang="en-US" i="1"/>
              <a:t>x</a:t>
            </a:r>
            <a:r>
              <a:rPr lang="en-US" baseline="-25000"/>
              <a:t>54</a:t>
            </a:r>
            <a:r>
              <a:rPr lang="en-US"/>
              <a:t> + </a:t>
            </a:r>
            <a:r>
              <a:rPr lang="en-US" i="1"/>
              <a:t>x</a:t>
            </a:r>
            <a:r>
              <a:rPr lang="en-US" baseline="-25000"/>
              <a:t>56</a:t>
            </a:r>
            <a:r>
              <a:rPr lang="en-US"/>
              <a:t> =  0  (node 5)</a:t>
            </a:r>
          </a:p>
          <a:p>
            <a:pPr lvl="1">
              <a:lnSpc>
                <a:spcPct val="90000"/>
              </a:lnSpc>
              <a:buFontTx/>
              <a:buNone/>
            </a:pPr>
            <a:r>
              <a:rPr lang="en-US" i="1"/>
              <a:t>	    x</a:t>
            </a:r>
            <a:r>
              <a:rPr lang="en-US" baseline="-25000"/>
              <a:t>16</a:t>
            </a:r>
            <a:r>
              <a:rPr lang="en-US"/>
              <a:t> + </a:t>
            </a:r>
            <a:r>
              <a:rPr lang="en-US" i="1"/>
              <a:t>x</a:t>
            </a:r>
            <a:r>
              <a:rPr lang="en-US" baseline="-25000"/>
              <a:t>26</a:t>
            </a:r>
            <a:r>
              <a:rPr lang="en-US"/>
              <a:t> + </a:t>
            </a:r>
            <a:r>
              <a:rPr lang="en-US" i="1"/>
              <a:t>x</a:t>
            </a:r>
            <a:r>
              <a:rPr lang="en-US" baseline="-25000"/>
              <a:t>36</a:t>
            </a:r>
            <a:r>
              <a:rPr lang="en-US"/>
              <a:t> + </a:t>
            </a:r>
            <a:r>
              <a:rPr lang="en-US" i="1"/>
              <a:t>x</a:t>
            </a:r>
            <a:r>
              <a:rPr lang="en-US" baseline="-25000"/>
              <a:t>46</a:t>
            </a:r>
            <a:r>
              <a:rPr lang="en-US"/>
              <a:t> + </a:t>
            </a:r>
            <a:r>
              <a:rPr lang="en-US" i="1"/>
              <a:t>x</a:t>
            </a:r>
            <a:r>
              <a:rPr lang="en-US" baseline="-25000"/>
              <a:t>56</a:t>
            </a:r>
            <a:r>
              <a:rPr lang="en-US"/>
              <a:t> =  1  (destination)</a:t>
            </a:r>
          </a:p>
        </p:txBody>
      </p:sp>
    </p:spTree>
  </p:cSld>
  <p:clrMapOvr>
    <a:masterClrMapping/>
  </p:clrMapOvr>
  <p:transition>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4"/>
          <p:cNvSpPr>
            <a:spLocks noChangeArrowheads="1"/>
          </p:cNvSpPr>
          <p:nvPr/>
        </p:nvSpPr>
        <p:spPr bwMode="auto">
          <a:xfrm>
            <a:off x="1155700" y="1708150"/>
            <a:ext cx="6350000" cy="3130550"/>
          </a:xfrm>
          <a:prstGeom prst="rect">
            <a:avLst/>
          </a:prstGeom>
          <a:gradFill rotWithShape="0">
            <a:gsLst>
              <a:gs pos="0">
                <a:schemeClr val="hlink">
                  <a:gamma/>
                  <a:shade val="46275"/>
                  <a:invGamma/>
                </a:schemeClr>
              </a:gs>
              <a:gs pos="50000">
                <a:schemeClr val="hlink"/>
              </a:gs>
              <a:gs pos="100000">
                <a:schemeClr val="hlink">
                  <a:gamma/>
                  <a:shade val="46275"/>
                  <a:invGamma/>
                </a:schemeClr>
              </a:gs>
            </a:gsLst>
            <a:lin ang="5400000" scaled="1"/>
          </a:gradFill>
          <a:ln w="12700">
            <a:solidFill>
              <a:srgbClr val="FFFFFF"/>
            </a:solidFill>
            <a:miter lim="800000"/>
            <a:headEnd type="none" w="sm" len="sm"/>
            <a:tailEnd type="none" w="sm" len="sm"/>
          </a:ln>
          <a:effectLst/>
        </p:spPr>
        <p:txBody>
          <a:bodyPr wrap="none" anchor="ctr"/>
          <a:lstStyle/>
          <a:p>
            <a:endParaRPr lang="en-US"/>
          </a:p>
        </p:txBody>
      </p:sp>
      <p:sp>
        <p:nvSpPr>
          <p:cNvPr id="26626" name="Rectangle 2"/>
          <p:cNvSpPr>
            <a:spLocks noGrp="1" noChangeArrowheads="1"/>
          </p:cNvSpPr>
          <p:nvPr>
            <p:ph type="title"/>
          </p:nvPr>
        </p:nvSpPr>
        <p:spPr>
          <a:noFill/>
          <a:ln/>
        </p:spPr>
        <p:txBody>
          <a:bodyPr/>
          <a:lstStyle/>
          <a:p>
            <a:r>
              <a:rPr lang="en-US"/>
              <a:t>Example:  Shortest Route</a:t>
            </a:r>
          </a:p>
        </p:txBody>
      </p:sp>
      <p:sp>
        <p:nvSpPr>
          <p:cNvPr id="26627" name="Rectangle 3"/>
          <p:cNvSpPr>
            <a:spLocks noGrp="1" noChangeArrowheads="1"/>
          </p:cNvSpPr>
          <p:nvPr>
            <p:ph type="body" idx="1"/>
          </p:nvPr>
        </p:nvSpPr>
        <p:spPr>
          <a:noFill/>
          <a:ln/>
        </p:spPr>
        <p:txBody>
          <a:bodyPr/>
          <a:lstStyle/>
          <a:p>
            <a:pPr>
              <a:tabLst>
                <a:tab pos="685800" algn="l"/>
                <a:tab pos="1892300" algn="l"/>
                <a:tab pos="3086100" algn="l"/>
                <a:tab pos="4343400" algn="l"/>
                <a:tab pos="5600700" algn="l"/>
              </a:tabLst>
            </a:pPr>
            <a:r>
              <a:rPr lang="en-US">
                <a:solidFill>
                  <a:srgbClr val="66FFFF"/>
                </a:solidFill>
              </a:rPr>
              <a:t>Solution Summary</a:t>
            </a:r>
          </a:p>
          <a:p>
            <a:pPr>
              <a:buFont typeface="Monotype Sorts" pitchFamily="2" charset="2"/>
              <a:buNone/>
              <a:tabLst>
                <a:tab pos="685800" algn="l"/>
                <a:tab pos="1892300" algn="l"/>
                <a:tab pos="3086100" algn="l"/>
                <a:tab pos="4343400" algn="l"/>
                <a:tab pos="5600700" algn="l"/>
              </a:tabLst>
            </a:pPr>
            <a:endParaRPr lang="en-US" sz="1600"/>
          </a:p>
          <a:p>
            <a:pPr>
              <a:buFont typeface="Monotype Sorts" pitchFamily="2" charset="2"/>
              <a:buNone/>
              <a:tabLst>
                <a:tab pos="685800" algn="l"/>
                <a:tab pos="1892300" algn="l"/>
                <a:tab pos="3086100" algn="l"/>
                <a:tab pos="4343400" algn="l"/>
                <a:tab pos="5600700" algn="l"/>
              </a:tabLst>
            </a:pPr>
            <a:r>
              <a:rPr lang="en-US"/>
              <a:t>		Minimum total cost = $150</a:t>
            </a:r>
          </a:p>
          <a:p>
            <a:pPr>
              <a:buFont typeface="Monotype Sorts" pitchFamily="2" charset="2"/>
              <a:buNone/>
              <a:tabLst>
                <a:tab pos="685800" algn="l"/>
                <a:tab pos="1892300" algn="l"/>
                <a:tab pos="3086100" algn="l"/>
                <a:tab pos="4343400" algn="l"/>
                <a:tab pos="5600700" algn="l"/>
              </a:tabLst>
            </a:pPr>
            <a:endParaRPr lang="en-US" sz="1000"/>
          </a:p>
          <a:p>
            <a:pPr>
              <a:buFont typeface="Monotype Sorts" pitchFamily="2" charset="2"/>
              <a:buNone/>
              <a:tabLst>
                <a:tab pos="685800" algn="l"/>
                <a:tab pos="1892300" algn="l"/>
                <a:tab pos="3086100" algn="l"/>
                <a:tab pos="4343400" algn="l"/>
                <a:tab pos="5600700" algn="l"/>
              </a:tabLst>
            </a:pPr>
            <a:r>
              <a:rPr lang="en-US"/>
              <a:t>		</a:t>
            </a:r>
            <a:r>
              <a:rPr lang="en-US" i="1"/>
              <a:t>x</a:t>
            </a:r>
            <a:r>
              <a:rPr lang="en-US" baseline="-25000"/>
              <a:t>12</a:t>
            </a:r>
            <a:r>
              <a:rPr lang="en-US"/>
              <a:t> = 0	</a:t>
            </a:r>
            <a:r>
              <a:rPr lang="en-US" i="1"/>
              <a:t>x</a:t>
            </a:r>
            <a:r>
              <a:rPr lang="en-US" baseline="-25000"/>
              <a:t>25</a:t>
            </a:r>
            <a:r>
              <a:rPr lang="en-US"/>
              <a:t> = 0	</a:t>
            </a:r>
            <a:r>
              <a:rPr lang="en-US" i="1"/>
              <a:t>x</a:t>
            </a:r>
            <a:r>
              <a:rPr lang="en-US" baseline="-25000"/>
              <a:t>34</a:t>
            </a:r>
            <a:r>
              <a:rPr lang="en-US"/>
              <a:t> = 1	</a:t>
            </a:r>
            <a:r>
              <a:rPr lang="en-US" i="1"/>
              <a:t>x</a:t>
            </a:r>
            <a:r>
              <a:rPr lang="en-US" baseline="-25000"/>
              <a:t>43</a:t>
            </a:r>
            <a:r>
              <a:rPr lang="en-US"/>
              <a:t> = 0	</a:t>
            </a:r>
            <a:r>
              <a:rPr lang="en-US" i="1"/>
              <a:t>x</a:t>
            </a:r>
            <a:r>
              <a:rPr lang="en-US" baseline="-25000"/>
              <a:t>52</a:t>
            </a:r>
            <a:r>
              <a:rPr lang="en-US"/>
              <a:t> = 0</a:t>
            </a:r>
          </a:p>
          <a:p>
            <a:pPr>
              <a:buFont typeface="Monotype Sorts" pitchFamily="2" charset="2"/>
              <a:buNone/>
              <a:tabLst>
                <a:tab pos="685800" algn="l"/>
                <a:tab pos="1892300" algn="l"/>
                <a:tab pos="3086100" algn="l"/>
                <a:tab pos="4343400" algn="l"/>
                <a:tab pos="5600700" algn="l"/>
              </a:tabLst>
            </a:pPr>
            <a:r>
              <a:rPr lang="en-US"/>
              <a:t>     	</a:t>
            </a:r>
            <a:r>
              <a:rPr lang="en-US" i="1"/>
              <a:t>x</a:t>
            </a:r>
            <a:r>
              <a:rPr lang="en-US" baseline="-25000"/>
              <a:t>13</a:t>
            </a:r>
            <a:r>
              <a:rPr lang="en-US"/>
              <a:t> = 1	</a:t>
            </a:r>
            <a:r>
              <a:rPr lang="en-US" i="1"/>
              <a:t>x</a:t>
            </a:r>
            <a:r>
              <a:rPr lang="en-US" baseline="-25000"/>
              <a:t>26</a:t>
            </a:r>
            <a:r>
              <a:rPr lang="en-US"/>
              <a:t> = 0	</a:t>
            </a:r>
            <a:r>
              <a:rPr lang="en-US" i="1"/>
              <a:t>x</a:t>
            </a:r>
            <a:r>
              <a:rPr lang="en-US" baseline="-25000"/>
              <a:t>35</a:t>
            </a:r>
            <a:r>
              <a:rPr lang="en-US"/>
              <a:t> = 0	</a:t>
            </a:r>
            <a:r>
              <a:rPr lang="en-US" i="1"/>
              <a:t>x</a:t>
            </a:r>
            <a:r>
              <a:rPr lang="en-US" baseline="-25000"/>
              <a:t>45</a:t>
            </a:r>
            <a:r>
              <a:rPr lang="en-US"/>
              <a:t> = 1	</a:t>
            </a:r>
            <a:r>
              <a:rPr lang="en-US" i="1"/>
              <a:t>x</a:t>
            </a:r>
            <a:r>
              <a:rPr lang="en-US" baseline="-25000"/>
              <a:t>53</a:t>
            </a:r>
            <a:r>
              <a:rPr lang="en-US"/>
              <a:t> = 0</a:t>
            </a:r>
          </a:p>
          <a:p>
            <a:pPr>
              <a:buFont typeface="Monotype Sorts" pitchFamily="2" charset="2"/>
              <a:buNone/>
              <a:tabLst>
                <a:tab pos="685800" algn="l"/>
                <a:tab pos="1892300" algn="l"/>
                <a:tab pos="3086100" algn="l"/>
                <a:tab pos="4343400" algn="l"/>
                <a:tab pos="5600700" algn="l"/>
              </a:tabLst>
            </a:pPr>
            <a:r>
              <a:rPr lang="en-US"/>
              <a:t>     	</a:t>
            </a:r>
            <a:r>
              <a:rPr lang="en-US" i="1"/>
              <a:t>x</a:t>
            </a:r>
            <a:r>
              <a:rPr lang="en-US" baseline="-25000"/>
              <a:t>14</a:t>
            </a:r>
            <a:r>
              <a:rPr lang="en-US"/>
              <a:t> = 0	</a:t>
            </a:r>
            <a:r>
              <a:rPr lang="en-US" i="1"/>
              <a:t> </a:t>
            </a:r>
            <a:r>
              <a:rPr lang="en-US"/>
              <a:t>	</a:t>
            </a:r>
            <a:r>
              <a:rPr lang="en-US" i="1"/>
              <a:t>x</a:t>
            </a:r>
            <a:r>
              <a:rPr lang="en-US" baseline="-25000"/>
              <a:t>36</a:t>
            </a:r>
            <a:r>
              <a:rPr lang="en-US"/>
              <a:t> = 0	</a:t>
            </a:r>
            <a:r>
              <a:rPr lang="en-US" i="1"/>
              <a:t>x</a:t>
            </a:r>
            <a:r>
              <a:rPr lang="en-US" baseline="-25000"/>
              <a:t>46</a:t>
            </a:r>
            <a:r>
              <a:rPr lang="en-US"/>
              <a:t> = 0	</a:t>
            </a:r>
            <a:r>
              <a:rPr lang="en-US" i="1"/>
              <a:t>x</a:t>
            </a:r>
            <a:r>
              <a:rPr lang="en-US" baseline="-25000"/>
              <a:t>54</a:t>
            </a:r>
            <a:r>
              <a:rPr lang="en-US"/>
              <a:t> = 0</a:t>
            </a:r>
          </a:p>
          <a:p>
            <a:pPr>
              <a:buFont typeface="Monotype Sorts" pitchFamily="2" charset="2"/>
              <a:buNone/>
              <a:tabLst>
                <a:tab pos="685800" algn="l"/>
                <a:tab pos="1892300" algn="l"/>
                <a:tab pos="3086100" algn="l"/>
                <a:tab pos="4343400" algn="l"/>
                <a:tab pos="5600700" algn="l"/>
              </a:tabLst>
            </a:pPr>
            <a:r>
              <a:rPr lang="en-US"/>
              <a:t>     	</a:t>
            </a:r>
            <a:r>
              <a:rPr lang="en-US" i="1"/>
              <a:t>x</a:t>
            </a:r>
            <a:r>
              <a:rPr lang="en-US" baseline="-25000"/>
              <a:t>15</a:t>
            </a:r>
            <a:r>
              <a:rPr lang="en-US"/>
              <a:t> = 0	</a:t>
            </a:r>
            <a:r>
              <a:rPr lang="en-US" i="1"/>
              <a:t> </a:t>
            </a:r>
            <a:r>
              <a:rPr lang="en-US"/>
              <a:t>	</a:t>
            </a:r>
            <a:r>
              <a:rPr lang="en-US" i="1"/>
              <a:t> </a:t>
            </a:r>
            <a:r>
              <a:rPr lang="en-US"/>
              <a:t>	</a:t>
            </a:r>
            <a:r>
              <a:rPr lang="en-US" i="1"/>
              <a:t> 	x</a:t>
            </a:r>
            <a:r>
              <a:rPr lang="en-US" baseline="-25000"/>
              <a:t>56</a:t>
            </a:r>
            <a:r>
              <a:rPr lang="en-US"/>
              <a:t> = 1</a:t>
            </a:r>
          </a:p>
          <a:p>
            <a:pPr>
              <a:buFont typeface="Monotype Sorts" pitchFamily="2" charset="2"/>
              <a:buNone/>
              <a:tabLst>
                <a:tab pos="685800" algn="l"/>
                <a:tab pos="1892300" algn="l"/>
                <a:tab pos="3086100" algn="l"/>
                <a:tab pos="4343400" algn="l"/>
                <a:tab pos="5600700" algn="l"/>
              </a:tabLst>
            </a:pPr>
            <a:r>
              <a:rPr lang="en-US"/>
              <a:t>     	</a:t>
            </a:r>
            <a:r>
              <a:rPr lang="en-US" i="1"/>
              <a:t>x</a:t>
            </a:r>
            <a:r>
              <a:rPr lang="en-US" baseline="-25000"/>
              <a:t>16</a:t>
            </a:r>
            <a:r>
              <a:rPr lang="en-US"/>
              <a:t> = 0 	</a:t>
            </a:r>
            <a:r>
              <a:rPr lang="en-US" i="1"/>
              <a:t> </a:t>
            </a:r>
            <a:r>
              <a:rPr lang="en-US"/>
              <a:t>	</a:t>
            </a:r>
            <a:r>
              <a:rPr lang="en-US" i="1"/>
              <a:t> </a:t>
            </a:r>
            <a:r>
              <a:rPr lang="en-US"/>
              <a:t>	</a:t>
            </a:r>
            <a:r>
              <a:rPr lang="en-US" i="1"/>
              <a:t> </a:t>
            </a:r>
            <a:endParaRPr lang="en-US"/>
          </a:p>
        </p:txBody>
      </p:sp>
    </p:spTree>
  </p:cSld>
  <p:clrMapOvr>
    <a:masterClrMapping/>
  </p:clrMapOvr>
  <p:transition>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p:spPr>
        <p:txBody>
          <a:bodyPr/>
          <a:lstStyle/>
          <a:p>
            <a:r>
              <a:rPr lang="en-US"/>
              <a:t>Maximal Flow Problem</a:t>
            </a:r>
          </a:p>
        </p:txBody>
      </p:sp>
      <p:sp>
        <p:nvSpPr>
          <p:cNvPr id="36867" name="Rectangle 3"/>
          <p:cNvSpPr>
            <a:spLocks noGrp="1" noChangeArrowheads="1"/>
          </p:cNvSpPr>
          <p:nvPr>
            <p:ph type="body" idx="1"/>
          </p:nvPr>
        </p:nvSpPr>
        <p:spPr>
          <a:noFill/>
          <a:ln/>
        </p:spPr>
        <p:txBody>
          <a:bodyPr/>
          <a:lstStyle/>
          <a:p>
            <a:r>
              <a:rPr lang="en-US"/>
              <a:t>The </a:t>
            </a:r>
            <a:r>
              <a:rPr lang="en-US" u="sng"/>
              <a:t>maximal flow problem</a:t>
            </a:r>
            <a:r>
              <a:rPr lang="en-US"/>
              <a:t> is concerned with determining the maximal volume of flow from one node (called the source) to another node (called the sink).  </a:t>
            </a:r>
          </a:p>
          <a:p>
            <a:r>
              <a:rPr lang="en-US"/>
              <a:t>In the maximal flow problem, each arc has a maximum </a:t>
            </a:r>
            <a:r>
              <a:rPr lang="en-US" u="sng"/>
              <a:t>arc flow capacity</a:t>
            </a:r>
            <a:r>
              <a:rPr lang="en-US"/>
              <a:t> which limits the flow through the arc.</a:t>
            </a:r>
          </a:p>
        </p:txBody>
      </p:sp>
    </p:spTree>
  </p:cSld>
  <p:clrMapOvr>
    <a:masterClrMapping/>
  </p:clrMapOvr>
  <p:transition>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r>
              <a:rPr lang="en-US"/>
              <a:t>Example:  Maximal Flow</a:t>
            </a:r>
          </a:p>
        </p:txBody>
      </p:sp>
      <p:sp>
        <p:nvSpPr>
          <p:cNvPr id="134147" name="Rectangle 3"/>
          <p:cNvSpPr>
            <a:spLocks noGrp="1" noChangeArrowheads="1"/>
          </p:cNvSpPr>
          <p:nvPr>
            <p:ph type="body" idx="1"/>
          </p:nvPr>
        </p:nvSpPr>
        <p:spPr>
          <a:xfrm>
            <a:off x="687388" y="1130300"/>
            <a:ext cx="7886700" cy="3309938"/>
          </a:xfrm>
        </p:spPr>
        <p:txBody>
          <a:bodyPr/>
          <a:lstStyle/>
          <a:p>
            <a:pPr>
              <a:lnSpc>
                <a:spcPct val="90000"/>
              </a:lnSpc>
            </a:pPr>
            <a:r>
              <a:rPr lang="en-US"/>
              <a:t>A </a:t>
            </a:r>
            <a:r>
              <a:rPr lang="en-US" u="sng"/>
              <a:t>capacitated transshipment model</a:t>
            </a:r>
            <a:r>
              <a:rPr lang="en-US"/>
              <a:t> can be developed for the maximal flow problem.</a:t>
            </a:r>
          </a:p>
          <a:p>
            <a:pPr>
              <a:lnSpc>
                <a:spcPct val="90000"/>
              </a:lnSpc>
            </a:pPr>
            <a:r>
              <a:rPr lang="en-US"/>
              <a:t>We will add an arc from the sink node back to the source node to represent the total flow through the network.</a:t>
            </a:r>
          </a:p>
          <a:p>
            <a:pPr>
              <a:lnSpc>
                <a:spcPct val="90000"/>
              </a:lnSpc>
            </a:pPr>
            <a:r>
              <a:rPr lang="en-US"/>
              <a:t>There is no capacity on the newly added sink-to-source arc.</a:t>
            </a:r>
          </a:p>
          <a:p>
            <a:pPr>
              <a:lnSpc>
                <a:spcPct val="90000"/>
              </a:lnSpc>
            </a:pPr>
            <a:r>
              <a:rPr lang="en-US"/>
              <a:t>We want to maximize the flow over the sink-to-source arc.</a:t>
            </a:r>
          </a:p>
        </p:txBody>
      </p:sp>
    </p:spTree>
  </p:cSld>
  <p:clrMapOvr>
    <a:masterClrMapping/>
  </p:clrMapOvr>
  <p:transition>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r>
              <a:rPr lang="en-US"/>
              <a:t>Maximal Flow Problem</a:t>
            </a:r>
          </a:p>
        </p:txBody>
      </p:sp>
      <p:sp>
        <p:nvSpPr>
          <p:cNvPr id="135171" name="Rectangle 3"/>
          <p:cNvSpPr>
            <a:spLocks noGrp="1" noChangeArrowheads="1"/>
          </p:cNvSpPr>
          <p:nvPr>
            <p:ph type="body" idx="1"/>
          </p:nvPr>
        </p:nvSpPr>
        <p:spPr/>
        <p:txBody>
          <a:bodyPr/>
          <a:lstStyle/>
          <a:p>
            <a:r>
              <a:rPr lang="en-US">
                <a:solidFill>
                  <a:srgbClr val="66FFFF"/>
                </a:solidFill>
              </a:rPr>
              <a:t>LP Formulation</a:t>
            </a:r>
          </a:p>
          <a:p>
            <a:pPr>
              <a:buFont typeface="Monotype Sorts" pitchFamily="2" charset="2"/>
              <a:buNone/>
            </a:pPr>
            <a:r>
              <a:rPr lang="en-US">
                <a:solidFill>
                  <a:srgbClr val="66FFFF"/>
                </a:solidFill>
              </a:rPr>
              <a:t>    (as Capacitated Transshipment Problem)</a:t>
            </a:r>
          </a:p>
          <a:p>
            <a:pPr lvl="1"/>
            <a:r>
              <a:rPr lang="en-US"/>
              <a:t>There is a </a:t>
            </a:r>
            <a:r>
              <a:rPr lang="en-US" u="sng"/>
              <a:t>variable</a:t>
            </a:r>
            <a:r>
              <a:rPr lang="en-US"/>
              <a:t> for every arc.</a:t>
            </a:r>
          </a:p>
          <a:p>
            <a:pPr lvl="1"/>
            <a:r>
              <a:rPr lang="en-US"/>
              <a:t>There is a </a:t>
            </a:r>
            <a:r>
              <a:rPr lang="en-US" u="sng"/>
              <a:t>constraint</a:t>
            </a:r>
            <a:r>
              <a:rPr lang="en-US"/>
              <a:t> for every node; the flow out must equal the flow in.</a:t>
            </a:r>
          </a:p>
          <a:p>
            <a:pPr lvl="1"/>
            <a:r>
              <a:rPr lang="en-US"/>
              <a:t>There is a </a:t>
            </a:r>
            <a:r>
              <a:rPr lang="en-US" u="sng"/>
              <a:t>constraint</a:t>
            </a:r>
            <a:r>
              <a:rPr lang="en-US"/>
              <a:t> for every arc (except the added sink-to-source arc); arc capacity cannot be exceeded.</a:t>
            </a:r>
          </a:p>
          <a:p>
            <a:pPr lvl="1"/>
            <a:r>
              <a:rPr lang="en-US"/>
              <a:t>The </a:t>
            </a:r>
            <a:r>
              <a:rPr lang="en-US" u="sng"/>
              <a:t>objective</a:t>
            </a:r>
            <a:r>
              <a:rPr lang="en-US"/>
              <a:t> is to</a:t>
            </a:r>
            <a:r>
              <a:rPr lang="en-US" u="sng"/>
              <a:t> </a:t>
            </a:r>
            <a:r>
              <a:rPr lang="en-US"/>
              <a:t>maximize the flow over the added, sink-to-source arc.</a:t>
            </a:r>
          </a:p>
        </p:txBody>
      </p:sp>
    </p:spTree>
  </p:cSld>
  <p:clrMapOvr>
    <a:masterClrMapping/>
  </p:clrMapOvr>
  <p:transition>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33" name="Rectangle 49"/>
          <p:cNvSpPr>
            <a:spLocks noChangeArrowheads="1"/>
          </p:cNvSpPr>
          <p:nvPr/>
        </p:nvSpPr>
        <p:spPr bwMode="auto">
          <a:xfrm>
            <a:off x="1581150" y="2133600"/>
            <a:ext cx="6629400" cy="3257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rgbClr val="FFFFFF"/>
            </a:solidFill>
            <a:miter lim="800000"/>
            <a:headEnd type="none" w="sm" len="sm"/>
            <a:tailEnd type="none" w="sm" len="sm"/>
          </a:ln>
          <a:effectLst/>
        </p:spPr>
        <p:txBody>
          <a:bodyPr wrap="none" anchor="ctr"/>
          <a:lstStyle/>
          <a:p>
            <a:endParaRPr lang="en-US"/>
          </a:p>
        </p:txBody>
      </p:sp>
      <p:sp>
        <p:nvSpPr>
          <p:cNvPr id="41986" name="Rectangle 2"/>
          <p:cNvSpPr>
            <a:spLocks noGrp="1" noChangeArrowheads="1"/>
          </p:cNvSpPr>
          <p:nvPr>
            <p:ph type="title"/>
          </p:nvPr>
        </p:nvSpPr>
        <p:spPr>
          <a:noFill/>
          <a:ln/>
        </p:spPr>
        <p:txBody>
          <a:bodyPr/>
          <a:lstStyle/>
          <a:p>
            <a:r>
              <a:rPr lang="en-US"/>
              <a:t>Maximal Flow Problem</a:t>
            </a:r>
          </a:p>
        </p:txBody>
      </p:sp>
      <p:sp>
        <p:nvSpPr>
          <p:cNvPr id="41987" name="Rectangle 3"/>
          <p:cNvSpPr>
            <a:spLocks noGrp="1" noChangeArrowheads="1"/>
          </p:cNvSpPr>
          <p:nvPr>
            <p:ph type="body" idx="1"/>
          </p:nvPr>
        </p:nvSpPr>
        <p:spPr>
          <a:noFill/>
          <a:ln/>
        </p:spPr>
        <p:txBody>
          <a:bodyPr/>
          <a:lstStyle/>
          <a:p>
            <a:r>
              <a:rPr lang="en-US">
                <a:solidFill>
                  <a:srgbClr val="66FFFF"/>
                </a:solidFill>
              </a:rPr>
              <a:t>LP Formulation</a:t>
            </a:r>
          </a:p>
          <a:p>
            <a:pPr>
              <a:buFont typeface="Monotype Sorts" pitchFamily="2" charset="2"/>
              <a:buNone/>
            </a:pPr>
            <a:r>
              <a:rPr lang="en-US">
                <a:solidFill>
                  <a:srgbClr val="66FFFF"/>
                </a:solidFill>
              </a:rPr>
              <a:t>    (as Capacitated Transshipment Problem)</a:t>
            </a:r>
          </a:p>
          <a:p>
            <a:pPr>
              <a:buFont typeface="Monotype Sorts" pitchFamily="2" charset="2"/>
              <a:buNone/>
            </a:pPr>
            <a:endParaRPr lang="en-US" sz="1600">
              <a:solidFill>
                <a:srgbClr val="66FFFF"/>
              </a:solidFill>
            </a:endParaRPr>
          </a:p>
          <a:p>
            <a:pPr>
              <a:buFont typeface="Monotype Sorts" pitchFamily="2" charset="2"/>
              <a:buNone/>
            </a:pPr>
            <a:r>
              <a:rPr lang="en-US" i="1"/>
              <a:t>   </a:t>
            </a:r>
            <a:r>
              <a:rPr lang="en-US"/>
              <a:t>           Max  </a:t>
            </a:r>
            <a:r>
              <a:rPr lang="en-US" i="1"/>
              <a:t>x</a:t>
            </a:r>
            <a:r>
              <a:rPr lang="en-US" i="1" baseline="-25000"/>
              <a:t>k</a:t>
            </a:r>
            <a:r>
              <a:rPr lang="en-US" baseline="-25000"/>
              <a:t>1</a:t>
            </a:r>
            <a:r>
              <a:rPr lang="en-US"/>
              <a:t>	 (</a:t>
            </a:r>
            <a:r>
              <a:rPr lang="en-US" i="1"/>
              <a:t>k</a:t>
            </a:r>
            <a:r>
              <a:rPr lang="en-US"/>
              <a:t> is sink node, 1 is source node)</a:t>
            </a:r>
            <a:endParaRPr lang="en-US" baseline="-25000"/>
          </a:p>
          <a:p>
            <a:pPr>
              <a:lnSpc>
                <a:spcPct val="65000"/>
              </a:lnSpc>
              <a:buFont typeface="Monotype Sorts" pitchFamily="2" charset="2"/>
              <a:buNone/>
            </a:pPr>
            <a:endParaRPr lang="en-US" sz="1600"/>
          </a:p>
          <a:p>
            <a:pPr>
              <a:lnSpc>
                <a:spcPct val="65000"/>
              </a:lnSpc>
              <a:buFont typeface="Monotype Sorts" pitchFamily="2" charset="2"/>
              <a:buNone/>
            </a:pPr>
            <a:r>
              <a:rPr lang="en-US"/>
              <a:t>              s.t.     </a:t>
            </a:r>
            <a:r>
              <a:rPr lang="en-US">
                <a:latin typeface="Symbol" pitchFamily="18" charset="2"/>
              </a:rPr>
              <a:t></a:t>
            </a:r>
            <a:r>
              <a:rPr lang="en-US" i="1"/>
              <a:t>x</a:t>
            </a:r>
            <a:r>
              <a:rPr lang="en-US" i="1" baseline="-25000"/>
              <a:t>ij</a:t>
            </a:r>
            <a:r>
              <a:rPr lang="en-US"/>
              <a:t> -  </a:t>
            </a:r>
            <a:r>
              <a:rPr lang="en-US">
                <a:latin typeface="Symbol" pitchFamily="18" charset="2"/>
              </a:rPr>
              <a:t></a:t>
            </a:r>
            <a:r>
              <a:rPr lang="en-US" i="1"/>
              <a:t>x</a:t>
            </a:r>
            <a:r>
              <a:rPr lang="en-US" i="1" baseline="-25000"/>
              <a:t>ji</a:t>
            </a:r>
            <a:r>
              <a:rPr lang="en-US" i="1"/>
              <a:t>  </a:t>
            </a:r>
            <a:r>
              <a:rPr lang="en-US"/>
              <a:t>=  0       (conservation of flow)                       </a:t>
            </a:r>
            <a:r>
              <a:rPr lang="en-US" sz="1800"/>
              <a:t>		 </a:t>
            </a:r>
            <a:r>
              <a:rPr lang="en-US" sz="1800" i="1"/>
              <a:t>i</a:t>
            </a:r>
            <a:r>
              <a:rPr lang="en-US" sz="1800"/>
              <a:t>            </a:t>
            </a:r>
            <a:r>
              <a:rPr lang="en-US" sz="1800" i="1"/>
              <a:t>j</a:t>
            </a:r>
            <a:r>
              <a:rPr lang="en-US" sz="1800"/>
              <a:t>                  </a:t>
            </a:r>
            <a:endParaRPr lang="en-US" sz="1800" i="1"/>
          </a:p>
          <a:p>
            <a:pPr>
              <a:lnSpc>
                <a:spcPct val="65000"/>
              </a:lnSpc>
              <a:buFont typeface="Monotype Sorts" pitchFamily="2" charset="2"/>
              <a:buNone/>
            </a:pPr>
            <a:endParaRPr lang="en-US" sz="1600"/>
          </a:p>
          <a:p>
            <a:pPr>
              <a:lnSpc>
                <a:spcPct val="65000"/>
              </a:lnSpc>
              <a:buFont typeface="Monotype Sorts" pitchFamily="2" charset="2"/>
              <a:buNone/>
            </a:pPr>
            <a:r>
              <a:rPr lang="en-US" i="1"/>
              <a:t>			x</a:t>
            </a:r>
            <a:r>
              <a:rPr lang="en-US" i="1" baseline="-25000"/>
              <a:t>ij</a:t>
            </a:r>
            <a:r>
              <a:rPr lang="en-US"/>
              <a:t>  </a:t>
            </a:r>
            <a:r>
              <a:rPr lang="en-US" u="sng"/>
              <a:t>&lt;</a:t>
            </a:r>
            <a:r>
              <a:rPr lang="en-US"/>
              <a:t>  </a:t>
            </a:r>
            <a:r>
              <a:rPr lang="en-US" i="1"/>
              <a:t>c</a:t>
            </a:r>
            <a:r>
              <a:rPr lang="en-US" i="1" baseline="-25000"/>
              <a:t>ij</a:t>
            </a:r>
            <a:r>
              <a:rPr lang="en-US"/>
              <a:t>                  (</a:t>
            </a:r>
            <a:r>
              <a:rPr lang="en-US" i="1"/>
              <a:t>c</a:t>
            </a:r>
            <a:r>
              <a:rPr lang="en-US" i="1" baseline="-25000"/>
              <a:t>ij</a:t>
            </a:r>
            <a:r>
              <a:rPr lang="en-US"/>
              <a:t> is capacity of </a:t>
            </a:r>
            <a:r>
              <a:rPr lang="en-US" i="1"/>
              <a:t>ij</a:t>
            </a:r>
            <a:r>
              <a:rPr lang="en-US"/>
              <a:t> arc)</a:t>
            </a:r>
          </a:p>
          <a:p>
            <a:pPr>
              <a:lnSpc>
                <a:spcPct val="65000"/>
              </a:lnSpc>
              <a:buFont typeface="Monotype Sorts" pitchFamily="2" charset="2"/>
              <a:buNone/>
            </a:pPr>
            <a:r>
              <a:rPr lang="en-US" sz="2000"/>
              <a:t>                        </a:t>
            </a:r>
          </a:p>
          <a:p>
            <a:pPr>
              <a:lnSpc>
                <a:spcPct val="65000"/>
              </a:lnSpc>
              <a:buFont typeface="Monotype Sorts" pitchFamily="2" charset="2"/>
              <a:buNone/>
            </a:pPr>
            <a:r>
              <a:rPr lang="en-US" i="1"/>
              <a:t> 			x</a:t>
            </a:r>
            <a:r>
              <a:rPr lang="en-US" i="1" baseline="-25000"/>
              <a:t>ij</a:t>
            </a:r>
            <a:r>
              <a:rPr lang="en-US"/>
              <a:t>  </a:t>
            </a:r>
            <a:r>
              <a:rPr lang="en-US" u="sng"/>
              <a:t>&gt;</a:t>
            </a:r>
            <a:r>
              <a:rPr lang="en-US"/>
              <a:t>  0,  for all </a:t>
            </a:r>
            <a:r>
              <a:rPr lang="en-US" i="1"/>
              <a:t>i</a:t>
            </a:r>
            <a:r>
              <a:rPr lang="en-US"/>
              <a:t> and </a:t>
            </a:r>
            <a:r>
              <a:rPr lang="en-US" i="1"/>
              <a:t>j</a:t>
            </a:r>
            <a:r>
              <a:rPr lang="en-US"/>
              <a:t>    (non-negativity)</a:t>
            </a:r>
          </a:p>
          <a:p>
            <a:pPr>
              <a:lnSpc>
                <a:spcPct val="65000"/>
              </a:lnSpc>
              <a:buFont typeface="Monotype Sorts" pitchFamily="2" charset="2"/>
              <a:buNone/>
            </a:pPr>
            <a:endParaRPr lang="en-US" sz="1600"/>
          </a:p>
          <a:p>
            <a:pPr>
              <a:buFont typeface="Monotype Sorts" pitchFamily="2" charset="2"/>
              <a:buNone/>
            </a:pPr>
            <a:r>
              <a:rPr lang="en-US" i="1"/>
              <a:t>		  (x</a:t>
            </a:r>
            <a:r>
              <a:rPr lang="en-US" i="1" baseline="-25000"/>
              <a:t>ij</a:t>
            </a:r>
            <a:r>
              <a:rPr lang="en-US"/>
              <a:t> represents the flow from node </a:t>
            </a:r>
            <a:r>
              <a:rPr lang="en-US" i="1"/>
              <a:t>i</a:t>
            </a:r>
            <a:r>
              <a:rPr lang="en-US"/>
              <a:t> to node </a:t>
            </a:r>
            <a:r>
              <a:rPr lang="en-US" i="1"/>
              <a:t>j)</a:t>
            </a:r>
          </a:p>
        </p:txBody>
      </p:sp>
    </p:spTree>
  </p:cSld>
  <p:clrMapOvr>
    <a:masterClrMapping/>
  </p:clrMapOvr>
  <p:transition>
    <p:zo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Maximal Flow</a:t>
            </a:r>
          </a:p>
        </p:txBody>
      </p:sp>
      <p:sp>
        <p:nvSpPr>
          <p:cNvPr id="158833" name="Text Box 113"/>
          <p:cNvSpPr txBox="1">
            <a:spLocks noChangeArrowheads="1"/>
          </p:cNvSpPr>
          <p:nvPr/>
        </p:nvSpPr>
        <p:spPr bwMode="auto">
          <a:xfrm>
            <a:off x="835025" y="1111250"/>
            <a:ext cx="7929563" cy="4911725"/>
          </a:xfrm>
          <a:prstGeom prst="rect">
            <a:avLst/>
          </a:prstGeom>
          <a:noFill/>
          <a:ln w="12700">
            <a:noFill/>
            <a:miter lim="800000"/>
            <a:headEnd/>
            <a:tailEnd/>
          </a:ln>
          <a:effectLst/>
        </p:spPr>
        <p:txBody>
          <a:bodyPr>
            <a:spAutoFit/>
          </a:bodyPr>
          <a:lstStyle/>
          <a:p>
            <a:pPr algn="l">
              <a:lnSpc>
                <a:spcPct val="110000"/>
              </a:lnSpc>
            </a:pPr>
            <a:r>
              <a:rPr lang="en-US" sz="2400">
                <a:effectLst>
                  <a:outerShdw blurRad="38100" dist="38100" dir="2700000" algn="tl">
                    <a:srgbClr val="000000"/>
                  </a:outerShdw>
                </a:effectLst>
                <a:cs typeface="Arial" pitchFamily="34" charset="0"/>
              </a:rPr>
              <a:t>     National Express operates a fleet of cargo planes and</a:t>
            </a:r>
          </a:p>
          <a:p>
            <a:pPr algn="l">
              <a:lnSpc>
                <a:spcPct val="110000"/>
              </a:lnSpc>
            </a:pPr>
            <a:r>
              <a:rPr lang="en-US" sz="2400">
                <a:effectLst>
                  <a:outerShdw blurRad="38100" dist="38100" dir="2700000" algn="tl">
                    <a:srgbClr val="000000"/>
                  </a:outerShdw>
                </a:effectLst>
                <a:cs typeface="Arial" pitchFamily="34" charset="0"/>
              </a:rPr>
              <a:t>is in the package delivery business.  NatEx is interested</a:t>
            </a:r>
          </a:p>
          <a:p>
            <a:pPr algn="l">
              <a:lnSpc>
                <a:spcPct val="110000"/>
              </a:lnSpc>
            </a:pPr>
            <a:r>
              <a:rPr lang="en-US" sz="2400">
                <a:effectLst>
                  <a:outerShdw blurRad="38100" dist="38100" dir="2700000" algn="tl">
                    <a:srgbClr val="000000"/>
                  </a:outerShdw>
                </a:effectLst>
                <a:cs typeface="Arial" pitchFamily="34" charset="0"/>
              </a:rPr>
              <a:t>in knowing what is the maximum it could transport in</a:t>
            </a:r>
          </a:p>
          <a:p>
            <a:pPr algn="l">
              <a:lnSpc>
                <a:spcPct val="110000"/>
              </a:lnSpc>
            </a:pPr>
            <a:r>
              <a:rPr lang="en-US" sz="2400">
                <a:effectLst>
                  <a:outerShdw blurRad="38100" dist="38100" dir="2700000" algn="tl">
                    <a:srgbClr val="000000"/>
                  </a:outerShdw>
                </a:effectLst>
                <a:cs typeface="Arial" pitchFamily="34" charset="0"/>
              </a:rPr>
              <a:t>one day indirectly from San Diego to Tampa (via Denver, St. Louis, Dallas, Houston and/or Atlanta) if its direct flight was out of service.  </a:t>
            </a:r>
          </a:p>
          <a:p>
            <a:pPr algn="l">
              <a:lnSpc>
                <a:spcPct val="110000"/>
              </a:lnSpc>
            </a:pPr>
            <a:r>
              <a:rPr lang="en-US" sz="2400">
                <a:effectLst>
                  <a:outerShdw blurRad="38100" dist="38100" dir="2700000" algn="tl">
                    <a:srgbClr val="000000"/>
                  </a:outerShdw>
                </a:effectLst>
                <a:cs typeface="Arial" pitchFamily="34" charset="0"/>
              </a:rPr>
              <a:t>     NatEx's indirect routes from San Diego to Tampa, along with their respective estimated excess shipping capacities (measured in hundreds of cubic feet per day), are shown on the next slide.  Is there sufficient excess capacity to indirectly ship 5000 cubic feet of packages in one day?</a:t>
            </a:r>
            <a:endParaRPr lang="en-US" sz="2400">
              <a:effectLst>
                <a:outerShdw blurRad="38100" dist="38100" dir="2700000" algn="tl">
                  <a:srgbClr val="000000"/>
                </a:outerShdw>
              </a:effectLst>
            </a:endParaRPr>
          </a:p>
        </p:txBody>
      </p:sp>
    </p:spTree>
  </p:cSld>
  <p:clrMapOvr>
    <a:masterClrMapping/>
  </p:clrMapOvr>
  <p:transition>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ChangeArrowheads="1"/>
          </p:cNvSpPr>
          <p:nvPr/>
        </p:nvSpPr>
        <p:spPr bwMode="auto">
          <a:xfrm>
            <a:off x="635000" y="1638300"/>
            <a:ext cx="7956550" cy="40386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endParaRPr lang="en-US"/>
          </a:p>
        </p:txBody>
      </p:sp>
      <p:sp>
        <p:nvSpPr>
          <p:cNvPr id="159747" name="Rectangle 3"/>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Maximal Flow</a:t>
            </a:r>
          </a:p>
        </p:txBody>
      </p:sp>
      <p:sp>
        <p:nvSpPr>
          <p:cNvPr id="159748" name="Rectangle 4"/>
          <p:cNvSpPr>
            <a:spLocks noChangeArrowheads="1"/>
          </p:cNvSpPr>
          <p:nvPr/>
        </p:nvSpPr>
        <p:spPr bwMode="auto">
          <a:xfrm>
            <a:off x="687388" y="1104900"/>
            <a:ext cx="5118100" cy="5159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Network Model</a:t>
            </a:r>
          </a:p>
        </p:txBody>
      </p:sp>
      <p:sp>
        <p:nvSpPr>
          <p:cNvPr id="159749" name="Oval 5"/>
          <p:cNvSpPr>
            <a:spLocks noChangeArrowheads="1"/>
          </p:cNvSpPr>
          <p:nvPr/>
        </p:nvSpPr>
        <p:spPr bwMode="auto">
          <a:xfrm>
            <a:off x="3130550" y="187325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2</a:t>
            </a:r>
          </a:p>
        </p:txBody>
      </p:sp>
      <p:sp>
        <p:nvSpPr>
          <p:cNvPr id="159750" name="Oval 6"/>
          <p:cNvSpPr>
            <a:spLocks noChangeArrowheads="1"/>
          </p:cNvSpPr>
          <p:nvPr/>
        </p:nvSpPr>
        <p:spPr bwMode="auto">
          <a:xfrm>
            <a:off x="5492750" y="187325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5</a:t>
            </a:r>
          </a:p>
        </p:txBody>
      </p:sp>
      <p:sp>
        <p:nvSpPr>
          <p:cNvPr id="159751" name="Oval 7"/>
          <p:cNvSpPr>
            <a:spLocks noChangeArrowheads="1"/>
          </p:cNvSpPr>
          <p:nvPr/>
        </p:nvSpPr>
        <p:spPr bwMode="auto">
          <a:xfrm>
            <a:off x="1778000" y="3406775"/>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1</a:t>
            </a:r>
          </a:p>
        </p:txBody>
      </p:sp>
      <p:sp>
        <p:nvSpPr>
          <p:cNvPr id="159752" name="Oval 8"/>
          <p:cNvSpPr>
            <a:spLocks noChangeArrowheads="1"/>
          </p:cNvSpPr>
          <p:nvPr/>
        </p:nvSpPr>
        <p:spPr bwMode="auto">
          <a:xfrm>
            <a:off x="4197350" y="339725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4</a:t>
            </a:r>
          </a:p>
        </p:txBody>
      </p:sp>
      <p:sp>
        <p:nvSpPr>
          <p:cNvPr id="159753" name="Oval 9"/>
          <p:cNvSpPr>
            <a:spLocks noChangeArrowheads="1"/>
          </p:cNvSpPr>
          <p:nvPr/>
        </p:nvSpPr>
        <p:spPr bwMode="auto">
          <a:xfrm>
            <a:off x="6692900" y="3406775"/>
            <a:ext cx="644525"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7</a:t>
            </a:r>
          </a:p>
        </p:txBody>
      </p:sp>
      <p:sp>
        <p:nvSpPr>
          <p:cNvPr id="159754" name="Oval 10"/>
          <p:cNvSpPr>
            <a:spLocks noChangeArrowheads="1"/>
          </p:cNvSpPr>
          <p:nvPr/>
        </p:nvSpPr>
        <p:spPr bwMode="auto">
          <a:xfrm>
            <a:off x="3054350" y="476885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3</a:t>
            </a:r>
          </a:p>
        </p:txBody>
      </p:sp>
      <p:sp>
        <p:nvSpPr>
          <p:cNvPr id="159755" name="Oval 11"/>
          <p:cNvSpPr>
            <a:spLocks noChangeArrowheads="1"/>
          </p:cNvSpPr>
          <p:nvPr/>
        </p:nvSpPr>
        <p:spPr bwMode="auto">
          <a:xfrm>
            <a:off x="5416550" y="476885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6</a:t>
            </a:r>
          </a:p>
        </p:txBody>
      </p:sp>
      <p:sp>
        <p:nvSpPr>
          <p:cNvPr id="159756" name="Line 12"/>
          <p:cNvSpPr>
            <a:spLocks noChangeShapeType="1"/>
          </p:cNvSpPr>
          <p:nvPr/>
        </p:nvSpPr>
        <p:spPr bwMode="auto">
          <a:xfrm flipV="1">
            <a:off x="2349500" y="2470150"/>
            <a:ext cx="920750" cy="102235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9757" name="Line 13"/>
          <p:cNvSpPr>
            <a:spLocks noChangeShapeType="1"/>
          </p:cNvSpPr>
          <p:nvPr/>
        </p:nvSpPr>
        <p:spPr bwMode="auto">
          <a:xfrm>
            <a:off x="3816350" y="2105025"/>
            <a:ext cx="1663700" cy="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9758" name="Line 14"/>
          <p:cNvSpPr>
            <a:spLocks noChangeShapeType="1"/>
          </p:cNvSpPr>
          <p:nvPr/>
        </p:nvSpPr>
        <p:spPr bwMode="auto">
          <a:xfrm>
            <a:off x="6102350" y="2406650"/>
            <a:ext cx="730250" cy="1063625"/>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9759" name="Line 15"/>
          <p:cNvSpPr>
            <a:spLocks noChangeShapeType="1"/>
          </p:cNvSpPr>
          <p:nvPr/>
        </p:nvSpPr>
        <p:spPr bwMode="auto">
          <a:xfrm flipH="1">
            <a:off x="6042025" y="4044950"/>
            <a:ext cx="793750" cy="882650"/>
          </a:xfrm>
          <a:prstGeom prst="line">
            <a:avLst/>
          </a:prstGeom>
          <a:noFill/>
          <a:ln w="12700">
            <a:solidFill>
              <a:srgbClr val="FFFFFF"/>
            </a:solidFill>
            <a:round/>
            <a:headEnd type="triangle" w="lg" len="lg"/>
            <a:tailEnd type="none" w="lg" len="lg"/>
          </a:ln>
          <a:effectLst>
            <a:outerShdw dist="17961" dir="2700000" algn="ctr" rotWithShape="0">
              <a:srgbClr val="000000"/>
            </a:outerShdw>
          </a:effectLst>
        </p:spPr>
        <p:txBody>
          <a:bodyPr wrap="none" anchor="ctr"/>
          <a:lstStyle/>
          <a:p>
            <a:endParaRPr lang="en-US"/>
          </a:p>
        </p:txBody>
      </p:sp>
      <p:sp>
        <p:nvSpPr>
          <p:cNvPr id="159760" name="Line 16"/>
          <p:cNvSpPr>
            <a:spLocks noChangeShapeType="1"/>
          </p:cNvSpPr>
          <p:nvPr/>
        </p:nvSpPr>
        <p:spPr bwMode="auto">
          <a:xfrm>
            <a:off x="2330450" y="3997325"/>
            <a:ext cx="787400" cy="911225"/>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9761" name="Line 17"/>
          <p:cNvSpPr>
            <a:spLocks noChangeShapeType="1"/>
          </p:cNvSpPr>
          <p:nvPr/>
        </p:nvSpPr>
        <p:spPr bwMode="auto">
          <a:xfrm>
            <a:off x="2454275" y="3752850"/>
            <a:ext cx="1739900" cy="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9762" name="Line 18"/>
          <p:cNvSpPr>
            <a:spLocks noChangeShapeType="1"/>
          </p:cNvSpPr>
          <p:nvPr/>
        </p:nvSpPr>
        <p:spPr bwMode="auto">
          <a:xfrm>
            <a:off x="4873625" y="3752850"/>
            <a:ext cx="1816100" cy="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9763" name="Line 19"/>
          <p:cNvSpPr>
            <a:spLocks noChangeShapeType="1"/>
          </p:cNvSpPr>
          <p:nvPr/>
        </p:nvSpPr>
        <p:spPr bwMode="auto">
          <a:xfrm>
            <a:off x="3606800" y="2511425"/>
            <a:ext cx="673100" cy="977900"/>
          </a:xfrm>
          <a:prstGeom prst="line">
            <a:avLst/>
          </a:prstGeom>
          <a:noFill/>
          <a:ln w="12700">
            <a:solidFill>
              <a:srgbClr val="FFFFFF"/>
            </a:solidFill>
            <a:round/>
            <a:headEnd type="triangle" w="lg" len="lg"/>
            <a:tailEnd/>
          </a:ln>
          <a:effectLst>
            <a:outerShdw dist="17961" dir="2700000" algn="ctr" rotWithShape="0">
              <a:srgbClr val="000000"/>
            </a:outerShdw>
          </a:effectLst>
        </p:spPr>
        <p:txBody>
          <a:bodyPr wrap="none" anchor="ctr"/>
          <a:lstStyle/>
          <a:p>
            <a:endParaRPr lang="en-US"/>
          </a:p>
        </p:txBody>
      </p:sp>
      <p:sp>
        <p:nvSpPr>
          <p:cNvPr id="159764" name="Line 20"/>
          <p:cNvSpPr>
            <a:spLocks noChangeShapeType="1"/>
          </p:cNvSpPr>
          <p:nvPr/>
        </p:nvSpPr>
        <p:spPr bwMode="auto">
          <a:xfrm>
            <a:off x="4830763" y="3925888"/>
            <a:ext cx="806450" cy="873125"/>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9765" name="Line 21"/>
          <p:cNvSpPr>
            <a:spLocks noChangeShapeType="1"/>
          </p:cNvSpPr>
          <p:nvPr/>
        </p:nvSpPr>
        <p:spPr bwMode="auto">
          <a:xfrm flipV="1">
            <a:off x="3502025" y="3965575"/>
            <a:ext cx="749300" cy="85090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9766" name="Line 22"/>
          <p:cNvSpPr>
            <a:spLocks noChangeShapeType="1"/>
          </p:cNvSpPr>
          <p:nvPr/>
        </p:nvSpPr>
        <p:spPr bwMode="auto">
          <a:xfrm flipV="1">
            <a:off x="4697413" y="2465388"/>
            <a:ext cx="882650" cy="974725"/>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9767" name="Line 23"/>
          <p:cNvSpPr>
            <a:spLocks noChangeShapeType="1"/>
          </p:cNvSpPr>
          <p:nvPr/>
        </p:nvSpPr>
        <p:spPr bwMode="auto">
          <a:xfrm>
            <a:off x="3736975" y="5105400"/>
            <a:ext cx="1676400" cy="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9768" name="Rectangle 24"/>
          <p:cNvSpPr>
            <a:spLocks noChangeArrowheads="1"/>
          </p:cNvSpPr>
          <p:nvPr/>
        </p:nvSpPr>
        <p:spPr bwMode="auto">
          <a:xfrm>
            <a:off x="2528888" y="256540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4</a:t>
            </a:r>
          </a:p>
        </p:txBody>
      </p:sp>
      <p:sp>
        <p:nvSpPr>
          <p:cNvPr id="159769" name="Rectangle 25"/>
          <p:cNvSpPr>
            <a:spLocks noChangeArrowheads="1"/>
          </p:cNvSpPr>
          <p:nvPr/>
        </p:nvSpPr>
        <p:spPr bwMode="auto">
          <a:xfrm>
            <a:off x="3205163" y="3298825"/>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4</a:t>
            </a:r>
            <a:endParaRPr lang="en-US" sz="2400">
              <a:solidFill>
                <a:srgbClr val="FFFFFF"/>
              </a:solidFill>
              <a:effectLst/>
            </a:endParaRPr>
          </a:p>
        </p:txBody>
      </p:sp>
      <p:sp>
        <p:nvSpPr>
          <p:cNvPr id="159770" name="Rectangle 26"/>
          <p:cNvSpPr>
            <a:spLocks noChangeArrowheads="1"/>
          </p:cNvSpPr>
          <p:nvPr/>
        </p:nvSpPr>
        <p:spPr bwMode="auto">
          <a:xfrm>
            <a:off x="2376488" y="435610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59771" name="Rectangle 27"/>
          <p:cNvSpPr>
            <a:spLocks noChangeArrowheads="1"/>
          </p:cNvSpPr>
          <p:nvPr/>
        </p:nvSpPr>
        <p:spPr bwMode="auto">
          <a:xfrm>
            <a:off x="4471988" y="1698625"/>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59772" name="Rectangle 28"/>
          <p:cNvSpPr>
            <a:spLocks noChangeArrowheads="1"/>
          </p:cNvSpPr>
          <p:nvPr/>
        </p:nvSpPr>
        <p:spPr bwMode="auto">
          <a:xfrm>
            <a:off x="4081463" y="2579688"/>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2</a:t>
            </a:r>
          </a:p>
        </p:txBody>
      </p:sp>
      <p:sp>
        <p:nvSpPr>
          <p:cNvPr id="159773" name="Rectangle 29"/>
          <p:cNvSpPr>
            <a:spLocks noChangeArrowheads="1"/>
          </p:cNvSpPr>
          <p:nvPr/>
        </p:nvSpPr>
        <p:spPr bwMode="auto">
          <a:xfrm>
            <a:off x="4552950" y="224155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59774" name="Rectangle 30"/>
          <p:cNvSpPr>
            <a:spLocks noChangeArrowheads="1"/>
          </p:cNvSpPr>
          <p:nvPr/>
        </p:nvSpPr>
        <p:spPr bwMode="auto">
          <a:xfrm>
            <a:off x="5324475" y="2884488"/>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4</a:t>
            </a:r>
          </a:p>
        </p:txBody>
      </p:sp>
      <p:sp>
        <p:nvSpPr>
          <p:cNvPr id="159775" name="Rectangle 31"/>
          <p:cNvSpPr>
            <a:spLocks noChangeArrowheads="1"/>
          </p:cNvSpPr>
          <p:nvPr/>
        </p:nvSpPr>
        <p:spPr bwMode="auto">
          <a:xfrm>
            <a:off x="6443663" y="250825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rPr>
              <a:t>2</a:t>
            </a:r>
          </a:p>
        </p:txBody>
      </p:sp>
      <p:sp>
        <p:nvSpPr>
          <p:cNvPr id="159776" name="Rectangle 32"/>
          <p:cNvSpPr>
            <a:spLocks noChangeArrowheads="1"/>
          </p:cNvSpPr>
          <p:nvPr/>
        </p:nvSpPr>
        <p:spPr bwMode="auto">
          <a:xfrm>
            <a:off x="3681413" y="2955925"/>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59777" name="Rectangle 33"/>
          <p:cNvSpPr>
            <a:spLocks noChangeArrowheads="1"/>
          </p:cNvSpPr>
          <p:nvPr/>
        </p:nvSpPr>
        <p:spPr bwMode="auto">
          <a:xfrm>
            <a:off x="4862513" y="2598738"/>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59778" name="Rectangle 34"/>
          <p:cNvSpPr>
            <a:spLocks noChangeArrowheads="1"/>
          </p:cNvSpPr>
          <p:nvPr/>
        </p:nvSpPr>
        <p:spPr bwMode="auto">
          <a:xfrm>
            <a:off x="5605463" y="332740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59779" name="Rectangle 35"/>
          <p:cNvSpPr>
            <a:spLocks noChangeArrowheads="1"/>
          </p:cNvSpPr>
          <p:nvPr/>
        </p:nvSpPr>
        <p:spPr bwMode="auto">
          <a:xfrm>
            <a:off x="5157788" y="3984625"/>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1</a:t>
            </a:r>
          </a:p>
        </p:txBody>
      </p:sp>
      <p:sp>
        <p:nvSpPr>
          <p:cNvPr id="159780" name="Rectangle 36"/>
          <p:cNvSpPr>
            <a:spLocks noChangeArrowheads="1"/>
          </p:cNvSpPr>
          <p:nvPr/>
        </p:nvSpPr>
        <p:spPr bwMode="auto">
          <a:xfrm>
            <a:off x="3962400" y="4446588"/>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5</a:t>
            </a:r>
          </a:p>
        </p:txBody>
      </p:sp>
      <p:sp>
        <p:nvSpPr>
          <p:cNvPr id="159781" name="Rectangle 37"/>
          <p:cNvSpPr>
            <a:spLocks noChangeArrowheads="1"/>
          </p:cNvSpPr>
          <p:nvPr/>
        </p:nvSpPr>
        <p:spPr bwMode="auto">
          <a:xfrm>
            <a:off x="6519863" y="4403725"/>
            <a:ext cx="333375" cy="454025"/>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5</a:t>
            </a:r>
          </a:p>
        </p:txBody>
      </p:sp>
      <p:sp>
        <p:nvSpPr>
          <p:cNvPr id="159782" name="Rectangle 38"/>
          <p:cNvSpPr>
            <a:spLocks noChangeArrowheads="1"/>
          </p:cNvSpPr>
          <p:nvPr/>
        </p:nvSpPr>
        <p:spPr bwMode="auto">
          <a:xfrm>
            <a:off x="4814888" y="4389438"/>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1</a:t>
            </a:r>
          </a:p>
        </p:txBody>
      </p:sp>
      <p:sp>
        <p:nvSpPr>
          <p:cNvPr id="159783" name="Rectangle 39"/>
          <p:cNvSpPr>
            <a:spLocks noChangeArrowheads="1"/>
          </p:cNvSpPr>
          <p:nvPr/>
        </p:nvSpPr>
        <p:spPr bwMode="auto">
          <a:xfrm>
            <a:off x="4329113" y="508000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6</a:t>
            </a:r>
          </a:p>
        </p:txBody>
      </p:sp>
      <p:sp>
        <p:nvSpPr>
          <p:cNvPr id="159784" name="Rectangle 40"/>
          <p:cNvSpPr>
            <a:spLocks noChangeArrowheads="1"/>
          </p:cNvSpPr>
          <p:nvPr/>
        </p:nvSpPr>
        <p:spPr bwMode="auto">
          <a:xfrm>
            <a:off x="3543300" y="4027488"/>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59785" name="Line 41"/>
          <p:cNvSpPr>
            <a:spLocks noChangeShapeType="1"/>
          </p:cNvSpPr>
          <p:nvPr/>
        </p:nvSpPr>
        <p:spPr bwMode="auto">
          <a:xfrm>
            <a:off x="4706938" y="4030663"/>
            <a:ext cx="806450" cy="873125"/>
          </a:xfrm>
          <a:prstGeom prst="line">
            <a:avLst/>
          </a:prstGeom>
          <a:noFill/>
          <a:ln w="12700">
            <a:solidFill>
              <a:srgbClr val="FFFFFF"/>
            </a:solidFill>
            <a:round/>
            <a:headEnd type="triangle" w="lg" len="lg"/>
            <a:tailEnd/>
          </a:ln>
          <a:effectLst>
            <a:outerShdw dist="17961" dir="2700000" algn="ctr" rotWithShape="0">
              <a:srgbClr val="000000"/>
            </a:outerShdw>
          </a:effectLst>
        </p:spPr>
        <p:txBody>
          <a:bodyPr wrap="none" anchor="ctr"/>
          <a:lstStyle/>
          <a:p>
            <a:endParaRPr lang="en-US"/>
          </a:p>
        </p:txBody>
      </p:sp>
      <p:sp>
        <p:nvSpPr>
          <p:cNvPr id="159786" name="Line 42"/>
          <p:cNvSpPr>
            <a:spLocks noChangeShapeType="1"/>
          </p:cNvSpPr>
          <p:nvPr/>
        </p:nvSpPr>
        <p:spPr bwMode="auto">
          <a:xfrm flipV="1">
            <a:off x="3640138" y="4046538"/>
            <a:ext cx="749300" cy="850900"/>
          </a:xfrm>
          <a:prstGeom prst="line">
            <a:avLst/>
          </a:prstGeom>
          <a:noFill/>
          <a:ln w="12700">
            <a:solidFill>
              <a:srgbClr val="FFFFFF"/>
            </a:solidFill>
            <a:round/>
            <a:headEnd type="triangle" w="lg" len="lg"/>
            <a:tailEnd/>
          </a:ln>
          <a:effectLst>
            <a:outerShdw dist="17961" dir="2700000" algn="ctr" rotWithShape="0">
              <a:srgbClr val="000000"/>
            </a:outerShdw>
          </a:effectLst>
        </p:spPr>
        <p:txBody>
          <a:bodyPr wrap="none" anchor="ctr"/>
          <a:lstStyle/>
          <a:p>
            <a:endParaRPr lang="en-US"/>
          </a:p>
        </p:txBody>
      </p:sp>
      <p:sp>
        <p:nvSpPr>
          <p:cNvPr id="159787" name="Line 43"/>
          <p:cNvSpPr>
            <a:spLocks noChangeShapeType="1"/>
          </p:cNvSpPr>
          <p:nvPr/>
        </p:nvSpPr>
        <p:spPr bwMode="auto">
          <a:xfrm>
            <a:off x="3716338" y="2420938"/>
            <a:ext cx="673100" cy="977900"/>
          </a:xfrm>
          <a:prstGeom prst="line">
            <a:avLst/>
          </a:prstGeom>
          <a:noFill/>
          <a:ln w="12700">
            <a:solidFill>
              <a:srgbClr val="FFFFFF"/>
            </a:solidFill>
            <a:round/>
            <a:headEnd type="none" w="lg" len="lg"/>
            <a:tailEnd type="triangle" w="lg" len="lg"/>
          </a:ln>
          <a:effectLst>
            <a:outerShdw dist="17961" dir="2700000" algn="ctr" rotWithShape="0">
              <a:srgbClr val="000000"/>
            </a:outerShdw>
          </a:effectLst>
        </p:spPr>
        <p:txBody>
          <a:bodyPr wrap="none" anchor="ctr"/>
          <a:lstStyle/>
          <a:p>
            <a:endParaRPr lang="en-US"/>
          </a:p>
        </p:txBody>
      </p:sp>
      <p:sp>
        <p:nvSpPr>
          <p:cNvPr id="159788" name="Line 44"/>
          <p:cNvSpPr>
            <a:spLocks noChangeShapeType="1"/>
          </p:cNvSpPr>
          <p:nvPr/>
        </p:nvSpPr>
        <p:spPr bwMode="auto">
          <a:xfrm flipV="1">
            <a:off x="4821238" y="2546350"/>
            <a:ext cx="882650" cy="974725"/>
          </a:xfrm>
          <a:prstGeom prst="line">
            <a:avLst/>
          </a:prstGeom>
          <a:noFill/>
          <a:ln w="12700">
            <a:solidFill>
              <a:srgbClr val="FFFFFF"/>
            </a:solidFill>
            <a:round/>
            <a:headEnd type="triangle" w="lg" len="lg"/>
            <a:tailEnd type="none" w="lg" len="lg"/>
          </a:ln>
          <a:effectLst>
            <a:outerShdw dist="17961" dir="2700000" algn="ctr" rotWithShape="0">
              <a:srgbClr val="000000"/>
            </a:outerShdw>
          </a:effectLst>
        </p:spPr>
        <p:txBody>
          <a:bodyPr wrap="none" anchor="ctr"/>
          <a:lstStyle/>
          <a:p>
            <a:endParaRPr lang="en-US"/>
          </a:p>
        </p:txBody>
      </p:sp>
      <p:sp>
        <p:nvSpPr>
          <p:cNvPr id="159789" name="Line 45"/>
          <p:cNvSpPr>
            <a:spLocks noChangeShapeType="1"/>
          </p:cNvSpPr>
          <p:nvPr/>
        </p:nvSpPr>
        <p:spPr bwMode="auto">
          <a:xfrm>
            <a:off x="3797300" y="2257425"/>
            <a:ext cx="1663700" cy="0"/>
          </a:xfrm>
          <a:prstGeom prst="line">
            <a:avLst/>
          </a:prstGeom>
          <a:noFill/>
          <a:ln w="12700">
            <a:solidFill>
              <a:srgbClr val="FFFFFF"/>
            </a:solidFill>
            <a:round/>
            <a:headEnd type="triangle" w="lg" len="lg"/>
            <a:tailEnd type="none" w="lg" len="lg"/>
          </a:ln>
          <a:effectLst>
            <a:outerShdw dist="17961" dir="2700000" algn="ctr" rotWithShape="0">
              <a:srgbClr val="000000"/>
            </a:outerShdw>
          </a:effectLst>
        </p:spPr>
        <p:txBody>
          <a:bodyPr wrap="none" anchor="ctr"/>
          <a:lstStyle/>
          <a:p>
            <a:endParaRPr lang="en-US"/>
          </a:p>
        </p:txBody>
      </p:sp>
      <p:sp>
        <p:nvSpPr>
          <p:cNvPr id="159790" name="Text Box 46"/>
          <p:cNvSpPr txBox="1">
            <a:spLocks noChangeArrowheads="1"/>
          </p:cNvSpPr>
          <p:nvPr/>
        </p:nvSpPr>
        <p:spPr bwMode="auto">
          <a:xfrm>
            <a:off x="1917700" y="1976438"/>
            <a:ext cx="1182688" cy="457200"/>
          </a:xfrm>
          <a:prstGeom prst="rect">
            <a:avLst/>
          </a:prstGeom>
          <a:noFill/>
          <a:ln w="12700">
            <a:noFill/>
            <a:miter lim="800000"/>
            <a:headEnd type="none" w="sm" len="sm"/>
            <a:tailEnd type="none" w="sm" len="sm"/>
          </a:ln>
          <a:effectLst/>
        </p:spPr>
        <p:txBody>
          <a:bodyPr wrap="none">
            <a:spAutoFit/>
          </a:bodyPr>
          <a:lstStyle/>
          <a:p>
            <a:pPr algn="l"/>
            <a:r>
              <a:rPr lang="en-US" sz="2400">
                <a:solidFill>
                  <a:srgbClr val="FFFFFF"/>
                </a:solidFill>
                <a:effectLst>
                  <a:outerShdw blurRad="38100" dist="38100" dir="2700000" algn="tl">
                    <a:srgbClr val="000000"/>
                  </a:outerShdw>
                </a:effectLst>
              </a:rPr>
              <a:t>Denver</a:t>
            </a:r>
          </a:p>
        </p:txBody>
      </p:sp>
      <p:sp>
        <p:nvSpPr>
          <p:cNvPr id="159791" name="Text Box 47"/>
          <p:cNvSpPr txBox="1">
            <a:spLocks noChangeArrowheads="1"/>
          </p:cNvSpPr>
          <p:nvPr/>
        </p:nvSpPr>
        <p:spPr bwMode="auto">
          <a:xfrm>
            <a:off x="744538" y="3148013"/>
            <a:ext cx="992187" cy="822325"/>
          </a:xfrm>
          <a:prstGeom prst="rect">
            <a:avLst/>
          </a:prstGeom>
          <a:noFill/>
          <a:ln w="12700">
            <a:noFill/>
            <a:miter lim="800000"/>
            <a:headEnd type="none" w="sm" len="sm"/>
            <a:tailEnd type="none" w="sm" len="sm"/>
          </a:ln>
          <a:effectLst/>
        </p:spPr>
        <p:txBody>
          <a:bodyPr wrap="none">
            <a:spAutoFit/>
          </a:bodyPr>
          <a:lstStyle/>
          <a:p>
            <a:r>
              <a:rPr lang="en-US" sz="2400">
                <a:solidFill>
                  <a:srgbClr val="FFFFFF"/>
                </a:solidFill>
                <a:effectLst>
                  <a:outerShdw blurRad="38100" dist="38100" dir="2700000" algn="tl">
                    <a:srgbClr val="000000"/>
                  </a:outerShdw>
                </a:effectLst>
              </a:rPr>
              <a:t>San</a:t>
            </a:r>
          </a:p>
          <a:p>
            <a:r>
              <a:rPr lang="en-US" sz="2400">
                <a:solidFill>
                  <a:srgbClr val="FFFFFF"/>
                </a:solidFill>
                <a:effectLst>
                  <a:outerShdw blurRad="38100" dist="38100" dir="2700000" algn="tl">
                    <a:srgbClr val="000000"/>
                  </a:outerShdw>
                </a:effectLst>
              </a:rPr>
              <a:t>Diego</a:t>
            </a:r>
          </a:p>
        </p:txBody>
      </p:sp>
      <p:sp>
        <p:nvSpPr>
          <p:cNvPr id="159902" name="Text Box 158"/>
          <p:cNvSpPr txBox="1">
            <a:spLocks noChangeArrowheads="1"/>
          </p:cNvSpPr>
          <p:nvPr/>
        </p:nvSpPr>
        <p:spPr bwMode="auto">
          <a:xfrm>
            <a:off x="6235700" y="1976438"/>
            <a:ext cx="1350963" cy="457200"/>
          </a:xfrm>
          <a:prstGeom prst="rect">
            <a:avLst/>
          </a:prstGeom>
          <a:noFill/>
          <a:ln w="12700">
            <a:noFill/>
            <a:miter lim="800000"/>
            <a:headEnd type="none" w="sm" len="sm"/>
            <a:tailEnd type="none" w="sm" len="sm"/>
          </a:ln>
          <a:effectLst/>
        </p:spPr>
        <p:txBody>
          <a:bodyPr wrap="none">
            <a:spAutoFit/>
          </a:bodyPr>
          <a:lstStyle/>
          <a:p>
            <a:pPr algn="l"/>
            <a:r>
              <a:rPr lang="en-US" sz="2400">
                <a:solidFill>
                  <a:srgbClr val="FFFFFF"/>
                </a:solidFill>
                <a:effectLst>
                  <a:outerShdw blurRad="38100" dist="38100" dir="2700000" algn="tl">
                    <a:srgbClr val="000000"/>
                  </a:outerShdw>
                </a:effectLst>
              </a:rPr>
              <a:t>St. Louis</a:t>
            </a:r>
          </a:p>
        </p:txBody>
      </p:sp>
      <p:sp>
        <p:nvSpPr>
          <p:cNvPr id="159903" name="Text Box 159"/>
          <p:cNvSpPr txBox="1">
            <a:spLocks noChangeArrowheads="1"/>
          </p:cNvSpPr>
          <p:nvPr/>
        </p:nvSpPr>
        <p:spPr bwMode="auto">
          <a:xfrm>
            <a:off x="1676400" y="4872038"/>
            <a:ext cx="1362075" cy="457200"/>
          </a:xfrm>
          <a:prstGeom prst="rect">
            <a:avLst/>
          </a:prstGeom>
          <a:noFill/>
          <a:ln w="12700">
            <a:noFill/>
            <a:miter lim="800000"/>
            <a:headEnd type="none" w="sm" len="sm"/>
            <a:tailEnd type="none" w="sm" len="sm"/>
          </a:ln>
          <a:effectLst/>
        </p:spPr>
        <p:txBody>
          <a:bodyPr wrap="none">
            <a:spAutoFit/>
          </a:bodyPr>
          <a:lstStyle/>
          <a:p>
            <a:pPr algn="l"/>
            <a:r>
              <a:rPr lang="en-US" sz="2400">
                <a:solidFill>
                  <a:srgbClr val="FFFFFF"/>
                </a:solidFill>
                <a:effectLst>
                  <a:outerShdw blurRad="38100" dist="38100" dir="2700000" algn="tl">
                    <a:srgbClr val="000000"/>
                  </a:outerShdw>
                </a:effectLst>
              </a:rPr>
              <a:t>Houston</a:t>
            </a:r>
          </a:p>
        </p:txBody>
      </p:sp>
      <p:sp>
        <p:nvSpPr>
          <p:cNvPr id="159904" name="Text Box 160"/>
          <p:cNvSpPr txBox="1">
            <a:spLocks noChangeArrowheads="1"/>
          </p:cNvSpPr>
          <p:nvPr/>
        </p:nvSpPr>
        <p:spPr bwMode="auto">
          <a:xfrm>
            <a:off x="7378700" y="3513138"/>
            <a:ext cx="1128713" cy="457200"/>
          </a:xfrm>
          <a:prstGeom prst="rect">
            <a:avLst/>
          </a:prstGeom>
          <a:noFill/>
          <a:ln w="12700">
            <a:noFill/>
            <a:miter lim="800000"/>
            <a:headEnd type="none" w="sm" len="sm"/>
            <a:tailEnd type="none" w="sm" len="sm"/>
          </a:ln>
          <a:effectLst/>
        </p:spPr>
        <p:txBody>
          <a:bodyPr wrap="none">
            <a:spAutoFit/>
          </a:bodyPr>
          <a:lstStyle/>
          <a:p>
            <a:pPr algn="l"/>
            <a:r>
              <a:rPr lang="en-US" sz="2400">
                <a:solidFill>
                  <a:srgbClr val="FFFFFF"/>
                </a:solidFill>
                <a:effectLst>
                  <a:outerShdw blurRad="38100" dist="38100" dir="2700000" algn="tl">
                    <a:srgbClr val="000000"/>
                  </a:outerShdw>
                </a:effectLst>
              </a:rPr>
              <a:t>Tampa</a:t>
            </a:r>
          </a:p>
        </p:txBody>
      </p:sp>
      <p:sp>
        <p:nvSpPr>
          <p:cNvPr id="159905" name="Text Box 161"/>
          <p:cNvSpPr txBox="1">
            <a:spLocks noChangeArrowheads="1"/>
          </p:cNvSpPr>
          <p:nvPr/>
        </p:nvSpPr>
        <p:spPr bwMode="auto">
          <a:xfrm>
            <a:off x="6121400" y="4884738"/>
            <a:ext cx="1192213" cy="457200"/>
          </a:xfrm>
          <a:prstGeom prst="rect">
            <a:avLst/>
          </a:prstGeom>
          <a:noFill/>
          <a:ln w="12700">
            <a:noFill/>
            <a:miter lim="800000"/>
            <a:headEnd type="none" w="sm" len="sm"/>
            <a:tailEnd type="none" w="sm" len="sm"/>
          </a:ln>
          <a:effectLst/>
        </p:spPr>
        <p:txBody>
          <a:bodyPr wrap="none">
            <a:spAutoFit/>
          </a:bodyPr>
          <a:lstStyle/>
          <a:p>
            <a:pPr algn="l"/>
            <a:r>
              <a:rPr lang="en-US" sz="2400">
                <a:solidFill>
                  <a:srgbClr val="FFFFFF"/>
                </a:solidFill>
                <a:effectLst>
                  <a:outerShdw blurRad="38100" dist="38100" dir="2700000" algn="tl">
                    <a:srgbClr val="000000"/>
                  </a:outerShdw>
                </a:effectLst>
              </a:rPr>
              <a:t>Atlanta</a:t>
            </a:r>
          </a:p>
        </p:txBody>
      </p:sp>
      <p:sp>
        <p:nvSpPr>
          <p:cNvPr id="160013" name="Freeform 269"/>
          <p:cNvSpPr>
            <a:spLocks/>
          </p:cNvSpPr>
          <p:nvPr/>
        </p:nvSpPr>
        <p:spPr bwMode="auto">
          <a:xfrm>
            <a:off x="4838700" y="3860800"/>
            <a:ext cx="2616200" cy="576263"/>
          </a:xfrm>
          <a:custGeom>
            <a:avLst/>
            <a:gdLst/>
            <a:ahLst/>
            <a:cxnLst>
              <a:cxn ang="0">
                <a:pos x="0" y="0"/>
              </a:cxn>
              <a:cxn ang="0">
                <a:pos x="472" y="96"/>
              </a:cxn>
              <a:cxn ang="0">
                <a:pos x="808" y="336"/>
              </a:cxn>
              <a:cxn ang="0">
                <a:pos x="1592" y="256"/>
              </a:cxn>
              <a:cxn ang="0">
                <a:pos x="1808" y="360"/>
              </a:cxn>
            </a:cxnLst>
            <a:rect l="0" t="0" r="r" b="b"/>
            <a:pathLst>
              <a:path w="1808" h="363">
                <a:moveTo>
                  <a:pt x="0" y="0"/>
                </a:moveTo>
                <a:cubicBezTo>
                  <a:pt x="168" y="20"/>
                  <a:pt x="337" y="40"/>
                  <a:pt x="472" y="96"/>
                </a:cubicBezTo>
                <a:cubicBezTo>
                  <a:pt x="607" y="152"/>
                  <a:pt x="621" y="309"/>
                  <a:pt x="808" y="336"/>
                </a:cubicBezTo>
                <a:cubicBezTo>
                  <a:pt x="995" y="363"/>
                  <a:pt x="1425" y="252"/>
                  <a:pt x="1592" y="256"/>
                </a:cubicBezTo>
                <a:cubicBezTo>
                  <a:pt x="1759" y="260"/>
                  <a:pt x="1773" y="341"/>
                  <a:pt x="1808" y="360"/>
                </a:cubicBezTo>
              </a:path>
            </a:pathLst>
          </a:custGeom>
          <a:noFill/>
          <a:ln w="19050" cap="flat" cmpd="sng">
            <a:solidFill>
              <a:srgbClr val="66FFFF"/>
            </a:solidFill>
            <a:prstDash val="solid"/>
            <a:round/>
            <a:headEnd type="triangle" w="med" len="med"/>
            <a:tailEnd type="none" w="med" len="med"/>
          </a:ln>
          <a:effectLst/>
        </p:spPr>
        <p:txBody>
          <a:bodyPr/>
          <a:lstStyle/>
          <a:p>
            <a:endParaRPr lang="en-US"/>
          </a:p>
        </p:txBody>
      </p:sp>
      <p:sp>
        <p:nvSpPr>
          <p:cNvPr id="160014" name="Text Box 270"/>
          <p:cNvSpPr txBox="1">
            <a:spLocks noChangeArrowheads="1"/>
          </p:cNvSpPr>
          <p:nvPr/>
        </p:nvSpPr>
        <p:spPr bwMode="auto">
          <a:xfrm>
            <a:off x="7378700" y="4389438"/>
            <a:ext cx="1031875" cy="457200"/>
          </a:xfrm>
          <a:prstGeom prst="rect">
            <a:avLst/>
          </a:prstGeom>
          <a:noFill/>
          <a:ln w="12700">
            <a:noFill/>
            <a:miter lim="800000"/>
            <a:headEnd type="none" w="sm" len="sm"/>
            <a:tailEnd type="none" w="sm" len="sm"/>
          </a:ln>
          <a:effectLst/>
        </p:spPr>
        <p:txBody>
          <a:bodyPr wrap="none">
            <a:spAutoFit/>
          </a:bodyPr>
          <a:lstStyle/>
          <a:p>
            <a:pPr algn="l"/>
            <a:r>
              <a:rPr lang="en-US" sz="2400">
                <a:solidFill>
                  <a:srgbClr val="66FFFF"/>
                </a:solidFill>
                <a:effectLst>
                  <a:outerShdw blurRad="38100" dist="38100" dir="2700000" algn="tl">
                    <a:srgbClr val="000000"/>
                  </a:outerShdw>
                </a:effectLst>
              </a:rPr>
              <a:t>Dallas</a:t>
            </a:r>
          </a:p>
        </p:txBody>
      </p:sp>
    </p:spTree>
  </p:cSld>
  <p:clrMapOvr>
    <a:masterClrMapping/>
  </p:clrMapOvr>
  <p:transition>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9" name="Rectangle 3"/>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Maximal Flow</a:t>
            </a:r>
          </a:p>
        </p:txBody>
      </p:sp>
      <p:sp>
        <p:nvSpPr>
          <p:cNvPr id="157700" name="Rectangle 4"/>
          <p:cNvSpPr>
            <a:spLocks noChangeArrowheads="1"/>
          </p:cNvSpPr>
          <p:nvPr/>
        </p:nvSpPr>
        <p:spPr bwMode="auto">
          <a:xfrm>
            <a:off x="685800" y="1103313"/>
            <a:ext cx="5243513" cy="57943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Modified Network Model</a:t>
            </a:r>
          </a:p>
        </p:txBody>
      </p:sp>
      <p:sp>
        <p:nvSpPr>
          <p:cNvPr id="157745" name="Rectangle 49"/>
          <p:cNvSpPr>
            <a:spLocks noChangeArrowheads="1"/>
          </p:cNvSpPr>
          <p:nvPr/>
        </p:nvSpPr>
        <p:spPr bwMode="auto">
          <a:xfrm>
            <a:off x="1104900" y="1638300"/>
            <a:ext cx="6800850" cy="43688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endParaRPr lang="en-US"/>
          </a:p>
        </p:txBody>
      </p:sp>
      <p:sp>
        <p:nvSpPr>
          <p:cNvPr id="157746" name="Oval 50"/>
          <p:cNvSpPr>
            <a:spLocks noChangeArrowheads="1"/>
          </p:cNvSpPr>
          <p:nvPr/>
        </p:nvSpPr>
        <p:spPr bwMode="auto">
          <a:xfrm>
            <a:off x="3130550" y="187325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2</a:t>
            </a:r>
          </a:p>
        </p:txBody>
      </p:sp>
      <p:sp>
        <p:nvSpPr>
          <p:cNvPr id="157747" name="Oval 51"/>
          <p:cNvSpPr>
            <a:spLocks noChangeArrowheads="1"/>
          </p:cNvSpPr>
          <p:nvPr/>
        </p:nvSpPr>
        <p:spPr bwMode="auto">
          <a:xfrm>
            <a:off x="5492750" y="187325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5</a:t>
            </a:r>
          </a:p>
        </p:txBody>
      </p:sp>
      <p:sp>
        <p:nvSpPr>
          <p:cNvPr id="157748" name="Oval 52"/>
          <p:cNvSpPr>
            <a:spLocks noChangeArrowheads="1"/>
          </p:cNvSpPr>
          <p:nvPr/>
        </p:nvSpPr>
        <p:spPr bwMode="auto">
          <a:xfrm>
            <a:off x="1778000" y="3406775"/>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1</a:t>
            </a:r>
          </a:p>
        </p:txBody>
      </p:sp>
      <p:sp>
        <p:nvSpPr>
          <p:cNvPr id="157749" name="Oval 53"/>
          <p:cNvSpPr>
            <a:spLocks noChangeArrowheads="1"/>
          </p:cNvSpPr>
          <p:nvPr/>
        </p:nvSpPr>
        <p:spPr bwMode="auto">
          <a:xfrm>
            <a:off x="4197350" y="339725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4</a:t>
            </a:r>
          </a:p>
        </p:txBody>
      </p:sp>
      <p:sp>
        <p:nvSpPr>
          <p:cNvPr id="157750" name="Oval 54"/>
          <p:cNvSpPr>
            <a:spLocks noChangeArrowheads="1"/>
          </p:cNvSpPr>
          <p:nvPr/>
        </p:nvSpPr>
        <p:spPr bwMode="auto">
          <a:xfrm>
            <a:off x="6692900" y="3406775"/>
            <a:ext cx="644525"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7</a:t>
            </a:r>
          </a:p>
        </p:txBody>
      </p:sp>
      <p:sp>
        <p:nvSpPr>
          <p:cNvPr id="157751" name="Oval 55"/>
          <p:cNvSpPr>
            <a:spLocks noChangeArrowheads="1"/>
          </p:cNvSpPr>
          <p:nvPr/>
        </p:nvSpPr>
        <p:spPr bwMode="auto">
          <a:xfrm>
            <a:off x="3054350" y="476885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3</a:t>
            </a:r>
          </a:p>
        </p:txBody>
      </p:sp>
      <p:sp>
        <p:nvSpPr>
          <p:cNvPr id="157752" name="Oval 56"/>
          <p:cNvSpPr>
            <a:spLocks noChangeArrowheads="1"/>
          </p:cNvSpPr>
          <p:nvPr/>
        </p:nvSpPr>
        <p:spPr bwMode="auto">
          <a:xfrm>
            <a:off x="5416550" y="476885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6</a:t>
            </a:r>
          </a:p>
        </p:txBody>
      </p:sp>
      <p:sp>
        <p:nvSpPr>
          <p:cNvPr id="157753" name="Line 57"/>
          <p:cNvSpPr>
            <a:spLocks noChangeShapeType="1"/>
          </p:cNvSpPr>
          <p:nvPr/>
        </p:nvSpPr>
        <p:spPr bwMode="auto">
          <a:xfrm flipV="1">
            <a:off x="2349500" y="2470150"/>
            <a:ext cx="920750" cy="102235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7754" name="Line 58"/>
          <p:cNvSpPr>
            <a:spLocks noChangeShapeType="1"/>
          </p:cNvSpPr>
          <p:nvPr/>
        </p:nvSpPr>
        <p:spPr bwMode="auto">
          <a:xfrm>
            <a:off x="3816350" y="2105025"/>
            <a:ext cx="1663700" cy="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7755" name="Line 59"/>
          <p:cNvSpPr>
            <a:spLocks noChangeShapeType="1"/>
          </p:cNvSpPr>
          <p:nvPr/>
        </p:nvSpPr>
        <p:spPr bwMode="auto">
          <a:xfrm>
            <a:off x="6102350" y="2406650"/>
            <a:ext cx="730250" cy="1063625"/>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7756" name="Line 60"/>
          <p:cNvSpPr>
            <a:spLocks noChangeShapeType="1"/>
          </p:cNvSpPr>
          <p:nvPr/>
        </p:nvSpPr>
        <p:spPr bwMode="auto">
          <a:xfrm flipH="1">
            <a:off x="6042025" y="4044950"/>
            <a:ext cx="793750" cy="882650"/>
          </a:xfrm>
          <a:prstGeom prst="line">
            <a:avLst/>
          </a:prstGeom>
          <a:noFill/>
          <a:ln w="12700">
            <a:solidFill>
              <a:srgbClr val="FFFFFF"/>
            </a:solidFill>
            <a:round/>
            <a:headEnd type="triangle" w="lg" len="lg"/>
            <a:tailEnd type="none" w="lg" len="lg"/>
          </a:ln>
          <a:effectLst>
            <a:outerShdw dist="17961" dir="2700000" algn="ctr" rotWithShape="0">
              <a:srgbClr val="000000"/>
            </a:outerShdw>
          </a:effectLst>
        </p:spPr>
        <p:txBody>
          <a:bodyPr wrap="none" anchor="ctr"/>
          <a:lstStyle/>
          <a:p>
            <a:endParaRPr lang="en-US"/>
          </a:p>
        </p:txBody>
      </p:sp>
      <p:sp>
        <p:nvSpPr>
          <p:cNvPr id="157757" name="Line 61"/>
          <p:cNvSpPr>
            <a:spLocks noChangeShapeType="1"/>
          </p:cNvSpPr>
          <p:nvPr/>
        </p:nvSpPr>
        <p:spPr bwMode="auto">
          <a:xfrm>
            <a:off x="2330450" y="3997325"/>
            <a:ext cx="787400" cy="911225"/>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7758" name="Line 62"/>
          <p:cNvSpPr>
            <a:spLocks noChangeShapeType="1"/>
          </p:cNvSpPr>
          <p:nvPr/>
        </p:nvSpPr>
        <p:spPr bwMode="auto">
          <a:xfrm>
            <a:off x="2454275" y="3752850"/>
            <a:ext cx="1739900" cy="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7759" name="Line 63"/>
          <p:cNvSpPr>
            <a:spLocks noChangeShapeType="1"/>
          </p:cNvSpPr>
          <p:nvPr/>
        </p:nvSpPr>
        <p:spPr bwMode="auto">
          <a:xfrm>
            <a:off x="4873625" y="3752850"/>
            <a:ext cx="1816100" cy="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7760" name="Line 64"/>
          <p:cNvSpPr>
            <a:spLocks noChangeShapeType="1"/>
          </p:cNvSpPr>
          <p:nvPr/>
        </p:nvSpPr>
        <p:spPr bwMode="auto">
          <a:xfrm>
            <a:off x="3606800" y="2511425"/>
            <a:ext cx="673100" cy="977900"/>
          </a:xfrm>
          <a:prstGeom prst="line">
            <a:avLst/>
          </a:prstGeom>
          <a:noFill/>
          <a:ln w="12700">
            <a:solidFill>
              <a:srgbClr val="FFFFFF"/>
            </a:solidFill>
            <a:round/>
            <a:headEnd type="triangle" w="lg" len="lg"/>
            <a:tailEnd/>
          </a:ln>
          <a:effectLst>
            <a:outerShdw dist="17961" dir="2700000" algn="ctr" rotWithShape="0">
              <a:srgbClr val="000000"/>
            </a:outerShdw>
          </a:effectLst>
        </p:spPr>
        <p:txBody>
          <a:bodyPr wrap="none" anchor="ctr"/>
          <a:lstStyle/>
          <a:p>
            <a:endParaRPr lang="en-US"/>
          </a:p>
        </p:txBody>
      </p:sp>
      <p:sp>
        <p:nvSpPr>
          <p:cNvPr id="157761" name="Line 65"/>
          <p:cNvSpPr>
            <a:spLocks noChangeShapeType="1"/>
          </p:cNvSpPr>
          <p:nvPr/>
        </p:nvSpPr>
        <p:spPr bwMode="auto">
          <a:xfrm>
            <a:off x="4830763" y="3925888"/>
            <a:ext cx="806450" cy="873125"/>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7762" name="Line 66"/>
          <p:cNvSpPr>
            <a:spLocks noChangeShapeType="1"/>
          </p:cNvSpPr>
          <p:nvPr/>
        </p:nvSpPr>
        <p:spPr bwMode="auto">
          <a:xfrm flipV="1">
            <a:off x="3502025" y="3965575"/>
            <a:ext cx="749300" cy="85090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7763" name="Line 67"/>
          <p:cNvSpPr>
            <a:spLocks noChangeShapeType="1"/>
          </p:cNvSpPr>
          <p:nvPr/>
        </p:nvSpPr>
        <p:spPr bwMode="auto">
          <a:xfrm flipV="1">
            <a:off x="4697413" y="2465388"/>
            <a:ext cx="882650" cy="974725"/>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7764" name="Line 68"/>
          <p:cNvSpPr>
            <a:spLocks noChangeShapeType="1"/>
          </p:cNvSpPr>
          <p:nvPr/>
        </p:nvSpPr>
        <p:spPr bwMode="auto">
          <a:xfrm>
            <a:off x="3736975" y="5105400"/>
            <a:ext cx="1676400" cy="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57765" name="Rectangle 69"/>
          <p:cNvSpPr>
            <a:spLocks noChangeArrowheads="1"/>
          </p:cNvSpPr>
          <p:nvPr/>
        </p:nvSpPr>
        <p:spPr bwMode="auto">
          <a:xfrm>
            <a:off x="2528888" y="256540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4</a:t>
            </a:r>
          </a:p>
        </p:txBody>
      </p:sp>
      <p:sp>
        <p:nvSpPr>
          <p:cNvPr id="157766" name="Rectangle 70"/>
          <p:cNvSpPr>
            <a:spLocks noChangeArrowheads="1"/>
          </p:cNvSpPr>
          <p:nvPr/>
        </p:nvSpPr>
        <p:spPr bwMode="auto">
          <a:xfrm>
            <a:off x="3205163" y="3298825"/>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4</a:t>
            </a:r>
            <a:endParaRPr lang="en-US" sz="2400">
              <a:solidFill>
                <a:srgbClr val="FFFFFF"/>
              </a:solidFill>
              <a:effectLst/>
            </a:endParaRPr>
          </a:p>
        </p:txBody>
      </p:sp>
      <p:sp>
        <p:nvSpPr>
          <p:cNvPr id="157767" name="Rectangle 71"/>
          <p:cNvSpPr>
            <a:spLocks noChangeArrowheads="1"/>
          </p:cNvSpPr>
          <p:nvPr/>
        </p:nvSpPr>
        <p:spPr bwMode="auto">
          <a:xfrm>
            <a:off x="2376488" y="435610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57768" name="Rectangle 72"/>
          <p:cNvSpPr>
            <a:spLocks noChangeArrowheads="1"/>
          </p:cNvSpPr>
          <p:nvPr/>
        </p:nvSpPr>
        <p:spPr bwMode="auto">
          <a:xfrm>
            <a:off x="4471988" y="1698625"/>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57769" name="Rectangle 73"/>
          <p:cNvSpPr>
            <a:spLocks noChangeArrowheads="1"/>
          </p:cNvSpPr>
          <p:nvPr/>
        </p:nvSpPr>
        <p:spPr bwMode="auto">
          <a:xfrm>
            <a:off x="4081463" y="2579688"/>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2</a:t>
            </a:r>
          </a:p>
        </p:txBody>
      </p:sp>
      <p:sp>
        <p:nvSpPr>
          <p:cNvPr id="157770" name="Rectangle 74"/>
          <p:cNvSpPr>
            <a:spLocks noChangeArrowheads="1"/>
          </p:cNvSpPr>
          <p:nvPr/>
        </p:nvSpPr>
        <p:spPr bwMode="auto">
          <a:xfrm>
            <a:off x="4552950" y="224155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57771" name="Rectangle 75"/>
          <p:cNvSpPr>
            <a:spLocks noChangeArrowheads="1"/>
          </p:cNvSpPr>
          <p:nvPr/>
        </p:nvSpPr>
        <p:spPr bwMode="auto">
          <a:xfrm>
            <a:off x="5324475" y="2884488"/>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4</a:t>
            </a:r>
          </a:p>
        </p:txBody>
      </p:sp>
      <p:sp>
        <p:nvSpPr>
          <p:cNvPr id="157772" name="Rectangle 76"/>
          <p:cNvSpPr>
            <a:spLocks noChangeArrowheads="1"/>
          </p:cNvSpPr>
          <p:nvPr/>
        </p:nvSpPr>
        <p:spPr bwMode="auto">
          <a:xfrm>
            <a:off x="6443663" y="250825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rPr>
              <a:t>2</a:t>
            </a:r>
          </a:p>
        </p:txBody>
      </p:sp>
      <p:sp>
        <p:nvSpPr>
          <p:cNvPr id="157773" name="Rectangle 77"/>
          <p:cNvSpPr>
            <a:spLocks noChangeArrowheads="1"/>
          </p:cNvSpPr>
          <p:nvPr/>
        </p:nvSpPr>
        <p:spPr bwMode="auto">
          <a:xfrm>
            <a:off x="3681413" y="2955925"/>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57774" name="Rectangle 78"/>
          <p:cNvSpPr>
            <a:spLocks noChangeArrowheads="1"/>
          </p:cNvSpPr>
          <p:nvPr/>
        </p:nvSpPr>
        <p:spPr bwMode="auto">
          <a:xfrm>
            <a:off x="4862513" y="2598738"/>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57775" name="Rectangle 79"/>
          <p:cNvSpPr>
            <a:spLocks noChangeArrowheads="1"/>
          </p:cNvSpPr>
          <p:nvPr/>
        </p:nvSpPr>
        <p:spPr bwMode="auto">
          <a:xfrm>
            <a:off x="5605463" y="332740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57776" name="Rectangle 80"/>
          <p:cNvSpPr>
            <a:spLocks noChangeArrowheads="1"/>
          </p:cNvSpPr>
          <p:nvPr/>
        </p:nvSpPr>
        <p:spPr bwMode="auto">
          <a:xfrm>
            <a:off x="5157788" y="3984625"/>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1</a:t>
            </a:r>
          </a:p>
        </p:txBody>
      </p:sp>
      <p:sp>
        <p:nvSpPr>
          <p:cNvPr id="157777" name="Rectangle 81"/>
          <p:cNvSpPr>
            <a:spLocks noChangeArrowheads="1"/>
          </p:cNvSpPr>
          <p:nvPr/>
        </p:nvSpPr>
        <p:spPr bwMode="auto">
          <a:xfrm>
            <a:off x="3962400" y="4446588"/>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5</a:t>
            </a:r>
          </a:p>
        </p:txBody>
      </p:sp>
      <p:sp>
        <p:nvSpPr>
          <p:cNvPr id="157778" name="Rectangle 82"/>
          <p:cNvSpPr>
            <a:spLocks noChangeArrowheads="1"/>
          </p:cNvSpPr>
          <p:nvPr/>
        </p:nvSpPr>
        <p:spPr bwMode="auto">
          <a:xfrm>
            <a:off x="6519863" y="4403725"/>
            <a:ext cx="333375" cy="454025"/>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5</a:t>
            </a:r>
          </a:p>
        </p:txBody>
      </p:sp>
      <p:sp>
        <p:nvSpPr>
          <p:cNvPr id="157779" name="Rectangle 83"/>
          <p:cNvSpPr>
            <a:spLocks noChangeArrowheads="1"/>
          </p:cNvSpPr>
          <p:nvPr/>
        </p:nvSpPr>
        <p:spPr bwMode="auto">
          <a:xfrm>
            <a:off x="4814888" y="4389438"/>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1</a:t>
            </a:r>
          </a:p>
        </p:txBody>
      </p:sp>
      <p:sp>
        <p:nvSpPr>
          <p:cNvPr id="157780" name="Rectangle 84"/>
          <p:cNvSpPr>
            <a:spLocks noChangeArrowheads="1"/>
          </p:cNvSpPr>
          <p:nvPr/>
        </p:nvSpPr>
        <p:spPr bwMode="auto">
          <a:xfrm>
            <a:off x="4329113" y="508000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6</a:t>
            </a:r>
          </a:p>
        </p:txBody>
      </p:sp>
      <p:sp>
        <p:nvSpPr>
          <p:cNvPr id="157781" name="Rectangle 85"/>
          <p:cNvSpPr>
            <a:spLocks noChangeArrowheads="1"/>
          </p:cNvSpPr>
          <p:nvPr/>
        </p:nvSpPr>
        <p:spPr bwMode="auto">
          <a:xfrm>
            <a:off x="3543300" y="4027488"/>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57782" name="Line 86"/>
          <p:cNvSpPr>
            <a:spLocks noChangeShapeType="1"/>
          </p:cNvSpPr>
          <p:nvPr/>
        </p:nvSpPr>
        <p:spPr bwMode="auto">
          <a:xfrm>
            <a:off x="4706938" y="4030663"/>
            <a:ext cx="806450" cy="873125"/>
          </a:xfrm>
          <a:prstGeom prst="line">
            <a:avLst/>
          </a:prstGeom>
          <a:noFill/>
          <a:ln w="12700">
            <a:solidFill>
              <a:srgbClr val="FFFFFF"/>
            </a:solidFill>
            <a:round/>
            <a:headEnd type="triangle" w="lg" len="lg"/>
            <a:tailEnd/>
          </a:ln>
          <a:effectLst>
            <a:outerShdw dist="17961" dir="2700000" algn="ctr" rotWithShape="0">
              <a:srgbClr val="000000"/>
            </a:outerShdw>
          </a:effectLst>
        </p:spPr>
        <p:txBody>
          <a:bodyPr wrap="none" anchor="ctr"/>
          <a:lstStyle/>
          <a:p>
            <a:endParaRPr lang="en-US"/>
          </a:p>
        </p:txBody>
      </p:sp>
      <p:sp>
        <p:nvSpPr>
          <p:cNvPr id="157783" name="Line 87"/>
          <p:cNvSpPr>
            <a:spLocks noChangeShapeType="1"/>
          </p:cNvSpPr>
          <p:nvPr/>
        </p:nvSpPr>
        <p:spPr bwMode="auto">
          <a:xfrm flipV="1">
            <a:off x="3640138" y="4046538"/>
            <a:ext cx="749300" cy="850900"/>
          </a:xfrm>
          <a:prstGeom prst="line">
            <a:avLst/>
          </a:prstGeom>
          <a:noFill/>
          <a:ln w="12700">
            <a:solidFill>
              <a:srgbClr val="FFFFFF"/>
            </a:solidFill>
            <a:round/>
            <a:headEnd type="triangle" w="lg" len="lg"/>
            <a:tailEnd/>
          </a:ln>
          <a:effectLst>
            <a:outerShdw dist="17961" dir="2700000" algn="ctr" rotWithShape="0">
              <a:srgbClr val="000000"/>
            </a:outerShdw>
          </a:effectLst>
        </p:spPr>
        <p:txBody>
          <a:bodyPr wrap="none" anchor="ctr"/>
          <a:lstStyle/>
          <a:p>
            <a:endParaRPr lang="en-US"/>
          </a:p>
        </p:txBody>
      </p:sp>
      <p:sp>
        <p:nvSpPr>
          <p:cNvPr id="157784" name="Line 88"/>
          <p:cNvSpPr>
            <a:spLocks noChangeShapeType="1"/>
          </p:cNvSpPr>
          <p:nvPr/>
        </p:nvSpPr>
        <p:spPr bwMode="auto">
          <a:xfrm>
            <a:off x="3716338" y="2420938"/>
            <a:ext cx="673100" cy="977900"/>
          </a:xfrm>
          <a:prstGeom prst="line">
            <a:avLst/>
          </a:prstGeom>
          <a:noFill/>
          <a:ln w="12700">
            <a:solidFill>
              <a:srgbClr val="FFFFFF"/>
            </a:solidFill>
            <a:round/>
            <a:headEnd type="none" w="lg" len="lg"/>
            <a:tailEnd type="triangle" w="lg" len="lg"/>
          </a:ln>
          <a:effectLst>
            <a:outerShdw dist="17961" dir="2700000" algn="ctr" rotWithShape="0">
              <a:srgbClr val="000000"/>
            </a:outerShdw>
          </a:effectLst>
        </p:spPr>
        <p:txBody>
          <a:bodyPr wrap="none" anchor="ctr"/>
          <a:lstStyle/>
          <a:p>
            <a:endParaRPr lang="en-US"/>
          </a:p>
        </p:txBody>
      </p:sp>
      <p:sp>
        <p:nvSpPr>
          <p:cNvPr id="157785" name="Line 89"/>
          <p:cNvSpPr>
            <a:spLocks noChangeShapeType="1"/>
          </p:cNvSpPr>
          <p:nvPr/>
        </p:nvSpPr>
        <p:spPr bwMode="auto">
          <a:xfrm flipV="1">
            <a:off x="4821238" y="2546350"/>
            <a:ext cx="882650" cy="974725"/>
          </a:xfrm>
          <a:prstGeom prst="line">
            <a:avLst/>
          </a:prstGeom>
          <a:noFill/>
          <a:ln w="12700">
            <a:solidFill>
              <a:srgbClr val="FFFFFF"/>
            </a:solidFill>
            <a:round/>
            <a:headEnd type="triangle" w="lg" len="lg"/>
            <a:tailEnd type="none" w="lg" len="lg"/>
          </a:ln>
          <a:effectLst>
            <a:outerShdw dist="17961" dir="2700000" algn="ctr" rotWithShape="0">
              <a:srgbClr val="000000"/>
            </a:outerShdw>
          </a:effectLst>
        </p:spPr>
        <p:txBody>
          <a:bodyPr wrap="none" anchor="ctr"/>
          <a:lstStyle/>
          <a:p>
            <a:endParaRPr lang="en-US"/>
          </a:p>
        </p:txBody>
      </p:sp>
      <p:sp>
        <p:nvSpPr>
          <p:cNvPr id="157786" name="Line 90"/>
          <p:cNvSpPr>
            <a:spLocks noChangeShapeType="1"/>
          </p:cNvSpPr>
          <p:nvPr/>
        </p:nvSpPr>
        <p:spPr bwMode="auto">
          <a:xfrm>
            <a:off x="3797300" y="2257425"/>
            <a:ext cx="1663700" cy="0"/>
          </a:xfrm>
          <a:prstGeom prst="line">
            <a:avLst/>
          </a:prstGeom>
          <a:noFill/>
          <a:ln w="12700">
            <a:solidFill>
              <a:srgbClr val="FFFFFF"/>
            </a:solidFill>
            <a:round/>
            <a:headEnd type="triangle" w="lg" len="lg"/>
            <a:tailEnd type="none" w="lg" len="lg"/>
          </a:ln>
          <a:effectLst>
            <a:outerShdw dist="17961" dir="2700000" algn="ctr" rotWithShape="0">
              <a:srgbClr val="000000"/>
            </a:outerShdw>
          </a:effectLst>
        </p:spPr>
        <p:txBody>
          <a:bodyPr wrap="none" anchor="ctr"/>
          <a:lstStyle/>
          <a:p>
            <a:endParaRPr lang="en-US"/>
          </a:p>
        </p:txBody>
      </p:sp>
      <p:sp>
        <p:nvSpPr>
          <p:cNvPr id="157787" name="Text Box 91"/>
          <p:cNvSpPr txBox="1">
            <a:spLocks noChangeArrowheads="1"/>
          </p:cNvSpPr>
          <p:nvPr/>
        </p:nvSpPr>
        <p:spPr bwMode="auto">
          <a:xfrm>
            <a:off x="6997700" y="2928938"/>
            <a:ext cx="781050" cy="457200"/>
          </a:xfrm>
          <a:prstGeom prst="rect">
            <a:avLst/>
          </a:prstGeom>
          <a:noFill/>
          <a:ln w="12700">
            <a:noFill/>
            <a:miter lim="800000"/>
            <a:headEnd type="none" w="sm" len="sm"/>
            <a:tailEnd type="none" w="sm" len="sm"/>
          </a:ln>
          <a:effectLst/>
        </p:spPr>
        <p:txBody>
          <a:bodyPr wrap="none">
            <a:spAutoFit/>
          </a:bodyPr>
          <a:lstStyle/>
          <a:p>
            <a:pPr algn="l"/>
            <a:r>
              <a:rPr lang="en-US" sz="2400">
                <a:solidFill>
                  <a:srgbClr val="FFFFFF"/>
                </a:solidFill>
                <a:effectLst>
                  <a:outerShdw blurRad="38100" dist="38100" dir="2700000" algn="tl">
                    <a:srgbClr val="000000"/>
                  </a:outerShdw>
                </a:effectLst>
              </a:rPr>
              <a:t>Sink</a:t>
            </a:r>
          </a:p>
        </p:txBody>
      </p:sp>
      <p:sp>
        <p:nvSpPr>
          <p:cNvPr id="157788" name="Text Box 92"/>
          <p:cNvSpPr txBox="1">
            <a:spLocks noChangeArrowheads="1"/>
          </p:cNvSpPr>
          <p:nvPr/>
        </p:nvSpPr>
        <p:spPr bwMode="auto">
          <a:xfrm>
            <a:off x="1239838" y="2919413"/>
            <a:ext cx="1096962" cy="457200"/>
          </a:xfrm>
          <a:prstGeom prst="rect">
            <a:avLst/>
          </a:prstGeom>
          <a:noFill/>
          <a:ln w="12700">
            <a:noFill/>
            <a:miter lim="800000"/>
            <a:headEnd type="none" w="sm" len="sm"/>
            <a:tailEnd type="none" w="sm" len="sm"/>
          </a:ln>
          <a:effectLst/>
        </p:spPr>
        <p:txBody>
          <a:bodyPr wrap="none">
            <a:spAutoFit/>
          </a:bodyPr>
          <a:lstStyle/>
          <a:p>
            <a:pPr algn="l"/>
            <a:r>
              <a:rPr lang="en-US" sz="2400">
                <a:solidFill>
                  <a:srgbClr val="FFFFFF"/>
                </a:solidFill>
                <a:effectLst>
                  <a:outerShdw blurRad="38100" dist="38100" dir="2700000" algn="tl">
                    <a:srgbClr val="000000"/>
                  </a:outerShdw>
                </a:effectLst>
              </a:rPr>
              <a:t>Source</a:t>
            </a:r>
          </a:p>
        </p:txBody>
      </p:sp>
      <p:cxnSp>
        <p:nvCxnSpPr>
          <p:cNvPr id="157744" name="AutoShape 48"/>
          <p:cNvCxnSpPr>
            <a:cxnSpLocks noChangeShapeType="1"/>
          </p:cNvCxnSpPr>
          <p:nvPr/>
        </p:nvCxnSpPr>
        <p:spPr bwMode="auto">
          <a:xfrm rot="5400000">
            <a:off x="4583113" y="1649412"/>
            <a:ext cx="1588" cy="4900613"/>
          </a:xfrm>
          <a:prstGeom prst="bentConnector3">
            <a:avLst>
              <a:gd name="adj1" fmla="val 103199995"/>
            </a:avLst>
          </a:prstGeom>
          <a:noFill/>
          <a:ln w="12700">
            <a:solidFill>
              <a:srgbClr val="FFFFFF"/>
            </a:solidFill>
            <a:miter lim="800000"/>
            <a:headEnd type="none" w="sm" len="sm"/>
            <a:tailEnd type="triangle" w="lg" len="lg"/>
          </a:ln>
          <a:effectLst/>
        </p:spPr>
      </p:cxnSp>
      <p:sp>
        <p:nvSpPr>
          <p:cNvPr id="157899" name="AutoShape 203"/>
          <p:cNvSpPr>
            <a:spLocks noChangeArrowheads="1"/>
          </p:cNvSpPr>
          <p:nvPr/>
        </p:nvSpPr>
        <p:spPr bwMode="auto">
          <a:xfrm>
            <a:off x="7391400" y="4241800"/>
            <a:ext cx="1181100" cy="673100"/>
          </a:xfrm>
          <a:prstGeom prst="wedgeRoundRectCallout">
            <a:avLst>
              <a:gd name="adj1" fmla="val -76343"/>
              <a:gd name="adj2" fmla="val 58727"/>
              <a:gd name="adj3" fmla="val 16667"/>
            </a:avLst>
          </a:prstGeom>
          <a:gradFill rotWithShape="0">
            <a:gsLst>
              <a:gs pos="0">
                <a:schemeClr val="hlink">
                  <a:gamma/>
                  <a:shade val="46275"/>
                  <a:invGamma/>
                </a:schemeClr>
              </a:gs>
              <a:gs pos="50000">
                <a:schemeClr val="hlink"/>
              </a:gs>
              <a:gs pos="100000">
                <a:schemeClr val="hlink">
                  <a:gamma/>
                  <a:shade val="46275"/>
                  <a:invGamma/>
                </a:schemeClr>
              </a:gs>
            </a:gsLst>
            <a:lin ang="5400000" scaled="1"/>
          </a:gradFill>
          <a:ln w="12700">
            <a:solidFill>
              <a:schemeClr val="tx1"/>
            </a:solidFill>
            <a:miter lim="800000"/>
            <a:headEnd/>
            <a:tailEnd/>
          </a:ln>
          <a:effectLst/>
        </p:spPr>
        <p:txBody>
          <a:bodyPr anchor="ctr" anchorCtr="1"/>
          <a:lstStyle/>
          <a:p>
            <a:pPr>
              <a:lnSpc>
                <a:spcPct val="90000"/>
              </a:lnSpc>
            </a:pPr>
            <a:r>
              <a:rPr lang="en-US">
                <a:effectLst>
                  <a:outerShdw blurRad="38100" dist="38100" dir="2700000" algn="tl">
                    <a:srgbClr val="000000"/>
                  </a:outerShdw>
                </a:effectLst>
              </a:rPr>
              <a:t>Added</a:t>
            </a:r>
          </a:p>
          <a:p>
            <a:pPr>
              <a:lnSpc>
                <a:spcPct val="90000"/>
              </a:lnSpc>
            </a:pPr>
            <a:r>
              <a:rPr lang="en-US">
                <a:effectLst>
                  <a:outerShdw blurRad="38100" dist="38100" dir="2700000" algn="tl">
                    <a:srgbClr val="000000"/>
                  </a:outerShdw>
                </a:effectLst>
              </a:rPr>
              <a:t>arc</a:t>
            </a:r>
          </a:p>
        </p:txBody>
      </p:sp>
    </p:spTree>
  </p:cSld>
  <p:clrMapOvr>
    <a:masterClrMapping/>
  </p:clrMapOvr>
  <p:transition>
    <p:zo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r>
              <a:rPr lang="en-US"/>
              <a:t>Example:  Maximal Flow</a:t>
            </a:r>
          </a:p>
        </p:txBody>
      </p:sp>
      <p:sp>
        <p:nvSpPr>
          <p:cNvPr id="138243" name="Rectangle 3"/>
          <p:cNvSpPr>
            <a:spLocks noGrp="1" noChangeArrowheads="1"/>
          </p:cNvSpPr>
          <p:nvPr>
            <p:ph type="body" idx="1"/>
          </p:nvPr>
        </p:nvSpPr>
        <p:spPr>
          <a:xfrm>
            <a:off x="685800" y="1103313"/>
            <a:ext cx="8259763" cy="2351087"/>
          </a:xfrm>
        </p:spPr>
        <p:txBody>
          <a:bodyPr/>
          <a:lstStyle/>
          <a:p>
            <a:r>
              <a:rPr lang="en-US">
                <a:solidFill>
                  <a:srgbClr val="66FFFF"/>
                </a:solidFill>
              </a:rPr>
              <a:t>LP Formulation</a:t>
            </a:r>
          </a:p>
          <a:p>
            <a:pPr lvl="1"/>
            <a:r>
              <a:rPr lang="en-US"/>
              <a:t>18 variables (for 17 original arcs and 1 added arc)</a:t>
            </a:r>
          </a:p>
          <a:p>
            <a:pPr lvl="1"/>
            <a:r>
              <a:rPr lang="en-US"/>
              <a:t>24 constraints</a:t>
            </a:r>
          </a:p>
          <a:p>
            <a:pPr lvl="2"/>
            <a:r>
              <a:rPr lang="en-US"/>
              <a:t>7  node flow-conservation constraints</a:t>
            </a:r>
          </a:p>
          <a:p>
            <a:pPr lvl="2"/>
            <a:r>
              <a:rPr lang="en-US"/>
              <a:t>17 arc capacity constraints (for original arcs)</a:t>
            </a:r>
          </a:p>
        </p:txBody>
      </p:sp>
    </p:spTree>
  </p:cSld>
  <p:clrMapOvr>
    <a:masterClrMapping/>
  </p:clrMapOvr>
  <p:transition>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90563" y="-1588"/>
            <a:ext cx="7772400" cy="1100138"/>
          </a:xfrm>
          <a:noFill/>
          <a:ln/>
        </p:spPr>
        <p:txBody>
          <a:bodyPr/>
          <a:lstStyle/>
          <a:p>
            <a:r>
              <a:rPr lang="en-US"/>
              <a:t>Chapter 10, Part B </a:t>
            </a:r>
            <a:br>
              <a:rPr lang="en-US"/>
            </a:br>
            <a:r>
              <a:rPr lang="en-US"/>
              <a:t>Distribution and Network Models</a:t>
            </a:r>
          </a:p>
        </p:txBody>
      </p:sp>
      <p:sp>
        <p:nvSpPr>
          <p:cNvPr id="5123" name="Rectangle 3"/>
          <p:cNvSpPr>
            <a:spLocks noGrp="1" noChangeArrowheads="1"/>
          </p:cNvSpPr>
          <p:nvPr>
            <p:ph type="body" idx="1"/>
          </p:nvPr>
        </p:nvSpPr>
        <p:spPr>
          <a:xfrm>
            <a:off x="873125" y="1400175"/>
            <a:ext cx="7523163" cy="2057400"/>
          </a:xfrm>
          <a:noFill/>
          <a:ln/>
        </p:spPr>
        <p:txBody>
          <a:bodyPr/>
          <a:lstStyle/>
          <a:p>
            <a:r>
              <a:rPr lang="en-US"/>
              <a:t>Shortest-Route Problem</a:t>
            </a:r>
          </a:p>
          <a:p>
            <a:r>
              <a:rPr lang="en-US"/>
              <a:t>Maximal Flow Problem</a:t>
            </a:r>
          </a:p>
          <a:p>
            <a:r>
              <a:rPr lang="en-US"/>
              <a:t>A Production and Inventory Application</a:t>
            </a:r>
          </a:p>
        </p:txBody>
      </p:sp>
    </p:spTree>
  </p:cSld>
  <p:clrMapOvr>
    <a:masterClrMapping/>
  </p:clrMapOvr>
  <p:transition>
    <p:zo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noFill/>
          <a:ln/>
        </p:spPr>
        <p:txBody>
          <a:bodyPr/>
          <a:lstStyle/>
          <a:p>
            <a:r>
              <a:rPr lang="en-US"/>
              <a:t>Example:  Maximal Flow</a:t>
            </a:r>
          </a:p>
        </p:txBody>
      </p:sp>
      <p:sp>
        <p:nvSpPr>
          <p:cNvPr id="43011" name="Rectangle 3"/>
          <p:cNvSpPr>
            <a:spLocks noGrp="1" noChangeArrowheads="1"/>
          </p:cNvSpPr>
          <p:nvPr>
            <p:ph type="body" idx="1"/>
          </p:nvPr>
        </p:nvSpPr>
        <p:spPr>
          <a:xfrm>
            <a:off x="685800" y="1103313"/>
            <a:ext cx="8375650" cy="5005387"/>
          </a:xfrm>
          <a:noFill/>
          <a:ln/>
        </p:spPr>
        <p:txBody>
          <a:bodyPr/>
          <a:lstStyle/>
          <a:p>
            <a:r>
              <a:rPr lang="en-US">
                <a:solidFill>
                  <a:srgbClr val="66FFFF"/>
                </a:solidFill>
              </a:rPr>
              <a:t>LP Formulation</a:t>
            </a:r>
          </a:p>
          <a:p>
            <a:pPr lvl="1"/>
            <a:r>
              <a:rPr lang="en-US">
                <a:solidFill>
                  <a:srgbClr val="66FFFF"/>
                </a:solidFill>
              </a:rPr>
              <a:t>Objective Function</a:t>
            </a:r>
          </a:p>
          <a:p>
            <a:pPr>
              <a:buFont typeface="Monotype Sorts" pitchFamily="2" charset="2"/>
              <a:buNone/>
            </a:pPr>
            <a:r>
              <a:rPr lang="en-US"/>
              <a:t>		 Max  </a:t>
            </a:r>
            <a:r>
              <a:rPr lang="en-US" i="1"/>
              <a:t>x</a:t>
            </a:r>
            <a:r>
              <a:rPr lang="en-US" baseline="-25000"/>
              <a:t>71</a:t>
            </a:r>
            <a:endParaRPr lang="en-US"/>
          </a:p>
          <a:p>
            <a:pPr lvl="1"/>
            <a:r>
              <a:rPr lang="en-US">
                <a:solidFill>
                  <a:srgbClr val="66FFFF"/>
                </a:solidFill>
              </a:rPr>
              <a:t>Node Flow-Conservation Constraints</a:t>
            </a:r>
          </a:p>
          <a:p>
            <a:pPr lvl="1">
              <a:buFontTx/>
              <a:buNone/>
            </a:pPr>
            <a:r>
              <a:rPr lang="en-US"/>
              <a:t>     	  </a:t>
            </a:r>
            <a:r>
              <a:rPr lang="en-US" i="1"/>
              <a:t>x</a:t>
            </a:r>
            <a:r>
              <a:rPr lang="en-US" baseline="-25000"/>
              <a:t>12</a:t>
            </a:r>
            <a:r>
              <a:rPr lang="en-US"/>
              <a:t> + </a:t>
            </a:r>
            <a:r>
              <a:rPr lang="en-US" i="1"/>
              <a:t>x</a:t>
            </a:r>
            <a:r>
              <a:rPr lang="en-US" baseline="-25000"/>
              <a:t>13</a:t>
            </a:r>
            <a:r>
              <a:rPr lang="en-US"/>
              <a:t> + </a:t>
            </a:r>
            <a:r>
              <a:rPr lang="en-US" i="1"/>
              <a:t>x</a:t>
            </a:r>
            <a:r>
              <a:rPr lang="en-US" baseline="-25000"/>
              <a:t>14</a:t>
            </a:r>
            <a:r>
              <a:rPr lang="en-US"/>
              <a:t> – </a:t>
            </a:r>
            <a:r>
              <a:rPr lang="en-US" i="1"/>
              <a:t>x</a:t>
            </a:r>
            <a:r>
              <a:rPr lang="en-US" baseline="-25000"/>
              <a:t>71</a:t>
            </a:r>
            <a:r>
              <a:rPr lang="en-US"/>
              <a:t>  =  0      		(node 1)</a:t>
            </a:r>
          </a:p>
          <a:p>
            <a:pPr lvl="1">
              <a:buFontTx/>
              <a:buNone/>
            </a:pPr>
            <a:r>
              <a:rPr lang="en-US" i="1"/>
              <a:t>	 </a:t>
            </a:r>
            <a:r>
              <a:rPr lang="en-US"/>
              <a:t>–</a:t>
            </a:r>
            <a:r>
              <a:rPr lang="en-US" i="1"/>
              <a:t> x</a:t>
            </a:r>
            <a:r>
              <a:rPr lang="en-US" baseline="-25000"/>
              <a:t>12</a:t>
            </a:r>
            <a:r>
              <a:rPr lang="en-US"/>
              <a:t> + </a:t>
            </a:r>
            <a:r>
              <a:rPr lang="en-US" i="1"/>
              <a:t>x</a:t>
            </a:r>
            <a:r>
              <a:rPr lang="en-US" baseline="-25000"/>
              <a:t>24</a:t>
            </a:r>
            <a:r>
              <a:rPr lang="en-US"/>
              <a:t> + </a:t>
            </a:r>
            <a:r>
              <a:rPr lang="en-US" i="1"/>
              <a:t>x</a:t>
            </a:r>
            <a:r>
              <a:rPr lang="en-US" baseline="-25000"/>
              <a:t>25</a:t>
            </a:r>
            <a:r>
              <a:rPr lang="en-US"/>
              <a:t> – </a:t>
            </a:r>
            <a:r>
              <a:rPr lang="en-US" i="1"/>
              <a:t>x</a:t>
            </a:r>
            <a:r>
              <a:rPr lang="en-US" baseline="-25000"/>
              <a:t>42</a:t>
            </a:r>
            <a:r>
              <a:rPr lang="en-US"/>
              <a:t> – </a:t>
            </a:r>
            <a:r>
              <a:rPr lang="en-US" i="1"/>
              <a:t>x</a:t>
            </a:r>
            <a:r>
              <a:rPr lang="en-US" baseline="-25000"/>
              <a:t>52</a:t>
            </a:r>
            <a:r>
              <a:rPr lang="en-US"/>
              <a:t>  =  0       	(node 2)</a:t>
            </a:r>
          </a:p>
          <a:p>
            <a:pPr lvl="1">
              <a:buFontTx/>
              <a:buNone/>
            </a:pPr>
            <a:r>
              <a:rPr lang="en-US" i="1"/>
              <a:t>	 </a:t>
            </a:r>
            <a:r>
              <a:rPr lang="en-US"/>
              <a:t>–</a:t>
            </a:r>
            <a:r>
              <a:rPr lang="en-US" i="1"/>
              <a:t> x</a:t>
            </a:r>
            <a:r>
              <a:rPr lang="en-US" baseline="-25000"/>
              <a:t>13</a:t>
            </a:r>
            <a:r>
              <a:rPr lang="en-US"/>
              <a:t> + </a:t>
            </a:r>
            <a:r>
              <a:rPr lang="en-US" i="1"/>
              <a:t>x</a:t>
            </a:r>
            <a:r>
              <a:rPr lang="en-US" baseline="-25000"/>
              <a:t>34</a:t>
            </a:r>
            <a:r>
              <a:rPr lang="en-US"/>
              <a:t> + </a:t>
            </a:r>
            <a:r>
              <a:rPr lang="en-US" i="1"/>
              <a:t>x</a:t>
            </a:r>
            <a:r>
              <a:rPr lang="en-US" baseline="-25000"/>
              <a:t>36</a:t>
            </a:r>
            <a:r>
              <a:rPr lang="en-US"/>
              <a:t> – </a:t>
            </a:r>
            <a:r>
              <a:rPr lang="en-US" i="1"/>
              <a:t>x</a:t>
            </a:r>
            <a:r>
              <a:rPr lang="en-US" baseline="-25000"/>
              <a:t>43</a:t>
            </a:r>
            <a:r>
              <a:rPr lang="en-US"/>
              <a:t>  =  0                  (and so on)</a:t>
            </a:r>
          </a:p>
          <a:p>
            <a:pPr lvl="1">
              <a:buFontTx/>
              <a:buNone/>
            </a:pPr>
            <a:r>
              <a:rPr lang="en-US" i="1"/>
              <a:t>	 </a:t>
            </a:r>
            <a:r>
              <a:rPr lang="en-US"/>
              <a:t>–</a:t>
            </a:r>
            <a:r>
              <a:rPr lang="en-US" i="1"/>
              <a:t> x</a:t>
            </a:r>
            <a:r>
              <a:rPr lang="en-US" baseline="-25000"/>
              <a:t>14</a:t>
            </a:r>
            <a:r>
              <a:rPr lang="en-US"/>
              <a:t> – </a:t>
            </a:r>
            <a:r>
              <a:rPr lang="en-US" i="1"/>
              <a:t>x</a:t>
            </a:r>
            <a:r>
              <a:rPr lang="en-US" baseline="-25000"/>
              <a:t>24</a:t>
            </a:r>
            <a:r>
              <a:rPr lang="en-US"/>
              <a:t> – </a:t>
            </a:r>
            <a:r>
              <a:rPr lang="en-US" i="1"/>
              <a:t>x</a:t>
            </a:r>
            <a:r>
              <a:rPr lang="en-US" baseline="-25000"/>
              <a:t>34</a:t>
            </a:r>
            <a:r>
              <a:rPr lang="en-US"/>
              <a:t> + </a:t>
            </a:r>
            <a:r>
              <a:rPr lang="en-US" i="1"/>
              <a:t>x</a:t>
            </a:r>
            <a:r>
              <a:rPr lang="en-US" baseline="-25000"/>
              <a:t>42</a:t>
            </a:r>
            <a:r>
              <a:rPr lang="en-US"/>
              <a:t> + </a:t>
            </a:r>
            <a:r>
              <a:rPr lang="en-US" i="1"/>
              <a:t>x</a:t>
            </a:r>
            <a:r>
              <a:rPr lang="en-US" baseline="-25000"/>
              <a:t>43</a:t>
            </a:r>
            <a:r>
              <a:rPr lang="en-US"/>
              <a:t> + </a:t>
            </a:r>
            <a:r>
              <a:rPr lang="en-US" i="1"/>
              <a:t>x</a:t>
            </a:r>
            <a:r>
              <a:rPr lang="en-US" baseline="-25000"/>
              <a:t>45</a:t>
            </a:r>
            <a:r>
              <a:rPr lang="en-US"/>
              <a:t> + </a:t>
            </a:r>
            <a:r>
              <a:rPr lang="en-US" i="1"/>
              <a:t>x</a:t>
            </a:r>
            <a:r>
              <a:rPr lang="en-US" baseline="-25000"/>
              <a:t>46</a:t>
            </a:r>
            <a:r>
              <a:rPr lang="en-US"/>
              <a:t> + </a:t>
            </a:r>
            <a:r>
              <a:rPr lang="en-US" i="1"/>
              <a:t>x</a:t>
            </a:r>
            <a:r>
              <a:rPr lang="en-US" baseline="-25000"/>
              <a:t>47</a:t>
            </a:r>
            <a:r>
              <a:rPr lang="en-US"/>
              <a:t> – </a:t>
            </a:r>
            <a:r>
              <a:rPr lang="en-US" i="1"/>
              <a:t>x</a:t>
            </a:r>
            <a:r>
              <a:rPr lang="en-US" baseline="-25000"/>
              <a:t>54</a:t>
            </a:r>
            <a:r>
              <a:rPr lang="en-US"/>
              <a:t> – </a:t>
            </a:r>
            <a:r>
              <a:rPr lang="en-US" i="1"/>
              <a:t>x</a:t>
            </a:r>
            <a:r>
              <a:rPr lang="en-US" baseline="-25000"/>
              <a:t>64</a:t>
            </a:r>
            <a:r>
              <a:rPr lang="en-US"/>
              <a:t> =  0</a:t>
            </a:r>
          </a:p>
          <a:p>
            <a:pPr lvl="1">
              <a:buFontTx/>
              <a:buNone/>
            </a:pPr>
            <a:r>
              <a:rPr lang="en-US" i="1"/>
              <a:t>	 </a:t>
            </a:r>
            <a:r>
              <a:rPr lang="en-US"/>
              <a:t>–</a:t>
            </a:r>
            <a:r>
              <a:rPr lang="en-US" i="1"/>
              <a:t> x</a:t>
            </a:r>
            <a:r>
              <a:rPr lang="en-US" baseline="-25000"/>
              <a:t>25</a:t>
            </a:r>
            <a:r>
              <a:rPr lang="en-US"/>
              <a:t> – </a:t>
            </a:r>
            <a:r>
              <a:rPr lang="en-US" i="1"/>
              <a:t>x</a:t>
            </a:r>
            <a:r>
              <a:rPr lang="en-US" baseline="-25000"/>
              <a:t>45</a:t>
            </a:r>
            <a:r>
              <a:rPr lang="en-US"/>
              <a:t> + </a:t>
            </a:r>
            <a:r>
              <a:rPr lang="en-US" i="1"/>
              <a:t>x</a:t>
            </a:r>
            <a:r>
              <a:rPr lang="en-US" baseline="-25000"/>
              <a:t>52</a:t>
            </a:r>
            <a:r>
              <a:rPr lang="en-US"/>
              <a:t> + </a:t>
            </a:r>
            <a:r>
              <a:rPr lang="en-US" i="1"/>
              <a:t>x</a:t>
            </a:r>
            <a:r>
              <a:rPr lang="en-US" baseline="-25000"/>
              <a:t>54</a:t>
            </a:r>
            <a:r>
              <a:rPr lang="en-US"/>
              <a:t> + </a:t>
            </a:r>
            <a:r>
              <a:rPr lang="en-US" i="1"/>
              <a:t>x</a:t>
            </a:r>
            <a:r>
              <a:rPr lang="en-US" baseline="-25000"/>
              <a:t>57</a:t>
            </a:r>
            <a:r>
              <a:rPr lang="en-US"/>
              <a:t>  =  0</a:t>
            </a:r>
          </a:p>
          <a:p>
            <a:pPr lvl="1">
              <a:buFontTx/>
              <a:buNone/>
            </a:pPr>
            <a:r>
              <a:rPr lang="en-US" i="1"/>
              <a:t>	 </a:t>
            </a:r>
            <a:r>
              <a:rPr lang="en-US"/>
              <a:t>–</a:t>
            </a:r>
            <a:r>
              <a:rPr lang="en-US" i="1"/>
              <a:t> x</a:t>
            </a:r>
            <a:r>
              <a:rPr lang="en-US" baseline="-25000"/>
              <a:t>36</a:t>
            </a:r>
            <a:r>
              <a:rPr lang="en-US"/>
              <a:t> – </a:t>
            </a:r>
            <a:r>
              <a:rPr lang="en-US" i="1"/>
              <a:t>x</a:t>
            </a:r>
            <a:r>
              <a:rPr lang="en-US" baseline="-25000"/>
              <a:t>46</a:t>
            </a:r>
            <a:r>
              <a:rPr lang="en-US"/>
              <a:t> + </a:t>
            </a:r>
            <a:r>
              <a:rPr lang="en-US" i="1"/>
              <a:t>x</a:t>
            </a:r>
            <a:r>
              <a:rPr lang="en-US" baseline="-25000"/>
              <a:t>64</a:t>
            </a:r>
            <a:r>
              <a:rPr lang="en-US"/>
              <a:t> + </a:t>
            </a:r>
            <a:r>
              <a:rPr lang="en-US" i="1"/>
              <a:t>x</a:t>
            </a:r>
            <a:r>
              <a:rPr lang="en-US" baseline="-25000"/>
              <a:t>67</a:t>
            </a:r>
            <a:r>
              <a:rPr lang="en-US"/>
              <a:t>  =  0</a:t>
            </a:r>
          </a:p>
          <a:p>
            <a:pPr lvl="1">
              <a:buFontTx/>
              <a:buNone/>
            </a:pPr>
            <a:r>
              <a:rPr lang="en-US"/>
              <a:t>	 – </a:t>
            </a:r>
            <a:r>
              <a:rPr lang="en-US" i="1"/>
              <a:t>x</a:t>
            </a:r>
            <a:r>
              <a:rPr lang="en-US" baseline="-25000"/>
              <a:t>47</a:t>
            </a:r>
            <a:r>
              <a:rPr lang="en-US"/>
              <a:t> – </a:t>
            </a:r>
            <a:r>
              <a:rPr lang="en-US" i="1"/>
              <a:t>x</a:t>
            </a:r>
            <a:r>
              <a:rPr lang="en-US" baseline="-25000"/>
              <a:t>57</a:t>
            </a:r>
            <a:r>
              <a:rPr lang="en-US"/>
              <a:t> – </a:t>
            </a:r>
            <a:r>
              <a:rPr lang="en-US" i="1"/>
              <a:t>x</a:t>
            </a:r>
            <a:r>
              <a:rPr lang="en-US" baseline="-25000"/>
              <a:t>67</a:t>
            </a:r>
            <a:r>
              <a:rPr lang="en-US"/>
              <a:t> + </a:t>
            </a:r>
            <a:r>
              <a:rPr lang="en-US" i="1"/>
              <a:t>x</a:t>
            </a:r>
            <a:r>
              <a:rPr lang="en-US" baseline="-25000"/>
              <a:t>71</a:t>
            </a:r>
            <a:r>
              <a:rPr lang="en-US"/>
              <a:t> =  0</a:t>
            </a:r>
          </a:p>
        </p:txBody>
      </p:sp>
    </p:spTree>
  </p:cSld>
  <p:clrMapOvr>
    <a:masterClrMapping/>
  </p:clrMapOvr>
  <p:transition>
    <p:zo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r>
              <a:rPr lang="en-US"/>
              <a:t>Example:  Maximal Flow</a:t>
            </a:r>
          </a:p>
        </p:txBody>
      </p:sp>
      <p:sp>
        <p:nvSpPr>
          <p:cNvPr id="140291" name="Rectangle 3"/>
          <p:cNvSpPr>
            <a:spLocks noGrp="1" noChangeArrowheads="1"/>
          </p:cNvSpPr>
          <p:nvPr>
            <p:ph type="body" idx="1"/>
          </p:nvPr>
        </p:nvSpPr>
        <p:spPr>
          <a:xfrm>
            <a:off x="687388" y="1104900"/>
            <a:ext cx="7886700" cy="3868738"/>
          </a:xfrm>
        </p:spPr>
        <p:txBody>
          <a:bodyPr/>
          <a:lstStyle/>
          <a:p>
            <a:r>
              <a:rPr lang="en-US">
                <a:solidFill>
                  <a:srgbClr val="66FFFF"/>
                </a:solidFill>
              </a:rPr>
              <a:t>LP Formulation (continued)</a:t>
            </a:r>
          </a:p>
          <a:p>
            <a:pPr lvl="1"/>
            <a:r>
              <a:rPr lang="en-US">
                <a:solidFill>
                  <a:srgbClr val="66FFFF"/>
                </a:solidFill>
              </a:rPr>
              <a:t>Arc Capacity Constraints</a:t>
            </a:r>
          </a:p>
          <a:p>
            <a:pPr lvl="1">
              <a:buFontTx/>
              <a:buNone/>
            </a:pPr>
            <a:endParaRPr lang="en-US" sz="600">
              <a:solidFill>
                <a:srgbClr val="66FFFF"/>
              </a:solidFill>
            </a:endParaRPr>
          </a:p>
          <a:p>
            <a:pPr>
              <a:lnSpc>
                <a:spcPct val="65000"/>
              </a:lnSpc>
              <a:buFont typeface="Monotype Sorts" pitchFamily="2" charset="2"/>
              <a:buNone/>
            </a:pPr>
            <a:r>
              <a:rPr lang="en-US" i="1"/>
              <a:t>              x</a:t>
            </a:r>
            <a:r>
              <a:rPr lang="en-US" baseline="-25000"/>
              <a:t>12</a:t>
            </a:r>
            <a:r>
              <a:rPr lang="en-US"/>
              <a:t>  </a:t>
            </a:r>
            <a:r>
              <a:rPr lang="en-US" u="sng"/>
              <a:t>&lt;</a:t>
            </a:r>
            <a:r>
              <a:rPr lang="en-US"/>
              <a:t>  4     </a:t>
            </a:r>
            <a:r>
              <a:rPr lang="en-US" i="1"/>
              <a:t>x</a:t>
            </a:r>
            <a:r>
              <a:rPr lang="en-US" baseline="-25000"/>
              <a:t>13</a:t>
            </a:r>
            <a:r>
              <a:rPr lang="en-US"/>
              <a:t>  </a:t>
            </a:r>
            <a:r>
              <a:rPr lang="en-US" u="sng"/>
              <a:t>&lt;</a:t>
            </a:r>
            <a:r>
              <a:rPr lang="en-US"/>
              <a:t>  3     </a:t>
            </a:r>
            <a:r>
              <a:rPr lang="en-US" i="1"/>
              <a:t>x</a:t>
            </a:r>
            <a:r>
              <a:rPr lang="en-US" baseline="-25000"/>
              <a:t>14</a:t>
            </a:r>
            <a:r>
              <a:rPr lang="en-US"/>
              <a:t> </a:t>
            </a:r>
            <a:r>
              <a:rPr lang="en-US" u="sng"/>
              <a:t>&lt;</a:t>
            </a:r>
            <a:r>
              <a:rPr lang="en-US"/>
              <a:t>  4</a:t>
            </a:r>
          </a:p>
          <a:p>
            <a:pPr>
              <a:lnSpc>
                <a:spcPct val="65000"/>
              </a:lnSpc>
              <a:buFont typeface="Monotype Sorts" pitchFamily="2" charset="2"/>
              <a:buNone/>
            </a:pPr>
            <a:endParaRPr lang="en-US" sz="1200"/>
          </a:p>
          <a:p>
            <a:pPr>
              <a:lnSpc>
                <a:spcPct val="65000"/>
              </a:lnSpc>
              <a:buFont typeface="Monotype Sorts" pitchFamily="2" charset="2"/>
              <a:buNone/>
            </a:pPr>
            <a:r>
              <a:rPr lang="en-US" i="1"/>
              <a:t>		  x</a:t>
            </a:r>
            <a:r>
              <a:rPr lang="en-US" baseline="-25000"/>
              <a:t>24</a:t>
            </a:r>
            <a:r>
              <a:rPr lang="en-US"/>
              <a:t>  </a:t>
            </a:r>
            <a:r>
              <a:rPr lang="en-US" u="sng"/>
              <a:t>&lt;</a:t>
            </a:r>
            <a:r>
              <a:rPr lang="en-US"/>
              <a:t>  2     </a:t>
            </a:r>
            <a:r>
              <a:rPr lang="en-US" i="1"/>
              <a:t>x</a:t>
            </a:r>
            <a:r>
              <a:rPr lang="en-US" baseline="-25000"/>
              <a:t>25</a:t>
            </a:r>
            <a:r>
              <a:rPr lang="en-US"/>
              <a:t>  </a:t>
            </a:r>
            <a:r>
              <a:rPr lang="en-US" u="sng"/>
              <a:t>&lt;</a:t>
            </a:r>
            <a:r>
              <a:rPr lang="en-US"/>
              <a:t>  3</a:t>
            </a:r>
          </a:p>
          <a:p>
            <a:pPr>
              <a:lnSpc>
                <a:spcPct val="65000"/>
              </a:lnSpc>
              <a:buFont typeface="Monotype Sorts" pitchFamily="2" charset="2"/>
              <a:buNone/>
            </a:pPr>
            <a:endParaRPr lang="en-US" sz="600"/>
          </a:p>
          <a:p>
            <a:pPr>
              <a:buFont typeface="Monotype Sorts" pitchFamily="2" charset="2"/>
              <a:buNone/>
            </a:pPr>
            <a:r>
              <a:rPr lang="en-US" i="1"/>
              <a:t>	         x</a:t>
            </a:r>
            <a:r>
              <a:rPr lang="en-US" baseline="-25000"/>
              <a:t>34</a:t>
            </a:r>
            <a:r>
              <a:rPr lang="en-US"/>
              <a:t>  </a:t>
            </a:r>
            <a:r>
              <a:rPr lang="en-US" u="sng"/>
              <a:t>&lt;</a:t>
            </a:r>
            <a:r>
              <a:rPr lang="en-US"/>
              <a:t>  3     </a:t>
            </a:r>
            <a:r>
              <a:rPr lang="en-US" i="1"/>
              <a:t>x</a:t>
            </a:r>
            <a:r>
              <a:rPr lang="en-US" baseline="-25000"/>
              <a:t>36</a:t>
            </a:r>
            <a:r>
              <a:rPr lang="en-US"/>
              <a:t>  </a:t>
            </a:r>
            <a:r>
              <a:rPr lang="en-US" u="sng"/>
              <a:t>&lt;</a:t>
            </a:r>
            <a:r>
              <a:rPr lang="en-US"/>
              <a:t>  6</a:t>
            </a:r>
          </a:p>
          <a:p>
            <a:pPr>
              <a:buFont typeface="Monotype Sorts" pitchFamily="2" charset="2"/>
              <a:buNone/>
            </a:pPr>
            <a:endParaRPr lang="en-US" sz="600"/>
          </a:p>
          <a:p>
            <a:pPr>
              <a:lnSpc>
                <a:spcPct val="65000"/>
              </a:lnSpc>
              <a:buFont typeface="Monotype Sorts" pitchFamily="2" charset="2"/>
              <a:buNone/>
            </a:pPr>
            <a:r>
              <a:rPr lang="en-US" i="1"/>
              <a:t>		  x</a:t>
            </a:r>
            <a:r>
              <a:rPr lang="en-US" baseline="-25000"/>
              <a:t>42</a:t>
            </a:r>
            <a:r>
              <a:rPr lang="en-US"/>
              <a:t>  </a:t>
            </a:r>
            <a:r>
              <a:rPr lang="en-US" u="sng"/>
              <a:t>&lt;</a:t>
            </a:r>
            <a:r>
              <a:rPr lang="en-US"/>
              <a:t>  3     </a:t>
            </a:r>
            <a:r>
              <a:rPr lang="en-US" i="1"/>
              <a:t>x</a:t>
            </a:r>
            <a:r>
              <a:rPr lang="en-US" baseline="-25000"/>
              <a:t>43</a:t>
            </a:r>
            <a:r>
              <a:rPr lang="en-US"/>
              <a:t>  </a:t>
            </a:r>
            <a:r>
              <a:rPr lang="en-US" u="sng"/>
              <a:t>&lt;</a:t>
            </a:r>
            <a:r>
              <a:rPr lang="en-US"/>
              <a:t>  5     </a:t>
            </a:r>
            <a:r>
              <a:rPr lang="en-US" i="1"/>
              <a:t>x</a:t>
            </a:r>
            <a:r>
              <a:rPr lang="en-US" baseline="-25000"/>
              <a:t>45</a:t>
            </a:r>
            <a:r>
              <a:rPr lang="en-US"/>
              <a:t>  </a:t>
            </a:r>
            <a:r>
              <a:rPr lang="en-US" u="sng"/>
              <a:t>&lt;</a:t>
            </a:r>
            <a:r>
              <a:rPr lang="en-US"/>
              <a:t>  3     </a:t>
            </a:r>
            <a:r>
              <a:rPr lang="en-US" i="1"/>
              <a:t>x</a:t>
            </a:r>
            <a:r>
              <a:rPr lang="en-US" baseline="-25000"/>
              <a:t>46</a:t>
            </a:r>
            <a:r>
              <a:rPr lang="en-US"/>
              <a:t>  </a:t>
            </a:r>
            <a:r>
              <a:rPr lang="en-US" u="sng"/>
              <a:t>&lt;</a:t>
            </a:r>
            <a:r>
              <a:rPr lang="en-US"/>
              <a:t>  1     </a:t>
            </a:r>
            <a:r>
              <a:rPr lang="en-US" i="1"/>
              <a:t>x</a:t>
            </a:r>
            <a:r>
              <a:rPr lang="en-US" baseline="-25000"/>
              <a:t>47</a:t>
            </a:r>
            <a:r>
              <a:rPr lang="en-US"/>
              <a:t>  </a:t>
            </a:r>
            <a:r>
              <a:rPr lang="en-US" u="sng"/>
              <a:t>&lt;</a:t>
            </a:r>
            <a:r>
              <a:rPr lang="en-US"/>
              <a:t>  3</a:t>
            </a:r>
          </a:p>
          <a:p>
            <a:pPr>
              <a:lnSpc>
                <a:spcPct val="65000"/>
              </a:lnSpc>
              <a:buFont typeface="Monotype Sorts" pitchFamily="2" charset="2"/>
              <a:buNone/>
            </a:pPr>
            <a:endParaRPr lang="en-US" sz="1200"/>
          </a:p>
          <a:p>
            <a:pPr>
              <a:lnSpc>
                <a:spcPct val="65000"/>
              </a:lnSpc>
              <a:buFont typeface="Monotype Sorts" pitchFamily="2" charset="2"/>
              <a:buNone/>
            </a:pPr>
            <a:r>
              <a:rPr lang="en-US" i="1"/>
              <a:t>		  x</a:t>
            </a:r>
            <a:r>
              <a:rPr lang="en-US" baseline="-25000"/>
              <a:t>52</a:t>
            </a:r>
            <a:r>
              <a:rPr lang="en-US"/>
              <a:t>  </a:t>
            </a:r>
            <a:r>
              <a:rPr lang="en-US" u="sng"/>
              <a:t>&lt;</a:t>
            </a:r>
            <a:r>
              <a:rPr lang="en-US"/>
              <a:t>  3     </a:t>
            </a:r>
            <a:r>
              <a:rPr lang="en-US" i="1"/>
              <a:t>x</a:t>
            </a:r>
            <a:r>
              <a:rPr lang="en-US" baseline="-25000"/>
              <a:t>54</a:t>
            </a:r>
            <a:r>
              <a:rPr lang="en-US"/>
              <a:t>  </a:t>
            </a:r>
            <a:r>
              <a:rPr lang="en-US" u="sng"/>
              <a:t>&lt;</a:t>
            </a:r>
            <a:r>
              <a:rPr lang="en-US"/>
              <a:t>  4     </a:t>
            </a:r>
            <a:r>
              <a:rPr lang="en-US" i="1"/>
              <a:t>x</a:t>
            </a:r>
            <a:r>
              <a:rPr lang="en-US" baseline="-25000"/>
              <a:t>57</a:t>
            </a:r>
            <a:r>
              <a:rPr lang="en-US"/>
              <a:t>  </a:t>
            </a:r>
            <a:r>
              <a:rPr lang="en-US" u="sng"/>
              <a:t>&lt;</a:t>
            </a:r>
            <a:r>
              <a:rPr lang="en-US"/>
              <a:t>  2</a:t>
            </a:r>
          </a:p>
          <a:p>
            <a:pPr>
              <a:lnSpc>
                <a:spcPct val="65000"/>
              </a:lnSpc>
              <a:buFont typeface="Monotype Sorts" pitchFamily="2" charset="2"/>
              <a:buNone/>
            </a:pPr>
            <a:endParaRPr lang="en-US" sz="600"/>
          </a:p>
          <a:p>
            <a:pPr>
              <a:buFont typeface="Monotype Sorts" pitchFamily="2" charset="2"/>
              <a:buNone/>
            </a:pPr>
            <a:r>
              <a:rPr lang="en-US" i="1"/>
              <a:t>		  x</a:t>
            </a:r>
            <a:r>
              <a:rPr lang="en-US" baseline="-25000"/>
              <a:t>64</a:t>
            </a:r>
            <a:r>
              <a:rPr lang="en-US"/>
              <a:t>  </a:t>
            </a:r>
            <a:r>
              <a:rPr lang="en-US" u="sng"/>
              <a:t>&lt;</a:t>
            </a:r>
            <a:r>
              <a:rPr lang="en-US"/>
              <a:t>  1     </a:t>
            </a:r>
            <a:r>
              <a:rPr lang="en-US" i="1"/>
              <a:t>x</a:t>
            </a:r>
            <a:r>
              <a:rPr lang="en-US" baseline="-25000"/>
              <a:t>67</a:t>
            </a:r>
            <a:r>
              <a:rPr lang="en-US"/>
              <a:t>  </a:t>
            </a:r>
            <a:r>
              <a:rPr lang="en-US" u="sng"/>
              <a:t>&lt;</a:t>
            </a:r>
            <a:r>
              <a:rPr lang="en-US"/>
              <a:t>  5</a:t>
            </a:r>
          </a:p>
        </p:txBody>
      </p:sp>
    </p:spTree>
  </p:cSld>
  <p:clrMapOvr>
    <a:masterClrMapping/>
  </p:clrMapOvr>
  <p:transition>
    <p:zo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ChangeArrowheads="1"/>
          </p:cNvSpPr>
          <p:nvPr/>
        </p:nvSpPr>
        <p:spPr bwMode="auto">
          <a:xfrm>
            <a:off x="1714500" y="1606550"/>
            <a:ext cx="6337300" cy="4349750"/>
          </a:xfrm>
          <a:prstGeom prst="rect">
            <a:avLst/>
          </a:prstGeom>
          <a:gradFill rotWithShape="0">
            <a:gsLst>
              <a:gs pos="0">
                <a:srgbClr val="777777">
                  <a:gamma/>
                  <a:shade val="46275"/>
                  <a:invGamma/>
                </a:srgbClr>
              </a:gs>
              <a:gs pos="50000">
                <a:srgbClr val="777777"/>
              </a:gs>
              <a:gs pos="100000">
                <a:srgbClr val="777777">
                  <a:gamma/>
                  <a:shade val="46275"/>
                  <a:invGamma/>
                </a:srgbClr>
              </a:gs>
            </a:gsLst>
            <a:lin ang="5400000" scaled="1"/>
          </a:gradFill>
          <a:ln w="12700">
            <a:solidFill>
              <a:srgbClr val="FFFFFF"/>
            </a:solidFill>
            <a:miter lim="800000"/>
            <a:headEnd type="none" w="sm" len="sm"/>
            <a:tailEnd type="none" w="sm" len="sm"/>
          </a:ln>
          <a:effectLst/>
        </p:spPr>
        <p:txBody>
          <a:bodyPr wrap="none" anchor="ctr"/>
          <a:lstStyle/>
          <a:p>
            <a:endParaRPr lang="en-US"/>
          </a:p>
        </p:txBody>
      </p:sp>
      <p:sp>
        <p:nvSpPr>
          <p:cNvPr id="154627" name="Rectangle 3"/>
          <p:cNvSpPr>
            <a:spLocks noChangeArrowheads="1"/>
          </p:cNvSpPr>
          <p:nvPr/>
        </p:nvSpPr>
        <p:spPr bwMode="auto">
          <a:xfrm>
            <a:off x="685800" y="1103313"/>
            <a:ext cx="5167313" cy="56673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Alternative Optimal Solution #1</a:t>
            </a:r>
            <a:endParaRPr lang="en-US">
              <a:solidFill>
                <a:srgbClr val="FFFFFF"/>
              </a:solidFill>
              <a:effectLst>
                <a:outerShdw blurRad="38100" dist="38100" dir="2700000" algn="tl">
                  <a:srgbClr val="000000"/>
                </a:outerShdw>
              </a:effectLst>
            </a:endParaRPr>
          </a:p>
        </p:txBody>
      </p:sp>
      <p:sp>
        <p:nvSpPr>
          <p:cNvPr id="154630" name="Rectangle 6"/>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Maximal Flow</a:t>
            </a:r>
          </a:p>
        </p:txBody>
      </p:sp>
      <p:sp>
        <p:nvSpPr>
          <p:cNvPr id="154743" name="Text Box 119"/>
          <p:cNvSpPr txBox="1">
            <a:spLocks noChangeArrowheads="1"/>
          </p:cNvSpPr>
          <p:nvPr/>
        </p:nvSpPr>
        <p:spPr bwMode="auto">
          <a:xfrm>
            <a:off x="1831975" y="1690688"/>
            <a:ext cx="5303838" cy="457200"/>
          </a:xfrm>
          <a:prstGeom prst="rect">
            <a:avLst/>
          </a:prstGeom>
          <a:noFill/>
          <a:ln w="12700">
            <a:noFill/>
            <a:miter lim="800000"/>
            <a:headEnd/>
            <a:tailEnd/>
          </a:ln>
          <a:effectLst/>
        </p:spPr>
        <p:txBody>
          <a:bodyPr wrap="none">
            <a:spAutoFit/>
          </a:bodyPr>
          <a:lstStyle/>
          <a:p>
            <a:r>
              <a:rPr lang="en-US" sz="2400">
                <a:solidFill>
                  <a:srgbClr val="FFFFFF"/>
                </a:solidFill>
                <a:effectLst>
                  <a:outerShdw blurRad="38100" dist="38100" dir="2700000" algn="tl">
                    <a:srgbClr val="000000"/>
                  </a:outerShdw>
                </a:effectLst>
              </a:rPr>
              <a:t>Objective Function Value =        10.000</a:t>
            </a:r>
          </a:p>
        </p:txBody>
      </p:sp>
      <p:sp>
        <p:nvSpPr>
          <p:cNvPr id="154744" name="Rectangle 120"/>
          <p:cNvSpPr>
            <a:spLocks noChangeArrowheads="1"/>
          </p:cNvSpPr>
          <p:nvPr/>
        </p:nvSpPr>
        <p:spPr bwMode="auto">
          <a:xfrm>
            <a:off x="1854200" y="2284413"/>
            <a:ext cx="3008313" cy="366553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u="sng">
                <a:solidFill>
                  <a:srgbClr val="FFFFFF"/>
                </a:solidFill>
                <a:effectLst>
                  <a:outerShdw blurRad="38100" dist="38100" dir="2700000" algn="tl">
                    <a:srgbClr val="000000"/>
                  </a:outerShdw>
                </a:effectLst>
              </a:rPr>
              <a:t>Variable</a:t>
            </a:r>
            <a:r>
              <a:rPr lang="en-US" sz="2400">
                <a:solidFill>
                  <a:srgbClr val="FFFFFF"/>
                </a:solidFill>
                <a:effectLst>
                  <a:outerShdw blurRad="38100" dist="38100" dir="2700000" algn="tl">
                    <a:srgbClr val="000000"/>
                  </a:outerShdw>
                </a:effectLst>
              </a:rPr>
              <a:t>        </a:t>
            </a:r>
            <a:r>
              <a:rPr lang="en-US" sz="2400" u="sng">
                <a:solidFill>
                  <a:srgbClr val="FFFFFF"/>
                </a:solidFill>
                <a:effectLst>
                  <a:outerShdw blurRad="38100" dist="38100" dir="2700000" algn="tl">
                    <a:srgbClr val="000000"/>
                  </a:outerShdw>
                </a:effectLst>
              </a:rPr>
              <a:t>Value</a:t>
            </a:r>
            <a:endParaRPr lang="en-US" sz="2400">
              <a:solidFill>
                <a:srgbClr val="FFFFFF"/>
              </a:solidFill>
              <a:effectLst>
                <a:outerShdw blurRad="38100" dist="38100" dir="2700000" algn="tl">
                  <a:srgbClr val="000000"/>
                </a:outerShdw>
              </a:effectLst>
            </a:endParaRPr>
          </a:p>
          <a:p>
            <a:pPr marL="342900" indent="-342900" algn="l">
              <a:lnSpc>
                <a:spcPct val="80000"/>
              </a:lnSpc>
              <a:spcBef>
                <a:spcPct val="20000"/>
              </a:spcBef>
              <a:buClr>
                <a:srgbClr val="66FFFF"/>
              </a:buClr>
              <a:buSzPct val="75000"/>
              <a:buFont typeface="Monotype Sorts" pitchFamily="2" charset="2"/>
              <a:buNone/>
            </a:pPr>
            <a:r>
              <a:rPr lang="en-US" sz="2400">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12</a:t>
            </a:r>
            <a:r>
              <a:rPr lang="en-US">
                <a:solidFill>
                  <a:srgbClr val="FFFFFF"/>
                </a:solidFill>
                <a:effectLst>
                  <a:outerShdw blurRad="38100" dist="38100" dir="2700000" algn="tl">
                    <a:srgbClr val="000000"/>
                  </a:outerShdw>
                </a:effectLst>
              </a:rPr>
              <a:t>	 	3.000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13</a:t>
            </a:r>
            <a:r>
              <a:rPr lang="en-US">
                <a:solidFill>
                  <a:srgbClr val="FFFFFF"/>
                </a:solidFill>
                <a:effectLst>
                  <a:outerShdw blurRad="38100" dist="38100" dir="2700000" algn="tl">
                    <a:srgbClr val="000000"/>
                  </a:outerShdw>
                </a:effectLst>
              </a:rPr>
              <a:t>        	3.000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14</a:t>
            </a:r>
            <a:r>
              <a:rPr lang="en-US">
                <a:solidFill>
                  <a:srgbClr val="FFFFFF"/>
                </a:solidFill>
                <a:effectLst>
                  <a:outerShdw blurRad="38100" dist="38100" dir="2700000" algn="tl">
                    <a:srgbClr val="000000"/>
                  </a:outerShdw>
                </a:effectLst>
              </a:rPr>
              <a:t>         	4.000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24</a:t>
            </a:r>
            <a:r>
              <a:rPr lang="en-US">
                <a:solidFill>
                  <a:srgbClr val="FFFFFF"/>
                </a:solidFill>
                <a:effectLst>
                  <a:outerShdw blurRad="38100" dist="38100" dir="2700000" algn="tl">
                    <a:srgbClr val="000000"/>
                  </a:outerShdw>
                </a:effectLst>
              </a:rPr>
              <a:t>         	1.000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25</a:t>
            </a:r>
            <a:r>
              <a:rPr lang="en-US">
                <a:solidFill>
                  <a:srgbClr val="FFFFFF"/>
                </a:solidFill>
                <a:effectLst>
                  <a:outerShdw blurRad="38100" dist="38100" dir="2700000" algn="tl">
                    <a:srgbClr val="000000"/>
                  </a:outerShdw>
                </a:effectLst>
              </a:rPr>
              <a:t>         	2.000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34</a:t>
            </a:r>
            <a:r>
              <a:rPr lang="en-US">
                <a:solidFill>
                  <a:srgbClr val="FFFFFF"/>
                </a:solidFill>
                <a:effectLst>
                  <a:outerShdw blurRad="38100" dist="38100" dir="2700000" algn="tl">
                    <a:srgbClr val="000000"/>
                  </a:outerShdw>
                </a:effectLst>
              </a:rPr>
              <a:t>         	0.000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36</a:t>
            </a:r>
            <a:r>
              <a:rPr lang="en-US">
                <a:solidFill>
                  <a:srgbClr val="FFFFFF"/>
                </a:solidFill>
                <a:effectLst>
                  <a:outerShdw blurRad="38100" dist="38100" dir="2700000" algn="tl">
                    <a:srgbClr val="000000"/>
                  </a:outerShdw>
                </a:effectLst>
              </a:rPr>
              <a:t>         	5.000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42</a:t>
            </a:r>
            <a:r>
              <a:rPr lang="en-US">
                <a:solidFill>
                  <a:srgbClr val="FFFFFF"/>
                </a:solidFill>
                <a:effectLst>
                  <a:outerShdw blurRad="38100" dist="38100" dir="2700000" algn="tl">
                    <a:srgbClr val="000000"/>
                  </a:outerShdw>
                </a:effectLst>
              </a:rPr>
              <a:t>         	0.000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43</a:t>
            </a:r>
            <a:r>
              <a:rPr lang="en-US">
                <a:solidFill>
                  <a:srgbClr val="FFFFFF"/>
                </a:solidFill>
                <a:effectLst>
                  <a:outerShdw blurRad="38100" dist="38100" dir="2700000" algn="tl">
                    <a:srgbClr val="000000"/>
                  </a:outerShdw>
                </a:effectLst>
              </a:rPr>
              <a:t>         	2.000</a:t>
            </a:r>
          </a:p>
        </p:txBody>
      </p:sp>
      <p:sp>
        <p:nvSpPr>
          <p:cNvPr id="154745" name="Rectangle 121"/>
          <p:cNvSpPr>
            <a:spLocks noChangeArrowheads="1"/>
          </p:cNvSpPr>
          <p:nvPr/>
        </p:nvSpPr>
        <p:spPr bwMode="auto">
          <a:xfrm>
            <a:off x="5067300" y="2284413"/>
            <a:ext cx="3008313" cy="366553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u="sng">
                <a:solidFill>
                  <a:srgbClr val="FFFFFF"/>
                </a:solidFill>
                <a:effectLst>
                  <a:outerShdw blurRad="38100" dist="38100" dir="2700000" algn="tl">
                    <a:srgbClr val="000000"/>
                  </a:outerShdw>
                </a:effectLst>
              </a:rPr>
              <a:t>Variable</a:t>
            </a:r>
            <a:r>
              <a:rPr lang="en-US" sz="2400">
                <a:solidFill>
                  <a:srgbClr val="FFFFFF"/>
                </a:solidFill>
                <a:effectLst>
                  <a:outerShdw blurRad="38100" dist="38100" dir="2700000" algn="tl">
                    <a:srgbClr val="000000"/>
                  </a:outerShdw>
                </a:effectLst>
              </a:rPr>
              <a:t>         </a:t>
            </a:r>
            <a:r>
              <a:rPr lang="en-US" sz="2400" u="sng">
                <a:solidFill>
                  <a:srgbClr val="FFFFFF"/>
                </a:solidFill>
                <a:effectLst>
                  <a:outerShdw blurRad="38100" dist="38100" dir="2700000" algn="tl">
                    <a:srgbClr val="000000"/>
                  </a:outerShdw>
                </a:effectLst>
              </a:rPr>
              <a:t>Value</a:t>
            </a:r>
            <a:endParaRPr lang="en-US" sz="2400">
              <a:solidFill>
                <a:srgbClr val="FFFFFF"/>
              </a:solidFill>
              <a:effectLst>
                <a:outerShdw blurRad="38100" dist="38100" dir="2700000" algn="tl">
                  <a:srgbClr val="000000"/>
                </a:outerShdw>
              </a:effectLst>
            </a:endParaRPr>
          </a:p>
          <a:p>
            <a:pPr marL="342900" indent="-342900" algn="l">
              <a:lnSpc>
                <a:spcPct val="80000"/>
              </a:lnSpc>
              <a:spcBef>
                <a:spcPct val="20000"/>
              </a:spcBef>
              <a:buClr>
                <a:srgbClr val="66FFFF"/>
              </a:buClr>
              <a:buSzPct val="75000"/>
              <a:buFont typeface="Monotype Sorts" pitchFamily="2" charset="2"/>
              <a:buNone/>
            </a:pPr>
            <a:r>
              <a:rPr lang="en-US" sz="2400">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45</a:t>
            </a:r>
            <a:r>
              <a:rPr lang="en-US">
                <a:solidFill>
                  <a:srgbClr val="FFFFFF"/>
                </a:solidFill>
                <a:effectLst>
                  <a:outerShdw blurRad="38100" dist="38100" dir="2700000" algn="tl">
                    <a:srgbClr val="000000"/>
                  </a:outerShdw>
                </a:effectLst>
              </a:rPr>
              <a:t>	 	  0.000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46</a:t>
            </a:r>
            <a:r>
              <a:rPr lang="en-US">
                <a:solidFill>
                  <a:srgbClr val="FFFFFF"/>
                </a:solidFill>
                <a:effectLst>
                  <a:outerShdw blurRad="38100" dist="38100" dir="2700000" algn="tl">
                    <a:srgbClr val="000000"/>
                  </a:outerShdw>
                </a:effectLst>
              </a:rPr>
              <a:t>        	  0.000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47</a:t>
            </a:r>
            <a:r>
              <a:rPr lang="en-US">
                <a:solidFill>
                  <a:srgbClr val="FFFFFF"/>
                </a:solidFill>
                <a:effectLst>
                  <a:outerShdw blurRad="38100" dist="38100" dir="2700000" algn="tl">
                    <a:srgbClr val="000000"/>
                  </a:outerShdw>
                </a:effectLst>
              </a:rPr>
              <a:t>         	  3.000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52</a:t>
            </a:r>
            <a:r>
              <a:rPr lang="en-US">
                <a:solidFill>
                  <a:srgbClr val="FFFFFF"/>
                </a:solidFill>
                <a:effectLst>
                  <a:outerShdw blurRad="38100" dist="38100" dir="2700000" algn="tl">
                    <a:srgbClr val="000000"/>
                  </a:outerShdw>
                </a:effectLst>
              </a:rPr>
              <a:t>         	  0.000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54</a:t>
            </a:r>
            <a:r>
              <a:rPr lang="en-US">
                <a:solidFill>
                  <a:srgbClr val="FFFFFF"/>
                </a:solidFill>
                <a:effectLst>
                  <a:outerShdw blurRad="38100" dist="38100" dir="2700000" algn="tl">
                    <a:srgbClr val="000000"/>
                  </a:outerShdw>
                </a:effectLst>
              </a:rPr>
              <a:t>         	  0.000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57</a:t>
            </a:r>
            <a:r>
              <a:rPr lang="en-US">
                <a:solidFill>
                  <a:srgbClr val="FFFFFF"/>
                </a:solidFill>
                <a:effectLst>
                  <a:outerShdw blurRad="38100" dist="38100" dir="2700000" algn="tl">
                    <a:srgbClr val="000000"/>
                  </a:outerShdw>
                </a:effectLst>
              </a:rPr>
              <a:t>         	  2.000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64</a:t>
            </a:r>
            <a:r>
              <a:rPr lang="en-US">
                <a:solidFill>
                  <a:srgbClr val="FFFFFF"/>
                </a:solidFill>
                <a:effectLst>
                  <a:outerShdw blurRad="38100" dist="38100" dir="2700000" algn="tl">
                    <a:srgbClr val="000000"/>
                  </a:outerShdw>
                </a:effectLst>
              </a:rPr>
              <a:t>         	  0.000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67</a:t>
            </a:r>
            <a:r>
              <a:rPr lang="en-US">
                <a:solidFill>
                  <a:srgbClr val="FFFFFF"/>
                </a:solidFill>
                <a:effectLst>
                  <a:outerShdw blurRad="38100" dist="38100" dir="2700000" algn="tl">
                    <a:srgbClr val="000000"/>
                  </a:outerShdw>
                </a:effectLst>
              </a:rPr>
              <a:t>         	  5.000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71</a:t>
            </a:r>
            <a:r>
              <a:rPr lang="en-US">
                <a:solidFill>
                  <a:srgbClr val="FFFFFF"/>
                </a:solidFill>
                <a:effectLst>
                  <a:outerShdw blurRad="38100" dist="38100" dir="2700000" algn="tl">
                    <a:srgbClr val="000000"/>
                  </a:outerShdw>
                </a:effectLst>
              </a:rPr>
              <a:t>            	10.000</a:t>
            </a:r>
          </a:p>
        </p:txBody>
      </p:sp>
    </p:spTree>
  </p:cSld>
  <p:clrMapOvr>
    <a:masterClrMapping/>
  </p:clrMapOvr>
  <p:transition>
    <p:zo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ChangeArrowheads="1"/>
          </p:cNvSpPr>
          <p:nvPr/>
        </p:nvSpPr>
        <p:spPr bwMode="auto">
          <a:xfrm>
            <a:off x="1219200" y="1606550"/>
            <a:ext cx="6762750" cy="44196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endParaRPr lang="en-US"/>
          </a:p>
        </p:txBody>
      </p:sp>
      <p:sp>
        <p:nvSpPr>
          <p:cNvPr id="174083" name="Rectangle 3"/>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Maximal Flow</a:t>
            </a:r>
          </a:p>
        </p:txBody>
      </p:sp>
      <p:sp>
        <p:nvSpPr>
          <p:cNvPr id="174084" name="Rectangle 4"/>
          <p:cNvSpPr>
            <a:spLocks noChangeArrowheads="1"/>
          </p:cNvSpPr>
          <p:nvPr/>
        </p:nvSpPr>
        <p:spPr bwMode="auto">
          <a:xfrm>
            <a:off x="687388" y="1104900"/>
            <a:ext cx="52832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Alternative Optimal Solution #1</a:t>
            </a:r>
          </a:p>
        </p:txBody>
      </p:sp>
      <p:sp>
        <p:nvSpPr>
          <p:cNvPr id="174085" name="Oval 5"/>
          <p:cNvSpPr>
            <a:spLocks noChangeArrowheads="1"/>
          </p:cNvSpPr>
          <p:nvPr/>
        </p:nvSpPr>
        <p:spPr bwMode="auto">
          <a:xfrm>
            <a:off x="3244850" y="191770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2</a:t>
            </a:r>
          </a:p>
        </p:txBody>
      </p:sp>
      <p:sp>
        <p:nvSpPr>
          <p:cNvPr id="174086" name="Oval 6"/>
          <p:cNvSpPr>
            <a:spLocks noChangeArrowheads="1"/>
          </p:cNvSpPr>
          <p:nvPr/>
        </p:nvSpPr>
        <p:spPr bwMode="auto">
          <a:xfrm>
            <a:off x="5607050" y="191770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5</a:t>
            </a:r>
          </a:p>
        </p:txBody>
      </p:sp>
      <p:sp>
        <p:nvSpPr>
          <p:cNvPr id="174087" name="Oval 7"/>
          <p:cNvSpPr>
            <a:spLocks noChangeArrowheads="1"/>
          </p:cNvSpPr>
          <p:nvPr/>
        </p:nvSpPr>
        <p:spPr bwMode="auto">
          <a:xfrm>
            <a:off x="1892300" y="3451225"/>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1</a:t>
            </a:r>
          </a:p>
        </p:txBody>
      </p:sp>
      <p:sp>
        <p:nvSpPr>
          <p:cNvPr id="174088" name="Oval 8"/>
          <p:cNvSpPr>
            <a:spLocks noChangeArrowheads="1"/>
          </p:cNvSpPr>
          <p:nvPr/>
        </p:nvSpPr>
        <p:spPr bwMode="auto">
          <a:xfrm>
            <a:off x="4311650" y="344170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4</a:t>
            </a:r>
          </a:p>
        </p:txBody>
      </p:sp>
      <p:sp>
        <p:nvSpPr>
          <p:cNvPr id="174089" name="Oval 9"/>
          <p:cNvSpPr>
            <a:spLocks noChangeArrowheads="1"/>
          </p:cNvSpPr>
          <p:nvPr/>
        </p:nvSpPr>
        <p:spPr bwMode="auto">
          <a:xfrm>
            <a:off x="6807200" y="3451225"/>
            <a:ext cx="644525"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7</a:t>
            </a:r>
          </a:p>
        </p:txBody>
      </p:sp>
      <p:sp>
        <p:nvSpPr>
          <p:cNvPr id="174090" name="Oval 10"/>
          <p:cNvSpPr>
            <a:spLocks noChangeArrowheads="1"/>
          </p:cNvSpPr>
          <p:nvPr/>
        </p:nvSpPr>
        <p:spPr bwMode="auto">
          <a:xfrm>
            <a:off x="3168650" y="481330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3</a:t>
            </a:r>
          </a:p>
        </p:txBody>
      </p:sp>
      <p:sp>
        <p:nvSpPr>
          <p:cNvPr id="174091" name="Oval 11"/>
          <p:cNvSpPr>
            <a:spLocks noChangeArrowheads="1"/>
          </p:cNvSpPr>
          <p:nvPr/>
        </p:nvSpPr>
        <p:spPr bwMode="auto">
          <a:xfrm>
            <a:off x="5530850" y="481330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6</a:t>
            </a:r>
          </a:p>
        </p:txBody>
      </p:sp>
      <p:sp>
        <p:nvSpPr>
          <p:cNvPr id="174092" name="Line 12"/>
          <p:cNvSpPr>
            <a:spLocks noChangeShapeType="1"/>
          </p:cNvSpPr>
          <p:nvPr/>
        </p:nvSpPr>
        <p:spPr bwMode="auto">
          <a:xfrm flipV="1">
            <a:off x="2463800" y="2514600"/>
            <a:ext cx="920750" cy="102235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74093" name="Line 13"/>
          <p:cNvSpPr>
            <a:spLocks noChangeShapeType="1"/>
          </p:cNvSpPr>
          <p:nvPr/>
        </p:nvSpPr>
        <p:spPr bwMode="auto">
          <a:xfrm>
            <a:off x="3930650" y="2149475"/>
            <a:ext cx="1663700" cy="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74094" name="Line 14"/>
          <p:cNvSpPr>
            <a:spLocks noChangeShapeType="1"/>
          </p:cNvSpPr>
          <p:nvPr/>
        </p:nvSpPr>
        <p:spPr bwMode="auto">
          <a:xfrm>
            <a:off x="6216650" y="2451100"/>
            <a:ext cx="730250" cy="1063625"/>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74095" name="Line 15"/>
          <p:cNvSpPr>
            <a:spLocks noChangeShapeType="1"/>
          </p:cNvSpPr>
          <p:nvPr/>
        </p:nvSpPr>
        <p:spPr bwMode="auto">
          <a:xfrm flipH="1">
            <a:off x="6156325" y="4089400"/>
            <a:ext cx="793750" cy="882650"/>
          </a:xfrm>
          <a:prstGeom prst="line">
            <a:avLst/>
          </a:prstGeom>
          <a:noFill/>
          <a:ln w="12700">
            <a:solidFill>
              <a:srgbClr val="FFFFFF"/>
            </a:solidFill>
            <a:round/>
            <a:headEnd type="triangle" w="lg" len="lg"/>
            <a:tailEnd type="none" w="lg" len="lg"/>
          </a:ln>
          <a:effectLst>
            <a:outerShdw dist="17961" dir="2700000" algn="ctr" rotWithShape="0">
              <a:srgbClr val="000000"/>
            </a:outerShdw>
          </a:effectLst>
        </p:spPr>
        <p:txBody>
          <a:bodyPr wrap="none" anchor="ctr"/>
          <a:lstStyle/>
          <a:p>
            <a:endParaRPr lang="en-US"/>
          </a:p>
        </p:txBody>
      </p:sp>
      <p:sp>
        <p:nvSpPr>
          <p:cNvPr id="174096" name="Line 16"/>
          <p:cNvSpPr>
            <a:spLocks noChangeShapeType="1"/>
          </p:cNvSpPr>
          <p:nvPr/>
        </p:nvSpPr>
        <p:spPr bwMode="auto">
          <a:xfrm>
            <a:off x="2444750" y="4041775"/>
            <a:ext cx="787400" cy="911225"/>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74097" name="Line 17"/>
          <p:cNvSpPr>
            <a:spLocks noChangeShapeType="1"/>
          </p:cNvSpPr>
          <p:nvPr/>
        </p:nvSpPr>
        <p:spPr bwMode="auto">
          <a:xfrm>
            <a:off x="2568575" y="3797300"/>
            <a:ext cx="1739900" cy="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74098" name="Line 18"/>
          <p:cNvSpPr>
            <a:spLocks noChangeShapeType="1"/>
          </p:cNvSpPr>
          <p:nvPr/>
        </p:nvSpPr>
        <p:spPr bwMode="auto">
          <a:xfrm>
            <a:off x="4987925" y="3797300"/>
            <a:ext cx="1816100" cy="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74100" name="Line 20"/>
          <p:cNvSpPr>
            <a:spLocks noChangeShapeType="1"/>
          </p:cNvSpPr>
          <p:nvPr/>
        </p:nvSpPr>
        <p:spPr bwMode="auto">
          <a:xfrm>
            <a:off x="3851275" y="5149850"/>
            <a:ext cx="1676400" cy="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74101" name="Rectangle 21"/>
          <p:cNvSpPr>
            <a:spLocks noChangeArrowheads="1"/>
          </p:cNvSpPr>
          <p:nvPr/>
        </p:nvSpPr>
        <p:spPr bwMode="auto">
          <a:xfrm>
            <a:off x="2643188" y="260985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74102" name="Rectangle 22"/>
          <p:cNvSpPr>
            <a:spLocks noChangeArrowheads="1"/>
          </p:cNvSpPr>
          <p:nvPr/>
        </p:nvSpPr>
        <p:spPr bwMode="auto">
          <a:xfrm>
            <a:off x="3319463" y="3343275"/>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4</a:t>
            </a:r>
            <a:endParaRPr lang="en-US" sz="2400">
              <a:solidFill>
                <a:srgbClr val="FFFFFF"/>
              </a:solidFill>
              <a:effectLst/>
            </a:endParaRPr>
          </a:p>
        </p:txBody>
      </p:sp>
      <p:sp>
        <p:nvSpPr>
          <p:cNvPr id="174103" name="Rectangle 23"/>
          <p:cNvSpPr>
            <a:spLocks noChangeArrowheads="1"/>
          </p:cNvSpPr>
          <p:nvPr/>
        </p:nvSpPr>
        <p:spPr bwMode="auto">
          <a:xfrm>
            <a:off x="2490788" y="440055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74104" name="Rectangle 24"/>
          <p:cNvSpPr>
            <a:spLocks noChangeArrowheads="1"/>
          </p:cNvSpPr>
          <p:nvPr/>
        </p:nvSpPr>
        <p:spPr bwMode="auto">
          <a:xfrm>
            <a:off x="4586288" y="1743075"/>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2</a:t>
            </a:r>
          </a:p>
        </p:txBody>
      </p:sp>
      <p:sp>
        <p:nvSpPr>
          <p:cNvPr id="174105" name="Rectangle 25"/>
          <p:cNvSpPr>
            <a:spLocks noChangeArrowheads="1"/>
          </p:cNvSpPr>
          <p:nvPr/>
        </p:nvSpPr>
        <p:spPr bwMode="auto">
          <a:xfrm>
            <a:off x="4195763" y="2624138"/>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1</a:t>
            </a:r>
          </a:p>
        </p:txBody>
      </p:sp>
      <p:sp>
        <p:nvSpPr>
          <p:cNvPr id="174106" name="Rectangle 26"/>
          <p:cNvSpPr>
            <a:spLocks noChangeArrowheads="1"/>
          </p:cNvSpPr>
          <p:nvPr/>
        </p:nvSpPr>
        <p:spPr bwMode="auto">
          <a:xfrm>
            <a:off x="6557963" y="255270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rPr>
              <a:t>2</a:t>
            </a:r>
          </a:p>
        </p:txBody>
      </p:sp>
      <p:sp>
        <p:nvSpPr>
          <p:cNvPr id="174107" name="Rectangle 27"/>
          <p:cNvSpPr>
            <a:spLocks noChangeArrowheads="1"/>
          </p:cNvSpPr>
          <p:nvPr/>
        </p:nvSpPr>
        <p:spPr bwMode="auto">
          <a:xfrm>
            <a:off x="5719763" y="337185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74109" name="Rectangle 29"/>
          <p:cNvSpPr>
            <a:spLocks noChangeArrowheads="1"/>
          </p:cNvSpPr>
          <p:nvPr/>
        </p:nvSpPr>
        <p:spPr bwMode="auto">
          <a:xfrm>
            <a:off x="4076700" y="4491038"/>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2</a:t>
            </a:r>
          </a:p>
        </p:txBody>
      </p:sp>
      <p:sp>
        <p:nvSpPr>
          <p:cNvPr id="174110" name="Rectangle 30"/>
          <p:cNvSpPr>
            <a:spLocks noChangeArrowheads="1"/>
          </p:cNvSpPr>
          <p:nvPr/>
        </p:nvSpPr>
        <p:spPr bwMode="auto">
          <a:xfrm>
            <a:off x="6634163" y="4448175"/>
            <a:ext cx="333375" cy="454025"/>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5</a:t>
            </a:r>
          </a:p>
        </p:txBody>
      </p:sp>
      <p:sp>
        <p:nvSpPr>
          <p:cNvPr id="174111" name="Rectangle 31"/>
          <p:cNvSpPr>
            <a:spLocks noChangeArrowheads="1"/>
          </p:cNvSpPr>
          <p:nvPr/>
        </p:nvSpPr>
        <p:spPr bwMode="auto">
          <a:xfrm>
            <a:off x="4443413" y="512445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5</a:t>
            </a:r>
          </a:p>
        </p:txBody>
      </p:sp>
      <p:sp>
        <p:nvSpPr>
          <p:cNvPr id="174112" name="Line 32"/>
          <p:cNvSpPr>
            <a:spLocks noChangeShapeType="1"/>
          </p:cNvSpPr>
          <p:nvPr/>
        </p:nvSpPr>
        <p:spPr bwMode="auto">
          <a:xfrm flipV="1">
            <a:off x="3754438" y="4090988"/>
            <a:ext cx="749300" cy="850900"/>
          </a:xfrm>
          <a:prstGeom prst="line">
            <a:avLst/>
          </a:prstGeom>
          <a:noFill/>
          <a:ln w="12700">
            <a:solidFill>
              <a:srgbClr val="FFFFFF"/>
            </a:solidFill>
            <a:round/>
            <a:headEnd type="triangle" w="lg" len="lg"/>
            <a:tailEnd/>
          </a:ln>
          <a:effectLst>
            <a:outerShdw dist="17961" dir="2700000" algn="ctr" rotWithShape="0">
              <a:srgbClr val="000000"/>
            </a:outerShdw>
          </a:effectLst>
        </p:spPr>
        <p:txBody>
          <a:bodyPr wrap="none" anchor="ctr"/>
          <a:lstStyle/>
          <a:p>
            <a:endParaRPr lang="en-US"/>
          </a:p>
        </p:txBody>
      </p:sp>
      <p:sp>
        <p:nvSpPr>
          <p:cNvPr id="174113" name="Line 33"/>
          <p:cNvSpPr>
            <a:spLocks noChangeShapeType="1"/>
          </p:cNvSpPr>
          <p:nvPr/>
        </p:nvSpPr>
        <p:spPr bwMode="auto">
          <a:xfrm>
            <a:off x="3830638" y="2465388"/>
            <a:ext cx="673100" cy="977900"/>
          </a:xfrm>
          <a:prstGeom prst="line">
            <a:avLst/>
          </a:prstGeom>
          <a:noFill/>
          <a:ln w="12700">
            <a:solidFill>
              <a:srgbClr val="FFFFFF"/>
            </a:solidFill>
            <a:round/>
            <a:headEnd type="none" w="lg" len="lg"/>
            <a:tailEnd type="triangle" w="lg" len="lg"/>
          </a:ln>
          <a:effectLst>
            <a:outerShdw dist="17961" dir="2700000" algn="ctr" rotWithShape="0">
              <a:srgbClr val="000000"/>
            </a:outerShdw>
          </a:effectLst>
        </p:spPr>
        <p:txBody>
          <a:bodyPr wrap="none" anchor="ctr"/>
          <a:lstStyle/>
          <a:p>
            <a:endParaRPr lang="en-US"/>
          </a:p>
        </p:txBody>
      </p:sp>
      <p:sp>
        <p:nvSpPr>
          <p:cNvPr id="174114" name="Text Box 34"/>
          <p:cNvSpPr txBox="1">
            <a:spLocks noChangeArrowheads="1"/>
          </p:cNvSpPr>
          <p:nvPr/>
        </p:nvSpPr>
        <p:spPr bwMode="auto">
          <a:xfrm>
            <a:off x="7092950" y="2992438"/>
            <a:ext cx="781050" cy="457200"/>
          </a:xfrm>
          <a:prstGeom prst="rect">
            <a:avLst/>
          </a:prstGeom>
          <a:noFill/>
          <a:ln w="12700">
            <a:noFill/>
            <a:miter lim="800000"/>
            <a:headEnd type="none" w="sm" len="sm"/>
            <a:tailEnd type="none" w="sm" len="sm"/>
          </a:ln>
          <a:effectLst/>
        </p:spPr>
        <p:txBody>
          <a:bodyPr wrap="none">
            <a:spAutoFit/>
          </a:bodyPr>
          <a:lstStyle/>
          <a:p>
            <a:pPr algn="l"/>
            <a:r>
              <a:rPr lang="en-US" sz="2400">
                <a:solidFill>
                  <a:srgbClr val="FFFFFF"/>
                </a:solidFill>
                <a:effectLst>
                  <a:outerShdw blurRad="38100" dist="38100" dir="2700000" algn="tl">
                    <a:srgbClr val="000000"/>
                  </a:outerShdw>
                </a:effectLst>
              </a:rPr>
              <a:t>Sink</a:t>
            </a:r>
          </a:p>
        </p:txBody>
      </p:sp>
      <p:sp>
        <p:nvSpPr>
          <p:cNvPr id="174115" name="Text Box 35"/>
          <p:cNvSpPr txBox="1">
            <a:spLocks noChangeArrowheads="1"/>
          </p:cNvSpPr>
          <p:nvPr/>
        </p:nvSpPr>
        <p:spPr bwMode="auto">
          <a:xfrm>
            <a:off x="1316038" y="2982913"/>
            <a:ext cx="1096962" cy="457200"/>
          </a:xfrm>
          <a:prstGeom prst="rect">
            <a:avLst/>
          </a:prstGeom>
          <a:noFill/>
          <a:ln w="12700">
            <a:noFill/>
            <a:miter lim="800000"/>
            <a:headEnd type="none" w="sm" len="sm"/>
            <a:tailEnd type="none" w="sm" len="sm"/>
          </a:ln>
          <a:effectLst/>
        </p:spPr>
        <p:txBody>
          <a:bodyPr wrap="none">
            <a:spAutoFit/>
          </a:bodyPr>
          <a:lstStyle/>
          <a:p>
            <a:pPr algn="l"/>
            <a:r>
              <a:rPr lang="en-US" sz="2400">
                <a:solidFill>
                  <a:srgbClr val="FFFFFF"/>
                </a:solidFill>
                <a:effectLst>
                  <a:outerShdw blurRad="38100" dist="38100" dir="2700000" algn="tl">
                    <a:srgbClr val="000000"/>
                  </a:outerShdw>
                </a:effectLst>
              </a:rPr>
              <a:t>Source</a:t>
            </a:r>
          </a:p>
        </p:txBody>
      </p:sp>
      <p:cxnSp>
        <p:nvCxnSpPr>
          <p:cNvPr id="174116" name="AutoShape 36"/>
          <p:cNvCxnSpPr>
            <a:cxnSpLocks noChangeShapeType="1"/>
            <a:stCxn id="174089" idx="4"/>
            <a:endCxn id="174087" idx="4"/>
          </p:cNvCxnSpPr>
          <p:nvPr/>
        </p:nvCxnSpPr>
        <p:spPr bwMode="auto">
          <a:xfrm rot="5400000">
            <a:off x="4678363" y="1674812"/>
            <a:ext cx="1588" cy="4900613"/>
          </a:xfrm>
          <a:prstGeom prst="bentConnector3">
            <a:avLst>
              <a:gd name="adj1" fmla="val 103199995"/>
            </a:avLst>
          </a:prstGeom>
          <a:noFill/>
          <a:ln w="12700">
            <a:solidFill>
              <a:srgbClr val="FFFFFF"/>
            </a:solidFill>
            <a:miter lim="800000"/>
            <a:headEnd type="none" w="sm" len="sm"/>
            <a:tailEnd type="triangle" w="lg" len="lg"/>
          </a:ln>
          <a:effectLst/>
        </p:spPr>
      </p:cxnSp>
      <p:sp>
        <p:nvSpPr>
          <p:cNvPr id="174117" name="Rectangle 37"/>
          <p:cNvSpPr>
            <a:spLocks noChangeArrowheads="1"/>
          </p:cNvSpPr>
          <p:nvPr/>
        </p:nvSpPr>
        <p:spPr bwMode="auto">
          <a:xfrm>
            <a:off x="1719263" y="4914900"/>
            <a:ext cx="4857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10</a:t>
            </a:r>
          </a:p>
        </p:txBody>
      </p:sp>
    </p:spTree>
  </p:cSld>
  <p:clrMapOvr>
    <a:masterClrMapping/>
  </p:clrMapOvr>
  <p:transition>
    <p:zo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893" name="Rectangle 221"/>
          <p:cNvSpPr>
            <a:spLocks noChangeArrowheads="1"/>
          </p:cNvSpPr>
          <p:nvPr/>
        </p:nvSpPr>
        <p:spPr bwMode="auto">
          <a:xfrm>
            <a:off x="1714500" y="1606550"/>
            <a:ext cx="6337300" cy="4349750"/>
          </a:xfrm>
          <a:prstGeom prst="rect">
            <a:avLst/>
          </a:prstGeom>
          <a:gradFill rotWithShape="0">
            <a:gsLst>
              <a:gs pos="0">
                <a:srgbClr val="777777">
                  <a:gamma/>
                  <a:shade val="46275"/>
                  <a:invGamma/>
                </a:srgbClr>
              </a:gs>
              <a:gs pos="50000">
                <a:srgbClr val="777777"/>
              </a:gs>
              <a:gs pos="100000">
                <a:srgbClr val="777777">
                  <a:gamma/>
                  <a:shade val="46275"/>
                  <a:invGamma/>
                </a:srgbClr>
              </a:gs>
            </a:gsLst>
            <a:lin ang="5400000" scaled="1"/>
          </a:gradFill>
          <a:ln w="12700">
            <a:solidFill>
              <a:srgbClr val="FFFFFF"/>
            </a:solidFill>
            <a:miter lim="800000"/>
            <a:headEnd type="none" w="sm" len="sm"/>
            <a:tailEnd type="none" w="sm" len="sm"/>
          </a:ln>
          <a:effectLst/>
        </p:spPr>
        <p:txBody>
          <a:bodyPr wrap="none" anchor="ctr"/>
          <a:lstStyle/>
          <a:p>
            <a:endParaRPr lang="en-US"/>
          </a:p>
        </p:txBody>
      </p:sp>
      <p:sp>
        <p:nvSpPr>
          <p:cNvPr id="156894" name="Rectangle 222"/>
          <p:cNvSpPr>
            <a:spLocks noChangeArrowheads="1"/>
          </p:cNvSpPr>
          <p:nvPr/>
        </p:nvSpPr>
        <p:spPr bwMode="auto">
          <a:xfrm>
            <a:off x="685800" y="1103313"/>
            <a:ext cx="5167313" cy="56673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Alternative Optimal Solution #2</a:t>
            </a:r>
            <a:endParaRPr lang="en-US">
              <a:solidFill>
                <a:srgbClr val="FFFFFF"/>
              </a:solidFill>
              <a:effectLst>
                <a:outerShdw blurRad="38100" dist="38100" dir="2700000" algn="tl">
                  <a:srgbClr val="000000"/>
                </a:outerShdw>
              </a:effectLst>
            </a:endParaRPr>
          </a:p>
        </p:txBody>
      </p:sp>
      <p:sp>
        <p:nvSpPr>
          <p:cNvPr id="156895" name="Rectangle 223"/>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Maximal Flow</a:t>
            </a:r>
          </a:p>
        </p:txBody>
      </p:sp>
      <p:sp>
        <p:nvSpPr>
          <p:cNvPr id="156896" name="Text Box 224"/>
          <p:cNvSpPr txBox="1">
            <a:spLocks noChangeArrowheads="1"/>
          </p:cNvSpPr>
          <p:nvPr/>
        </p:nvSpPr>
        <p:spPr bwMode="auto">
          <a:xfrm>
            <a:off x="1831975" y="1690688"/>
            <a:ext cx="5303838" cy="457200"/>
          </a:xfrm>
          <a:prstGeom prst="rect">
            <a:avLst/>
          </a:prstGeom>
          <a:noFill/>
          <a:ln w="12700">
            <a:noFill/>
            <a:miter lim="800000"/>
            <a:headEnd/>
            <a:tailEnd/>
          </a:ln>
          <a:effectLst/>
        </p:spPr>
        <p:txBody>
          <a:bodyPr wrap="none">
            <a:spAutoFit/>
          </a:bodyPr>
          <a:lstStyle/>
          <a:p>
            <a:r>
              <a:rPr lang="en-US" sz="2400">
                <a:solidFill>
                  <a:srgbClr val="FFFFFF"/>
                </a:solidFill>
                <a:effectLst>
                  <a:outerShdw blurRad="38100" dist="38100" dir="2700000" algn="tl">
                    <a:srgbClr val="000000"/>
                  </a:outerShdw>
                </a:effectLst>
              </a:rPr>
              <a:t>Objective Function Value =        10.000</a:t>
            </a:r>
          </a:p>
        </p:txBody>
      </p:sp>
      <p:sp>
        <p:nvSpPr>
          <p:cNvPr id="156897" name="Rectangle 225"/>
          <p:cNvSpPr>
            <a:spLocks noChangeArrowheads="1"/>
          </p:cNvSpPr>
          <p:nvPr/>
        </p:nvSpPr>
        <p:spPr bwMode="auto">
          <a:xfrm>
            <a:off x="1854200" y="2284413"/>
            <a:ext cx="3008313" cy="366553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u="sng">
                <a:solidFill>
                  <a:srgbClr val="FFFFFF"/>
                </a:solidFill>
                <a:effectLst>
                  <a:outerShdw blurRad="38100" dist="38100" dir="2700000" algn="tl">
                    <a:srgbClr val="000000"/>
                  </a:outerShdw>
                </a:effectLst>
              </a:rPr>
              <a:t>Variable</a:t>
            </a:r>
            <a:r>
              <a:rPr lang="en-US" sz="2400">
                <a:solidFill>
                  <a:srgbClr val="FFFFFF"/>
                </a:solidFill>
                <a:effectLst>
                  <a:outerShdw blurRad="38100" dist="38100" dir="2700000" algn="tl">
                    <a:srgbClr val="000000"/>
                  </a:outerShdw>
                </a:effectLst>
              </a:rPr>
              <a:t>        </a:t>
            </a:r>
            <a:r>
              <a:rPr lang="en-US" sz="2400" u="sng">
                <a:solidFill>
                  <a:srgbClr val="FFFFFF"/>
                </a:solidFill>
                <a:effectLst>
                  <a:outerShdw blurRad="38100" dist="38100" dir="2700000" algn="tl">
                    <a:srgbClr val="000000"/>
                  </a:outerShdw>
                </a:effectLst>
              </a:rPr>
              <a:t>Value</a:t>
            </a:r>
            <a:endParaRPr lang="en-US" sz="2400">
              <a:solidFill>
                <a:srgbClr val="FFFFFF"/>
              </a:solidFill>
              <a:effectLst>
                <a:outerShdw blurRad="38100" dist="38100" dir="2700000" algn="tl">
                  <a:srgbClr val="000000"/>
                </a:outerShdw>
              </a:effectLst>
            </a:endParaRPr>
          </a:p>
          <a:p>
            <a:pPr marL="342900" indent="-342900" algn="l">
              <a:lnSpc>
                <a:spcPct val="80000"/>
              </a:lnSpc>
              <a:spcBef>
                <a:spcPct val="20000"/>
              </a:spcBef>
              <a:buClr>
                <a:srgbClr val="66FFFF"/>
              </a:buClr>
              <a:buSzPct val="75000"/>
              <a:buFont typeface="Monotype Sorts" pitchFamily="2" charset="2"/>
              <a:buNone/>
            </a:pPr>
            <a:r>
              <a:rPr lang="en-US" sz="2400">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12</a:t>
            </a:r>
            <a:r>
              <a:rPr lang="en-US">
                <a:solidFill>
                  <a:srgbClr val="FFFFFF"/>
                </a:solidFill>
                <a:effectLst>
                  <a:outerShdw blurRad="38100" dist="38100" dir="2700000" algn="tl">
                    <a:srgbClr val="000000"/>
                  </a:outerShdw>
                </a:effectLst>
              </a:rPr>
              <a:t>	 	3.000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13</a:t>
            </a:r>
            <a:r>
              <a:rPr lang="en-US">
                <a:solidFill>
                  <a:srgbClr val="FFFFFF"/>
                </a:solidFill>
                <a:effectLst>
                  <a:outerShdw blurRad="38100" dist="38100" dir="2700000" algn="tl">
                    <a:srgbClr val="000000"/>
                  </a:outerShdw>
                </a:effectLst>
              </a:rPr>
              <a:t>        	3.000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14</a:t>
            </a:r>
            <a:r>
              <a:rPr lang="en-US">
                <a:solidFill>
                  <a:srgbClr val="FFFFFF"/>
                </a:solidFill>
                <a:effectLst>
                  <a:outerShdw blurRad="38100" dist="38100" dir="2700000" algn="tl">
                    <a:srgbClr val="000000"/>
                  </a:outerShdw>
                </a:effectLst>
              </a:rPr>
              <a:t>         	4.000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24</a:t>
            </a:r>
            <a:r>
              <a:rPr lang="en-US">
                <a:solidFill>
                  <a:srgbClr val="FFFFFF"/>
                </a:solidFill>
                <a:effectLst>
                  <a:outerShdw blurRad="38100" dist="38100" dir="2700000" algn="tl">
                    <a:srgbClr val="000000"/>
                  </a:outerShdw>
                </a:effectLst>
              </a:rPr>
              <a:t>         	1.000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25</a:t>
            </a:r>
            <a:r>
              <a:rPr lang="en-US">
                <a:solidFill>
                  <a:srgbClr val="FFFFFF"/>
                </a:solidFill>
                <a:effectLst>
                  <a:outerShdw blurRad="38100" dist="38100" dir="2700000" algn="tl">
                    <a:srgbClr val="000000"/>
                  </a:outerShdw>
                </a:effectLst>
              </a:rPr>
              <a:t>         	2.000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34</a:t>
            </a:r>
            <a:r>
              <a:rPr lang="en-US">
                <a:solidFill>
                  <a:srgbClr val="FFFFFF"/>
                </a:solidFill>
                <a:effectLst>
                  <a:outerShdw blurRad="38100" dist="38100" dir="2700000" algn="tl">
                    <a:srgbClr val="000000"/>
                  </a:outerShdw>
                </a:effectLst>
              </a:rPr>
              <a:t>         	0.000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36</a:t>
            </a:r>
            <a:r>
              <a:rPr lang="en-US">
                <a:solidFill>
                  <a:srgbClr val="FFFFFF"/>
                </a:solidFill>
                <a:effectLst>
                  <a:outerShdw blurRad="38100" dist="38100" dir="2700000" algn="tl">
                    <a:srgbClr val="000000"/>
                  </a:outerShdw>
                </a:effectLst>
              </a:rPr>
              <a:t>         	4.000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42</a:t>
            </a:r>
            <a:r>
              <a:rPr lang="en-US">
                <a:solidFill>
                  <a:srgbClr val="FFFFFF"/>
                </a:solidFill>
                <a:effectLst>
                  <a:outerShdw blurRad="38100" dist="38100" dir="2700000" algn="tl">
                    <a:srgbClr val="000000"/>
                  </a:outerShdw>
                </a:effectLst>
              </a:rPr>
              <a:t>         	0.000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43</a:t>
            </a:r>
            <a:r>
              <a:rPr lang="en-US">
                <a:solidFill>
                  <a:srgbClr val="FFFFFF"/>
                </a:solidFill>
                <a:effectLst>
                  <a:outerShdw blurRad="38100" dist="38100" dir="2700000" algn="tl">
                    <a:srgbClr val="000000"/>
                  </a:outerShdw>
                </a:effectLst>
              </a:rPr>
              <a:t>         	1.000</a:t>
            </a:r>
          </a:p>
        </p:txBody>
      </p:sp>
      <p:sp>
        <p:nvSpPr>
          <p:cNvPr id="156898" name="Rectangle 226"/>
          <p:cNvSpPr>
            <a:spLocks noChangeArrowheads="1"/>
          </p:cNvSpPr>
          <p:nvPr/>
        </p:nvSpPr>
        <p:spPr bwMode="auto">
          <a:xfrm>
            <a:off x="5067300" y="2284413"/>
            <a:ext cx="3008313" cy="366553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u="sng">
                <a:solidFill>
                  <a:srgbClr val="FFFFFF"/>
                </a:solidFill>
                <a:effectLst>
                  <a:outerShdw blurRad="38100" dist="38100" dir="2700000" algn="tl">
                    <a:srgbClr val="000000"/>
                  </a:outerShdw>
                </a:effectLst>
              </a:rPr>
              <a:t>Variable</a:t>
            </a:r>
            <a:r>
              <a:rPr lang="en-US" sz="2400">
                <a:solidFill>
                  <a:srgbClr val="FFFFFF"/>
                </a:solidFill>
                <a:effectLst>
                  <a:outerShdw blurRad="38100" dist="38100" dir="2700000" algn="tl">
                    <a:srgbClr val="000000"/>
                  </a:outerShdw>
                </a:effectLst>
              </a:rPr>
              <a:t>         </a:t>
            </a:r>
            <a:r>
              <a:rPr lang="en-US" sz="2400" u="sng">
                <a:solidFill>
                  <a:srgbClr val="FFFFFF"/>
                </a:solidFill>
                <a:effectLst>
                  <a:outerShdw blurRad="38100" dist="38100" dir="2700000" algn="tl">
                    <a:srgbClr val="000000"/>
                  </a:outerShdw>
                </a:effectLst>
              </a:rPr>
              <a:t>Value</a:t>
            </a:r>
            <a:endParaRPr lang="en-US" sz="2400">
              <a:solidFill>
                <a:srgbClr val="FFFFFF"/>
              </a:solidFill>
              <a:effectLst>
                <a:outerShdw blurRad="38100" dist="38100" dir="2700000" algn="tl">
                  <a:srgbClr val="000000"/>
                </a:outerShdw>
              </a:effectLst>
            </a:endParaRPr>
          </a:p>
          <a:p>
            <a:pPr marL="342900" indent="-342900" algn="l">
              <a:lnSpc>
                <a:spcPct val="80000"/>
              </a:lnSpc>
              <a:spcBef>
                <a:spcPct val="20000"/>
              </a:spcBef>
              <a:buClr>
                <a:srgbClr val="66FFFF"/>
              </a:buClr>
              <a:buSzPct val="75000"/>
              <a:buFont typeface="Monotype Sorts" pitchFamily="2" charset="2"/>
              <a:buNone/>
            </a:pPr>
            <a:r>
              <a:rPr lang="en-US" sz="2400">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45</a:t>
            </a:r>
            <a:r>
              <a:rPr lang="en-US">
                <a:solidFill>
                  <a:srgbClr val="FFFFFF"/>
                </a:solidFill>
                <a:effectLst>
                  <a:outerShdw blurRad="38100" dist="38100" dir="2700000" algn="tl">
                    <a:srgbClr val="000000"/>
                  </a:outerShdw>
                </a:effectLst>
              </a:rPr>
              <a:t>	 	  0.000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46</a:t>
            </a:r>
            <a:r>
              <a:rPr lang="en-US">
                <a:solidFill>
                  <a:srgbClr val="FFFFFF"/>
                </a:solidFill>
                <a:effectLst>
                  <a:outerShdw blurRad="38100" dist="38100" dir="2700000" algn="tl">
                    <a:srgbClr val="000000"/>
                  </a:outerShdw>
                </a:effectLst>
              </a:rPr>
              <a:t>        	  1.000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47</a:t>
            </a:r>
            <a:r>
              <a:rPr lang="en-US">
                <a:solidFill>
                  <a:srgbClr val="FFFFFF"/>
                </a:solidFill>
                <a:effectLst>
                  <a:outerShdw blurRad="38100" dist="38100" dir="2700000" algn="tl">
                    <a:srgbClr val="000000"/>
                  </a:outerShdw>
                </a:effectLst>
              </a:rPr>
              <a:t>         	  3.000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52</a:t>
            </a:r>
            <a:r>
              <a:rPr lang="en-US">
                <a:solidFill>
                  <a:srgbClr val="FFFFFF"/>
                </a:solidFill>
                <a:effectLst>
                  <a:outerShdw blurRad="38100" dist="38100" dir="2700000" algn="tl">
                    <a:srgbClr val="000000"/>
                  </a:outerShdw>
                </a:effectLst>
              </a:rPr>
              <a:t>         	  0.000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54</a:t>
            </a:r>
            <a:r>
              <a:rPr lang="en-US">
                <a:solidFill>
                  <a:srgbClr val="FFFFFF"/>
                </a:solidFill>
                <a:effectLst>
                  <a:outerShdw blurRad="38100" dist="38100" dir="2700000" algn="tl">
                    <a:srgbClr val="000000"/>
                  </a:outerShdw>
                </a:effectLst>
              </a:rPr>
              <a:t>         	  0.000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57</a:t>
            </a:r>
            <a:r>
              <a:rPr lang="en-US">
                <a:solidFill>
                  <a:srgbClr val="FFFFFF"/>
                </a:solidFill>
                <a:effectLst>
                  <a:outerShdw blurRad="38100" dist="38100" dir="2700000" algn="tl">
                    <a:srgbClr val="000000"/>
                  </a:outerShdw>
                </a:effectLst>
              </a:rPr>
              <a:t>         	  2.000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64</a:t>
            </a:r>
            <a:r>
              <a:rPr lang="en-US">
                <a:solidFill>
                  <a:srgbClr val="FFFFFF"/>
                </a:solidFill>
                <a:effectLst>
                  <a:outerShdw blurRad="38100" dist="38100" dir="2700000" algn="tl">
                    <a:srgbClr val="000000"/>
                  </a:outerShdw>
                </a:effectLst>
              </a:rPr>
              <a:t>         	  0.000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67</a:t>
            </a:r>
            <a:r>
              <a:rPr lang="en-US">
                <a:solidFill>
                  <a:srgbClr val="FFFFFF"/>
                </a:solidFill>
                <a:effectLst>
                  <a:outerShdw blurRad="38100" dist="38100" dir="2700000" algn="tl">
                    <a:srgbClr val="000000"/>
                  </a:outerShdw>
                </a:effectLst>
              </a:rPr>
              <a:t>         	  5.000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71</a:t>
            </a:r>
            <a:r>
              <a:rPr lang="en-US">
                <a:solidFill>
                  <a:srgbClr val="FFFFFF"/>
                </a:solidFill>
                <a:effectLst>
                  <a:outerShdw blurRad="38100" dist="38100" dir="2700000" algn="tl">
                    <a:srgbClr val="000000"/>
                  </a:outerShdw>
                </a:effectLst>
              </a:rPr>
              <a:t>            	10.000</a:t>
            </a:r>
          </a:p>
        </p:txBody>
      </p:sp>
    </p:spTree>
  </p:cSld>
  <p:clrMapOvr>
    <a:masterClrMapping/>
  </p:clrMapOvr>
  <p:transition>
    <p:zo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85" name="Rectangle 49"/>
          <p:cNvSpPr>
            <a:spLocks noChangeArrowheads="1"/>
          </p:cNvSpPr>
          <p:nvPr/>
        </p:nvSpPr>
        <p:spPr bwMode="auto">
          <a:xfrm>
            <a:off x="1219200" y="1606550"/>
            <a:ext cx="6762750" cy="44196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endParaRPr lang="en-US"/>
          </a:p>
        </p:txBody>
      </p:sp>
      <p:sp>
        <p:nvSpPr>
          <p:cNvPr id="142338" name="Rectangle 2"/>
          <p:cNvSpPr>
            <a:spLocks noGrp="1" noChangeArrowheads="1"/>
          </p:cNvSpPr>
          <p:nvPr>
            <p:ph type="title"/>
          </p:nvPr>
        </p:nvSpPr>
        <p:spPr/>
        <p:txBody>
          <a:bodyPr/>
          <a:lstStyle/>
          <a:p>
            <a:r>
              <a:rPr lang="en-US"/>
              <a:t>Example:  Maximal Flow</a:t>
            </a:r>
          </a:p>
        </p:txBody>
      </p:sp>
      <p:sp>
        <p:nvSpPr>
          <p:cNvPr id="142339" name="Rectangle 3"/>
          <p:cNvSpPr>
            <a:spLocks noGrp="1" noChangeArrowheads="1"/>
          </p:cNvSpPr>
          <p:nvPr>
            <p:ph type="body" idx="1"/>
          </p:nvPr>
        </p:nvSpPr>
        <p:spPr>
          <a:xfrm>
            <a:off x="687388" y="1104900"/>
            <a:ext cx="5346700" cy="566738"/>
          </a:xfrm>
        </p:spPr>
        <p:txBody>
          <a:bodyPr/>
          <a:lstStyle/>
          <a:p>
            <a:r>
              <a:rPr lang="en-US">
                <a:solidFill>
                  <a:srgbClr val="66FFFF"/>
                </a:solidFill>
              </a:rPr>
              <a:t>Alternative Optimal Solution #2</a:t>
            </a:r>
          </a:p>
        </p:txBody>
      </p:sp>
      <p:sp>
        <p:nvSpPr>
          <p:cNvPr id="142340" name="Oval 4"/>
          <p:cNvSpPr>
            <a:spLocks noChangeArrowheads="1"/>
          </p:cNvSpPr>
          <p:nvPr/>
        </p:nvSpPr>
        <p:spPr bwMode="auto">
          <a:xfrm>
            <a:off x="3244850" y="191770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2</a:t>
            </a:r>
          </a:p>
        </p:txBody>
      </p:sp>
      <p:sp>
        <p:nvSpPr>
          <p:cNvPr id="142341" name="Oval 5"/>
          <p:cNvSpPr>
            <a:spLocks noChangeArrowheads="1"/>
          </p:cNvSpPr>
          <p:nvPr/>
        </p:nvSpPr>
        <p:spPr bwMode="auto">
          <a:xfrm>
            <a:off x="5607050" y="191770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5</a:t>
            </a:r>
          </a:p>
        </p:txBody>
      </p:sp>
      <p:sp>
        <p:nvSpPr>
          <p:cNvPr id="142342" name="Oval 6"/>
          <p:cNvSpPr>
            <a:spLocks noChangeArrowheads="1"/>
          </p:cNvSpPr>
          <p:nvPr/>
        </p:nvSpPr>
        <p:spPr bwMode="auto">
          <a:xfrm>
            <a:off x="1892300" y="3451225"/>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1</a:t>
            </a:r>
          </a:p>
        </p:txBody>
      </p:sp>
      <p:sp>
        <p:nvSpPr>
          <p:cNvPr id="142343" name="Oval 7"/>
          <p:cNvSpPr>
            <a:spLocks noChangeArrowheads="1"/>
          </p:cNvSpPr>
          <p:nvPr/>
        </p:nvSpPr>
        <p:spPr bwMode="auto">
          <a:xfrm>
            <a:off x="4311650" y="344170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4</a:t>
            </a:r>
          </a:p>
        </p:txBody>
      </p:sp>
      <p:sp>
        <p:nvSpPr>
          <p:cNvPr id="142344" name="Oval 8"/>
          <p:cNvSpPr>
            <a:spLocks noChangeArrowheads="1"/>
          </p:cNvSpPr>
          <p:nvPr/>
        </p:nvSpPr>
        <p:spPr bwMode="auto">
          <a:xfrm>
            <a:off x="6807200" y="3451225"/>
            <a:ext cx="644525"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7</a:t>
            </a:r>
          </a:p>
        </p:txBody>
      </p:sp>
      <p:sp>
        <p:nvSpPr>
          <p:cNvPr id="142345" name="Oval 9"/>
          <p:cNvSpPr>
            <a:spLocks noChangeArrowheads="1"/>
          </p:cNvSpPr>
          <p:nvPr/>
        </p:nvSpPr>
        <p:spPr bwMode="auto">
          <a:xfrm>
            <a:off x="3168650" y="481330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3</a:t>
            </a:r>
          </a:p>
        </p:txBody>
      </p:sp>
      <p:sp>
        <p:nvSpPr>
          <p:cNvPr id="142346" name="Oval 10"/>
          <p:cNvSpPr>
            <a:spLocks noChangeArrowheads="1"/>
          </p:cNvSpPr>
          <p:nvPr/>
        </p:nvSpPr>
        <p:spPr bwMode="auto">
          <a:xfrm>
            <a:off x="5530850" y="4813300"/>
            <a:ext cx="673100" cy="673100"/>
          </a:xfrm>
          <a:prstGeom prst="ellipse">
            <a:avLst/>
          </a:prstGeom>
          <a:gradFill rotWithShape="0">
            <a:gsLst>
              <a:gs pos="0">
                <a:srgbClr val="993366"/>
              </a:gs>
              <a:gs pos="100000">
                <a:srgbClr val="993366">
                  <a:gamma/>
                  <a:shade val="46275"/>
                  <a:invGamma/>
                </a:srgb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0488" tIns="44450" rIns="90488" bIns="44450" anchor="ctr"/>
          <a:lstStyle/>
          <a:p>
            <a:r>
              <a:rPr lang="en-US" sz="2400">
                <a:solidFill>
                  <a:srgbClr val="FFFFFF"/>
                </a:solidFill>
                <a:effectLst>
                  <a:outerShdw blurRad="38100" dist="38100" dir="2700000" algn="tl">
                    <a:srgbClr val="000000"/>
                  </a:outerShdw>
                </a:effectLst>
              </a:rPr>
              <a:t>6</a:t>
            </a:r>
          </a:p>
        </p:txBody>
      </p:sp>
      <p:sp>
        <p:nvSpPr>
          <p:cNvPr id="142347" name="Line 11"/>
          <p:cNvSpPr>
            <a:spLocks noChangeShapeType="1"/>
          </p:cNvSpPr>
          <p:nvPr/>
        </p:nvSpPr>
        <p:spPr bwMode="auto">
          <a:xfrm flipV="1">
            <a:off x="2463800" y="2514600"/>
            <a:ext cx="920750" cy="102235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42348" name="Line 12"/>
          <p:cNvSpPr>
            <a:spLocks noChangeShapeType="1"/>
          </p:cNvSpPr>
          <p:nvPr/>
        </p:nvSpPr>
        <p:spPr bwMode="auto">
          <a:xfrm>
            <a:off x="3930650" y="2149475"/>
            <a:ext cx="1663700" cy="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42349" name="Line 13"/>
          <p:cNvSpPr>
            <a:spLocks noChangeShapeType="1"/>
          </p:cNvSpPr>
          <p:nvPr/>
        </p:nvSpPr>
        <p:spPr bwMode="auto">
          <a:xfrm>
            <a:off x="6216650" y="2451100"/>
            <a:ext cx="730250" cy="1063625"/>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42350" name="Line 14"/>
          <p:cNvSpPr>
            <a:spLocks noChangeShapeType="1"/>
          </p:cNvSpPr>
          <p:nvPr/>
        </p:nvSpPr>
        <p:spPr bwMode="auto">
          <a:xfrm flipH="1">
            <a:off x="6156325" y="4089400"/>
            <a:ext cx="793750" cy="882650"/>
          </a:xfrm>
          <a:prstGeom prst="line">
            <a:avLst/>
          </a:prstGeom>
          <a:noFill/>
          <a:ln w="12700">
            <a:solidFill>
              <a:srgbClr val="FFFFFF"/>
            </a:solidFill>
            <a:round/>
            <a:headEnd type="triangle" w="lg" len="lg"/>
            <a:tailEnd type="none" w="lg" len="lg"/>
          </a:ln>
          <a:effectLst>
            <a:outerShdw dist="17961" dir="2700000" algn="ctr" rotWithShape="0">
              <a:srgbClr val="000000"/>
            </a:outerShdw>
          </a:effectLst>
        </p:spPr>
        <p:txBody>
          <a:bodyPr wrap="none" anchor="ctr"/>
          <a:lstStyle/>
          <a:p>
            <a:endParaRPr lang="en-US"/>
          </a:p>
        </p:txBody>
      </p:sp>
      <p:sp>
        <p:nvSpPr>
          <p:cNvPr id="142351" name="Line 15"/>
          <p:cNvSpPr>
            <a:spLocks noChangeShapeType="1"/>
          </p:cNvSpPr>
          <p:nvPr/>
        </p:nvSpPr>
        <p:spPr bwMode="auto">
          <a:xfrm>
            <a:off x="2444750" y="4041775"/>
            <a:ext cx="787400" cy="911225"/>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42352" name="Line 16"/>
          <p:cNvSpPr>
            <a:spLocks noChangeShapeType="1"/>
          </p:cNvSpPr>
          <p:nvPr/>
        </p:nvSpPr>
        <p:spPr bwMode="auto">
          <a:xfrm>
            <a:off x="2568575" y="3797300"/>
            <a:ext cx="1739900" cy="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42353" name="Line 17"/>
          <p:cNvSpPr>
            <a:spLocks noChangeShapeType="1"/>
          </p:cNvSpPr>
          <p:nvPr/>
        </p:nvSpPr>
        <p:spPr bwMode="auto">
          <a:xfrm>
            <a:off x="4987925" y="3797300"/>
            <a:ext cx="1816100" cy="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42355" name="Line 19"/>
          <p:cNvSpPr>
            <a:spLocks noChangeShapeType="1"/>
          </p:cNvSpPr>
          <p:nvPr/>
        </p:nvSpPr>
        <p:spPr bwMode="auto">
          <a:xfrm>
            <a:off x="4945063" y="3970338"/>
            <a:ext cx="806450" cy="873125"/>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42358" name="Line 22"/>
          <p:cNvSpPr>
            <a:spLocks noChangeShapeType="1"/>
          </p:cNvSpPr>
          <p:nvPr/>
        </p:nvSpPr>
        <p:spPr bwMode="auto">
          <a:xfrm>
            <a:off x="3851275" y="5149850"/>
            <a:ext cx="1676400" cy="0"/>
          </a:xfrm>
          <a:prstGeom prst="line">
            <a:avLst/>
          </a:prstGeom>
          <a:noFill/>
          <a:ln w="12700">
            <a:solidFill>
              <a:srgbClr val="FFFFFF"/>
            </a:solidFill>
            <a:round/>
            <a:headEnd/>
            <a:tailEnd type="triangle" w="lg" len="lg"/>
          </a:ln>
          <a:effectLst>
            <a:outerShdw dist="17961" dir="2700000" algn="ctr" rotWithShape="0">
              <a:srgbClr val="000000"/>
            </a:outerShdw>
          </a:effectLst>
        </p:spPr>
        <p:txBody>
          <a:bodyPr wrap="none" anchor="ctr"/>
          <a:lstStyle/>
          <a:p>
            <a:endParaRPr lang="en-US"/>
          </a:p>
        </p:txBody>
      </p:sp>
      <p:sp>
        <p:nvSpPr>
          <p:cNvPr id="142359" name="Rectangle 23"/>
          <p:cNvSpPr>
            <a:spLocks noChangeArrowheads="1"/>
          </p:cNvSpPr>
          <p:nvPr/>
        </p:nvSpPr>
        <p:spPr bwMode="auto">
          <a:xfrm>
            <a:off x="2643188" y="260985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42360" name="Rectangle 24"/>
          <p:cNvSpPr>
            <a:spLocks noChangeArrowheads="1"/>
          </p:cNvSpPr>
          <p:nvPr/>
        </p:nvSpPr>
        <p:spPr bwMode="auto">
          <a:xfrm>
            <a:off x="3319463" y="3343275"/>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4</a:t>
            </a:r>
            <a:endParaRPr lang="en-US" sz="2400">
              <a:solidFill>
                <a:srgbClr val="FFFFFF"/>
              </a:solidFill>
              <a:effectLst/>
            </a:endParaRPr>
          </a:p>
        </p:txBody>
      </p:sp>
      <p:sp>
        <p:nvSpPr>
          <p:cNvPr id="142361" name="Rectangle 25"/>
          <p:cNvSpPr>
            <a:spLocks noChangeArrowheads="1"/>
          </p:cNvSpPr>
          <p:nvPr/>
        </p:nvSpPr>
        <p:spPr bwMode="auto">
          <a:xfrm>
            <a:off x="2490788" y="440055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42362" name="Rectangle 26"/>
          <p:cNvSpPr>
            <a:spLocks noChangeArrowheads="1"/>
          </p:cNvSpPr>
          <p:nvPr/>
        </p:nvSpPr>
        <p:spPr bwMode="auto">
          <a:xfrm>
            <a:off x="4586288" y="1743075"/>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2</a:t>
            </a:r>
          </a:p>
        </p:txBody>
      </p:sp>
      <p:sp>
        <p:nvSpPr>
          <p:cNvPr id="142363" name="Rectangle 27"/>
          <p:cNvSpPr>
            <a:spLocks noChangeArrowheads="1"/>
          </p:cNvSpPr>
          <p:nvPr/>
        </p:nvSpPr>
        <p:spPr bwMode="auto">
          <a:xfrm>
            <a:off x="4195763" y="2624138"/>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1</a:t>
            </a:r>
          </a:p>
        </p:txBody>
      </p:sp>
      <p:sp>
        <p:nvSpPr>
          <p:cNvPr id="142366" name="Rectangle 30"/>
          <p:cNvSpPr>
            <a:spLocks noChangeArrowheads="1"/>
          </p:cNvSpPr>
          <p:nvPr/>
        </p:nvSpPr>
        <p:spPr bwMode="auto">
          <a:xfrm>
            <a:off x="6557963" y="255270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rPr>
              <a:t>2</a:t>
            </a:r>
          </a:p>
        </p:txBody>
      </p:sp>
      <p:sp>
        <p:nvSpPr>
          <p:cNvPr id="142369" name="Rectangle 33"/>
          <p:cNvSpPr>
            <a:spLocks noChangeArrowheads="1"/>
          </p:cNvSpPr>
          <p:nvPr/>
        </p:nvSpPr>
        <p:spPr bwMode="auto">
          <a:xfrm>
            <a:off x="5719763" y="337185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3</a:t>
            </a:r>
          </a:p>
        </p:txBody>
      </p:sp>
      <p:sp>
        <p:nvSpPr>
          <p:cNvPr id="142370" name="Rectangle 34"/>
          <p:cNvSpPr>
            <a:spLocks noChangeArrowheads="1"/>
          </p:cNvSpPr>
          <p:nvPr/>
        </p:nvSpPr>
        <p:spPr bwMode="auto">
          <a:xfrm>
            <a:off x="5272088" y="4029075"/>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1</a:t>
            </a:r>
          </a:p>
        </p:txBody>
      </p:sp>
      <p:sp>
        <p:nvSpPr>
          <p:cNvPr id="142371" name="Rectangle 35"/>
          <p:cNvSpPr>
            <a:spLocks noChangeArrowheads="1"/>
          </p:cNvSpPr>
          <p:nvPr/>
        </p:nvSpPr>
        <p:spPr bwMode="auto">
          <a:xfrm>
            <a:off x="4076700" y="4491038"/>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1</a:t>
            </a:r>
          </a:p>
        </p:txBody>
      </p:sp>
      <p:sp>
        <p:nvSpPr>
          <p:cNvPr id="142372" name="Rectangle 36"/>
          <p:cNvSpPr>
            <a:spLocks noChangeArrowheads="1"/>
          </p:cNvSpPr>
          <p:nvPr/>
        </p:nvSpPr>
        <p:spPr bwMode="auto">
          <a:xfrm>
            <a:off x="6634163" y="4448175"/>
            <a:ext cx="333375" cy="454025"/>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5</a:t>
            </a:r>
          </a:p>
        </p:txBody>
      </p:sp>
      <p:sp>
        <p:nvSpPr>
          <p:cNvPr id="142374" name="Rectangle 38"/>
          <p:cNvSpPr>
            <a:spLocks noChangeArrowheads="1"/>
          </p:cNvSpPr>
          <p:nvPr/>
        </p:nvSpPr>
        <p:spPr bwMode="auto">
          <a:xfrm>
            <a:off x="4443413" y="5124450"/>
            <a:ext cx="3333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4</a:t>
            </a:r>
          </a:p>
        </p:txBody>
      </p:sp>
      <p:sp>
        <p:nvSpPr>
          <p:cNvPr id="142377" name="Line 41"/>
          <p:cNvSpPr>
            <a:spLocks noChangeShapeType="1"/>
          </p:cNvSpPr>
          <p:nvPr/>
        </p:nvSpPr>
        <p:spPr bwMode="auto">
          <a:xfrm flipV="1">
            <a:off x="3754438" y="4090988"/>
            <a:ext cx="749300" cy="850900"/>
          </a:xfrm>
          <a:prstGeom prst="line">
            <a:avLst/>
          </a:prstGeom>
          <a:noFill/>
          <a:ln w="12700">
            <a:solidFill>
              <a:srgbClr val="FFFFFF"/>
            </a:solidFill>
            <a:round/>
            <a:headEnd type="triangle" w="lg" len="lg"/>
            <a:tailEnd/>
          </a:ln>
          <a:effectLst>
            <a:outerShdw dist="17961" dir="2700000" algn="ctr" rotWithShape="0">
              <a:srgbClr val="000000"/>
            </a:outerShdw>
          </a:effectLst>
        </p:spPr>
        <p:txBody>
          <a:bodyPr wrap="none" anchor="ctr"/>
          <a:lstStyle/>
          <a:p>
            <a:endParaRPr lang="en-US"/>
          </a:p>
        </p:txBody>
      </p:sp>
      <p:sp>
        <p:nvSpPr>
          <p:cNvPr id="142378" name="Line 42"/>
          <p:cNvSpPr>
            <a:spLocks noChangeShapeType="1"/>
          </p:cNvSpPr>
          <p:nvPr/>
        </p:nvSpPr>
        <p:spPr bwMode="auto">
          <a:xfrm>
            <a:off x="3830638" y="2465388"/>
            <a:ext cx="673100" cy="977900"/>
          </a:xfrm>
          <a:prstGeom prst="line">
            <a:avLst/>
          </a:prstGeom>
          <a:noFill/>
          <a:ln w="12700">
            <a:solidFill>
              <a:srgbClr val="FFFFFF"/>
            </a:solidFill>
            <a:round/>
            <a:headEnd type="none" w="lg" len="lg"/>
            <a:tailEnd type="triangle" w="lg" len="lg"/>
          </a:ln>
          <a:effectLst>
            <a:outerShdw dist="17961" dir="2700000" algn="ctr" rotWithShape="0">
              <a:srgbClr val="000000"/>
            </a:outerShdw>
          </a:effectLst>
        </p:spPr>
        <p:txBody>
          <a:bodyPr wrap="none" anchor="ctr"/>
          <a:lstStyle/>
          <a:p>
            <a:endParaRPr lang="en-US"/>
          </a:p>
        </p:txBody>
      </p:sp>
      <p:sp>
        <p:nvSpPr>
          <p:cNvPr id="142381" name="Text Box 45"/>
          <p:cNvSpPr txBox="1">
            <a:spLocks noChangeArrowheads="1"/>
          </p:cNvSpPr>
          <p:nvPr/>
        </p:nvSpPr>
        <p:spPr bwMode="auto">
          <a:xfrm>
            <a:off x="7092950" y="2992438"/>
            <a:ext cx="781050" cy="457200"/>
          </a:xfrm>
          <a:prstGeom prst="rect">
            <a:avLst/>
          </a:prstGeom>
          <a:noFill/>
          <a:ln w="12700">
            <a:noFill/>
            <a:miter lim="800000"/>
            <a:headEnd type="none" w="sm" len="sm"/>
            <a:tailEnd type="none" w="sm" len="sm"/>
          </a:ln>
          <a:effectLst/>
        </p:spPr>
        <p:txBody>
          <a:bodyPr wrap="none">
            <a:spAutoFit/>
          </a:bodyPr>
          <a:lstStyle/>
          <a:p>
            <a:pPr algn="l"/>
            <a:r>
              <a:rPr lang="en-US" sz="2400">
                <a:solidFill>
                  <a:srgbClr val="FFFFFF"/>
                </a:solidFill>
                <a:effectLst>
                  <a:outerShdw blurRad="38100" dist="38100" dir="2700000" algn="tl">
                    <a:srgbClr val="000000"/>
                  </a:outerShdw>
                </a:effectLst>
              </a:rPr>
              <a:t>Sink</a:t>
            </a:r>
          </a:p>
        </p:txBody>
      </p:sp>
      <p:sp>
        <p:nvSpPr>
          <p:cNvPr id="142382" name="Text Box 46"/>
          <p:cNvSpPr txBox="1">
            <a:spLocks noChangeArrowheads="1"/>
          </p:cNvSpPr>
          <p:nvPr/>
        </p:nvSpPr>
        <p:spPr bwMode="auto">
          <a:xfrm>
            <a:off x="1316038" y="2982913"/>
            <a:ext cx="1096962" cy="457200"/>
          </a:xfrm>
          <a:prstGeom prst="rect">
            <a:avLst/>
          </a:prstGeom>
          <a:noFill/>
          <a:ln w="12700">
            <a:noFill/>
            <a:miter lim="800000"/>
            <a:headEnd type="none" w="sm" len="sm"/>
            <a:tailEnd type="none" w="sm" len="sm"/>
          </a:ln>
          <a:effectLst/>
        </p:spPr>
        <p:txBody>
          <a:bodyPr wrap="none">
            <a:spAutoFit/>
          </a:bodyPr>
          <a:lstStyle/>
          <a:p>
            <a:pPr algn="l"/>
            <a:r>
              <a:rPr lang="en-US" sz="2400">
                <a:solidFill>
                  <a:srgbClr val="FFFFFF"/>
                </a:solidFill>
                <a:effectLst>
                  <a:outerShdw blurRad="38100" dist="38100" dir="2700000" algn="tl">
                    <a:srgbClr val="000000"/>
                  </a:outerShdw>
                </a:effectLst>
              </a:rPr>
              <a:t>Source</a:t>
            </a:r>
          </a:p>
        </p:txBody>
      </p:sp>
      <p:cxnSp>
        <p:nvCxnSpPr>
          <p:cNvPr id="142383" name="AutoShape 47"/>
          <p:cNvCxnSpPr>
            <a:cxnSpLocks noChangeShapeType="1"/>
            <a:stCxn id="142344" idx="4"/>
            <a:endCxn id="142342" idx="4"/>
          </p:cNvCxnSpPr>
          <p:nvPr/>
        </p:nvCxnSpPr>
        <p:spPr bwMode="auto">
          <a:xfrm rot="5400000">
            <a:off x="4678363" y="1674812"/>
            <a:ext cx="1588" cy="4900613"/>
          </a:xfrm>
          <a:prstGeom prst="bentConnector3">
            <a:avLst>
              <a:gd name="adj1" fmla="val 103199995"/>
            </a:avLst>
          </a:prstGeom>
          <a:noFill/>
          <a:ln w="12700">
            <a:solidFill>
              <a:srgbClr val="FFFFFF"/>
            </a:solidFill>
            <a:miter lim="800000"/>
            <a:headEnd type="none" w="sm" len="sm"/>
            <a:tailEnd type="triangle" w="lg" len="lg"/>
          </a:ln>
          <a:effectLst/>
        </p:spPr>
      </p:cxnSp>
      <p:sp>
        <p:nvSpPr>
          <p:cNvPr id="142384" name="Rectangle 48"/>
          <p:cNvSpPr>
            <a:spLocks noChangeArrowheads="1"/>
          </p:cNvSpPr>
          <p:nvPr/>
        </p:nvSpPr>
        <p:spPr bwMode="auto">
          <a:xfrm>
            <a:off x="1719263" y="4914900"/>
            <a:ext cx="485775" cy="454025"/>
          </a:xfrm>
          <a:prstGeom prst="rect">
            <a:avLst/>
          </a:prstGeom>
          <a:noFill/>
          <a:ln w="12700">
            <a:noFill/>
            <a:miter lim="800000"/>
            <a:headEnd/>
            <a:tailEnd/>
          </a:ln>
          <a:effectLst/>
        </p:spPr>
        <p:txBody>
          <a:bodyPr wrap="none" lIns="90488" tIns="44450" rIns="90488" bIns="44450">
            <a:spAutoFit/>
          </a:bodyPr>
          <a:lstStyle/>
          <a:p>
            <a:pPr algn="l"/>
            <a:r>
              <a:rPr lang="en-US" sz="2400">
                <a:solidFill>
                  <a:srgbClr val="FFFFFF"/>
                </a:solidFill>
                <a:effectLst>
                  <a:outerShdw blurRad="38100" dist="38100" dir="2700000" algn="tl">
                    <a:srgbClr val="000000"/>
                  </a:outerShdw>
                </a:effectLst>
              </a:rPr>
              <a:t>10</a:t>
            </a:r>
          </a:p>
        </p:txBody>
      </p:sp>
    </p:spTree>
  </p:cSld>
  <p:clrMapOvr>
    <a:masterClrMapping/>
  </p:clrMapOvr>
  <p:transition>
    <p:zo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A Production and Inventory Application</a:t>
            </a:r>
          </a:p>
        </p:txBody>
      </p:sp>
      <p:sp>
        <p:nvSpPr>
          <p:cNvPr id="178179" name="Rectangle 3"/>
          <p:cNvSpPr>
            <a:spLocks noChangeArrowheads="1"/>
          </p:cNvSpPr>
          <p:nvPr/>
        </p:nvSpPr>
        <p:spPr bwMode="auto">
          <a:xfrm>
            <a:off x="687388" y="1119188"/>
            <a:ext cx="7566025" cy="4524375"/>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cs typeface="Times New Roman" pitchFamily="18" charset="0"/>
              </a:rPr>
              <a:t>Transportation or transshipment models can be developed for applications that have nothing to do with the physical shipment of goods from origins to destinations.</a:t>
            </a:r>
            <a:r>
              <a:rPr lang="en-US" sz="2400">
                <a:effectLst>
                  <a:outerShdw blurRad="38100" dist="38100" dir="2700000" algn="tl">
                    <a:srgbClr val="000000"/>
                  </a:outerShdw>
                </a:effectLst>
              </a:rPr>
              <a:t> </a:t>
            </a:r>
          </a:p>
          <a:p>
            <a:pPr marL="342900" indent="-342900" algn="l">
              <a:lnSpc>
                <a:spcPct val="90000"/>
              </a:lnSpc>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cs typeface="Times New Roman" pitchFamily="18" charset="0"/>
              </a:rPr>
              <a:t>We now show how to use a transshipment model to solve a production and inventory problem.</a:t>
            </a:r>
            <a:endParaRPr lang="en-US" sz="2400">
              <a:effectLst>
                <a:outerShdw blurRad="38100" dist="38100" dir="2700000" algn="tl">
                  <a:srgbClr val="000000"/>
                </a:outerShdw>
              </a:effectLst>
            </a:endParaRPr>
          </a:p>
        </p:txBody>
      </p:sp>
    </p:spTree>
  </p:cSld>
  <p:clrMapOvr>
    <a:masterClrMapping/>
  </p:clrMapOvr>
  <p:transition>
    <p:zo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7" name="Rectangle 5"/>
          <p:cNvSpPr>
            <a:spLocks noChangeArrowheads="1"/>
          </p:cNvSpPr>
          <p:nvPr/>
        </p:nvSpPr>
        <p:spPr bwMode="auto">
          <a:xfrm>
            <a:off x="533400" y="3225800"/>
            <a:ext cx="7721600" cy="30226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endParaRPr lang="en-US"/>
          </a:p>
        </p:txBody>
      </p:sp>
      <p:sp>
        <p:nvSpPr>
          <p:cNvPr id="177155" name="Text Box 3"/>
          <p:cNvSpPr txBox="1">
            <a:spLocks noChangeArrowheads="1"/>
          </p:cNvSpPr>
          <p:nvPr/>
        </p:nvSpPr>
        <p:spPr bwMode="auto">
          <a:xfrm>
            <a:off x="631825" y="1111250"/>
            <a:ext cx="8132763" cy="5080000"/>
          </a:xfrm>
          <a:prstGeom prst="rect">
            <a:avLst/>
          </a:prstGeom>
          <a:noFill/>
          <a:ln w="12700">
            <a:noFill/>
            <a:miter lim="800000"/>
            <a:headEnd/>
            <a:tailEnd/>
          </a:ln>
          <a:effectLst/>
        </p:spPr>
        <p:txBody>
          <a:bodyPr>
            <a:spAutoFit/>
          </a:bodyPr>
          <a:lstStyle/>
          <a:p>
            <a:pPr algn="l">
              <a:lnSpc>
                <a:spcPct val="110000"/>
              </a:lnSpc>
            </a:pPr>
            <a:r>
              <a:rPr lang="en-US" sz="2400">
                <a:effectLst>
                  <a:outerShdw blurRad="38100" dist="38100" dir="2700000" algn="tl">
                    <a:srgbClr val="000000"/>
                  </a:outerShdw>
                </a:effectLst>
                <a:cs typeface="Arial" pitchFamily="34" charset="0"/>
              </a:rPr>
              <a:t>     </a:t>
            </a:r>
            <a:r>
              <a:rPr lang="en-US" sz="2400">
                <a:effectLst>
                  <a:outerShdw blurRad="38100" dist="38100" dir="2700000" algn="tl">
                    <a:srgbClr val="000000"/>
                  </a:outerShdw>
                </a:effectLst>
                <a:cs typeface="Times New Roman" pitchFamily="18" charset="0"/>
              </a:rPr>
              <a:t>Contour Carpets is a small manufacturer of carpeting for home and office installations.  Production capacity, demand, production cost per square yard, and inventory holding cost per square yard for the next four quarters are shown below</a:t>
            </a:r>
            <a:r>
              <a:rPr lang="en-US" sz="2400">
                <a:effectLst>
                  <a:outerShdw blurRad="38100" dist="38100" dir="2700000" algn="tl">
                    <a:srgbClr val="000000"/>
                  </a:outerShdw>
                </a:effectLst>
                <a:cs typeface="Arial" pitchFamily="34" charset="0"/>
              </a:rPr>
              <a:t> .  </a:t>
            </a:r>
          </a:p>
          <a:p>
            <a:pPr algn="l">
              <a:lnSpc>
                <a:spcPct val="110000"/>
              </a:lnSpc>
            </a:pPr>
            <a:endParaRPr lang="en-US" sz="1000">
              <a:effectLst>
                <a:outerShdw blurRad="38100" dist="38100" dir="2700000" algn="tl">
                  <a:srgbClr val="000000"/>
                </a:outerShdw>
              </a:effectLst>
              <a:cs typeface="Arial" pitchFamily="34" charset="0"/>
            </a:endParaRPr>
          </a:p>
          <a:p>
            <a:pPr algn="l">
              <a:lnSpc>
                <a:spcPct val="110000"/>
              </a:lnSpc>
            </a:pPr>
            <a:r>
              <a:rPr lang="en-US" sz="2400">
                <a:effectLst>
                  <a:outerShdw blurRad="38100" dist="38100" dir="2700000" algn="tl">
                    <a:srgbClr val="000000"/>
                  </a:outerShdw>
                </a:effectLst>
                <a:cs typeface="Arial" pitchFamily="34" charset="0"/>
              </a:rPr>
              <a:t>     	     </a:t>
            </a:r>
            <a:r>
              <a:rPr lang="en-US" sz="2400">
                <a:effectLst>
                  <a:outerShdw blurRad="38100" dist="38100" dir="2700000" algn="tl">
                    <a:srgbClr val="000000"/>
                  </a:outerShdw>
                </a:effectLst>
                <a:latin typeface="Times New Roman" pitchFamily="18" charset="0"/>
                <a:cs typeface="Times New Roman" pitchFamily="18" charset="0"/>
              </a:rPr>
              <a:t>Production                       Production     Inventory</a:t>
            </a:r>
          </a:p>
          <a:p>
            <a:pPr algn="l">
              <a:lnSpc>
                <a:spcPct val="110000"/>
              </a:lnSpc>
            </a:pPr>
            <a:r>
              <a:rPr lang="en-US" sz="2400" b="1">
                <a:effectLst>
                  <a:outerShdw blurRad="38100" dist="38100" dir="2700000" algn="tl">
                    <a:srgbClr val="000000"/>
                  </a:outerShdw>
                </a:effectLst>
                <a:latin typeface="Times New Roman" pitchFamily="18" charset="0"/>
                <a:cs typeface="Times New Roman" pitchFamily="18" charset="0"/>
              </a:rPr>
              <a:t>	       </a:t>
            </a:r>
            <a:r>
              <a:rPr lang="en-US" sz="2400">
                <a:effectLst>
                  <a:outerShdw blurRad="38100" dist="38100" dir="2700000" algn="tl">
                    <a:srgbClr val="000000"/>
                  </a:outerShdw>
                </a:effectLst>
                <a:latin typeface="Times New Roman" pitchFamily="18" charset="0"/>
                <a:cs typeface="Times New Roman" pitchFamily="18" charset="0"/>
              </a:rPr>
              <a:t>Capacity      Demand	   Cost	            Cost</a:t>
            </a:r>
          </a:p>
          <a:p>
            <a:pPr algn="l">
              <a:lnSpc>
                <a:spcPct val="110000"/>
              </a:lnSpc>
            </a:pPr>
            <a:r>
              <a:rPr lang="en-US" sz="2400" u="sng">
                <a:effectLst>
                  <a:outerShdw blurRad="38100" dist="38100" dir="2700000" algn="tl">
                    <a:srgbClr val="000000"/>
                  </a:outerShdw>
                </a:effectLst>
                <a:latin typeface="Times New Roman" pitchFamily="18" charset="0"/>
                <a:cs typeface="Times New Roman" pitchFamily="18" charset="0"/>
              </a:rPr>
              <a:t>Quarter</a:t>
            </a:r>
            <a:r>
              <a:rPr lang="en-US" sz="2400" b="1">
                <a:effectLst>
                  <a:outerShdw blurRad="38100" dist="38100" dir="2700000" algn="tl">
                    <a:srgbClr val="000000"/>
                  </a:outerShdw>
                </a:effectLst>
                <a:latin typeface="Times New Roman" pitchFamily="18" charset="0"/>
                <a:cs typeface="Times New Roman" pitchFamily="18" charset="0"/>
              </a:rPr>
              <a:t>       </a:t>
            </a:r>
            <a:r>
              <a:rPr lang="en-US" sz="2400" u="sng">
                <a:effectLst>
                  <a:outerShdw blurRad="38100" dist="38100" dir="2700000" algn="tl">
                    <a:srgbClr val="000000"/>
                  </a:outerShdw>
                </a:effectLst>
                <a:latin typeface="Times New Roman" pitchFamily="18" charset="0"/>
                <a:cs typeface="Times New Roman" pitchFamily="18" charset="0"/>
              </a:rPr>
              <a:t>(sq. yds.)</a:t>
            </a:r>
            <a:r>
              <a:rPr lang="en-US" sz="2400" b="1">
                <a:effectLst>
                  <a:outerShdw blurRad="38100" dist="38100" dir="2700000" algn="tl">
                    <a:srgbClr val="000000"/>
                  </a:outerShdw>
                </a:effectLst>
                <a:latin typeface="Times New Roman" pitchFamily="18" charset="0"/>
                <a:cs typeface="Times New Roman" pitchFamily="18" charset="0"/>
              </a:rPr>
              <a:t>     </a:t>
            </a:r>
            <a:r>
              <a:rPr lang="en-US" sz="2400" u="sng">
                <a:effectLst>
                  <a:outerShdw blurRad="38100" dist="38100" dir="2700000" algn="tl">
                    <a:srgbClr val="000000"/>
                  </a:outerShdw>
                </a:effectLst>
                <a:latin typeface="Times New Roman" pitchFamily="18" charset="0"/>
                <a:cs typeface="Times New Roman" pitchFamily="18" charset="0"/>
              </a:rPr>
              <a:t>(sq. yds.)</a:t>
            </a:r>
            <a:r>
              <a:rPr lang="en-US" sz="2400" b="1">
                <a:effectLst>
                  <a:outerShdw blurRad="38100" dist="38100" dir="2700000" algn="tl">
                    <a:srgbClr val="000000"/>
                  </a:outerShdw>
                </a:effectLst>
                <a:latin typeface="Times New Roman" pitchFamily="18" charset="0"/>
                <a:cs typeface="Times New Roman" pitchFamily="18" charset="0"/>
              </a:rPr>
              <a:t>     </a:t>
            </a:r>
            <a:r>
              <a:rPr lang="en-US" sz="2400" u="sng">
                <a:effectLst>
                  <a:outerShdw blurRad="38100" dist="38100" dir="2700000" algn="tl">
                    <a:srgbClr val="000000"/>
                  </a:outerShdw>
                </a:effectLst>
                <a:latin typeface="Times New Roman" pitchFamily="18" charset="0"/>
                <a:cs typeface="Times New Roman" pitchFamily="18" charset="0"/>
              </a:rPr>
              <a:t>($/sq.yd.)</a:t>
            </a:r>
            <a:r>
              <a:rPr lang="en-US" sz="2400">
                <a:effectLst>
                  <a:outerShdw blurRad="38100" dist="38100" dir="2700000" algn="tl">
                    <a:srgbClr val="000000"/>
                  </a:outerShdw>
                </a:effectLst>
                <a:latin typeface="Times New Roman" pitchFamily="18" charset="0"/>
                <a:cs typeface="Times New Roman" pitchFamily="18" charset="0"/>
              </a:rPr>
              <a:t>      </a:t>
            </a:r>
            <a:r>
              <a:rPr lang="en-US" sz="2400" u="sng">
                <a:effectLst>
                  <a:outerShdw blurRad="38100" dist="38100" dir="2700000" algn="tl">
                    <a:srgbClr val="000000"/>
                  </a:outerShdw>
                </a:effectLst>
                <a:latin typeface="Times New Roman" pitchFamily="18" charset="0"/>
                <a:cs typeface="Times New Roman" pitchFamily="18" charset="0"/>
              </a:rPr>
              <a:t>($/sq.yd.)</a:t>
            </a:r>
          </a:p>
          <a:p>
            <a:pPr algn="l">
              <a:lnSpc>
                <a:spcPct val="110000"/>
              </a:lnSpc>
            </a:pPr>
            <a:r>
              <a:rPr lang="en-US" sz="2400">
                <a:effectLst>
                  <a:outerShdw blurRad="38100" dist="38100" dir="2700000" algn="tl">
                    <a:srgbClr val="000000"/>
                  </a:outerShdw>
                </a:effectLst>
                <a:latin typeface="Times New Roman" pitchFamily="18" charset="0"/>
                <a:cs typeface="Times New Roman" pitchFamily="18" charset="0"/>
              </a:rPr>
              <a:t>      1		600             400	      2	       	 0.25</a:t>
            </a:r>
            <a:endParaRPr lang="en-US" sz="2400">
              <a:effectLst>
                <a:outerShdw blurRad="38100" dist="38100" dir="2700000" algn="tl">
                  <a:srgbClr val="000000"/>
                </a:outerShdw>
              </a:effectLst>
              <a:latin typeface="Symbol" pitchFamily="18" charset="2"/>
              <a:cs typeface="Times New Roman" pitchFamily="18" charset="0"/>
            </a:endParaRPr>
          </a:p>
          <a:p>
            <a:pPr algn="l">
              <a:lnSpc>
                <a:spcPct val="110000"/>
              </a:lnSpc>
            </a:pPr>
            <a:r>
              <a:rPr lang="en-US" sz="2400">
                <a:effectLst>
                  <a:outerShdw blurRad="38100" dist="38100" dir="2700000" algn="tl">
                    <a:srgbClr val="000000"/>
                  </a:outerShdw>
                </a:effectLst>
                <a:latin typeface="Times New Roman" pitchFamily="18" charset="0"/>
                <a:cs typeface="Times New Roman" pitchFamily="18" charset="0"/>
              </a:rPr>
              <a:t>      2		300	       500	      5    	 0.25</a:t>
            </a:r>
            <a:endParaRPr lang="en-US" sz="2400">
              <a:effectLst>
                <a:outerShdw blurRad="38100" dist="38100" dir="2700000" algn="tl">
                  <a:srgbClr val="000000"/>
                </a:outerShdw>
              </a:effectLst>
              <a:latin typeface="Symbol" pitchFamily="18" charset="2"/>
              <a:cs typeface="Times New Roman" pitchFamily="18" charset="0"/>
            </a:endParaRPr>
          </a:p>
          <a:p>
            <a:pPr algn="l">
              <a:lnSpc>
                <a:spcPct val="110000"/>
              </a:lnSpc>
            </a:pPr>
            <a:r>
              <a:rPr lang="en-US" sz="2400">
                <a:effectLst>
                  <a:outerShdw blurRad="38100" dist="38100" dir="2700000" algn="tl">
                    <a:srgbClr val="000000"/>
                  </a:outerShdw>
                </a:effectLst>
                <a:latin typeface="Times New Roman" pitchFamily="18" charset="0"/>
                <a:cs typeface="Times New Roman" pitchFamily="18" charset="0"/>
              </a:rPr>
              <a:t>      3		500	       400	      3		 0.25</a:t>
            </a:r>
            <a:endParaRPr lang="en-US" sz="2400">
              <a:effectLst>
                <a:outerShdw blurRad="38100" dist="38100" dir="2700000" algn="tl">
                  <a:srgbClr val="000000"/>
                </a:outerShdw>
              </a:effectLst>
              <a:latin typeface="Symbol" pitchFamily="18" charset="2"/>
              <a:cs typeface="Times New Roman" pitchFamily="18" charset="0"/>
            </a:endParaRPr>
          </a:p>
          <a:p>
            <a:pPr algn="l">
              <a:lnSpc>
                <a:spcPct val="110000"/>
              </a:lnSpc>
            </a:pPr>
            <a:r>
              <a:rPr lang="en-US" sz="2400">
                <a:effectLst>
                  <a:outerShdw blurRad="38100" dist="38100" dir="2700000" algn="tl">
                    <a:srgbClr val="000000"/>
                  </a:outerShdw>
                </a:effectLst>
                <a:latin typeface="Times New Roman" pitchFamily="18" charset="0"/>
                <a:cs typeface="Times New Roman" pitchFamily="18" charset="0"/>
              </a:rPr>
              <a:t>      4		400	       400	      3		 0.25</a:t>
            </a:r>
            <a:endParaRPr lang="en-US" sz="2400">
              <a:effectLst>
                <a:outerShdw blurRad="38100" dist="38100" dir="2700000" algn="tl">
                  <a:srgbClr val="000000"/>
                </a:outerShdw>
              </a:effectLst>
              <a:cs typeface="Arial" pitchFamily="34" charset="0"/>
            </a:endParaRPr>
          </a:p>
        </p:txBody>
      </p:sp>
      <p:sp>
        <p:nvSpPr>
          <p:cNvPr id="177156" name="Rectangle 4"/>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Production &amp; Inventory Problem</a:t>
            </a:r>
          </a:p>
        </p:txBody>
      </p:sp>
    </p:spTree>
  </p:cSld>
  <p:clrMapOvr>
    <a:masterClrMapping/>
  </p:clrMapOvr>
  <p:transition>
    <p:zo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Text Box 2"/>
          <p:cNvSpPr txBox="1">
            <a:spLocks noChangeArrowheads="1"/>
          </p:cNvSpPr>
          <p:nvPr/>
        </p:nvSpPr>
        <p:spPr bwMode="auto">
          <a:xfrm>
            <a:off x="835025" y="1111250"/>
            <a:ext cx="7929563" cy="4911725"/>
          </a:xfrm>
          <a:prstGeom prst="rect">
            <a:avLst/>
          </a:prstGeom>
          <a:noFill/>
          <a:ln w="12700">
            <a:noFill/>
            <a:miter lim="800000"/>
            <a:headEnd/>
            <a:tailEnd/>
          </a:ln>
          <a:effectLst/>
        </p:spPr>
        <p:txBody>
          <a:bodyPr>
            <a:spAutoFit/>
          </a:bodyPr>
          <a:lstStyle/>
          <a:p>
            <a:pPr algn="l">
              <a:lnSpc>
                <a:spcPct val="110000"/>
              </a:lnSpc>
            </a:pPr>
            <a:r>
              <a:rPr lang="en-US" sz="2400">
                <a:effectLst>
                  <a:outerShdw blurRad="38100" dist="38100" dir="2700000" algn="tl">
                    <a:srgbClr val="000000"/>
                  </a:outerShdw>
                </a:effectLst>
                <a:cs typeface="Arial" pitchFamily="34" charset="0"/>
              </a:rPr>
              <a:t>     </a:t>
            </a:r>
            <a:r>
              <a:rPr lang="en-US" sz="2400">
                <a:effectLst>
                  <a:outerShdw blurRad="38100" dist="38100" dir="2700000" algn="tl">
                    <a:srgbClr val="000000"/>
                  </a:outerShdw>
                </a:effectLst>
                <a:cs typeface="Times New Roman" pitchFamily="18" charset="0"/>
              </a:rPr>
              <a:t>Note that production capacity, demand, and production costs vary by quarter, whereas the cost of carrying inventory from one quarter to the next is constant at $0.25 per yard. Contour wants to determine how many yards of carpeting to manufacture each quarter to minimize the total production and inventory cost for the four-quarter period</a:t>
            </a:r>
            <a:r>
              <a:rPr lang="en-US" sz="2400">
                <a:effectLst>
                  <a:outerShdw blurRad="38100" dist="38100" dir="2700000" algn="tl">
                    <a:srgbClr val="000000"/>
                  </a:outerShdw>
                </a:effectLst>
                <a:cs typeface="Arial" pitchFamily="34" charset="0"/>
              </a:rPr>
              <a:t>.</a:t>
            </a:r>
          </a:p>
          <a:p>
            <a:pPr algn="l">
              <a:lnSpc>
                <a:spcPct val="110000"/>
              </a:lnSpc>
            </a:pPr>
            <a:r>
              <a:rPr lang="en-US" sz="2400">
                <a:effectLst>
                  <a:outerShdw blurRad="38100" dist="38100" dir="2700000" algn="tl">
                    <a:srgbClr val="000000"/>
                  </a:outerShdw>
                </a:effectLst>
                <a:latin typeface="Times New Roman" pitchFamily="18" charset="0"/>
                <a:cs typeface="Times New Roman" pitchFamily="18" charset="0"/>
              </a:rPr>
              <a:t>     </a:t>
            </a:r>
            <a:r>
              <a:rPr lang="en-US" sz="2400">
                <a:effectLst>
                  <a:outerShdw blurRad="38100" dist="38100" dir="2700000" algn="tl">
                    <a:srgbClr val="000000"/>
                  </a:outerShdw>
                </a:effectLst>
                <a:cs typeface="Times New Roman" pitchFamily="18" charset="0"/>
              </a:rPr>
              <a:t>The objective is to determine a production scheduling and inventory policy that will minimize the total production and inventory cost for the four quarters. Constraints involve production capacity and demand in each quarter.</a:t>
            </a:r>
            <a:r>
              <a:rPr lang="en-US" sz="2400">
                <a:effectLst>
                  <a:outerShdw blurRad="38100" dist="38100" dir="2700000" algn="tl">
                    <a:srgbClr val="000000"/>
                  </a:outerShdw>
                </a:effectLst>
                <a:latin typeface="Times New Roman" pitchFamily="18" charset="0"/>
                <a:cs typeface="Times New Roman" pitchFamily="18" charset="0"/>
              </a:rPr>
              <a:t> </a:t>
            </a:r>
            <a:r>
              <a:rPr lang="en-US" sz="2400">
                <a:effectLst>
                  <a:outerShdw blurRad="38100" dist="38100" dir="2700000" algn="tl">
                    <a:srgbClr val="000000"/>
                  </a:outerShdw>
                </a:effectLst>
                <a:cs typeface="Arial" pitchFamily="34" charset="0"/>
              </a:rPr>
              <a:t>     </a:t>
            </a:r>
          </a:p>
        </p:txBody>
      </p:sp>
      <p:sp>
        <p:nvSpPr>
          <p:cNvPr id="179203" name="Rectangle 3"/>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Production &amp; Inventory Problem</a:t>
            </a:r>
          </a:p>
        </p:txBody>
      </p:sp>
    </p:spTree>
  </p:cSld>
  <p:clrMapOvr>
    <a:masterClrMapping/>
  </p:clrMapOvr>
  <p:transition>
    <p:zoom/>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Production &amp; Inventory Problem</a:t>
            </a:r>
          </a:p>
        </p:txBody>
      </p:sp>
      <p:sp>
        <p:nvSpPr>
          <p:cNvPr id="180227" name="Rectangle 3"/>
          <p:cNvSpPr>
            <a:spLocks noChangeArrowheads="1"/>
          </p:cNvSpPr>
          <p:nvPr/>
        </p:nvSpPr>
        <p:spPr bwMode="auto">
          <a:xfrm>
            <a:off x="1016000" y="1601788"/>
            <a:ext cx="7404100" cy="3925887"/>
          </a:xfrm>
          <a:prstGeom prst="rect">
            <a:avLst/>
          </a:prstGeom>
          <a:noFill/>
          <a:ln w="12700">
            <a:noFill/>
            <a:miter lim="800000"/>
            <a:headEnd/>
            <a:tailEnd/>
          </a:ln>
          <a:effectLst/>
        </p:spPr>
        <p:txBody>
          <a:bodyPr>
            <a:spAutoFit/>
          </a:bodyPr>
          <a:lstStyle/>
          <a:p>
            <a:pPr algn="l"/>
            <a:r>
              <a:rPr lang="en-US" sz="2400">
                <a:effectLst>
                  <a:outerShdw blurRad="38100" dist="38100" dir="2700000" algn="tl">
                    <a:srgbClr val="000000"/>
                  </a:outerShdw>
                </a:effectLst>
                <a:cs typeface="Times New Roman" pitchFamily="18" charset="0"/>
              </a:rPr>
              <a:t>Let </a:t>
            </a:r>
            <a:r>
              <a:rPr lang="en-US" sz="2400" i="1">
                <a:effectLst>
                  <a:outerShdw blurRad="38100" dist="38100" dir="2700000" algn="tl">
                    <a:srgbClr val="000000"/>
                  </a:outerShdw>
                </a:effectLst>
                <a:cs typeface="Times New Roman" pitchFamily="18" charset="0"/>
              </a:rPr>
              <a:t>x</a:t>
            </a:r>
            <a:r>
              <a:rPr lang="en-US" sz="2400" baseline="-30000">
                <a:effectLst>
                  <a:outerShdw blurRad="38100" dist="38100" dir="2700000" algn="tl">
                    <a:srgbClr val="000000"/>
                  </a:outerShdw>
                </a:effectLst>
                <a:cs typeface="Times New Roman" pitchFamily="18" charset="0"/>
              </a:rPr>
              <a:t>15 </a:t>
            </a:r>
            <a:r>
              <a:rPr lang="en-US" sz="2400">
                <a:effectLst>
                  <a:outerShdw blurRad="38100" dist="38100" dir="2700000" algn="tl">
                    <a:srgbClr val="000000"/>
                  </a:outerShdw>
                </a:effectLst>
                <a:cs typeface="Times New Roman" pitchFamily="18" charset="0"/>
              </a:rPr>
              <a:t>denote the number of square yards of carpet manufactured in quarter 1. The capacity of the facility is 600 square yards in quarter 1, so the production capacity constraint is:</a:t>
            </a:r>
          </a:p>
          <a:p>
            <a:pPr algn="l"/>
            <a:r>
              <a:rPr lang="en-US" sz="2400" i="1">
                <a:effectLst>
                  <a:outerShdw blurRad="38100" dist="38100" dir="2700000" algn="tl">
                    <a:srgbClr val="000000"/>
                  </a:outerShdw>
                </a:effectLst>
                <a:cs typeface="Times New Roman" pitchFamily="18" charset="0"/>
              </a:rPr>
              <a:t>     x</a:t>
            </a:r>
            <a:r>
              <a:rPr lang="en-US" sz="2400" baseline="-30000">
                <a:effectLst>
                  <a:outerShdw blurRad="38100" dist="38100" dir="2700000" algn="tl">
                    <a:srgbClr val="000000"/>
                  </a:outerShdw>
                </a:effectLst>
                <a:cs typeface="Times New Roman" pitchFamily="18" charset="0"/>
              </a:rPr>
              <a:t>15 </a:t>
            </a:r>
            <a:r>
              <a:rPr lang="en-US" sz="2400">
                <a:effectLst>
                  <a:outerShdw blurRad="38100" dist="38100" dir="2700000" algn="tl">
                    <a:srgbClr val="000000"/>
                  </a:outerShdw>
                </a:effectLst>
                <a:cs typeface="Times New Roman" pitchFamily="18" charset="0"/>
              </a:rPr>
              <a:t>≤ 300</a:t>
            </a:r>
          </a:p>
          <a:p>
            <a:pPr algn="l"/>
            <a:endParaRPr lang="en-US" sz="12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Times New Roman" pitchFamily="18" charset="0"/>
              </a:rPr>
              <a:t>Using similar decision variables, we obtain the production capacities for quarters 2–4:</a:t>
            </a:r>
          </a:p>
          <a:p>
            <a:pPr algn="l"/>
            <a:r>
              <a:rPr lang="en-US" sz="2400" i="1">
                <a:effectLst>
                  <a:outerShdw blurRad="38100" dist="38100" dir="2700000" algn="tl">
                    <a:srgbClr val="000000"/>
                  </a:outerShdw>
                </a:effectLst>
                <a:cs typeface="Times New Roman" pitchFamily="18" charset="0"/>
              </a:rPr>
              <a:t>     x</a:t>
            </a:r>
            <a:r>
              <a:rPr lang="en-US" sz="2400" baseline="-30000">
                <a:effectLst>
                  <a:outerShdw blurRad="38100" dist="38100" dir="2700000" algn="tl">
                    <a:srgbClr val="000000"/>
                  </a:outerShdw>
                </a:effectLst>
                <a:cs typeface="Times New Roman" pitchFamily="18" charset="0"/>
              </a:rPr>
              <a:t>26 </a:t>
            </a:r>
            <a:r>
              <a:rPr lang="en-US" sz="2400">
                <a:effectLst>
                  <a:outerShdw blurRad="38100" dist="38100" dir="2700000" algn="tl">
                    <a:srgbClr val="000000"/>
                  </a:outerShdw>
                </a:effectLst>
                <a:cs typeface="Times New Roman" pitchFamily="18" charset="0"/>
              </a:rPr>
              <a:t>≤ 300</a:t>
            </a:r>
          </a:p>
          <a:p>
            <a:pPr algn="l"/>
            <a:r>
              <a:rPr lang="en-US" sz="2400" i="1">
                <a:effectLst>
                  <a:outerShdw blurRad="38100" dist="38100" dir="2700000" algn="tl">
                    <a:srgbClr val="000000"/>
                  </a:outerShdw>
                </a:effectLst>
                <a:cs typeface="Times New Roman" pitchFamily="18" charset="0"/>
              </a:rPr>
              <a:t>     x</a:t>
            </a:r>
            <a:r>
              <a:rPr lang="en-US" sz="2400" baseline="-30000">
                <a:effectLst>
                  <a:outerShdw blurRad="38100" dist="38100" dir="2700000" algn="tl">
                    <a:srgbClr val="000000"/>
                  </a:outerShdw>
                </a:effectLst>
                <a:cs typeface="Times New Roman" pitchFamily="18" charset="0"/>
              </a:rPr>
              <a:t>37 </a:t>
            </a:r>
            <a:r>
              <a:rPr lang="en-US" sz="2400">
                <a:effectLst>
                  <a:outerShdw blurRad="38100" dist="38100" dir="2700000" algn="tl">
                    <a:srgbClr val="000000"/>
                  </a:outerShdw>
                </a:effectLst>
                <a:cs typeface="Times New Roman" pitchFamily="18" charset="0"/>
              </a:rPr>
              <a:t>≤ 500</a:t>
            </a:r>
          </a:p>
          <a:p>
            <a:pPr algn="l"/>
            <a:r>
              <a:rPr lang="en-US" sz="2400" i="1">
                <a:effectLst>
                  <a:outerShdw blurRad="38100" dist="38100" dir="2700000" algn="tl">
                    <a:srgbClr val="000000"/>
                  </a:outerShdw>
                </a:effectLst>
                <a:cs typeface="Times New Roman" pitchFamily="18" charset="0"/>
              </a:rPr>
              <a:t>     x</a:t>
            </a:r>
            <a:r>
              <a:rPr lang="en-US" sz="2400" baseline="-30000">
                <a:effectLst>
                  <a:outerShdw blurRad="38100" dist="38100" dir="2700000" algn="tl">
                    <a:srgbClr val="000000"/>
                  </a:outerShdw>
                </a:effectLst>
                <a:cs typeface="Times New Roman" pitchFamily="18" charset="0"/>
              </a:rPr>
              <a:t>48 </a:t>
            </a:r>
            <a:r>
              <a:rPr lang="en-US" sz="2400">
                <a:effectLst>
                  <a:outerShdw blurRad="38100" dist="38100" dir="2700000" algn="tl">
                    <a:srgbClr val="000000"/>
                  </a:outerShdw>
                </a:effectLst>
                <a:cs typeface="Times New Roman" pitchFamily="18" charset="0"/>
              </a:rPr>
              <a:t>≤ 400</a:t>
            </a:r>
            <a:r>
              <a:rPr lang="en-US" sz="2400">
                <a:effectLst>
                  <a:outerShdw blurRad="38100" dist="38100" dir="2700000" algn="tl">
                    <a:srgbClr val="000000"/>
                  </a:outerShdw>
                </a:effectLst>
              </a:rPr>
              <a:t> </a:t>
            </a:r>
          </a:p>
        </p:txBody>
      </p:sp>
      <p:sp>
        <p:nvSpPr>
          <p:cNvPr id="180228" name="Rectangle 4"/>
          <p:cNvSpPr>
            <a:spLocks noChangeArrowheads="1"/>
          </p:cNvSpPr>
          <p:nvPr/>
        </p:nvSpPr>
        <p:spPr bwMode="auto">
          <a:xfrm>
            <a:off x="685800" y="1103313"/>
            <a:ext cx="8375650" cy="4587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LP Formulation</a:t>
            </a:r>
            <a:endParaRPr lang="en-US" sz="2400">
              <a:effectLst>
                <a:outerShdw blurRad="38100" dist="38100" dir="2700000" algn="tl">
                  <a:srgbClr val="000000"/>
                </a:outerShdw>
              </a:effectLst>
            </a:endParaRPr>
          </a:p>
        </p:txBody>
      </p:sp>
    </p:spTree>
  </p:cSld>
  <p:clrMapOvr>
    <a:masterClrMapping/>
  </p:clrMapOvr>
  <p:transition>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830263" y="115888"/>
            <a:ext cx="7475537" cy="681037"/>
          </a:xfrm>
          <a:noFill/>
          <a:ln/>
        </p:spPr>
        <p:txBody>
          <a:bodyPr/>
          <a:lstStyle/>
          <a:p>
            <a:r>
              <a:rPr lang="en-US"/>
              <a:t>Shortest-Route Problem</a:t>
            </a:r>
          </a:p>
        </p:txBody>
      </p:sp>
      <p:sp>
        <p:nvSpPr>
          <p:cNvPr id="7171" name="Rectangle 3"/>
          <p:cNvSpPr>
            <a:spLocks noGrp="1" noChangeArrowheads="1"/>
          </p:cNvSpPr>
          <p:nvPr>
            <p:ph type="body" idx="1"/>
          </p:nvPr>
        </p:nvSpPr>
        <p:spPr>
          <a:xfrm>
            <a:off x="687388" y="1119188"/>
            <a:ext cx="7566025" cy="4524375"/>
          </a:xfrm>
          <a:noFill/>
          <a:ln/>
        </p:spPr>
        <p:txBody>
          <a:bodyPr/>
          <a:lstStyle/>
          <a:p>
            <a:pPr>
              <a:lnSpc>
                <a:spcPct val="90000"/>
              </a:lnSpc>
            </a:pPr>
            <a:r>
              <a:rPr lang="en-US"/>
              <a:t>The </a:t>
            </a:r>
            <a:r>
              <a:rPr lang="en-US" u="sng"/>
              <a:t>shortest-route problem</a:t>
            </a:r>
            <a:r>
              <a:rPr lang="en-US"/>
              <a:t> is concerned with finding the shortest path in a network from one node (or set of nodes) to another node (or set of nodes).</a:t>
            </a:r>
          </a:p>
          <a:p>
            <a:pPr>
              <a:lnSpc>
                <a:spcPct val="90000"/>
              </a:lnSpc>
            </a:pPr>
            <a:r>
              <a:rPr lang="en-US"/>
              <a:t>If all arcs in the network have nonnegative values then a labeling algorithm can be used to find the shortest paths from a particular node to all other nodes in the network.</a:t>
            </a:r>
          </a:p>
          <a:p>
            <a:pPr>
              <a:lnSpc>
                <a:spcPct val="90000"/>
              </a:lnSpc>
            </a:pPr>
            <a:r>
              <a:rPr lang="en-US"/>
              <a:t>The criterion to be minimized in the shortest-route problem is not limited to distance even though the term "shortest" is used in describing the procedure.  Other criteria include time and cost.  (Neither time nor cost are necessarily linearly related to distance.)</a:t>
            </a:r>
          </a:p>
        </p:txBody>
      </p:sp>
    </p:spTree>
  </p:cSld>
  <p:clrMapOvr>
    <a:masterClrMapping/>
  </p:clrMapOvr>
  <p:transition>
    <p:zoom/>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Production &amp; Inventory Problem</a:t>
            </a:r>
          </a:p>
        </p:txBody>
      </p:sp>
      <p:sp>
        <p:nvSpPr>
          <p:cNvPr id="189443" name="Rectangle 3"/>
          <p:cNvSpPr>
            <a:spLocks noChangeArrowheads="1"/>
          </p:cNvSpPr>
          <p:nvPr/>
        </p:nvSpPr>
        <p:spPr bwMode="auto">
          <a:xfrm>
            <a:off x="1016000" y="1601788"/>
            <a:ext cx="7404100" cy="4291012"/>
          </a:xfrm>
          <a:prstGeom prst="rect">
            <a:avLst/>
          </a:prstGeom>
          <a:noFill/>
          <a:ln w="12700">
            <a:noFill/>
            <a:miter lim="800000"/>
            <a:headEnd/>
            <a:tailEnd/>
          </a:ln>
          <a:effectLst/>
        </p:spPr>
        <p:txBody>
          <a:bodyPr>
            <a:spAutoFit/>
          </a:bodyPr>
          <a:lstStyle/>
          <a:p>
            <a:pPr algn="l"/>
            <a:r>
              <a:rPr lang="en-US" sz="2400">
                <a:effectLst>
                  <a:outerShdw blurRad="38100" dist="38100" dir="2700000" algn="tl">
                    <a:srgbClr val="000000"/>
                  </a:outerShdw>
                </a:effectLst>
                <a:cs typeface="Times New Roman" pitchFamily="18" charset="0"/>
              </a:rPr>
              <a:t>In general, for each quarter the beginning inventory plus the production minus the ending inventory must equal demand. However, because quarter 1 has no beginning inventory, the constraint for node 5 is:</a:t>
            </a:r>
          </a:p>
          <a:p>
            <a:pPr algn="l"/>
            <a:r>
              <a:rPr lang="en-US" sz="2400">
                <a:effectLst>
                  <a:outerShdw blurRad="38100" dist="38100" dir="2700000" algn="tl">
                    <a:srgbClr val="000000"/>
                  </a:outerShdw>
                </a:effectLst>
                <a:cs typeface="Times New Roman" pitchFamily="18" charset="0"/>
              </a:rPr>
              <a:t>     </a:t>
            </a:r>
            <a:r>
              <a:rPr lang="en-US" sz="2400" i="1">
                <a:effectLst>
                  <a:outerShdw blurRad="38100" dist="38100" dir="2700000" algn="tl">
                    <a:srgbClr val="000000"/>
                  </a:outerShdw>
                </a:effectLst>
                <a:cs typeface="Times New Roman" pitchFamily="18" charset="0"/>
              </a:rPr>
              <a:t>x</a:t>
            </a:r>
            <a:r>
              <a:rPr lang="en-US" sz="2400" baseline="-30000">
                <a:effectLst>
                  <a:outerShdw blurRad="38100" dist="38100" dir="2700000" algn="tl">
                    <a:srgbClr val="000000"/>
                  </a:outerShdw>
                </a:effectLst>
                <a:cs typeface="Times New Roman" pitchFamily="18" charset="0"/>
              </a:rPr>
              <a:t>15 </a:t>
            </a:r>
            <a:r>
              <a:rPr lang="en-US" sz="2400">
                <a:effectLst>
                  <a:outerShdw blurRad="38100" dist="38100" dir="2700000" algn="tl">
                    <a:srgbClr val="000000"/>
                  </a:outerShdw>
                </a:effectLst>
                <a:cs typeface="Times New Roman" pitchFamily="18" charset="0"/>
              </a:rPr>
              <a:t>– </a:t>
            </a:r>
            <a:r>
              <a:rPr lang="en-US" sz="2400" i="1">
                <a:effectLst>
                  <a:outerShdw blurRad="38100" dist="38100" dir="2700000" algn="tl">
                    <a:srgbClr val="000000"/>
                  </a:outerShdw>
                </a:effectLst>
                <a:cs typeface="Times New Roman" pitchFamily="18" charset="0"/>
              </a:rPr>
              <a:t>x</a:t>
            </a:r>
            <a:r>
              <a:rPr lang="en-US" sz="2400" baseline="-30000">
                <a:effectLst>
                  <a:outerShdw blurRad="38100" dist="38100" dir="2700000" algn="tl">
                    <a:srgbClr val="000000"/>
                  </a:outerShdw>
                </a:effectLst>
                <a:cs typeface="Times New Roman" pitchFamily="18" charset="0"/>
              </a:rPr>
              <a:t>56 </a:t>
            </a:r>
            <a:r>
              <a:rPr lang="en-US" sz="2400">
                <a:effectLst>
                  <a:outerShdw blurRad="38100" dist="38100" dir="2700000" algn="tl">
                    <a:srgbClr val="000000"/>
                  </a:outerShdw>
                </a:effectLst>
                <a:cs typeface="Times New Roman" pitchFamily="18" charset="0"/>
              </a:rPr>
              <a:t>= 400</a:t>
            </a:r>
          </a:p>
          <a:p>
            <a:pPr algn="l"/>
            <a:endParaRPr lang="en-US" sz="12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Times New Roman" pitchFamily="18" charset="0"/>
              </a:rPr>
              <a:t>The constraints associated with the demand nodes in quarters 2, 3, and 4 are:</a:t>
            </a:r>
          </a:p>
          <a:p>
            <a:pPr algn="l"/>
            <a:r>
              <a:rPr lang="en-US" sz="2400">
                <a:effectLst>
                  <a:outerShdw blurRad="38100" dist="38100" dir="2700000" algn="tl">
                    <a:srgbClr val="000000"/>
                  </a:outerShdw>
                </a:effectLst>
                <a:cs typeface="Times New Roman" pitchFamily="18" charset="0"/>
              </a:rPr>
              <a:t>     </a:t>
            </a:r>
            <a:r>
              <a:rPr lang="en-US" sz="2400" i="1">
                <a:effectLst>
                  <a:outerShdw blurRad="38100" dist="38100" dir="2700000" algn="tl">
                    <a:srgbClr val="000000"/>
                  </a:outerShdw>
                </a:effectLst>
                <a:cs typeface="Times New Roman" pitchFamily="18" charset="0"/>
              </a:rPr>
              <a:t>x</a:t>
            </a:r>
            <a:r>
              <a:rPr lang="en-US" sz="2400" baseline="-30000">
                <a:effectLst>
                  <a:outerShdw blurRad="38100" dist="38100" dir="2700000" algn="tl">
                    <a:srgbClr val="000000"/>
                  </a:outerShdw>
                </a:effectLst>
                <a:cs typeface="Times New Roman" pitchFamily="18" charset="0"/>
              </a:rPr>
              <a:t>56 </a:t>
            </a:r>
            <a:r>
              <a:rPr lang="en-US" sz="2400">
                <a:effectLst>
                  <a:outerShdw blurRad="38100" dist="38100" dir="2700000" algn="tl">
                    <a:srgbClr val="000000"/>
                  </a:outerShdw>
                </a:effectLst>
                <a:cs typeface="Times New Roman" pitchFamily="18" charset="0"/>
              </a:rPr>
              <a:t>+ </a:t>
            </a:r>
            <a:r>
              <a:rPr lang="en-US" sz="2400" i="1">
                <a:effectLst>
                  <a:outerShdw blurRad="38100" dist="38100" dir="2700000" algn="tl">
                    <a:srgbClr val="000000"/>
                  </a:outerShdw>
                </a:effectLst>
                <a:cs typeface="Times New Roman" pitchFamily="18" charset="0"/>
              </a:rPr>
              <a:t>x</a:t>
            </a:r>
            <a:r>
              <a:rPr lang="en-US" sz="2400" baseline="-30000">
                <a:effectLst>
                  <a:outerShdw blurRad="38100" dist="38100" dir="2700000" algn="tl">
                    <a:srgbClr val="000000"/>
                  </a:outerShdw>
                </a:effectLst>
                <a:cs typeface="Times New Roman" pitchFamily="18" charset="0"/>
              </a:rPr>
              <a:t>26 </a:t>
            </a:r>
            <a:r>
              <a:rPr lang="en-US" sz="2400">
                <a:effectLst>
                  <a:outerShdw blurRad="38100" dist="38100" dir="2700000" algn="tl">
                    <a:srgbClr val="000000"/>
                  </a:outerShdw>
                </a:effectLst>
                <a:cs typeface="Times New Roman" pitchFamily="18" charset="0"/>
              </a:rPr>
              <a:t>– </a:t>
            </a:r>
            <a:r>
              <a:rPr lang="en-US" sz="2400" i="1">
                <a:effectLst>
                  <a:outerShdw blurRad="38100" dist="38100" dir="2700000" algn="tl">
                    <a:srgbClr val="000000"/>
                  </a:outerShdw>
                </a:effectLst>
                <a:cs typeface="Times New Roman" pitchFamily="18" charset="0"/>
              </a:rPr>
              <a:t>x</a:t>
            </a:r>
            <a:r>
              <a:rPr lang="en-US" sz="2400" baseline="-30000">
                <a:effectLst>
                  <a:outerShdw blurRad="38100" dist="38100" dir="2700000" algn="tl">
                    <a:srgbClr val="000000"/>
                  </a:outerShdw>
                </a:effectLst>
                <a:cs typeface="Times New Roman" pitchFamily="18" charset="0"/>
              </a:rPr>
              <a:t>67 </a:t>
            </a:r>
            <a:r>
              <a:rPr lang="en-US" sz="2400">
                <a:effectLst>
                  <a:outerShdw blurRad="38100" dist="38100" dir="2700000" algn="tl">
                    <a:srgbClr val="000000"/>
                  </a:outerShdw>
                </a:effectLst>
                <a:cs typeface="Times New Roman" pitchFamily="18" charset="0"/>
              </a:rPr>
              <a:t>= 500</a:t>
            </a:r>
          </a:p>
          <a:p>
            <a:pPr algn="l"/>
            <a:r>
              <a:rPr lang="en-US" sz="2400" i="1">
                <a:effectLst>
                  <a:outerShdw blurRad="38100" dist="38100" dir="2700000" algn="tl">
                    <a:srgbClr val="000000"/>
                  </a:outerShdw>
                </a:effectLst>
                <a:cs typeface="Times New Roman" pitchFamily="18" charset="0"/>
              </a:rPr>
              <a:t>     x</a:t>
            </a:r>
            <a:r>
              <a:rPr lang="en-US" sz="2400" baseline="-30000">
                <a:effectLst>
                  <a:outerShdw blurRad="38100" dist="38100" dir="2700000" algn="tl">
                    <a:srgbClr val="000000"/>
                  </a:outerShdw>
                </a:effectLst>
                <a:cs typeface="Times New Roman" pitchFamily="18" charset="0"/>
              </a:rPr>
              <a:t>67 </a:t>
            </a:r>
            <a:r>
              <a:rPr lang="en-US" sz="2400">
                <a:effectLst>
                  <a:outerShdw blurRad="38100" dist="38100" dir="2700000" algn="tl">
                    <a:srgbClr val="000000"/>
                  </a:outerShdw>
                </a:effectLst>
                <a:cs typeface="Times New Roman" pitchFamily="18" charset="0"/>
              </a:rPr>
              <a:t>+ </a:t>
            </a:r>
            <a:r>
              <a:rPr lang="en-US" sz="2400" i="1">
                <a:effectLst>
                  <a:outerShdw blurRad="38100" dist="38100" dir="2700000" algn="tl">
                    <a:srgbClr val="000000"/>
                  </a:outerShdw>
                </a:effectLst>
                <a:cs typeface="Times New Roman" pitchFamily="18" charset="0"/>
              </a:rPr>
              <a:t>x</a:t>
            </a:r>
            <a:r>
              <a:rPr lang="en-US" sz="2400" baseline="-30000">
                <a:effectLst>
                  <a:outerShdw blurRad="38100" dist="38100" dir="2700000" algn="tl">
                    <a:srgbClr val="000000"/>
                  </a:outerShdw>
                </a:effectLst>
                <a:cs typeface="Times New Roman" pitchFamily="18" charset="0"/>
              </a:rPr>
              <a:t>37 </a:t>
            </a:r>
            <a:r>
              <a:rPr lang="en-US" sz="2400">
                <a:effectLst>
                  <a:outerShdw blurRad="38100" dist="38100" dir="2700000" algn="tl">
                    <a:srgbClr val="000000"/>
                  </a:outerShdw>
                </a:effectLst>
                <a:cs typeface="Times New Roman" pitchFamily="18" charset="0"/>
              </a:rPr>
              <a:t>– </a:t>
            </a:r>
            <a:r>
              <a:rPr lang="en-US" sz="2400" i="1">
                <a:effectLst>
                  <a:outerShdw blurRad="38100" dist="38100" dir="2700000" algn="tl">
                    <a:srgbClr val="000000"/>
                  </a:outerShdw>
                </a:effectLst>
                <a:cs typeface="Times New Roman" pitchFamily="18" charset="0"/>
              </a:rPr>
              <a:t>x</a:t>
            </a:r>
            <a:r>
              <a:rPr lang="en-US" sz="2400" baseline="-30000">
                <a:effectLst>
                  <a:outerShdw blurRad="38100" dist="38100" dir="2700000" algn="tl">
                    <a:srgbClr val="000000"/>
                  </a:outerShdw>
                </a:effectLst>
                <a:cs typeface="Times New Roman" pitchFamily="18" charset="0"/>
              </a:rPr>
              <a:t>78 </a:t>
            </a:r>
            <a:r>
              <a:rPr lang="en-US" sz="2400">
                <a:effectLst>
                  <a:outerShdw blurRad="38100" dist="38100" dir="2700000" algn="tl">
                    <a:srgbClr val="000000"/>
                  </a:outerShdw>
                </a:effectLst>
                <a:cs typeface="Times New Roman" pitchFamily="18" charset="0"/>
              </a:rPr>
              <a:t>= 400</a:t>
            </a:r>
          </a:p>
          <a:p>
            <a:pPr algn="l"/>
            <a:r>
              <a:rPr lang="en-US" sz="2400" i="1">
                <a:effectLst>
                  <a:outerShdw blurRad="38100" dist="38100" dir="2700000" algn="tl">
                    <a:srgbClr val="000000"/>
                  </a:outerShdw>
                </a:effectLst>
                <a:cs typeface="Times New Roman" pitchFamily="18" charset="0"/>
              </a:rPr>
              <a:t>     x</a:t>
            </a:r>
            <a:r>
              <a:rPr lang="en-US" sz="2400" baseline="-30000">
                <a:effectLst>
                  <a:outerShdw blurRad="38100" dist="38100" dir="2700000" algn="tl">
                    <a:srgbClr val="000000"/>
                  </a:outerShdw>
                </a:effectLst>
                <a:cs typeface="Times New Roman" pitchFamily="18" charset="0"/>
              </a:rPr>
              <a:t>78 </a:t>
            </a:r>
            <a:r>
              <a:rPr lang="en-US" sz="2400">
                <a:effectLst>
                  <a:outerShdw blurRad="38100" dist="38100" dir="2700000" algn="tl">
                    <a:srgbClr val="000000"/>
                  </a:outerShdw>
                </a:effectLst>
                <a:cs typeface="Times New Roman" pitchFamily="18" charset="0"/>
              </a:rPr>
              <a:t>+ </a:t>
            </a:r>
            <a:r>
              <a:rPr lang="en-US" sz="2400" i="1">
                <a:effectLst>
                  <a:outerShdw blurRad="38100" dist="38100" dir="2700000" algn="tl">
                    <a:srgbClr val="000000"/>
                  </a:outerShdw>
                </a:effectLst>
                <a:cs typeface="Times New Roman" pitchFamily="18" charset="0"/>
              </a:rPr>
              <a:t>x</a:t>
            </a:r>
            <a:r>
              <a:rPr lang="en-US" sz="2400" baseline="-30000">
                <a:effectLst>
                  <a:outerShdw blurRad="38100" dist="38100" dir="2700000" algn="tl">
                    <a:srgbClr val="000000"/>
                  </a:outerShdw>
                </a:effectLst>
                <a:cs typeface="Times New Roman" pitchFamily="18" charset="0"/>
              </a:rPr>
              <a:t>48 </a:t>
            </a:r>
            <a:r>
              <a:rPr lang="en-US" sz="2400">
                <a:effectLst>
                  <a:outerShdw blurRad="38100" dist="38100" dir="2700000" algn="tl">
                    <a:srgbClr val="000000"/>
                  </a:outerShdw>
                </a:effectLst>
                <a:cs typeface="Times New Roman" pitchFamily="18" charset="0"/>
              </a:rPr>
              <a:t>= 400</a:t>
            </a:r>
          </a:p>
          <a:p>
            <a:endParaRPr lang="en-US" sz="2400">
              <a:effectLst>
                <a:outerShdw blurRad="38100" dist="38100" dir="2700000" algn="tl">
                  <a:srgbClr val="000000"/>
                </a:outerShdw>
              </a:effectLst>
            </a:endParaRPr>
          </a:p>
        </p:txBody>
      </p:sp>
      <p:sp>
        <p:nvSpPr>
          <p:cNvPr id="189444" name="Rectangle 4"/>
          <p:cNvSpPr>
            <a:spLocks noChangeArrowheads="1"/>
          </p:cNvSpPr>
          <p:nvPr/>
        </p:nvSpPr>
        <p:spPr bwMode="auto">
          <a:xfrm>
            <a:off x="685800" y="1103313"/>
            <a:ext cx="8375650" cy="4587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LP Formulation</a:t>
            </a:r>
            <a:endParaRPr lang="en-US" sz="2400">
              <a:effectLst>
                <a:outerShdw blurRad="38100" dist="38100" dir="2700000" algn="tl">
                  <a:srgbClr val="000000"/>
                </a:outerShdw>
              </a:effectLst>
            </a:endParaRPr>
          </a:p>
        </p:txBody>
      </p:sp>
    </p:spTree>
  </p:cSld>
  <p:clrMapOvr>
    <a:masterClrMapping/>
  </p:clrMapOvr>
  <p:transition>
    <p:zoom/>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1" name="Rectangle 3"/>
          <p:cNvSpPr>
            <a:spLocks noChangeArrowheads="1"/>
          </p:cNvSpPr>
          <p:nvPr/>
        </p:nvSpPr>
        <p:spPr bwMode="auto">
          <a:xfrm>
            <a:off x="2671763" y="2443163"/>
            <a:ext cx="9144000" cy="0"/>
          </a:xfrm>
          <a:prstGeom prst="rect">
            <a:avLst/>
          </a:prstGeom>
          <a:noFill/>
          <a:ln w="12700">
            <a:noFill/>
            <a:miter lim="800000"/>
            <a:headEnd/>
            <a:tailEnd/>
          </a:ln>
          <a:effectLst/>
        </p:spPr>
        <p:txBody>
          <a:bodyPr>
            <a:spAutoFit/>
          </a:bodyPr>
          <a:lstStyle/>
          <a:p>
            <a:endParaRPr lang="en-US"/>
          </a:p>
        </p:txBody>
      </p:sp>
      <p:sp>
        <p:nvSpPr>
          <p:cNvPr id="181252" name="Rectangle 4"/>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Production &amp; Inventory Problem</a:t>
            </a:r>
          </a:p>
        </p:txBody>
      </p:sp>
      <p:sp>
        <p:nvSpPr>
          <p:cNvPr id="181253" name="Rectangle 5"/>
          <p:cNvSpPr>
            <a:spLocks noChangeArrowheads="1"/>
          </p:cNvSpPr>
          <p:nvPr/>
        </p:nvSpPr>
        <p:spPr bwMode="auto">
          <a:xfrm>
            <a:off x="1016000" y="1601788"/>
            <a:ext cx="7404100" cy="1674812"/>
          </a:xfrm>
          <a:prstGeom prst="rect">
            <a:avLst/>
          </a:prstGeom>
          <a:noFill/>
          <a:ln w="12700">
            <a:noFill/>
            <a:miter lim="800000"/>
            <a:headEnd/>
            <a:tailEnd/>
          </a:ln>
          <a:effectLst/>
        </p:spPr>
        <p:txBody>
          <a:bodyPr>
            <a:spAutoFit/>
          </a:bodyPr>
          <a:lstStyle/>
          <a:p>
            <a:pPr algn="l"/>
            <a:r>
              <a:rPr lang="en-US" sz="2400">
                <a:effectLst>
                  <a:outerShdw blurRad="38100" dist="38100" dir="2700000" algn="tl">
                    <a:srgbClr val="000000"/>
                  </a:outerShdw>
                </a:effectLst>
                <a:cs typeface="Times New Roman" pitchFamily="18" charset="0"/>
              </a:rPr>
              <a:t>The objective is to minimize total production and inventory cost, so we write the objective function as:</a:t>
            </a:r>
          </a:p>
          <a:p>
            <a:pPr algn="l"/>
            <a:endParaRPr lang="en-US" sz="800">
              <a:effectLst>
                <a:outerShdw blurRad="38100" dist="38100" dir="2700000" algn="tl">
                  <a:srgbClr val="000000"/>
                </a:outerShdw>
              </a:effectLst>
              <a:cs typeface="Times New Roman" pitchFamily="18" charset="0"/>
            </a:endParaRPr>
          </a:p>
          <a:p>
            <a:r>
              <a:rPr lang="en-US" sz="2400">
                <a:effectLst>
                  <a:outerShdw blurRad="38100" dist="38100" dir="2700000" algn="tl">
                    <a:srgbClr val="000000"/>
                  </a:outerShdw>
                </a:effectLst>
                <a:cs typeface="Times New Roman" pitchFamily="18" charset="0"/>
              </a:rPr>
              <a:t>Min 2</a:t>
            </a:r>
            <a:r>
              <a:rPr lang="en-US" sz="2400" i="1">
                <a:effectLst>
                  <a:outerShdw blurRad="38100" dist="38100" dir="2700000" algn="tl">
                    <a:srgbClr val="000000"/>
                  </a:outerShdw>
                </a:effectLst>
                <a:cs typeface="Times New Roman" pitchFamily="18" charset="0"/>
              </a:rPr>
              <a:t>x</a:t>
            </a:r>
            <a:r>
              <a:rPr lang="en-US" sz="2400" baseline="-30000">
                <a:effectLst>
                  <a:outerShdw blurRad="38100" dist="38100" dir="2700000" algn="tl">
                    <a:srgbClr val="000000"/>
                  </a:outerShdw>
                </a:effectLst>
                <a:cs typeface="Times New Roman" pitchFamily="18" charset="0"/>
              </a:rPr>
              <a:t>15 </a:t>
            </a:r>
            <a:r>
              <a:rPr lang="en-US" sz="2400">
                <a:effectLst>
                  <a:outerShdw blurRad="38100" dist="38100" dir="2700000" algn="tl">
                    <a:srgbClr val="000000"/>
                  </a:outerShdw>
                </a:effectLst>
                <a:cs typeface="Times New Roman" pitchFamily="18" charset="0"/>
              </a:rPr>
              <a:t>+ 5</a:t>
            </a:r>
            <a:r>
              <a:rPr lang="en-US" sz="2400" i="1">
                <a:effectLst>
                  <a:outerShdw blurRad="38100" dist="38100" dir="2700000" algn="tl">
                    <a:srgbClr val="000000"/>
                  </a:outerShdw>
                </a:effectLst>
                <a:cs typeface="Times New Roman" pitchFamily="18" charset="0"/>
              </a:rPr>
              <a:t>x</a:t>
            </a:r>
            <a:r>
              <a:rPr lang="en-US" sz="2400" baseline="-30000">
                <a:effectLst>
                  <a:outerShdw blurRad="38100" dist="38100" dir="2700000" algn="tl">
                    <a:srgbClr val="000000"/>
                  </a:outerShdw>
                </a:effectLst>
                <a:cs typeface="Times New Roman" pitchFamily="18" charset="0"/>
              </a:rPr>
              <a:t>26 </a:t>
            </a:r>
            <a:r>
              <a:rPr lang="en-US" sz="2400">
                <a:effectLst>
                  <a:outerShdw blurRad="38100" dist="38100" dir="2700000" algn="tl">
                    <a:srgbClr val="000000"/>
                  </a:outerShdw>
                </a:effectLst>
                <a:cs typeface="Times New Roman" pitchFamily="18" charset="0"/>
              </a:rPr>
              <a:t>+ 3</a:t>
            </a:r>
            <a:r>
              <a:rPr lang="en-US" sz="2400" i="1">
                <a:effectLst>
                  <a:outerShdw blurRad="38100" dist="38100" dir="2700000" algn="tl">
                    <a:srgbClr val="000000"/>
                  </a:outerShdw>
                </a:effectLst>
                <a:cs typeface="Times New Roman" pitchFamily="18" charset="0"/>
              </a:rPr>
              <a:t>x</a:t>
            </a:r>
            <a:r>
              <a:rPr lang="en-US" sz="2400" baseline="-30000">
                <a:effectLst>
                  <a:outerShdw blurRad="38100" dist="38100" dir="2700000" algn="tl">
                    <a:srgbClr val="000000"/>
                  </a:outerShdw>
                </a:effectLst>
                <a:cs typeface="Times New Roman" pitchFamily="18" charset="0"/>
              </a:rPr>
              <a:t>37 </a:t>
            </a:r>
            <a:r>
              <a:rPr lang="en-US" sz="2400">
                <a:effectLst>
                  <a:outerShdw blurRad="38100" dist="38100" dir="2700000" algn="tl">
                    <a:srgbClr val="000000"/>
                  </a:outerShdw>
                </a:effectLst>
                <a:cs typeface="Times New Roman" pitchFamily="18" charset="0"/>
              </a:rPr>
              <a:t>+ 3</a:t>
            </a:r>
            <a:r>
              <a:rPr lang="en-US" sz="2400" i="1">
                <a:effectLst>
                  <a:outerShdw blurRad="38100" dist="38100" dir="2700000" algn="tl">
                    <a:srgbClr val="000000"/>
                  </a:outerShdw>
                </a:effectLst>
                <a:cs typeface="Times New Roman" pitchFamily="18" charset="0"/>
              </a:rPr>
              <a:t>x</a:t>
            </a:r>
            <a:r>
              <a:rPr lang="en-US" sz="2400" baseline="-30000">
                <a:effectLst>
                  <a:outerShdw blurRad="38100" dist="38100" dir="2700000" algn="tl">
                    <a:srgbClr val="000000"/>
                  </a:outerShdw>
                </a:effectLst>
                <a:cs typeface="Times New Roman" pitchFamily="18" charset="0"/>
              </a:rPr>
              <a:t>48 </a:t>
            </a:r>
            <a:r>
              <a:rPr lang="en-US" sz="2400">
                <a:effectLst>
                  <a:outerShdw blurRad="38100" dist="38100" dir="2700000" algn="tl">
                    <a:srgbClr val="000000"/>
                  </a:outerShdw>
                </a:effectLst>
                <a:cs typeface="Times New Roman" pitchFamily="18" charset="0"/>
              </a:rPr>
              <a:t>+ 0.25</a:t>
            </a:r>
            <a:r>
              <a:rPr lang="en-US" sz="2400" i="1">
                <a:effectLst>
                  <a:outerShdw blurRad="38100" dist="38100" dir="2700000" algn="tl">
                    <a:srgbClr val="000000"/>
                  </a:outerShdw>
                </a:effectLst>
                <a:cs typeface="Times New Roman" pitchFamily="18" charset="0"/>
              </a:rPr>
              <a:t>x</a:t>
            </a:r>
            <a:r>
              <a:rPr lang="en-US" sz="2400" baseline="-30000">
                <a:effectLst>
                  <a:outerShdw blurRad="38100" dist="38100" dir="2700000" algn="tl">
                    <a:srgbClr val="000000"/>
                  </a:outerShdw>
                </a:effectLst>
                <a:cs typeface="Times New Roman" pitchFamily="18" charset="0"/>
              </a:rPr>
              <a:t>56 </a:t>
            </a:r>
            <a:r>
              <a:rPr lang="en-US" sz="2400">
                <a:effectLst>
                  <a:outerShdw blurRad="38100" dist="38100" dir="2700000" algn="tl">
                    <a:srgbClr val="000000"/>
                  </a:outerShdw>
                </a:effectLst>
                <a:cs typeface="Times New Roman" pitchFamily="18" charset="0"/>
              </a:rPr>
              <a:t>+ 0.25</a:t>
            </a:r>
            <a:r>
              <a:rPr lang="en-US" sz="2400" i="1">
                <a:effectLst>
                  <a:outerShdw blurRad="38100" dist="38100" dir="2700000" algn="tl">
                    <a:srgbClr val="000000"/>
                  </a:outerShdw>
                </a:effectLst>
                <a:cs typeface="Times New Roman" pitchFamily="18" charset="0"/>
              </a:rPr>
              <a:t>x</a:t>
            </a:r>
            <a:r>
              <a:rPr lang="en-US" sz="2400" baseline="-30000">
                <a:effectLst>
                  <a:outerShdw blurRad="38100" dist="38100" dir="2700000" algn="tl">
                    <a:srgbClr val="000000"/>
                  </a:outerShdw>
                </a:effectLst>
                <a:cs typeface="Times New Roman" pitchFamily="18" charset="0"/>
              </a:rPr>
              <a:t>67 </a:t>
            </a:r>
            <a:r>
              <a:rPr lang="en-US" sz="2400">
                <a:effectLst>
                  <a:outerShdw blurRad="38100" dist="38100" dir="2700000" algn="tl">
                    <a:srgbClr val="000000"/>
                  </a:outerShdw>
                </a:effectLst>
                <a:cs typeface="Times New Roman" pitchFamily="18" charset="0"/>
              </a:rPr>
              <a:t>+ 0.25</a:t>
            </a:r>
            <a:r>
              <a:rPr lang="en-US" sz="2400" i="1">
                <a:effectLst>
                  <a:outerShdw blurRad="38100" dist="38100" dir="2700000" algn="tl">
                    <a:srgbClr val="000000"/>
                  </a:outerShdw>
                </a:effectLst>
                <a:cs typeface="Times New Roman" pitchFamily="18" charset="0"/>
              </a:rPr>
              <a:t>x</a:t>
            </a:r>
            <a:r>
              <a:rPr lang="en-US" sz="2400" baseline="-30000">
                <a:effectLst>
                  <a:outerShdw blurRad="38100" dist="38100" dir="2700000" algn="tl">
                    <a:srgbClr val="000000"/>
                  </a:outerShdw>
                </a:effectLst>
                <a:cs typeface="Times New Roman" pitchFamily="18" charset="0"/>
              </a:rPr>
              <a:t>78</a:t>
            </a:r>
            <a:endParaRPr lang="en-US" sz="2400">
              <a:effectLst>
                <a:outerShdw blurRad="38100" dist="38100" dir="2700000" algn="tl">
                  <a:srgbClr val="000000"/>
                </a:outerShdw>
              </a:effectLst>
              <a:cs typeface="Times New Roman" pitchFamily="18" charset="0"/>
            </a:endParaRPr>
          </a:p>
          <a:p>
            <a:endParaRPr lang="en-US" sz="2400">
              <a:effectLst>
                <a:outerShdw blurRad="38100" dist="38100" dir="2700000" algn="tl">
                  <a:srgbClr val="000000"/>
                </a:outerShdw>
              </a:effectLst>
            </a:endParaRPr>
          </a:p>
        </p:txBody>
      </p:sp>
      <p:sp>
        <p:nvSpPr>
          <p:cNvPr id="181254" name="Rectangle 6"/>
          <p:cNvSpPr>
            <a:spLocks noChangeArrowheads="1"/>
          </p:cNvSpPr>
          <p:nvPr/>
        </p:nvSpPr>
        <p:spPr bwMode="auto">
          <a:xfrm>
            <a:off x="685800" y="1103313"/>
            <a:ext cx="8375650" cy="4587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LP Formulation</a:t>
            </a:r>
            <a:endParaRPr lang="en-US" sz="2400">
              <a:effectLst>
                <a:outerShdw blurRad="38100" dist="38100" dir="2700000" algn="tl">
                  <a:srgbClr val="000000"/>
                </a:outerShdw>
              </a:effectLst>
            </a:endParaRPr>
          </a:p>
        </p:txBody>
      </p:sp>
    </p:spTree>
  </p:cSld>
  <p:clrMapOvr>
    <a:masterClrMapping/>
  </p:clrMapOvr>
  <p:transition>
    <p:zoom/>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ChangeArrowheads="1"/>
          </p:cNvSpPr>
          <p:nvPr/>
        </p:nvSpPr>
        <p:spPr bwMode="auto">
          <a:xfrm>
            <a:off x="1016000" y="1601788"/>
            <a:ext cx="7404100" cy="3257550"/>
          </a:xfrm>
          <a:prstGeom prst="rect">
            <a:avLst/>
          </a:prstGeom>
          <a:noFill/>
          <a:ln w="12700">
            <a:noFill/>
            <a:miter lim="800000"/>
            <a:headEnd/>
            <a:tailEnd/>
          </a:ln>
          <a:effectLst/>
        </p:spPr>
        <p:txBody>
          <a:bodyPr>
            <a:spAutoFit/>
          </a:bodyPr>
          <a:lstStyle/>
          <a:p>
            <a:pPr algn="l"/>
            <a:r>
              <a:rPr lang="en-US" sz="2400">
                <a:effectLst>
                  <a:outerShdw blurRad="38100" dist="38100" dir="2700000" algn="tl">
                    <a:srgbClr val="000000"/>
                  </a:outerShdw>
                </a:effectLst>
                <a:cs typeface="Times New Roman" pitchFamily="18" charset="0"/>
              </a:rPr>
              <a:t>Contour Carpets should manufacture:</a:t>
            </a:r>
          </a:p>
          <a:p>
            <a:pPr algn="l"/>
            <a:r>
              <a:rPr lang="en-US" sz="2400">
                <a:effectLst>
                  <a:outerShdw blurRad="38100" dist="38100" dir="2700000" algn="tl">
                    <a:srgbClr val="000000"/>
                  </a:outerShdw>
                </a:effectLst>
                <a:cs typeface="Times New Roman" pitchFamily="18" charset="0"/>
              </a:rPr>
              <a:t>     600 square yards of carpet in quarter 1</a:t>
            </a:r>
          </a:p>
          <a:p>
            <a:pPr algn="l"/>
            <a:r>
              <a:rPr lang="en-US" sz="2400">
                <a:effectLst>
                  <a:outerShdw blurRad="38100" dist="38100" dir="2700000" algn="tl">
                    <a:srgbClr val="000000"/>
                  </a:outerShdw>
                </a:effectLst>
                <a:cs typeface="Times New Roman" pitchFamily="18" charset="0"/>
              </a:rPr>
              <a:t>     300 square yards in quarter 2,</a:t>
            </a:r>
          </a:p>
          <a:p>
            <a:pPr algn="l"/>
            <a:r>
              <a:rPr lang="en-US" sz="2400">
                <a:effectLst>
                  <a:outerShdw blurRad="38100" dist="38100" dir="2700000" algn="tl">
                    <a:srgbClr val="000000"/>
                  </a:outerShdw>
                </a:effectLst>
                <a:cs typeface="Times New Roman" pitchFamily="18" charset="0"/>
              </a:rPr>
              <a:t>     400 square yards in quarter 3, and</a:t>
            </a:r>
          </a:p>
          <a:p>
            <a:pPr algn="l"/>
            <a:r>
              <a:rPr lang="en-US" sz="2400">
                <a:effectLst>
                  <a:outerShdw blurRad="38100" dist="38100" dir="2700000" algn="tl">
                    <a:srgbClr val="000000"/>
                  </a:outerShdw>
                </a:effectLst>
                <a:cs typeface="Times New Roman" pitchFamily="18" charset="0"/>
              </a:rPr>
              <a:t>     400 square yards in quarter 4.</a:t>
            </a:r>
          </a:p>
          <a:p>
            <a:pPr algn="l"/>
            <a:endParaRPr lang="en-US" sz="8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Times New Roman" pitchFamily="18" charset="0"/>
              </a:rPr>
              <a:t>Note also that 200 square yards will be carried over from quarter 1 to quarter 2.</a:t>
            </a:r>
          </a:p>
          <a:p>
            <a:pPr algn="l"/>
            <a:endParaRPr lang="en-US" sz="8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Times New Roman" pitchFamily="18" charset="0"/>
              </a:rPr>
              <a:t>The total production and inventory cost is $5150.</a:t>
            </a:r>
            <a:endParaRPr lang="en-US" sz="2400">
              <a:effectLst>
                <a:outerShdw blurRad="38100" dist="38100" dir="2700000" algn="tl">
                  <a:srgbClr val="000000"/>
                </a:outerShdw>
              </a:effectLst>
            </a:endParaRPr>
          </a:p>
        </p:txBody>
      </p:sp>
      <p:sp>
        <p:nvSpPr>
          <p:cNvPr id="182275" name="Rectangle 3"/>
          <p:cNvSpPr>
            <a:spLocks noChangeArrowheads="1"/>
          </p:cNvSpPr>
          <p:nvPr/>
        </p:nvSpPr>
        <p:spPr bwMode="auto">
          <a:xfrm>
            <a:off x="685800" y="1103313"/>
            <a:ext cx="8375650" cy="4587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LP Solution</a:t>
            </a:r>
            <a:endParaRPr lang="en-US" sz="2400">
              <a:effectLst>
                <a:outerShdw blurRad="38100" dist="38100" dir="2700000" algn="tl">
                  <a:srgbClr val="000000"/>
                </a:outerShdw>
              </a:effectLst>
            </a:endParaRPr>
          </a:p>
        </p:txBody>
      </p:sp>
      <p:sp>
        <p:nvSpPr>
          <p:cNvPr id="182276" name="Rectangle 4"/>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Production &amp; Inventory Problem</a:t>
            </a:r>
          </a:p>
        </p:txBody>
      </p:sp>
    </p:spTree>
  </p:cSld>
  <p:clrMapOvr>
    <a:masterClrMapping/>
  </p:clrMapOvr>
  <p:transition>
    <p:zoom/>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noFill/>
          <a:ln/>
        </p:spPr>
        <p:txBody>
          <a:bodyPr/>
          <a:lstStyle/>
          <a:p>
            <a:r>
              <a:rPr lang="en-US"/>
              <a:t>End of Chapter 10, Part B</a:t>
            </a:r>
          </a:p>
        </p:txBody>
      </p:sp>
      <p:sp>
        <p:nvSpPr>
          <p:cNvPr id="55299" name="AutoShape 3"/>
          <p:cNvSpPr>
            <a:spLocks noChangeArrowheads="1"/>
          </p:cNvSpPr>
          <p:nvPr/>
        </p:nvSpPr>
        <p:spPr bwMode="auto">
          <a:xfrm>
            <a:off x="3786188" y="3048000"/>
            <a:ext cx="1557337" cy="1611313"/>
          </a:xfrm>
          <a:prstGeom prst="roundRect">
            <a:avLst>
              <a:gd name="adj" fmla="val 12065"/>
            </a:avLst>
          </a:prstGeom>
          <a:noFill/>
          <a:ln w="50800">
            <a:solidFill>
              <a:srgbClr val="66FFFF"/>
            </a:solidFill>
            <a:round/>
            <a:headEnd/>
            <a:tailEnd/>
          </a:ln>
          <a:effectLst>
            <a:outerShdw dist="35921" dir="2700000" algn="ctr" rotWithShape="0">
              <a:srgbClr val="000000"/>
            </a:outerShdw>
          </a:effectLst>
        </p:spPr>
        <p:txBody>
          <a:bodyPr wrap="none" anchor="ctr"/>
          <a:lstStyle/>
          <a:p>
            <a:endParaRPr lang="en-US"/>
          </a:p>
        </p:txBody>
      </p:sp>
      <p:sp>
        <p:nvSpPr>
          <p:cNvPr id="55300" name="Freeform 4"/>
          <p:cNvSpPr>
            <a:spLocks/>
          </p:cNvSpPr>
          <p:nvPr/>
        </p:nvSpPr>
        <p:spPr bwMode="auto">
          <a:xfrm>
            <a:off x="3930650" y="2133600"/>
            <a:ext cx="1681163" cy="2670175"/>
          </a:xfrm>
          <a:custGeom>
            <a:avLst/>
            <a:gdLst/>
            <a:ahLst/>
            <a:cxnLst>
              <a:cxn ang="0">
                <a:pos x="119" y="784"/>
              </a:cxn>
              <a:cxn ang="0">
                <a:pos x="0" y="1239"/>
              </a:cxn>
              <a:cxn ang="0">
                <a:pos x="409" y="1681"/>
              </a:cxn>
              <a:cxn ang="0">
                <a:pos x="1058" y="196"/>
              </a:cxn>
              <a:cxn ang="0">
                <a:pos x="1058" y="0"/>
              </a:cxn>
              <a:cxn ang="0">
                <a:pos x="334" y="1252"/>
              </a:cxn>
              <a:cxn ang="0">
                <a:pos x="119" y="784"/>
              </a:cxn>
            </a:cxnLst>
            <a:rect l="0" t="0" r="r" b="b"/>
            <a:pathLst>
              <a:path w="1059" h="1682">
                <a:moveTo>
                  <a:pt x="119" y="784"/>
                </a:moveTo>
                <a:lnTo>
                  <a:pt x="0" y="1239"/>
                </a:lnTo>
                <a:lnTo>
                  <a:pt x="409" y="1681"/>
                </a:lnTo>
                <a:lnTo>
                  <a:pt x="1058" y="196"/>
                </a:lnTo>
                <a:lnTo>
                  <a:pt x="1058" y="0"/>
                </a:lnTo>
                <a:lnTo>
                  <a:pt x="334" y="1252"/>
                </a:lnTo>
                <a:lnTo>
                  <a:pt x="119" y="784"/>
                </a:lnTo>
              </a:path>
            </a:pathLst>
          </a:custGeom>
          <a:gradFill rotWithShape="0">
            <a:gsLst>
              <a:gs pos="0">
                <a:srgbClr val="006699">
                  <a:gamma/>
                  <a:shade val="46275"/>
                  <a:invGamma/>
                </a:srgbClr>
              </a:gs>
              <a:gs pos="50000">
                <a:srgbClr val="006699"/>
              </a:gs>
              <a:gs pos="100000">
                <a:srgbClr val="006699">
                  <a:gamma/>
                  <a:shade val="46275"/>
                  <a:invGamma/>
                </a:srgbClr>
              </a:gs>
            </a:gsLst>
            <a:lin ang="5400000" scaled="1"/>
          </a:gradFill>
          <a:ln w="12700" cap="rnd" cmpd="sng">
            <a:noFill/>
            <a:prstDash val="solid"/>
            <a:round/>
            <a:headEnd type="none" w="med" len="med"/>
            <a:tailEnd type="none" w="med" len="med"/>
          </a:ln>
          <a:effectLst>
            <a:outerShdw dist="35921" dir="2700000" algn="ctr" rotWithShape="0">
              <a:srgbClr val="000000"/>
            </a:outerShdw>
          </a:effectLst>
        </p:spPr>
        <p:txBody>
          <a:bodyPr/>
          <a:lstStyle/>
          <a:p>
            <a:endParaRPr lang="en-US"/>
          </a:p>
        </p:txBody>
      </p:sp>
    </p:spTree>
  </p:cSld>
  <p:clrMapOvr>
    <a:masterClrMapping/>
  </p:clrMapOvr>
  <p:transition>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ChangeArrowheads="1"/>
          </p:cNvSpPr>
          <p:nvPr/>
        </p:nvSpPr>
        <p:spPr bwMode="auto">
          <a:xfrm>
            <a:off x="1136650" y="1606550"/>
            <a:ext cx="6515100" cy="38100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rgbClr val="FFFFFF"/>
            </a:solidFill>
            <a:miter lim="800000"/>
            <a:headEnd type="none" w="sm" len="sm"/>
            <a:tailEnd type="none" w="sm" len="sm"/>
          </a:ln>
          <a:effectLst/>
        </p:spPr>
        <p:txBody>
          <a:bodyPr wrap="none" anchor="ctr"/>
          <a:lstStyle/>
          <a:p>
            <a:endParaRPr lang="en-US"/>
          </a:p>
        </p:txBody>
      </p:sp>
      <p:sp>
        <p:nvSpPr>
          <p:cNvPr id="149507" name="Rectangle 3"/>
          <p:cNvSpPr>
            <a:spLocks noChangeArrowheads="1"/>
          </p:cNvSpPr>
          <p:nvPr/>
        </p:nvSpPr>
        <p:spPr bwMode="auto">
          <a:xfrm>
            <a:off x="687388" y="1104900"/>
            <a:ext cx="7289800" cy="3867150"/>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Linear Programming Formulation</a:t>
            </a:r>
          </a:p>
          <a:p>
            <a:pPr marL="342900" indent="-342900" algn="l">
              <a:spcBef>
                <a:spcPct val="20000"/>
              </a:spcBef>
              <a:buClr>
                <a:srgbClr val="66FFFF"/>
              </a:buClr>
              <a:buSzPct val="75000"/>
              <a:buFont typeface="Monotype Sorts" pitchFamily="2" charset="2"/>
              <a:buNone/>
            </a:pPr>
            <a:r>
              <a:rPr lang="en-US" sz="1000">
                <a:effectLst>
                  <a:outerShdw blurRad="38100" dist="38100" dir="2700000" algn="tl">
                    <a:srgbClr val="000000"/>
                  </a:outerShdw>
                </a:effectLst>
              </a:rPr>
              <a:t>	</a:t>
            </a: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Using the notation:</a:t>
            </a:r>
          </a:p>
          <a:p>
            <a:pPr marL="342900" indent="-342900" algn="l">
              <a:spcBef>
                <a:spcPct val="20000"/>
              </a:spcBef>
              <a:buClr>
                <a:srgbClr val="66FFFF"/>
              </a:buClr>
              <a:buSzPct val="75000"/>
              <a:buFont typeface="Monotype Sorts" pitchFamily="2" charset="2"/>
              <a:buNone/>
            </a:pPr>
            <a:endParaRPr lang="en-US" sz="120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a:t>
            </a:r>
            <a:r>
              <a:rPr lang="en-US" sz="2400" i="1">
                <a:effectLst>
                  <a:outerShdw blurRad="38100" dist="38100" dir="2700000" algn="tl">
                    <a:srgbClr val="000000"/>
                  </a:outerShdw>
                </a:effectLst>
              </a:rPr>
              <a:t>x</a:t>
            </a:r>
            <a:r>
              <a:rPr lang="en-US" sz="2400" i="1" baseline="-25000">
                <a:effectLst>
                  <a:outerShdw blurRad="38100" dist="38100" dir="2700000" algn="tl">
                    <a:srgbClr val="000000"/>
                  </a:outerShdw>
                </a:effectLst>
              </a:rPr>
              <a:t>ij</a:t>
            </a:r>
            <a:r>
              <a:rPr lang="en-US" sz="2400">
                <a:effectLst>
                  <a:outerShdw blurRad="38100" dist="38100" dir="2700000" algn="tl">
                    <a:srgbClr val="000000"/>
                  </a:outerShdw>
                </a:effectLst>
              </a:rPr>
              <a:t> =       1   if the arc from node </a:t>
            </a:r>
            <a:r>
              <a:rPr lang="en-US" sz="2400" i="1">
                <a:effectLst>
                  <a:outerShdw blurRad="38100" dist="38100" dir="2700000" algn="tl">
                    <a:srgbClr val="000000"/>
                  </a:outerShdw>
                </a:effectLst>
              </a:rPr>
              <a:t>i</a:t>
            </a:r>
            <a:r>
              <a:rPr lang="en-US" sz="2400">
                <a:effectLst>
                  <a:outerShdw blurRad="38100" dist="38100" dir="2700000" algn="tl">
                    <a:srgbClr val="000000"/>
                  </a:outerShdw>
                </a:effectLst>
              </a:rPr>
              <a:t> to node </a:t>
            </a:r>
            <a:r>
              <a:rPr lang="en-US" sz="2400" i="1">
                <a:effectLst>
                  <a:outerShdw blurRad="38100" dist="38100" dir="2700000" algn="tl">
                    <a:srgbClr val="000000"/>
                  </a:outerShdw>
                </a:effectLst>
              </a:rPr>
              <a:t>j</a:t>
            </a:r>
          </a:p>
          <a:p>
            <a:pPr marL="342900" indent="-342900" algn="l">
              <a:spcBef>
                <a:spcPct val="20000"/>
              </a:spcBef>
              <a:buClr>
                <a:srgbClr val="66FFFF"/>
              </a:buClr>
              <a:buSzPct val="75000"/>
              <a:buFont typeface="Monotype Sorts" pitchFamily="2" charset="2"/>
              <a:buNone/>
            </a:pPr>
            <a:r>
              <a:rPr lang="en-US" sz="2400" i="1">
                <a:effectLst>
                  <a:outerShdw blurRad="38100" dist="38100" dir="2700000" algn="tl">
                    <a:srgbClr val="000000"/>
                  </a:outerShdw>
                </a:effectLst>
              </a:rPr>
              <a:t>                                 </a:t>
            </a:r>
            <a:r>
              <a:rPr lang="en-US" sz="2400">
                <a:effectLst>
                  <a:outerShdw blurRad="38100" dist="38100" dir="2700000" algn="tl">
                    <a:srgbClr val="000000"/>
                  </a:outerShdw>
                </a:effectLst>
              </a:rPr>
              <a:t>is on the shortest route</a:t>
            </a:r>
          </a:p>
          <a:p>
            <a:pPr marL="342900" indent="-342900" algn="l">
              <a:spcBef>
                <a:spcPct val="20000"/>
              </a:spcBef>
              <a:buClr>
                <a:srgbClr val="66FFFF"/>
              </a:buClr>
              <a:buSzPct val="75000"/>
              <a:buFont typeface="Monotype Sorts" pitchFamily="2" charset="2"/>
              <a:buNone/>
            </a:pPr>
            <a:r>
              <a:rPr lang="en-US" sz="2400" i="1">
                <a:effectLst>
                  <a:outerShdw blurRad="38100" dist="38100" dir="2700000" algn="tl">
                    <a:srgbClr val="000000"/>
                  </a:outerShdw>
                </a:effectLst>
              </a:rPr>
              <a:t>                          </a:t>
            </a:r>
            <a:r>
              <a:rPr lang="en-US" sz="2400">
                <a:effectLst>
                  <a:outerShdw blurRad="38100" dist="38100" dir="2700000" algn="tl">
                    <a:srgbClr val="000000"/>
                  </a:outerShdw>
                </a:effectLst>
              </a:rPr>
              <a:t>  0   otherwise</a:t>
            </a:r>
          </a:p>
          <a:p>
            <a:pPr marL="342900" indent="-342900" algn="l">
              <a:spcBef>
                <a:spcPct val="20000"/>
              </a:spcBef>
              <a:buClr>
                <a:srgbClr val="66FFFF"/>
              </a:buClr>
              <a:buSzPct val="75000"/>
              <a:buFont typeface="Monotype Sorts" pitchFamily="2" charset="2"/>
              <a:buNone/>
            </a:pPr>
            <a:endParaRPr lang="en-US" sz="120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i="1">
                <a:effectLst>
                  <a:outerShdw blurRad="38100" dist="38100" dir="2700000" algn="tl">
                    <a:srgbClr val="000000"/>
                  </a:outerShdw>
                </a:effectLst>
              </a:rPr>
              <a:t>              c</a:t>
            </a:r>
            <a:r>
              <a:rPr lang="en-US" sz="2400" i="1" baseline="-25000">
                <a:effectLst>
                  <a:outerShdw blurRad="38100" dist="38100" dir="2700000" algn="tl">
                    <a:srgbClr val="000000"/>
                  </a:outerShdw>
                </a:effectLst>
              </a:rPr>
              <a:t>ij</a:t>
            </a:r>
            <a:r>
              <a:rPr lang="en-US" sz="2400" i="1">
                <a:effectLst>
                  <a:outerShdw blurRad="38100" dist="38100" dir="2700000" algn="tl">
                    <a:srgbClr val="000000"/>
                  </a:outerShdw>
                </a:effectLst>
              </a:rPr>
              <a:t> </a:t>
            </a:r>
            <a:r>
              <a:rPr lang="en-US" sz="2400">
                <a:effectLst>
                  <a:outerShdw blurRad="38100" dist="38100" dir="2700000" algn="tl">
                    <a:srgbClr val="000000"/>
                  </a:outerShdw>
                </a:effectLst>
              </a:rPr>
              <a:t>=  distance, time, or cost associated</a:t>
            </a:r>
          </a:p>
          <a:p>
            <a:pPr marL="342900" indent="-342900" algn="l">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with the arc from node </a:t>
            </a:r>
            <a:r>
              <a:rPr lang="en-US" sz="2400" i="1">
                <a:effectLst>
                  <a:outerShdw blurRad="38100" dist="38100" dir="2700000" algn="tl">
                    <a:srgbClr val="000000"/>
                  </a:outerShdw>
                </a:effectLst>
              </a:rPr>
              <a:t>i</a:t>
            </a:r>
            <a:r>
              <a:rPr lang="en-US" sz="2400">
                <a:effectLst>
                  <a:outerShdw blurRad="38100" dist="38100" dir="2700000" algn="tl">
                    <a:srgbClr val="000000"/>
                  </a:outerShdw>
                </a:effectLst>
              </a:rPr>
              <a:t> to node </a:t>
            </a:r>
            <a:r>
              <a:rPr lang="en-US" sz="2400" i="1">
                <a:effectLst>
                  <a:outerShdw blurRad="38100" dist="38100" dir="2700000" algn="tl">
                    <a:srgbClr val="000000"/>
                  </a:outerShdw>
                </a:effectLst>
              </a:rPr>
              <a:t>j</a:t>
            </a:r>
            <a:r>
              <a:rPr lang="en-US" sz="2400">
                <a:effectLst>
                  <a:outerShdw blurRad="38100" dist="38100" dir="2700000" algn="tl">
                    <a:srgbClr val="000000"/>
                  </a:outerShdw>
                </a:effectLst>
              </a:rPr>
              <a:t> </a:t>
            </a:r>
          </a:p>
        </p:txBody>
      </p:sp>
      <p:sp>
        <p:nvSpPr>
          <p:cNvPr id="149509" name="AutoShape 5"/>
          <p:cNvSpPr>
            <a:spLocks/>
          </p:cNvSpPr>
          <p:nvPr/>
        </p:nvSpPr>
        <p:spPr bwMode="auto">
          <a:xfrm>
            <a:off x="2489200" y="2336800"/>
            <a:ext cx="393700" cy="1333500"/>
          </a:xfrm>
          <a:prstGeom prst="leftBrace">
            <a:avLst>
              <a:gd name="adj1" fmla="val 28226"/>
              <a:gd name="adj2" fmla="val 19287"/>
            </a:avLst>
          </a:prstGeom>
          <a:noFill/>
          <a:ln w="12700">
            <a:solidFill>
              <a:schemeClr val="tx1"/>
            </a:solidFill>
            <a:round/>
            <a:headEnd type="none" w="sm" len="sm"/>
            <a:tailEnd type="none" w="sm" len="sm"/>
          </a:ln>
          <a:effectLst>
            <a:outerShdw dist="17961" dir="2700000" algn="ctr" rotWithShape="0">
              <a:srgbClr val="000000"/>
            </a:outerShdw>
          </a:effectLst>
        </p:spPr>
        <p:txBody>
          <a:bodyPr wrap="none" anchor="ctr"/>
          <a:lstStyle/>
          <a:p>
            <a:endParaRPr lang="en-US"/>
          </a:p>
        </p:txBody>
      </p:sp>
      <p:sp>
        <p:nvSpPr>
          <p:cNvPr id="149510" name="Text Box 6"/>
          <p:cNvSpPr txBox="1">
            <a:spLocks noChangeArrowheads="1"/>
          </p:cNvSpPr>
          <p:nvPr/>
        </p:nvSpPr>
        <p:spPr bwMode="auto">
          <a:xfrm>
            <a:off x="5235575" y="4852988"/>
            <a:ext cx="1546225" cy="457200"/>
          </a:xfrm>
          <a:prstGeom prst="rect">
            <a:avLst/>
          </a:prstGeom>
          <a:noFill/>
          <a:ln w="12700">
            <a:noFill/>
            <a:miter lim="800000"/>
            <a:headEnd type="none" w="sm" len="sm"/>
            <a:tailEnd type="none" w="sm" len="sm"/>
          </a:ln>
          <a:effectLst/>
        </p:spPr>
        <p:txBody>
          <a:bodyPr wrap="none">
            <a:spAutoFit/>
          </a:bodyPr>
          <a:lstStyle/>
          <a:p>
            <a:r>
              <a:rPr lang="en-US" sz="2400">
                <a:solidFill>
                  <a:srgbClr val="66FFFF"/>
                </a:solidFill>
                <a:effectLst>
                  <a:outerShdw blurRad="38100" dist="38100" dir="2700000" algn="tl">
                    <a:srgbClr val="000000"/>
                  </a:outerShdw>
                </a:effectLst>
              </a:rPr>
              <a:t>continued</a:t>
            </a:r>
          </a:p>
        </p:txBody>
      </p:sp>
      <p:sp>
        <p:nvSpPr>
          <p:cNvPr id="149511" name="Line 7"/>
          <p:cNvSpPr>
            <a:spLocks noChangeShapeType="1"/>
          </p:cNvSpPr>
          <p:nvPr/>
        </p:nvSpPr>
        <p:spPr bwMode="auto">
          <a:xfrm>
            <a:off x="6845300" y="5092700"/>
            <a:ext cx="457200" cy="0"/>
          </a:xfrm>
          <a:prstGeom prst="line">
            <a:avLst/>
          </a:prstGeom>
          <a:noFill/>
          <a:ln w="12700">
            <a:solidFill>
              <a:srgbClr val="66FFFF"/>
            </a:solidFill>
            <a:round/>
            <a:headEnd type="none" w="sm" len="sm"/>
            <a:tailEnd type="triangle" w="med" len="med"/>
          </a:ln>
          <a:effectLst/>
        </p:spPr>
        <p:txBody>
          <a:bodyPr/>
          <a:lstStyle/>
          <a:p>
            <a:endParaRPr lang="en-US"/>
          </a:p>
        </p:txBody>
      </p:sp>
      <p:sp>
        <p:nvSpPr>
          <p:cNvPr id="149512" name="Rectangle 8"/>
          <p:cNvSpPr>
            <a:spLocks noChangeArrowheads="1"/>
          </p:cNvSpPr>
          <p:nvPr/>
        </p:nvSpPr>
        <p:spPr bwMode="auto">
          <a:xfrm>
            <a:off x="830263" y="115888"/>
            <a:ext cx="7475537" cy="68103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Shortest-Route Problem</a:t>
            </a:r>
          </a:p>
        </p:txBody>
      </p:sp>
    </p:spTree>
  </p:cSld>
  <p:clrMapOvr>
    <a:masterClrMapping/>
  </p:clrMapOvr>
  <p:transition>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3"/>
          <p:cNvSpPr>
            <a:spLocks noChangeArrowheads="1"/>
          </p:cNvSpPr>
          <p:nvPr/>
        </p:nvSpPr>
        <p:spPr bwMode="auto">
          <a:xfrm>
            <a:off x="1111250" y="1695450"/>
            <a:ext cx="6972300" cy="34544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rgbClr val="FFFFFF"/>
            </a:solidFill>
            <a:miter lim="800000"/>
            <a:headEnd type="none" w="sm" len="sm"/>
            <a:tailEnd type="none" w="sm" len="sm"/>
          </a:ln>
          <a:effectLst/>
        </p:spPr>
        <p:txBody>
          <a:bodyPr wrap="none" anchor="ctr"/>
          <a:lstStyle/>
          <a:p>
            <a:endParaRPr lang="en-US"/>
          </a:p>
        </p:txBody>
      </p:sp>
      <p:graphicFrame>
        <p:nvGraphicFramePr>
          <p:cNvPr id="147460" name="Object 4"/>
          <p:cNvGraphicFramePr>
            <a:graphicFrameLocks noChangeAspect="1"/>
          </p:cNvGraphicFramePr>
          <p:nvPr/>
        </p:nvGraphicFramePr>
        <p:xfrm>
          <a:off x="1322388" y="1858963"/>
          <a:ext cx="1905000" cy="679450"/>
        </p:xfrm>
        <a:graphic>
          <a:graphicData uri="http://schemas.openxmlformats.org/presentationml/2006/ole">
            <p:oleObj spid="_x0000_s147460" name="Equation" r:id="rId4" imgW="888840" imgH="317160" progId="Equation.DSMT4">
              <p:embed/>
            </p:oleObj>
          </a:graphicData>
        </a:graphic>
      </p:graphicFrame>
      <p:graphicFrame>
        <p:nvGraphicFramePr>
          <p:cNvPr id="147461" name="Object 5"/>
          <p:cNvGraphicFramePr>
            <a:graphicFrameLocks noChangeAspect="1"/>
          </p:cNvGraphicFramePr>
          <p:nvPr/>
        </p:nvGraphicFramePr>
        <p:xfrm>
          <a:off x="1327150" y="2703513"/>
          <a:ext cx="5537200" cy="708025"/>
        </p:xfrm>
        <a:graphic>
          <a:graphicData uri="http://schemas.openxmlformats.org/presentationml/2006/ole">
            <p:oleObj spid="_x0000_s147461" name="Equation" r:id="rId5" imgW="2476440" imgH="317160" progId="Equation.DSMT4">
              <p:embed/>
            </p:oleObj>
          </a:graphicData>
        </a:graphic>
      </p:graphicFrame>
      <p:graphicFrame>
        <p:nvGraphicFramePr>
          <p:cNvPr id="147463" name="Object 7"/>
          <p:cNvGraphicFramePr>
            <a:graphicFrameLocks noChangeAspect="1"/>
          </p:cNvGraphicFramePr>
          <p:nvPr/>
        </p:nvGraphicFramePr>
        <p:xfrm>
          <a:off x="1997075" y="3490913"/>
          <a:ext cx="5849938" cy="708025"/>
        </p:xfrm>
        <a:graphic>
          <a:graphicData uri="http://schemas.openxmlformats.org/presentationml/2006/ole">
            <p:oleObj spid="_x0000_s147463" name="Equation" r:id="rId6" imgW="2616120" imgH="317160" progId="Equation.DSMT4">
              <p:embed/>
            </p:oleObj>
          </a:graphicData>
        </a:graphic>
      </p:graphicFrame>
      <p:graphicFrame>
        <p:nvGraphicFramePr>
          <p:cNvPr id="147464" name="Object 8"/>
          <p:cNvGraphicFramePr>
            <a:graphicFrameLocks noChangeAspect="1"/>
          </p:cNvGraphicFramePr>
          <p:nvPr/>
        </p:nvGraphicFramePr>
        <p:xfrm>
          <a:off x="3249613" y="4265613"/>
          <a:ext cx="4286250" cy="708025"/>
        </p:xfrm>
        <a:graphic>
          <a:graphicData uri="http://schemas.openxmlformats.org/presentationml/2006/ole">
            <p:oleObj spid="_x0000_s147464" name="Equation" r:id="rId7" imgW="1917360" imgH="317160" progId="Equation.DSMT4">
              <p:embed/>
            </p:oleObj>
          </a:graphicData>
        </a:graphic>
      </p:graphicFrame>
      <p:sp>
        <p:nvSpPr>
          <p:cNvPr id="147465" name="Rectangle 9"/>
          <p:cNvSpPr>
            <a:spLocks noChangeArrowheads="1"/>
          </p:cNvSpPr>
          <p:nvPr/>
        </p:nvSpPr>
        <p:spPr bwMode="auto">
          <a:xfrm>
            <a:off x="687388" y="1104900"/>
            <a:ext cx="7391400" cy="4905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Linear Programming Formulation (continued)</a:t>
            </a:r>
            <a:endParaRPr lang="en-US" sz="2400" i="1">
              <a:effectLst>
                <a:outerShdw blurRad="38100" dist="38100" dir="2700000" algn="tl">
                  <a:srgbClr val="000000"/>
                </a:outerShdw>
              </a:effectLst>
            </a:endParaRPr>
          </a:p>
        </p:txBody>
      </p:sp>
      <p:sp>
        <p:nvSpPr>
          <p:cNvPr id="147466" name="Rectangle 10"/>
          <p:cNvSpPr>
            <a:spLocks noChangeArrowheads="1"/>
          </p:cNvSpPr>
          <p:nvPr/>
        </p:nvSpPr>
        <p:spPr bwMode="auto">
          <a:xfrm>
            <a:off x="830263" y="115888"/>
            <a:ext cx="7475537" cy="68103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Shortest-Route Problem</a:t>
            </a:r>
          </a:p>
        </p:txBody>
      </p:sp>
    </p:spTree>
  </p:cSld>
  <p:clrMapOvr>
    <a:masterClrMapping/>
  </p:clrMapOvr>
  <p:transition>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2" name="Text Box 4"/>
          <p:cNvSpPr txBox="1">
            <a:spLocks noChangeArrowheads="1"/>
          </p:cNvSpPr>
          <p:nvPr/>
        </p:nvSpPr>
        <p:spPr bwMode="auto">
          <a:xfrm>
            <a:off x="889000" y="1111250"/>
            <a:ext cx="7734300" cy="3305175"/>
          </a:xfrm>
          <a:prstGeom prst="rect">
            <a:avLst/>
          </a:prstGeom>
          <a:noFill/>
          <a:ln w="12700">
            <a:noFill/>
            <a:miter lim="800000"/>
            <a:headEnd/>
            <a:tailEnd/>
          </a:ln>
          <a:effectLst/>
        </p:spPr>
        <p:txBody>
          <a:bodyPr>
            <a:spAutoFit/>
          </a:bodyPr>
          <a:lstStyle/>
          <a:p>
            <a:pPr algn="l">
              <a:lnSpc>
                <a:spcPct val="110000"/>
              </a:lnSpc>
            </a:pPr>
            <a:r>
              <a:rPr lang="en-US" sz="2400">
                <a:effectLst>
                  <a:outerShdw blurRad="38100" dist="38100" dir="2700000" algn="tl">
                    <a:srgbClr val="000000"/>
                  </a:outerShdw>
                </a:effectLst>
                <a:cs typeface="Arial" pitchFamily="34" charset="0"/>
              </a:rPr>
              <a:t>     Susan Winslow has an important business meeting</a:t>
            </a:r>
          </a:p>
          <a:p>
            <a:pPr algn="l">
              <a:lnSpc>
                <a:spcPct val="110000"/>
              </a:lnSpc>
            </a:pPr>
            <a:r>
              <a:rPr lang="en-US" sz="2400">
                <a:effectLst>
                  <a:outerShdw blurRad="38100" dist="38100" dir="2700000" algn="tl">
                    <a:srgbClr val="000000"/>
                  </a:outerShdw>
                </a:effectLst>
                <a:cs typeface="Arial" pitchFamily="34" charset="0"/>
              </a:rPr>
              <a:t>in Paducah this evening.  She has a number of alternate</a:t>
            </a:r>
          </a:p>
          <a:p>
            <a:pPr algn="l">
              <a:lnSpc>
                <a:spcPct val="110000"/>
              </a:lnSpc>
            </a:pPr>
            <a:r>
              <a:rPr lang="en-US" sz="2400">
                <a:effectLst>
                  <a:outerShdw blurRad="38100" dist="38100" dir="2700000" algn="tl">
                    <a:srgbClr val="000000"/>
                  </a:outerShdw>
                </a:effectLst>
                <a:cs typeface="Arial" pitchFamily="34" charset="0"/>
              </a:rPr>
              <a:t>routes by which she can travel from the company headquarters in Lewisburg to Paducah.  The network of alternate routes and their respective travel time, ticket cost, and transport mode appear on the next two slides.</a:t>
            </a:r>
          </a:p>
          <a:p>
            <a:pPr algn="l">
              <a:lnSpc>
                <a:spcPct val="110000"/>
              </a:lnSpc>
            </a:pPr>
            <a:r>
              <a:rPr lang="en-US" sz="2400">
                <a:effectLst>
                  <a:outerShdw blurRad="38100" dist="38100" dir="2700000" algn="tl">
                    <a:srgbClr val="000000"/>
                  </a:outerShdw>
                </a:effectLst>
                <a:cs typeface="Arial" pitchFamily="34" charset="0"/>
              </a:rPr>
              <a:t>     If Susan earns a wage of $15 per hour, what route</a:t>
            </a:r>
          </a:p>
          <a:p>
            <a:pPr algn="l">
              <a:lnSpc>
                <a:spcPct val="110000"/>
              </a:lnSpc>
            </a:pPr>
            <a:r>
              <a:rPr lang="en-US" sz="2400">
                <a:effectLst>
                  <a:outerShdw blurRad="38100" dist="38100" dir="2700000" algn="tl">
                    <a:srgbClr val="000000"/>
                  </a:outerShdw>
                </a:effectLst>
                <a:cs typeface="Arial" pitchFamily="34" charset="0"/>
              </a:rPr>
              <a:t>should she take to minimize the total travel cost?</a:t>
            </a:r>
            <a:r>
              <a:rPr lang="en-US" sz="2400">
                <a:effectLst>
                  <a:outerShdw blurRad="38100" dist="38100" dir="2700000" algn="tl">
                    <a:srgbClr val="000000"/>
                  </a:outerShdw>
                </a:effectLst>
              </a:rPr>
              <a:t> </a:t>
            </a:r>
          </a:p>
        </p:txBody>
      </p:sp>
      <p:sp>
        <p:nvSpPr>
          <p:cNvPr id="145413" name="Rectangle 5"/>
          <p:cNvSpPr>
            <a:spLocks noChangeArrowheads="1"/>
          </p:cNvSpPr>
          <p:nvPr/>
        </p:nvSpPr>
        <p:spPr bwMode="auto">
          <a:xfrm>
            <a:off x="830263" y="115888"/>
            <a:ext cx="7475537" cy="68103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Shortest Route</a:t>
            </a:r>
          </a:p>
        </p:txBody>
      </p:sp>
    </p:spTree>
  </p:cSld>
  <p:clrMapOvr>
    <a:masterClrMapping/>
  </p:clrMapOvr>
  <p:transition>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90" name="Rectangle 78"/>
          <p:cNvSpPr>
            <a:spLocks noChangeArrowheads="1"/>
          </p:cNvSpPr>
          <p:nvPr/>
        </p:nvSpPr>
        <p:spPr bwMode="auto">
          <a:xfrm>
            <a:off x="1282700" y="1625600"/>
            <a:ext cx="6667500" cy="37465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endParaRPr lang="en-US"/>
          </a:p>
        </p:txBody>
      </p:sp>
      <p:sp>
        <p:nvSpPr>
          <p:cNvPr id="166932" name="Oval 20"/>
          <p:cNvSpPr>
            <a:spLocks noChangeAspect="1" noChangeArrowheads="1"/>
          </p:cNvSpPr>
          <p:nvPr/>
        </p:nvSpPr>
        <p:spPr bwMode="auto">
          <a:xfrm>
            <a:off x="6848475" y="3530600"/>
            <a:ext cx="541338" cy="484188"/>
          </a:xfrm>
          <a:prstGeom prst="ellipse">
            <a:avLst/>
          </a:prstGeom>
          <a:gradFill rotWithShape="0">
            <a:gsLst>
              <a:gs pos="0">
                <a:srgbClr val="993366"/>
              </a:gs>
              <a:gs pos="100000">
                <a:srgbClr val="993366">
                  <a:gamma/>
                  <a:shade val="46275"/>
                  <a:invGamma/>
                </a:srgbClr>
              </a:gs>
            </a:gsLst>
            <a:path path="shape">
              <a:fillToRect l="50000" t="50000" r="50000" b="50000"/>
            </a:path>
          </a:gradFill>
          <a:ln w="9525">
            <a:solidFill>
              <a:srgbClr val="FFFFFF"/>
            </a:solidFill>
            <a:round/>
            <a:headEnd/>
            <a:tailEnd/>
          </a:ln>
        </p:spPr>
        <p:txBody>
          <a:bodyPr anchor="ctr" anchorCtr="1"/>
          <a:lstStyle/>
          <a:p>
            <a:r>
              <a:rPr lang="en-US" sz="2400">
                <a:effectLst>
                  <a:outerShdw blurRad="38100" dist="38100" dir="2700000" algn="tl">
                    <a:srgbClr val="000000"/>
                  </a:outerShdw>
                </a:effectLst>
              </a:rPr>
              <a:t>6</a:t>
            </a:r>
          </a:p>
        </p:txBody>
      </p:sp>
      <p:sp>
        <p:nvSpPr>
          <p:cNvPr id="166935" name="Line 23"/>
          <p:cNvSpPr>
            <a:spLocks noChangeAspect="1" noChangeShapeType="1"/>
          </p:cNvSpPr>
          <p:nvPr/>
        </p:nvSpPr>
        <p:spPr bwMode="auto">
          <a:xfrm flipV="1">
            <a:off x="2266950" y="2359025"/>
            <a:ext cx="546100" cy="1389063"/>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38" name="Line 26"/>
          <p:cNvSpPr>
            <a:spLocks noChangeAspect="1" noChangeShapeType="1"/>
          </p:cNvSpPr>
          <p:nvPr/>
        </p:nvSpPr>
        <p:spPr bwMode="auto">
          <a:xfrm flipV="1">
            <a:off x="2389188" y="2303463"/>
            <a:ext cx="3200400" cy="1543050"/>
          </a:xfrm>
          <a:prstGeom prst="line">
            <a:avLst/>
          </a:prstGeom>
          <a:noFill/>
          <a:ln w="9525">
            <a:solidFill>
              <a:srgbClr val="FFFFFF"/>
            </a:solidFill>
            <a:round/>
            <a:headEnd/>
            <a:tailEnd/>
          </a:ln>
          <a:effectLst>
            <a:outerShdw dist="17961" dir="2700000" algn="ctr" rotWithShape="0">
              <a:srgbClr val="000000"/>
            </a:outerShdw>
          </a:effectLst>
        </p:spPr>
        <p:txBody>
          <a:bodyPr/>
          <a:lstStyle/>
          <a:p>
            <a:endParaRPr lang="en-US"/>
          </a:p>
        </p:txBody>
      </p:sp>
      <p:sp>
        <p:nvSpPr>
          <p:cNvPr id="166941" name="Line 29"/>
          <p:cNvSpPr>
            <a:spLocks noChangeAspect="1" noChangeShapeType="1"/>
          </p:cNvSpPr>
          <p:nvPr/>
        </p:nvSpPr>
        <p:spPr bwMode="auto">
          <a:xfrm flipV="1">
            <a:off x="2490788" y="3846513"/>
            <a:ext cx="4343400" cy="241300"/>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44" name="Line 32"/>
          <p:cNvSpPr>
            <a:spLocks noChangeAspect="1" noChangeShapeType="1"/>
          </p:cNvSpPr>
          <p:nvPr/>
        </p:nvSpPr>
        <p:spPr bwMode="auto">
          <a:xfrm>
            <a:off x="2362200" y="4165600"/>
            <a:ext cx="2565400" cy="646113"/>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47" name="Line 35"/>
          <p:cNvSpPr>
            <a:spLocks noChangeAspect="1" noChangeShapeType="1"/>
          </p:cNvSpPr>
          <p:nvPr/>
        </p:nvSpPr>
        <p:spPr bwMode="auto">
          <a:xfrm flipV="1">
            <a:off x="2452688" y="3594100"/>
            <a:ext cx="1524000" cy="333375"/>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50" name="Line 38"/>
          <p:cNvSpPr>
            <a:spLocks noChangeAspect="1" noChangeShapeType="1"/>
          </p:cNvSpPr>
          <p:nvPr/>
        </p:nvSpPr>
        <p:spPr bwMode="auto">
          <a:xfrm>
            <a:off x="6110288" y="2317750"/>
            <a:ext cx="865187" cy="1231900"/>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53" name="Line 41"/>
          <p:cNvSpPr>
            <a:spLocks noChangeAspect="1" noChangeShapeType="1"/>
          </p:cNvSpPr>
          <p:nvPr/>
        </p:nvSpPr>
        <p:spPr bwMode="auto">
          <a:xfrm>
            <a:off x="3109913" y="2316163"/>
            <a:ext cx="3802062" cy="1290637"/>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56" name="Line 44"/>
          <p:cNvSpPr>
            <a:spLocks noChangeAspect="1" noChangeShapeType="1"/>
          </p:cNvSpPr>
          <p:nvPr/>
        </p:nvSpPr>
        <p:spPr bwMode="auto">
          <a:xfrm>
            <a:off x="4471988" y="3552825"/>
            <a:ext cx="2362200" cy="163513"/>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59" name="Line 47"/>
          <p:cNvSpPr>
            <a:spLocks noChangeAspect="1" noChangeShapeType="1"/>
          </p:cNvSpPr>
          <p:nvPr/>
        </p:nvSpPr>
        <p:spPr bwMode="auto">
          <a:xfrm flipV="1">
            <a:off x="4408488" y="2463800"/>
            <a:ext cx="1292225" cy="869950"/>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62" name="Line 50"/>
          <p:cNvSpPr>
            <a:spLocks noChangeAspect="1" noChangeShapeType="1"/>
          </p:cNvSpPr>
          <p:nvPr/>
        </p:nvSpPr>
        <p:spPr bwMode="auto">
          <a:xfrm>
            <a:off x="4421188" y="3684588"/>
            <a:ext cx="630237" cy="984250"/>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65" name="Line 53"/>
          <p:cNvSpPr>
            <a:spLocks noChangeAspect="1" noChangeShapeType="1"/>
          </p:cNvSpPr>
          <p:nvPr/>
        </p:nvSpPr>
        <p:spPr bwMode="auto">
          <a:xfrm flipV="1">
            <a:off x="5164138" y="2508250"/>
            <a:ext cx="688975" cy="2155825"/>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68" name="Line 56"/>
          <p:cNvSpPr>
            <a:spLocks noChangeAspect="1" noChangeShapeType="1"/>
          </p:cNvSpPr>
          <p:nvPr/>
        </p:nvSpPr>
        <p:spPr bwMode="auto">
          <a:xfrm flipV="1">
            <a:off x="5349875" y="3940175"/>
            <a:ext cx="1520825" cy="792163"/>
          </a:xfrm>
          <a:prstGeom prst="line">
            <a:avLst/>
          </a:prstGeom>
          <a:noFill/>
          <a:ln w="9525">
            <a:solidFill>
              <a:srgbClr val="FFFFFF"/>
            </a:solidFill>
            <a:round/>
            <a:headEnd/>
            <a:tailEnd/>
          </a:ln>
          <a:effectLst>
            <a:outerShdw dist="17961" dir="2700000" algn="ctr" rotWithShape="0">
              <a:srgbClr val="000000"/>
            </a:outerShdw>
          </a:effectLst>
        </p:spPr>
        <p:txBody>
          <a:bodyPr/>
          <a:lstStyle/>
          <a:p>
            <a:endParaRPr lang="en-US"/>
          </a:p>
        </p:txBody>
      </p:sp>
      <p:sp>
        <p:nvSpPr>
          <p:cNvPr id="166971" name="Rectangle 59"/>
          <p:cNvSpPr>
            <a:spLocks noChangeAspect="1" noChangeArrowheads="1"/>
          </p:cNvSpPr>
          <p:nvPr/>
        </p:nvSpPr>
        <p:spPr bwMode="auto">
          <a:xfrm>
            <a:off x="2208213" y="2808288"/>
            <a:ext cx="196850"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A</a:t>
            </a:r>
          </a:p>
        </p:txBody>
      </p:sp>
      <p:sp>
        <p:nvSpPr>
          <p:cNvPr id="166972" name="Rectangle 60"/>
          <p:cNvSpPr>
            <a:spLocks noChangeAspect="1" noChangeArrowheads="1"/>
          </p:cNvSpPr>
          <p:nvPr/>
        </p:nvSpPr>
        <p:spPr bwMode="auto">
          <a:xfrm>
            <a:off x="3186113" y="3057525"/>
            <a:ext cx="155575"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B</a:t>
            </a:r>
          </a:p>
        </p:txBody>
      </p:sp>
      <p:sp>
        <p:nvSpPr>
          <p:cNvPr id="166973" name="Rectangle 61"/>
          <p:cNvSpPr>
            <a:spLocks noChangeAspect="1" noChangeArrowheads="1"/>
          </p:cNvSpPr>
          <p:nvPr/>
        </p:nvSpPr>
        <p:spPr bwMode="auto">
          <a:xfrm>
            <a:off x="3548063" y="3336925"/>
            <a:ext cx="179387"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C</a:t>
            </a:r>
          </a:p>
        </p:txBody>
      </p:sp>
      <p:sp>
        <p:nvSpPr>
          <p:cNvPr id="166974" name="Rectangle 62"/>
          <p:cNvSpPr>
            <a:spLocks noChangeAspect="1" noChangeArrowheads="1"/>
          </p:cNvSpPr>
          <p:nvPr/>
        </p:nvSpPr>
        <p:spPr bwMode="auto">
          <a:xfrm>
            <a:off x="3679825" y="4052888"/>
            <a:ext cx="196850"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D</a:t>
            </a:r>
          </a:p>
        </p:txBody>
      </p:sp>
      <p:sp>
        <p:nvSpPr>
          <p:cNvPr id="166975" name="Rectangle 63"/>
          <p:cNvSpPr>
            <a:spLocks noChangeAspect="1" noChangeArrowheads="1"/>
          </p:cNvSpPr>
          <p:nvPr/>
        </p:nvSpPr>
        <p:spPr bwMode="auto">
          <a:xfrm>
            <a:off x="3448050" y="4524375"/>
            <a:ext cx="155575"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E</a:t>
            </a:r>
          </a:p>
        </p:txBody>
      </p:sp>
      <p:sp>
        <p:nvSpPr>
          <p:cNvPr id="166976" name="Rectangle 64"/>
          <p:cNvSpPr>
            <a:spLocks noChangeAspect="1" noChangeArrowheads="1"/>
          </p:cNvSpPr>
          <p:nvPr/>
        </p:nvSpPr>
        <p:spPr bwMode="auto">
          <a:xfrm>
            <a:off x="4327525" y="1816100"/>
            <a:ext cx="141288"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F</a:t>
            </a:r>
          </a:p>
        </p:txBody>
      </p:sp>
      <p:sp>
        <p:nvSpPr>
          <p:cNvPr id="166977" name="Rectangle 65"/>
          <p:cNvSpPr>
            <a:spLocks noChangeAspect="1" noChangeArrowheads="1"/>
          </p:cNvSpPr>
          <p:nvPr/>
        </p:nvSpPr>
        <p:spPr bwMode="auto">
          <a:xfrm>
            <a:off x="4767263" y="3116263"/>
            <a:ext cx="193675"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G</a:t>
            </a:r>
          </a:p>
        </p:txBody>
      </p:sp>
      <p:sp>
        <p:nvSpPr>
          <p:cNvPr id="166978" name="Rectangle 66"/>
          <p:cNvSpPr>
            <a:spLocks noChangeAspect="1" noChangeArrowheads="1"/>
          </p:cNvSpPr>
          <p:nvPr/>
        </p:nvSpPr>
        <p:spPr bwMode="auto">
          <a:xfrm>
            <a:off x="4476750" y="4179888"/>
            <a:ext cx="211138"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H</a:t>
            </a:r>
          </a:p>
        </p:txBody>
      </p:sp>
      <p:sp>
        <p:nvSpPr>
          <p:cNvPr id="166979" name="Rectangle 67"/>
          <p:cNvSpPr>
            <a:spLocks noChangeAspect="1" noChangeArrowheads="1"/>
          </p:cNvSpPr>
          <p:nvPr/>
        </p:nvSpPr>
        <p:spPr bwMode="auto">
          <a:xfrm>
            <a:off x="5440363" y="4103688"/>
            <a:ext cx="85725"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I</a:t>
            </a:r>
          </a:p>
        </p:txBody>
      </p:sp>
      <p:sp>
        <p:nvSpPr>
          <p:cNvPr id="166980" name="Rectangle 68"/>
          <p:cNvSpPr>
            <a:spLocks noChangeAspect="1" noChangeArrowheads="1"/>
          </p:cNvSpPr>
          <p:nvPr/>
        </p:nvSpPr>
        <p:spPr bwMode="auto">
          <a:xfrm>
            <a:off x="5272088" y="3214688"/>
            <a:ext cx="84137"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J</a:t>
            </a:r>
          </a:p>
        </p:txBody>
      </p:sp>
      <p:sp>
        <p:nvSpPr>
          <p:cNvPr id="166981" name="Rectangle 69"/>
          <p:cNvSpPr>
            <a:spLocks noChangeAspect="1" noChangeArrowheads="1"/>
          </p:cNvSpPr>
          <p:nvPr/>
        </p:nvSpPr>
        <p:spPr bwMode="auto">
          <a:xfrm>
            <a:off x="3586163" y="2581275"/>
            <a:ext cx="184150"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K</a:t>
            </a:r>
          </a:p>
        </p:txBody>
      </p:sp>
      <p:sp>
        <p:nvSpPr>
          <p:cNvPr id="166982" name="Rectangle 70"/>
          <p:cNvSpPr>
            <a:spLocks noChangeAspect="1" noChangeArrowheads="1"/>
          </p:cNvSpPr>
          <p:nvPr/>
        </p:nvSpPr>
        <p:spPr bwMode="auto">
          <a:xfrm>
            <a:off x="6608763" y="2608263"/>
            <a:ext cx="155575"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L</a:t>
            </a:r>
          </a:p>
        </p:txBody>
      </p:sp>
      <p:sp>
        <p:nvSpPr>
          <p:cNvPr id="166983" name="Rectangle 71"/>
          <p:cNvSpPr>
            <a:spLocks noChangeAspect="1" noChangeArrowheads="1"/>
          </p:cNvSpPr>
          <p:nvPr/>
        </p:nvSpPr>
        <p:spPr bwMode="auto">
          <a:xfrm>
            <a:off x="5930900" y="4506913"/>
            <a:ext cx="239713" cy="304800"/>
          </a:xfrm>
          <a:prstGeom prst="rect">
            <a:avLst/>
          </a:prstGeom>
          <a:noFill/>
          <a:ln w="9525">
            <a:noFill/>
            <a:miter lim="800000"/>
            <a:headEnd/>
            <a:tailEnd/>
          </a:ln>
        </p:spPr>
        <p:txBody>
          <a:bodyPr wrap="none" lIns="0" tIns="0" rIns="0" bIns="0">
            <a:spAutoFit/>
          </a:bodyPr>
          <a:lstStyle/>
          <a:p>
            <a:r>
              <a:rPr lang="en-US" sz="2000">
                <a:effectLst>
                  <a:outerShdw blurRad="38100" dist="38100" dir="2700000" algn="tl">
                    <a:srgbClr val="000000"/>
                  </a:outerShdw>
                </a:effectLst>
              </a:rPr>
              <a:t>M</a:t>
            </a:r>
          </a:p>
        </p:txBody>
      </p:sp>
      <p:sp>
        <p:nvSpPr>
          <p:cNvPr id="166984" name="Line 72"/>
          <p:cNvSpPr>
            <a:spLocks noChangeAspect="1" noChangeShapeType="1"/>
          </p:cNvSpPr>
          <p:nvPr/>
        </p:nvSpPr>
        <p:spPr bwMode="auto">
          <a:xfrm>
            <a:off x="3135313" y="2168525"/>
            <a:ext cx="2436812" cy="1588"/>
          </a:xfrm>
          <a:prstGeom prst="line">
            <a:avLst/>
          </a:prstGeom>
          <a:noFill/>
          <a:ln w="9525">
            <a:solidFill>
              <a:srgbClr val="FFFFFF"/>
            </a:solidFill>
            <a:round/>
            <a:headEnd/>
            <a:tailEnd type="none" w="lg" len="med"/>
          </a:ln>
          <a:effectLst>
            <a:outerShdw dist="17961" dir="2700000" algn="ctr" rotWithShape="0">
              <a:srgbClr val="000000"/>
            </a:outerShdw>
          </a:effectLst>
        </p:spPr>
        <p:txBody>
          <a:bodyPr/>
          <a:lstStyle/>
          <a:p>
            <a:endParaRPr lang="en-US"/>
          </a:p>
        </p:txBody>
      </p:sp>
      <p:sp>
        <p:nvSpPr>
          <p:cNvPr id="166915" name="Rectangle 3"/>
          <p:cNvSpPr>
            <a:spLocks noChangeArrowheads="1"/>
          </p:cNvSpPr>
          <p:nvPr/>
        </p:nvSpPr>
        <p:spPr bwMode="auto">
          <a:xfrm>
            <a:off x="830263" y="115888"/>
            <a:ext cx="7475537" cy="68103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Shortest Route</a:t>
            </a:r>
          </a:p>
        </p:txBody>
      </p:sp>
      <p:sp>
        <p:nvSpPr>
          <p:cNvPr id="166988" name="Text Box 76"/>
          <p:cNvSpPr txBox="1">
            <a:spLocks noChangeArrowheads="1"/>
          </p:cNvSpPr>
          <p:nvPr/>
        </p:nvSpPr>
        <p:spPr bwMode="auto">
          <a:xfrm>
            <a:off x="6497638" y="4116388"/>
            <a:ext cx="1355725" cy="457200"/>
          </a:xfrm>
          <a:prstGeom prst="rect">
            <a:avLst/>
          </a:prstGeom>
          <a:noFill/>
          <a:ln w="12700">
            <a:noFill/>
            <a:miter lim="800000"/>
            <a:headEnd/>
            <a:tailEnd/>
          </a:ln>
          <a:effectLst/>
        </p:spPr>
        <p:txBody>
          <a:bodyPr wrap="none">
            <a:spAutoFit/>
          </a:bodyPr>
          <a:lstStyle/>
          <a:p>
            <a:r>
              <a:rPr lang="en-US" sz="2400">
                <a:effectLst>
                  <a:outerShdw blurRad="38100" dist="38100" dir="2700000" algn="tl">
                    <a:srgbClr val="000000"/>
                  </a:outerShdw>
                </a:effectLst>
              </a:rPr>
              <a:t>Paducah</a:t>
            </a:r>
          </a:p>
        </p:txBody>
      </p:sp>
      <p:sp>
        <p:nvSpPr>
          <p:cNvPr id="166989" name="Text Box 77"/>
          <p:cNvSpPr txBox="1">
            <a:spLocks noChangeArrowheads="1"/>
          </p:cNvSpPr>
          <p:nvPr/>
        </p:nvSpPr>
        <p:spPr bwMode="auto">
          <a:xfrm>
            <a:off x="1382713" y="4306888"/>
            <a:ext cx="1630362" cy="457200"/>
          </a:xfrm>
          <a:prstGeom prst="rect">
            <a:avLst/>
          </a:prstGeom>
          <a:noFill/>
          <a:ln w="12700">
            <a:noFill/>
            <a:miter lim="800000"/>
            <a:headEnd/>
            <a:tailEnd/>
          </a:ln>
          <a:effectLst/>
        </p:spPr>
        <p:txBody>
          <a:bodyPr wrap="none">
            <a:spAutoFit/>
          </a:bodyPr>
          <a:lstStyle/>
          <a:p>
            <a:r>
              <a:rPr lang="en-US" sz="2400">
                <a:effectLst>
                  <a:outerShdw blurRad="38100" dist="38100" dir="2700000" algn="tl">
                    <a:srgbClr val="000000"/>
                  </a:outerShdw>
                </a:effectLst>
              </a:rPr>
              <a:t>Lewisburg</a:t>
            </a:r>
          </a:p>
        </p:txBody>
      </p:sp>
      <p:sp>
        <p:nvSpPr>
          <p:cNvPr id="166917" name="Oval 5"/>
          <p:cNvSpPr>
            <a:spLocks noChangeAspect="1" noChangeArrowheads="1"/>
          </p:cNvSpPr>
          <p:nvPr/>
        </p:nvSpPr>
        <p:spPr bwMode="auto">
          <a:xfrm>
            <a:off x="1955800" y="3771900"/>
            <a:ext cx="541338" cy="484188"/>
          </a:xfrm>
          <a:prstGeom prst="ellipse">
            <a:avLst/>
          </a:prstGeom>
          <a:gradFill rotWithShape="0">
            <a:gsLst>
              <a:gs pos="0">
                <a:srgbClr val="993366"/>
              </a:gs>
              <a:gs pos="100000">
                <a:srgbClr val="993366">
                  <a:gamma/>
                  <a:shade val="46275"/>
                  <a:invGamma/>
                </a:srgbClr>
              </a:gs>
            </a:gsLst>
            <a:path path="shape">
              <a:fillToRect l="50000" t="50000" r="50000" b="50000"/>
            </a:path>
          </a:gradFill>
          <a:ln w="9525">
            <a:solidFill>
              <a:srgbClr val="FFFFFF"/>
            </a:solidFill>
            <a:round/>
            <a:headEnd/>
            <a:tailEnd/>
          </a:ln>
        </p:spPr>
        <p:txBody>
          <a:bodyPr anchor="ctr" anchorCtr="1"/>
          <a:lstStyle/>
          <a:p>
            <a:r>
              <a:rPr lang="en-US" sz="2400">
                <a:effectLst>
                  <a:outerShdw blurRad="38100" dist="38100" dir="2700000" algn="tl">
                    <a:srgbClr val="000000"/>
                  </a:outerShdw>
                </a:effectLst>
              </a:rPr>
              <a:t>1</a:t>
            </a:r>
          </a:p>
        </p:txBody>
      </p:sp>
      <p:sp>
        <p:nvSpPr>
          <p:cNvPr id="166929" name="Oval 17"/>
          <p:cNvSpPr>
            <a:spLocks noChangeAspect="1" noChangeArrowheads="1"/>
          </p:cNvSpPr>
          <p:nvPr/>
        </p:nvSpPr>
        <p:spPr bwMode="auto">
          <a:xfrm>
            <a:off x="2651125" y="1920875"/>
            <a:ext cx="541338" cy="484188"/>
          </a:xfrm>
          <a:prstGeom prst="ellipse">
            <a:avLst/>
          </a:prstGeom>
          <a:gradFill rotWithShape="0">
            <a:gsLst>
              <a:gs pos="0">
                <a:srgbClr val="993366"/>
              </a:gs>
              <a:gs pos="100000">
                <a:srgbClr val="993366">
                  <a:gamma/>
                  <a:shade val="46275"/>
                  <a:invGamma/>
                </a:srgbClr>
              </a:gs>
            </a:gsLst>
            <a:path path="shape">
              <a:fillToRect l="50000" t="50000" r="50000" b="50000"/>
            </a:path>
          </a:gradFill>
          <a:ln w="9525">
            <a:solidFill>
              <a:srgbClr val="FFFFFF"/>
            </a:solidFill>
            <a:round/>
            <a:headEnd/>
            <a:tailEnd/>
          </a:ln>
        </p:spPr>
        <p:txBody>
          <a:bodyPr anchor="ctr" anchorCtr="1"/>
          <a:lstStyle/>
          <a:p>
            <a:r>
              <a:rPr lang="en-US" sz="2400">
                <a:effectLst>
                  <a:outerShdw blurRad="38100" dist="38100" dir="2700000" algn="tl">
                    <a:srgbClr val="000000"/>
                  </a:outerShdw>
                </a:effectLst>
              </a:rPr>
              <a:t>2</a:t>
            </a:r>
          </a:p>
        </p:txBody>
      </p:sp>
      <p:sp>
        <p:nvSpPr>
          <p:cNvPr id="166926" name="Oval 14"/>
          <p:cNvSpPr>
            <a:spLocks noChangeAspect="1" noChangeArrowheads="1"/>
          </p:cNvSpPr>
          <p:nvPr/>
        </p:nvSpPr>
        <p:spPr bwMode="auto">
          <a:xfrm>
            <a:off x="5586413" y="2001838"/>
            <a:ext cx="541337" cy="482600"/>
          </a:xfrm>
          <a:prstGeom prst="ellipse">
            <a:avLst/>
          </a:prstGeom>
          <a:gradFill rotWithShape="0">
            <a:gsLst>
              <a:gs pos="0">
                <a:srgbClr val="993366"/>
              </a:gs>
              <a:gs pos="100000">
                <a:srgbClr val="993366">
                  <a:gamma/>
                  <a:shade val="46275"/>
                  <a:invGamma/>
                </a:srgbClr>
              </a:gs>
            </a:gsLst>
            <a:path path="shape">
              <a:fillToRect l="50000" t="50000" r="50000" b="50000"/>
            </a:path>
          </a:gradFill>
          <a:ln w="9525">
            <a:solidFill>
              <a:srgbClr val="FFFFFF"/>
            </a:solidFill>
            <a:round/>
            <a:headEnd/>
            <a:tailEnd/>
          </a:ln>
        </p:spPr>
        <p:txBody>
          <a:bodyPr anchor="ctr" anchorCtr="1"/>
          <a:lstStyle/>
          <a:p>
            <a:r>
              <a:rPr lang="en-US" sz="2400">
                <a:effectLst>
                  <a:outerShdw blurRad="38100" dist="38100" dir="2700000" algn="tl">
                    <a:srgbClr val="000000"/>
                  </a:outerShdw>
                </a:effectLst>
              </a:rPr>
              <a:t>5</a:t>
            </a:r>
          </a:p>
        </p:txBody>
      </p:sp>
      <p:sp>
        <p:nvSpPr>
          <p:cNvPr id="166920" name="Oval 8"/>
          <p:cNvSpPr>
            <a:spLocks noChangeAspect="1" noChangeArrowheads="1"/>
          </p:cNvSpPr>
          <p:nvPr/>
        </p:nvSpPr>
        <p:spPr bwMode="auto">
          <a:xfrm>
            <a:off x="3963988" y="3289300"/>
            <a:ext cx="541337" cy="484188"/>
          </a:xfrm>
          <a:prstGeom prst="ellipse">
            <a:avLst/>
          </a:prstGeom>
          <a:gradFill rotWithShape="0">
            <a:gsLst>
              <a:gs pos="0">
                <a:srgbClr val="993366"/>
              </a:gs>
              <a:gs pos="100000">
                <a:srgbClr val="993366">
                  <a:gamma/>
                  <a:shade val="46275"/>
                  <a:invGamma/>
                </a:srgbClr>
              </a:gs>
            </a:gsLst>
            <a:path path="shape">
              <a:fillToRect l="50000" t="50000" r="50000" b="50000"/>
            </a:path>
          </a:gradFill>
          <a:ln w="9525">
            <a:solidFill>
              <a:srgbClr val="FFFFFF"/>
            </a:solidFill>
            <a:round/>
            <a:headEnd/>
            <a:tailEnd/>
          </a:ln>
        </p:spPr>
        <p:txBody>
          <a:bodyPr anchor="ctr" anchorCtr="1"/>
          <a:lstStyle/>
          <a:p>
            <a:r>
              <a:rPr lang="en-US" sz="2400">
                <a:effectLst>
                  <a:outerShdw blurRad="38100" dist="38100" dir="2700000" algn="tl">
                    <a:srgbClr val="000000"/>
                  </a:outerShdw>
                </a:effectLst>
              </a:rPr>
              <a:t>3</a:t>
            </a:r>
          </a:p>
        </p:txBody>
      </p:sp>
      <p:sp>
        <p:nvSpPr>
          <p:cNvPr id="166923" name="Oval 11"/>
          <p:cNvSpPr>
            <a:spLocks noChangeAspect="1" noChangeArrowheads="1"/>
          </p:cNvSpPr>
          <p:nvPr/>
        </p:nvSpPr>
        <p:spPr bwMode="auto">
          <a:xfrm>
            <a:off x="4916488" y="4657725"/>
            <a:ext cx="541337" cy="484188"/>
          </a:xfrm>
          <a:prstGeom prst="ellipse">
            <a:avLst/>
          </a:prstGeom>
          <a:gradFill rotWithShape="0">
            <a:gsLst>
              <a:gs pos="0">
                <a:srgbClr val="993366"/>
              </a:gs>
              <a:gs pos="100000">
                <a:srgbClr val="993366">
                  <a:gamma/>
                  <a:shade val="46275"/>
                  <a:invGamma/>
                </a:srgbClr>
              </a:gs>
            </a:gsLst>
            <a:path path="shape">
              <a:fillToRect l="50000" t="50000" r="50000" b="50000"/>
            </a:path>
          </a:gradFill>
          <a:ln w="9525">
            <a:solidFill>
              <a:srgbClr val="FFFFFF"/>
            </a:solidFill>
            <a:round/>
            <a:headEnd/>
            <a:tailEnd/>
          </a:ln>
        </p:spPr>
        <p:txBody>
          <a:bodyPr anchor="ctr" anchorCtr="1"/>
          <a:lstStyle/>
          <a:p>
            <a:r>
              <a:rPr lang="en-US" sz="2400">
                <a:effectLst>
                  <a:outerShdw blurRad="38100" dist="38100" dir="2700000" algn="tl">
                    <a:srgbClr val="000000"/>
                  </a:outerShdw>
                </a:effectLst>
              </a:rPr>
              <a:t>4</a:t>
            </a:r>
          </a:p>
        </p:txBody>
      </p:sp>
      <p:sp>
        <p:nvSpPr>
          <p:cNvPr id="166991" name="Rectangle 79"/>
          <p:cNvSpPr>
            <a:spLocks noChangeArrowheads="1"/>
          </p:cNvSpPr>
          <p:nvPr/>
        </p:nvSpPr>
        <p:spPr bwMode="auto">
          <a:xfrm>
            <a:off x="687388" y="1104900"/>
            <a:ext cx="5118100" cy="5159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Network Model</a:t>
            </a:r>
          </a:p>
        </p:txBody>
      </p:sp>
    </p:spTree>
  </p:cSld>
  <p:clrMapOvr>
    <a:masterClrMapping/>
  </p:clrMapOvr>
  <p:transition>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41" name="Rectangle 5"/>
          <p:cNvSpPr>
            <a:spLocks noChangeArrowheads="1"/>
          </p:cNvSpPr>
          <p:nvPr/>
        </p:nvSpPr>
        <p:spPr bwMode="auto">
          <a:xfrm>
            <a:off x="1244600" y="1009650"/>
            <a:ext cx="6591300" cy="51244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endParaRPr lang="en-US"/>
          </a:p>
        </p:txBody>
      </p:sp>
      <p:sp>
        <p:nvSpPr>
          <p:cNvPr id="167938" name="Rectangle 2"/>
          <p:cNvSpPr>
            <a:spLocks noChangeArrowheads="1"/>
          </p:cNvSpPr>
          <p:nvPr/>
        </p:nvSpPr>
        <p:spPr bwMode="auto">
          <a:xfrm>
            <a:off x="830263" y="115888"/>
            <a:ext cx="7475537" cy="68103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Shortest Route</a:t>
            </a:r>
          </a:p>
        </p:txBody>
      </p:sp>
      <p:sp>
        <p:nvSpPr>
          <p:cNvPr id="167940" name="Text Box 4"/>
          <p:cNvSpPr txBox="1">
            <a:spLocks noChangeArrowheads="1"/>
          </p:cNvSpPr>
          <p:nvPr/>
        </p:nvSpPr>
        <p:spPr bwMode="auto">
          <a:xfrm>
            <a:off x="1355725" y="1071563"/>
            <a:ext cx="6483350" cy="5021262"/>
          </a:xfrm>
          <a:prstGeom prst="rect">
            <a:avLst/>
          </a:prstGeom>
          <a:noFill/>
          <a:ln w="12700">
            <a:noFill/>
            <a:miter lim="800000"/>
            <a:headEnd/>
            <a:tailEnd/>
          </a:ln>
          <a:effectLst/>
        </p:spPr>
        <p:txBody>
          <a:bodyPr>
            <a:spAutoFit/>
          </a:bodyPr>
          <a:lstStyle/>
          <a:p>
            <a:pPr algn="l">
              <a:lnSpc>
                <a:spcPct val="90000"/>
              </a:lnSpc>
            </a:pPr>
            <a:r>
              <a:rPr lang="en-US" sz="2400">
                <a:effectLst>
                  <a:outerShdw blurRad="38100" dist="38100" dir="2700000" algn="tl">
                    <a:srgbClr val="000000"/>
                  </a:outerShdw>
                </a:effectLst>
                <a:cs typeface="Arial" pitchFamily="34" charset="0"/>
              </a:rPr>
              <a:t> 	       Transport          Time	          Ticket</a:t>
            </a:r>
            <a:endParaRPr lang="en-US" sz="2400">
              <a:effectLst>
                <a:outerShdw blurRad="38100" dist="38100" dir="2700000" algn="tl">
                  <a:srgbClr val="000000"/>
                </a:outerShdw>
              </a:effectLst>
              <a:cs typeface="Times New Roman" pitchFamily="18" charset="0"/>
            </a:endParaRPr>
          </a:p>
          <a:p>
            <a:pPr algn="l">
              <a:lnSpc>
                <a:spcPct val="90000"/>
              </a:lnSpc>
            </a:pPr>
            <a:r>
              <a:rPr lang="en-US" sz="2400" u="sng">
                <a:effectLst>
                  <a:outerShdw blurRad="38100" dist="38100" dir="2700000" algn="tl">
                    <a:srgbClr val="000000"/>
                  </a:outerShdw>
                </a:effectLst>
                <a:cs typeface="Arial" pitchFamily="34" charset="0"/>
              </a:rPr>
              <a:t>Route</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Mode</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(hours)</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Cost</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pitchFamily="34" charset="0"/>
              </a:rPr>
              <a:t>    A    		Train        	4            	$  20</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pitchFamily="34" charset="0"/>
              </a:rPr>
              <a:t>    B    		Plane       	1            	$115</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pitchFamily="34" charset="0"/>
              </a:rPr>
              <a:t>    C   		Bus          	2           	$  10</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pitchFamily="34" charset="0"/>
              </a:rPr>
              <a:t>    D   		Taxi         	6            	$  90</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pitchFamily="34" charset="0"/>
              </a:rPr>
              <a:t>    E     		Train       	3 </a:t>
            </a:r>
            <a:r>
              <a:rPr lang="en-US" sz="2400">
                <a:effectLst>
                  <a:outerShdw blurRad="38100" dist="38100" dir="2700000" algn="tl">
                    <a:srgbClr val="000000"/>
                  </a:outerShdw>
                </a:effectLst>
                <a:latin typeface="Symbol" pitchFamily="18" charset="2"/>
                <a:cs typeface="Arial" pitchFamily="34" charset="0"/>
              </a:rPr>
              <a:t>1/3</a:t>
            </a:r>
            <a:r>
              <a:rPr lang="en-US" sz="2400">
                <a:effectLst>
                  <a:outerShdw blurRad="38100" dist="38100" dir="2700000" algn="tl">
                    <a:srgbClr val="000000"/>
                  </a:outerShdw>
                </a:effectLst>
                <a:cs typeface="Arial" pitchFamily="34" charset="0"/>
              </a:rPr>
              <a:t>        	$  30</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pitchFamily="34" charset="0"/>
              </a:rPr>
              <a:t>    F    		Bus          	3            	$  15</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pitchFamily="34" charset="0"/>
              </a:rPr>
              <a:t>    G    		Bus          	4 </a:t>
            </a:r>
            <a:r>
              <a:rPr lang="en-US" sz="2400">
                <a:effectLst>
                  <a:outerShdw blurRad="38100" dist="38100" dir="2700000" algn="tl">
                    <a:srgbClr val="000000"/>
                  </a:outerShdw>
                </a:effectLst>
                <a:latin typeface="Symbol" pitchFamily="18" charset="2"/>
                <a:cs typeface="Arial" pitchFamily="34" charset="0"/>
              </a:rPr>
              <a:t>2/3</a:t>
            </a:r>
            <a:r>
              <a:rPr lang="en-US" sz="2400">
                <a:effectLst>
                  <a:outerShdw blurRad="38100" dist="38100" dir="2700000" algn="tl">
                    <a:srgbClr val="000000"/>
                  </a:outerShdw>
                </a:effectLst>
                <a:cs typeface="Arial" pitchFamily="34" charset="0"/>
              </a:rPr>
              <a:t>        	$  20</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pitchFamily="34" charset="0"/>
              </a:rPr>
              <a:t>    H    		Taxi            	1            	$  15</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pitchFamily="34" charset="0"/>
              </a:rPr>
              <a:t>     I       	Train           	2 </a:t>
            </a:r>
            <a:r>
              <a:rPr lang="en-US" sz="2400">
                <a:effectLst>
                  <a:outerShdw blurRad="38100" dist="38100" dir="2700000" algn="tl">
                    <a:srgbClr val="000000"/>
                  </a:outerShdw>
                </a:effectLst>
                <a:latin typeface="Symbol" pitchFamily="18" charset="2"/>
                <a:cs typeface="Arial" pitchFamily="34" charset="0"/>
              </a:rPr>
              <a:t>1/3</a:t>
            </a:r>
            <a:r>
              <a:rPr lang="en-US" sz="2400">
                <a:effectLst>
                  <a:outerShdw blurRad="38100" dist="38100" dir="2700000" algn="tl">
                    <a:srgbClr val="000000"/>
                  </a:outerShdw>
                </a:effectLst>
                <a:cs typeface="Arial" pitchFamily="34" charset="0"/>
              </a:rPr>
              <a:t>        	$  15</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pitchFamily="34" charset="0"/>
              </a:rPr>
              <a:t>     J       	Bus             	6 </a:t>
            </a:r>
            <a:r>
              <a:rPr lang="en-US" sz="2400">
                <a:effectLst>
                  <a:outerShdw blurRad="38100" dist="38100" dir="2700000" algn="tl">
                    <a:srgbClr val="000000"/>
                  </a:outerShdw>
                </a:effectLst>
                <a:latin typeface="Symbol" pitchFamily="18" charset="2"/>
                <a:cs typeface="Arial" pitchFamily="34" charset="0"/>
              </a:rPr>
              <a:t>1/3</a:t>
            </a:r>
            <a:r>
              <a:rPr lang="en-US" sz="2400">
                <a:effectLst>
                  <a:outerShdw blurRad="38100" dist="38100" dir="2700000" algn="tl">
                    <a:srgbClr val="000000"/>
                  </a:outerShdw>
                </a:effectLst>
                <a:cs typeface="Arial" pitchFamily="34" charset="0"/>
              </a:rPr>
              <a:t>        	$  25</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pitchFamily="34" charset="0"/>
              </a:rPr>
              <a:t>    K       	Taxi            	3 </a:t>
            </a:r>
            <a:r>
              <a:rPr lang="en-US" sz="2400">
                <a:effectLst>
                  <a:outerShdw blurRad="38100" dist="38100" dir="2700000" algn="tl">
                    <a:srgbClr val="000000"/>
                  </a:outerShdw>
                </a:effectLst>
                <a:latin typeface="Symbol" pitchFamily="18" charset="2"/>
                <a:cs typeface="Arial" pitchFamily="34" charset="0"/>
              </a:rPr>
              <a:t>1/3</a:t>
            </a:r>
            <a:r>
              <a:rPr lang="en-US" sz="2400">
                <a:effectLst>
                  <a:outerShdw blurRad="38100" dist="38100" dir="2700000" algn="tl">
                    <a:srgbClr val="000000"/>
                  </a:outerShdw>
                </a:effectLst>
                <a:cs typeface="Arial" pitchFamily="34" charset="0"/>
              </a:rPr>
              <a:t>        	$  50</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pitchFamily="34" charset="0"/>
              </a:rPr>
              <a:t>    L       	Train           	1 </a:t>
            </a:r>
            <a:r>
              <a:rPr lang="en-US" sz="2400">
                <a:effectLst>
                  <a:outerShdw blurRad="38100" dist="38100" dir="2700000" algn="tl">
                    <a:srgbClr val="000000"/>
                  </a:outerShdw>
                </a:effectLst>
                <a:latin typeface="Symbol" pitchFamily="18" charset="2"/>
                <a:cs typeface="Arial" pitchFamily="34" charset="0"/>
              </a:rPr>
              <a:t>1/3</a:t>
            </a:r>
            <a:r>
              <a:rPr lang="en-US" sz="2400">
                <a:effectLst>
                  <a:outerShdw blurRad="38100" dist="38100" dir="2700000" algn="tl">
                    <a:srgbClr val="000000"/>
                  </a:outerShdw>
                </a:effectLst>
                <a:cs typeface="Arial" pitchFamily="34" charset="0"/>
              </a:rPr>
              <a:t>        	$  10</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pitchFamily="34" charset="0"/>
              </a:rPr>
              <a:t>    M       	Bus             	4 </a:t>
            </a:r>
            <a:r>
              <a:rPr lang="en-US" sz="2400">
                <a:effectLst>
                  <a:outerShdw blurRad="38100" dist="38100" dir="2700000" algn="tl">
                    <a:srgbClr val="000000"/>
                  </a:outerShdw>
                </a:effectLst>
                <a:latin typeface="Symbol" pitchFamily="18" charset="2"/>
                <a:cs typeface="Arial" pitchFamily="34" charset="0"/>
              </a:rPr>
              <a:t>2/3</a:t>
            </a:r>
            <a:r>
              <a:rPr lang="en-US" sz="2400">
                <a:effectLst>
                  <a:outerShdw blurRad="38100" dist="38100" dir="2700000" algn="tl">
                    <a:srgbClr val="000000"/>
                  </a:outerShdw>
                </a:effectLst>
                <a:cs typeface="Arial" pitchFamily="34" charset="0"/>
              </a:rPr>
              <a:t>        	$  20</a:t>
            </a:r>
            <a:endParaRPr lang="en-US" sz="2400">
              <a:effectLst>
                <a:outerShdw blurRad="38100" dist="38100" dir="2700000" algn="tl">
                  <a:srgbClr val="000000"/>
                </a:outerShdw>
              </a:effectLst>
            </a:endParaRPr>
          </a:p>
        </p:txBody>
      </p:sp>
    </p:spTree>
  </p:cSld>
  <p:clrMapOvr>
    <a:masterClrMapping/>
  </p:clrMapOvr>
  <p:transition>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ChangeArrowheads="1"/>
          </p:cNvSpPr>
          <p:nvPr/>
        </p:nvSpPr>
        <p:spPr bwMode="auto">
          <a:xfrm>
            <a:off x="355600" y="1009650"/>
            <a:ext cx="8343900" cy="51244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endParaRPr lang="en-US"/>
          </a:p>
        </p:txBody>
      </p:sp>
      <p:sp>
        <p:nvSpPr>
          <p:cNvPr id="171011" name="Rectangle 3"/>
          <p:cNvSpPr>
            <a:spLocks noChangeArrowheads="1"/>
          </p:cNvSpPr>
          <p:nvPr/>
        </p:nvSpPr>
        <p:spPr bwMode="auto">
          <a:xfrm>
            <a:off x="830263" y="115888"/>
            <a:ext cx="7475537" cy="68103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Shortest Route</a:t>
            </a:r>
          </a:p>
        </p:txBody>
      </p:sp>
      <p:sp>
        <p:nvSpPr>
          <p:cNvPr id="171013" name="Text Box 5"/>
          <p:cNvSpPr txBox="1">
            <a:spLocks noChangeArrowheads="1"/>
          </p:cNvSpPr>
          <p:nvPr/>
        </p:nvSpPr>
        <p:spPr bwMode="auto">
          <a:xfrm>
            <a:off x="428625" y="1071563"/>
            <a:ext cx="8362950" cy="5021262"/>
          </a:xfrm>
          <a:prstGeom prst="rect">
            <a:avLst/>
          </a:prstGeom>
          <a:noFill/>
          <a:ln w="12700">
            <a:noFill/>
            <a:miter lim="800000"/>
            <a:headEnd/>
            <a:tailEnd/>
          </a:ln>
          <a:effectLst/>
        </p:spPr>
        <p:txBody>
          <a:bodyPr>
            <a:spAutoFit/>
          </a:bodyPr>
          <a:lstStyle/>
          <a:p>
            <a:pPr algn="l">
              <a:lnSpc>
                <a:spcPct val="90000"/>
              </a:lnSpc>
            </a:pPr>
            <a:r>
              <a:rPr lang="en-US" sz="2400">
                <a:effectLst>
                  <a:outerShdw blurRad="38100" dist="38100" dir="2700000" algn="tl">
                    <a:srgbClr val="000000"/>
                  </a:outerShdw>
                </a:effectLst>
                <a:cs typeface="Arial" pitchFamily="34" charset="0"/>
              </a:rPr>
              <a:t> 	       Transport          Time	   Time        Ticket     Total</a:t>
            </a:r>
            <a:endParaRPr lang="en-US" sz="2400">
              <a:effectLst>
                <a:outerShdw blurRad="38100" dist="38100" dir="2700000" algn="tl">
                  <a:srgbClr val="000000"/>
                </a:outerShdw>
              </a:effectLst>
              <a:cs typeface="Times New Roman" pitchFamily="18" charset="0"/>
            </a:endParaRPr>
          </a:p>
          <a:p>
            <a:pPr algn="l">
              <a:lnSpc>
                <a:spcPct val="90000"/>
              </a:lnSpc>
            </a:pPr>
            <a:r>
              <a:rPr lang="en-US" sz="2400" u="sng">
                <a:effectLst>
                  <a:outerShdw blurRad="38100" dist="38100" dir="2700000" algn="tl">
                    <a:srgbClr val="000000"/>
                  </a:outerShdw>
                </a:effectLst>
                <a:cs typeface="Arial" pitchFamily="34" charset="0"/>
              </a:rPr>
              <a:t>Route</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Mode</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(hours)</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Cost</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Cost</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Cost</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pitchFamily="34" charset="0"/>
              </a:rPr>
              <a:t>    A    		Train        	4     	     $60           $  20	$  80</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pitchFamily="34" charset="0"/>
              </a:rPr>
              <a:t>    B    		Plane       	1               $15	          $115	$130</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pitchFamily="34" charset="0"/>
              </a:rPr>
              <a:t>    C   		Bus          	2               $30	          $  10	$  40</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pitchFamily="34" charset="0"/>
              </a:rPr>
              <a:t>    D   		Taxi         	6               $90	          $  90	$180</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pitchFamily="34" charset="0"/>
              </a:rPr>
              <a:t>    E     		Train       	3 </a:t>
            </a:r>
            <a:r>
              <a:rPr lang="en-US" sz="2400">
                <a:effectLst>
                  <a:outerShdw blurRad="38100" dist="38100" dir="2700000" algn="tl">
                    <a:srgbClr val="000000"/>
                  </a:outerShdw>
                </a:effectLst>
                <a:latin typeface="Symbol" pitchFamily="18" charset="2"/>
                <a:cs typeface="Arial" pitchFamily="34" charset="0"/>
              </a:rPr>
              <a:t>1/3</a:t>
            </a:r>
            <a:r>
              <a:rPr lang="en-US" sz="2400">
                <a:effectLst>
                  <a:outerShdw blurRad="38100" dist="38100" dir="2700000" algn="tl">
                    <a:srgbClr val="000000"/>
                  </a:outerShdw>
                </a:effectLst>
                <a:cs typeface="Arial" pitchFamily="34" charset="0"/>
              </a:rPr>
              <a:t>         $50           $  30	$  80</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pitchFamily="34" charset="0"/>
              </a:rPr>
              <a:t>    F    		Bus          	3               $45	          $  15	$  60</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pitchFamily="34" charset="0"/>
              </a:rPr>
              <a:t>    G    		Bus          	4 </a:t>
            </a:r>
            <a:r>
              <a:rPr lang="en-US" sz="2400">
                <a:effectLst>
                  <a:outerShdw blurRad="38100" dist="38100" dir="2700000" algn="tl">
                    <a:srgbClr val="000000"/>
                  </a:outerShdw>
                </a:effectLst>
                <a:latin typeface="Symbol" pitchFamily="18" charset="2"/>
                <a:cs typeface="Arial" pitchFamily="34" charset="0"/>
              </a:rPr>
              <a:t>2/3</a:t>
            </a:r>
            <a:r>
              <a:rPr lang="en-US" sz="2400">
                <a:effectLst>
                  <a:outerShdw blurRad="38100" dist="38100" dir="2700000" algn="tl">
                    <a:srgbClr val="000000"/>
                  </a:outerShdw>
                </a:effectLst>
                <a:cs typeface="Arial" pitchFamily="34" charset="0"/>
              </a:rPr>
              <a:t>         $70	          $  20	$  90</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pitchFamily="34" charset="0"/>
              </a:rPr>
              <a:t>    H    		Taxi            	1               $15	          $  15	$  30</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pitchFamily="34" charset="0"/>
              </a:rPr>
              <a:t>     I       	Train           	2 </a:t>
            </a:r>
            <a:r>
              <a:rPr lang="en-US" sz="2400">
                <a:effectLst>
                  <a:outerShdw blurRad="38100" dist="38100" dir="2700000" algn="tl">
                    <a:srgbClr val="000000"/>
                  </a:outerShdw>
                </a:effectLst>
                <a:latin typeface="Symbol" pitchFamily="18" charset="2"/>
                <a:cs typeface="Arial" pitchFamily="34" charset="0"/>
              </a:rPr>
              <a:t>1/3</a:t>
            </a:r>
            <a:r>
              <a:rPr lang="en-US" sz="2400">
                <a:effectLst>
                  <a:outerShdw blurRad="38100" dist="38100" dir="2700000" algn="tl">
                    <a:srgbClr val="000000"/>
                  </a:outerShdw>
                </a:effectLst>
                <a:cs typeface="Arial" pitchFamily="34" charset="0"/>
              </a:rPr>
              <a:t>         $35	          $  15	$  50</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pitchFamily="34" charset="0"/>
              </a:rPr>
              <a:t>     J       	Bus             	6 </a:t>
            </a:r>
            <a:r>
              <a:rPr lang="en-US" sz="2400">
                <a:effectLst>
                  <a:outerShdw blurRad="38100" dist="38100" dir="2700000" algn="tl">
                    <a:srgbClr val="000000"/>
                  </a:outerShdw>
                </a:effectLst>
                <a:latin typeface="Symbol" pitchFamily="18" charset="2"/>
                <a:cs typeface="Arial" pitchFamily="34" charset="0"/>
              </a:rPr>
              <a:t>1/3</a:t>
            </a:r>
            <a:r>
              <a:rPr lang="en-US" sz="2400">
                <a:effectLst>
                  <a:outerShdw blurRad="38100" dist="38100" dir="2700000" algn="tl">
                    <a:srgbClr val="000000"/>
                  </a:outerShdw>
                </a:effectLst>
                <a:cs typeface="Arial" pitchFamily="34" charset="0"/>
              </a:rPr>
              <a:t>         $95	          $  25	$120</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pitchFamily="34" charset="0"/>
              </a:rPr>
              <a:t>    K       	Taxi            	3 </a:t>
            </a:r>
            <a:r>
              <a:rPr lang="en-US" sz="2400">
                <a:effectLst>
                  <a:outerShdw blurRad="38100" dist="38100" dir="2700000" algn="tl">
                    <a:srgbClr val="000000"/>
                  </a:outerShdw>
                </a:effectLst>
                <a:latin typeface="Symbol" pitchFamily="18" charset="2"/>
                <a:cs typeface="Arial" pitchFamily="34" charset="0"/>
              </a:rPr>
              <a:t>1/3</a:t>
            </a:r>
            <a:r>
              <a:rPr lang="en-US" sz="2400">
                <a:effectLst>
                  <a:outerShdw blurRad="38100" dist="38100" dir="2700000" algn="tl">
                    <a:srgbClr val="000000"/>
                  </a:outerShdw>
                </a:effectLst>
                <a:cs typeface="Arial" pitchFamily="34" charset="0"/>
              </a:rPr>
              <a:t>         $50	          $  50	$100</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pitchFamily="34" charset="0"/>
              </a:rPr>
              <a:t>    L       	Train           	1 </a:t>
            </a:r>
            <a:r>
              <a:rPr lang="en-US" sz="2400">
                <a:effectLst>
                  <a:outerShdw blurRad="38100" dist="38100" dir="2700000" algn="tl">
                    <a:srgbClr val="000000"/>
                  </a:outerShdw>
                </a:effectLst>
                <a:latin typeface="Symbol" pitchFamily="18" charset="2"/>
                <a:cs typeface="Arial" pitchFamily="34" charset="0"/>
              </a:rPr>
              <a:t>1/3</a:t>
            </a:r>
            <a:r>
              <a:rPr lang="en-US" sz="2400">
                <a:effectLst>
                  <a:outerShdw blurRad="38100" dist="38100" dir="2700000" algn="tl">
                    <a:srgbClr val="000000"/>
                  </a:outerShdw>
                </a:effectLst>
                <a:cs typeface="Arial" pitchFamily="34" charset="0"/>
              </a:rPr>
              <a:t>         $20           $  10	$  30</a:t>
            </a:r>
            <a:endParaRPr lang="en-US" sz="2400">
              <a:effectLst>
                <a:outerShdw blurRad="38100" dist="38100" dir="2700000" algn="tl">
                  <a:srgbClr val="000000"/>
                </a:outerShdw>
              </a:effectLst>
              <a:cs typeface="Times New Roman" pitchFamily="18" charset="0"/>
            </a:endParaRPr>
          </a:p>
          <a:p>
            <a:pPr algn="l">
              <a:lnSpc>
                <a:spcPct val="90000"/>
              </a:lnSpc>
            </a:pPr>
            <a:r>
              <a:rPr lang="en-US" sz="2400">
                <a:effectLst>
                  <a:outerShdw blurRad="38100" dist="38100" dir="2700000" algn="tl">
                    <a:srgbClr val="000000"/>
                  </a:outerShdw>
                </a:effectLst>
                <a:cs typeface="Arial" pitchFamily="34" charset="0"/>
              </a:rPr>
              <a:t>    M       	Bus             	4 </a:t>
            </a:r>
            <a:r>
              <a:rPr lang="en-US" sz="2400">
                <a:effectLst>
                  <a:outerShdw blurRad="38100" dist="38100" dir="2700000" algn="tl">
                    <a:srgbClr val="000000"/>
                  </a:outerShdw>
                </a:effectLst>
                <a:latin typeface="Symbol" pitchFamily="18" charset="2"/>
                <a:cs typeface="Arial" pitchFamily="34" charset="0"/>
              </a:rPr>
              <a:t>2/3</a:t>
            </a:r>
            <a:r>
              <a:rPr lang="en-US" sz="2400">
                <a:effectLst>
                  <a:outerShdw blurRad="38100" dist="38100" dir="2700000" algn="tl">
                    <a:srgbClr val="000000"/>
                  </a:outerShdw>
                </a:effectLst>
                <a:cs typeface="Arial" pitchFamily="34" charset="0"/>
              </a:rPr>
              <a:t>         $70	          $  20	$  90</a:t>
            </a:r>
            <a:endParaRPr lang="en-US" sz="2400">
              <a:effectLst>
                <a:outerShdw blurRad="38100" dist="38100" dir="2700000" algn="tl">
                  <a:srgbClr val="000000"/>
                </a:outerShdw>
              </a:effectLst>
            </a:endParaRPr>
          </a:p>
        </p:txBody>
      </p:sp>
    </p:spTree>
  </p:cSld>
  <p:clrMapOvr>
    <a:masterClrMapping/>
  </p:clrMapOvr>
  <p:transition>
    <p:zoom/>
  </p:transition>
</p:sld>
</file>

<file path=ppt/theme/theme1.xml><?xml version="1.0" encoding="utf-8"?>
<a:theme xmlns:a="http://schemas.openxmlformats.org/drawingml/2006/main" name="QMB11ch01">
  <a:themeElements>
    <a:clrScheme name="">
      <a:dk1>
        <a:srgbClr val="3C0023"/>
      </a:dk1>
      <a:lt1>
        <a:srgbClr val="FFFFFF"/>
      </a:lt1>
      <a:dk2>
        <a:srgbClr val="300153"/>
      </a:dk2>
      <a:lt2>
        <a:srgbClr val="F6BF69"/>
      </a:lt2>
      <a:accent1>
        <a:srgbClr val="618FFD"/>
      </a:accent1>
      <a:accent2>
        <a:srgbClr val="B760F9"/>
      </a:accent2>
      <a:accent3>
        <a:srgbClr val="ADAAB3"/>
      </a:accent3>
      <a:accent4>
        <a:srgbClr val="DADADA"/>
      </a:accent4>
      <a:accent5>
        <a:srgbClr val="B7C6FE"/>
      </a:accent5>
      <a:accent6>
        <a:srgbClr val="A656E2"/>
      </a:accent6>
      <a:hlink>
        <a:srgbClr val="919191"/>
      </a:hlink>
      <a:folHlink>
        <a:srgbClr val="B50069"/>
      </a:folHlink>
    </a:clrScheme>
    <a:fontScheme name="QMB11ch01">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457200" marR="0" indent="-457200" algn="ctr"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457200" marR="0" indent="-457200" algn="ctr"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defRPr>
        </a:defPPr>
      </a:lstStyle>
    </a:lnDef>
  </a:objectDefaults>
  <a:extraClrSchemeLst>
    <a:extraClrScheme>
      <a:clrScheme name="QMB11ch0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QMB11ch0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QMB11ch0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QMB11ch0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QMB11ch0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QMB11ch0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QMB11ch0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C:\Slides\QMB11ppt\QMB11ch01.ppt</Template>
  <TotalTime>994</TotalTime>
  <Pages>51</Pages>
  <Words>1333</Words>
  <Application>Microsoft Office PowerPoint</Application>
  <PresentationFormat>On-screen Show (4:3)</PresentationFormat>
  <Paragraphs>395</Paragraphs>
  <Slides>33</Slides>
  <Notes>33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1" baseType="lpstr">
      <vt:lpstr>Times New Roman</vt:lpstr>
      <vt:lpstr>Book Antiqua</vt:lpstr>
      <vt:lpstr>Monotype Sorts</vt:lpstr>
      <vt:lpstr>Futura Md BT</vt:lpstr>
      <vt:lpstr>Arial</vt:lpstr>
      <vt:lpstr>Symbol</vt:lpstr>
      <vt:lpstr>QMB11ch01</vt:lpstr>
      <vt:lpstr>MathType 5.0 Equation</vt:lpstr>
      <vt:lpstr>Slide 1</vt:lpstr>
      <vt:lpstr>Chapter 10, Part B  Distribution and Network Models</vt:lpstr>
      <vt:lpstr>Shortest-Route Problem</vt:lpstr>
      <vt:lpstr>Slide 4</vt:lpstr>
      <vt:lpstr>Slide 5</vt:lpstr>
      <vt:lpstr>Slide 6</vt:lpstr>
      <vt:lpstr>Slide 7</vt:lpstr>
      <vt:lpstr>Slide 8</vt:lpstr>
      <vt:lpstr>Slide 9</vt:lpstr>
      <vt:lpstr>Example:  Shortest Route</vt:lpstr>
      <vt:lpstr>Example:  Shortest Route</vt:lpstr>
      <vt:lpstr>Maximal Flow Problem</vt:lpstr>
      <vt:lpstr>Example:  Maximal Flow</vt:lpstr>
      <vt:lpstr>Maximal Flow Problem</vt:lpstr>
      <vt:lpstr>Maximal Flow Problem</vt:lpstr>
      <vt:lpstr>Slide 16</vt:lpstr>
      <vt:lpstr>Slide 17</vt:lpstr>
      <vt:lpstr>Slide 18</vt:lpstr>
      <vt:lpstr>Example:  Maximal Flow</vt:lpstr>
      <vt:lpstr>Example:  Maximal Flow</vt:lpstr>
      <vt:lpstr>Example:  Maximal Flow</vt:lpstr>
      <vt:lpstr>Slide 22</vt:lpstr>
      <vt:lpstr>Slide 23</vt:lpstr>
      <vt:lpstr>Slide 24</vt:lpstr>
      <vt:lpstr>Example:  Maximal Flow</vt:lpstr>
      <vt:lpstr>Slide 26</vt:lpstr>
      <vt:lpstr>Slide 27</vt:lpstr>
      <vt:lpstr>Slide 28</vt:lpstr>
      <vt:lpstr>Slide 29</vt:lpstr>
      <vt:lpstr>Slide 30</vt:lpstr>
      <vt:lpstr>Slide 31</vt:lpstr>
      <vt:lpstr>Slide 32</vt:lpstr>
      <vt:lpstr>End of Chapter 10, Part B</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decision analysis</dc:title>
  <dc:creator>John S. Loucks IV</dc:creator>
  <cp:lastModifiedBy>Trish</cp:lastModifiedBy>
  <cp:revision>94</cp:revision>
  <cp:lastPrinted>1601-01-01T00:00:00Z</cp:lastPrinted>
  <dcterms:created xsi:type="dcterms:W3CDTF">1996-04-17T17:07:20Z</dcterms:created>
  <dcterms:modified xsi:type="dcterms:W3CDTF">2012-05-10T18:30:32Z</dcterms:modified>
</cp:coreProperties>
</file>