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53"/>
  </p:notesMasterIdLst>
  <p:handoutMasterIdLst>
    <p:handoutMasterId r:id="rId54"/>
  </p:handoutMasterIdLst>
  <p:sldIdLst>
    <p:sldId id="31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24" r:id="rId11"/>
    <p:sldId id="265" r:id="rId12"/>
    <p:sldId id="266" r:id="rId13"/>
    <p:sldId id="267" r:id="rId14"/>
    <p:sldId id="329" r:id="rId15"/>
    <p:sldId id="322" r:id="rId16"/>
    <p:sldId id="318" r:id="rId17"/>
    <p:sldId id="319" r:id="rId18"/>
    <p:sldId id="320" r:id="rId19"/>
    <p:sldId id="321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330" r:id="rId36"/>
    <p:sldId id="283" r:id="rId37"/>
    <p:sldId id="327" r:id="rId38"/>
    <p:sldId id="332" r:id="rId39"/>
    <p:sldId id="331" r:id="rId40"/>
    <p:sldId id="333" r:id="rId41"/>
    <p:sldId id="334" r:id="rId42"/>
    <p:sldId id="284" r:id="rId43"/>
    <p:sldId id="285" r:id="rId44"/>
    <p:sldId id="286" r:id="rId45"/>
    <p:sldId id="287" r:id="rId46"/>
    <p:sldId id="328" r:id="rId47"/>
    <p:sldId id="288" r:id="rId48"/>
    <p:sldId id="289" r:id="rId49"/>
    <p:sldId id="290" r:id="rId50"/>
    <p:sldId id="291" r:id="rId51"/>
    <p:sldId id="316" r:id="rId5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FFFFFF"/>
    <a:srgbClr val="8CF4EA"/>
    <a:srgbClr val="000000"/>
    <a:srgbClr val="993366"/>
    <a:srgbClr val="525252"/>
    <a:srgbClr val="660033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898" autoAdjust="0"/>
  </p:normalViewPr>
  <p:slideViewPr>
    <p:cSldViewPr snapToGrid="0">
      <p:cViewPr>
        <p:scale>
          <a:sx n="75" d="100"/>
          <a:sy n="75" d="100"/>
        </p:scale>
        <p:origin x="-762" y="-72"/>
      </p:cViewPr>
      <p:guideLst>
        <p:guide orient="horz" pos="808"/>
        <p:guide pos="51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8.xml"/><Relationship Id="rId13" Type="http://schemas.openxmlformats.org/officeDocument/2006/relationships/slide" Target="slides/slide37.xml"/><Relationship Id="rId3" Type="http://schemas.openxmlformats.org/officeDocument/2006/relationships/slide" Target="slides/slide14.xml"/><Relationship Id="rId7" Type="http://schemas.openxmlformats.org/officeDocument/2006/relationships/slide" Target="slides/slide27.xml"/><Relationship Id="rId12" Type="http://schemas.openxmlformats.org/officeDocument/2006/relationships/slide" Target="slides/slide36.xml"/><Relationship Id="rId2" Type="http://schemas.openxmlformats.org/officeDocument/2006/relationships/slide" Target="slides/slide12.xml"/><Relationship Id="rId1" Type="http://schemas.openxmlformats.org/officeDocument/2006/relationships/slide" Target="slides/slide10.xml"/><Relationship Id="rId6" Type="http://schemas.openxmlformats.org/officeDocument/2006/relationships/slide" Target="slides/slide26.xml"/><Relationship Id="rId11" Type="http://schemas.openxmlformats.org/officeDocument/2006/relationships/slide" Target="slides/slide35.xml"/><Relationship Id="rId5" Type="http://schemas.openxmlformats.org/officeDocument/2006/relationships/slide" Target="slides/slide25.xml"/><Relationship Id="rId10" Type="http://schemas.openxmlformats.org/officeDocument/2006/relationships/slide" Target="slides/slide34.xml"/><Relationship Id="rId4" Type="http://schemas.openxmlformats.org/officeDocument/2006/relationships/slide" Target="slides/slide24.xml"/><Relationship Id="rId9" Type="http://schemas.openxmlformats.org/officeDocument/2006/relationships/slide" Target="slides/slide33.xml"/><Relationship Id="rId14" Type="http://schemas.openxmlformats.org/officeDocument/2006/relationships/slide" Target="slides/slide4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FB7458EC-155B-4858-A15B-9E12D5BCB3DD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841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BF7340AF-D0C7-45AC-AFDF-5718DA9CA140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9551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80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2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168963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168964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965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966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8967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168968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969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970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971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897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897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8012658" y="62587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7596733" y="6022182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587921" y="62063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Bart’s Barometer Business</a:t>
            </a:r>
          </a:p>
        </p:txBody>
      </p:sp>
      <p:sp>
        <p:nvSpPr>
          <p:cNvPr id="159747" name="Rectangle 1027"/>
          <p:cNvSpPr>
            <a:spLocks noChangeArrowheads="1"/>
          </p:cNvSpPr>
          <p:nvPr/>
        </p:nvSpPr>
        <p:spPr bwMode="auto">
          <a:xfrm>
            <a:off x="692150" y="1106488"/>
            <a:ext cx="7861300" cy="3011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Economic Order Quantity Model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Reordering costs are $80 per order and holding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costs are figured at 20% of the cost of the item. Bart's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Barometer Business is open 300 days a year (6 days a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week and closed two weeks in August).  Lead time is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60 working days.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896225" cy="3227387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Total Variable Cost Model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/>
              <a:t>     Total Costs =  (Holding Cost) + (Ordering Cost)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</a:t>
            </a:r>
            <a:r>
              <a:rPr lang="en-US" i="1"/>
              <a:t>TC</a:t>
            </a:r>
            <a:r>
              <a:rPr lang="en-US"/>
              <a:t>  =  [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(</a:t>
            </a:r>
            <a:r>
              <a:rPr lang="en-US" i="1"/>
              <a:t>Q</a:t>
            </a:r>
            <a:r>
              <a:rPr lang="en-US"/>
              <a:t>/2)] + [</a:t>
            </a:r>
            <a:r>
              <a:rPr lang="en-US" i="1"/>
              <a:t>C</a:t>
            </a:r>
            <a:r>
              <a:rPr lang="en-US" baseline="-25000"/>
              <a:t>o</a:t>
            </a:r>
            <a:r>
              <a:rPr lang="en-US"/>
              <a:t>(</a:t>
            </a:r>
            <a:r>
              <a:rPr lang="en-US" i="1"/>
              <a:t>D</a:t>
            </a:r>
            <a:r>
              <a:rPr lang="en-US"/>
              <a:t>/</a:t>
            </a:r>
            <a:r>
              <a:rPr lang="en-US" i="1"/>
              <a:t>Q</a:t>
            </a:r>
            <a:r>
              <a:rPr lang="en-US"/>
              <a:t>)]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 =  [.2(50)(</a:t>
            </a:r>
            <a:r>
              <a:rPr lang="en-US" i="1"/>
              <a:t>Q</a:t>
            </a:r>
            <a:r>
              <a:rPr lang="en-US"/>
              <a:t>/2)] + [80(500/</a:t>
            </a:r>
            <a:r>
              <a:rPr lang="en-US" i="1"/>
              <a:t>Q</a:t>
            </a:r>
            <a:r>
              <a:rPr lang="en-US"/>
              <a:t>)]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 =  5</a:t>
            </a:r>
            <a:r>
              <a:rPr lang="en-US" i="1"/>
              <a:t>Q</a:t>
            </a:r>
            <a:r>
              <a:rPr lang="en-US"/>
              <a:t> + (40,000/</a:t>
            </a:r>
            <a:r>
              <a:rPr lang="en-US" i="1"/>
              <a:t>Q</a:t>
            </a:r>
            <a:r>
              <a:rPr lang="en-US"/>
              <a:t>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46975" y="3581400"/>
            <a:ext cx="784225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02550" y="1720850"/>
            <a:ext cx="66675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166688"/>
            <a:ext cx="7475537" cy="585787"/>
          </a:xfrm>
          <a:noFill/>
          <a:ln/>
        </p:spPr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4618" name="Rectangle 282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748587" cy="4141787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Optimal Reorder Quantity</a:t>
            </a:r>
          </a:p>
          <a:p>
            <a:pPr>
              <a:buFont typeface="Monotype Sorts" pitchFamily="2" charset="2"/>
              <a:buNone/>
            </a:pPr>
            <a:endParaRPr lang="en-US" sz="1000" dirty="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dirty="0"/>
              <a:t>        </a:t>
            </a:r>
            <a:r>
              <a:rPr lang="en-US" i="1" dirty="0"/>
              <a:t>Q </a:t>
            </a:r>
            <a:r>
              <a:rPr lang="en-US" dirty="0"/>
              <a:t>* =    2</a:t>
            </a:r>
            <a:r>
              <a:rPr lang="en-US" i="1" dirty="0"/>
              <a:t>DC</a:t>
            </a:r>
            <a:r>
              <a:rPr lang="en-US" baseline="-25000" dirty="0"/>
              <a:t>o </a:t>
            </a:r>
            <a:r>
              <a:rPr lang="en-US" dirty="0"/>
              <a:t>/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  =     2(500)(80)/10   =  89.44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dirty="0"/>
              <a:t> </a:t>
            </a:r>
            <a:r>
              <a:rPr lang="en-US" dirty="0" smtClean="0"/>
              <a:t>  90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sz="1000" dirty="0"/>
              <a:t>	</a:t>
            </a:r>
          </a:p>
          <a:p>
            <a:r>
              <a:rPr lang="en-US" dirty="0">
                <a:solidFill>
                  <a:srgbClr val="66FFFF"/>
                </a:solidFill>
              </a:rPr>
              <a:t>Optimal Reorder Point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   Lead time is </a:t>
            </a:r>
            <a:r>
              <a:rPr lang="en-US" i="1" dirty="0"/>
              <a:t>m </a:t>
            </a:r>
            <a:r>
              <a:rPr lang="en-US" dirty="0"/>
              <a:t>= 60 days and daily demand is          </a:t>
            </a:r>
            <a:r>
              <a:rPr lang="en-US" i="1" dirty="0"/>
              <a:t>d</a:t>
            </a:r>
            <a:r>
              <a:rPr lang="en-US" dirty="0"/>
              <a:t> = 500/300 or 1.667.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    Thus the reorder point </a:t>
            </a:r>
            <a:r>
              <a:rPr lang="en-US" i="1" dirty="0"/>
              <a:t>r </a:t>
            </a:r>
            <a:r>
              <a:rPr lang="en-US" dirty="0"/>
              <a:t> = </a:t>
            </a:r>
            <a:r>
              <a:rPr lang="en-US" i="1" dirty="0" err="1"/>
              <a:t>dm</a:t>
            </a:r>
            <a:r>
              <a:rPr lang="en-US" dirty="0"/>
              <a:t> = (1.667)(60) = </a:t>
            </a:r>
            <a:r>
              <a:rPr lang="en-US" dirty="0" smtClean="0"/>
              <a:t>  100  </a:t>
            </a:r>
            <a:r>
              <a:rPr lang="en-US" dirty="0"/>
              <a:t>Bart should reorder 90 barometers when his inventory position reaches 100 (that is 10 on hand and one outstanding order).</a:t>
            </a:r>
          </a:p>
        </p:txBody>
      </p:sp>
      <p:sp>
        <p:nvSpPr>
          <p:cNvPr id="14619" name="Freeform 283"/>
          <p:cNvSpPr>
            <a:spLocks/>
          </p:cNvSpPr>
          <p:nvPr/>
        </p:nvSpPr>
        <p:spPr bwMode="auto">
          <a:xfrm>
            <a:off x="2159000" y="1708150"/>
            <a:ext cx="1449388" cy="458788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79" y="0"/>
              </a:cxn>
              <a:cxn ang="0">
                <a:pos x="79" y="288"/>
              </a:cxn>
              <a:cxn ang="0">
                <a:pos x="0" y="192"/>
              </a:cxn>
              <a:cxn ang="0">
                <a:pos x="48" y="192"/>
              </a:cxn>
            </a:cxnLst>
            <a:rect l="0" t="0" r="r" b="b"/>
            <a:pathLst>
              <a:path w="913" h="289">
                <a:moveTo>
                  <a:pt x="912" y="0"/>
                </a:moveTo>
                <a:lnTo>
                  <a:pt x="79" y="0"/>
                </a:lnTo>
                <a:lnTo>
                  <a:pt x="79" y="288"/>
                </a:lnTo>
                <a:lnTo>
                  <a:pt x="0" y="192"/>
                </a:lnTo>
                <a:lnTo>
                  <a:pt x="48" y="192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4620" name="Freeform 284"/>
          <p:cNvSpPr>
            <a:spLocks/>
          </p:cNvSpPr>
          <p:nvPr/>
        </p:nvSpPr>
        <p:spPr bwMode="auto">
          <a:xfrm>
            <a:off x="4095750" y="1708150"/>
            <a:ext cx="2046288" cy="458788"/>
          </a:xfrm>
          <a:custGeom>
            <a:avLst/>
            <a:gdLst/>
            <a:ahLst/>
            <a:cxnLst>
              <a:cxn ang="0">
                <a:pos x="1248" y="0"/>
              </a:cxn>
              <a:cxn ang="0">
                <a:pos x="108" y="0"/>
              </a:cxn>
              <a:cxn ang="0">
                <a:pos x="108" y="288"/>
              </a:cxn>
              <a:cxn ang="0">
                <a:pos x="0" y="192"/>
              </a:cxn>
              <a:cxn ang="0">
                <a:pos x="66" y="192"/>
              </a:cxn>
            </a:cxnLst>
            <a:rect l="0" t="0" r="r" b="b"/>
            <a:pathLst>
              <a:path w="1249" h="289">
                <a:moveTo>
                  <a:pt x="1248" y="0"/>
                </a:moveTo>
                <a:lnTo>
                  <a:pt x="108" y="0"/>
                </a:lnTo>
                <a:lnTo>
                  <a:pt x="108" y="288"/>
                </a:lnTo>
                <a:lnTo>
                  <a:pt x="0" y="192"/>
                </a:lnTo>
                <a:lnTo>
                  <a:pt x="66" y="192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77050" y="3683000"/>
            <a:ext cx="107950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1623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Number of Orders Per Year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Number of reorder times per year = (500/90) = 5.56 or once every (300/5.56) = 54 working days (about every 9 weeks).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r>
              <a:rPr lang="en-US" dirty="0">
                <a:solidFill>
                  <a:srgbClr val="66FFFF"/>
                </a:solidFill>
              </a:rPr>
              <a:t>Total Annual Variable Cost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TC</a:t>
            </a:r>
            <a:r>
              <a:rPr lang="en-US" dirty="0"/>
              <a:t> = 5(90) + (40,000/90) = 450 + 444 = </a:t>
            </a:r>
            <a:r>
              <a:rPr lang="en-US" dirty="0" smtClean="0"/>
              <a:t>   $</a:t>
            </a:r>
            <a:r>
              <a:rPr lang="en-US" dirty="0"/>
              <a:t>894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836613" y="204788"/>
            <a:ext cx="7475537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Sensitivity Analysis for the EOQ Model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700088" y="1106488"/>
            <a:ext cx="7566025" cy="4141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Optimal Order Quantities for Several Costs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6998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35370"/>
              </p:ext>
            </p:extLst>
          </p:nvPr>
        </p:nvGraphicFramePr>
        <p:xfrm>
          <a:off x="812800" y="1803400"/>
          <a:ext cx="8013700" cy="3289300"/>
        </p:xfrm>
        <a:graphic>
          <a:graphicData uri="http://schemas.openxmlformats.org/drawingml/2006/table">
            <a:tbl>
              <a:tblPr/>
              <a:tblGrid>
                <a:gridCol w="2041525"/>
                <a:gridCol w="1252538"/>
                <a:gridCol w="1468437"/>
                <a:gridCol w="1409700"/>
                <a:gridCol w="18415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Projected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Inventory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Cost 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Annual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Holding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Qnty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. (</a:t>
                      </a: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Q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Using </a:t>
                      </a: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Q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Using </a:t>
                      </a: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Q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= 90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 18%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$75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91 units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$822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$822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875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877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908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912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967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 967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924800" cy="27638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		We’ll now use a spreadsheet to implement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the Economic Order Quantity model.  We’ll confirm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our earlier calculations for Bart’s problem and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perform some sensitivity analysis.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This spreadsheet can be modified to accommodate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other inventory models presented in this chapter.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5670550" cy="61277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Partial Spreadsheet with Input Data</a:t>
            </a:r>
          </a:p>
        </p:txBody>
      </p:sp>
      <p:pic>
        <p:nvPicPr>
          <p:cNvPr id="133153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2300" y="1630363"/>
            <a:ext cx="5484813" cy="31067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457200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Partial Spreadsheet Showing </a:t>
            </a:r>
            <a:r>
              <a:rPr lang="en-US" dirty="0" smtClean="0">
                <a:solidFill>
                  <a:srgbClr val="66FFFF"/>
                </a:solidFill>
              </a:rPr>
              <a:t>Formulas</a:t>
            </a:r>
            <a:endParaRPr lang="en-US" dirty="0">
              <a:solidFill>
                <a:srgbClr val="66FFFF"/>
              </a:solidFill>
            </a:endParaRPr>
          </a:p>
        </p:txBody>
      </p:sp>
      <p:pic>
        <p:nvPicPr>
          <p:cNvPr id="134175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299" y="1592263"/>
            <a:ext cx="7553325" cy="4592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6451600" y="2152650"/>
            <a:ext cx="2171700" cy="285750"/>
          </a:xfrm>
          <a:prstGeom prst="rect">
            <a:avLst/>
          </a:prstGeom>
          <a:noFill/>
          <a:ln w="38100">
            <a:solidFill>
              <a:srgbClr val="8CF4EA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5889625" cy="47307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Partial Spreadsheet Showing Output</a:t>
            </a:r>
          </a:p>
        </p:txBody>
      </p:sp>
      <p:pic>
        <p:nvPicPr>
          <p:cNvPr id="135201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7029" y="1592263"/>
            <a:ext cx="7559771" cy="46053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64300" y="2152650"/>
            <a:ext cx="2171700" cy="298450"/>
          </a:xfrm>
          <a:prstGeom prst="rect">
            <a:avLst/>
          </a:prstGeom>
          <a:noFill/>
          <a:ln w="38100">
            <a:solidFill>
              <a:srgbClr val="8CF4EA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3352800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Summary of Spreadsheet Results</a:t>
            </a:r>
          </a:p>
          <a:p>
            <a:pPr lvl="1"/>
            <a:r>
              <a:rPr lang="en-US"/>
              <a:t>A 16.15% negative deviation from the EOQ  resulted in only a 1.55% increase in the Total Annual Cost.</a:t>
            </a:r>
          </a:p>
          <a:p>
            <a:pPr lvl="1"/>
            <a:r>
              <a:rPr lang="en-US"/>
              <a:t>Annual Holding Cost and Annual Ordering Cost are no longer equal.</a:t>
            </a:r>
          </a:p>
          <a:p>
            <a:pPr lvl="1"/>
            <a:r>
              <a:rPr lang="en-US"/>
              <a:t>The Reorder Point is not affected, in this model, by a change in the Order Quantity.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-1588"/>
            <a:ext cx="7772400" cy="1100138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14, </a:t>
            </a:r>
            <a:r>
              <a:rPr lang="en-US" dirty="0"/>
              <a:t>Part A</a:t>
            </a:r>
            <a:br>
              <a:rPr lang="en-US" dirty="0"/>
            </a:br>
            <a:r>
              <a:rPr lang="en-US" dirty="0"/>
              <a:t>Inventory </a:t>
            </a:r>
            <a:r>
              <a:rPr lang="en-US" dirty="0" smtClean="0"/>
              <a:t>Models with </a:t>
            </a:r>
            <a:r>
              <a:rPr lang="en-US" dirty="0"/>
              <a:t>Deterministic Demand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308100"/>
            <a:ext cx="7842250" cy="1905000"/>
          </a:xfrm>
          <a:noFill/>
          <a:ln/>
        </p:spPr>
        <p:txBody>
          <a:bodyPr/>
          <a:lstStyle/>
          <a:p>
            <a:r>
              <a:rPr lang="en-US"/>
              <a:t>Economic Order Quantity (EOQ) Model</a:t>
            </a:r>
          </a:p>
          <a:p>
            <a:r>
              <a:rPr lang="en-US"/>
              <a:t>Economic Production Lot Size Model</a:t>
            </a:r>
          </a:p>
          <a:p>
            <a:r>
              <a:rPr lang="en-US"/>
              <a:t>Inventory Model with Planned Shortages</a:t>
            </a:r>
          </a:p>
          <a:p>
            <a:r>
              <a:rPr lang="en-US"/>
              <a:t>Quantity Discounts for the EOQ Model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Economic Production Lot Size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4495800"/>
          </a:xfrm>
          <a:noFill/>
          <a:ln/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economic production lot size model</a:t>
            </a:r>
            <a:r>
              <a:rPr lang="en-US"/>
              <a:t> is a variation of the basic EOQ model.  </a:t>
            </a:r>
          </a:p>
          <a:p>
            <a:r>
              <a:rPr lang="en-US"/>
              <a:t>A </a:t>
            </a:r>
            <a:r>
              <a:rPr lang="en-US" u="sng"/>
              <a:t>replenishment order</a:t>
            </a:r>
            <a:r>
              <a:rPr lang="en-US"/>
              <a:t> is not received in one lump sum as it is in the basic EOQ model.  </a:t>
            </a:r>
          </a:p>
          <a:p>
            <a:r>
              <a:rPr lang="en-US"/>
              <a:t>Inventory is replenished gradually as the order is produced (which requires the production rate to be greater than the demand rate).  </a:t>
            </a:r>
          </a:p>
          <a:p>
            <a:r>
              <a:rPr lang="en-US"/>
              <a:t>This model's variable costs are annual holding cost and annual set-up cost (equivalent to ordering cost).  </a:t>
            </a:r>
          </a:p>
          <a:p>
            <a:r>
              <a:rPr lang="en-US"/>
              <a:t>For the optimal lot size, annual holding and set-up costs are equal.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Economic Production Lot Size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30300"/>
            <a:ext cx="7886700" cy="4343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Assumptions</a:t>
            </a:r>
          </a:p>
          <a:p>
            <a:pPr lvl="1">
              <a:lnSpc>
                <a:spcPct val="90000"/>
              </a:lnSpc>
            </a:pPr>
            <a:r>
              <a:rPr lang="en-US"/>
              <a:t>Demand occurs at a constant rate of </a:t>
            </a:r>
            <a:r>
              <a:rPr lang="en-US" i="1"/>
              <a:t>D</a:t>
            </a:r>
            <a:r>
              <a:rPr lang="en-US"/>
              <a:t> items per year or </a:t>
            </a:r>
            <a:r>
              <a:rPr lang="en-US" i="1"/>
              <a:t>d</a:t>
            </a:r>
            <a:r>
              <a:rPr lang="en-US"/>
              <a:t> items per day.</a:t>
            </a:r>
          </a:p>
          <a:p>
            <a:pPr lvl="1">
              <a:lnSpc>
                <a:spcPct val="90000"/>
              </a:lnSpc>
            </a:pPr>
            <a:r>
              <a:rPr lang="en-US"/>
              <a:t>Production rate is </a:t>
            </a:r>
            <a:r>
              <a:rPr lang="en-US" i="1"/>
              <a:t>P</a:t>
            </a:r>
            <a:r>
              <a:rPr lang="en-US"/>
              <a:t> items per year or </a:t>
            </a:r>
            <a:r>
              <a:rPr lang="en-US" i="1"/>
              <a:t>p</a:t>
            </a:r>
            <a:r>
              <a:rPr lang="en-US"/>
              <a:t> items per day (and </a:t>
            </a:r>
            <a:r>
              <a:rPr lang="en-US" i="1"/>
              <a:t>P</a:t>
            </a:r>
            <a:r>
              <a:rPr lang="en-US" sz="1200" i="1"/>
              <a:t> </a:t>
            </a:r>
            <a:r>
              <a:rPr lang="en-US" i="1"/>
              <a:t> </a:t>
            </a:r>
            <a:r>
              <a:rPr lang="en-US"/>
              <a:t>&gt; </a:t>
            </a:r>
            <a:r>
              <a:rPr lang="en-US" i="1"/>
              <a:t>D</a:t>
            </a:r>
            <a:r>
              <a:rPr lang="en-US"/>
              <a:t>, </a:t>
            </a:r>
            <a:r>
              <a:rPr lang="en-US" i="1"/>
              <a:t> p</a:t>
            </a:r>
            <a:r>
              <a:rPr lang="en-US" sz="1200" i="1"/>
              <a:t> </a:t>
            </a:r>
            <a:r>
              <a:rPr lang="en-US" i="1"/>
              <a:t> </a:t>
            </a:r>
            <a:r>
              <a:rPr lang="en-US"/>
              <a:t>&gt; </a:t>
            </a:r>
            <a:r>
              <a:rPr lang="en-US" i="1"/>
              <a:t>d </a:t>
            </a:r>
            <a:r>
              <a:rPr lang="en-US"/>
              <a:t>).</a:t>
            </a:r>
          </a:p>
          <a:p>
            <a:pPr lvl="1">
              <a:lnSpc>
                <a:spcPct val="90000"/>
              </a:lnSpc>
            </a:pPr>
            <a:r>
              <a:rPr lang="en-US"/>
              <a:t>Set-up cost:  $</a:t>
            </a:r>
            <a:r>
              <a:rPr lang="en-US" i="1"/>
              <a:t>C</a:t>
            </a:r>
            <a:r>
              <a:rPr lang="en-US" baseline="-25000"/>
              <a:t>o</a:t>
            </a:r>
            <a:r>
              <a:rPr lang="en-US"/>
              <a:t> per run.</a:t>
            </a:r>
          </a:p>
          <a:p>
            <a:pPr lvl="1">
              <a:lnSpc>
                <a:spcPct val="90000"/>
              </a:lnSpc>
            </a:pPr>
            <a:r>
              <a:rPr lang="en-US"/>
              <a:t>Holding cost:  $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 per item in inventory per year.</a:t>
            </a:r>
          </a:p>
          <a:p>
            <a:pPr lvl="1">
              <a:lnSpc>
                <a:spcPct val="90000"/>
              </a:lnSpc>
            </a:pPr>
            <a:r>
              <a:rPr lang="en-US"/>
              <a:t>Purchase cost per unit is constant (no quantity discount).</a:t>
            </a:r>
          </a:p>
          <a:p>
            <a:pPr lvl="1">
              <a:lnSpc>
                <a:spcPct val="90000"/>
              </a:lnSpc>
            </a:pPr>
            <a:r>
              <a:rPr lang="en-US"/>
              <a:t>Set-up time (lead time) is constant.</a:t>
            </a:r>
          </a:p>
          <a:p>
            <a:pPr lvl="1">
              <a:lnSpc>
                <a:spcPct val="90000"/>
              </a:lnSpc>
            </a:pPr>
            <a:r>
              <a:rPr lang="en-US"/>
              <a:t>Planned shortages are not permitted.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Economic Production Lot Size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8443912" cy="46736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Formulas</a:t>
            </a:r>
          </a:p>
          <a:p>
            <a:pPr lvl="1">
              <a:buFontTx/>
              <a:buNone/>
            </a:pPr>
            <a:r>
              <a:rPr lang="en-US" sz="1000" dirty="0"/>
              <a:t>    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Optimal production lot-size:  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i="1" dirty="0"/>
              <a:t>			   </a:t>
            </a:r>
            <a:r>
              <a:rPr lang="en-US" i="1" dirty="0" smtClean="0"/>
              <a:t>Q</a:t>
            </a:r>
            <a:r>
              <a:rPr lang="en-US" dirty="0" smtClean="0"/>
              <a:t>* </a:t>
            </a:r>
            <a:r>
              <a:rPr lang="en-US" dirty="0"/>
              <a:t>=    2</a:t>
            </a:r>
            <a:r>
              <a:rPr lang="en-US" i="1" dirty="0"/>
              <a:t>DC</a:t>
            </a:r>
            <a:r>
              <a:rPr lang="en-US" baseline="-25000" dirty="0"/>
              <a:t>o </a:t>
            </a:r>
            <a:r>
              <a:rPr lang="en-US" dirty="0"/>
              <a:t>/[(1-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P </a:t>
            </a:r>
            <a:r>
              <a:rPr lang="en-US" dirty="0"/>
              <a:t>)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]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sz="1000" dirty="0"/>
          </a:p>
          <a:p>
            <a:pPr lvl="1">
              <a:lnSpc>
                <a:spcPct val="70000"/>
              </a:lnSpc>
            </a:pPr>
            <a:r>
              <a:rPr lang="en-US" dirty="0"/>
              <a:t>Number of production runs per year:  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Q </a:t>
            </a:r>
            <a:r>
              <a:rPr lang="en-US" dirty="0"/>
              <a:t>*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Time between set-ups (cycle time):  </a:t>
            </a:r>
            <a:r>
              <a:rPr lang="en-US" i="1" dirty="0" smtClean="0"/>
              <a:t>Q</a:t>
            </a:r>
            <a:r>
              <a:rPr lang="en-US" dirty="0" smtClean="0"/>
              <a:t>*/</a:t>
            </a:r>
            <a:r>
              <a:rPr lang="en-US" i="1" dirty="0"/>
              <a:t>D</a:t>
            </a:r>
            <a:r>
              <a:rPr lang="en-US" dirty="0"/>
              <a:t> years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Total annual cost:  [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(</a:t>
            </a:r>
            <a:r>
              <a:rPr lang="en-US" i="1" dirty="0"/>
              <a:t>Q*</a:t>
            </a:r>
            <a:r>
              <a:rPr lang="en-US" dirty="0"/>
              <a:t>/2)(1-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P </a:t>
            </a:r>
            <a:r>
              <a:rPr lang="en-US" dirty="0"/>
              <a:t>)] + [</a:t>
            </a:r>
            <a:r>
              <a:rPr lang="en-US" i="1" dirty="0"/>
              <a:t>C</a:t>
            </a:r>
            <a:r>
              <a:rPr lang="en-US" baseline="-25000" dirty="0"/>
              <a:t>o</a:t>
            </a:r>
            <a:r>
              <a:rPr lang="en-US" dirty="0"/>
              <a:t>/(</a:t>
            </a:r>
            <a:r>
              <a:rPr lang="en-US" i="1" dirty="0" smtClean="0"/>
              <a:t>D</a:t>
            </a:r>
            <a:r>
              <a:rPr lang="en-US" dirty="0" smtClean="0"/>
              <a:t>/</a:t>
            </a:r>
            <a:r>
              <a:rPr lang="en-US" i="1" dirty="0" smtClean="0"/>
              <a:t>Q</a:t>
            </a:r>
            <a:r>
              <a:rPr lang="en-US" dirty="0" smtClean="0"/>
              <a:t>*)]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					     (holding + ordering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Length of the production run:  </a:t>
            </a:r>
            <a:r>
              <a:rPr lang="en-US" i="1" dirty="0" smtClean="0"/>
              <a:t>t</a:t>
            </a:r>
            <a:r>
              <a:rPr lang="en-US" dirty="0" smtClean="0"/>
              <a:t> = </a:t>
            </a:r>
            <a:r>
              <a:rPr lang="en-US" i="1" dirty="0" smtClean="0"/>
              <a:t>Q</a:t>
            </a:r>
            <a:r>
              <a:rPr lang="en-US" dirty="0" smtClean="0"/>
              <a:t>*/</a:t>
            </a:r>
            <a:r>
              <a:rPr lang="en-US" i="1" dirty="0" smtClean="0"/>
              <a:t>p</a:t>
            </a:r>
            <a:endParaRPr lang="en-US" i="1" dirty="0"/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3568700" y="2324100"/>
            <a:ext cx="2922588" cy="458788"/>
          </a:xfrm>
          <a:custGeom>
            <a:avLst/>
            <a:gdLst/>
            <a:ahLst/>
            <a:cxnLst>
              <a:cxn ang="0">
                <a:pos x="1728" y="0"/>
              </a:cxn>
              <a:cxn ang="0">
                <a:pos x="96" y="0"/>
              </a:cxn>
              <a:cxn ang="0">
                <a:pos x="96" y="288"/>
              </a:cxn>
              <a:cxn ang="0">
                <a:pos x="0" y="192"/>
              </a:cxn>
            </a:cxnLst>
            <a:rect l="0" t="0" r="r" b="b"/>
            <a:pathLst>
              <a:path w="1729" h="289">
                <a:moveTo>
                  <a:pt x="1728" y="0"/>
                </a:moveTo>
                <a:lnTo>
                  <a:pt x="96" y="0"/>
                </a:lnTo>
                <a:lnTo>
                  <a:pt x="96" y="288"/>
                </a:ln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Beauty Bar Soap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079500"/>
            <a:ext cx="8102600" cy="51054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66FFFF"/>
                </a:solidFill>
              </a:rPr>
              <a:t>Economic Production Lot Size Model</a:t>
            </a:r>
            <a:r>
              <a:rPr lang="en-US" dirty="0"/>
              <a:t>		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dirty="0">
                <a:cs typeface="Times New Roman" pitchFamily="18" charset="0"/>
              </a:rPr>
              <a:t>Beauty Bar Soap is produced on a production line that has an annual capacity of 60,000 cases. </a:t>
            </a:r>
            <a:r>
              <a:rPr lang="en-US" dirty="0" smtClean="0">
                <a:cs typeface="Times New Roman" pitchFamily="18" charset="0"/>
              </a:rPr>
              <a:t> The </a:t>
            </a:r>
            <a:r>
              <a:rPr lang="en-US" dirty="0">
                <a:cs typeface="Times New Roman" pitchFamily="18" charset="0"/>
              </a:rPr>
              <a:t>annual demand is estimated at 26,000 cases, with the demand rate essentially constant throughout the year. </a:t>
            </a:r>
            <a:endParaRPr lang="en-US" dirty="0" smtClean="0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dirty="0" smtClean="0">
                <a:cs typeface="Times New Roman" pitchFamily="18" charset="0"/>
              </a:rPr>
              <a:t>		The </a:t>
            </a:r>
            <a:r>
              <a:rPr lang="en-US" dirty="0">
                <a:cs typeface="Times New Roman" pitchFamily="18" charset="0"/>
              </a:rPr>
              <a:t>cleaning, preparation, and setup of the production line cost approximately $135. </a:t>
            </a:r>
            <a:r>
              <a:rPr lang="en-US" dirty="0" smtClean="0">
                <a:cs typeface="Times New Roman" pitchFamily="18" charset="0"/>
              </a:rPr>
              <a:t> The </a:t>
            </a:r>
            <a:r>
              <a:rPr lang="en-US" dirty="0">
                <a:cs typeface="Times New Roman" pitchFamily="18" charset="0"/>
              </a:rPr>
              <a:t>manufacturing cost per case is $4.50, and the annual holding cost is figured at a 24% rate.  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cs typeface="Times New Roman" pitchFamily="18" charset="0"/>
              </a:rPr>
              <a:t>		Other </a:t>
            </a:r>
            <a:r>
              <a:rPr lang="en-US" dirty="0">
                <a:cs typeface="Times New Roman" pitchFamily="18" charset="0"/>
              </a:rPr>
              <a:t>relevant data include a five-day lead time to schedule and set up a production run and 250 working days per year.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8204200" cy="43053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Total Annual Variable Cost Model</a:t>
            </a:r>
          </a:p>
          <a:p>
            <a:pPr>
              <a:buFont typeface="Monotype Sorts" pitchFamily="2" charset="2"/>
              <a:buNone/>
            </a:pPr>
            <a:endParaRPr lang="en-US" sz="100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/>
              <a:t>	This is an economic production lot size problem with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		</a:t>
            </a:r>
            <a:r>
              <a:rPr lang="en-US" i="1"/>
              <a:t>D</a:t>
            </a:r>
            <a:r>
              <a:rPr lang="en-US"/>
              <a:t> = 26,000, </a:t>
            </a:r>
            <a:r>
              <a:rPr lang="en-US" i="1"/>
              <a:t>P</a:t>
            </a:r>
            <a:r>
              <a:rPr lang="en-US"/>
              <a:t> = 60,000, 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 = 1.08, </a:t>
            </a:r>
            <a:r>
              <a:rPr lang="en-US" i="1"/>
              <a:t>C</a:t>
            </a:r>
            <a:r>
              <a:rPr lang="en-US" baseline="-25000"/>
              <a:t>o</a:t>
            </a:r>
            <a:r>
              <a:rPr lang="en-US"/>
              <a:t> = 135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/>
              <a:t>   	 </a:t>
            </a:r>
            <a:r>
              <a:rPr lang="en-US" i="1"/>
              <a:t>TC</a:t>
            </a:r>
            <a:r>
              <a:rPr lang="en-US"/>
              <a:t> = (Holding Costs) + (Set-Up Costs)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	= [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(</a:t>
            </a:r>
            <a:r>
              <a:rPr lang="en-US" i="1"/>
              <a:t>Q</a:t>
            </a:r>
            <a:r>
              <a:rPr lang="en-US"/>
              <a:t>/2)(1 - </a:t>
            </a:r>
            <a:r>
              <a:rPr lang="en-US" i="1"/>
              <a:t>D</a:t>
            </a:r>
            <a:r>
              <a:rPr lang="en-US"/>
              <a:t>/</a:t>
            </a:r>
            <a:r>
              <a:rPr lang="en-US" i="1"/>
              <a:t>P </a:t>
            </a:r>
            <a:r>
              <a:rPr lang="en-US"/>
              <a:t>)] + [</a:t>
            </a:r>
            <a:r>
              <a:rPr lang="en-US" i="1"/>
              <a:t>C</a:t>
            </a:r>
            <a:r>
              <a:rPr lang="en-US" baseline="-25000"/>
              <a:t>o</a:t>
            </a:r>
            <a:r>
              <a:rPr lang="en-US"/>
              <a:t>(</a:t>
            </a:r>
            <a:r>
              <a:rPr lang="en-US" i="1"/>
              <a:t>D</a:t>
            </a:r>
            <a:r>
              <a:rPr lang="en-US"/>
              <a:t>/</a:t>
            </a:r>
            <a:r>
              <a:rPr lang="en-US" i="1"/>
              <a:t>Q)</a:t>
            </a:r>
            <a:r>
              <a:rPr lang="en-US"/>
              <a:t>]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		= [1.08(Q/2)(1 – 26,000/60,000)] + [135(26,000/Q)]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= .306</a:t>
            </a:r>
            <a:r>
              <a:rPr lang="en-US" i="1"/>
              <a:t>Q</a:t>
            </a:r>
            <a:r>
              <a:rPr lang="en-US"/>
              <a:t> + 3,510,000/</a:t>
            </a:r>
            <a:r>
              <a:rPr lang="en-US" i="1"/>
              <a:t>Q</a:t>
            </a:r>
            <a:endParaRPr lang="en-US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Beauty Bar Soap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16200" y="3028950"/>
            <a:ext cx="103505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927350" y="4838700"/>
            <a:ext cx="120015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43688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Optimal Production Lot Size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 </a:t>
            </a:r>
            <a:r>
              <a:rPr lang="en-US" i="1" dirty="0"/>
              <a:t>Q </a:t>
            </a:r>
            <a:r>
              <a:rPr lang="en-US" dirty="0"/>
              <a:t>* =    2</a:t>
            </a:r>
            <a:r>
              <a:rPr lang="en-US" i="1" dirty="0"/>
              <a:t>DC</a:t>
            </a:r>
            <a:r>
              <a:rPr lang="en-US" baseline="-25000" dirty="0"/>
              <a:t>o</a:t>
            </a:r>
            <a:r>
              <a:rPr lang="en-US" dirty="0"/>
              <a:t>/[(1 -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P </a:t>
            </a:r>
            <a:r>
              <a:rPr lang="en-US" dirty="0"/>
              <a:t>)</a:t>
            </a:r>
            <a:r>
              <a:rPr lang="en-US" i="1" dirty="0"/>
              <a:t>C</a:t>
            </a:r>
            <a:r>
              <a:rPr lang="en-US" baseline="-25000" dirty="0"/>
              <a:t>h</a:t>
            </a:r>
            <a:r>
              <a:rPr lang="en-US" dirty="0"/>
              <a:t>]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       =     2(26,000)(135) </a:t>
            </a:r>
            <a:r>
              <a:rPr lang="en-US" dirty="0" smtClean="0"/>
              <a:t>/[(1 </a:t>
            </a:r>
            <a:r>
              <a:rPr lang="en-US" dirty="0"/>
              <a:t>– 26,000/60,000</a:t>
            </a:r>
            <a:r>
              <a:rPr lang="en-US" dirty="0" smtClean="0"/>
              <a:t>))1.08)]  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sz="1400" dirty="0"/>
              <a:t>		     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       =     3,387                        	 </a:t>
            </a:r>
            <a:r>
              <a:rPr lang="en-US" baseline="-25000" dirty="0"/>
              <a:t>		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sz="1000" dirty="0"/>
              <a:t>	</a:t>
            </a:r>
          </a:p>
          <a:p>
            <a:r>
              <a:rPr lang="en-US" dirty="0">
                <a:solidFill>
                  <a:srgbClr val="66FFFF"/>
                </a:solidFill>
              </a:rPr>
              <a:t>Number of Production Runs (Cycles) Per Year</a:t>
            </a:r>
            <a:r>
              <a:rPr lang="en-US" dirty="0"/>
              <a:t>	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Q </a:t>
            </a:r>
            <a:r>
              <a:rPr lang="en-US" dirty="0"/>
              <a:t>* = 26,000/3,387</a:t>
            </a:r>
          </a:p>
          <a:p>
            <a:pPr>
              <a:buFont typeface="Monotype Sorts" pitchFamily="2" charset="2"/>
              <a:buNone/>
            </a:pPr>
            <a:endParaRPr lang="en-US" sz="8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			 =   7.6764    times per year</a:t>
            </a:r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2540000" y="1644650"/>
            <a:ext cx="2840038" cy="458788"/>
          </a:xfrm>
          <a:custGeom>
            <a:avLst/>
            <a:gdLst/>
            <a:ahLst/>
            <a:cxnLst>
              <a:cxn ang="0">
                <a:pos x="1728" y="0"/>
              </a:cxn>
              <a:cxn ang="0">
                <a:pos x="96" y="0"/>
              </a:cxn>
              <a:cxn ang="0">
                <a:pos x="96" y="288"/>
              </a:cxn>
              <a:cxn ang="0">
                <a:pos x="0" y="192"/>
              </a:cxn>
            </a:cxnLst>
            <a:rect l="0" t="0" r="r" b="b"/>
            <a:pathLst>
              <a:path w="1729" h="289">
                <a:moveTo>
                  <a:pt x="1728" y="0"/>
                </a:moveTo>
                <a:lnTo>
                  <a:pt x="96" y="0"/>
                </a:lnTo>
                <a:lnTo>
                  <a:pt x="96" y="288"/>
                </a:ln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2484438" y="2273300"/>
            <a:ext cx="5892800" cy="534988"/>
          </a:xfrm>
          <a:custGeom>
            <a:avLst/>
            <a:gdLst/>
            <a:ahLst/>
            <a:cxnLst>
              <a:cxn ang="0">
                <a:pos x="2975" y="0"/>
              </a:cxn>
              <a:cxn ang="0">
                <a:pos x="117" y="0"/>
              </a:cxn>
              <a:cxn ang="0">
                <a:pos x="117" y="336"/>
              </a:cxn>
              <a:cxn ang="0">
                <a:pos x="0" y="240"/>
              </a:cxn>
            </a:cxnLst>
            <a:rect l="0" t="0" r="r" b="b"/>
            <a:pathLst>
              <a:path w="2976" h="337">
                <a:moveTo>
                  <a:pt x="2975" y="0"/>
                </a:moveTo>
                <a:lnTo>
                  <a:pt x="117" y="0"/>
                </a:lnTo>
                <a:lnTo>
                  <a:pt x="117" y="336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19" name="Rectangle 1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Beauty Bar Soap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19450" y="2984500"/>
            <a:ext cx="1200150" cy="495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8191500" cy="2628900"/>
          </a:xfrm>
          <a:noFill/>
          <a:ln/>
        </p:spPr>
        <p:txBody>
          <a:bodyPr/>
          <a:lstStyle/>
          <a:p>
            <a:pPr defTabSz="1092200"/>
            <a:r>
              <a:rPr lang="en-US">
                <a:solidFill>
                  <a:srgbClr val="66FFFF"/>
                </a:solidFill>
              </a:rPr>
              <a:t>Total Annual Variable Cost</a:t>
            </a:r>
          </a:p>
          <a:p>
            <a:pPr defTabSz="1092200">
              <a:buFont typeface="Monotype Sorts" pitchFamily="2" charset="2"/>
              <a:buNone/>
            </a:pPr>
            <a:r>
              <a:rPr lang="en-US"/>
              <a:t>	</a:t>
            </a:r>
          </a:p>
          <a:p>
            <a:pPr defTabSz="1092200">
              <a:buFont typeface="Monotype Sorts" pitchFamily="2" charset="2"/>
              <a:buNone/>
            </a:pPr>
            <a:r>
              <a:rPr lang="en-US"/>
              <a:t>	Optimal </a:t>
            </a:r>
            <a:r>
              <a:rPr lang="en-US" i="1"/>
              <a:t>TC 	</a:t>
            </a:r>
            <a:r>
              <a:rPr lang="en-US"/>
              <a:t>=  .306(3,387) + 3,510,000/3,387</a:t>
            </a:r>
          </a:p>
          <a:p>
            <a:pPr defTabSz="1092200">
              <a:buFont typeface="Monotype Sorts" pitchFamily="2" charset="2"/>
              <a:buNone/>
            </a:pPr>
            <a:r>
              <a:rPr lang="en-US"/>
              <a:t>			=  1,036.42 + 1,036.32</a:t>
            </a:r>
          </a:p>
          <a:p>
            <a:pPr defTabSz="1092200">
              <a:buFont typeface="Monotype Sorts" pitchFamily="2" charset="2"/>
              <a:buNone/>
            </a:pPr>
            <a:endParaRPr lang="en-US" sz="800"/>
          </a:p>
          <a:p>
            <a:pPr defTabSz="1092200">
              <a:buFont typeface="Monotype Sorts" pitchFamily="2" charset="2"/>
              <a:buNone/>
            </a:pPr>
            <a:r>
              <a:rPr lang="en-US"/>
              <a:t>			=   $2,073</a:t>
            </a:r>
          </a:p>
          <a:p>
            <a:pPr defTabSz="1092200">
              <a:buFont typeface="Monotype Sorts" pitchFamily="2" charset="2"/>
              <a:buNone/>
            </a:pPr>
            <a:r>
              <a:rPr lang="en-US"/>
              <a:t>    </a:t>
            </a:r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Beauty Bar Soap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76950" y="2159000"/>
            <a:ext cx="117475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99000" y="5089525"/>
            <a:ext cx="125730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384550" y="3035300"/>
            <a:ext cx="125095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387850" y="4044950"/>
            <a:ext cx="1301750" cy="495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4699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Idle Time Between Production Runs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There are 7.6764 cycles per year.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Thus, each cycle lasts (250/7.6764) = </a:t>
            </a:r>
            <a:r>
              <a:rPr lang="en-US" dirty="0" smtClean="0"/>
              <a:t>  32.567   </a:t>
            </a:r>
            <a:r>
              <a:rPr lang="en-US" dirty="0"/>
              <a:t>days.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The time to produce 3,387 per </a:t>
            </a:r>
            <a:r>
              <a:rPr lang="en-US" dirty="0" smtClean="0"/>
              <a:t>run: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	  3387/240 =  14.1125   </a:t>
            </a:r>
            <a:r>
              <a:rPr lang="en-US" dirty="0"/>
              <a:t>days.  	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Thus, the production line is idle for:</a:t>
            </a:r>
          </a:p>
          <a:p>
            <a:pPr>
              <a:buFont typeface="Monotype Sorts" pitchFamily="2" charset="2"/>
              <a:buNone/>
            </a:pPr>
            <a:endParaRPr lang="en-US" sz="8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  32.567 – 14.1125 =    18.4545    days between runs.</a:t>
            </a:r>
          </a:p>
          <a:p>
            <a:pPr>
              <a:buFont typeface="Monotype Sorts" pitchFamily="2" charset="2"/>
              <a:buNone/>
            </a:pPr>
            <a:endParaRPr lang="en-US" sz="8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The production line is utilized: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14.1125/32.567(100) </a:t>
            </a:r>
            <a:r>
              <a:rPr lang="en-US" dirty="0" smtClean="0"/>
              <a:t>=   </a:t>
            </a:r>
            <a:r>
              <a:rPr lang="en-US" dirty="0"/>
              <a:t>43.33%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Example:  Beauty Bar Soap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346950" y="1974850"/>
            <a:ext cx="118110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130800" y="3282950"/>
            <a:ext cx="91440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43561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Maximum Inventory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Maximum inventory = (1-</a:t>
            </a:r>
            <a:r>
              <a:rPr lang="en-US" i="1"/>
              <a:t>D</a:t>
            </a:r>
            <a:r>
              <a:rPr lang="en-US"/>
              <a:t>/</a:t>
            </a:r>
            <a:r>
              <a:rPr lang="en-US" i="1"/>
              <a:t>P </a:t>
            </a:r>
            <a:r>
              <a:rPr lang="en-US"/>
              <a:t>)</a:t>
            </a:r>
            <a:r>
              <a:rPr lang="en-US" i="1"/>
              <a:t>Q </a:t>
            </a:r>
            <a:r>
              <a:rPr lang="en-US"/>
              <a:t>*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	      = (1-</a:t>
            </a:r>
            <a:r>
              <a:rPr lang="en-US" sz="2000"/>
              <a:t>26,000/60,000</a:t>
            </a:r>
            <a:r>
              <a:rPr lang="en-US"/>
              <a:t>)3,387 </a:t>
            </a:r>
            <a:r>
              <a:rPr lang="en-US">
                <a:latin typeface="Symbol" pitchFamily="18" charset="2"/>
              </a:rPr>
              <a:t></a:t>
            </a:r>
            <a:r>
              <a:rPr lang="en-US"/>
              <a:t>    1,919.3</a:t>
            </a:r>
          </a:p>
          <a:p>
            <a:r>
              <a:rPr lang="en-US">
                <a:solidFill>
                  <a:srgbClr val="66FFFF"/>
                </a:solidFill>
              </a:rPr>
              <a:t>Machine Utilization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Machine is producing </a:t>
            </a:r>
            <a:r>
              <a:rPr lang="en-US" i="1"/>
              <a:t>D</a:t>
            </a:r>
            <a:r>
              <a:rPr lang="en-US"/>
              <a:t>/</a:t>
            </a:r>
            <a:r>
              <a:rPr lang="en-US" i="1"/>
              <a:t>P</a:t>
            </a:r>
            <a:r>
              <a:rPr lang="en-US"/>
              <a:t> = 26,000/60,000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		     =   .4333    of the time.  </a:t>
            </a:r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Beauty Bar Soap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EOQ with Planned Shortages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4419600"/>
          </a:xfrm>
          <a:noFill/>
          <a:ln/>
        </p:spPr>
        <p:txBody>
          <a:bodyPr/>
          <a:lstStyle/>
          <a:p>
            <a:r>
              <a:rPr lang="en-US"/>
              <a:t>With the </a:t>
            </a:r>
            <a:r>
              <a:rPr lang="en-US" u="sng"/>
              <a:t>EOQ with planned shortages model</a:t>
            </a:r>
            <a:r>
              <a:rPr lang="en-US"/>
              <a:t>, a replenishment order does not arrive at or before the inventory position drops to zero.  </a:t>
            </a:r>
          </a:p>
          <a:p>
            <a:r>
              <a:rPr lang="en-US" u="sng"/>
              <a:t>Shortages</a:t>
            </a:r>
            <a:r>
              <a:rPr lang="en-US"/>
              <a:t> occur until a predetermined backorder quantity is reached, at which time the replenishment order arrives.  </a:t>
            </a:r>
          </a:p>
          <a:p>
            <a:r>
              <a:rPr lang="en-US"/>
              <a:t>The variable costs in this model are annual holding, backorder, and ordering. </a:t>
            </a:r>
          </a:p>
          <a:p>
            <a:r>
              <a:rPr lang="en-US"/>
              <a:t>For the optimal order and backorder quantity combination, the sum of the annual holding and backordering costs equals the annual ordering cost.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115888"/>
            <a:ext cx="7475537" cy="681037"/>
          </a:xfrm>
          <a:noFill/>
          <a:ln/>
        </p:spPr>
        <p:txBody>
          <a:bodyPr/>
          <a:lstStyle/>
          <a:p>
            <a:r>
              <a:rPr lang="en-US"/>
              <a:t>Inventory Models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043237"/>
          </a:xfrm>
          <a:noFill/>
          <a:ln/>
        </p:spPr>
        <p:txBody>
          <a:bodyPr/>
          <a:lstStyle/>
          <a:p>
            <a:r>
              <a:rPr lang="en-US"/>
              <a:t>The study of </a:t>
            </a:r>
            <a:r>
              <a:rPr lang="en-US" u="sng"/>
              <a:t>inventory models</a:t>
            </a:r>
            <a:r>
              <a:rPr lang="en-US"/>
              <a:t> is concerned with two basic questions:</a:t>
            </a:r>
          </a:p>
          <a:p>
            <a:pPr lvl="1"/>
            <a:r>
              <a:rPr lang="en-US" u="sng"/>
              <a:t>How much</a:t>
            </a:r>
            <a:r>
              <a:rPr lang="en-US"/>
              <a:t> should be ordered each time</a:t>
            </a:r>
          </a:p>
          <a:p>
            <a:pPr lvl="1"/>
            <a:r>
              <a:rPr lang="en-US" u="sng"/>
              <a:t>When</a:t>
            </a:r>
            <a:r>
              <a:rPr lang="en-US"/>
              <a:t> should the reordering occur  </a:t>
            </a:r>
          </a:p>
          <a:p>
            <a:r>
              <a:rPr lang="en-US"/>
              <a:t>The objective is to </a:t>
            </a:r>
            <a:r>
              <a:rPr lang="en-US" u="sng"/>
              <a:t>minimize total variable cost</a:t>
            </a:r>
            <a:r>
              <a:rPr lang="en-US"/>
              <a:t> over a specified time period (assumed to be annual in the following review).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EOQ with Planned Shortages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3313"/>
            <a:ext cx="8253413" cy="4319587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Assumptions</a:t>
            </a:r>
          </a:p>
          <a:p>
            <a:pPr lvl="1"/>
            <a:r>
              <a:rPr lang="en-US" dirty="0"/>
              <a:t>Demand occurs at a constant rate of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smtClean="0"/>
              <a:t>items/year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Ordering cost:  $</a:t>
            </a:r>
            <a:r>
              <a:rPr lang="en-US" i="1" dirty="0"/>
              <a:t>C</a:t>
            </a:r>
            <a:r>
              <a:rPr lang="en-US" baseline="-25000" dirty="0"/>
              <a:t>o</a:t>
            </a:r>
            <a:r>
              <a:rPr lang="en-US" dirty="0"/>
              <a:t> per order.</a:t>
            </a:r>
          </a:p>
          <a:p>
            <a:pPr lvl="1"/>
            <a:r>
              <a:rPr lang="en-US" dirty="0"/>
              <a:t>Holding cost:  $</a:t>
            </a:r>
            <a:r>
              <a:rPr lang="en-US" i="1" dirty="0"/>
              <a:t>C</a:t>
            </a:r>
            <a:r>
              <a:rPr lang="en-US" baseline="-25000" dirty="0"/>
              <a:t>h</a:t>
            </a:r>
            <a:r>
              <a:rPr lang="en-US" dirty="0"/>
              <a:t> per item in inventory per year.</a:t>
            </a:r>
          </a:p>
          <a:p>
            <a:pPr lvl="1"/>
            <a:r>
              <a:rPr lang="en-US" dirty="0"/>
              <a:t>Backorder cost:  $</a:t>
            </a:r>
            <a:r>
              <a:rPr lang="en-US" i="1" dirty="0" err="1"/>
              <a:t>C</a:t>
            </a:r>
            <a:r>
              <a:rPr lang="en-US" baseline="-25000" dirty="0" err="1"/>
              <a:t>b</a:t>
            </a:r>
            <a:r>
              <a:rPr lang="en-US" dirty="0"/>
              <a:t> per item backordered per year.</a:t>
            </a:r>
          </a:p>
          <a:p>
            <a:pPr lvl="1"/>
            <a:r>
              <a:rPr lang="en-US" dirty="0"/>
              <a:t>Purchase cost per unit is constant (no </a:t>
            </a:r>
            <a:r>
              <a:rPr lang="en-US" dirty="0" err="1"/>
              <a:t>qnty</a:t>
            </a:r>
            <a:r>
              <a:rPr lang="en-US" dirty="0"/>
              <a:t>. discount).</a:t>
            </a:r>
          </a:p>
          <a:p>
            <a:pPr lvl="1"/>
            <a:r>
              <a:rPr lang="en-US" dirty="0"/>
              <a:t>Set-up time (lead time) is constant.</a:t>
            </a:r>
          </a:p>
          <a:p>
            <a:pPr lvl="1"/>
            <a:r>
              <a:rPr lang="en-US" dirty="0"/>
              <a:t>Planned shortages are permitted (backordered demand units are withdrawn from a replenishment order when it is delivered).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EOQ with Planned Shortages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7962900" cy="45037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Formulas</a:t>
            </a:r>
          </a:p>
          <a:p>
            <a:pPr lvl="1"/>
            <a:r>
              <a:rPr lang="en-US"/>
              <a:t>Optimal order quantity:  </a:t>
            </a:r>
          </a:p>
          <a:p>
            <a:pPr lvl="1">
              <a:buFontTx/>
              <a:buNone/>
            </a:pPr>
            <a:r>
              <a:rPr lang="en-US" i="1"/>
              <a:t>		           Q </a:t>
            </a:r>
            <a:r>
              <a:rPr lang="en-US"/>
              <a:t>* =    2</a:t>
            </a:r>
            <a:r>
              <a:rPr lang="en-US" i="1"/>
              <a:t>DC</a:t>
            </a:r>
            <a:r>
              <a:rPr lang="en-US" baseline="-25000"/>
              <a:t>o</a:t>
            </a:r>
            <a:r>
              <a:rPr lang="en-US"/>
              <a:t>/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     (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+</a:t>
            </a:r>
            <a:r>
              <a:rPr lang="en-US" i="1"/>
              <a:t>C</a:t>
            </a:r>
            <a:r>
              <a:rPr lang="en-US" baseline="-25000"/>
              <a:t>b </a:t>
            </a:r>
            <a:r>
              <a:rPr lang="en-US"/>
              <a:t>)/</a:t>
            </a:r>
            <a:r>
              <a:rPr lang="en-US" i="1"/>
              <a:t>C</a:t>
            </a:r>
            <a:r>
              <a:rPr lang="en-US" baseline="-25000"/>
              <a:t>b</a:t>
            </a:r>
            <a:endParaRPr lang="en-US"/>
          </a:p>
          <a:p>
            <a:pPr lvl="1"/>
            <a:r>
              <a:rPr lang="en-US"/>
              <a:t>Maximum number of backorders:  </a:t>
            </a:r>
          </a:p>
          <a:p>
            <a:pPr lvl="1">
              <a:buFontTx/>
              <a:buNone/>
            </a:pPr>
            <a:r>
              <a:rPr lang="en-US" i="1"/>
              <a:t>			     S </a:t>
            </a:r>
            <a:r>
              <a:rPr lang="en-US"/>
              <a:t>* = </a:t>
            </a:r>
            <a:r>
              <a:rPr lang="en-US" i="1"/>
              <a:t>Q </a:t>
            </a:r>
            <a:r>
              <a:rPr lang="en-US"/>
              <a:t>*(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/(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+</a:t>
            </a:r>
            <a:r>
              <a:rPr lang="en-US" i="1"/>
              <a:t>C</a:t>
            </a:r>
            <a:r>
              <a:rPr lang="en-US" baseline="-25000"/>
              <a:t>b</a:t>
            </a:r>
            <a:r>
              <a:rPr lang="en-US"/>
              <a:t>))</a:t>
            </a:r>
          </a:p>
          <a:p>
            <a:pPr lvl="1"/>
            <a:r>
              <a:rPr lang="en-US"/>
              <a:t>Number of orders per year:  </a:t>
            </a:r>
            <a:r>
              <a:rPr lang="en-US" i="1"/>
              <a:t>D</a:t>
            </a:r>
            <a:r>
              <a:rPr lang="en-US"/>
              <a:t>/</a:t>
            </a:r>
            <a:r>
              <a:rPr lang="en-US" i="1"/>
              <a:t>Q </a:t>
            </a:r>
            <a:r>
              <a:rPr lang="en-US"/>
              <a:t>*</a:t>
            </a:r>
          </a:p>
          <a:p>
            <a:pPr lvl="1"/>
            <a:r>
              <a:rPr lang="en-US"/>
              <a:t>Time between orders (cycle time):  </a:t>
            </a:r>
            <a:r>
              <a:rPr lang="en-US" i="1"/>
              <a:t>Q </a:t>
            </a:r>
            <a:r>
              <a:rPr lang="en-US"/>
              <a:t>*/</a:t>
            </a:r>
            <a:r>
              <a:rPr lang="en-US" i="1"/>
              <a:t>D</a:t>
            </a:r>
            <a:r>
              <a:rPr lang="en-US"/>
              <a:t> years</a:t>
            </a:r>
          </a:p>
          <a:p>
            <a:pPr lvl="1"/>
            <a:r>
              <a:rPr lang="en-US"/>
              <a:t>Total annual cost:  </a:t>
            </a:r>
          </a:p>
          <a:p>
            <a:pPr lvl="1">
              <a:buFontTx/>
              <a:buNone/>
            </a:pPr>
            <a:r>
              <a:rPr lang="en-US"/>
              <a:t>	      [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(</a:t>
            </a:r>
            <a:r>
              <a:rPr lang="en-US" i="1"/>
              <a:t>Q </a:t>
            </a:r>
            <a:r>
              <a:rPr lang="en-US"/>
              <a:t>*-</a:t>
            </a:r>
            <a:r>
              <a:rPr lang="en-US" i="1"/>
              <a:t>S </a:t>
            </a:r>
            <a:r>
              <a:rPr lang="en-US"/>
              <a:t>*)</a:t>
            </a:r>
            <a:r>
              <a:rPr lang="en-US" baseline="30000"/>
              <a:t>2</a:t>
            </a:r>
            <a:r>
              <a:rPr lang="en-US"/>
              <a:t>/2</a:t>
            </a:r>
            <a:r>
              <a:rPr lang="en-US" i="1"/>
              <a:t>Q </a:t>
            </a:r>
            <a:r>
              <a:rPr lang="en-US"/>
              <a:t>*] + [</a:t>
            </a:r>
            <a:r>
              <a:rPr lang="en-US" i="1"/>
              <a:t>C</a:t>
            </a:r>
            <a:r>
              <a:rPr lang="en-US" baseline="-25000"/>
              <a:t>o</a:t>
            </a:r>
            <a:r>
              <a:rPr lang="en-US"/>
              <a:t>(D/</a:t>
            </a:r>
            <a:r>
              <a:rPr lang="en-US" i="1"/>
              <a:t>Q </a:t>
            </a:r>
            <a:r>
              <a:rPr lang="en-US"/>
              <a:t>*)] + [</a:t>
            </a:r>
            <a:r>
              <a:rPr lang="en-US" i="1"/>
              <a:t>S </a:t>
            </a:r>
            <a:r>
              <a:rPr lang="en-US"/>
              <a:t>*2</a:t>
            </a:r>
            <a:r>
              <a:rPr lang="en-US" i="1"/>
              <a:t>C</a:t>
            </a:r>
            <a:r>
              <a:rPr lang="en-US" baseline="-25000"/>
              <a:t>b</a:t>
            </a:r>
            <a:r>
              <a:rPr lang="en-US"/>
              <a:t>/2</a:t>
            </a:r>
            <a:r>
              <a:rPr lang="en-US" i="1"/>
              <a:t>Q </a:t>
            </a:r>
            <a:r>
              <a:rPr lang="en-US"/>
              <a:t>*]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			  (holding + ordering + backordering)</a:t>
            </a:r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3136900" y="1930400"/>
            <a:ext cx="14493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6" y="288"/>
              </a:cxn>
              <a:cxn ang="0">
                <a:pos x="96" y="0"/>
              </a:cxn>
              <a:cxn ang="0">
                <a:pos x="912" y="0"/>
              </a:cxn>
            </a:cxnLst>
            <a:rect l="0" t="0" r="r" b="b"/>
            <a:pathLst>
              <a:path w="913" h="289">
                <a:moveTo>
                  <a:pt x="0" y="240"/>
                </a:moveTo>
                <a:lnTo>
                  <a:pt x="96" y="288"/>
                </a:lnTo>
                <a:lnTo>
                  <a:pt x="96" y="0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4921250" y="1930400"/>
            <a:ext cx="17541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73" y="288"/>
              </a:cxn>
              <a:cxn ang="0">
                <a:pos x="73" y="0"/>
              </a:cxn>
              <a:cxn ang="0">
                <a:pos x="1104" y="0"/>
              </a:cxn>
            </a:cxnLst>
            <a:rect l="0" t="0" r="r" b="b"/>
            <a:pathLst>
              <a:path w="1105" h="289">
                <a:moveTo>
                  <a:pt x="0" y="240"/>
                </a:moveTo>
                <a:lnTo>
                  <a:pt x="73" y="288"/>
                </a:lnTo>
                <a:lnTo>
                  <a:pt x="73" y="0"/>
                </a:lnTo>
                <a:lnTo>
                  <a:pt x="1104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Higley Radio Components Co.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7783512" cy="451643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EOQ with Planned Shortages Model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Higley</a:t>
            </a:r>
            <a:r>
              <a:rPr lang="en-US" dirty="0"/>
              <a:t> has a product for which the </a:t>
            </a:r>
            <a:r>
              <a:rPr lang="en-US" dirty="0" smtClean="0"/>
              <a:t>assumptions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of the </a:t>
            </a:r>
            <a:r>
              <a:rPr lang="en-US" dirty="0"/>
              <a:t>inventory model with </a:t>
            </a:r>
            <a:r>
              <a:rPr lang="en-US" dirty="0" smtClean="0"/>
              <a:t>shortages </a:t>
            </a:r>
            <a:r>
              <a:rPr lang="en-US" dirty="0"/>
              <a:t>are valid.  </a:t>
            </a:r>
            <a:endParaRPr lang="en-US" dirty="0" smtClean="0"/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Demand for </a:t>
            </a:r>
            <a:r>
              <a:rPr lang="en-US" dirty="0"/>
              <a:t>the product is 2,000 units per year.   </a:t>
            </a:r>
            <a:r>
              <a:rPr lang="en-US" dirty="0" smtClean="0"/>
              <a:t>The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inventory holding </a:t>
            </a:r>
            <a:r>
              <a:rPr lang="en-US" dirty="0"/>
              <a:t>cost rate is 20% per year.   </a:t>
            </a:r>
            <a:r>
              <a:rPr lang="en-US" dirty="0" smtClean="0"/>
              <a:t>The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product costs </a:t>
            </a:r>
            <a:r>
              <a:rPr lang="en-US" dirty="0" err="1" smtClean="0"/>
              <a:t>Higley</a:t>
            </a:r>
            <a:r>
              <a:rPr lang="en-US" dirty="0" smtClean="0"/>
              <a:t> </a:t>
            </a:r>
            <a:r>
              <a:rPr lang="en-US" dirty="0"/>
              <a:t>$50 to purchase.  The </a:t>
            </a:r>
            <a:r>
              <a:rPr lang="en-US" dirty="0" smtClean="0"/>
              <a:t>ordering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cost </a:t>
            </a:r>
            <a:r>
              <a:rPr lang="en-US" dirty="0"/>
              <a:t>is </a:t>
            </a:r>
            <a:r>
              <a:rPr lang="en-US" dirty="0" smtClean="0"/>
              <a:t>$25 </a:t>
            </a:r>
            <a:r>
              <a:rPr lang="en-US" dirty="0" smtClean="0"/>
              <a:t>per order</a:t>
            </a:r>
            <a:r>
              <a:rPr lang="en-US" dirty="0"/>
              <a:t>.  </a:t>
            </a:r>
            <a:r>
              <a:rPr lang="en-US" dirty="0">
                <a:cs typeface="Times New Roman" pitchFamily="18" charset="0"/>
              </a:rPr>
              <a:t>The annual </a:t>
            </a:r>
            <a:r>
              <a:rPr lang="en-US" dirty="0" smtClean="0">
                <a:cs typeface="Times New Roman" pitchFamily="18" charset="0"/>
              </a:rPr>
              <a:t>shortage </a:t>
            </a:r>
            <a:r>
              <a:rPr lang="en-US" dirty="0">
                <a:cs typeface="Times New Roman" pitchFamily="18" charset="0"/>
              </a:rPr>
              <a:t>cost is </a:t>
            </a:r>
            <a:endParaRPr lang="en-US" dirty="0" smtClean="0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estimated </a:t>
            </a:r>
            <a:r>
              <a:rPr lang="en-US" dirty="0">
                <a:cs typeface="Times New Roman" pitchFamily="18" charset="0"/>
              </a:rPr>
              <a:t>to be $</a:t>
            </a:r>
            <a:r>
              <a:rPr lang="en-US" dirty="0" smtClean="0">
                <a:cs typeface="Times New Roman" pitchFamily="18" charset="0"/>
              </a:rPr>
              <a:t>30 per </a:t>
            </a:r>
            <a:r>
              <a:rPr lang="en-US" dirty="0">
                <a:cs typeface="Times New Roman" pitchFamily="18" charset="0"/>
              </a:rPr>
              <a:t>unit per year</a:t>
            </a:r>
            <a:r>
              <a:rPr lang="en-US" dirty="0" smtClean="0">
                <a:cs typeface="Times New Roman" pitchFamily="18" charset="0"/>
              </a:rPr>
              <a:t>.  </a:t>
            </a:r>
            <a:r>
              <a:rPr lang="en-US" dirty="0" err="1" smtClean="0">
                <a:cs typeface="Times New Roman" pitchFamily="18" charset="0"/>
              </a:rPr>
              <a:t>Higley</a:t>
            </a:r>
            <a:r>
              <a:rPr lang="en-US" dirty="0" smtClean="0">
                <a:cs typeface="Times New Roman" pitchFamily="18" charset="0"/>
              </a:rPr>
              <a:t> </a:t>
            </a:r>
            <a:endParaRPr lang="en-US" dirty="0" smtClean="0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operates </a:t>
            </a:r>
            <a:r>
              <a:rPr lang="en-US" dirty="0" smtClean="0">
                <a:cs typeface="Times New Roman" pitchFamily="18" charset="0"/>
              </a:rPr>
              <a:t>250 days per year.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115050" y="4457700"/>
            <a:ext cx="95250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270250" y="3390900"/>
            <a:ext cx="111125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8001000" cy="463073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Optimal Order Policy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i="1" dirty="0"/>
              <a:t>D</a:t>
            </a:r>
            <a:r>
              <a:rPr lang="en-US" dirty="0"/>
              <a:t> = 2,000; </a:t>
            </a:r>
            <a:r>
              <a:rPr lang="en-US" i="1" dirty="0"/>
              <a:t>C</a:t>
            </a:r>
            <a:r>
              <a:rPr lang="en-US" baseline="-25000" dirty="0"/>
              <a:t>o</a:t>
            </a:r>
            <a:r>
              <a:rPr lang="en-US" dirty="0"/>
              <a:t> = $25;  </a:t>
            </a:r>
            <a:r>
              <a:rPr lang="en-US" i="1" dirty="0"/>
              <a:t>C</a:t>
            </a:r>
            <a:r>
              <a:rPr lang="en-US" baseline="-25000" dirty="0"/>
              <a:t>h</a:t>
            </a:r>
            <a:r>
              <a:rPr lang="en-US" dirty="0"/>
              <a:t> = .20(50) = $10;  </a:t>
            </a:r>
            <a:r>
              <a:rPr lang="en-US" i="1" dirty="0" err="1"/>
              <a:t>C</a:t>
            </a:r>
            <a:r>
              <a:rPr lang="en-US" baseline="-25000" dirty="0" err="1"/>
              <a:t>b</a:t>
            </a:r>
            <a:r>
              <a:rPr lang="en-US" dirty="0"/>
              <a:t> = $30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		          </a:t>
            </a:r>
            <a:r>
              <a:rPr lang="en-US" i="1" dirty="0"/>
              <a:t>Q </a:t>
            </a:r>
            <a:r>
              <a:rPr lang="en-US" dirty="0"/>
              <a:t>* =    2</a:t>
            </a:r>
            <a:r>
              <a:rPr lang="en-US" i="1" dirty="0"/>
              <a:t>DC</a:t>
            </a:r>
            <a:r>
              <a:rPr lang="en-US" baseline="-25000" dirty="0"/>
              <a:t>o</a:t>
            </a:r>
            <a:r>
              <a:rPr lang="en-US" dirty="0"/>
              <a:t>/</a:t>
            </a:r>
            <a:r>
              <a:rPr lang="en-US" i="1" dirty="0"/>
              <a:t>C</a:t>
            </a:r>
            <a:r>
              <a:rPr lang="en-US" baseline="-25000" dirty="0"/>
              <a:t>h</a:t>
            </a:r>
            <a:r>
              <a:rPr lang="en-US" dirty="0"/>
              <a:t>    (</a:t>
            </a:r>
            <a:r>
              <a:rPr lang="en-US" i="1" dirty="0"/>
              <a:t>C</a:t>
            </a:r>
            <a:r>
              <a:rPr lang="en-US" baseline="-25000" dirty="0"/>
              <a:t>h</a:t>
            </a:r>
            <a:r>
              <a:rPr lang="en-US" dirty="0"/>
              <a:t> + </a:t>
            </a:r>
            <a:r>
              <a:rPr lang="en-US" i="1" dirty="0" err="1"/>
              <a:t>C</a:t>
            </a:r>
            <a:r>
              <a:rPr lang="en-US" baseline="-25000" dirty="0" err="1"/>
              <a:t>b</a:t>
            </a:r>
            <a:r>
              <a:rPr lang="en-US" dirty="0"/>
              <a:t>)/</a:t>
            </a:r>
            <a:r>
              <a:rPr lang="en-US" i="1" dirty="0" err="1"/>
              <a:t>C</a:t>
            </a:r>
            <a:r>
              <a:rPr lang="en-US" baseline="-25000" dirty="0" err="1"/>
              <a:t>b</a:t>
            </a:r>
            <a:endParaRPr lang="en-US" baseline="-25000" dirty="0"/>
          </a:p>
          <a:p>
            <a:pPr>
              <a:buFont typeface="Monotype Sorts" pitchFamily="2" charset="2"/>
              <a:buNone/>
            </a:pPr>
            <a:r>
              <a:rPr lang="en-US" sz="1000" dirty="0"/>
              <a:t> 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	     =    2(2000)(25)/10  x     (10+30)/30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	     = </a:t>
            </a:r>
            <a:r>
              <a:rPr lang="en-US" dirty="0" smtClean="0"/>
              <a:t>  115.47</a:t>
            </a:r>
            <a:endParaRPr lang="en-US" dirty="0"/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 	    		</a:t>
            </a:r>
            <a:r>
              <a:rPr lang="en-US" i="1" dirty="0"/>
              <a:t>S </a:t>
            </a:r>
            <a:r>
              <a:rPr lang="en-US" dirty="0"/>
              <a:t>* = </a:t>
            </a:r>
            <a:r>
              <a:rPr lang="en-US" i="1" dirty="0"/>
              <a:t>Q </a:t>
            </a:r>
            <a:r>
              <a:rPr lang="en-US" dirty="0"/>
              <a:t>*(</a:t>
            </a:r>
            <a:r>
              <a:rPr lang="en-US" i="1" dirty="0"/>
              <a:t>C</a:t>
            </a:r>
            <a:r>
              <a:rPr lang="en-US" baseline="-25000" dirty="0"/>
              <a:t>h</a:t>
            </a:r>
            <a:r>
              <a:rPr lang="en-US" dirty="0"/>
              <a:t>/(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 err="1"/>
              <a:t>+</a:t>
            </a:r>
            <a:r>
              <a:rPr lang="en-US" i="1" dirty="0" err="1"/>
              <a:t>C</a:t>
            </a:r>
            <a:r>
              <a:rPr lang="en-US" baseline="-25000" dirty="0" err="1"/>
              <a:t>b</a:t>
            </a:r>
            <a:r>
              <a:rPr lang="en-US" dirty="0"/>
              <a:t>))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	     = </a:t>
            </a:r>
            <a:r>
              <a:rPr lang="en-US" dirty="0" smtClean="0"/>
              <a:t>115.47(10</a:t>
            </a:r>
            <a:r>
              <a:rPr lang="en-US" dirty="0"/>
              <a:t>/(10+30)) =   28.87 </a:t>
            </a:r>
          </a:p>
        </p:txBody>
      </p:sp>
      <p:sp>
        <p:nvSpPr>
          <p:cNvPr id="29700" name="Freeform 4"/>
          <p:cNvSpPr>
            <a:spLocks/>
          </p:cNvSpPr>
          <p:nvPr/>
        </p:nvSpPr>
        <p:spPr bwMode="auto">
          <a:xfrm>
            <a:off x="3194050" y="2152650"/>
            <a:ext cx="14493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6" y="288"/>
              </a:cxn>
              <a:cxn ang="0">
                <a:pos x="96" y="0"/>
              </a:cxn>
              <a:cxn ang="0">
                <a:pos x="912" y="0"/>
              </a:cxn>
            </a:cxnLst>
            <a:rect l="0" t="0" r="r" b="b"/>
            <a:pathLst>
              <a:path w="913" h="289">
                <a:moveTo>
                  <a:pt x="0" y="240"/>
                </a:moveTo>
                <a:lnTo>
                  <a:pt x="96" y="288"/>
                </a:lnTo>
                <a:lnTo>
                  <a:pt x="96" y="0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1" name="Freeform 5"/>
          <p:cNvSpPr>
            <a:spLocks/>
          </p:cNvSpPr>
          <p:nvPr/>
        </p:nvSpPr>
        <p:spPr bwMode="auto">
          <a:xfrm>
            <a:off x="4768850" y="2139950"/>
            <a:ext cx="1870075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73" y="288"/>
              </a:cxn>
              <a:cxn ang="0">
                <a:pos x="73" y="0"/>
              </a:cxn>
              <a:cxn ang="0">
                <a:pos x="1104" y="0"/>
              </a:cxn>
            </a:cxnLst>
            <a:rect l="0" t="0" r="r" b="b"/>
            <a:pathLst>
              <a:path w="1105" h="289">
                <a:moveTo>
                  <a:pt x="0" y="240"/>
                </a:moveTo>
                <a:lnTo>
                  <a:pt x="73" y="288"/>
                </a:lnTo>
                <a:lnTo>
                  <a:pt x="73" y="0"/>
                </a:lnTo>
                <a:lnTo>
                  <a:pt x="1104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2" name="Freeform 6"/>
          <p:cNvSpPr>
            <a:spLocks/>
          </p:cNvSpPr>
          <p:nvPr/>
        </p:nvSpPr>
        <p:spPr bwMode="auto">
          <a:xfrm>
            <a:off x="5924550" y="2749550"/>
            <a:ext cx="1873250" cy="446088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288"/>
              </a:cxn>
              <a:cxn ang="0">
                <a:pos x="96" y="0"/>
              </a:cxn>
              <a:cxn ang="0">
                <a:pos x="1728" y="0"/>
              </a:cxn>
            </a:cxnLst>
            <a:rect l="0" t="0" r="r" b="b"/>
            <a:pathLst>
              <a:path w="1729" h="289">
                <a:moveTo>
                  <a:pt x="0" y="192"/>
                </a:moveTo>
                <a:lnTo>
                  <a:pt x="96" y="288"/>
                </a:lnTo>
                <a:lnTo>
                  <a:pt x="96" y="0"/>
                </a:lnTo>
                <a:lnTo>
                  <a:pt x="1728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3" name="Freeform 7"/>
          <p:cNvSpPr>
            <a:spLocks/>
          </p:cNvSpPr>
          <p:nvPr/>
        </p:nvSpPr>
        <p:spPr bwMode="auto">
          <a:xfrm>
            <a:off x="3206750" y="2749550"/>
            <a:ext cx="2200275" cy="4460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9" y="288"/>
              </a:cxn>
              <a:cxn ang="0">
                <a:pos x="99" y="0"/>
              </a:cxn>
              <a:cxn ang="0">
                <a:pos x="1488" y="0"/>
              </a:cxn>
            </a:cxnLst>
            <a:rect l="0" t="0" r="r" b="b"/>
            <a:pathLst>
              <a:path w="1489" h="289">
                <a:moveTo>
                  <a:pt x="0" y="240"/>
                </a:moveTo>
                <a:lnTo>
                  <a:pt x="99" y="288"/>
                </a:lnTo>
                <a:lnTo>
                  <a:pt x="99" y="0"/>
                </a:lnTo>
                <a:lnTo>
                  <a:pt x="1488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Higley Radio Components Co.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886450" y="2844800"/>
            <a:ext cx="93345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356100" y="1676400"/>
            <a:ext cx="79375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8286750" cy="286543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Maximum Inventory</a:t>
            </a:r>
          </a:p>
          <a:p>
            <a:pPr>
              <a:buFont typeface="Monotype Sorts" pitchFamily="2" charset="2"/>
              <a:buNone/>
            </a:pPr>
            <a:r>
              <a:rPr lang="en-US" sz="800" dirty="0">
                <a:solidFill>
                  <a:srgbClr val="66FFFF"/>
                </a:solidFill>
              </a:rPr>
              <a:t>		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solidFill>
                  <a:srgbClr val="66FFFF"/>
                </a:solidFill>
              </a:rPr>
              <a:t>	</a:t>
            </a:r>
            <a:r>
              <a:rPr lang="en-US" i="1" dirty="0"/>
              <a:t>Q</a:t>
            </a:r>
            <a:r>
              <a:rPr lang="en-US" dirty="0"/>
              <a:t> – </a:t>
            </a:r>
            <a:r>
              <a:rPr lang="en-US" i="1" dirty="0"/>
              <a:t>S</a:t>
            </a:r>
            <a:r>
              <a:rPr lang="en-US" dirty="0"/>
              <a:t> = 115.47 – 28.87 =   86.6   units</a:t>
            </a:r>
          </a:p>
          <a:p>
            <a:pPr>
              <a:buFont typeface="Monotype Sorts" pitchFamily="2" charset="2"/>
              <a:buNone/>
            </a:pPr>
            <a:endParaRPr lang="en-US" sz="800" dirty="0"/>
          </a:p>
          <a:p>
            <a:r>
              <a:rPr lang="en-US" dirty="0">
                <a:solidFill>
                  <a:srgbClr val="66FFFF"/>
                </a:solidFill>
              </a:rPr>
              <a:t>Cycle Time</a:t>
            </a:r>
          </a:p>
          <a:p>
            <a:pPr>
              <a:buFont typeface="Monotype Sorts" pitchFamily="2" charset="2"/>
              <a:buNone/>
            </a:pPr>
            <a:endParaRPr lang="en-US" sz="800" dirty="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dirty="0">
                <a:solidFill>
                  <a:srgbClr val="66FFFF"/>
                </a:solidFill>
              </a:rPr>
              <a:t>	</a:t>
            </a:r>
            <a:r>
              <a:rPr lang="en-US" i="1" dirty="0"/>
              <a:t>T</a:t>
            </a:r>
            <a:r>
              <a:rPr lang="en-US" dirty="0"/>
              <a:t> = </a:t>
            </a:r>
            <a:r>
              <a:rPr lang="en-US" i="1" dirty="0"/>
              <a:t>Q</a:t>
            </a:r>
            <a:r>
              <a:rPr lang="en-US" dirty="0"/>
              <a:t>/</a:t>
            </a:r>
            <a:r>
              <a:rPr lang="en-US" i="1" dirty="0"/>
              <a:t>D</a:t>
            </a:r>
            <a:r>
              <a:rPr lang="en-US" dirty="0"/>
              <a:t>(250) = 115.47/2000(250) =  14.43  </a:t>
            </a:r>
            <a:r>
              <a:rPr lang="en-US" dirty="0" smtClean="0"/>
              <a:t> working </a:t>
            </a:r>
            <a:r>
              <a:rPr lang="en-US" dirty="0"/>
              <a:t>days</a:t>
            </a:r>
          </a:p>
          <a:p>
            <a:pPr>
              <a:buFont typeface="Monotype Sorts" pitchFamily="2" charset="2"/>
              <a:buNone/>
            </a:pPr>
            <a:endParaRPr lang="en-US" sz="800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Higley Radio Components Co.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226050" y="5473700"/>
            <a:ext cx="125730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700088" y="1104900"/>
            <a:ext cx="8134350" cy="5202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Annual Cost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Holding Cost: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/(2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Q)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10(115.47 – 28.87)</a:t>
            </a:r>
            <a:r>
              <a: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/(2(115.47))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	    =  $324.74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Ordering Cost: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25(2000/115.47) = $433.01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Backorder Cost: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/(2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30(28.87)</a:t>
            </a:r>
            <a:r>
              <a: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/(2(115.47)) = $108.27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Total Cost: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324.74 + 433.01 + 108.27 =   $866.02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Higley Radio Components Co.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6488"/>
            <a:ext cx="7678738" cy="2363787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Stockout:  When and How Long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</a:t>
            </a:r>
            <a:r>
              <a:rPr lang="en-US" b="1"/>
              <a:t>Question: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How many days after receiving an order does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Higley run out of inventory?  How long is Higley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without inventory per cycle?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Higley Radio Components Co.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52550" y="4178300"/>
            <a:ext cx="507365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54250" y="5041900"/>
            <a:ext cx="379095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698500" y="1106488"/>
            <a:ext cx="8101013" cy="452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 err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Stockout</a:t>
            </a: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When and How Long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Answer: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Inventory exists for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/(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30/(30+10) = .75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of the order cycle.  (Note, 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*-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*)/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 = .75 also,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before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 are rounded.)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An order cycle is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*/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.057735 years = 14.434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days.  Thus,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Higley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runs out of inventory .75(14.434)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10.823 days after receiving an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order  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Higley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 out of stock for approximately 14.434 –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10.823 =  3.611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days per order cycle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Higley Radio Components Co.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98500" y="1106488"/>
            <a:ext cx="7678738" cy="2363787"/>
          </a:xfrm>
          <a:prstGeom prst="rect">
            <a:avLst/>
          </a:prstGeom>
          <a:noFill/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lang="en-US" sz="2400" kern="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Reorder Point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Question: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At what </a:t>
            </a: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inventory or backorder level should </a:t>
            </a:r>
            <a:r>
              <a:rPr lang="en-US" sz="24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Higley</a:t>
            </a: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place an inventory replenishment order?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685800" y="192088"/>
            <a:ext cx="7772400" cy="814387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 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Higley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Radio Components Co.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27450" y="5118100"/>
            <a:ext cx="1911350" cy="463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98501" y="1106488"/>
            <a:ext cx="7950200" cy="452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Reorder Point</a:t>
            </a: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Answer: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Higley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out of stock for approximately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3.611 working days per order cycle.  Reorder lead time is 7 working days.  Hence,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Higley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should reorder when it has inventory on hand to cover just 7 – 3.611 = 3.389 days of demand.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	Demand per day is 2000/250 = 8 units.  Hence, 3.389 days of inventory is 3.389 x 8 = 27.112 units.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Higley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should place an order for 115 units when its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inventory drops to   27.112 units    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Higley Radio Components Co.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Inventory Costs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872412" cy="4789487"/>
          </a:xfrm>
          <a:noFill/>
          <a:ln/>
        </p:spPr>
        <p:txBody>
          <a:bodyPr/>
          <a:lstStyle/>
          <a:p>
            <a:r>
              <a:rPr lang="en-US" u="sng"/>
              <a:t>Ordering cost</a:t>
            </a:r>
            <a:r>
              <a:rPr lang="en-US"/>
              <a:t> -- salaries and expenses of processing an order, regardless of the order quantity</a:t>
            </a:r>
          </a:p>
          <a:p>
            <a:r>
              <a:rPr lang="en-US" u="sng"/>
              <a:t>Holding cost</a:t>
            </a:r>
            <a:r>
              <a:rPr lang="en-US"/>
              <a:t> -- usually a percentage of the value of the item assessed for keeping an item in inventory (including cost of capital, insurance, security costs, taxes, warehouse overhead, and other related variable expenses)</a:t>
            </a:r>
          </a:p>
          <a:p>
            <a:r>
              <a:rPr lang="en-US" u="sng"/>
              <a:t>Backorder cost</a:t>
            </a:r>
            <a:r>
              <a:rPr lang="en-US"/>
              <a:t> -- costs associated with being out of stock when an item is demanded (including lost goodwill)</a:t>
            </a:r>
          </a:p>
          <a:p>
            <a:r>
              <a:rPr lang="en-US" u="sng"/>
              <a:t>Purchase cost</a:t>
            </a:r>
            <a:r>
              <a:rPr lang="en-US"/>
              <a:t> -- the actual price of the items</a:t>
            </a:r>
          </a:p>
          <a:p>
            <a:r>
              <a:rPr lang="en-US"/>
              <a:t>Other costs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98501" y="1106489"/>
            <a:ext cx="7950200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EOQs with and with</a:t>
            </a:r>
            <a:r>
              <a:rPr lang="en-US" sz="2400" u="sng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Planned Shortages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Higley Radio Components Co.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9157"/>
              </p:ext>
            </p:extLst>
          </p:nvPr>
        </p:nvGraphicFramePr>
        <p:xfrm>
          <a:off x="1143000" y="1689100"/>
          <a:ext cx="72517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900"/>
                <a:gridCol w="1689100"/>
                <a:gridCol w="1663700"/>
              </a:tblGrid>
              <a:tr h="647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 smtClean="0">
                          <a:solidFill>
                            <a:srgbClr val="8CF4E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</a:t>
                      </a:r>
                    </a:p>
                    <a:p>
                      <a:pPr algn="ctr"/>
                      <a:r>
                        <a:rPr lang="en-US" sz="2300" b="0" dirty="0" smtClean="0">
                          <a:solidFill>
                            <a:srgbClr val="8CF4E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Shortages</a:t>
                      </a:r>
                      <a:endParaRPr lang="en-US" sz="2300" b="0" dirty="0">
                        <a:solidFill>
                          <a:srgbClr val="8CF4E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 smtClean="0">
                          <a:solidFill>
                            <a:srgbClr val="8CF4E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Without Shortages</a:t>
                      </a:r>
                      <a:endParaRPr lang="en-US" sz="2300" b="0" dirty="0">
                        <a:solidFill>
                          <a:srgbClr val="8CF4E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EOQ (units)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115.47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Max.</a:t>
                      </a:r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Inventory (units)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86.60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Max. Shortages (units)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28.87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Reorder Point (units)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27.112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Cycle Time (days)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14.43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12.50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Shortage Time/Cycle (days)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3.611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Shortage Time/Cycle (%)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230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98501" y="1106489"/>
            <a:ext cx="7950200" cy="620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EOQs with and with</a:t>
            </a:r>
            <a:r>
              <a:rPr lang="en-US" sz="2400" u="sng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Planned Shortages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Higley Radio Components Co.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901709"/>
              </p:ext>
            </p:extLst>
          </p:nvPr>
        </p:nvGraphicFramePr>
        <p:xfrm>
          <a:off x="1625600" y="1727200"/>
          <a:ext cx="5918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1752600"/>
                <a:gridCol w="1778000"/>
              </a:tblGrid>
              <a:tr h="647700">
                <a:tc>
                  <a:txBody>
                    <a:bodyPr/>
                    <a:lstStyle/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</a:t>
                      </a:r>
                      <a:r>
                        <a:rPr lang="en-US" sz="23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Annual Costs</a:t>
                      </a:r>
                      <a:endParaRPr lang="en-US" sz="2300" b="0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baseline="0" dirty="0" smtClean="0">
                          <a:solidFill>
                            <a:srgbClr val="8CF4E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</a:t>
                      </a:r>
                    </a:p>
                    <a:p>
                      <a:pPr algn="ctr"/>
                      <a:r>
                        <a:rPr lang="en-US" sz="2300" b="0" baseline="0" dirty="0" smtClean="0">
                          <a:solidFill>
                            <a:srgbClr val="8CF4E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Shortages</a:t>
                      </a:r>
                      <a:endParaRPr lang="en-US" sz="2300" b="0" baseline="0" dirty="0">
                        <a:solidFill>
                          <a:srgbClr val="8CF4E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baseline="0" dirty="0" smtClean="0">
                          <a:solidFill>
                            <a:srgbClr val="8CF4EA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Without Shortages</a:t>
                      </a:r>
                      <a:endParaRPr lang="en-US" sz="2300" b="0" baseline="0" dirty="0">
                        <a:solidFill>
                          <a:srgbClr val="8CF4EA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Holding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$324.74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$500.00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Ordering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433.01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500.00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Backordering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108.27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0</a:t>
                      </a:r>
                      <a:endParaRPr lang="en-US" sz="2300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300" b="1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en-US" sz="2300" b="1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$866.02</a:t>
                      </a:r>
                      <a:endParaRPr lang="en-US" sz="2300" b="1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$1000.00</a:t>
                      </a:r>
                      <a:endParaRPr lang="en-US" sz="2300" b="1" baseline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EOQ with Quantity Discounts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2895600"/>
          </a:xfrm>
          <a:noFill/>
          <a:ln/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EOQ with quantity discounts model</a:t>
            </a:r>
            <a:r>
              <a:rPr lang="en-US"/>
              <a:t> is applicable where a supplier offers a lower purchase cost when an item is ordered in larger quantities.  </a:t>
            </a:r>
          </a:p>
          <a:p>
            <a:r>
              <a:rPr lang="en-US"/>
              <a:t>This model's variable costs are annual holding, ordering and purchase costs.</a:t>
            </a:r>
          </a:p>
          <a:p>
            <a:r>
              <a:rPr lang="en-US"/>
              <a:t>For the optimal order quantity, the annual holding and ordering costs are </a:t>
            </a:r>
            <a:r>
              <a:rPr lang="en-US" b="1"/>
              <a:t>not</a:t>
            </a:r>
            <a:r>
              <a:rPr lang="en-US"/>
              <a:t> necessarily equal.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EOQ with Quantity Discounts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7924800" cy="467518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Assumptions</a:t>
            </a:r>
          </a:p>
          <a:p>
            <a:pPr lvl="1"/>
            <a:r>
              <a:rPr lang="en-US"/>
              <a:t>Demand occurs at a constant rate of </a:t>
            </a:r>
            <a:r>
              <a:rPr lang="en-US" i="1"/>
              <a:t>D</a:t>
            </a:r>
            <a:r>
              <a:rPr lang="en-US" sz="1200"/>
              <a:t> </a:t>
            </a:r>
            <a:r>
              <a:rPr lang="en-US"/>
              <a:t> items/year.</a:t>
            </a:r>
          </a:p>
          <a:p>
            <a:pPr lvl="1"/>
            <a:r>
              <a:rPr lang="en-US"/>
              <a:t>Ordering Cost is $</a:t>
            </a:r>
            <a:r>
              <a:rPr lang="en-US" i="1"/>
              <a:t>C</a:t>
            </a:r>
            <a:r>
              <a:rPr lang="en-US" baseline="-25000"/>
              <a:t>o</a:t>
            </a:r>
            <a:r>
              <a:rPr lang="en-US"/>
              <a:t> per order.</a:t>
            </a:r>
          </a:p>
          <a:p>
            <a:pPr lvl="1"/>
            <a:r>
              <a:rPr lang="en-US"/>
              <a:t>Holding Cost is $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 = $</a:t>
            </a:r>
            <a:r>
              <a:rPr lang="en-US" i="1"/>
              <a:t>C</a:t>
            </a:r>
            <a:r>
              <a:rPr lang="en-US" baseline="-25000"/>
              <a:t>i</a:t>
            </a:r>
            <a:r>
              <a:rPr lang="en-US" i="1"/>
              <a:t>I</a:t>
            </a:r>
            <a:r>
              <a:rPr lang="en-US"/>
              <a:t> per item in inventory per year  (note holding cost is based on the cost of the item, </a:t>
            </a:r>
            <a:r>
              <a:rPr lang="en-US" i="1"/>
              <a:t>C</a:t>
            </a:r>
            <a:r>
              <a:rPr lang="en-US" baseline="-25000"/>
              <a:t>i</a:t>
            </a:r>
            <a:r>
              <a:rPr lang="en-US"/>
              <a:t>).</a:t>
            </a:r>
          </a:p>
          <a:p>
            <a:pPr lvl="1"/>
            <a:r>
              <a:rPr lang="en-US"/>
              <a:t>Purchase Cost is $</a:t>
            </a:r>
            <a:r>
              <a:rPr lang="en-US" i="1"/>
              <a:t>C</a:t>
            </a:r>
            <a:r>
              <a:rPr lang="en-US" baseline="-25000"/>
              <a:t>1</a:t>
            </a:r>
            <a:r>
              <a:rPr lang="en-US"/>
              <a:t> per item if the quantity ordered is between 0 and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, $</a:t>
            </a:r>
            <a:r>
              <a:rPr lang="en-US" i="1"/>
              <a:t>C</a:t>
            </a:r>
            <a:r>
              <a:rPr lang="en-US" baseline="-25000"/>
              <a:t>2</a:t>
            </a:r>
            <a:r>
              <a:rPr lang="en-US"/>
              <a:t> if the order quantity is between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and </a:t>
            </a:r>
            <a:r>
              <a:rPr lang="en-US" i="1"/>
              <a:t>x</a:t>
            </a:r>
            <a:r>
              <a:rPr lang="en-US" baseline="-25000"/>
              <a:t>2 </a:t>
            </a:r>
            <a:r>
              <a:rPr lang="en-US"/>
              <a:t>, etc.</a:t>
            </a:r>
          </a:p>
          <a:p>
            <a:pPr lvl="1"/>
            <a:r>
              <a:rPr lang="en-US"/>
              <a:t>Delivery time (lead time) is constant.</a:t>
            </a:r>
          </a:p>
          <a:p>
            <a:pPr lvl="1"/>
            <a:r>
              <a:rPr lang="en-US"/>
              <a:t>Planned shortages are not permitted.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EOQ with Quantity Discounts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4900"/>
            <a:ext cx="7886700" cy="32766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Formulas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Optimal order quantity:  the procedure for 		determining </a:t>
            </a:r>
            <a:r>
              <a:rPr lang="en-US" i="1" dirty="0" smtClean="0"/>
              <a:t>Q</a:t>
            </a:r>
            <a:r>
              <a:rPr lang="en-US" dirty="0" smtClean="0"/>
              <a:t>* </a:t>
            </a:r>
            <a:r>
              <a:rPr lang="en-US" dirty="0"/>
              <a:t>will be demonstrated</a:t>
            </a:r>
          </a:p>
          <a:p>
            <a:pPr lvl="1"/>
            <a:r>
              <a:rPr lang="en-US" dirty="0"/>
              <a:t>Number of orders per year:  </a:t>
            </a:r>
            <a:r>
              <a:rPr lang="en-US" i="1" dirty="0" smtClean="0"/>
              <a:t>D</a:t>
            </a:r>
            <a:r>
              <a:rPr lang="en-US" dirty="0" smtClean="0"/>
              <a:t>/</a:t>
            </a:r>
            <a:r>
              <a:rPr lang="en-US" i="1" dirty="0" smtClean="0"/>
              <a:t>Q</a:t>
            </a:r>
            <a:r>
              <a:rPr lang="en-US" dirty="0" smtClean="0"/>
              <a:t>* </a:t>
            </a:r>
            <a:endParaRPr lang="en-US" dirty="0"/>
          </a:p>
          <a:p>
            <a:pPr lvl="1"/>
            <a:r>
              <a:rPr lang="en-US" dirty="0"/>
              <a:t>Time between orders (cycle time):  </a:t>
            </a:r>
            <a:r>
              <a:rPr lang="en-US" i="1" dirty="0" smtClean="0"/>
              <a:t>Q</a:t>
            </a:r>
            <a:r>
              <a:rPr lang="en-US" dirty="0" smtClean="0"/>
              <a:t>*/</a:t>
            </a:r>
            <a:r>
              <a:rPr lang="en-US" i="1" dirty="0"/>
              <a:t>D</a:t>
            </a:r>
            <a:r>
              <a:rPr lang="en-US" dirty="0"/>
              <a:t> years</a:t>
            </a:r>
          </a:p>
          <a:p>
            <a:pPr lvl="1"/>
            <a:r>
              <a:rPr lang="en-US" dirty="0"/>
              <a:t>Total annual cost:  [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*/2)] + [</a:t>
            </a:r>
            <a:r>
              <a:rPr lang="en-US" i="1" dirty="0" smtClean="0"/>
              <a:t>C</a:t>
            </a:r>
            <a:r>
              <a:rPr lang="en-US" baseline="-25000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dirty="0" smtClean="0"/>
              <a:t>/</a:t>
            </a:r>
            <a:r>
              <a:rPr lang="en-US" i="1" dirty="0" smtClean="0"/>
              <a:t>Q</a:t>
            </a:r>
            <a:r>
              <a:rPr lang="en-US" dirty="0" smtClean="0"/>
              <a:t>*)] </a:t>
            </a:r>
            <a:r>
              <a:rPr lang="en-US" dirty="0"/>
              <a:t>+ </a:t>
            </a:r>
            <a:r>
              <a:rPr lang="en-US" i="1" dirty="0"/>
              <a:t>DC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                                (holding + ordering + purchase)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Nick's Camera Shop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06488"/>
            <a:ext cx="7993063" cy="4033837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EOQ with Quantity Discounts Model</a:t>
            </a:r>
            <a:r>
              <a:rPr lang="en-US"/>
              <a:t>		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Nick's Camera Shop carries Zodiac instant print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film.  The film normally costs Nick $3.20 per roll, and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he sells it for $5.25.  Zodiac film has a shelf life of 18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months.  Nick's average sales are 21 rolls per week.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His annual inventory holding cost rate is 25% and it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costs Nick $20 to place an order with Zodiac.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Nick's Camera Shop</a:t>
            </a:r>
          </a:p>
        </p:txBody>
      </p:sp>
      <p:sp>
        <p:nvSpPr>
          <p:cNvPr id="163843" name="Rectangle 1027"/>
          <p:cNvSpPr>
            <a:spLocks noChangeArrowheads="1"/>
          </p:cNvSpPr>
          <p:nvPr/>
        </p:nvSpPr>
        <p:spPr bwMode="auto">
          <a:xfrm>
            <a:off x="698500" y="1106488"/>
            <a:ext cx="8234363" cy="3233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EOQ with Quantity Discounts Model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If Zodiac offers a 7% discount on orders of 400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rolls or more,  a 10% discount for 900 rolls or more,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and a 15% discount for 2000 rolls or more, determine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Nick's optimal order quantity.</a:t>
            </a:r>
          </a:p>
          <a:p>
            <a:pPr marL="342900" indent="-342900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--------------------</a:t>
            </a:r>
          </a:p>
          <a:p>
            <a:pPr marL="342900" indent="-342900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21(52) = 1092;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.25(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);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20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Nick's Camera Shop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7962900" cy="40338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Unit-Prices’ Economical Order Quantities</a:t>
            </a:r>
          </a:p>
          <a:p>
            <a:pPr lvl="1"/>
            <a:r>
              <a:rPr lang="en-US">
                <a:solidFill>
                  <a:srgbClr val="66FFFF"/>
                </a:solidFill>
              </a:rPr>
              <a:t>For </a:t>
            </a:r>
            <a:r>
              <a:rPr lang="en-US" i="1">
                <a:solidFill>
                  <a:srgbClr val="66FFFF"/>
                </a:solidFill>
              </a:rPr>
              <a:t>C</a:t>
            </a:r>
            <a:r>
              <a:rPr lang="en-US" baseline="-25000">
                <a:solidFill>
                  <a:srgbClr val="66FFFF"/>
                </a:solidFill>
              </a:rPr>
              <a:t>4</a:t>
            </a:r>
            <a:r>
              <a:rPr lang="en-US">
                <a:solidFill>
                  <a:srgbClr val="66FFFF"/>
                </a:solidFill>
              </a:rPr>
              <a:t> = .85(3.20) = $2.72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To receive a 15% discount Nick must order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at least 2,000 rolls.  Unfortunately, the film's shelf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life is 18 months.  The demand in 18 months (78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weeks) is 78 x 21 = 1638 rolls of film. 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If he ordered 2,000 rolls he would have to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scrap 372 of them.  This would cost more than the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15% discount would save.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Nick's Camera Shop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8191500" cy="45799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Unit-Prices’ Economical Order Quantities</a:t>
            </a:r>
          </a:p>
          <a:p>
            <a:pPr lvl="1"/>
            <a:r>
              <a:rPr lang="en-US">
                <a:solidFill>
                  <a:srgbClr val="66FFFF"/>
                </a:solidFill>
              </a:rPr>
              <a:t>For </a:t>
            </a:r>
            <a:r>
              <a:rPr lang="en-US" i="1">
                <a:solidFill>
                  <a:srgbClr val="66FFFF"/>
                </a:solidFill>
              </a:rPr>
              <a:t>C</a:t>
            </a:r>
            <a:r>
              <a:rPr lang="en-US" baseline="-25000">
                <a:solidFill>
                  <a:srgbClr val="66FFFF"/>
                </a:solidFill>
              </a:rPr>
              <a:t>3</a:t>
            </a:r>
            <a:r>
              <a:rPr lang="en-US">
                <a:solidFill>
                  <a:srgbClr val="66FFFF"/>
                </a:solidFill>
              </a:rPr>
              <a:t> = .90(3.20) = $2.88</a:t>
            </a:r>
          </a:p>
          <a:p>
            <a:pPr>
              <a:buFont typeface="Monotype Sorts" pitchFamily="2" charset="2"/>
              <a:buNone/>
            </a:pPr>
            <a:r>
              <a:rPr lang="en-US" sz="1000"/>
              <a:t>		</a:t>
            </a:r>
          </a:p>
          <a:p>
            <a:pPr>
              <a:buFont typeface="Monotype Sorts" pitchFamily="2" charset="2"/>
              <a:buNone/>
            </a:pPr>
            <a:r>
              <a:rPr lang="en-US" i="1"/>
              <a:t>	  Q</a:t>
            </a:r>
            <a:r>
              <a:rPr lang="en-US" baseline="-25000"/>
              <a:t>3</a:t>
            </a:r>
            <a:r>
              <a:rPr lang="en-US"/>
              <a:t>* =    2</a:t>
            </a:r>
            <a:r>
              <a:rPr lang="en-US" i="1"/>
              <a:t>DC</a:t>
            </a:r>
            <a:r>
              <a:rPr lang="en-US" baseline="-25000"/>
              <a:t>o</a:t>
            </a:r>
            <a:r>
              <a:rPr lang="en-US"/>
              <a:t>/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  =     2(1092)(20)/[.25(2.88)]   = 246.31 						         (not feasible)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	     The most economical, feasible quantity for </a:t>
            </a:r>
            <a:r>
              <a:rPr lang="en-US" i="1"/>
              <a:t>C</a:t>
            </a:r>
            <a:r>
              <a:rPr lang="en-US" baseline="-25000"/>
              <a:t>3</a:t>
            </a:r>
            <a:r>
              <a:rPr lang="en-US"/>
              <a:t> is 900.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 lvl="1"/>
            <a:r>
              <a:rPr lang="en-US">
                <a:solidFill>
                  <a:srgbClr val="66FFFF"/>
                </a:solidFill>
              </a:rPr>
              <a:t>For </a:t>
            </a:r>
            <a:r>
              <a:rPr lang="en-US" i="1">
                <a:solidFill>
                  <a:srgbClr val="66FFFF"/>
                </a:solidFill>
              </a:rPr>
              <a:t>C</a:t>
            </a:r>
            <a:r>
              <a:rPr lang="en-US" baseline="-25000">
                <a:solidFill>
                  <a:srgbClr val="66FFFF"/>
                </a:solidFill>
              </a:rPr>
              <a:t>2</a:t>
            </a:r>
            <a:r>
              <a:rPr lang="en-US">
                <a:solidFill>
                  <a:srgbClr val="66FFFF"/>
                </a:solidFill>
              </a:rPr>
              <a:t> = .93(3.20) = $2.976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/>
              <a:t> 	   </a:t>
            </a:r>
            <a:r>
              <a:rPr lang="en-US" i="1"/>
              <a:t>Q</a:t>
            </a:r>
            <a:r>
              <a:rPr lang="en-US" baseline="-25000"/>
              <a:t>2</a:t>
            </a:r>
            <a:r>
              <a:rPr lang="en-US"/>
              <a:t>* =    2</a:t>
            </a:r>
            <a:r>
              <a:rPr lang="en-US" i="1"/>
              <a:t>DC</a:t>
            </a:r>
            <a:r>
              <a:rPr lang="en-US" baseline="-25000"/>
              <a:t>o</a:t>
            </a:r>
            <a:r>
              <a:rPr lang="en-US"/>
              <a:t>/</a:t>
            </a:r>
            <a:r>
              <a:rPr lang="en-US" i="1"/>
              <a:t>C</a:t>
            </a:r>
            <a:r>
              <a:rPr lang="en-US" baseline="-25000"/>
              <a:t>h  </a:t>
            </a:r>
            <a:r>
              <a:rPr lang="en-US"/>
              <a:t>=</a:t>
            </a:r>
            <a:r>
              <a:rPr lang="en-US" baseline="-25000"/>
              <a:t>    </a:t>
            </a:r>
            <a:r>
              <a:rPr lang="en-US"/>
              <a:t> 2(1092)(20)/[.25(2.976)]  =  242.30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				         (not feasible)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     The most economical, feasible quantity for </a:t>
            </a:r>
            <a:r>
              <a:rPr lang="en-US" i="1"/>
              <a:t>C</a:t>
            </a:r>
            <a:r>
              <a:rPr lang="en-US" baseline="-25000"/>
              <a:t>2</a:t>
            </a:r>
            <a:r>
              <a:rPr lang="en-US"/>
              <a:t> is 400.</a:t>
            </a:r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2152650" y="4191000"/>
            <a:ext cx="14493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6" y="288"/>
              </a:cxn>
              <a:cxn ang="0">
                <a:pos x="96" y="0"/>
              </a:cxn>
              <a:cxn ang="0">
                <a:pos x="912" y="0"/>
              </a:cxn>
            </a:cxnLst>
            <a:rect l="0" t="0" r="r" b="b"/>
            <a:pathLst>
              <a:path w="913" h="289">
                <a:moveTo>
                  <a:pt x="0" y="240"/>
                </a:moveTo>
                <a:lnTo>
                  <a:pt x="96" y="288"/>
                </a:lnTo>
                <a:lnTo>
                  <a:pt x="96" y="0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7893" name="Freeform 5"/>
          <p:cNvSpPr>
            <a:spLocks/>
          </p:cNvSpPr>
          <p:nvPr/>
        </p:nvSpPr>
        <p:spPr bwMode="auto">
          <a:xfrm>
            <a:off x="3924300" y="4178300"/>
            <a:ext cx="3379788" cy="4714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1" y="288"/>
              </a:cxn>
              <a:cxn ang="0">
                <a:pos x="91" y="0"/>
              </a:cxn>
              <a:cxn ang="0">
                <a:pos x="2064" y="0"/>
              </a:cxn>
            </a:cxnLst>
            <a:rect l="0" t="0" r="r" b="b"/>
            <a:pathLst>
              <a:path w="2065" h="289">
                <a:moveTo>
                  <a:pt x="0" y="240"/>
                </a:moveTo>
                <a:lnTo>
                  <a:pt x="91" y="288"/>
                </a:lnTo>
                <a:lnTo>
                  <a:pt x="91" y="0"/>
                </a:lnTo>
                <a:lnTo>
                  <a:pt x="2064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7894" name="Freeform 6"/>
          <p:cNvSpPr>
            <a:spLocks/>
          </p:cNvSpPr>
          <p:nvPr/>
        </p:nvSpPr>
        <p:spPr bwMode="auto">
          <a:xfrm>
            <a:off x="2057400" y="2133600"/>
            <a:ext cx="14493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6" y="288"/>
              </a:cxn>
              <a:cxn ang="0">
                <a:pos x="96" y="0"/>
              </a:cxn>
              <a:cxn ang="0">
                <a:pos x="912" y="0"/>
              </a:cxn>
            </a:cxnLst>
            <a:rect l="0" t="0" r="r" b="b"/>
            <a:pathLst>
              <a:path w="913" h="289">
                <a:moveTo>
                  <a:pt x="0" y="240"/>
                </a:moveTo>
                <a:lnTo>
                  <a:pt x="96" y="288"/>
                </a:lnTo>
                <a:lnTo>
                  <a:pt x="96" y="0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7895" name="Freeform 7"/>
          <p:cNvSpPr>
            <a:spLocks/>
          </p:cNvSpPr>
          <p:nvPr/>
        </p:nvSpPr>
        <p:spPr bwMode="auto">
          <a:xfrm>
            <a:off x="4000500" y="2133600"/>
            <a:ext cx="32781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1" y="288"/>
              </a:cxn>
              <a:cxn ang="0">
                <a:pos x="91" y="0"/>
              </a:cxn>
              <a:cxn ang="0">
                <a:pos x="2064" y="0"/>
              </a:cxn>
            </a:cxnLst>
            <a:rect l="0" t="0" r="r" b="b"/>
            <a:pathLst>
              <a:path w="2065" h="289">
                <a:moveTo>
                  <a:pt x="0" y="240"/>
                </a:moveTo>
                <a:lnTo>
                  <a:pt x="91" y="288"/>
                </a:lnTo>
                <a:lnTo>
                  <a:pt x="91" y="0"/>
                </a:lnTo>
                <a:lnTo>
                  <a:pt x="2064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Nick's Camera Shop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4900"/>
            <a:ext cx="8153400" cy="31829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Unit-Prices’ Economical Order Quantities</a:t>
            </a:r>
          </a:p>
          <a:p>
            <a:pPr lvl="1"/>
            <a:r>
              <a:rPr lang="en-US">
                <a:solidFill>
                  <a:srgbClr val="66FFFF"/>
                </a:solidFill>
              </a:rPr>
              <a:t>For </a:t>
            </a:r>
            <a:r>
              <a:rPr lang="en-US" i="1">
                <a:solidFill>
                  <a:srgbClr val="66FFFF"/>
                </a:solidFill>
              </a:rPr>
              <a:t>C</a:t>
            </a:r>
            <a:r>
              <a:rPr lang="en-US" baseline="-25000">
                <a:solidFill>
                  <a:srgbClr val="66FFFF"/>
                </a:solidFill>
              </a:rPr>
              <a:t>1</a:t>
            </a:r>
            <a:r>
              <a:rPr lang="en-US">
                <a:solidFill>
                  <a:srgbClr val="66FFFF"/>
                </a:solidFill>
              </a:rPr>
              <a:t> = 1.00(3.20) = $3.20</a:t>
            </a:r>
          </a:p>
          <a:p>
            <a:pPr>
              <a:buFont typeface="Monotype Sorts" pitchFamily="2" charset="2"/>
              <a:buNone/>
            </a:pPr>
            <a:endParaRPr lang="en-US" sz="100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/>
              <a:t> 	   </a:t>
            </a:r>
            <a:r>
              <a:rPr lang="en-US" i="1"/>
              <a:t>Q</a:t>
            </a:r>
            <a:r>
              <a:rPr lang="en-US" baseline="-25000"/>
              <a:t>1</a:t>
            </a:r>
            <a:r>
              <a:rPr lang="en-US"/>
              <a:t>* =    2</a:t>
            </a:r>
            <a:r>
              <a:rPr lang="en-US" i="1"/>
              <a:t>DC</a:t>
            </a:r>
            <a:r>
              <a:rPr lang="en-US" baseline="-25000"/>
              <a:t>o</a:t>
            </a:r>
            <a:r>
              <a:rPr lang="en-US"/>
              <a:t>/</a:t>
            </a:r>
            <a:r>
              <a:rPr lang="en-US" i="1"/>
              <a:t>C</a:t>
            </a:r>
            <a:r>
              <a:rPr lang="en-US" baseline="-25000"/>
              <a:t>h</a:t>
            </a:r>
            <a:r>
              <a:rPr lang="en-US"/>
              <a:t>  =    2(1092)(20)/.25(3.20)   =   233.67 		 				               (feasible)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When we reach a </a:t>
            </a:r>
            <a:r>
              <a:rPr lang="en-US" u="sng"/>
              <a:t>computed</a:t>
            </a:r>
            <a:r>
              <a:rPr lang="en-US"/>
              <a:t> </a:t>
            </a:r>
            <a:r>
              <a:rPr lang="en-US" i="1"/>
              <a:t>Q</a:t>
            </a:r>
            <a:r>
              <a:rPr lang="en-US"/>
              <a:t>  that is feasible we stop computing </a:t>
            </a:r>
            <a:r>
              <a:rPr lang="en-US" i="1"/>
              <a:t>Q's</a:t>
            </a:r>
            <a:r>
              <a:rPr lang="en-US"/>
              <a:t>.  (In this problem we have no more to compute anyway.)</a:t>
            </a:r>
          </a:p>
        </p:txBody>
      </p:sp>
      <p:sp>
        <p:nvSpPr>
          <p:cNvPr id="38916" name="Freeform 4"/>
          <p:cNvSpPr>
            <a:spLocks/>
          </p:cNvSpPr>
          <p:nvPr/>
        </p:nvSpPr>
        <p:spPr bwMode="auto">
          <a:xfrm>
            <a:off x="2146300" y="2146300"/>
            <a:ext cx="14493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96" y="288"/>
              </a:cxn>
              <a:cxn ang="0">
                <a:pos x="96" y="0"/>
              </a:cxn>
              <a:cxn ang="0">
                <a:pos x="912" y="0"/>
              </a:cxn>
            </a:cxnLst>
            <a:rect l="0" t="0" r="r" b="b"/>
            <a:pathLst>
              <a:path w="913" h="289">
                <a:moveTo>
                  <a:pt x="0" y="240"/>
                </a:moveTo>
                <a:lnTo>
                  <a:pt x="96" y="288"/>
                </a:lnTo>
                <a:lnTo>
                  <a:pt x="96" y="0"/>
                </a:lnTo>
                <a:lnTo>
                  <a:pt x="912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8917" name="Freeform 5"/>
          <p:cNvSpPr>
            <a:spLocks/>
          </p:cNvSpPr>
          <p:nvPr/>
        </p:nvSpPr>
        <p:spPr bwMode="auto">
          <a:xfrm>
            <a:off x="4006850" y="2146300"/>
            <a:ext cx="3049588" cy="4587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85" y="288"/>
              </a:cxn>
              <a:cxn ang="0">
                <a:pos x="85" y="0"/>
              </a:cxn>
              <a:cxn ang="0">
                <a:pos x="1920" y="0"/>
              </a:cxn>
            </a:cxnLst>
            <a:rect l="0" t="0" r="r" b="b"/>
            <a:pathLst>
              <a:path w="1921" h="289">
                <a:moveTo>
                  <a:pt x="0" y="240"/>
                </a:moveTo>
                <a:lnTo>
                  <a:pt x="85" y="288"/>
                </a:lnTo>
                <a:lnTo>
                  <a:pt x="85" y="0"/>
                </a:lnTo>
                <a:lnTo>
                  <a:pt x="1920" y="0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428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Deterministic Models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851275"/>
          </a:xfrm>
          <a:noFill/>
          <a:ln/>
        </p:spPr>
        <p:txBody>
          <a:bodyPr/>
          <a:lstStyle/>
          <a:p>
            <a:r>
              <a:rPr lang="en-US"/>
              <a:t>The simplest inventory models assume demand and the other parameters of the problem to be </a:t>
            </a:r>
            <a:r>
              <a:rPr lang="en-US" u="sng"/>
              <a:t>deterministic</a:t>
            </a:r>
            <a:r>
              <a:rPr lang="en-US"/>
              <a:t> and constant.  </a:t>
            </a:r>
          </a:p>
          <a:p>
            <a:r>
              <a:rPr lang="en-US"/>
              <a:t>The deterministic models covered in this chapter are:</a:t>
            </a:r>
          </a:p>
          <a:p>
            <a:pPr lvl="1"/>
            <a:r>
              <a:rPr lang="en-US"/>
              <a:t>Economic order quantity (EOQ)</a:t>
            </a:r>
          </a:p>
          <a:p>
            <a:pPr lvl="1"/>
            <a:r>
              <a:rPr lang="en-US"/>
              <a:t>Economic production lot size</a:t>
            </a:r>
          </a:p>
          <a:p>
            <a:pPr lvl="1"/>
            <a:r>
              <a:rPr lang="en-US"/>
              <a:t>EOQ with planned shortages</a:t>
            </a:r>
          </a:p>
          <a:p>
            <a:pPr lvl="1"/>
            <a:r>
              <a:rPr lang="en-US"/>
              <a:t>EOQ with quantity discounts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952750" y="5638800"/>
            <a:ext cx="1377950" cy="476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641350" y="2876550"/>
            <a:ext cx="8286750" cy="1981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Nick's Camera Shop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1104900"/>
            <a:ext cx="8382000" cy="51816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Total Cost Comparison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Compute the total cost for the most economical, feasible order quantity in each price category for which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 </a:t>
            </a:r>
            <a:r>
              <a:rPr lang="en-US" i="1" dirty="0"/>
              <a:t>Q </a:t>
            </a:r>
            <a:r>
              <a:rPr lang="en-US" dirty="0"/>
              <a:t>* was computed.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         </a:t>
            </a:r>
            <a:r>
              <a:rPr lang="en-US" i="1" dirty="0" err="1"/>
              <a:t>TC</a:t>
            </a:r>
            <a:r>
              <a:rPr lang="en-US" baseline="-25000" dirty="0" err="1"/>
              <a:t>i</a:t>
            </a:r>
            <a:r>
              <a:rPr lang="en-US" dirty="0"/>
              <a:t> = (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)(</a:t>
            </a:r>
            <a:r>
              <a:rPr lang="en-US" i="1" dirty="0"/>
              <a:t>Q</a:t>
            </a:r>
            <a:r>
              <a:rPr lang="en-US" baseline="-25000" dirty="0"/>
              <a:t>i</a:t>
            </a:r>
            <a:r>
              <a:rPr lang="en-US" dirty="0"/>
              <a:t>*/2) + (</a:t>
            </a:r>
            <a:r>
              <a:rPr lang="en-US" i="1" dirty="0"/>
              <a:t>C</a:t>
            </a:r>
            <a:r>
              <a:rPr lang="en-US" baseline="-25000" dirty="0"/>
              <a:t>o</a:t>
            </a:r>
            <a:r>
              <a:rPr lang="en-US" dirty="0"/>
              <a:t>)(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Q</a:t>
            </a:r>
            <a:r>
              <a:rPr lang="en-US" baseline="-25000" dirty="0"/>
              <a:t>i</a:t>
            </a:r>
            <a:r>
              <a:rPr lang="en-US" dirty="0"/>
              <a:t>*) + </a:t>
            </a:r>
            <a:r>
              <a:rPr lang="en-US" i="1" dirty="0" err="1"/>
              <a:t>DC</a:t>
            </a:r>
            <a:r>
              <a:rPr lang="en-US" baseline="-25000" dirty="0" err="1"/>
              <a:t>i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i="1" dirty="0"/>
              <a:t>TC</a:t>
            </a:r>
            <a:r>
              <a:rPr lang="en-US" baseline="-25000" dirty="0"/>
              <a:t>3 </a:t>
            </a:r>
            <a:r>
              <a:rPr lang="en-US" dirty="0"/>
              <a:t>= (.72)(900/2)   + (20)(1092/900) + (1092)(2.88)   = 3,493</a:t>
            </a:r>
          </a:p>
          <a:p>
            <a:pPr>
              <a:buFont typeface="Monotype Sorts" pitchFamily="2" charset="2"/>
              <a:buNone/>
            </a:pPr>
            <a:r>
              <a:rPr lang="en-US" i="1" dirty="0"/>
              <a:t>TC</a:t>
            </a:r>
            <a:r>
              <a:rPr lang="en-US" baseline="-25000" dirty="0"/>
              <a:t>2</a:t>
            </a:r>
            <a:r>
              <a:rPr lang="en-US" dirty="0"/>
              <a:t> = (.744)(400/2) + (20)(1092/400) + (1092)(2.976) = 3,453</a:t>
            </a:r>
          </a:p>
          <a:p>
            <a:pPr>
              <a:buFont typeface="Monotype Sorts" pitchFamily="2" charset="2"/>
              <a:buNone/>
            </a:pPr>
            <a:r>
              <a:rPr lang="en-US" i="1" dirty="0"/>
              <a:t>TC</a:t>
            </a:r>
            <a:r>
              <a:rPr lang="en-US" baseline="-25000" dirty="0"/>
              <a:t>1</a:t>
            </a:r>
            <a:r>
              <a:rPr lang="en-US" dirty="0"/>
              <a:t> = (.80)(234/2)   + (20)(1092/234) + (1092)(3.20)   = 3,681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	      Comparing the total costs for order quantities of 234, 400 and 900, the lowest total annual cost is $3,453.  Nick should </a:t>
            </a:r>
            <a:r>
              <a:rPr lang="en-US" dirty="0" smtClean="0"/>
              <a:t>order   400 </a:t>
            </a:r>
            <a:r>
              <a:rPr lang="en-US" dirty="0"/>
              <a:t>rolls </a:t>
            </a:r>
            <a:r>
              <a:rPr lang="en-US" dirty="0" smtClean="0"/>
              <a:t>  at </a:t>
            </a:r>
            <a:r>
              <a:rPr lang="en-US" dirty="0"/>
              <a:t>a time.  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874000" y="3810000"/>
            <a:ext cx="939800" cy="495300"/>
          </a:xfrm>
          <a:prstGeom prst="ellipse">
            <a:avLst/>
          </a:prstGeom>
          <a:noFill/>
          <a:ln w="19050" cap="flat" cmpd="sng" algn="ctr">
            <a:solidFill>
              <a:srgbClr val="8CF4E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14, </a:t>
            </a:r>
            <a:r>
              <a:rPr lang="en-US" dirty="0"/>
              <a:t>Part A</a:t>
            </a:r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3786188" y="3048000"/>
            <a:ext cx="1557337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8CF4EA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Freeform 4"/>
          <p:cNvSpPr>
            <a:spLocks/>
          </p:cNvSpPr>
          <p:nvPr/>
        </p:nvSpPr>
        <p:spPr bwMode="auto">
          <a:xfrm>
            <a:off x="3930650" y="2133600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Economic Order Quantity (EOQ)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2598737"/>
          </a:xfrm>
          <a:noFill/>
          <a:ln/>
        </p:spPr>
        <p:txBody>
          <a:bodyPr/>
          <a:lstStyle/>
          <a:p>
            <a:r>
              <a:rPr lang="en-US"/>
              <a:t>The most basic of the deterministic inventory models is the </a:t>
            </a:r>
            <a:r>
              <a:rPr lang="en-US" u="sng"/>
              <a:t>economic order quantity (EOQ)</a:t>
            </a:r>
            <a:r>
              <a:rPr lang="en-US"/>
              <a:t>.  </a:t>
            </a:r>
          </a:p>
          <a:p>
            <a:r>
              <a:rPr lang="en-US"/>
              <a:t>The variable costs in this model are annual holding cost and annual ordering cost.  </a:t>
            </a:r>
          </a:p>
          <a:p>
            <a:r>
              <a:rPr lang="en-US"/>
              <a:t>For the EOQ, annual holding and ordering costs are equal.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Economic Order Quantity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19188"/>
            <a:ext cx="7862887" cy="49752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66FFFF"/>
                </a:solidFill>
              </a:rPr>
              <a:t>Assumptions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Demand </a:t>
            </a:r>
            <a:r>
              <a:rPr lang="en-US" i="1" dirty="0"/>
              <a:t>D</a:t>
            </a:r>
            <a:r>
              <a:rPr lang="en-US" dirty="0"/>
              <a:t> is known and occurs at a constant rate.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order quantity </a:t>
            </a:r>
            <a:r>
              <a:rPr lang="en-US" i="1" dirty="0"/>
              <a:t>Q</a:t>
            </a:r>
            <a:r>
              <a:rPr lang="en-US" dirty="0"/>
              <a:t> is the same for each order.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cost per order, $</a:t>
            </a:r>
            <a:r>
              <a:rPr lang="en-US" i="1" dirty="0"/>
              <a:t>C</a:t>
            </a:r>
            <a:r>
              <a:rPr lang="en-US" baseline="-25000" dirty="0"/>
              <a:t>o</a:t>
            </a:r>
            <a:r>
              <a:rPr lang="en-US" dirty="0"/>
              <a:t>, is constant and does not depend on the order quantity.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purchase cost per unit, </a:t>
            </a:r>
            <a:r>
              <a:rPr lang="en-US" i="1" dirty="0"/>
              <a:t>C</a:t>
            </a:r>
            <a:r>
              <a:rPr lang="en-US" dirty="0"/>
              <a:t>, is constant and does not depend on the quantity ordered.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inventory holding cost per unit per time period, $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, is constant.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Shortages such as stock-outs or backorders are not permitted.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lead time for an order is constant.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inventory position is reviewed continuously.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428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Economic Order Quantity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100138"/>
            <a:ext cx="7886700" cy="3462337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Formulas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Optimal order quantity:   </a:t>
            </a:r>
            <a:r>
              <a:rPr lang="en-US" i="1" dirty="0"/>
              <a:t>Q </a:t>
            </a:r>
            <a:r>
              <a:rPr lang="en-US" dirty="0"/>
              <a:t>* =    2</a:t>
            </a:r>
            <a:r>
              <a:rPr lang="en-US" i="1" dirty="0"/>
              <a:t>DC</a:t>
            </a:r>
            <a:r>
              <a:rPr lang="en-US" baseline="-25000" dirty="0"/>
              <a:t>o</a:t>
            </a:r>
            <a:r>
              <a:rPr lang="en-US" dirty="0"/>
              <a:t>/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   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Number of orders per year:  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Q </a:t>
            </a:r>
            <a:r>
              <a:rPr lang="en-US" dirty="0"/>
              <a:t>*  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Time between orders (cycle time):  </a:t>
            </a:r>
            <a:r>
              <a:rPr lang="en-US" i="1" dirty="0"/>
              <a:t>Q </a:t>
            </a:r>
            <a:r>
              <a:rPr lang="en-US" dirty="0"/>
              <a:t>*/</a:t>
            </a:r>
            <a:r>
              <a:rPr lang="en-US" i="1" dirty="0"/>
              <a:t>D</a:t>
            </a:r>
            <a:r>
              <a:rPr lang="en-US" dirty="0"/>
              <a:t> years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 lvl="1"/>
            <a:r>
              <a:rPr lang="en-US" dirty="0"/>
              <a:t>Total annual cost:  [</a:t>
            </a:r>
            <a:r>
              <a:rPr lang="en-US" i="1" dirty="0" err="1"/>
              <a:t>C</a:t>
            </a:r>
            <a:r>
              <a:rPr lang="en-US" baseline="-25000" dirty="0" err="1"/>
              <a:t>h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*/2)] + [</a:t>
            </a:r>
            <a:r>
              <a:rPr lang="en-US" i="1" dirty="0"/>
              <a:t>C</a:t>
            </a:r>
            <a:r>
              <a:rPr lang="en-US" baseline="-25000" dirty="0"/>
              <a:t>o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/</a:t>
            </a:r>
            <a:r>
              <a:rPr lang="en-US" i="1" dirty="0"/>
              <a:t>Q </a:t>
            </a:r>
            <a:r>
              <a:rPr lang="en-US" dirty="0"/>
              <a:t>*)]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				           (holding + ordering)</a:t>
            </a:r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5746750" y="1695450"/>
            <a:ext cx="1449388" cy="458788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79" y="0"/>
              </a:cxn>
              <a:cxn ang="0">
                <a:pos x="79" y="288"/>
              </a:cxn>
              <a:cxn ang="0">
                <a:pos x="0" y="192"/>
              </a:cxn>
              <a:cxn ang="0">
                <a:pos x="48" y="192"/>
              </a:cxn>
            </a:cxnLst>
            <a:rect l="0" t="0" r="r" b="b"/>
            <a:pathLst>
              <a:path w="913" h="289">
                <a:moveTo>
                  <a:pt x="912" y="0"/>
                </a:moveTo>
                <a:lnTo>
                  <a:pt x="79" y="0"/>
                </a:lnTo>
                <a:lnTo>
                  <a:pt x="79" y="288"/>
                </a:lnTo>
                <a:lnTo>
                  <a:pt x="0" y="192"/>
                </a:lnTo>
                <a:lnTo>
                  <a:pt x="48" y="192"/>
                </a:lnTo>
              </a:path>
            </a:pathLst>
          </a:custGeom>
          <a:noFill/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428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Example:  Bart’s Barometer Business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106488"/>
            <a:ext cx="7886700" cy="3656012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Economic Order Quantity Model</a:t>
            </a:r>
            <a:r>
              <a:rPr lang="en-US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Bart's Barometer Business is a retail outlet that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deals exclusively with weather equipment.  Bart is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trying to decide on an inventory and reorder policy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for home barometers. 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		Barometers cost Bart $50 each and demand is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about 500 per year distributed fairly evenly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throughout the year. 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1106</TotalTime>
  <Pages>61</Pages>
  <Words>1563</Words>
  <Application>Microsoft Office PowerPoint</Application>
  <PresentationFormat>On-screen Show (4:3)</PresentationFormat>
  <Paragraphs>461</Paragraphs>
  <Slides>51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QMB11ch01</vt:lpstr>
      <vt:lpstr>PowerPoint Presentation</vt:lpstr>
      <vt:lpstr>Chapter 14, Part A Inventory Models with Deterministic Demand</vt:lpstr>
      <vt:lpstr>Inventory Models</vt:lpstr>
      <vt:lpstr>Inventory Costs</vt:lpstr>
      <vt:lpstr>Deterministic Models</vt:lpstr>
      <vt:lpstr>Economic Order Quantity (EOQ)</vt:lpstr>
      <vt:lpstr>Economic Order Quantity</vt:lpstr>
      <vt:lpstr>Economic Order Quantity</vt:lpstr>
      <vt:lpstr>Example:  Bart’s Barometer Business</vt:lpstr>
      <vt:lpstr>PowerPoint Presentation</vt:lpstr>
      <vt:lpstr>Example:  Bart’s Barometer Business</vt:lpstr>
      <vt:lpstr>Example:  Bart’s Barometer Business</vt:lpstr>
      <vt:lpstr>Example:  Bart’s Barometer Business</vt:lpstr>
      <vt:lpstr>PowerPoint Presentation</vt:lpstr>
      <vt:lpstr>Example:  Bart’s Barometer Business</vt:lpstr>
      <vt:lpstr>Example:  Bart’s Barometer Business</vt:lpstr>
      <vt:lpstr>Example:  Bart’s Barometer Business</vt:lpstr>
      <vt:lpstr>Example:  Bart’s Barometer Business</vt:lpstr>
      <vt:lpstr>Example:  Bart’s Barometer Business</vt:lpstr>
      <vt:lpstr>Economic Production Lot Size</vt:lpstr>
      <vt:lpstr>Economic Production Lot Size</vt:lpstr>
      <vt:lpstr>Economic Production Lot Size</vt:lpstr>
      <vt:lpstr>Example:  Beauty Bar Soap</vt:lpstr>
      <vt:lpstr>Example:  Beauty Bar Soap</vt:lpstr>
      <vt:lpstr>Example:  Beauty Bar Soap</vt:lpstr>
      <vt:lpstr>Example:  Beauty Bar Soap</vt:lpstr>
      <vt:lpstr>Example:  Beauty Bar Soap</vt:lpstr>
      <vt:lpstr>Example:  Beauty Bar Soap</vt:lpstr>
      <vt:lpstr>EOQ with Planned Shortages</vt:lpstr>
      <vt:lpstr>EOQ with Planned Shortages</vt:lpstr>
      <vt:lpstr>EOQ with Planned Shortages</vt:lpstr>
      <vt:lpstr>Example:  Higley Radio Components Co.</vt:lpstr>
      <vt:lpstr>Example:  Higley Radio Components Co.</vt:lpstr>
      <vt:lpstr>Example:  Higley Radio Components Co.</vt:lpstr>
      <vt:lpstr>PowerPoint Presentation</vt:lpstr>
      <vt:lpstr>Example:  Higley Radio Components Co.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EOQ with Quantity Discounts</vt:lpstr>
      <vt:lpstr>EOQ with Quantity Discounts</vt:lpstr>
      <vt:lpstr>EOQ with Quantity Discounts</vt:lpstr>
      <vt:lpstr>Example:  Nick's Camera Shop</vt:lpstr>
      <vt:lpstr>PowerPoint Presentation</vt:lpstr>
      <vt:lpstr>Example:  Nick's Camera Shop</vt:lpstr>
      <vt:lpstr>Example:  Nick's Camera Shop</vt:lpstr>
      <vt:lpstr>Example:  Nick's Camera Shop</vt:lpstr>
      <vt:lpstr>Example:  Nick's Camera Shop</vt:lpstr>
      <vt:lpstr>End of Chapter 14, Part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14, Part A</dc:title>
  <dc:subject>Inventory Models</dc:subject>
  <dc:creator>John Loucks</dc:creator>
  <cp:lastModifiedBy>John IV</cp:lastModifiedBy>
  <cp:revision>97</cp:revision>
  <cp:lastPrinted>1601-01-01T00:00:00Z</cp:lastPrinted>
  <dcterms:created xsi:type="dcterms:W3CDTF">1996-07-28T20:55:08Z</dcterms:created>
  <dcterms:modified xsi:type="dcterms:W3CDTF">2012-02-16T18:07:00Z</dcterms:modified>
</cp:coreProperties>
</file>