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48"/>
  </p:notesMasterIdLst>
  <p:handoutMasterIdLst>
    <p:handoutMasterId r:id="rId49"/>
  </p:handoutMasterIdLst>
  <p:sldIdLst>
    <p:sldId id="292" r:id="rId2"/>
    <p:sldId id="257" r:id="rId3"/>
    <p:sldId id="258" r:id="rId4"/>
    <p:sldId id="259" r:id="rId5"/>
    <p:sldId id="295" r:id="rId6"/>
    <p:sldId id="296" r:id="rId7"/>
    <p:sldId id="260" r:id="rId8"/>
    <p:sldId id="314" r:id="rId9"/>
    <p:sldId id="261" r:id="rId10"/>
    <p:sldId id="262" r:id="rId11"/>
    <p:sldId id="317" r:id="rId12"/>
    <p:sldId id="294" r:id="rId13"/>
    <p:sldId id="303" r:id="rId14"/>
    <p:sldId id="264" r:id="rId15"/>
    <p:sldId id="265" r:id="rId16"/>
    <p:sldId id="266" r:id="rId17"/>
    <p:sldId id="267" r:id="rId18"/>
    <p:sldId id="268" r:id="rId19"/>
    <p:sldId id="269" r:id="rId20"/>
    <p:sldId id="270" r:id="rId21"/>
    <p:sldId id="271" r:id="rId22"/>
    <p:sldId id="272" r:id="rId23"/>
    <p:sldId id="273" r:id="rId24"/>
    <p:sldId id="274" r:id="rId25"/>
    <p:sldId id="286" r:id="rId26"/>
    <p:sldId id="287" r:id="rId27"/>
    <p:sldId id="318" r:id="rId28"/>
    <p:sldId id="304" r:id="rId29"/>
    <p:sldId id="275" r:id="rId30"/>
    <p:sldId id="276" r:id="rId31"/>
    <p:sldId id="277" r:id="rId32"/>
    <p:sldId id="313" r:id="rId33"/>
    <p:sldId id="278" r:id="rId34"/>
    <p:sldId id="312" r:id="rId35"/>
    <p:sldId id="279" r:id="rId36"/>
    <p:sldId id="316" r:id="rId37"/>
    <p:sldId id="280" r:id="rId38"/>
    <p:sldId id="293" r:id="rId39"/>
    <p:sldId id="319" r:id="rId40"/>
    <p:sldId id="281" r:id="rId41"/>
    <p:sldId id="282" r:id="rId42"/>
    <p:sldId id="310" r:id="rId43"/>
    <p:sldId id="283" r:id="rId44"/>
    <p:sldId id="311" r:id="rId45"/>
    <p:sldId id="284" r:id="rId46"/>
    <p:sldId id="285" r:id="rId47"/>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FFFF"/>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F4EA"/>
    <a:srgbClr val="FFFFFF"/>
    <a:srgbClr val="000000"/>
    <a:srgbClr val="414141"/>
    <a:srgbClr val="993366"/>
    <a:srgbClr val="808080"/>
    <a:srgbClr val="990033"/>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898" autoAdjust="0"/>
  </p:normalViewPr>
  <p:slideViewPr>
    <p:cSldViewPr snapToGrid="0">
      <p:cViewPr>
        <p:scale>
          <a:sx n="75" d="100"/>
          <a:sy n="75" d="100"/>
        </p:scale>
        <p:origin x="-762" y="-72"/>
      </p:cViewPr>
      <p:guideLst>
        <p:guide orient="horz" pos="792"/>
        <p:guide pos="50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11.xml"/><Relationship Id="rId7" Type="http://schemas.openxmlformats.org/officeDocument/2006/relationships/slide" Target="slides/slide39.xml"/><Relationship Id="rId2" Type="http://schemas.openxmlformats.org/officeDocument/2006/relationships/slide" Target="slides/slide8.xml"/><Relationship Id="rId1" Type="http://schemas.openxmlformats.org/officeDocument/2006/relationships/slide" Target="slides/slide3.xml"/><Relationship Id="rId6" Type="http://schemas.openxmlformats.org/officeDocument/2006/relationships/slide" Target="slides/slide36.xml"/><Relationship Id="rId5" Type="http://schemas.openxmlformats.org/officeDocument/2006/relationships/slide" Target="slides/slide28.xml"/><Relationship Id="rId4" Type="http://schemas.openxmlformats.org/officeDocument/2006/relationships/slide" Target="slides/slide2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6D4911D6-D694-4C04-9C3A-64E8B87355CE}" type="slidenum">
              <a:rPr lang="en-US" sz="1400">
                <a:effectLst/>
              </a:rPr>
              <a:pPr algn="r"/>
              <a:t>‹#›</a:t>
            </a:fld>
            <a:endParaRPr lang="en-US" sz="1400">
              <a:effectLst/>
            </a:endParaRPr>
          </a:p>
        </p:txBody>
      </p:sp>
    </p:spTree>
    <p:extLst>
      <p:ext uri="{BB962C8B-B14F-4D97-AF65-F5344CB8AC3E}">
        <p14:creationId xmlns:p14="http://schemas.microsoft.com/office/powerpoint/2010/main" val="1999659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EFB87001-B048-493C-9F88-BAFBD0847D5A}" type="slidenum">
              <a:rPr lang="en-US" sz="1400">
                <a:effectLst/>
              </a:rPr>
              <a:pPr algn="r"/>
              <a:t>‹#›</a:t>
            </a:fld>
            <a:endParaRPr lang="en-US" sz="1400">
              <a:effectLst/>
            </a:endParaRPr>
          </a:p>
        </p:txBody>
      </p:sp>
    </p:spTree>
    <p:extLst>
      <p:ext uri="{BB962C8B-B14F-4D97-AF65-F5344CB8AC3E}">
        <p14:creationId xmlns:p14="http://schemas.microsoft.com/office/powerpoint/2010/main" val="17641883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Rot="1" noChangeAspect="1" noChangeArrowheads="1" noTextEdit="1"/>
          </p:cNvSpPr>
          <p:nvPr>
            <p:ph type="sldImg"/>
          </p:nvPr>
        </p:nvSpPr>
        <p:spPr>
          <a:xfrm>
            <a:off x="1150938" y="692150"/>
            <a:ext cx="4556125" cy="3416300"/>
          </a:xfrm>
          <a:ln/>
        </p:spPr>
      </p:sp>
      <p:sp>
        <p:nvSpPr>
          <p:cNvPr id="40963" name="Rectangle 1027"/>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xfrm>
            <a:off x="1150938" y="692150"/>
            <a:ext cx="4556125" cy="3416300"/>
          </a:xfrm>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1150938" y="692150"/>
            <a:ext cx="4556125" cy="3416300"/>
          </a:xfrm>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050"/>
          <p:cNvSpPr>
            <a:spLocks noGrp="1" noRot="1" noChangeAspect="1" noChangeArrowheads="1" noTextEdit="1"/>
          </p:cNvSpPr>
          <p:nvPr>
            <p:ph type="sldImg"/>
          </p:nvPr>
        </p:nvSpPr>
        <p:spPr>
          <a:xfrm>
            <a:off x="1150938" y="692150"/>
            <a:ext cx="4556125" cy="3416300"/>
          </a:xfrm>
          <a:ln/>
        </p:spPr>
      </p:sp>
      <p:sp>
        <p:nvSpPr>
          <p:cNvPr id="43011" name="Rectangle 2051"/>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0938" y="692150"/>
            <a:ext cx="4556125" cy="3416300"/>
          </a:xfrm>
          <a:ln/>
        </p:spPr>
      </p:sp>
      <p:sp>
        <p:nvSpPr>
          <p:cNvPr id="4403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50938" y="692150"/>
            <a:ext cx="4556125" cy="3416300"/>
          </a:xfrm>
          <a:ln/>
        </p:spPr>
      </p:sp>
      <p:sp>
        <p:nvSpPr>
          <p:cNvPr id="4608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50938" y="692150"/>
            <a:ext cx="4556125" cy="3416300"/>
          </a:xfrm>
          <a:ln/>
        </p:spPr>
      </p:sp>
      <p:sp>
        <p:nvSpPr>
          <p:cNvPr id="4813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0"/>
          <p:cNvSpPr>
            <a:spLocks noGrp="1" noRot="1" noChangeAspect="1" noChangeArrowheads="1" noTextEdit="1"/>
          </p:cNvSpPr>
          <p:nvPr>
            <p:ph type="sldImg"/>
          </p:nvPr>
        </p:nvSpPr>
        <p:spPr>
          <a:xfrm>
            <a:off x="1150938" y="692150"/>
            <a:ext cx="4556125" cy="3416300"/>
          </a:xfrm>
          <a:ln/>
        </p:spPr>
      </p:sp>
      <p:sp>
        <p:nvSpPr>
          <p:cNvPr id="35843" name="Rectangle 2051"/>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150938" y="692150"/>
            <a:ext cx="4556125" cy="3416300"/>
          </a:xfrm>
          <a:ln/>
        </p:spPr>
      </p:sp>
      <p:sp>
        <p:nvSpPr>
          <p:cNvPr id="4915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150938" y="692150"/>
            <a:ext cx="4556125" cy="3416300"/>
          </a:xfrm>
          <a:ln/>
        </p:spPr>
      </p:sp>
      <p:sp>
        <p:nvSpPr>
          <p:cNvPr id="5017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p:spPr>
      </p:sp>
      <p:sp>
        <p:nvSpPr>
          <p:cNvPr id="5120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0938" y="692150"/>
            <a:ext cx="4556125" cy="3416300"/>
          </a:xfrm>
          <a:ln/>
        </p:spPr>
      </p:sp>
      <p:sp>
        <p:nvSpPr>
          <p:cNvPr id="5222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1150938" y="692150"/>
            <a:ext cx="4556125" cy="3416300"/>
          </a:xfrm>
          <a:ln/>
        </p:spPr>
      </p:sp>
      <p:sp>
        <p:nvSpPr>
          <p:cNvPr id="7168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0938" y="692150"/>
            <a:ext cx="4556125" cy="3416300"/>
          </a:xfrm>
          <a:ln/>
        </p:spPr>
      </p:sp>
      <p:sp>
        <p:nvSpPr>
          <p:cNvPr id="7270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xfrm>
            <a:off x="1150938" y="692150"/>
            <a:ext cx="4556125" cy="3416300"/>
          </a:xfrm>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1150938" y="692150"/>
            <a:ext cx="4556125" cy="3416300"/>
          </a:xfrm>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1150938" y="692150"/>
            <a:ext cx="4556125" cy="3416300"/>
          </a:xfrm>
          <a:ln/>
        </p:spPr>
      </p:sp>
      <p:sp>
        <p:nvSpPr>
          <p:cNvPr id="5427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050"/>
          <p:cNvSpPr>
            <a:spLocks noGrp="1" noRot="1" noChangeAspect="1" noChangeArrowheads="1" noTextEdit="1"/>
          </p:cNvSpPr>
          <p:nvPr>
            <p:ph type="sldImg"/>
          </p:nvPr>
        </p:nvSpPr>
        <p:spPr>
          <a:xfrm>
            <a:off x="1150938" y="692150"/>
            <a:ext cx="4556125" cy="3416300"/>
          </a:xfrm>
          <a:ln/>
        </p:spPr>
      </p:sp>
      <p:sp>
        <p:nvSpPr>
          <p:cNvPr id="36867" name="Rectangle 2051"/>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150938" y="692150"/>
            <a:ext cx="4556125" cy="3416300"/>
          </a:xfrm>
          <a:ln/>
        </p:spPr>
      </p:sp>
      <p:sp>
        <p:nvSpPr>
          <p:cNvPr id="5529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150938" y="692150"/>
            <a:ext cx="4556125" cy="3416300"/>
          </a:xfrm>
          <a:ln/>
        </p:spPr>
      </p:sp>
      <p:sp>
        <p:nvSpPr>
          <p:cNvPr id="5632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1150938" y="692150"/>
            <a:ext cx="4556125" cy="3416300"/>
          </a:xfrm>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50938" y="692150"/>
            <a:ext cx="4556125" cy="3416300"/>
          </a:xfrm>
          <a:ln/>
        </p:spPr>
      </p:sp>
      <p:sp>
        <p:nvSpPr>
          <p:cNvPr id="5734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1150938" y="692150"/>
            <a:ext cx="4556125" cy="3416300"/>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0938" y="692150"/>
            <a:ext cx="4556125" cy="3416300"/>
          </a:xfrm>
          <a:ln/>
        </p:spPr>
      </p:sp>
      <p:sp>
        <p:nvSpPr>
          <p:cNvPr id="5837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xfrm>
            <a:off x="1150938" y="692150"/>
            <a:ext cx="4556125" cy="3416300"/>
          </a:xfrm>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50938" y="692150"/>
            <a:ext cx="4556125" cy="3416300"/>
          </a:xfrm>
          <a:ln/>
        </p:spPr>
      </p:sp>
      <p:sp>
        <p:nvSpPr>
          <p:cNvPr id="5939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xfrm>
            <a:off x="1150938" y="692150"/>
            <a:ext cx="4556125" cy="3416300"/>
          </a:xfrm>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xfrm>
            <a:off x="1150938" y="692150"/>
            <a:ext cx="4556125" cy="3416300"/>
          </a:xfrm>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050"/>
          <p:cNvSpPr>
            <a:spLocks noGrp="1" noRot="1" noChangeAspect="1" noChangeArrowheads="1" noTextEdit="1"/>
          </p:cNvSpPr>
          <p:nvPr>
            <p:ph type="sldImg"/>
          </p:nvPr>
        </p:nvSpPr>
        <p:spPr>
          <a:xfrm>
            <a:off x="1150938" y="692150"/>
            <a:ext cx="4556125" cy="3416300"/>
          </a:xfrm>
          <a:ln/>
        </p:spPr>
      </p:sp>
      <p:sp>
        <p:nvSpPr>
          <p:cNvPr id="37891" name="Rectangle 2051"/>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50938" y="692150"/>
            <a:ext cx="4556125" cy="3416300"/>
          </a:xfrm>
          <a:ln/>
        </p:spPr>
      </p:sp>
      <p:sp>
        <p:nvSpPr>
          <p:cNvPr id="6041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50938" y="692150"/>
            <a:ext cx="4556125" cy="3416300"/>
          </a:xfrm>
          <a:ln/>
        </p:spPr>
      </p:sp>
      <p:sp>
        <p:nvSpPr>
          <p:cNvPr id="6144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1150938" y="692150"/>
            <a:ext cx="4556125" cy="3416300"/>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50938" y="692150"/>
            <a:ext cx="4556125" cy="3416300"/>
          </a:xfrm>
          <a:ln/>
        </p:spPr>
      </p:sp>
      <p:sp>
        <p:nvSpPr>
          <p:cNvPr id="6246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1150938" y="692150"/>
            <a:ext cx="4556125" cy="3416300"/>
          </a:xfrm>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50938" y="692150"/>
            <a:ext cx="4556125" cy="3416300"/>
          </a:xfrm>
          <a:ln/>
        </p:spPr>
      </p:sp>
      <p:sp>
        <p:nvSpPr>
          <p:cNvPr id="6349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50938" y="692150"/>
            <a:ext cx="4556125" cy="3416300"/>
          </a:xfrm>
          <a:ln/>
        </p:spPr>
      </p:sp>
      <p:sp>
        <p:nvSpPr>
          <p:cNvPr id="6451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50938" y="692150"/>
            <a:ext cx="4556125" cy="3416300"/>
          </a:xfrm>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1150938" y="692150"/>
            <a:ext cx="4556125" cy="3416300"/>
          </a:xfrm>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050"/>
          <p:cNvSpPr>
            <a:spLocks noGrp="1" noRot="1" noChangeAspect="1" noChangeArrowheads="1" noTextEdit="1"/>
          </p:cNvSpPr>
          <p:nvPr>
            <p:ph type="sldImg"/>
          </p:nvPr>
        </p:nvSpPr>
        <p:spPr>
          <a:xfrm>
            <a:off x="1150938" y="692150"/>
            <a:ext cx="4556125" cy="3416300"/>
          </a:xfrm>
          <a:ln/>
        </p:spPr>
      </p:sp>
      <p:sp>
        <p:nvSpPr>
          <p:cNvPr id="38915" name="Rectangle 2051"/>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1150938" y="692150"/>
            <a:ext cx="4556125" cy="3416300"/>
          </a:xfrm>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050"/>
          <p:cNvSpPr>
            <a:spLocks noGrp="1" noRot="1" noChangeAspect="1" noChangeArrowheads="1" noTextEdit="1"/>
          </p:cNvSpPr>
          <p:nvPr>
            <p:ph type="sldImg"/>
          </p:nvPr>
        </p:nvSpPr>
        <p:spPr>
          <a:xfrm>
            <a:off x="1150938" y="692150"/>
            <a:ext cx="4556125" cy="3416300"/>
          </a:xfrm>
          <a:ln/>
        </p:spPr>
      </p:sp>
      <p:sp>
        <p:nvSpPr>
          <p:cNvPr id="39939" name="Rectangle 2051"/>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133122" name="Group 2"/>
          <p:cNvGrpSpPr>
            <a:grpSpLocks/>
          </p:cNvGrpSpPr>
          <p:nvPr/>
        </p:nvGrpSpPr>
        <p:grpSpPr bwMode="auto">
          <a:xfrm>
            <a:off x="457200" y="304800"/>
            <a:ext cx="8231188" cy="6183313"/>
            <a:chOff x="372" y="186"/>
            <a:chExt cx="5185" cy="3895"/>
          </a:xfrm>
        </p:grpSpPr>
        <p:grpSp>
          <p:nvGrpSpPr>
            <p:cNvPr id="133123" name="Group 3"/>
            <p:cNvGrpSpPr>
              <a:grpSpLocks/>
            </p:cNvGrpSpPr>
            <p:nvPr/>
          </p:nvGrpSpPr>
          <p:grpSpPr bwMode="auto">
            <a:xfrm>
              <a:off x="372" y="186"/>
              <a:ext cx="5185" cy="919"/>
              <a:chOff x="372" y="186"/>
              <a:chExt cx="5185" cy="919"/>
            </a:xfrm>
          </p:grpSpPr>
          <p:sp>
            <p:nvSpPr>
              <p:cNvPr id="133124"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33125"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133126"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133127" name="Group 7"/>
            <p:cNvGrpSpPr>
              <a:grpSpLocks/>
            </p:cNvGrpSpPr>
            <p:nvPr/>
          </p:nvGrpSpPr>
          <p:grpSpPr bwMode="auto">
            <a:xfrm>
              <a:off x="372" y="291"/>
              <a:ext cx="5185" cy="3790"/>
              <a:chOff x="372" y="291"/>
              <a:chExt cx="5185" cy="3790"/>
            </a:xfrm>
          </p:grpSpPr>
          <p:sp>
            <p:nvSpPr>
              <p:cNvPr id="133128"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33129"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133130"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133131"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133132"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33133"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7" name="Rectangle 16"/>
          <p:cNvSpPr>
            <a:spLocks noChangeArrowheads="1"/>
          </p:cNvSpPr>
          <p:nvPr userDrawn="1"/>
        </p:nvSpPr>
        <p:spPr bwMode="auto">
          <a:xfrm>
            <a:off x="8012658" y="63095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
        <p:nvSpPr>
          <p:cNvPr id="18" name="Rectangle 17"/>
          <p:cNvSpPr>
            <a:spLocks noChangeArrowheads="1"/>
          </p:cNvSpPr>
          <p:nvPr userDrawn="1"/>
        </p:nvSpPr>
        <p:spPr bwMode="auto">
          <a:xfrm>
            <a:off x="7596733" y="6072982"/>
            <a:ext cx="831850" cy="597599"/>
          </a:xfrm>
          <a:prstGeom prst="rect">
            <a:avLst/>
          </a:prstGeom>
          <a:noFill/>
          <a:ln w="12700">
            <a:noFill/>
            <a:miter lim="800000"/>
            <a:headEnd/>
            <a:tailEnd/>
          </a:ln>
          <a:effectLst>
            <a:outerShdw dist="17961" dir="2700000" algn="ctr" rotWithShape="0">
              <a:srgbClr val="000000"/>
            </a:outerShdw>
          </a:effectLst>
        </p:spPr>
        <p:txBody>
          <a:bodyPr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r>
              <a:rPr lang="en-US" sz="1500" baseline="0" dirty="0">
                <a:effectLst/>
              </a:rPr>
              <a:t>Slide</a:t>
            </a:r>
          </a:p>
        </p:txBody>
      </p:sp>
      <p:sp>
        <p:nvSpPr>
          <p:cNvPr id="19" name="Rectangle 18"/>
          <p:cNvSpPr>
            <a:spLocks noChangeArrowheads="1"/>
          </p:cNvSpPr>
          <p:nvPr userDrawn="1"/>
        </p:nvSpPr>
        <p:spPr bwMode="auto">
          <a:xfrm>
            <a:off x="587921" y="6257132"/>
            <a:ext cx="6827837" cy="547687"/>
          </a:xfrm>
          <a:prstGeom prst="rect">
            <a:avLst/>
          </a:prstGeom>
          <a:noFill/>
          <a:ln w="12700">
            <a:noFill/>
            <a:miter lim="800000"/>
            <a:headEnd/>
            <a:tailEnd/>
          </a:ln>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a:t>
            </a:r>
            <a:r>
              <a:rPr lang="en-US" sz="1500" dirty="0" smtClean="0">
                <a:solidFill>
                  <a:srgbClr val="FFFFFF"/>
                </a:solidFill>
                <a:effectLst>
                  <a:outerShdw blurRad="38100" dist="38100" dir="2700000" algn="tl">
                    <a:srgbClr val="000000"/>
                  </a:outerShdw>
                </a:effectLst>
                <a:latin typeface="Book Antiqua" pitchFamily="18" charset="0"/>
              </a:rPr>
              <a:t>2013  </a:t>
            </a:r>
            <a:r>
              <a:rPr lang="en-US" sz="1500" dirty="0">
                <a:solidFill>
                  <a:srgbClr val="FFFFFF"/>
                </a:solidFill>
                <a:effectLst>
                  <a:outerShdw blurRad="38100" dist="38100" dir="2700000" algn="tl">
                    <a:srgbClr val="000000"/>
                  </a:outerShdw>
                </a:effectLst>
                <a:latin typeface="Book Antiqua" pitchFamily="18" charset="0"/>
              </a:rPr>
              <a:t>Cengage Learning.  All </a:t>
            </a:r>
            <a:r>
              <a:rPr lang="en-US" sz="1500" baseline="0" dirty="0">
                <a:solidFill>
                  <a:srgbClr val="FFFFFF"/>
                </a:solidFill>
                <a:effectLst>
                  <a:outerShdw blurRad="38100" dist="38100" dir="2700000" algn="tl">
                    <a:srgbClr val="000000"/>
                  </a:outerShdw>
                </a:effectLst>
                <a:latin typeface="Book Antiqua" pitchFamily="18" charset="0"/>
              </a:rPr>
              <a:t>Rights</a:t>
            </a:r>
            <a:r>
              <a:rPr lang="en-US" sz="1500" dirty="0">
                <a:solidFill>
                  <a:srgbClr val="FFFFFF"/>
                </a:solidFill>
                <a:effectLst>
                  <a:outerShdw blurRad="38100" dist="38100" dir="2700000" algn="tl">
                    <a:srgbClr val="000000"/>
                  </a:outerShdw>
                </a:effectLst>
                <a:latin typeface="Book Antiqua" pitchFamily="18" charset="0"/>
              </a:rPr>
              <a:t> Reserved.  May not be scanned, copied</a:t>
            </a:r>
          </a:p>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or duplicated, or posted to a publicly accessible website, in whole or in part.</a:t>
            </a:r>
          </a:p>
        </p:txBody>
      </p:sp>
    </p:spTree>
  </p:cSld>
  <p:clrMap bg1="dk2" tx1="lt1" bg2="dk1"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4.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embeddings/oleObject5.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9.emf"/><Relationship Id="rId4" Type="http://schemas.openxmlformats.org/officeDocument/2006/relationships/oleObject" Target="../embeddings/oleObject6.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descr="C:\Users\John IV\Downloads\978084006233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5446" y="412750"/>
            <a:ext cx="4288644" cy="5626100"/>
          </a:xfrm>
          <a:prstGeom prst="rect">
            <a:avLst/>
          </a:prstGeom>
          <a:noFill/>
          <a:extLst>
            <a:ext uri="{909E8E84-426E-40DD-AFC4-6F175D3DCCD1}">
              <a14:hiddenFill xmlns:a14="http://schemas.microsoft.com/office/drawing/2010/main">
                <a:solidFill>
                  <a:srgbClr val="FFFFFF"/>
                </a:solidFill>
              </a14:hiddenFill>
            </a:ext>
          </a:extLst>
        </p:spPr>
      </p:pic>
      <p:grpSp>
        <p:nvGrpSpPr>
          <p:cNvPr id="31" name="Group 30"/>
          <p:cNvGrpSpPr/>
          <p:nvPr/>
        </p:nvGrpSpPr>
        <p:grpSpPr>
          <a:xfrm>
            <a:off x="5481875" y="2122566"/>
            <a:ext cx="2594095" cy="1827486"/>
            <a:chOff x="6033407" y="2122566"/>
            <a:chExt cx="2594095" cy="1827486"/>
          </a:xfrm>
        </p:grpSpPr>
        <p:sp>
          <p:nvSpPr>
            <p:cNvPr id="32" name="Rectangle 31"/>
            <p:cNvSpPr/>
            <p:nvPr/>
          </p:nvSpPr>
          <p:spPr bwMode="auto">
            <a:xfrm>
              <a:off x="6035673" y="2672654"/>
              <a:ext cx="2389871" cy="276999"/>
            </a:xfrm>
            <a:prstGeom prst="rect">
              <a:avLst/>
            </a:prstGeom>
            <a:solidFill>
              <a:schemeClr val="accent4">
                <a:lumMod val="1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457200" marR="0" indent="-45720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all" normalizeH="0" dirty="0" smtClean="0">
                  <a:ln>
                    <a:noFill/>
                  </a:ln>
                  <a:solidFill>
                    <a:schemeClr val="tx1"/>
                  </a:solidFill>
                  <a:effectLst>
                    <a:outerShdw blurRad="38100" dist="38100" dir="2700000" algn="tl">
                      <a:srgbClr val="000000">
                        <a:alpha val="43137"/>
                      </a:srgbClr>
                    </a:outerShdw>
                  </a:effectLst>
                  <a:latin typeface="Futura Md BT"/>
                </a:rPr>
                <a:t>                           </a:t>
              </a:r>
              <a:r>
                <a:rPr kumimoji="0" lang="en-US" sz="1150" b="1" i="0" u="none" strike="noStrike" cap="all" normalizeH="0" dirty="0" smtClean="0">
                  <a:ln>
                    <a:noFill/>
                  </a:ln>
                  <a:solidFill>
                    <a:schemeClr val="tx1">
                      <a:lumMod val="95000"/>
                    </a:schemeClr>
                  </a:solidFill>
                  <a:effectLst>
                    <a:outerShdw blurRad="38100" dist="38100" dir="2700000" algn="tl">
                      <a:srgbClr val="000000">
                        <a:alpha val="43137"/>
                      </a:srgbClr>
                    </a:outerShdw>
                  </a:effectLst>
                  <a:latin typeface="Futura Md BT"/>
                </a:rPr>
                <a:t>Slides  by</a:t>
              </a:r>
            </a:p>
          </p:txBody>
        </p:sp>
        <p:grpSp>
          <p:nvGrpSpPr>
            <p:cNvPr id="33" name="Group 32"/>
            <p:cNvGrpSpPr/>
            <p:nvPr/>
          </p:nvGrpSpPr>
          <p:grpSpPr>
            <a:xfrm>
              <a:off x="6035673" y="2122566"/>
              <a:ext cx="2382611" cy="556438"/>
              <a:chOff x="6035673" y="1335314"/>
              <a:chExt cx="2382611" cy="560160"/>
            </a:xfrm>
          </p:grpSpPr>
          <p:sp>
            <p:nvSpPr>
              <p:cNvPr id="47" name="Rectangle 46"/>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8" name="Rectangle 47"/>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9" name="Rectangle 48"/>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50" name="Rectangle 49"/>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51" name="Straight Connector 50"/>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grpSp>
          <p:nvGrpSpPr>
            <p:cNvPr id="34" name="Group 33"/>
            <p:cNvGrpSpPr/>
            <p:nvPr/>
          </p:nvGrpSpPr>
          <p:grpSpPr>
            <a:xfrm>
              <a:off x="6042933" y="2947824"/>
              <a:ext cx="2382611" cy="970744"/>
              <a:chOff x="6035673" y="1335314"/>
              <a:chExt cx="2382611" cy="560160"/>
            </a:xfrm>
          </p:grpSpPr>
          <p:sp>
            <p:nvSpPr>
              <p:cNvPr id="42" name="Rectangle 41"/>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3" name="Rectangle 42"/>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4" name="Rectangle 43"/>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5" name="Rectangle 44"/>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6" name="Straight Connector 45"/>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sp>
          <p:nvSpPr>
            <p:cNvPr id="35" name="Rectangle 34"/>
            <p:cNvSpPr/>
            <p:nvPr/>
          </p:nvSpPr>
          <p:spPr bwMode="auto">
            <a:xfrm>
              <a:off x="6033407" y="2949371"/>
              <a:ext cx="1468113" cy="969197"/>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6" name="TextBox 35"/>
            <p:cNvSpPr txBox="1"/>
            <p:nvPr/>
          </p:nvSpPr>
          <p:spPr>
            <a:xfrm>
              <a:off x="6172510" y="2690733"/>
              <a:ext cx="223138" cy="1259319"/>
            </a:xfrm>
            <a:prstGeom prst="rect">
              <a:avLst/>
            </a:prstGeom>
            <a:noFill/>
          </p:spPr>
          <p:txBody>
            <a:bodyPr wrap="none" rtlCol="0">
              <a:spAutoFit/>
            </a:bodyPr>
            <a:lstStyle/>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endParaRPr lang="en-US" sz="1200" b="1" dirty="0" smtClean="0">
                <a:effectLst/>
              </a:endParaRPr>
            </a:p>
          </p:txBody>
        </p:sp>
        <p:sp>
          <p:nvSpPr>
            <p:cNvPr id="37" name="Rectangle 36"/>
            <p:cNvSpPr/>
            <p:nvPr/>
          </p:nvSpPr>
          <p:spPr bwMode="auto">
            <a:xfrm rot="10800000">
              <a:off x="7501520" y="2946948"/>
              <a:ext cx="1003836" cy="971620"/>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38" name="Straight Connector 37"/>
            <p:cNvCxnSpPr/>
            <p:nvPr/>
          </p:nvCxnSpPr>
          <p:spPr bwMode="auto">
            <a:xfrm flipH="1">
              <a:off x="7485889" y="2894222"/>
              <a:ext cx="7474" cy="1021849"/>
            </a:xfrm>
            <a:prstGeom prst="line">
              <a:avLst/>
            </a:prstGeom>
            <a:solidFill>
              <a:schemeClr val="accent1"/>
            </a:solidFill>
            <a:ln w="22225" cap="flat" cmpd="sng" algn="ctr">
              <a:solidFill>
                <a:schemeClr val="bg2">
                  <a:alpha val="84000"/>
                </a:schemeClr>
              </a:solidFill>
              <a:prstDash val="solid"/>
              <a:round/>
              <a:headEnd type="none" w="med" len="med"/>
              <a:tailEnd type="none" w="med" len="med"/>
            </a:ln>
            <a:effectLst/>
          </p:spPr>
        </p:cxnSp>
        <p:sp>
          <p:nvSpPr>
            <p:cNvPr id="39" name="Rectangle 38"/>
            <p:cNvSpPr/>
            <p:nvPr/>
          </p:nvSpPr>
          <p:spPr bwMode="auto">
            <a:xfrm>
              <a:off x="7406277" y="2870056"/>
              <a:ext cx="180066" cy="1049024"/>
            </a:xfrm>
            <a:prstGeom prst="rect">
              <a:avLst/>
            </a:prstGeom>
            <a:solidFill>
              <a:srgbClr val="1F103B">
                <a:alpha val="56863"/>
              </a:srgb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0" name="Rectangle 39"/>
            <p:cNvSpPr/>
            <p:nvPr/>
          </p:nvSpPr>
          <p:spPr bwMode="auto">
            <a:xfrm>
              <a:off x="8418284" y="2126262"/>
              <a:ext cx="209218" cy="1792818"/>
            </a:xfrm>
            <a:prstGeom prst="rect">
              <a:avLst/>
            </a:prstGeom>
            <a:gradFill flip="none" rotWithShape="1">
              <a:gsLst>
                <a:gs pos="0">
                  <a:srgbClr val="432B6F"/>
                </a:gs>
                <a:gs pos="50000">
                  <a:srgbClr val="432B6F">
                    <a:shade val="67500"/>
                    <a:satMod val="115000"/>
                  </a:srgbClr>
                </a:gs>
                <a:gs pos="100000">
                  <a:srgbClr val="432B6F">
                    <a:shade val="100000"/>
                    <a:satMod val="115000"/>
                  </a:srgbClr>
                </a:gs>
              </a:gsLst>
              <a:lin ang="54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1" name="AutoShape 35"/>
            <p:cNvSpPr>
              <a:spLocks noChangeArrowheads="1"/>
            </p:cNvSpPr>
            <p:nvPr/>
          </p:nvSpPr>
          <p:spPr bwMode="auto">
            <a:xfrm>
              <a:off x="6194630" y="2929145"/>
              <a:ext cx="2182018" cy="86832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99"/>
                  </a:solidFill>
                  <a:round/>
                  <a:headEnd/>
                  <a:tailEnd/>
                </a14:hiddenLine>
              </a:ext>
              <a:ext uri="{AF507438-7753-43E0-B8FC-AC1667EBCBE1}">
                <a14:hiddenEffects xmlns:a14="http://schemas.microsoft.com/office/drawing/2010/main">
                  <a:effectLst>
                    <a:outerShdw dist="12700" dir="10800000" algn="ctr" rotWithShape="0">
                      <a:srgbClr val="F9DFB5">
                        <a:alpha val="50000"/>
                      </a:srgbClr>
                    </a:outerShdw>
                  </a:effectLst>
                </a14:hiddenEffects>
              </a:ext>
            </a:extLst>
          </p:spPr>
          <p:txBody>
            <a:bodyPr wrap="square">
              <a:spAutoFit/>
            </a:bodyPr>
            <a:lstStyle/>
            <a:p>
              <a:pPr algn="r"/>
              <a:endParaRPr lang="en-US" sz="600" dirty="0">
                <a:solidFill>
                  <a:srgbClr val="FFFFFF"/>
                </a:solidFill>
                <a:effectLst/>
                <a:latin typeface="Futura Md BT" pitchFamily="34" charset="0"/>
              </a:endParaRPr>
            </a:p>
            <a:p>
              <a:pPr algn="r"/>
              <a:r>
                <a:rPr lang="en-US" sz="2000" b="1" dirty="0" smtClean="0">
                  <a:solidFill>
                    <a:schemeClr val="tx1">
                      <a:lumMod val="95000"/>
                    </a:schemeClr>
                  </a:solidFill>
                  <a:effectLst/>
                  <a:latin typeface="Futura Md BT" pitchFamily="34" charset="0"/>
                </a:rPr>
                <a:t>John </a:t>
              </a:r>
              <a:r>
                <a:rPr lang="en-US" sz="2000" b="1" dirty="0" err="1" smtClean="0">
                  <a:solidFill>
                    <a:schemeClr val="tx1">
                      <a:lumMod val="95000"/>
                    </a:schemeClr>
                  </a:solidFill>
                  <a:effectLst/>
                  <a:latin typeface="Futura Md BT" pitchFamily="34" charset="0"/>
                </a:rPr>
                <a:t>Loucks</a:t>
              </a:r>
              <a:endParaRPr lang="en-US" sz="2000" b="1" dirty="0">
                <a:solidFill>
                  <a:schemeClr val="tx1">
                    <a:lumMod val="95000"/>
                  </a:schemeClr>
                </a:solidFill>
                <a:effectLst/>
                <a:latin typeface="Futura Md BT" pitchFamily="34" charset="0"/>
              </a:endParaRPr>
            </a:p>
            <a:p>
              <a:pPr algn="r"/>
              <a:endParaRPr lang="en-US" sz="400" dirty="0">
                <a:solidFill>
                  <a:schemeClr val="tx1">
                    <a:lumMod val="95000"/>
                  </a:schemeClr>
                </a:solidFill>
                <a:effectLst/>
                <a:latin typeface="Futura Md BT" pitchFamily="34" charset="0"/>
              </a:endParaRPr>
            </a:p>
            <a:p>
              <a:pPr algn="r"/>
              <a:r>
                <a:rPr lang="en-US" sz="1400" b="1" dirty="0">
                  <a:solidFill>
                    <a:schemeClr val="tx1">
                      <a:lumMod val="95000"/>
                    </a:schemeClr>
                  </a:solidFill>
                  <a:effectLst/>
                  <a:latin typeface="Futura Md BT" pitchFamily="34" charset="0"/>
                </a:rPr>
                <a:t>St. </a:t>
              </a:r>
              <a:r>
                <a:rPr lang="en-US" sz="1400" b="1" dirty="0" smtClean="0">
                  <a:solidFill>
                    <a:schemeClr val="tx1">
                      <a:lumMod val="95000"/>
                    </a:schemeClr>
                  </a:solidFill>
                  <a:effectLst/>
                  <a:latin typeface="Futura Md BT" pitchFamily="34" charset="0"/>
                </a:rPr>
                <a:t>Edward’s Univ.</a:t>
              </a:r>
              <a:endParaRPr lang="en-US" sz="1400" b="1" dirty="0">
                <a:solidFill>
                  <a:schemeClr val="tx1">
                    <a:lumMod val="95000"/>
                  </a:schemeClr>
                </a:solidFill>
                <a:effectLst/>
                <a:latin typeface="Futura Md BT" pitchFamily="34" charset="0"/>
              </a:endParaRP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75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1066800" y="1409700"/>
            <a:ext cx="7029450" cy="4476750"/>
          </a:xfrm>
          <a:prstGeom prst="rect">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242" name="Rectangle 2"/>
          <p:cNvSpPr>
            <a:spLocks noGrp="1" noChangeArrowheads="1"/>
          </p:cNvSpPr>
          <p:nvPr>
            <p:ph type="title"/>
          </p:nvPr>
        </p:nvSpPr>
        <p:spPr>
          <a:xfrm>
            <a:off x="836613" y="204788"/>
            <a:ext cx="7475537" cy="509587"/>
          </a:xfrm>
          <a:noFill/>
          <a:ln/>
        </p:spPr>
        <p:txBody>
          <a:bodyPr/>
          <a:lstStyle/>
          <a:p>
            <a:r>
              <a:rPr lang="en-US"/>
              <a:t>Queuing System Operating Characteristics</a:t>
            </a:r>
          </a:p>
        </p:txBody>
      </p:sp>
      <p:sp>
        <p:nvSpPr>
          <p:cNvPr id="10243" name="Rectangle 3"/>
          <p:cNvSpPr>
            <a:spLocks noGrp="1" noChangeArrowheads="1"/>
          </p:cNvSpPr>
          <p:nvPr>
            <p:ph type="body" idx="1"/>
          </p:nvPr>
        </p:nvSpPr>
        <p:spPr>
          <a:xfrm>
            <a:off x="846138" y="1106488"/>
            <a:ext cx="7456487" cy="4700587"/>
          </a:xfrm>
          <a:noFill/>
          <a:ln/>
        </p:spPr>
        <p:txBody>
          <a:bodyPr/>
          <a:lstStyle/>
          <a:p>
            <a:pPr>
              <a:buFont typeface="Monotype Sorts" pitchFamily="2" charset="2"/>
              <a:buNone/>
            </a:pPr>
            <a:endParaRPr lang="en-US" i="1" dirty="0"/>
          </a:p>
          <a:p>
            <a:pPr>
              <a:buFont typeface="Monotype Sorts" pitchFamily="2" charset="2"/>
              <a:buNone/>
            </a:pPr>
            <a:r>
              <a:rPr lang="en-US" i="1" dirty="0"/>
              <a:t>	 P</a:t>
            </a:r>
            <a:r>
              <a:rPr lang="en-US" baseline="-25000" dirty="0"/>
              <a:t>0 </a:t>
            </a:r>
            <a:r>
              <a:rPr lang="en-US" dirty="0"/>
              <a:t> =  probability the service facility is idle</a:t>
            </a:r>
          </a:p>
          <a:p>
            <a:pPr>
              <a:buFont typeface="Monotype Sorts" pitchFamily="2" charset="2"/>
              <a:buNone/>
            </a:pPr>
            <a:r>
              <a:rPr lang="en-US" i="1" dirty="0"/>
              <a:t>	 </a:t>
            </a:r>
            <a:r>
              <a:rPr lang="en-US" i="1" dirty="0" err="1"/>
              <a:t>P</a:t>
            </a:r>
            <a:r>
              <a:rPr lang="en-US" i="1" baseline="-25000" dirty="0" err="1"/>
              <a:t>n</a:t>
            </a:r>
            <a:r>
              <a:rPr lang="en-US" dirty="0"/>
              <a:t> </a:t>
            </a:r>
            <a:r>
              <a:rPr lang="en-US" sz="1800" dirty="0"/>
              <a:t> </a:t>
            </a:r>
            <a:r>
              <a:rPr lang="en-US" dirty="0"/>
              <a:t>=  probability of </a:t>
            </a:r>
            <a:r>
              <a:rPr lang="en-US" i="1" dirty="0"/>
              <a:t>n</a:t>
            </a:r>
            <a:r>
              <a:rPr lang="en-US" dirty="0"/>
              <a:t>  units in the system</a:t>
            </a:r>
          </a:p>
          <a:p>
            <a:pPr>
              <a:buFont typeface="Monotype Sorts" pitchFamily="2" charset="2"/>
              <a:buNone/>
            </a:pPr>
            <a:r>
              <a:rPr lang="en-US" i="1" dirty="0"/>
              <a:t>	 P</a:t>
            </a:r>
            <a:r>
              <a:rPr lang="en-US" i="1" baseline="-25000" dirty="0"/>
              <a:t>w</a:t>
            </a:r>
            <a:r>
              <a:rPr lang="en-US" dirty="0"/>
              <a:t> </a:t>
            </a:r>
            <a:r>
              <a:rPr lang="en-US" sz="1200" dirty="0"/>
              <a:t> </a:t>
            </a:r>
            <a:r>
              <a:rPr lang="en-US" dirty="0"/>
              <a:t>=  probability an arriving unit must wait for 	    service</a:t>
            </a:r>
          </a:p>
          <a:p>
            <a:pPr>
              <a:buFont typeface="Monotype Sorts" pitchFamily="2" charset="2"/>
              <a:buNone/>
            </a:pPr>
            <a:r>
              <a:rPr lang="en-US" dirty="0"/>
              <a:t>	  </a:t>
            </a:r>
            <a:r>
              <a:rPr lang="en-US" i="1" dirty="0" err="1"/>
              <a:t>L</a:t>
            </a:r>
            <a:r>
              <a:rPr lang="en-US" i="1" baseline="-25000" dirty="0" err="1"/>
              <a:t>q</a:t>
            </a:r>
            <a:r>
              <a:rPr lang="en-US" dirty="0"/>
              <a:t> </a:t>
            </a:r>
            <a:r>
              <a:rPr lang="en-US" sz="1800" dirty="0"/>
              <a:t> </a:t>
            </a:r>
            <a:r>
              <a:rPr lang="en-US" dirty="0"/>
              <a:t>=  average number of units in the queue 	 	    awaiting service</a:t>
            </a:r>
          </a:p>
          <a:p>
            <a:pPr>
              <a:buFont typeface="Monotype Sorts" pitchFamily="2" charset="2"/>
              <a:buNone/>
            </a:pPr>
            <a:r>
              <a:rPr lang="en-US" dirty="0"/>
              <a:t>	   </a:t>
            </a:r>
            <a:r>
              <a:rPr lang="en-US" i="1" dirty="0"/>
              <a:t>L</a:t>
            </a:r>
            <a:r>
              <a:rPr lang="en-US" dirty="0"/>
              <a:t>  =  average number of units in the system</a:t>
            </a:r>
          </a:p>
          <a:p>
            <a:pPr>
              <a:buFont typeface="Monotype Sorts" pitchFamily="2" charset="2"/>
              <a:buNone/>
            </a:pPr>
            <a:r>
              <a:rPr lang="en-US" i="1" dirty="0"/>
              <a:t>	 </a:t>
            </a:r>
            <a:r>
              <a:rPr lang="en-US" i="1" dirty="0" err="1"/>
              <a:t>W</a:t>
            </a:r>
            <a:r>
              <a:rPr lang="en-US" i="1" baseline="-25000" dirty="0" err="1"/>
              <a:t>q</a:t>
            </a:r>
            <a:r>
              <a:rPr lang="en-US" dirty="0"/>
              <a:t> </a:t>
            </a:r>
            <a:r>
              <a:rPr lang="en-US" sz="1200" dirty="0"/>
              <a:t> </a:t>
            </a:r>
            <a:r>
              <a:rPr lang="en-US" dirty="0"/>
              <a:t>=  average time a unit spends in the queue 	</a:t>
            </a:r>
            <a:r>
              <a:rPr lang="en-US" dirty="0" smtClean="0"/>
              <a:t>    awaiting </a:t>
            </a:r>
            <a:r>
              <a:rPr lang="en-US" dirty="0"/>
              <a:t>service</a:t>
            </a:r>
          </a:p>
          <a:p>
            <a:pPr>
              <a:buFont typeface="Monotype Sorts" pitchFamily="2" charset="2"/>
              <a:buNone/>
            </a:pPr>
            <a:r>
              <a:rPr lang="en-US" dirty="0"/>
              <a:t>	  </a:t>
            </a:r>
            <a:r>
              <a:rPr lang="en-US" i="1" dirty="0"/>
              <a:t>W</a:t>
            </a:r>
            <a:r>
              <a:rPr lang="en-US" dirty="0"/>
              <a:t>  =  average time a unit spends in the system</a:t>
            </a: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Steady-State Operation</a:t>
            </a:r>
          </a:p>
        </p:txBody>
      </p:sp>
      <p:sp>
        <p:nvSpPr>
          <p:cNvPr id="137219" name="Rectangle 3"/>
          <p:cNvSpPr>
            <a:spLocks noChangeArrowheads="1"/>
          </p:cNvSpPr>
          <p:nvPr/>
        </p:nvSpPr>
        <p:spPr bwMode="auto">
          <a:xfrm>
            <a:off x="687388" y="1093788"/>
            <a:ext cx="7456487" cy="4214812"/>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When a business like a restaurant opens in the morning, no customers are in the restaurant.</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Gradually, activity builds up to a normal or steady state. </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The beginning or start-up period is referred to as the </a:t>
            </a:r>
            <a:r>
              <a:rPr lang="en-US" sz="2400" u="sng">
                <a:effectLst>
                  <a:outerShdw blurRad="38100" dist="38100" dir="2700000" algn="tl">
                    <a:srgbClr val="000000"/>
                  </a:outerShdw>
                </a:effectLst>
                <a:cs typeface="Times New Roman" pitchFamily="18" charset="0"/>
              </a:rPr>
              <a:t>transient period</a:t>
            </a:r>
            <a:r>
              <a:rPr lang="en-US" sz="2400">
                <a:effectLst>
                  <a:outerShdw blurRad="38100" dist="38100" dir="2700000" algn="tl">
                    <a:srgbClr val="000000"/>
                  </a:outerShdw>
                </a:effectLst>
                <a:cs typeface="Times New Roman" pitchFamily="18" charset="0"/>
              </a:rPr>
              <a:t>. </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The transient period ends when the system reaches the normal or </a:t>
            </a:r>
            <a:r>
              <a:rPr lang="en-US" sz="2400" u="sng">
                <a:effectLst>
                  <a:outerShdw blurRad="38100" dist="38100" dir="2700000" algn="tl">
                    <a:srgbClr val="000000"/>
                  </a:outerShdw>
                </a:effectLst>
                <a:cs typeface="Times New Roman" pitchFamily="18" charset="0"/>
              </a:rPr>
              <a:t>steady-state operation</a:t>
            </a:r>
            <a:r>
              <a:rPr lang="en-US" sz="2400">
                <a:effectLst>
                  <a:outerShdw blurRad="38100" dist="38100" dir="2700000" algn="tl">
                    <a:srgbClr val="000000"/>
                  </a:outerShdw>
                </a:effectLst>
                <a:cs typeface="Times New Roman" pitchFamily="18" charset="0"/>
              </a:rPr>
              <a:t>. </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Waiting line models describe the steady-state operating characteristics of a waiting line.</a:t>
            </a:r>
            <a:r>
              <a:rPr lang="en-US" sz="2400">
                <a:effectLst>
                  <a:outerShdw blurRad="38100" dist="38100" dir="2700000" algn="tl">
                    <a:srgbClr val="000000"/>
                  </a:outerShdw>
                </a:effectLst>
              </a:rPr>
              <a:t> </a:t>
            </a: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t>Analytical Formulas</a:t>
            </a:r>
          </a:p>
        </p:txBody>
      </p:sp>
      <p:sp>
        <p:nvSpPr>
          <p:cNvPr id="84995" name="Rectangle 3"/>
          <p:cNvSpPr>
            <a:spLocks noGrp="1" noChangeArrowheads="1"/>
          </p:cNvSpPr>
          <p:nvPr>
            <p:ph type="body" idx="1"/>
          </p:nvPr>
        </p:nvSpPr>
        <p:spPr>
          <a:xfrm>
            <a:off x="685800" y="1077913"/>
            <a:ext cx="8101013" cy="4440237"/>
          </a:xfrm>
        </p:spPr>
        <p:txBody>
          <a:bodyPr/>
          <a:lstStyle/>
          <a:p>
            <a:r>
              <a:rPr lang="en-US"/>
              <a:t>When the queue discipline is FCFS, analytical formulas have been derived for several different queuing models including the following:  </a:t>
            </a:r>
          </a:p>
          <a:p>
            <a:pPr lvl="1">
              <a:lnSpc>
                <a:spcPct val="90000"/>
              </a:lnSpc>
            </a:pPr>
            <a:r>
              <a:rPr lang="en-US" i="1"/>
              <a:t> M</a:t>
            </a:r>
            <a:r>
              <a:rPr lang="en-US"/>
              <a:t>/</a:t>
            </a:r>
            <a:r>
              <a:rPr lang="en-US" i="1"/>
              <a:t>M</a:t>
            </a:r>
            <a:r>
              <a:rPr lang="en-US"/>
              <a:t>/1</a:t>
            </a:r>
          </a:p>
          <a:p>
            <a:pPr lvl="1">
              <a:lnSpc>
                <a:spcPct val="90000"/>
              </a:lnSpc>
            </a:pPr>
            <a:r>
              <a:rPr lang="en-US" i="1"/>
              <a:t> M</a:t>
            </a:r>
            <a:r>
              <a:rPr lang="en-US"/>
              <a:t>/</a:t>
            </a:r>
            <a:r>
              <a:rPr lang="en-US" i="1"/>
              <a:t>M</a:t>
            </a:r>
            <a:r>
              <a:rPr lang="en-US"/>
              <a:t>/</a:t>
            </a:r>
            <a:r>
              <a:rPr lang="en-US" i="1"/>
              <a:t>k</a:t>
            </a:r>
          </a:p>
          <a:p>
            <a:pPr lvl="1">
              <a:lnSpc>
                <a:spcPct val="90000"/>
              </a:lnSpc>
            </a:pPr>
            <a:r>
              <a:rPr lang="en-US" i="1"/>
              <a:t> M</a:t>
            </a:r>
            <a:r>
              <a:rPr lang="en-US"/>
              <a:t>/</a:t>
            </a:r>
            <a:r>
              <a:rPr lang="en-US" i="1"/>
              <a:t>G</a:t>
            </a:r>
            <a:r>
              <a:rPr lang="en-US"/>
              <a:t>/1</a:t>
            </a:r>
          </a:p>
          <a:p>
            <a:pPr lvl="1">
              <a:lnSpc>
                <a:spcPct val="90000"/>
              </a:lnSpc>
            </a:pPr>
            <a:r>
              <a:rPr lang="en-US" i="1"/>
              <a:t> M</a:t>
            </a:r>
            <a:r>
              <a:rPr lang="en-US"/>
              <a:t>/</a:t>
            </a:r>
            <a:r>
              <a:rPr lang="en-US" i="1"/>
              <a:t>G</a:t>
            </a:r>
            <a:r>
              <a:rPr lang="en-US"/>
              <a:t>/</a:t>
            </a:r>
            <a:r>
              <a:rPr lang="en-US" i="1"/>
              <a:t>k</a:t>
            </a:r>
            <a:r>
              <a:rPr lang="en-US"/>
              <a:t>  with blocked customers cleared</a:t>
            </a:r>
          </a:p>
          <a:p>
            <a:pPr lvl="1">
              <a:lnSpc>
                <a:spcPct val="90000"/>
              </a:lnSpc>
            </a:pPr>
            <a:r>
              <a:rPr lang="en-US" i="1"/>
              <a:t> M</a:t>
            </a:r>
            <a:r>
              <a:rPr lang="en-US"/>
              <a:t>/</a:t>
            </a:r>
            <a:r>
              <a:rPr lang="en-US" i="1"/>
              <a:t>M</a:t>
            </a:r>
            <a:r>
              <a:rPr lang="en-US"/>
              <a:t>/1 with a finite calling population</a:t>
            </a:r>
          </a:p>
          <a:p>
            <a:r>
              <a:rPr lang="en-US"/>
              <a:t>Analytical formulas are not available for all possible queuing systems.  In this event, insights may be gained through a simulation of the system. </a:t>
            </a: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85800" y="166688"/>
            <a:ext cx="7772400" cy="814387"/>
          </a:xfrm>
        </p:spPr>
        <p:txBody>
          <a:bodyPr/>
          <a:lstStyle/>
          <a:p>
            <a:r>
              <a:rPr lang="en-US" dirty="0" smtClean="0"/>
              <a:t>Single-Server </a:t>
            </a:r>
            <a:r>
              <a:rPr lang="en-US" dirty="0"/>
              <a:t>Waiting Line Model with</a:t>
            </a:r>
            <a:br>
              <a:rPr lang="en-US" dirty="0"/>
            </a:br>
            <a:r>
              <a:rPr lang="en-US" dirty="0"/>
              <a:t>Poisson Arrivals and Exponential Service Times</a:t>
            </a:r>
          </a:p>
        </p:txBody>
      </p:sp>
      <p:sp>
        <p:nvSpPr>
          <p:cNvPr id="94211" name="Rectangle 3"/>
          <p:cNvSpPr>
            <a:spLocks noGrp="1" noChangeArrowheads="1"/>
          </p:cNvSpPr>
          <p:nvPr>
            <p:ph type="body" idx="1"/>
          </p:nvPr>
        </p:nvSpPr>
        <p:spPr>
          <a:xfrm>
            <a:off x="687388" y="1193800"/>
            <a:ext cx="7772400" cy="4605338"/>
          </a:xfrm>
        </p:spPr>
        <p:txBody>
          <a:bodyPr/>
          <a:lstStyle/>
          <a:p>
            <a:r>
              <a:rPr lang="en-US" i="1" dirty="0">
                <a:solidFill>
                  <a:srgbClr val="F7FFFF"/>
                </a:solidFill>
              </a:rPr>
              <a:t>M</a:t>
            </a:r>
            <a:r>
              <a:rPr lang="en-US" dirty="0">
                <a:solidFill>
                  <a:srgbClr val="F7FFFF"/>
                </a:solidFill>
              </a:rPr>
              <a:t>/</a:t>
            </a:r>
            <a:r>
              <a:rPr lang="en-US" i="1" dirty="0">
                <a:solidFill>
                  <a:srgbClr val="F7FFFF"/>
                </a:solidFill>
              </a:rPr>
              <a:t>M</a:t>
            </a:r>
            <a:r>
              <a:rPr lang="en-US" dirty="0">
                <a:solidFill>
                  <a:srgbClr val="F7FFFF"/>
                </a:solidFill>
              </a:rPr>
              <a:t>/1 queuing system</a:t>
            </a:r>
          </a:p>
          <a:p>
            <a:r>
              <a:rPr lang="en-US" dirty="0">
                <a:solidFill>
                  <a:srgbClr val="F7FFFF"/>
                </a:solidFill>
              </a:rPr>
              <a:t>Single </a:t>
            </a:r>
            <a:r>
              <a:rPr lang="en-US" dirty="0" smtClean="0">
                <a:solidFill>
                  <a:srgbClr val="F7FFFF"/>
                </a:solidFill>
              </a:rPr>
              <a:t>server</a:t>
            </a:r>
            <a:endParaRPr lang="en-US" dirty="0">
              <a:solidFill>
                <a:srgbClr val="F7FFFF"/>
              </a:solidFill>
            </a:endParaRPr>
          </a:p>
          <a:p>
            <a:r>
              <a:rPr lang="en-US" dirty="0">
                <a:solidFill>
                  <a:srgbClr val="F7FFFF"/>
                </a:solidFill>
              </a:rPr>
              <a:t>Poisson arrival-rate distribution</a:t>
            </a:r>
          </a:p>
          <a:p>
            <a:r>
              <a:rPr lang="en-US" dirty="0">
                <a:solidFill>
                  <a:srgbClr val="F7FFFF"/>
                </a:solidFill>
              </a:rPr>
              <a:t>Exponential service-time distribution</a:t>
            </a:r>
          </a:p>
          <a:p>
            <a:r>
              <a:rPr lang="en-US" dirty="0">
                <a:solidFill>
                  <a:srgbClr val="F7FFFF"/>
                </a:solidFill>
              </a:rPr>
              <a:t>Unlimited maximum queue length</a:t>
            </a:r>
          </a:p>
          <a:p>
            <a:r>
              <a:rPr lang="en-US" dirty="0">
                <a:solidFill>
                  <a:srgbClr val="F7FFFF"/>
                </a:solidFill>
              </a:rPr>
              <a:t>Infinite calling population</a:t>
            </a:r>
          </a:p>
          <a:p>
            <a:r>
              <a:rPr lang="en-US" dirty="0">
                <a:solidFill>
                  <a:srgbClr val="F7FFFF"/>
                </a:solidFill>
              </a:rPr>
              <a:t>Examples:</a:t>
            </a:r>
          </a:p>
          <a:p>
            <a:pPr lvl="1"/>
            <a:r>
              <a:rPr lang="en-US" dirty="0">
                <a:solidFill>
                  <a:srgbClr val="F7FFFF"/>
                </a:solidFill>
              </a:rPr>
              <a:t>Single-window theatre ticket sales booth</a:t>
            </a:r>
          </a:p>
          <a:p>
            <a:pPr lvl="1"/>
            <a:r>
              <a:rPr lang="en-US" dirty="0">
                <a:solidFill>
                  <a:srgbClr val="F7FFFF"/>
                </a:solidFill>
              </a:rPr>
              <a:t>Single-scanner airport security station</a:t>
            </a: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6613" y="242888"/>
            <a:ext cx="7475537" cy="433387"/>
          </a:xfrm>
          <a:noFill/>
          <a:ln/>
        </p:spPr>
        <p:txBody>
          <a:bodyPr/>
          <a:lstStyle/>
          <a:p>
            <a:r>
              <a:rPr lang="en-US"/>
              <a:t>Example:  SJJT, Inc. (A)</a:t>
            </a:r>
          </a:p>
        </p:txBody>
      </p:sp>
      <p:sp>
        <p:nvSpPr>
          <p:cNvPr id="12291" name="Rectangle 3"/>
          <p:cNvSpPr>
            <a:spLocks noGrp="1" noChangeArrowheads="1"/>
          </p:cNvSpPr>
          <p:nvPr>
            <p:ph type="body" idx="1"/>
          </p:nvPr>
        </p:nvSpPr>
        <p:spPr>
          <a:xfrm>
            <a:off x="687388" y="1081088"/>
            <a:ext cx="7837487" cy="3600450"/>
          </a:xfrm>
          <a:noFill/>
          <a:ln/>
        </p:spPr>
        <p:txBody>
          <a:bodyPr/>
          <a:lstStyle/>
          <a:p>
            <a:r>
              <a:rPr lang="en-US" i="1">
                <a:solidFill>
                  <a:srgbClr val="66FFFF"/>
                </a:solidFill>
              </a:rPr>
              <a:t>M</a:t>
            </a:r>
            <a:r>
              <a:rPr lang="en-US">
                <a:solidFill>
                  <a:srgbClr val="66FFFF"/>
                </a:solidFill>
              </a:rPr>
              <a:t>/</a:t>
            </a:r>
            <a:r>
              <a:rPr lang="en-US" i="1">
                <a:solidFill>
                  <a:srgbClr val="66FFFF"/>
                </a:solidFill>
              </a:rPr>
              <a:t>M</a:t>
            </a:r>
            <a:r>
              <a:rPr lang="en-US">
                <a:solidFill>
                  <a:srgbClr val="66FFFF"/>
                </a:solidFill>
              </a:rPr>
              <a:t>/1 Queuing System</a:t>
            </a:r>
          </a:p>
          <a:p>
            <a:pPr>
              <a:buFont typeface="Monotype Sorts" pitchFamily="2" charset="2"/>
              <a:buNone/>
            </a:pPr>
            <a:r>
              <a:rPr lang="en-US"/>
              <a:t>		Joe Ferris is a stock trader on the floor of the New</a:t>
            </a:r>
          </a:p>
          <a:p>
            <a:pPr>
              <a:buFont typeface="Monotype Sorts" pitchFamily="2" charset="2"/>
              <a:buNone/>
            </a:pPr>
            <a:r>
              <a:rPr lang="en-US"/>
              <a:t>	York Stock Exchange for the firm of Smith, Jones,</a:t>
            </a:r>
          </a:p>
          <a:p>
            <a:pPr>
              <a:buFont typeface="Monotype Sorts" pitchFamily="2" charset="2"/>
              <a:buNone/>
            </a:pPr>
            <a:r>
              <a:rPr lang="en-US"/>
              <a:t>	Johnson, and Thomas, Inc.  Stock transactions arrive</a:t>
            </a:r>
          </a:p>
          <a:p>
            <a:pPr>
              <a:buFont typeface="Monotype Sorts" pitchFamily="2" charset="2"/>
              <a:buNone/>
            </a:pPr>
            <a:r>
              <a:rPr lang="en-US"/>
              <a:t>	at a mean rate of 20 per hour.  Each order received by</a:t>
            </a:r>
          </a:p>
          <a:p>
            <a:pPr>
              <a:buFont typeface="Monotype Sorts" pitchFamily="2" charset="2"/>
              <a:buNone/>
            </a:pPr>
            <a:r>
              <a:rPr lang="en-US"/>
              <a:t>	Joe requires an average of two minutes to process.</a:t>
            </a:r>
          </a:p>
        </p:txBody>
      </p:sp>
      <p:sp>
        <p:nvSpPr>
          <p:cNvPr id="12294" name="Rectangle 6"/>
          <p:cNvSpPr>
            <a:spLocks noChangeArrowheads="1"/>
          </p:cNvSpPr>
          <p:nvPr/>
        </p:nvSpPr>
        <p:spPr bwMode="auto">
          <a:xfrm>
            <a:off x="687388" y="3773488"/>
            <a:ext cx="7913687" cy="1771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Orders arrive at a mean rate of 20 per hour or one</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order every 3 minutes.  Therefore, in a 15 minute</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interval the average number of orders arriving will be</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latin typeface="Symbol" pitchFamily="18" charset="2"/>
              </a:rPr>
              <a:t></a:t>
            </a:r>
            <a:r>
              <a:rPr lang="en-US" sz="2400" dirty="0">
                <a:effectLst>
                  <a:outerShdw blurRad="38100" dist="38100" dir="2700000" algn="tl">
                    <a:srgbClr val="000000"/>
                  </a:outerShdw>
                </a:effectLst>
              </a:rPr>
              <a:t> = 15/3 = 5.</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6165850" y="3333750"/>
            <a:ext cx="100965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3314" name="Rectangle 2"/>
          <p:cNvSpPr>
            <a:spLocks noGrp="1" noChangeArrowheads="1"/>
          </p:cNvSpPr>
          <p:nvPr>
            <p:ph type="title"/>
          </p:nvPr>
        </p:nvSpPr>
        <p:spPr>
          <a:xfrm>
            <a:off x="836613" y="204788"/>
            <a:ext cx="7475537" cy="509587"/>
          </a:xfrm>
          <a:noFill/>
          <a:ln/>
        </p:spPr>
        <p:txBody>
          <a:bodyPr/>
          <a:lstStyle/>
          <a:p>
            <a:r>
              <a:rPr lang="en-US"/>
              <a:t>Example:  SJJT, Inc. (A)</a:t>
            </a:r>
          </a:p>
        </p:txBody>
      </p:sp>
      <p:sp>
        <p:nvSpPr>
          <p:cNvPr id="13315" name="Rectangle 3"/>
          <p:cNvSpPr>
            <a:spLocks noGrp="1" noChangeArrowheads="1"/>
          </p:cNvSpPr>
          <p:nvPr>
            <p:ph type="body" idx="1"/>
          </p:nvPr>
        </p:nvSpPr>
        <p:spPr>
          <a:xfrm>
            <a:off x="687388" y="1081088"/>
            <a:ext cx="7926387" cy="2757487"/>
          </a:xfrm>
          <a:noFill/>
          <a:ln/>
        </p:spPr>
        <p:txBody>
          <a:bodyPr/>
          <a:lstStyle/>
          <a:p>
            <a:r>
              <a:rPr lang="en-US">
                <a:solidFill>
                  <a:srgbClr val="66FFFF"/>
                </a:solidFill>
              </a:rPr>
              <a:t>Arrival Rate Distribution</a:t>
            </a:r>
          </a:p>
          <a:p>
            <a:pPr>
              <a:buFont typeface="Monotype Sorts" pitchFamily="2" charset="2"/>
              <a:buNone/>
            </a:pPr>
            <a:r>
              <a:rPr lang="en-US">
                <a:solidFill>
                  <a:schemeClr val="tx2"/>
                </a:solidFill>
              </a:rPr>
              <a:t>	</a:t>
            </a:r>
            <a:r>
              <a:rPr lang="en-US" b="1"/>
              <a:t>Question</a:t>
            </a:r>
            <a:endParaRPr lang="en-US">
              <a:solidFill>
                <a:schemeClr val="tx2"/>
              </a:solidFill>
            </a:endParaRPr>
          </a:p>
          <a:p>
            <a:pPr>
              <a:buFont typeface="Monotype Sorts" pitchFamily="2" charset="2"/>
              <a:buNone/>
            </a:pPr>
            <a:r>
              <a:rPr lang="en-US"/>
              <a:t>		What is the probability that no orders are received within a 15-minute period?</a:t>
            </a:r>
          </a:p>
          <a:p>
            <a:pPr>
              <a:buFont typeface="Monotype Sorts" pitchFamily="2" charset="2"/>
              <a:buNone/>
            </a:pPr>
            <a:r>
              <a:rPr lang="en-US" sz="1000">
                <a:solidFill>
                  <a:schemeClr val="tx2"/>
                </a:solidFill>
              </a:rPr>
              <a:t>	</a:t>
            </a:r>
          </a:p>
          <a:p>
            <a:pPr>
              <a:buFont typeface="Monotype Sorts" pitchFamily="2" charset="2"/>
              <a:buNone/>
            </a:pPr>
            <a:r>
              <a:rPr lang="en-US" b="1"/>
              <a:t>	Answer</a:t>
            </a:r>
          </a:p>
          <a:p>
            <a:pPr>
              <a:buFont typeface="Monotype Sorts" pitchFamily="2" charset="2"/>
              <a:buNone/>
            </a:pPr>
            <a:r>
              <a:rPr lang="en-US" i="1"/>
              <a:t>		         P </a:t>
            </a:r>
            <a:r>
              <a:rPr lang="en-US"/>
              <a:t>(</a:t>
            </a:r>
            <a:r>
              <a:rPr lang="en-US" i="1"/>
              <a:t>x</a:t>
            </a:r>
            <a:r>
              <a:rPr lang="en-US"/>
              <a:t> = 0) = (5</a:t>
            </a:r>
            <a:r>
              <a:rPr lang="en-US" baseline="30000"/>
              <a:t>0</a:t>
            </a:r>
            <a:r>
              <a:rPr lang="en-US" i="1"/>
              <a:t>e </a:t>
            </a:r>
            <a:r>
              <a:rPr lang="en-US" baseline="30000"/>
              <a:t>-5</a:t>
            </a:r>
            <a:r>
              <a:rPr lang="en-US"/>
              <a:t>)/0! = </a:t>
            </a:r>
            <a:r>
              <a:rPr lang="en-US" i="1"/>
              <a:t>e </a:t>
            </a:r>
            <a:r>
              <a:rPr lang="en-US" baseline="30000"/>
              <a:t>-5</a:t>
            </a:r>
            <a:r>
              <a:rPr lang="en-US"/>
              <a:t> =    .0067</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6756400" y="3340100"/>
            <a:ext cx="108585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338" name="Rectangle 2"/>
          <p:cNvSpPr>
            <a:spLocks noGrp="1" noChangeArrowheads="1"/>
          </p:cNvSpPr>
          <p:nvPr>
            <p:ph type="title"/>
          </p:nvPr>
        </p:nvSpPr>
        <p:spPr>
          <a:xfrm>
            <a:off x="830263" y="166688"/>
            <a:ext cx="7475537" cy="585787"/>
          </a:xfrm>
          <a:noFill/>
          <a:ln/>
        </p:spPr>
        <p:txBody>
          <a:bodyPr/>
          <a:lstStyle/>
          <a:p>
            <a:r>
              <a:rPr lang="en-US"/>
              <a:t>Example:  SJJT, Inc. (A)</a:t>
            </a:r>
          </a:p>
        </p:txBody>
      </p:sp>
      <p:sp>
        <p:nvSpPr>
          <p:cNvPr id="14339" name="Rectangle 3"/>
          <p:cNvSpPr>
            <a:spLocks noGrp="1" noChangeArrowheads="1"/>
          </p:cNvSpPr>
          <p:nvPr>
            <p:ph type="body" idx="1"/>
          </p:nvPr>
        </p:nvSpPr>
        <p:spPr>
          <a:xfrm>
            <a:off x="687388" y="1081088"/>
            <a:ext cx="7786687" cy="3036887"/>
          </a:xfrm>
          <a:noFill/>
          <a:ln/>
        </p:spPr>
        <p:txBody>
          <a:bodyPr/>
          <a:lstStyle/>
          <a:p>
            <a:r>
              <a:rPr lang="en-US">
                <a:solidFill>
                  <a:srgbClr val="66FFFF"/>
                </a:solidFill>
              </a:rPr>
              <a:t>Arrival Rate Distribution</a:t>
            </a:r>
          </a:p>
          <a:p>
            <a:pPr>
              <a:buFont typeface="Monotype Sorts" pitchFamily="2" charset="2"/>
              <a:buNone/>
            </a:pPr>
            <a:r>
              <a:rPr lang="en-US">
                <a:solidFill>
                  <a:schemeClr val="tx2"/>
                </a:solidFill>
              </a:rPr>
              <a:t>	</a:t>
            </a:r>
            <a:r>
              <a:rPr lang="en-US" b="1"/>
              <a:t>Question</a:t>
            </a:r>
          </a:p>
          <a:p>
            <a:pPr>
              <a:buFont typeface="Monotype Sorts" pitchFamily="2" charset="2"/>
              <a:buNone/>
            </a:pPr>
            <a:r>
              <a:rPr lang="en-US"/>
              <a:t>		What is the probability that exactly 3 orders are received within a 15-minute period?</a:t>
            </a:r>
          </a:p>
          <a:p>
            <a:pPr>
              <a:buFont typeface="Monotype Sorts" pitchFamily="2" charset="2"/>
              <a:buNone/>
            </a:pPr>
            <a:endParaRPr lang="en-US" sz="1000"/>
          </a:p>
          <a:p>
            <a:pPr>
              <a:buFont typeface="Monotype Sorts" pitchFamily="2" charset="2"/>
              <a:buNone/>
            </a:pPr>
            <a:r>
              <a:rPr lang="en-US">
                <a:solidFill>
                  <a:schemeClr val="tx2"/>
                </a:solidFill>
              </a:rPr>
              <a:t>	</a:t>
            </a:r>
            <a:r>
              <a:rPr lang="en-US" b="1"/>
              <a:t>Answer</a:t>
            </a:r>
          </a:p>
          <a:p>
            <a:pPr>
              <a:buFont typeface="Monotype Sorts" pitchFamily="2" charset="2"/>
              <a:buNone/>
            </a:pPr>
            <a:r>
              <a:rPr lang="en-US" i="1"/>
              <a:t>		P </a:t>
            </a:r>
            <a:r>
              <a:rPr lang="en-US"/>
              <a:t>(</a:t>
            </a:r>
            <a:r>
              <a:rPr lang="en-US" i="1"/>
              <a:t>x</a:t>
            </a:r>
            <a:r>
              <a:rPr lang="en-US"/>
              <a:t> = 3) = (5</a:t>
            </a:r>
            <a:r>
              <a:rPr lang="en-US" baseline="30000"/>
              <a:t>3</a:t>
            </a:r>
            <a:r>
              <a:rPr lang="en-US" i="1"/>
              <a:t>e </a:t>
            </a:r>
            <a:r>
              <a:rPr lang="en-US" baseline="30000"/>
              <a:t>-5</a:t>
            </a:r>
            <a:r>
              <a:rPr lang="en-US"/>
              <a:t>)/3! = 125(.0067)/6 =    .1396</a:t>
            </a: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4768850" y="4641850"/>
            <a:ext cx="93345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5362" name="Rectangle 2"/>
          <p:cNvSpPr>
            <a:spLocks noGrp="1" noChangeArrowheads="1"/>
          </p:cNvSpPr>
          <p:nvPr>
            <p:ph type="title"/>
          </p:nvPr>
        </p:nvSpPr>
        <p:spPr>
          <a:xfrm>
            <a:off x="836613" y="204788"/>
            <a:ext cx="7475537" cy="509587"/>
          </a:xfrm>
          <a:noFill/>
          <a:ln/>
        </p:spPr>
        <p:txBody>
          <a:bodyPr/>
          <a:lstStyle/>
          <a:p>
            <a:r>
              <a:rPr lang="en-US"/>
              <a:t>Example:  SJJT, Inc. (A)</a:t>
            </a:r>
          </a:p>
        </p:txBody>
      </p:sp>
      <p:sp>
        <p:nvSpPr>
          <p:cNvPr id="15363" name="Rectangle 3"/>
          <p:cNvSpPr>
            <a:spLocks noGrp="1" noChangeArrowheads="1"/>
          </p:cNvSpPr>
          <p:nvPr>
            <p:ph type="body" idx="1"/>
          </p:nvPr>
        </p:nvSpPr>
        <p:spPr>
          <a:xfrm>
            <a:off x="687388" y="1081088"/>
            <a:ext cx="7456487" cy="4241800"/>
          </a:xfrm>
          <a:noFill/>
          <a:ln/>
        </p:spPr>
        <p:txBody>
          <a:bodyPr/>
          <a:lstStyle/>
          <a:p>
            <a:r>
              <a:rPr lang="en-US">
                <a:solidFill>
                  <a:srgbClr val="66FFFF"/>
                </a:solidFill>
              </a:rPr>
              <a:t>Arrival Rate Distribution</a:t>
            </a:r>
          </a:p>
          <a:p>
            <a:pPr>
              <a:buFont typeface="Monotype Sorts" pitchFamily="2" charset="2"/>
              <a:buNone/>
            </a:pPr>
            <a:r>
              <a:rPr lang="en-US">
                <a:solidFill>
                  <a:schemeClr val="tx2"/>
                </a:solidFill>
              </a:rPr>
              <a:t>	</a:t>
            </a:r>
            <a:r>
              <a:rPr lang="en-US" b="1"/>
              <a:t>Question</a:t>
            </a:r>
            <a:endParaRPr lang="en-US">
              <a:solidFill>
                <a:schemeClr val="tx2"/>
              </a:solidFill>
            </a:endParaRPr>
          </a:p>
          <a:p>
            <a:pPr>
              <a:buFont typeface="Monotype Sorts" pitchFamily="2" charset="2"/>
              <a:buNone/>
            </a:pPr>
            <a:r>
              <a:rPr lang="en-US"/>
              <a:t>		What is the probability that more than 6 orders arrive within a 15-minute period? 	</a:t>
            </a:r>
          </a:p>
          <a:p>
            <a:pPr>
              <a:buFont typeface="Monotype Sorts" pitchFamily="2" charset="2"/>
              <a:buNone/>
            </a:pPr>
            <a:r>
              <a:rPr lang="en-US" sz="1000">
                <a:solidFill>
                  <a:schemeClr val="tx2"/>
                </a:solidFill>
              </a:rPr>
              <a:t>	</a:t>
            </a:r>
          </a:p>
          <a:p>
            <a:pPr>
              <a:buFont typeface="Monotype Sorts" pitchFamily="2" charset="2"/>
              <a:buNone/>
            </a:pPr>
            <a:r>
              <a:rPr lang="en-US" b="1"/>
              <a:t>	Answer</a:t>
            </a:r>
            <a:endParaRPr lang="en-US">
              <a:solidFill>
                <a:schemeClr val="tx2"/>
              </a:solidFill>
            </a:endParaRPr>
          </a:p>
          <a:p>
            <a:pPr>
              <a:buFont typeface="Monotype Sorts" pitchFamily="2" charset="2"/>
              <a:buNone/>
            </a:pPr>
            <a:r>
              <a:rPr lang="en-US" i="1"/>
              <a:t>	      P </a:t>
            </a:r>
            <a:r>
              <a:rPr lang="en-US"/>
              <a:t>(</a:t>
            </a:r>
            <a:r>
              <a:rPr lang="en-US" i="1"/>
              <a:t>x</a:t>
            </a:r>
            <a:r>
              <a:rPr lang="en-US"/>
              <a:t> &gt; 6)  =  1 - </a:t>
            </a:r>
            <a:r>
              <a:rPr lang="en-US" i="1"/>
              <a:t>P </a:t>
            </a:r>
            <a:r>
              <a:rPr lang="en-US"/>
              <a:t>(</a:t>
            </a:r>
            <a:r>
              <a:rPr lang="en-US" i="1"/>
              <a:t>x</a:t>
            </a:r>
            <a:r>
              <a:rPr lang="en-US"/>
              <a:t> = 0) - </a:t>
            </a:r>
            <a:r>
              <a:rPr lang="en-US" i="1"/>
              <a:t>P </a:t>
            </a:r>
            <a:r>
              <a:rPr lang="en-US"/>
              <a:t>(</a:t>
            </a:r>
            <a:r>
              <a:rPr lang="en-US" i="1"/>
              <a:t>x</a:t>
            </a:r>
            <a:r>
              <a:rPr lang="en-US"/>
              <a:t> = 1) - </a:t>
            </a:r>
            <a:r>
              <a:rPr lang="en-US" i="1"/>
              <a:t>P </a:t>
            </a:r>
            <a:r>
              <a:rPr lang="en-US"/>
              <a:t>(</a:t>
            </a:r>
            <a:r>
              <a:rPr lang="en-US" i="1"/>
              <a:t>x</a:t>
            </a:r>
            <a:r>
              <a:rPr lang="en-US"/>
              <a:t> = 2) </a:t>
            </a:r>
          </a:p>
          <a:p>
            <a:pPr>
              <a:buFont typeface="Monotype Sorts" pitchFamily="2" charset="2"/>
              <a:buNone/>
            </a:pPr>
            <a:r>
              <a:rPr lang="en-US"/>
              <a:t>			          - </a:t>
            </a:r>
            <a:r>
              <a:rPr lang="en-US" i="1"/>
              <a:t>P </a:t>
            </a:r>
            <a:r>
              <a:rPr lang="en-US"/>
              <a:t>(</a:t>
            </a:r>
            <a:r>
              <a:rPr lang="en-US" i="1"/>
              <a:t>x</a:t>
            </a:r>
            <a:r>
              <a:rPr lang="en-US"/>
              <a:t> = 3) - </a:t>
            </a:r>
            <a:r>
              <a:rPr lang="en-US" i="1"/>
              <a:t>P </a:t>
            </a:r>
            <a:r>
              <a:rPr lang="en-US"/>
              <a:t>(</a:t>
            </a:r>
            <a:r>
              <a:rPr lang="en-US" i="1"/>
              <a:t>x</a:t>
            </a:r>
            <a:r>
              <a:rPr lang="en-US"/>
              <a:t> = 4) - </a:t>
            </a:r>
            <a:r>
              <a:rPr lang="en-US" i="1"/>
              <a:t>P </a:t>
            </a:r>
            <a:r>
              <a:rPr lang="en-US"/>
              <a:t>(</a:t>
            </a:r>
            <a:r>
              <a:rPr lang="en-US" i="1"/>
              <a:t>x</a:t>
            </a:r>
            <a:r>
              <a:rPr lang="en-US"/>
              <a:t> = 5)</a:t>
            </a:r>
          </a:p>
          <a:p>
            <a:pPr>
              <a:buFont typeface="Monotype Sorts" pitchFamily="2" charset="2"/>
              <a:buNone/>
            </a:pPr>
            <a:r>
              <a:rPr lang="en-US"/>
              <a:t> 			          - </a:t>
            </a:r>
            <a:r>
              <a:rPr lang="en-US" i="1"/>
              <a:t>P </a:t>
            </a:r>
            <a:r>
              <a:rPr lang="en-US"/>
              <a:t>(</a:t>
            </a:r>
            <a:r>
              <a:rPr lang="en-US" i="1"/>
              <a:t>x</a:t>
            </a:r>
            <a:r>
              <a:rPr lang="en-US"/>
              <a:t> = 6) </a:t>
            </a:r>
          </a:p>
          <a:p>
            <a:pPr>
              <a:buFont typeface="Monotype Sorts" pitchFamily="2" charset="2"/>
              <a:buNone/>
            </a:pPr>
            <a:r>
              <a:rPr lang="en-US"/>
              <a:t>		               =  1 - .762   =      .238</a:t>
            </a: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3644900" y="4349750"/>
            <a:ext cx="198120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6386" name="Rectangle 2"/>
          <p:cNvSpPr>
            <a:spLocks noGrp="1" noChangeArrowheads="1"/>
          </p:cNvSpPr>
          <p:nvPr>
            <p:ph type="title"/>
          </p:nvPr>
        </p:nvSpPr>
        <p:spPr>
          <a:xfrm>
            <a:off x="836613" y="204788"/>
            <a:ext cx="7475537" cy="509587"/>
          </a:xfrm>
          <a:noFill/>
          <a:ln/>
        </p:spPr>
        <p:txBody>
          <a:bodyPr/>
          <a:lstStyle/>
          <a:p>
            <a:r>
              <a:rPr lang="en-US"/>
              <a:t>Example:  SJJT, Inc. (A)</a:t>
            </a:r>
          </a:p>
        </p:txBody>
      </p:sp>
      <p:sp>
        <p:nvSpPr>
          <p:cNvPr id="16387" name="Rectangle 3"/>
          <p:cNvSpPr>
            <a:spLocks noGrp="1" noChangeArrowheads="1"/>
          </p:cNvSpPr>
          <p:nvPr>
            <p:ph type="body" idx="1"/>
          </p:nvPr>
        </p:nvSpPr>
        <p:spPr>
          <a:xfrm>
            <a:off x="687388" y="1079500"/>
            <a:ext cx="7772400" cy="3767138"/>
          </a:xfrm>
          <a:noFill/>
          <a:ln/>
        </p:spPr>
        <p:txBody>
          <a:bodyPr/>
          <a:lstStyle/>
          <a:p>
            <a:r>
              <a:rPr lang="en-US">
                <a:solidFill>
                  <a:srgbClr val="66FFFF"/>
                </a:solidFill>
              </a:rPr>
              <a:t>Service Rate Distribution</a:t>
            </a:r>
          </a:p>
          <a:p>
            <a:pPr>
              <a:buFont typeface="Monotype Sorts" pitchFamily="2" charset="2"/>
              <a:buNone/>
            </a:pPr>
            <a:r>
              <a:rPr lang="en-US">
                <a:solidFill>
                  <a:schemeClr val="tx2"/>
                </a:solidFill>
              </a:rPr>
              <a:t>	</a:t>
            </a:r>
            <a:r>
              <a:rPr lang="en-US" b="1"/>
              <a:t>Question</a:t>
            </a:r>
            <a:endParaRPr lang="en-US">
              <a:solidFill>
                <a:schemeClr val="tx2"/>
              </a:solidFill>
            </a:endParaRPr>
          </a:p>
          <a:p>
            <a:pPr>
              <a:buFont typeface="Monotype Sorts" pitchFamily="2" charset="2"/>
              <a:buNone/>
            </a:pPr>
            <a:r>
              <a:rPr lang="en-US"/>
              <a:t>		What is the mean service rate per hour?</a:t>
            </a:r>
          </a:p>
          <a:p>
            <a:pPr>
              <a:buFont typeface="Monotype Sorts" pitchFamily="2" charset="2"/>
              <a:buNone/>
            </a:pPr>
            <a:endParaRPr lang="en-US" sz="1000"/>
          </a:p>
          <a:p>
            <a:pPr>
              <a:buFont typeface="Monotype Sorts" pitchFamily="2" charset="2"/>
              <a:buNone/>
            </a:pPr>
            <a:r>
              <a:rPr lang="en-US">
                <a:solidFill>
                  <a:schemeClr val="tx2"/>
                </a:solidFill>
              </a:rPr>
              <a:t>	</a:t>
            </a:r>
            <a:r>
              <a:rPr lang="en-US" b="1"/>
              <a:t>Answer</a:t>
            </a:r>
            <a:endParaRPr lang="en-US">
              <a:solidFill>
                <a:schemeClr val="tx2"/>
              </a:solidFill>
            </a:endParaRPr>
          </a:p>
          <a:p>
            <a:pPr>
              <a:buFont typeface="Monotype Sorts" pitchFamily="2" charset="2"/>
              <a:buNone/>
            </a:pPr>
            <a:r>
              <a:rPr lang="en-US"/>
              <a:t>		Since Joe Ferris can process an order in an average time of 2 minutes (= 2/60 hr.), then the mean service rate, </a:t>
            </a:r>
            <a:r>
              <a:rPr lang="en-US" i="1"/>
              <a:t>µ</a:t>
            </a:r>
            <a:r>
              <a:rPr lang="en-US"/>
              <a:t>, is </a:t>
            </a:r>
            <a:r>
              <a:rPr lang="en-US" i="1"/>
              <a:t>µ</a:t>
            </a:r>
            <a:r>
              <a:rPr lang="en-US"/>
              <a:t> = 1/(mean service time), or 60/2.</a:t>
            </a:r>
          </a:p>
          <a:p>
            <a:pPr>
              <a:buFont typeface="Monotype Sorts" pitchFamily="2" charset="2"/>
              <a:buNone/>
            </a:pPr>
            <a:endParaRPr lang="en-US" sz="1000"/>
          </a:p>
          <a:p>
            <a:pPr>
              <a:buFont typeface="Monotype Sorts" pitchFamily="2" charset="2"/>
              <a:buNone/>
            </a:pPr>
            <a:r>
              <a:rPr lang="en-US"/>
              <a:t>				     </a:t>
            </a:r>
            <a:r>
              <a:rPr lang="en-US" i="1">
                <a:latin typeface="Symbol" pitchFamily="18" charset="2"/>
              </a:rPr>
              <a:t>m</a:t>
            </a:r>
            <a:r>
              <a:rPr lang="en-US"/>
              <a:t>  =  30/hr.</a:t>
            </a: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6826250" y="5092700"/>
            <a:ext cx="133350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7410" name="Rectangle 2"/>
          <p:cNvSpPr>
            <a:spLocks noGrp="1" noChangeArrowheads="1"/>
          </p:cNvSpPr>
          <p:nvPr>
            <p:ph type="title"/>
          </p:nvPr>
        </p:nvSpPr>
        <p:spPr>
          <a:noFill/>
          <a:ln/>
        </p:spPr>
        <p:txBody>
          <a:bodyPr/>
          <a:lstStyle/>
          <a:p>
            <a:r>
              <a:rPr lang="en-US"/>
              <a:t>Example:  SJJT, Inc. (A)</a:t>
            </a:r>
          </a:p>
        </p:txBody>
      </p:sp>
      <p:sp>
        <p:nvSpPr>
          <p:cNvPr id="17411" name="Rectangle 3"/>
          <p:cNvSpPr>
            <a:spLocks noGrp="1" noChangeArrowheads="1"/>
          </p:cNvSpPr>
          <p:nvPr>
            <p:ph type="body" idx="1"/>
          </p:nvPr>
        </p:nvSpPr>
        <p:spPr>
          <a:xfrm>
            <a:off x="687388" y="1079500"/>
            <a:ext cx="7772400" cy="4643438"/>
          </a:xfrm>
          <a:noFill/>
          <a:ln/>
        </p:spPr>
        <p:txBody>
          <a:bodyPr/>
          <a:lstStyle/>
          <a:p>
            <a:r>
              <a:rPr lang="en-US" dirty="0">
                <a:solidFill>
                  <a:srgbClr val="66FFFF"/>
                </a:solidFill>
              </a:rPr>
              <a:t>Service Time Distribution</a:t>
            </a:r>
          </a:p>
          <a:p>
            <a:pPr>
              <a:buFont typeface="Monotype Sorts" pitchFamily="2" charset="2"/>
              <a:buNone/>
            </a:pPr>
            <a:r>
              <a:rPr lang="en-US" dirty="0">
                <a:solidFill>
                  <a:schemeClr val="tx2"/>
                </a:solidFill>
              </a:rPr>
              <a:t>	</a:t>
            </a:r>
            <a:r>
              <a:rPr lang="en-US" b="1" dirty="0"/>
              <a:t>Question</a:t>
            </a:r>
            <a:endParaRPr lang="en-US" dirty="0">
              <a:solidFill>
                <a:schemeClr val="tx2"/>
              </a:solidFill>
            </a:endParaRPr>
          </a:p>
          <a:p>
            <a:pPr>
              <a:buFont typeface="Monotype Sorts" pitchFamily="2" charset="2"/>
              <a:buNone/>
            </a:pPr>
            <a:r>
              <a:rPr lang="en-US" dirty="0"/>
              <a:t>		What percentage of the orders will take less than one minute to process?  </a:t>
            </a:r>
          </a:p>
          <a:p>
            <a:pPr>
              <a:buFont typeface="Monotype Sorts" pitchFamily="2" charset="2"/>
              <a:buNone/>
            </a:pPr>
            <a:r>
              <a:rPr lang="en-US" sz="1000" dirty="0"/>
              <a:t>	</a:t>
            </a:r>
          </a:p>
          <a:p>
            <a:pPr>
              <a:buFont typeface="Monotype Sorts" pitchFamily="2" charset="2"/>
              <a:buNone/>
            </a:pPr>
            <a:r>
              <a:rPr lang="en-US" b="1" dirty="0"/>
              <a:t>	Answer</a:t>
            </a:r>
          </a:p>
          <a:p>
            <a:pPr>
              <a:buFont typeface="Monotype Sorts" pitchFamily="2" charset="2"/>
              <a:buNone/>
            </a:pPr>
            <a:r>
              <a:rPr lang="en-US" dirty="0"/>
              <a:t>		Since the units are expressed in hours, </a:t>
            </a:r>
          </a:p>
          <a:p>
            <a:pPr>
              <a:buFont typeface="Monotype Sorts" pitchFamily="2" charset="2"/>
              <a:buNone/>
            </a:pPr>
            <a:r>
              <a:rPr lang="en-US" i="1" dirty="0"/>
              <a:t>		       P </a:t>
            </a:r>
            <a:r>
              <a:rPr lang="en-US" dirty="0"/>
              <a:t>(</a:t>
            </a:r>
            <a:r>
              <a:rPr lang="en-US" i="1" dirty="0"/>
              <a:t>T</a:t>
            </a:r>
            <a:r>
              <a:rPr lang="en-US" dirty="0"/>
              <a:t> </a:t>
            </a:r>
            <a:r>
              <a:rPr lang="en-US" u="sng" dirty="0"/>
              <a:t>&lt;</a:t>
            </a:r>
            <a:r>
              <a:rPr lang="en-US" dirty="0"/>
              <a:t> 1 minute)  = </a:t>
            </a:r>
            <a:r>
              <a:rPr lang="en-US" i="1" dirty="0"/>
              <a:t>P </a:t>
            </a:r>
            <a:r>
              <a:rPr lang="en-US" dirty="0"/>
              <a:t>(</a:t>
            </a:r>
            <a:r>
              <a:rPr lang="en-US" i="1" dirty="0"/>
              <a:t>T</a:t>
            </a:r>
            <a:r>
              <a:rPr lang="en-US" dirty="0"/>
              <a:t> </a:t>
            </a:r>
            <a:r>
              <a:rPr lang="en-US" u="sng" dirty="0"/>
              <a:t>&lt;</a:t>
            </a:r>
            <a:r>
              <a:rPr lang="en-US" dirty="0"/>
              <a:t> 1/60 hour).  </a:t>
            </a:r>
          </a:p>
          <a:p>
            <a:pPr>
              <a:buFont typeface="Monotype Sorts" pitchFamily="2" charset="2"/>
              <a:buNone/>
            </a:pPr>
            <a:r>
              <a:rPr lang="en-US" dirty="0"/>
              <a:t>	Using the exponential distribution, </a:t>
            </a:r>
            <a:r>
              <a:rPr lang="en-US" i="1" dirty="0"/>
              <a:t>P </a:t>
            </a:r>
            <a:r>
              <a:rPr lang="en-US" dirty="0"/>
              <a:t>(</a:t>
            </a:r>
            <a:r>
              <a:rPr lang="en-US" i="1" dirty="0"/>
              <a:t>T</a:t>
            </a:r>
            <a:r>
              <a:rPr lang="en-US" dirty="0"/>
              <a:t> </a:t>
            </a:r>
            <a:r>
              <a:rPr lang="en-US" u="sng" dirty="0"/>
              <a:t>&lt;</a:t>
            </a:r>
            <a:r>
              <a:rPr lang="en-US" dirty="0"/>
              <a:t> </a:t>
            </a:r>
            <a:r>
              <a:rPr lang="en-US" i="1" dirty="0"/>
              <a:t>t </a:t>
            </a:r>
            <a:r>
              <a:rPr lang="en-US" dirty="0"/>
              <a:t>) = 1 - </a:t>
            </a:r>
            <a:r>
              <a:rPr lang="en-US" i="1" dirty="0"/>
              <a:t>e</a:t>
            </a:r>
            <a:r>
              <a:rPr lang="en-US" baseline="30000" dirty="0"/>
              <a:t>-</a:t>
            </a:r>
            <a:r>
              <a:rPr lang="en-US" i="1" baseline="30000" dirty="0"/>
              <a:t>µt</a:t>
            </a:r>
            <a:r>
              <a:rPr lang="en-US" dirty="0"/>
              <a:t>.  </a:t>
            </a:r>
          </a:p>
          <a:p>
            <a:pPr>
              <a:buFont typeface="Monotype Sorts" pitchFamily="2" charset="2"/>
              <a:buNone/>
            </a:pPr>
            <a:r>
              <a:rPr lang="en-US" dirty="0"/>
              <a:t>	Hence, </a:t>
            </a:r>
            <a:r>
              <a:rPr lang="en-US" i="1" dirty="0"/>
              <a:t>P </a:t>
            </a:r>
            <a:r>
              <a:rPr lang="en-US" dirty="0"/>
              <a:t>(</a:t>
            </a:r>
            <a:r>
              <a:rPr lang="en-US" i="1" dirty="0"/>
              <a:t>T</a:t>
            </a:r>
            <a:r>
              <a:rPr lang="en-US" dirty="0"/>
              <a:t> </a:t>
            </a:r>
            <a:r>
              <a:rPr lang="en-US" u="sng" dirty="0"/>
              <a:t>&lt;</a:t>
            </a:r>
            <a:r>
              <a:rPr lang="en-US" dirty="0"/>
              <a:t> 1/60) = 1 - </a:t>
            </a:r>
            <a:r>
              <a:rPr lang="en-US" i="1" dirty="0"/>
              <a:t>e</a:t>
            </a:r>
            <a:r>
              <a:rPr lang="en-US" baseline="30000" dirty="0"/>
              <a:t>-30(1/60)</a:t>
            </a:r>
            <a:r>
              <a:rPr lang="en-US" dirty="0"/>
              <a:t> </a:t>
            </a:r>
          </a:p>
          <a:p>
            <a:pPr>
              <a:buFont typeface="Monotype Sorts" pitchFamily="2" charset="2"/>
              <a:buNone/>
            </a:pPr>
            <a:r>
              <a:rPr lang="en-US" dirty="0"/>
              <a:t>				    = 1 - .6065  =  .3935  =     39.35%</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14288"/>
            <a:ext cx="7772400" cy="1100138"/>
          </a:xfrm>
          <a:noFill/>
          <a:ln/>
        </p:spPr>
        <p:txBody>
          <a:bodyPr/>
          <a:lstStyle/>
          <a:p>
            <a:r>
              <a:rPr lang="en-US" dirty="0"/>
              <a:t>Chapter </a:t>
            </a:r>
            <a:r>
              <a:rPr lang="en-US" dirty="0" smtClean="0"/>
              <a:t>15, </a:t>
            </a:r>
            <a:r>
              <a:rPr lang="en-US" dirty="0"/>
              <a:t>Part A</a:t>
            </a:r>
            <a:br>
              <a:rPr lang="en-US" dirty="0"/>
            </a:br>
            <a:r>
              <a:rPr lang="en-US" dirty="0"/>
              <a:t>Waiting Line Models</a:t>
            </a:r>
          </a:p>
        </p:txBody>
      </p:sp>
      <p:sp>
        <p:nvSpPr>
          <p:cNvPr id="5123" name="Rectangle 3"/>
          <p:cNvSpPr>
            <a:spLocks noGrp="1" noChangeArrowheads="1"/>
          </p:cNvSpPr>
          <p:nvPr>
            <p:ph type="body" idx="1"/>
          </p:nvPr>
        </p:nvSpPr>
        <p:spPr>
          <a:xfrm>
            <a:off x="873125" y="1330325"/>
            <a:ext cx="7523163" cy="4241800"/>
          </a:xfrm>
          <a:noFill/>
          <a:ln/>
        </p:spPr>
        <p:txBody>
          <a:bodyPr/>
          <a:lstStyle/>
          <a:p>
            <a:pPr>
              <a:lnSpc>
                <a:spcPct val="90000"/>
              </a:lnSpc>
            </a:pPr>
            <a:r>
              <a:rPr lang="en-US" dirty="0"/>
              <a:t>Structure of a Waiting Line System</a:t>
            </a:r>
          </a:p>
          <a:p>
            <a:pPr>
              <a:lnSpc>
                <a:spcPct val="90000"/>
              </a:lnSpc>
            </a:pPr>
            <a:r>
              <a:rPr lang="en-US" dirty="0"/>
              <a:t>Queuing Systems</a:t>
            </a:r>
          </a:p>
          <a:p>
            <a:pPr>
              <a:lnSpc>
                <a:spcPct val="90000"/>
              </a:lnSpc>
            </a:pPr>
            <a:r>
              <a:rPr lang="en-US" dirty="0"/>
              <a:t>Queuing System Input Characteristics</a:t>
            </a:r>
          </a:p>
          <a:p>
            <a:pPr>
              <a:lnSpc>
                <a:spcPct val="90000"/>
              </a:lnSpc>
            </a:pPr>
            <a:r>
              <a:rPr lang="en-US" dirty="0"/>
              <a:t>Queuing System Operating Characteristics</a:t>
            </a:r>
          </a:p>
          <a:p>
            <a:pPr>
              <a:lnSpc>
                <a:spcPct val="90000"/>
              </a:lnSpc>
            </a:pPr>
            <a:r>
              <a:rPr lang="en-US" dirty="0"/>
              <a:t>Analytical Formulas</a:t>
            </a:r>
          </a:p>
          <a:p>
            <a:pPr>
              <a:lnSpc>
                <a:spcPct val="90000"/>
              </a:lnSpc>
            </a:pPr>
            <a:r>
              <a:rPr lang="en-US" dirty="0" smtClean="0"/>
              <a:t>Single-Server </a:t>
            </a:r>
            <a:r>
              <a:rPr lang="en-US" dirty="0"/>
              <a:t>Waiting Line Model with Poisson </a:t>
            </a:r>
            <a:r>
              <a:rPr lang="en-US" dirty="0" smtClean="0"/>
              <a:t> Arrivals </a:t>
            </a:r>
            <a:r>
              <a:rPr lang="en-US" dirty="0"/>
              <a:t>and Exponential Service Times</a:t>
            </a:r>
          </a:p>
          <a:p>
            <a:pPr>
              <a:lnSpc>
                <a:spcPct val="90000"/>
              </a:lnSpc>
            </a:pPr>
            <a:r>
              <a:rPr lang="en-US" dirty="0" smtClean="0"/>
              <a:t>Multiple-Server </a:t>
            </a:r>
            <a:r>
              <a:rPr lang="en-US" dirty="0"/>
              <a:t>Waiting Line Model with Poisson Arrivals and Exponential Service Times</a:t>
            </a:r>
          </a:p>
          <a:p>
            <a:pPr>
              <a:lnSpc>
                <a:spcPct val="90000"/>
              </a:lnSpc>
            </a:pPr>
            <a:r>
              <a:rPr lang="en-US" dirty="0"/>
              <a:t>Economic Analysis of Waiting Lines</a:t>
            </a: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a:t>Example:  SJJT, Inc. (A)</a:t>
            </a:r>
          </a:p>
        </p:txBody>
      </p:sp>
      <p:sp>
        <p:nvSpPr>
          <p:cNvPr id="18435" name="Rectangle 3"/>
          <p:cNvSpPr>
            <a:spLocks noGrp="1" noChangeArrowheads="1"/>
          </p:cNvSpPr>
          <p:nvPr>
            <p:ph type="body" idx="1"/>
          </p:nvPr>
        </p:nvSpPr>
        <p:spPr>
          <a:xfrm>
            <a:off x="687388" y="1079500"/>
            <a:ext cx="7772400" cy="3576638"/>
          </a:xfrm>
          <a:noFill/>
          <a:ln/>
        </p:spPr>
        <p:txBody>
          <a:bodyPr/>
          <a:lstStyle/>
          <a:p>
            <a:r>
              <a:rPr lang="en-US">
                <a:solidFill>
                  <a:srgbClr val="66FFFF"/>
                </a:solidFill>
              </a:rPr>
              <a:t>Service Time Distribution</a:t>
            </a:r>
          </a:p>
          <a:p>
            <a:pPr>
              <a:buFont typeface="Monotype Sorts" pitchFamily="2" charset="2"/>
              <a:buNone/>
            </a:pPr>
            <a:r>
              <a:rPr lang="en-US">
                <a:solidFill>
                  <a:schemeClr val="tx2"/>
                </a:solidFill>
              </a:rPr>
              <a:t>	</a:t>
            </a:r>
            <a:r>
              <a:rPr lang="en-US" b="1"/>
              <a:t>Question</a:t>
            </a:r>
            <a:endParaRPr lang="en-US">
              <a:solidFill>
                <a:schemeClr val="tx2"/>
              </a:solidFill>
            </a:endParaRPr>
          </a:p>
          <a:p>
            <a:pPr>
              <a:buFont typeface="Monotype Sorts" pitchFamily="2" charset="2"/>
              <a:buNone/>
            </a:pPr>
            <a:r>
              <a:rPr lang="en-US"/>
              <a:t>		What percentage of the orders will be processed in exactly 3 minutes?</a:t>
            </a:r>
          </a:p>
          <a:p>
            <a:pPr>
              <a:buFont typeface="Monotype Sorts" pitchFamily="2" charset="2"/>
              <a:buNone/>
            </a:pPr>
            <a:endParaRPr lang="en-US" sz="1000"/>
          </a:p>
          <a:p>
            <a:pPr>
              <a:buFont typeface="Monotype Sorts" pitchFamily="2" charset="2"/>
              <a:buNone/>
            </a:pPr>
            <a:r>
              <a:rPr lang="en-US" b="1"/>
              <a:t>	Answer</a:t>
            </a:r>
            <a:endParaRPr lang="en-US">
              <a:solidFill>
                <a:schemeClr val="tx2"/>
              </a:solidFill>
            </a:endParaRPr>
          </a:p>
          <a:p>
            <a:pPr>
              <a:buFont typeface="Monotype Sorts" pitchFamily="2" charset="2"/>
              <a:buNone/>
            </a:pPr>
            <a:r>
              <a:rPr lang="en-US"/>
              <a:t>		Since the exponential distribution is a continuous       distribution, the probability a service time exactly equals any specific value is 0.</a:t>
            </a: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ChangeArrowheads="1"/>
          </p:cNvSpPr>
          <p:nvPr/>
        </p:nvSpPr>
        <p:spPr bwMode="auto">
          <a:xfrm>
            <a:off x="7283450" y="4140200"/>
            <a:ext cx="121920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9458" name="Rectangle 2"/>
          <p:cNvSpPr>
            <a:spLocks noGrp="1" noChangeArrowheads="1"/>
          </p:cNvSpPr>
          <p:nvPr>
            <p:ph type="title"/>
          </p:nvPr>
        </p:nvSpPr>
        <p:spPr>
          <a:noFill/>
          <a:ln/>
        </p:spPr>
        <p:txBody>
          <a:bodyPr/>
          <a:lstStyle/>
          <a:p>
            <a:r>
              <a:rPr lang="en-US"/>
              <a:t>Example:  SJJT, Inc. (A)</a:t>
            </a:r>
          </a:p>
        </p:txBody>
      </p:sp>
      <p:sp>
        <p:nvSpPr>
          <p:cNvPr id="19459" name="Rectangle 3"/>
          <p:cNvSpPr>
            <a:spLocks noGrp="1" noChangeArrowheads="1"/>
          </p:cNvSpPr>
          <p:nvPr>
            <p:ph type="body" idx="1"/>
          </p:nvPr>
        </p:nvSpPr>
        <p:spPr>
          <a:xfrm>
            <a:off x="687388" y="1079500"/>
            <a:ext cx="7943850" cy="3563938"/>
          </a:xfrm>
          <a:noFill/>
          <a:ln/>
        </p:spPr>
        <p:txBody>
          <a:bodyPr/>
          <a:lstStyle/>
          <a:p>
            <a:r>
              <a:rPr lang="en-US">
                <a:solidFill>
                  <a:srgbClr val="66FFFF"/>
                </a:solidFill>
              </a:rPr>
              <a:t>Service Time Distribution</a:t>
            </a:r>
          </a:p>
          <a:p>
            <a:pPr>
              <a:buFont typeface="Monotype Sorts" pitchFamily="2" charset="2"/>
              <a:buNone/>
            </a:pPr>
            <a:r>
              <a:rPr lang="en-US" b="1"/>
              <a:t>	Question</a:t>
            </a:r>
            <a:endParaRPr lang="en-US">
              <a:solidFill>
                <a:schemeClr val="tx2"/>
              </a:solidFill>
            </a:endParaRPr>
          </a:p>
          <a:p>
            <a:pPr>
              <a:buFont typeface="Monotype Sorts" pitchFamily="2" charset="2"/>
              <a:buNone/>
            </a:pPr>
            <a:r>
              <a:rPr lang="en-US"/>
              <a:t>		What percentage of the orders will require more than 3 minutes to process?</a:t>
            </a:r>
          </a:p>
          <a:p>
            <a:pPr>
              <a:buFont typeface="Monotype Sorts" pitchFamily="2" charset="2"/>
              <a:buNone/>
            </a:pPr>
            <a:endParaRPr lang="en-US" sz="1000"/>
          </a:p>
          <a:p>
            <a:pPr>
              <a:buFont typeface="Monotype Sorts" pitchFamily="2" charset="2"/>
              <a:buNone/>
            </a:pPr>
            <a:r>
              <a:rPr lang="en-US">
                <a:solidFill>
                  <a:schemeClr val="tx2"/>
                </a:solidFill>
              </a:rPr>
              <a:t>	</a:t>
            </a:r>
            <a:r>
              <a:rPr lang="en-US" b="1"/>
              <a:t>Answer</a:t>
            </a:r>
          </a:p>
          <a:p>
            <a:pPr>
              <a:buFont typeface="Monotype Sorts" pitchFamily="2" charset="2"/>
              <a:buNone/>
            </a:pPr>
            <a:r>
              <a:rPr lang="en-US"/>
              <a:t>		The percentage of orders requiring more than 3 minutes to process is:</a:t>
            </a:r>
          </a:p>
          <a:p>
            <a:pPr>
              <a:buFont typeface="Monotype Sorts" pitchFamily="2" charset="2"/>
              <a:buNone/>
            </a:pPr>
            <a:r>
              <a:rPr lang="en-US"/>
              <a:t>	       </a:t>
            </a:r>
            <a:r>
              <a:rPr lang="en-US" i="1"/>
              <a:t>P </a:t>
            </a:r>
            <a:r>
              <a:rPr lang="en-US"/>
              <a:t>(</a:t>
            </a:r>
            <a:r>
              <a:rPr lang="en-US" i="1"/>
              <a:t>T</a:t>
            </a:r>
            <a:r>
              <a:rPr lang="en-US"/>
              <a:t> &gt; 3/60)  =  </a:t>
            </a:r>
            <a:r>
              <a:rPr lang="en-US" i="1"/>
              <a:t>e</a:t>
            </a:r>
            <a:r>
              <a:rPr lang="en-US" baseline="30000"/>
              <a:t>-30(3/60)</a:t>
            </a:r>
            <a:r>
              <a:rPr lang="en-US"/>
              <a:t>  =  </a:t>
            </a:r>
            <a:r>
              <a:rPr lang="en-US" i="1"/>
              <a:t>e</a:t>
            </a:r>
            <a:r>
              <a:rPr lang="en-US"/>
              <a:t> </a:t>
            </a:r>
            <a:r>
              <a:rPr lang="en-US" baseline="30000"/>
              <a:t>-1.5</a:t>
            </a:r>
            <a:r>
              <a:rPr lang="en-US"/>
              <a:t>  =  .2231 =    22.31%</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6191250" y="4940300"/>
            <a:ext cx="161925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0482" name="Rectangle 2"/>
          <p:cNvSpPr>
            <a:spLocks noGrp="1" noChangeArrowheads="1"/>
          </p:cNvSpPr>
          <p:nvPr>
            <p:ph type="title"/>
          </p:nvPr>
        </p:nvSpPr>
        <p:spPr>
          <a:noFill/>
          <a:ln/>
        </p:spPr>
        <p:txBody>
          <a:bodyPr/>
          <a:lstStyle/>
          <a:p>
            <a:r>
              <a:rPr lang="en-US"/>
              <a:t>Example:  SJJT, Inc. (A)</a:t>
            </a:r>
          </a:p>
        </p:txBody>
      </p:sp>
      <p:sp>
        <p:nvSpPr>
          <p:cNvPr id="20483" name="Rectangle 3"/>
          <p:cNvSpPr>
            <a:spLocks noGrp="1" noChangeArrowheads="1"/>
          </p:cNvSpPr>
          <p:nvPr>
            <p:ph type="body" idx="1"/>
          </p:nvPr>
        </p:nvSpPr>
        <p:spPr>
          <a:xfrm>
            <a:off x="687388" y="1104900"/>
            <a:ext cx="7772400" cy="4351338"/>
          </a:xfrm>
          <a:noFill/>
          <a:ln/>
        </p:spPr>
        <p:txBody>
          <a:bodyPr/>
          <a:lstStyle/>
          <a:p>
            <a:pPr>
              <a:lnSpc>
                <a:spcPct val="90000"/>
              </a:lnSpc>
            </a:pPr>
            <a:r>
              <a:rPr lang="en-US" dirty="0">
                <a:solidFill>
                  <a:srgbClr val="66FFFF"/>
                </a:solidFill>
              </a:rPr>
              <a:t>Average Time in the System</a:t>
            </a:r>
          </a:p>
          <a:p>
            <a:pPr>
              <a:lnSpc>
                <a:spcPct val="90000"/>
              </a:lnSpc>
              <a:buFont typeface="Monotype Sorts" pitchFamily="2" charset="2"/>
              <a:buNone/>
            </a:pPr>
            <a:r>
              <a:rPr lang="en-US" dirty="0">
                <a:solidFill>
                  <a:schemeClr val="tx2"/>
                </a:solidFill>
              </a:rPr>
              <a:t>	</a:t>
            </a:r>
            <a:r>
              <a:rPr lang="en-US" b="1" dirty="0"/>
              <a:t>Question</a:t>
            </a:r>
            <a:endParaRPr lang="en-US" dirty="0">
              <a:solidFill>
                <a:schemeClr val="tx2"/>
              </a:solidFill>
            </a:endParaRPr>
          </a:p>
          <a:p>
            <a:pPr>
              <a:lnSpc>
                <a:spcPct val="90000"/>
              </a:lnSpc>
              <a:buFont typeface="Monotype Sorts" pitchFamily="2" charset="2"/>
              <a:buNone/>
            </a:pPr>
            <a:r>
              <a:rPr lang="en-US" dirty="0"/>
              <a:t>		What is the average time an order must wait from the time Joe receives the order until it is finished being processed (i.e. its turnaround time)?</a:t>
            </a:r>
          </a:p>
          <a:p>
            <a:pPr>
              <a:lnSpc>
                <a:spcPct val="90000"/>
              </a:lnSpc>
              <a:buFont typeface="Monotype Sorts" pitchFamily="2" charset="2"/>
              <a:buNone/>
            </a:pPr>
            <a:r>
              <a:rPr lang="en-US" sz="1000" b="1" dirty="0"/>
              <a:t>	</a:t>
            </a:r>
          </a:p>
          <a:p>
            <a:pPr>
              <a:lnSpc>
                <a:spcPct val="90000"/>
              </a:lnSpc>
              <a:buFont typeface="Monotype Sorts" pitchFamily="2" charset="2"/>
              <a:buNone/>
            </a:pPr>
            <a:r>
              <a:rPr lang="en-US" b="1" dirty="0"/>
              <a:t>	Answer</a:t>
            </a:r>
          </a:p>
          <a:p>
            <a:pPr>
              <a:lnSpc>
                <a:spcPct val="90000"/>
              </a:lnSpc>
              <a:buFont typeface="Monotype Sorts" pitchFamily="2" charset="2"/>
              <a:buNone/>
            </a:pPr>
            <a:r>
              <a:rPr lang="en-US" dirty="0"/>
              <a:t>		This is an </a:t>
            </a:r>
            <a:r>
              <a:rPr lang="en-US" i="1" dirty="0"/>
              <a:t>M</a:t>
            </a:r>
            <a:r>
              <a:rPr lang="en-US" dirty="0"/>
              <a:t>/</a:t>
            </a:r>
            <a:r>
              <a:rPr lang="en-US" i="1" dirty="0"/>
              <a:t>M</a:t>
            </a:r>
            <a:r>
              <a:rPr lang="en-US" dirty="0"/>
              <a:t>/1 queue with </a:t>
            </a:r>
            <a:r>
              <a:rPr lang="en-US" i="1" dirty="0">
                <a:latin typeface="Symbol" pitchFamily="18" charset="2"/>
              </a:rPr>
              <a:t></a:t>
            </a:r>
            <a:r>
              <a:rPr lang="en-US" dirty="0"/>
              <a:t> = 20 per hour and </a:t>
            </a:r>
            <a:r>
              <a:rPr lang="en-US" i="1" dirty="0">
                <a:latin typeface="Symbol" pitchFamily="18" charset="2"/>
              </a:rPr>
              <a:t></a:t>
            </a:r>
            <a:r>
              <a:rPr lang="en-US" dirty="0"/>
              <a:t> = 30 per hour.  The average time an order waits in the system is:	</a:t>
            </a:r>
            <a:r>
              <a:rPr lang="en-US" i="1" dirty="0"/>
              <a:t>W</a:t>
            </a:r>
            <a:r>
              <a:rPr lang="en-US" dirty="0"/>
              <a:t>  =  1/(</a:t>
            </a:r>
            <a:r>
              <a:rPr lang="en-US" i="1" dirty="0"/>
              <a:t>µ</a:t>
            </a:r>
            <a:r>
              <a:rPr lang="en-US" dirty="0"/>
              <a:t> - </a:t>
            </a:r>
            <a:r>
              <a:rPr lang="en-US" i="1" dirty="0">
                <a:latin typeface="Symbol" pitchFamily="18" charset="2"/>
              </a:rPr>
              <a:t></a:t>
            </a:r>
            <a:r>
              <a:rPr lang="en-US" dirty="0"/>
              <a:t> )  </a:t>
            </a:r>
          </a:p>
          <a:p>
            <a:pPr>
              <a:lnSpc>
                <a:spcPct val="90000"/>
              </a:lnSpc>
              <a:buFont typeface="Monotype Sorts" pitchFamily="2" charset="2"/>
              <a:buNone/>
            </a:pPr>
            <a:r>
              <a:rPr lang="en-US" dirty="0"/>
              <a:t>				      =  1/(30 - 20)</a:t>
            </a:r>
          </a:p>
          <a:p>
            <a:pPr>
              <a:lnSpc>
                <a:spcPct val="90000"/>
              </a:lnSpc>
              <a:buFont typeface="Monotype Sorts" pitchFamily="2" charset="2"/>
              <a:buNone/>
            </a:pPr>
            <a:r>
              <a:rPr lang="en-US" dirty="0"/>
              <a:t>				      =  1/10 hour or    6 minutes </a:t>
            </a:r>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ChangeArrowheads="1"/>
          </p:cNvSpPr>
          <p:nvPr/>
        </p:nvSpPr>
        <p:spPr bwMode="auto">
          <a:xfrm>
            <a:off x="4076700" y="5200650"/>
            <a:ext cx="80010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1506" name="Rectangle 2"/>
          <p:cNvSpPr>
            <a:spLocks noGrp="1" noChangeArrowheads="1"/>
          </p:cNvSpPr>
          <p:nvPr>
            <p:ph type="title"/>
          </p:nvPr>
        </p:nvSpPr>
        <p:spPr>
          <a:noFill/>
          <a:ln/>
        </p:spPr>
        <p:txBody>
          <a:bodyPr/>
          <a:lstStyle/>
          <a:p>
            <a:r>
              <a:rPr lang="en-US"/>
              <a:t>Example:  SJJT, Inc. (A)</a:t>
            </a:r>
          </a:p>
        </p:txBody>
      </p:sp>
      <p:sp>
        <p:nvSpPr>
          <p:cNvPr id="21507" name="Rectangle 3"/>
          <p:cNvSpPr>
            <a:spLocks noGrp="1" noChangeArrowheads="1"/>
          </p:cNvSpPr>
          <p:nvPr>
            <p:ph type="body" idx="1"/>
          </p:nvPr>
        </p:nvSpPr>
        <p:spPr>
          <a:xfrm>
            <a:off x="687388" y="1104900"/>
            <a:ext cx="7772400" cy="4643438"/>
          </a:xfrm>
          <a:noFill/>
          <a:ln/>
        </p:spPr>
        <p:txBody>
          <a:bodyPr/>
          <a:lstStyle/>
          <a:p>
            <a:pPr>
              <a:lnSpc>
                <a:spcPct val="90000"/>
              </a:lnSpc>
            </a:pPr>
            <a:r>
              <a:rPr lang="en-US" dirty="0">
                <a:solidFill>
                  <a:srgbClr val="66FFFF"/>
                </a:solidFill>
              </a:rPr>
              <a:t>Average Length of Queue</a:t>
            </a:r>
          </a:p>
          <a:p>
            <a:pPr>
              <a:lnSpc>
                <a:spcPct val="90000"/>
              </a:lnSpc>
              <a:buFont typeface="Monotype Sorts" pitchFamily="2" charset="2"/>
              <a:buNone/>
            </a:pPr>
            <a:r>
              <a:rPr lang="en-US" dirty="0">
                <a:solidFill>
                  <a:schemeClr val="tx2"/>
                </a:solidFill>
              </a:rPr>
              <a:t>	</a:t>
            </a:r>
            <a:r>
              <a:rPr lang="en-US" b="1" dirty="0"/>
              <a:t>Question</a:t>
            </a:r>
            <a:endParaRPr lang="en-US" dirty="0">
              <a:solidFill>
                <a:schemeClr val="tx2"/>
              </a:solidFill>
            </a:endParaRPr>
          </a:p>
          <a:p>
            <a:pPr>
              <a:lnSpc>
                <a:spcPct val="90000"/>
              </a:lnSpc>
              <a:buFont typeface="Monotype Sorts" pitchFamily="2" charset="2"/>
              <a:buNone/>
            </a:pPr>
            <a:r>
              <a:rPr lang="en-US" dirty="0"/>
              <a:t>		What is the average number of orders Joe has waiting to be processed?</a:t>
            </a:r>
          </a:p>
          <a:p>
            <a:pPr>
              <a:lnSpc>
                <a:spcPct val="90000"/>
              </a:lnSpc>
              <a:buFont typeface="Monotype Sorts" pitchFamily="2" charset="2"/>
              <a:buNone/>
            </a:pPr>
            <a:endParaRPr lang="en-US" sz="1000" dirty="0"/>
          </a:p>
          <a:p>
            <a:pPr>
              <a:lnSpc>
                <a:spcPct val="90000"/>
              </a:lnSpc>
              <a:buFont typeface="Monotype Sorts" pitchFamily="2" charset="2"/>
              <a:buNone/>
            </a:pPr>
            <a:r>
              <a:rPr lang="en-US" dirty="0">
                <a:solidFill>
                  <a:schemeClr val="tx2"/>
                </a:solidFill>
              </a:rPr>
              <a:t>	</a:t>
            </a:r>
            <a:r>
              <a:rPr lang="en-US" b="1" dirty="0"/>
              <a:t>Answer</a:t>
            </a:r>
          </a:p>
          <a:p>
            <a:pPr>
              <a:lnSpc>
                <a:spcPct val="90000"/>
              </a:lnSpc>
              <a:buFont typeface="Monotype Sorts" pitchFamily="2" charset="2"/>
              <a:buNone/>
            </a:pPr>
            <a:r>
              <a:rPr lang="en-US" dirty="0"/>
              <a:t>		Average number of orders waiting in the queue is:</a:t>
            </a:r>
          </a:p>
          <a:p>
            <a:pPr>
              <a:lnSpc>
                <a:spcPct val="90000"/>
              </a:lnSpc>
              <a:buFont typeface="Monotype Sorts" pitchFamily="2" charset="2"/>
              <a:buNone/>
            </a:pPr>
            <a:r>
              <a:rPr lang="en-US" dirty="0"/>
              <a:t>			         </a:t>
            </a:r>
            <a:r>
              <a:rPr lang="en-US" i="1" dirty="0" err="1"/>
              <a:t>L</a:t>
            </a:r>
            <a:r>
              <a:rPr lang="en-US" i="1" baseline="-25000" dirty="0" err="1"/>
              <a:t>q</a:t>
            </a:r>
            <a:r>
              <a:rPr lang="en-US" dirty="0"/>
              <a:t>  = </a:t>
            </a:r>
            <a:r>
              <a:rPr lang="en-US" i="1" dirty="0">
                <a:latin typeface="Symbol" pitchFamily="18" charset="2"/>
              </a:rPr>
              <a:t></a:t>
            </a:r>
            <a:r>
              <a:rPr lang="en-US" baseline="30000" dirty="0"/>
              <a:t>2</a:t>
            </a:r>
            <a:r>
              <a:rPr lang="en-US" dirty="0"/>
              <a:t>/[</a:t>
            </a:r>
            <a:r>
              <a:rPr lang="en-US" i="1" dirty="0"/>
              <a:t>µ</a:t>
            </a:r>
            <a:r>
              <a:rPr lang="en-US" dirty="0"/>
              <a:t>(</a:t>
            </a:r>
            <a:r>
              <a:rPr lang="en-US" i="1" dirty="0"/>
              <a:t>µ</a:t>
            </a:r>
            <a:r>
              <a:rPr lang="en-US" dirty="0"/>
              <a:t> - </a:t>
            </a:r>
            <a:r>
              <a:rPr lang="en-US" i="1" dirty="0">
                <a:latin typeface="Symbol" pitchFamily="18" charset="2"/>
              </a:rPr>
              <a:t></a:t>
            </a:r>
            <a:r>
              <a:rPr lang="en-US" dirty="0"/>
              <a:t>)] </a:t>
            </a:r>
          </a:p>
          <a:p>
            <a:pPr>
              <a:lnSpc>
                <a:spcPct val="90000"/>
              </a:lnSpc>
              <a:buFont typeface="Monotype Sorts" pitchFamily="2" charset="2"/>
              <a:buNone/>
            </a:pPr>
            <a:r>
              <a:rPr lang="en-US" dirty="0"/>
              <a:t>			               =  (20)</a:t>
            </a:r>
            <a:r>
              <a:rPr lang="en-US" baseline="30000" dirty="0"/>
              <a:t>2</a:t>
            </a:r>
            <a:r>
              <a:rPr lang="en-US" dirty="0"/>
              <a:t>/[(30)(30-20)]</a:t>
            </a:r>
          </a:p>
          <a:p>
            <a:pPr>
              <a:lnSpc>
                <a:spcPct val="90000"/>
              </a:lnSpc>
              <a:buFont typeface="Monotype Sorts" pitchFamily="2" charset="2"/>
              <a:buNone/>
            </a:pPr>
            <a:r>
              <a:rPr lang="en-US" dirty="0"/>
              <a:t>				   =  400/300  </a:t>
            </a:r>
          </a:p>
          <a:p>
            <a:pPr>
              <a:lnSpc>
                <a:spcPct val="90000"/>
              </a:lnSpc>
              <a:buFont typeface="Monotype Sorts" pitchFamily="2" charset="2"/>
              <a:buNone/>
            </a:pPr>
            <a:endParaRPr lang="en-US" sz="800" dirty="0"/>
          </a:p>
          <a:p>
            <a:pPr>
              <a:lnSpc>
                <a:spcPct val="90000"/>
              </a:lnSpc>
              <a:buFont typeface="Monotype Sorts" pitchFamily="2" charset="2"/>
              <a:buNone/>
            </a:pPr>
            <a:r>
              <a:rPr lang="en-US" dirty="0"/>
              <a:t>				   =    4/3</a:t>
            </a: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5657850" y="4927600"/>
            <a:ext cx="127635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2530" name="Rectangle 2"/>
          <p:cNvSpPr>
            <a:spLocks noGrp="1" noChangeArrowheads="1"/>
          </p:cNvSpPr>
          <p:nvPr>
            <p:ph type="title"/>
          </p:nvPr>
        </p:nvSpPr>
        <p:spPr>
          <a:noFill/>
          <a:ln/>
        </p:spPr>
        <p:txBody>
          <a:bodyPr/>
          <a:lstStyle/>
          <a:p>
            <a:r>
              <a:rPr lang="en-US"/>
              <a:t>Example:  SJJT, Inc. (A)</a:t>
            </a:r>
          </a:p>
        </p:txBody>
      </p:sp>
      <p:sp>
        <p:nvSpPr>
          <p:cNvPr id="22531" name="Rectangle 3"/>
          <p:cNvSpPr>
            <a:spLocks noGrp="1" noChangeArrowheads="1"/>
          </p:cNvSpPr>
          <p:nvPr>
            <p:ph type="body" idx="1"/>
          </p:nvPr>
        </p:nvSpPr>
        <p:spPr>
          <a:xfrm>
            <a:off x="687388" y="1066800"/>
            <a:ext cx="7772400" cy="4376738"/>
          </a:xfrm>
          <a:noFill/>
          <a:ln/>
        </p:spPr>
        <p:txBody>
          <a:bodyPr/>
          <a:lstStyle/>
          <a:p>
            <a:r>
              <a:rPr lang="en-US" dirty="0">
                <a:solidFill>
                  <a:srgbClr val="66FFFF"/>
                </a:solidFill>
              </a:rPr>
              <a:t>Utilization Factor</a:t>
            </a:r>
          </a:p>
          <a:p>
            <a:pPr>
              <a:buFont typeface="Monotype Sorts" pitchFamily="2" charset="2"/>
              <a:buNone/>
            </a:pPr>
            <a:r>
              <a:rPr lang="en-US" dirty="0">
                <a:solidFill>
                  <a:schemeClr val="tx2"/>
                </a:solidFill>
              </a:rPr>
              <a:t>	</a:t>
            </a:r>
            <a:r>
              <a:rPr lang="en-US" b="1" dirty="0"/>
              <a:t>Question</a:t>
            </a:r>
          </a:p>
          <a:p>
            <a:pPr>
              <a:buFont typeface="Monotype Sorts" pitchFamily="2" charset="2"/>
              <a:buNone/>
            </a:pPr>
            <a:r>
              <a:rPr lang="en-US" dirty="0"/>
              <a:t>		What percentage of the time is Joe processing orders?</a:t>
            </a:r>
          </a:p>
          <a:p>
            <a:pPr>
              <a:buFont typeface="Monotype Sorts" pitchFamily="2" charset="2"/>
              <a:buNone/>
            </a:pPr>
            <a:endParaRPr lang="en-US" sz="1000" dirty="0"/>
          </a:p>
          <a:p>
            <a:pPr>
              <a:buFont typeface="Monotype Sorts" pitchFamily="2" charset="2"/>
              <a:buNone/>
            </a:pPr>
            <a:r>
              <a:rPr lang="en-US" dirty="0">
                <a:solidFill>
                  <a:schemeClr val="tx2"/>
                </a:solidFill>
              </a:rPr>
              <a:t>	</a:t>
            </a:r>
            <a:r>
              <a:rPr lang="en-US" b="1" dirty="0"/>
              <a:t>Answer</a:t>
            </a:r>
          </a:p>
          <a:p>
            <a:pPr>
              <a:buFont typeface="Monotype Sorts" pitchFamily="2" charset="2"/>
              <a:buNone/>
            </a:pPr>
            <a:r>
              <a:rPr lang="en-US" dirty="0"/>
              <a:t>		The percentage of time Joe is processing orders is equivalent to the utilization factor, </a:t>
            </a:r>
            <a:r>
              <a:rPr lang="en-US" i="1" dirty="0">
                <a:latin typeface="Symbol" pitchFamily="18" charset="2"/>
              </a:rPr>
              <a:t></a:t>
            </a:r>
            <a:r>
              <a:rPr lang="en-US" dirty="0"/>
              <a:t>/</a:t>
            </a:r>
            <a:r>
              <a:rPr lang="en-US" i="1" dirty="0">
                <a:latin typeface="Symbol" pitchFamily="18" charset="2"/>
              </a:rPr>
              <a:t></a:t>
            </a:r>
            <a:r>
              <a:rPr lang="en-US" dirty="0"/>
              <a:t>.  Thus, the percentage of time he is processing orders is:</a:t>
            </a:r>
          </a:p>
          <a:p>
            <a:pPr>
              <a:buFont typeface="Monotype Sorts" pitchFamily="2" charset="2"/>
              <a:buNone/>
            </a:pPr>
            <a:r>
              <a:rPr lang="en-US" dirty="0"/>
              <a:t>				  </a:t>
            </a:r>
            <a:r>
              <a:rPr lang="en-US" i="1" dirty="0">
                <a:latin typeface="Symbol" pitchFamily="18" charset="2"/>
              </a:rPr>
              <a:t></a:t>
            </a:r>
            <a:r>
              <a:rPr lang="en-US" dirty="0"/>
              <a:t>/</a:t>
            </a:r>
            <a:r>
              <a:rPr lang="en-US" i="1" dirty="0">
                <a:latin typeface="Symbol" pitchFamily="18" charset="2"/>
              </a:rPr>
              <a:t></a:t>
            </a:r>
            <a:r>
              <a:rPr lang="en-US" dirty="0"/>
              <a:t> = 20/30</a:t>
            </a:r>
          </a:p>
          <a:p>
            <a:pPr>
              <a:buFont typeface="Monotype Sorts" pitchFamily="2" charset="2"/>
              <a:buNone/>
            </a:pPr>
            <a:r>
              <a:rPr lang="en-US" dirty="0"/>
              <a:t>				           = 2/3  or    66.67%</a:t>
            </a: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Example:  SJJT, Inc. (A)</a:t>
            </a:r>
          </a:p>
        </p:txBody>
      </p:sp>
      <p:sp>
        <p:nvSpPr>
          <p:cNvPr id="65539" name="Rectangle 3"/>
          <p:cNvSpPr>
            <a:spLocks noGrp="1" noChangeArrowheads="1"/>
          </p:cNvSpPr>
          <p:nvPr>
            <p:ph type="body" idx="1"/>
          </p:nvPr>
        </p:nvSpPr>
        <p:spPr>
          <a:xfrm>
            <a:off x="687388" y="1079500"/>
            <a:ext cx="3924300" cy="465138"/>
          </a:xfrm>
        </p:spPr>
        <p:txBody>
          <a:bodyPr/>
          <a:lstStyle/>
          <a:p>
            <a:r>
              <a:rPr lang="en-US">
                <a:solidFill>
                  <a:srgbClr val="66FFFF"/>
                </a:solidFill>
              </a:rPr>
              <a:t>Formula Spreadsheet</a:t>
            </a:r>
          </a:p>
        </p:txBody>
      </p:sp>
      <p:pic>
        <p:nvPicPr>
          <p:cNvPr id="65544" name="Picture 8"/>
          <p:cNvPicPr>
            <a:picLocks noChangeAspect="1" noChangeArrowheads="1"/>
          </p:cNvPicPr>
          <p:nvPr/>
        </p:nvPicPr>
        <p:blipFill>
          <a:blip r:embed="rId3"/>
          <a:srcRect/>
          <a:stretch>
            <a:fillRect/>
          </a:stretch>
        </p:blipFill>
        <p:spPr bwMode="auto">
          <a:xfrm>
            <a:off x="519113" y="1589088"/>
            <a:ext cx="8131175" cy="3717925"/>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Example:  SJJT, Inc. (A)</a:t>
            </a:r>
          </a:p>
        </p:txBody>
      </p:sp>
      <p:sp>
        <p:nvSpPr>
          <p:cNvPr id="66563" name="Rectangle 3"/>
          <p:cNvSpPr>
            <a:spLocks noGrp="1" noChangeArrowheads="1"/>
          </p:cNvSpPr>
          <p:nvPr>
            <p:ph type="body" idx="1"/>
          </p:nvPr>
        </p:nvSpPr>
        <p:spPr>
          <a:xfrm>
            <a:off x="687388" y="1104900"/>
            <a:ext cx="4114800" cy="427038"/>
          </a:xfrm>
        </p:spPr>
        <p:txBody>
          <a:bodyPr/>
          <a:lstStyle/>
          <a:p>
            <a:pPr>
              <a:lnSpc>
                <a:spcPct val="90000"/>
              </a:lnSpc>
            </a:pPr>
            <a:r>
              <a:rPr lang="en-US">
                <a:solidFill>
                  <a:srgbClr val="66FFFF"/>
                </a:solidFill>
              </a:rPr>
              <a:t>Spreadsheet Solution</a:t>
            </a:r>
          </a:p>
        </p:txBody>
      </p:sp>
      <p:pic>
        <p:nvPicPr>
          <p:cNvPr id="66568" name="Picture 8"/>
          <p:cNvPicPr>
            <a:picLocks noChangeAspect="1" noChangeArrowheads="1"/>
          </p:cNvPicPr>
          <p:nvPr/>
        </p:nvPicPr>
        <p:blipFill>
          <a:blip r:embed="rId3"/>
          <a:srcRect/>
          <a:stretch>
            <a:fillRect/>
          </a:stretch>
        </p:blipFill>
        <p:spPr bwMode="auto">
          <a:xfrm>
            <a:off x="523875" y="1592263"/>
            <a:ext cx="8120063" cy="3711575"/>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Improving the Waiting Line Operation</a:t>
            </a:r>
          </a:p>
        </p:txBody>
      </p:sp>
      <p:sp>
        <p:nvSpPr>
          <p:cNvPr id="138243" name="Rectangle 3"/>
          <p:cNvSpPr>
            <a:spLocks noChangeArrowheads="1"/>
          </p:cNvSpPr>
          <p:nvPr/>
        </p:nvSpPr>
        <p:spPr bwMode="auto">
          <a:xfrm>
            <a:off x="687388" y="1079500"/>
            <a:ext cx="8051800" cy="46053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cs typeface="Times New Roman" pitchFamily="18" charset="0"/>
              </a:rPr>
              <a:t>Waiting line models often indicate when improvements in operating characteristics are desirable.</a:t>
            </a:r>
            <a:r>
              <a:rPr lang="en-US" sz="2400" dirty="0">
                <a:solidFill>
                  <a:srgbClr val="000000"/>
                </a:solidFill>
                <a:effectLst>
                  <a:outerShdw blurRad="38100" dist="38100" dir="2700000" algn="tl">
                    <a:srgbClr val="FFFFFF"/>
                  </a:outerShdw>
                </a:effectLst>
                <a:cs typeface="Times New Roman" pitchFamily="18" charset="0"/>
              </a:rPr>
              <a:t> </a:t>
            </a:r>
            <a:endParaRPr lang="en-US" sz="2400" dirty="0">
              <a:solidFill>
                <a:srgbClr val="F7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cs typeface="Times New Roman" pitchFamily="18" charset="0"/>
              </a:rPr>
              <a:t>To make improvements in the waiting line operation, analysts often focus on ways to improve the service rate by:</a:t>
            </a:r>
            <a:endParaRPr lang="en-US" sz="2400" dirty="0">
              <a:effectLst>
                <a:outerShdw blurRad="38100" dist="38100" dir="2700000" algn="tl">
                  <a:srgbClr val="000000"/>
                </a:outerShdw>
              </a:effectLst>
            </a:endParaRPr>
          </a:p>
          <a:p>
            <a:pPr marL="342900" indent="-342900" algn="l">
              <a:buClr>
                <a:srgbClr val="66FFFF"/>
              </a:buClr>
              <a:buSzPct val="125000"/>
            </a:pPr>
            <a:r>
              <a:rPr lang="en-US" sz="2400" dirty="0">
                <a:effectLst>
                  <a:outerShdw blurRad="38100" dist="38100" dir="2700000" algn="tl">
                    <a:srgbClr val="000000"/>
                  </a:outerShdw>
                </a:effectLst>
              </a:rPr>
              <a:t>     - </a:t>
            </a:r>
            <a:r>
              <a:rPr lang="en-US" sz="2400" dirty="0">
                <a:effectLst>
                  <a:outerShdw blurRad="38100" dist="38100" dir="2700000" algn="tl">
                    <a:srgbClr val="000000"/>
                  </a:outerShdw>
                </a:effectLst>
                <a:ea typeface="Calibri" pitchFamily="34" charset="0"/>
                <a:cs typeface="Calibri" pitchFamily="34" charset="0"/>
              </a:rPr>
              <a:t>Increasing the service rate by making a creative</a:t>
            </a:r>
          </a:p>
          <a:p>
            <a:pPr marL="342900" indent="-342900" algn="l">
              <a:buClr>
                <a:srgbClr val="66FFFF"/>
              </a:buClr>
              <a:buSzPct val="125000"/>
            </a:pPr>
            <a:r>
              <a:rPr lang="en-US" sz="2400" dirty="0">
                <a:effectLst>
                  <a:outerShdw blurRad="38100" dist="38100" dir="2700000" algn="tl">
                    <a:srgbClr val="000000"/>
                  </a:outerShdw>
                </a:effectLst>
                <a:ea typeface="Calibri" pitchFamily="34" charset="0"/>
                <a:cs typeface="Calibri" pitchFamily="34" charset="0"/>
              </a:rPr>
              <a:t>       design change or by using new technology.</a:t>
            </a:r>
          </a:p>
          <a:p>
            <a:pPr marL="342900" indent="-342900" algn="l">
              <a:buClr>
                <a:srgbClr val="66FFFF"/>
              </a:buClr>
              <a:buSzPct val="125000"/>
            </a:pPr>
            <a:r>
              <a:rPr lang="en-US" sz="2400" dirty="0">
                <a:effectLst>
                  <a:outerShdw blurRad="38100" dist="38100" dir="2700000" algn="tl">
                    <a:srgbClr val="000000"/>
                  </a:outerShdw>
                </a:effectLst>
                <a:cs typeface="Times New Roman" pitchFamily="18" charset="0"/>
              </a:rPr>
              <a:t>     - Adding one or more </a:t>
            </a:r>
            <a:r>
              <a:rPr lang="en-US" sz="2400" dirty="0" smtClean="0">
                <a:effectLst>
                  <a:outerShdw blurRad="38100" dist="38100" dir="2700000" algn="tl">
                    <a:srgbClr val="000000"/>
                  </a:outerShdw>
                </a:effectLst>
                <a:cs typeface="Times New Roman" pitchFamily="18" charset="0"/>
              </a:rPr>
              <a:t>servers </a:t>
            </a:r>
            <a:r>
              <a:rPr lang="en-US" sz="2400" dirty="0">
                <a:effectLst>
                  <a:outerShdw blurRad="38100" dist="38100" dir="2700000" algn="tl">
                    <a:srgbClr val="000000"/>
                  </a:outerShdw>
                </a:effectLst>
                <a:cs typeface="Times New Roman" pitchFamily="18" charset="0"/>
              </a:rPr>
              <a:t>so that </a:t>
            </a:r>
            <a:r>
              <a:rPr lang="en-US" sz="2400" dirty="0" smtClean="0">
                <a:effectLst>
                  <a:outerShdw blurRad="38100" dist="38100" dir="2700000" algn="tl">
                    <a:srgbClr val="000000"/>
                  </a:outerShdw>
                </a:effectLst>
                <a:cs typeface="Times New Roman" pitchFamily="18" charset="0"/>
              </a:rPr>
              <a:t>more customers </a:t>
            </a:r>
          </a:p>
          <a:p>
            <a:pPr marL="342900" indent="-342900" algn="l">
              <a:buClr>
                <a:srgbClr val="66FFFF"/>
              </a:buClr>
              <a:buSzPct val="125000"/>
            </a:pPr>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      can </a:t>
            </a:r>
            <a:r>
              <a:rPr lang="en-US" sz="2400" dirty="0">
                <a:effectLst>
                  <a:outerShdw blurRad="38100" dist="38100" dir="2700000" algn="tl">
                    <a:srgbClr val="000000"/>
                  </a:outerShdw>
                </a:effectLst>
                <a:cs typeface="Times New Roman" pitchFamily="18" charset="0"/>
              </a:rPr>
              <a:t>be served simultaneously.</a:t>
            </a:r>
            <a:r>
              <a:rPr lang="en-US" sz="2400" dirty="0">
                <a:solidFill>
                  <a:srgbClr val="F7FFFF"/>
                </a:solidFill>
                <a:effectLst>
                  <a:outerShdw blurRad="38100" dist="38100" dir="2700000" algn="tl">
                    <a:srgbClr val="000000"/>
                  </a:outerShdw>
                </a:effectLst>
              </a:rPr>
              <a:t> </a:t>
            </a: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type="body" idx="1"/>
          </p:nvPr>
        </p:nvSpPr>
        <p:spPr>
          <a:xfrm>
            <a:off x="687388" y="1257300"/>
            <a:ext cx="7772400" cy="4300538"/>
          </a:xfrm>
        </p:spPr>
        <p:txBody>
          <a:bodyPr/>
          <a:lstStyle/>
          <a:p>
            <a:r>
              <a:rPr lang="en-US" i="1" dirty="0">
                <a:solidFill>
                  <a:srgbClr val="F7FFFF"/>
                </a:solidFill>
              </a:rPr>
              <a:t>M</a:t>
            </a:r>
            <a:r>
              <a:rPr lang="en-US" dirty="0">
                <a:solidFill>
                  <a:srgbClr val="F7FFFF"/>
                </a:solidFill>
              </a:rPr>
              <a:t>/</a:t>
            </a:r>
            <a:r>
              <a:rPr lang="en-US" i="1" dirty="0">
                <a:solidFill>
                  <a:srgbClr val="F7FFFF"/>
                </a:solidFill>
              </a:rPr>
              <a:t>M</a:t>
            </a:r>
            <a:r>
              <a:rPr lang="en-US" dirty="0">
                <a:solidFill>
                  <a:srgbClr val="F7FFFF"/>
                </a:solidFill>
              </a:rPr>
              <a:t>/</a:t>
            </a:r>
            <a:r>
              <a:rPr lang="en-US" i="1" dirty="0">
                <a:solidFill>
                  <a:srgbClr val="F7FFFF"/>
                </a:solidFill>
              </a:rPr>
              <a:t>k</a:t>
            </a:r>
            <a:r>
              <a:rPr lang="en-US" dirty="0">
                <a:solidFill>
                  <a:srgbClr val="F7FFFF"/>
                </a:solidFill>
              </a:rPr>
              <a:t> queuing system</a:t>
            </a:r>
          </a:p>
          <a:p>
            <a:r>
              <a:rPr lang="en-US" dirty="0">
                <a:solidFill>
                  <a:srgbClr val="F7FFFF"/>
                </a:solidFill>
              </a:rPr>
              <a:t>Multiple </a:t>
            </a:r>
            <a:r>
              <a:rPr lang="en-US" dirty="0" smtClean="0">
                <a:solidFill>
                  <a:srgbClr val="F7FFFF"/>
                </a:solidFill>
              </a:rPr>
              <a:t>servers </a:t>
            </a:r>
            <a:r>
              <a:rPr lang="en-US" dirty="0">
                <a:solidFill>
                  <a:srgbClr val="F7FFFF"/>
                </a:solidFill>
              </a:rPr>
              <a:t>(with one central waiting line)</a:t>
            </a:r>
          </a:p>
          <a:p>
            <a:r>
              <a:rPr lang="en-US" dirty="0">
                <a:solidFill>
                  <a:srgbClr val="F7FFFF"/>
                </a:solidFill>
              </a:rPr>
              <a:t>Poisson arrival-rate distribution</a:t>
            </a:r>
          </a:p>
          <a:p>
            <a:r>
              <a:rPr lang="en-US" dirty="0">
                <a:solidFill>
                  <a:srgbClr val="F7FFFF"/>
                </a:solidFill>
              </a:rPr>
              <a:t>Exponential service-time distribution</a:t>
            </a:r>
          </a:p>
          <a:p>
            <a:r>
              <a:rPr lang="en-US" dirty="0">
                <a:solidFill>
                  <a:srgbClr val="F7FFFF"/>
                </a:solidFill>
              </a:rPr>
              <a:t>Unlimited maximum queue length</a:t>
            </a:r>
          </a:p>
          <a:p>
            <a:r>
              <a:rPr lang="en-US" dirty="0">
                <a:solidFill>
                  <a:srgbClr val="F7FFFF"/>
                </a:solidFill>
              </a:rPr>
              <a:t>Infinite calling population</a:t>
            </a:r>
          </a:p>
          <a:p>
            <a:r>
              <a:rPr lang="en-US" dirty="0">
                <a:solidFill>
                  <a:srgbClr val="F7FFFF"/>
                </a:solidFill>
              </a:rPr>
              <a:t>Examples:</a:t>
            </a:r>
          </a:p>
          <a:p>
            <a:pPr lvl="1"/>
            <a:r>
              <a:rPr lang="en-US" dirty="0">
                <a:solidFill>
                  <a:srgbClr val="F7FFFF"/>
                </a:solidFill>
              </a:rPr>
              <a:t>Four-teller transaction counter in bank</a:t>
            </a:r>
          </a:p>
          <a:p>
            <a:pPr lvl="1"/>
            <a:r>
              <a:rPr lang="en-US" dirty="0">
                <a:solidFill>
                  <a:srgbClr val="F7FFFF"/>
                </a:solidFill>
              </a:rPr>
              <a:t>Two-clerk returns counter in retail store</a:t>
            </a:r>
            <a:endParaRPr lang="en-US" dirty="0"/>
          </a:p>
        </p:txBody>
      </p:sp>
      <p:sp>
        <p:nvSpPr>
          <p:cNvPr id="95237" name="Rectangle 5"/>
          <p:cNvSpPr>
            <a:spLocks noGrp="1" noChangeArrowheads="1"/>
          </p:cNvSpPr>
          <p:nvPr>
            <p:ph type="title"/>
          </p:nvPr>
        </p:nvSpPr>
        <p:spPr>
          <a:xfrm>
            <a:off x="685800" y="166688"/>
            <a:ext cx="7772400" cy="814387"/>
          </a:xfrm>
          <a:noFill/>
          <a:ln/>
        </p:spPr>
        <p:txBody>
          <a:bodyPr/>
          <a:lstStyle/>
          <a:p>
            <a:r>
              <a:rPr lang="en-US" dirty="0" smtClean="0"/>
              <a:t>Multiple-Server </a:t>
            </a:r>
            <a:r>
              <a:rPr lang="en-US" dirty="0"/>
              <a:t>Waiting Line Model with</a:t>
            </a:r>
            <a:br>
              <a:rPr lang="en-US" dirty="0"/>
            </a:br>
            <a:r>
              <a:rPr lang="en-US" dirty="0"/>
              <a:t>Poisson Arrivals and Exponential Service Times</a:t>
            </a:r>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US" i="1" dirty="0" smtClean="0"/>
              <a:t>M</a:t>
            </a:r>
            <a:r>
              <a:rPr lang="en-US" dirty="0" smtClean="0"/>
              <a:t>/</a:t>
            </a:r>
            <a:r>
              <a:rPr lang="en-US" i="1" dirty="0" smtClean="0"/>
              <a:t>M</a:t>
            </a:r>
            <a:r>
              <a:rPr lang="en-US" dirty="0" smtClean="0"/>
              <a:t>/</a:t>
            </a:r>
            <a:r>
              <a:rPr lang="en-US" i="1" dirty="0" smtClean="0"/>
              <a:t>k</a:t>
            </a:r>
            <a:r>
              <a:rPr lang="en-US" dirty="0" smtClean="0"/>
              <a:t>  Example</a:t>
            </a:r>
            <a:r>
              <a:rPr lang="en-US" dirty="0"/>
              <a:t>:  SJJT, Inc. (B)</a:t>
            </a:r>
          </a:p>
        </p:txBody>
      </p:sp>
      <p:sp>
        <p:nvSpPr>
          <p:cNvPr id="23555" name="Rectangle 3"/>
          <p:cNvSpPr>
            <a:spLocks noGrp="1" noChangeArrowheads="1"/>
          </p:cNvSpPr>
          <p:nvPr>
            <p:ph type="body" idx="1"/>
          </p:nvPr>
        </p:nvSpPr>
        <p:spPr>
          <a:xfrm>
            <a:off x="687388" y="1079500"/>
            <a:ext cx="7772400" cy="3970338"/>
          </a:xfrm>
          <a:noFill/>
          <a:ln/>
        </p:spPr>
        <p:txBody>
          <a:bodyPr/>
          <a:lstStyle/>
          <a:p>
            <a:r>
              <a:rPr lang="en-US" i="1" dirty="0">
                <a:solidFill>
                  <a:srgbClr val="66FFFF"/>
                </a:solidFill>
              </a:rPr>
              <a:t>M</a:t>
            </a:r>
            <a:r>
              <a:rPr lang="en-US" dirty="0">
                <a:solidFill>
                  <a:srgbClr val="66FFFF"/>
                </a:solidFill>
              </a:rPr>
              <a:t>/</a:t>
            </a:r>
            <a:r>
              <a:rPr lang="en-US" i="1" dirty="0">
                <a:solidFill>
                  <a:srgbClr val="66FFFF"/>
                </a:solidFill>
              </a:rPr>
              <a:t>M</a:t>
            </a:r>
            <a:r>
              <a:rPr lang="en-US" dirty="0">
                <a:solidFill>
                  <a:srgbClr val="66FFFF"/>
                </a:solidFill>
              </a:rPr>
              <a:t>/2 Queuing System</a:t>
            </a:r>
          </a:p>
          <a:p>
            <a:pPr>
              <a:buFont typeface="Monotype Sorts" pitchFamily="2" charset="2"/>
              <a:buNone/>
            </a:pPr>
            <a:r>
              <a:rPr lang="en-US" dirty="0"/>
              <a:t>		Smith, Jones, Johnson, and Thomas, Inc. has begun a major advertising campaign which it believes will increase its business 50%.  To handle the increased volume, the company has hired an additional floor trader, Fred Hanson, who works at the same speed as Joe Ferris.</a:t>
            </a:r>
          </a:p>
          <a:p>
            <a:pPr>
              <a:buFont typeface="Monotype Sorts" pitchFamily="2" charset="2"/>
              <a:buNone/>
            </a:pPr>
            <a:r>
              <a:rPr lang="en-US" dirty="0"/>
              <a:t>		Note that the new arrival rate of orders, </a:t>
            </a:r>
            <a:r>
              <a:rPr lang="en-US" i="1" dirty="0">
                <a:latin typeface="Symbol" pitchFamily="18" charset="2"/>
              </a:rPr>
              <a:t></a:t>
            </a:r>
            <a:r>
              <a:rPr lang="en-US" dirty="0"/>
              <a:t> , is 50% higher than that of problem (A).  Thus, </a:t>
            </a:r>
            <a:r>
              <a:rPr lang="en-US" i="1" dirty="0">
                <a:latin typeface="Symbol" pitchFamily="18" charset="2"/>
              </a:rPr>
              <a:t></a:t>
            </a:r>
            <a:r>
              <a:rPr lang="en-US" dirty="0"/>
              <a:t> = 1.5(20) = 30 per hour.</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687388" y="1081088"/>
            <a:ext cx="7456487" cy="3140075"/>
          </a:xfrm>
          <a:noFill/>
          <a:ln/>
        </p:spPr>
        <p:txBody>
          <a:bodyPr/>
          <a:lstStyle/>
          <a:p>
            <a:r>
              <a:rPr lang="en-US" u="sng"/>
              <a:t>Queuing theory</a:t>
            </a:r>
            <a:r>
              <a:rPr lang="en-US"/>
              <a:t> is the study of waiting lines.  </a:t>
            </a:r>
          </a:p>
          <a:p>
            <a:r>
              <a:rPr lang="en-US"/>
              <a:t>Four characteristics of a queuing system are:  </a:t>
            </a:r>
          </a:p>
          <a:p>
            <a:pPr lvl="1"/>
            <a:r>
              <a:rPr lang="en-US"/>
              <a:t>the manner in which customers arrive</a:t>
            </a:r>
          </a:p>
          <a:p>
            <a:pPr lvl="1"/>
            <a:r>
              <a:rPr lang="en-US"/>
              <a:t>the time required for service</a:t>
            </a:r>
          </a:p>
          <a:p>
            <a:pPr lvl="1"/>
            <a:r>
              <a:rPr lang="en-US"/>
              <a:t>the priority determining the order of service</a:t>
            </a:r>
          </a:p>
          <a:p>
            <a:pPr lvl="1"/>
            <a:r>
              <a:rPr lang="en-US"/>
              <a:t>the number and configuration of servers in the system.</a:t>
            </a:r>
          </a:p>
        </p:txBody>
      </p:sp>
      <p:sp>
        <p:nvSpPr>
          <p:cNvPr id="6150" name="Rectangle 6"/>
          <p:cNvSpPr>
            <a:spLocks noGrp="1" noChangeArrowheads="1"/>
          </p:cNvSpPr>
          <p:nvPr>
            <p:ph type="title"/>
          </p:nvPr>
        </p:nvSpPr>
        <p:spPr>
          <a:noFill/>
          <a:ln/>
        </p:spPr>
        <p:txBody>
          <a:bodyPr/>
          <a:lstStyle/>
          <a:p>
            <a:r>
              <a:rPr lang="en-US"/>
              <a:t>Structure of a Waiting Line System</a:t>
            </a: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US" i="1" dirty="0" smtClean="0"/>
              <a:t>M</a:t>
            </a:r>
            <a:r>
              <a:rPr lang="en-US" dirty="0" smtClean="0"/>
              <a:t>/</a:t>
            </a:r>
            <a:r>
              <a:rPr lang="en-US" i="1" dirty="0" smtClean="0"/>
              <a:t>M</a:t>
            </a:r>
            <a:r>
              <a:rPr lang="en-US" dirty="0" smtClean="0"/>
              <a:t>/</a:t>
            </a:r>
            <a:r>
              <a:rPr lang="en-US" i="1" dirty="0" smtClean="0"/>
              <a:t>k</a:t>
            </a:r>
            <a:r>
              <a:rPr lang="en-US" dirty="0" smtClean="0"/>
              <a:t>  Example</a:t>
            </a:r>
            <a:r>
              <a:rPr lang="en-US" dirty="0"/>
              <a:t>:  SJJT, Inc. (B)</a:t>
            </a:r>
          </a:p>
        </p:txBody>
      </p:sp>
      <p:sp>
        <p:nvSpPr>
          <p:cNvPr id="24579" name="Rectangle 3"/>
          <p:cNvSpPr>
            <a:spLocks noGrp="1" noChangeArrowheads="1"/>
          </p:cNvSpPr>
          <p:nvPr>
            <p:ph type="body" idx="1"/>
          </p:nvPr>
        </p:nvSpPr>
        <p:spPr>
          <a:xfrm>
            <a:off x="685800" y="1077913"/>
            <a:ext cx="7859713" cy="4656137"/>
          </a:xfrm>
          <a:noFill/>
          <a:ln/>
        </p:spPr>
        <p:txBody>
          <a:bodyPr/>
          <a:lstStyle/>
          <a:p>
            <a:r>
              <a:rPr lang="en-US" dirty="0">
                <a:solidFill>
                  <a:srgbClr val="66FFFF"/>
                </a:solidFill>
              </a:rPr>
              <a:t>Sufficient Service Rate</a:t>
            </a:r>
          </a:p>
          <a:p>
            <a:pPr>
              <a:buFont typeface="Monotype Sorts" pitchFamily="2" charset="2"/>
              <a:buNone/>
            </a:pPr>
            <a:r>
              <a:rPr lang="en-US" dirty="0">
                <a:solidFill>
                  <a:schemeClr val="tx2"/>
                </a:solidFill>
              </a:rPr>
              <a:t>	</a:t>
            </a:r>
            <a:r>
              <a:rPr lang="en-US" b="1" dirty="0"/>
              <a:t>Question</a:t>
            </a:r>
            <a:endParaRPr lang="en-US" dirty="0">
              <a:solidFill>
                <a:schemeClr val="tx2"/>
              </a:solidFill>
            </a:endParaRPr>
          </a:p>
          <a:p>
            <a:pPr>
              <a:buFont typeface="Monotype Sorts" pitchFamily="2" charset="2"/>
              <a:buNone/>
            </a:pPr>
            <a:r>
              <a:rPr lang="en-US" dirty="0"/>
              <a:t>		Why will Joe Ferris alone not be able to handle the increase in orders?</a:t>
            </a:r>
          </a:p>
          <a:p>
            <a:pPr>
              <a:buFont typeface="Monotype Sorts" pitchFamily="2" charset="2"/>
              <a:buNone/>
            </a:pPr>
            <a:endParaRPr lang="en-US" sz="1000" dirty="0"/>
          </a:p>
          <a:p>
            <a:pPr>
              <a:buFont typeface="Monotype Sorts" pitchFamily="2" charset="2"/>
              <a:buNone/>
            </a:pPr>
            <a:r>
              <a:rPr lang="en-US" dirty="0">
                <a:solidFill>
                  <a:schemeClr val="tx2"/>
                </a:solidFill>
              </a:rPr>
              <a:t>	</a:t>
            </a:r>
            <a:r>
              <a:rPr lang="en-US" b="1" dirty="0"/>
              <a:t>Answer</a:t>
            </a:r>
            <a:endParaRPr lang="en-US" dirty="0">
              <a:solidFill>
                <a:schemeClr val="tx2"/>
              </a:solidFill>
            </a:endParaRPr>
          </a:p>
          <a:p>
            <a:pPr>
              <a:buFont typeface="Monotype Sorts" pitchFamily="2" charset="2"/>
              <a:buNone/>
            </a:pPr>
            <a:r>
              <a:rPr lang="en-US" dirty="0"/>
              <a:t>		Since Joe Ferris processes orders at a mean rate of   </a:t>
            </a:r>
            <a:r>
              <a:rPr lang="en-US" i="1" dirty="0"/>
              <a:t>µ</a:t>
            </a:r>
            <a:r>
              <a:rPr lang="en-US" dirty="0"/>
              <a:t> = 30 per hour, then </a:t>
            </a:r>
            <a:r>
              <a:rPr lang="en-US" i="1" dirty="0">
                <a:latin typeface="Symbol" pitchFamily="18" charset="2"/>
              </a:rPr>
              <a:t></a:t>
            </a:r>
            <a:r>
              <a:rPr lang="en-US" dirty="0"/>
              <a:t> = </a:t>
            </a:r>
            <a:r>
              <a:rPr lang="en-US" i="1" dirty="0"/>
              <a:t>µ</a:t>
            </a:r>
            <a:r>
              <a:rPr lang="en-US" dirty="0"/>
              <a:t> = 30 and the utilization factor is 1.  </a:t>
            </a:r>
          </a:p>
          <a:p>
            <a:pPr>
              <a:buFont typeface="Monotype Sorts" pitchFamily="2" charset="2"/>
              <a:buNone/>
            </a:pPr>
            <a:r>
              <a:rPr lang="en-US" dirty="0"/>
              <a:t>    		This implies the queue of orders will grow infinitely large.  Hence, Joe alone cannot handle this increase in demand.</a:t>
            </a:r>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lstStyle/>
          <a:p>
            <a:r>
              <a:rPr lang="en-US" i="1" dirty="0" smtClean="0"/>
              <a:t>M</a:t>
            </a:r>
            <a:r>
              <a:rPr lang="en-US" dirty="0" smtClean="0"/>
              <a:t>/</a:t>
            </a:r>
            <a:r>
              <a:rPr lang="en-US" i="1" dirty="0" smtClean="0"/>
              <a:t>M</a:t>
            </a:r>
            <a:r>
              <a:rPr lang="en-US" dirty="0" smtClean="0"/>
              <a:t>/</a:t>
            </a:r>
            <a:r>
              <a:rPr lang="en-US" i="1" dirty="0" smtClean="0"/>
              <a:t>k</a:t>
            </a:r>
            <a:r>
              <a:rPr lang="en-US" dirty="0" smtClean="0"/>
              <a:t>  Example</a:t>
            </a:r>
            <a:r>
              <a:rPr lang="en-US" dirty="0"/>
              <a:t>:  SJJT, Inc. (B)</a:t>
            </a:r>
          </a:p>
        </p:txBody>
      </p:sp>
      <p:sp>
        <p:nvSpPr>
          <p:cNvPr id="25603" name="Rectangle 3"/>
          <p:cNvSpPr>
            <a:spLocks noGrp="1" noChangeArrowheads="1"/>
          </p:cNvSpPr>
          <p:nvPr>
            <p:ph type="body" idx="1"/>
          </p:nvPr>
        </p:nvSpPr>
        <p:spPr>
          <a:xfrm>
            <a:off x="685800" y="1077913"/>
            <a:ext cx="8101013" cy="1931987"/>
          </a:xfrm>
          <a:noFill/>
          <a:ln/>
        </p:spPr>
        <p:txBody>
          <a:bodyPr/>
          <a:lstStyle/>
          <a:p>
            <a:r>
              <a:rPr lang="en-US">
                <a:solidFill>
                  <a:srgbClr val="66FFFF"/>
                </a:solidFill>
              </a:rPr>
              <a:t>Probability of </a:t>
            </a:r>
            <a:r>
              <a:rPr lang="en-US" i="1">
                <a:solidFill>
                  <a:srgbClr val="66FFFF"/>
                </a:solidFill>
              </a:rPr>
              <a:t>n</a:t>
            </a:r>
            <a:r>
              <a:rPr lang="en-US">
                <a:solidFill>
                  <a:srgbClr val="66FFFF"/>
                </a:solidFill>
              </a:rPr>
              <a:t> Units in System</a:t>
            </a:r>
          </a:p>
          <a:p>
            <a:pPr>
              <a:buFont typeface="Monotype Sorts" pitchFamily="2" charset="2"/>
              <a:buNone/>
            </a:pPr>
            <a:endParaRPr lang="en-US" sz="800">
              <a:solidFill>
                <a:schemeClr val="tx2"/>
              </a:solidFill>
            </a:endParaRPr>
          </a:p>
          <a:p>
            <a:pPr>
              <a:buFont typeface="Monotype Sorts" pitchFamily="2" charset="2"/>
              <a:buNone/>
            </a:pPr>
            <a:r>
              <a:rPr lang="en-US">
                <a:solidFill>
                  <a:schemeClr val="tx2"/>
                </a:solidFill>
              </a:rPr>
              <a:t>	</a:t>
            </a:r>
            <a:r>
              <a:rPr lang="en-US" b="1"/>
              <a:t>Question</a:t>
            </a:r>
          </a:p>
          <a:p>
            <a:pPr>
              <a:buFont typeface="Monotype Sorts" pitchFamily="2" charset="2"/>
              <a:buNone/>
            </a:pPr>
            <a:r>
              <a:rPr lang="en-US"/>
              <a:t>		What is the probability that neither Joe nor Fred will be working on an order at any point in time?</a:t>
            </a:r>
            <a:endParaRPr lang="en-US" sz="1000"/>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3" name="Rectangle 5"/>
          <p:cNvSpPr>
            <a:spLocks noChangeArrowheads="1"/>
          </p:cNvSpPr>
          <p:nvPr/>
        </p:nvSpPr>
        <p:spPr bwMode="auto">
          <a:xfrm>
            <a:off x="4578350" y="4914900"/>
            <a:ext cx="87630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4450" name="Rectangle 2"/>
          <p:cNvSpPr>
            <a:spLocks noGrp="1" noChangeArrowheads="1"/>
          </p:cNvSpPr>
          <p:nvPr>
            <p:ph type="title"/>
          </p:nvPr>
        </p:nvSpPr>
        <p:spPr/>
        <p:txBody>
          <a:bodyPr/>
          <a:lstStyle/>
          <a:p>
            <a:r>
              <a:rPr lang="en-US" i="1" dirty="0" smtClean="0"/>
              <a:t>M</a:t>
            </a:r>
            <a:r>
              <a:rPr lang="en-US" dirty="0" smtClean="0"/>
              <a:t>/</a:t>
            </a:r>
            <a:r>
              <a:rPr lang="en-US" i="1" dirty="0" smtClean="0"/>
              <a:t>M</a:t>
            </a:r>
            <a:r>
              <a:rPr lang="en-US" dirty="0" smtClean="0"/>
              <a:t>/</a:t>
            </a:r>
            <a:r>
              <a:rPr lang="en-US" i="1" dirty="0" smtClean="0"/>
              <a:t>k</a:t>
            </a:r>
            <a:r>
              <a:rPr lang="en-US" dirty="0" smtClean="0"/>
              <a:t>  Example</a:t>
            </a:r>
            <a:r>
              <a:rPr lang="en-US" dirty="0"/>
              <a:t>:  SJJT, Inc. (B)</a:t>
            </a:r>
          </a:p>
        </p:txBody>
      </p:sp>
      <p:sp>
        <p:nvSpPr>
          <p:cNvPr id="104451" name="Rectangle 3"/>
          <p:cNvSpPr>
            <a:spLocks noGrp="1" noChangeArrowheads="1"/>
          </p:cNvSpPr>
          <p:nvPr>
            <p:ph type="body" idx="1"/>
          </p:nvPr>
        </p:nvSpPr>
        <p:spPr>
          <a:xfrm>
            <a:off x="687388" y="1066800"/>
            <a:ext cx="8134350" cy="4414838"/>
          </a:xfrm>
        </p:spPr>
        <p:txBody>
          <a:bodyPr/>
          <a:lstStyle/>
          <a:p>
            <a:r>
              <a:rPr lang="en-US" dirty="0">
                <a:solidFill>
                  <a:srgbClr val="66FFFF"/>
                </a:solidFill>
              </a:rPr>
              <a:t>Probability of </a:t>
            </a:r>
            <a:r>
              <a:rPr lang="en-US" i="1" dirty="0">
                <a:solidFill>
                  <a:srgbClr val="66FFFF"/>
                </a:solidFill>
              </a:rPr>
              <a:t>n</a:t>
            </a:r>
            <a:r>
              <a:rPr lang="en-US" dirty="0">
                <a:solidFill>
                  <a:srgbClr val="66FFFF"/>
                </a:solidFill>
              </a:rPr>
              <a:t> Units in System (continued)</a:t>
            </a:r>
          </a:p>
          <a:p>
            <a:endParaRPr lang="en-US" sz="800" dirty="0">
              <a:solidFill>
                <a:srgbClr val="66FFFF"/>
              </a:solidFill>
            </a:endParaRPr>
          </a:p>
          <a:p>
            <a:pPr>
              <a:buFont typeface="Monotype Sorts" pitchFamily="2" charset="2"/>
              <a:buNone/>
            </a:pPr>
            <a:r>
              <a:rPr lang="en-US" dirty="0">
                <a:solidFill>
                  <a:schemeClr val="tx2"/>
                </a:solidFill>
              </a:rPr>
              <a:t>	</a:t>
            </a:r>
            <a:r>
              <a:rPr lang="en-US" b="1" dirty="0"/>
              <a:t>Answer</a:t>
            </a:r>
            <a:endParaRPr lang="en-US" dirty="0">
              <a:solidFill>
                <a:schemeClr val="tx2"/>
              </a:solidFill>
            </a:endParaRPr>
          </a:p>
          <a:p>
            <a:pPr>
              <a:buFont typeface="Monotype Sorts" pitchFamily="2" charset="2"/>
              <a:buNone/>
            </a:pPr>
            <a:r>
              <a:rPr lang="en-US" dirty="0"/>
              <a:t>		Given that </a:t>
            </a:r>
            <a:r>
              <a:rPr lang="en-US" i="1" dirty="0">
                <a:latin typeface="Symbol" pitchFamily="18" charset="2"/>
              </a:rPr>
              <a:t></a:t>
            </a:r>
            <a:r>
              <a:rPr lang="en-US" dirty="0"/>
              <a:t> = 30, </a:t>
            </a:r>
            <a:r>
              <a:rPr lang="en-US" i="1" dirty="0"/>
              <a:t>µ</a:t>
            </a:r>
            <a:r>
              <a:rPr lang="en-US" dirty="0"/>
              <a:t> = 30, </a:t>
            </a:r>
            <a:r>
              <a:rPr lang="en-US" i="1" dirty="0"/>
              <a:t>k</a:t>
            </a:r>
            <a:r>
              <a:rPr lang="en-US" dirty="0"/>
              <a:t> = 2 and (</a:t>
            </a:r>
            <a:r>
              <a:rPr lang="en-US" i="1" dirty="0">
                <a:latin typeface="Symbol" pitchFamily="18" charset="2"/>
              </a:rPr>
              <a:t></a:t>
            </a:r>
            <a:r>
              <a:rPr lang="en-US" dirty="0"/>
              <a:t> /</a:t>
            </a:r>
            <a:r>
              <a:rPr lang="en-US" i="1" dirty="0"/>
              <a:t>µ</a:t>
            </a:r>
            <a:r>
              <a:rPr lang="en-US" dirty="0"/>
              <a:t>) = 1, the probability that neither Joe nor Fred will be working is: </a:t>
            </a:r>
          </a:p>
          <a:p>
            <a:pPr>
              <a:buFont typeface="Monotype Sorts" pitchFamily="2" charset="2"/>
              <a:buNone/>
            </a:pPr>
            <a:endParaRPr lang="en-US" dirty="0"/>
          </a:p>
          <a:p>
            <a:pPr>
              <a:buFont typeface="Monotype Sorts" pitchFamily="2" charset="2"/>
              <a:buNone/>
            </a:pPr>
            <a:endParaRPr lang="en-US" sz="2800" dirty="0"/>
          </a:p>
          <a:p>
            <a:pPr>
              <a:buFont typeface="Monotype Sorts" pitchFamily="2" charset="2"/>
              <a:buNone/>
            </a:pPr>
            <a:endParaRPr lang="en-US" dirty="0"/>
          </a:p>
          <a:p>
            <a:pPr>
              <a:buFont typeface="Monotype Sorts" pitchFamily="2" charset="2"/>
              <a:buNone/>
            </a:pPr>
            <a:r>
              <a:rPr lang="en-US" dirty="0"/>
              <a:t>     = 1/[(1 + (1/1!)(30/30)1] + [(1/2!)(1)2][2(30)/(2(30)-30)]</a:t>
            </a:r>
          </a:p>
          <a:p>
            <a:pPr>
              <a:buFont typeface="Monotype Sorts" pitchFamily="2" charset="2"/>
              <a:buNone/>
            </a:pPr>
            <a:endParaRPr lang="en-US" sz="1200" dirty="0"/>
          </a:p>
          <a:p>
            <a:pPr>
              <a:buFont typeface="Monotype Sorts" pitchFamily="2" charset="2"/>
              <a:buNone/>
            </a:pPr>
            <a:r>
              <a:rPr lang="en-US" dirty="0"/>
              <a:t>	 = 1/(1 + 1 + 1)  =  1/3  =    .333</a:t>
            </a:r>
            <a:endParaRPr lang="en-US" dirty="0">
              <a:solidFill>
                <a:srgbClr val="66FFFF"/>
              </a:solidFill>
            </a:endParaRPr>
          </a:p>
        </p:txBody>
      </p:sp>
      <p:graphicFrame>
        <p:nvGraphicFramePr>
          <p:cNvPr id="104452" name="Object 4">
            <a:hlinkClick r:id="" action="ppaction://ole?verb=0"/>
          </p:cNvPr>
          <p:cNvGraphicFramePr>
            <a:graphicFrameLocks/>
          </p:cNvGraphicFramePr>
          <p:nvPr/>
        </p:nvGraphicFramePr>
        <p:xfrm>
          <a:off x="2209800" y="2901950"/>
          <a:ext cx="5427663" cy="1549400"/>
        </p:xfrm>
        <a:graphic>
          <a:graphicData uri="http://schemas.openxmlformats.org/presentationml/2006/ole">
            <mc:AlternateContent xmlns:mc="http://schemas.openxmlformats.org/markup-compatibility/2006">
              <mc:Choice xmlns:v="urn:schemas-microsoft-com:vml" Requires="v">
                <p:oleObj spid="_x0000_s104460" name="Equation" r:id="rId4" imgW="5437080" imgH="1558800" progId="Equation.3">
                  <p:embed/>
                </p:oleObj>
              </mc:Choice>
              <mc:Fallback>
                <p:oleObj name="Equation" r:id="rId4" imgW="5437080" imgH="1558800" progId="Equation.3">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2901950"/>
                        <a:ext cx="5427663" cy="1549400"/>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p:spPr>
        <p:txBody>
          <a:bodyPr/>
          <a:lstStyle/>
          <a:p>
            <a:r>
              <a:rPr lang="en-US"/>
              <a:t>Example:  SJJT, Inc. (B)</a:t>
            </a:r>
          </a:p>
        </p:txBody>
      </p:sp>
      <p:sp>
        <p:nvSpPr>
          <p:cNvPr id="26627" name="Rectangle 3"/>
          <p:cNvSpPr>
            <a:spLocks noGrp="1" noChangeArrowheads="1"/>
          </p:cNvSpPr>
          <p:nvPr>
            <p:ph type="body" idx="1"/>
          </p:nvPr>
        </p:nvSpPr>
        <p:spPr>
          <a:xfrm>
            <a:off x="685800" y="1077913"/>
            <a:ext cx="7808913" cy="1925637"/>
          </a:xfrm>
          <a:noFill/>
          <a:ln/>
        </p:spPr>
        <p:txBody>
          <a:bodyPr/>
          <a:lstStyle/>
          <a:p>
            <a:r>
              <a:rPr lang="en-US">
                <a:solidFill>
                  <a:srgbClr val="66FFFF"/>
                </a:solidFill>
              </a:rPr>
              <a:t>Average Time in System</a:t>
            </a:r>
          </a:p>
          <a:p>
            <a:pPr>
              <a:buFont typeface="Monotype Sorts" pitchFamily="2" charset="2"/>
              <a:buNone/>
            </a:pPr>
            <a:endParaRPr lang="en-US" sz="800">
              <a:solidFill>
                <a:schemeClr val="tx2"/>
              </a:solidFill>
            </a:endParaRPr>
          </a:p>
          <a:p>
            <a:pPr>
              <a:buFont typeface="Monotype Sorts" pitchFamily="2" charset="2"/>
              <a:buNone/>
            </a:pPr>
            <a:r>
              <a:rPr lang="en-US">
                <a:solidFill>
                  <a:schemeClr val="tx2"/>
                </a:solidFill>
              </a:rPr>
              <a:t>	</a:t>
            </a:r>
            <a:r>
              <a:rPr lang="en-US" b="1"/>
              <a:t>Question</a:t>
            </a:r>
          </a:p>
          <a:p>
            <a:pPr>
              <a:buFont typeface="Monotype Sorts" pitchFamily="2" charset="2"/>
              <a:buNone/>
            </a:pPr>
            <a:r>
              <a:rPr lang="en-US"/>
              <a:t>		What is the average turnaround time for an order with both Joe and Fred working?</a:t>
            </a:r>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0" name="Rectangle 6"/>
          <p:cNvSpPr>
            <a:spLocks noChangeArrowheads="1"/>
          </p:cNvSpPr>
          <p:nvPr/>
        </p:nvSpPr>
        <p:spPr bwMode="auto">
          <a:xfrm>
            <a:off x="6362700" y="4908550"/>
            <a:ext cx="1543050" cy="53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3427" name="Rectangle 3"/>
          <p:cNvSpPr>
            <a:spLocks noGrp="1" noChangeArrowheads="1"/>
          </p:cNvSpPr>
          <p:nvPr>
            <p:ph type="body" idx="1"/>
          </p:nvPr>
        </p:nvSpPr>
        <p:spPr>
          <a:xfrm>
            <a:off x="687388" y="1066800"/>
            <a:ext cx="7772400" cy="4332288"/>
          </a:xfrm>
        </p:spPr>
        <p:txBody>
          <a:bodyPr/>
          <a:lstStyle/>
          <a:p>
            <a:r>
              <a:rPr lang="en-US">
                <a:solidFill>
                  <a:srgbClr val="66FFFF"/>
                </a:solidFill>
              </a:rPr>
              <a:t>Average Time in System (continued)</a:t>
            </a:r>
          </a:p>
          <a:p>
            <a:pPr>
              <a:buFont typeface="Monotype Sorts" pitchFamily="2" charset="2"/>
              <a:buNone/>
            </a:pPr>
            <a:endParaRPr lang="en-US" sz="800">
              <a:solidFill>
                <a:srgbClr val="66FFFF"/>
              </a:solidFill>
            </a:endParaRPr>
          </a:p>
          <a:p>
            <a:pPr>
              <a:buFont typeface="Monotype Sorts" pitchFamily="2" charset="2"/>
              <a:buNone/>
            </a:pPr>
            <a:r>
              <a:rPr lang="en-US" b="1"/>
              <a:t>	Answer</a:t>
            </a:r>
          </a:p>
          <a:p>
            <a:pPr>
              <a:lnSpc>
                <a:spcPct val="125000"/>
              </a:lnSpc>
              <a:buFont typeface="Monotype Sorts" pitchFamily="2" charset="2"/>
              <a:buNone/>
            </a:pPr>
            <a:r>
              <a:rPr lang="en-US"/>
              <a:t>		The average turnaround time is the average waiting time in the system, </a:t>
            </a:r>
            <a:r>
              <a:rPr lang="en-US" i="1"/>
              <a:t>W</a:t>
            </a:r>
            <a:r>
              <a:rPr lang="en-US"/>
              <a:t>.  </a:t>
            </a:r>
          </a:p>
          <a:p>
            <a:pPr>
              <a:lnSpc>
                <a:spcPct val="125000"/>
              </a:lnSpc>
              <a:buFont typeface="Monotype Sorts" pitchFamily="2" charset="2"/>
              <a:buNone/>
            </a:pPr>
            <a:r>
              <a:rPr lang="en-US"/>
              <a:t>                  </a:t>
            </a:r>
            <a:r>
              <a:rPr lang="en-US">
                <a:latin typeface="Symbol" pitchFamily="18" charset="2"/>
              </a:rPr>
              <a:t> </a:t>
            </a:r>
          </a:p>
          <a:p>
            <a:pPr>
              <a:lnSpc>
                <a:spcPct val="125000"/>
              </a:lnSpc>
              <a:buFont typeface="Monotype Sorts" pitchFamily="2" charset="2"/>
              <a:buNone/>
            </a:pPr>
            <a:r>
              <a:rPr lang="en-US"/>
              <a:t> </a:t>
            </a:r>
          </a:p>
          <a:p>
            <a:pPr>
              <a:lnSpc>
                <a:spcPct val="55000"/>
              </a:lnSpc>
              <a:buFont typeface="Monotype Sorts" pitchFamily="2" charset="2"/>
              <a:buNone/>
            </a:pPr>
            <a:r>
              <a:rPr lang="en-US"/>
              <a:t>     </a:t>
            </a:r>
            <a:endParaRPr lang="en-US" sz="1000"/>
          </a:p>
          <a:p>
            <a:pPr>
              <a:lnSpc>
                <a:spcPct val="80000"/>
              </a:lnSpc>
              <a:buFont typeface="Monotype Sorts" pitchFamily="2" charset="2"/>
              <a:buNone/>
            </a:pPr>
            <a:r>
              <a:rPr lang="en-US"/>
              <a:t>      	       </a:t>
            </a:r>
            <a:r>
              <a:rPr lang="en-US" i="1"/>
              <a:t>L</a:t>
            </a:r>
            <a:r>
              <a:rPr lang="en-US"/>
              <a:t> = </a:t>
            </a:r>
            <a:r>
              <a:rPr lang="en-US" i="1"/>
              <a:t>L</a:t>
            </a:r>
            <a:r>
              <a:rPr lang="en-US" baseline="-25000"/>
              <a:t>q</a:t>
            </a:r>
            <a:r>
              <a:rPr lang="en-US"/>
              <a:t> + (</a:t>
            </a:r>
            <a:r>
              <a:rPr lang="en-US" i="1">
                <a:latin typeface="Symbol" pitchFamily="18" charset="2"/>
              </a:rPr>
              <a:t></a:t>
            </a:r>
            <a:r>
              <a:rPr lang="en-US"/>
              <a:t> /</a:t>
            </a:r>
            <a:r>
              <a:rPr lang="en-US" i="1"/>
              <a:t>µ</a:t>
            </a:r>
            <a:r>
              <a:rPr lang="en-US"/>
              <a:t>) = 1/3 + (30/30) = 4/3 </a:t>
            </a:r>
          </a:p>
          <a:p>
            <a:pPr>
              <a:lnSpc>
                <a:spcPct val="80000"/>
              </a:lnSpc>
              <a:buFont typeface="Monotype Sorts" pitchFamily="2" charset="2"/>
              <a:buNone/>
            </a:pPr>
            <a:r>
              <a:rPr lang="en-US" sz="1000"/>
              <a:t>  </a:t>
            </a:r>
          </a:p>
          <a:p>
            <a:pPr>
              <a:buFont typeface="Monotype Sorts" pitchFamily="2" charset="2"/>
              <a:buNone/>
            </a:pPr>
            <a:r>
              <a:rPr lang="en-US"/>
              <a:t>     	  </a:t>
            </a:r>
            <a:r>
              <a:rPr lang="en-US" i="1"/>
              <a:t>W</a:t>
            </a:r>
            <a:r>
              <a:rPr lang="en-US"/>
              <a:t> = </a:t>
            </a:r>
            <a:r>
              <a:rPr lang="en-US" i="1"/>
              <a:t>L</a:t>
            </a:r>
            <a:r>
              <a:rPr lang="en-US"/>
              <a:t>/</a:t>
            </a:r>
            <a:r>
              <a:rPr lang="en-US" i="1">
                <a:latin typeface="Symbol" pitchFamily="18" charset="2"/>
              </a:rPr>
              <a:t></a:t>
            </a:r>
            <a:r>
              <a:rPr lang="en-US">
                <a:latin typeface="Symbol" pitchFamily="18" charset="2"/>
              </a:rPr>
              <a:t></a:t>
            </a:r>
            <a:r>
              <a:rPr lang="en-US" i="1">
                <a:latin typeface="Symbol" pitchFamily="18" charset="2"/>
              </a:rPr>
              <a:t></a:t>
            </a:r>
            <a:r>
              <a:rPr lang="en-US"/>
              <a:t>(4/3)/30 = 4/90 hr. =    2.67 min.</a:t>
            </a:r>
            <a:endParaRPr lang="en-US">
              <a:solidFill>
                <a:srgbClr val="66FFFF"/>
              </a:solidFill>
            </a:endParaRPr>
          </a:p>
        </p:txBody>
      </p:sp>
      <p:sp>
        <p:nvSpPr>
          <p:cNvPr id="103426" name="Rectangle 2"/>
          <p:cNvSpPr>
            <a:spLocks noGrp="1" noChangeArrowheads="1"/>
          </p:cNvSpPr>
          <p:nvPr>
            <p:ph type="title"/>
          </p:nvPr>
        </p:nvSpPr>
        <p:spPr/>
        <p:txBody>
          <a:bodyPr/>
          <a:lstStyle/>
          <a:p>
            <a:r>
              <a:rPr lang="en-US"/>
              <a:t>Example:  SJJT, Inc. (B)</a:t>
            </a:r>
          </a:p>
        </p:txBody>
      </p:sp>
      <p:graphicFrame>
        <p:nvGraphicFramePr>
          <p:cNvPr id="103431" name="Object 7"/>
          <p:cNvGraphicFramePr>
            <a:graphicFrameLocks noChangeAspect="1"/>
          </p:cNvGraphicFramePr>
          <p:nvPr>
            <p:extLst>
              <p:ext uri="{D42A27DB-BD31-4B8C-83A1-F6EECF244321}">
                <p14:modId xmlns:p14="http://schemas.microsoft.com/office/powerpoint/2010/main" val="477595327"/>
              </p:ext>
            </p:extLst>
          </p:nvPr>
        </p:nvGraphicFramePr>
        <p:xfrm>
          <a:off x="1109663" y="3235325"/>
          <a:ext cx="7343775" cy="912813"/>
        </p:xfrm>
        <a:graphic>
          <a:graphicData uri="http://schemas.openxmlformats.org/presentationml/2006/ole">
            <mc:AlternateContent xmlns:mc="http://schemas.openxmlformats.org/markup-compatibility/2006">
              <mc:Choice xmlns:v="urn:schemas-microsoft-com:vml" Requires="v">
                <p:oleObj spid="_x0000_s103439" name="Equation" r:id="rId4" imgW="8127720" imgH="977760" progId="Equation.DSMT4">
                  <p:embed/>
                </p:oleObj>
              </mc:Choice>
              <mc:Fallback>
                <p:oleObj name="Equation" r:id="rId4" imgW="8127720" imgH="977760" progId="Equation.DSMT4">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663" y="3235325"/>
                        <a:ext cx="7343775" cy="912813"/>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p:spPr>
        <p:txBody>
          <a:bodyPr/>
          <a:lstStyle/>
          <a:p>
            <a:r>
              <a:rPr lang="en-US"/>
              <a:t>Example:  SJJT, Inc. (B)</a:t>
            </a:r>
          </a:p>
        </p:txBody>
      </p:sp>
      <p:sp>
        <p:nvSpPr>
          <p:cNvPr id="27651" name="Rectangle 3"/>
          <p:cNvSpPr>
            <a:spLocks noGrp="1" noChangeArrowheads="1"/>
          </p:cNvSpPr>
          <p:nvPr>
            <p:ph type="body" idx="1"/>
          </p:nvPr>
        </p:nvSpPr>
        <p:spPr>
          <a:xfrm>
            <a:off x="687388" y="1066800"/>
            <a:ext cx="7772400" cy="3233738"/>
          </a:xfrm>
          <a:noFill/>
          <a:ln/>
        </p:spPr>
        <p:txBody>
          <a:bodyPr/>
          <a:lstStyle/>
          <a:p>
            <a:r>
              <a:rPr lang="en-US">
                <a:solidFill>
                  <a:srgbClr val="66FFFF"/>
                </a:solidFill>
              </a:rPr>
              <a:t>Average Length of Queue</a:t>
            </a:r>
          </a:p>
          <a:p>
            <a:pPr>
              <a:buFont typeface="Monotype Sorts" pitchFamily="2" charset="2"/>
              <a:buNone/>
            </a:pPr>
            <a:r>
              <a:rPr lang="en-US">
                <a:solidFill>
                  <a:schemeClr val="tx2"/>
                </a:solidFill>
              </a:rPr>
              <a:t>	</a:t>
            </a:r>
            <a:r>
              <a:rPr lang="en-US" b="1"/>
              <a:t>Question</a:t>
            </a:r>
          </a:p>
          <a:p>
            <a:pPr>
              <a:buFont typeface="Monotype Sorts" pitchFamily="2" charset="2"/>
              <a:buNone/>
            </a:pPr>
            <a:r>
              <a:rPr lang="en-US"/>
              <a:t>		What is the average number of orders waiting to be filled with both Joe and Fred working?</a:t>
            </a:r>
          </a:p>
          <a:p>
            <a:pPr>
              <a:buFont typeface="Monotype Sorts" pitchFamily="2" charset="2"/>
              <a:buNone/>
            </a:pPr>
            <a:endParaRPr lang="en-US" sz="1000"/>
          </a:p>
          <a:p>
            <a:pPr>
              <a:buFont typeface="Monotype Sorts" pitchFamily="2" charset="2"/>
              <a:buNone/>
            </a:pPr>
            <a:r>
              <a:rPr lang="en-US">
                <a:solidFill>
                  <a:schemeClr val="tx2"/>
                </a:solidFill>
              </a:rPr>
              <a:t>	</a:t>
            </a:r>
            <a:r>
              <a:rPr lang="en-US" b="1"/>
              <a:t>Answer</a:t>
            </a:r>
          </a:p>
          <a:p>
            <a:pPr>
              <a:buFont typeface="Monotype Sorts" pitchFamily="2" charset="2"/>
              <a:buNone/>
            </a:pPr>
            <a:r>
              <a:rPr lang="en-US"/>
              <a:t>		The average number of orders waiting to be filled is </a:t>
            </a:r>
            <a:r>
              <a:rPr lang="en-US" i="1"/>
              <a:t>L</a:t>
            </a:r>
            <a:r>
              <a:rPr lang="en-US" i="1" baseline="-25000"/>
              <a:t>q</a:t>
            </a:r>
            <a:r>
              <a:rPr lang="en-US"/>
              <a:t>.  This was calculated earlier as 1/3.</a:t>
            </a: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ChangeArrowheads="1"/>
          </p:cNvSpPr>
          <p:nvPr/>
        </p:nvSpPr>
        <p:spPr bwMode="auto">
          <a:xfrm>
            <a:off x="685800" y="1666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Some General Relationships</a:t>
            </a:r>
          </a:p>
          <a:p>
            <a:r>
              <a:rPr lang="en-US" sz="2800">
                <a:solidFill>
                  <a:srgbClr val="66FFFF"/>
                </a:solidFill>
                <a:effectLst>
                  <a:outerShdw blurRad="38100" dist="38100" dir="2700000" algn="tl">
                    <a:srgbClr val="000000"/>
                  </a:outerShdw>
                </a:effectLst>
              </a:rPr>
              <a:t>For Waiting Line Models</a:t>
            </a:r>
          </a:p>
        </p:txBody>
      </p:sp>
      <p:sp>
        <p:nvSpPr>
          <p:cNvPr id="134148" name="Rectangle 4"/>
          <p:cNvSpPr>
            <a:spLocks noChangeArrowheads="1"/>
          </p:cNvSpPr>
          <p:nvPr/>
        </p:nvSpPr>
        <p:spPr bwMode="auto">
          <a:xfrm>
            <a:off x="2876550" y="1581150"/>
            <a:ext cx="3638550" cy="723900"/>
          </a:xfrm>
          <a:prstGeom prst="rect">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34149" name="Rectangle 5"/>
          <p:cNvSpPr>
            <a:spLocks noChangeArrowheads="1"/>
          </p:cNvSpPr>
          <p:nvPr/>
        </p:nvSpPr>
        <p:spPr bwMode="auto">
          <a:xfrm>
            <a:off x="677863" y="1077913"/>
            <a:ext cx="7772400" cy="45672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u="sng" dirty="0">
                <a:effectLst>
                  <a:outerShdw blurRad="38100" dist="38100" dir="2700000" algn="tl">
                    <a:srgbClr val="000000"/>
                  </a:outerShdw>
                </a:effectLst>
              </a:rPr>
              <a:t>Little's flow equations</a:t>
            </a:r>
            <a:r>
              <a:rPr lang="en-US" sz="2400" dirty="0">
                <a:effectLst>
                  <a:outerShdw blurRad="38100" dist="38100" dir="2700000" algn="tl">
                    <a:srgbClr val="000000"/>
                  </a:outerShdw>
                </a:effectLst>
              </a:rPr>
              <a:t> are:              </a:t>
            </a:r>
            <a:r>
              <a:rPr lang="en-US" sz="1000" dirty="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1000" dirty="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rPr>
              <a:t>		       	       L</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latin typeface="Symbol" pitchFamily="18" charset="2"/>
              </a:rPr>
              <a:t></a:t>
            </a:r>
            <a:r>
              <a:rPr lang="en-US" sz="2400" i="1" dirty="0">
                <a:effectLst>
                  <a:outerShdw blurRad="38100" dist="38100" dir="2700000" algn="tl">
                    <a:srgbClr val="000000"/>
                  </a:outerShdw>
                </a:effectLst>
              </a:rPr>
              <a:t>W</a:t>
            </a:r>
            <a:r>
              <a:rPr lang="en-US" sz="2400" dirty="0">
                <a:effectLst>
                  <a:outerShdw blurRad="38100" dist="38100" dir="2700000" algn="tl">
                    <a:srgbClr val="000000"/>
                  </a:outerShdw>
                </a:effectLst>
              </a:rPr>
              <a:t>   and   </a:t>
            </a:r>
            <a:r>
              <a:rPr lang="en-US" sz="2400" i="1" dirty="0" err="1">
                <a:effectLst>
                  <a:outerShdw blurRad="38100" dist="38100" dir="2700000" algn="tl">
                    <a:srgbClr val="000000"/>
                  </a:outerShdw>
                </a:effectLst>
              </a:rPr>
              <a:t>L</a:t>
            </a:r>
            <a:r>
              <a:rPr lang="en-US" sz="2400" i="1" baseline="-25000" dirty="0" err="1">
                <a:effectLst>
                  <a:outerShdw blurRad="38100" dist="38100" dir="2700000" algn="tl">
                    <a:srgbClr val="000000"/>
                  </a:outerShdw>
                </a:effectLst>
              </a:rPr>
              <a:t>q</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latin typeface="Symbol" pitchFamily="18" charset="2"/>
              </a:rPr>
              <a:t></a:t>
            </a:r>
            <a:r>
              <a:rPr lang="en-US" sz="2400" i="1" dirty="0" err="1">
                <a:effectLst>
                  <a:outerShdw blurRad="38100" dist="38100" dir="2700000" algn="tl">
                    <a:srgbClr val="000000"/>
                  </a:outerShdw>
                </a:effectLst>
              </a:rPr>
              <a:t>W</a:t>
            </a:r>
            <a:r>
              <a:rPr lang="en-US" sz="2400" i="1" baseline="-25000" dirty="0" err="1">
                <a:effectLst>
                  <a:outerShdw blurRad="38100" dist="38100" dir="2700000" algn="tl">
                    <a:srgbClr val="000000"/>
                  </a:outerShdw>
                </a:effectLst>
              </a:rPr>
              <a:t>q</a:t>
            </a:r>
            <a:endParaRPr lang="en-US" sz="2400" i="1"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2400" i="1" dirty="0">
              <a:effectLst>
                <a:outerShdw blurRad="38100" dist="38100" dir="2700000" algn="tl">
                  <a:srgbClr val="000000"/>
                </a:outerShdw>
              </a:effectLst>
            </a:endParaRPr>
          </a:p>
          <a:p>
            <a:pPr marL="342900" indent="-342900" algn="l">
              <a:buClr>
                <a:srgbClr val="66FFFF"/>
              </a:buClr>
              <a:buSzPct val="75000"/>
              <a:buFont typeface="Monotype Sorts" pitchFamily="2" charset="2"/>
              <a:buChar char="n"/>
            </a:pPr>
            <a:r>
              <a:rPr lang="en-US" sz="2400" dirty="0">
                <a:effectLst>
                  <a:outerShdw blurRad="38100" dist="38100" dir="2700000" algn="tl">
                    <a:srgbClr val="000000"/>
                  </a:outerShdw>
                </a:effectLst>
              </a:rPr>
              <a:t>  Little’s flow equations show how operating</a:t>
            </a:r>
          </a:p>
          <a:p>
            <a:pPr marL="342900" indent="-342900" algn="l">
              <a:buClr>
                <a:srgbClr val="66FFFF"/>
              </a:buClr>
              <a:buSzPct val="75000"/>
              <a:buFont typeface="Monotype Sorts" pitchFamily="2" charset="2"/>
              <a:buNone/>
            </a:pPr>
            <a:r>
              <a:rPr lang="en-US" sz="2400" dirty="0">
                <a:effectLst>
                  <a:outerShdw blurRad="38100" dist="38100" dir="2700000" algn="tl">
                    <a:srgbClr val="000000"/>
                  </a:outerShdw>
                </a:effectLst>
              </a:rPr>
              <a:t>    characteristics </a:t>
            </a:r>
            <a:r>
              <a:rPr lang="en-US" sz="2400" i="1" dirty="0">
                <a:effectLst>
                  <a:outerShdw blurRad="38100" dist="38100" dir="2700000" algn="tl">
                    <a:srgbClr val="000000"/>
                  </a:outerShdw>
                </a:effectLst>
              </a:rPr>
              <a:t>L</a:t>
            </a:r>
            <a:r>
              <a:rPr lang="en-US" sz="2400" dirty="0">
                <a:effectLst>
                  <a:outerShdw blurRad="38100" dist="38100" dir="2700000" algn="tl">
                    <a:srgbClr val="000000"/>
                  </a:outerShdw>
                </a:effectLst>
              </a:rPr>
              <a:t>, </a:t>
            </a:r>
            <a:r>
              <a:rPr lang="en-US" sz="2400" i="1" dirty="0" err="1">
                <a:effectLst>
                  <a:outerShdw blurRad="38100" dist="38100" dir="2700000" algn="tl">
                    <a:srgbClr val="000000"/>
                  </a:outerShdw>
                </a:effectLst>
              </a:rPr>
              <a:t>L</a:t>
            </a:r>
            <a:r>
              <a:rPr lang="en-US" sz="2400" baseline="-30000" dirty="0" err="1">
                <a:effectLst>
                  <a:outerShdw blurRad="38100" dist="38100" dir="2700000" algn="tl">
                    <a:srgbClr val="000000"/>
                  </a:outerShdw>
                </a:effectLst>
              </a:rPr>
              <a:t>q</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W</a:t>
            </a:r>
            <a:r>
              <a:rPr lang="en-US" sz="2400" dirty="0">
                <a:effectLst>
                  <a:outerShdw blurRad="38100" dist="38100" dir="2700000" algn="tl">
                    <a:srgbClr val="000000"/>
                  </a:outerShdw>
                </a:effectLst>
              </a:rPr>
              <a:t>, and </a:t>
            </a:r>
            <a:r>
              <a:rPr lang="en-US" sz="2400" i="1" dirty="0" err="1">
                <a:effectLst>
                  <a:outerShdw blurRad="38100" dist="38100" dir="2700000" algn="tl">
                    <a:srgbClr val="000000"/>
                  </a:outerShdw>
                </a:effectLst>
              </a:rPr>
              <a:t>W</a:t>
            </a:r>
            <a:r>
              <a:rPr lang="en-US" sz="2400" baseline="-30000" dirty="0" err="1">
                <a:effectLst>
                  <a:outerShdw blurRad="38100" dist="38100" dir="2700000" algn="tl">
                    <a:srgbClr val="000000"/>
                  </a:outerShdw>
                </a:effectLst>
              </a:rPr>
              <a:t>q</a:t>
            </a:r>
            <a:r>
              <a:rPr lang="en-US" sz="2400" dirty="0">
                <a:effectLst>
                  <a:outerShdw blurRad="38100" dist="38100" dir="2700000" algn="tl">
                    <a:srgbClr val="000000"/>
                  </a:outerShdw>
                </a:effectLst>
              </a:rPr>
              <a:t> are related in any</a:t>
            </a:r>
          </a:p>
          <a:p>
            <a:pPr marL="342900" indent="-342900" algn="l">
              <a:buClr>
                <a:srgbClr val="66FFFF"/>
              </a:buClr>
              <a:buSzPct val="75000"/>
              <a:buFont typeface="Monotype Sorts" pitchFamily="2" charset="2"/>
              <a:buNone/>
            </a:pPr>
            <a:r>
              <a:rPr lang="en-US" sz="2400" dirty="0">
                <a:effectLst>
                  <a:outerShdw blurRad="38100" dist="38100" dir="2700000" algn="tl">
                    <a:srgbClr val="000000"/>
                  </a:outerShdw>
                </a:effectLst>
              </a:rPr>
              <a:t>    waiting line system. Arrivals and service times do</a:t>
            </a:r>
          </a:p>
          <a:p>
            <a:pPr marL="342900" indent="-342900" algn="l">
              <a:buClr>
                <a:srgbClr val="66FFFF"/>
              </a:buClr>
              <a:buSzPct val="75000"/>
              <a:buFont typeface="Monotype Sorts" pitchFamily="2" charset="2"/>
              <a:buNone/>
            </a:pPr>
            <a:r>
              <a:rPr lang="en-US" sz="2400" dirty="0">
                <a:effectLst>
                  <a:outerShdw blurRad="38100" dist="38100" dir="2700000" algn="tl">
                    <a:srgbClr val="000000"/>
                  </a:outerShdw>
                </a:effectLst>
              </a:rPr>
              <a:t>    not have to follow specific probability distributions</a:t>
            </a:r>
          </a:p>
          <a:p>
            <a:pPr marL="342900" indent="-342900" algn="l">
              <a:buClr>
                <a:srgbClr val="66FFFF"/>
              </a:buClr>
              <a:buSzPct val="75000"/>
              <a:buFont typeface="Monotype Sorts" pitchFamily="2" charset="2"/>
              <a:buNone/>
            </a:pPr>
            <a:r>
              <a:rPr lang="en-US" sz="2400" dirty="0">
                <a:effectLst>
                  <a:outerShdw blurRad="38100" dist="38100" dir="2700000" algn="tl">
                    <a:srgbClr val="000000"/>
                  </a:outerShdw>
                </a:effectLst>
              </a:rPr>
              <a:t>    for the flow equations to be applicable.</a:t>
            </a: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a:t>Example:  SJJT, Inc. (C)</a:t>
            </a:r>
          </a:p>
        </p:txBody>
      </p:sp>
      <p:sp>
        <p:nvSpPr>
          <p:cNvPr id="28675" name="Rectangle 3"/>
          <p:cNvSpPr>
            <a:spLocks noGrp="1" noChangeArrowheads="1"/>
          </p:cNvSpPr>
          <p:nvPr>
            <p:ph type="body" idx="1"/>
          </p:nvPr>
        </p:nvSpPr>
        <p:spPr>
          <a:xfrm>
            <a:off x="687388" y="1079500"/>
            <a:ext cx="7747000" cy="3475038"/>
          </a:xfrm>
          <a:noFill/>
          <a:ln/>
        </p:spPr>
        <p:txBody>
          <a:bodyPr/>
          <a:lstStyle/>
          <a:p>
            <a:r>
              <a:rPr lang="en-US">
                <a:solidFill>
                  <a:srgbClr val="66FFFF"/>
                </a:solidFill>
              </a:rPr>
              <a:t>Economic Analysis of Queuing Systems</a:t>
            </a:r>
          </a:p>
          <a:p>
            <a:pPr>
              <a:buFont typeface="Monotype Sorts" pitchFamily="2" charset="2"/>
              <a:buNone/>
            </a:pPr>
            <a:r>
              <a:rPr lang="en-US"/>
              <a:t>		The advertising campaign of Smith, Jones, Johnson and Thomas, Inc. (see problems (A) and (B)) was so successful that business actually doubled.  The mean rate of stock orders arriving at the exchange is now 40 per hour and the company must decide how many floor traders to employ.  Each floor trader hired can process an order in an average time of 2 minutes.</a:t>
            </a:r>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Example:  SJJT, Inc. (C)</a:t>
            </a:r>
          </a:p>
        </p:txBody>
      </p:sp>
      <p:sp>
        <p:nvSpPr>
          <p:cNvPr id="82947" name="Rectangle 3"/>
          <p:cNvSpPr>
            <a:spLocks noGrp="1" noChangeArrowheads="1"/>
          </p:cNvSpPr>
          <p:nvPr>
            <p:ph type="body" idx="1"/>
          </p:nvPr>
        </p:nvSpPr>
        <p:spPr>
          <a:xfrm>
            <a:off x="687388" y="1079500"/>
            <a:ext cx="7772400" cy="2801938"/>
          </a:xfrm>
        </p:spPr>
        <p:txBody>
          <a:bodyPr/>
          <a:lstStyle/>
          <a:p>
            <a:r>
              <a:rPr lang="en-US">
                <a:solidFill>
                  <a:srgbClr val="66FFFF"/>
                </a:solidFill>
              </a:rPr>
              <a:t>Economic Analysis of Queuing Systems</a:t>
            </a:r>
            <a:r>
              <a:rPr lang="en-US"/>
              <a:t> </a:t>
            </a:r>
          </a:p>
          <a:p>
            <a:pPr>
              <a:buFont typeface="Monotype Sorts" pitchFamily="2" charset="2"/>
              <a:buNone/>
            </a:pPr>
            <a:r>
              <a:rPr lang="en-US"/>
              <a:t>		Based on a number of factors the brokerage firm has determined the average waiting cost per minute for an order to be $.50.  Floor traders hired will earn $20 per hour in wages and benefits.  Using this information compare the total hourly cost of hiring 2 traders with that of hiring 3 traders.</a:t>
            </a: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4"/>
          <p:cNvSpPr>
            <a:spLocks noChangeArrowheads="1"/>
          </p:cNvSpPr>
          <p:nvPr/>
        </p:nvSpPr>
        <p:spPr bwMode="auto">
          <a:xfrm>
            <a:off x="3321050" y="2012950"/>
            <a:ext cx="2254250" cy="558800"/>
          </a:xfrm>
          <a:prstGeom prst="rect">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131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Economic Analysis of Waiting Lines</a:t>
            </a:r>
          </a:p>
        </p:txBody>
      </p:sp>
      <p:sp>
        <p:nvSpPr>
          <p:cNvPr id="141315" name="Rectangle 3"/>
          <p:cNvSpPr>
            <a:spLocks noChangeArrowheads="1"/>
          </p:cNvSpPr>
          <p:nvPr/>
        </p:nvSpPr>
        <p:spPr bwMode="auto">
          <a:xfrm>
            <a:off x="660400" y="1157288"/>
            <a:ext cx="7950200" cy="3570208"/>
          </a:xfrm>
          <a:prstGeom prst="rect">
            <a:avLst/>
          </a:prstGeom>
          <a:noFill/>
          <a:ln w="12700">
            <a:noFill/>
            <a:miter lim="800000"/>
            <a:headEnd/>
            <a:tailEnd/>
          </a:ln>
          <a:effectLst/>
        </p:spPr>
        <p:txBody>
          <a:bodyPr>
            <a:spAutoFit/>
          </a:bodyPr>
          <a:lstStyle/>
          <a:p>
            <a:pPr algn="l">
              <a:buClr>
                <a:srgbClr val="8CF4EA"/>
              </a:buClr>
              <a:buSzPct val="140000"/>
              <a:buFont typeface="Wingdings" pitchFamily="2" charset="2"/>
              <a:buChar char="§"/>
            </a:pPr>
            <a:r>
              <a:rPr lang="en-US" sz="2400" dirty="0">
                <a:effectLst>
                  <a:outerShdw blurRad="38100" dist="38100" dir="2700000" algn="tl">
                    <a:srgbClr val="000000"/>
                  </a:outerShdw>
                </a:effectLst>
                <a:cs typeface="Times New Roman" pitchFamily="18" charset="0"/>
                <a:sym typeface="Symbol" pitchFamily="18" charset="2"/>
              </a:rPr>
              <a:t>  The total cost model includes the cost of waiting and</a:t>
            </a:r>
          </a:p>
          <a:p>
            <a:pPr algn="l">
              <a:buClr>
                <a:srgbClr val="8CF4EA"/>
              </a:buClr>
              <a:buFont typeface="Wingdings" pitchFamily="2" charset="2"/>
              <a:buNone/>
            </a:pPr>
            <a:r>
              <a:rPr lang="en-US" sz="2400" dirty="0">
                <a:effectLst>
                  <a:outerShdw blurRad="38100" dist="38100" dir="2700000" algn="tl">
                    <a:srgbClr val="000000"/>
                  </a:outerShdw>
                </a:effectLst>
                <a:cs typeface="Times New Roman" pitchFamily="18" charset="0"/>
                <a:sym typeface="Symbol" pitchFamily="18" charset="2"/>
              </a:rPr>
              <a:t>    the cost of service.</a:t>
            </a:r>
          </a:p>
          <a:p>
            <a:pPr algn="l"/>
            <a:r>
              <a:rPr lang="en-US" sz="1000" dirty="0">
                <a:effectLst>
                  <a:outerShdw blurRad="38100" dist="38100" dir="2700000" algn="tl">
                    <a:srgbClr val="000000"/>
                  </a:outerShdw>
                </a:effectLst>
                <a:ea typeface="Calibri" pitchFamily="34" charset="0"/>
                <a:cs typeface="Calibri" pitchFamily="34" charset="0"/>
                <a:sym typeface="Symbol" pitchFamily="18" charset="2"/>
              </a:rPr>
              <a:t> </a:t>
            </a:r>
          </a:p>
          <a:p>
            <a:pPr algn="l"/>
            <a:r>
              <a:rPr lang="en-US" sz="2400" i="1" dirty="0">
                <a:effectLst>
                  <a:outerShdw blurRad="38100" dist="38100" dir="2700000" algn="tl">
                    <a:srgbClr val="000000"/>
                  </a:outerShdw>
                </a:effectLst>
                <a:cs typeface="Times New Roman" pitchFamily="18" charset="0"/>
                <a:sym typeface="Symbol" pitchFamily="18" charset="2"/>
              </a:rPr>
              <a:t>			TC</a:t>
            </a:r>
            <a:r>
              <a:rPr lang="en-US" sz="2400" dirty="0">
                <a:effectLst>
                  <a:outerShdw blurRad="38100" dist="38100" dir="2700000" algn="tl">
                    <a:srgbClr val="000000"/>
                  </a:outerShdw>
                </a:effectLst>
                <a:cs typeface="Times New Roman" pitchFamily="18" charset="0"/>
                <a:sym typeface="Symbol" pitchFamily="18" charset="2"/>
              </a:rPr>
              <a:t> </a:t>
            </a:r>
            <a:r>
              <a:rPr lang="en-US" sz="2400" dirty="0">
                <a:effectLst>
                  <a:outerShdw blurRad="38100" dist="38100" dir="2700000" algn="tl">
                    <a:srgbClr val="000000"/>
                  </a:outerShdw>
                </a:effectLst>
                <a:cs typeface="Times New Roman" pitchFamily="18" charset="0"/>
              </a:rPr>
              <a:t> </a:t>
            </a:r>
            <a:r>
              <a:rPr lang="en-US" sz="2400" i="1" dirty="0" err="1">
                <a:effectLst>
                  <a:outerShdw blurRad="38100" dist="38100" dir="2700000" algn="tl">
                    <a:srgbClr val="000000"/>
                  </a:outerShdw>
                </a:effectLst>
                <a:cs typeface="Times New Roman" pitchFamily="18" charset="0"/>
              </a:rPr>
              <a:t>c</a:t>
            </a:r>
            <a:r>
              <a:rPr lang="en-US" sz="2400" baseline="-30000" dirty="0" err="1">
                <a:effectLst>
                  <a:outerShdw blurRad="38100" dist="38100" dir="2700000" algn="tl">
                    <a:srgbClr val="000000"/>
                  </a:outerShdw>
                </a:effectLst>
                <a:cs typeface="Times New Roman" pitchFamily="18" charset="0"/>
                <a:sym typeface="Symbol" pitchFamily="18" charset="2"/>
              </a:rPr>
              <a:t>w</a:t>
            </a:r>
            <a:r>
              <a:rPr lang="en-US" sz="2400" i="1" dirty="0" err="1">
                <a:effectLst>
                  <a:outerShdw blurRad="38100" dist="38100" dir="2700000" algn="tl">
                    <a:srgbClr val="000000"/>
                  </a:outerShdw>
                </a:effectLst>
                <a:cs typeface="Times New Roman" pitchFamily="18" charset="0"/>
                <a:sym typeface="Symbol" pitchFamily="18" charset="2"/>
              </a:rPr>
              <a:t>L</a:t>
            </a:r>
            <a:r>
              <a:rPr lang="en-US" sz="2400" dirty="0">
                <a:effectLst>
                  <a:outerShdw blurRad="38100" dist="38100" dir="2700000" algn="tl">
                    <a:srgbClr val="000000"/>
                  </a:outerShdw>
                </a:effectLst>
                <a:cs typeface="Times New Roman" pitchFamily="18" charset="0"/>
                <a:sym typeface="Symbol" pitchFamily="18" charset="2"/>
              </a:rPr>
              <a:t> </a:t>
            </a:r>
            <a:r>
              <a:rPr lang="en-US" sz="2400" dirty="0">
                <a:effectLst>
                  <a:outerShdw blurRad="38100" dist="38100" dir="2700000" algn="tl">
                    <a:srgbClr val="000000"/>
                  </a:outerShdw>
                </a:effectLst>
                <a:cs typeface="Times New Roman" pitchFamily="18" charset="0"/>
              </a:rPr>
              <a:t> </a:t>
            </a:r>
            <a:r>
              <a:rPr lang="en-US" sz="2400" i="1" dirty="0" err="1">
                <a:effectLst>
                  <a:outerShdw blurRad="38100" dist="38100" dir="2700000" algn="tl">
                    <a:srgbClr val="000000"/>
                  </a:outerShdw>
                </a:effectLst>
                <a:cs typeface="Times New Roman" pitchFamily="18" charset="0"/>
                <a:sym typeface="Symbol" pitchFamily="18" charset="2"/>
              </a:rPr>
              <a:t>c</a:t>
            </a:r>
            <a:r>
              <a:rPr lang="en-US" sz="2400" baseline="-30000" dirty="0" err="1">
                <a:effectLst>
                  <a:outerShdw blurRad="38100" dist="38100" dir="2700000" algn="tl">
                    <a:srgbClr val="000000"/>
                  </a:outerShdw>
                </a:effectLst>
                <a:cs typeface="Times New Roman" pitchFamily="18" charset="0"/>
                <a:sym typeface="Symbol" pitchFamily="18" charset="2"/>
              </a:rPr>
              <a:t>s</a:t>
            </a:r>
            <a:r>
              <a:rPr lang="en-US" sz="2400" i="1" dirty="0" err="1">
                <a:effectLst>
                  <a:outerShdw blurRad="38100" dist="38100" dir="2700000" algn="tl">
                    <a:srgbClr val="000000"/>
                  </a:outerShdw>
                </a:effectLst>
                <a:cs typeface="Times New Roman" pitchFamily="18" charset="0"/>
                <a:sym typeface="Symbol" pitchFamily="18" charset="2"/>
              </a:rPr>
              <a:t>k</a:t>
            </a:r>
            <a:r>
              <a:rPr lang="en-US" sz="2400" dirty="0">
                <a:effectLst>
                  <a:outerShdw blurRad="38100" dist="38100" dir="2700000" algn="tl">
                    <a:srgbClr val="000000"/>
                  </a:outerShdw>
                </a:effectLst>
                <a:sym typeface="Symbol" pitchFamily="18" charset="2"/>
              </a:rPr>
              <a:t> </a:t>
            </a:r>
            <a:endParaRPr lang="en-US" sz="2400" dirty="0">
              <a:effectLst>
                <a:outerShdw blurRad="38100" dist="38100" dir="2700000" algn="tl">
                  <a:srgbClr val="000000"/>
                </a:outerShdw>
              </a:effectLst>
              <a:cs typeface="Times New Roman" pitchFamily="18" charset="0"/>
              <a:sym typeface="Symbol" pitchFamily="18" charset="2"/>
            </a:endParaRPr>
          </a:p>
          <a:p>
            <a:pPr algn="l"/>
            <a:r>
              <a:rPr lang="en-US" sz="2400" dirty="0">
                <a:effectLst>
                  <a:outerShdw blurRad="38100" dist="38100" dir="2700000" algn="tl">
                    <a:srgbClr val="000000"/>
                  </a:outerShdw>
                </a:effectLst>
                <a:ea typeface="Calibri" pitchFamily="34" charset="0"/>
                <a:cs typeface="Calibri" pitchFamily="34" charset="0"/>
              </a:rPr>
              <a:t>    where:</a:t>
            </a:r>
          </a:p>
          <a:p>
            <a:pPr algn="l"/>
            <a:r>
              <a:rPr lang="en-US" sz="2400" i="1" dirty="0">
                <a:effectLst>
                  <a:outerShdw blurRad="38100" dist="38100" dir="2700000" algn="tl">
                    <a:srgbClr val="000000"/>
                  </a:outerShdw>
                </a:effectLst>
                <a:ea typeface="Calibri" pitchFamily="34" charset="0"/>
                <a:cs typeface="Calibri" pitchFamily="34" charset="0"/>
              </a:rPr>
              <a:t>      </a:t>
            </a:r>
            <a:r>
              <a:rPr lang="en-US" sz="2400" i="1" dirty="0" err="1">
                <a:effectLst>
                  <a:outerShdw blurRad="38100" dist="38100" dir="2700000" algn="tl">
                    <a:srgbClr val="000000"/>
                  </a:outerShdw>
                </a:effectLst>
                <a:ea typeface="Calibri" pitchFamily="34" charset="0"/>
                <a:cs typeface="Calibri" pitchFamily="34" charset="0"/>
              </a:rPr>
              <a:t>c</a:t>
            </a:r>
            <a:r>
              <a:rPr lang="en-US" sz="2400" baseline="-30000" dirty="0" err="1">
                <a:effectLst>
                  <a:outerShdw blurRad="38100" dist="38100" dir="2700000" algn="tl">
                    <a:srgbClr val="000000"/>
                  </a:outerShdw>
                </a:effectLst>
                <a:ea typeface="Calibri" pitchFamily="34" charset="0"/>
                <a:cs typeface="Calibri" pitchFamily="34" charset="0"/>
              </a:rPr>
              <a:t>w</a:t>
            </a:r>
            <a:r>
              <a:rPr lang="en-US" sz="2400" dirty="0">
                <a:effectLst>
                  <a:outerShdw blurRad="38100" dist="38100" dir="2700000" algn="tl">
                    <a:srgbClr val="000000"/>
                  </a:outerShdw>
                </a:effectLst>
                <a:ea typeface="Calibri" pitchFamily="34" charset="0"/>
                <a:cs typeface="Calibri" pitchFamily="34" charset="0"/>
              </a:rPr>
              <a:t> </a:t>
            </a:r>
            <a:r>
              <a:rPr lang="en-US" sz="2400" i="1" dirty="0">
                <a:effectLst>
                  <a:outerShdw blurRad="38100" dist="38100" dir="2700000" algn="tl">
                    <a:srgbClr val="000000"/>
                  </a:outerShdw>
                </a:effectLst>
                <a:ea typeface="Calibri" pitchFamily="34" charset="0"/>
                <a:cs typeface="Calibri" pitchFamily="34" charset="0"/>
                <a:sym typeface="Symbol" pitchFamily="18" charset="2"/>
              </a:rPr>
              <a:t></a:t>
            </a:r>
            <a:r>
              <a:rPr lang="en-US" sz="2400" dirty="0">
                <a:effectLst>
                  <a:outerShdw blurRad="38100" dist="38100" dir="2700000" algn="tl">
                    <a:srgbClr val="000000"/>
                  </a:outerShdw>
                </a:effectLst>
                <a:ea typeface="Calibri" pitchFamily="34" charset="0"/>
                <a:cs typeface="Calibri" pitchFamily="34" charset="0"/>
              </a:rPr>
              <a:t>  the waiting cost per time period for each unit</a:t>
            </a:r>
            <a:endParaRPr lang="en-US" sz="2400" dirty="0">
              <a:effectLst>
                <a:outerShdw blurRad="38100" dist="38100" dir="2700000" algn="tl">
                  <a:srgbClr val="000000"/>
                </a:outerShdw>
              </a:effectLst>
              <a:ea typeface="Calibri" pitchFamily="34" charset="0"/>
              <a:cs typeface="Calibri" pitchFamily="34" charset="0"/>
              <a:sym typeface="Symbol" pitchFamily="18" charset="2"/>
            </a:endParaRPr>
          </a:p>
          <a:p>
            <a:pPr algn="l"/>
            <a:r>
              <a:rPr lang="en-US" sz="2400" dirty="0">
                <a:effectLst>
                  <a:outerShdw blurRad="38100" dist="38100" dir="2700000" algn="tl">
                    <a:srgbClr val="000000"/>
                  </a:outerShdw>
                </a:effectLst>
                <a:ea typeface="Calibri" pitchFamily="34" charset="0"/>
                <a:cs typeface="Calibri" pitchFamily="34" charset="0"/>
                <a:sym typeface="Symbol" pitchFamily="18" charset="2"/>
              </a:rPr>
              <a:t>        </a:t>
            </a:r>
            <a:r>
              <a:rPr lang="en-US" sz="2400" i="1" dirty="0">
                <a:effectLst>
                  <a:outerShdw blurRad="38100" dist="38100" dir="2700000" algn="tl">
                    <a:srgbClr val="000000"/>
                  </a:outerShdw>
                </a:effectLst>
                <a:ea typeface="Calibri" pitchFamily="34" charset="0"/>
                <a:cs typeface="Calibri" pitchFamily="34" charset="0"/>
                <a:sym typeface="Symbol" pitchFamily="18" charset="2"/>
              </a:rPr>
              <a:t>L</a:t>
            </a:r>
            <a:r>
              <a:rPr lang="en-US" sz="2400" dirty="0">
                <a:effectLst>
                  <a:outerShdw blurRad="38100" dist="38100" dir="2700000" algn="tl">
                    <a:srgbClr val="000000"/>
                  </a:outerShdw>
                </a:effectLst>
                <a:ea typeface="Calibri" pitchFamily="34" charset="0"/>
                <a:cs typeface="Calibri" pitchFamily="34" charset="0"/>
                <a:sym typeface="Symbol" pitchFamily="18" charset="2"/>
              </a:rPr>
              <a:t> </a:t>
            </a:r>
            <a:r>
              <a:rPr lang="en-US" sz="2400" i="1" dirty="0">
                <a:effectLst>
                  <a:outerShdw blurRad="38100" dist="38100" dir="2700000" algn="tl">
                    <a:srgbClr val="000000"/>
                  </a:outerShdw>
                </a:effectLst>
                <a:ea typeface="Calibri" pitchFamily="34" charset="0"/>
                <a:cs typeface="Calibri" pitchFamily="34" charset="0"/>
                <a:sym typeface="Symbol" pitchFamily="18" charset="2"/>
              </a:rPr>
              <a:t> </a:t>
            </a:r>
            <a:r>
              <a:rPr lang="en-US" sz="2400" dirty="0">
                <a:effectLst>
                  <a:outerShdw blurRad="38100" dist="38100" dir="2700000" algn="tl">
                    <a:srgbClr val="000000"/>
                  </a:outerShdw>
                </a:effectLst>
                <a:ea typeface="Calibri" pitchFamily="34" charset="0"/>
                <a:cs typeface="Calibri" pitchFamily="34" charset="0"/>
              </a:rPr>
              <a:t> the average number of units in the system</a:t>
            </a:r>
            <a:endParaRPr lang="en-US" sz="2400" dirty="0">
              <a:effectLst>
                <a:outerShdw blurRad="38100" dist="38100" dir="2700000" algn="tl">
                  <a:srgbClr val="000000"/>
                </a:outerShdw>
              </a:effectLst>
              <a:ea typeface="Calibri" pitchFamily="34" charset="0"/>
              <a:cs typeface="Calibri" pitchFamily="34" charset="0"/>
              <a:sym typeface="Symbol" pitchFamily="18" charset="2"/>
            </a:endParaRPr>
          </a:p>
          <a:p>
            <a:pPr algn="l"/>
            <a:r>
              <a:rPr lang="en-US" sz="2400" dirty="0">
                <a:effectLst>
                  <a:outerShdw blurRad="38100" dist="38100" dir="2700000" algn="tl">
                    <a:srgbClr val="000000"/>
                  </a:outerShdw>
                </a:effectLst>
                <a:ea typeface="Calibri" pitchFamily="34" charset="0"/>
                <a:cs typeface="Calibri" pitchFamily="34" charset="0"/>
                <a:sym typeface="Symbol" pitchFamily="18" charset="2"/>
              </a:rPr>
              <a:t>       </a:t>
            </a:r>
            <a:r>
              <a:rPr lang="en-US" sz="2400" i="1" dirty="0" err="1">
                <a:effectLst>
                  <a:outerShdw blurRad="38100" dist="38100" dir="2700000" algn="tl">
                    <a:srgbClr val="000000"/>
                  </a:outerShdw>
                </a:effectLst>
                <a:ea typeface="Calibri" pitchFamily="34" charset="0"/>
                <a:cs typeface="Calibri" pitchFamily="34" charset="0"/>
                <a:sym typeface="Symbol" pitchFamily="18" charset="2"/>
              </a:rPr>
              <a:t>c</a:t>
            </a:r>
            <a:r>
              <a:rPr lang="en-US" sz="2400" baseline="-30000" dirty="0" err="1">
                <a:effectLst>
                  <a:outerShdw blurRad="38100" dist="38100" dir="2700000" algn="tl">
                    <a:srgbClr val="000000"/>
                  </a:outerShdw>
                </a:effectLst>
                <a:ea typeface="Calibri" pitchFamily="34" charset="0"/>
                <a:cs typeface="Calibri" pitchFamily="34" charset="0"/>
                <a:sym typeface="Symbol" pitchFamily="18" charset="2"/>
              </a:rPr>
              <a:t>s</a:t>
            </a:r>
            <a:r>
              <a:rPr lang="en-US" sz="2400" dirty="0">
                <a:effectLst>
                  <a:outerShdw blurRad="38100" dist="38100" dir="2700000" algn="tl">
                    <a:srgbClr val="000000"/>
                  </a:outerShdw>
                </a:effectLst>
                <a:ea typeface="Calibri" pitchFamily="34" charset="0"/>
                <a:cs typeface="Calibri" pitchFamily="34" charset="0"/>
                <a:sym typeface="Symbol" pitchFamily="18" charset="2"/>
              </a:rPr>
              <a:t> </a:t>
            </a:r>
            <a:r>
              <a:rPr lang="en-US" sz="2400" i="1" dirty="0">
                <a:effectLst>
                  <a:outerShdw blurRad="38100" dist="38100" dir="2700000" algn="tl">
                    <a:srgbClr val="000000"/>
                  </a:outerShdw>
                </a:effectLst>
                <a:ea typeface="Calibri" pitchFamily="34" charset="0"/>
                <a:cs typeface="Calibri" pitchFamily="34" charset="0"/>
                <a:sym typeface="Symbol" pitchFamily="18" charset="2"/>
              </a:rPr>
              <a:t></a:t>
            </a:r>
            <a:r>
              <a:rPr lang="en-US" sz="2400" dirty="0">
                <a:effectLst>
                  <a:outerShdw blurRad="38100" dist="38100" dir="2700000" algn="tl">
                    <a:srgbClr val="000000"/>
                  </a:outerShdw>
                </a:effectLst>
                <a:ea typeface="Calibri" pitchFamily="34" charset="0"/>
                <a:cs typeface="Calibri" pitchFamily="34" charset="0"/>
              </a:rPr>
              <a:t>  the service cost per time period for each </a:t>
            </a:r>
            <a:r>
              <a:rPr lang="en-US" sz="2400" dirty="0" smtClean="0">
                <a:effectLst>
                  <a:outerShdw blurRad="38100" dist="38100" dir="2700000" algn="tl">
                    <a:srgbClr val="000000"/>
                  </a:outerShdw>
                </a:effectLst>
                <a:ea typeface="Calibri" pitchFamily="34" charset="0"/>
                <a:cs typeface="Calibri" pitchFamily="34" charset="0"/>
              </a:rPr>
              <a:t>server</a:t>
            </a:r>
            <a:endParaRPr lang="en-US" sz="2400" dirty="0">
              <a:effectLst>
                <a:outerShdw blurRad="38100" dist="38100" dir="2700000" algn="tl">
                  <a:srgbClr val="000000"/>
                </a:outerShdw>
              </a:effectLst>
              <a:ea typeface="Calibri" pitchFamily="34" charset="0"/>
              <a:cs typeface="Calibri" pitchFamily="34" charset="0"/>
              <a:sym typeface="Symbol" pitchFamily="18" charset="2"/>
            </a:endParaRPr>
          </a:p>
          <a:p>
            <a:pPr algn="l"/>
            <a:r>
              <a:rPr lang="en-US" sz="2400" dirty="0">
                <a:effectLst>
                  <a:outerShdw blurRad="38100" dist="38100" dir="2700000" algn="tl">
                    <a:srgbClr val="000000"/>
                  </a:outerShdw>
                </a:effectLst>
                <a:ea typeface="Calibri" pitchFamily="34" charset="0"/>
                <a:cs typeface="Calibri" pitchFamily="34" charset="0"/>
                <a:sym typeface="Symbol" pitchFamily="18" charset="2"/>
              </a:rPr>
              <a:t>        </a:t>
            </a:r>
            <a:r>
              <a:rPr lang="en-US" sz="2400" i="1" dirty="0">
                <a:effectLst>
                  <a:outerShdw blurRad="38100" dist="38100" dir="2700000" algn="tl">
                    <a:srgbClr val="000000"/>
                  </a:outerShdw>
                </a:effectLst>
                <a:ea typeface="Calibri" pitchFamily="34" charset="0"/>
                <a:cs typeface="Calibri" pitchFamily="34" charset="0"/>
                <a:sym typeface="Symbol" pitchFamily="18" charset="2"/>
              </a:rPr>
              <a:t>k</a:t>
            </a:r>
            <a:r>
              <a:rPr lang="en-US" sz="2400" dirty="0">
                <a:effectLst>
                  <a:outerShdw blurRad="38100" dist="38100" dir="2700000" algn="tl">
                    <a:srgbClr val="000000"/>
                  </a:outerShdw>
                </a:effectLst>
                <a:ea typeface="Calibri" pitchFamily="34" charset="0"/>
                <a:cs typeface="Calibri" pitchFamily="34" charset="0"/>
                <a:sym typeface="Symbol" pitchFamily="18" charset="2"/>
              </a:rPr>
              <a:t> =  the number of </a:t>
            </a:r>
            <a:r>
              <a:rPr lang="en-US" sz="2400" dirty="0" smtClean="0">
                <a:effectLst>
                  <a:outerShdw blurRad="38100" dist="38100" dir="2700000" algn="tl">
                    <a:srgbClr val="000000"/>
                  </a:outerShdw>
                </a:effectLst>
                <a:ea typeface="Calibri" pitchFamily="34" charset="0"/>
                <a:cs typeface="Calibri" pitchFamily="34" charset="0"/>
                <a:sym typeface="Symbol" pitchFamily="18" charset="2"/>
              </a:rPr>
              <a:t>servers</a:t>
            </a:r>
            <a:endParaRPr lang="en-US" sz="2400" dirty="0">
              <a:effectLst>
                <a:outerShdw blurRad="38100" dist="38100" dir="2700000" algn="tl">
                  <a:srgbClr val="000000"/>
                </a:outerShdw>
              </a:effectLst>
              <a:ea typeface="Calibri" pitchFamily="34" charset="0"/>
              <a:cs typeface="Calibri" pitchFamily="34" charset="0"/>
              <a:sym typeface="Symbol" pitchFamily="18" charset="2"/>
            </a:endParaRPr>
          </a:p>
          <a:p>
            <a:pPr algn="l"/>
            <a:r>
              <a:rPr lang="en-US" sz="2400" dirty="0">
                <a:effectLst>
                  <a:outerShdw blurRad="38100" dist="38100" dir="2700000" algn="tl">
                    <a:srgbClr val="000000"/>
                  </a:outerShdw>
                </a:effectLst>
                <a:ea typeface="Calibri" pitchFamily="34" charset="0"/>
                <a:cs typeface="Calibri" pitchFamily="34" charset="0"/>
                <a:sym typeface="Symbol" pitchFamily="18" charset="2"/>
              </a:rPr>
              <a:t>     </a:t>
            </a:r>
            <a:r>
              <a:rPr lang="en-US" sz="2400" i="1" dirty="0">
                <a:effectLst>
                  <a:outerShdw blurRad="38100" dist="38100" dir="2700000" algn="tl">
                    <a:srgbClr val="000000"/>
                  </a:outerShdw>
                </a:effectLst>
                <a:ea typeface="Calibri" pitchFamily="34" charset="0"/>
                <a:cs typeface="Calibri" pitchFamily="34" charset="0"/>
                <a:sym typeface="Symbol" pitchFamily="18" charset="2"/>
              </a:rPr>
              <a:t>TC</a:t>
            </a:r>
            <a:r>
              <a:rPr lang="en-US" sz="2400" dirty="0">
                <a:effectLst>
                  <a:outerShdw blurRad="38100" dist="38100" dir="2700000" algn="tl">
                    <a:srgbClr val="000000"/>
                  </a:outerShdw>
                </a:effectLst>
                <a:ea typeface="Calibri" pitchFamily="34" charset="0"/>
                <a:cs typeface="Calibri" pitchFamily="34" charset="0"/>
                <a:sym typeface="Symbol" pitchFamily="18" charset="2"/>
              </a:rPr>
              <a:t> =  the total cost per time period</a:t>
            </a: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US"/>
              <a:t>Structure of a Waiting Line System</a:t>
            </a:r>
          </a:p>
        </p:txBody>
      </p:sp>
      <p:sp>
        <p:nvSpPr>
          <p:cNvPr id="7171" name="Rectangle 3"/>
          <p:cNvSpPr>
            <a:spLocks noGrp="1" noChangeArrowheads="1"/>
          </p:cNvSpPr>
          <p:nvPr>
            <p:ph type="body" idx="1"/>
          </p:nvPr>
        </p:nvSpPr>
        <p:spPr>
          <a:xfrm>
            <a:off x="687388" y="1117600"/>
            <a:ext cx="7886700" cy="3449638"/>
          </a:xfrm>
          <a:noFill/>
          <a:ln/>
        </p:spPr>
        <p:txBody>
          <a:bodyPr/>
          <a:lstStyle/>
          <a:p>
            <a:pPr>
              <a:lnSpc>
                <a:spcPct val="90000"/>
              </a:lnSpc>
            </a:pPr>
            <a:r>
              <a:rPr lang="en-US">
                <a:solidFill>
                  <a:srgbClr val="66FFFF"/>
                </a:solidFill>
              </a:rPr>
              <a:t>Distribution of Arrivals</a:t>
            </a:r>
          </a:p>
          <a:p>
            <a:pPr lvl="1">
              <a:lnSpc>
                <a:spcPct val="90000"/>
              </a:lnSpc>
            </a:pPr>
            <a:r>
              <a:rPr lang="en-US"/>
              <a:t>Generally, the arrival of customers into the system is a </a:t>
            </a:r>
            <a:r>
              <a:rPr lang="en-US" u="sng"/>
              <a:t>random event</a:t>
            </a:r>
            <a:r>
              <a:rPr lang="en-US"/>
              <a:t>.  </a:t>
            </a:r>
          </a:p>
          <a:p>
            <a:pPr lvl="1">
              <a:lnSpc>
                <a:spcPct val="90000"/>
              </a:lnSpc>
            </a:pPr>
            <a:r>
              <a:rPr lang="en-US"/>
              <a:t>Frequently the arrival pattern is modeled as a </a:t>
            </a:r>
            <a:r>
              <a:rPr lang="en-US" u="sng"/>
              <a:t>Poisson process</a:t>
            </a:r>
            <a:r>
              <a:rPr lang="en-US"/>
              <a:t>.</a:t>
            </a:r>
          </a:p>
          <a:p>
            <a:pPr>
              <a:lnSpc>
                <a:spcPct val="90000"/>
              </a:lnSpc>
            </a:pPr>
            <a:r>
              <a:rPr lang="en-US">
                <a:solidFill>
                  <a:srgbClr val="66FFFF"/>
                </a:solidFill>
              </a:rPr>
              <a:t>Distribution of Service Times</a:t>
            </a:r>
          </a:p>
          <a:p>
            <a:pPr lvl="1">
              <a:lnSpc>
                <a:spcPct val="80000"/>
              </a:lnSpc>
            </a:pPr>
            <a:r>
              <a:rPr lang="en-US"/>
              <a:t>Service time is also usually a random variable.  </a:t>
            </a:r>
          </a:p>
          <a:p>
            <a:pPr lvl="1">
              <a:lnSpc>
                <a:spcPct val="80000"/>
              </a:lnSpc>
            </a:pPr>
            <a:r>
              <a:rPr lang="en-US"/>
              <a:t>A distribution commonly used to describe service time is the </a:t>
            </a:r>
            <a:r>
              <a:rPr lang="en-US" u="sng"/>
              <a:t>exponential distribution</a:t>
            </a:r>
            <a:r>
              <a:rPr lang="en-US"/>
              <a:t>.</a:t>
            </a: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US"/>
              <a:t>Example:  SJJT, Inc. (C)</a:t>
            </a:r>
          </a:p>
        </p:txBody>
      </p:sp>
      <p:sp>
        <p:nvSpPr>
          <p:cNvPr id="29699" name="Rectangle 3"/>
          <p:cNvSpPr>
            <a:spLocks noGrp="1" noChangeArrowheads="1"/>
          </p:cNvSpPr>
          <p:nvPr>
            <p:ph type="body" idx="1"/>
          </p:nvPr>
        </p:nvSpPr>
        <p:spPr>
          <a:xfrm>
            <a:off x="687388" y="1079500"/>
            <a:ext cx="8064500" cy="5081588"/>
          </a:xfrm>
          <a:noFill/>
          <a:ln/>
        </p:spPr>
        <p:txBody>
          <a:bodyPr/>
          <a:lstStyle/>
          <a:p>
            <a:r>
              <a:rPr lang="en-US" dirty="0">
                <a:solidFill>
                  <a:srgbClr val="66FFFF"/>
                </a:solidFill>
              </a:rPr>
              <a:t>Economic Analysis of Waiting Lines</a:t>
            </a:r>
          </a:p>
          <a:p>
            <a:pPr>
              <a:buFont typeface="Monotype Sorts" pitchFamily="2" charset="2"/>
              <a:buNone/>
            </a:pPr>
            <a:r>
              <a:rPr lang="en-US" dirty="0"/>
              <a:t>	Total Hourly Cost</a:t>
            </a:r>
          </a:p>
          <a:p>
            <a:pPr>
              <a:buFont typeface="Monotype Sorts" pitchFamily="2" charset="2"/>
              <a:buNone/>
            </a:pPr>
            <a:r>
              <a:rPr lang="en-US" dirty="0"/>
              <a:t>	     = (Total hourly cost for orders in the system)</a:t>
            </a:r>
          </a:p>
          <a:p>
            <a:pPr>
              <a:buFont typeface="Monotype Sorts" pitchFamily="2" charset="2"/>
              <a:buNone/>
            </a:pPr>
            <a:r>
              <a:rPr lang="en-US" dirty="0"/>
              <a:t>               + (Total salary cost per hour)</a:t>
            </a:r>
          </a:p>
          <a:p>
            <a:pPr>
              <a:buFont typeface="Monotype Sorts" pitchFamily="2" charset="2"/>
              <a:buNone/>
            </a:pPr>
            <a:r>
              <a:rPr lang="en-US" dirty="0"/>
              <a:t>	     = ($30 waiting cost per hour) </a:t>
            </a:r>
            <a:endParaRPr lang="en-US" dirty="0" smtClean="0"/>
          </a:p>
          <a:p>
            <a:pPr>
              <a:buFont typeface="Monotype Sorts" pitchFamily="2" charset="2"/>
              <a:buNone/>
            </a:pPr>
            <a:r>
              <a:rPr lang="en-US" dirty="0" smtClean="0"/>
              <a:t>		   x </a:t>
            </a:r>
            <a:r>
              <a:rPr lang="en-US" dirty="0"/>
              <a:t>(Average number </a:t>
            </a:r>
            <a:r>
              <a:rPr lang="en-US" dirty="0" smtClean="0"/>
              <a:t>of </a:t>
            </a:r>
            <a:r>
              <a:rPr lang="en-US" dirty="0"/>
              <a:t>orders in the </a:t>
            </a:r>
            <a:r>
              <a:rPr lang="en-US" dirty="0" smtClean="0"/>
              <a:t>system</a:t>
            </a:r>
            <a:r>
              <a:rPr lang="en-US" dirty="0"/>
              <a:t>) </a:t>
            </a:r>
          </a:p>
          <a:p>
            <a:pPr>
              <a:buFont typeface="Monotype Sorts" pitchFamily="2" charset="2"/>
              <a:buNone/>
            </a:pPr>
            <a:r>
              <a:rPr lang="en-US" dirty="0"/>
              <a:t>               + ($20 per trader per hour) x (Number of traders)</a:t>
            </a:r>
          </a:p>
          <a:p>
            <a:pPr>
              <a:buFont typeface="Monotype Sorts" pitchFamily="2" charset="2"/>
              <a:buNone/>
            </a:pPr>
            <a:r>
              <a:rPr lang="en-US" dirty="0"/>
              <a:t>	     = 30</a:t>
            </a:r>
            <a:r>
              <a:rPr lang="en-US" i="1" dirty="0"/>
              <a:t>L </a:t>
            </a:r>
            <a:r>
              <a:rPr lang="en-US" dirty="0"/>
              <a:t>+</a:t>
            </a:r>
            <a:r>
              <a:rPr lang="en-US" i="1" dirty="0"/>
              <a:t> </a:t>
            </a:r>
            <a:r>
              <a:rPr lang="en-US" dirty="0"/>
              <a:t>20</a:t>
            </a:r>
            <a:r>
              <a:rPr lang="en-US" i="1" dirty="0"/>
              <a:t>k</a:t>
            </a:r>
            <a:endParaRPr lang="en-US" dirty="0"/>
          </a:p>
          <a:p>
            <a:pPr>
              <a:buFont typeface="Monotype Sorts" pitchFamily="2" charset="2"/>
              <a:buNone/>
            </a:pPr>
            <a:r>
              <a:rPr lang="en-US" dirty="0"/>
              <a:t>    		 Thus, </a:t>
            </a:r>
            <a:r>
              <a:rPr lang="en-US" i="1" dirty="0"/>
              <a:t>L</a:t>
            </a:r>
            <a:r>
              <a:rPr lang="en-US" dirty="0"/>
              <a:t> must be determined for </a:t>
            </a:r>
            <a:r>
              <a:rPr lang="en-US" i="1" dirty="0"/>
              <a:t>k</a:t>
            </a:r>
            <a:r>
              <a:rPr lang="en-US" dirty="0"/>
              <a:t> = 2 traders and for </a:t>
            </a:r>
            <a:r>
              <a:rPr lang="en-US" i="1" dirty="0"/>
              <a:t>k</a:t>
            </a:r>
            <a:r>
              <a:rPr lang="en-US" dirty="0"/>
              <a:t> = 3 traders with </a:t>
            </a:r>
            <a:r>
              <a:rPr lang="en-US" i="1" dirty="0">
                <a:latin typeface="Symbol" pitchFamily="18" charset="2"/>
              </a:rPr>
              <a:t></a:t>
            </a:r>
            <a:r>
              <a:rPr lang="en-US" dirty="0"/>
              <a:t> = 40/hr. and </a:t>
            </a:r>
            <a:r>
              <a:rPr lang="en-US" i="1" dirty="0">
                <a:latin typeface="Symbol" pitchFamily="18" charset="2"/>
              </a:rPr>
              <a:t></a:t>
            </a:r>
            <a:r>
              <a:rPr lang="en-US" dirty="0"/>
              <a:t> = 30/hr. (since the average service time is 2 minutes (1/30 hr.).</a:t>
            </a:r>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US"/>
              <a:t>Example:  SJJT, Inc. (C)</a:t>
            </a:r>
          </a:p>
        </p:txBody>
      </p:sp>
      <p:sp>
        <p:nvSpPr>
          <p:cNvPr id="30723" name="Rectangle 3"/>
          <p:cNvSpPr>
            <a:spLocks noGrp="1" noChangeArrowheads="1"/>
          </p:cNvSpPr>
          <p:nvPr>
            <p:ph type="body" idx="1"/>
          </p:nvPr>
        </p:nvSpPr>
        <p:spPr>
          <a:xfrm>
            <a:off x="685800" y="1090613"/>
            <a:ext cx="8101013" cy="3665537"/>
          </a:xfrm>
          <a:noFill/>
          <a:ln/>
        </p:spPr>
        <p:txBody>
          <a:bodyPr/>
          <a:lstStyle/>
          <a:p>
            <a:r>
              <a:rPr lang="en-US" dirty="0">
                <a:solidFill>
                  <a:srgbClr val="66FFFF"/>
                </a:solidFill>
              </a:rPr>
              <a:t>Cost of Two Servers</a:t>
            </a:r>
          </a:p>
          <a:p>
            <a:pPr>
              <a:buFont typeface="Monotype Sorts" pitchFamily="2" charset="2"/>
              <a:buNone/>
            </a:pPr>
            <a:endParaRPr lang="en-US" dirty="0"/>
          </a:p>
          <a:p>
            <a:pPr>
              <a:buFont typeface="Monotype Sorts" pitchFamily="2" charset="2"/>
              <a:buNone/>
            </a:pPr>
            <a:endParaRPr lang="en-US" dirty="0"/>
          </a:p>
          <a:p>
            <a:pPr>
              <a:buFont typeface="Monotype Sorts" pitchFamily="2" charset="2"/>
              <a:buNone/>
            </a:pPr>
            <a:endParaRPr lang="en-US" dirty="0"/>
          </a:p>
          <a:p>
            <a:pPr>
              <a:lnSpc>
                <a:spcPct val="50000"/>
              </a:lnSpc>
              <a:buFont typeface="Monotype Sorts" pitchFamily="2" charset="2"/>
              <a:buNone/>
            </a:pPr>
            <a:endParaRPr lang="en-US" dirty="0"/>
          </a:p>
          <a:p>
            <a:pPr>
              <a:lnSpc>
                <a:spcPct val="50000"/>
              </a:lnSpc>
              <a:buFont typeface="Monotype Sorts" pitchFamily="2" charset="2"/>
              <a:buNone/>
            </a:pPr>
            <a:r>
              <a:rPr lang="en-US" i="1" dirty="0"/>
              <a:t>    P</a:t>
            </a:r>
            <a:r>
              <a:rPr lang="en-US" baseline="-25000" dirty="0"/>
              <a:t>0</a:t>
            </a:r>
            <a:r>
              <a:rPr lang="en-US" dirty="0"/>
              <a:t>  =  1 / [1+(1/1!)(40/30)]+[(1/2!)(40/30)2(60/(60-40))]</a:t>
            </a:r>
          </a:p>
          <a:p>
            <a:pPr>
              <a:lnSpc>
                <a:spcPct val="50000"/>
              </a:lnSpc>
              <a:buFont typeface="Monotype Sorts" pitchFamily="2" charset="2"/>
              <a:buNone/>
            </a:pPr>
            <a:endParaRPr lang="en-US" dirty="0"/>
          </a:p>
          <a:p>
            <a:pPr>
              <a:buFont typeface="Monotype Sorts" pitchFamily="2" charset="2"/>
              <a:buNone/>
            </a:pPr>
            <a:r>
              <a:rPr lang="en-US" dirty="0"/>
              <a:t>          =  1 / [1 + (4/3) + (8/3)]  </a:t>
            </a:r>
          </a:p>
          <a:p>
            <a:pPr>
              <a:buFont typeface="Monotype Sorts" pitchFamily="2" charset="2"/>
              <a:buNone/>
            </a:pPr>
            <a:endParaRPr lang="en-US" sz="1000" dirty="0"/>
          </a:p>
          <a:p>
            <a:pPr>
              <a:buFont typeface="Monotype Sorts" pitchFamily="2" charset="2"/>
              <a:buNone/>
            </a:pPr>
            <a:r>
              <a:rPr lang="en-US" dirty="0"/>
              <a:t>	      </a:t>
            </a:r>
            <a:r>
              <a:rPr lang="en-US" dirty="0" smtClean="0"/>
              <a:t>= 1/5    </a:t>
            </a:r>
            <a:endParaRPr lang="en-US" dirty="0"/>
          </a:p>
        </p:txBody>
      </p:sp>
      <p:graphicFrame>
        <p:nvGraphicFramePr>
          <p:cNvPr id="30724" name="Object 4">
            <a:hlinkClick r:id="" action="ppaction://ole?verb=0"/>
          </p:cNvPr>
          <p:cNvGraphicFramePr>
            <a:graphicFrameLocks/>
          </p:cNvGraphicFramePr>
          <p:nvPr>
            <p:extLst>
              <p:ext uri="{D42A27DB-BD31-4B8C-83A1-F6EECF244321}">
                <p14:modId xmlns:p14="http://schemas.microsoft.com/office/powerpoint/2010/main" val="743395119"/>
              </p:ext>
            </p:extLst>
          </p:nvPr>
        </p:nvGraphicFramePr>
        <p:xfrm>
          <a:off x="1104900" y="1568450"/>
          <a:ext cx="5427663" cy="1549400"/>
        </p:xfrm>
        <a:graphic>
          <a:graphicData uri="http://schemas.openxmlformats.org/presentationml/2006/ole">
            <mc:AlternateContent xmlns:mc="http://schemas.openxmlformats.org/markup-compatibility/2006">
              <mc:Choice xmlns:v="urn:schemas-microsoft-com:vml" Requires="v">
                <p:oleObj spid="_x0000_s30732" name="Equation" r:id="rId4" imgW="5437080" imgH="1558800" progId="Equation.3">
                  <p:embed/>
                </p:oleObj>
              </mc:Choice>
              <mc:Fallback>
                <p:oleObj name="Equation" r:id="rId4" imgW="5437080" imgH="1558800" progId="Equation.3">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4900" y="1568450"/>
                        <a:ext cx="5427663" cy="1549400"/>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2" name="Rectangle 6"/>
          <p:cNvSpPr>
            <a:spLocks noChangeArrowheads="1"/>
          </p:cNvSpPr>
          <p:nvPr/>
        </p:nvSpPr>
        <p:spPr bwMode="auto">
          <a:xfrm>
            <a:off x="5822950" y="3975100"/>
            <a:ext cx="2590800" cy="60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1378" name="Rectangle 2"/>
          <p:cNvSpPr>
            <a:spLocks noGrp="1" noChangeArrowheads="1"/>
          </p:cNvSpPr>
          <p:nvPr>
            <p:ph type="title"/>
          </p:nvPr>
        </p:nvSpPr>
        <p:spPr/>
        <p:txBody>
          <a:bodyPr/>
          <a:lstStyle/>
          <a:p>
            <a:r>
              <a:rPr lang="en-US"/>
              <a:t>Example:  SJJT, Inc. (C)</a:t>
            </a:r>
          </a:p>
        </p:txBody>
      </p:sp>
      <p:sp>
        <p:nvSpPr>
          <p:cNvPr id="101379" name="Rectangle 3"/>
          <p:cNvSpPr>
            <a:spLocks noGrp="1" noChangeArrowheads="1"/>
          </p:cNvSpPr>
          <p:nvPr>
            <p:ph type="body" idx="1"/>
          </p:nvPr>
        </p:nvSpPr>
        <p:spPr>
          <a:xfrm>
            <a:off x="687388" y="1079500"/>
            <a:ext cx="7943850" cy="3475038"/>
          </a:xfrm>
        </p:spPr>
        <p:txBody>
          <a:bodyPr/>
          <a:lstStyle/>
          <a:p>
            <a:r>
              <a:rPr lang="en-US">
                <a:solidFill>
                  <a:srgbClr val="66FFFF"/>
                </a:solidFill>
              </a:rPr>
              <a:t>Cost of Two Servers (continued)</a:t>
            </a:r>
          </a:p>
          <a:p>
            <a:pPr>
              <a:buFont typeface="Monotype Sorts" pitchFamily="2" charset="2"/>
              <a:buNone/>
            </a:pPr>
            <a:endParaRPr lang="en-US" sz="1200"/>
          </a:p>
          <a:p>
            <a:pPr>
              <a:buFont typeface="Monotype Sorts" pitchFamily="2" charset="2"/>
              <a:buNone/>
            </a:pPr>
            <a:r>
              <a:rPr lang="en-US"/>
              <a:t>	Thus,</a:t>
            </a:r>
          </a:p>
          <a:p>
            <a:pPr>
              <a:buFont typeface="Monotype Sorts" pitchFamily="2" charset="2"/>
              <a:buNone/>
            </a:pPr>
            <a:endParaRPr lang="en-US"/>
          </a:p>
          <a:p>
            <a:pPr>
              <a:lnSpc>
                <a:spcPct val="55000"/>
              </a:lnSpc>
              <a:buFont typeface="Monotype Sorts" pitchFamily="2" charset="2"/>
              <a:buNone/>
            </a:pPr>
            <a:r>
              <a:rPr lang="en-US"/>
              <a:t>                 </a:t>
            </a:r>
            <a:r>
              <a:rPr lang="en-US">
                <a:latin typeface="Symbol" pitchFamily="18" charset="2"/>
              </a:rPr>
              <a:t> </a:t>
            </a:r>
          </a:p>
          <a:p>
            <a:pPr>
              <a:lnSpc>
                <a:spcPct val="55000"/>
              </a:lnSpc>
              <a:buFont typeface="Monotype Sorts" pitchFamily="2" charset="2"/>
              <a:buNone/>
            </a:pPr>
            <a:endParaRPr lang="en-US"/>
          </a:p>
          <a:p>
            <a:pPr>
              <a:buFont typeface="Monotype Sorts" pitchFamily="2" charset="2"/>
              <a:buNone/>
            </a:pPr>
            <a:endParaRPr lang="en-US" sz="1200"/>
          </a:p>
          <a:p>
            <a:pPr>
              <a:buFont typeface="Monotype Sorts" pitchFamily="2" charset="2"/>
              <a:buNone/>
            </a:pPr>
            <a:r>
              <a:rPr lang="en-US"/>
              <a:t>		      </a:t>
            </a:r>
            <a:r>
              <a:rPr lang="en-US" i="1"/>
              <a:t>L</a:t>
            </a:r>
            <a:r>
              <a:rPr lang="en-US"/>
              <a:t>  =  </a:t>
            </a:r>
            <a:r>
              <a:rPr lang="en-US" i="1"/>
              <a:t>L</a:t>
            </a:r>
            <a:r>
              <a:rPr lang="en-US" baseline="-25000"/>
              <a:t>q</a:t>
            </a:r>
            <a:r>
              <a:rPr lang="en-US"/>
              <a:t> + (</a:t>
            </a:r>
            <a:r>
              <a:rPr lang="en-US" i="1">
                <a:latin typeface="Symbol" pitchFamily="18" charset="2"/>
              </a:rPr>
              <a:t></a:t>
            </a:r>
            <a:r>
              <a:rPr lang="en-US"/>
              <a:t> /</a:t>
            </a:r>
            <a:r>
              <a:rPr lang="en-US" i="1"/>
              <a:t>µ</a:t>
            </a:r>
            <a:r>
              <a:rPr lang="en-US"/>
              <a:t>)  =  16/15 + 4/3  =  2.40</a:t>
            </a:r>
          </a:p>
          <a:p>
            <a:pPr>
              <a:buFont typeface="Monotype Sorts" pitchFamily="2" charset="2"/>
              <a:buNone/>
            </a:pPr>
            <a:endParaRPr lang="en-US" sz="1200"/>
          </a:p>
          <a:p>
            <a:pPr>
              <a:buFont typeface="Monotype Sorts" pitchFamily="2" charset="2"/>
              <a:buNone/>
            </a:pPr>
            <a:r>
              <a:rPr lang="en-US"/>
              <a:t>	     Total Cost = 30(2.40) + (20)(2) =    $112.00 per hour</a:t>
            </a:r>
          </a:p>
        </p:txBody>
      </p:sp>
      <p:graphicFrame>
        <p:nvGraphicFramePr>
          <p:cNvPr id="101383" name="Object 7"/>
          <p:cNvGraphicFramePr>
            <a:graphicFrameLocks noChangeAspect="1"/>
          </p:cNvGraphicFramePr>
          <p:nvPr/>
        </p:nvGraphicFramePr>
        <p:xfrm>
          <a:off x="1120775" y="2276475"/>
          <a:ext cx="7515225" cy="912813"/>
        </p:xfrm>
        <a:graphic>
          <a:graphicData uri="http://schemas.openxmlformats.org/presentationml/2006/ole">
            <mc:AlternateContent xmlns:mc="http://schemas.openxmlformats.org/markup-compatibility/2006">
              <mc:Choice xmlns:v="urn:schemas-microsoft-com:vml" Requires="v">
                <p:oleObj spid="_x0000_s101391" name="Equation" r:id="rId4" imgW="8318160" imgH="977760" progId="Equation.DSMT4">
                  <p:embed/>
                </p:oleObj>
              </mc:Choice>
              <mc:Fallback>
                <p:oleObj name="Equation" r:id="rId4" imgW="8318160" imgH="977760" progId="Equation.DSMT4">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0775" y="2276475"/>
                        <a:ext cx="7515225" cy="912813"/>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US"/>
              <a:t>Example:  SJJT, Inc. (C)</a:t>
            </a:r>
          </a:p>
        </p:txBody>
      </p:sp>
      <p:sp>
        <p:nvSpPr>
          <p:cNvPr id="31747" name="Rectangle 3"/>
          <p:cNvSpPr>
            <a:spLocks noGrp="1" noChangeArrowheads="1"/>
          </p:cNvSpPr>
          <p:nvPr>
            <p:ph type="body" idx="1"/>
          </p:nvPr>
        </p:nvSpPr>
        <p:spPr>
          <a:xfrm>
            <a:off x="685800" y="1090613"/>
            <a:ext cx="8101013" cy="3925887"/>
          </a:xfrm>
          <a:noFill/>
          <a:ln/>
        </p:spPr>
        <p:txBody>
          <a:bodyPr/>
          <a:lstStyle/>
          <a:p>
            <a:r>
              <a:rPr lang="en-US" dirty="0">
                <a:solidFill>
                  <a:srgbClr val="66FFFF"/>
                </a:solidFill>
              </a:rPr>
              <a:t>Cost of Three Servers</a:t>
            </a:r>
          </a:p>
          <a:p>
            <a:pPr>
              <a:buFont typeface="Monotype Sorts" pitchFamily="2" charset="2"/>
              <a:buNone/>
            </a:pPr>
            <a:r>
              <a:rPr lang="en-US" dirty="0"/>
              <a:t>      </a:t>
            </a:r>
          </a:p>
          <a:p>
            <a:pPr>
              <a:buFont typeface="Monotype Sorts" pitchFamily="2" charset="2"/>
              <a:buNone/>
            </a:pPr>
            <a:endParaRPr lang="en-US" dirty="0"/>
          </a:p>
          <a:p>
            <a:pPr>
              <a:lnSpc>
                <a:spcPct val="120000"/>
              </a:lnSpc>
              <a:buFont typeface="Monotype Sorts" pitchFamily="2" charset="2"/>
              <a:buNone/>
            </a:pPr>
            <a:endParaRPr lang="en-US" dirty="0"/>
          </a:p>
          <a:p>
            <a:pPr>
              <a:lnSpc>
                <a:spcPct val="120000"/>
              </a:lnSpc>
              <a:buFont typeface="Monotype Sorts" pitchFamily="2" charset="2"/>
              <a:buNone/>
            </a:pPr>
            <a:r>
              <a:rPr lang="en-US" i="1" dirty="0"/>
              <a:t>	P</a:t>
            </a:r>
            <a:r>
              <a:rPr lang="en-US" baseline="-25000" dirty="0"/>
              <a:t>0</a:t>
            </a:r>
            <a:r>
              <a:rPr lang="en-US" dirty="0"/>
              <a:t>  =  1/[[1+(1/1!)(40/30)+(1/2!)(40/30)2]+ </a:t>
            </a:r>
          </a:p>
          <a:p>
            <a:pPr>
              <a:buFont typeface="Monotype Sorts" pitchFamily="2" charset="2"/>
              <a:buNone/>
            </a:pPr>
            <a:r>
              <a:rPr lang="en-US" dirty="0"/>
              <a:t>				      	[(1/3!)(40/30)3(90/(90-40))] ]</a:t>
            </a:r>
          </a:p>
          <a:p>
            <a:pPr>
              <a:buFont typeface="Monotype Sorts" pitchFamily="2" charset="2"/>
              <a:buNone/>
            </a:pPr>
            <a:endParaRPr lang="en-US" sz="800" dirty="0"/>
          </a:p>
          <a:p>
            <a:pPr>
              <a:lnSpc>
                <a:spcPct val="75000"/>
              </a:lnSpc>
              <a:buFont typeface="Monotype Sorts" pitchFamily="2" charset="2"/>
              <a:buNone/>
            </a:pPr>
            <a:r>
              <a:rPr lang="en-US" dirty="0"/>
              <a:t>	      =  1 / [1 + 4/3 + 8/9 + 32/45]  </a:t>
            </a:r>
          </a:p>
          <a:p>
            <a:pPr>
              <a:lnSpc>
                <a:spcPct val="75000"/>
              </a:lnSpc>
              <a:buFont typeface="Monotype Sorts" pitchFamily="2" charset="2"/>
              <a:buNone/>
            </a:pPr>
            <a:endParaRPr lang="en-US" sz="1000" dirty="0"/>
          </a:p>
          <a:p>
            <a:pPr>
              <a:lnSpc>
                <a:spcPct val="75000"/>
              </a:lnSpc>
              <a:buFont typeface="Monotype Sorts" pitchFamily="2" charset="2"/>
              <a:buNone/>
            </a:pPr>
            <a:r>
              <a:rPr lang="en-US" dirty="0"/>
              <a:t>	      = </a:t>
            </a:r>
            <a:r>
              <a:rPr lang="en-US" dirty="0" smtClean="0"/>
              <a:t>   </a:t>
            </a:r>
            <a:r>
              <a:rPr lang="en-US" dirty="0"/>
              <a:t>15/59</a:t>
            </a:r>
          </a:p>
        </p:txBody>
      </p:sp>
      <p:graphicFrame>
        <p:nvGraphicFramePr>
          <p:cNvPr id="144384" name="Object 0">
            <a:hlinkClick r:id="" action="ppaction://ole?verb=0"/>
          </p:cNvPr>
          <p:cNvGraphicFramePr>
            <a:graphicFrameLocks/>
          </p:cNvGraphicFramePr>
          <p:nvPr>
            <p:extLst>
              <p:ext uri="{D42A27DB-BD31-4B8C-83A1-F6EECF244321}">
                <p14:modId xmlns:p14="http://schemas.microsoft.com/office/powerpoint/2010/main" val="2283203745"/>
              </p:ext>
            </p:extLst>
          </p:nvPr>
        </p:nvGraphicFramePr>
        <p:xfrm>
          <a:off x="1150938" y="1568450"/>
          <a:ext cx="5427662" cy="1549400"/>
        </p:xfrm>
        <a:graphic>
          <a:graphicData uri="http://schemas.openxmlformats.org/presentationml/2006/ole">
            <mc:AlternateContent xmlns:mc="http://schemas.openxmlformats.org/markup-compatibility/2006">
              <mc:Choice xmlns:v="urn:schemas-microsoft-com:vml" Requires="v">
                <p:oleObj spid="_x0000_s144392" name="Equation" r:id="rId4" imgW="5437080" imgH="1558800" progId="Equation.3">
                  <p:embed/>
                </p:oleObj>
              </mc:Choice>
              <mc:Fallback>
                <p:oleObj name="Equation" r:id="rId4" imgW="5437080" imgH="1558800" progId="Equation.3">
                  <p:embed/>
                  <p:pic>
                    <p:nvPicPr>
                      <p:cNvPr id="0" name="Picture 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0938" y="1568450"/>
                        <a:ext cx="5427662" cy="1549400"/>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5" name="Rectangle 5"/>
          <p:cNvSpPr>
            <a:spLocks noChangeArrowheads="1"/>
          </p:cNvSpPr>
          <p:nvPr/>
        </p:nvSpPr>
        <p:spPr bwMode="auto">
          <a:xfrm>
            <a:off x="5645150" y="3365500"/>
            <a:ext cx="2590800" cy="6477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2402" name="Rectangle 2"/>
          <p:cNvSpPr>
            <a:spLocks noGrp="1" noChangeArrowheads="1"/>
          </p:cNvSpPr>
          <p:nvPr>
            <p:ph type="title"/>
          </p:nvPr>
        </p:nvSpPr>
        <p:spPr/>
        <p:txBody>
          <a:bodyPr/>
          <a:lstStyle/>
          <a:p>
            <a:r>
              <a:rPr lang="en-US"/>
              <a:t>Example:  SJJT, Inc. (C)</a:t>
            </a:r>
          </a:p>
        </p:txBody>
      </p:sp>
      <p:sp>
        <p:nvSpPr>
          <p:cNvPr id="102403" name="Rectangle 3"/>
          <p:cNvSpPr>
            <a:spLocks noGrp="1" noChangeArrowheads="1"/>
          </p:cNvSpPr>
          <p:nvPr>
            <p:ph type="body" idx="1"/>
          </p:nvPr>
        </p:nvSpPr>
        <p:spPr>
          <a:xfrm>
            <a:off x="687388" y="1079500"/>
            <a:ext cx="8039100" cy="2878138"/>
          </a:xfrm>
        </p:spPr>
        <p:txBody>
          <a:bodyPr/>
          <a:lstStyle/>
          <a:p>
            <a:r>
              <a:rPr lang="en-US">
                <a:solidFill>
                  <a:srgbClr val="66FFFF"/>
                </a:solidFill>
              </a:rPr>
              <a:t>Cost of Three Servers (continued)</a:t>
            </a:r>
          </a:p>
          <a:p>
            <a:endParaRPr lang="en-US">
              <a:solidFill>
                <a:srgbClr val="66FFFF"/>
              </a:solidFill>
            </a:endParaRPr>
          </a:p>
          <a:p>
            <a:pPr>
              <a:lnSpc>
                <a:spcPct val="75000"/>
              </a:lnSpc>
              <a:buFont typeface="Monotype Sorts" pitchFamily="2" charset="2"/>
              <a:buNone/>
            </a:pPr>
            <a:endParaRPr lang="en-US"/>
          </a:p>
          <a:p>
            <a:pPr>
              <a:lnSpc>
                <a:spcPct val="75000"/>
              </a:lnSpc>
              <a:buFont typeface="Monotype Sorts" pitchFamily="2" charset="2"/>
              <a:buNone/>
            </a:pPr>
            <a:endParaRPr lang="en-US"/>
          </a:p>
          <a:p>
            <a:pPr>
              <a:lnSpc>
                <a:spcPct val="55000"/>
              </a:lnSpc>
              <a:buFont typeface="Monotype Sorts" pitchFamily="2" charset="2"/>
              <a:buNone/>
            </a:pPr>
            <a:endParaRPr lang="en-US" sz="1600"/>
          </a:p>
          <a:p>
            <a:pPr>
              <a:buFont typeface="Monotype Sorts" pitchFamily="2" charset="2"/>
              <a:buNone/>
            </a:pPr>
            <a:r>
              <a:rPr lang="en-US"/>
              <a:t>   Thus,  </a:t>
            </a:r>
            <a:r>
              <a:rPr lang="en-US" i="1"/>
              <a:t>L</a:t>
            </a:r>
            <a:r>
              <a:rPr lang="en-US"/>
              <a:t>  =  .1446 + 40/30  =  1.4780</a:t>
            </a:r>
          </a:p>
          <a:p>
            <a:pPr>
              <a:buFont typeface="Monotype Sorts" pitchFamily="2" charset="2"/>
              <a:buNone/>
            </a:pPr>
            <a:endParaRPr lang="en-US" sz="1000"/>
          </a:p>
          <a:p>
            <a:pPr>
              <a:buFont typeface="Monotype Sorts" pitchFamily="2" charset="2"/>
              <a:buNone/>
            </a:pPr>
            <a:r>
              <a:rPr lang="en-US"/>
              <a:t>   Total Cost = 30(1.4780) + (20)(3) =    $104.35 per hour</a:t>
            </a:r>
          </a:p>
        </p:txBody>
      </p:sp>
      <p:graphicFrame>
        <p:nvGraphicFramePr>
          <p:cNvPr id="102406" name="Object 6"/>
          <p:cNvGraphicFramePr>
            <a:graphicFrameLocks noChangeAspect="1"/>
          </p:cNvGraphicFramePr>
          <p:nvPr/>
        </p:nvGraphicFramePr>
        <p:xfrm>
          <a:off x="788988" y="1762125"/>
          <a:ext cx="7951787" cy="887413"/>
        </p:xfrm>
        <a:graphic>
          <a:graphicData uri="http://schemas.openxmlformats.org/presentationml/2006/ole">
            <mc:AlternateContent xmlns:mc="http://schemas.openxmlformats.org/markup-compatibility/2006">
              <mc:Choice xmlns:v="urn:schemas-microsoft-com:vml" Requires="v">
                <p:oleObj spid="_x0000_s102414" name="Equation" r:id="rId4" imgW="9055080" imgH="977760" progId="Equation.DSMT4">
                  <p:embed/>
                </p:oleObj>
              </mc:Choice>
              <mc:Fallback>
                <p:oleObj name="Equation" r:id="rId4" imgW="9055080" imgH="977760" progId="Equation.DSMT4">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8988" y="1762125"/>
                        <a:ext cx="7951787" cy="887413"/>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1447800" y="1593850"/>
            <a:ext cx="7143750" cy="19812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2770" name="Rectangle 2"/>
          <p:cNvSpPr>
            <a:spLocks noGrp="1" noChangeArrowheads="1"/>
          </p:cNvSpPr>
          <p:nvPr>
            <p:ph type="title"/>
          </p:nvPr>
        </p:nvSpPr>
        <p:spPr>
          <a:noFill/>
          <a:ln/>
        </p:spPr>
        <p:txBody>
          <a:bodyPr/>
          <a:lstStyle/>
          <a:p>
            <a:r>
              <a:rPr lang="en-US"/>
              <a:t>Example:  SJJT, Inc. (C)</a:t>
            </a:r>
          </a:p>
        </p:txBody>
      </p:sp>
      <p:sp>
        <p:nvSpPr>
          <p:cNvPr id="32771" name="Rectangle 3"/>
          <p:cNvSpPr>
            <a:spLocks noGrp="1" noChangeArrowheads="1"/>
          </p:cNvSpPr>
          <p:nvPr>
            <p:ph type="body" idx="1"/>
          </p:nvPr>
        </p:nvSpPr>
        <p:spPr>
          <a:xfrm>
            <a:off x="687388" y="1079500"/>
            <a:ext cx="7772400" cy="3424238"/>
          </a:xfrm>
          <a:noFill/>
          <a:ln/>
        </p:spPr>
        <p:txBody>
          <a:bodyPr/>
          <a:lstStyle/>
          <a:p>
            <a:r>
              <a:rPr lang="en-US">
                <a:solidFill>
                  <a:srgbClr val="66FFFF"/>
                </a:solidFill>
              </a:rPr>
              <a:t>System Cost Comparison</a:t>
            </a:r>
          </a:p>
          <a:p>
            <a:pPr>
              <a:buFont typeface="Monotype Sorts" pitchFamily="2" charset="2"/>
              <a:buNone/>
            </a:pPr>
            <a:r>
              <a:rPr lang="en-US" sz="1000"/>
              <a:t>	</a:t>
            </a:r>
          </a:p>
          <a:p>
            <a:pPr>
              <a:buFont typeface="Monotype Sorts" pitchFamily="2" charset="2"/>
              <a:buNone/>
            </a:pPr>
            <a:r>
              <a:rPr lang="en-US"/>
              <a:t>		  		Waiting	  Wage 	   Total</a:t>
            </a:r>
          </a:p>
          <a:p>
            <a:pPr>
              <a:buFont typeface="Monotype Sorts" pitchFamily="2" charset="2"/>
              <a:buNone/>
            </a:pPr>
            <a:r>
              <a:rPr lang="en-US"/>
              <a:t>				</a:t>
            </a:r>
            <a:r>
              <a:rPr lang="en-US" u="sng"/>
              <a:t>Cost/Hr</a:t>
            </a:r>
            <a:r>
              <a:rPr lang="en-US"/>
              <a:t>	</a:t>
            </a:r>
            <a:r>
              <a:rPr lang="en-US" u="sng"/>
              <a:t>Cost/Hr</a:t>
            </a:r>
            <a:r>
              <a:rPr lang="en-US"/>
              <a:t>	</a:t>
            </a:r>
            <a:r>
              <a:rPr lang="en-US" u="sng"/>
              <a:t>Cost/Hr</a:t>
            </a:r>
            <a:endParaRPr lang="en-US"/>
          </a:p>
          <a:p>
            <a:pPr>
              <a:buFont typeface="Monotype Sorts" pitchFamily="2" charset="2"/>
              <a:buNone/>
            </a:pPr>
            <a:r>
              <a:rPr lang="en-US"/>
              <a:t>		2 Traders	  $82.00	  $40.00 	 $112.00</a:t>
            </a:r>
          </a:p>
          <a:p>
            <a:pPr>
              <a:buFont typeface="Monotype Sorts" pitchFamily="2" charset="2"/>
              <a:buNone/>
            </a:pPr>
            <a:r>
              <a:rPr lang="en-US"/>
              <a:t>		3 Traders	    44.35	    60.00 	   104.35</a:t>
            </a:r>
          </a:p>
          <a:p>
            <a:pPr>
              <a:buFont typeface="Monotype Sorts" pitchFamily="2" charset="2"/>
              <a:buNone/>
            </a:pPr>
            <a:endParaRPr lang="en-US" sz="1000"/>
          </a:p>
          <a:p>
            <a:pPr>
              <a:buFont typeface="Monotype Sorts" pitchFamily="2" charset="2"/>
              <a:buNone/>
            </a:pPr>
            <a:r>
              <a:rPr lang="en-US"/>
              <a:t>	    Thus, the cost of having 3 traders is less than that of 2 traders.</a:t>
            </a:r>
          </a:p>
        </p:txBody>
      </p:sp>
    </p:spTree>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a:lstStyle/>
          <a:p>
            <a:r>
              <a:rPr lang="en-US" dirty="0"/>
              <a:t>End of Chapter </a:t>
            </a:r>
            <a:r>
              <a:rPr lang="en-US" dirty="0" smtClean="0"/>
              <a:t>15, </a:t>
            </a:r>
            <a:r>
              <a:rPr lang="en-US" dirty="0"/>
              <a:t>Part A</a:t>
            </a:r>
          </a:p>
        </p:txBody>
      </p:sp>
      <p:sp>
        <p:nvSpPr>
          <p:cNvPr id="33795" name="AutoShape 3"/>
          <p:cNvSpPr>
            <a:spLocks noChangeArrowheads="1"/>
          </p:cNvSpPr>
          <p:nvPr/>
        </p:nvSpPr>
        <p:spPr bwMode="auto">
          <a:xfrm>
            <a:off x="3786188" y="3048000"/>
            <a:ext cx="1557337" cy="1611313"/>
          </a:xfrm>
          <a:prstGeom prst="roundRect">
            <a:avLst>
              <a:gd name="adj" fmla="val 12065"/>
            </a:avLst>
          </a:prstGeom>
          <a:noFill/>
          <a:ln w="50800">
            <a:solidFill>
              <a:srgbClr val="8CF4EA"/>
            </a:solidFill>
            <a:round/>
            <a:headEnd/>
            <a:tailEnd/>
          </a:ln>
          <a:effectLst>
            <a:outerShdw dist="35921" dir="2700000" algn="ctr" rotWithShape="0">
              <a:srgbClr val="000000"/>
            </a:outerShdw>
          </a:effectLst>
        </p:spPr>
        <p:txBody>
          <a:bodyPr wrap="none" anchor="ctr"/>
          <a:lstStyle/>
          <a:p>
            <a:endParaRPr lang="en-US"/>
          </a:p>
        </p:txBody>
      </p:sp>
      <p:sp>
        <p:nvSpPr>
          <p:cNvPr id="33796" name="Freeform 4"/>
          <p:cNvSpPr>
            <a:spLocks/>
          </p:cNvSpPr>
          <p:nvPr/>
        </p:nvSpPr>
        <p:spPr bwMode="auto">
          <a:xfrm>
            <a:off x="3930650" y="21336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w="12700" cap="rnd" cmpd="sng">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t>Structure of a Waiting Line System</a:t>
            </a:r>
          </a:p>
        </p:txBody>
      </p:sp>
      <p:sp>
        <p:nvSpPr>
          <p:cNvPr id="86019" name="Rectangle 3"/>
          <p:cNvSpPr>
            <a:spLocks noGrp="1" noChangeArrowheads="1"/>
          </p:cNvSpPr>
          <p:nvPr>
            <p:ph type="body" idx="1"/>
          </p:nvPr>
        </p:nvSpPr>
        <p:spPr>
          <a:xfrm>
            <a:off x="687388" y="1079500"/>
            <a:ext cx="7772400" cy="3360738"/>
          </a:xfrm>
        </p:spPr>
        <p:txBody>
          <a:bodyPr/>
          <a:lstStyle/>
          <a:p>
            <a:r>
              <a:rPr lang="en-US">
                <a:solidFill>
                  <a:srgbClr val="66FFFF"/>
                </a:solidFill>
              </a:rPr>
              <a:t>Queue Discipline</a:t>
            </a:r>
          </a:p>
          <a:p>
            <a:pPr lvl="1"/>
            <a:r>
              <a:rPr lang="en-US"/>
              <a:t>Most common queue discipline is </a:t>
            </a:r>
            <a:r>
              <a:rPr lang="en-US" u="sng"/>
              <a:t>first come, first served (FCFS)</a:t>
            </a:r>
            <a:r>
              <a:rPr lang="en-US"/>
              <a:t>.  </a:t>
            </a:r>
          </a:p>
          <a:p>
            <a:pPr lvl="1"/>
            <a:r>
              <a:rPr lang="en-US"/>
              <a:t>An elevator is an example of last come, first served (LCFS) queue discipline.</a:t>
            </a:r>
          </a:p>
          <a:p>
            <a:pPr lvl="1"/>
            <a:r>
              <a:rPr lang="en-US"/>
              <a:t>Other disciplines assign priorities to the waiting units and then serve the unit with the highest priority first.</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t>Structure of a Waiting Line System</a:t>
            </a:r>
          </a:p>
        </p:txBody>
      </p:sp>
      <p:sp>
        <p:nvSpPr>
          <p:cNvPr id="87043" name="Rectangle 3"/>
          <p:cNvSpPr>
            <a:spLocks noGrp="1" noChangeArrowheads="1"/>
          </p:cNvSpPr>
          <p:nvPr>
            <p:ph type="body" idx="1"/>
          </p:nvPr>
        </p:nvSpPr>
        <p:spPr>
          <a:xfrm>
            <a:off x="687388" y="1079500"/>
            <a:ext cx="7772400" cy="2217738"/>
          </a:xfrm>
        </p:spPr>
        <p:txBody>
          <a:bodyPr/>
          <a:lstStyle/>
          <a:p>
            <a:r>
              <a:rPr lang="en-US" dirty="0" smtClean="0">
                <a:solidFill>
                  <a:srgbClr val="66FFFF"/>
                </a:solidFill>
              </a:rPr>
              <a:t>Single-Server</a:t>
            </a:r>
            <a:endParaRPr lang="en-US" dirty="0">
              <a:solidFill>
                <a:srgbClr val="66FFFF"/>
              </a:solidFill>
            </a:endParaRPr>
          </a:p>
          <a:p>
            <a:pPr lvl="1"/>
            <a:endParaRPr lang="en-US" dirty="0"/>
          </a:p>
          <a:p>
            <a:pPr lvl="1">
              <a:buFontTx/>
              <a:buNone/>
            </a:pPr>
            <a:endParaRPr lang="en-US" dirty="0"/>
          </a:p>
          <a:p>
            <a:pPr lvl="1"/>
            <a:endParaRPr lang="en-US" dirty="0"/>
          </a:p>
          <a:p>
            <a:r>
              <a:rPr lang="en-US" dirty="0" smtClean="0">
                <a:solidFill>
                  <a:srgbClr val="66FFFF"/>
                </a:solidFill>
              </a:rPr>
              <a:t>Multiple-Server</a:t>
            </a:r>
            <a:endParaRPr lang="en-US" dirty="0">
              <a:solidFill>
                <a:srgbClr val="66FFFF"/>
              </a:solidFill>
            </a:endParaRPr>
          </a:p>
        </p:txBody>
      </p:sp>
      <p:sp>
        <p:nvSpPr>
          <p:cNvPr id="87045" name="Line 5"/>
          <p:cNvSpPr>
            <a:spLocks noChangeShapeType="1"/>
          </p:cNvSpPr>
          <p:nvPr/>
        </p:nvSpPr>
        <p:spPr bwMode="auto">
          <a:xfrm>
            <a:off x="3067050" y="2127250"/>
            <a:ext cx="2286000" cy="0"/>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a:lstStyle/>
          <a:p>
            <a:endParaRPr lang="en-US"/>
          </a:p>
        </p:txBody>
      </p:sp>
      <p:sp>
        <p:nvSpPr>
          <p:cNvPr id="87046" name="Line 6"/>
          <p:cNvSpPr>
            <a:spLocks noChangeShapeType="1"/>
          </p:cNvSpPr>
          <p:nvPr/>
        </p:nvSpPr>
        <p:spPr bwMode="auto">
          <a:xfrm flipV="1">
            <a:off x="6172200" y="2146300"/>
            <a:ext cx="533400" cy="0"/>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a:lstStyle/>
          <a:p>
            <a:endParaRPr lang="en-US"/>
          </a:p>
        </p:txBody>
      </p:sp>
      <p:sp>
        <p:nvSpPr>
          <p:cNvPr id="87047" name="Rectangle 7"/>
          <p:cNvSpPr>
            <a:spLocks noChangeArrowheads="1"/>
          </p:cNvSpPr>
          <p:nvPr/>
        </p:nvSpPr>
        <p:spPr bwMode="auto">
          <a:xfrm>
            <a:off x="5505450" y="1860550"/>
            <a:ext cx="495300" cy="552450"/>
          </a:xfrm>
          <a:prstGeom prst="rect">
            <a:avLst/>
          </a:prstGeom>
          <a:gradFill rotWithShape="0">
            <a:gsLst>
              <a:gs pos="0">
                <a:srgbClr val="336699"/>
              </a:gs>
              <a:gs pos="100000">
                <a:srgbClr val="336699">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nchorCtr="1"/>
          <a:lstStyle/>
          <a:p>
            <a:r>
              <a:rPr lang="en-US" sz="2400">
                <a:solidFill>
                  <a:srgbClr val="F7FFFF"/>
                </a:solidFill>
                <a:effectLst>
                  <a:outerShdw blurRad="38100" dist="38100" dir="2700000" algn="tl">
                    <a:srgbClr val="000000"/>
                  </a:outerShdw>
                </a:effectLst>
                <a:latin typeface="Times New Roman" pitchFamily="18" charset="0"/>
              </a:rPr>
              <a:t>S</a:t>
            </a:r>
            <a:r>
              <a:rPr lang="en-US" sz="2400" baseline="-25000">
                <a:solidFill>
                  <a:srgbClr val="F7FFFF"/>
                </a:solidFill>
                <a:effectLst>
                  <a:outerShdw blurRad="38100" dist="38100" dir="2700000" algn="tl">
                    <a:srgbClr val="000000"/>
                  </a:outerShdw>
                </a:effectLst>
                <a:latin typeface="Times New Roman" pitchFamily="18" charset="0"/>
              </a:rPr>
              <a:t>1</a:t>
            </a:r>
          </a:p>
        </p:txBody>
      </p:sp>
      <p:sp>
        <p:nvSpPr>
          <p:cNvPr id="87049" name="Line 9"/>
          <p:cNvSpPr>
            <a:spLocks noChangeShapeType="1"/>
          </p:cNvSpPr>
          <p:nvPr/>
        </p:nvSpPr>
        <p:spPr bwMode="auto">
          <a:xfrm>
            <a:off x="4673600" y="3898900"/>
            <a:ext cx="660400" cy="0"/>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a:lstStyle/>
          <a:p>
            <a:endParaRPr lang="en-US"/>
          </a:p>
        </p:txBody>
      </p:sp>
      <p:sp>
        <p:nvSpPr>
          <p:cNvPr id="87050" name="Line 10"/>
          <p:cNvSpPr>
            <a:spLocks noChangeShapeType="1"/>
          </p:cNvSpPr>
          <p:nvPr/>
        </p:nvSpPr>
        <p:spPr bwMode="auto">
          <a:xfrm>
            <a:off x="6153150" y="3917950"/>
            <a:ext cx="533400" cy="0"/>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a:lstStyle/>
          <a:p>
            <a:endParaRPr lang="en-US"/>
          </a:p>
        </p:txBody>
      </p:sp>
      <p:sp>
        <p:nvSpPr>
          <p:cNvPr id="87051" name="Rectangle 11"/>
          <p:cNvSpPr>
            <a:spLocks noChangeArrowheads="1"/>
          </p:cNvSpPr>
          <p:nvPr/>
        </p:nvSpPr>
        <p:spPr bwMode="auto">
          <a:xfrm>
            <a:off x="5486400" y="3632200"/>
            <a:ext cx="495300" cy="552450"/>
          </a:xfrm>
          <a:prstGeom prst="rect">
            <a:avLst/>
          </a:prstGeom>
          <a:gradFill rotWithShape="0">
            <a:gsLst>
              <a:gs pos="0">
                <a:srgbClr val="336699"/>
              </a:gs>
              <a:gs pos="100000">
                <a:srgbClr val="336699">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nchorCtr="1"/>
          <a:lstStyle/>
          <a:p>
            <a:r>
              <a:rPr lang="en-US" sz="2400">
                <a:solidFill>
                  <a:srgbClr val="F7FFFF"/>
                </a:solidFill>
                <a:effectLst>
                  <a:outerShdw blurRad="38100" dist="38100" dir="2700000" algn="tl">
                    <a:srgbClr val="000000"/>
                  </a:outerShdw>
                </a:effectLst>
                <a:latin typeface="Times New Roman" pitchFamily="18" charset="0"/>
              </a:rPr>
              <a:t>S</a:t>
            </a:r>
            <a:r>
              <a:rPr lang="en-US" sz="2400" baseline="-25000">
                <a:solidFill>
                  <a:srgbClr val="F7FFFF"/>
                </a:solidFill>
                <a:effectLst>
                  <a:outerShdw blurRad="38100" dist="38100" dir="2700000" algn="tl">
                    <a:srgbClr val="000000"/>
                  </a:outerShdw>
                </a:effectLst>
                <a:latin typeface="Times New Roman" pitchFamily="18" charset="0"/>
              </a:rPr>
              <a:t>1</a:t>
            </a:r>
          </a:p>
        </p:txBody>
      </p:sp>
      <p:sp>
        <p:nvSpPr>
          <p:cNvPr id="87052" name="Line 12"/>
          <p:cNvSpPr>
            <a:spLocks noChangeShapeType="1"/>
          </p:cNvSpPr>
          <p:nvPr/>
        </p:nvSpPr>
        <p:spPr bwMode="auto">
          <a:xfrm>
            <a:off x="3048000" y="4737100"/>
            <a:ext cx="2286000" cy="0"/>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a:lstStyle/>
          <a:p>
            <a:endParaRPr lang="en-US"/>
          </a:p>
        </p:txBody>
      </p:sp>
      <p:sp>
        <p:nvSpPr>
          <p:cNvPr id="87053" name="Line 13"/>
          <p:cNvSpPr>
            <a:spLocks noChangeShapeType="1"/>
          </p:cNvSpPr>
          <p:nvPr/>
        </p:nvSpPr>
        <p:spPr bwMode="auto">
          <a:xfrm>
            <a:off x="6153150" y="4756150"/>
            <a:ext cx="533400" cy="0"/>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a:lstStyle/>
          <a:p>
            <a:endParaRPr lang="en-US"/>
          </a:p>
        </p:txBody>
      </p:sp>
      <p:sp>
        <p:nvSpPr>
          <p:cNvPr id="87054" name="Rectangle 14"/>
          <p:cNvSpPr>
            <a:spLocks noChangeArrowheads="1"/>
          </p:cNvSpPr>
          <p:nvPr/>
        </p:nvSpPr>
        <p:spPr bwMode="auto">
          <a:xfrm>
            <a:off x="5486400" y="4470400"/>
            <a:ext cx="495300" cy="552450"/>
          </a:xfrm>
          <a:prstGeom prst="rect">
            <a:avLst/>
          </a:prstGeom>
          <a:gradFill rotWithShape="0">
            <a:gsLst>
              <a:gs pos="0">
                <a:srgbClr val="336699"/>
              </a:gs>
              <a:gs pos="100000">
                <a:srgbClr val="336699">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nchorCtr="1"/>
          <a:lstStyle/>
          <a:p>
            <a:r>
              <a:rPr lang="en-US" sz="2400">
                <a:solidFill>
                  <a:srgbClr val="F7FFFF"/>
                </a:solidFill>
                <a:effectLst>
                  <a:outerShdw blurRad="38100" dist="38100" dir="2700000" algn="tl">
                    <a:srgbClr val="000000"/>
                  </a:outerShdw>
                </a:effectLst>
                <a:latin typeface="Times New Roman" pitchFamily="18" charset="0"/>
              </a:rPr>
              <a:t>S</a:t>
            </a:r>
            <a:r>
              <a:rPr lang="en-US" sz="2400" baseline="-25000">
                <a:solidFill>
                  <a:srgbClr val="F7FFFF"/>
                </a:solidFill>
                <a:effectLst>
                  <a:outerShdw blurRad="38100" dist="38100" dir="2700000" algn="tl">
                    <a:srgbClr val="000000"/>
                  </a:outerShdw>
                </a:effectLst>
                <a:latin typeface="Times New Roman" pitchFamily="18" charset="0"/>
              </a:rPr>
              <a:t>2</a:t>
            </a:r>
          </a:p>
        </p:txBody>
      </p:sp>
      <p:sp>
        <p:nvSpPr>
          <p:cNvPr id="87055" name="Line 15"/>
          <p:cNvSpPr>
            <a:spLocks noChangeShapeType="1"/>
          </p:cNvSpPr>
          <p:nvPr/>
        </p:nvSpPr>
        <p:spPr bwMode="auto">
          <a:xfrm>
            <a:off x="6153150" y="5575300"/>
            <a:ext cx="514350" cy="0"/>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a:lstStyle/>
          <a:p>
            <a:endParaRPr lang="en-US"/>
          </a:p>
        </p:txBody>
      </p:sp>
      <p:sp>
        <p:nvSpPr>
          <p:cNvPr id="87056" name="Rectangle 16"/>
          <p:cNvSpPr>
            <a:spLocks noChangeArrowheads="1"/>
          </p:cNvSpPr>
          <p:nvPr/>
        </p:nvSpPr>
        <p:spPr bwMode="auto">
          <a:xfrm>
            <a:off x="5486400" y="5289550"/>
            <a:ext cx="495300" cy="552450"/>
          </a:xfrm>
          <a:prstGeom prst="rect">
            <a:avLst/>
          </a:prstGeom>
          <a:gradFill rotWithShape="0">
            <a:gsLst>
              <a:gs pos="0">
                <a:srgbClr val="336699"/>
              </a:gs>
              <a:gs pos="100000">
                <a:srgbClr val="336699">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nchorCtr="1"/>
          <a:lstStyle/>
          <a:p>
            <a:r>
              <a:rPr lang="en-US" sz="2400">
                <a:solidFill>
                  <a:srgbClr val="F7FFFF"/>
                </a:solidFill>
                <a:effectLst>
                  <a:outerShdw blurRad="38100" dist="38100" dir="2700000" algn="tl">
                    <a:srgbClr val="000000"/>
                  </a:outerShdw>
                </a:effectLst>
                <a:latin typeface="Times New Roman" pitchFamily="18" charset="0"/>
              </a:rPr>
              <a:t>S</a:t>
            </a:r>
            <a:r>
              <a:rPr lang="en-US" sz="2400" baseline="-25000">
                <a:solidFill>
                  <a:srgbClr val="F7FFFF"/>
                </a:solidFill>
                <a:effectLst>
                  <a:outerShdw blurRad="38100" dist="38100" dir="2700000" algn="tl">
                    <a:srgbClr val="000000"/>
                  </a:outerShdw>
                </a:effectLst>
                <a:latin typeface="Times New Roman" pitchFamily="18" charset="0"/>
              </a:rPr>
              <a:t>3</a:t>
            </a:r>
          </a:p>
        </p:txBody>
      </p:sp>
      <p:sp>
        <p:nvSpPr>
          <p:cNvPr id="87057" name="Line 17"/>
          <p:cNvSpPr>
            <a:spLocks noChangeShapeType="1"/>
          </p:cNvSpPr>
          <p:nvPr/>
        </p:nvSpPr>
        <p:spPr bwMode="auto">
          <a:xfrm>
            <a:off x="4673600" y="3898900"/>
            <a:ext cx="0" cy="1657350"/>
          </a:xfrm>
          <a:prstGeom prst="line">
            <a:avLst/>
          </a:prstGeom>
          <a:noFill/>
          <a:ln w="12700">
            <a:solidFill>
              <a:schemeClr val="tx1"/>
            </a:solidFill>
            <a:round/>
            <a:headEnd/>
            <a:tailEnd/>
          </a:ln>
          <a:effectLst>
            <a:outerShdw dist="17961" dir="2700000" algn="ctr" rotWithShape="0">
              <a:schemeClr val="bg2"/>
            </a:outerShdw>
          </a:effectLst>
        </p:spPr>
        <p:txBody>
          <a:bodyPr/>
          <a:lstStyle/>
          <a:p>
            <a:endParaRPr lang="en-US"/>
          </a:p>
        </p:txBody>
      </p:sp>
      <p:sp>
        <p:nvSpPr>
          <p:cNvPr id="87058" name="Line 18"/>
          <p:cNvSpPr>
            <a:spLocks noChangeShapeType="1"/>
          </p:cNvSpPr>
          <p:nvPr/>
        </p:nvSpPr>
        <p:spPr bwMode="auto">
          <a:xfrm>
            <a:off x="4667250" y="5556250"/>
            <a:ext cx="666750" cy="0"/>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a:lstStyle/>
          <a:p>
            <a:endParaRPr lang="en-US"/>
          </a:p>
        </p:txBody>
      </p:sp>
      <p:sp>
        <p:nvSpPr>
          <p:cNvPr id="87059" name="Rectangle 19"/>
          <p:cNvSpPr>
            <a:spLocks noChangeArrowheads="1"/>
          </p:cNvSpPr>
          <p:nvPr/>
        </p:nvSpPr>
        <p:spPr bwMode="auto">
          <a:xfrm>
            <a:off x="2952750" y="1689100"/>
            <a:ext cx="3886200" cy="914400"/>
          </a:xfrm>
          <a:prstGeom prst="rect">
            <a:avLst/>
          </a:prstGeom>
          <a:noFill/>
          <a:ln w="19050">
            <a:solidFill>
              <a:schemeClr val="tx1"/>
            </a:solidFill>
            <a:prstDash val="dash"/>
            <a:miter lim="800000"/>
            <a:headEnd type="none" w="sm" len="sm"/>
            <a:tailEnd type="none" w="sm" len="sm"/>
          </a:ln>
          <a:effectLst/>
        </p:spPr>
        <p:txBody>
          <a:bodyPr wrap="none" anchor="ctr"/>
          <a:lstStyle/>
          <a:p>
            <a:endParaRPr lang="en-US"/>
          </a:p>
        </p:txBody>
      </p:sp>
      <p:sp>
        <p:nvSpPr>
          <p:cNvPr id="87060" name="Rectangle 20"/>
          <p:cNvSpPr>
            <a:spLocks noChangeArrowheads="1"/>
          </p:cNvSpPr>
          <p:nvPr/>
        </p:nvSpPr>
        <p:spPr bwMode="auto">
          <a:xfrm>
            <a:off x="2933700" y="3460750"/>
            <a:ext cx="3905250" cy="2552700"/>
          </a:xfrm>
          <a:prstGeom prst="rect">
            <a:avLst/>
          </a:prstGeom>
          <a:noFill/>
          <a:ln w="19050">
            <a:solidFill>
              <a:schemeClr val="tx1"/>
            </a:solidFill>
            <a:prstDash val="dash"/>
            <a:miter lim="800000"/>
            <a:headEnd type="none" w="sm" len="sm"/>
            <a:tailEnd type="none" w="sm" len="sm"/>
          </a:ln>
          <a:effectLst/>
        </p:spPr>
        <p:txBody>
          <a:bodyPr wrap="none" anchor="ctr"/>
          <a:lstStyle/>
          <a:p>
            <a:endParaRPr lang="en-US"/>
          </a:p>
        </p:txBody>
      </p:sp>
      <p:sp>
        <p:nvSpPr>
          <p:cNvPr id="87061" name="Text Box 21"/>
          <p:cNvSpPr txBox="1">
            <a:spLocks noChangeArrowheads="1"/>
          </p:cNvSpPr>
          <p:nvPr/>
        </p:nvSpPr>
        <p:spPr bwMode="auto">
          <a:xfrm>
            <a:off x="6918325" y="4419600"/>
            <a:ext cx="1403350" cy="695325"/>
          </a:xfrm>
          <a:prstGeom prst="rect">
            <a:avLst/>
          </a:prstGeom>
          <a:noFill/>
          <a:ln w="12700">
            <a:noFill/>
            <a:miter lim="800000"/>
            <a:headEnd type="none" w="sm" len="sm"/>
            <a:tailEnd type="none" w="sm" len="sm"/>
          </a:ln>
          <a:effectLst/>
        </p:spPr>
        <p:txBody>
          <a:bodyPr wrap="none">
            <a:spAutoFit/>
          </a:bodyPr>
          <a:lstStyle/>
          <a:p>
            <a:pPr>
              <a:lnSpc>
                <a:spcPct val="90000"/>
              </a:lnSpc>
            </a:pPr>
            <a:r>
              <a:rPr lang="en-US">
                <a:solidFill>
                  <a:srgbClr val="FFFFFF"/>
                </a:solidFill>
                <a:effectLst>
                  <a:outerShdw blurRad="38100" dist="38100" dir="2700000" algn="tl">
                    <a:srgbClr val="000000"/>
                  </a:outerShdw>
                </a:effectLst>
              </a:rPr>
              <a:t>Customer</a:t>
            </a:r>
          </a:p>
          <a:p>
            <a:pPr>
              <a:lnSpc>
                <a:spcPct val="90000"/>
              </a:lnSpc>
            </a:pPr>
            <a:r>
              <a:rPr lang="en-US">
                <a:solidFill>
                  <a:srgbClr val="FFFFFF"/>
                </a:solidFill>
                <a:effectLst>
                  <a:outerShdw blurRad="38100" dist="38100" dir="2700000" algn="tl">
                    <a:srgbClr val="000000"/>
                  </a:outerShdw>
                </a:effectLst>
              </a:rPr>
              <a:t>leaves</a:t>
            </a:r>
          </a:p>
        </p:txBody>
      </p:sp>
      <p:sp>
        <p:nvSpPr>
          <p:cNvPr id="87062" name="Text Box 22"/>
          <p:cNvSpPr txBox="1">
            <a:spLocks noChangeArrowheads="1"/>
          </p:cNvSpPr>
          <p:nvPr/>
        </p:nvSpPr>
        <p:spPr bwMode="auto">
          <a:xfrm>
            <a:off x="6937375" y="1790700"/>
            <a:ext cx="1403350" cy="695325"/>
          </a:xfrm>
          <a:prstGeom prst="rect">
            <a:avLst/>
          </a:prstGeom>
          <a:noFill/>
          <a:ln w="12700">
            <a:noFill/>
            <a:miter lim="800000"/>
            <a:headEnd type="none" w="sm" len="sm"/>
            <a:tailEnd type="none" w="sm" len="sm"/>
          </a:ln>
          <a:effectLst/>
        </p:spPr>
        <p:txBody>
          <a:bodyPr wrap="none">
            <a:spAutoFit/>
          </a:bodyPr>
          <a:lstStyle/>
          <a:p>
            <a:pPr>
              <a:lnSpc>
                <a:spcPct val="90000"/>
              </a:lnSpc>
            </a:pPr>
            <a:r>
              <a:rPr lang="en-US">
                <a:solidFill>
                  <a:srgbClr val="FFFFFF"/>
                </a:solidFill>
                <a:effectLst>
                  <a:outerShdw blurRad="38100" dist="38100" dir="2700000" algn="tl">
                    <a:srgbClr val="000000"/>
                  </a:outerShdw>
                </a:effectLst>
              </a:rPr>
              <a:t>Customer</a:t>
            </a:r>
          </a:p>
          <a:p>
            <a:pPr>
              <a:lnSpc>
                <a:spcPct val="90000"/>
              </a:lnSpc>
            </a:pPr>
            <a:r>
              <a:rPr lang="en-US">
                <a:solidFill>
                  <a:srgbClr val="FFFFFF"/>
                </a:solidFill>
                <a:effectLst>
                  <a:outerShdw blurRad="38100" dist="38100" dir="2700000" algn="tl">
                    <a:srgbClr val="000000"/>
                  </a:outerShdw>
                </a:effectLst>
              </a:rPr>
              <a:t>leaves</a:t>
            </a:r>
          </a:p>
        </p:txBody>
      </p:sp>
      <p:sp>
        <p:nvSpPr>
          <p:cNvPr id="87063" name="Text Box 23"/>
          <p:cNvSpPr txBox="1">
            <a:spLocks noChangeArrowheads="1"/>
          </p:cNvSpPr>
          <p:nvPr/>
        </p:nvSpPr>
        <p:spPr bwMode="auto">
          <a:xfrm>
            <a:off x="1470025" y="4381500"/>
            <a:ext cx="1403350" cy="695325"/>
          </a:xfrm>
          <a:prstGeom prst="rect">
            <a:avLst/>
          </a:prstGeom>
          <a:noFill/>
          <a:ln w="12700">
            <a:noFill/>
            <a:miter lim="800000"/>
            <a:headEnd type="none" w="sm" len="sm"/>
            <a:tailEnd type="none" w="sm" len="sm"/>
          </a:ln>
          <a:effectLst/>
        </p:spPr>
        <p:txBody>
          <a:bodyPr wrap="none">
            <a:spAutoFit/>
          </a:bodyPr>
          <a:lstStyle/>
          <a:p>
            <a:pPr>
              <a:lnSpc>
                <a:spcPct val="90000"/>
              </a:lnSpc>
            </a:pPr>
            <a:r>
              <a:rPr lang="en-US">
                <a:solidFill>
                  <a:srgbClr val="FFFFFF"/>
                </a:solidFill>
                <a:effectLst>
                  <a:outerShdw blurRad="38100" dist="38100" dir="2700000" algn="tl">
                    <a:srgbClr val="000000"/>
                  </a:outerShdw>
                </a:effectLst>
              </a:rPr>
              <a:t>Customer</a:t>
            </a:r>
          </a:p>
          <a:p>
            <a:pPr>
              <a:lnSpc>
                <a:spcPct val="90000"/>
              </a:lnSpc>
            </a:pPr>
            <a:r>
              <a:rPr lang="en-US">
                <a:solidFill>
                  <a:srgbClr val="FFFFFF"/>
                </a:solidFill>
                <a:effectLst>
                  <a:outerShdw blurRad="38100" dist="38100" dir="2700000" algn="tl">
                    <a:srgbClr val="000000"/>
                  </a:outerShdw>
                </a:effectLst>
              </a:rPr>
              <a:t>arrives</a:t>
            </a:r>
          </a:p>
        </p:txBody>
      </p:sp>
      <p:sp>
        <p:nvSpPr>
          <p:cNvPr id="87064" name="Text Box 24"/>
          <p:cNvSpPr txBox="1">
            <a:spLocks noChangeArrowheads="1"/>
          </p:cNvSpPr>
          <p:nvPr/>
        </p:nvSpPr>
        <p:spPr bwMode="auto">
          <a:xfrm>
            <a:off x="1489075" y="1771650"/>
            <a:ext cx="1403350" cy="695325"/>
          </a:xfrm>
          <a:prstGeom prst="rect">
            <a:avLst/>
          </a:prstGeom>
          <a:noFill/>
          <a:ln w="12700">
            <a:noFill/>
            <a:miter lim="800000"/>
            <a:headEnd type="none" w="sm" len="sm"/>
            <a:tailEnd type="none" w="sm" len="sm"/>
          </a:ln>
          <a:effectLst/>
        </p:spPr>
        <p:txBody>
          <a:bodyPr wrap="none">
            <a:spAutoFit/>
          </a:bodyPr>
          <a:lstStyle/>
          <a:p>
            <a:pPr>
              <a:lnSpc>
                <a:spcPct val="90000"/>
              </a:lnSpc>
            </a:pPr>
            <a:r>
              <a:rPr lang="en-US">
                <a:solidFill>
                  <a:srgbClr val="FFFFFF"/>
                </a:solidFill>
                <a:effectLst>
                  <a:outerShdw blurRad="38100" dist="38100" dir="2700000" algn="tl">
                    <a:srgbClr val="000000"/>
                  </a:outerShdw>
                </a:effectLst>
              </a:rPr>
              <a:t>Customer</a:t>
            </a:r>
          </a:p>
          <a:p>
            <a:pPr>
              <a:lnSpc>
                <a:spcPct val="90000"/>
              </a:lnSpc>
            </a:pPr>
            <a:r>
              <a:rPr lang="en-US">
                <a:solidFill>
                  <a:srgbClr val="FFFFFF"/>
                </a:solidFill>
                <a:effectLst>
                  <a:outerShdw blurRad="38100" dist="38100" dir="2700000" algn="tl">
                    <a:srgbClr val="000000"/>
                  </a:outerShdw>
                </a:effectLst>
              </a:rPr>
              <a:t>arrives</a:t>
            </a:r>
          </a:p>
        </p:txBody>
      </p:sp>
      <p:sp>
        <p:nvSpPr>
          <p:cNvPr id="87065" name="Text Box 25"/>
          <p:cNvSpPr txBox="1">
            <a:spLocks noChangeArrowheads="1"/>
          </p:cNvSpPr>
          <p:nvPr/>
        </p:nvSpPr>
        <p:spPr bwMode="auto">
          <a:xfrm>
            <a:off x="3017838" y="1752600"/>
            <a:ext cx="1700212" cy="393700"/>
          </a:xfrm>
          <a:prstGeom prst="rect">
            <a:avLst/>
          </a:prstGeom>
          <a:noFill/>
          <a:ln w="12700">
            <a:noFill/>
            <a:miter lim="800000"/>
            <a:headEnd type="none" w="sm" len="sm"/>
            <a:tailEnd type="none" w="sm" len="sm"/>
          </a:ln>
          <a:effectLst/>
        </p:spPr>
        <p:txBody>
          <a:bodyPr wrap="none">
            <a:spAutoFit/>
          </a:bodyPr>
          <a:lstStyle/>
          <a:p>
            <a:pPr>
              <a:lnSpc>
                <a:spcPct val="90000"/>
              </a:lnSpc>
            </a:pPr>
            <a:r>
              <a:rPr lang="en-US">
                <a:solidFill>
                  <a:srgbClr val="FFFFFF"/>
                </a:solidFill>
                <a:effectLst>
                  <a:outerShdw blurRad="38100" dist="38100" dir="2700000" algn="tl">
                    <a:srgbClr val="000000"/>
                  </a:outerShdw>
                </a:effectLst>
              </a:rPr>
              <a:t>Waiting line</a:t>
            </a:r>
          </a:p>
        </p:txBody>
      </p:sp>
      <p:sp>
        <p:nvSpPr>
          <p:cNvPr id="87066" name="Text Box 26"/>
          <p:cNvSpPr txBox="1">
            <a:spLocks noChangeArrowheads="1"/>
          </p:cNvSpPr>
          <p:nvPr/>
        </p:nvSpPr>
        <p:spPr bwMode="auto">
          <a:xfrm>
            <a:off x="2979738" y="4362450"/>
            <a:ext cx="1700212" cy="393700"/>
          </a:xfrm>
          <a:prstGeom prst="rect">
            <a:avLst/>
          </a:prstGeom>
          <a:noFill/>
          <a:ln w="12700">
            <a:noFill/>
            <a:miter lim="800000"/>
            <a:headEnd type="none" w="sm" len="sm"/>
            <a:tailEnd type="none" w="sm" len="sm"/>
          </a:ln>
          <a:effectLst/>
        </p:spPr>
        <p:txBody>
          <a:bodyPr wrap="none">
            <a:spAutoFit/>
          </a:bodyPr>
          <a:lstStyle/>
          <a:p>
            <a:pPr>
              <a:lnSpc>
                <a:spcPct val="90000"/>
              </a:lnSpc>
            </a:pPr>
            <a:r>
              <a:rPr lang="en-US">
                <a:solidFill>
                  <a:srgbClr val="FFFFFF"/>
                </a:solidFill>
                <a:effectLst>
                  <a:outerShdw blurRad="38100" dist="38100" dir="2700000" algn="tl">
                    <a:srgbClr val="000000"/>
                  </a:outerShdw>
                </a:effectLst>
              </a:rPr>
              <a:t>Waiting line</a:t>
            </a:r>
          </a:p>
        </p:txBody>
      </p:sp>
      <p:sp>
        <p:nvSpPr>
          <p:cNvPr id="87067" name="Text Box 27"/>
          <p:cNvSpPr txBox="1">
            <a:spLocks noChangeArrowheads="1"/>
          </p:cNvSpPr>
          <p:nvPr/>
        </p:nvSpPr>
        <p:spPr bwMode="auto">
          <a:xfrm>
            <a:off x="5653088" y="1276350"/>
            <a:ext cx="1074737" cy="393700"/>
          </a:xfrm>
          <a:prstGeom prst="rect">
            <a:avLst/>
          </a:prstGeom>
          <a:noFill/>
          <a:ln w="12700">
            <a:noFill/>
            <a:miter lim="800000"/>
            <a:headEnd type="none" w="sm" len="sm"/>
            <a:tailEnd type="none" w="sm" len="sm"/>
          </a:ln>
          <a:effectLst/>
        </p:spPr>
        <p:txBody>
          <a:bodyPr wrap="none">
            <a:spAutoFit/>
          </a:bodyPr>
          <a:lstStyle/>
          <a:p>
            <a:pPr>
              <a:lnSpc>
                <a:spcPct val="90000"/>
              </a:lnSpc>
            </a:pPr>
            <a:r>
              <a:rPr lang="en-US">
                <a:effectLst>
                  <a:outerShdw blurRad="38100" dist="38100" dir="2700000" algn="tl">
                    <a:srgbClr val="000000"/>
                  </a:outerShdw>
                </a:effectLst>
              </a:rPr>
              <a:t>System</a:t>
            </a:r>
          </a:p>
        </p:txBody>
      </p:sp>
      <p:sp>
        <p:nvSpPr>
          <p:cNvPr id="87068" name="Text Box 28"/>
          <p:cNvSpPr txBox="1">
            <a:spLocks noChangeArrowheads="1"/>
          </p:cNvSpPr>
          <p:nvPr/>
        </p:nvSpPr>
        <p:spPr bwMode="auto">
          <a:xfrm>
            <a:off x="5653088" y="3028950"/>
            <a:ext cx="1074737" cy="393700"/>
          </a:xfrm>
          <a:prstGeom prst="rect">
            <a:avLst/>
          </a:prstGeom>
          <a:noFill/>
          <a:ln w="12700">
            <a:noFill/>
            <a:miter lim="800000"/>
            <a:headEnd type="none" w="sm" len="sm"/>
            <a:tailEnd type="none" w="sm" len="sm"/>
          </a:ln>
          <a:effectLst/>
        </p:spPr>
        <p:txBody>
          <a:bodyPr wrap="none">
            <a:spAutoFit/>
          </a:bodyPr>
          <a:lstStyle/>
          <a:p>
            <a:pPr>
              <a:lnSpc>
                <a:spcPct val="90000"/>
              </a:lnSpc>
            </a:pPr>
            <a:r>
              <a:rPr lang="en-US">
                <a:effectLst>
                  <a:outerShdw blurRad="38100" dist="38100" dir="2700000" algn="tl">
                    <a:srgbClr val="000000"/>
                  </a:outerShdw>
                </a:effectLst>
              </a:rPr>
              <a:t>System</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6613" y="242888"/>
            <a:ext cx="7475537" cy="433387"/>
          </a:xfrm>
          <a:noFill/>
          <a:ln/>
        </p:spPr>
        <p:txBody>
          <a:bodyPr/>
          <a:lstStyle/>
          <a:p>
            <a:r>
              <a:rPr lang="en-US"/>
              <a:t>Queuing Systems</a:t>
            </a:r>
          </a:p>
        </p:txBody>
      </p:sp>
      <p:sp>
        <p:nvSpPr>
          <p:cNvPr id="8195" name="Rectangle 3"/>
          <p:cNvSpPr>
            <a:spLocks noGrp="1" noChangeArrowheads="1"/>
          </p:cNvSpPr>
          <p:nvPr>
            <p:ph type="body" idx="1"/>
          </p:nvPr>
        </p:nvSpPr>
        <p:spPr>
          <a:xfrm>
            <a:off x="687388" y="1081088"/>
            <a:ext cx="7456487" cy="2119312"/>
          </a:xfrm>
          <a:noFill/>
          <a:ln/>
        </p:spPr>
        <p:txBody>
          <a:bodyPr/>
          <a:lstStyle/>
          <a:p>
            <a:r>
              <a:rPr lang="en-US" dirty="0"/>
              <a:t>A </a:t>
            </a:r>
            <a:r>
              <a:rPr lang="en-US" u="sng" dirty="0"/>
              <a:t>three part code</a:t>
            </a:r>
            <a:r>
              <a:rPr lang="en-US" dirty="0"/>
              <a:t> of the form </a:t>
            </a:r>
            <a:r>
              <a:rPr lang="en-US" i="1" dirty="0"/>
              <a:t>A</a:t>
            </a:r>
            <a:r>
              <a:rPr lang="en-US" dirty="0"/>
              <a:t>/</a:t>
            </a:r>
            <a:r>
              <a:rPr lang="en-US" i="1" dirty="0"/>
              <a:t>B</a:t>
            </a:r>
            <a:r>
              <a:rPr lang="en-US" dirty="0"/>
              <a:t>/</a:t>
            </a:r>
            <a:r>
              <a:rPr lang="en-US" i="1" dirty="0"/>
              <a:t>k</a:t>
            </a:r>
            <a:r>
              <a:rPr lang="en-US" dirty="0"/>
              <a:t>  is used to describe various queuing systems.  </a:t>
            </a:r>
          </a:p>
          <a:p>
            <a:r>
              <a:rPr lang="en-US" i="1" dirty="0"/>
              <a:t>A</a:t>
            </a:r>
            <a:r>
              <a:rPr lang="en-US" dirty="0"/>
              <a:t> identifies the arrival distribution, </a:t>
            </a:r>
            <a:r>
              <a:rPr lang="en-US" i="1" dirty="0"/>
              <a:t>B</a:t>
            </a:r>
            <a:r>
              <a:rPr lang="en-US" dirty="0"/>
              <a:t>  the service (departure) distribution, and </a:t>
            </a:r>
            <a:r>
              <a:rPr lang="en-US" i="1" dirty="0"/>
              <a:t>k</a:t>
            </a:r>
            <a:r>
              <a:rPr lang="en-US" dirty="0"/>
              <a:t>  the number of </a:t>
            </a:r>
            <a:r>
              <a:rPr lang="en-US" dirty="0" smtClean="0"/>
              <a:t>servers </a:t>
            </a:r>
            <a:r>
              <a:rPr lang="en-US" dirty="0"/>
              <a:t>for the system.</a:t>
            </a: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836613" y="242888"/>
            <a:ext cx="7475537" cy="433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Queuing Systems</a:t>
            </a:r>
          </a:p>
        </p:txBody>
      </p:sp>
      <p:sp>
        <p:nvSpPr>
          <p:cNvPr id="125955" name="Rectangle 3"/>
          <p:cNvSpPr>
            <a:spLocks noChangeArrowheads="1"/>
          </p:cNvSpPr>
          <p:nvPr/>
        </p:nvSpPr>
        <p:spPr bwMode="auto">
          <a:xfrm>
            <a:off x="687388" y="1093788"/>
            <a:ext cx="7456487" cy="3516312"/>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Symbols used for the arrival and service processes are:  </a:t>
            </a:r>
            <a:r>
              <a:rPr lang="en-US" sz="2400" i="1">
                <a:effectLst>
                  <a:outerShdw blurRad="38100" dist="38100" dir="2700000" algn="tl">
                    <a:srgbClr val="000000"/>
                  </a:outerShdw>
                </a:effectLst>
              </a:rPr>
              <a:t>M</a:t>
            </a:r>
            <a:r>
              <a:rPr lang="en-US" sz="2400">
                <a:effectLst>
                  <a:outerShdw blurRad="38100" dist="38100" dir="2700000" algn="tl">
                    <a:srgbClr val="000000"/>
                  </a:outerShdw>
                </a:effectLst>
              </a:rPr>
              <a:t> - Markov distributions (Poisson/exponential), </a:t>
            </a:r>
            <a:r>
              <a:rPr lang="en-US" sz="2400" i="1">
                <a:effectLst>
                  <a:outerShdw blurRad="38100" dist="38100" dir="2700000" algn="tl">
                    <a:srgbClr val="000000"/>
                  </a:outerShdw>
                </a:effectLst>
              </a:rPr>
              <a:t>D</a:t>
            </a:r>
            <a:r>
              <a:rPr lang="en-US" sz="2400">
                <a:effectLst>
                  <a:outerShdw blurRad="38100" dist="38100" dir="2700000" algn="tl">
                    <a:srgbClr val="000000"/>
                  </a:outerShdw>
                </a:effectLst>
              </a:rPr>
              <a:t> - Deterministic (constant) and </a:t>
            </a:r>
            <a:r>
              <a:rPr lang="en-US" sz="2400" i="1">
                <a:effectLst>
                  <a:outerShdw blurRad="38100" dist="38100" dir="2700000" algn="tl">
                    <a:srgbClr val="000000"/>
                  </a:outerShdw>
                </a:effectLst>
              </a:rPr>
              <a:t>G</a:t>
            </a:r>
            <a:r>
              <a:rPr lang="en-US" sz="2400">
                <a:effectLst>
                  <a:outerShdw blurRad="38100" dist="38100" dir="2700000" algn="tl">
                    <a:srgbClr val="000000"/>
                  </a:outerShdw>
                </a:effectLst>
              </a:rPr>
              <a:t> - General distribution (with a known mean and variance). </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For example, </a:t>
            </a:r>
            <a:r>
              <a:rPr lang="en-US" sz="2400" i="1">
                <a:effectLst>
                  <a:outerShdw blurRad="38100" dist="38100" dir="2700000" algn="tl">
                    <a:srgbClr val="000000"/>
                  </a:outerShdw>
                </a:effectLst>
              </a:rPr>
              <a:t>M</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M</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k</a:t>
            </a:r>
            <a:r>
              <a:rPr lang="en-US" sz="2400">
                <a:effectLst>
                  <a:outerShdw blurRad="38100" dist="38100" dir="2700000" algn="tl">
                    <a:srgbClr val="000000"/>
                  </a:outerShdw>
                </a:effectLst>
              </a:rPr>
              <a:t>  refers to a system in which arrivals occur according to a Poisson distribution, service times follow an exponential distribution and there are </a:t>
            </a:r>
            <a:r>
              <a:rPr lang="en-US" sz="2400" i="1">
                <a:effectLst>
                  <a:outerShdw blurRad="38100" dist="38100" dir="2700000" algn="tl">
                    <a:srgbClr val="000000"/>
                  </a:outerShdw>
                </a:effectLst>
              </a:rPr>
              <a:t>k</a:t>
            </a:r>
            <a:r>
              <a:rPr lang="en-US" sz="2400">
                <a:effectLst>
                  <a:outerShdw blurRad="38100" dist="38100" dir="2700000" algn="tl">
                    <a:srgbClr val="000000"/>
                  </a:outerShdw>
                </a:effectLst>
              </a:rPr>
              <a:t>  servers working at identical service rates.  </a:t>
            </a: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1066800" y="1409700"/>
            <a:ext cx="7029450" cy="2514600"/>
          </a:xfrm>
          <a:prstGeom prst="rect">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9218" name="Rectangle 2"/>
          <p:cNvSpPr>
            <a:spLocks noGrp="1" noChangeArrowheads="1"/>
          </p:cNvSpPr>
          <p:nvPr>
            <p:ph type="title"/>
          </p:nvPr>
        </p:nvSpPr>
        <p:spPr>
          <a:noFill/>
          <a:ln/>
        </p:spPr>
        <p:txBody>
          <a:bodyPr/>
          <a:lstStyle/>
          <a:p>
            <a:r>
              <a:rPr lang="en-US"/>
              <a:t>Queuing System Input Characteristics</a:t>
            </a:r>
          </a:p>
        </p:txBody>
      </p:sp>
      <p:sp>
        <p:nvSpPr>
          <p:cNvPr id="9219" name="Rectangle 3"/>
          <p:cNvSpPr>
            <a:spLocks noGrp="1" noChangeArrowheads="1"/>
          </p:cNvSpPr>
          <p:nvPr>
            <p:ph type="body" idx="1"/>
          </p:nvPr>
        </p:nvSpPr>
        <p:spPr>
          <a:xfrm>
            <a:off x="687388" y="1104900"/>
            <a:ext cx="7886700" cy="2725738"/>
          </a:xfrm>
          <a:noFill/>
          <a:ln/>
        </p:spPr>
        <p:txBody>
          <a:bodyPr/>
          <a:lstStyle/>
          <a:p>
            <a:pPr>
              <a:buFont typeface="Monotype Sorts" pitchFamily="2" charset="2"/>
              <a:buNone/>
            </a:pPr>
            <a:endParaRPr lang="en-US" dirty="0">
              <a:latin typeface="Symbol" pitchFamily="18" charset="2"/>
            </a:endParaRPr>
          </a:p>
          <a:p>
            <a:pPr>
              <a:buFont typeface="Monotype Sorts" pitchFamily="2" charset="2"/>
              <a:buNone/>
            </a:pPr>
            <a:r>
              <a:rPr lang="en-US" dirty="0">
                <a:latin typeface="Symbol" pitchFamily="18" charset="2"/>
              </a:rPr>
              <a:t>	</a:t>
            </a:r>
            <a:r>
              <a:rPr lang="en-US" i="1" dirty="0">
                <a:latin typeface="Symbol" pitchFamily="18" charset="2"/>
              </a:rPr>
              <a:t></a:t>
            </a:r>
            <a:r>
              <a:rPr lang="en-US" dirty="0"/>
              <a:t>  =  the average arrival </a:t>
            </a:r>
            <a:r>
              <a:rPr lang="en-US" u="sng" dirty="0"/>
              <a:t>rate</a:t>
            </a:r>
            <a:endParaRPr lang="en-US" dirty="0"/>
          </a:p>
          <a:p>
            <a:pPr>
              <a:buFont typeface="Monotype Sorts" pitchFamily="2" charset="2"/>
              <a:buNone/>
            </a:pPr>
            <a:r>
              <a:rPr lang="en-US" dirty="0"/>
              <a:t>	  1/</a:t>
            </a:r>
            <a:r>
              <a:rPr lang="en-US" i="1" dirty="0">
                <a:latin typeface="Symbol" pitchFamily="18" charset="2"/>
              </a:rPr>
              <a:t></a:t>
            </a:r>
            <a:r>
              <a:rPr lang="en-US" dirty="0"/>
              <a:t> </a:t>
            </a:r>
            <a:r>
              <a:rPr lang="en-US" sz="2000" dirty="0"/>
              <a:t> </a:t>
            </a:r>
            <a:r>
              <a:rPr lang="en-US" dirty="0"/>
              <a:t>=  the average </a:t>
            </a:r>
            <a:r>
              <a:rPr lang="en-US" u="sng" dirty="0"/>
              <a:t>time</a:t>
            </a:r>
            <a:r>
              <a:rPr lang="en-US" dirty="0"/>
              <a:t> between arrivals</a:t>
            </a:r>
          </a:p>
          <a:p>
            <a:pPr>
              <a:buFont typeface="Monotype Sorts" pitchFamily="2" charset="2"/>
              <a:buNone/>
            </a:pPr>
            <a:r>
              <a:rPr lang="en-US" dirty="0"/>
              <a:t>	      </a:t>
            </a:r>
            <a:r>
              <a:rPr lang="en-US" i="1" dirty="0"/>
              <a:t>µ </a:t>
            </a:r>
            <a:r>
              <a:rPr lang="en-US" dirty="0"/>
              <a:t> =  the average service </a:t>
            </a:r>
            <a:r>
              <a:rPr lang="en-US" u="sng" dirty="0"/>
              <a:t>rate</a:t>
            </a:r>
            <a:r>
              <a:rPr lang="en-US" dirty="0"/>
              <a:t> for each server</a:t>
            </a:r>
          </a:p>
          <a:p>
            <a:pPr>
              <a:buFont typeface="Monotype Sorts" pitchFamily="2" charset="2"/>
              <a:buNone/>
            </a:pPr>
            <a:r>
              <a:rPr lang="en-US" dirty="0"/>
              <a:t>	  1/</a:t>
            </a:r>
            <a:r>
              <a:rPr lang="en-US" i="1" dirty="0"/>
              <a:t>µ </a:t>
            </a:r>
            <a:r>
              <a:rPr lang="en-US" sz="2000" dirty="0"/>
              <a:t> </a:t>
            </a:r>
            <a:r>
              <a:rPr lang="en-US" dirty="0"/>
              <a:t>=  the average service </a:t>
            </a:r>
            <a:r>
              <a:rPr lang="en-US" u="sng" dirty="0"/>
              <a:t>time</a:t>
            </a:r>
            <a:endParaRPr lang="en-US" dirty="0"/>
          </a:p>
          <a:p>
            <a:pPr>
              <a:buFont typeface="Monotype Sorts" pitchFamily="2" charset="2"/>
              <a:buNone/>
            </a:pPr>
            <a:r>
              <a:rPr lang="en-US" dirty="0"/>
              <a:t>	      </a:t>
            </a:r>
            <a:r>
              <a:rPr lang="en-US" i="1" dirty="0">
                <a:latin typeface="Symbol" pitchFamily="18" charset="2"/>
              </a:rPr>
              <a:t></a:t>
            </a:r>
            <a:r>
              <a:rPr lang="en-US" dirty="0">
                <a:latin typeface="Symbol" pitchFamily="18" charset="2"/>
              </a:rPr>
              <a:t></a:t>
            </a:r>
            <a:r>
              <a:rPr lang="en-US" dirty="0"/>
              <a:t> =  the standard deviation of the service </a:t>
            </a:r>
            <a:r>
              <a:rPr lang="en-US" u="sng" dirty="0"/>
              <a:t>time</a:t>
            </a:r>
            <a:endParaRPr lang="en-US" dirty="0"/>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981</TotalTime>
  <Pages>30</Pages>
  <Words>1155</Words>
  <Application>Microsoft Office PowerPoint</Application>
  <PresentationFormat>On-screen Show (4:3)</PresentationFormat>
  <Paragraphs>375</Paragraphs>
  <Slides>46</Slides>
  <Notes>46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QMB11ch01</vt:lpstr>
      <vt:lpstr>Equation</vt:lpstr>
      <vt:lpstr>PowerPoint Presentation</vt:lpstr>
      <vt:lpstr>Chapter 15, Part A Waiting Line Models</vt:lpstr>
      <vt:lpstr>Structure of a Waiting Line System</vt:lpstr>
      <vt:lpstr>Structure of a Waiting Line System</vt:lpstr>
      <vt:lpstr>Structure of a Waiting Line System</vt:lpstr>
      <vt:lpstr>Structure of a Waiting Line System</vt:lpstr>
      <vt:lpstr>Queuing Systems</vt:lpstr>
      <vt:lpstr>PowerPoint Presentation</vt:lpstr>
      <vt:lpstr>Queuing System Input Characteristics</vt:lpstr>
      <vt:lpstr>Queuing System Operating Characteristics</vt:lpstr>
      <vt:lpstr>PowerPoint Presentation</vt:lpstr>
      <vt:lpstr>Analytical Formulas</vt:lpstr>
      <vt:lpstr>Single-Server Waiting Line Model with Poisson Arrivals and Exponential Service Times</vt:lpstr>
      <vt:lpstr>Example:  SJJT, Inc. (A)</vt:lpstr>
      <vt:lpstr>Example:  SJJT, Inc. (A)</vt:lpstr>
      <vt:lpstr>Example:  SJJT, Inc. (A)</vt:lpstr>
      <vt:lpstr>Example:  SJJT, Inc. (A)</vt:lpstr>
      <vt:lpstr>Example:  SJJT, Inc. (A)</vt:lpstr>
      <vt:lpstr>Example:  SJJT, Inc. (A)</vt:lpstr>
      <vt:lpstr>Example:  SJJT, Inc. (A)</vt:lpstr>
      <vt:lpstr>Example:  SJJT, Inc. (A)</vt:lpstr>
      <vt:lpstr>Example:  SJJT, Inc. (A)</vt:lpstr>
      <vt:lpstr>Example:  SJJT, Inc. (A)</vt:lpstr>
      <vt:lpstr>Example:  SJJT, Inc. (A)</vt:lpstr>
      <vt:lpstr>Example:  SJJT, Inc. (A)</vt:lpstr>
      <vt:lpstr>Example:  SJJT, Inc. (A)</vt:lpstr>
      <vt:lpstr>PowerPoint Presentation</vt:lpstr>
      <vt:lpstr>Multiple-Server Waiting Line Model with Poisson Arrivals and Exponential Service Times</vt:lpstr>
      <vt:lpstr>M/M/k  Example:  SJJT, Inc. (B)</vt:lpstr>
      <vt:lpstr>M/M/k  Example:  SJJT, Inc. (B)</vt:lpstr>
      <vt:lpstr>M/M/k  Example:  SJJT, Inc. (B)</vt:lpstr>
      <vt:lpstr>M/M/k  Example:  SJJT, Inc. (B)</vt:lpstr>
      <vt:lpstr>Example:  SJJT, Inc. (B)</vt:lpstr>
      <vt:lpstr>Example:  SJJT, Inc. (B)</vt:lpstr>
      <vt:lpstr>Example:  SJJT, Inc. (B)</vt:lpstr>
      <vt:lpstr>PowerPoint Presentation</vt:lpstr>
      <vt:lpstr>Example:  SJJT, Inc. (C)</vt:lpstr>
      <vt:lpstr>Example:  SJJT, Inc. (C)</vt:lpstr>
      <vt:lpstr>PowerPoint Presentation</vt:lpstr>
      <vt:lpstr>Example:  SJJT, Inc. (C)</vt:lpstr>
      <vt:lpstr>Example:  SJJT, Inc. (C)</vt:lpstr>
      <vt:lpstr>Example:  SJJT, Inc. (C)</vt:lpstr>
      <vt:lpstr>Example:  SJJT, Inc. (C)</vt:lpstr>
      <vt:lpstr>Example:  SJJT, Inc. (C)</vt:lpstr>
      <vt:lpstr>Example:  SJJT, Inc. (C)</vt:lpstr>
      <vt:lpstr>End of Chapter 15, Part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Part A</dc:title>
  <dc:subject>Waiting Line Models</dc:subject>
  <dc:creator>John Loucks</dc:creator>
  <cp:lastModifiedBy>John IV</cp:lastModifiedBy>
  <cp:revision>96</cp:revision>
  <cp:lastPrinted>1601-01-01T00:00:00Z</cp:lastPrinted>
  <dcterms:created xsi:type="dcterms:W3CDTF">1996-04-17T17:07:54Z</dcterms:created>
  <dcterms:modified xsi:type="dcterms:W3CDTF">2012-02-16T17:55:33Z</dcterms:modified>
</cp:coreProperties>
</file>