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28"/>
  </p:notesMasterIdLst>
  <p:handoutMasterIdLst>
    <p:handoutMasterId r:id="rId29"/>
  </p:handoutMasterIdLst>
  <p:sldIdLst>
    <p:sldId id="292" r:id="rId2"/>
    <p:sldId id="257" r:id="rId3"/>
    <p:sldId id="345" r:id="rId4"/>
    <p:sldId id="350" r:id="rId5"/>
    <p:sldId id="351" r:id="rId6"/>
    <p:sldId id="352" r:id="rId7"/>
    <p:sldId id="353" r:id="rId8"/>
    <p:sldId id="335" r:id="rId9"/>
    <p:sldId id="332" r:id="rId10"/>
    <p:sldId id="319" r:id="rId11"/>
    <p:sldId id="320" r:id="rId12"/>
    <p:sldId id="321" r:id="rId13"/>
    <p:sldId id="342" r:id="rId14"/>
    <p:sldId id="322" r:id="rId15"/>
    <p:sldId id="336" r:id="rId16"/>
    <p:sldId id="337" r:id="rId17"/>
    <p:sldId id="324" r:id="rId18"/>
    <p:sldId id="325" r:id="rId19"/>
    <p:sldId id="338" r:id="rId20"/>
    <p:sldId id="340" r:id="rId21"/>
    <p:sldId id="327" r:id="rId22"/>
    <p:sldId id="328" r:id="rId23"/>
    <p:sldId id="329" r:id="rId24"/>
    <p:sldId id="330" r:id="rId25"/>
    <p:sldId id="341" r:id="rId26"/>
    <p:sldId id="285" r:id="rId27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Book Antiqua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FF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8BA1AF"/>
    <a:srgbClr val="7A7A7A"/>
    <a:srgbClr val="896409"/>
    <a:srgbClr val="D8D690"/>
    <a:srgbClr val="E2E1AE"/>
    <a:srgbClr val="9AADBC"/>
    <a:srgbClr val="006699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91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-762" y="-72"/>
      </p:cViewPr>
      <p:guideLst>
        <p:guide orient="horz" pos="784"/>
        <p:guide pos="504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5.xml"/><Relationship Id="rId13" Type="http://schemas.openxmlformats.org/officeDocument/2006/relationships/slide" Target="slides/slide21.xml"/><Relationship Id="rId3" Type="http://schemas.openxmlformats.org/officeDocument/2006/relationships/slide" Target="slides/slide10.xml"/><Relationship Id="rId7" Type="http://schemas.openxmlformats.org/officeDocument/2006/relationships/slide" Target="slides/slide14.xml"/><Relationship Id="rId12" Type="http://schemas.openxmlformats.org/officeDocument/2006/relationships/slide" Target="slides/slide20.xml"/><Relationship Id="rId2" Type="http://schemas.openxmlformats.org/officeDocument/2006/relationships/slide" Target="slides/slide9.xml"/><Relationship Id="rId1" Type="http://schemas.openxmlformats.org/officeDocument/2006/relationships/slide" Target="slides/slide3.xml"/><Relationship Id="rId6" Type="http://schemas.openxmlformats.org/officeDocument/2006/relationships/slide" Target="slides/slide13.xml"/><Relationship Id="rId11" Type="http://schemas.openxmlformats.org/officeDocument/2006/relationships/slide" Target="slides/slide19.xml"/><Relationship Id="rId5" Type="http://schemas.openxmlformats.org/officeDocument/2006/relationships/slide" Target="slides/slide12.xml"/><Relationship Id="rId10" Type="http://schemas.openxmlformats.org/officeDocument/2006/relationships/slide" Target="slides/slide18.xml"/><Relationship Id="rId4" Type="http://schemas.openxmlformats.org/officeDocument/2006/relationships/slide" Target="slides/slide11.xml"/><Relationship Id="rId9" Type="http://schemas.openxmlformats.org/officeDocument/2006/relationships/slide" Target="slides/slide17.xml"/><Relationship Id="rId14" Type="http://schemas.openxmlformats.org/officeDocument/2006/relationships/slide" Target="slides/slide2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4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810ECA9F-1BF2-4441-821E-2DE48B22010C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099601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0"/>
            <a:r>
              <a:rPr lang="en-US" smtClean="0"/>
              <a:t>Second Level</a:t>
            </a:r>
          </a:p>
          <a:p>
            <a:pPr lvl="0"/>
            <a:r>
              <a:rPr lang="en-US" smtClean="0"/>
              <a:t>Third Level</a:t>
            </a:r>
          </a:p>
          <a:p>
            <a:pPr lvl="0"/>
            <a:r>
              <a:rPr lang="en-US" smtClean="0"/>
              <a:t>Fourth Level</a:t>
            </a:r>
          </a:p>
          <a:p>
            <a:pPr lvl="0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381750" y="8750300"/>
            <a:ext cx="406400" cy="301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C37FB57E-AEE3-4A33-8687-01E194276DD7}" type="slidenum">
              <a:rPr lang="en-US" sz="1400">
                <a:effectLst/>
              </a:rPr>
              <a:pPr algn="r"/>
              <a:t>‹#›</a:t>
            </a:fld>
            <a:endParaRPr lang="en-US" sz="140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8127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02413" y="52388"/>
            <a:ext cx="1971675" cy="5695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2388"/>
            <a:ext cx="5764213" cy="5695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388"/>
            <a:ext cx="7772400" cy="8143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1104900"/>
            <a:ext cx="3867150" cy="2244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06938" y="3502025"/>
            <a:ext cx="3867150" cy="2246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738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1104900"/>
            <a:ext cx="3867150" cy="46434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6699">
                <a:gamma/>
                <a:shade val="46275"/>
                <a:invGamma/>
              </a:srgbClr>
            </a:gs>
            <a:gs pos="50000">
              <a:srgbClr val="666699"/>
            </a:gs>
            <a:gs pos="100000">
              <a:srgbClr val="666699">
                <a:gamma/>
                <a:shade val="46275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1490" name="Group 2"/>
          <p:cNvGrpSpPr>
            <a:grpSpLocks/>
          </p:cNvGrpSpPr>
          <p:nvPr/>
        </p:nvGrpSpPr>
        <p:grpSpPr bwMode="auto">
          <a:xfrm>
            <a:off x="457200" y="304800"/>
            <a:ext cx="8231188" cy="6183313"/>
            <a:chOff x="372" y="186"/>
            <a:chExt cx="5185" cy="3895"/>
          </a:xfrm>
        </p:grpSpPr>
        <p:grpSp>
          <p:nvGrpSpPr>
            <p:cNvPr id="191491" name="Group 3"/>
            <p:cNvGrpSpPr>
              <a:grpSpLocks/>
            </p:cNvGrpSpPr>
            <p:nvPr/>
          </p:nvGrpSpPr>
          <p:grpSpPr bwMode="auto">
            <a:xfrm>
              <a:off x="372" y="186"/>
              <a:ext cx="5185" cy="919"/>
              <a:chOff x="372" y="186"/>
              <a:chExt cx="5185" cy="919"/>
            </a:xfrm>
          </p:grpSpPr>
          <p:sp>
            <p:nvSpPr>
              <p:cNvPr id="191492" name="Freeform 4"/>
              <p:cNvSpPr>
                <a:spLocks/>
              </p:cNvSpPr>
              <p:nvPr/>
            </p:nvSpPr>
            <p:spPr bwMode="auto">
              <a:xfrm>
                <a:off x="372" y="192"/>
                <a:ext cx="86" cy="9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96"/>
                  </a:cxn>
                  <a:cxn ang="0">
                    <a:pos x="85" y="816"/>
                  </a:cxn>
                  <a:cxn ang="0">
                    <a:pos x="0" y="912"/>
                  </a:cxn>
                  <a:cxn ang="0">
                    <a:pos x="0" y="0"/>
                  </a:cxn>
                </a:cxnLst>
                <a:rect l="0" t="0" r="r" b="b"/>
                <a:pathLst>
                  <a:path w="86" h="913">
                    <a:moveTo>
                      <a:pt x="0" y="0"/>
                    </a:moveTo>
                    <a:lnTo>
                      <a:pt x="85" y="96"/>
                    </a:lnTo>
                    <a:lnTo>
                      <a:pt x="85" y="816"/>
                    </a:lnTo>
                    <a:lnTo>
                      <a:pt x="0" y="91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493" name="Freeform 5"/>
              <p:cNvSpPr>
                <a:spLocks/>
              </p:cNvSpPr>
              <p:nvPr/>
            </p:nvSpPr>
            <p:spPr bwMode="auto">
              <a:xfrm>
                <a:off x="5470" y="186"/>
                <a:ext cx="87" cy="910"/>
              </a:xfrm>
              <a:custGeom>
                <a:avLst/>
                <a:gdLst/>
                <a:ahLst/>
                <a:cxnLst>
                  <a:cxn ang="0">
                    <a:pos x="86" y="0"/>
                  </a:cxn>
                  <a:cxn ang="0">
                    <a:pos x="0" y="93"/>
                  </a:cxn>
                  <a:cxn ang="0">
                    <a:pos x="0" y="813"/>
                  </a:cxn>
                  <a:cxn ang="0">
                    <a:pos x="86" y="909"/>
                  </a:cxn>
                  <a:cxn ang="0">
                    <a:pos x="86" y="0"/>
                  </a:cxn>
                </a:cxnLst>
                <a:rect l="0" t="0" r="r" b="b"/>
                <a:pathLst>
                  <a:path w="87" h="910">
                    <a:moveTo>
                      <a:pt x="86" y="0"/>
                    </a:moveTo>
                    <a:lnTo>
                      <a:pt x="0" y="93"/>
                    </a:lnTo>
                    <a:lnTo>
                      <a:pt x="0" y="813"/>
                    </a:lnTo>
                    <a:lnTo>
                      <a:pt x="86" y="909"/>
                    </a:lnTo>
                    <a:lnTo>
                      <a:pt x="86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494" name="Freeform 6"/>
              <p:cNvSpPr>
                <a:spLocks/>
              </p:cNvSpPr>
              <p:nvPr/>
            </p:nvSpPr>
            <p:spPr bwMode="auto">
              <a:xfrm>
                <a:off x="372" y="189"/>
                <a:ext cx="5185" cy="10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184" y="3"/>
                  </a:cxn>
                  <a:cxn ang="0">
                    <a:pos x="5093" y="102"/>
                  </a:cxn>
                  <a:cxn ang="0">
                    <a:pos x="88" y="102"/>
                  </a:cxn>
                  <a:cxn ang="0">
                    <a:pos x="0" y="0"/>
                  </a:cxn>
                </a:cxnLst>
                <a:rect l="0" t="0" r="r" b="b"/>
                <a:pathLst>
                  <a:path w="5185" h="103">
                    <a:moveTo>
                      <a:pt x="0" y="0"/>
                    </a:moveTo>
                    <a:lnTo>
                      <a:pt x="5184" y="3"/>
                    </a:lnTo>
                    <a:lnTo>
                      <a:pt x="5093" y="102"/>
                    </a:lnTo>
                    <a:lnTo>
                      <a:pt x="88" y="10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1495" name="Group 7"/>
            <p:cNvGrpSpPr>
              <a:grpSpLocks/>
            </p:cNvGrpSpPr>
            <p:nvPr/>
          </p:nvGrpSpPr>
          <p:grpSpPr bwMode="auto">
            <a:xfrm>
              <a:off x="372" y="291"/>
              <a:ext cx="5185" cy="3790"/>
              <a:chOff x="372" y="291"/>
              <a:chExt cx="5185" cy="3790"/>
            </a:xfrm>
          </p:grpSpPr>
          <p:sp>
            <p:nvSpPr>
              <p:cNvPr id="191496" name="Freeform 8"/>
              <p:cNvSpPr>
                <a:spLocks/>
              </p:cNvSpPr>
              <p:nvPr/>
            </p:nvSpPr>
            <p:spPr bwMode="auto">
              <a:xfrm>
                <a:off x="372" y="807"/>
                <a:ext cx="79" cy="327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8" y="107"/>
                  </a:cxn>
                  <a:cxn ang="0">
                    <a:pos x="78" y="3166"/>
                  </a:cxn>
                  <a:cxn ang="0">
                    <a:pos x="0" y="3273"/>
                  </a:cxn>
                  <a:cxn ang="0">
                    <a:pos x="0" y="0"/>
                  </a:cxn>
                </a:cxnLst>
                <a:rect l="0" t="0" r="r" b="b"/>
                <a:pathLst>
                  <a:path w="79" h="3274">
                    <a:moveTo>
                      <a:pt x="0" y="0"/>
                    </a:moveTo>
                    <a:lnTo>
                      <a:pt x="78" y="107"/>
                    </a:lnTo>
                    <a:lnTo>
                      <a:pt x="78" y="3166"/>
                    </a:lnTo>
                    <a:lnTo>
                      <a:pt x="0" y="3273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497" name="Freeform 9"/>
              <p:cNvSpPr>
                <a:spLocks/>
              </p:cNvSpPr>
              <p:nvPr/>
            </p:nvSpPr>
            <p:spPr bwMode="auto">
              <a:xfrm>
                <a:off x="5470" y="747"/>
                <a:ext cx="84" cy="3325"/>
              </a:xfrm>
              <a:custGeom>
                <a:avLst/>
                <a:gdLst/>
                <a:ahLst/>
                <a:cxnLst>
                  <a:cxn ang="0">
                    <a:pos x="83" y="0"/>
                  </a:cxn>
                  <a:cxn ang="0">
                    <a:pos x="3" y="109"/>
                  </a:cxn>
                  <a:cxn ang="0">
                    <a:pos x="0" y="3233"/>
                  </a:cxn>
                  <a:cxn ang="0">
                    <a:pos x="83" y="3324"/>
                  </a:cxn>
                  <a:cxn ang="0">
                    <a:pos x="83" y="0"/>
                  </a:cxn>
                </a:cxnLst>
                <a:rect l="0" t="0" r="r" b="b"/>
                <a:pathLst>
                  <a:path w="84" h="3325">
                    <a:moveTo>
                      <a:pt x="83" y="0"/>
                    </a:moveTo>
                    <a:lnTo>
                      <a:pt x="3" y="109"/>
                    </a:lnTo>
                    <a:lnTo>
                      <a:pt x="0" y="3233"/>
                    </a:lnTo>
                    <a:lnTo>
                      <a:pt x="83" y="3324"/>
                    </a:lnTo>
                    <a:lnTo>
                      <a:pt x="83" y="0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498" name="Freeform 10"/>
              <p:cNvSpPr>
                <a:spLocks/>
              </p:cNvSpPr>
              <p:nvPr/>
            </p:nvSpPr>
            <p:spPr bwMode="auto">
              <a:xfrm>
                <a:off x="372" y="3984"/>
                <a:ext cx="5185" cy="88"/>
              </a:xfrm>
              <a:custGeom>
                <a:avLst/>
                <a:gdLst/>
                <a:ahLst/>
                <a:cxnLst>
                  <a:cxn ang="0">
                    <a:pos x="0" y="87"/>
                  </a:cxn>
                  <a:cxn ang="0">
                    <a:pos x="5184" y="87"/>
                  </a:cxn>
                  <a:cxn ang="0">
                    <a:pos x="5095" y="0"/>
                  </a:cxn>
                  <a:cxn ang="0">
                    <a:pos x="89" y="0"/>
                  </a:cxn>
                  <a:cxn ang="0">
                    <a:pos x="0" y="87"/>
                  </a:cxn>
                </a:cxnLst>
                <a:rect l="0" t="0" r="r" b="b"/>
                <a:pathLst>
                  <a:path w="5185" h="88">
                    <a:moveTo>
                      <a:pt x="0" y="87"/>
                    </a:moveTo>
                    <a:lnTo>
                      <a:pt x="5184" y="87"/>
                    </a:lnTo>
                    <a:lnTo>
                      <a:pt x="5095" y="0"/>
                    </a:lnTo>
                    <a:lnTo>
                      <a:pt x="89" y="0"/>
                    </a:lnTo>
                    <a:lnTo>
                      <a:pt x="0" y="87"/>
                    </a:lnTo>
                  </a:path>
                </a:pathLst>
              </a:custGeom>
              <a:noFill/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1499" name="Rectangle 11"/>
              <p:cNvSpPr>
                <a:spLocks noChangeArrowheads="1"/>
              </p:cNvSpPr>
              <p:nvPr/>
            </p:nvSpPr>
            <p:spPr bwMode="auto">
              <a:xfrm>
                <a:off x="457" y="291"/>
                <a:ext cx="5013" cy="369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150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150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1104900"/>
            <a:ext cx="7886700" cy="4643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7" name="Rectangle 16"/>
          <p:cNvSpPr>
            <a:spLocks noChangeArrowheads="1"/>
          </p:cNvSpPr>
          <p:nvPr userDrawn="1"/>
        </p:nvSpPr>
        <p:spPr bwMode="auto">
          <a:xfrm>
            <a:off x="8012658" y="6296819"/>
            <a:ext cx="543420" cy="366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</a:t>
            </a:r>
            <a:fld id="{52D30340-E83C-4288-85A8-74FE9C04A5A1}" type="slidenum">
              <a:rPr lang="en-US" sz="1500" baseline="0">
                <a:effectLst/>
              </a:rPr>
              <a:pPr algn="l"/>
              <a:t>‹#›</a:t>
            </a:fld>
            <a:endParaRPr lang="en-US" sz="1500" baseline="0" dirty="0">
              <a:effectLst/>
            </a:endParaRPr>
          </a:p>
        </p:txBody>
      </p:sp>
      <p:sp>
        <p:nvSpPr>
          <p:cNvPr id="18" name="Rectangle 17"/>
          <p:cNvSpPr>
            <a:spLocks noChangeArrowheads="1"/>
          </p:cNvSpPr>
          <p:nvPr userDrawn="1"/>
        </p:nvSpPr>
        <p:spPr bwMode="auto">
          <a:xfrm>
            <a:off x="7596733" y="6060282"/>
            <a:ext cx="831850" cy="5975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>
                <a:effectLst/>
              </a:rPr>
              <a:t>            </a:t>
            </a:r>
            <a:r>
              <a:rPr lang="en-US" sz="1500" baseline="0" dirty="0">
                <a:effectLst/>
              </a:rPr>
              <a:t>Slide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587921" y="6244432"/>
            <a:ext cx="6827837" cy="5476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2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  <a:ea typeface="+mn-ea"/>
                <a:cs typeface="+mn-cs"/>
              </a:defRPr>
            </a:lvl9pPr>
          </a:lstStyle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© </a:t>
            </a:r>
            <a:r>
              <a:rPr lang="en-US" sz="15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2013  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Cengage Learning.  All </a:t>
            </a:r>
            <a:r>
              <a:rPr lang="en-US" sz="1500" baseline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Rights</a:t>
            </a: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Reserved.  May not be scanned, copied</a:t>
            </a:r>
          </a:p>
          <a:p>
            <a:pPr algn="l">
              <a:lnSpc>
                <a:spcPts val="1600"/>
              </a:lnSpc>
              <a:spcBef>
                <a:spcPct val="20000"/>
              </a:spcBef>
              <a:defRPr/>
            </a:pPr>
            <a:r>
              <a: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ook Antiqua" pitchFamily="18" charset="0"/>
              </a:rPr>
              <a:t>    or duplicated, or posted to a publicly accessible website, in whole or in part.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66FFFF"/>
          </a:solidFill>
          <a:effectLst>
            <a:outerShdw blurRad="38100" dist="38100" dir="2700000" algn="tl">
              <a:srgbClr val="000000"/>
            </a:outerShdw>
          </a:effectLst>
          <a:latin typeface="Book Antiqua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75000"/>
        <a:buFont typeface="Monotype Sort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SzPct val="125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6FFFF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e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0.emf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1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3.emf"/><Relationship Id="rId4" Type="http://schemas.openxmlformats.org/officeDocument/2006/relationships/oleObject" Target="../embeddings/oleObject12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4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1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20.emf"/><Relationship Id="rId5" Type="http://schemas.openxmlformats.org/officeDocument/2006/relationships/image" Target="../media/image17.e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9.emf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 descr="C:\Users\John IV\Downloads\978084006233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5446" y="412750"/>
            <a:ext cx="4288644" cy="562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" name="Group 30"/>
          <p:cNvGrpSpPr/>
          <p:nvPr/>
        </p:nvGrpSpPr>
        <p:grpSpPr>
          <a:xfrm>
            <a:off x="5481875" y="2122566"/>
            <a:ext cx="2594095" cy="1827486"/>
            <a:chOff x="6033407" y="2122566"/>
            <a:chExt cx="2594095" cy="1827486"/>
          </a:xfrm>
        </p:grpSpPr>
        <p:sp>
          <p:nvSpPr>
            <p:cNvPr id="32" name="Rectangle 31"/>
            <p:cNvSpPr/>
            <p:nvPr/>
          </p:nvSpPr>
          <p:spPr bwMode="auto">
            <a:xfrm>
              <a:off x="6035673" y="2672654"/>
              <a:ext cx="2389871" cy="276999"/>
            </a:xfrm>
            <a:prstGeom prst="rect">
              <a:avLst/>
            </a:prstGeom>
            <a:solidFill>
              <a:schemeClr val="accent4">
                <a:lumMod val="10000"/>
              </a:scheme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all" normalizeH="0" dirty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                           </a:t>
              </a:r>
              <a:r>
                <a:rPr kumimoji="0" lang="en-US" sz="1150" b="1" i="0" u="none" strike="noStrike" cap="all" normalizeH="0" dirty="0" smtClean="0">
                  <a:ln>
                    <a:noFill/>
                  </a:ln>
                  <a:solidFill>
                    <a:schemeClr val="tx1">
                      <a:lumMod val="9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Futura Md BT"/>
                </a:rPr>
                <a:t>Slides  by</a:t>
              </a:r>
            </a:p>
          </p:txBody>
        </p:sp>
        <p:grpSp>
          <p:nvGrpSpPr>
            <p:cNvPr id="33" name="Group 32"/>
            <p:cNvGrpSpPr/>
            <p:nvPr/>
          </p:nvGrpSpPr>
          <p:grpSpPr>
            <a:xfrm>
              <a:off x="6035673" y="2122566"/>
              <a:ext cx="2382611" cy="556438"/>
              <a:chOff x="6035673" y="1335314"/>
              <a:chExt cx="2382611" cy="560160"/>
            </a:xfrm>
          </p:grpSpPr>
          <p:sp>
            <p:nvSpPr>
              <p:cNvPr id="47" name="Rectangle 46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51" name="Straight Connector 50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grpSp>
          <p:nvGrpSpPr>
            <p:cNvPr id="34" name="Group 33"/>
            <p:cNvGrpSpPr/>
            <p:nvPr/>
          </p:nvGrpSpPr>
          <p:grpSpPr>
            <a:xfrm>
              <a:off x="6042933" y="2947824"/>
              <a:ext cx="2382611" cy="970744"/>
              <a:chOff x="6035673" y="1335314"/>
              <a:chExt cx="2382611" cy="56016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7588248" y="1339036"/>
                <a:ext cx="830036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 rot="10800000">
                <a:off x="7383461" y="1339036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6035673" y="1339036"/>
                <a:ext cx="1347788" cy="556438"/>
              </a:xfrm>
              <a:prstGeom prst="rect">
                <a:avLst/>
              </a:prstGeom>
              <a:gradFill flip="none" rotWithShape="1">
                <a:gsLst>
                  <a:gs pos="0">
                    <a:srgbClr val="F4F6EE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 bwMode="auto">
              <a:xfrm>
                <a:off x="7492994" y="1339024"/>
                <a:ext cx="116851" cy="556438"/>
              </a:xfrm>
              <a:prstGeom prst="rect">
                <a:avLst/>
              </a:prstGeom>
              <a:gradFill flip="none" rotWithShape="1">
                <a:gsLst>
                  <a:gs pos="14000">
                    <a:schemeClr val="tx1"/>
                  </a:gs>
                  <a:gs pos="50000">
                    <a:schemeClr val="accent3">
                      <a:lumMod val="20000"/>
                      <a:lumOff val="80000"/>
                      <a:shade val="67500"/>
                      <a:satMod val="115000"/>
                    </a:schemeClr>
                  </a:gs>
                  <a:gs pos="100000">
                    <a:schemeClr val="accent3">
                      <a:lumMod val="20000"/>
                      <a:lumOff val="80000"/>
                      <a:shade val="100000"/>
                      <a:satMod val="115000"/>
                    </a:schemeClr>
                  </a:gs>
                </a:gsLst>
                <a:lin ang="10800000" scaled="1"/>
                <a:tileRect/>
              </a:gradFill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457200" marR="0" indent="-45720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Book Antiqua" pitchFamily="18" charset="0"/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 bwMode="auto">
              <a:xfrm>
                <a:off x="7503786" y="1335314"/>
                <a:ext cx="0" cy="555547"/>
              </a:xfrm>
              <a:prstGeom prst="line">
                <a:avLst/>
              </a:prstGeom>
              <a:ln w="22225">
                <a:solidFill>
                  <a:schemeClr val="tx1">
                    <a:lumMod val="65000"/>
                  </a:schemeClr>
                </a:solidFill>
                <a:headEnd type="none" w="med" len="med"/>
                <a:tailEnd type="none" w="med" len="med"/>
              </a:ln>
            </p:spPr>
            <p:style>
              <a:lnRef idx="2">
                <a:schemeClr val="accent3"/>
              </a:lnRef>
              <a:fillRef idx="0">
                <a:schemeClr val="accent3"/>
              </a:fillRef>
              <a:effectRef idx="1">
                <a:schemeClr val="accent3"/>
              </a:effectRef>
              <a:fontRef idx="minor">
                <a:schemeClr val="tx1"/>
              </a:fontRef>
            </p:style>
          </p:cxnSp>
        </p:grpSp>
        <p:sp>
          <p:nvSpPr>
            <p:cNvPr id="35" name="Rectangle 34"/>
            <p:cNvSpPr/>
            <p:nvPr/>
          </p:nvSpPr>
          <p:spPr bwMode="auto">
            <a:xfrm>
              <a:off x="6033407" y="2949371"/>
              <a:ext cx="1468113" cy="969197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72510" y="2690733"/>
              <a:ext cx="223138" cy="12593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r>
                <a:rPr lang="en-US" sz="1200" b="1" dirty="0" smtClean="0">
                  <a:effectLst/>
                </a:rPr>
                <a:t>.</a:t>
              </a:r>
            </a:p>
            <a:p>
              <a:pPr>
                <a:lnSpc>
                  <a:spcPts val="700"/>
                </a:lnSpc>
              </a:pPr>
              <a:endParaRPr lang="en-US" sz="1200" b="1" dirty="0" smtClean="0">
                <a:effectLst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 rot="10800000">
              <a:off x="7501520" y="2946948"/>
              <a:ext cx="1003836" cy="971620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95000"/>
                    <a:alpha val="60000"/>
                  </a:schemeClr>
                </a:gs>
                <a:gs pos="0">
                  <a:schemeClr val="accent6">
                    <a:lumMod val="60000"/>
                    <a:lumOff val="40000"/>
                  </a:schemeClr>
                </a:gs>
                <a:gs pos="15000">
                  <a:srgbClr val="562F81">
                    <a:alpha val="88000"/>
                  </a:srgbClr>
                </a:gs>
              </a:gsLst>
              <a:lin ang="108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 flipH="1">
              <a:off x="7485889" y="2894222"/>
              <a:ext cx="7474" cy="1021849"/>
            </a:xfrm>
            <a:prstGeom prst="line">
              <a:avLst/>
            </a:prstGeom>
            <a:solidFill>
              <a:schemeClr val="accent1"/>
            </a:solidFill>
            <a:ln w="22225" cap="flat" cmpd="sng" algn="ctr">
              <a:solidFill>
                <a:schemeClr val="bg2">
                  <a:alpha val="84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Rectangle 38"/>
            <p:cNvSpPr/>
            <p:nvPr/>
          </p:nvSpPr>
          <p:spPr bwMode="auto">
            <a:xfrm>
              <a:off x="7406277" y="2870056"/>
              <a:ext cx="180066" cy="1049024"/>
            </a:xfrm>
            <a:prstGeom prst="rect">
              <a:avLst/>
            </a:prstGeom>
            <a:solidFill>
              <a:srgbClr val="1F103B">
                <a:alpha val="56863"/>
              </a:srgbClr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40" name="Rectangle 39"/>
            <p:cNvSpPr/>
            <p:nvPr/>
          </p:nvSpPr>
          <p:spPr bwMode="auto">
            <a:xfrm>
              <a:off x="8418284" y="2126262"/>
              <a:ext cx="209218" cy="1792818"/>
            </a:xfrm>
            <a:prstGeom prst="rect">
              <a:avLst/>
            </a:prstGeom>
            <a:gradFill flip="none" rotWithShape="1">
              <a:gsLst>
                <a:gs pos="0">
                  <a:srgbClr val="432B6F"/>
                </a:gs>
                <a:gs pos="50000">
                  <a:srgbClr val="432B6F">
                    <a:shade val="67500"/>
                    <a:satMod val="115000"/>
                  </a:srgbClr>
                </a:gs>
                <a:gs pos="100000">
                  <a:srgbClr val="432B6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457200" marR="0" indent="-4572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itchFamily="18" charset="0"/>
              </a:endParaRPr>
            </a:p>
          </p:txBody>
        </p:sp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6194630" y="2929145"/>
              <a:ext cx="2182018" cy="8683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336699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2700" dir="10800000" algn="ctr" rotWithShape="0">
                      <a:srgbClr val="F9DFB5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r"/>
              <a:endParaRPr lang="en-US" sz="600" dirty="0">
                <a:solidFill>
                  <a:srgbClr val="FFFFFF"/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20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John </a:t>
              </a:r>
              <a:r>
                <a:rPr lang="en-US" sz="2000" b="1" dirty="0" err="1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Loucks</a:t>
              </a:r>
              <a:endParaRPr lang="en-US" sz="20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endParaRPr lang="en-US" sz="400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  <a:p>
              <a:pPr algn="r"/>
              <a:r>
                <a:rPr lang="en-US" sz="1400" b="1" dirty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St. </a:t>
              </a:r>
              <a:r>
                <a:rPr lang="en-US" sz="1400" b="1" dirty="0" smtClean="0">
                  <a:solidFill>
                    <a:schemeClr val="tx1">
                      <a:lumMod val="95000"/>
                    </a:schemeClr>
                  </a:solidFill>
                  <a:effectLst/>
                  <a:latin typeface="Futura Md BT" pitchFamily="34" charset="0"/>
                </a:rPr>
                <a:t>Edward’s Univ.</a:t>
              </a:r>
              <a:endParaRPr lang="en-US" sz="1400" b="1" dirty="0">
                <a:solidFill>
                  <a:schemeClr val="tx1">
                    <a:lumMod val="95000"/>
                  </a:schemeClr>
                </a:solidFill>
                <a:effectLst/>
                <a:latin typeface="Futura Md BT" pitchFamily="34" charset="0"/>
              </a:endParaRPr>
            </a:p>
          </p:txBody>
        </p:sp>
      </p:grp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16" name="Rectangle 48"/>
          <p:cNvSpPr>
            <a:spLocks noChangeArrowheads="1"/>
          </p:cNvSpPr>
          <p:nvPr/>
        </p:nvSpPr>
        <p:spPr bwMode="auto">
          <a:xfrm>
            <a:off x="1943100" y="2305050"/>
            <a:ext cx="5638800" cy="213360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81100"/>
            <a:ext cx="7886700" cy="31829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	    This situation can be modeled as an </a:t>
            </a:r>
            <a:r>
              <a:rPr lang="en-US" i="1"/>
              <a:t>M</a:t>
            </a:r>
            <a:r>
              <a:rPr lang="en-US"/>
              <a:t>/</a:t>
            </a:r>
            <a:r>
              <a:rPr lang="en-US" i="1"/>
              <a:t>G</a:t>
            </a:r>
            <a:r>
              <a:rPr lang="en-US"/>
              <a:t>/1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system with: 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		          </a:t>
            </a:r>
            <a:r>
              <a:rPr lang="en-US" i="1">
                <a:latin typeface="Symbol" pitchFamily="18" charset="2"/>
              </a:rPr>
              <a:t>l</a:t>
            </a:r>
            <a:r>
              <a:rPr lang="en-US"/>
              <a:t> = 12 per hour = 12/60 = .2/minute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1/</a:t>
            </a:r>
            <a:r>
              <a:rPr lang="en-US" i="1"/>
              <a:t>µ</a:t>
            </a:r>
            <a:r>
              <a:rPr lang="en-US"/>
              <a:t> = 2.5 minutes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</a:t>
            </a:r>
            <a:r>
              <a:rPr lang="en-US" i="1"/>
              <a:t>µ</a:t>
            </a:r>
            <a:r>
              <a:rPr lang="en-US"/>
              <a:t> = 1/(2.5) = .4 per minute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</a:t>
            </a:r>
            <a:r>
              <a:rPr lang="en-US" i="1">
                <a:latin typeface="Symbol" pitchFamily="18" charset="2"/>
              </a:rPr>
              <a:t>s</a:t>
            </a:r>
            <a:r>
              <a:rPr lang="en-US"/>
              <a:t>  = 30 seconds = .5 minutes</a:t>
            </a:r>
          </a:p>
        </p:txBody>
      </p:sp>
      <p:sp>
        <p:nvSpPr>
          <p:cNvPr id="135218" name="Rectangle 50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  <a:noFill/>
          <a:ln/>
        </p:spPr>
        <p:txBody>
          <a:bodyPr/>
          <a:lstStyle/>
          <a:p>
            <a:r>
              <a:rPr lang="en-US" dirty="0" smtClean="0"/>
              <a:t>Single-Server </a:t>
            </a:r>
            <a:r>
              <a:rPr lang="en-US" dirty="0"/>
              <a:t>Waiting Line Model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Poisson </a:t>
            </a:r>
            <a:r>
              <a:rPr lang="en-US" dirty="0"/>
              <a:t>Arrivals and Arbitrary Service Times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111750" y="4730750"/>
            <a:ext cx="781050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772400" cy="4643438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Average number of customers waiting or using        the copier</a:t>
            </a:r>
          </a:p>
          <a:p>
            <a:pPr>
              <a:buFont typeface="Monotype Sorts" pitchFamily="2" charset="2"/>
              <a:buNone/>
            </a:pPr>
            <a:endParaRPr lang="en-US" sz="2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		                          </a:t>
            </a:r>
          </a:p>
          <a:p>
            <a:pPr>
              <a:buFont typeface="Monotype Sorts" pitchFamily="2" charset="2"/>
              <a:buNone/>
            </a:pPr>
            <a:endParaRPr lang="en-US" sz="2000" dirty="0"/>
          </a:p>
          <a:p>
            <a:pPr>
              <a:buFont typeface="Monotype Sorts" pitchFamily="2" charset="2"/>
              <a:buNone/>
            </a:pPr>
            <a:r>
              <a:rPr lang="en-US" dirty="0"/>
              <a:t>          Substituting the appropriate values gives: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                   	         </a:t>
            </a:r>
          </a:p>
          <a:p>
            <a:pPr>
              <a:buFont typeface="Monotype Sorts" pitchFamily="2" charset="2"/>
              <a:buNone/>
            </a:pPr>
            <a:endParaRPr lang="en-US" dirty="0"/>
          </a:p>
          <a:p>
            <a:pPr>
              <a:buFont typeface="Monotype Sorts" pitchFamily="2" charset="2"/>
              <a:buNone/>
            </a:pPr>
            <a:endParaRPr lang="en-US" dirty="0"/>
          </a:p>
          <a:p>
            <a:pPr>
              <a:buFont typeface="Monotype Sorts" pitchFamily="2" charset="2"/>
              <a:buNone/>
            </a:pPr>
            <a:r>
              <a:rPr lang="en-US" dirty="0"/>
              <a:t>  		   Thus </a:t>
            </a:r>
            <a:r>
              <a:rPr lang="en-US" i="1" dirty="0"/>
              <a:t>L</a:t>
            </a:r>
            <a:r>
              <a:rPr lang="en-US" dirty="0"/>
              <a:t> = .26 + (.2/.4) = </a:t>
            </a:r>
            <a:r>
              <a:rPr lang="en-US" dirty="0" smtClean="0"/>
              <a:t>   </a:t>
            </a:r>
            <a:r>
              <a:rPr lang="en-US" dirty="0"/>
              <a:t>.76   </a:t>
            </a:r>
            <a:r>
              <a:rPr lang="en-US" dirty="0" smtClean="0"/>
              <a:t> customers </a:t>
            </a:r>
            <a:endParaRPr lang="en-US" dirty="0"/>
          </a:p>
        </p:txBody>
      </p:sp>
      <p:graphicFrame>
        <p:nvGraphicFramePr>
          <p:cNvPr id="136283" name="Object 91"/>
          <p:cNvGraphicFramePr>
            <a:graphicFrameLocks noChangeAspect="1"/>
          </p:cNvGraphicFramePr>
          <p:nvPr/>
        </p:nvGraphicFramePr>
        <p:xfrm>
          <a:off x="1720850" y="1912938"/>
          <a:ext cx="1676400" cy="1006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02" name="Equation" r:id="rId4" imgW="698400" imgH="419040" progId="Equation.DSMT4">
                  <p:embed/>
                </p:oleObj>
              </mc:Choice>
              <mc:Fallback>
                <p:oleObj name="Equation" r:id="rId4" imgW="698400" imgH="419040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0850" y="1912938"/>
                        <a:ext cx="1676400" cy="10064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84" name="Text Box 92"/>
          <p:cNvSpPr txBox="1">
            <a:spLocks noChangeArrowheads="1"/>
          </p:cNvSpPr>
          <p:nvPr/>
        </p:nvSpPr>
        <p:spPr bwMode="auto">
          <a:xfrm>
            <a:off x="3830638" y="2166938"/>
            <a:ext cx="1028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</a:t>
            </a:r>
          </a:p>
        </p:txBody>
      </p:sp>
      <p:graphicFrame>
        <p:nvGraphicFramePr>
          <p:cNvPr id="136285" name="Object 93"/>
          <p:cNvGraphicFramePr>
            <a:graphicFrameLocks noChangeAspect="1"/>
          </p:cNvGraphicFramePr>
          <p:nvPr/>
        </p:nvGraphicFramePr>
        <p:xfrm>
          <a:off x="4914900" y="1866900"/>
          <a:ext cx="2986088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03" name="Equation" r:id="rId6" imgW="1244520" imgH="457200" progId="Equation.DSMT4">
                  <p:embed/>
                </p:oleObj>
              </mc:Choice>
              <mc:Fallback>
                <p:oleObj name="Equation" r:id="rId6" imgW="1244520" imgH="45720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1866900"/>
                        <a:ext cx="2986088" cy="10985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6286" name="Object 94"/>
          <p:cNvGraphicFramePr>
            <a:graphicFrameLocks noChangeAspect="1"/>
          </p:cNvGraphicFramePr>
          <p:nvPr/>
        </p:nvGraphicFramePr>
        <p:xfrm>
          <a:off x="2347913" y="3576638"/>
          <a:ext cx="4330700" cy="1084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304" name="Equation" r:id="rId8" imgW="1828800" imgH="457200" progId="Equation.DSMT4">
                  <p:embed/>
                </p:oleObj>
              </mc:Choice>
              <mc:Fallback>
                <p:oleObj name="Equation" r:id="rId8" imgW="1828800" imgH="457200" progId="Equation.DSMT4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7913" y="3576638"/>
                        <a:ext cx="4330700" cy="1084262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289" name="Rectangle 97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  <a:noFill/>
          <a:ln/>
        </p:spPr>
        <p:txBody>
          <a:bodyPr/>
          <a:lstStyle/>
          <a:p>
            <a:r>
              <a:rPr lang="en-US" dirty="0" smtClean="0"/>
              <a:t>Single-Server </a:t>
            </a:r>
            <a:r>
              <a:rPr lang="en-US" dirty="0"/>
              <a:t>Waiting Line Model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Poisson </a:t>
            </a:r>
            <a:r>
              <a:rPr lang="en-US" dirty="0"/>
              <a:t>Arrivals and Arbitrary Service Times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141118" y="4333875"/>
            <a:ext cx="7508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030912" y="2771775"/>
            <a:ext cx="6111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5599112" y="1552575"/>
            <a:ext cx="6111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886700" cy="33480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Probability an arriving customer must wait in line</a:t>
            </a:r>
          </a:p>
          <a:p>
            <a:pPr>
              <a:buFont typeface="Monotype Sorts" pitchFamily="2" charset="2"/>
              <a:buNone/>
            </a:pPr>
            <a:r>
              <a:rPr lang="en-US" sz="1800"/>
              <a:t>      		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r>
              <a:rPr lang="en-US">
                <a:solidFill>
                  <a:srgbClr val="66FFFF"/>
                </a:solidFill>
              </a:rPr>
              <a:t>Proportion of time the copier is idle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		</a:t>
            </a:r>
            <a:r>
              <a:rPr lang="en-US" i="1"/>
              <a:t> </a:t>
            </a:r>
            <a:endParaRPr lang="en-US"/>
          </a:p>
          <a:p>
            <a:pPr>
              <a:buFont typeface="Monotype Sorts" pitchFamily="2" charset="2"/>
              <a:buNone/>
            </a:pPr>
            <a:endParaRPr lang="en-US" sz="1800"/>
          </a:p>
          <a:p>
            <a:r>
              <a:rPr lang="en-US">
                <a:solidFill>
                  <a:srgbClr val="66FFFF"/>
                </a:solidFill>
              </a:rPr>
              <a:t>Average time a customer must wait in line before using the copier</a:t>
            </a:r>
          </a:p>
        </p:txBody>
      </p:sp>
      <p:graphicFrame>
        <p:nvGraphicFramePr>
          <p:cNvPr id="137307" name="Object 91"/>
          <p:cNvGraphicFramePr>
            <a:graphicFrameLocks noChangeAspect="1"/>
          </p:cNvGraphicFramePr>
          <p:nvPr/>
        </p:nvGraphicFramePr>
        <p:xfrm>
          <a:off x="2767013" y="1627188"/>
          <a:ext cx="3321050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27" name="Equation" r:id="rId4" imgW="1384200" imgH="228600" progId="Equation.DSMT4">
                  <p:embed/>
                </p:oleObj>
              </mc:Choice>
              <mc:Fallback>
                <p:oleObj name="Equation" r:id="rId4" imgW="1384200" imgH="228600" progId="Equation.DSMT4">
                  <p:embed/>
                  <p:pic>
                    <p:nvPicPr>
                      <p:cNvPr id="0" name="Picture 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7013" y="1627188"/>
                        <a:ext cx="3321050" cy="5492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309" name="Object 93"/>
          <p:cNvGraphicFramePr>
            <a:graphicFrameLocks noChangeAspect="1"/>
          </p:cNvGraphicFramePr>
          <p:nvPr/>
        </p:nvGraphicFramePr>
        <p:xfrm>
          <a:off x="2409825" y="2846388"/>
          <a:ext cx="4113213" cy="54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28" name="Equation" r:id="rId6" imgW="1714320" imgH="228600" progId="Equation.DSMT4">
                  <p:embed/>
                </p:oleObj>
              </mc:Choice>
              <mc:Fallback>
                <p:oleObj name="Equation" r:id="rId6" imgW="1714320" imgH="228600" progId="Equation.DSMT4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9825" y="2846388"/>
                        <a:ext cx="4113213" cy="5492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7311" name="Object 95"/>
          <p:cNvGraphicFramePr>
            <a:graphicFrameLocks noChangeAspect="1"/>
          </p:cNvGraphicFramePr>
          <p:nvPr/>
        </p:nvGraphicFramePr>
        <p:xfrm>
          <a:off x="1928813" y="4394200"/>
          <a:ext cx="5303837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29" name="Equation" r:id="rId8" imgW="2209680" imgH="241200" progId="Equation.DSMT4">
                  <p:embed/>
                </p:oleObj>
              </mc:Choice>
              <mc:Fallback>
                <p:oleObj name="Equation" r:id="rId8" imgW="2209680" imgH="241200" progId="Equation.DSMT4">
                  <p:embed/>
                  <p:pic>
                    <p:nvPicPr>
                      <p:cNvPr id="0" name="Picture 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4394200"/>
                        <a:ext cx="5303837" cy="57943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7314" name="Rectangle 98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  <a:noFill/>
          <a:ln/>
        </p:spPr>
        <p:txBody>
          <a:bodyPr/>
          <a:lstStyle/>
          <a:p>
            <a:r>
              <a:rPr lang="en-US" dirty="0"/>
              <a:t>Single-Channel Waiting Line Model with Poisson Arrivals and Arbitrary Service Times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5" name="Rectangle 3"/>
          <p:cNvSpPr>
            <a:spLocks noChangeArrowheads="1"/>
          </p:cNvSpPr>
          <p:nvPr/>
        </p:nvSpPr>
        <p:spPr bwMode="auto">
          <a:xfrm>
            <a:off x="687388" y="1549400"/>
            <a:ext cx="6970712" cy="4598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M/G/k Queuing system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 </a:t>
            </a:r>
            <a:r>
              <a:rPr lang="en-US" sz="2400" dirty="0" smtClean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servers</a:t>
            </a:r>
            <a:endParaRPr lang="en-US" sz="2400" dirty="0">
              <a:solidFill>
                <a:srgbClr val="F7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Poisson arrival-rate distribution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Arbitrary service times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No waiting line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Infinite calling population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Telephone system with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lines.  (When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all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lines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are being used, additional callers get a busy signal.)</a:t>
            </a:r>
          </a:p>
        </p:txBody>
      </p:sp>
      <p:sp>
        <p:nvSpPr>
          <p:cNvPr id="192516" name="Rectangle 4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504950"/>
            <a:ext cx="7886700" cy="36401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		Several firms are over-the-counter (OTC) market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makers of MegaTech stock.  A broker wishing to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trade this stock for a client will call on these firms to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execute the order.  If the market maker's phone line is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busy, a broker will immediately try calling another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market maker to transact the order. </a:t>
            </a:r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title"/>
          </p:nvPr>
        </p:nvSpPr>
        <p:spPr>
          <a:xfrm>
            <a:off x="647700" y="147638"/>
            <a:ext cx="7772400" cy="1290637"/>
          </a:xfrm>
          <a:noFill/>
          <a:ln/>
        </p:spPr>
        <p:txBody>
          <a:bodyPr/>
          <a:lstStyle/>
          <a:p>
            <a:r>
              <a:rPr lang="en-US" dirty="0" smtClean="0"/>
              <a:t>Multiple-Server </a:t>
            </a:r>
            <a:r>
              <a:rPr lang="en-US" dirty="0"/>
              <a:t>Waiting Line Model with Poisson Arrivals, Arbitrary Service Times,</a:t>
            </a:r>
            <a:br>
              <a:rPr lang="en-US" dirty="0"/>
            </a:br>
            <a:r>
              <a:rPr lang="en-US" dirty="0"/>
              <a:t>and No Waiting Line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ChangeArrowheads="1"/>
          </p:cNvSpPr>
          <p:nvPr/>
        </p:nvSpPr>
        <p:spPr bwMode="auto">
          <a:xfrm>
            <a:off x="687388" y="1504950"/>
            <a:ext cx="7708900" cy="3678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Richardson and Company is one such OTC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market maker.  It estimates that on the average, a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broker will try to call to execute a stock transaction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every two minutes.  The time required to complete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the transaction averages 75 seconds.  The firm has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four traders staffing its phones.  Assume calls arrive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according to a Poisson distribution.</a:t>
            </a:r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87388" y="1504950"/>
            <a:ext cx="7772400" cy="2370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 What percentage of its potential business will be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lost by Richardson? 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 What percentage of its potential business would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be lost if only three traders staffed its phones?</a:t>
            </a: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882650" y="2660650"/>
            <a:ext cx="7315200" cy="2114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524000"/>
            <a:ext cx="7886700" cy="31956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	      This problem can be modeled as an </a:t>
            </a:r>
            <a:r>
              <a:rPr lang="en-US" i="1"/>
              <a:t>M</a:t>
            </a:r>
            <a:r>
              <a:rPr lang="en-US"/>
              <a:t>/</a:t>
            </a:r>
            <a:r>
              <a:rPr lang="en-US" i="1"/>
              <a:t>G</a:t>
            </a:r>
            <a:r>
              <a:rPr lang="en-US"/>
              <a:t>/</a:t>
            </a:r>
            <a:r>
              <a:rPr lang="en-US" i="1"/>
              <a:t>k</a:t>
            </a:r>
            <a:r>
              <a:rPr lang="en-US"/>
              <a:t>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system with block customers cleared with: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                     1/</a:t>
            </a:r>
            <a:r>
              <a:rPr lang="en-US" i="1">
                <a:latin typeface="Symbol" pitchFamily="18" charset="2"/>
              </a:rPr>
              <a:t>l</a:t>
            </a:r>
            <a:r>
              <a:rPr lang="en-US"/>
              <a:t> = 2 minutes = 2/60 hour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              </a:t>
            </a:r>
            <a:r>
              <a:rPr lang="en-US" i="1">
                <a:latin typeface="Symbol" pitchFamily="18" charset="2"/>
              </a:rPr>
              <a:t>l</a:t>
            </a:r>
            <a:r>
              <a:rPr lang="en-US"/>
              <a:t> = 60/2 = 30 per hour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1/</a:t>
            </a:r>
            <a:r>
              <a:rPr lang="en-US" i="1"/>
              <a:t>µ</a:t>
            </a:r>
            <a:r>
              <a:rPr lang="en-US"/>
              <a:t> = 75 seconds = 75/60 minutes = 75/3600 hours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                 </a:t>
            </a:r>
            <a:r>
              <a:rPr lang="en-US" i="1"/>
              <a:t>µ</a:t>
            </a:r>
            <a:r>
              <a:rPr lang="en-US"/>
              <a:t> = 3600/75 = 48 per hour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524000"/>
            <a:ext cx="7886700" cy="17732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Percentage of potential business that be lost when using 4 traders (</a:t>
            </a:r>
            <a:r>
              <a:rPr lang="en-US" i="1">
                <a:solidFill>
                  <a:srgbClr val="66FFFF"/>
                </a:solidFill>
              </a:rPr>
              <a:t>k</a:t>
            </a:r>
            <a:r>
              <a:rPr lang="en-US">
                <a:solidFill>
                  <a:srgbClr val="66FFFF"/>
                </a:solidFill>
              </a:rPr>
              <a:t> = 4)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The system will be blocked when there are four customers in the system.  Hence, the answer is </a:t>
            </a:r>
            <a:r>
              <a:rPr lang="en-US" i="1"/>
              <a:t>P</a:t>
            </a:r>
            <a:r>
              <a:rPr lang="en-US" baseline="-25000"/>
              <a:t>4</a:t>
            </a:r>
            <a:r>
              <a:rPr lang="en-US"/>
              <a:t>.</a:t>
            </a:r>
          </a:p>
        </p:txBody>
      </p:sp>
      <p:sp>
        <p:nvSpPr>
          <p:cNvPr id="141316" name="Rectangle 4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  <p:graphicFrame>
        <p:nvGraphicFramePr>
          <p:cNvPr id="141318" name="Object 6"/>
          <p:cNvGraphicFramePr>
            <a:graphicFrameLocks noChangeAspect="1"/>
          </p:cNvGraphicFramePr>
          <p:nvPr/>
        </p:nvGraphicFramePr>
        <p:xfrm>
          <a:off x="2559050" y="3138488"/>
          <a:ext cx="407987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0" name="Equation" r:id="rId4" imgW="2247840" imgH="711000" progId="Equation.DSMT4">
                  <p:embed/>
                </p:oleObj>
              </mc:Choice>
              <mc:Fallback>
                <p:oleObj name="Equation" r:id="rId4" imgW="2247840" imgH="7110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3138488"/>
                        <a:ext cx="4079875" cy="1389062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1319" name="Object 7"/>
          <p:cNvGraphicFramePr>
            <a:graphicFrameLocks noChangeAspect="1"/>
          </p:cNvGraphicFramePr>
          <p:nvPr/>
        </p:nvGraphicFramePr>
        <p:xfrm>
          <a:off x="666750" y="4605338"/>
          <a:ext cx="798512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1" name="Equation" r:id="rId6" imgW="4686120" imgH="482400" progId="Equation.DSMT4">
                  <p:embed/>
                </p:oleObj>
              </mc:Choice>
              <mc:Fallback>
                <p:oleObj name="Equation" r:id="rId6" imgW="4686120" imgH="482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4605338"/>
                        <a:ext cx="7985125" cy="9429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1320" name="Text Box 8"/>
          <p:cNvSpPr txBox="1">
            <a:spLocks noChangeArrowheads="1"/>
          </p:cNvSpPr>
          <p:nvPr/>
        </p:nvSpPr>
        <p:spPr bwMode="auto">
          <a:xfrm>
            <a:off x="5248275" y="5634038"/>
            <a:ext cx="15462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continued</a:t>
            </a:r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6800850" y="5886450"/>
            <a:ext cx="1104900" cy="0"/>
          </a:xfrm>
          <a:prstGeom prst="line">
            <a:avLst/>
          </a:prstGeom>
          <a:noFill/>
          <a:ln w="12700">
            <a:solidFill>
              <a:srgbClr val="66FFFF"/>
            </a:solidFill>
            <a:round/>
            <a:headEnd/>
            <a:tailEnd type="triangle" w="med" len="med"/>
          </a:ln>
          <a:effectLst>
            <a:outerShdw dist="17961" dir="2700000" algn="ctr" rotWithShape="0">
              <a:srgbClr val="000000"/>
            </a:outerShdw>
          </a:effec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831012" y="2606675"/>
            <a:ext cx="9286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2274" name="Rectangle 2"/>
          <p:cNvSpPr>
            <a:spLocks noChangeArrowheads="1"/>
          </p:cNvSpPr>
          <p:nvPr/>
        </p:nvSpPr>
        <p:spPr bwMode="auto">
          <a:xfrm>
            <a:off x="687388" y="1524000"/>
            <a:ext cx="7772400" cy="3106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Percentage of potential business that be lost when using 4 traders (</a:t>
            </a: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4)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      Now,        		</a:t>
            </a: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Thus, with four traders 0.3% of the potential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customers are lost.</a:t>
            </a:r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  <p:graphicFrame>
        <p:nvGraphicFramePr>
          <p:cNvPr id="182277" name="Object 5"/>
          <p:cNvGraphicFramePr>
            <a:graphicFrameLocks noChangeAspect="1"/>
          </p:cNvGraphicFramePr>
          <p:nvPr/>
        </p:nvGraphicFramePr>
        <p:xfrm>
          <a:off x="2352675" y="2428875"/>
          <a:ext cx="52546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2283" name="Equation" r:id="rId4" imgW="2831760" imgH="482400" progId="Equation.DSMT4">
                  <p:embed/>
                </p:oleObj>
              </mc:Choice>
              <mc:Fallback>
                <p:oleObj name="Equation" r:id="rId4" imgW="283176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2675" y="2428875"/>
                        <a:ext cx="5254625" cy="9413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90563" y="-14288"/>
            <a:ext cx="7772400" cy="1100138"/>
          </a:xfrm>
          <a:noFill/>
          <a:ln/>
        </p:spPr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15, </a:t>
            </a:r>
            <a:r>
              <a:rPr lang="en-US" dirty="0"/>
              <a:t>Part B</a:t>
            </a:r>
            <a:br>
              <a:rPr lang="en-US" dirty="0"/>
            </a:br>
            <a:r>
              <a:rPr lang="en-US" dirty="0"/>
              <a:t>Waiting Line Models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1063625"/>
            <a:ext cx="7077075" cy="3784600"/>
          </a:xfrm>
          <a:noFill/>
          <a:ln/>
        </p:spPr>
        <p:txBody>
          <a:bodyPr/>
          <a:lstStyle/>
          <a:p>
            <a:r>
              <a:rPr lang="en-US" dirty="0" smtClean="0"/>
              <a:t>Single-Server </a:t>
            </a:r>
            <a:r>
              <a:rPr lang="en-US" dirty="0"/>
              <a:t>Waiting Line Model with Poisson Arrivals and Constant Service Times</a:t>
            </a:r>
          </a:p>
          <a:p>
            <a:r>
              <a:rPr lang="en-US" dirty="0" smtClean="0"/>
              <a:t>Single-Server </a:t>
            </a:r>
            <a:r>
              <a:rPr lang="en-US" dirty="0"/>
              <a:t>Waiting Line Model with Poisson Arrivals and Arbitrary Service Times</a:t>
            </a:r>
          </a:p>
          <a:p>
            <a:r>
              <a:rPr lang="en-US" dirty="0" smtClean="0"/>
              <a:t>Multiple-Server </a:t>
            </a:r>
            <a:r>
              <a:rPr lang="en-US" dirty="0"/>
              <a:t>Waiting Line Model with Poisson Arrivals, Arbitrary Service Times, and     No Waiting Line</a:t>
            </a:r>
          </a:p>
          <a:p>
            <a:r>
              <a:rPr lang="en-US" dirty="0"/>
              <a:t>Waiting Lines with Finite Calling Populations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488112" y="4359275"/>
            <a:ext cx="9413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4322" name="Rectangle 2"/>
          <p:cNvSpPr>
            <a:spLocks noChangeArrowheads="1"/>
          </p:cNvSpPr>
          <p:nvPr/>
        </p:nvSpPr>
        <p:spPr bwMode="auto">
          <a:xfrm>
            <a:off x="687388" y="1524000"/>
            <a:ext cx="7772400" cy="46307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Percentage of potential business that be lost when using 3 traders (</a:t>
            </a: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= 3)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The system will be blocked when there are three customers in the system.  Hence, the answer is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</a:rPr>
              <a:t>P</a:t>
            </a:r>
            <a:r>
              <a:rPr lang="en-US" sz="2400" baseline="-25000"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Thus, with three traders 2.2% of the potential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customers are lost.</a:t>
            </a: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647700" y="147638"/>
            <a:ext cx="7772400" cy="1290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Multiple-Server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with Poisson Arrivals, Arbitrary Service Times,</a:t>
            </a:r>
            <a:b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No Waiting Line</a:t>
            </a:r>
          </a:p>
        </p:txBody>
      </p:sp>
      <p:graphicFrame>
        <p:nvGraphicFramePr>
          <p:cNvPr id="184326" name="Object 6"/>
          <p:cNvGraphicFramePr>
            <a:graphicFrameLocks noChangeAspect="1"/>
          </p:cNvGraphicFramePr>
          <p:nvPr/>
        </p:nvGraphicFramePr>
        <p:xfrm>
          <a:off x="1520825" y="3157538"/>
          <a:ext cx="6275388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0" name="Equation" r:id="rId4" imgW="3682800" imgH="482400" progId="Equation.DSMT4">
                  <p:embed/>
                </p:oleObj>
              </mc:Choice>
              <mc:Fallback>
                <p:oleObj name="Equation" r:id="rId4" imgW="3682800" imgH="4824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0825" y="3157538"/>
                        <a:ext cx="6275388" cy="9429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29" name="Object 9"/>
          <p:cNvGraphicFramePr>
            <a:graphicFrameLocks noChangeAspect="1"/>
          </p:cNvGraphicFramePr>
          <p:nvPr/>
        </p:nvGraphicFramePr>
        <p:xfrm>
          <a:off x="2028825" y="4200525"/>
          <a:ext cx="525462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1" name="Equation" r:id="rId6" imgW="2831760" imgH="482400" progId="Equation.DSMT4">
                  <p:embed/>
                </p:oleObj>
              </mc:Choice>
              <mc:Fallback>
                <p:oleObj name="Equation" r:id="rId6" imgW="2831760" imgH="4824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8825" y="4200525"/>
                        <a:ext cx="5254625" cy="9413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7388" y="1104900"/>
            <a:ext cx="7821612" cy="5041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      Biff Smith is in charge of maintenance for four of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the rides at the </a:t>
            </a:r>
            <a:r>
              <a:rPr lang="en-US" dirty="0" err="1"/>
              <a:t>Rollerama</a:t>
            </a:r>
            <a:r>
              <a:rPr lang="en-US" dirty="0"/>
              <a:t> Amusement Park.  On the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average, each ride operates four hours before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needing </a:t>
            </a:r>
            <a:r>
              <a:rPr lang="en-US" dirty="0" smtClean="0"/>
              <a:t>maintenance.  </a:t>
            </a:r>
            <a:r>
              <a:rPr lang="en-US" dirty="0"/>
              <a:t>When </a:t>
            </a:r>
            <a:r>
              <a:rPr lang="en-US" dirty="0" smtClean="0"/>
              <a:t>maintenance </a:t>
            </a:r>
            <a:r>
              <a:rPr lang="en-US" dirty="0"/>
              <a:t>is needed</a:t>
            </a:r>
            <a:r>
              <a:rPr lang="en-US" dirty="0" smtClean="0"/>
              <a:t>,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the average </a:t>
            </a:r>
            <a:r>
              <a:rPr lang="en-US" dirty="0"/>
              <a:t>repair time is 10 minutes.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      Assuming the time between machine </a:t>
            </a:r>
            <a:r>
              <a:rPr lang="en-US" dirty="0" smtClean="0"/>
              <a:t>maintenance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as well </a:t>
            </a:r>
            <a:r>
              <a:rPr lang="en-US" dirty="0"/>
              <a:t>as the service times follow exponential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distributions, determine: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1</a:t>
            </a:r>
            <a:r>
              <a:rPr lang="en-US" dirty="0"/>
              <a:t>)  the proportion of time Biff is idle, and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</a:t>
            </a:r>
            <a:r>
              <a:rPr lang="en-US" dirty="0" smtClean="0"/>
              <a:t> 2</a:t>
            </a:r>
            <a:r>
              <a:rPr lang="en-US" dirty="0"/>
              <a:t>)  the average time a ride is "down" for </a:t>
            </a:r>
            <a:r>
              <a:rPr lang="en-US" dirty="0" smtClean="0"/>
              <a:t>maintenance.</a:t>
            </a:r>
            <a:endParaRPr lang="en-US" dirty="0"/>
          </a:p>
        </p:txBody>
      </p:sp>
      <p:sp>
        <p:nvSpPr>
          <p:cNvPr id="143478" name="Rectangle 118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Waiting Lines with Finite Calling Populations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ChangeArrowheads="1"/>
          </p:cNvSpPr>
          <p:nvPr/>
        </p:nvSpPr>
        <p:spPr bwMode="auto">
          <a:xfrm>
            <a:off x="2057400" y="2705100"/>
            <a:ext cx="5124450" cy="1657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04900"/>
            <a:ext cx="7886700" cy="3182938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/>
              <a:t>	     This problem can be modeled as an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</a:t>
            </a:r>
            <a:r>
              <a:rPr lang="en-US" i="1"/>
              <a:t>M</a:t>
            </a:r>
            <a:r>
              <a:rPr lang="en-US"/>
              <a:t>/</a:t>
            </a:r>
            <a:r>
              <a:rPr lang="en-US" i="1"/>
              <a:t>M</a:t>
            </a:r>
            <a:r>
              <a:rPr lang="en-US"/>
              <a:t>/1 queue with a finite calling population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of size </a:t>
            </a:r>
            <a:r>
              <a:rPr lang="en-US" i="1"/>
              <a:t>N</a:t>
            </a:r>
            <a:r>
              <a:rPr lang="en-US"/>
              <a:t> = 4 (rides). 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    	</a:t>
            </a:r>
          </a:p>
          <a:p>
            <a:pPr>
              <a:buFont typeface="Monotype Sorts" pitchFamily="2" charset="2"/>
              <a:buNone/>
            </a:pPr>
            <a:r>
              <a:rPr lang="en-US"/>
              <a:t>			</a:t>
            </a:r>
            <a:r>
              <a:rPr lang="en-US" i="1">
                <a:latin typeface="Symbol" pitchFamily="18" charset="2"/>
              </a:rPr>
              <a:t>l</a:t>
            </a:r>
            <a:r>
              <a:rPr lang="en-US"/>
              <a:t> = 1/(4 hours) = .25 per hour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  		         </a:t>
            </a:r>
            <a:r>
              <a:rPr lang="en-US" i="1"/>
              <a:t>µ</a:t>
            </a:r>
            <a:r>
              <a:rPr lang="en-US"/>
              <a:t> = 60/(10 minutes) = 6 per hour</a:t>
            </a:r>
          </a:p>
          <a:p>
            <a:pPr>
              <a:buFont typeface="Monotype Sorts" pitchFamily="2" charset="2"/>
              <a:buNone/>
            </a:pPr>
            <a:r>
              <a:rPr lang="en-US" i="1">
                <a:latin typeface="Symbol" pitchFamily="18" charset="2"/>
              </a:rPr>
              <a:t>			         l</a:t>
            </a:r>
            <a:r>
              <a:rPr lang="en-US"/>
              <a:t>/</a:t>
            </a:r>
            <a:r>
              <a:rPr lang="en-US" i="1">
                <a:latin typeface="Symbol" pitchFamily="18" charset="2"/>
              </a:rPr>
              <a:t>m</a:t>
            </a:r>
            <a:r>
              <a:rPr lang="en-US"/>
              <a:t> = .25/6 = 1/24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Waiting Lines with Finite Calling Populations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139112" y="3178175"/>
            <a:ext cx="7889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Waiting Lines with Finite Calling Populations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886700" cy="4033838"/>
          </a:xfrm>
        </p:spPr>
        <p:txBody>
          <a:bodyPr/>
          <a:lstStyle/>
          <a:p>
            <a:r>
              <a:rPr lang="en-US">
                <a:solidFill>
                  <a:srgbClr val="66FFFF"/>
                </a:solidFill>
              </a:rPr>
              <a:t>Proportion of time Biff is idle</a:t>
            </a:r>
          </a:p>
          <a:p>
            <a:pPr>
              <a:buFont typeface="Monotype Sorts" pitchFamily="2" charset="2"/>
              <a:buNone/>
            </a:pPr>
            <a:r>
              <a:rPr lang="en-US"/>
              <a:t> </a:t>
            </a:r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endParaRPr lang="en-US"/>
          </a:p>
          <a:p>
            <a:pPr>
              <a:buFont typeface="Monotype Sorts" pitchFamily="2" charset="2"/>
              <a:buNone/>
            </a:pPr>
            <a:r>
              <a:rPr lang="en-US"/>
              <a:t>       Hence, Biff is idle approximately 84% of the time.</a:t>
            </a: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2771775" y="1563688"/>
          <a:ext cx="3273425" cy="141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4" name="Equation" r:id="rId4" imgW="1803240" imgH="723600" progId="Equation.DSMT4">
                  <p:embed/>
                </p:oleObj>
              </mc:Choice>
              <mc:Fallback>
                <p:oleObj name="Equation" r:id="rId4" imgW="1803240" imgH="723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563688"/>
                        <a:ext cx="3273425" cy="1414462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5413" name="Object 5"/>
          <p:cNvGraphicFramePr>
            <a:graphicFrameLocks noChangeAspect="1"/>
          </p:cNvGraphicFramePr>
          <p:nvPr/>
        </p:nvGraphicFramePr>
        <p:xfrm>
          <a:off x="406400" y="3073400"/>
          <a:ext cx="8408988" cy="127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5" name="Equation" r:id="rId6" imgW="5105160" imgH="672840" progId="Equation.DSMT4">
                  <p:embed/>
                </p:oleObj>
              </mc:Choice>
              <mc:Fallback>
                <p:oleObj name="Equation" r:id="rId6" imgW="5105160" imgH="6728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3073400"/>
                        <a:ext cx="8408988" cy="12715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Waiting Lines with Finite Calling Populations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066800"/>
            <a:ext cx="7886700" cy="579438"/>
          </a:xfrm>
        </p:spPr>
        <p:txBody>
          <a:bodyPr/>
          <a:lstStyle/>
          <a:p>
            <a:r>
              <a:rPr lang="en-US" dirty="0">
                <a:solidFill>
                  <a:srgbClr val="66FFFF"/>
                </a:solidFill>
              </a:rPr>
              <a:t>Average time a ride is "down" for </a:t>
            </a:r>
            <a:r>
              <a:rPr lang="en-US" dirty="0" smtClean="0">
                <a:solidFill>
                  <a:srgbClr val="66FFFF"/>
                </a:solidFill>
              </a:rPr>
              <a:t>maintenance</a:t>
            </a:r>
            <a:r>
              <a:rPr lang="en-US" dirty="0" smtClean="0"/>
              <a:t>     </a:t>
            </a:r>
            <a:r>
              <a:rPr lang="en-US" dirty="0"/>
              <a:t>	</a:t>
            </a:r>
          </a:p>
        </p:txBody>
      </p:sp>
      <p:graphicFrame>
        <p:nvGraphicFramePr>
          <p:cNvPr id="146436" name="Object 4"/>
          <p:cNvGraphicFramePr>
            <a:graphicFrameLocks noChangeAspect="1"/>
          </p:cNvGraphicFramePr>
          <p:nvPr/>
        </p:nvGraphicFramePr>
        <p:xfrm>
          <a:off x="3611563" y="1550988"/>
          <a:ext cx="1822450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1" name="Equation" r:id="rId4" imgW="1002960" imgH="482400" progId="Equation.DSMT4">
                  <p:embed/>
                </p:oleObj>
              </mc:Choice>
              <mc:Fallback>
                <p:oleObj name="Equation" r:id="rId4" imgW="1002960" imgH="482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11563" y="1550988"/>
                        <a:ext cx="1822450" cy="9429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37" name="Object 5"/>
          <p:cNvGraphicFramePr>
            <a:graphicFrameLocks noChangeAspect="1"/>
          </p:cNvGraphicFramePr>
          <p:nvPr/>
        </p:nvGraphicFramePr>
        <p:xfrm>
          <a:off x="1035050" y="2892425"/>
          <a:ext cx="2214563" cy="96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2" name="Equation" r:id="rId6" imgW="1218960" imgH="495000" progId="Equation.DSMT4">
                  <p:embed/>
                </p:oleObj>
              </mc:Choice>
              <mc:Fallback>
                <p:oleObj name="Equation" r:id="rId6" imgW="1218960" imgH="4950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2892425"/>
                        <a:ext cx="2214563" cy="96678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6438" name="Text Box 6"/>
          <p:cNvSpPr txBox="1">
            <a:spLocks noChangeArrowheads="1"/>
          </p:cNvSpPr>
          <p:nvPr/>
        </p:nvSpPr>
        <p:spPr bwMode="auto">
          <a:xfrm>
            <a:off x="992188" y="2528888"/>
            <a:ext cx="10287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where</a:t>
            </a:r>
          </a:p>
        </p:txBody>
      </p:sp>
      <p:graphicFrame>
        <p:nvGraphicFramePr>
          <p:cNvPr id="146439" name="Object 7"/>
          <p:cNvGraphicFramePr>
            <a:graphicFrameLocks noChangeAspect="1"/>
          </p:cNvGraphicFramePr>
          <p:nvPr/>
        </p:nvGraphicFramePr>
        <p:xfrm>
          <a:off x="3405188" y="2909888"/>
          <a:ext cx="2998787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3" name="Equation" r:id="rId8" imgW="1650960" imgH="457200" progId="Equation.DSMT4">
                  <p:embed/>
                </p:oleObj>
              </mc:Choice>
              <mc:Fallback>
                <p:oleObj name="Equation" r:id="rId8" imgW="1650960" imgH="457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2909888"/>
                        <a:ext cx="2998787" cy="892175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6440" name="Object 8"/>
          <p:cNvGraphicFramePr>
            <a:graphicFrameLocks noChangeAspect="1"/>
          </p:cNvGraphicFramePr>
          <p:nvPr/>
        </p:nvGraphicFramePr>
        <p:xfrm>
          <a:off x="6635750" y="3133725"/>
          <a:ext cx="2214563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464" name="Equation" r:id="rId10" imgW="1218960" imgH="266400" progId="Equation.DSMT4">
                  <p:embed/>
                </p:oleObj>
              </mc:Choice>
              <mc:Fallback>
                <p:oleObj name="Equation" r:id="rId10" imgW="1218960" imgH="2664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0" y="3133725"/>
                        <a:ext cx="2214563" cy="52070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rgbClr val="000000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107112" y="4130675"/>
            <a:ext cx="2224088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89442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Lines with Finite Calling Populations</a:t>
            </a:r>
          </a:p>
        </p:txBody>
      </p:sp>
      <p:sp>
        <p:nvSpPr>
          <p:cNvPr id="189443" name="Rectangle 3"/>
          <p:cNvSpPr>
            <a:spLocks noChangeArrowheads="1"/>
          </p:cNvSpPr>
          <p:nvPr/>
        </p:nvSpPr>
        <p:spPr bwMode="auto">
          <a:xfrm>
            <a:off x="687388" y="1066800"/>
            <a:ext cx="7772400" cy="3627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Average time a ride is "down" for </a:t>
            </a:r>
            <a:r>
              <a:rPr lang="en-US" sz="24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maintenance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1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	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	       Substituting the appropriate values gives: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4 - ((.25+6)/.25)(1-.840825) = .020625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.020625 + (1-.840825) = .1798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2400" i="1" baseline="-25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q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.020625/((4-.1798).25) = .021596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</a:t>
            </a:r>
            <a:r>
              <a:rPr lang="en-US" sz="240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= .021596 + 1/6 = .18826 hours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or   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11.3 minutes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End of Chapter </a:t>
            </a:r>
            <a:r>
              <a:rPr lang="en-US" dirty="0" smtClean="0"/>
              <a:t>15, </a:t>
            </a:r>
            <a:r>
              <a:rPr lang="en-US" dirty="0"/>
              <a:t>Part B</a:t>
            </a:r>
          </a:p>
        </p:txBody>
      </p:sp>
      <p:sp>
        <p:nvSpPr>
          <p:cNvPr id="33795" name="AutoShape 3"/>
          <p:cNvSpPr>
            <a:spLocks noChangeArrowheads="1"/>
          </p:cNvSpPr>
          <p:nvPr/>
        </p:nvSpPr>
        <p:spPr bwMode="auto">
          <a:xfrm>
            <a:off x="3786188" y="3048000"/>
            <a:ext cx="1557337" cy="1611313"/>
          </a:xfrm>
          <a:prstGeom prst="roundRect">
            <a:avLst>
              <a:gd name="adj" fmla="val 12065"/>
            </a:avLst>
          </a:prstGeom>
          <a:noFill/>
          <a:ln w="50800">
            <a:solidFill>
              <a:srgbClr val="8CF4EA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33796" name="Freeform 4"/>
          <p:cNvSpPr>
            <a:spLocks/>
          </p:cNvSpPr>
          <p:nvPr/>
        </p:nvSpPr>
        <p:spPr bwMode="auto">
          <a:xfrm>
            <a:off x="3930650" y="2133600"/>
            <a:ext cx="1681163" cy="2670175"/>
          </a:xfrm>
          <a:custGeom>
            <a:avLst/>
            <a:gdLst/>
            <a:ahLst/>
            <a:cxnLst>
              <a:cxn ang="0">
                <a:pos x="119" y="784"/>
              </a:cxn>
              <a:cxn ang="0">
                <a:pos x="0" y="1239"/>
              </a:cxn>
              <a:cxn ang="0">
                <a:pos x="409" y="1681"/>
              </a:cxn>
              <a:cxn ang="0">
                <a:pos x="1058" y="196"/>
              </a:cxn>
              <a:cxn ang="0">
                <a:pos x="1058" y="0"/>
              </a:cxn>
              <a:cxn ang="0">
                <a:pos x="334" y="1252"/>
              </a:cxn>
              <a:cxn ang="0">
                <a:pos x="119" y="784"/>
              </a:cxn>
            </a:cxnLst>
            <a:rect l="0" t="0" r="r" b="b"/>
            <a:pathLst>
              <a:path w="1059" h="1682">
                <a:moveTo>
                  <a:pt x="119" y="784"/>
                </a:moveTo>
                <a:lnTo>
                  <a:pt x="0" y="1239"/>
                </a:lnTo>
                <a:lnTo>
                  <a:pt x="409" y="1681"/>
                </a:lnTo>
                <a:lnTo>
                  <a:pt x="1058" y="196"/>
                </a:lnTo>
                <a:lnTo>
                  <a:pt x="1058" y="0"/>
                </a:lnTo>
                <a:lnTo>
                  <a:pt x="334" y="1252"/>
                </a:lnTo>
                <a:lnTo>
                  <a:pt x="119" y="784"/>
                </a:lnTo>
              </a:path>
            </a:pathLst>
          </a:cu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lin ang="16200000" scaled="1"/>
            <a:tileRect/>
          </a:gradFill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7" name="Rectangle 3"/>
          <p:cNvSpPr>
            <a:spLocks noChangeArrowheads="1"/>
          </p:cNvSpPr>
          <p:nvPr/>
        </p:nvSpPr>
        <p:spPr bwMode="auto">
          <a:xfrm>
            <a:off x="687388" y="1066800"/>
            <a:ext cx="7772400" cy="42878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i="1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i="1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/1 queuing system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</a:t>
            </a:r>
            <a:r>
              <a:rPr lang="en-US" sz="2400" dirty="0" smtClean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server</a:t>
            </a:r>
            <a:endParaRPr lang="en-US" sz="2400" dirty="0">
              <a:solidFill>
                <a:srgbClr val="F7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Poisson arrival-rate distribution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Constant service time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Unlimited maximum queue length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Infinite calling population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Examples: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Single-booth automatic car wash</a:t>
            </a:r>
          </a:p>
          <a:p>
            <a:pPr marL="742950" lvl="1" indent="-285750" algn="l">
              <a:spcBef>
                <a:spcPct val="20000"/>
              </a:spcBef>
              <a:buClr>
                <a:srgbClr val="66FFFF"/>
              </a:buClr>
              <a:buSzPct val="125000"/>
              <a:buFontTx/>
              <a:buChar char="•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Coffee vending machine</a:t>
            </a:r>
            <a:endParaRPr lang="en-US" sz="2800" dirty="0">
              <a:solidFill>
                <a:srgbClr val="F7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195588" name="Rectangle 4"/>
          <p:cNvSpPr>
            <a:spLocks noChangeArrowheads="1"/>
          </p:cNvSpPr>
          <p:nvPr/>
        </p:nvSpPr>
        <p:spPr bwMode="auto">
          <a:xfrm>
            <a:off x="685800" y="14763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</a:t>
            </a:r>
          </a:p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Poisson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Arrivals and Constant Service Times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Ride ‘Em Cowboy!</a:t>
            </a:r>
          </a:p>
        </p:txBody>
      </p:sp>
      <p:sp>
        <p:nvSpPr>
          <p:cNvPr id="201731" name="Rectangle 3"/>
          <p:cNvSpPr>
            <a:spLocks noChangeArrowheads="1"/>
          </p:cNvSpPr>
          <p:nvPr/>
        </p:nvSpPr>
        <p:spPr bwMode="auto">
          <a:xfrm>
            <a:off x="685800" y="1058863"/>
            <a:ext cx="8101013" cy="3544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i="1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</a:t>
            </a:r>
            <a:r>
              <a:rPr lang="en-US" sz="24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/1 Queuing System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The mechanical pony ride 	machine at the entrance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to a very popular J-Mart store provides 2 minutes of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riding for $.50.  Children wanting to ride the pony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arrive (accompanied of course) according to a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Poisson distribution with a mean rate of 15 per hour.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7340600" y="2914650"/>
            <a:ext cx="514350" cy="5143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Ride ‘Em Cowboy!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687388" y="1066800"/>
            <a:ext cx="7772400" cy="2459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What fraction of the time is the pony idle?</a:t>
            </a:r>
            <a:endParaRPr lang="en-US" sz="240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7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15 per hour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= 60/2 = 30 per hour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Utilization  =  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l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i="1">
                <a:effectLst>
                  <a:outerShdw blurRad="38100" dist="38100" dir="2700000" algn="tl">
                    <a:srgbClr val="000000"/>
                  </a:outerShdw>
                </a:effectLst>
                <a:latin typeface="Symbol" pitchFamily="18" charset="2"/>
              </a:rPr>
              <a:t>m</a:t>
            </a: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  =  15/30  =  .5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	Idle fraction  =  1 – Utilization  =  1 - .5  =    .5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687388" y="1066800"/>
            <a:ext cx="7772400" cy="290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average number of children waiting         to </a:t>
            </a:r>
            <a:r>
              <a:rPr lang="en-US" sz="2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ride </a:t>
            </a: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pony?</a:t>
            </a: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24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endParaRPr lang="en-US" sz="1000" dirty="0">
              <a:solidFill>
                <a:srgbClr val="66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What is the average time a child waits for a ride?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6051550" y="2152650"/>
            <a:ext cx="1943100" cy="6286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6108700" y="4044950"/>
            <a:ext cx="2038350" cy="590550"/>
          </a:xfrm>
          <a:prstGeom prst="rect">
            <a:avLst/>
          </a:prstGeom>
          <a:gradFill rotWithShape="0">
            <a:gsLst>
              <a:gs pos="0">
                <a:srgbClr val="006699">
                  <a:gamma/>
                  <a:shade val="46275"/>
                  <a:invGamma/>
                </a:srgbClr>
              </a:gs>
              <a:gs pos="50000">
                <a:srgbClr val="006699"/>
              </a:gs>
              <a:gs pos="100000">
                <a:srgbClr val="006699">
                  <a:gamma/>
                  <a:shade val="46275"/>
                  <a:invGamma/>
                </a:srgbClr>
              </a:gs>
            </a:gsLst>
            <a:lin ang="5400000" scaled="1"/>
          </a:gradFill>
          <a:ln w="12700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685800" y="5238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Example:  Ride ‘Em Cowboy!</a:t>
            </a:r>
          </a:p>
        </p:txBody>
      </p:sp>
      <p:graphicFrame>
        <p:nvGraphicFramePr>
          <p:cNvPr id="203782" name="Object 6"/>
          <p:cNvGraphicFramePr>
            <a:graphicFrameLocks noChangeAspect="1"/>
          </p:cNvGraphicFramePr>
          <p:nvPr/>
        </p:nvGraphicFramePr>
        <p:xfrm>
          <a:off x="1219200" y="1976438"/>
          <a:ext cx="6670675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4" name="Equation" r:id="rId4" imgW="2539800" imgH="393480" progId="Equation.DSMT4">
                  <p:embed/>
                </p:oleObj>
              </mc:Choice>
              <mc:Fallback>
                <p:oleObj name="Equation" r:id="rId4" imgW="2539800" imgH="393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76438"/>
                        <a:ext cx="6670675" cy="1035050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3783" name="Object 7"/>
          <p:cNvGraphicFramePr>
            <a:graphicFrameLocks noChangeAspect="1"/>
          </p:cNvGraphicFramePr>
          <p:nvPr/>
        </p:nvGraphicFramePr>
        <p:xfrm>
          <a:off x="1209675" y="3876675"/>
          <a:ext cx="6842125" cy="998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3795" name="Equation" r:id="rId6" imgW="2616120" imgH="380880" progId="Equation.DSMT4">
                  <p:embed/>
                </p:oleObj>
              </mc:Choice>
              <mc:Fallback>
                <p:oleObj name="Equation" r:id="rId6" imgW="2616120" imgH="380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9675" y="3876675"/>
                        <a:ext cx="6842125" cy="998538"/>
                      </a:xfrm>
                      <a:prstGeom prst="rect">
                        <a:avLst/>
                      </a:prstGeom>
                      <a:noFill/>
                      <a:effectLst>
                        <a:outerShdw dist="17961" dir="2700000" algn="ctr" rotWithShape="0">
                          <a:schemeClr val="bg2"/>
                        </a:outerShdw>
                      </a:effectLst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6099175" y="4605338"/>
            <a:ext cx="20224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40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(or  1 minute)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ChangeArrowheads="1"/>
          </p:cNvSpPr>
          <p:nvPr/>
        </p:nvSpPr>
        <p:spPr bwMode="auto">
          <a:xfrm>
            <a:off x="687388" y="1066800"/>
            <a:ext cx="7772400" cy="299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i="1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</a:t>
            </a:r>
            <a:r>
              <a:rPr lang="en-US" sz="2400" i="1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</a:t>
            </a: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/1 queuing system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 </a:t>
            </a:r>
            <a:r>
              <a:rPr lang="en-US" sz="2400" dirty="0" smtClean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server</a:t>
            </a:r>
            <a:endParaRPr lang="en-US" sz="2400" dirty="0">
              <a:solidFill>
                <a:srgbClr val="F7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Poisson arrival-rate distribution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 or unspecified service time distribution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Unlimited maximum queue length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Char char="n"/>
            </a:pPr>
            <a:r>
              <a:rPr lang="en-US" sz="2400" dirty="0">
                <a:solidFill>
                  <a:srgbClr val="F7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Infinite calling population</a:t>
            </a:r>
            <a:endParaRPr lang="en-US" sz="2800" dirty="0">
              <a:solidFill>
                <a:srgbClr val="F7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06851" name="Rectangle 3"/>
          <p:cNvSpPr>
            <a:spLocks noChangeArrowheads="1"/>
          </p:cNvSpPr>
          <p:nvPr/>
        </p:nvSpPr>
        <p:spPr bwMode="auto">
          <a:xfrm>
            <a:off x="685800" y="147638"/>
            <a:ext cx="7772400" cy="8143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 anchor="ctr"/>
          <a:lstStyle/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Single-Server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Waiting Line Model </a:t>
            </a:r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with</a:t>
            </a:r>
          </a:p>
          <a:p>
            <a:r>
              <a:rPr lang="en-US" sz="2800" dirty="0" smtClean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Poisson </a:t>
            </a:r>
            <a:r>
              <a:rPr lang="en-US" sz="2800" dirty="0">
                <a:solidFill>
                  <a:srgbClr val="66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Arrivals and Arbitrary Service Times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</p:spPr>
        <p:txBody>
          <a:bodyPr/>
          <a:lstStyle/>
          <a:p>
            <a:r>
              <a:rPr lang="en-US" dirty="0" smtClean="0"/>
              <a:t>Single-Server </a:t>
            </a:r>
            <a:r>
              <a:rPr lang="en-US" dirty="0"/>
              <a:t>Waiting Line Model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Poisson </a:t>
            </a:r>
            <a:r>
              <a:rPr lang="en-US" dirty="0"/>
              <a:t>Arrivals and Arbitrary Service Times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388" y="1181100"/>
            <a:ext cx="7732712" cy="35941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dirty="0"/>
              <a:t>	     </a:t>
            </a:r>
            <a:r>
              <a:rPr lang="en-US" dirty="0" smtClean="0"/>
              <a:t>	The </a:t>
            </a:r>
            <a:r>
              <a:rPr lang="en-US" dirty="0"/>
              <a:t>Cutler University Student Union has </a:t>
            </a:r>
            <a:r>
              <a:rPr lang="en-US" dirty="0" smtClean="0"/>
              <a:t>one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</a:t>
            </a:r>
            <a:r>
              <a:rPr lang="en-US" dirty="0" smtClean="0"/>
              <a:t>self</a:t>
            </a:r>
            <a:r>
              <a:rPr lang="en-US" dirty="0" smtClean="0"/>
              <a:t>-</a:t>
            </a:r>
            <a:r>
              <a:rPr lang="en-US" dirty="0" smtClean="0"/>
              <a:t>service </a:t>
            </a:r>
            <a:r>
              <a:rPr lang="en-US" dirty="0"/>
              <a:t>copying machine.  On the average, 12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customers per hour arrive to make copies.  (The</a:t>
            </a:r>
          </a:p>
          <a:p>
            <a:pPr>
              <a:buFont typeface="Monotype Sorts" pitchFamily="2" charset="2"/>
              <a:buNone/>
            </a:pPr>
            <a:r>
              <a:rPr lang="en-US" dirty="0"/>
              <a:t>	arrival process follows a Poisson distribution.)  </a:t>
            </a:r>
            <a:endParaRPr lang="en-US" dirty="0" smtClean="0"/>
          </a:p>
          <a:p>
            <a:pPr>
              <a:buFont typeface="Monotype Sorts" pitchFamily="2" charset="2"/>
              <a:buNone/>
            </a:pPr>
            <a:r>
              <a:rPr lang="en-US" dirty="0" smtClean="0"/>
              <a:t>		The time </a:t>
            </a:r>
            <a:r>
              <a:rPr lang="en-US" dirty="0"/>
              <a:t>to copy documents </a:t>
            </a:r>
            <a:r>
              <a:rPr lang="en-US" dirty="0" smtClean="0"/>
              <a:t>follows 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approximately a </a:t>
            </a:r>
            <a:r>
              <a:rPr lang="en-US" u="sng" dirty="0" smtClean="0"/>
              <a:t>normal</a:t>
            </a:r>
            <a:r>
              <a:rPr lang="en-US" dirty="0" smtClean="0"/>
              <a:t> </a:t>
            </a:r>
            <a:r>
              <a:rPr lang="en-US" dirty="0"/>
              <a:t>distribution with a mean </a:t>
            </a:r>
            <a:r>
              <a:rPr lang="en-US" dirty="0" smtClean="0"/>
              <a:t>of</a:t>
            </a:r>
          </a:p>
          <a:p>
            <a:pPr>
              <a:buFont typeface="Monotype Sorts" pitchFamily="2" charset="2"/>
              <a:buNone/>
            </a:pPr>
            <a:r>
              <a:rPr lang="en-US" dirty="0" smtClean="0"/>
              <a:t>	2.5 </a:t>
            </a:r>
            <a:r>
              <a:rPr lang="en-US" dirty="0"/>
              <a:t>minutes and </a:t>
            </a:r>
            <a:r>
              <a:rPr lang="en-US" dirty="0" smtClean="0"/>
              <a:t>a standard </a:t>
            </a:r>
            <a:r>
              <a:rPr lang="en-US" dirty="0"/>
              <a:t>deviation of 30 seconds.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1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147638"/>
            <a:ext cx="7772400" cy="814387"/>
          </a:xfrm>
        </p:spPr>
        <p:txBody>
          <a:bodyPr/>
          <a:lstStyle/>
          <a:p>
            <a:r>
              <a:rPr lang="en-US" dirty="0" smtClean="0"/>
              <a:t>Single-Server </a:t>
            </a:r>
            <a:r>
              <a:rPr lang="en-US" dirty="0"/>
              <a:t>Waiting Line Model </a:t>
            </a:r>
            <a:r>
              <a:rPr lang="en-US" dirty="0" smtClean="0"/>
              <a:t>with</a:t>
            </a:r>
            <a:br>
              <a:rPr lang="en-US" dirty="0" smtClean="0"/>
            </a:br>
            <a:r>
              <a:rPr lang="en-US" dirty="0" smtClean="0"/>
              <a:t>Poisson </a:t>
            </a:r>
            <a:r>
              <a:rPr lang="en-US" dirty="0"/>
              <a:t>Arrivals and Arbitrary Service Times</a:t>
            </a:r>
          </a:p>
        </p:txBody>
      </p:sp>
      <p:sp>
        <p:nvSpPr>
          <p:cNvPr id="152629" name="Rectangle 53"/>
          <p:cNvSpPr>
            <a:spLocks noChangeArrowheads="1"/>
          </p:cNvSpPr>
          <p:nvPr/>
        </p:nvSpPr>
        <p:spPr bwMode="auto">
          <a:xfrm>
            <a:off x="687388" y="1181100"/>
            <a:ext cx="8058150" cy="4910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The Union manager has received several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complaints from students regarding the long lines at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the copier.  Based of this information, 	determine: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1)  the average number of customers waiting or using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the copier.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2)  the probability an arriving customer must wait in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line.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3)  the proportion of time the copier is idle.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4)  the average time a customer must wait in line </a:t>
            </a:r>
          </a:p>
          <a:p>
            <a:pPr marL="342900" indent="-342900" algn="l">
              <a:spcBef>
                <a:spcPct val="20000"/>
              </a:spcBef>
              <a:buClr>
                <a:srgbClr val="66FFFF"/>
              </a:buClr>
              <a:buSzPct val="75000"/>
              <a:buFont typeface="Monotype Sorts" pitchFamily="2" charset="2"/>
              <a:buNone/>
            </a:pPr>
            <a:r>
              <a:rPr lang="en-US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	     before using the copier.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MB11ch01">
  <a:themeElements>
    <a:clrScheme name="">
      <a:dk1>
        <a:srgbClr val="3C0023"/>
      </a:dk1>
      <a:lt1>
        <a:srgbClr val="FFFFFF"/>
      </a:lt1>
      <a:dk2>
        <a:srgbClr val="300153"/>
      </a:dk2>
      <a:lt2>
        <a:srgbClr val="F6BF69"/>
      </a:lt2>
      <a:accent1>
        <a:srgbClr val="618FFD"/>
      </a:accent1>
      <a:accent2>
        <a:srgbClr val="B760F9"/>
      </a:accent2>
      <a:accent3>
        <a:srgbClr val="ADAAB3"/>
      </a:accent3>
      <a:accent4>
        <a:srgbClr val="DADADA"/>
      </a:accent4>
      <a:accent5>
        <a:srgbClr val="B7C6FE"/>
      </a:accent5>
      <a:accent6>
        <a:srgbClr val="A656E2"/>
      </a:accent6>
      <a:hlink>
        <a:srgbClr val="919191"/>
      </a:hlink>
      <a:folHlink>
        <a:srgbClr val="B50069"/>
      </a:folHlink>
    </a:clrScheme>
    <a:fontScheme name="QMB11ch01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57200" marR="0" indent="-45720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Book Antiqua" pitchFamily="18" charset="0"/>
          </a:defRPr>
        </a:defPPr>
      </a:lstStyle>
    </a:lnDef>
  </a:objectDefaults>
  <a:extraClrSchemeLst>
    <a:extraClrScheme>
      <a:clrScheme name="QMB11ch0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MB11ch0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MB11ch0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C:\Slides\QMB11ppt\QMB11ch01.ppt</Template>
  <TotalTime>1202</TotalTime>
  <Pages>30</Pages>
  <Words>521</Words>
  <Application>Microsoft Office PowerPoint</Application>
  <PresentationFormat>On-screen Show (4:3)</PresentationFormat>
  <Paragraphs>214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QMB11ch01</vt:lpstr>
      <vt:lpstr>Equation</vt:lpstr>
      <vt:lpstr>PowerPoint Presentation</vt:lpstr>
      <vt:lpstr>Chapter 15, Part B Waiting Line Models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Single-Server Waiting Line Model with Poisson Arrivals and Arbitrary Service Times</vt:lpstr>
      <vt:lpstr>Single-Server Waiting Line Model with Poisson Arrivals and Arbitrary Service Times</vt:lpstr>
      <vt:lpstr>Single-Server Waiting Line Model with Poisson Arrivals and Arbitrary Service Times</vt:lpstr>
      <vt:lpstr>Single-Server Waiting Line Model with Poisson Arrivals and Arbitrary Service Times</vt:lpstr>
      <vt:lpstr>Single-Channel Waiting Line Model with Poisson Arrivals and Arbitrary Service Times</vt:lpstr>
      <vt:lpstr>PowerPoint Presentation</vt:lpstr>
      <vt:lpstr>Multiple-Server Waiting Line Model with Poisson Arrivals, Arbitrary Service Times, and No Waiting 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Waiting Lines with Finite Calling Populations</vt:lpstr>
      <vt:lpstr>Waiting Lines with Finite Calling Populations</vt:lpstr>
      <vt:lpstr>Waiting Lines with Finite Calling Populations</vt:lpstr>
      <vt:lpstr>Waiting Lines with Finite Calling Populations</vt:lpstr>
      <vt:lpstr>PowerPoint Presentation</vt:lpstr>
      <vt:lpstr>End of Chapter 15, Part 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15, Part B</dc:title>
  <dc:subject>Waiting Line Models</dc:subject>
  <dc:creator>John Loucks</dc:creator>
  <cp:lastModifiedBy>John IV</cp:lastModifiedBy>
  <cp:revision>99</cp:revision>
  <cp:lastPrinted>1601-01-01T00:00:00Z</cp:lastPrinted>
  <dcterms:created xsi:type="dcterms:W3CDTF">1996-04-17T17:07:54Z</dcterms:created>
  <dcterms:modified xsi:type="dcterms:W3CDTF">2012-02-16T17:05:58Z</dcterms:modified>
</cp:coreProperties>
</file>