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65"/>
  </p:notesMasterIdLst>
  <p:handoutMasterIdLst>
    <p:handoutMasterId r:id="rId66"/>
  </p:handoutMasterIdLst>
  <p:sldIdLst>
    <p:sldId id="300" r:id="rId2"/>
    <p:sldId id="257" r:id="rId3"/>
    <p:sldId id="258" r:id="rId4"/>
    <p:sldId id="261" r:id="rId5"/>
    <p:sldId id="262" r:id="rId6"/>
    <p:sldId id="263" r:id="rId7"/>
    <p:sldId id="264" r:id="rId8"/>
    <p:sldId id="267" r:id="rId9"/>
    <p:sldId id="268" r:id="rId10"/>
    <p:sldId id="312" r:id="rId11"/>
    <p:sldId id="313" r:id="rId12"/>
    <p:sldId id="314" r:id="rId13"/>
    <p:sldId id="315" r:id="rId14"/>
    <p:sldId id="316" r:id="rId15"/>
    <p:sldId id="269" r:id="rId16"/>
    <p:sldId id="270" r:id="rId17"/>
    <p:sldId id="271" r:id="rId18"/>
    <p:sldId id="272" r:id="rId19"/>
    <p:sldId id="273" r:id="rId20"/>
    <p:sldId id="320" r:id="rId21"/>
    <p:sldId id="321" r:id="rId22"/>
    <p:sldId id="322" r:id="rId23"/>
    <p:sldId id="323" r:id="rId24"/>
    <p:sldId id="324" r:id="rId25"/>
    <p:sldId id="325" r:id="rId26"/>
    <p:sldId id="326" r:id="rId27"/>
    <p:sldId id="327" r:id="rId28"/>
    <p:sldId id="328" r:id="rId29"/>
    <p:sldId id="274" r:id="rId30"/>
    <p:sldId id="304" r:id="rId31"/>
    <p:sldId id="275" r:id="rId32"/>
    <p:sldId id="276" r:id="rId33"/>
    <p:sldId id="277" r:id="rId34"/>
    <p:sldId id="278" r:id="rId35"/>
    <p:sldId id="279" r:id="rId36"/>
    <p:sldId id="280" r:id="rId37"/>
    <p:sldId id="281" r:id="rId38"/>
    <p:sldId id="306" r:id="rId39"/>
    <p:sldId id="282" r:id="rId40"/>
    <p:sldId id="283" r:id="rId41"/>
    <p:sldId id="307" r:id="rId42"/>
    <p:sldId id="284" r:id="rId43"/>
    <p:sldId id="285" r:id="rId44"/>
    <p:sldId id="286" r:id="rId45"/>
    <p:sldId id="287" r:id="rId46"/>
    <p:sldId id="288" r:id="rId47"/>
    <p:sldId id="289" r:id="rId48"/>
    <p:sldId id="290" r:id="rId49"/>
    <p:sldId id="291" r:id="rId50"/>
    <p:sldId id="292" r:id="rId51"/>
    <p:sldId id="293" r:id="rId52"/>
    <p:sldId id="294" r:id="rId53"/>
    <p:sldId id="295" r:id="rId54"/>
    <p:sldId id="302" r:id="rId55"/>
    <p:sldId id="329" r:id="rId56"/>
    <p:sldId id="317" r:id="rId57"/>
    <p:sldId id="318" r:id="rId58"/>
    <p:sldId id="319" r:id="rId59"/>
    <p:sldId id="308" r:id="rId60"/>
    <p:sldId id="309" r:id="rId61"/>
    <p:sldId id="310" r:id="rId62"/>
    <p:sldId id="311" r:id="rId63"/>
    <p:sldId id="296" r:id="rId64"/>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8CF4EA"/>
    <a:srgbClr val="FFFFFF"/>
    <a:srgbClr val="000000"/>
    <a:srgbClr val="414141"/>
    <a:srgbClr val="993366"/>
    <a:srgbClr val="777777"/>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98" autoAdjust="0"/>
  </p:normalViewPr>
  <p:slideViewPr>
    <p:cSldViewPr snapToGrid="0">
      <p:cViewPr>
        <p:scale>
          <a:sx n="75" d="100"/>
          <a:sy n="75" d="100"/>
        </p:scale>
        <p:origin x="-762" y="72"/>
      </p:cViewPr>
      <p:guideLst>
        <p:guide orient="horz" pos="772"/>
        <p:guide pos="50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56.xml"/><Relationship Id="rId3" Type="http://schemas.openxmlformats.org/officeDocument/2006/relationships/slide" Target="slides/slide21.xml"/><Relationship Id="rId7" Type="http://schemas.openxmlformats.org/officeDocument/2006/relationships/slide" Target="slides/slide41.xml"/><Relationship Id="rId12" Type="http://schemas.openxmlformats.org/officeDocument/2006/relationships/slide" Target="slides/slide62.xml"/><Relationship Id="rId2" Type="http://schemas.openxmlformats.org/officeDocument/2006/relationships/slide" Target="slides/slide20.xml"/><Relationship Id="rId1" Type="http://schemas.openxmlformats.org/officeDocument/2006/relationships/slide" Target="slides/slide10.xml"/><Relationship Id="rId6" Type="http://schemas.openxmlformats.org/officeDocument/2006/relationships/slide" Target="slides/slide38.xml"/><Relationship Id="rId11" Type="http://schemas.openxmlformats.org/officeDocument/2006/relationships/slide" Target="slides/slide61.xml"/><Relationship Id="rId5" Type="http://schemas.openxmlformats.org/officeDocument/2006/relationships/slide" Target="slides/slide30.xml"/><Relationship Id="rId10" Type="http://schemas.openxmlformats.org/officeDocument/2006/relationships/slide" Target="slides/slide60.xml"/><Relationship Id="rId4" Type="http://schemas.openxmlformats.org/officeDocument/2006/relationships/slide" Target="slides/slide25.xml"/><Relationship Id="rId9" Type="http://schemas.openxmlformats.org/officeDocument/2006/relationships/slide" Target="slides/slide5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9E9B7B6B-6403-4655-B4D3-D1FFAAB6C618}" type="slidenum">
              <a:rPr lang="en-US" sz="1400">
                <a:effectLst/>
              </a:rPr>
              <a:pPr algn="r"/>
              <a:t>‹#›</a:t>
            </a:fld>
            <a:endParaRPr lang="en-US" sz="1400">
              <a:effectLst/>
            </a:endParaRPr>
          </a:p>
        </p:txBody>
      </p:sp>
    </p:spTree>
    <p:extLst>
      <p:ext uri="{BB962C8B-B14F-4D97-AF65-F5344CB8AC3E}">
        <p14:creationId xmlns:p14="http://schemas.microsoft.com/office/powerpoint/2010/main" val="176937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7CBFE6C2-5D66-44BC-A406-B477D42672BE}" type="slidenum">
              <a:rPr lang="en-US" sz="1400">
                <a:effectLst/>
              </a:rPr>
              <a:pPr algn="r"/>
              <a:t>‹#›</a:t>
            </a:fld>
            <a:endParaRPr lang="en-US" sz="1400">
              <a:effectLst/>
            </a:endParaRPr>
          </a:p>
        </p:txBody>
      </p:sp>
    </p:spTree>
    <p:extLst>
      <p:ext uri="{BB962C8B-B14F-4D97-AF65-F5344CB8AC3E}">
        <p14:creationId xmlns:p14="http://schemas.microsoft.com/office/powerpoint/2010/main" val="34016103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50938" y="692150"/>
            <a:ext cx="4556125" cy="3416300"/>
          </a:xfrm>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1150938" y="692150"/>
            <a:ext cx="4556125" cy="3416300"/>
          </a:xfrm>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1150938" y="692150"/>
            <a:ext cx="4556125" cy="3416300"/>
          </a:xfrm>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xfrm>
            <a:off x="1150938" y="692150"/>
            <a:ext cx="4556125" cy="3416300"/>
          </a:xfrm>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1150938" y="692150"/>
            <a:ext cx="4556125" cy="3416300"/>
          </a:xfrm>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1150938" y="692150"/>
            <a:ext cx="4556125" cy="3416300"/>
          </a:xfrm>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0938" y="692150"/>
            <a:ext cx="4556125" cy="3416300"/>
          </a:xfrm>
          <a:ln/>
        </p:spPr>
      </p:sp>
      <p:sp>
        <p:nvSpPr>
          <p:cNvPr id="5939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50938" y="692150"/>
            <a:ext cx="4556125" cy="3416300"/>
          </a:xfrm>
          <a:ln/>
        </p:spPr>
      </p:sp>
      <p:sp>
        <p:nvSpPr>
          <p:cNvPr id="6041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p:spPr>
      </p:sp>
      <p:sp>
        <p:nvSpPr>
          <p:cNvPr id="6144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50938" y="692150"/>
            <a:ext cx="4556125" cy="3416300"/>
          </a:xfrm>
          <a:ln/>
        </p:spPr>
      </p:sp>
      <p:sp>
        <p:nvSpPr>
          <p:cNvPr id="6246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0938" y="692150"/>
            <a:ext cx="4556125" cy="3416300"/>
          </a:xfrm>
          <a:ln/>
        </p:spPr>
      </p:sp>
      <p:sp>
        <p:nvSpPr>
          <p:cNvPr id="634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Rot="1" noChangeAspect="1" noChangeArrowheads="1" noTextEdit="1"/>
          </p:cNvSpPr>
          <p:nvPr>
            <p:ph type="sldImg"/>
          </p:nvPr>
        </p:nvSpPr>
        <p:spPr>
          <a:xfrm>
            <a:off x="1150938" y="692150"/>
            <a:ext cx="4556125" cy="3416300"/>
          </a:xfrm>
          <a:ln/>
        </p:spPr>
      </p:sp>
      <p:sp>
        <p:nvSpPr>
          <p:cNvPr id="47107" name="Rectangle 1027"/>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1150938" y="692150"/>
            <a:ext cx="4556125" cy="3416300"/>
          </a:xfrm>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xfrm>
            <a:off x="1150938" y="692150"/>
            <a:ext cx="4556125" cy="3416300"/>
          </a:xfrm>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a:xfrm>
            <a:off x="1150938" y="692150"/>
            <a:ext cx="4556125" cy="3416300"/>
          </a:xfrm>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xfrm>
            <a:off x="1150938" y="692150"/>
            <a:ext cx="4556125" cy="3416300"/>
          </a:xfrm>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1150938" y="692150"/>
            <a:ext cx="4556125" cy="3416300"/>
          </a:xfrm>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xfrm>
            <a:off x="1150938" y="692150"/>
            <a:ext cx="4556125" cy="3416300"/>
          </a:xfrm>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xfrm>
            <a:off x="1150938" y="692150"/>
            <a:ext cx="4556125" cy="3416300"/>
          </a:xfrm>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50938" y="692150"/>
            <a:ext cx="4556125" cy="3416300"/>
          </a:xfrm>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xfrm>
            <a:off x="1150938" y="692150"/>
            <a:ext cx="4556125" cy="3416300"/>
          </a:xfrm>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0938" y="692150"/>
            <a:ext cx="4556125"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Rot="1" noChangeAspect="1" noChangeArrowheads="1" noTextEdit="1"/>
          </p:cNvSpPr>
          <p:nvPr>
            <p:ph type="sldImg"/>
          </p:nvPr>
        </p:nvSpPr>
        <p:spPr>
          <a:xfrm>
            <a:off x="1150938" y="692150"/>
            <a:ext cx="4556125" cy="3416300"/>
          </a:xfrm>
          <a:ln/>
        </p:spPr>
      </p:sp>
      <p:sp>
        <p:nvSpPr>
          <p:cNvPr id="48131" name="Rectangle 1027"/>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p:spPr>
      </p:sp>
      <p:sp>
        <p:nvSpPr>
          <p:cNvPr id="6553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50938" y="692150"/>
            <a:ext cx="4556125" cy="3416300"/>
          </a:xfrm>
          <a:ln/>
        </p:spPr>
      </p:sp>
      <p:sp>
        <p:nvSpPr>
          <p:cNvPr id="6656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p:spPr>
      </p:sp>
      <p:sp>
        <p:nvSpPr>
          <p:cNvPr id="6758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50938" y="692150"/>
            <a:ext cx="4556125" cy="3416300"/>
          </a:xfrm>
          <a:ln/>
        </p:spPr>
      </p:sp>
      <p:sp>
        <p:nvSpPr>
          <p:cNvPr id="6861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50938" y="692150"/>
            <a:ext cx="4556125" cy="3416300"/>
          </a:xfrm>
          <a:ln/>
        </p:spPr>
      </p:sp>
      <p:sp>
        <p:nvSpPr>
          <p:cNvPr id="6963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150938" y="692150"/>
            <a:ext cx="4556125" cy="3416300"/>
          </a:xfrm>
          <a:ln/>
        </p:spPr>
      </p:sp>
      <p:sp>
        <p:nvSpPr>
          <p:cNvPr id="7065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50938" y="692150"/>
            <a:ext cx="4556125" cy="3416300"/>
          </a:xfrm>
          <a:ln/>
        </p:spPr>
      </p:sp>
      <p:sp>
        <p:nvSpPr>
          <p:cNvPr id="7168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26"/>
          <p:cNvSpPr>
            <a:spLocks noGrp="1" noRot="1" noChangeAspect="1" noChangeArrowheads="1" noTextEdit="1"/>
          </p:cNvSpPr>
          <p:nvPr>
            <p:ph type="sldImg"/>
          </p:nvPr>
        </p:nvSpPr>
        <p:spPr>
          <a:xfrm>
            <a:off x="1150938" y="692150"/>
            <a:ext cx="4556125" cy="3416300"/>
          </a:xfrm>
          <a:ln/>
        </p:spPr>
      </p:sp>
      <p:sp>
        <p:nvSpPr>
          <p:cNvPr id="51203" name="Rectangle 1027"/>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50938" y="692150"/>
            <a:ext cx="4556125" cy="3416300"/>
          </a:xfrm>
          <a:ln/>
        </p:spPr>
      </p:sp>
      <p:sp>
        <p:nvSpPr>
          <p:cNvPr id="7373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1150938" y="692150"/>
            <a:ext cx="4556125" cy="3416300"/>
          </a:xfrm>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50938" y="692150"/>
            <a:ext cx="4556125" cy="3416300"/>
          </a:xfrm>
          <a:ln/>
        </p:spPr>
      </p:sp>
      <p:sp>
        <p:nvSpPr>
          <p:cNvPr id="7577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p:spPr>
      </p:sp>
      <p:sp>
        <p:nvSpPr>
          <p:cNvPr id="7782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50938" y="692150"/>
            <a:ext cx="4556125" cy="3416300"/>
          </a:xfrm>
          <a:ln/>
        </p:spPr>
      </p:sp>
      <p:sp>
        <p:nvSpPr>
          <p:cNvPr id="7885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p:spPr>
      </p:sp>
      <p:sp>
        <p:nvSpPr>
          <p:cNvPr id="8089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p:spPr>
      </p:sp>
      <p:sp>
        <p:nvSpPr>
          <p:cNvPr id="5222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150938" y="692150"/>
            <a:ext cx="4556125" cy="3416300"/>
          </a:xfrm>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1150938" y="692150"/>
            <a:ext cx="4556125" cy="3416300"/>
          </a:xfrm>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xfrm>
            <a:off x="1150938" y="692150"/>
            <a:ext cx="4556125" cy="3416300"/>
          </a:xfrm>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xfrm>
            <a:off x="1150938" y="692150"/>
            <a:ext cx="4556125" cy="3416300"/>
          </a:xfrm>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1150938" y="692150"/>
            <a:ext cx="4556125" cy="3416300"/>
          </a:xfrm>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150938" y="692150"/>
            <a:ext cx="4556125" cy="3416300"/>
          </a:xfrm>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150938" y="692150"/>
            <a:ext cx="4556125" cy="3416300"/>
          </a:xfrm>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xfrm>
            <a:off x="1150938" y="692150"/>
            <a:ext cx="4556125" cy="3416300"/>
          </a:xfrm>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50938" y="692150"/>
            <a:ext cx="4556125" cy="3416300"/>
          </a:xfrm>
          <a:ln/>
        </p:spPr>
      </p:sp>
      <p:sp>
        <p:nvSpPr>
          <p:cNvPr id="5734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0938" y="692150"/>
            <a:ext cx="4556125" cy="3416300"/>
          </a:xfrm>
          <a:ln/>
        </p:spPr>
      </p:sp>
      <p:sp>
        <p:nvSpPr>
          <p:cNvPr id="5837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13666" name="Group 2"/>
          <p:cNvGrpSpPr>
            <a:grpSpLocks/>
          </p:cNvGrpSpPr>
          <p:nvPr/>
        </p:nvGrpSpPr>
        <p:grpSpPr bwMode="auto">
          <a:xfrm>
            <a:off x="457200" y="304800"/>
            <a:ext cx="8231188" cy="6183313"/>
            <a:chOff x="372" y="186"/>
            <a:chExt cx="5185" cy="3895"/>
          </a:xfrm>
        </p:grpSpPr>
        <p:grpSp>
          <p:nvGrpSpPr>
            <p:cNvPr id="113667" name="Group 3"/>
            <p:cNvGrpSpPr>
              <a:grpSpLocks/>
            </p:cNvGrpSpPr>
            <p:nvPr/>
          </p:nvGrpSpPr>
          <p:grpSpPr bwMode="auto">
            <a:xfrm>
              <a:off x="372" y="186"/>
              <a:ext cx="5185" cy="919"/>
              <a:chOff x="372" y="186"/>
              <a:chExt cx="5185" cy="919"/>
            </a:xfrm>
          </p:grpSpPr>
          <p:sp>
            <p:nvSpPr>
              <p:cNvPr id="113668"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13669"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113670"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113671" name="Group 7"/>
            <p:cNvGrpSpPr>
              <a:grpSpLocks/>
            </p:cNvGrpSpPr>
            <p:nvPr/>
          </p:nvGrpSpPr>
          <p:grpSpPr bwMode="auto">
            <a:xfrm>
              <a:off x="372" y="291"/>
              <a:ext cx="5185" cy="3790"/>
              <a:chOff x="372" y="291"/>
              <a:chExt cx="5185" cy="3790"/>
            </a:xfrm>
          </p:grpSpPr>
          <p:sp>
            <p:nvSpPr>
              <p:cNvPr id="113672"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13673"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113674"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113675"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113676"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13677"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userDrawn="1"/>
        </p:nvSpPr>
        <p:spPr bwMode="auto">
          <a:xfrm>
            <a:off x="8012658" y="63222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userDrawn="1"/>
        </p:nvSpPr>
        <p:spPr bwMode="auto">
          <a:xfrm>
            <a:off x="7596733" y="60856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userDrawn="1"/>
        </p:nvSpPr>
        <p:spPr bwMode="auto">
          <a:xfrm>
            <a:off x="587921" y="62698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Group 30"/>
          <p:cNvGrpSpPr/>
          <p:nvPr/>
        </p:nvGrpSpPr>
        <p:grpSpPr>
          <a:xfrm>
            <a:off x="5481875" y="2122566"/>
            <a:ext cx="2594095" cy="1827486"/>
            <a:chOff x="6033407" y="2122566"/>
            <a:chExt cx="2594095" cy="1827486"/>
          </a:xfrm>
        </p:grpSpPr>
        <p:sp>
          <p:nvSpPr>
            <p:cNvPr id="32" name="Rectangle 31"/>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33" name="Group 32"/>
            <p:cNvGrpSpPr/>
            <p:nvPr/>
          </p:nvGrpSpPr>
          <p:grpSpPr>
            <a:xfrm>
              <a:off x="6035673" y="2122566"/>
              <a:ext cx="2382611" cy="556438"/>
              <a:chOff x="6035673" y="1335314"/>
              <a:chExt cx="2382611" cy="560160"/>
            </a:xfrm>
          </p:grpSpPr>
          <p:sp>
            <p:nvSpPr>
              <p:cNvPr id="47" name="Rectangle 46"/>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8" name="Rectangle 47"/>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9" name="Rectangle 48"/>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50" name="Rectangle 49"/>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51" name="Straight Connector 50"/>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34" name="Group 33"/>
            <p:cNvGrpSpPr/>
            <p:nvPr/>
          </p:nvGrpSpPr>
          <p:grpSpPr>
            <a:xfrm>
              <a:off x="6042933" y="2947824"/>
              <a:ext cx="2382611" cy="970744"/>
              <a:chOff x="6035673" y="1335314"/>
              <a:chExt cx="2382611" cy="560160"/>
            </a:xfrm>
          </p:grpSpPr>
          <p:sp>
            <p:nvSpPr>
              <p:cNvPr id="42" name="Rectangle 41"/>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3" name="Rectangle 42"/>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4" name="Rectangle 43"/>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5" name="Rectangle 44"/>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6" name="Straight Connector 45"/>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35" name="Rectangle 34"/>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6" name="TextBox 35"/>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37" name="Rectangle 36"/>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8" name="Straight Connector 37"/>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39" name="Rectangle 38"/>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0" name="Rectangle 39"/>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1"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7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Simulation Applications</a:t>
            </a:r>
          </a:p>
        </p:txBody>
      </p:sp>
      <p:sp>
        <p:nvSpPr>
          <p:cNvPr id="118787" name="Rectangle 3"/>
          <p:cNvSpPr>
            <a:spLocks noChangeArrowheads="1"/>
          </p:cNvSpPr>
          <p:nvPr/>
        </p:nvSpPr>
        <p:spPr bwMode="auto">
          <a:xfrm>
            <a:off x="687388" y="1079500"/>
            <a:ext cx="7962900" cy="49990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i="1">
                <a:solidFill>
                  <a:srgbClr val="8CF4EA"/>
                </a:solidFill>
                <a:effectLst>
                  <a:outerShdw blurRad="38100" dist="38100" dir="2700000" algn="tl">
                    <a:srgbClr val="000000"/>
                  </a:outerShdw>
                </a:effectLst>
                <a:ea typeface="Calibri" pitchFamily="34" charset="0"/>
                <a:cs typeface="Calibri" pitchFamily="34" charset="0"/>
              </a:rPr>
              <a:t>New Product Development</a:t>
            </a:r>
          </a:p>
          <a:p>
            <a:pPr marL="742950" lvl="1" indent="-285750" algn="l">
              <a:lnSpc>
                <a:spcPct val="11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ea typeface="Calibri" pitchFamily="34" charset="0"/>
                <a:cs typeface="Calibri" pitchFamily="34" charset="0"/>
              </a:rPr>
              <a:t>The objective of this simulation is to determine the probability that a new product will be profitable. </a:t>
            </a:r>
          </a:p>
          <a:p>
            <a:pPr marL="742950" lvl="1" indent="-285750" algn="l">
              <a:lnSpc>
                <a:spcPct val="11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ea typeface="Calibri" pitchFamily="34" charset="0"/>
                <a:cs typeface="Calibri" pitchFamily="34" charset="0"/>
              </a:rPr>
              <a:t>A model is developed relating profit (the output measure) to various probabilistic inputs such as demand, parts cost, and labor cost. </a:t>
            </a:r>
          </a:p>
          <a:p>
            <a:pPr marL="742950" lvl="1" indent="-285750" algn="l">
              <a:lnSpc>
                <a:spcPct val="11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ea typeface="Calibri" pitchFamily="34" charset="0"/>
                <a:cs typeface="Calibri" pitchFamily="34" charset="0"/>
              </a:rPr>
              <a:t>The only controllable input is whether to introduce the product. </a:t>
            </a:r>
          </a:p>
          <a:p>
            <a:pPr marL="742950" lvl="1" indent="-285750" algn="l">
              <a:lnSpc>
                <a:spcPct val="11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ea typeface="Calibri" pitchFamily="34" charset="0"/>
                <a:cs typeface="Calibri" pitchFamily="34" charset="0"/>
              </a:rPr>
              <a:t>A variety of possible values will be generated for the probabilistic inputs, and the resulting profit will be computed. </a:t>
            </a: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Simulation Applications</a:t>
            </a:r>
          </a:p>
        </p:txBody>
      </p:sp>
      <p:sp>
        <p:nvSpPr>
          <p:cNvPr id="119811" name="Rectangle 3"/>
          <p:cNvSpPr>
            <a:spLocks noChangeArrowheads="1"/>
          </p:cNvSpPr>
          <p:nvPr/>
        </p:nvSpPr>
        <p:spPr bwMode="auto">
          <a:xfrm>
            <a:off x="687388" y="1079500"/>
            <a:ext cx="7962900" cy="49990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i="1">
                <a:solidFill>
                  <a:srgbClr val="8CF4EA"/>
                </a:solidFill>
                <a:effectLst>
                  <a:outerShdw blurRad="38100" dist="38100" dir="2700000" algn="tl">
                    <a:srgbClr val="000000"/>
                  </a:outerShdw>
                </a:effectLst>
                <a:cs typeface="Times New Roman" pitchFamily="18" charset="0"/>
              </a:rPr>
              <a:t>Airline Overbooking</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The objective of this simulation is to determine the number of reservations an airline should accept for a particular flight.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A simulation model is developed relating profit for the flight to a probabilistic input, the number of passengers with a reservation who show up and use their reservation, and a controllable input, the number of reservations accepted for the flight.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For each selected value for the controllable input, a variety of possible values will be generated for the number of passengers who show up, and the resulting profit can be computed. </a:t>
            </a:r>
            <a:endParaRPr lang="en-US" sz="2400" i="1">
              <a:solidFill>
                <a:srgbClr val="8CF4EA"/>
              </a:solidFill>
              <a:effectLst>
                <a:outerShdw blurRad="38100" dist="38100" dir="2700000" algn="tl">
                  <a:srgbClr val="000000"/>
                </a:outerShdw>
              </a:effectLst>
              <a:ea typeface="Calibri" pitchFamily="34" charset="0"/>
              <a:cs typeface="Calibri" pitchFamily="34" charset="0"/>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Simulation Applications</a:t>
            </a:r>
          </a:p>
        </p:txBody>
      </p:sp>
      <p:sp>
        <p:nvSpPr>
          <p:cNvPr id="120835" name="Rectangle 3"/>
          <p:cNvSpPr>
            <a:spLocks noChangeArrowheads="1"/>
          </p:cNvSpPr>
          <p:nvPr/>
        </p:nvSpPr>
        <p:spPr bwMode="auto">
          <a:xfrm>
            <a:off x="687388" y="1079500"/>
            <a:ext cx="8102600" cy="49990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i="1">
                <a:solidFill>
                  <a:srgbClr val="8CF4EA"/>
                </a:solidFill>
                <a:effectLst>
                  <a:outerShdw blurRad="38100" dist="38100" dir="2700000" algn="tl">
                    <a:srgbClr val="000000"/>
                  </a:outerShdw>
                </a:effectLst>
                <a:cs typeface="Times New Roman" pitchFamily="18" charset="0"/>
              </a:rPr>
              <a:t>Inventory Policy</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The objective of this simulation is to choose an inventory policy that will provide good customer service at a reasonable cost.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A model is developed relating two output measures, total inventory cost and the service level, to probabilistic inputs, such as product demand and delivery lead time from vendors, and controllable inputs, such as the order quantity and the reorder point.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For each setting of the controllable inputs, a variety of possible values would be generated for the probabilistic inputs, and the resulting cost and service levels would be computed.</a:t>
            </a:r>
            <a:r>
              <a:rPr lang="en-US" sz="2400" i="1">
                <a:solidFill>
                  <a:srgbClr val="FFFFFF"/>
                </a:solidFill>
                <a:effectLst>
                  <a:outerShdw blurRad="38100" dist="38100" dir="2700000" algn="tl">
                    <a:srgbClr val="000000"/>
                  </a:outerShdw>
                </a:effectLst>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Simulation Applications</a:t>
            </a:r>
          </a:p>
        </p:txBody>
      </p:sp>
      <p:sp>
        <p:nvSpPr>
          <p:cNvPr id="121859" name="Rectangle 3"/>
          <p:cNvSpPr>
            <a:spLocks noChangeArrowheads="1"/>
          </p:cNvSpPr>
          <p:nvPr/>
        </p:nvSpPr>
        <p:spPr bwMode="auto">
          <a:xfrm>
            <a:off x="687388" y="1079500"/>
            <a:ext cx="8102600" cy="49990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i="1">
                <a:solidFill>
                  <a:srgbClr val="8CF4EA"/>
                </a:solidFill>
                <a:effectLst>
                  <a:outerShdw blurRad="38100" dist="38100" dir="2700000" algn="tl">
                    <a:srgbClr val="000000"/>
                  </a:outerShdw>
                </a:effectLst>
                <a:cs typeface="Times New Roman" pitchFamily="18" charset="0"/>
              </a:rPr>
              <a:t>Traffic Flow</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The objective of this simulation is to determine the effect of installing a left turn signal on the flow of traffic through a busy intersection.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A model is developed relating waiting time for vehicles to get through the intersection to probabilistic inputs such as the number of vehicle arrivals and the fraction that want to make a left turn, and controllable inputs such as the length of time the left turn signal is on.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For each setting of the controllable inputs, values would be generated for the probabilistic inputs, and the resulting vehicle waiting times would be computed.</a:t>
            </a:r>
            <a:r>
              <a:rPr lang="en-US" sz="2400" i="1">
                <a:solidFill>
                  <a:srgbClr val="8CF4EA"/>
                </a:solidFill>
                <a:effectLst>
                  <a:outerShdw blurRad="38100" dist="38100" dir="2700000" algn="tl">
                    <a:srgbClr val="000000"/>
                  </a:outerShdw>
                </a:effectLst>
                <a:cs typeface="Times New Roman" pitchFamily="18" charset="0"/>
              </a:rPr>
              <a:t> </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Simulation Applications</a:t>
            </a:r>
          </a:p>
        </p:txBody>
      </p:sp>
      <p:sp>
        <p:nvSpPr>
          <p:cNvPr id="122883" name="Rectangle 3"/>
          <p:cNvSpPr>
            <a:spLocks noChangeArrowheads="1"/>
          </p:cNvSpPr>
          <p:nvPr/>
        </p:nvSpPr>
        <p:spPr bwMode="auto">
          <a:xfrm>
            <a:off x="687388" y="1079500"/>
            <a:ext cx="8102600" cy="49990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i="1">
                <a:solidFill>
                  <a:srgbClr val="8CF4EA"/>
                </a:solidFill>
                <a:effectLst>
                  <a:outerShdw blurRad="38100" dist="38100" dir="2700000" algn="tl">
                    <a:srgbClr val="000000"/>
                  </a:outerShdw>
                </a:effectLst>
                <a:cs typeface="Times New Roman" pitchFamily="18" charset="0"/>
              </a:rPr>
              <a:t>Waiting Lines</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The objective of this simulation is to determine the waiting times for customers at a bank’s automated teller machine (ATM).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A model is developed relating customer waiting times to probabilistic inputs such as customer arrivals and service times, and a controllable input, the number of ATM machines installed. </a:t>
            </a:r>
          </a:p>
          <a:p>
            <a:pPr marL="742950" lvl="1" indent="-285750" algn="l">
              <a:lnSpc>
                <a:spcPct val="90000"/>
              </a:lnSpc>
              <a:spcBef>
                <a:spcPct val="20000"/>
              </a:spcBef>
              <a:buClr>
                <a:srgbClr val="66FFFF"/>
              </a:buClr>
              <a:buSzPct val="75000"/>
              <a:buFont typeface="Monotype Sorts" pitchFamily="2" charset="2"/>
              <a:buChar char="n"/>
            </a:pPr>
            <a:r>
              <a:rPr lang="en-US" sz="2400">
                <a:solidFill>
                  <a:srgbClr val="FFFFFF"/>
                </a:solidFill>
                <a:effectLst>
                  <a:outerShdw blurRad="38100" dist="38100" dir="2700000" algn="tl">
                    <a:srgbClr val="000000"/>
                  </a:outerShdw>
                </a:effectLst>
                <a:cs typeface="Times New Roman" pitchFamily="18" charset="0"/>
              </a:rPr>
              <a:t>For each value of the controllable input (the number of ATM machines), a variety of values would be generated for the probabilistic inputs and the customer waiting times would be computed. </a:t>
            </a:r>
            <a:endParaRPr lang="en-US" sz="2400" i="1">
              <a:solidFill>
                <a:srgbClr val="8CF4EA"/>
              </a:solidFill>
              <a:effectLst>
                <a:outerShdw blurRad="38100" dist="38100" dir="2700000" algn="tl">
                  <a:srgbClr val="000000"/>
                </a:outerShdw>
              </a:effectLst>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1809750" y="2330450"/>
            <a:ext cx="5448300" cy="3867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411" name="Rectangle 3"/>
          <p:cNvSpPr>
            <a:spLocks noGrp="1" noChangeArrowheads="1"/>
          </p:cNvSpPr>
          <p:nvPr>
            <p:ph type="body" idx="1"/>
          </p:nvPr>
        </p:nvSpPr>
        <p:spPr>
          <a:xfrm>
            <a:off x="684213" y="1071563"/>
            <a:ext cx="7772400" cy="5214937"/>
          </a:xfrm>
          <a:noFill/>
          <a:ln/>
        </p:spPr>
        <p:txBody>
          <a:bodyPr/>
          <a:lstStyle/>
          <a:p>
            <a:pPr>
              <a:lnSpc>
                <a:spcPct val="90000"/>
              </a:lnSpc>
              <a:buFont typeface="Monotype Sorts" pitchFamily="2" charset="2"/>
              <a:buNone/>
            </a:pPr>
            <a:r>
              <a:rPr lang="en-US" dirty="0"/>
              <a:t>		The price change of shares of </a:t>
            </a:r>
            <a:r>
              <a:rPr lang="en-US" dirty="0" err="1"/>
              <a:t>Dynogen</a:t>
            </a:r>
            <a:r>
              <a:rPr lang="en-US" dirty="0"/>
              <a:t>, Inc.</a:t>
            </a:r>
          </a:p>
          <a:p>
            <a:pPr>
              <a:lnSpc>
                <a:spcPct val="90000"/>
              </a:lnSpc>
              <a:buFont typeface="Monotype Sorts" pitchFamily="2" charset="2"/>
              <a:buNone/>
            </a:pPr>
            <a:r>
              <a:rPr lang="en-US" dirty="0"/>
              <a:t>	has been observed over the past 50 trades.  The</a:t>
            </a:r>
          </a:p>
          <a:p>
            <a:pPr>
              <a:lnSpc>
                <a:spcPct val="90000"/>
              </a:lnSpc>
              <a:buFont typeface="Monotype Sorts" pitchFamily="2" charset="2"/>
              <a:buNone/>
            </a:pPr>
            <a:r>
              <a:rPr lang="en-US" dirty="0"/>
              <a:t>	frequency distribution is as follows:</a:t>
            </a:r>
          </a:p>
          <a:p>
            <a:pPr>
              <a:lnSpc>
                <a:spcPct val="90000"/>
              </a:lnSpc>
              <a:buFont typeface="Monotype Sorts" pitchFamily="2" charset="2"/>
              <a:buNone/>
            </a:pPr>
            <a:endParaRPr lang="en-US" sz="800" dirty="0"/>
          </a:p>
          <a:p>
            <a:pPr>
              <a:lnSpc>
                <a:spcPct val="90000"/>
              </a:lnSpc>
              <a:buFont typeface="Monotype Sorts" pitchFamily="2" charset="2"/>
              <a:buNone/>
            </a:pPr>
            <a:r>
              <a:rPr lang="en-US" dirty="0"/>
              <a:t>		     </a:t>
            </a:r>
            <a:r>
              <a:rPr lang="en-US" u="sng" dirty="0"/>
              <a:t>Price Change</a:t>
            </a:r>
            <a:r>
              <a:rPr lang="en-US" dirty="0"/>
              <a:t>        </a:t>
            </a:r>
            <a:r>
              <a:rPr lang="en-US" u="sng" dirty="0"/>
              <a:t>Number of Trades</a:t>
            </a:r>
            <a:endParaRPr lang="en-US" dirty="0"/>
          </a:p>
          <a:p>
            <a:pPr>
              <a:lnSpc>
                <a:spcPct val="80000"/>
              </a:lnSpc>
              <a:buFont typeface="Monotype Sorts" pitchFamily="2" charset="2"/>
              <a:buNone/>
            </a:pPr>
            <a:r>
              <a:rPr lang="en-US" dirty="0"/>
              <a:t>                        -</a:t>
            </a:r>
            <a:r>
              <a:rPr lang="en-US" dirty="0">
                <a:latin typeface="Symbol" pitchFamily="18" charset="2"/>
              </a:rPr>
              <a:t>3/8</a:t>
            </a:r>
            <a:r>
              <a:rPr lang="en-US" dirty="0"/>
              <a:t>                      	    4</a:t>
            </a:r>
          </a:p>
          <a:p>
            <a:pPr>
              <a:lnSpc>
                <a:spcPct val="80000"/>
              </a:lnSpc>
              <a:buFont typeface="Monotype Sorts" pitchFamily="2" charset="2"/>
              <a:buNone/>
            </a:pPr>
            <a:r>
              <a:rPr lang="en-US" dirty="0"/>
              <a:t>                        -</a:t>
            </a:r>
            <a:r>
              <a:rPr lang="en-US" dirty="0">
                <a:latin typeface="Symbol" pitchFamily="18" charset="2"/>
              </a:rPr>
              <a:t>1/4</a:t>
            </a:r>
            <a:r>
              <a:rPr lang="en-US" dirty="0"/>
              <a:t>                      	    2</a:t>
            </a:r>
          </a:p>
          <a:p>
            <a:pPr>
              <a:lnSpc>
                <a:spcPct val="80000"/>
              </a:lnSpc>
              <a:buFont typeface="Monotype Sorts" pitchFamily="2" charset="2"/>
              <a:buNone/>
            </a:pPr>
            <a:r>
              <a:rPr lang="en-US" dirty="0"/>
              <a:t>                        -</a:t>
            </a:r>
            <a:r>
              <a:rPr lang="en-US" dirty="0">
                <a:latin typeface="Symbol" pitchFamily="18" charset="2"/>
              </a:rPr>
              <a:t>1/8</a:t>
            </a:r>
            <a:r>
              <a:rPr lang="en-US" dirty="0"/>
              <a:t>                      	    8</a:t>
            </a:r>
          </a:p>
          <a:p>
            <a:pPr>
              <a:lnSpc>
                <a:spcPct val="80000"/>
              </a:lnSpc>
              <a:buFont typeface="Monotype Sorts" pitchFamily="2" charset="2"/>
              <a:buNone/>
            </a:pPr>
            <a:r>
              <a:rPr lang="en-US" dirty="0"/>
              <a:t>                           0                                 20</a:t>
            </a:r>
          </a:p>
          <a:p>
            <a:pPr>
              <a:lnSpc>
                <a:spcPct val="80000"/>
              </a:lnSpc>
              <a:buFont typeface="Monotype Sorts" pitchFamily="2" charset="2"/>
              <a:buNone/>
            </a:pPr>
            <a:r>
              <a:rPr lang="en-US" dirty="0"/>
              <a:t>                       +</a:t>
            </a:r>
            <a:r>
              <a:rPr lang="en-US" dirty="0">
                <a:latin typeface="Symbol" pitchFamily="18" charset="2"/>
              </a:rPr>
              <a:t>1/8</a:t>
            </a:r>
            <a:r>
              <a:rPr lang="en-US" dirty="0"/>
              <a:t>                     	  10</a:t>
            </a:r>
          </a:p>
          <a:p>
            <a:pPr>
              <a:lnSpc>
                <a:spcPct val="80000"/>
              </a:lnSpc>
              <a:buFont typeface="Monotype Sorts" pitchFamily="2" charset="2"/>
              <a:buNone/>
            </a:pPr>
            <a:r>
              <a:rPr lang="en-US" dirty="0"/>
              <a:t>                       +</a:t>
            </a:r>
            <a:r>
              <a:rPr lang="en-US" dirty="0">
                <a:latin typeface="Symbol" pitchFamily="18" charset="2"/>
              </a:rPr>
              <a:t>1/4</a:t>
            </a:r>
            <a:r>
              <a:rPr lang="en-US" dirty="0"/>
              <a:t>                      	    3</a:t>
            </a:r>
          </a:p>
          <a:p>
            <a:pPr>
              <a:lnSpc>
                <a:spcPct val="80000"/>
              </a:lnSpc>
              <a:buFont typeface="Monotype Sorts" pitchFamily="2" charset="2"/>
              <a:buNone/>
            </a:pPr>
            <a:r>
              <a:rPr lang="en-US" dirty="0"/>
              <a:t>                       +</a:t>
            </a:r>
            <a:r>
              <a:rPr lang="en-US" dirty="0">
                <a:latin typeface="Symbol" pitchFamily="18" charset="2"/>
              </a:rPr>
              <a:t>3/8</a:t>
            </a:r>
            <a:r>
              <a:rPr lang="en-US" dirty="0"/>
              <a:t>                      	    2</a:t>
            </a:r>
          </a:p>
          <a:p>
            <a:pPr>
              <a:lnSpc>
                <a:spcPct val="80000"/>
              </a:lnSpc>
              <a:buFont typeface="Monotype Sorts" pitchFamily="2" charset="2"/>
              <a:buNone/>
            </a:pPr>
            <a:r>
              <a:rPr lang="en-US" dirty="0"/>
              <a:t>                       +</a:t>
            </a:r>
            <a:r>
              <a:rPr lang="en-US" dirty="0">
                <a:latin typeface="Symbol" pitchFamily="18" charset="2"/>
              </a:rPr>
              <a:t>1/2</a:t>
            </a:r>
            <a:r>
              <a:rPr lang="en-US" dirty="0"/>
              <a:t>                      	   </a:t>
            </a:r>
            <a:r>
              <a:rPr lang="en-US" u="sng" dirty="0"/>
              <a:t> 1</a:t>
            </a:r>
          </a:p>
          <a:p>
            <a:pPr>
              <a:lnSpc>
                <a:spcPct val="90000"/>
              </a:lnSpc>
              <a:buFont typeface="Monotype Sorts" pitchFamily="2" charset="2"/>
              <a:buNone/>
            </a:pPr>
            <a:r>
              <a:rPr lang="en-US" dirty="0"/>
              <a:t>				           Total  =  50</a:t>
            </a:r>
          </a:p>
        </p:txBody>
      </p:sp>
      <p:sp>
        <p:nvSpPr>
          <p:cNvPr id="17410" name="Rectangle 2"/>
          <p:cNvSpPr>
            <a:spLocks noGrp="1" noChangeArrowheads="1"/>
          </p:cNvSpPr>
          <p:nvPr>
            <p:ph type="title"/>
          </p:nvPr>
        </p:nvSpPr>
        <p:spPr>
          <a:xfrm>
            <a:off x="836613" y="242888"/>
            <a:ext cx="7475537" cy="433387"/>
          </a:xfrm>
          <a:noFill/>
          <a:ln/>
        </p:spPr>
        <p:txBody>
          <a:bodyPr/>
          <a:lstStyle/>
          <a:p>
            <a:r>
              <a:rPr lang="en-US"/>
              <a:t>Example:  Dynogen, Inc.</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793750" y="1898650"/>
            <a:ext cx="8051800" cy="4191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434" name="Rectangle 2"/>
          <p:cNvSpPr>
            <a:spLocks noGrp="1" noChangeArrowheads="1"/>
          </p:cNvSpPr>
          <p:nvPr>
            <p:ph type="title"/>
          </p:nvPr>
        </p:nvSpPr>
        <p:spPr>
          <a:xfrm>
            <a:off x="836613" y="204788"/>
            <a:ext cx="7475537" cy="509587"/>
          </a:xfrm>
          <a:noFill/>
          <a:ln/>
        </p:spPr>
        <p:txBody>
          <a:bodyPr/>
          <a:lstStyle/>
          <a:p>
            <a:r>
              <a:rPr lang="en-US"/>
              <a:t>Example:  Dynogen, Inc.</a:t>
            </a:r>
          </a:p>
        </p:txBody>
      </p:sp>
      <p:sp>
        <p:nvSpPr>
          <p:cNvPr id="18435" name="Rectangle 3"/>
          <p:cNvSpPr>
            <a:spLocks noGrp="1" noChangeArrowheads="1"/>
          </p:cNvSpPr>
          <p:nvPr>
            <p:ph type="body" idx="1"/>
          </p:nvPr>
        </p:nvSpPr>
        <p:spPr>
          <a:xfrm>
            <a:off x="677863" y="1071563"/>
            <a:ext cx="8166100" cy="4992687"/>
          </a:xfrm>
          <a:noFill/>
          <a:ln/>
        </p:spPr>
        <p:txBody>
          <a:bodyPr/>
          <a:lstStyle/>
          <a:p>
            <a:pPr>
              <a:lnSpc>
                <a:spcPct val="90000"/>
              </a:lnSpc>
            </a:pPr>
            <a:r>
              <a:rPr lang="en-US">
                <a:solidFill>
                  <a:srgbClr val="66FFFF"/>
                </a:solidFill>
              </a:rPr>
              <a:t>Relative Frequency Distribution and</a:t>
            </a:r>
          </a:p>
          <a:p>
            <a:pPr>
              <a:lnSpc>
                <a:spcPct val="90000"/>
              </a:lnSpc>
              <a:buFont typeface="Monotype Sorts" pitchFamily="2" charset="2"/>
              <a:buNone/>
            </a:pPr>
            <a:r>
              <a:rPr lang="en-US">
                <a:solidFill>
                  <a:srgbClr val="66FFFF"/>
                </a:solidFill>
              </a:rPr>
              <a:t>	Random Number Mapping</a:t>
            </a:r>
          </a:p>
          <a:p>
            <a:pPr>
              <a:lnSpc>
                <a:spcPct val="90000"/>
              </a:lnSpc>
              <a:buFont typeface="Monotype Sorts" pitchFamily="2" charset="2"/>
              <a:buNone/>
            </a:pPr>
            <a:endParaRPr lang="en-US" sz="800">
              <a:solidFill>
                <a:srgbClr val="66FFFF"/>
              </a:solidFill>
            </a:endParaRPr>
          </a:p>
          <a:p>
            <a:pPr>
              <a:lnSpc>
                <a:spcPct val="90000"/>
              </a:lnSpc>
              <a:buFont typeface="Monotype Sorts" pitchFamily="2" charset="2"/>
              <a:buNone/>
            </a:pPr>
            <a:r>
              <a:rPr lang="en-US"/>
              <a:t>   </a:t>
            </a:r>
            <a:r>
              <a:rPr lang="en-US" u="sng"/>
              <a:t>Price Change</a:t>
            </a:r>
            <a:r>
              <a:rPr lang="en-US"/>
              <a:t>   </a:t>
            </a:r>
            <a:r>
              <a:rPr lang="en-US" u="sng"/>
              <a:t>Relative Frequency</a:t>
            </a:r>
            <a:r>
              <a:rPr lang="en-US"/>
              <a:t>    </a:t>
            </a:r>
            <a:r>
              <a:rPr lang="en-US" u="sng"/>
              <a:t>Random Numbers</a:t>
            </a:r>
            <a:r>
              <a:rPr lang="en-US"/>
              <a:t> </a:t>
            </a:r>
          </a:p>
          <a:p>
            <a:pPr>
              <a:lnSpc>
                <a:spcPct val="90000"/>
              </a:lnSpc>
              <a:buFont typeface="Monotype Sorts" pitchFamily="2" charset="2"/>
              <a:buNone/>
            </a:pPr>
            <a:r>
              <a:rPr lang="en-US"/>
              <a:t>          -</a:t>
            </a:r>
            <a:r>
              <a:rPr lang="en-US">
                <a:latin typeface="Symbol" pitchFamily="18" charset="2"/>
              </a:rPr>
              <a:t>3/8</a:t>
            </a:r>
            <a:r>
              <a:rPr lang="en-US"/>
              <a:t> 	                   .08                 0.00 but less than 0.08    </a:t>
            </a:r>
          </a:p>
          <a:p>
            <a:pPr>
              <a:lnSpc>
                <a:spcPct val="90000"/>
              </a:lnSpc>
              <a:buFont typeface="Monotype Sorts" pitchFamily="2" charset="2"/>
              <a:buNone/>
            </a:pPr>
            <a:r>
              <a:rPr lang="en-US"/>
              <a:t>          -</a:t>
            </a:r>
            <a:r>
              <a:rPr lang="en-US">
                <a:latin typeface="Symbol" pitchFamily="18" charset="2"/>
              </a:rPr>
              <a:t>1/4</a:t>
            </a:r>
            <a:r>
              <a:rPr lang="en-US"/>
              <a:t>                	       .04                 0.08 but less than 0.12      </a:t>
            </a:r>
          </a:p>
          <a:p>
            <a:pPr>
              <a:lnSpc>
                <a:spcPct val="90000"/>
              </a:lnSpc>
              <a:buFont typeface="Monotype Sorts" pitchFamily="2" charset="2"/>
              <a:buNone/>
            </a:pPr>
            <a:r>
              <a:rPr lang="en-US"/>
              <a:t>          -</a:t>
            </a:r>
            <a:r>
              <a:rPr lang="en-US">
                <a:latin typeface="Symbol" pitchFamily="18" charset="2"/>
              </a:rPr>
              <a:t>1/8</a:t>
            </a:r>
            <a:r>
              <a:rPr lang="en-US"/>
              <a:t>                	       .16                 0.12 but less than 0.28      </a:t>
            </a:r>
          </a:p>
          <a:p>
            <a:pPr>
              <a:lnSpc>
                <a:spcPct val="90000"/>
              </a:lnSpc>
              <a:buFont typeface="Monotype Sorts" pitchFamily="2" charset="2"/>
              <a:buNone/>
            </a:pPr>
            <a:r>
              <a:rPr lang="en-US"/>
              <a:t>             0                 	       .40                 0.28 but less than 0.68      </a:t>
            </a:r>
          </a:p>
          <a:p>
            <a:pPr>
              <a:lnSpc>
                <a:spcPct val="90000"/>
              </a:lnSpc>
              <a:buFont typeface="Monotype Sorts" pitchFamily="2" charset="2"/>
              <a:buNone/>
            </a:pPr>
            <a:r>
              <a:rPr lang="en-US"/>
              <a:t>         +</a:t>
            </a:r>
            <a:r>
              <a:rPr lang="en-US">
                <a:latin typeface="Symbol" pitchFamily="18" charset="2"/>
              </a:rPr>
              <a:t>1/8</a:t>
            </a:r>
            <a:r>
              <a:rPr lang="en-US"/>
              <a:t>                	       .20                 0.68 but less than 0.88      </a:t>
            </a:r>
          </a:p>
          <a:p>
            <a:pPr>
              <a:lnSpc>
                <a:spcPct val="90000"/>
              </a:lnSpc>
              <a:buFont typeface="Monotype Sorts" pitchFamily="2" charset="2"/>
              <a:buNone/>
            </a:pPr>
            <a:r>
              <a:rPr lang="en-US"/>
              <a:t>         +</a:t>
            </a:r>
            <a:r>
              <a:rPr lang="en-US">
                <a:latin typeface="Symbol" pitchFamily="18" charset="2"/>
              </a:rPr>
              <a:t>1/4</a:t>
            </a:r>
            <a:r>
              <a:rPr lang="en-US"/>
              <a:t>                 	       .06                 0.88 but less than 0.94      </a:t>
            </a:r>
          </a:p>
          <a:p>
            <a:pPr>
              <a:lnSpc>
                <a:spcPct val="90000"/>
              </a:lnSpc>
              <a:buFont typeface="Monotype Sorts" pitchFamily="2" charset="2"/>
              <a:buNone/>
            </a:pPr>
            <a:r>
              <a:rPr lang="en-US"/>
              <a:t>         +</a:t>
            </a:r>
            <a:r>
              <a:rPr lang="en-US">
                <a:latin typeface="Symbol" pitchFamily="18" charset="2"/>
              </a:rPr>
              <a:t>3/8</a:t>
            </a:r>
            <a:r>
              <a:rPr lang="en-US"/>
              <a:t>                	       .04                 0.94 but less than 0.98      </a:t>
            </a:r>
          </a:p>
          <a:p>
            <a:pPr>
              <a:lnSpc>
                <a:spcPct val="90000"/>
              </a:lnSpc>
              <a:buFont typeface="Monotype Sorts" pitchFamily="2" charset="2"/>
              <a:buNone/>
            </a:pPr>
            <a:r>
              <a:rPr lang="en-US"/>
              <a:t>         +</a:t>
            </a:r>
            <a:r>
              <a:rPr lang="en-US">
                <a:latin typeface="Symbol" pitchFamily="18" charset="2"/>
              </a:rPr>
              <a:t>1/2</a:t>
            </a:r>
            <a:r>
              <a:rPr lang="en-US"/>
              <a:t>                	    </a:t>
            </a:r>
            <a:r>
              <a:rPr lang="en-US" u="sng"/>
              <a:t>   .02</a:t>
            </a:r>
            <a:r>
              <a:rPr lang="en-US"/>
              <a:t>                 0.98 but less than 1.00      </a:t>
            </a:r>
          </a:p>
          <a:p>
            <a:pPr>
              <a:lnSpc>
                <a:spcPct val="90000"/>
              </a:lnSpc>
              <a:buFont typeface="Monotype Sorts" pitchFamily="2" charset="2"/>
              <a:buNone/>
            </a:pPr>
            <a:r>
              <a:rPr lang="en-US"/>
              <a:t>                           Total     1.00</a:t>
            </a: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2057400" y="2940050"/>
            <a:ext cx="5626100" cy="685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9458" name="Rectangle 2"/>
          <p:cNvSpPr>
            <a:spLocks noGrp="1" noChangeArrowheads="1"/>
          </p:cNvSpPr>
          <p:nvPr>
            <p:ph type="title"/>
          </p:nvPr>
        </p:nvSpPr>
        <p:spPr>
          <a:xfrm>
            <a:off x="830263" y="166688"/>
            <a:ext cx="7475537" cy="585787"/>
          </a:xfrm>
          <a:noFill/>
          <a:ln/>
        </p:spPr>
        <p:txBody>
          <a:bodyPr/>
          <a:lstStyle/>
          <a:p>
            <a:r>
              <a:rPr lang="en-US"/>
              <a:t>Example:  Dynogen, Inc.</a:t>
            </a:r>
          </a:p>
        </p:txBody>
      </p:sp>
      <p:sp>
        <p:nvSpPr>
          <p:cNvPr id="19459" name="Rectangle 3"/>
          <p:cNvSpPr>
            <a:spLocks noGrp="1" noChangeArrowheads="1"/>
          </p:cNvSpPr>
          <p:nvPr>
            <p:ph type="body" idx="1"/>
          </p:nvPr>
        </p:nvSpPr>
        <p:spPr>
          <a:xfrm>
            <a:off x="846138" y="1111250"/>
            <a:ext cx="7567612" cy="2432050"/>
          </a:xfrm>
          <a:noFill/>
          <a:ln/>
        </p:spPr>
        <p:txBody>
          <a:bodyPr/>
          <a:lstStyle/>
          <a:p>
            <a:pPr>
              <a:buFont typeface="Monotype Sorts" pitchFamily="2" charset="2"/>
              <a:buNone/>
            </a:pPr>
            <a:r>
              <a:rPr lang="en-US"/>
              <a:t>		If the current price per share of Dynogen is</a:t>
            </a:r>
          </a:p>
          <a:p>
            <a:pPr>
              <a:buFont typeface="Monotype Sorts" pitchFamily="2" charset="2"/>
              <a:buNone/>
            </a:pPr>
            <a:r>
              <a:rPr lang="en-US"/>
              <a:t>	23, use random numbers to simulate the price per</a:t>
            </a:r>
          </a:p>
          <a:p>
            <a:pPr>
              <a:buFont typeface="Monotype Sorts" pitchFamily="2" charset="2"/>
              <a:buNone/>
            </a:pPr>
            <a:r>
              <a:rPr lang="en-US"/>
              <a:t>	share over the next 10 trades. </a:t>
            </a:r>
          </a:p>
          <a:p>
            <a:pPr>
              <a:buFont typeface="Monotype Sorts" pitchFamily="2" charset="2"/>
              <a:buNone/>
            </a:pPr>
            <a:r>
              <a:rPr lang="en-US"/>
              <a:t>		Use the following stream of random numbers:</a:t>
            </a:r>
          </a:p>
          <a:p>
            <a:pPr>
              <a:buFont typeface="Monotype Sorts" pitchFamily="2" charset="2"/>
              <a:buNone/>
            </a:pPr>
            <a:endParaRPr lang="en-US" sz="1000"/>
          </a:p>
          <a:p>
            <a:pPr>
              <a:buFont typeface="Monotype Sorts" pitchFamily="2" charset="2"/>
              <a:buNone/>
            </a:pPr>
            <a:r>
              <a:rPr lang="en-US"/>
              <a:t>	             .21, .84, .07, .30, .94, .57, .57, .19, .84, .84</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670050" y="1549400"/>
            <a:ext cx="5657850" cy="4381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0482" name="Rectangle 2"/>
          <p:cNvSpPr>
            <a:spLocks noGrp="1" noChangeArrowheads="1"/>
          </p:cNvSpPr>
          <p:nvPr>
            <p:ph type="title"/>
          </p:nvPr>
        </p:nvSpPr>
        <p:spPr>
          <a:xfrm>
            <a:off x="836613" y="204788"/>
            <a:ext cx="7475537" cy="509587"/>
          </a:xfrm>
          <a:noFill/>
          <a:ln/>
        </p:spPr>
        <p:txBody>
          <a:bodyPr/>
          <a:lstStyle/>
          <a:p>
            <a:r>
              <a:rPr lang="en-US"/>
              <a:t>Example:  Dynogen, Inc.</a:t>
            </a:r>
          </a:p>
        </p:txBody>
      </p:sp>
      <p:sp>
        <p:nvSpPr>
          <p:cNvPr id="20483" name="Rectangle 3"/>
          <p:cNvSpPr>
            <a:spLocks noGrp="1" noChangeArrowheads="1"/>
          </p:cNvSpPr>
          <p:nvPr>
            <p:ph type="body" idx="1"/>
          </p:nvPr>
        </p:nvSpPr>
        <p:spPr>
          <a:xfrm>
            <a:off x="677863" y="1052513"/>
            <a:ext cx="7772400" cy="4840287"/>
          </a:xfrm>
          <a:noFill/>
          <a:ln/>
        </p:spPr>
        <p:txBody>
          <a:bodyPr/>
          <a:lstStyle/>
          <a:p>
            <a:r>
              <a:rPr lang="en-US">
                <a:solidFill>
                  <a:srgbClr val="66FFFF"/>
                </a:solidFill>
              </a:rPr>
              <a:t>Simulation Worksheet</a:t>
            </a:r>
          </a:p>
          <a:p>
            <a:pPr>
              <a:buFont typeface="Monotype Sorts" pitchFamily="2" charset="2"/>
              <a:buNone/>
            </a:pPr>
            <a:endParaRPr lang="en-US" sz="800"/>
          </a:p>
          <a:p>
            <a:pPr>
              <a:buFont typeface="Monotype Sorts" pitchFamily="2" charset="2"/>
              <a:buNone/>
            </a:pPr>
            <a:r>
              <a:rPr lang="en-US"/>
              <a:t>		     Trade      Random       Price       Stock</a:t>
            </a:r>
          </a:p>
          <a:p>
            <a:pPr>
              <a:buFont typeface="Monotype Sorts" pitchFamily="2" charset="2"/>
              <a:buNone/>
            </a:pPr>
            <a:r>
              <a:rPr lang="en-US"/>
              <a:t>		   </a:t>
            </a:r>
            <a:r>
              <a:rPr lang="en-US" u="sng"/>
              <a:t>Number</a:t>
            </a:r>
            <a:r>
              <a:rPr lang="en-US"/>
              <a:t>    </a:t>
            </a:r>
            <a:r>
              <a:rPr lang="en-US" u="sng"/>
              <a:t>Number</a:t>
            </a:r>
            <a:r>
              <a:rPr lang="en-US"/>
              <a:t>    </a:t>
            </a:r>
            <a:r>
              <a:rPr lang="en-US" u="sng"/>
              <a:t>Change</a:t>
            </a:r>
            <a:r>
              <a:rPr lang="en-US"/>
              <a:t>     </a:t>
            </a:r>
            <a:r>
              <a:rPr lang="en-US" u="sng"/>
              <a:t>Price</a:t>
            </a:r>
            <a:endParaRPr lang="en-US"/>
          </a:p>
          <a:p>
            <a:pPr>
              <a:lnSpc>
                <a:spcPct val="70000"/>
              </a:lnSpc>
              <a:buFont typeface="Monotype Sorts" pitchFamily="2" charset="2"/>
              <a:buNone/>
            </a:pPr>
            <a:r>
              <a:rPr lang="en-US"/>
              <a:t>                     1                .21             -</a:t>
            </a:r>
            <a:r>
              <a:rPr lang="en-US">
                <a:latin typeface="Symbol" pitchFamily="18" charset="2"/>
              </a:rPr>
              <a:t>1/8</a:t>
            </a:r>
            <a:r>
              <a:rPr lang="en-US"/>
              <a:t>    	22 </a:t>
            </a:r>
            <a:r>
              <a:rPr lang="en-US" sz="2000"/>
              <a:t>7/8</a:t>
            </a:r>
            <a:endParaRPr lang="en-US"/>
          </a:p>
          <a:p>
            <a:pPr>
              <a:lnSpc>
                <a:spcPct val="70000"/>
              </a:lnSpc>
              <a:buFont typeface="Monotype Sorts" pitchFamily="2" charset="2"/>
              <a:buNone/>
            </a:pPr>
            <a:r>
              <a:rPr lang="en-US"/>
              <a:t>                     2                .84            +</a:t>
            </a:r>
            <a:r>
              <a:rPr lang="en-US">
                <a:latin typeface="Symbol" pitchFamily="18" charset="2"/>
              </a:rPr>
              <a:t>1/8</a:t>
            </a:r>
            <a:r>
              <a:rPr lang="en-US"/>
              <a:t>    	23</a:t>
            </a:r>
          </a:p>
          <a:p>
            <a:pPr>
              <a:lnSpc>
                <a:spcPct val="70000"/>
              </a:lnSpc>
              <a:buFont typeface="Monotype Sorts" pitchFamily="2" charset="2"/>
              <a:buNone/>
            </a:pPr>
            <a:r>
              <a:rPr lang="en-US"/>
              <a:t>                     3                .07             -</a:t>
            </a:r>
            <a:r>
              <a:rPr lang="en-US">
                <a:latin typeface="Symbol" pitchFamily="18" charset="2"/>
              </a:rPr>
              <a:t>3/8</a:t>
            </a:r>
            <a:r>
              <a:rPr lang="en-US"/>
              <a:t>    	22 </a:t>
            </a:r>
            <a:r>
              <a:rPr lang="en-US" sz="2000"/>
              <a:t>5/8</a:t>
            </a:r>
            <a:endParaRPr lang="en-US"/>
          </a:p>
          <a:p>
            <a:pPr>
              <a:lnSpc>
                <a:spcPct val="70000"/>
              </a:lnSpc>
              <a:buFont typeface="Monotype Sorts" pitchFamily="2" charset="2"/>
              <a:buNone/>
            </a:pPr>
            <a:r>
              <a:rPr lang="en-US"/>
              <a:t>                     4                .30                0          22 </a:t>
            </a:r>
            <a:r>
              <a:rPr lang="en-US" sz="2000"/>
              <a:t>5/8</a:t>
            </a:r>
            <a:endParaRPr lang="en-US"/>
          </a:p>
          <a:p>
            <a:pPr>
              <a:lnSpc>
                <a:spcPct val="70000"/>
              </a:lnSpc>
              <a:buFont typeface="Monotype Sorts" pitchFamily="2" charset="2"/>
              <a:buNone/>
            </a:pPr>
            <a:r>
              <a:rPr lang="en-US"/>
              <a:t>                     5                .94            +</a:t>
            </a:r>
            <a:r>
              <a:rPr lang="en-US">
                <a:latin typeface="Symbol" pitchFamily="18" charset="2"/>
              </a:rPr>
              <a:t>3/8</a:t>
            </a:r>
            <a:r>
              <a:rPr lang="en-US"/>
              <a:t>    	23</a:t>
            </a:r>
          </a:p>
          <a:p>
            <a:pPr>
              <a:lnSpc>
                <a:spcPct val="70000"/>
              </a:lnSpc>
              <a:buFont typeface="Monotype Sorts" pitchFamily="2" charset="2"/>
              <a:buNone/>
            </a:pPr>
            <a:r>
              <a:rPr lang="en-US"/>
              <a:t>                     6                .57                0          23</a:t>
            </a:r>
          </a:p>
          <a:p>
            <a:pPr>
              <a:lnSpc>
                <a:spcPct val="70000"/>
              </a:lnSpc>
              <a:buFont typeface="Monotype Sorts" pitchFamily="2" charset="2"/>
              <a:buNone/>
            </a:pPr>
            <a:r>
              <a:rPr lang="en-US"/>
              <a:t>                     7                .57                0          23</a:t>
            </a:r>
          </a:p>
          <a:p>
            <a:pPr>
              <a:lnSpc>
                <a:spcPct val="70000"/>
              </a:lnSpc>
              <a:buFont typeface="Monotype Sorts" pitchFamily="2" charset="2"/>
              <a:buNone/>
            </a:pPr>
            <a:r>
              <a:rPr lang="en-US"/>
              <a:t>                     8                .19             -</a:t>
            </a:r>
            <a:r>
              <a:rPr lang="en-US">
                <a:latin typeface="Symbol" pitchFamily="18" charset="2"/>
              </a:rPr>
              <a:t>1/8</a:t>
            </a:r>
            <a:r>
              <a:rPr lang="en-US"/>
              <a:t>  	22 </a:t>
            </a:r>
            <a:r>
              <a:rPr lang="en-US" sz="2000"/>
              <a:t>7/8</a:t>
            </a:r>
            <a:endParaRPr lang="en-US"/>
          </a:p>
          <a:p>
            <a:pPr>
              <a:lnSpc>
                <a:spcPct val="70000"/>
              </a:lnSpc>
              <a:buFont typeface="Monotype Sorts" pitchFamily="2" charset="2"/>
              <a:buNone/>
            </a:pPr>
            <a:r>
              <a:rPr lang="en-US"/>
              <a:t>                     9                .84            +</a:t>
            </a:r>
            <a:r>
              <a:rPr lang="en-US">
                <a:latin typeface="Symbol" pitchFamily="18" charset="2"/>
              </a:rPr>
              <a:t>1/8</a:t>
            </a:r>
            <a:r>
              <a:rPr lang="en-US"/>
              <a:t>    	23</a:t>
            </a:r>
          </a:p>
          <a:p>
            <a:pPr>
              <a:lnSpc>
                <a:spcPct val="70000"/>
              </a:lnSpc>
              <a:buFont typeface="Monotype Sorts" pitchFamily="2" charset="2"/>
              <a:buNone/>
            </a:pPr>
            <a:r>
              <a:rPr lang="en-US"/>
              <a:t>                    10               .84            +</a:t>
            </a:r>
            <a:r>
              <a:rPr lang="en-US">
                <a:latin typeface="Symbol" pitchFamily="18" charset="2"/>
              </a:rPr>
              <a:t>1/8</a:t>
            </a:r>
            <a:r>
              <a:rPr lang="en-US"/>
              <a:t>   	23 </a:t>
            </a:r>
            <a:r>
              <a:rPr lang="en-US" sz="2000"/>
              <a:t>1/8</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6613" y="204788"/>
            <a:ext cx="7475537" cy="509587"/>
          </a:xfrm>
          <a:noFill/>
          <a:ln/>
        </p:spPr>
        <p:txBody>
          <a:bodyPr/>
          <a:lstStyle/>
          <a:p>
            <a:r>
              <a:rPr lang="en-US"/>
              <a:t>Example:  Dynogen, Inc.</a:t>
            </a:r>
          </a:p>
        </p:txBody>
      </p:sp>
      <p:sp>
        <p:nvSpPr>
          <p:cNvPr id="21507" name="Rectangle 3"/>
          <p:cNvSpPr>
            <a:spLocks noGrp="1" noChangeArrowheads="1"/>
          </p:cNvSpPr>
          <p:nvPr>
            <p:ph type="body" idx="1"/>
          </p:nvPr>
        </p:nvSpPr>
        <p:spPr>
          <a:xfrm>
            <a:off x="685800" y="1052513"/>
            <a:ext cx="7897813" cy="4973637"/>
          </a:xfrm>
          <a:noFill/>
          <a:ln/>
        </p:spPr>
        <p:txBody>
          <a:bodyPr/>
          <a:lstStyle/>
          <a:p>
            <a:r>
              <a:rPr lang="en-US">
                <a:solidFill>
                  <a:srgbClr val="66FFFF"/>
                </a:solidFill>
              </a:rPr>
              <a:t>Theoretical Results and Observed Results</a:t>
            </a:r>
          </a:p>
          <a:p>
            <a:pPr>
              <a:buFont typeface="Monotype Sorts" pitchFamily="2" charset="2"/>
              <a:buNone/>
            </a:pPr>
            <a:r>
              <a:rPr lang="en-US" sz="800"/>
              <a:t>	</a:t>
            </a:r>
            <a:r>
              <a:rPr lang="en-US"/>
              <a:t>	Based on the probability distribution, the expected price change per trade can be calculated by:   </a:t>
            </a:r>
          </a:p>
          <a:p>
            <a:pPr>
              <a:buFont typeface="Monotype Sorts" pitchFamily="2" charset="2"/>
              <a:buNone/>
            </a:pPr>
            <a:r>
              <a:rPr lang="en-US"/>
              <a:t>	     (.08)(-</a:t>
            </a:r>
            <a:r>
              <a:rPr lang="en-US">
                <a:latin typeface="Symbol" pitchFamily="18" charset="2"/>
              </a:rPr>
              <a:t>3/8</a:t>
            </a:r>
            <a:r>
              <a:rPr lang="en-US"/>
              <a:t>) + (.04)(-</a:t>
            </a:r>
            <a:r>
              <a:rPr lang="en-US">
                <a:latin typeface="Symbol" pitchFamily="18" charset="2"/>
              </a:rPr>
              <a:t>1/4</a:t>
            </a:r>
            <a:r>
              <a:rPr lang="en-US"/>
              <a:t>) + (.16)(-</a:t>
            </a:r>
            <a:r>
              <a:rPr lang="en-US">
                <a:latin typeface="Symbol" pitchFamily="18" charset="2"/>
              </a:rPr>
              <a:t>1/8</a:t>
            </a:r>
            <a:r>
              <a:rPr lang="en-US"/>
              <a:t>) + (.40)(0)</a:t>
            </a:r>
          </a:p>
          <a:p>
            <a:pPr>
              <a:buFont typeface="Monotype Sorts" pitchFamily="2" charset="2"/>
              <a:buNone/>
            </a:pPr>
            <a:r>
              <a:rPr lang="en-US"/>
              <a:t>	 + (.20)(</a:t>
            </a:r>
            <a:r>
              <a:rPr lang="en-US">
                <a:latin typeface="Symbol" pitchFamily="18" charset="2"/>
              </a:rPr>
              <a:t>1/8</a:t>
            </a:r>
            <a:r>
              <a:rPr lang="en-US"/>
              <a:t>) + (.06)(</a:t>
            </a:r>
            <a:r>
              <a:rPr lang="en-US">
                <a:latin typeface="Symbol" pitchFamily="18" charset="2"/>
              </a:rPr>
              <a:t>1/4</a:t>
            </a:r>
            <a:r>
              <a:rPr lang="en-US"/>
              <a:t>) + (.04)(</a:t>
            </a:r>
            <a:r>
              <a:rPr lang="en-US">
                <a:latin typeface="Symbol" pitchFamily="18" charset="2"/>
              </a:rPr>
              <a:t>3/8</a:t>
            </a:r>
            <a:r>
              <a:rPr lang="en-US"/>
              <a:t>) + (.02)(</a:t>
            </a:r>
            <a:r>
              <a:rPr lang="en-US">
                <a:latin typeface="Symbol" pitchFamily="18" charset="2"/>
              </a:rPr>
              <a:t>1/2</a:t>
            </a:r>
            <a:r>
              <a:rPr lang="en-US"/>
              <a:t>) = +.005</a:t>
            </a:r>
          </a:p>
          <a:p>
            <a:pPr>
              <a:lnSpc>
                <a:spcPct val="120000"/>
              </a:lnSpc>
              <a:buFont typeface="Monotype Sorts" pitchFamily="2" charset="2"/>
              <a:buNone/>
            </a:pPr>
            <a:r>
              <a:rPr lang="en-US"/>
              <a:t>		The expected price change for 10 trades is  (10)(.005) = .05.  Hence, the expected stock price after 10 trades is 23 + .05 = 23.05.  </a:t>
            </a:r>
          </a:p>
          <a:p>
            <a:pPr>
              <a:lnSpc>
                <a:spcPct val="120000"/>
              </a:lnSpc>
              <a:buFont typeface="Monotype Sorts" pitchFamily="2" charset="2"/>
              <a:buNone/>
            </a:pPr>
            <a:r>
              <a:rPr lang="en-US"/>
              <a:t>		Compare this ending price with the spreadsheet simulation and “manual” simulation results on the previous slides.</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588"/>
            <a:ext cx="7772400" cy="1100138"/>
          </a:xfrm>
          <a:noFill/>
          <a:ln/>
        </p:spPr>
        <p:txBody>
          <a:bodyPr/>
          <a:lstStyle/>
          <a:p>
            <a:r>
              <a:rPr lang="en-US" dirty="0"/>
              <a:t>Chapter </a:t>
            </a:r>
            <a:r>
              <a:rPr lang="en-US" dirty="0" smtClean="0"/>
              <a:t>16</a:t>
            </a:r>
            <a:r>
              <a:rPr lang="en-US" dirty="0"/>
              <a:t/>
            </a:r>
            <a:br>
              <a:rPr lang="en-US" dirty="0"/>
            </a:br>
            <a:r>
              <a:rPr lang="en-US" dirty="0"/>
              <a:t>Simulation</a:t>
            </a:r>
          </a:p>
        </p:txBody>
      </p:sp>
      <p:sp>
        <p:nvSpPr>
          <p:cNvPr id="5123" name="Rectangle 3"/>
          <p:cNvSpPr>
            <a:spLocks noGrp="1" noChangeArrowheads="1"/>
          </p:cNvSpPr>
          <p:nvPr>
            <p:ph type="body" idx="1"/>
          </p:nvPr>
        </p:nvSpPr>
        <p:spPr>
          <a:xfrm>
            <a:off x="873125" y="1330325"/>
            <a:ext cx="7751763" cy="3581400"/>
          </a:xfrm>
          <a:noFill/>
          <a:ln/>
        </p:spPr>
        <p:txBody>
          <a:bodyPr/>
          <a:lstStyle/>
          <a:p>
            <a:r>
              <a:rPr lang="en-US"/>
              <a:t>Simulation Modeling</a:t>
            </a:r>
          </a:p>
          <a:p>
            <a:r>
              <a:rPr lang="en-US"/>
              <a:t>Random Variables and Pseudo-Random Numbers</a:t>
            </a:r>
          </a:p>
          <a:p>
            <a:r>
              <a:rPr lang="en-US"/>
              <a:t>Time Increments</a:t>
            </a:r>
          </a:p>
          <a:p>
            <a:r>
              <a:rPr lang="en-US"/>
              <a:t>Experimental Design</a:t>
            </a:r>
          </a:p>
          <a:p>
            <a:r>
              <a:rPr lang="en-US"/>
              <a:t>Simulation Applications </a:t>
            </a:r>
          </a:p>
          <a:p>
            <a:r>
              <a:rPr lang="en-US"/>
              <a:t>Computer Implementation</a:t>
            </a:r>
          </a:p>
          <a:p>
            <a:r>
              <a:rPr lang="en-US"/>
              <a:t>Verification and Validation</a:t>
            </a:r>
          </a:p>
          <a:p>
            <a:r>
              <a:rPr lang="en-US"/>
              <a:t>Advantages and Disadvantages of Using Simulation</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530350" y="2965451"/>
            <a:ext cx="5607050" cy="26352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0290" name="Rectangle 2"/>
          <p:cNvSpPr>
            <a:spLocks noChangeArrowheads="1"/>
          </p:cNvSpPr>
          <p:nvPr/>
        </p:nvSpPr>
        <p:spPr bwMode="auto">
          <a:xfrm>
            <a:off x="787400" y="993775"/>
            <a:ext cx="7759700" cy="4573560"/>
          </a:xfrm>
          <a:prstGeom prst="rect">
            <a:avLst/>
          </a:prstGeom>
          <a:noFill/>
          <a:ln w="12700">
            <a:noFill/>
            <a:miter lim="800000"/>
            <a:headEnd/>
            <a:tailEnd/>
          </a:ln>
          <a:effectLst/>
        </p:spPr>
        <p:txBody>
          <a:bodyPr>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Shelly's Supermarket has just installed a postage stamp vending machine.  Based on one month of operation, Shelly's estimates the number of postage stamps sold per day can be approximated by the following distribution</a:t>
            </a:r>
            <a:r>
              <a:rPr lang="en-US" sz="2400" dirty="0" smtClean="0">
                <a:effectLst>
                  <a:outerShdw blurRad="38100" dist="38100" dir="2700000" algn="tl">
                    <a:srgbClr val="000000"/>
                  </a:outerShdw>
                </a:effectLst>
                <a:cs typeface="Arial" pitchFamily="34" charset="0"/>
              </a:rPr>
              <a:t>:</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outerShdw blurRad="38100" dist="38100" dir="2700000" algn="tl">
                    <a:srgbClr val="000000"/>
                  </a:outerShdw>
                </a:effectLst>
                <a:cs typeface="Arial" pitchFamily="34" charset="0"/>
              </a:rPr>
              <a:t> </a:t>
            </a:r>
            <a:endParaRPr lang="en-US" sz="12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Number Sold Per Day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Probability</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20                  			.10  </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30                  			.15</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40                  			.20</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50                  			.25</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60                  			.20</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70                  			.10</a:t>
            </a:r>
            <a:endParaRPr lang="en-US" sz="2400" dirty="0">
              <a:effectLst>
                <a:outerShdw blurRad="38100" dist="38100" dir="2700000" algn="tl">
                  <a:srgbClr val="000000"/>
                </a:outerShdw>
              </a:effectLst>
              <a:cs typeface="Times New Roman" pitchFamily="18" charset="0"/>
            </a:endParaRPr>
          </a:p>
        </p:txBody>
      </p:sp>
      <p:sp>
        <p:nvSpPr>
          <p:cNvPr id="140291"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Inventory </a:t>
            </a:r>
            <a:r>
              <a:rPr lang="en-US" sz="2800" dirty="0" smtClean="0">
                <a:solidFill>
                  <a:srgbClr val="66FFFF"/>
                </a:solidFill>
                <a:effectLst>
                  <a:outerShdw blurRad="38100" dist="38100" dir="2700000" algn="tl">
                    <a:srgbClr val="000000"/>
                  </a:outerShdw>
                </a:effectLst>
              </a:rPr>
              <a:t>Example:  Shelly’s Supermarket</a:t>
            </a:r>
            <a:endParaRPr lang="en-US" sz="2800" dirty="0">
              <a:solidFill>
                <a:srgbClr val="66FFFF"/>
              </a:solidFill>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787400" y="996950"/>
            <a:ext cx="7759700" cy="2677656"/>
          </a:xfrm>
          <a:prstGeom prst="rect">
            <a:avLst/>
          </a:prstGeom>
          <a:noFill/>
          <a:ln w="12700">
            <a:noFill/>
            <a:miter lim="800000"/>
            <a:headEnd/>
            <a:tailEnd/>
          </a:ln>
          <a:effectLst/>
        </p:spPr>
        <p:txBody>
          <a:bodyPr>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Shelly's makes a $.</a:t>
            </a:r>
            <a:r>
              <a:rPr lang="en-US" sz="2400" dirty="0" smtClean="0">
                <a:effectLst>
                  <a:outerShdw blurRad="38100" dist="38100" dir="2700000" algn="tl">
                    <a:srgbClr val="000000"/>
                  </a:outerShdw>
                </a:effectLst>
                <a:cs typeface="Arial" pitchFamily="34" charset="0"/>
              </a:rPr>
              <a:t>04 </a:t>
            </a:r>
            <a:r>
              <a:rPr lang="en-US" sz="2400" dirty="0">
                <a:effectLst>
                  <a:outerShdw blurRad="38100" dist="38100" dir="2700000" algn="tl">
                    <a:srgbClr val="000000"/>
                  </a:outerShdw>
                </a:effectLst>
                <a:cs typeface="Arial" pitchFamily="34" charset="0"/>
              </a:rPr>
              <a:t>profit per postage stamp.  The</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vending machine holds 230 stamps and it costs Shelly's</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ffectLst>
                  <a:outerShdw blurRad="38100" dist="38100" dir="2700000" algn="tl">
                    <a:srgbClr val="000000"/>
                  </a:outerShdw>
                </a:effectLst>
                <a:cs typeface="Arial" pitchFamily="34" charset="0"/>
              </a:rPr>
              <a:t>$4.00 </a:t>
            </a:r>
            <a:r>
              <a:rPr lang="en-US" sz="2400" dirty="0">
                <a:effectLst>
                  <a:outerShdw blurRad="38100" dist="38100" dir="2700000" algn="tl">
                    <a:srgbClr val="000000"/>
                  </a:outerShdw>
                </a:effectLst>
                <a:cs typeface="Arial" pitchFamily="34" charset="0"/>
              </a:rPr>
              <a:t>in labor to fill the machine.</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Shelly's will fill the machine at the beginning of</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every 5th day.  Conduct a 20-day simulation and determine the expected profit per day.  </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Assume the machine must be filled on the first day.</a:t>
            </a:r>
            <a:r>
              <a:rPr lang="en-US" sz="2400" dirty="0">
                <a:effectLst>
                  <a:outerShdw blurRad="38100" dist="38100" dir="2700000" algn="tl">
                    <a:srgbClr val="000000"/>
                  </a:outerShdw>
                </a:effectLst>
                <a:latin typeface="Arial" pitchFamily="34" charset="0"/>
                <a:cs typeface="Arial" pitchFamily="34" charset="0"/>
              </a:rPr>
              <a:t> </a:t>
            </a:r>
          </a:p>
        </p:txBody>
      </p:sp>
      <p:sp>
        <p:nvSpPr>
          <p:cNvPr id="141316" name="Rectangle 4"/>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ChangeArrowheads="1"/>
          </p:cNvSpPr>
          <p:nvPr/>
        </p:nvSpPr>
        <p:spPr bwMode="auto">
          <a:xfrm>
            <a:off x="1117600" y="1866900"/>
            <a:ext cx="6959600" cy="2895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2338"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42339" name="Rectangle 3"/>
          <p:cNvSpPr>
            <a:spLocks noChangeArrowheads="1"/>
          </p:cNvSpPr>
          <p:nvPr/>
        </p:nvSpPr>
        <p:spPr bwMode="auto">
          <a:xfrm>
            <a:off x="787400" y="993775"/>
            <a:ext cx="7759700" cy="5029069"/>
          </a:xfrm>
          <a:prstGeom prst="rect">
            <a:avLst/>
          </a:prstGeom>
          <a:noFill/>
          <a:ln w="12700">
            <a:noFill/>
            <a:miter lim="800000"/>
            <a:headEnd/>
            <a:tailEnd/>
          </a:ln>
          <a:effectLst/>
        </p:spPr>
        <p:txBody>
          <a:bodyPr>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The set of random numbers corresponding to each 	sales level is:</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6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Number Sold							Random</a:t>
            </a: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Per Day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Probability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Numbers</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20                   .10  		   .00 but less than .10</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30                   .15		   .10 but less than .25</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40                   .20		   .25 but less than .45</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50                   .25		   .45 but less than .70</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60                   .20		   .70 but less than .90</a:t>
            </a:r>
            <a:endParaRPr lang="en-US" sz="2400" dirty="0">
              <a:effectLst>
                <a:outerShdw blurRad="38100" dist="38100" dir="2700000" algn="tl">
                  <a:srgbClr val="000000"/>
                </a:outerShdw>
              </a:effectLst>
              <a:cs typeface="Times New Roman" pitchFamily="18" charset="0"/>
            </a:endParaRPr>
          </a:p>
          <a:p>
            <a:pPr algn="l">
              <a:lnSpc>
                <a:spcPct val="9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70                   .10		   .90 but less than 1.0</a:t>
            </a:r>
          </a:p>
          <a:p>
            <a:pPr algn="l">
              <a:spcBef>
                <a:spcPts val="1800"/>
              </a:spcBef>
              <a:buClr>
                <a:srgbClr val="66FFFF"/>
              </a:buClr>
              <a:buSzPct val="75000"/>
              <a:buFont typeface="Monotype Sorts" pitchFamily="2" charset="2"/>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rPr>
              <a:t>	Use the following stream of random numbers:</a:t>
            </a:r>
          </a:p>
          <a:p>
            <a:pPr algn="l">
              <a:buClr>
                <a:srgbClr val="66FFFF"/>
              </a:buClr>
              <a:buSzPct val="75000"/>
              <a:buFont typeface="Monotype Sorts" pitchFamily="2" charset="2"/>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rPr>
              <a:t>    		 .71, .95, .83, .44, .34, .49, .88, .56, .05, .39,</a:t>
            </a:r>
          </a:p>
          <a:p>
            <a:pPr lvl="2" algn="l">
              <a:buClr>
                <a:srgbClr val="66FFFF"/>
              </a:buClr>
              <a:buSzPct val="75000"/>
              <a:buFont typeface="Monotype Sorts" pitchFamily="2" charset="2"/>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pitchFamily="34" charset="0"/>
              </a:rPr>
              <a:t> .75, .12, .03, .59, .29, .77, .76, .57, .15, .53</a:t>
            </a: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4" name="Rectangle 4"/>
          <p:cNvSpPr>
            <a:spLocks noChangeArrowheads="1"/>
          </p:cNvSpPr>
          <p:nvPr/>
        </p:nvSpPr>
        <p:spPr bwMode="auto">
          <a:xfrm>
            <a:off x="279400" y="869950"/>
            <a:ext cx="8636000" cy="54038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3362"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43363" name="Rectangle 3"/>
          <p:cNvSpPr>
            <a:spLocks noChangeArrowheads="1"/>
          </p:cNvSpPr>
          <p:nvPr/>
        </p:nvSpPr>
        <p:spPr bwMode="auto">
          <a:xfrm>
            <a:off x="203200" y="987425"/>
            <a:ext cx="8877300" cy="5262979"/>
          </a:xfrm>
          <a:prstGeom prst="rect">
            <a:avLst/>
          </a:prstGeom>
          <a:noFill/>
          <a:ln w="12700">
            <a:noFill/>
            <a:miter lim="800000"/>
            <a:headEnd/>
            <a:tailEnd/>
          </a:ln>
          <a:effectLst/>
        </p:spPr>
        <p:txBody>
          <a:bodyPr>
            <a:spAutoFit/>
          </a:bodyPr>
          <a:lstStyle/>
          <a:p>
            <a:pPr algn="l">
              <a:spcBef>
                <a:spcPct val="50000"/>
              </a:spcBef>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Number      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of Stamps     From     Cost of</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Random                     Left In      Sale of    Refilling    Daily</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Day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Number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Demand</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Stamps</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     	.71        	60           	 170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4</a:t>
            </a:r>
            <a:r>
              <a:rPr lang="en-US" sz="2400" dirty="0" smtClean="0">
                <a:effectLst>
                  <a:outerShdw blurRad="38100" dist="38100" dir="2700000" algn="tl">
                    <a:srgbClr val="000000"/>
                  </a:outerShdw>
                </a:effectLst>
                <a:cs typeface="Arial" pitchFamily="34" charset="0"/>
              </a:rPr>
              <a:t>.00        -1.60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2     	.95           	70           	 100       	 </a:t>
            </a:r>
            <a:r>
              <a:rPr lang="en-US" sz="2400" dirty="0" smtClean="0">
                <a:effectLst>
                  <a:outerShdw blurRad="38100" dist="38100" dir="2700000" algn="tl">
                    <a:srgbClr val="000000"/>
                  </a:outerShdw>
                </a:effectLst>
                <a:cs typeface="Arial" pitchFamily="34" charset="0"/>
              </a:rPr>
              <a:t>2.80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2.80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3     	.83           	60             	   40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4     	.44           	40           	     0    	 </a:t>
            </a:r>
            <a:r>
              <a:rPr lang="en-US" sz="2400" dirty="0" smtClean="0">
                <a:effectLst>
                  <a:outerShdw blurRad="38100" dist="38100" dir="2700000" algn="tl">
                    <a:srgbClr val="000000"/>
                  </a:outerShdw>
                </a:effectLst>
                <a:cs typeface="Arial" pitchFamily="34" charset="0"/>
              </a:rPr>
              <a:t>1.60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5     	.34           	40                  0        	      0           --                 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6     	.49           	50          	 180   	 </a:t>
            </a:r>
            <a:r>
              <a:rPr lang="en-US" sz="2400" dirty="0" smtClean="0">
                <a:effectLst>
                  <a:outerShdw blurRad="38100" dist="38100" dir="2700000" algn="tl">
                    <a:srgbClr val="000000"/>
                  </a:outerShdw>
                </a:effectLst>
                <a:cs typeface="Arial" pitchFamily="34" charset="0"/>
              </a:rPr>
              <a:t>2.00         4.00        -2.00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7     	.88           	60           	 120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8     	.56           	50                70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9     	.05           	20             	   50       	   </a:t>
            </a:r>
            <a:r>
              <a:rPr lang="en-US" sz="2400" dirty="0" smtClean="0">
                <a:effectLst>
                  <a:outerShdw blurRad="38100" dist="38100" dir="2700000" algn="tl">
                    <a:srgbClr val="000000"/>
                  </a:outerShdw>
                </a:effectLst>
                <a:cs typeface="Arial" pitchFamily="34" charset="0"/>
              </a:rPr>
              <a:t>.80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.80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10     	.39           	40             	   10       	 </a:t>
            </a:r>
            <a:r>
              <a:rPr lang="en-US" sz="2400" dirty="0" smtClean="0">
                <a:effectLst>
                  <a:outerShdw blurRad="38100" dist="38100" dir="2700000" algn="tl">
                    <a:srgbClr val="000000"/>
                  </a:outerShdw>
                </a:effectLst>
                <a:cs typeface="Arial" pitchFamily="34" charset="0"/>
              </a:rPr>
              <a:t>1.60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1.60</a:t>
            </a:r>
            <a:r>
              <a:rPr lang="en-US" sz="2400" dirty="0" smtClean="0">
                <a:effectLst>
                  <a:outerShdw blurRad="38100" dist="38100" dir="2700000" algn="tl">
                    <a:srgbClr val="000000"/>
                  </a:outerShdw>
                </a:effectLst>
              </a:rPr>
              <a:t> </a:t>
            </a:r>
            <a:endParaRPr lang="en-US" sz="2400" dirty="0">
              <a:effectLst>
                <a:outerShdw blurRad="38100" dist="38100" dir="2700000" algn="tl">
                  <a:srgbClr val="000000"/>
                </a:outerShdw>
              </a:effectLst>
            </a:endParaRPr>
          </a:p>
        </p:txBody>
      </p:sp>
      <p:sp>
        <p:nvSpPr>
          <p:cNvPr id="143365" name="Text Box 5"/>
          <p:cNvSpPr txBox="1">
            <a:spLocks noChangeArrowheads="1"/>
          </p:cNvSpPr>
          <p:nvPr/>
        </p:nvSpPr>
        <p:spPr bwMode="auto">
          <a:xfrm>
            <a:off x="531813" y="1092200"/>
            <a:ext cx="2755900" cy="439738"/>
          </a:xfrm>
          <a:prstGeom prst="rect">
            <a:avLst/>
          </a:prstGeom>
          <a:solidFill>
            <a:srgbClr val="006699"/>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a:solidFill>
                  <a:srgbClr val="8CF4EA"/>
                </a:solidFill>
                <a:effectLst>
                  <a:outerShdw blurRad="38100" dist="38100" dir="2700000" algn="tl">
                    <a:srgbClr val="000000"/>
                  </a:outerShdw>
                </a:effectLst>
              </a:rPr>
              <a:t>Filling Every 5</a:t>
            </a:r>
            <a:r>
              <a:rPr lang="en-US" baseline="30000">
                <a:solidFill>
                  <a:srgbClr val="8CF4EA"/>
                </a:solidFill>
                <a:effectLst>
                  <a:outerShdw blurRad="38100" dist="38100" dir="2700000" algn="tl">
                    <a:srgbClr val="000000"/>
                  </a:outerShdw>
                </a:effectLst>
              </a:rPr>
              <a:t>th</a:t>
            </a:r>
            <a:r>
              <a:rPr lang="en-US">
                <a:solidFill>
                  <a:srgbClr val="8CF4EA"/>
                </a:solidFill>
                <a:effectLst>
                  <a:outerShdw blurRad="38100" dist="38100" dir="2700000" algn="tl">
                    <a:srgbClr val="000000"/>
                  </a:outerShdw>
                </a:effectLst>
              </a:rPr>
              <a:t> Day</a:t>
            </a: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ChangeArrowheads="1"/>
          </p:cNvSpPr>
          <p:nvPr/>
        </p:nvSpPr>
        <p:spPr bwMode="auto">
          <a:xfrm>
            <a:off x="279400" y="869950"/>
            <a:ext cx="8636000" cy="54038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4388" name="Rectangle 4"/>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44389" name="Rectangle 5"/>
          <p:cNvSpPr>
            <a:spLocks noChangeArrowheads="1"/>
          </p:cNvSpPr>
          <p:nvPr/>
        </p:nvSpPr>
        <p:spPr bwMode="auto">
          <a:xfrm>
            <a:off x="203200" y="987425"/>
            <a:ext cx="8877300" cy="5262979"/>
          </a:xfrm>
          <a:prstGeom prst="rect">
            <a:avLst/>
          </a:prstGeom>
          <a:noFill/>
          <a:ln w="12700">
            <a:noFill/>
            <a:miter lim="800000"/>
            <a:headEnd/>
            <a:tailEnd/>
          </a:ln>
          <a:effectLst/>
        </p:spPr>
        <p:txBody>
          <a:bodyPr>
            <a:spAutoFit/>
          </a:bodyPr>
          <a:lstStyle/>
          <a:p>
            <a:pPr algn="l">
              <a:spcBef>
                <a:spcPct val="50000"/>
              </a:spcBef>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Number      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of Stamps     From     Cost of</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Random                     Left In      Sale of    Refilling    Daily</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Day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Number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Demand</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Stamps</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11     	.75        	60           	 170       	 </a:t>
            </a:r>
            <a:r>
              <a:rPr lang="en-US" sz="2400" dirty="0" smtClean="0">
                <a:effectLst>
                  <a:outerShdw blurRad="38100" dist="38100" dir="2700000" algn="tl">
                    <a:srgbClr val="000000"/>
                  </a:outerShdw>
                </a:effectLst>
                <a:cs typeface="Arial" pitchFamily="34" charset="0"/>
              </a:rPr>
              <a:t>2.40         4.00        -1.60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12     	.12           	30           	 140       	 </a:t>
            </a:r>
            <a:r>
              <a:rPr lang="en-US" sz="2400" dirty="0" smtClean="0">
                <a:effectLst>
                  <a:outerShdw blurRad="38100" dist="38100" dir="2700000" algn="tl">
                    <a:srgbClr val="000000"/>
                  </a:outerShdw>
                </a:effectLst>
                <a:cs typeface="Arial" pitchFamily="34" charset="0"/>
              </a:rPr>
              <a:t>1.20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1.20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13     	.03           	20             	 120       	   </a:t>
            </a:r>
            <a:r>
              <a:rPr lang="en-US" sz="2400" dirty="0" smtClean="0">
                <a:effectLst>
                  <a:outerShdw blurRad="38100" dist="38100" dir="2700000" algn="tl">
                    <a:srgbClr val="000000"/>
                  </a:outerShdw>
                </a:effectLst>
                <a:cs typeface="Arial" pitchFamily="34" charset="0"/>
              </a:rPr>
              <a:t>.80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.80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14     	.59           	50           	   70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15     	.29           	40                30        	 </a:t>
            </a:r>
            <a:r>
              <a:rPr lang="en-US" sz="2400" dirty="0" smtClean="0">
                <a:effectLst>
                  <a:outerShdw blurRad="38100" dist="38100" dir="2700000" algn="tl">
                    <a:srgbClr val="000000"/>
                  </a:outerShdw>
                </a:effectLst>
                <a:cs typeface="Arial" pitchFamily="34" charset="0"/>
              </a:rPr>
              <a:t>1.60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16     	.77           	60          	 170   	 </a:t>
            </a:r>
            <a:r>
              <a:rPr lang="en-US" sz="2400" dirty="0" smtClean="0">
                <a:effectLst>
                  <a:outerShdw blurRad="38100" dist="38100" dir="2700000" algn="tl">
                    <a:srgbClr val="000000"/>
                  </a:outerShdw>
                </a:effectLst>
                <a:cs typeface="Arial" pitchFamily="34" charset="0"/>
              </a:rPr>
              <a:t>2.40         4.00        -1.60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17     	.76           	60           	 110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18     	.57           	50                60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19     	.15           	30             	   30       	 </a:t>
            </a:r>
            <a:r>
              <a:rPr lang="en-US" sz="2400" dirty="0" smtClean="0">
                <a:effectLst>
                  <a:outerShdw blurRad="38100" dist="38100" dir="2700000" algn="tl">
                    <a:srgbClr val="000000"/>
                  </a:outerShdw>
                </a:effectLst>
                <a:cs typeface="Arial" pitchFamily="34" charset="0"/>
              </a:rPr>
              <a:t>1.20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1.20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20     	.53           	50             	     0       	 </a:t>
            </a:r>
            <a:r>
              <a:rPr lang="en-US" sz="2400" dirty="0" smtClean="0">
                <a:effectLst>
                  <a:outerShdw blurRad="38100" dist="38100" dir="2700000" algn="tl">
                    <a:srgbClr val="000000"/>
                  </a:outerShdw>
                </a:effectLst>
                <a:cs typeface="Arial" pitchFamily="34" charset="0"/>
              </a:rPr>
              <a:t>1.20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1.20</a:t>
            </a:r>
            <a:r>
              <a:rPr lang="en-US" sz="2400" dirty="0" smtClean="0">
                <a:effectLst>
                  <a:outerShdw blurRad="38100" dist="38100" dir="2700000" algn="tl">
                    <a:srgbClr val="000000"/>
                  </a:outerShdw>
                </a:effectLst>
              </a:rPr>
              <a:t> </a:t>
            </a:r>
            <a:endParaRPr lang="en-US" sz="2400" dirty="0">
              <a:effectLst>
                <a:outerShdw blurRad="38100" dist="38100" dir="2700000" algn="tl">
                  <a:srgbClr val="000000"/>
                </a:outerShdw>
              </a:effectLst>
            </a:endParaRPr>
          </a:p>
        </p:txBody>
      </p:sp>
      <p:sp>
        <p:nvSpPr>
          <p:cNvPr id="144390" name="Text Box 6"/>
          <p:cNvSpPr txBox="1">
            <a:spLocks noChangeArrowheads="1"/>
          </p:cNvSpPr>
          <p:nvPr/>
        </p:nvSpPr>
        <p:spPr bwMode="auto">
          <a:xfrm>
            <a:off x="531813" y="1092200"/>
            <a:ext cx="2755900" cy="439738"/>
          </a:xfrm>
          <a:prstGeom prst="rect">
            <a:avLst/>
          </a:prstGeom>
          <a:solidFill>
            <a:srgbClr val="006699"/>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a:solidFill>
                  <a:srgbClr val="8CF4EA"/>
                </a:solidFill>
                <a:effectLst>
                  <a:outerShdw blurRad="38100" dist="38100" dir="2700000" algn="tl">
                    <a:srgbClr val="000000"/>
                  </a:outerShdw>
                </a:effectLst>
              </a:rPr>
              <a:t>Filling Every 5</a:t>
            </a:r>
            <a:r>
              <a:rPr lang="en-US" baseline="30000">
                <a:solidFill>
                  <a:srgbClr val="8CF4EA"/>
                </a:solidFill>
                <a:effectLst>
                  <a:outerShdw blurRad="38100" dist="38100" dir="2700000" algn="tl">
                    <a:srgbClr val="000000"/>
                  </a:outerShdw>
                </a:effectLst>
              </a:rPr>
              <a:t>th</a:t>
            </a:r>
            <a:r>
              <a:rPr lang="en-US">
                <a:solidFill>
                  <a:srgbClr val="8CF4EA"/>
                </a:solidFill>
                <a:effectLst>
                  <a:outerShdw blurRad="38100" dist="38100" dir="2700000" algn="tl">
                    <a:srgbClr val="000000"/>
                  </a:outerShdw>
                </a:effectLst>
              </a:rPr>
              <a:t> Day</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6731000" y="1953746"/>
            <a:ext cx="977900" cy="522754"/>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5410"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45411" name="Rectangle 3"/>
          <p:cNvSpPr>
            <a:spLocks noChangeArrowheads="1"/>
          </p:cNvSpPr>
          <p:nvPr/>
        </p:nvSpPr>
        <p:spPr bwMode="auto">
          <a:xfrm>
            <a:off x="1620838" y="1612900"/>
            <a:ext cx="6780212" cy="1938992"/>
          </a:xfrm>
          <a:prstGeom prst="rect">
            <a:avLst/>
          </a:prstGeom>
          <a:noFill/>
          <a:ln w="12700">
            <a:noFill/>
            <a:miter lim="800000"/>
            <a:headEnd/>
            <a:tailEnd/>
          </a:ln>
          <a:effectLst/>
        </p:spPr>
        <p:txBody>
          <a:bodyPr>
            <a:spAutoFit/>
          </a:bodyPr>
          <a:lstStyle/>
          <a:p>
            <a:pPr algn="l"/>
            <a:r>
              <a:rPr lang="en-US" sz="2400" dirty="0">
                <a:effectLst>
                  <a:outerShdw blurRad="38100" dist="38100" dir="2700000" algn="tl">
                    <a:srgbClr val="000000"/>
                  </a:outerShdw>
                </a:effectLst>
                <a:cs typeface="Arial" pitchFamily="34" charset="0"/>
              </a:rPr>
              <a:t>Total profit for 20 days = </a:t>
            </a:r>
            <a:r>
              <a:rPr lang="en-US" sz="2400" dirty="0" smtClean="0">
                <a:effectLst>
                  <a:outerShdw blurRad="38100" dist="38100" dir="2700000" algn="tl">
                    <a:srgbClr val="000000"/>
                  </a:outerShdw>
                </a:effectLst>
                <a:cs typeface="Arial" pitchFamily="34" charset="0"/>
              </a:rPr>
              <a:t>$19.20</a:t>
            </a:r>
            <a:endParaRPr lang="en-US" sz="24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Expected profit per day = </a:t>
            </a:r>
            <a:r>
              <a:rPr lang="en-US" sz="2400" dirty="0" smtClean="0">
                <a:effectLst>
                  <a:outerShdw blurRad="38100" dist="38100" dir="2700000" algn="tl">
                    <a:srgbClr val="000000"/>
                  </a:outerShdw>
                </a:effectLst>
                <a:cs typeface="Arial" pitchFamily="34" charset="0"/>
              </a:rPr>
              <a:t>19.20/20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0.96</a:t>
            </a:r>
            <a:endParaRPr lang="en-US" sz="2400" dirty="0">
              <a:effectLst>
                <a:outerShdw blurRad="38100" dist="38100" dir="2700000" algn="tl">
                  <a:srgbClr val="000000"/>
                </a:outerShdw>
              </a:effectLst>
              <a:cs typeface="Arial" pitchFamily="34" charset="0"/>
            </a:endParaRPr>
          </a:p>
          <a:p>
            <a:pPr algn="l"/>
            <a:endParaRPr lang="en-US" sz="2400" dirty="0">
              <a:effectLst>
                <a:outerShdw blurRad="38100" dist="38100" dir="2700000" algn="tl">
                  <a:srgbClr val="000000"/>
                </a:outerShdw>
              </a:effectLst>
              <a:cs typeface="Arial" pitchFamily="34" charset="0"/>
            </a:endParaRPr>
          </a:p>
          <a:p>
            <a:pPr algn="l"/>
            <a:endParaRPr lang="en-US" sz="24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Would filling every 4</a:t>
            </a:r>
            <a:r>
              <a:rPr lang="en-US" sz="2400" baseline="30000" dirty="0">
                <a:effectLst>
                  <a:outerShdw blurRad="38100" dist="38100" dir="2700000" algn="tl">
                    <a:srgbClr val="000000"/>
                  </a:outerShdw>
                </a:effectLst>
                <a:cs typeface="Arial" pitchFamily="34" charset="0"/>
              </a:rPr>
              <a:t>th</a:t>
            </a:r>
            <a:r>
              <a:rPr lang="en-US" sz="2400" dirty="0">
                <a:effectLst>
                  <a:outerShdw blurRad="38100" dist="38100" dir="2700000" algn="tl">
                    <a:srgbClr val="000000"/>
                  </a:outerShdw>
                </a:effectLst>
                <a:cs typeface="Arial" pitchFamily="34" charset="0"/>
              </a:rPr>
              <a:t> day be more profitable?</a:t>
            </a:r>
          </a:p>
        </p:txBody>
      </p:sp>
      <p:sp>
        <p:nvSpPr>
          <p:cNvPr id="145412" name="Rectangle 4"/>
          <p:cNvSpPr>
            <a:spLocks noChangeArrowheads="1"/>
          </p:cNvSpPr>
          <p:nvPr/>
        </p:nvSpPr>
        <p:spPr bwMode="auto">
          <a:xfrm>
            <a:off x="685800" y="1052513"/>
            <a:ext cx="8101013" cy="2617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8CF4EA"/>
                </a:solidFill>
                <a:effectLst>
                  <a:outerShdw blurRad="38100" dist="38100" dir="2700000" algn="tl">
                    <a:srgbClr val="000000"/>
                  </a:outerShdw>
                </a:effectLst>
              </a:rPr>
              <a:t>Summary:  Filling Every 5</a:t>
            </a:r>
            <a:r>
              <a:rPr lang="en-US" sz="2400" baseline="30000">
                <a:solidFill>
                  <a:srgbClr val="8CF4EA"/>
                </a:solidFill>
                <a:effectLst>
                  <a:outerShdw blurRad="38100" dist="38100" dir="2700000" algn="tl">
                    <a:srgbClr val="000000"/>
                  </a:outerShdw>
                </a:effectLst>
              </a:rPr>
              <a:t>th</a:t>
            </a:r>
            <a:r>
              <a:rPr lang="en-US" sz="2400">
                <a:solidFill>
                  <a:srgbClr val="8CF4EA"/>
                </a:solidFill>
                <a:effectLst>
                  <a:outerShdw blurRad="38100" dist="38100" dir="2700000" algn="tl">
                    <a:srgbClr val="000000"/>
                  </a:outerShdw>
                </a:effectLst>
              </a:rPr>
              <a:t> Day</a:t>
            </a:r>
            <a:endParaRPr lang="en-US" sz="2400">
              <a:effectLst>
                <a:outerShdw blurRad="38100" dist="38100" dir="2700000" algn="tl">
                  <a:srgbClr val="000000"/>
                </a:outerShdw>
              </a:effectLst>
            </a:endParaRPr>
          </a:p>
        </p:txBody>
      </p:sp>
      <p:sp>
        <p:nvSpPr>
          <p:cNvPr id="145413" name="Line 5"/>
          <p:cNvSpPr>
            <a:spLocks noChangeShapeType="1"/>
          </p:cNvSpPr>
          <p:nvPr/>
        </p:nvSpPr>
        <p:spPr bwMode="auto">
          <a:xfrm>
            <a:off x="2882900" y="2730500"/>
            <a:ext cx="3416300" cy="0"/>
          </a:xfrm>
          <a:prstGeom prst="line">
            <a:avLst/>
          </a:prstGeom>
          <a:noFill/>
          <a:ln w="12700">
            <a:solidFill>
              <a:srgbClr val="8CF4EA"/>
            </a:solidFill>
            <a:round/>
            <a:headEnd/>
            <a:tailEnd/>
          </a:ln>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279400" y="895350"/>
            <a:ext cx="8636000" cy="5340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2579"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52580" name="Rectangle 4"/>
          <p:cNvSpPr>
            <a:spLocks noChangeArrowheads="1"/>
          </p:cNvSpPr>
          <p:nvPr/>
        </p:nvSpPr>
        <p:spPr bwMode="auto">
          <a:xfrm>
            <a:off x="203200" y="987425"/>
            <a:ext cx="8877300" cy="5262979"/>
          </a:xfrm>
          <a:prstGeom prst="rect">
            <a:avLst/>
          </a:prstGeom>
          <a:noFill/>
          <a:ln w="12700">
            <a:noFill/>
            <a:miter lim="800000"/>
            <a:headEnd/>
            <a:tailEnd/>
          </a:ln>
          <a:effectLst/>
        </p:spPr>
        <p:txBody>
          <a:bodyPr>
            <a:spAutoFit/>
          </a:bodyPr>
          <a:lstStyle/>
          <a:p>
            <a:pPr algn="l">
              <a:spcBef>
                <a:spcPct val="50000"/>
              </a:spcBef>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Number      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of Stamps     From     Cost of</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Random                     Left In      Sale of    Refilling    Daily</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Day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Number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Demand</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Stamps</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     	.71        	60           	 170       	 </a:t>
            </a:r>
            <a:r>
              <a:rPr lang="en-US" sz="2400" dirty="0" smtClean="0">
                <a:effectLst>
                  <a:outerShdw blurRad="38100" dist="38100" dir="2700000" algn="tl">
                    <a:srgbClr val="000000"/>
                  </a:outerShdw>
                </a:effectLst>
                <a:cs typeface="Arial" pitchFamily="34" charset="0"/>
              </a:rPr>
              <a:t>2.40         4.00        -1.60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2     	.95           	70           	 100       	 </a:t>
            </a:r>
            <a:r>
              <a:rPr lang="en-US" sz="2400" dirty="0" smtClean="0">
                <a:effectLst>
                  <a:outerShdw blurRad="38100" dist="38100" dir="2700000" algn="tl">
                    <a:srgbClr val="000000"/>
                  </a:outerShdw>
                </a:effectLst>
                <a:cs typeface="Arial" pitchFamily="34" charset="0"/>
              </a:rPr>
              <a:t>2.80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2.80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3     	.83           	60             	   40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4     	.44           	40           	     0    	 </a:t>
            </a:r>
            <a:r>
              <a:rPr lang="en-US" sz="2400" dirty="0" smtClean="0">
                <a:effectLst>
                  <a:outerShdw blurRad="38100" dist="38100" dir="2700000" algn="tl">
                    <a:srgbClr val="000000"/>
                  </a:outerShdw>
                </a:effectLst>
                <a:cs typeface="Arial" pitchFamily="34" charset="0"/>
              </a:rPr>
              <a:t>1.60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5     	.34           	40              190        	 </a:t>
            </a:r>
            <a:r>
              <a:rPr lang="en-US" sz="2400" dirty="0" smtClean="0">
                <a:effectLst>
                  <a:outerShdw blurRad="38100" dist="38100" dir="2700000" algn="tl">
                    <a:srgbClr val="000000"/>
                  </a:outerShdw>
                </a:effectLst>
                <a:cs typeface="Arial" pitchFamily="34" charset="0"/>
              </a:rPr>
              <a:t>1.60         4.00        -2.40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6     	.49           	50          	 140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7     	.88           	60           	   80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8     	.56           	50                30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9     	.05           	20             	 210       	   </a:t>
            </a:r>
            <a:r>
              <a:rPr lang="en-US" sz="2400" dirty="0" smtClean="0">
                <a:effectLst>
                  <a:outerShdw blurRad="38100" dist="38100" dir="2700000" algn="tl">
                    <a:srgbClr val="000000"/>
                  </a:outerShdw>
                </a:effectLst>
                <a:cs typeface="Arial" pitchFamily="34" charset="0"/>
              </a:rPr>
              <a:t>.80         4.00        -3.20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10     	.39           	40             	 170       	 </a:t>
            </a:r>
            <a:r>
              <a:rPr lang="en-US" sz="2400" dirty="0" smtClean="0">
                <a:effectLst>
                  <a:outerShdw blurRad="38100" dist="38100" dir="2700000" algn="tl">
                    <a:srgbClr val="000000"/>
                  </a:outerShdw>
                </a:effectLst>
                <a:cs typeface="Arial" pitchFamily="34" charset="0"/>
              </a:rPr>
              <a:t>1.60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1.60</a:t>
            </a:r>
            <a:r>
              <a:rPr lang="en-US" sz="2400" dirty="0" smtClean="0">
                <a:effectLst>
                  <a:outerShdw blurRad="38100" dist="38100" dir="2700000" algn="tl">
                    <a:srgbClr val="000000"/>
                  </a:outerShdw>
                </a:effectLst>
              </a:rPr>
              <a:t> </a:t>
            </a:r>
            <a:endParaRPr lang="en-US" sz="2400" dirty="0">
              <a:effectLst>
                <a:outerShdw blurRad="38100" dist="38100" dir="2700000" algn="tl">
                  <a:srgbClr val="000000"/>
                </a:outerShdw>
              </a:effectLst>
            </a:endParaRPr>
          </a:p>
        </p:txBody>
      </p:sp>
      <p:sp>
        <p:nvSpPr>
          <p:cNvPr id="152581" name="Text Box 5"/>
          <p:cNvSpPr txBox="1">
            <a:spLocks noChangeArrowheads="1"/>
          </p:cNvSpPr>
          <p:nvPr/>
        </p:nvSpPr>
        <p:spPr bwMode="auto">
          <a:xfrm>
            <a:off x="531813" y="1092200"/>
            <a:ext cx="2755900" cy="439738"/>
          </a:xfrm>
          <a:prstGeom prst="rect">
            <a:avLst/>
          </a:prstGeom>
          <a:solidFill>
            <a:srgbClr val="006699"/>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a:solidFill>
                  <a:srgbClr val="8CF4EA"/>
                </a:solidFill>
                <a:effectLst>
                  <a:outerShdw blurRad="38100" dist="38100" dir="2700000" algn="tl">
                    <a:srgbClr val="000000"/>
                  </a:outerShdw>
                </a:effectLst>
              </a:rPr>
              <a:t>Filling Every 4</a:t>
            </a:r>
            <a:r>
              <a:rPr lang="en-US" baseline="30000">
                <a:solidFill>
                  <a:srgbClr val="8CF4EA"/>
                </a:solidFill>
                <a:effectLst>
                  <a:outerShdw blurRad="38100" dist="38100" dir="2700000" algn="tl">
                    <a:srgbClr val="000000"/>
                  </a:outerShdw>
                </a:effectLst>
              </a:rPr>
              <a:t>th</a:t>
            </a:r>
            <a:r>
              <a:rPr lang="en-US">
                <a:solidFill>
                  <a:srgbClr val="8CF4EA"/>
                </a:solidFill>
                <a:effectLst>
                  <a:outerShdw blurRad="38100" dist="38100" dir="2700000" algn="tl">
                    <a:srgbClr val="000000"/>
                  </a:outerShdw>
                </a:effectLst>
              </a:rPr>
              <a:t> Day</a:t>
            </a: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p:cNvSpPr>
          <p:nvPr/>
        </p:nvSpPr>
        <p:spPr bwMode="auto">
          <a:xfrm>
            <a:off x="279400" y="895350"/>
            <a:ext cx="8636000" cy="5340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3603" name="Rectangle 3"/>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53604" name="Rectangle 4"/>
          <p:cNvSpPr>
            <a:spLocks noChangeArrowheads="1"/>
          </p:cNvSpPr>
          <p:nvPr/>
        </p:nvSpPr>
        <p:spPr bwMode="auto">
          <a:xfrm>
            <a:off x="203200" y="987425"/>
            <a:ext cx="8877300" cy="5262979"/>
          </a:xfrm>
          <a:prstGeom prst="rect">
            <a:avLst/>
          </a:prstGeom>
          <a:noFill/>
          <a:ln w="12700">
            <a:noFill/>
            <a:miter lim="800000"/>
            <a:headEnd/>
            <a:tailEnd/>
          </a:ln>
          <a:effectLst/>
        </p:spPr>
        <p:txBody>
          <a:bodyPr>
            <a:spAutoFit/>
          </a:bodyPr>
          <a:lstStyle/>
          <a:p>
            <a:pPr algn="l">
              <a:spcBef>
                <a:spcPct val="50000"/>
              </a:spcBef>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Number      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of Stamps     From     Cost of</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Random                     Left In      Sale of    Refilling    Daily</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Day</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Number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Demand</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Stamps</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Machine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Profit</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11     	.75        	60           	 110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12     	.12           	30           	   80       	 </a:t>
            </a:r>
            <a:r>
              <a:rPr lang="en-US" sz="2400" dirty="0" smtClean="0">
                <a:effectLst>
                  <a:outerShdw blurRad="38100" dist="38100" dir="2700000" algn="tl">
                    <a:srgbClr val="000000"/>
                  </a:outerShdw>
                </a:effectLst>
                <a:cs typeface="Arial" pitchFamily="34" charset="0"/>
              </a:rPr>
              <a:t>1.20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1.20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13     	.03           	20             	 210       	   </a:t>
            </a:r>
            <a:r>
              <a:rPr lang="en-US" sz="2400" dirty="0" smtClean="0">
                <a:effectLst>
                  <a:outerShdw blurRad="38100" dist="38100" dir="2700000" algn="tl">
                    <a:srgbClr val="000000"/>
                  </a:outerShdw>
                </a:effectLst>
                <a:cs typeface="Arial" pitchFamily="34" charset="0"/>
              </a:rPr>
              <a:t>.80         4.00        -3.20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14     	.59           	50           	 160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15     	.29           	40              120        	 </a:t>
            </a:r>
            <a:r>
              <a:rPr lang="en-US" sz="2400" dirty="0" smtClean="0">
                <a:effectLst>
                  <a:outerShdw blurRad="38100" dist="38100" dir="2700000" algn="tl">
                    <a:srgbClr val="000000"/>
                  </a:outerShdw>
                </a:effectLst>
                <a:cs typeface="Arial" pitchFamily="34" charset="0"/>
              </a:rPr>
              <a:t>1.60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16     	.77           	60          	   60   	 </a:t>
            </a:r>
            <a:r>
              <a:rPr lang="en-US" sz="2400" dirty="0" smtClean="0">
                <a:effectLst>
                  <a:outerShdw blurRad="38100" dist="38100" dir="2700000" algn="tl">
                    <a:srgbClr val="000000"/>
                  </a:outerShdw>
                </a:effectLst>
                <a:cs typeface="Arial" pitchFamily="34" charset="0"/>
              </a:rPr>
              <a:t>2.40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2.40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17     	.76           	60           	 170      	 </a:t>
            </a:r>
            <a:r>
              <a:rPr lang="en-US" sz="2400" dirty="0" smtClean="0">
                <a:effectLst>
                  <a:outerShdw blurRad="38100" dist="38100" dir="2700000" algn="tl">
                    <a:srgbClr val="000000"/>
                  </a:outerShdw>
                </a:effectLst>
                <a:cs typeface="Arial" pitchFamily="34" charset="0"/>
              </a:rPr>
              <a:t>2.40         4.00        -1.60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18     	.57           	50               120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19     	.15           	30             	   90       	 </a:t>
            </a:r>
            <a:r>
              <a:rPr lang="en-US" sz="2400" dirty="0" smtClean="0">
                <a:effectLst>
                  <a:outerShdw blurRad="38100" dist="38100" dir="2700000" algn="tl">
                    <a:srgbClr val="000000"/>
                  </a:outerShdw>
                </a:effectLst>
                <a:cs typeface="Arial" pitchFamily="34" charset="0"/>
              </a:rPr>
              <a:t>1.20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1.20</a:t>
            </a:r>
            <a:endParaRPr lang="en-US" sz="2400" dirty="0">
              <a:effectLst>
                <a:outerShdw blurRad="38100" dist="38100" dir="2700000" algn="tl">
                  <a:srgbClr val="000000"/>
                </a:outerShdw>
              </a:effectLst>
              <a:cs typeface="Times New Roman" pitchFamily="18" charset="0"/>
            </a:endParaRPr>
          </a:p>
          <a:p>
            <a:pPr algn="l">
              <a:buClr>
                <a:srgbClr val="66FFFF"/>
              </a:buClr>
              <a:buSzPct val="75000"/>
              <a:buFont typeface="Monotype Sorts" pitchFamily="2" charset="2"/>
              <a:buNone/>
              <a:tabLst>
                <a:tab pos="1206500" algn="l"/>
                <a:tab pos="2514600" algn="l"/>
                <a:tab pos="3835400" algn="l"/>
                <a:tab pos="5143500" algn="l"/>
              </a:tabLst>
            </a:pPr>
            <a:r>
              <a:rPr lang="en-US" sz="2400" dirty="0">
                <a:effectLst>
                  <a:outerShdw blurRad="38100" dist="38100" dir="2700000" algn="tl">
                    <a:srgbClr val="000000"/>
                  </a:outerShdw>
                </a:effectLst>
                <a:cs typeface="Arial" pitchFamily="34" charset="0"/>
              </a:rPr>
              <a:t>    20     	.53           	50             	   40       	 </a:t>
            </a:r>
            <a:r>
              <a:rPr lang="en-US" sz="2400" dirty="0" smtClean="0">
                <a:effectLst>
                  <a:outerShdw blurRad="38100" dist="38100" dir="2700000" algn="tl">
                    <a:srgbClr val="000000"/>
                  </a:outerShdw>
                </a:effectLst>
                <a:cs typeface="Arial" pitchFamily="34" charset="0"/>
              </a:rPr>
              <a:t>2.00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2.00</a:t>
            </a:r>
            <a:r>
              <a:rPr lang="en-US" sz="2400" dirty="0" smtClean="0">
                <a:effectLst>
                  <a:outerShdw blurRad="38100" dist="38100" dir="2700000" algn="tl">
                    <a:srgbClr val="000000"/>
                  </a:outerShdw>
                </a:effectLst>
              </a:rPr>
              <a:t> </a:t>
            </a:r>
            <a:endParaRPr lang="en-US" sz="2400" dirty="0">
              <a:effectLst>
                <a:outerShdw blurRad="38100" dist="38100" dir="2700000" algn="tl">
                  <a:srgbClr val="000000"/>
                </a:outerShdw>
              </a:effectLst>
            </a:endParaRPr>
          </a:p>
        </p:txBody>
      </p:sp>
      <p:sp>
        <p:nvSpPr>
          <p:cNvPr id="153605" name="Text Box 5"/>
          <p:cNvSpPr txBox="1">
            <a:spLocks noChangeArrowheads="1"/>
          </p:cNvSpPr>
          <p:nvPr/>
        </p:nvSpPr>
        <p:spPr bwMode="auto">
          <a:xfrm>
            <a:off x="531813" y="1092200"/>
            <a:ext cx="2755900" cy="439738"/>
          </a:xfrm>
          <a:prstGeom prst="rect">
            <a:avLst/>
          </a:prstGeom>
          <a:solidFill>
            <a:srgbClr val="006699"/>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en-US">
                <a:solidFill>
                  <a:srgbClr val="8CF4EA"/>
                </a:solidFill>
                <a:effectLst>
                  <a:outerShdw blurRad="38100" dist="38100" dir="2700000" algn="tl">
                    <a:srgbClr val="000000"/>
                  </a:outerShdw>
                </a:effectLst>
              </a:rPr>
              <a:t>Filling Every 4</a:t>
            </a:r>
            <a:r>
              <a:rPr lang="en-US" baseline="30000">
                <a:solidFill>
                  <a:srgbClr val="8CF4EA"/>
                </a:solidFill>
                <a:effectLst>
                  <a:outerShdw blurRad="38100" dist="38100" dir="2700000" algn="tl">
                    <a:srgbClr val="000000"/>
                  </a:outerShdw>
                </a:effectLst>
              </a:rPr>
              <a:t>th</a:t>
            </a:r>
            <a:r>
              <a:rPr lang="en-US">
                <a:solidFill>
                  <a:srgbClr val="8CF4EA"/>
                </a:solidFill>
                <a:effectLst>
                  <a:outerShdw blurRad="38100" dist="38100" dir="2700000" algn="tl">
                    <a:srgbClr val="000000"/>
                  </a:outerShdw>
                </a:effectLst>
              </a:rPr>
              <a:t> Day</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6883400" y="1966446"/>
            <a:ext cx="977900" cy="522754"/>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4626" name="Rectangle 2"/>
          <p:cNvSpPr>
            <a:spLocks noChangeArrowheads="1"/>
          </p:cNvSpPr>
          <p:nvPr/>
        </p:nvSpPr>
        <p:spPr bwMode="auto">
          <a:xfrm>
            <a:off x="836613" y="204788"/>
            <a:ext cx="7475537" cy="5095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Inventory Example</a:t>
            </a:r>
            <a:r>
              <a:rPr lang="en-US" sz="2800" dirty="0">
                <a:solidFill>
                  <a:srgbClr val="66FFFF"/>
                </a:solidFill>
                <a:effectLst>
                  <a:outerShdw blurRad="38100" dist="38100" dir="2700000" algn="tl">
                    <a:srgbClr val="000000"/>
                  </a:outerShdw>
                </a:effectLst>
              </a:rPr>
              <a:t>:  Shelly’s Supermarket</a:t>
            </a:r>
          </a:p>
        </p:txBody>
      </p:sp>
      <p:sp>
        <p:nvSpPr>
          <p:cNvPr id="154627" name="Rectangle 3"/>
          <p:cNvSpPr>
            <a:spLocks noChangeArrowheads="1"/>
          </p:cNvSpPr>
          <p:nvPr/>
        </p:nvSpPr>
        <p:spPr bwMode="auto">
          <a:xfrm>
            <a:off x="1773238" y="1625600"/>
            <a:ext cx="6780212" cy="2677656"/>
          </a:xfrm>
          <a:prstGeom prst="rect">
            <a:avLst/>
          </a:prstGeom>
          <a:noFill/>
          <a:ln w="12700">
            <a:noFill/>
            <a:miter lim="800000"/>
            <a:headEnd/>
            <a:tailEnd/>
          </a:ln>
          <a:effectLst/>
        </p:spPr>
        <p:txBody>
          <a:bodyPr>
            <a:spAutoFit/>
          </a:bodyPr>
          <a:lstStyle/>
          <a:p>
            <a:pPr algn="l"/>
            <a:r>
              <a:rPr lang="en-US" sz="2400" dirty="0">
                <a:effectLst>
                  <a:outerShdw blurRad="38100" dist="38100" dir="2700000" algn="tl">
                    <a:srgbClr val="000000"/>
                  </a:outerShdw>
                </a:effectLst>
                <a:cs typeface="Arial" pitchFamily="34" charset="0"/>
              </a:rPr>
              <a:t>Total profit for 20 days = </a:t>
            </a:r>
            <a:r>
              <a:rPr lang="en-US" sz="2400" dirty="0" smtClean="0">
                <a:effectLst>
                  <a:outerShdw blurRad="38100" dist="38100" dir="2700000" algn="tl">
                    <a:srgbClr val="000000"/>
                  </a:outerShdw>
                </a:effectLst>
                <a:cs typeface="Arial" pitchFamily="34" charset="0"/>
              </a:rPr>
              <a:t>$17.60</a:t>
            </a:r>
            <a:endParaRPr lang="en-US" sz="24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Expected profit per day = </a:t>
            </a:r>
            <a:r>
              <a:rPr lang="en-US" sz="2400" dirty="0" smtClean="0">
                <a:effectLst>
                  <a:outerShdw blurRad="38100" dist="38100" dir="2700000" algn="tl">
                    <a:srgbClr val="000000"/>
                  </a:outerShdw>
                </a:effectLst>
                <a:cs typeface="Arial" pitchFamily="34" charset="0"/>
              </a:rPr>
              <a:t>17.60/20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a:t>
            </a:r>
            <a:r>
              <a:rPr lang="en-US" sz="2400" dirty="0" smtClean="0">
                <a:effectLst>
                  <a:outerShdw blurRad="38100" dist="38100" dir="2700000" algn="tl">
                    <a:srgbClr val="000000"/>
                  </a:outerShdw>
                </a:effectLst>
                <a:cs typeface="Arial" pitchFamily="34" charset="0"/>
              </a:rPr>
              <a:t>0.88</a:t>
            </a:r>
            <a:endParaRPr lang="en-US" sz="2400" dirty="0">
              <a:effectLst>
                <a:outerShdw blurRad="38100" dist="38100" dir="2700000" algn="tl">
                  <a:srgbClr val="000000"/>
                </a:outerShdw>
              </a:effectLst>
              <a:cs typeface="Arial" pitchFamily="34" charset="0"/>
            </a:endParaRPr>
          </a:p>
          <a:p>
            <a:pPr algn="l"/>
            <a:endParaRPr lang="en-US" sz="2400" dirty="0">
              <a:effectLst>
                <a:outerShdw blurRad="38100" dist="38100" dir="2700000" algn="tl">
                  <a:srgbClr val="000000"/>
                </a:outerShdw>
              </a:effectLst>
              <a:cs typeface="Arial" pitchFamily="34" charset="0"/>
            </a:endParaRPr>
          </a:p>
          <a:p>
            <a:pPr algn="l"/>
            <a:endParaRPr lang="en-US" sz="24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The simulation results suggest that Shelly should fill the stamp machine very 5</a:t>
            </a:r>
            <a:r>
              <a:rPr lang="en-US" sz="2400" baseline="30000" dirty="0">
                <a:effectLst>
                  <a:outerShdw blurRad="38100" dist="38100" dir="2700000" algn="tl">
                    <a:srgbClr val="000000"/>
                  </a:outerShdw>
                </a:effectLst>
                <a:cs typeface="Arial" pitchFamily="34" charset="0"/>
              </a:rPr>
              <a:t>th</a:t>
            </a:r>
            <a:r>
              <a:rPr lang="en-US" sz="2400" dirty="0">
                <a:effectLst>
                  <a:outerShdw blurRad="38100" dist="38100" dir="2700000" algn="tl">
                    <a:srgbClr val="000000"/>
                  </a:outerShdw>
                </a:effectLst>
                <a:cs typeface="Arial" pitchFamily="34" charset="0"/>
              </a:rPr>
              <a:t> day, rather than every 4</a:t>
            </a:r>
            <a:r>
              <a:rPr lang="en-US" sz="2400" baseline="30000" dirty="0">
                <a:effectLst>
                  <a:outerShdw blurRad="38100" dist="38100" dir="2700000" algn="tl">
                    <a:srgbClr val="000000"/>
                  </a:outerShdw>
                </a:effectLst>
                <a:cs typeface="Arial" pitchFamily="34" charset="0"/>
              </a:rPr>
              <a:t>th</a:t>
            </a:r>
            <a:r>
              <a:rPr lang="en-US" sz="2400" dirty="0">
                <a:effectLst>
                  <a:outerShdw blurRad="38100" dist="38100" dir="2700000" algn="tl">
                    <a:srgbClr val="000000"/>
                  </a:outerShdw>
                </a:effectLst>
                <a:cs typeface="Arial" pitchFamily="34" charset="0"/>
              </a:rPr>
              <a:t> day.</a:t>
            </a:r>
          </a:p>
        </p:txBody>
      </p:sp>
      <p:sp>
        <p:nvSpPr>
          <p:cNvPr id="154628" name="Rectangle 4"/>
          <p:cNvSpPr>
            <a:spLocks noChangeArrowheads="1"/>
          </p:cNvSpPr>
          <p:nvPr/>
        </p:nvSpPr>
        <p:spPr bwMode="auto">
          <a:xfrm>
            <a:off x="685800" y="1052513"/>
            <a:ext cx="8101013" cy="35194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8CF4EA"/>
                </a:solidFill>
                <a:effectLst>
                  <a:outerShdw blurRad="38100" dist="38100" dir="2700000" algn="tl">
                    <a:srgbClr val="000000"/>
                  </a:outerShdw>
                </a:effectLst>
              </a:rPr>
              <a:t>Summary:  Filling Every 4</a:t>
            </a:r>
            <a:r>
              <a:rPr lang="en-US" sz="2400" baseline="30000">
                <a:solidFill>
                  <a:srgbClr val="8CF4EA"/>
                </a:solidFill>
                <a:effectLst>
                  <a:outerShdw blurRad="38100" dist="38100" dir="2700000" algn="tl">
                    <a:srgbClr val="000000"/>
                  </a:outerShdw>
                </a:effectLst>
              </a:rPr>
              <a:t>th</a:t>
            </a:r>
            <a:r>
              <a:rPr lang="en-US" sz="2400">
                <a:solidFill>
                  <a:srgbClr val="8CF4EA"/>
                </a:solidFill>
                <a:effectLst>
                  <a:outerShdw blurRad="38100" dist="38100" dir="2700000" algn="tl">
                    <a:srgbClr val="000000"/>
                  </a:outerShdw>
                </a:effectLst>
              </a:rPr>
              <a:t> Day</a:t>
            </a:r>
            <a:endParaRPr lang="en-US" sz="2400">
              <a:effectLst>
                <a:outerShdw blurRad="38100" dist="38100" dir="2700000" algn="tl">
                  <a:srgbClr val="000000"/>
                </a:outerShdw>
              </a:effectLst>
            </a:endParaRPr>
          </a:p>
        </p:txBody>
      </p:sp>
      <p:sp>
        <p:nvSpPr>
          <p:cNvPr id="154629" name="Line 5"/>
          <p:cNvSpPr>
            <a:spLocks noChangeShapeType="1"/>
          </p:cNvSpPr>
          <p:nvPr/>
        </p:nvSpPr>
        <p:spPr bwMode="auto">
          <a:xfrm>
            <a:off x="3035300" y="2743200"/>
            <a:ext cx="3416300" cy="0"/>
          </a:xfrm>
          <a:prstGeom prst="line">
            <a:avLst/>
          </a:prstGeom>
          <a:noFill/>
          <a:ln w="12700">
            <a:solidFill>
              <a:srgbClr val="8CF4EA"/>
            </a:solidFill>
            <a:round/>
            <a:headEnd/>
            <a:tailEnd/>
          </a:ln>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r>
              <a:rPr lang="en-US"/>
              <a:t>Example:  Mark Koff’s Process</a:t>
            </a:r>
          </a:p>
        </p:txBody>
      </p:sp>
      <p:sp>
        <p:nvSpPr>
          <p:cNvPr id="22531" name="Rectangle 3"/>
          <p:cNvSpPr>
            <a:spLocks noGrp="1" noChangeArrowheads="1"/>
          </p:cNvSpPr>
          <p:nvPr>
            <p:ph type="body" idx="1"/>
          </p:nvPr>
        </p:nvSpPr>
        <p:spPr>
          <a:xfrm>
            <a:off x="533400" y="1014413"/>
            <a:ext cx="8101013" cy="4471987"/>
          </a:xfrm>
          <a:noFill/>
          <a:ln/>
        </p:spPr>
        <p:txBody>
          <a:bodyPr/>
          <a:lstStyle/>
          <a:p>
            <a:pPr>
              <a:buFont typeface="Monotype Sorts" pitchFamily="2" charset="2"/>
              <a:buNone/>
            </a:pPr>
            <a:r>
              <a:rPr lang="en-US"/>
              <a:t>		Mark Koff is a specialist at repairing large metal-</a:t>
            </a:r>
          </a:p>
          <a:p>
            <a:pPr>
              <a:buFont typeface="Monotype Sorts" pitchFamily="2" charset="2"/>
              <a:buNone/>
            </a:pPr>
            <a:r>
              <a:rPr lang="en-US"/>
              <a:t>	cutting machines that use laser technology.  His repair</a:t>
            </a:r>
          </a:p>
          <a:p>
            <a:pPr>
              <a:buFont typeface="Monotype Sorts" pitchFamily="2" charset="2"/>
              <a:buNone/>
            </a:pPr>
            <a:r>
              <a:rPr lang="en-US"/>
              <a:t>	territory consists of the cities of Austin, San Antonio,</a:t>
            </a:r>
          </a:p>
          <a:p>
            <a:pPr>
              <a:buFont typeface="Monotype Sorts" pitchFamily="2" charset="2"/>
              <a:buNone/>
            </a:pPr>
            <a:r>
              <a:rPr lang="en-US"/>
              <a:t>	and Houston.  His day-to-day repair assignment</a:t>
            </a:r>
          </a:p>
          <a:p>
            <a:pPr>
              <a:buFont typeface="Monotype Sorts" pitchFamily="2" charset="2"/>
              <a:buNone/>
            </a:pPr>
            <a:r>
              <a:rPr lang="en-US"/>
              <a:t>	locations can be modeled as a Markov process.  The</a:t>
            </a:r>
          </a:p>
          <a:p>
            <a:pPr>
              <a:buFont typeface="Monotype Sorts" pitchFamily="2" charset="2"/>
              <a:buNone/>
            </a:pPr>
            <a:r>
              <a:rPr lang="en-US"/>
              <a:t>	transition matrix is shown on the next slide.</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0263" y="115888"/>
            <a:ext cx="7475537" cy="681037"/>
          </a:xfrm>
          <a:noFill/>
          <a:ln/>
        </p:spPr>
        <p:txBody>
          <a:bodyPr/>
          <a:lstStyle/>
          <a:p>
            <a:r>
              <a:rPr lang="en-US"/>
              <a:t>Simulation Modeling</a:t>
            </a:r>
          </a:p>
        </p:txBody>
      </p:sp>
      <p:sp>
        <p:nvSpPr>
          <p:cNvPr id="6147" name="Rectangle 3"/>
          <p:cNvSpPr>
            <a:spLocks noGrp="1" noChangeArrowheads="1"/>
          </p:cNvSpPr>
          <p:nvPr>
            <p:ph type="body" idx="1"/>
          </p:nvPr>
        </p:nvSpPr>
        <p:spPr>
          <a:xfrm>
            <a:off x="687388" y="1055688"/>
            <a:ext cx="7685087" cy="4786312"/>
          </a:xfrm>
          <a:noFill/>
          <a:ln/>
        </p:spPr>
        <p:txBody>
          <a:bodyPr/>
          <a:lstStyle/>
          <a:p>
            <a:r>
              <a:rPr lang="en-US" u="sng" dirty="0"/>
              <a:t>Simulation</a:t>
            </a:r>
            <a:r>
              <a:rPr lang="en-US" dirty="0"/>
              <a:t> is one of the most frequently employed management science techniques. </a:t>
            </a:r>
          </a:p>
          <a:p>
            <a:r>
              <a:rPr lang="en-US" dirty="0"/>
              <a:t>It is typically used to model </a:t>
            </a:r>
            <a:r>
              <a:rPr lang="en-US" u="sng" dirty="0"/>
              <a:t>random processes</a:t>
            </a:r>
            <a:r>
              <a:rPr lang="en-US" dirty="0"/>
              <a:t> that are too complex to be solved by analytical methods</a:t>
            </a:r>
            <a:r>
              <a:rPr lang="en-US" dirty="0" smtClean="0"/>
              <a:t>.</a:t>
            </a:r>
          </a:p>
          <a:p>
            <a:r>
              <a:rPr lang="en-US" dirty="0" smtClean="0"/>
              <a:t>One begins a simulation by developing a mathematical statement of the problem. </a:t>
            </a:r>
          </a:p>
          <a:p>
            <a:r>
              <a:rPr lang="en-US" dirty="0" smtClean="0"/>
              <a:t>Some input values for a simulation model are constants and are referred to as the </a:t>
            </a:r>
            <a:r>
              <a:rPr lang="en-US" u="sng" dirty="0" smtClean="0"/>
              <a:t>parameters</a:t>
            </a:r>
            <a:r>
              <a:rPr lang="en-US" dirty="0" smtClean="0"/>
              <a:t> of the model.</a:t>
            </a:r>
          </a:p>
          <a:p>
            <a:r>
              <a:rPr lang="en-US" dirty="0" smtClean="0"/>
              <a:t>Other inputs are not known with certainty and are considered </a:t>
            </a:r>
            <a:r>
              <a:rPr lang="en-US" u="sng" dirty="0" smtClean="0"/>
              <a:t>probabilistic inputs</a:t>
            </a:r>
            <a:r>
              <a:rPr lang="en-US" dirty="0" smtClean="0"/>
              <a:t>.</a:t>
            </a:r>
          </a:p>
          <a:p>
            <a:pPr>
              <a:buNone/>
            </a:pPr>
            <a:endParaRPr lang="en-US" dirty="0" smtClean="0"/>
          </a:p>
          <a:p>
            <a:pPr>
              <a:buNone/>
            </a:pPr>
            <a:endParaRPr lang="en-US" dirty="0"/>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1562100" y="1454150"/>
            <a:ext cx="6534150" cy="2400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6499"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Mark Koff’s Process</a:t>
            </a:r>
          </a:p>
        </p:txBody>
      </p:sp>
      <p:sp>
        <p:nvSpPr>
          <p:cNvPr id="106500" name="Rectangle 4"/>
          <p:cNvSpPr>
            <a:spLocks noChangeArrowheads="1"/>
          </p:cNvSpPr>
          <p:nvPr/>
        </p:nvSpPr>
        <p:spPr bwMode="auto">
          <a:xfrm>
            <a:off x="533400" y="1014413"/>
            <a:ext cx="8101013" cy="27701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80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This Day’s	             </a:t>
            </a:r>
            <a:r>
              <a:rPr lang="en-US" sz="2400" u="sng">
                <a:effectLst>
                  <a:outerShdw blurRad="38100" dist="38100" dir="2700000" algn="tl">
                    <a:srgbClr val="000000"/>
                  </a:outerShdw>
                </a:effectLst>
              </a:rPr>
              <a:t>Next Day's Location</a:t>
            </a:r>
            <a:endParaRPr lang="en-US" sz="240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Location</a:t>
            </a:r>
            <a:r>
              <a:rPr lang="en-US" sz="2400">
                <a:effectLst>
                  <a:outerShdw blurRad="38100" dist="38100" dir="2700000" algn="tl">
                    <a:srgbClr val="000000"/>
                  </a:outerShdw>
                </a:effectLst>
              </a:rPr>
              <a:t>       Austin  San Antonio  Houston  </a:t>
            </a:r>
          </a:p>
          <a:p>
            <a:pPr marL="342900" indent="-342900" algn="l">
              <a:lnSpc>
                <a:spcPct val="80000"/>
              </a:lnSpc>
              <a:spcBef>
                <a:spcPct val="20000"/>
              </a:spcBef>
              <a:buClr>
                <a:srgbClr val="66FFFF"/>
              </a:buClr>
              <a:buSzPct val="75000"/>
              <a:buFont typeface="Monotype Sorts" pitchFamily="2" charset="2"/>
              <a:buNone/>
            </a:pPr>
            <a:r>
              <a:rPr lang="en-US" sz="1000">
                <a:effectLst>
                  <a:outerShdw blurRad="38100" dist="38100" dir="2700000" algn="tl">
                    <a:srgbClr val="000000"/>
                  </a:outerShdw>
                </a:effectLst>
              </a:rPr>
              <a:t>                                 </a:t>
            </a:r>
          </a:p>
          <a:p>
            <a:pPr marL="342900" indent="-342900" algn="l">
              <a:lnSpc>
                <a:spcPct val="6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Austin             .60              .15                .25</a:t>
            </a:r>
          </a:p>
          <a:p>
            <a:pPr marL="342900" indent="-342900" algn="l">
              <a:lnSpc>
                <a:spcPct val="60000"/>
              </a:lnSpc>
              <a:spcBef>
                <a:spcPct val="20000"/>
              </a:spcBef>
              <a:buClr>
                <a:srgbClr val="66FFFF"/>
              </a:buClr>
              <a:buSzPct val="75000"/>
              <a:buFont typeface="Monotype Sorts" pitchFamily="2" charset="2"/>
              <a:buNone/>
            </a:pPr>
            <a:r>
              <a:rPr lang="en-US" sz="800">
                <a:effectLst>
                  <a:outerShdw blurRad="38100" dist="38100" dir="2700000" algn="tl">
                    <a:srgbClr val="000000"/>
                  </a:outerShdw>
                </a:effectLst>
              </a:rPr>
              <a:t>                            </a:t>
            </a:r>
          </a:p>
          <a:p>
            <a:pPr marL="342900" indent="-342900" algn="l">
              <a:lnSpc>
                <a:spcPct val="6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San Antonio        .20              .75                .05</a:t>
            </a:r>
          </a:p>
          <a:p>
            <a:pPr marL="342900" indent="-342900" algn="l">
              <a:lnSpc>
                <a:spcPct val="60000"/>
              </a:lnSpc>
              <a:spcBef>
                <a:spcPct val="20000"/>
              </a:spcBef>
              <a:buClr>
                <a:srgbClr val="66FFFF"/>
              </a:buClr>
              <a:buSzPct val="75000"/>
              <a:buFont typeface="Monotype Sorts" pitchFamily="2" charset="2"/>
              <a:buNone/>
            </a:pPr>
            <a:endParaRPr lang="en-US" sz="800">
              <a:effectLst>
                <a:outerShdw blurRad="38100" dist="38100" dir="2700000" algn="tl">
                  <a:srgbClr val="000000"/>
                </a:outerShdw>
              </a:effectLst>
            </a:endParaRPr>
          </a:p>
          <a:p>
            <a:pPr marL="342900" indent="-342900" algn="l">
              <a:lnSpc>
                <a:spcPct val="6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Houston          .15              .05                 .80</a:t>
            </a:r>
          </a:p>
        </p:txBody>
      </p:sp>
      <p:sp>
        <p:nvSpPr>
          <p:cNvPr id="106501" name="Freeform 5"/>
          <p:cNvSpPr>
            <a:spLocks/>
          </p:cNvSpPr>
          <p:nvPr/>
        </p:nvSpPr>
        <p:spPr bwMode="auto">
          <a:xfrm>
            <a:off x="3619500" y="2406650"/>
            <a:ext cx="4268788" cy="1239838"/>
          </a:xfrm>
          <a:custGeom>
            <a:avLst/>
            <a:gdLst/>
            <a:ahLst/>
            <a:cxnLst>
              <a:cxn ang="0">
                <a:pos x="0" y="1488"/>
              </a:cxn>
              <a:cxn ang="0">
                <a:pos x="0" y="0"/>
              </a:cxn>
              <a:cxn ang="0">
                <a:pos x="2688" y="0"/>
              </a:cxn>
            </a:cxnLst>
            <a:rect l="0" t="0" r="r" b="b"/>
            <a:pathLst>
              <a:path w="2689" h="1489">
                <a:moveTo>
                  <a:pt x="0" y="1488"/>
                </a:moveTo>
                <a:lnTo>
                  <a:pt x="0" y="0"/>
                </a:lnTo>
                <a:lnTo>
                  <a:pt x="2688" y="0"/>
                </a:lnTo>
              </a:path>
            </a:pathLst>
          </a:custGeom>
          <a:noFill/>
          <a:ln w="12700" cap="rnd" cmpd="sng">
            <a:solidFill>
              <a:srgbClr val="FFFFFF"/>
            </a:solidFill>
            <a:prstDash val="solid"/>
            <a:round/>
            <a:headEnd type="none" w="med" len="med"/>
            <a:tailEnd type="none" w="med" len="med"/>
          </a:ln>
          <a:effectLst>
            <a:outerShdw dist="17961" dir="2700000" algn="ctr" rotWithShape="0">
              <a:schemeClr val="bg2"/>
            </a:outerShdw>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6"/>
          <p:cNvSpPr>
            <a:spLocks noChangeArrowheads="1"/>
          </p:cNvSpPr>
          <p:nvPr/>
        </p:nvSpPr>
        <p:spPr bwMode="auto">
          <a:xfrm>
            <a:off x="584200" y="1651000"/>
            <a:ext cx="8382000" cy="30670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3554" name="Rectangle 2"/>
          <p:cNvSpPr>
            <a:spLocks noGrp="1" noChangeArrowheads="1"/>
          </p:cNvSpPr>
          <p:nvPr>
            <p:ph type="title"/>
          </p:nvPr>
        </p:nvSpPr>
        <p:spPr>
          <a:noFill/>
          <a:ln/>
        </p:spPr>
        <p:txBody>
          <a:bodyPr/>
          <a:lstStyle/>
          <a:p>
            <a:r>
              <a:rPr lang="en-US"/>
              <a:t>Example:  Mark Koff’s Process</a:t>
            </a:r>
          </a:p>
        </p:txBody>
      </p:sp>
      <p:sp>
        <p:nvSpPr>
          <p:cNvPr id="23555" name="Rectangle 3"/>
          <p:cNvSpPr>
            <a:spLocks noGrp="1" noChangeArrowheads="1"/>
          </p:cNvSpPr>
          <p:nvPr>
            <p:ph type="body" idx="1"/>
          </p:nvPr>
        </p:nvSpPr>
        <p:spPr>
          <a:xfrm>
            <a:off x="679450" y="1046163"/>
            <a:ext cx="8426450" cy="3633787"/>
          </a:xfrm>
          <a:noFill/>
          <a:ln/>
        </p:spPr>
        <p:txBody>
          <a:bodyPr/>
          <a:lstStyle/>
          <a:p>
            <a:r>
              <a:rPr lang="en-US">
                <a:solidFill>
                  <a:srgbClr val="66FFFF"/>
                </a:solidFill>
              </a:rPr>
              <a:t>Random Number Mappings</a:t>
            </a:r>
          </a:p>
          <a:p>
            <a:pPr>
              <a:buFont typeface="Monotype Sorts" pitchFamily="2" charset="2"/>
              <a:buNone/>
            </a:pPr>
            <a:r>
              <a:rPr lang="en-US" sz="1000"/>
              <a:t>    </a:t>
            </a:r>
          </a:p>
          <a:p>
            <a:pPr>
              <a:buFont typeface="Monotype Sorts" pitchFamily="2" charset="2"/>
              <a:buNone/>
            </a:pPr>
            <a:endParaRPr lang="en-US" sz="1000"/>
          </a:p>
          <a:p>
            <a:pPr>
              <a:lnSpc>
                <a:spcPct val="90000"/>
              </a:lnSpc>
              <a:buFont typeface="Monotype Sorts" pitchFamily="2" charset="2"/>
              <a:buNone/>
            </a:pPr>
            <a:r>
              <a:rPr lang="en-US" sz="2200"/>
              <a:t>	    Currently in                Currently in                Currently in</a:t>
            </a:r>
          </a:p>
          <a:p>
            <a:pPr>
              <a:lnSpc>
                <a:spcPct val="90000"/>
              </a:lnSpc>
              <a:buFont typeface="Monotype Sorts" pitchFamily="2" charset="2"/>
              <a:buNone/>
            </a:pPr>
            <a:r>
              <a:rPr lang="en-US" sz="2200"/>
              <a:t>              </a:t>
            </a:r>
            <a:r>
              <a:rPr lang="en-US" sz="2200" u="sng"/>
              <a:t>Austin</a:t>
            </a:r>
            <a:r>
              <a:rPr lang="en-US" sz="2200"/>
              <a:t>                    </a:t>
            </a:r>
            <a:r>
              <a:rPr lang="en-US" sz="2200" u="sng"/>
              <a:t>San Antonio</a:t>
            </a:r>
            <a:r>
              <a:rPr lang="en-US" sz="2200"/>
              <a:t>                    </a:t>
            </a:r>
            <a:r>
              <a:rPr lang="en-US" sz="2200" u="sng"/>
              <a:t>Houston</a:t>
            </a:r>
            <a:endParaRPr lang="en-US" sz="2200"/>
          </a:p>
          <a:p>
            <a:pPr>
              <a:lnSpc>
                <a:spcPct val="90000"/>
              </a:lnSpc>
              <a:buFont typeface="Monotype Sorts" pitchFamily="2" charset="2"/>
              <a:buNone/>
            </a:pPr>
            <a:r>
              <a:rPr lang="en-US" sz="2200"/>
              <a:t>Next-Day   Random    Next-Day   Random    Next-Day   Random</a:t>
            </a:r>
          </a:p>
          <a:p>
            <a:pPr>
              <a:lnSpc>
                <a:spcPct val="90000"/>
              </a:lnSpc>
              <a:buFont typeface="Monotype Sorts" pitchFamily="2" charset="2"/>
              <a:buNone/>
            </a:pPr>
            <a:r>
              <a:rPr lang="en-US" sz="2200"/>
              <a:t> </a:t>
            </a:r>
            <a:r>
              <a:rPr lang="en-US" sz="2200" u="sng"/>
              <a:t>Location</a:t>
            </a:r>
            <a:r>
              <a:rPr lang="en-US" sz="2200"/>
              <a:t>   </a:t>
            </a:r>
            <a:r>
              <a:rPr lang="en-US" sz="2200" u="sng"/>
              <a:t>Numbers</a:t>
            </a:r>
            <a:r>
              <a:rPr lang="en-US" sz="2200"/>
              <a:t>    </a:t>
            </a:r>
            <a:r>
              <a:rPr lang="en-US" sz="2200" u="sng"/>
              <a:t>Location</a:t>
            </a:r>
            <a:r>
              <a:rPr lang="en-US" sz="2200"/>
              <a:t>    </a:t>
            </a:r>
            <a:r>
              <a:rPr lang="en-US" sz="2200" u="sng"/>
              <a:t>Numbers</a:t>
            </a:r>
            <a:r>
              <a:rPr lang="en-US" sz="2200"/>
              <a:t>    </a:t>
            </a:r>
            <a:r>
              <a:rPr lang="en-US" sz="2200" u="sng"/>
              <a:t>Location</a:t>
            </a:r>
            <a:r>
              <a:rPr lang="en-US" sz="2200"/>
              <a:t>   </a:t>
            </a:r>
            <a:r>
              <a:rPr lang="en-US" sz="2200" u="sng"/>
              <a:t>Numbers</a:t>
            </a:r>
            <a:endParaRPr lang="en-US" sz="2200"/>
          </a:p>
          <a:p>
            <a:pPr>
              <a:buFont typeface="Monotype Sorts" pitchFamily="2" charset="2"/>
              <a:buNone/>
            </a:pPr>
            <a:r>
              <a:rPr lang="en-US" sz="2200"/>
              <a:t>   Austin     .00 &lt; .60        Austin      .00 &lt; .20       Austin      .00 &lt; .15</a:t>
            </a:r>
          </a:p>
          <a:p>
            <a:pPr>
              <a:buFont typeface="Monotype Sorts" pitchFamily="2" charset="2"/>
              <a:buNone/>
            </a:pPr>
            <a:r>
              <a:rPr lang="en-US" sz="2200"/>
              <a:t>  San Ant.   .60 &lt; .75       San Ant.    .20 &lt; .95      San Ant.    .15 &lt; .20</a:t>
            </a:r>
          </a:p>
          <a:p>
            <a:pPr>
              <a:buFont typeface="Monotype Sorts" pitchFamily="2" charset="2"/>
              <a:buNone/>
            </a:pPr>
            <a:r>
              <a:rPr lang="en-US" sz="2200"/>
              <a:t>  Houston   .75 &lt; 1.0      Houston     .95 &lt; 1.0     Houston    .20 &lt; 1.0</a:t>
            </a:r>
          </a:p>
        </p:txBody>
      </p:sp>
      <p:sp>
        <p:nvSpPr>
          <p:cNvPr id="23556" name="Line 4"/>
          <p:cNvSpPr>
            <a:spLocks noChangeShapeType="1"/>
          </p:cNvSpPr>
          <p:nvPr/>
        </p:nvSpPr>
        <p:spPr bwMode="auto">
          <a:xfrm>
            <a:off x="3429000" y="1857375"/>
            <a:ext cx="0" cy="2654300"/>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sp>
        <p:nvSpPr>
          <p:cNvPr id="23557" name="Line 5"/>
          <p:cNvSpPr>
            <a:spLocks noChangeShapeType="1"/>
          </p:cNvSpPr>
          <p:nvPr/>
        </p:nvSpPr>
        <p:spPr bwMode="auto">
          <a:xfrm>
            <a:off x="6197600" y="1895475"/>
            <a:ext cx="0" cy="2578100"/>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2413000" y="3352800"/>
            <a:ext cx="4546600" cy="1168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4579" name="Rectangle 3"/>
          <p:cNvSpPr>
            <a:spLocks noGrp="1" noChangeArrowheads="1"/>
          </p:cNvSpPr>
          <p:nvPr>
            <p:ph type="body" idx="1"/>
          </p:nvPr>
        </p:nvSpPr>
        <p:spPr>
          <a:xfrm>
            <a:off x="687388" y="1104900"/>
            <a:ext cx="7886700" cy="3652838"/>
          </a:xfrm>
          <a:noFill/>
          <a:ln/>
        </p:spPr>
        <p:txBody>
          <a:bodyPr/>
          <a:lstStyle/>
          <a:p>
            <a:pPr>
              <a:buFont typeface="Monotype Sorts" pitchFamily="2" charset="2"/>
              <a:buNone/>
            </a:pPr>
            <a:r>
              <a:rPr lang="en-US"/>
              <a:t>		Assume Mark is currently in Houston.</a:t>
            </a:r>
          </a:p>
          <a:p>
            <a:pPr>
              <a:buFont typeface="Monotype Sorts" pitchFamily="2" charset="2"/>
              <a:buNone/>
            </a:pPr>
            <a:r>
              <a:rPr lang="en-US"/>
              <a:t>	Simulate where Mark will be over the next 16 days.</a:t>
            </a:r>
          </a:p>
          <a:p>
            <a:pPr>
              <a:buFont typeface="Monotype Sorts" pitchFamily="2" charset="2"/>
              <a:buNone/>
            </a:pPr>
            <a:r>
              <a:rPr lang="en-US"/>
              <a:t>	What percentage of time will Mark be in each of the</a:t>
            </a:r>
          </a:p>
          <a:p>
            <a:pPr>
              <a:buFont typeface="Monotype Sorts" pitchFamily="2" charset="2"/>
              <a:buNone/>
            </a:pPr>
            <a:r>
              <a:rPr lang="en-US"/>
              <a:t>	three cities? </a:t>
            </a:r>
          </a:p>
          <a:p>
            <a:pPr>
              <a:buFont typeface="Monotype Sorts" pitchFamily="2" charset="2"/>
              <a:buNone/>
            </a:pPr>
            <a:r>
              <a:rPr lang="en-US"/>
              <a:t>		Use the following random numbers:</a:t>
            </a:r>
          </a:p>
          <a:p>
            <a:pPr>
              <a:buFont typeface="Monotype Sorts" pitchFamily="2" charset="2"/>
              <a:buNone/>
            </a:pPr>
            <a:endParaRPr lang="en-US" sz="1000"/>
          </a:p>
          <a:p>
            <a:pPr>
              <a:buFont typeface="Monotype Sorts" pitchFamily="2" charset="2"/>
              <a:buNone/>
            </a:pPr>
            <a:r>
              <a:rPr lang="en-US"/>
              <a:t>			.93, .63, .26, .16, .21, .26, .70, .55, </a:t>
            </a:r>
          </a:p>
          <a:p>
            <a:pPr>
              <a:buFont typeface="Monotype Sorts" pitchFamily="2" charset="2"/>
              <a:buNone/>
            </a:pPr>
            <a:r>
              <a:rPr lang="en-US"/>
              <a:t>			.72, .89, .49, .64, .91, .02, .52, .69</a:t>
            </a:r>
          </a:p>
        </p:txBody>
      </p:sp>
      <p:sp>
        <p:nvSpPr>
          <p:cNvPr id="24578" name="Rectangle 2"/>
          <p:cNvSpPr>
            <a:spLocks noGrp="1" noChangeArrowheads="1"/>
          </p:cNvSpPr>
          <p:nvPr>
            <p:ph type="title"/>
          </p:nvPr>
        </p:nvSpPr>
        <p:spPr>
          <a:noFill/>
          <a:ln/>
        </p:spPr>
        <p:txBody>
          <a:bodyPr/>
          <a:lstStyle/>
          <a:p>
            <a:r>
              <a:rPr lang="en-US"/>
              <a:t>Example:  Mark Koff’s Process</a:t>
            </a: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869950" y="1593850"/>
            <a:ext cx="7753350" cy="434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5602" name="Rectangle 2"/>
          <p:cNvSpPr>
            <a:spLocks noGrp="1" noChangeArrowheads="1"/>
          </p:cNvSpPr>
          <p:nvPr>
            <p:ph type="title"/>
          </p:nvPr>
        </p:nvSpPr>
        <p:spPr>
          <a:noFill/>
          <a:ln/>
        </p:spPr>
        <p:txBody>
          <a:bodyPr/>
          <a:lstStyle/>
          <a:p>
            <a:r>
              <a:rPr lang="en-US"/>
              <a:t>Example:  Mark Koff’s Process</a:t>
            </a:r>
          </a:p>
        </p:txBody>
      </p:sp>
      <p:sp>
        <p:nvSpPr>
          <p:cNvPr id="25603" name="Rectangle 3"/>
          <p:cNvSpPr>
            <a:spLocks noGrp="1" noChangeArrowheads="1"/>
          </p:cNvSpPr>
          <p:nvPr>
            <p:ph type="body" idx="1"/>
          </p:nvPr>
        </p:nvSpPr>
        <p:spPr>
          <a:xfrm>
            <a:off x="685800" y="1052513"/>
            <a:ext cx="8101013" cy="4827587"/>
          </a:xfrm>
          <a:noFill/>
          <a:ln/>
        </p:spPr>
        <p:txBody>
          <a:bodyPr/>
          <a:lstStyle/>
          <a:p>
            <a:pPr>
              <a:tabLst>
                <a:tab pos="571500" algn="ctr"/>
              </a:tabLst>
            </a:pPr>
            <a:r>
              <a:rPr lang="en-US" dirty="0">
                <a:solidFill>
                  <a:srgbClr val="66FFFF"/>
                </a:solidFill>
              </a:rPr>
              <a:t>Simulation Worktable</a:t>
            </a:r>
          </a:p>
          <a:p>
            <a:pPr algn="ctr">
              <a:buFont typeface="Monotype Sorts" pitchFamily="2" charset="2"/>
              <a:buNone/>
              <a:tabLst>
                <a:tab pos="571500" algn="ctr"/>
              </a:tabLst>
            </a:pPr>
            <a:endParaRPr lang="en-US" sz="1000" u="sng" dirty="0"/>
          </a:p>
          <a:p>
            <a:pPr algn="ctr">
              <a:buFont typeface="Monotype Sorts" pitchFamily="2" charset="2"/>
              <a:buNone/>
              <a:tabLst>
                <a:tab pos="571500" algn="ctr"/>
              </a:tabLst>
            </a:pPr>
            <a:r>
              <a:rPr lang="en-US" u="sng" dirty="0"/>
              <a:t>Starting in Houston</a:t>
            </a:r>
            <a:endParaRPr lang="en-US" dirty="0"/>
          </a:p>
          <a:p>
            <a:pPr>
              <a:lnSpc>
                <a:spcPct val="80000"/>
              </a:lnSpc>
              <a:buFont typeface="Monotype Sorts" pitchFamily="2" charset="2"/>
              <a:buNone/>
              <a:tabLst>
                <a:tab pos="571500" algn="ctr"/>
              </a:tabLst>
            </a:pPr>
            <a:r>
              <a:rPr lang="en-US" dirty="0"/>
              <a:t>              Random     Day's		      Random    Day's</a:t>
            </a:r>
          </a:p>
          <a:p>
            <a:pPr>
              <a:lnSpc>
                <a:spcPct val="80000"/>
              </a:lnSpc>
              <a:buFont typeface="Monotype Sorts" pitchFamily="2" charset="2"/>
              <a:buNone/>
              <a:tabLst>
                <a:tab pos="571500" algn="ctr"/>
              </a:tabLst>
            </a:pPr>
            <a:r>
              <a:rPr lang="en-US" dirty="0"/>
              <a:t>    </a:t>
            </a:r>
            <a:r>
              <a:rPr lang="en-US" u="sng" dirty="0"/>
              <a:t>Day</a:t>
            </a:r>
            <a:r>
              <a:rPr lang="en-US" dirty="0"/>
              <a:t>   </a:t>
            </a:r>
            <a:r>
              <a:rPr lang="en-US" u="sng" dirty="0"/>
              <a:t>Number</a:t>
            </a:r>
            <a:r>
              <a:rPr lang="en-US" dirty="0"/>
              <a:t>   </a:t>
            </a:r>
            <a:r>
              <a:rPr lang="en-US" u="sng" dirty="0"/>
              <a:t>Location</a:t>
            </a:r>
            <a:r>
              <a:rPr lang="en-US" dirty="0"/>
              <a:t>	         </a:t>
            </a:r>
            <a:r>
              <a:rPr lang="en-US" u="sng" dirty="0"/>
              <a:t>Day</a:t>
            </a:r>
            <a:r>
              <a:rPr lang="en-US" dirty="0"/>
              <a:t>  </a:t>
            </a:r>
            <a:r>
              <a:rPr lang="en-US" u="sng" dirty="0"/>
              <a:t>Number</a:t>
            </a:r>
            <a:r>
              <a:rPr lang="en-US" dirty="0"/>
              <a:t>  </a:t>
            </a:r>
            <a:r>
              <a:rPr lang="en-US" u="sng" dirty="0"/>
              <a:t>Location</a:t>
            </a:r>
            <a:endParaRPr lang="en-US" dirty="0"/>
          </a:p>
          <a:p>
            <a:pPr>
              <a:lnSpc>
                <a:spcPct val="80000"/>
              </a:lnSpc>
              <a:buFont typeface="Monotype Sorts" pitchFamily="2" charset="2"/>
              <a:buNone/>
              <a:tabLst>
                <a:tab pos="571500" algn="ctr"/>
              </a:tabLst>
            </a:pPr>
            <a:r>
              <a:rPr lang="en-US" dirty="0"/>
              <a:t>       	1         .93         Houston		 9    	.72      </a:t>
            </a:r>
            <a:r>
              <a:rPr lang="en-US" dirty="0" smtClean="0"/>
              <a:t> </a:t>
            </a:r>
            <a:r>
              <a:rPr lang="en-US" dirty="0"/>
              <a:t>San Ant. </a:t>
            </a:r>
          </a:p>
          <a:p>
            <a:pPr>
              <a:lnSpc>
                <a:spcPct val="80000"/>
              </a:lnSpc>
              <a:buFont typeface="Monotype Sorts" pitchFamily="2" charset="2"/>
              <a:buNone/>
              <a:tabLst>
                <a:tab pos="571500" algn="ctr"/>
              </a:tabLst>
            </a:pPr>
            <a:r>
              <a:rPr lang="en-US" dirty="0"/>
              <a:t>       2         .63         Houston	           10    	.89      </a:t>
            </a:r>
            <a:r>
              <a:rPr lang="en-US" dirty="0" smtClean="0"/>
              <a:t> </a:t>
            </a:r>
            <a:r>
              <a:rPr lang="en-US" dirty="0"/>
              <a:t>San Ant. </a:t>
            </a:r>
          </a:p>
          <a:p>
            <a:pPr>
              <a:lnSpc>
                <a:spcPct val="80000"/>
              </a:lnSpc>
              <a:buFont typeface="Monotype Sorts" pitchFamily="2" charset="2"/>
              <a:buNone/>
              <a:tabLst>
                <a:tab pos="571500" algn="ctr"/>
              </a:tabLst>
            </a:pPr>
            <a:r>
              <a:rPr lang="en-US" dirty="0"/>
              <a:t>       3         .26         Houston	           11    	.49      </a:t>
            </a:r>
            <a:r>
              <a:rPr lang="en-US" dirty="0" smtClean="0"/>
              <a:t> </a:t>
            </a:r>
            <a:r>
              <a:rPr lang="en-US" dirty="0"/>
              <a:t>San Ant. </a:t>
            </a:r>
          </a:p>
          <a:p>
            <a:pPr>
              <a:lnSpc>
                <a:spcPct val="80000"/>
              </a:lnSpc>
              <a:buFont typeface="Monotype Sorts" pitchFamily="2" charset="2"/>
              <a:buNone/>
              <a:tabLst>
                <a:tab pos="571500" algn="ctr"/>
              </a:tabLst>
            </a:pPr>
            <a:r>
              <a:rPr lang="en-US" dirty="0"/>
              <a:t>       4         .16         San Ant.           12    	.64      </a:t>
            </a:r>
            <a:r>
              <a:rPr lang="en-US" dirty="0" smtClean="0"/>
              <a:t> </a:t>
            </a:r>
            <a:r>
              <a:rPr lang="en-US" dirty="0"/>
              <a:t>San Ant. </a:t>
            </a:r>
          </a:p>
          <a:p>
            <a:pPr>
              <a:lnSpc>
                <a:spcPct val="80000"/>
              </a:lnSpc>
              <a:buFont typeface="Monotype Sorts" pitchFamily="2" charset="2"/>
              <a:buNone/>
              <a:tabLst>
                <a:tab pos="571500" algn="ctr"/>
              </a:tabLst>
            </a:pPr>
            <a:r>
              <a:rPr lang="en-US" dirty="0"/>
              <a:t>       5         .21         San Ant.           13    	.91      </a:t>
            </a:r>
            <a:r>
              <a:rPr lang="en-US" dirty="0" smtClean="0"/>
              <a:t> </a:t>
            </a:r>
            <a:r>
              <a:rPr lang="en-US" dirty="0"/>
              <a:t>San Ant. </a:t>
            </a:r>
          </a:p>
          <a:p>
            <a:pPr>
              <a:lnSpc>
                <a:spcPct val="80000"/>
              </a:lnSpc>
              <a:buFont typeface="Monotype Sorts" pitchFamily="2" charset="2"/>
              <a:buNone/>
              <a:tabLst>
                <a:tab pos="571500" algn="ctr"/>
              </a:tabLst>
            </a:pPr>
            <a:r>
              <a:rPr lang="en-US" dirty="0"/>
              <a:t>       6         .26         San Ant.           14    	.02      </a:t>
            </a:r>
            <a:r>
              <a:rPr lang="en-US" dirty="0" smtClean="0"/>
              <a:t> </a:t>
            </a:r>
            <a:r>
              <a:rPr lang="en-US" dirty="0"/>
              <a:t>Austin </a:t>
            </a:r>
          </a:p>
          <a:p>
            <a:pPr>
              <a:lnSpc>
                <a:spcPct val="80000"/>
              </a:lnSpc>
              <a:buFont typeface="Monotype Sorts" pitchFamily="2" charset="2"/>
              <a:buNone/>
              <a:tabLst>
                <a:tab pos="571500" algn="ctr"/>
              </a:tabLst>
            </a:pPr>
            <a:r>
              <a:rPr lang="en-US" dirty="0"/>
              <a:t>       7         .70         San Ant.           15    	.52      </a:t>
            </a:r>
            <a:r>
              <a:rPr lang="en-US" dirty="0" smtClean="0"/>
              <a:t> </a:t>
            </a:r>
            <a:r>
              <a:rPr lang="en-US" dirty="0"/>
              <a:t>Austin </a:t>
            </a:r>
          </a:p>
          <a:p>
            <a:pPr>
              <a:lnSpc>
                <a:spcPct val="80000"/>
              </a:lnSpc>
              <a:buFont typeface="Monotype Sorts" pitchFamily="2" charset="2"/>
              <a:buNone/>
              <a:tabLst>
                <a:tab pos="571500" algn="ctr"/>
              </a:tabLst>
            </a:pPr>
            <a:r>
              <a:rPr lang="en-US" dirty="0"/>
              <a:t>       8         .55         San Ant.           16     	.69      </a:t>
            </a:r>
            <a:r>
              <a:rPr lang="en-US" dirty="0" smtClean="0"/>
              <a:t> </a:t>
            </a:r>
            <a:r>
              <a:rPr lang="en-US" dirty="0"/>
              <a:t>San Ant.</a:t>
            </a:r>
          </a:p>
        </p:txBody>
      </p:sp>
      <p:sp>
        <p:nvSpPr>
          <p:cNvPr id="25604" name="Line 4"/>
          <p:cNvSpPr>
            <a:spLocks noChangeShapeType="1"/>
          </p:cNvSpPr>
          <p:nvPr/>
        </p:nvSpPr>
        <p:spPr bwMode="auto">
          <a:xfrm flipH="1">
            <a:off x="4813300" y="2203450"/>
            <a:ext cx="0" cy="3511550"/>
          </a:xfrm>
          <a:prstGeom prst="line">
            <a:avLst/>
          </a:prstGeom>
          <a:noFill/>
          <a:ln w="19050">
            <a:solidFill>
              <a:srgbClr val="FFFFFF"/>
            </a:solidFill>
            <a:round/>
            <a:headEnd/>
            <a:tailEnd/>
          </a:ln>
          <a:effectLst>
            <a:outerShdw dist="17961" dir="2700000" algn="ctr" rotWithShape="0">
              <a:srgbClr val="000000"/>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2178050" y="2114550"/>
            <a:ext cx="4584700" cy="9842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6627" name="Rectangle 3"/>
          <p:cNvSpPr>
            <a:spLocks noGrp="1" noChangeArrowheads="1"/>
          </p:cNvSpPr>
          <p:nvPr>
            <p:ph type="body" idx="1"/>
          </p:nvPr>
        </p:nvSpPr>
        <p:spPr>
          <a:xfrm>
            <a:off x="687388" y="1104900"/>
            <a:ext cx="7886700" cy="3170238"/>
          </a:xfrm>
          <a:noFill/>
          <a:ln/>
        </p:spPr>
        <p:txBody>
          <a:bodyPr/>
          <a:lstStyle/>
          <a:p>
            <a:pPr>
              <a:buFont typeface="Monotype Sorts" pitchFamily="2" charset="2"/>
              <a:buNone/>
            </a:pPr>
            <a:r>
              <a:rPr lang="en-US"/>
              <a:t> 		Repeat the simulation with Mark currently</a:t>
            </a:r>
          </a:p>
          <a:p>
            <a:pPr>
              <a:buFont typeface="Monotype Sorts" pitchFamily="2" charset="2"/>
              <a:buNone/>
            </a:pPr>
            <a:r>
              <a:rPr lang="en-US"/>
              <a:t>	in Austin.  Use the following random numbers:</a:t>
            </a:r>
          </a:p>
          <a:p>
            <a:pPr>
              <a:buFont typeface="Monotype Sorts" pitchFamily="2" charset="2"/>
              <a:buNone/>
            </a:pPr>
            <a:endParaRPr lang="en-US" sz="1000"/>
          </a:p>
          <a:p>
            <a:pPr>
              <a:buFont typeface="Monotype Sorts" pitchFamily="2" charset="2"/>
              <a:buNone/>
            </a:pPr>
            <a:r>
              <a:rPr lang="en-US"/>
              <a:t>		         .13, .08, .60, .13, .68, .40, .40, .27,</a:t>
            </a:r>
          </a:p>
          <a:p>
            <a:pPr>
              <a:buFont typeface="Monotype Sorts" pitchFamily="2" charset="2"/>
              <a:buNone/>
            </a:pPr>
            <a:r>
              <a:rPr lang="en-US"/>
              <a:t> 		         .23, .64, .36, .56, .25, .88, .18, .74</a:t>
            </a:r>
          </a:p>
          <a:p>
            <a:pPr>
              <a:buFont typeface="Monotype Sorts" pitchFamily="2" charset="2"/>
              <a:buNone/>
            </a:pPr>
            <a:endParaRPr lang="en-US" sz="1000"/>
          </a:p>
          <a:p>
            <a:pPr>
              <a:buFont typeface="Monotype Sorts" pitchFamily="2" charset="2"/>
              <a:buNone/>
            </a:pPr>
            <a:r>
              <a:rPr lang="en-US"/>
              <a:t>		Compare the percentages with those found with Mark starting in Houston.</a:t>
            </a:r>
          </a:p>
        </p:txBody>
      </p:sp>
      <p:sp>
        <p:nvSpPr>
          <p:cNvPr id="26626" name="Rectangle 2"/>
          <p:cNvSpPr>
            <a:spLocks noGrp="1" noChangeArrowheads="1"/>
          </p:cNvSpPr>
          <p:nvPr>
            <p:ph type="title"/>
          </p:nvPr>
        </p:nvSpPr>
        <p:spPr>
          <a:noFill/>
          <a:ln/>
        </p:spPr>
        <p:txBody>
          <a:bodyPr/>
          <a:lstStyle/>
          <a:p>
            <a:r>
              <a:rPr lang="en-US"/>
              <a:t>Example:  Mark Koff’s Process</a:t>
            </a: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927100" y="1543050"/>
            <a:ext cx="7943850" cy="434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7650" name="Rectangle 2"/>
          <p:cNvSpPr>
            <a:spLocks noGrp="1" noChangeArrowheads="1"/>
          </p:cNvSpPr>
          <p:nvPr>
            <p:ph type="title"/>
          </p:nvPr>
        </p:nvSpPr>
        <p:spPr>
          <a:noFill/>
          <a:ln/>
        </p:spPr>
        <p:txBody>
          <a:bodyPr/>
          <a:lstStyle/>
          <a:p>
            <a:r>
              <a:rPr lang="en-US"/>
              <a:t>Example:  Mark Koff’s Process</a:t>
            </a:r>
          </a:p>
        </p:txBody>
      </p:sp>
      <p:sp>
        <p:nvSpPr>
          <p:cNvPr id="27651" name="Rectangle 3"/>
          <p:cNvSpPr>
            <a:spLocks noGrp="1" noChangeArrowheads="1"/>
          </p:cNvSpPr>
          <p:nvPr>
            <p:ph type="body" idx="1"/>
          </p:nvPr>
        </p:nvSpPr>
        <p:spPr>
          <a:xfrm>
            <a:off x="685800" y="1052513"/>
            <a:ext cx="8240713" cy="4986337"/>
          </a:xfrm>
          <a:noFill/>
          <a:ln/>
        </p:spPr>
        <p:txBody>
          <a:bodyPr/>
          <a:lstStyle/>
          <a:p>
            <a:pPr>
              <a:tabLst>
                <a:tab pos="1371600" algn="l"/>
              </a:tabLst>
            </a:pPr>
            <a:r>
              <a:rPr lang="en-US" dirty="0">
                <a:solidFill>
                  <a:srgbClr val="66FFFF"/>
                </a:solidFill>
              </a:rPr>
              <a:t>Simulation Worksheet</a:t>
            </a:r>
          </a:p>
          <a:p>
            <a:pPr algn="ctr">
              <a:buFont typeface="Monotype Sorts" pitchFamily="2" charset="2"/>
              <a:buNone/>
              <a:tabLst>
                <a:tab pos="1371600" algn="l"/>
              </a:tabLst>
            </a:pPr>
            <a:endParaRPr lang="en-US" sz="800" u="sng" dirty="0"/>
          </a:p>
          <a:p>
            <a:pPr algn="ctr">
              <a:buFont typeface="Monotype Sorts" pitchFamily="2" charset="2"/>
              <a:buNone/>
              <a:tabLst>
                <a:tab pos="1371600" algn="l"/>
              </a:tabLst>
            </a:pPr>
            <a:r>
              <a:rPr lang="en-US" dirty="0"/>
              <a:t>   </a:t>
            </a:r>
            <a:r>
              <a:rPr lang="en-US" u="sng" dirty="0"/>
              <a:t>Starting in Austin</a:t>
            </a:r>
            <a:endParaRPr lang="en-US" dirty="0"/>
          </a:p>
          <a:p>
            <a:pPr>
              <a:lnSpc>
                <a:spcPct val="80000"/>
              </a:lnSpc>
              <a:buFont typeface="Monotype Sorts" pitchFamily="2" charset="2"/>
              <a:buNone/>
              <a:tabLst>
                <a:tab pos="1371600" algn="l"/>
              </a:tabLst>
            </a:pPr>
            <a:r>
              <a:rPr lang="en-US" dirty="0"/>
              <a:t>              Random      Day's  		          Random     Day's </a:t>
            </a:r>
          </a:p>
          <a:p>
            <a:pPr>
              <a:lnSpc>
                <a:spcPct val="80000"/>
              </a:lnSpc>
              <a:buFont typeface="Monotype Sorts" pitchFamily="2" charset="2"/>
              <a:buNone/>
              <a:tabLst>
                <a:tab pos="1371600" algn="l"/>
              </a:tabLst>
            </a:pPr>
            <a:r>
              <a:rPr lang="en-US" dirty="0"/>
              <a:t>	</a:t>
            </a:r>
            <a:r>
              <a:rPr lang="en-US" u="sng" dirty="0"/>
              <a:t>Day</a:t>
            </a:r>
            <a:r>
              <a:rPr lang="en-US" dirty="0"/>
              <a:t>   </a:t>
            </a:r>
            <a:r>
              <a:rPr lang="en-US" u="sng" dirty="0"/>
              <a:t>Number</a:t>
            </a:r>
            <a:r>
              <a:rPr lang="en-US" dirty="0"/>
              <a:t>   </a:t>
            </a:r>
            <a:r>
              <a:rPr lang="en-US" u="sng" dirty="0"/>
              <a:t>Location</a:t>
            </a:r>
            <a:r>
              <a:rPr lang="en-US" dirty="0"/>
              <a:t>           </a:t>
            </a:r>
            <a:r>
              <a:rPr lang="en-US" u="sng" dirty="0"/>
              <a:t>Day</a:t>
            </a:r>
            <a:r>
              <a:rPr lang="en-US" dirty="0"/>
              <a:t>   </a:t>
            </a:r>
            <a:r>
              <a:rPr lang="en-US" u="sng" dirty="0"/>
              <a:t>Number</a:t>
            </a:r>
            <a:r>
              <a:rPr lang="en-US" dirty="0"/>
              <a:t>   </a:t>
            </a:r>
            <a:r>
              <a:rPr lang="en-US" u="sng" dirty="0"/>
              <a:t>Location</a:t>
            </a:r>
            <a:endParaRPr lang="en-US" dirty="0"/>
          </a:p>
          <a:p>
            <a:pPr>
              <a:lnSpc>
                <a:spcPct val="80000"/>
              </a:lnSpc>
              <a:buFont typeface="Monotype Sorts" pitchFamily="2" charset="2"/>
              <a:buNone/>
              <a:tabLst>
                <a:tab pos="1371600" algn="l"/>
              </a:tabLst>
            </a:pPr>
            <a:r>
              <a:rPr lang="en-US" dirty="0"/>
              <a:t>   	   1     	.13          </a:t>
            </a:r>
            <a:r>
              <a:rPr lang="en-US" dirty="0" smtClean="0"/>
              <a:t>Austin </a:t>
            </a:r>
            <a:r>
              <a:rPr lang="en-US" dirty="0"/>
              <a:t>	    	   9         .23         San Ant.</a:t>
            </a:r>
          </a:p>
          <a:p>
            <a:pPr>
              <a:lnSpc>
                <a:spcPct val="80000"/>
              </a:lnSpc>
              <a:buFont typeface="Monotype Sorts" pitchFamily="2" charset="2"/>
              <a:buNone/>
              <a:tabLst>
                <a:tab pos="1371600" algn="l"/>
              </a:tabLst>
            </a:pPr>
            <a:r>
              <a:rPr lang="en-US" dirty="0"/>
              <a:t>   	   2	.08          </a:t>
            </a:r>
            <a:r>
              <a:rPr lang="en-US" dirty="0" smtClean="0"/>
              <a:t>Austin</a:t>
            </a:r>
            <a:r>
              <a:rPr lang="en-US" dirty="0"/>
              <a:t>	  	 10     	  .64         San Ant.</a:t>
            </a:r>
          </a:p>
          <a:p>
            <a:pPr>
              <a:lnSpc>
                <a:spcPct val="80000"/>
              </a:lnSpc>
              <a:buFont typeface="Monotype Sorts" pitchFamily="2" charset="2"/>
              <a:buNone/>
              <a:tabLst>
                <a:tab pos="1371600" algn="l"/>
              </a:tabLst>
            </a:pPr>
            <a:r>
              <a:rPr lang="en-US" dirty="0"/>
              <a:t>   	   3     	.60          San Ant.	 11         .36         San Ant.</a:t>
            </a:r>
          </a:p>
          <a:p>
            <a:pPr>
              <a:lnSpc>
                <a:spcPct val="80000"/>
              </a:lnSpc>
              <a:buFont typeface="Monotype Sorts" pitchFamily="2" charset="2"/>
              <a:buNone/>
              <a:tabLst>
                <a:tab pos="1371600" algn="l"/>
              </a:tabLst>
            </a:pPr>
            <a:r>
              <a:rPr lang="en-US" dirty="0"/>
              <a:t>  	   4  	.13          </a:t>
            </a:r>
            <a:r>
              <a:rPr lang="en-US" dirty="0" smtClean="0"/>
              <a:t>Austin</a:t>
            </a:r>
            <a:r>
              <a:rPr lang="en-US" dirty="0"/>
              <a:t>	  	 12         .56         San Ant.</a:t>
            </a:r>
          </a:p>
          <a:p>
            <a:pPr>
              <a:lnSpc>
                <a:spcPct val="80000"/>
              </a:lnSpc>
              <a:buFont typeface="Monotype Sorts" pitchFamily="2" charset="2"/>
              <a:buNone/>
              <a:tabLst>
                <a:tab pos="1371600" algn="l"/>
              </a:tabLst>
            </a:pPr>
            <a:r>
              <a:rPr lang="en-US" dirty="0"/>
              <a:t>  	   5     	.68          San Ant.	 13         .25         San Ant.</a:t>
            </a:r>
          </a:p>
          <a:p>
            <a:pPr>
              <a:lnSpc>
                <a:spcPct val="80000"/>
              </a:lnSpc>
              <a:buFont typeface="Monotype Sorts" pitchFamily="2" charset="2"/>
              <a:buNone/>
              <a:tabLst>
                <a:tab pos="1371600" algn="l"/>
              </a:tabLst>
            </a:pPr>
            <a:r>
              <a:rPr lang="en-US" dirty="0"/>
              <a:t>  	   6     	.40          San Ant.	 14         .88         San Ant.</a:t>
            </a:r>
          </a:p>
          <a:p>
            <a:pPr>
              <a:lnSpc>
                <a:spcPct val="80000"/>
              </a:lnSpc>
              <a:buFont typeface="Monotype Sorts" pitchFamily="2" charset="2"/>
              <a:buNone/>
              <a:tabLst>
                <a:tab pos="1371600" algn="l"/>
              </a:tabLst>
            </a:pPr>
            <a:r>
              <a:rPr lang="en-US" dirty="0"/>
              <a:t>  	   7     	.40          San Ant.	 15    	  .18         </a:t>
            </a:r>
            <a:r>
              <a:rPr lang="en-US" dirty="0" smtClean="0"/>
              <a:t>Austin </a:t>
            </a:r>
            <a:endParaRPr lang="en-US" dirty="0"/>
          </a:p>
          <a:p>
            <a:pPr>
              <a:lnSpc>
                <a:spcPct val="80000"/>
              </a:lnSpc>
              <a:buFont typeface="Monotype Sorts" pitchFamily="2" charset="2"/>
              <a:buNone/>
              <a:tabLst>
                <a:tab pos="1371600" algn="l"/>
              </a:tabLst>
            </a:pPr>
            <a:r>
              <a:rPr lang="en-US" dirty="0"/>
              <a:t>  	   8 	.27          San Ant.	 16         .74         San Ant.</a:t>
            </a:r>
          </a:p>
        </p:txBody>
      </p:sp>
      <p:sp>
        <p:nvSpPr>
          <p:cNvPr id="27652" name="Line 4"/>
          <p:cNvSpPr>
            <a:spLocks noChangeShapeType="1"/>
          </p:cNvSpPr>
          <p:nvPr/>
        </p:nvSpPr>
        <p:spPr bwMode="auto">
          <a:xfrm flipH="1">
            <a:off x="4927600" y="2152650"/>
            <a:ext cx="0" cy="3511550"/>
          </a:xfrm>
          <a:prstGeom prst="line">
            <a:avLst/>
          </a:prstGeom>
          <a:noFill/>
          <a:ln w="19050">
            <a:solidFill>
              <a:srgbClr val="FFFFFF"/>
            </a:solidFill>
            <a:round/>
            <a:headEnd/>
            <a:tailEnd/>
          </a:ln>
          <a:effectLst>
            <a:outerShdw dist="17961" dir="2700000" algn="ctr" rotWithShape="0">
              <a:srgbClr val="000000"/>
            </a:outerShdw>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2101850" y="1536700"/>
            <a:ext cx="4914900" cy="3981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8674" name="Rectangle 2"/>
          <p:cNvSpPr>
            <a:spLocks noGrp="1" noChangeArrowheads="1"/>
          </p:cNvSpPr>
          <p:nvPr>
            <p:ph type="title"/>
          </p:nvPr>
        </p:nvSpPr>
        <p:spPr>
          <a:noFill/>
          <a:ln/>
        </p:spPr>
        <p:txBody>
          <a:bodyPr/>
          <a:lstStyle/>
          <a:p>
            <a:r>
              <a:rPr lang="en-US"/>
              <a:t>Example:  Mark Koff’s Process</a:t>
            </a:r>
          </a:p>
        </p:txBody>
      </p:sp>
      <p:sp>
        <p:nvSpPr>
          <p:cNvPr id="28675" name="Rectangle 3"/>
          <p:cNvSpPr>
            <a:spLocks noGrp="1" noChangeArrowheads="1"/>
          </p:cNvSpPr>
          <p:nvPr>
            <p:ph type="body" idx="1"/>
          </p:nvPr>
        </p:nvSpPr>
        <p:spPr>
          <a:xfrm>
            <a:off x="687388" y="1054100"/>
            <a:ext cx="7886700" cy="4402138"/>
          </a:xfrm>
          <a:noFill/>
          <a:ln/>
        </p:spPr>
        <p:txBody>
          <a:bodyPr/>
          <a:lstStyle/>
          <a:p>
            <a:r>
              <a:rPr lang="en-US">
                <a:solidFill>
                  <a:srgbClr val="66FFFF"/>
                </a:solidFill>
              </a:rPr>
              <a:t>Simulation Summary</a:t>
            </a:r>
          </a:p>
          <a:p>
            <a:pPr>
              <a:buFont typeface="Monotype Sorts" pitchFamily="2" charset="2"/>
              <a:buNone/>
            </a:pPr>
            <a:endParaRPr lang="en-US" sz="1000" u="sng">
              <a:solidFill>
                <a:srgbClr val="66FFFF"/>
              </a:solidFill>
            </a:endParaRPr>
          </a:p>
          <a:p>
            <a:pPr algn="ctr">
              <a:buFont typeface="Monotype Sorts" pitchFamily="2" charset="2"/>
              <a:buNone/>
            </a:pPr>
            <a:r>
              <a:rPr lang="en-US" u="sng"/>
              <a:t>Starting in Houston</a:t>
            </a:r>
            <a:endParaRPr lang="en-US">
              <a:solidFill>
                <a:schemeClr val="tx2"/>
              </a:solidFill>
            </a:endParaRPr>
          </a:p>
          <a:p>
            <a:pPr>
              <a:buFont typeface="Monotype Sorts" pitchFamily="2" charset="2"/>
              <a:buNone/>
            </a:pPr>
            <a:r>
              <a:rPr lang="en-US"/>
              <a:t> 		          Austin            =    </a:t>
            </a:r>
            <a:r>
              <a:rPr lang="en-US">
                <a:latin typeface="Symbol" pitchFamily="18" charset="2"/>
              </a:rPr>
              <a:t>2/16</a:t>
            </a:r>
            <a:r>
              <a:rPr lang="en-US"/>
              <a:t>  =  12.50%</a:t>
            </a:r>
          </a:p>
          <a:p>
            <a:pPr>
              <a:buFont typeface="Monotype Sorts" pitchFamily="2" charset="2"/>
              <a:buNone/>
            </a:pPr>
            <a:r>
              <a:rPr lang="en-US"/>
              <a:t>		          San Antonio  =  </a:t>
            </a:r>
            <a:r>
              <a:rPr lang="en-US">
                <a:latin typeface="Symbol" pitchFamily="18" charset="2"/>
              </a:rPr>
              <a:t>11/16</a:t>
            </a:r>
            <a:r>
              <a:rPr lang="en-US"/>
              <a:t>  =  68.75%  </a:t>
            </a:r>
          </a:p>
          <a:p>
            <a:pPr>
              <a:buFont typeface="Monotype Sorts" pitchFamily="2" charset="2"/>
              <a:buNone/>
            </a:pPr>
            <a:r>
              <a:rPr lang="en-US"/>
              <a:t>		          Houston        =    </a:t>
            </a:r>
            <a:r>
              <a:rPr lang="en-US">
                <a:latin typeface="Symbol" pitchFamily="18" charset="2"/>
              </a:rPr>
              <a:t>3/16</a:t>
            </a:r>
            <a:r>
              <a:rPr lang="en-US"/>
              <a:t>  =  18.75%</a:t>
            </a:r>
          </a:p>
          <a:p>
            <a:pPr>
              <a:buFont typeface="Monotype Sorts" pitchFamily="2" charset="2"/>
              <a:buNone/>
            </a:pPr>
            <a:endParaRPr lang="en-US" sz="1000"/>
          </a:p>
          <a:p>
            <a:pPr algn="ctr">
              <a:buFont typeface="Monotype Sorts" pitchFamily="2" charset="2"/>
              <a:buNone/>
            </a:pPr>
            <a:r>
              <a:rPr lang="en-US" u="sng"/>
              <a:t>Starting in Austin</a:t>
            </a:r>
            <a:endParaRPr lang="en-US"/>
          </a:p>
          <a:p>
            <a:pPr>
              <a:buFont typeface="Monotype Sorts" pitchFamily="2" charset="2"/>
              <a:buNone/>
            </a:pPr>
            <a:r>
              <a:rPr lang="en-US"/>
              <a:t>		          Austin            =    </a:t>
            </a:r>
            <a:r>
              <a:rPr lang="en-US">
                <a:latin typeface="Symbol" pitchFamily="18" charset="2"/>
              </a:rPr>
              <a:t>4/16</a:t>
            </a:r>
            <a:r>
              <a:rPr lang="en-US"/>
              <a:t>  =  25%</a:t>
            </a:r>
          </a:p>
          <a:p>
            <a:pPr>
              <a:buFont typeface="Monotype Sorts" pitchFamily="2" charset="2"/>
              <a:buNone/>
            </a:pPr>
            <a:r>
              <a:rPr lang="en-US"/>
              <a:t>		          San Antonio  =  </a:t>
            </a:r>
            <a:r>
              <a:rPr lang="en-US">
                <a:latin typeface="Symbol" pitchFamily="18" charset="2"/>
              </a:rPr>
              <a:t>12/16</a:t>
            </a:r>
            <a:r>
              <a:rPr lang="en-US"/>
              <a:t>  =  75%</a:t>
            </a:r>
          </a:p>
          <a:p>
            <a:pPr>
              <a:buFont typeface="Monotype Sorts" pitchFamily="2" charset="2"/>
              <a:buNone/>
            </a:pPr>
            <a:r>
              <a:rPr lang="en-US"/>
              <a:t>     	          Houston         =    </a:t>
            </a:r>
            <a:r>
              <a:rPr lang="en-US">
                <a:latin typeface="Symbol" pitchFamily="18" charset="2"/>
              </a:rPr>
              <a:t>0/16</a:t>
            </a:r>
            <a:r>
              <a:rPr lang="en-US"/>
              <a:t>  =    0%</a:t>
            </a: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US" dirty="0"/>
              <a:t>Waiting Line </a:t>
            </a:r>
            <a:r>
              <a:rPr lang="en-US" dirty="0" smtClean="0"/>
              <a:t>Example:  Wayne Airport</a:t>
            </a:r>
            <a:endParaRPr lang="en-US" dirty="0"/>
          </a:p>
        </p:txBody>
      </p:sp>
      <p:sp>
        <p:nvSpPr>
          <p:cNvPr id="29699" name="Rectangle 3"/>
          <p:cNvSpPr>
            <a:spLocks noGrp="1" noChangeArrowheads="1"/>
          </p:cNvSpPr>
          <p:nvPr>
            <p:ph type="body" idx="1"/>
          </p:nvPr>
        </p:nvSpPr>
        <p:spPr>
          <a:xfrm>
            <a:off x="687388" y="1104900"/>
            <a:ext cx="7816850" cy="4503738"/>
          </a:xfrm>
          <a:noFill/>
          <a:ln/>
        </p:spPr>
        <p:txBody>
          <a:bodyPr/>
          <a:lstStyle/>
          <a:p>
            <a:pPr>
              <a:buFont typeface="Monotype Sorts" pitchFamily="2" charset="2"/>
              <a:buNone/>
            </a:pPr>
            <a:r>
              <a:rPr lang="en-US"/>
              <a:t>		Wayne International Airport primarily serves</a:t>
            </a:r>
          </a:p>
          <a:p>
            <a:pPr>
              <a:buFont typeface="Monotype Sorts" pitchFamily="2" charset="2"/>
              <a:buNone/>
            </a:pPr>
            <a:r>
              <a:rPr lang="en-US"/>
              <a:t>	domestic air traffic.  Occasionally, however, a</a:t>
            </a:r>
          </a:p>
          <a:p>
            <a:pPr>
              <a:buFont typeface="Monotype Sorts" pitchFamily="2" charset="2"/>
              <a:buNone/>
            </a:pPr>
            <a:r>
              <a:rPr lang="en-US"/>
              <a:t>	chartered plane from abroad will arrive with</a:t>
            </a:r>
          </a:p>
          <a:p>
            <a:pPr>
              <a:buFont typeface="Monotype Sorts" pitchFamily="2" charset="2"/>
              <a:buNone/>
            </a:pPr>
            <a:r>
              <a:rPr lang="en-US"/>
              <a:t>	passengers bound for Wayne's two great amusement</a:t>
            </a:r>
          </a:p>
          <a:p>
            <a:pPr>
              <a:buFont typeface="Monotype Sorts" pitchFamily="2" charset="2"/>
              <a:buNone/>
            </a:pPr>
            <a:r>
              <a:rPr lang="en-US"/>
              <a:t>	parks, Algorithmland and Giffith's Cherry Preserve.</a:t>
            </a:r>
          </a:p>
          <a:p>
            <a:pPr>
              <a:buFont typeface="Monotype Sorts" pitchFamily="2" charset="2"/>
              <a:buNone/>
            </a:pPr>
            <a:r>
              <a:rPr lang="en-US"/>
              <a:t>		Whenever an international plane arrives at the airport the two customs 	inspectors on duty set up</a:t>
            </a:r>
          </a:p>
          <a:p>
            <a:pPr>
              <a:buFont typeface="Monotype Sorts" pitchFamily="2" charset="2"/>
              <a:buNone/>
            </a:pPr>
            <a:r>
              <a:rPr lang="en-US"/>
              <a:t>	operations to process the passengers.</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Waiting Line Example</a:t>
            </a:r>
            <a:r>
              <a:rPr lang="en-US" sz="2800" dirty="0">
                <a:solidFill>
                  <a:srgbClr val="66FFFF"/>
                </a:solidFill>
                <a:effectLst>
                  <a:outerShdw blurRad="38100" dist="38100" dir="2700000" algn="tl">
                    <a:srgbClr val="000000"/>
                  </a:outerShdw>
                </a:effectLst>
              </a:rPr>
              <a:t>:  Wayne </a:t>
            </a:r>
            <a:r>
              <a:rPr lang="en-US" sz="2800" dirty="0" smtClean="0">
                <a:solidFill>
                  <a:srgbClr val="66FFFF"/>
                </a:solidFill>
                <a:effectLst>
                  <a:outerShdw blurRad="38100" dist="38100" dir="2700000" algn="tl">
                    <a:srgbClr val="000000"/>
                  </a:outerShdw>
                </a:effectLst>
              </a:rPr>
              <a:t>Airport</a:t>
            </a:r>
            <a:endParaRPr lang="en-US" sz="2800" dirty="0">
              <a:solidFill>
                <a:srgbClr val="66FFFF"/>
              </a:solidFill>
              <a:effectLst>
                <a:outerShdw blurRad="38100" dist="38100" dir="2700000" algn="tl">
                  <a:srgbClr val="000000"/>
                </a:outerShdw>
              </a:effectLst>
            </a:endParaRPr>
          </a:p>
        </p:txBody>
      </p:sp>
      <p:sp>
        <p:nvSpPr>
          <p:cNvPr id="109571" name="Rectangle 3"/>
          <p:cNvSpPr>
            <a:spLocks noChangeArrowheads="1"/>
          </p:cNvSpPr>
          <p:nvPr/>
        </p:nvSpPr>
        <p:spPr bwMode="auto">
          <a:xfrm>
            <a:off x="687388" y="1104900"/>
            <a:ext cx="7759700" cy="28400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Incoming passengers must first have their</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passports and visas checked.  This is handled by one</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inspector.  The time required to check a passenger's</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passports and visas can be described by the</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probability distribution on the next slide.</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2120900" y="1339850"/>
            <a:ext cx="5200650" cy="3219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0722"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0723" name="Rectangle 3"/>
          <p:cNvSpPr>
            <a:spLocks noGrp="1" noChangeArrowheads="1"/>
          </p:cNvSpPr>
          <p:nvPr>
            <p:ph type="body" idx="1"/>
          </p:nvPr>
        </p:nvSpPr>
        <p:spPr>
          <a:xfrm>
            <a:off x="573088" y="1104900"/>
            <a:ext cx="7772400" cy="3386138"/>
          </a:xfrm>
          <a:noFill/>
          <a:ln/>
        </p:spPr>
        <p:txBody>
          <a:bodyPr/>
          <a:lstStyle/>
          <a:p>
            <a:pPr>
              <a:buFont typeface="Monotype Sorts" pitchFamily="2" charset="2"/>
              <a:buNone/>
            </a:pPr>
            <a:r>
              <a:rPr lang="en-US"/>
              <a:t>			</a:t>
            </a:r>
          </a:p>
          <a:p>
            <a:pPr>
              <a:lnSpc>
                <a:spcPct val="80000"/>
              </a:lnSpc>
              <a:buFont typeface="Monotype Sorts" pitchFamily="2" charset="2"/>
              <a:buNone/>
            </a:pPr>
            <a:r>
              <a:rPr lang="en-US"/>
              <a:t>			Time Required to</a:t>
            </a:r>
          </a:p>
          <a:p>
            <a:pPr>
              <a:lnSpc>
                <a:spcPct val="80000"/>
              </a:lnSpc>
              <a:buFont typeface="Monotype Sorts" pitchFamily="2" charset="2"/>
              <a:buNone/>
            </a:pPr>
            <a:r>
              <a:rPr lang="en-US"/>
              <a:t>                       Check a Passenger's</a:t>
            </a:r>
          </a:p>
          <a:p>
            <a:pPr>
              <a:lnSpc>
                <a:spcPct val="80000"/>
              </a:lnSpc>
              <a:buFont typeface="Monotype Sorts" pitchFamily="2" charset="2"/>
              <a:buNone/>
            </a:pPr>
            <a:r>
              <a:rPr lang="en-US"/>
              <a:t>                        </a:t>
            </a:r>
            <a:r>
              <a:rPr lang="en-US" u="sng"/>
              <a:t>Passport and Visa</a:t>
            </a:r>
            <a:r>
              <a:rPr lang="en-US"/>
              <a:t>        </a:t>
            </a:r>
            <a:r>
              <a:rPr lang="en-US" u="sng"/>
              <a:t>Probability</a:t>
            </a:r>
            <a:endParaRPr lang="en-US"/>
          </a:p>
          <a:p>
            <a:pPr>
              <a:buFont typeface="Monotype Sorts" pitchFamily="2" charset="2"/>
              <a:buNone/>
            </a:pPr>
            <a:r>
              <a:rPr lang="en-US"/>
              <a:t>                              20 seconds               	.20</a:t>
            </a:r>
          </a:p>
          <a:p>
            <a:pPr>
              <a:buFont typeface="Monotype Sorts" pitchFamily="2" charset="2"/>
              <a:buNone/>
            </a:pPr>
            <a:r>
              <a:rPr lang="en-US"/>
              <a:t>                              40 seconds               	.40</a:t>
            </a:r>
          </a:p>
          <a:p>
            <a:pPr>
              <a:buFont typeface="Monotype Sorts" pitchFamily="2" charset="2"/>
              <a:buNone/>
            </a:pPr>
            <a:r>
              <a:rPr lang="en-US"/>
              <a:t>                              60 seconds               	.30</a:t>
            </a:r>
          </a:p>
          <a:p>
            <a:pPr>
              <a:buFont typeface="Monotype Sorts" pitchFamily="2" charset="2"/>
              <a:buNone/>
            </a:pPr>
            <a:r>
              <a:rPr lang="en-US"/>
              <a:t>                              80 seconds               	.10</a:t>
            </a: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6613" y="242888"/>
            <a:ext cx="7475537" cy="433387"/>
          </a:xfrm>
          <a:noFill/>
          <a:ln/>
        </p:spPr>
        <p:txBody>
          <a:bodyPr/>
          <a:lstStyle/>
          <a:p>
            <a:r>
              <a:rPr lang="en-US" dirty="0" smtClean="0"/>
              <a:t>What-If Analysis</a:t>
            </a:r>
            <a:endParaRPr lang="en-US" dirty="0"/>
          </a:p>
        </p:txBody>
      </p:sp>
      <p:sp>
        <p:nvSpPr>
          <p:cNvPr id="9219" name="Rectangle 3"/>
          <p:cNvSpPr>
            <a:spLocks noGrp="1" noChangeArrowheads="1"/>
          </p:cNvSpPr>
          <p:nvPr>
            <p:ph type="body" idx="1"/>
          </p:nvPr>
        </p:nvSpPr>
        <p:spPr>
          <a:xfrm>
            <a:off x="687388" y="1055688"/>
            <a:ext cx="7831137" cy="3241675"/>
          </a:xfrm>
          <a:noFill/>
          <a:ln/>
        </p:spPr>
        <p:txBody>
          <a:bodyPr/>
          <a:lstStyle/>
          <a:p>
            <a:r>
              <a:rPr lang="en-US" dirty="0" smtClean="0"/>
              <a:t>Risk analysis is the process of predicting the outcome of a decision in the face of uncertainty.</a:t>
            </a:r>
          </a:p>
          <a:p>
            <a:r>
              <a:rPr lang="en-US" dirty="0" smtClean="0"/>
              <a:t>One approach to risk analysis is called </a:t>
            </a:r>
            <a:r>
              <a:rPr lang="en-US" u="sng" dirty="0" smtClean="0"/>
              <a:t>what-if analysis</a:t>
            </a:r>
            <a:r>
              <a:rPr lang="en-US" dirty="0" smtClean="0"/>
              <a:t>.</a:t>
            </a:r>
          </a:p>
          <a:p>
            <a:r>
              <a:rPr lang="en-US" dirty="0" smtClean="0"/>
              <a:t>A what-if analysis involves generating values for the probabilistic inputs and computing the resulting value for the output.</a:t>
            </a:r>
          </a:p>
          <a:p>
            <a:r>
              <a:rPr lang="en-US" dirty="0" smtClean="0"/>
              <a:t>The </a:t>
            </a:r>
            <a:r>
              <a:rPr lang="en-US" u="sng" dirty="0" smtClean="0"/>
              <a:t>worst-case scenario</a:t>
            </a:r>
            <a:r>
              <a:rPr lang="en-US" dirty="0" smtClean="0"/>
              <a:t> can be examined by using the most pessimistic input values, and the </a:t>
            </a:r>
            <a:r>
              <a:rPr lang="en-US" u="sng" dirty="0" smtClean="0"/>
              <a:t>best-case scenario</a:t>
            </a:r>
            <a:r>
              <a:rPr lang="en-US" dirty="0" smtClean="0"/>
              <a:t> can be studied using the most optimistic input values. </a:t>
            </a:r>
          </a:p>
          <a:p>
            <a:endParaRPr lang="en-US" dirty="0" smtClean="0"/>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400050" y="1065213"/>
            <a:ext cx="8101013" cy="3170237"/>
          </a:xfrm>
          <a:noFill/>
          <a:ln/>
        </p:spPr>
        <p:txBody>
          <a:bodyPr/>
          <a:lstStyle/>
          <a:p>
            <a:pPr>
              <a:buFont typeface="Monotype Sorts" pitchFamily="2" charset="2"/>
              <a:buNone/>
            </a:pPr>
            <a:r>
              <a:rPr lang="en-US"/>
              <a:t>		After having their passports and visas checked,</a:t>
            </a:r>
          </a:p>
          <a:p>
            <a:pPr>
              <a:buFont typeface="Monotype Sorts" pitchFamily="2" charset="2"/>
              <a:buNone/>
            </a:pPr>
            <a:r>
              <a:rPr lang="en-US"/>
              <a:t>	the passengers next proceed to the second customs</a:t>
            </a:r>
          </a:p>
          <a:p>
            <a:pPr>
              <a:buFont typeface="Monotype Sorts" pitchFamily="2" charset="2"/>
              <a:buNone/>
            </a:pPr>
            <a:r>
              <a:rPr lang="en-US"/>
              <a:t>	official who does baggage inspections.  Passengers form</a:t>
            </a:r>
          </a:p>
          <a:p>
            <a:pPr>
              <a:buFont typeface="Monotype Sorts" pitchFamily="2" charset="2"/>
              <a:buNone/>
            </a:pPr>
            <a:r>
              <a:rPr lang="en-US"/>
              <a:t>	a single waiting line with the official inspecting</a:t>
            </a:r>
          </a:p>
          <a:p>
            <a:pPr>
              <a:buFont typeface="Monotype Sorts" pitchFamily="2" charset="2"/>
              <a:buNone/>
            </a:pPr>
            <a:r>
              <a:rPr lang="en-US"/>
              <a:t>	baggage on a first come, first served basis.  The time</a:t>
            </a:r>
          </a:p>
          <a:p>
            <a:pPr>
              <a:buFont typeface="Monotype Sorts" pitchFamily="2" charset="2"/>
              <a:buNone/>
            </a:pPr>
            <a:r>
              <a:rPr lang="en-US"/>
              <a:t>	required for baggage inspection follows the probability</a:t>
            </a:r>
          </a:p>
          <a:p>
            <a:pPr>
              <a:buFont typeface="Monotype Sorts" pitchFamily="2" charset="2"/>
              <a:buNone/>
            </a:pPr>
            <a:r>
              <a:rPr lang="en-US"/>
              <a:t>	distribution shown on the next slide.</a:t>
            </a:r>
            <a:endParaRPr lang="en-US" sz="1000"/>
          </a:p>
        </p:txBody>
      </p:sp>
      <p:sp>
        <p:nvSpPr>
          <p:cNvPr id="31746"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2076450" y="1333500"/>
            <a:ext cx="5257800" cy="2470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11619" name="Rectangle 3"/>
          <p:cNvSpPr>
            <a:spLocks noChangeArrowheads="1"/>
          </p:cNvSpPr>
          <p:nvPr/>
        </p:nvSpPr>
        <p:spPr bwMode="auto">
          <a:xfrm>
            <a:off x="425450" y="1065213"/>
            <a:ext cx="8101013" cy="2598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endParaRPr lang="en-US" sz="100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Time Required For</a:t>
            </a:r>
          </a:p>
          <a:p>
            <a:pPr marL="342900" indent="-342900" algn="l">
              <a:lnSpc>
                <a:spcPct val="8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Baggage Inspection</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Probability</a:t>
            </a:r>
          </a:p>
          <a:p>
            <a:pPr marL="342900" indent="-342900" algn="l">
              <a:lnSpc>
                <a:spcPct val="80000"/>
              </a:lnSpc>
              <a:spcBef>
                <a:spcPct val="20000"/>
              </a:spcBef>
              <a:buClr>
                <a:srgbClr val="66FFFF"/>
              </a:buClr>
              <a:buSzPct val="75000"/>
              <a:buFont typeface="Monotype Sorts" pitchFamily="2" charset="2"/>
              <a:buNone/>
            </a:pPr>
            <a:endParaRPr lang="en-US" sz="80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No Time                   	 .25</a:t>
            </a: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1 minute                   	 .60</a:t>
            </a: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2 minutes                  	 .10</a:t>
            </a:r>
          </a:p>
          <a:p>
            <a:pPr marL="342900" indent="-342900" algn="l">
              <a:lnSpc>
                <a:spcPct val="7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3 minutes                  	 .05</a:t>
            </a:r>
          </a:p>
        </p:txBody>
      </p:sp>
      <p:sp>
        <p:nvSpPr>
          <p:cNvPr id="111620"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rPr>
              <a:t>Waiting Line Example</a:t>
            </a:r>
            <a:r>
              <a:rPr lang="en-US" sz="2800" dirty="0">
                <a:solidFill>
                  <a:srgbClr val="66FFFF"/>
                </a:solidFill>
                <a:effectLst>
                  <a:outerShdw blurRad="38100" dist="38100" dir="2700000" algn="tl">
                    <a:srgbClr val="000000"/>
                  </a:outerShdw>
                </a:effectLst>
              </a:rPr>
              <a:t>:  Wayne </a:t>
            </a:r>
            <a:r>
              <a:rPr lang="en-US" sz="2800" dirty="0" smtClean="0">
                <a:solidFill>
                  <a:srgbClr val="66FFFF"/>
                </a:solidFill>
                <a:effectLst>
                  <a:outerShdw blurRad="38100" dist="38100" dir="2700000" algn="tl">
                    <a:srgbClr val="000000"/>
                  </a:outerShdw>
                </a:effectLst>
              </a:rPr>
              <a:t>Airport</a:t>
            </a:r>
            <a:endParaRPr lang="en-US" sz="2800" dirty="0">
              <a:solidFill>
                <a:srgbClr val="66FFFF"/>
              </a:solidFill>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1320800" y="1720850"/>
            <a:ext cx="6705600" cy="3219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2770"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2771" name="Rectangle 3"/>
          <p:cNvSpPr>
            <a:spLocks noGrp="1" noChangeArrowheads="1"/>
          </p:cNvSpPr>
          <p:nvPr>
            <p:ph type="body" idx="1"/>
          </p:nvPr>
        </p:nvSpPr>
        <p:spPr>
          <a:xfrm>
            <a:off x="687388" y="1054100"/>
            <a:ext cx="7886700" cy="3817938"/>
          </a:xfrm>
          <a:noFill/>
          <a:ln/>
        </p:spPr>
        <p:txBody>
          <a:bodyPr/>
          <a:lstStyle/>
          <a:p>
            <a:r>
              <a:rPr lang="en-US">
                <a:solidFill>
                  <a:srgbClr val="66FFFF"/>
                </a:solidFill>
              </a:rPr>
              <a:t>Random Number Mapping</a:t>
            </a:r>
          </a:p>
          <a:p>
            <a:pPr>
              <a:buFont typeface="Monotype Sorts" pitchFamily="2" charset="2"/>
              <a:buNone/>
            </a:pPr>
            <a:endParaRPr lang="en-US"/>
          </a:p>
          <a:p>
            <a:pPr>
              <a:lnSpc>
                <a:spcPct val="80000"/>
              </a:lnSpc>
              <a:buFont typeface="Monotype Sorts" pitchFamily="2" charset="2"/>
              <a:buNone/>
            </a:pPr>
            <a:r>
              <a:rPr lang="en-US"/>
              <a:t>            Time Required to</a:t>
            </a:r>
          </a:p>
          <a:p>
            <a:pPr>
              <a:lnSpc>
                <a:spcPct val="80000"/>
              </a:lnSpc>
              <a:buFont typeface="Monotype Sorts" pitchFamily="2" charset="2"/>
              <a:buNone/>
            </a:pPr>
            <a:r>
              <a:rPr lang="en-US"/>
              <a:t>          Check a Passenger's                              Random</a:t>
            </a:r>
          </a:p>
          <a:p>
            <a:pPr>
              <a:lnSpc>
                <a:spcPct val="80000"/>
              </a:lnSpc>
              <a:buFont typeface="Monotype Sorts" pitchFamily="2" charset="2"/>
              <a:buNone/>
            </a:pPr>
            <a:r>
              <a:rPr lang="en-US"/>
              <a:t>            </a:t>
            </a:r>
            <a:r>
              <a:rPr lang="en-US" u="sng"/>
              <a:t>Passport and Visa</a:t>
            </a:r>
            <a:r>
              <a:rPr lang="en-US"/>
              <a:t>      </a:t>
            </a:r>
            <a:r>
              <a:rPr lang="en-US" u="sng"/>
              <a:t>Probability</a:t>
            </a:r>
            <a:r>
              <a:rPr lang="en-US"/>
              <a:t>      </a:t>
            </a:r>
            <a:r>
              <a:rPr lang="en-US" u="sng"/>
              <a:t>Numbers</a:t>
            </a:r>
            <a:endParaRPr lang="en-US"/>
          </a:p>
          <a:p>
            <a:pPr>
              <a:buFont typeface="Monotype Sorts" pitchFamily="2" charset="2"/>
              <a:buNone/>
            </a:pPr>
            <a:r>
              <a:rPr lang="en-US"/>
              <a:t>                   20 seconds                  .20               .00 &lt; .20</a:t>
            </a:r>
          </a:p>
          <a:p>
            <a:pPr>
              <a:buFont typeface="Monotype Sorts" pitchFamily="2" charset="2"/>
              <a:buNone/>
            </a:pPr>
            <a:r>
              <a:rPr lang="en-US"/>
              <a:t>                   40 seconds                  .40          	    .20 &lt; .60</a:t>
            </a:r>
          </a:p>
          <a:p>
            <a:pPr>
              <a:buFont typeface="Monotype Sorts" pitchFamily="2" charset="2"/>
              <a:buNone/>
            </a:pPr>
            <a:r>
              <a:rPr lang="en-US"/>
              <a:t>                   60 seconds                  .30          	    .60 &lt; .90</a:t>
            </a:r>
          </a:p>
          <a:p>
            <a:pPr>
              <a:buFont typeface="Monotype Sorts" pitchFamily="2" charset="2"/>
              <a:buNone/>
            </a:pPr>
            <a:r>
              <a:rPr lang="en-US"/>
              <a:t>                   80 seconds                  .10          	    .90 &lt; 1.0</a:t>
            </a:r>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1339850" y="1720850"/>
            <a:ext cx="6705600" cy="2838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3794"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3795" name="Rectangle 3"/>
          <p:cNvSpPr>
            <a:spLocks noGrp="1" noChangeArrowheads="1"/>
          </p:cNvSpPr>
          <p:nvPr>
            <p:ph type="body" idx="1"/>
          </p:nvPr>
        </p:nvSpPr>
        <p:spPr>
          <a:xfrm>
            <a:off x="687388" y="1054100"/>
            <a:ext cx="7886700" cy="3449638"/>
          </a:xfrm>
          <a:noFill/>
          <a:ln/>
        </p:spPr>
        <p:txBody>
          <a:bodyPr/>
          <a:lstStyle/>
          <a:p>
            <a:r>
              <a:rPr lang="en-US">
                <a:solidFill>
                  <a:srgbClr val="66FFFF"/>
                </a:solidFill>
              </a:rPr>
              <a:t>Random Number Mapping</a:t>
            </a:r>
          </a:p>
          <a:p>
            <a:pPr>
              <a:buFont typeface="Monotype Sorts" pitchFamily="2" charset="2"/>
              <a:buNone/>
            </a:pPr>
            <a:endParaRPr lang="en-US">
              <a:solidFill>
                <a:srgbClr val="66FFFF"/>
              </a:solidFill>
            </a:endParaRPr>
          </a:p>
          <a:p>
            <a:pPr>
              <a:lnSpc>
                <a:spcPct val="80000"/>
              </a:lnSpc>
              <a:buFont typeface="Monotype Sorts" pitchFamily="2" charset="2"/>
              <a:buNone/>
            </a:pPr>
            <a:r>
              <a:rPr lang="en-US"/>
              <a:t>	       Time Required For                       	    Random</a:t>
            </a:r>
          </a:p>
          <a:p>
            <a:pPr>
              <a:lnSpc>
                <a:spcPct val="80000"/>
              </a:lnSpc>
              <a:buFont typeface="Monotype Sorts" pitchFamily="2" charset="2"/>
              <a:buNone/>
            </a:pPr>
            <a:r>
              <a:rPr lang="en-US"/>
              <a:t>	      </a:t>
            </a:r>
            <a:r>
              <a:rPr lang="en-US" u="sng"/>
              <a:t>Baggage Inspection</a:t>
            </a:r>
            <a:r>
              <a:rPr lang="en-US"/>
              <a:t>     </a:t>
            </a:r>
            <a:r>
              <a:rPr lang="en-US" u="sng"/>
              <a:t>Probability</a:t>
            </a:r>
            <a:r>
              <a:rPr lang="en-US"/>
              <a:t>      </a:t>
            </a:r>
            <a:r>
              <a:rPr lang="en-US" u="sng"/>
              <a:t>Numbers</a:t>
            </a:r>
            <a:endParaRPr lang="en-US"/>
          </a:p>
          <a:p>
            <a:pPr>
              <a:buFont typeface="Monotype Sorts" pitchFamily="2" charset="2"/>
              <a:buNone/>
            </a:pPr>
            <a:r>
              <a:rPr lang="en-US"/>
              <a:t>                   No Time                      .25               .00 &lt; .25</a:t>
            </a:r>
          </a:p>
          <a:p>
            <a:pPr>
              <a:buFont typeface="Monotype Sorts" pitchFamily="2" charset="2"/>
              <a:buNone/>
            </a:pPr>
            <a:r>
              <a:rPr lang="en-US"/>
              <a:t>	              1 minute          	         .60               .25 &lt; .85</a:t>
            </a:r>
          </a:p>
          <a:p>
            <a:pPr>
              <a:buFont typeface="Monotype Sorts" pitchFamily="2" charset="2"/>
              <a:buNone/>
            </a:pPr>
            <a:r>
              <a:rPr lang="en-US"/>
              <a:t>	              2 minutes                     .10               .85 &lt; .95</a:t>
            </a:r>
          </a:p>
          <a:p>
            <a:pPr>
              <a:buFont typeface="Monotype Sorts" pitchFamily="2" charset="2"/>
              <a:buNone/>
            </a:pPr>
            <a:r>
              <a:rPr lang="en-US"/>
              <a:t>	              3 minutes                     .05               .95 &lt; 1.0</a:t>
            </a: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4819" name="Rectangle 3"/>
          <p:cNvSpPr>
            <a:spLocks noGrp="1" noChangeArrowheads="1"/>
          </p:cNvSpPr>
          <p:nvPr>
            <p:ph type="body" idx="1"/>
          </p:nvPr>
        </p:nvSpPr>
        <p:spPr>
          <a:xfrm>
            <a:off x="687388" y="1054100"/>
            <a:ext cx="7886700" cy="3640138"/>
          </a:xfrm>
          <a:noFill/>
          <a:ln/>
        </p:spPr>
        <p:txBody>
          <a:bodyPr/>
          <a:lstStyle/>
          <a:p>
            <a:r>
              <a:rPr lang="en-US">
                <a:solidFill>
                  <a:srgbClr val="66FFFF"/>
                </a:solidFill>
              </a:rPr>
              <a:t>Next-Event Simulation Records</a:t>
            </a:r>
          </a:p>
          <a:p>
            <a:pPr>
              <a:buFont typeface="Monotype Sorts" pitchFamily="2" charset="2"/>
              <a:buNone/>
            </a:pPr>
            <a:r>
              <a:rPr lang="en-US" sz="1000"/>
              <a:t>		</a:t>
            </a:r>
          </a:p>
          <a:p>
            <a:pPr>
              <a:buFont typeface="Monotype Sorts" pitchFamily="2" charset="2"/>
              <a:buNone/>
            </a:pPr>
            <a:r>
              <a:rPr lang="en-US"/>
              <a:t>		For each passenger the following information must be recorded:</a:t>
            </a:r>
          </a:p>
          <a:p>
            <a:pPr lvl="1"/>
            <a:r>
              <a:rPr lang="en-US"/>
              <a:t>When his service begins at the passport control inspection</a:t>
            </a:r>
          </a:p>
          <a:p>
            <a:pPr lvl="1"/>
            <a:r>
              <a:rPr lang="en-US"/>
              <a:t>The length of time for this service</a:t>
            </a:r>
          </a:p>
          <a:p>
            <a:pPr lvl="1"/>
            <a:r>
              <a:rPr lang="en-US"/>
              <a:t>When his service begins at the baggage inspection</a:t>
            </a:r>
          </a:p>
          <a:p>
            <a:pPr lvl="1"/>
            <a:r>
              <a:rPr lang="en-US"/>
              <a:t>The length of time for this service</a:t>
            </a:r>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5843" name="Rectangle 3"/>
          <p:cNvSpPr>
            <a:spLocks noGrp="1" noChangeArrowheads="1"/>
          </p:cNvSpPr>
          <p:nvPr>
            <p:ph type="body" idx="1"/>
          </p:nvPr>
        </p:nvSpPr>
        <p:spPr>
          <a:xfrm>
            <a:off x="687388" y="1054100"/>
            <a:ext cx="7886700" cy="3055938"/>
          </a:xfrm>
          <a:noFill/>
          <a:ln/>
        </p:spPr>
        <p:txBody>
          <a:bodyPr/>
          <a:lstStyle/>
          <a:p>
            <a:r>
              <a:rPr lang="en-US">
                <a:solidFill>
                  <a:srgbClr val="66FFFF"/>
                </a:solidFill>
              </a:rPr>
              <a:t>Time Relationships</a:t>
            </a:r>
          </a:p>
          <a:p>
            <a:pPr>
              <a:buFont typeface="Monotype Sorts" pitchFamily="2" charset="2"/>
              <a:buNone/>
            </a:pPr>
            <a:endParaRPr lang="en-US" sz="1000" u="sng"/>
          </a:p>
          <a:p>
            <a:pPr algn="ctr">
              <a:buFont typeface="Monotype Sorts" pitchFamily="2" charset="2"/>
              <a:buNone/>
            </a:pPr>
            <a:r>
              <a:rPr lang="en-US" u="sng"/>
              <a:t>Time a passenger begins service</a:t>
            </a:r>
          </a:p>
          <a:p>
            <a:pPr algn="ctr">
              <a:buFont typeface="Monotype Sorts" pitchFamily="2" charset="2"/>
              <a:buNone/>
            </a:pPr>
            <a:r>
              <a:rPr lang="en-US" u="sng"/>
              <a:t>by the passport inspector</a:t>
            </a:r>
          </a:p>
          <a:p>
            <a:pPr algn="ctr">
              <a:buFont typeface="Monotype Sorts" pitchFamily="2" charset="2"/>
              <a:buNone/>
            </a:pPr>
            <a:r>
              <a:rPr lang="en-US" sz="800" u="sng"/>
              <a:t> </a:t>
            </a:r>
            <a:endParaRPr lang="en-US" sz="800"/>
          </a:p>
          <a:p>
            <a:pPr>
              <a:buFont typeface="Monotype Sorts" pitchFamily="2" charset="2"/>
              <a:buNone/>
            </a:pPr>
            <a:r>
              <a:rPr lang="en-US"/>
              <a:t>  = (Time the previous passenger started passport service) </a:t>
            </a:r>
          </a:p>
          <a:p>
            <a:pPr>
              <a:buFont typeface="Monotype Sorts" pitchFamily="2" charset="2"/>
              <a:buNone/>
            </a:pPr>
            <a:r>
              <a:rPr lang="en-US"/>
              <a:t>         + (Time of previous passenger's passport service)</a:t>
            </a:r>
          </a:p>
        </p:txBody>
      </p:sp>
    </p:spTree>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6867" name="Rectangle 3"/>
          <p:cNvSpPr>
            <a:spLocks noGrp="1" noChangeArrowheads="1"/>
          </p:cNvSpPr>
          <p:nvPr>
            <p:ph type="body" idx="1"/>
          </p:nvPr>
        </p:nvSpPr>
        <p:spPr>
          <a:xfrm>
            <a:off x="687388" y="1092200"/>
            <a:ext cx="7772400" cy="4808538"/>
          </a:xfrm>
          <a:noFill/>
          <a:ln/>
        </p:spPr>
        <p:txBody>
          <a:bodyPr/>
          <a:lstStyle/>
          <a:p>
            <a:pPr>
              <a:lnSpc>
                <a:spcPct val="90000"/>
              </a:lnSpc>
            </a:pPr>
            <a:r>
              <a:rPr lang="en-US">
                <a:solidFill>
                  <a:srgbClr val="66FFFF"/>
                </a:solidFill>
              </a:rPr>
              <a:t>Time Relationships</a:t>
            </a:r>
          </a:p>
          <a:p>
            <a:pPr>
              <a:lnSpc>
                <a:spcPct val="90000"/>
              </a:lnSpc>
              <a:buFont typeface="Monotype Sorts" pitchFamily="2" charset="2"/>
              <a:buNone/>
            </a:pPr>
            <a:endParaRPr lang="en-US" sz="1000" u="sng"/>
          </a:p>
          <a:p>
            <a:pPr algn="ctr">
              <a:lnSpc>
                <a:spcPct val="90000"/>
              </a:lnSpc>
              <a:buFont typeface="Monotype Sorts" pitchFamily="2" charset="2"/>
              <a:buNone/>
            </a:pPr>
            <a:r>
              <a:rPr lang="en-US" u="sng"/>
              <a:t>Time a passenger begins service</a:t>
            </a:r>
          </a:p>
          <a:p>
            <a:pPr algn="ctr">
              <a:lnSpc>
                <a:spcPct val="90000"/>
              </a:lnSpc>
              <a:buFont typeface="Monotype Sorts" pitchFamily="2" charset="2"/>
              <a:buNone/>
            </a:pPr>
            <a:r>
              <a:rPr lang="en-US" u="sng"/>
              <a:t> by the  baggage inspector</a:t>
            </a:r>
          </a:p>
          <a:p>
            <a:pPr algn="ctr">
              <a:lnSpc>
                <a:spcPct val="90000"/>
              </a:lnSpc>
              <a:buFont typeface="Monotype Sorts" pitchFamily="2" charset="2"/>
              <a:buNone/>
            </a:pPr>
            <a:r>
              <a:rPr lang="en-US" sz="800" u="sng"/>
              <a:t> </a:t>
            </a:r>
            <a:endParaRPr lang="en-US" sz="800"/>
          </a:p>
          <a:p>
            <a:pPr>
              <a:lnSpc>
                <a:spcPct val="90000"/>
              </a:lnSpc>
              <a:buFont typeface="Monotype Sorts" pitchFamily="2" charset="2"/>
              <a:buNone/>
            </a:pPr>
            <a:r>
              <a:rPr lang="en-US"/>
              <a:t>( If passenger does not wait in line for baggage inspection)</a:t>
            </a:r>
          </a:p>
          <a:p>
            <a:pPr>
              <a:lnSpc>
                <a:spcPct val="90000"/>
              </a:lnSpc>
              <a:buFont typeface="Monotype Sorts" pitchFamily="2" charset="2"/>
              <a:buNone/>
            </a:pPr>
            <a:r>
              <a:rPr lang="en-US"/>
              <a:t>		        = (Time passenger completes service</a:t>
            </a:r>
          </a:p>
          <a:p>
            <a:pPr>
              <a:lnSpc>
                <a:spcPct val="90000"/>
              </a:lnSpc>
              <a:buFont typeface="Monotype Sorts" pitchFamily="2" charset="2"/>
              <a:buNone/>
            </a:pPr>
            <a:r>
              <a:rPr lang="en-US"/>
              <a:t>		            with the passport control inspector) </a:t>
            </a:r>
          </a:p>
          <a:p>
            <a:pPr>
              <a:lnSpc>
                <a:spcPct val="90000"/>
              </a:lnSpc>
              <a:buFont typeface="Monotype Sorts" pitchFamily="2" charset="2"/>
              <a:buNone/>
            </a:pPr>
            <a:r>
              <a:rPr lang="en-US" sz="800"/>
              <a:t>   </a:t>
            </a:r>
          </a:p>
          <a:p>
            <a:pPr>
              <a:lnSpc>
                <a:spcPct val="90000"/>
              </a:lnSpc>
              <a:buFont typeface="Monotype Sorts" pitchFamily="2" charset="2"/>
              <a:buNone/>
            </a:pPr>
            <a:r>
              <a:rPr lang="en-US"/>
              <a:t> (If the passenger does wait in line for baggage inspection)</a:t>
            </a:r>
          </a:p>
          <a:p>
            <a:pPr>
              <a:lnSpc>
                <a:spcPct val="90000"/>
              </a:lnSpc>
              <a:buFont typeface="Monotype Sorts" pitchFamily="2" charset="2"/>
              <a:buNone/>
            </a:pPr>
            <a:r>
              <a:rPr lang="en-US"/>
              <a:t>		        = (Time previous passenger completes</a:t>
            </a:r>
          </a:p>
          <a:p>
            <a:pPr>
              <a:lnSpc>
                <a:spcPct val="90000"/>
              </a:lnSpc>
              <a:buFont typeface="Monotype Sorts" pitchFamily="2" charset="2"/>
              <a:buNone/>
            </a:pPr>
            <a:r>
              <a:rPr lang="en-US"/>
              <a:t>			 service with the baggage inspector)</a:t>
            </a:r>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7891" name="Rectangle 3"/>
          <p:cNvSpPr>
            <a:spLocks noGrp="1" noChangeArrowheads="1"/>
          </p:cNvSpPr>
          <p:nvPr>
            <p:ph type="body" idx="1"/>
          </p:nvPr>
        </p:nvSpPr>
        <p:spPr>
          <a:xfrm>
            <a:off x="687388" y="1054100"/>
            <a:ext cx="7886700" cy="2573338"/>
          </a:xfrm>
          <a:noFill/>
          <a:ln/>
        </p:spPr>
        <p:txBody>
          <a:bodyPr/>
          <a:lstStyle/>
          <a:p>
            <a:r>
              <a:rPr lang="en-US">
                <a:solidFill>
                  <a:srgbClr val="66FFFF"/>
                </a:solidFill>
              </a:rPr>
              <a:t>Time Relationships</a:t>
            </a:r>
          </a:p>
          <a:p>
            <a:pPr>
              <a:buFont typeface="Monotype Sorts" pitchFamily="2" charset="2"/>
              <a:buNone/>
            </a:pPr>
            <a:endParaRPr lang="en-US" sz="1000" u="sng"/>
          </a:p>
          <a:p>
            <a:pPr algn="ctr">
              <a:buFont typeface="Monotype Sorts" pitchFamily="2" charset="2"/>
              <a:buNone/>
            </a:pPr>
            <a:r>
              <a:rPr lang="en-US" u="sng"/>
              <a:t>Time a customer completes service</a:t>
            </a:r>
          </a:p>
          <a:p>
            <a:pPr algn="ctr">
              <a:buFont typeface="Monotype Sorts" pitchFamily="2" charset="2"/>
              <a:buNone/>
            </a:pPr>
            <a:r>
              <a:rPr lang="en-US"/>
              <a:t> </a:t>
            </a:r>
            <a:r>
              <a:rPr lang="en-US" u="sng"/>
              <a:t>at the baggage inspector</a:t>
            </a:r>
          </a:p>
          <a:p>
            <a:pPr algn="ctr">
              <a:buFont typeface="Monotype Sorts" pitchFamily="2" charset="2"/>
              <a:buNone/>
            </a:pPr>
            <a:endParaRPr lang="en-US" sz="800"/>
          </a:p>
          <a:p>
            <a:pPr>
              <a:buFont typeface="Monotype Sorts" pitchFamily="2" charset="2"/>
              <a:buNone/>
            </a:pPr>
            <a:r>
              <a:rPr lang="en-US"/>
              <a:t>  = (Time customer begins service with baggage inspector) + (Time required for baggage inspection)</a:t>
            </a:r>
          </a:p>
        </p:txBody>
      </p:sp>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5"/>
          <p:cNvSpPr>
            <a:spLocks noChangeArrowheads="1"/>
          </p:cNvSpPr>
          <p:nvPr/>
        </p:nvSpPr>
        <p:spPr bwMode="auto">
          <a:xfrm>
            <a:off x="1835150" y="4686300"/>
            <a:ext cx="5524500" cy="590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8916" name="Rectangle 4"/>
          <p:cNvSpPr>
            <a:spLocks noChangeArrowheads="1"/>
          </p:cNvSpPr>
          <p:nvPr/>
        </p:nvSpPr>
        <p:spPr bwMode="auto">
          <a:xfrm>
            <a:off x="1835150" y="3524250"/>
            <a:ext cx="5524500" cy="590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8915" name="Rectangle 3"/>
          <p:cNvSpPr>
            <a:spLocks noGrp="1" noChangeArrowheads="1"/>
          </p:cNvSpPr>
          <p:nvPr>
            <p:ph type="body" idx="1"/>
          </p:nvPr>
        </p:nvSpPr>
        <p:spPr>
          <a:xfrm>
            <a:off x="687388" y="1104900"/>
            <a:ext cx="7924800" cy="4122738"/>
          </a:xfrm>
          <a:noFill/>
          <a:ln/>
        </p:spPr>
        <p:txBody>
          <a:bodyPr/>
          <a:lstStyle/>
          <a:p>
            <a:pPr>
              <a:buFont typeface="Monotype Sorts" pitchFamily="2" charset="2"/>
              <a:buNone/>
            </a:pPr>
            <a:r>
              <a:rPr lang="en-US" dirty="0"/>
              <a:t>		A chartered plane from abroad lands </a:t>
            </a:r>
            <a:r>
              <a:rPr lang="en-US" dirty="0" smtClean="0"/>
              <a:t>at Wayne</a:t>
            </a:r>
            <a:endParaRPr lang="en-US" dirty="0"/>
          </a:p>
          <a:p>
            <a:pPr>
              <a:buFont typeface="Monotype Sorts" pitchFamily="2" charset="2"/>
              <a:buNone/>
            </a:pPr>
            <a:r>
              <a:rPr lang="en-US" dirty="0" smtClean="0"/>
              <a:t>	Airport </a:t>
            </a:r>
            <a:r>
              <a:rPr lang="en-US" dirty="0"/>
              <a:t>with 80 passengers.  Simulate </a:t>
            </a:r>
            <a:r>
              <a:rPr lang="en-US" dirty="0" smtClean="0"/>
              <a:t>the processing</a:t>
            </a:r>
          </a:p>
          <a:p>
            <a:pPr>
              <a:buFont typeface="Monotype Sorts" pitchFamily="2" charset="2"/>
              <a:buNone/>
            </a:pPr>
            <a:r>
              <a:rPr lang="en-US" dirty="0"/>
              <a:t>	</a:t>
            </a:r>
            <a:r>
              <a:rPr lang="en-US" dirty="0" smtClean="0"/>
              <a:t>of </a:t>
            </a:r>
            <a:r>
              <a:rPr lang="en-US" dirty="0"/>
              <a:t>the first 10 passengers through customs.  </a:t>
            </a:r>
          </a:p>
          <a:p>
            <a:pPr>
              <a:buFont typeface="Monotype Sorts" pitchFamily="2" charset="2"/>
              <a:buNone/>
            </a:pPr>
            <a:r>
              <a:rPr lang="en-US" dirty="0"/>
              <a:t>		Use the following random numbers:</a:t>
            </a:r>
          </a:p>
          <a:p>
            <a:pPr>
              <a:buFont typeface="Monotype Sorts" pitchFamily="2" charset="2"/>
              <a:buNone/>
            </a:pPr>
            <a:endParaRPr lang="en-US" sz="800" dirty="0"/>
          </a:p>
          <a:p>
            <a:pPr>
              <a:buFont typeface="Monotype Sorts" pitchFamily="2" charset="2"/>
              <a:buNone/>
            </a:pPr>
            <a:r>
              <a:rPr lang="en-US" dirty="0"/>
              <a:t>	For passport control:</a:t>
            </a:r>
          </a:p>
          <a:p>
            <a:pPr>
              <a:buFont typeface="Monotype Sorts" pitchFamily="2" charset="2"/>
              <a:buNone/>
            </a:pPr>
            <a:endParaRPr lang="en-US" sz="800" dirty="0"/>
          </a:p>
          <a:p>
            <a:pPr>
              <a:buFont typeface="Monotype Sorts" pitchFamily="2" charset="2"/>
              <a:buNone/>
            </a:pPr>
            <a:r>
              <a:rPr lang="en-US" dirty="0"/>
              <a:t>		    .93, .63, .26, .16, .21, .26, .70, .55, .72, .89</a:t>
            </a:r>
          </a:p>
          <a:p>
            <a:pPr>
              <a:buFont typeface="Monotype Sorts" pitchFamily="2" charset="2"/>
              <a:buNone/>
            </a:pPr>
            <a:endParaRPr lang="en-US" sz="800" dirty="0"/>
          </a:p>
          <a:p>
            <a:pPr>
              <a:buFont typeface="Monotype Sorts" pitchFamily="2" charset="2"/>
              <a:buNone/>
            </a:pPr>
            <a:r>
              <a:rPr lang="en-US" dirty="0"/>
              <a:t>	For baggage inspection:</a:t>
            </a:r>
          </a:p>
          <a:p>
            <a:pPr>
              <a:buFont typeface="Monotype Sorts" pitchFamily="2" charset="2"/>
              <a:buNone/>
            </a:pPr>
            <a:endParaRPr lang="en-US" sz="800" dirty="0"/>
          </a:p>
          <a:p>
            <a:pPr>
              <a:buFont typeface="Monotype Sorts" pitchFamily="2" charset="2"/>
              <a:buNone/>
            </a:pPr>
            <a:r>
              <a:rPr lang="en-US" dirty="0"/>
              <a:t>		    .13, .08, .60, .13, .68, .40, .40, .27, .23, .64</a:t>
            </a:r>
          </a:p>
        </p:txBody>
      </p:sp>
      <p:sp>
        <p:nvSpPr>
          <p:cNvPr id="38914"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4" name="Rectangle 8"/>
          <p:cNvSpPr>
            <a:spLocks noChangeArrowheads="1"/>
          </p:cNvSpPr>
          <p:nvPr/>
        </p:nvSpPr>
        <p:spPr bwMode="auto">
          <a:xfrm>
            <a:off x="247650" y="1460500"/>
            <a:ext cx="8648700" cy="3714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39938"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39939" name="Rectangle 3"/>
          <p:cNvSpPr>
            <a:spLocks noGrp="1" noChangeArrowheads="1"/>
          </p:cNvSpPr>
          <p:nvPr>
            <p:ph type="body" idx="1"/>
          </p:nvPr>
        </p:nvSpPr>
        <p:spPr>
          <a:xfrm>
            <a:off x="304800" y="1039813"/>
            <a:ext cx="8534400" cy="4186237"/>
          </a:xfrm>
          <a:noFill/>
          <a:ln/>
        </p:spPr>
        <p:txBody>
          <a:bodyPr/>
          <a:lstStyle/>
          <a:p>
            <a:pPr>
              <a:lnSpc>
                <a:spcPct val="90000"/>
              </a:lnSpc>
            </a:pPr>
            <a:r>
              <a:rPr lang="en-US">
                <a:solidFill>
                  <a:srgbClr val="66FFFF"/>
                </a:solidFill>
              </a:rPr>
              <a:t>Simulation Worksheet (partial)</a:t>
            </a:r>
          </a:p>
          <a:p>
            <a:pPr>
              <a:lnSpc>
                <a:spcPct val="90000"/>
              </a:lnSpc>
              <a:buFont typeface="Monotype Sorts" pitchFamily="2" charset="2"/>
              <a:buNone/>
            </a:pPr>
            <a:endParaRPr lang="en-US" sz="1000"/>
          </a:p>
          <a:p>
            <a:pPr>
              <a:lnSpc>
                <a:spcPct val="90000"/>
              </a:lnSpc>
              <a:buFont typeface="Monotype Sorts" pitchFamily="2" charset="2"/>
              <a:buNone/>
            </a:pPr>
            <a:r>
              <a:rPr lang="en-US"/>
              <a:t>                    </a:t>
            </a:r>
            <a:r>
              <a:rPr lang="en-US" u="sng"/>
              <a:t>Passport Control</a:t>
            </a:r>
            <a:r>
              <a:rPr lang="en-US"/>
              <a:t>                  </a:t>
            </a:r>
            <a:r>
              <a:rPr lang="en-US" u="sng"/>
              <a:t>Baggage Inspections</a:t>
            </a:r>
            <a:endParaRPr lang="en-US"/>
          </a:p>
          <a:p>
            <a:pPr>
              <a:lnSpc>
                <a:spcPct val="90000"/>
              </a:lnSpc>
              <a:buFont typeface="Monotype Sorts" pitchFamily="2" charset="2"/>
              <a:buNone/>
            </a:pPr>
            <a:r>
              <a:rPr lang="en-US"/>
              <a:t>Pass.   Time   Rand.  Service Time   Time  Rand.  Service  Time</a:t>
            </a:r>
          </a:p>
          <a:p>
            <a:pPr>
              <a:lnSpc>
                <a:spcPct val="90000"/>
              </a:lnSpc>
              <a:buFont typeface="Monotype Sorts" pitchFamily="2" charset="2"/>
              <a:buNone/>
            </a:pPr>
            <a:r>
              <a:rPr lang="en-US"/>
              <a:t>Num   Begin  Num.   Time    End    Begin  Num.   Time     End</a:t>
            </a:r>
          </a:p>
          <a:p>
            <a:pPr>
              <a:lnSpc>
                <a:spcPct val="90000"/>
              </a:lnSpc>
              <a:buFont typeface="Monotype Sorts" pitchFamily="2" charset="2"/>
              <a:buNone/>
            </a:pPr>
            <a:endParaRPr lang="en-US" sz="1000"/>
          </a:p>
          <a:p>
            <a:pPr>
              <a:lnSpc>
                <a:spcPct val="90000"/>
              </a:lnSpc>
              <a:buFont typeface="Monotype Sorts" pitchFamily="2" charset="2"/>
              <a:buNone/>
            </a:pPr>
            <a:r>
              <a:rPr lang="en-US"/>
              <a:t>    1       0:00       .93       1:20     1:20      1:20     .13       0:00      1:20</a:t>
            </a:r>
          </a:p>
          <a:p>
            <a:pPr>
              <a:lnSpc>
                <a:spcPct val="90000"/>
              </a:lnSpc>
              <a:buFont typeface="Monotype Sorts" pitchFamily="2" charset="2"/>
              <a:buNone/>
            </a:pPr>
            <a:r>
              <a:rPr lang="en-US"/>
              <a:t>    2       1:20       .63       1:00     2:20      2:20     .08       0:00      2:20</a:t>
            </a:r>
          </a:p>
          <a:p>
            <a:pPr>
              <a:lnSpc>
                <a:spcPct val="90000"/>
              </a:lnSpc>
              <a:buFont typeface="Monotype Sorts" pitchFamily="2" charset="2"/>
              <a:buNone/>
            </a:pPr>
            <a:r>
              <a:rPr lang="en-US"/>
              <a:t>    3       2:20       .26         :40     3:00      3:00     .60       1:00      4:00</a:t>
            </a:r>
          </a:p>
          <a:p>
            <a:pPr>
              <a:lnSpc>
                <a:spcPct val="90000"/>
              </a:lnSpc>
              <a:buFont typeface="Monotype Sorts" pitchFamily="2" charset="2"/>
              <a:buNone/>
            </a:pPr>
            <a:r>
              <a:rPr lang="en-US"/>
              <a:t>    4       3:00       .16         :20     3:20      4:00     .13       0:00      4:00</a:t>
            </a:r>
          </a:p>
          <a:p>
            <a:pPr>
              <a:lnSpc>
                <a:spcPct val="90000"/>
              </a:lnSpc>
              <a:buFont typeface="Monotype Sorts" pitchFamily="2" charset="2"/>
              <a:buNone/>
            </a:pPr>
            <a:r>
              <a:rPr lang="en-US"/>
              <a:t>    5       3:20       .21         :40     4:00      4:00     .68       1:00      5:00</a:t>
            </a:r>
          </a:p>
        </p:txBody>
      </p:sp>
      <p:grpSp>
        <p:nvGrpSpPr>
          <p:cNvPr id="39945" name="Group 9"/>
          <p:cNvGrpSpPr>
            <a:grpSpLocks/>
          </p:cNvGrpSpPr>
          <p:nvPr/>
        </p:nvGrpSpPr>
        <p:grpSpPr bwMode="auto">
          <a:xfrm>
            <a:off x="406400" y="1701800"/>
            <a:ext cx="8293100" cy="3282950"/>
            <a:chOff x="256" y="1128"/>
            <a:chExt cx="5224" cy="2068"/>
          </a:xfrm>
        </p:grpSpPr>
        <p:sp>
          <p:nvSpPr>
            <p:cNvPr id="39941" name="Line 5"/>
            <p:cNvSpPr>
              <a:spLocks noChangeShapeType="1"/>
            </p:cNvSpPr>
            <p:nvPr/>
          </p:nvSpPr>
          <p:spPr bwMode="auto">
            <a:xfrm>
              <a:off x="256" y="1880"/>
              <a:ext cx="5224" cy="0"/>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sp>
          <p:nvSpPr>
            <p:cNvPr id="39942" name="Line 6"/>
            <p:cNvSpPr>
              <a:spLocks noChangeShapeType="1"/>
            </p:cNvSpPr>
            <p:nvPr/>
          </p:nvSpPr>
          <p:spPr bwMode="auto">
            <a:xfrm>
              <a:off x="759" y="1140"/>
              <a:ext cx="0" cy="2056"/>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sp>
          <p:nvSpPr>
            <p:cNvPr id="39943" name="Line 7"/>
            <p:cNvSpPr>
              <a:spLocks noChangeShapeType="1"/>
            </p:cNvSpPr>
            <p:nvPr/>
          </p:nvSpPr>
          <p:spPr bwMode="auto">
            <a:xfrm>
              <a:off x="3159" y="1128"/>
              <a:ext cx="0" cy="2056"/>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gr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a:t>Random Variables</a:t>
            </a:r>
          </a:p>
        </p:txBody>
      </p:sp>
      <p:sp>
        <p:nvSpPr>
          <p:cNvPr id="10243" name="Rectangle 3"/>
          <p:cNvSpPr>
            <a:spLocks noGrp="1" noChangeArrowheads="1"/>
          </p:cNvSpPr>
          <p:nvPr>
            <p:ph type="body" idx="1"/>
          </p:nvPr>
        </p:nvSpPr>
        <p:spPr>
          <a:xfrm>
            <a:off x="687388" y="1054100"/>
            <a:ext cx="7772400" cy="4440238"/>
          </a:xfrm>
          <a:noFill/>
          <a:ln/>
        </p:spPr>
        <p:txBody>
          <a:bodyPr/>
          <a:lstStyle/>
          <a:p>
            <a:r>
              <a:rPr lang="en-US"/>
              <a:t>Random variable values are utilized in the model through a technique known as </a:t>
            </a:r>
            <a:r>
              <a:rPr lang="en-US" u="sng"/>
              <a:t>Monte Carlo simulation</a:t>
            </a:r>
            <a:r>
              <a:rPr lang="en-US"/>
              <a:t>. </a:t>
            </a:r>
          </a:p>
          <a:p>
            <a:r>
              <a:rPr lang="en-US"/>
              <a:t>Each random variable is mapped to a set of numbers so that each time one number in that set is generated, the corresponding value of the random variable is given as an input to the model.  </a:t>
            </a:r>
          </a:p>
          <a:p>
            <a:r>
              <a:rPr lang="en-US"/>
              <a:t>The mapping is done in such a way that the likelihood that a particular number is chosen is the same as the probability that the corresponding value of the random variable occurs.</a:t>
            </a:r>
          </a:p>
        </p:txBody>
      </p:sp>
    </p:spTree>
  </p:cSld>
  <p:clrMapOvr>
    <a:masterClrMapping/>
  </p:clrMapOvr>
  <p:transition>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1" name="Rectangle 11"/>
          <p:cNvSpPr>
            <a:spLocks noChangeArrowheads="1"/>
          </p:cNvSpPr>
          <p:nvPr/>
        </p:nvSpPr>
        <p:spPr bwMode="auto">
          <a:xfrm>
            <a:off x="247650" y="1460500"/>
            <a:ext cx="8648700" cy="37147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40962"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40963" name="Rectangle 3"/>
          <p:cNvSpPr>
            <a:spLocks noGrp="1" noChangeArrowheads="1"/>
          </p:cNvSpPr>
          <p:nvPr>
            <p:ph type="body" idx="1"/>
          </p:nvPr>
        </p:nvSpPr>
        <p:spPr>
          <a:xfrm>
            <a:off x="304800" y="1039813"/>
            <a:ext cx="8534400" cy="4179887"/>
          </a:xfrm>
          <a:noFill/>
          <a:ln/>
        </p:spPr>
        <p:txBody>
          <a:bodyPr/>
          <a:lstStyle/>
          <a:p>
            <a:pPr>
              <a:lnSpc>
                <a:spcPct val="90000"/>
              </a:lnSpc>
            </a:pPr>
            <a:r>
              <a:rPr lang="en-US">
                <a:solidFill>
                  <a:srgbClr val="66FFFF"/>
                </a:solidFill>
              </a:rPr>
              <a:t>Simulation Worksheet (continued)</a:t>
            </a:r>
          </a:p>
          <a:p>
            <a:pPr>
              <a:lnSpc>
                <a:spcPct val="90000"/>
              </a:lnSpc>
              <a:buFont typeface="Monotype Sorts" pitchFamily="2" charset="2"/>
              <a:buNone/>
            </a:pPr>
            <a:r>
              <a:rPr lang="en-US" sz="1000"/>
              <a:t>     </a:t>
            </a:r>
          </a:p>
          <a:p>
            <a:pPr>
              <a:lnSpc>
                <a:spcPct val="90000"/>
              </a:lnSpc>
              <a:buFont typeface="Monotype Sorts" pitchFamily="2" charset="2"/>
              <a:buNone/>
            </a:pPr>
            <a:r>
              <a:rPr lang="en-US"/>
              <a:t>                    </a:t>
            </a:r>
            <a:r>
              <a:rPr lang="en-US" u="sng"/>
              <a:t>Passport Control</a:t>
            </a:r>
            <a:r>
              <a:rPr lang="en-US"/>
              <a:t>                  </a:t>
            </a:r>
            <a:r>
              <a:rPr lang="en-US" u="sng"/>
              <a:t>Baggage Inspections</a:t>
            </a:r>
            <a:endParaRPr lang="en-US"/>
          </a:p>
          <a:p>
            <a:pPr>
              <a:lnSpc>
                <a:spcPct val="90000"/>
              </a:lnSpc>
              <a:buFont typeface="Monotype Sorts" pitchFamily="2" charset="2"/>
              <a:buNone/>
            </a:pPr>
            <a:r>
              <a:rPr lang="en-US"/>
              <a:t>Pass.   Time   Rand.  Service Time   Time  Rand.  Service  Time</a:t>
            </a:r>
          </a:p>
          <a:p>
            <a:pPr>
              <a:lnSpc>
                <a:spcPct val="90000"/>
              </a:lnSpc>
              <a:buFont typeface="Monotype Sorts" pitchFamily="2" charset="2"/>
              <a:buNone/>
            </a:pPr>
            <a:r>
              <a:rPr lang="en-US"/>
              <a:t>Num   Begin  Num.   Time    End    Begin  Num.   Time     End</a:t>
            </a:r>
          </a:p>
          <a:p>
            <a:pPr>
              <a:lnSpc>
                <a:spcPct val="90000"/>
              </a:lnSpc>
              <a:buFont typeface="Monotype Sorts" pitchFamily="2" charset="2"/>
              <a:buNone/>
            </a:pPr>
            <a:endParaRPr lang="en-US" sz="1000"/>
          </a:p>
          <a:p>
            <a:pPr>
              <a:lnSpc>
                <a:spcPct val="90000"/>
              </a:lnSpc>
              <a:buFont typeface="Monotype Sorts" pitchFamily="2" charset="2"/>
              <a:buNone/>
            </a:pPr>
            <a:r>
              <a:rPr lang="en-US"/>
              <a:t>    6       4:00       .26         :40     4:40      5:00     .40       1:00      6:00</a:t>
            </a:r>
          </a:p>
          <a:p>
            <a:pPr>
              <a:lnSpc>
                <a:spcPct val="90000"/>
              </a:lnSpc>
              <a:buFont typeface="Monotype Sorts" pitchFamily="2" charset="2"/>
              <a:buNone/>
            </a:pPr>
            <a:r>
              <a:rPr lang="en-US"/>
              <a:t>    7       4:40       .70       1:00     5:40      6:00     .40       1:00      7:00</a:t>
            </a:r>
          </a:p>
          <a:p>
            <a:pPr>
              <a:lnSpc>
                <a:spcPct val="90000"/>
              </a:lnSpc>
              <a:buFont typeface="Monotype Sorts" pitchFamily="2" charset="2"/>
              <a:buNone/>
            </a:pPr>
            <a:r>
              <a:rPr lang="en-US"/>
              <a:t>    8       5:40       .55         :40     6:20      7:00     .27       1:00      8:00</a:t>
            </a:r>
          </a:p>
          <a:p>
            <a:pPr>
              <a:lnSpc>
                <a:spcPct val="90000"/>
              </a:lnSpc>
              <a:buFont typeface="Monotype Sorts" pitchFamily="2" charset="2"/>
              <a:buNone/>
            </a:pPr>
            <a:r>
              <a:rPr lang="en-US"/>
              <a:t>    9       6:20       .72       1:00     7:20      8:00     .23       0:00      8:00</a:t>
            </a:r>
          </a:p>
          <a:p>
            <a:pPr>
              <a:lnSpc>
                <a:spcPct val="90000"/>
              </a:lnSpc>
              <a:buFont typeface="Monotype Sorts" pitchFamily="2" charset="2"/>
              <a:buNone/>
            </a:pPr>
            <a:r>
              <a:rPr lang="en-US"/>
              <a:t>   10      7:20       .89       1:00     8:20      8:20     .64       1:00      9:20</a:t>
            </a:r>
          </a:p>
        </p:txBody>
      </p:sp>
      <p:grpSp>
        <p:nvGrpSpPr>
          <p:cNvPr id="40967" name="Group 7"/>
          <p:cNvGrpSpPr>
            <a:grpSpLocks/>
          </p:cNvGrpSpPr>
          <p:nvPr/>
        </p:nvGrpSpPr>
        <p:grpSpPr bwMode="auto">
          <a:xfrm>
            <a:off x="406400" y="1676400"/>
            <a:ext cx="8293100" cy="3282950"/>
            <a:chOff x="256" y="1128"/>
            <a:chExt cx="5224" cy="2068"/>
          </a:xfrm>
        </p:grpSpPr>
        <p:sp>
          <p:nvSpPr>
            <p:cNvPr id="40968" name="Line 8"/>
            <p:cNvSpPr>
              <a:spLocks noChangeShapeType="1"/>
            </p:cNvSpPr>
            <p:nvPr/>
          </p:nvSpPr>
          <p:spPr bwMode="auto">
            <a:xfrm>
              <a:off x="256" y="1880"/>
              <a:ext cx="5224" cy="0"/>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sp>
          <p:nvSpPr>
            <p:cNvPr id="40969" name="Line 9"/>
            <p:cNvSpPr>
              <a:spLocks noChangeShapeType="1"/>
            </p:cNvSpPr>
            <p:nvPr/>
          </p:nvSpPr>
          <p:spPr bwMode="auto">
            <a:xfrm>
              <a:off x="759" y="1140"/>
              <a:ext cx="0" cy="2056"/>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sp>
          <p:nvSpPr>
            <p:cNvPr id="40970" name="Line 10"/>
            <p:cNvSpPr>
              <a:spLocks noChangeShapeType="1"/>
            </p:cNvSpPr>
            <p:nvPr/>
          </p:nvSpPr>
          <p:spPr bwMode="auto">
            <a:xfrm>
              <a:off x="3159" y="1128"/>
              <a:ext cx="0" cy="2056"/>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endParaRPr lang="en-US"/>
            </a:p>
          </p:txBody>
        </p:sp>
      </p:grpSp>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41987" name="Rectangle 3"/>
          <p:cNvSpPr>
            <a:spLocks noGrp="1" noChangeArrowheads="1"/>
          </p:cNvSpPr>
          <p:nvPr>
            <p:ph type="body" idx="1"/>
          </p:nvPr>
        </p:nvSpPr>
        <p:spPr>
          <a:xfrm>
            <a:off x="685800" y="1052513"/>
            <a:ext cx="8012113" cy="4776787"/>
          </a:xfrm>
          <a:noFill/>
          <a:ln/>
        </p:spPr>
        <p:txBody>
          <a:bodyPr/>
          <a:lstStyle/>
          <a:p>
            <a:r>
              <a:rPr lang="en-US">
                <a:solidFill>
                  <a:srgbClr val="66FFFF"/>
                </a:solidFill>
              </a:rPr>
              <a:t>Explanation</a:t>
            </a:r>
          </a:p>
          <a:p>
            <a:pPr>
              <a:buFont typeface="Monotype Sorts" pitchFamily="2" charset="2"/>
              <a:buNone/>
            </a:pPr>
            <a:r>
              <a:rPr lang="en-US"/>
              <a:t>		For example, passenger 1 begins being served by the passport ontrol inspector immediately.  His service time is 1:20 (80 seconds) at which time he goes immediately to the baggage inspector who waves him through without inspection.  </a:t>
            </a:r>
          </a:p>
          <a:p>
            <a:pPr>
              <a:buFont typeface="Monotype Sorts" pitchFamily="2" charset="2"/>
              <a:buNone/>
            </a:pPr>
            <a:r>
              <a:rPr lang="en-US"/>
              <a:t>		Passenger 2 begins service with passport inspector 1:20 minutes (80 seconds) after arriving there (as this is when passenger 1 is finished) and requires 1:00 minute (60 seconds) for passport inspection.  He is waved through baggage inspection as well.  	</a:t>
            </a:r>
          </a:p>
          <a:p>
            <a:pPr>
              <a:buFont typeface="Monotype Sorts" pitchFamily="2" charset="2"/>
              <a:buNone/>
            </a:pPr>
            <a:r>
              <a:rPr lang="en-US"/>
              <a:t>		This process continues in this manner.</a:t>
            </a:r>
          </a:p>
        </p:txBody>
      </p:sp>
    </p:spTree>
  </p:cSld>
  <p:clrMapOvr>
    <a:masterClrMapping/>
  </p:clrMapOvr>
  <p:transition>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43011" name="Rectangle 3"/>
          <p:cNvSpPr>
            <a:spLocks noGrp="1" noChangeArrowheads="1"/>
          </p:cNvSpPr>
          <p:nvPr>
            <p:ph type="body" idx="1"/>
          </p:nvPr>
        </p:nvSpPr>
        <p:spPr>
          <a:xfrm>
            <a:off x="687388" y="1054100"/>
            <a:ext cx="7886700" cy="2547938"/>
          </a:xfrm>
          <a:noFill/>
          <a:ln/>
        </p:spPr>
        <p:txBody>
          <a:bodyPr/>
          <a:lstStyle/>
          <a:p>
            <a:r>
              <a:rPr lang="en-US">
                <a:solidFill>
                  <a:srgbClr val="66FFFF"/>
                </a:solidFill>
              </a:rPr>
              <a:t>Question</a:t>
            </a:r>
          </a:p>
          <a:p>
            <a:pPr>
              <a:buFont typeface="Monotype Sorts" pitchFamily="2" charset="2"/>
              <a:buNone/>
            </a:pPr>
            <a:r>
              <a:rPr lang="en-US"/>
              <a:t>		How long will it take for the first 10 passengers to clear customs?</a:t>
            </a:r>
          </a:p>
          <a:p>
            <a:r>
              <a:rPr lang="en-US">
                <a:solidFill>
                  <a:srgbClr val="66FFFF"/>
                </a:solidFill>
              </a:rPr>
              <a:t>Answer</a:t>
            </a:r>
          </a:p>
          <a:p>
            <a:pPr>
              <a:buFont typeface="Monotype Sorts" pitchFamily="2" charset="2"/>
              <a:buNone/>
            </a:pPr>
            <a:r>
              <a:rPr lang="en-US"/>
              <a:t>		Passenger 10 clears customs after 9 minutes and 20 seconds.</a:t>
            </a:r>
          </a:p>
        </p:txBody>
      </p:sp>
    </p:spTree>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a:lstStyle/>
          <a:p>
            <a:r>
              <a:rPr lang="en-US" dirty="0" smtClean="0"/>
              <a:t>Waiting Line Example</a:t>
            </a:r>
            <a:r>
              <a:rPr lang="en-US" dirty="0"/>
              <a:t>:  Wayne </a:t>
            </a:r>
            <a:r>
              <a:rPr lang="en-US" dirty="0" smtClean="0"/>
              <a:t>Airport</a:t>
            </a:r>
            <a:endParaRPr lang="en-US" dirty="0"/>
          </a:p>
        </p:txBody>
      </p:sp>
      <p:sp>
        <p:nvSpPr>
          <p:cNvPr id="44035" name="Rectangle 3"/>
          <p:cNvSpPr>
            <a:spLocks noGrp="1" noChangeArrowheads="1"/>
          </p:cNvSpPr>
          <p:nvPr>
            <p:ph type="body" idx="1"/>
          </p:nvPr>
        </p:nvSpPr>
        <p:spPr>
          <a:xfrm>
            <a:off x="687388" y="1054100"/>
            <a:ext cx="7886700" cy="1709738"/>
          </a:xfrm>
          <a:noFill/>
          <a:ln/>
        </p:spPr>
        <p:txBody>
          <a:bodyPr/>
          <a:lstStyle/>
          <a:p>
            <a:r>
              <a:rPr lang="en-US">
                <a:solidFill>
                  <a:srgbClr val="66FFFF"/>
                </a:solidFill>
              </a:rPr>
              <a:t>Question</a:t>
            </a:r>
          </a:p>
          <a:p>
            <a:pPr>
              <a:buFont typeface="Monotype Sorts" pitchFamily="2" charset="2"/>
              <a:buNone/>
            </a:pPr>
            <a:r>
              <a:rPr lang="en-US"/>
              <a:t>		What is the average length of time a customer waits before having his bags inspected after he clears passport control?  How is this estimate biased?</a:t>
            </a:r>
          </a:p>
        </p:txBody>
      </p:sp>
    </p:spTree>
  </p:cSld>
  <p:clrMapOvr>
    <a:masterClrMapping/>
  </p:clrMapOvr>
  <p:transition>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3663950" y="3454400"/>
            <a:ext cx="3714750" cy="590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1379" name="Rectangle 3"/>
          <p:cNvSpPr>
            <a:spLocks noGrp="1" noChangeArrowheads="1"/>
          </p:cNvSpPr>
          <p:nvPr>
            <p:ph type="body" idx="1"/>
          </p:nvPr>
        </p:nvSpPr>
        <p:spPr>
          <a:xfrm>
            <a:off x="687388" y="1054100"/>
            <a:ext cx="7772400" cy="4656138"/>
          </a:xfrm>
        </p:spPr>
        <p:txBody>
          <a:bodyPr/>
          <a:lstStyle/>
          <a:p>
            <a:r>
              <a:rPr lang="en-US">
                <a:solidFill>
                  <a:srgbClr val="66FFFF"/>
                </a:solidFill>
              </a:rPr>
              <a:t>Answer</a:t>
            </a:r>
          </a:p>
          <a:p>
            <a:pPr>
              <a:buFont typeface="Monotype Sorts" pitchFamily="2" charset="2"/>
              <a:buNone/>
            </a:pPr>
            <a:r>
              <a:rPr lang="en-US"/>
              <a:t>		For each passenger calculate his waiting time:</a:t>
            </a:r>
          </a:p>
          <a:p>
            <a:pPr>
              <a:buFont typeface="Monotype Sorts" pitchFamily="2" charset="2"/>
              <a:buNone/>
            </a:pPr>
            <a:r>
              <a:rPr lang="en-US"/>
              <a:t>    (Baggage Inspection Begins) - (Passport Control Ends) </a:t>
            </a:r>
          </a:p>
          <a:p>
            <a:pPr>
              <a:buFont typeface="Monotype Sorts" pitchFamily="2" charset="2"/>
              <a:buNone/>
            </a:pPr>
            <a:endParaRPr lang="en-US" sz="800"/>
          </a:p>
          <a:p>
            <a:pPr>
              <a:buFont typeface="Monotype Sorts" pitchFamily="2" charset="2"/>
              <a:buNone/>
            </a:pPr>
            <a:r>
              <a:rPr lang="en-US"/>
              <a:t> 		= 0+0+0+40+0+20+20+40+40+0 = 120 seconds. </a:t>
            </a:r>
          </a:p>
          <a:p>
            <a:pPr>
              <a:buFont typeface="Monotype Sorts" pitchFamily="2" charset="2"/>
              <a:buNone/>
            </a:pPr>
            <a:r>
              <a:rPr lang="en-US" sz="1000"/>
              <a:t> </a:t>
            </a:r>
          </a:p>
          <a:p>
            <a:pPr>
              <a:buFont typeface="Monotype Sorts" pitchFamily="2" charset="2"/>
              <a:buNone/>
            </a:pPr>
            <a:r>
              <a:rPr lang="en-US"/>
              <a:t>		        120/10 =    12 seconds per passenger </a:t>
            </a:r>
          </a:p>
          <a:p>
            <a:pPr>
              <a:buFont typeface="Monotype Sorts" pitchFamily="2" charset="2"/>
              <a:buNone/>
            </a:pPr>
            <a:endParaRPr lang="en-US" sz="800"/>
          </a:p>
          <a:p>
            <a:pPr>
              <a:buFont typeface="Monotype Sorts" pitchFamily="2" charset="2"/>
              <a:buNone/>
            </a:pPr>
            <a:r>
              <a:rPr lang="en-US"/>
              <a:t>		This is a biased estimate because we assume that the simulation began with the system empty.  Thus, the results tend to underestimate the average waiting time.</a:t>
            </a:r>
          </a:p>
        </p:txBody>
      </p:sp>
      <p:sp>
        <p:nvSpPr>
          <p:cNvPr id="101378" name="Rectangle 2"/>
          <p:cNvSpPr>
            <a:spLocks noGrp="1" noChangeArrowheads="1"/>
          </p:cNvSpPr>
          <p:nvPr>
            <p:ph type="title"/>
          </p:nvPr>
        </p:nvSpPr>
        <p:spPr/>
        <p:txBody>
          <a:bodyPr/>
          <a:lstStyle/>
          <a:p>
            <a:r>
              <a:rPr lang="en-US" dirty="0" smtClean="0"/>
              <a:t>Waiting Line Example</a:t>
            </a:r>
            <a:r>
              <a:rPr lang="en-US" dirty="0"/>
              <a:t>:  Wayne </a:t>
            </a:r>
            <a:r>
              <a:rPr lang="en-US" dirty="0" smtClean="0"/>
              <a:t>Airport</a:t>
            </a:r>
            <a:endParaRPr lang="en-US" dirty="0"/>
          </a:p>
        </p:txBody>
      </p:sp>
    </p:spTree>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Simulation Issues</a:t>
            </a:r>
            <a:endParaRPr lang="en-US" dirty="0"/>
          </a:p>
        </p:txBody>
      </p:sp>
      <p:sp>
        <p:nvSpPr>
          <p:cNvPr id="3" name="Content Placeholder 2"/>
          <p:cNvSpPr>
            <a:spLocks noGrp="1"/>
          </p:cNvSpPr>
          <p:nvPr>
            <p:ph idx="1"/>
          </p:nvPr>
        </p:nvSpPr>
        <p:spPr>
          <a:xfrm>
            <a:off x="687388" y="1054100"/>
            <a:ext cx="7886700" cy="2476500"/>
          </a:xfrm>
        </p:spPr>
        <p:txBody>
          <a:bodyPr/>
          <a:lstStyle/>
          <a:p>
            <a:r>
              <a:rPr lang="en-US" dirty="0" smtClean="0"/>
              <a:t>Computer Implementation</a:t>
            </a:r>
          </a:p>
          <a:p>
            <a:r>
              <a:rPr lang="en-US" dirty="0" smtClean="0"/>
              <a:t>Verification and Validation</a:t>
            </a:r>
          </a:p>
          <a:p>
            <a:r>
              <a:rPr lang="en-US" dirty="0" smtClean="0"/>
              <a:t>Advantages and Disadvantages</a:t>
            </a:r>
          </a:p>
          <a:p>
            <a:pPr>
              <a:buNone/>
            </a:pPr>
            <a:r>
              <a:rPr lang="en-US" dirty="0" smtClean="0"/>
              <a:t>        of Using Simulation</a:t>
            </a:r>
            <a:endParaRPr lang="en-US" dirty="0"/>
          </a:p>
        </p:txBody>
      </p:sp>
    </p:spTree>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Computer Implementation</a:t>
            </a:r>
          </a:p>
        </p:txBody>
      </p:sp>
      <p:sp>
        <p:nvSpPr>
          <p:cNvPr id="123907" name="Rectangle 3"/>
          <p:cNvSpPr>
            <a:spLocks noChangeArrowheads="1"/>
          </p:cNvSpPr>
          <p:nvPr/>
        </p:nvSpPr>
        <p:spPr bwMode="auto">
          <a:xfrm>
            <a:off x="687388" y="1054100"/>
            <a:ext cx="7772400" cy="40846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8CF4EA"/>
                </a:solidFill>
                <a:effectLst>
                  <a:outerShdw blurRad="38100" dist="38100" dir="2700000" algn="tl">
                    <a:srgbClr val="000000"/>
                  </a:outerShdw>
                </a:effectLst>
              </a:rPr>
              <a:t>Spreadsheet Add-Ins</a:t>
            </a:r>
          </a:p>
          <a:p>
            <a:pPr marL="742950" lvl="1" indent="-28575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 use of spreadsheets for simulation has grown rapidly in recent years.</a:t>
            </a:r>
          </a:p>
          <a:p>
            <a:pPr marL="742950" lvl="1" indent="-28575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Two popular spreadsheet add-in packages are Crystal Ball and @Risk.</a:t>
            </a:r>
          </a:p>
          <a:p>
            <a:pPr marL="742950" lvl="1" indent="-28575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Spreadsheets are generally limited to smaller, less complex systems.</a:t>
            </a:r>
          </a:p>
          <a:p>
            <a:pPr marL="342900" indent="-342900" algn="l">
              <a:spcBef>
                <a:spcPct val="20000"/>
              </a:spcBef>
              <a:buClr>
                <a:srgbClr val="66FFFF"/>
              </a:buClr>
              <a:buSzPct val="75000"/>
              <a:buFont typeface="Monotype Sorts" pitchFamily="2" charset="2"/>
              <a:buChar char="n"/>
            </a:pPr>
            <a:endParaRPr lang="en-US" sz="240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Computer Implementation</a:t>
            </a:r>
          </a:p>
        </p:txBody>
      </p:sp>
      <p:sp>
        <p:nvSpPr>
          <p:cNvPr id="124931" name="Rectangle 3"/>
          <p:cNvSpPr>
            <a:spLocks noChangeArrowheads="1"/>
          </p:cNvSpPr>
          <p:nvPr/>
        </p:nvSpPr>
        <p:spPr bwMode="auto">
          <a:xfrm>
            <a:off x="687388" y="1054100"/>
            <a:ext cx="7772400" cy="45862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8CF4EA"/>
                </a:solidFill>
                <a:effectLst>
                  <a:outerShdw blurRad="38100" dist="38100" dir="2700000" algn="tl">
                    <a:srgbClr val="000000"/>
                  </a:outerShdw>
                </a:effectLst>
              </a:rPr>
              <a:t>Special-Purpose Simulation Packages</a:t>
            </a:r>
          </a:p>
          <a:p>
            <a:pPr marL="742950" lvl="1" indent="-28575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 variety of special-purpose simulation packages are available, including GPSS, SIMSCRIPT, SLAM, and Arena.</a:t>
            </a:r>
          </a:p>
          <a:p>
            <a:pPr marL="742950" lvl="1" indent="-28575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These packages have built-in simulation clocks, simplified methods for generating probabilistic inputs, and procedures for collecting and summarizing the simulation output.</a:t>
            </a:r>
          </a:p>
          <a:p>
            <a:pPr marL="742950" lvl="1" indent="-28575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These packages enable analysts to simplify the process of developing and implementing the simulation model.</a:t>
            </a:r>
          </a:p>
        </p:txBody>
      </p:sp>
    </p:spTree>
  </p:cSld>
  <p:clrMapOvr>
    <a:masterClrMapping/>
  </p:clrMapOvr>
  <p:transition>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Computer Implementation</a:t>
            </a:r>
          </a:p>
        </p:txBody>
      </p:sp>
      <p:sp>
        <p:nvSpPr>
          <p:cNvPr id="125955" name="Rectangle 3"/>
          <p:cNvSpPr>
            <a:spLocks noChangeArrowheads="1"/>
          </p:cNvSpPr>
          <p:nvPr/>
        </p:nvSpPr>
        <p:spPr bwMode="auto">
          <a:xfrm>
            <a:off x="687388" y="1054100"/>
            <a:ext cx="7923212" cy="45862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8CF4EA"/>
                </a:solidFill>
                <a:effectLst>
                  <a:outerShdw blurRad="38100" dist="38100" dir="2700000" algn="tl">
                    <a:srgbClr val="000000"/>
                  </a:outerShdw>
                </a:effectLst>
              </a:rPr>
              <a:t>General-Purpose Computer Programming Languages</a:t>
            </a:r>
          </a:p>
          <a:p>
            <a:pPr marL="742950" lvl="1" indent="-28575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Simulation models can also be developed using programming languages such as BASIC, FORTRAN, PASCAL, C, and C++.</a:t>
            </a:r>
          </a:p>
          <a:p>
            <a:pPr marL="742950" lvl="1" indent="-28575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The disadvantage of using these languages is that special simulation procedures are not built in.</a:t>
            </a:r>
          </a:p>
          <a:p>
            <a:pPr marL="742950" lvl="1" indent="-28575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Usually, it takes many lines of computer code written in, say, BASIC, to perform the tasks performed by a single command in a special-purpose package.</a:t>
            </a:r>
          </a:p>
        </p:txBody>
      </p:sp>
    </p:spTree>
  </p:cSld>
  <p:clrMapOvr>
    <a:masterClrMapping/>
  </p:clrMapOvr>
  <p:transition>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836613" y="242888"/>
            <a:ext cx="7475537" cy="433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Model Verification and Validation</a:t>
            </a:r>
          </a:p>
        </p:txBody>
      </p:sp>
      <p:sp>
        <p:nvSpPr>
          <p:cNvPr id="114691" name="Rectangle 3"/>
          <p:cNvSpPr>
            <a:spLocks noChangeArrowheads="1"/>
          </p:cNvSpPr>
          <p:nvPr/>
        </p:nvSpPr>
        <p:spPr bwMode="auto">
          <a:xfrm>
            <a:off x="677863" y="1052513"/>
            <a:ext cx="7772400" cy="29225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Verification and validation of both the model and the method used by the computer to carry out the calculations is extremely important.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Models which do not reflect real world behavior cannot be expected to generate meaningful results.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Likewise, errors in programming can result in nonsensical results.  </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US"/>
              <a:t>Pseudo-Random Numbers</a:t>
            </a:r>
          </a:p>
        </p:txBody>
      </p:sp>
      <p:sp>
        <p:nvSpPr>
          <p:cNvPr id="11267" name="Rectangle 3"/>
          <p:cNvSpPr>
            <a:spLocks noGrp="1" noChangeArrowheads="1"/>
          </p:cNvSpPr>
          <p:nvPr>
            <p:ph type="body" idx="1"/>
          </p:nvPr>
        </p:nvSpPr>
        <p:spPr>
          <a:xfrm>
            <a:off x="687388" y="1054100"/>
            <a:ext cx="7772400" cy="3348038"/>
          </a:xfrm>
          <a:noFill/>
          <a:ln/>
        </p:spPr>
        <p:txBody>
          <a:bodyPr/>
          <a:lstStyle/>
          <a:p>
            <a:r>
              <a:rPr lang="en-US" dirty="0"/>
              <a:t>Because a computer program generates random numbers for the mapping according to some formula, the numbers are not truly generated in a random fashion.  </a:t>
            </a:r>
          </a:p>
          <a:p>
            <a:r>
              <a:rPr lang="en-US" dirty="0"/>
              <a:t>However, using standard statistical tests, the numbers can be shown to appear to be drawn from a random process.  </a:t>
            </a:r>
          </a:p>
          <a:p>
            <a:r>
              <a:rPr lang="en-US" dirty="0"/>
              <a:t>These numbers are called </a:t>
            </a:r>
            <a:r>
              <a:rPr lang="en-US" u="sng" dirty="0"/>
              <a:t>pseudo-random numbers</a:t>
            </a:r>
            <a:r>
              <a:rPr lang="en-US" dirty="0"/>
              <a:t>. </a:t>
            </a:r>
            <a:endParaRPr lang="en-US" dirty="0" smtClean="0"/>
          </a:p>
          <a:p>
            <a:r>
              <a:rPr lang="en-US" dirty="0" smtClean="0"/>
              <a:t>In Excel, a value can be obtained for a probabilistic input that is normally distributed using the formula:</a:t>
            </a:r>
          </a:p>
          <a:p>
            <a:pPr>
              <a:buNone/>
            </a:pPr>
            <a:endParaRPr lang="en-US" sz="800" dirty="0" smtClean="0"/>
          </a:p>
          <a:p>
            <a:pPr>
              <a:buNone/>
            </a:pPr>
            <a:r>
              <a:rPr lang="en-US" dirty="0" smtClean="0"/>
              <a:t>	    =NORMINV(RAND(),</a:t>
            </a:r>
            <a:r>
              <a:rPr lang="en-US" i="1" dirty="0" smtClean="0"/>
              <a:t>Mean</a:t>
            </a:r>
            <a:r>
              <a:rPr lang="en-US" dirty="0" smtClean="0"/>
              <a:t>, </a:t>
            </a:r>
            <a:r>
              <a:rPr lang="en-US" i="1" dirty="0" smtClean="0"/>
              <a:t>Standard Deviation</a:t>
            </a:r>
            <a:r>
              <a:rPr lang="en-US" dirty="0" smtClean="0"/>
              <a:t>) </a:t>
            </a:r>
            <a:endParaRPr lang="en-US" dirty="0"/>
          </a:p>
        </p:txBody>
      </p:sp>
    </p:spTree>
  </p:cSld>
  <p:clrMapOvr>
    <a:masterClrMapping/>
  </p:clrMapOvr>
  <p:transition>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Model Verification and Validation</a:t>
            </a:r>
          </a:p>
        </p:txBody>
      </p:sp>
      <p:sp>
        <p:nvSpPr>
          <p:cNvPr id="115715" name="Rectangle 3"/>
          <p:cNvSpPr>
            <a:spLocks noChangeArrowheads="1"/>
          </p:cNvSpPr>
          <p:nvPr/>
        </p:nvSpPr>
        <p:spPr bwMode="auto">
          <a:xfrm>
            <a:off x="687388" y="1054100"/>
            <a:ext cx="7772400" cy="25860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Validation is generally done by having an expert review the model and the computer code for errors.</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Ideally, the simulation should be run using actual past data.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Predictions from the simulation model should be compared with historical results.</a:t>
            </a:r>
          </a:p>
        </p:txBody>
      </p:sp>
    </p:spTree>
  </p:cSld>
  <p:clrMapOvr>
    <a:masterClrMapping/>
  </p:clrMapOvr>
  <p:transition>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Advantages of Using Simulation</a:t>
            </a:r>
          </a:p>
        </p:txBody>
      </p:sp>
      <p:sp>
        <p:nvSpPr>
          <p:cNvPr id="116739" name="Rectangle 3"/>
          <p:cNvSpPr>
            <a:spLocks noChangeArrowheads="1"/>
          </p:cNvSpPr>
          <p:nvPr/>
        </p:nvSpPr>
        <p:spPr bwMode="auto">
          <a:xfrm>
            <a:off x="687388" y="1054100"/>
            <a:ext cx="7772400" cy="2471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Among the advantages of simulation is the </a:t>
            </a:r>
            <a:r>
              <a:rPr lang="en-US" sz="2400" u="sng">
                <a:effectLst>
                  <a:outerShdw blurRad="38100" dist="38100" dir="2700000" algn="tl">
                    <a:srgbClr val="000000"/>
                  </a:outerShdw>
                </a:effectLst>
              </a:rPr>
              <a:t>ability to gain insights</a:t>
            </a:r>
            <a:r>
              <a:rPr lang="en-US" sz="2400">
                <a:effectLst>
                  <a:outerShdw blurRad="38100" dist="38100" dir="2700000" algn="tl">
                    <a:srgbClr val="000000"/>
                  </a:outerShdw>
                </a:effectLst>
              </a:rPr>
              <a:t> into the model solution which may be impossible to attain through other techniques.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Also, once the simulation has been developed, it provides a </a:t>
            </a:r>
            <a:r>
              <a:rPr lang="en-US" sz="2400" u="sng">
                <a:effectLst>
                  <a:outerShdw blurRad="38100" dist="38100" dir="2700000" algn="tl">
                    <a:srgbClr val="000000"/>
                  </a:outerShdw>
                </a:effectLst>
              </a:rPr>
              <a:t>convenient experimental laboratory</a:t>
            </a:r>
            <a:r>
              <a:rPr lang="en-US" sz="2400">
                <a:effectLst>
                  <a:outerShdw blurRad="38100" dist="38100" dir="2700000" algn="tl">
                    <a:srgbClr val="000000"/>
                  </a:outerShdw>
                </a:effectLst>
              </a:rPr>
              <a:t> to perform "what if" and sensitivity analysis.</a:t>
            </a:r>
          </a:p>
        </p:txBody>
      </p:sp>
    </p:spTree>
  </p:cSld>
  <p:clrMapOvr>
    <a:masterClrMapping/>
  </p:clrMapOvr>
  <p:transition>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Disadvantages of Using Simulation</a:t>
            </a:r>
          </a:p>
        </p:txBody>
      </p:sp>
      <p:sp>
        <p:nvSpPr>
          <p:cNvPr id="117763" name="Rectangle 3"/>
          <p:cNvSpPr>
            <a:spLocks noChangeArrowheads="1"/>
          </p:cNvSpPr>
          <p:nvPr/>
        </p:nvSpPr>
        <p:spPr bwMode="auto">
          <a:xfrm>
            <a:off x="687388" y="1054100"/>
            <a:ext cx="7772400" cy="3690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A large amount of time may be required to develop the simulation.</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There is no guarantee that the solution obtained will actually be optimal.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Simulation is, in effect, a </a:t>
            </a:r>
            <a:r>
              <a:rPr lang="en-US" sz="2400" u="sng">
                <a:effectLst>
                  <a:outerShdw blurRad="38100" dist="38100" dir="2700000" algn="tl">
                    <a:srgbClr val="000000"/>
                  </a:outerShdw>
                </a:effectLst>
              </a:rPr>
              <a:t>trial and error method</a:t>
            </a:r>
            <a:r>
              <a:rPr lang="en-US" sz="2400">
                <a:effectLst>
                  <a:outerShdw blurRad="38100" dist="38100" dir="2700000" algn="tl">
                    <a:srgbClr val="000000"/>
                  </a:outerShdw>
                </a:effectLst>
              </a:rPr>
              <a:t> of comparing different policy inputs.  </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It does not determine if some input which was not considered could have provided a better solution for the model.</a:t>
            </a:r>
          </a:p>
        </p:txBody>
      </p:sp>
    </p:spTree>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a:lstStyle/>
          <a:p>
            <a:r>
              <a:rPr lang="en-US" dirty="0"/>
              <a:t>End of Chapter </a:t>
            </a:r>
            <a:r>
              <a:rPr lang="en-US" dirty="0" smtClean="0"/>
              <a:t>16</a:t>
            </a:r>
            <a:endParaRPr lang="en-US" dirty="0"/>
          </a:p>
        </p:txBody>
      </p:sp>
      <p:sp>
        <p:nvSpPr>
          <p:cNvPr id="45059" name="AutoShape 3"/>
          <p:cNvSpPr>
            <a:spLocks noChangeArrowheads="1"/>
          </p:cNvSpPr>
          <p:nvPr/>
        </p:nvSpPr>
        <p:spPr bwMode="auto">
          <a:xfrm>
            <a:off x="3786188" y="28194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45060" name="Freeform 4"/>
          <p:cNvSpPr>
            <a:spLocks/>
          </p:cNvSpPr>
          <p:nvPr/>
        </p:nvSpPr>
        <p:spPr bwMode="auto">
          <a:xfrm>
            <a:off x="3930650" y="19050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w="12700" cap="rnd" cmpd="sng">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6613" y="204788"/>
            <a:ext cx="7475537" cy="509587"/>
          </a:xfrm>
          <a:noFill/>
          <a:ln/>
        </p:spPr>
        <p:txBody>
          <a:bodyPr/>
          <a:lstStyle/>
          <a:p>
            <a:r>
              <a:rPr lang="en-US"/>
              <a:t>Time Increments</a:t>
            </a:r>
          </a:p>
        </p:txBody>
      </p:sp>
      <p:sp>
        <p:nvSpPr>
          <p:cNvPr id="12291" name="Rectangle 3"/>
          <p:cNvSpPr>
            <a:spLocks noGrp="1" noChangeArrowheads="1"/>
          </p:cNvSpPr>
          <p:nvPr>
            <p:ph type="body" idx="1"/>
          </p:nvPr>
        </p:nvSpPr>
        <p:spPr>
          <a:xfrm>
            <a:off x="687388" y="1055688"/>
            <a:ext cx="7456487" cy="3182937"/>
          </a:xfrm>
          <a:noFill/>
          <a:ln/>
        </p:spPr>
        <p:txBody>
          <a:bodyPr/>
          <a:lstStyle/>
          <a:p>
            <a:r>
              <a:rPr lang="en-US"/>
              <a:t>In a </a:t>
            </a:r>
            <a:r>
              <a:rPr lang="en-US" u="sng"/>
              <a:t>fixed-time simulation model</a:t>
            </a:r>
            <a:r>
              <a:rPr lang="en-US"/>
              <a:t>, time periods are incremented by a fixed amount.  For each time period a different set of data from the input sequence is used to calculate the effects on the model.</a:t>
            </a:r>
          </a:p>
          <a:p>
            <a:r>
              <a:rPr lang="en-US"/>
              <a:t>In a </a:t>
            </a:r>
            <a:r>
              <a:rPr lang="en-US" u="sng"/>
              <a:t>next-event simulation model</a:t>
            </a:r>
            <a:r>
              <a:rPr lang="en-US"/>
              <a:t>, time periods are not fixed but are determined by the data values from the input sequence.</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a:t>Experimental Design</a:t>
            </a:r>
          </a:p>
        </p:txBody>
      </p:sp>
      <p:sp>
        <p:nvSpPr>
          <p:cNvPr id="15363" name="Rectangle 3"/>
          <p:cNvSpPr>
            <a:spLocks noGrp="1" noChangeArrowheads="1"/>
          </p:cNvSpPr>
          <p:nvPr>
            <p:ph type="body" idx="1"/>
          </p:nvPr>
        </p:nvSpPr>
        <p:spPr>
          <a:xfrm>
            <a:off x="687388" y="1079500"/>
            <a:ext cx="7772400" cy="4999038"/>
          </a:xfrm>
          <a:noFill/>
          <a:ln/>
        </p:spPr>
        <p:txBody>
          <a:bodyPr/>
          <a:lstStyle/>
          <a:p>
            <a:pPr>
              <a:lnSpc>
                <a:spcPct val="90000"/>
              </a:lnSpc>
            </a:pPr>
            <a:r>
              <a:rPr lang="en-US" u="sng"/>
              <a:t>Experimental design</a:t>
            </a:r>
            <a:r>
              <a:rPr lang="en-US"/>
              <a:t> is an important consideration in the simulation process.  </a:t>
            </a:r>
          </a:p>
          <a:p>
            <a:pPr>
              <a:lnSpc>
                <a:spcPct val="90000"/>
              </a:lnSpc>
            </a:pPr>
            <a:r>
              <a:rPr lang="en-US"/>
              <a:t>Issues such as the length of time of the simulation and the treatment of initial data outputs from the model must be addressed prior to collecting and analyzing output data.  </a:t>
            </a:r>
          </a:p>
          <a:p>
            <a:pPr>
              <a:lnSpc>
                <a:spcPct val="90000"/>
              </a:lnSpc>
            </a:pPr>
            <a:r>
              <a:rPr lang="en-US"/>
              <a:t>Normally one is interested in results for the </a:t>
            </a:r>
            <a:r>
              <a:rPr lang="en-US" u="sng"/>
              <a:t>steady state </a:t>
            </a:r>
            <a:r>
              <a:rPr lang="en-US"/>
              <a:t>(long run) operation of the system being modeled.</a:t>
            </a:r>
          </a:p>
          <a:p>
            <a:pPr>
              <a:lnSpc>
                <a:spcPct val="90000"/>
              </a:lnSpc>
            </a:pPr>
            <a:r>
              <a:rPr lang="en-US"/>
              <a:t>The initial data inputs to the simulation generally represent a </a:t>
            </a:r>
            <a:r>
              <a:rPr lang="en-US" u="sng"/>
              <a:t>start-up period</a:t>
            </a:r>
            <a:r>
              <a:rPr lang="en-US"/>
              <a:t> for the process and it may be important that the data outputs for this start-up period be neglected for predicting this long run behavior.</a:t>
            </a: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a:t>Experimental Design</a:t>
            </a:r>
          </a:p>
        </p:txBody>
      </p:sp>
      <p:sp>
        <p:nvSpPr>
          <p:cNvPr id="16387" name="Rectangle 3"/>
          <p:cNvSpPr>
            <a:spLocks noGrp="1" noChangeArrowheads="1"/>
          </p:cNvSpPr>
          <p:nvPr>
            <p:ph type="body" idx="1"/>
          </p:nvPr>
        </p:nvSpPr>
        <p:spPr>
          <a:xfrm>
            <a:off x="687388" y="1054100"/>
            <a:ext cx="7772400" cy="2497138"/>
          </a:xfrm>
          <a:noFill/>
          <a:ln/>
        </p:spPr>
        <p:txBody>
          <a:bodyPr/>
          <a:lstStyle/>
          <a:p>
            <a:r>
              <a:rPr lang="en-US"/>
              <a:t>For each policy under consideration by the decision maker, the simulation is run by considering a long sequence of input data values (given by a pseudo-random number generator).  </a:t>
            </a:r>
          </a:p>
          <a:p>
            <a:r>
              <a:rPr lang="en-US"/>
              <a:t>Whenever possible, different policies should be compared by using the same sequence of input data.</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1374</TotalTime>
  <Pages>41</Pages>
  <Words>2174</Words>
  <Application>Microsoft Office PowerPoint</Application>
  <PresentationFormat>On-screen Show (4:3)</PresentationFormat>
  <Paragraphs>531</Paragraphs>
  <Slides>63</Slides>
  <Notes>62</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QMB11ch01</vt:lpstr>
      <vt:lpstr>PowerPoint Presentation</vt:lpstr>
      <vt:lpstr>Chapter 16 Simulation</vt:lpstr>
      <vt:lpstr>Simulation Modeling</vt:lpstr>
      <vt:lpstr>What-If Analysis</vt:lpstr>
      <vt:lpstr>Random Variables</vt:lpstr>
      <vt:lpstr>Pseudo-Random Numbers</vt:lpstr>
      <vt:lpstr>Time Increments</vt:lpstr>
      <vt:lpstr>Experimental Design</vt:lpstr>
      <vt:lpstr>Experimental Design</vt:lpstr>
      <vt:lpstr>PowerPoint Presentation</vt:lpstr>
      <vt:lpstr>PowerPoint Presentation</vt:lpstr>
      <vt:lpstr>PowerPoint Presentation</vt:lpstr>
      <vt:lpstr>PowerPoint Presentation</vt:lpstr>
      <vt:lpstr>PowerPoint Presentation</vt:lpstr>
      <vt:lpstr>Example:  Dynogen, Inc.</vt:lpstr>
      <vt:lpstr>Example:  Dynogen, Inc.</vt:lpstr>
      <vt:lpstr>Example:  Dynogen, Inc.</vt:lpstr>
      <vt:lpstr>Example:  Dynogen, Inc.</vt:lpstr>
      <vt:lpstr>Example:  Dynogen, Inc.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Mark Koff’s Process</vt:lpstr>
      <vt:lpstr>PowerPoint Presentation</vt:lpstr>
      <vt:lpstr>Example:  Mark Koff’s Process</vt:lpstr>
      <vt:lpstr>Example:  Mark Koff’s Process</vt:lpstr>
      <vt:lpstr>Example:  Mark Koff’s Process</vt:lpstr>
      <vt:lpstr>Example:  Mark Koff’s Process</vt:lpstr>
      <vt:lpstr>Example:  Mark Koff’s Process</vt:lpstr>
      <vt:lpstr>Example:  Mark Koff’s Process</vt:lpstr>
      <vt:lpstr>Waiting Line Example:  Wayne Airport</vt:lpstr>
      <vt:lpstr>PowerPoint Presentation</vt:lpstr>
      <vt:lpstr>Waiting Line Example:  Wayne Airport</vt:lpstr>
      <vt:lpstr>Waiting Line Example:  Wayne Airport</vt:lpstr>
      <vt:lpstr>PowerPoint Presentation</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Waiting Line Example:  Wayne Airport</vt:lpstr>
      <vt:lpstr>Other Simulation Issues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Chapter 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16</dc:title>
  <dc:subject>Simulation</dc:subject>
  <dc:creator>John Loucks</dc:creator>
  <cp:lastModifiedBy>John IV</cp:lastModifiedBy>
  <cp:revision>110</cp:revision>
  <cp:lastPrinted>1601-01-01T00:00:00Z</cp:lastPrinted>
  <dcterms:created xsi:type="dcterms:W3CDTF">1996-04-17T17:08:00Z</dcterms:created>
  <dcterms:modified xsi:type="dcterms:W3CDTF">2012-02-16T17:03:02Z</dcterms:modified>
</cp:coreProperties>
</file>