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47"/>
  </p:notesMasterIdLst>
  <p:handoutMasterIdLst>
    <p:handoutMasterId r:id="rId48"/>
  </p:handoutMasterIdLst>
  <p:sldIdLst>
    <p:sldId id="280" r:id="rId2"/>
    <p:sldId id="257" r:id="rId3"/>
    <p:sldId id="258" r:id="rId4"/>
    <p:sldId id="299" r:id="rId5"/>
    <p:sldId id="289" r:id="rId6"/>
    <p:sldId id="290" r:id="rId7"/>
    <p:sldId id="291" r:id="rId8"/>
    <p:sldId id="300" r:id="rId9"/>
    <p:sldId id="301" r:id="rId10"/>
    <p:sldId id="292" r:id="rId11"/>
    <p:sldId id="295" r:id="rId12"/>
    <p:sldId id="294" r:id="rId13"/>
    <p:sldId id="296" r:id="rId14"/>
    <p:sldId id="302" r:id="rId15"/>
    <p:sldId id="303" r:id="rId16"/>
    <p:sldId id="304" r:id="rId17"/>
    <p:sldId id="306" r:id="rId18"/>
    <p:sldId id="307" r:id="rId19"/>
    <p:sldId id="297" r:id="rId20"/>
    <p:sldId id="298" r:id="rId21"/>
    <p:sldId id="314" r:id="rId22"/>
    <p:sldId id="265" r:id="rId23"/>
    <p:sldId id="266" r:id="rId24"/>
    <p:sldId id="267" r:id="rId25"/>
    <p:sldId id="268" r:id="rId26"/>
    <p:sldId id="269" r:id="rId27"/>
    <p:sldId id="288" r:id="rId28"/>
    <p:sldId id="270" r:id="rId29"/>
    <p:sldId id="282" r:id="rId30"/>
    <p:sldId id="271" r:id="rId31"/>
    <p:sldId id="285" r:id="rId32"/>
    <p:sldId id="309" r:id="rId33"/>
    <p:sldId id="312" r:id="rId34"/>
    <p:sldId id="313" r:id="rId35"/>
    <p:sldId id="272" r:id="rId36"/>
    <p:sldId id="273" r:id="rId37"/>
    <p:sldId id="311" r:id="rId38"/>
    <p:sldId id="274" r:id="rId39"/>
    <p:sldId id="275" r:id="rId40"/>
    <p:sldId id="310" r:id="rId41"/>
    <p:sldId id="276" r:id="rId42"/>
    <p:sldId id="286" r:id="rId43"/>
    <p:sldId id="277" r:id="rId44"/>
    <p:sldId id="283" r:id="rId45"/>
    <p:sldId id="278" r:id="rId4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F4EA"/>
    <a:srgbClr val="FFFFFF"/>
    <a:srgbClr val="292929"/>
    <a:srgbClr val="A50021"/>
    <a:srgbClr val="006699"/>
    <a:srgbClr val="0099CC"/>
    <a:srgbClr val="DDDDD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787"/>
    <p:restoredTop sz="99824" autoAdjust="0"/>
  </p:normalViewPr>
  <p:slideViewPr>
    <p:cSldViewPr snapToGrid="0">
      <p:cViewPr>
        <p:scale>
          <a:sx n="75" d="100"/>
          <a:sy n="75" d="100"/>
        </p:scale>
        <p:origin x="-762" y="-72"/>
      </p:cViewPr>
      <p:guideLst>
        <p:guide orient="horz" pos="809"/>
        <p:guide pos="50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6.xml"/><Relationship Id="rId18" Type="http://schemas.openxmlformats.org/officeDocument/2006/relationships/slide" Target="slides/slide34.xml"/><Relationship Id="rId3" Type="http://schemas.openxmlformats.org/officeDocument/2006/relationships/slide" Target="slides/slide8.xml"/><Relationship Id="rId7" Type="http://schemas.openxmlformats.org/officeDocument/2006/relationships/slide" Target="slides/slide13.xml"/><Relationship Id="rId12" Type="http://schemas.openxmlformats.org/officeDocument/2006/relationships/slide" Target="slides/slide25.xml"/><Relationship Id="rId17" Type="http://schemas.openxmlformats.org/officeDocument/2006/relationships/slide" Target="slides/slide33.xml"/><Relationship Id="rId2" Type="http://schemas.openxmlformats.org/officeDocument/2006/relationships/slide" Target="slides/slide5.xml"/><Relationship Id="rId16" Type="http://schemas.openxmlformats.org/officeDocument/2006/relationships/slide" Target="slides/slide32.xml"/><Relationship Id="rId20" Type="http://schemas.openxmlformats.org/officeDocument/2006/relationships/slide" Target="slides/slide40.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24.xml"/><Relationship Id="rId5" Type="http://schemas.openxmlformats.org/officeDocument/2006/relationships/slide" Target="slides/slide10.xml"/><Relationship Id="rId15" Type="http://schemas.openxmlformats.org/officeDocument/2006/relationships/slide" Target="slides/slide30.xml"/><Relationship Id="rId10" Type="http://schemas.openxmlformats.org/officeDocument/2006/relationships/slide" Target="slides/slide16.xml"/><Relationship Id="rId19" Type="http://schemas.openxmlformats.org/officeDocument/2006/relationships/slide" Target="slides/slide37.xml"/><Relationship Id="rId4" Type="http://schemas.openxmlformats.org/officeDocument/2006/relationships/slide" Target="slides/slide9.xml"/><Relationship Id="rId9" Type="http://schemas.openxmlformats.org/officeDocument/2006/relationships/slide" Target="slides/slide15.xml"/><Relationship Id="rId14"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1C5DF532-23A2-433A-BDA7-8F05ED567F3C}" type="slidenum">
              <a:rPr lang="en-US" sz="1400">
                <a:effectLst/>
              </a:rPr>
              <a:pPr algn="r"/>
              <a:t>‹#›</a:t>
            </a:fld>
            <a:endParaRPr lang="en-US" sz="1400">
              <a:effectLst/>
            </a:endParaRPr>
          </a:p>
        </p:txBody>
      </p:sp>
    </p:spTree>
    <p:extLst>
      <p:ext uri="{BB962C8B-B14F-4D97-AF65-F5344CB8AC3E}">
        <p14:creationId xmlns:p14="http://schemas.microsoft.com/office/powerpoint/2010/main" val="2198039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8C2AC336-3D73-47BF-81DA-8A91BA5BD6AB}" type="slidenum">
              <a:rPr lang="en-US" sz="1400">
                <a:effectLst/>
              </a:rPr>
              <a:pPr algn="r"/>
              <a:t>‹#›</a:t>
            </a:fld>
            <a:endParaRPr lang="en-US" sz="1400">
              <a:effectLst/>
            </a:endParaRPr>
          </a:p>
        </p:txBody>
      </p:sp>
    </p:spTree>
    <p:extLst>
      <p:ext uri="{BB962C8B-B14F-4D97-AF65-F5344CB8AC3E}">
        <p14:creationId xmlns:p14="http://schemas.microsoft.com/office/powerpoint/2010/main" val="3337581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50938" y="692150"/>
            <a:ext cx="4556125" cy="3416300"/>
          </a:xfrm>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692150"/>
            <a:ext cx="4556125" cy="3416300"/>
          </a:xfrm>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50938" y="692150"/>
            <a:ext cx="4556125" cy="3416300"/>
          </a:xfrm>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50938" y="692150"/>
            <a:ext cx="4556125" cy="3416300"/>
          </a:xfrm>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50938" y="692150"/>
            <a:ext cx="4556125" cy="3416300"/>
          </a:xfrm>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0938" y="692150"/>
            <a:ext cx="4556125" cy="3416300"/>
          </a:xfrm>
          <a:ln/>
        </p:spPr>
      </p:sp>
      <p:sp>
        <p:nvSpPr>
          <p:cNvPr id="28675"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50938" y="692150"/>
            <a:ext cx="4556125" cy="3416300"/>
          </a:xfrm>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50938" y="692150"/>
            <a:ext cx="4556125" cy="3416300"/>
          </a:xfrm>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0938" y="692150"/>
            <a:ext cx="4556125" cy="3416300"/>
          </a:xfrm>
          <a:ln/>
        </p:spPr>
      </p:sp>
      <p:sp>
        <p:nvSpPr>
          <p:cNvPr id="37891"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50938" y="692150"/>
            <a:ext cx="4556125" cy="3416300"/>
          </a:xfrm>
          <a:ln/>
        </p:spPr>
      </p:sp>
      <p:sp>
        <p:nvSpPr>
          <p:cNvPr id="40963"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0938" y="692150"/>
            <a:ext cx="4556125" cy="3416300"/>
          </a:xfrm>
          <a:ln/>
        </p:spPr>
      </p:sp>
      <p:sp>
        <p:nvSpPr>
          <p:cNvPr id="41987"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50938" y="692150"/>
            <a:ext cx="4556125" cy="3416300"/>
          </a:xfrm>
          <a:ln/>
        </p:spPr>
      </p:sp>
      <p:sp>
        <p:nvSpPr>
          <p:cNvPr id="29699"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50938" y="692150"/>
            <a:ext cx="4556125" cy="3416300"/>
          </a:xfrm>
          <a:ln/>
        </p:spPr>
      </p:sp>
      <p:sp>
        <p:nvSpPr>
          <p:cNvPr id="43011"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50938" y="692150"/>
            <a:ext cx="4556125" cy="3416300"/>
          </a:xfrm>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692150"/>
            <a:ext cx="4556125" cy="3416300"/>
          </a:xfrm>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50938" y="692150"/>
            <a:ext cx="4556125" cy="3416300"/>
          </a:xfrm>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50938" y="692150"/>
            <a:ext cx="4556125" cy="3416300"/>
          </a:xfrm>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0938" y="692150"/>
            <a:ext cx="4556125" cy="3416300"/>
          </a:xfrm>
          <a:ln/>
        </p:spPr>
      </p:sp>
      <p:sp>
        <p:nvSpPr>
          <p:cNvPr id="46083"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50938" y="692150"/>
            <a:ext cx="4556125" cy="3416300"/>
          </a:xfrm>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50938" y="692150"/>
            <a:ext cx="4556125" cy="3416300"/>
          </a:xfrm>
          <a:ln/>
        </p:spPr>
      </p:sp>
      <p:sp>
        <p:nvSpPr>
          <p:cNvPr id="48131"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p:txBody>
          <a:bodyPr/>
          <a:lstStyle/>
          <a:p>
            <a:pPr>
              <a:spcBef>
                <a:spcPct val="0"/>
              </a:spcBef>
            </a:pPr>
            <a:endParaRPr lang="en-US" sz="24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692150"/>
            <a:ext cx="4556125" cy="3416300"/>
          </a:xfrm>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52388"/>
            <a:ext cx="1971675"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2388"/>
            <a:ext cx="5764213"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104900"/>
            <a:ext cx="386715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1104900"/>
            <a:ext cx="386715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6699">
                <a:gamma/>
                <a:shade val="46275"/>
                <a:invGamma/>
              </a:srgbClr>
            </a:gs>
            <a:gs pos="50000">
              <a:srgbClr val="666699"/>
            </a:gs>
            <a:gs pos="100000">
              <a:srgbClr val="666699">
                <a:gamma/>
                <a:shade val="46275"/>
                <a:invGamma/>
              </a:srgbClr>
            </a:gs>
          </a:gsLst>
          <a:lin ang="5400000" scaled="1"/>
        </a:gra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457200" y="304800"/>
            <a:ext cx="8231188" cy="6183313"/>
            <a:chOff x="372" y="186"/>
            <a:chExt cx="5185" cy="3895"/>
          </a:xfrm>
        </p:grpSpPr>
        <p:grpSp>
          <p:nvGrpSpPr>
            <p:cNvPr id="77827" name="Group 3"/>
            <p:cNvGrpSpPr>
              <a:grpSpLocks/>
            </p:cNvGrpSpPr>
            <p:nvPr/>
          </p:nvGrpSpPr>
          <p:grpSpPr bwMode="auto">
            <a:xfrm>
              <a:off x="372" y="186"/>
              <a:ext cx="5185" cy="919"/>
              <a:chOff x="372" y="186"/>
              <a:chExt cx="5185" cy="919"/>
            </a:xfrm>
          </p:grpSpPr>
          <p:sp>
            <p:nvSpPr>
              <p:cNvPr id="77828" name="Freeform 4"/>
              <p:cNvSpPr>
                <a:spLocks/>
              </p:cNvSpPr>
              <p:nvPr/>
            </p:nvSpPr>
            <p:spPr bwMode="auto">
              <a:xfrm>
                <a:off x="372" y="192"/>
                <a:ext cx="86" cy="913"/>
              </a:xfrm>
              <a:custGeom>
                <a:avLst/>
                <a:gdLst/>
                <a:ahLst/>
                <a:cxnLst>
                  <a:cxn ang="0">
                    <a:pos x="0" y="0"/>
                  </a:cxn>
                  <a:cxn ang="0">
                    <a:pos x="85" y="96"/>
                  </a:cxn>
                  <a:cxn ang="0">
                    <a:pos x="85" y="816"/>
                  </a:cxn>
                  <a:cxn ang="0">
                    <a:pos x="0" y="912"/>
                  </a:cxn>
                  <a:cxn ang="0">
                    <a:pos x="0" y="0"/>
                  </a:cxn>
                </a:cxnLst>
                <a:rect l="0" t="0" r="r" b="b"/>
                <a:pathLst>
                  <a:path w="86" h="913">
                    <a:moveTo>
                      <a:pt x="0" y="0"/>
                    </a:moveTo>
                    <a:lnTo>
                      <a:pt x="85" y="96"/>
                    </a:lnTo>
                    <a:lnTo>
                      <a:pt x="85" y="816"/>
                    </a:lnTo>
                    <a:lnTo>
                      <a:pt x="0" y="912"/>
                    </a:lnTo>
                    <a:lnTo>
                      <a:pt x="0" y="0"/>
                    </a:lnTo>
                  </a:path>
                </a:pathLst>
              </a:custGeom>
              <a:noFill/>
              <a:ln w="12700" cap="rnd" cmpd="sng">
                <a:noFill/>
                <a:prstDash val="solid"/>
                <a:round/>
                <a:headEnd type="none" w="med" len="med"/>
                <a:tailEnd type="none" w="med" len="med"/>
              </a:ln>
              <a:effectLst/>
            </p:spPr>
            <p:txBody>
              <a:bodyPr/>
              <a:lstStyle/>
              <a:p>
                <a:endParaRPr lang="en-US"/>
              </a:p>
            </p:txBody>
          </p:sp>
          <p:sp>
            <p:nvSpPr>
              <p:cNvPr id="77829" name="Freeform 5"/>
              <p:cNvSpPr>
                <a:spLocks/>
              </p:cNvSpPr>
              <p:nvPr/>
            </p:nvSpPr>
            <p:spPr bwMode="auto">
              <a:xfrm>
                <a:off x="5470" y="186"/>
                <a:ext cx="87" cy="910"/>
              </a:xfrm>
              <a:custGeom>
                <a:avLst/>
                <a:gdLst/>
                <a:ahLst/>
                <a:cxnLst>
                  <a:cxn ang="0">
                    <a:pos x="86" y="0"/>
                  </a:cxn>
                  <a:cxn ang="0">
                    <a:pos x="0" y="93"/>
                  </a:cxn>
                  <a:cxn ang="0">
                    <a:pos x="0" y="813"/>
                  </a:cxn>
                  <a:cxn ang="0">
                    <a:pos x="86" y="909"/>
                  </a:cxn>
                  <a:cxn ang="0">
                    <a:pos x="86" y="0"/>
                  </a:cxn>
                </a:cxnLst>
                <a:rect l="0" t="0" r="r" b="b"/>
                <a:pathLst>
                  <a:path w="87" h="910">
                    <a:moveTo>
                      <a:pt x="86" y="0"/>
                    </a:moveTo>
                    <a:lnTo>
                      <a:pt x="0" y="93"/>
                    </a:lnTo>
                    <a:lnTo>
                      <a:pt x="0" y="813"/>
                    </a:lnTo>
                    <a:lnTo>
                      <a:pt x="86" y="909"/>
                    </a:lnTo>
                    <a:lnTo>
                      <a:pt x="86" y="0"/>
                    </a:lnTo>
                  </a:path>
                </a:pathLst>
              </a:custGeom>
              <a:noFill/>
              <a:ln w="12700" cap="rnd" cmpd="sng">
                <a:noFill/>
                <a:prstDash val="solid"/>
                <a:round/>
                <a:headEnd type="none" w="med" len="med"/>
                <a:tailEnd type="none" w="med" len="med"/>
              </a:ln>
              <a:effectLst/>
            </p:spPr>
            <p:txBody>
              <a:bodyPr/>
              <a:lstStyle/>
              <a:p>
                <a:endParaRPr lang="en-US"/>
              </a:p>
            </p:txBody>
          </p:sp>
          <p:sp>
            <p:nvSpPr>
              <p:cNvPr id="77830" name="Freeform 6"/>
              <p:cNvSpPr>
                <a:spLocks/>
              </p:cNvSpPr>
              <p:nvPr/>
            </p:nvSpPr>
            <p:spPr bwMode="auto">
              <a:xfrm>
                <a:off x="372" y="189"/>
                <a:ext cx="5185" cy="103"/>
              </a:xfrm>
              <a:custGeom>
                <a:avLst/>
                <a:gdLst/>
                <a:ahLst/>
                <a:cxnLst>
                  <a:cxn ang="0">
                    <a:pos x="0" y="0"/>
                  </a:cxn>
                  <a:cxn ang="0">
                    <a:pos x="5184" y="3"/>
                  </a:cxn>
                  <a:cxn ang="0">
                    <a:pos x="5093" y="102"/>
                  </a:cxn>
                  <a:cxn ang="0">
                    <a:pos x="88" y="102"/>
                  </a:cxn>
                  <a:cxn ang="0">
                    <a:pos x="0" y="0"/>
                  </a:cxn>
                </a:cxnLst>
                <a:rect l="0" t="0" r="r" b="b"/>
                <a:pathLst>
                  <a:path w="5185" h="103">
                    <a:moveTo>
                      <a:pt x="0" y="0"/>
                    </a:moveTo>
                    <a:lnTo>
                      <a:pt x="5184" y="3"/>
                    </a:lnTo>
                    <a:lnTo>
                      <a:pt x="5093" y="102"/>
                    </a:lnTo>
                    <a:lnTo>
                      <a:pt x="88" y="102"/>
                    </a:lnTo>
                    <a:lnTo>
                      <a:pt x="0" y="0"/>
                    </a:lnTo>
                  </a:path>
                </a:pathLst>
              </a:custGeom>
              <a:noFill/>
              <a:ln w="12700" cap="rnd" cmpd="sng">
                <a:noFill/>
                <a:prstDash val="solid"/>
                <a:round/>
                <a:headEnd type="none" w="med" len="med"/>
                <a:tailEnd type="none" w="med" len="med"/>
              </a:ln>
              <a:effectLst/>
            </p:spPr>
            <p:txBody>
              <a:bodyPr/>
              <a:lstStyle/>
              <a:p>
                <a:endParaRPr lang="en-US"/>
              </a:p>
            </p:txBody>
          </p:sp>
        </p:grpSp>
        <p:grpSp>
          <p:nvGrpSpPr>
            <p:cNvPr id="77831" name="Group 7"/>
            <p:cNvGrpSpPr>
              <a:grpSpLocks/>
            </p:cNvGrpSpPr>
            <p:nvPr/>
          </p:nvGrpSpPr>
          <p:grpSpPr bwMode="auto">
            <a:xfrm>
              <a:off x="372" y="291"/>
              <a:ext cx="5185" cy="3790"/>
              <a:chOff x="372" y="291"/>
              <a:chExt cx="5185" cy="3790"/>
            </a:xfrm>
          </p:grpSpPr>
          <p:sp>
            <p:nvSpPr>
              <p:cNvPr id="77832" name="Freeform 8"/>
              <p:cNvSpPr>
                <a:spLocks/>
              </p:cNvSpPr>
              <p:nvPr/>
            </p:nvSpPr>
            <p:spPr bwMode="auto">
              <a:xfrm>
                <a:off x="372" y="807"/>
                <a:ext cx="79" cy="3274"/>
              </a:xfrm>
              <a:custGeom>
                <a:avLst/>
                <a:gdLst/>
                <a:ahLst/>
                <a:cxnLst>
                  <a:cxn ang="0">
                    <a:pos x="0" y="0"/>
                  </a:cxn>
                  <a:cxn ang="0">
                    <a:pos x="78" y="107"/>
                  </a:cxn>
                  <a:cxn ang="0">
                    <a:pos x="78" y="3166"/>
                  </a:cxn>
                  <a:cxn ang="0">
                    <a:pos x="0" y="3273"/>
                  </a:cxn>
                  <a:cxn ang="0">
                    <a:pos x="0" y="0"/>
                  </a:cxn>
                </a:cxnLst>
                <a:rect l="0" t="0" r="r" b="b"/>
                <a:pathLst>
                  <a:path w="79" h="3274">
                    <a:moveTo>
                      <a:pt x="0" y="0"/>
                    </a:moveTo>
                    <a:lnTo>
                      <a:pt x="78" y="107"/>
                    </a:lnTo>
                    <a:lnTo>
                      <a:pt x="78" y="3166"/>
                    </a:lnTo>
                    <a:lnTo>
                      <a:pt x="0" y="3273"/>
                    </a:lnTo>
                    <a:lnTo>
                      <a:pt x="0" y="0"/>
                    </a:lnTo>
                  </a:path>
                </a:pathLst>
              </a:custGeom>
              <a:noFill/>
              <a:ln w="12700" cap="rnd" cmpd="sng">
                <a:noFill/>
                <a:prstDash val="solid"/>
                <a:round/>
                <a:headEnd type="none" w="med" len="med"/>
                <a:tailEnd type="none" w="med" len="med"/>
              </a:ln>
              <a:effectLst/>
            </p:spPr>
            <p:txBody>
              <a:bodyPr/>
              <a:lstStyle/>
              <a:p>
                <a:endParaRPr lang="en-US"/>
              </a:p>
            </p:txBody>
          </p:sp>
          <p:sp>
            <p:nvSpPr>
              <p:cNvPr id="77833" name="Freeform 9"/>
              <p:cNvSpPr>
                <a:spLocks/>
              </p:cNvSpPr>
              <p:nvPr/>
            </p:nvSpPr>
            <p:spPr bwMode="auto">
              <a:xfrm>
                <a:off x="5470" y="747"/>
                <a:ext cx="84" cy="3325"/>
              </a:xfrm>
              <a:custGeom>
                <a:avLst/>
                <a:gdLst/>
                <a:ahLst/>
                <a:cxnLst>
                  <a:cxn ang="0">
                    <a:pos x="83" y="0"/>
                  </a:cxn>
                  <a:cxn ang="0">
                    <a:pos x="3" y="109"/>
                  </a:cxn>
                  <a:cxn ang="0">
                    <a:pos x="0" y="3233"/>
                  </a:cxn>
                  <a:cxn ang="0">
                    <a:pos x="83" y="3324"/>
                  </a:cxn>
                  <a:cxn ang="0">
                    <a:pos x="83" y="0"/>
                  </a:cxn>
                </a:cxnLst>
                <a:rect l="0" t="0" r="r" b="b"/>
                <a:pathLst>
                  <a:path w="84" h="3325">
                    <a:moveTo>
                      <a:pt x="83" y="0"/>
                    </a:moveTo>
                    <a:lnTo>
                      <a:pt x="3" y="109"/>
                    </a:lnTo>
                    <a:lnTo>
                      <a:pt x="0" y="3233"/>
                    </a:lnTo>
                    <a:lnTo>
                      <a:pt x="83" y="3324"/>
                    </a:lnTo>
                    <a:lnTo>
                      <a:pt x="83" y="0"/>
                    </a:lnTo>
                  </a:path>
                </a:pathLst>
              </a:custGeom>
              <a:noFill/>
              <a:ln w="12700" cap="rnd" cmpd="sng">
                <a:noFill/>
                <a:prstDash val="solid"/>
                <a:round/>
                <a:headEnd type="none" w="med" len="med"/>
                <a:tailEnd type="none" w="med" len="med"/>
              </a:ln>
              <a:effectLst/>
            </p:spPr>
            <p:txBody>
              <a:bodyPr/>
              <a:lstStyle/>
              <a:p>
                <a:endParaRPr lang="en-US"/>
              </a:p>
            </p:txBody>
          </p:sp>
          <p:sp>
            <p:nvSpPr>
              <p:cNvPr id="77834" name="Freeform 10"/>
              <p:cNvSpPr>
                <a:spLocks/>
              </p:cNvSpPr>
              <p:nvPr/>
            </p:nvSpPr>
            <p:spPr bwMode="auto">
              <a:xfrm>
                <a:off x="372" y="3984"/>
                <a:ext cx="5185" cy="88"/>
              </a:xfrm>
              <a:custGeom>
                <a:avLst/>
                <a:gdLst/>
                <a:ahLst/>
                <a:cxnLst>
                  <a:cxn ang="0">
                    <a:pos x="0" y="87"/>
                  </a:cxn>
                  <a:cxn ang="0">
                    <a:pos x="5184" y="87"/>
                  </a:cxn>
                  <a:cxn ang="0">
                    <a:pos x="5095" y="0"/>
                  </a:cxn>
                  <a:cxn ang="0">
                    <a:pos x="89" y="0"/>
                  </a:cxn>
                  <a:cxn ang="0">
                    <a:pos x="0" y="87"/>
                  </a:cxn>
                </a:cxnLst>
                <a:rect l="0" t="0" r="r" b="b"/>
                <a:pathLst>
                  <a:path w="5185" h="88">
                    <a:moveTo>
                      <a:pt x="0" y="87"/>
                    </a:moveTo>
                    <a:lnTo>
                      <a:pt x="5184" y="87"/>
                    </a:lnTo>
                    <a:lnTo>
                      <a:pt x="5095" y="0"/>
                    </a:lnTo>
                    <a:lnTo>
                      <a:pt x="89" y="0"/>
                    </a:lnTo>
                    <a:lnTo>
                      <a:pt x="0" y="87"/>
                    </a:lnTo>
                  </a:path>
                </a:pathLst>
              </a:custGeom>
              <a:noFill/>
              <a:ln w="12700" cap="rnd" cmpd="sng">
                <a:noFill/>
                <a:prstDash val="solid"/>
                <a:round/>
                <a:headEnd type="none" w="med" len="med"/>
                <a:tailEnd type="none" w="med" len="med"/>
              </a:ln>
              <a:effectLst/>
            </p:spPr>
            <p:txBody>
              <a:bodyPr/>
              <a:lstStyle/>
              <a:p>
                <a:endParaRPr lang="en-US"/>
              </a:p>
            </p:txBody>
          </p:sp>
          <p:sp>
            <p:nvSpPr>
              <p:cNvPr id="77835" name="Rectangle 11"/>
              <p:cNvSpPr>
                <a:spLocks noChangeArrowheads="1"/>
              </p:cNvSpPr>
              <p:nvPr/>
            </p:nvSpPr>
            <p:spPr bwMode="auto">
              <a:xfrm>
                <a:off x="457" y="291"/>
                <a:ext cx="5013" cy="3690"/>
              </a:xfrm>
              <a:prstGeom prst="rect">
                <a:avLst/>
              </a:prstGeom>
              <a:noFill/>
              <a:ln w="12700">
                <a:noFill/>
                <a:miter lim="800000"/>
                <a:headEnd/>
                <a:tailEnd/>
              </a:ln>
              <a:effectLst/>
            </p:spPr>
            <p:txBody>
              <a:bodyPr wrap="none" anchor="ctr"/>
              <a:lstStyle/>
              <a:p>
                <a:endParaRPr lang="en-US"/>
              </a:p>
            </p:txBody>
          </p:sp>
        </p:grpSp>
      </p:grpSp>
      <p:sp>
        <p:nvSpPr>
          <p:cNvPr id="77836" name="Rectangle 12"/>
          <p:cNvSpPr>
            <a:spLocks noGrp="1" noChangeArrowheads="1"/>
          </p:cNvSpPr>
          <p:nvPr>
            <p:ph type="title"/>
          </p:nvPr>
        </p:nvSpPr>
        <p:spPr bwMode="auto">
          <a:xfrm>
            <a:off x="685800" y="52388"/>
            <a:ext cx="7772400" cy="814387"/>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77837" name="Rectangle 13"/>
          <p:cNvSpPr>
            <a:spLocks noGrp="1" noChangeArrowheads="1"/>
          </p:cNvSpPr>
          <p:nvPr>
            <p:ph type="body" idx="1"/>
          </p:nvPr>
        </p:nvSpPr>
        <p:spPr bwMode="auto">
          <a:xfrm>
            <a:off x="687388" y="1104900"/>
            <a:ext cx="7886700" cy="464343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7" name="Rectangle 16"/>
          <p:cNvSpPr>
            <a:spLocks noChangeArrowheads="1"/>
          </p:cNvSpPr>
          <p:nvPr userDrawn="1"/>
        </p:nvSpPr>
        <p:spPr bwMode="auto">
          <a:xfrm>
            <a:off x="8012658" y="6322219"/>
            <a:ext cx="543420" cy="366767"/>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a:lstStyle>
          <a:p>
            <a:pPr algn="l"/>
            <a:r>
              <a:rPr lang="en-US" sz="1800" dirty="0">
                <a:effectLst/>
              </a:rPr>
              <a:t>  </a:t>
            </a:r>
            <a:fld id="{52D30340-E83C-4288-85A8-74FE9C04A5A1}" type="slidenum">
              <a:rPr lang="en-US" sz="1500" baseline="0">
                <a:effectLst/>
              </a:rPr>
              <a:pPr algn="l"/>
              <a:t>‹#›</a:t>
            </a:fld>
            <a:endParaRPr lang="en-US" sz="1500" baseline="0" dirty="0">
              <a:effectLst/>
            </a:endParaRPr>
          </a:p>
        </p:txBody>
      </p:sp>
      <p:sp>
        <p:nvSpPr>
          <p:cNvPr id="18" name="Rectangle 17"/>
          <p:cNvSpPr>
            <a:spLocks noChangeArrowheads="1"/>
          </p:cNvSpPr>
          <p:nvPr userDrawn="1"/>
        </p:nvSpPr>
        <p:spPr bwMode="auto">
          <a:xfrm>
            <a:off x="7596733" y="6085682"/>
            <a:ext cx="831850" cy="597599"/>
          </a:xfrm>
          <a:prstGeom prst="rect">
            <a:avLst/>
          </a:prstGeom>
          <a:noFill/>
          <a:ln w="12700">
            <a:noFill/>
            <a:miter lim="800000"/>
            <a:headEnd/>
            <a:tailEnd/>
          </a:ln>
          <a:effectLst>
            <a:outerShdw dist="17961" dir="2700000" algn="ctr" rotWithShape="0">
              <a:srgbClr val="000000"/>
            </a:outerShdw>
          </a:effectLst>
        </p:spPr>
        <p:txBody>
          <a:bodyPr lIns="90488" tIns="44450" rIns="90488" bIns="4445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a:lstStyle>
          <a:p>
            <a:pPr algn="l"/>
            <a:r>
              <a:rPr lang="en-US" sz="1800" dirty="0">
                <a:effectLst/>
              </a:rPr>
              <a:t>            </a:t>
            </a:r>
            <a:r>
              <a:rPr lang="en-US" sz="1500" baseline="0" dirty="0">
                <a:effectLst/>
              </a:rPr>
              <a:t>Slide</a:t>
            </a:r>
          </a:p>
        </p:txBody>
      </p:sp>
      <p:sp>
        <p:nvSpPr>
          <p:cNvPr id="19" name="Rectangle 18"/>
          <p:cNvSpPr>
            <a:spLocks noChangeArrowheads="1"/>
          </p:cNvSpPr>
          <p:nvPr userDrawn="1"/>
        </p:nvSpPr>
        <p:spPr bwMode="auto">
          <a:xfrm>
            <a:off x="587921" y="6269832"/>
            <a:ext cx="6827837" cy="547687"/>
          </a:xfrm>
          <a:prstGeom prst="rect">
            <a:avLst/>
          </a:prstGeom>
          <a:noFill/>
          <a:ln w="12700">
            <a:noFill/>
            <a:miter lim="800000"/>
            <a:headEnd/>
            <a:tailEnd/>
          </a:ln>
          <a:effectLst/>
        </p:spPr>
        <p:txBody>
          <a:bodyPr wrap="none" lIns="90488" tIns="44450" rIns="90488" bIns="4445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a:lstStyle>
          <a:p>
            <a:pPr algn="l">
              <a:lnSpc>
                <a:spcPts val="1600"/>
              </a:lnSpc>
              <a:spcBef>
                <a:spcPct val="20000"/>
              </a:spcBef>
              <a:defRPr/>
            </a:pPr>
            <a:r>
              <a:rPr lang="en-US" sz="1500" dirty="0">
                <a:solidFill>
                  <a:srgbClr val="FFFFFF"/>
                </a:solidFill>
                <a:effectLst>
                  <a:outerShdw blurRad="38100" dist="38100" dir="2700000" algn="tl">
                    <a:srgbClr val="000000"/>
                  </a:outerShdw>
                </a:effectLst>
                <a:latin typeface="Book Antiqua" pitchFamily="18" charset="0"/>
              </a:rPr>
              <a:t>© </a:t>
            </a:r>
            <a:r>
              <a:rPr lang="en-US" sz="1500" dirty="0" smtClean="0">
                <a:solidFill>
                  <a:srgbClr val="FFFFFF"/>
                </a:solidFill>
                <a:effectLst>
                  <a:outerShdw blurRad="38100" dist="38100" dir="2700000" algn="tl">
                    <a:srgbClr val="000000"/>
                  </a:outerShdw>
                </a:effectLst>
                <a:latin typeface="Book Antiqua" pitchFamily="18" charset="0"/>
              </a:rPr>
              <a:t>2013  </a:t>
            </a:r>
            <a:r>
              <a:rPr lang="en-US" sz="1500" dirty="0">
                <a:solidFill>
                  <a:srgbClr val="FFFFFF"/>
                </a:solidFill>
                <a:effectLst>
                  <a:outerShdw blurRad="38100" dist="38100" dir="2700000" algn="tl">
                    <a:srgbClr val="000000"/>
                  </a:outerShdw>
                </a:effectLst>
                <a:latin typeface="Book Antiqua" pitchFamily="18" charset="0"/>
              </a:rPr>
              <a:t>Cengage Learning.  All </a:t>
            </a:r>
            <a:r>
              <a:rPr lang="en-US" sz="1500" baseline="0" dirty="0">
                <a:solidFill>
                  <a:srgbClr val="FFFFFF"/>
                </a:solidFill>
                <a:effectLst>
                  <a:outerShdw blurRad="38100" dist="38100" dir="2700000" algn="tl">
                    <a:srgbClr val="000000"/>
                  </a:outerShdw>
                </a:effectLst>
                <a:latin typeface="Book Antiqua" pitchFamily="18" charset="0"/>
              </a:rPr>
              <a:t>Rights</a:t>
            </a:r>
            <a:r>
              <a:rPr lang="en-US" sz="1500" dirty="0">
                <a:solidFill>
                  <a:srgbClr val="FFFFFF"/>
                </a:solidFill>
                <a:effectLst>
                  <a:outerShdw blurRad="38100" dist="38100" dir="2700000" algn="tl">
                    <a:srgbClr val="000000"/>
                  </a:outerShdw>
                </a:effectLst>
                <a:latin typeface="Book Antiqua" pitchFamily="18" charset="0"/>
              </a:rPr>
              <a:t> Reserved.  May not be scanned, copied</a:t>
            </a:r>
          </a:p>
          <a:p>
            <a:pPr algn="l">
              <a:lnSpc>
                <a:spcPts val="1600"/>
              </a:lnSpc>
              <a:spcBef>
                <a:spcPct val="20000"/>
              </a:spcBef>
              <a:defRPr/>
            </a:pPr>
            <a:r>
              <a:rPr lang="en-US" sz="1500" dirty="0">
                <a:solidFill>
                  <a:srgbClr val="FFFFFF"/>
                </a:solidFill>
                <a:effectLst>
                  <a:outerShdw blurRad="38100" dist="38100" dir="2700000" algn="tl">
                    <a:srgbClr val="000000"/>
                  </a:outerShdw>
                </a:effectLst>
                <a:latin typeface="Book Antiqua" pitchFamily="18" charset="0"/>
              </a:rPr>
              <a:t>    or duplicated, or posted to a publicly accessible website, in whole or in part.</a:t>
            </a:r>
          </a:p>
        </p:txBody>
      </p:sp>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Users\John IV\Downloads\97808400623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5446" y="412750"/>
            <a:ext cx="4288644" cy="562610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5481875" y="2122566"/>
            <a:ext cx="2594095" cy="1827486"/>
            <a:chOff x="6033407" y="2122566"/>
            <a:chExt cx="2594095" cy="1827486"/>
          </a:xfrm>
        </p:grpSpPr>
        <p:sp>
          <p:nvSpPr>
            <p:cNvPr id="29" name="Rectangle 28"/>
            <p:cNvSpPr/>
            <p:nvPr/>
          </p:nvSpPr>
          <p:spPr bwMode="auto">
            <a:xfrm>
              <a:off x="6035673" y="2672654"/>
              <a:ext cx="2389871" cy="276999"/>
            </a:xfrm>
            <a:prstGeom prst="rect">
              <a:avLst/>
            </a:prstGeom>
            <a:solidFill>
              <a:schemeClr val="accent4">
                <a:lumMod val="1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all" normalizeH="0" dirty="0" smtClean="0">
                  <a:ln>
                    <a:noFill/>
                  </a:ln>
                  <a:solidFill>
                    <a:schemeClr val="tx1"/>
                  </a:solidFill>
                  <a:effectLst>
                    <a:outerShdw blurRad="38100" dist="38100" dir="2700000" algn="tl">
                      <a:srgbClr val="000000">
                        <a:alpha val="43137"/>
                      </a:srgbClr>
                    </a:outerShdw>
                  </a:effectLst>
                  <a:latin typeface="Futura Md BT"/>
                </a:rPr>
                <a:t>                           </a:t>
              </a:r>
              <a:r>
                <a:rPr kumimoji="0" lang="en-US" sz="1150" b="1" i="0" u="none" strike="noStrike" cap="all" normalizeH="0" dirty="0" smtClean="0">
                  <a:ln>
                    <a:noFill/>
                  </a:ln>
                  <a:solidFill>
                    <a:schemeClr val="tx1">
                      <a:lumMod val="95000"/>
                    </a:schemeClr>
                  </a:solidFill>
                  <a:effectLst>
                    <a:outerShdw blurRad="38100" dist="38100" dir="2700000" algn="tl">
                      <a:srgbClr val="000000">
                        <a:alpha val="43137"/>
                      </a:srgbClr>
                    </a:outerShdw>
                  </a:effectLst>
                  <a:latin typeface="Futura Md BT"/>
                </a:rPr>
                <a:t>Slides  by</a:t>
              </a:r>
            </a:p>
          </p:txBody>
        </p:sp>
        <p:grpSp>
          <p:nvGrpSpPr>
            <p:cNvPr id="30" name="Group 29"/>
            <p:cNvGrpSpPr/>
            <p:nvPr/>
          </p:nvGrpSpPr>
          <p:grpSpPr>
            <a:xfrm>
              <a:off x="6035673" y="2122566"/>
              <a:ext cx="2382611" cy="556438"/>
              <a:chOff x="6035673" y="1335314"/>
              <a:chExt cx="2382611" cy="560160"/>
            </a:xfrm>
          </p:grpSpPr>
          <p:sp>
            <p:nvSpPr>
              <p:cNvPr id="44" name="Rectangle 43"/>
              <p:cNvSpPr/>
              <p:nvPr/>
            </p:nvSpPr>
            <p:spPr bwMode="auto">
              <a:xfrm>
                <a:off x="7588248" y="1339036"/>
                <a:ext cx="830036" cy="556438"/>
              </a:xfrm>
              <a:prstGeom prst="rect">
                <a:avLst/>
              </a:prstGeom>
              <a:gradFill flip="none" rotWithShape="1">
                <a:gsLst>
                  <a:gs pos="0">
                    <a:srgbClr val="F4F6EE"/>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45" name="Rectangle 44"/>
              <p:cNvSpPr/>
              <p:nvPr/>
            </p:nvSpPr>
            <p:spPr bwMode="auto">
              <a:xfrm rot="10800000">
                <a:off x="7383461" y="1339036"/>
                <a:ext cx="116851" cy="556438"/>
              </a:xfrm>
              <a:prstGeom prst="rect">
                <a:avLst/>
              </a:prstGeom>
              <a:gradFill flip="none" rotWithShape="1">
                <a:gsLst>
                  <a:gs pos="14000">
                    <a:schemeClr val="tx1"/>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46" name="Rectangle 45"/>
              <p:cNvSpPr/>
              <p:nvPr/>
            </p:nvSpPr>
            <p:spPr bwMode="auto">
              <a:xfrm>
                <a:off x="6035673" y="1339036"/>
                <a:ext cx="1347788" cy="556438"/>
              </a:xfrm>
              <a:prstGeom prst="rect">
                <a:avLst/>
              </a:prstGeom>
              <a:gradFill flip="none" rotWithShape="1">
                <a:gsLst>
                  <a:gs pos="0">
                    <a:srgbClr val="F4F6EE"/>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47" name="Rectangle 46"/>
              <p:cNvSpPr/>
              <p:nvPr/>
            </p:nvSpPr>
            <p:spPr bwMode="auto">
              <a:xfrm>
                <a:off x="7492994" y="1339024"/>
                <a:ext cx="116851" cy="556438"/>
              </a:xfrm>
              <a:prstGeom prst="rect">
                <a:avLst/>
              </a:prstGeom>
              <a:gradFill flip="none" rotWithShape="1">
                <a:gsLst>
                  <a:gs pos="14000">
                    <a:schemeClr val="tx1"/>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cxnSp>
            <p:nvCxnSpPr>
              <p:cNvPr id="48" name="Straight Connector 47"/>
              <p:cNvCxnSpPr/>
              <p:nvPr/>
            </p:nvCxnSpPr>
            <p:spPr bwMode="auto">
              <a:xfrm>
                <a:off x="7503786" y="1335314"/>
                <a:ext cx="0" cy="555547"/>
              </a:xfrm>
              <a:prstGeom prst="line">
                <a:avLst/>
              </a:prstGeom>
              <a:ln w="22225">
                <a:solidFill>
                  <a:schemeClr val="tx1">
                    <a:lumMod val="65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grpSp>
          <p:nvGrpSpPr>
            <p:cNvPr id="31" name="Group 30"/>
            <p:cNvGrpSpPr/>
            <p:nvPr/>
          </p:nvGrpSpPr>
          <p:grpSpPr>
            <a:xfrm>
              <a:off x="6042933" y="2947824"/>
              <a:ext cx="2382611" cy="970744"/>
              <a:chOff x="6035673" y="1335314"/>
              <a:chExt cx="2382611" cy="560160"/>
            </a:xfrm>
          </p:grpSpPr>
          <p:sp>
            <p:nvSpPr>
              <p:cNvPr id="39" name="Rectangle 38"/>
              <p:cNvSpPr/>
              <p:nvPr/>
            </p:nvSpPr>
            <p:spPr bwMode="auto">
              <a:xfrm>
                <a:off x="7588248" y="1339036"/>
                <a:ext cx="830036" cy="556438"/>
              </a:xfrm>
              <a:prstGeom prst="rect">
                <a:avLst/>
              </a:prstGeom>
              <a:gradFill flip="none" rotWithShape="1">
                <a:gsLst>
                  <a:gs pos="0">
                    <a:srgbClr val="F4F6EE"/>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40" name="Rectangle 39"/>
              <p:cNvSpPr/>
              <p:nvPr/>
            </p:nvSpPr>
            <p:spPr bwMode="auto">
              <a:xfrm rot="10800000">
                <a:off x="7383461" y="1339036"/>
                <a:ext cx="116851" cy="556438"/>
              </a:xfrm>
              <a:prstGeom prst="rect">
                <a:avLst/>
              </a:prstGeom>
              <a:gradFill flip="none" rotWithShape="1">
                <a:gsLst>
                  <a:gs pos="14000">
                    <a:schemeClr val="tx1"/>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41" name="Rectangle 40"/>
              <p:cNvSpPr/>
              <p:nvPr/>
            </p:nvSpPr>
            <p:spPr bwMode="auto">
              <a:xfrm>
                <a:off x="6035673" y="1339036"/>
                <a:ext cx="1347788" cy="556438"/>
              </a:xfrm>
              <a:prstGeom prst="rect">
                <a:avLst/>
              </a:prstGeom>
              <a:gradFill flip="none" rotWithShape="1">
                <a:gsLst>
                  <a:gs pos="0">
                    <a:srgbClr val="F4F6EE"/>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42" name="Rectangle 41"/>
              <p:cNvSpPr/>
              <p:nvPr/>
            </p:nvSpPr>
            <p:spPr bwMode="auto">
              <a:xfrm>
                <a:off x="7492994" y="1339024"/>
                <a:ext cx="116851" cy="556438"/>
              </a:xfrm>
              <a:prstGeom prst="rect">
                <a:avLst/>
              </a:prstGeom>
              <a:gradFill flip="none" rotWithShape="1">
                <a:gsLst>
                  <a:gs pos="14000">
                    <a:schemeClr val="tx1"/>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cxnSp>
            <p:nvCxnSpPr>
              <p:cNvPr id="43" name="Straight Connector 42"/>
              <p:cNvCxnSpPr/>
              <p:nvPr/>
            </p:nvCxnSpPr>
            <p:spPr bwMode="auto">
              <a:xfrm>
                <a:off x="7503786" y="1335314"/>
                <a:ext cx="0" cy="555547"/>
              </a:xfrm>
              <a:prstGeom prst="line">
                <a:avLst/>
              </a:prstGeom>
              <a:ln w="22225">
                <a:solidFill>
                  <a:schemeClr val="tx1">
                    <a:lumMod val="65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sp>
          <p:nvSpPr>
            <p:cNvPr id="32" name="Rectangle 31"/>
            <p:cNvSpPr/>
            <p:nvPr/>
          </p:nvSpPr>
          <p:spPr bwMode="auto">
            <a:xfrm>
              <a:off x="6033407" y="2949371"/>
              <a:ext cx="1468113" cy="969197"/>
            </a:xfrm>
            <a:prstGeom prst="rect">
              <a:avLst/>
            </a:prstGeom>
            <a:gradFill flip="none" rotWithShape="1">
              <a:gsLst>
                <a:gs pos="0">
                  <a:schemeClr val="tx1">
                    <a:lumMod val="95000"/>
                    <a:alpha val="60000"/>
                  </a:schemeClr>
                </a:gs>
                <a:gs pos="0">
                  <a:schemeClr val="accent6">
                    <a:lumMod val="60000"/>
                    <a:lumOff val="40000"/>
                  </a:schemeClr>
                </a:gs>
                <a:gs pos="15000">
                  <a:srgbClr val="562F81">
                    <a:alpha val="88000"/>
                  </a:srgbClr>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33" name="TextBox 32"/>
            <p:cNvSpPr txBox="1"/>
            <p:nvPr/>
          </p:nvSpPr>
          <p:spPr>
            <a:xfrm>
              <a:off x="6172510" y="2690733"/>
              <a:ext cx="223138" cy="1259319"/>
            </a:xfrm>
            <a:prstGeom prst="rect">
              <a:avLst/>
            </a:prstGeom>
            <a:noFill/>
          </p:spPr>
          <p:txBody>
            <a:bodyPr wrap="none" rtlCol="0">
              <a:spAutoFit/>
            </a:bodyPr>
            <a:lstStyle/>
            <a:p>
              <a:pPr>
                <a:lnSpc>
                  <a:spcPts val="700"/>
                </a:lnSpc>
              </a:pPr>
              <a:r>
                <a:rPr lang="en-US" sz="1200" b="1" dirty="0" smtClean="0">
                  <a:effectLst/>
                </a:rPr>
                <a:t>.</a:t>
              </a:r>
            </a:p>
            <a:p>
              <a:pPr>
                <a:lnSpc>
                  <a:spcPts val="700"/>
                </a:lnSpc>
              </a:pPr>
              <a:r>
                <a:rPr lang="en-US" sz="1200" b="1" dirty="0" smtClean="0">
                  <a:effectLst/>
                </a:rPr>
                <a:t>.</a:t>
              </a:r>
            </a:p>
            <a:p>
              <a:pPr>
                <a:lnSpc>
                  <a:spcPts val="700"/>
                </a:lnSpc>
              </a:pPr>
              <a:r>
                <a:rPr lang="en-US" sz="1200" b="1" dirty="0" smtClean="0">
                  <a:effectLst/>
                </a:rPr>
                <a:t>.</a:t>
              </a:r>
            </a:p>
            <a:p>
              <a:pPr>
                <a:lnSpc>
                  <a:spcPts val="700"/>
                </a:lnSpc>
              </a:pPr>
              <a:r>
                <a:rPr lang="en-US" sz="1200" b="1" dirty="0" smtClean="0">
                  <a:effectLst/>
                </a:rPr>
                <a:t>.</a:t>
              </a:r>
            </a:p>
            <a:p>
              <a:pPr>
                <a:lnSpc>
                  <a:spcPts val="700"/>
                </a:lnSpc>
              </a:pPr>
              <a:r>
                <a:rPr lang="en-US" sz="1200" b="1" dirty="0" smtClean="0">
                  <a:effectLst/>
                </a:rPr>
                <a:t>.</a:t>
              </a:r>
            </a:p>
            <a:p>
              <a:pPr>
                <a:lnSpc>
                  <a:spcPts val="700"/>
                </a:lnSpc>
              </a:pPr>
              <a:r>
                <a:rPr lang="en-US" sz="1200" b="1" dirty="0" smtClean="0">
                  <a:effectLst/>
                </a:rPr>
                <a:t>.</a:t>
              </a:r>
            </a:p>
            <a:p>
              <a:pPr>
                <a:lnSpc>
                  <a:spcPts val="700"/>
                </a:lnSpc>
              </a:pPr>
              <a:r>
                <a:rPr lang="en-US" sz="1200" b="1" dirty="0" smtClean="0">
                  <a:effectLst/>
                </a:rPr>
                <a:t>.</a:t>
              </a:r>
            </a:p>
            <a:p>
              <a:pPr>
                <a:lnSpc>
                  <a:spcPts val="700"/>
                </a:lnSpc>
              </a:pPr>
              <a:r>
                <a:rPr lang="en-US" sz="1200" b="1" dirty="0" smtClean="0">
                  <a:effectLst/>
                </a:rPr>
                <a:t>.</a:t>
              </a:r>
            </a:p>
            <a:p>
              <a:pPr>
                <a:lnSpc>
                  <a:spcPts val="700"/>
                </a:lnSpc>
              </a:pPr>
              <a:r>
                <a:rPr lang="en-US" sz="1200" b="1" dirty="0" smtClean="0">
                  <a:effectLst/>
                </a:rPr>
                <a:t>.</a:t>
              </a:r>
            </a:p>
            <a:p>
              <a:pPr>
                <a:lnSpc>
                  <a:spcPts val="700"/>
                </a:lnSpc>
              </a:pPr>
              <a:r>
                <a:rPr lang="en-US" sz="1200" b="1" dirty="0" smtClean="0">
                  <a:effectLst/>
                </a:rPr>
                <a:t>.</a:t>
              </a:r>
            </a:p>
            <a:p>
              <a:pPr>
                <a:lnSpc>
                  <a:spcPts val="700"/>
                </a:lnSpc>
              </a:pPr>
              <a:r>
                <a:rPr lang="en-US" sz="1200" b="1" dirty="0" smtClean="0">
                  <a:effectLst/>
                </a:rPr>
                <a:t>.</a:t>
              </a:r>
            </a:p>
            <a:p>
              <a:pPr>
                <a:lnSpc>
                  <a:spcPts val="700"/>
                </a:lnSpc>
              </a:pPr>
              <a:r>
                <a:rPr lang="en-US" sz="1200" b="1" dirty="0" smtClean="0">
                  <a:effectLst/>
                </a:rPr>
                <a:t>.</a:t>
              </a:r>
            </a:p>
            <a:p>
              <a:pPr>
                <a:lnSpc>
                  <a:spcPts val="700"/>
                </a:lnSpc>
              </a:pPr>
              <a:endParaRPr lang="en-US" sz="1200" b="1" dirty="0" smtClean="0">
                <a:effectLst/>
              </a:endParaRPr>
            </a:p>
          </p:txBody>
        </p:sp>
        <p:sp>
          <p:nvSpPr>
            <p:cNvPr id="34" name="Rectangle 33"/>
            <p:cNvSpPr/>
            <p:nvPr/>
          </p:nvSpPr>
          <p:spPr bwMode="auto">
            <a:xfrm rot="10800000">
              <a:off x="7501520" y="2946948"/>
              <a:ext cx="1003836" cy="971620"/>
            </a:xfrm>
            <a:prstGeom prst="rect">
              <a:avLst/>
            </a:prstGeom>
            <a:gradFill flip="none" rotWithShape="1">
              <a:gsLst>
                <a:gs pos="0">
                  <a:schemeClr val="tx1">
                    <a:lumMod val="95000"/>
                    <a:alpha val="60000"/>
                  </a:schemeClr>
                </a:gs>
                <a:gs pos="0">
                  <a:schemeClr val="accent6">
                    <a:lumMod val="60000"/>
                    <a:lumOff val="40000"/>
                  </a:schemeClr>
                </a:gs>
                <a:gs pos="15000">
                  <a:srgbClr val="562F81">
                    <a:alpha val="88000"/>
                  </a:srgbClr>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cxnSp>
          <p:nvCxnSpPr>
            <p:cNvPr id="35" name="Straight Connector 34"/>
            <p:cNvCxnSpPr/>
            <p:nvPr/>
          </p:nvCxnSpPr>
          <p:spPr bwMode="auto">
            <a:xfrm flipH="1">
              <a:off x="7485889" y="2894222"/>
              <a:ext cx="7474" cy="1021849"/>
            </a:xfrm>
            <a:prstGeom prst="line">
              <a:avLst/>
            </a:prstGeom>
            <a:solidFill>
              <a:schemeClr val="accent1"/>
            </a:solidFill>
            <a:ln w="22225" cap="flat" cmpd="sng" algn="ctr">
              <a:solidFill>
                <a:schemeClr val="bg2">
                  <a:alpha val="84000"/>
                </a:schemeClr>
              </a:solidFill>
              <a:prstDash val="solid"/>
              <a:round/>
              <a:headEnd type="none" w="med" len="med"/>
              <a:tailEnd type="none" w="med" len="med"/>
            </a:ln>
            <a:effectLst/>
          </p:spPr>
        </p:cxnSp>
        <p:sp>
          <p:nvSpPr>
            <p:cNvPr id="36" name="Rectangle 35"/>
            <p:cNvSpPr/>
            <p:nvPr/>
          </p:nvSpPr>
          <p:spPr bwMode="auto">
            <a:xfrm>
              <a:off x="7406277" y="2870056"/>
              <a:ext cx="180066" cy="1049024"/>
            </a:xfrm>
            <a:prstGeom prst="rect">
              <a:avLst/>
            </a:prstGeom>
            <a:solidFill>
              <a:srgbClr val="1F103B">
                <a:alpha val="56863"/>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37" name="Rectangle 36"/>
            <p:cNvSpPr/>
            <p:nvPr/>
          </p:nvSpPr>
          <p:spPr bwMode="auto">
            <a:xfrm>
              <a:off x="8418284" y="2126262"/>
              <a:ext cx="209218" cy="1792818"/>
            </a:xfrm>
            <a:prstGeom prst="rect">
              <a:avLst/>
            </a:prstGeom>
            <a:gradFill flip="none" rotWithShape="1">
              <a:gsLst>
                <a:gs pos="0">
                  <a:srgbClr val="432B6F"/>
                </a:gs>
                <a:gs pos="50000">
                  <a:srgbClr val="432B6F">
                    <a:shade val="67500"/>
                    <a:satMod val="115000"/>
                  </a:srgbClr>
                </a:gs>
                <a:gs pos="100000">
                  <a:srgbClr val="432B6F">
                    <a:shade val="100000"/>
                    <a:satMod val="115000"/>
                  </a:srgbClr>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38" name="AutoShape 35"/>
            <p:cNvSpPr>
              <a:spLocks noChangeArrowheads="1"/>
            </p:cNvSpPr>
            <p:nvPr/>
          </p:nvSpPr>
          <p:spPr bwMode="auto">
            <a:xfrm>
              <a:off x="6194630" y="2929145"/>
              <a:ext cx="2182018" cy="86832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6699"/>
                  </a:solidFill>
                  <a:round/>
                  <a:headEnd/>
                  <a:tailEnd/>
                </a14:hiddenLine>
              </a:ext>
              <a:ext uri="{AF507438-7753-43E0-B8FC-AC1667EBCBE1}">
                <a14:hiddenEffects xmlns:a14="http://schemas.microsoft.com/office/drawing/2010/main">
                  <a:effectLst>
                    <a:outerShdw dist="12700" dir="10800000" algn="ctr" rotWithShape="0">
                      <a:srgbClr val="F9DFB5">
                        <a:alpha val="50000"/>
                      </a:srgbClr>
                    </a:outerShdw>
                  </a:effectLst>
                </a14:hiddenEffects>
              </a:ext>
            </a:extLst>
          </p:spPr>
          <p:txBody>
            <a:bodyPr wrap="square">
              <a:spAutoFit/>
            </a:bodyPr>
            <a:lstStyle/>
            <a:p>
              <a:pPr algn="r"/>
              <a:endParaRPr lang="en-US" sz="600" dirty="0">
                <a:solidFill>
                  <a:srgbClr val="FFFFFF"/>
                </a:solidFill>
                <a:effectLst/>
                <a:latin typeface="Futura Md BT" pitchFamily="34" charset="0"/>
              </a:endParaRPr>
            </a:p>
            <a:p>
              <a:pPr algn="r"/>
              <a:r>
                <a:rPr lang="en-US" sz="2000" b="1" dirty="0" smtClean="0">
                  <a:solidFill>
                    <a:schemeClr val="tx1">
                      <a:lumMod val="95000"/>
                    </a:schemeClr>
                  </a:solidFill>
                  <a:effectLst/>
                  <a:latin typeface="Futura Md BT" pitchFamily="34" charset="0"/>
                </a:rPr>
                <a:t>John </a:t>
              </a:r>
              <a:r>
                <a:rPr lang="en-US" sz="2000" b="1" dirty="0" err="1" smtClean="0">
                  <a:solidFill>
                    <a:schemeClr val="tx1">
                      <a:lumMod val="95000"/>
                    </a:schemeClr>
                  </a:solidFill>
                  <a:effectLst/>
                  <a:latin typeface="Futura Md BT" pitchFamily="34" charset="0"/>
                </a:rPr>
                <a:t>Loucks</a:t>
              </a:r>
              <a:endParaRPr lang="en-US" sz="2000" b="1" dirty="0">
                <a:solidFill>
                  <a:schemeClr val="tx1">
                    <a:lumMod val="95000"/>
                  </a:schemeClr>
                </a:solidFill>
                <a:effectLst/>
                <a:latin typeface="Futura Md BT" pitchFamily="34" charset="0"/>
              </a:endParaRPr>
            </a:p>
            <a:p>
              <a:pPr algn="r"/>
              <a:endParaRPr lang="en-US" sz="400" dirty="0">
                <a:solidFill>
                  <a:schemeClr val="tx1">
                    <a:lumMod val="95000"/>
                  </a:schemeClr>
                </a:solidFill>
                <a:effectLst/>
                <a:latin typeface="Futura Md BT" pitchFamily="34" charset="0"/>
              </a:endParaRPr>
            </a:p>
            <a:p>
              <a:pPr algn="r"/>
              <a:r>
                <a:rPr lang="en-US" sz="1400" b="1" dirty="0">
                  <a:solidFill>
                    <a:schemeClr val="tx1">
                      <a:lumMod val="95000"/>
                    </a:schemeClr>
                  </a:solidFill>
                  <a:effectLst/>
                  <a:latin typeface="Futura Md BT" pitchFamily="34" charset="0"/>
                </a:rPr>
                <a:t>St. </a:t>
              </a:r>
              <a:r>
                <a:rPr lang="en-US" sz="1400" b="1" dirty="0" smtClean="0">
                  <a:solidFill>
                    <a:schemeClr val="tx1">
                      <a:lumMod val="95000"/>
                    </a:schemeClr>
                  </a:solidFill>
                  <a:effectLst/>
                  <a:latin typeface="Futura Md BT" pitchFamily="34" charset="0"/>
                </a:rPr>
                <a:t>Edward’s Univ.</a:t>
              </a:r>
              <a:endParaRPr lang="en-US" sz="1400" b="1" dirty="0">
                <a:solidFill>
                  <a:schemeClr val="tx1">
                    <a:lumMod val="95000"/>
                  </a:schemeClr>
                </a:solidFill>
                <a:effectLst/>
                <a:latin typeface="Futura Md BT" pitchFamily="34"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
        <p:nvSpPr>
          <p:cNvPr id="81924" name="Rectangle 4"/>
          <p:cNvSpPr>
            <a:spLocks noChangeArrowheads="1"/>
          </p:cNvSpPr>
          <p:nvPr/>
        </p:nvSpPr>
        <p:spPr bwMode="auto">
          <a:xfrm>
            <a:off x="687388" y="1106488"/>
            <a:ext cx="7566025" cy="188595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solidFill>
                  <a:srgbClr val="8CF4EA"/>
                </a:solidFill>
                <a:effectLst>
                  <a:outerShdw blurRad="38100" dist="38100" dir="2700000" algn="tl">
                    <a:srgbClr val="000000"/>
                  </a:outerShdw>
                </a:effectLst>
              </a:rPr>
              <a:t>Transition Probabilities</a:t>
            </a:r>
          </a:p>
        </p:txBody>
      </p:sp>
      <p:sp>
        <p:nvSpPr>
          <p:cNvPr id="81926" name="Rectangle 6"/>
          <p:cNvSpPr>
            <a:spLocks noChangeArrowheads="1"/>
          </p:cNvSpPr>
          <p:nvPr/>
        </p:nvSpPr>
        <p:spPr bwMode="auto">
          <a:xfrm>
            <a:off x="2005013" y="2943225"/>
            <a:ext cx="9144000" cy="0"/>
          </a:xfrm>
          <a:prstGeom prst="rect">
            <a:avLst/>
          </a:prstGeom>
          <a:noFill/>
          <a:ln w="12700">
            <a:noFill/>
            <a:miter lim="800000"/>
            <a:headEnd/>
            <a:tailEnd/>
          </a:ln>
          <a:effectLst/>
        </p:spPr>
        <p:txBody>
          <a:bodyPr>
            <a:spAutoFit/>
          </a:bodyPr>
          <a:lstStyle/>
          <a:p>
            <a:endParaRPr lang="en-US"/>
          </a:p>
        </p:txBody>
      </p:sp>
      <p:pic>
        <p:nvPicPr>
          <p:cNvPr id="81925" name="Picture 9" descr="16"/>
          <p:cNvPicPr>
            <a:picLocks noChangeAspect="1" noChangeArrowheads="1"/>
          </p:cNvPicPr>
          <p:nvPr/>
        </p:nvPicPr>
        <p:blipFill>
          <a:blip r:embed="rId3">
            <a:lum bright="6000"/>
          </a:blip>
          <a:srcRect/>
          <a:stretch>
            <a:fillRect/>
          </a:stretch>
        </p:blipFill>
        <p:spPr bwMode="auto">
          <a:xfrm>
            <a:off x="633413" y="1600200"/>
            <a:ext cx="7875587" cy="1501775"/>
          </a:xfrm>
          <a:prstGeom prst="rect">
            <a:avLst/>
          </a:prstGeom>
          <a:noFill/>
        </p:spPr>
      </p:pic>
      <p:sp>
        <p:nvSpPr>
          <p:cNvPr id="81927" name="Rectangle 7"/>
          <p:cNvSpPr>
            <a:spLocks noChangeArrowheads="1"/>
          </p:cNvSpPr>
          <p:nvPr/>
        </p:nvSpPr>
        <p:spPr bwMode="auto">
          <a:xfrm>
            <a:off x="1173163" y="3254375"/>
            <a:ext cx="7340600" cy="895350"/>
          </a:xfrm>
          <a:prstGeom prst="rect">
            <a:avLst/>
          </a:prstGeom>
          <a:noFill/>
          <a:ln w="12700">
            <a:noFill/>
            <a:miter lim="800000"/>
            <a:headEnd/>
            <a:tailEnd/>
          </a:ln>
          <a:effectLst/>
        </p:spPr>
        <p:txBody>
          <a:bodyPr>
            <a:spAutoFit/>
          </a:bodyPr>
          <a:lstStyle/>
          <a:p>
            <a:pPr algn="l">
              <a:lnSpc>
                <a:spcPct val="110000"/>
              </a:lnSpc>
            </a:pPr>
            <a:r>
              <a:rPr lang="en-US" sz="2400" i="1">
                <a:solidFill>
                  <a:srgbClr val="FFFFFF"/>
                </a:solidFill>
                <a:effectLst>
                  <a:outerShdw blurRad="38100" dist="38100" dir="2700000" algn="tl">
                    <a:srgbClr val="000000"/>
                  </a:outerShdw>
                </a:effectLst>
                <a:cs typeface="Times New Roman" pitchFamily="18" charset="0"/>
              </a:rPr>
              <a:t>p</a:t>
            </a:r>
            <a:r>
              <a:rPr lang="en-US" sz="2400" i="1" baseline="-30000">
                <a:solidFill>
                  <a:srgbClr val="FFFFFF"/>
                </a:solidFill>
                <a:effectLst>
                  <a:outerShdw blurRad="38100" dist="38100" dir="2700000" algn="tl">
                    <a:srgbClr val="000000"/>
                  </a:outerShdw>
                </a:effectLst>
                <a:cs typeface="Times New Roman" pitchFamily="18" charset="0"/>
              </a:rPr>
              <a:t>ij</a:t>
            </a:r>
            <a:r>
              <a:rPr lang="en-US" sz="2400" i="1">
                <a:solidFill>
                  <a:srgbClr val="FFFFFF"/>
                </a:solidFill>
                <a:effectLst>
                  <a:outerShdw blurRad="38100" dist="38100" dir="2700000" algn="tl">
                    <a:srgbClr val="000000"/>
                  </a:outerShdw>
                </a:effectLst>
                <a:cs typeface="Times New Roman" pitchFamily="18" charset="0"/>
              </a:rPr>
              <a:t> </a:t>
            </a:r>
            <a:r>
              <a:rPr lang="en-US" sz="2400">
                <a:solidFill>
                  <a:srgbClr val="FFFFFF"/>
                </a:solidFill>
                <a:effectLst>
                  <a:outerShdw blurRad="38100" dist="38100" dir="2700000" algn="tl">
                    <a:srgbClr val="000000"/>
                  </a:outerShdw>
                </a:effectLst>
                <a:cs typeface="Times New Roman" pitchFamily="18" charset="0"/>
                <a:sym typeface="Symbol" pitchFamily="18" charset="2"/>
              </a:rPr>
              <a:t></a:t>
            </a:r>
            <a:r>
              <a:rPr lang="en-US" sz="2400">
                <a:solidFill>
                  <a:srgbClr val="FFFFFF"/>
                </a:solidFill>
                <a:effectLst>
                  <a:outerShdw blurRad="38100" dist="38100" dir="2700000" algn="tl">
                    <a:srgbClr val="000000"/>
                  </a:outerShdw>
                </a:effectLst>
                <a:cs typeface="Times New Roman" pitchFamily="18" charset="0"/>
              </a:rPr>
              <a:t> probability of making a transition from state </a:t>
            </a:r>
            <a:r>
              <a:rPr lang="en-US" sz="2400" i="1">
                <a:solidFill>
                  <a:srgbClr val="FFFFFF"/>
                </a:solidFill>
                <a:effectLst>
                  <a:outerShdw blurRad="38100" dist="38100" dir="2700000" algn="tl">
                    <a:srgbClr val="000000"/>
                  </a:outerShdw>
                </a:effectLst>
                <a:cs typeface="Times New Roman" pitchFamily="18" charset="0"/>
              </a:rPr>
              <a:t>i</a:t>
            </a:r>
            <a:endParaRPr lang="en-US" sz="2400">
              <a:solidFill>
                <a:srgbClr val="FFFFFF"/>
              </a:solidFill>
              <a:effectLst>
                <a:outerShdw blurRad="38100" dist="38100" dir="2700000" algn="tl">
                  <a:srgbClr val="000000"/>
                </a:outerShdw>
              </a:effectLst>
              <a:cs typeface="Times New Roman" pitchFamily="18" charset="0"/>
            </a:endParaRPr>
          </a:p>
          <a:p>
            <a:pPr algn="l">
              <a:lnSpc>
                <a:spcPct val="110000"/>
              </a:lnSpc>
            </a:pPr>
            <a:r>
              <a:rPr lang="en-US" sz="2400">
                <a:solidFill>
                  <a:srgbClr val="FFFFFF"/>
                </a:solidFill>
                <a:effectLst>
                  <a:outerShdw blurRad="38100" dist="38100" dir="2700000" algn="tl">
                    <a:srgbClr val="000000"/>
                  </a:outerShdw>
                </a:effectLst>
                <a:cs typeface="Times New Roman" pitchFamily="18" charset="0"/>
              </a:rPr>
              <a:t>       in a given period to state </a:t>
            </a:r>
            <a:r>
              <a:rPr lang="en-US" sz="2400" i="1">
                <a:solidFill>
                  <a:srgbClr val="FFFFFF"/>
                </a:solidFill>
                <a:effectLst>
                  <a:outerShdw blurRad="38100" dist="38100" dir="2700000" algn="tl">
                    <a:srgbClr val="000000"/>
                  </a:outerShdw>
                </a:effectLst>
                <a:cs typeface="Times New Roman" pitchFamily="18" charset="0"/>
              </a:rPr>
              <a:t>j</a:t>
            </a:r>
            <a:r>
              <a:rPr lang="en-US" sz="2400">
                <a:solidFill>
                  <a:srgbClr val="FFFFFF"/>
                </a:solidFill>
                <a:effectLst>
                  <a:outerShdw blurRad="38100" dist="38100" dir="2700000" algn="tl">
                    <a:srgbClr val="000000"/>
                  </a:outerShdw>
                </a:effectLst>
                <a:cs typeface="Times New Roman" pitchFamily="18" charset="0"/>
              </a:rPr>
              <a:t> in the next period</a:t>
            </a:r>
            <a:r>
              <a:rPr lang="en-US" sz="2400">
                <a:solidFill>
                  <a:srgbClr val="FFFFFF"/>
                </a:solidFill>
                <a:effectLst>
                  <a:outerShdw blurRad="38100" dist="38100" dir="2700000" algn="tl">
                    <a:srgbClr val="000000"/>
                  </a:outerShdw>
                </a:effectLst>
                <a:sym typeface="Symbol" pitchFamily="18" charset="2"/>
              </a:rPr>
              <a:t> </a:t>
            </a:r>
            <a:endParaRPr lang="en-US" sz="2400">
              <a:solidFill>
                <a:srgbClr val="FFFFFF"/>
              </a:solidFill>
              <a:effectLst>
                <a:outerShdw blurRad="38100" dist="38100" dir="2700000" algn="tl">
                  <a:srgbClr val="000000"/>
                </a:outerShdw>
              </a:effectLst>
              <a:cs typeface="Times New Roman" pitchFamily="18" charset="0"/>
              <a:sym typeface="Symbol" pitchFamily="18" charset="2"/>
            </a:endParaRPr>
          </a:p>
        </p:txBody>
      </p:sp>
      <p:sp>
        <p:nvSpPr>
          <p:cNvPr id="81928" name="Rectangle 8"/>
          <p:cNvSpPr>
            <a:spLocks noChangeArrowheads="1"/>
          </p:cNvSpPr>
          <p:nvPr/>
        </p:nvSpPr>
        <p:spPr bwMode="auto">
          <a:xfrm>
            <a:off x="2108200" y="4248150"/>
            <a:ext cx="4787900" cy="17208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nvGrpSpPr>
          <p:cNvPr id="81929" name="Group 9"/>
          <p:cNvGrpSpPr>
            <a:grpSpLocks/>
          </p:cNvGrpSpPr>
          <p:nvPr/>
        </p:nvGrpSpPr>
        <p:grpSpPr bwMode="auto">
          <a:xfrm>
            <a:off x="5048250" y="4425950"/>
            <a:ext cx="1555750" cy="1352550"/>
            <a:chOff x="3308" y="1964"/>
            <a:chExt cx="1076" cy="908"/>
          </a:xfrm>
        </p:grpSpPr>
        <p:sp>
          <p:nvSpPr>
            <p:cNvPr id="81930" name="Line 10"/>
            <p:cNvSpPr>
              <a:spLocks noChangeShapeType="1"/>
            </p:cNvSpPr>
            <p:nvPr/>
          </p:nvSpPr>
          <p:spPr bwMode="auto">
            <a:xfrm>
              <a:off x="4379" y="1968"/>
              <a:ext cx="0" cy="904"/>
            </a:xfrm>
            <a:prstGeom prst="line">
              <a:avLst/>
            </a:prstGeom>
            <a:noFill/>
            <a:ln w="19050">
              <a:solidFill>
                <a:srgbClr val="FFFFFF"/>
              </a:solidFill>
              <a:round/>
              <a:headEnd/>
              <a:tailEnd/>
            </a:ln>
            <a:effectLst/>
          </p:spPr>
          <p:txBody>
            <a:bodyPr wrap="none" anchor="ctr"/>
            <a:lstStyle/>
            <a:p>
              <a:endParaRPr lang="en-US"/>
            </a:p>
          </p:txBody>
        </p:sp>
        <p:sp>
          <p:nvSpPr>
            <p:cNvPr id="81931" name="Line 11"/>
            <p:cNvSpPr>
              <a:spLocks noChangeShapeType="1"/>
            </p:cNvSpPr>
            <p:nvPr/>
          </p:nvSpPr>
          <p:spPr bwMode="auto">
            <a:xfrm flipH="1">
              <a:off x="4298" y="1964"/>
              <a:ext cx="86" cy="0"/>
            </a:xfrm>
            <a:prstGeom prst="line">
              <a:avLst/>
            </a:prstGeom>
            <a:noFill/>
            <a:ln w="19050">
              <a:solidFill>
                <a:srgbClr val="FFFFFF"/>
              </a:solidFill>
              <a:round/>
              <a:headEnd/>
              <a:tailEnd/>
            </a:ln>
            <a:effectLst/>
          </p:spPr>
          <p:txBody>
            <a:bodyPr wrap="none" anchor="ctr"/>
            <a:lstStyle/>
            <a:p>
              <a:endParaRPr lang="en-US"/>
            </a:p>
          </p:txBody>
        </p:sp>
        <p:sp>
          <p:nvSpPr>
            <p:cNvPr id="81932" name="Line 12"/>
            <p:cNvSpPr>
              <a:spLocks noChangeShapeType="1"/>
            </p:cNvSpPr>
            <p:nvPr/>
          </p:nvSpPr>
          <p:spPr bwMode="auto">
            <a:xfrm flipH="1">
              <a:off x="4290" y="2870"/>
              <a:ext cx="86" cy="0"/>
            </a:xfrm>
            <a:prstGeom prst="line">
              <a:avLst/>
            </a:prstGeom>
            <a:noFill/>
            <a:ln w="19050">
              <a:solidFill>
                <a:srgbClr val="FFFFFF"/>
              </a:solidFill>
              <a:round/>
              <a:headEnd/>
              <a:tailEnd/>
            </a:ln>
            <a:effectLst/>
          </p:spPr>
          <p:txBody>
            <a:bodyPr wrap="none" anchor="ctr"/>
            <a:lstStyle/>
            <a:p>
              <a:endParaRPr lang="en-US"/>
            </a:p>
          </p:txBody>
        </p:sp>
        <p:sp>
          <p:nvSpPr>
            <p:cNvPr id="81933" name="Line 13"/>
            <p:cNvSpPr>
              <a:spLocks noChangeShapeType="1"/>
            </p:cNvSpPr>
            <p:nvPr/>
          </p:nvSpPr>
          <p:spPr bwMode="auto">
            <a:xfrm>
              <a:off x="3313" y="1964"/>
              <a:ext cx="0" cy="904"/>
            </a:xfrm>
            <a:prstGeom prst="line">
              <a:avLst/>
            </a:prstGeom>
            <a:noFill/>
            <a:ln w="19050">
              <a:solidFill>
                <a:srgbClr val="FFFFFF"/>
              </a:solidFill>
              <a:round/>
              <a:headEnd/>
              <a:tailEnd/>
            </a:ln>
            <a:effectLst/>
          </p:spPr>
          <p:txBody>
            <a:bodyPr wrap="none" anchor="ctr"/>
            <a:lstStyle/>
            <a:p>
              <a:endParaRPr lang="en-US"/>
            </a:p>
          </p:txBody>
        </p:sp>
        <p:sp>
          <p:nvSpPr>
            <p:cNvPr id="81934" name="Line 14"/>
            <p:cNvSpPr>
              <a:spLocks noChangeShapeType="1"/>
            </p:cNvSpPr>
            <p:nvPr/>
          </p:nvSpPr>
          <p:spPr bwMode="auto">
            <a:xfrm>
              <a:off x="3311" y="2864"/>
              <a:ext cx="66" cy="0"/>
            </a:xfrm>
            <a:prstGeom prst="line">
              <a:avLst/>
            </a:prstGeom>
            <a:noFill/>
            <a:ln w="19050">
              <a:solidFill>
                <a:srgbClr val="FFFFFF"/>
              </a:solidFill>
              <a:round/>
              <a:headEnd/>
              <a:tailEnd/>
            </a:ln>
            <a:effectLst/>
          </p:spPr>
          <p:txBody>
            <a:bodyPr wrap="none" anchor="ctr"/>
            <a:lstStyle/>
            <a:p>
              <a:endParaRPr lang="en-US"/>
            </a:p>
          </p:txBody>
        </p:sp>
        <p:sp>
          <p:nvSpPr>
            <p:cNvPr id="81935" name="Line 15"/>
            <p:cNvSpPr>
              <a:spLocks noChangeShapeType="1"/>
            </p:cNvSpPr>
            <p:nvPr/>
          </p:nvSpPr>
          <p:spPr bwMode="auto">
            <a:xfrm flipH="1">
              <a:off x="3308" y="1964"/>
              <a:ext cx="86" cy="0"/>
            </a:xfrm>
            <a:prstGeom prst="line">
              <a:avLst/>
            </a:prstGeom>
            <a:noFill/>
            <a:ln w="19050">
              <a:solidFill>
                <a:srgbClr val="FFFFFF"/>
              </a:solidFill>
              <a:round/>
              <a:headEnd/>
              <a:tailEnd/>
            </a:ln>
            <a:effectLst/>
          </p:spPr>
          <p:txBody>
            <a:bodyPr wrap="none" anchor="ctr"/>
            <a:lstStyle/>
            <a:p>
              <a:endParaRPr lang="en-US"/>
            </a:p>
          </p:txBody>
        </p:sp>
      </p:grpSp>
      <p:grpSp>
        <p:nvGrpSpPr>
          <p:cNvPr id="81936" name="Group 16"/>
          <p:cNvGrpSpPr>
            <a:grpSpLocks/>
          </p:cNvGrpSpPr>
          <p:nvPr/>
        </p:nvGrpSpPr>
        <p:grpSpPr bwMode="auto">
          <a:xfrm>
            <a:off x="2905125" y="4445000"/>
            <a:ext cx="1584325" cy="1327150"/>
            <a:chOff x="1518" y="1968"/>
            <a:chExt cx="1502" cy="908"/>
          </a:xfrm>
        </p:grpSpPr>
        <p:sp>
          <p:nvSpPr>
            <p:cNvPr id="81937" name="Line 17"/>
            <p:cNvSpPr>
              <a:spLocks noChangeShapeType="1"/>
            </p:cNvSpPr>
            <p:nvPr/>
          </p:nvSpPr>
          <p:spPr bwMode="auto">
            <a:xfrm>
              <a:off x="1519" y="1968"/>
              <a:ext cx="0" cy="904"/>
            </a:xfrm>
            <a:prstGeom prst="line">
              <a:avLst/>
            </a:prstGeom>
            <a:noFill/>
            <a:ln w="19050">
              <a:solidFill>
                <a:srgbClr val="FFFFFF"/>
              </a:solidFill>
              <a:round/>
              <a:headEnd/>
              <a:tailEnd/>
            </a:ln>
            <a:effectLst/>
          </p:spPr>
          <p:txBody>
            <a:bodyPr wrap="none" anchor="ctr"/>
            <a:lstStyle/>
            <a:p>
              <a:endParaRPr lang="en-US"/>
            </a:p>
          </p:txBody>
        </p:sp>
        <p:sp>
          <p:nvSpPr>
            <p:cNvPr id="81938" name="Line 18"/>
            <p:cNvSpPr>
              <a:spLocks noChangeShapeType="1"/>
            </p:cNvSpPr>
            <p:nvPr/>
          </p:nvSpPr>
          <p:spPr bwMode="auto">
            <a:xfrm>
              <a:off x="3017" y="1972"/>
              <a:ext cx="0" cy="904"/>
            </a:xfrm>
            <a:prstGeom prst="line">
              <a:avLst/>
            </a:prstGeom>
            <a:noFill/>
            <a:ln w="19050">
              <a:solidFill>
                <a:srgbClr val="FFFFFF"/>
              </a:solidFill>
              <a:round/>
              <a:headEnd/>
              <a:tailEnd/>
            </a:ln>
            <a:effectLst/>
          </p:spPr>
          <p:txBody>
            <a:bodyPr wrap="none" anchor="ctr"/>
            <a:lstStyle/>
            <a:p>
              <a:endParaRPr lang="en-US"/>
            </a:p>
          </p:txBody>
        </p:sp>
        <p:sp>
          <p:nvSpPr>
            <p:cNvPr id="81939" name="Line 19"/>
            <p:cNvSpPr>
              <a:spLocks noChangeShapeType="1"/>
            </p:cNvSpPr>
            <p:nvPr/>
          </p:nvSpPr>
          <p:spPr bwMode="auto">
            <a:xfrm flipH="1">
              <a:off x="1518" y="2870"/>
              <a:ext cx="86" cy="0"/>
            </a:xfrm>
            <a:prstGeom prst="line">
              <a:avLst/>
            </a:prstGeom>
            <a:noFill/>
            <a:ln w="19050">
              <a:solidFill>
                <a:srgbClr val="FFFFFF"/>
              </a:solidFill>
              <a:round/>
              <a:headEnd/>
              <a:tailEnd/>
            </a:ln>
            <a:effectLst/>
          </p:spPr>
          <p:txBody>
            <a:bodyPr wrap="none" anchor="ctr"/>
            <a:lstStyle/>
            <a:p>
              <a:endParaRPr lang="en-US"/>
            </a:p>
          </p:txBody>
        </p:sp>
        <p:sp>
          <p:nvSpPr>
            <p:cNvPr id="81940" name="Line 20"/>
            <p:cNvSpPr>
              <a:spLocks noChangeShapeType="1"/>
            </p:cNvSpPr>
            <p:nvPr/>
          </p:nvSpPr>
          <p:spPr bwMode="auto">
            <a:xfrm flipH="1">
              <a:off x="2934" y="2870"/>
              <a:ext cx="86" cy="0"/>
            </a:xfrm>
            <a:prstGeom prst="line">
              <a:avLst/>
            </a:prstGeom>
            <a:noFill/>
            <a:ln w="19050">
              <a:solidFill>
                <a:srgbClr val="FFFFFF"/>
              </a:solidFill>
              <a:round/>
              <a:headEnd/>
              <a:tailEnd/>
            </a:ln>
            <a:effectLst/>
          </p:spPr>
          <p:txBody>
            <a:bodyPr wrap="none" anchor="ctr"/>
            <a:lstStyle/>
            <a:p>
              <a:endParaRPr lang="en-US"/>
            </a:p>
          </p:txBody>
        </p:sp>
        <p:sp>
          <p:nvSpPr>
            <p:cNvPr id="81941" name="Line 21"/>
            <p:cNvSpPr>
              <a:spLocks noChangeShapeType="1"/>
            </p:cNvSpPr>
            <p:nvPr/>
          </p:nvSpPr>
          <p:spPr bwMode="auto">
            <a:xfrm flipH="1">
              <a:off x="2922" y="1970"/>
              <a:ext cx="86" cy="0"/>
            </a:xfrm>
            <a:prstGeom prst="line">
              <a:avLst/>
            </a:prstGeom>
            <a:noFill/>
            <a:ln w="19050">
              <a:solidFill>
                <a:srgbClr val="FFFFFF"/>
              </a:solidFill>
              <a:round/>
              <a:headEnd/>
              <a:tailEnd/>
            </a:ln>
            <a:effectLst/>
          </p:spPr>
          <p:txBody>
            <a:bodyPr wrap="none" anchor="ctr"/>
            <a:lstStyle/>
            <a:p>
              <a:endParaRPr lang="en-US"/>
            </a:p>
          </p:txBody>
        </p:sp>
        <p:sp>
          <p:nvSpPr>
            <p:cNvPr id="81942" name="Line 22"/>
            <p:cNvSpPr>
              <a:spLocks noChangeShapeType="1"/>
            </p:cNvSpPr>
            <p:nvPr/>
          </p:nvSpPr>
          <p:spPr bwMode="auto">
            <a:xfrm flipH="1">
              <a:off x="1518" y="1970"/>
              <a:ext cx="86" cy="0"/>
            </a:xfrm>
            <a:prstGeom prst="line">
              <a:avLst/>
            </a:prstGeom>
            <a:noFill/>
            <a:ln w="19050">
              <a:solidFill>
                <a:srgbClr val="FFFFFF"/>
              </a:solidFill>
              <a:round/>
              <a:headEnd/>
              <a:tailEnd/>
            </a:ln>
            <a:effectLst/>
          </p:spPr>
          <p:txBody>
            <a:bodyPr wrap="none" anchor="ctr"/>
            <a:lstStyle/>
            <a:p>
              <a:endParaRPr lang="en-US"/>
            </a:p>
          </p:txBody>
        </p:sp>
      </p:grpSp>
      <p:sp>
        <p:nvSpPr>
          <p:cNvPr id="81943" name="Text Box 23"/>
          <p:cNvSpPr txBox="1">
            <a:spLocks noChangeArrowheads="1"/>
          </p:cNvSpPr>
          <p:nvPr/>
        </p:nvSpPr>
        <p:spPr bwMode="auto">
          <a:xfrm>
            <a:off x="2222500" y="4538663"/>
            <a:ext cx="4248150" cy="1077912"/>
          </a:xfrm>
          <a:prstGeom prst="rect">
            <a:avLst/>
          </a:prstGeom>
          <a:noFill/>
          <a:ln w="12700">
            <a:noFill/>
            <a:miter lim="800000"/>
            <a:headEnd/>
            <a:tailEnd/>
          </a:ln>
          <a:effectLst/>
        </p:spPr>
        <p:txBody>
          <a:bodyPr wrap="none">
            <a:spAutoFit/>
          </a:bodyPr>
          <a:lstStyle/>
          <a:p>
            <a:pPr algn="l">
              <a:lnSpc>
                <a:spcPct val="90000"/>
              </a:lnSpc>
            </a:pP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p</a:t>
            </a:r>
            <a:r>
              <a:rPr lang="en-US" sz="2400" baseline="-25000">
                <a:effectLst>
                  <a:outerShdw blurRad="38100" dist="38100" dir="2700000" algn="tl">
                    <a:srgbClr val="000000"/>
                  </a:outerShdw>
                </a:effectLst>
              </a:rPr>
              <a:t>11</a:t>
            </a: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p</a:t>
            </a:r>
            <a:r>
              <a:rPr lang="en-US" sz="2400" baseline="-25000">
                <a:effectLst>
                  <a:outerShdw blurRad="38100" dist="38100" dir="2700000" algn="tl">
                    <a:srgbClr val="000000"/>
                  </a:outerShdw>
                </a:effectLst>
              </a:rPr>
              <a:t>12</a:t>
            </a:r>
            <a:r>
              <a:rPr lang="en-US" sz="2400">
                <a:effectLst>
                  <a:outerShdw blurRad="38100" dist="38100" dir="2700000" algn="tl">
                    <a:srgbClr val="000000"/>
                  </a:outerShdw>
                </a:effectLst>
              </a:rPr>
              <a:t>              0.9    0.1</a:t>
            </a:r>
          </a:p>
          <a:p>
            <a:pPr algn="l">
              <a:lnSpc>
                <a:spcPct val="90000"/>
              </a:lnSpc>
            </a:pPr>
            <a:r>
              <a:rPr lang="en-US" sz="2400" i="1">
                <a:effectLst>
                  <a:outerShdw blurRad="38100" dist="38100" dir="2700000" algn="tl">
                    <a:srgbClr val="000000"/>
                  </a:outerShdw>
                </a:effectLst>
              </a:rPr>
              <a:t>P </a:t>
            </a:r>
            <a:r>
              <a:rPr lang="en-US" sz="2400">
                <a:effectLst>
                  <a:outerShdw blurRad="38100" dist="38100" dir="2700000" algn="tl">
                    <a:srgbClr val="000000"/>
                  </a:outerShdw>
                </a:effectLst>
              </a:rPr>
              <a:t>=                         =  </a:t>
            </a:r>
          </a:p>
          <a:p>
            <a:pPr algn="l">
              <a:lnSpc>
                <a:spcPct val="90000"/>
              </a:lnSpc>
            </a:pP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p</a:t>
            </a:r>
            <a:r>
              <a:rPr lang="en-US" sz="2400" baseline="-25000">
                <a:effectLst>
                  <a:outerShdw blurRad="38100" dist="38100" dir="2700000" algn="tl">
                    <a:srgbClr val="000000"/>
                  </a:outerShdw>
                </a:effectLst>
              </a:rPr>
              <a:t>21</a:t>
            </a: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p</a:t>
            </a:r>
            <a:r>
              <a:rPr lang="en-US" sz="2400" baseline="-25000">
                <a:effectLst>
                  <a:outerShdw blurRad="38100" dist="38100" dir="2700000" algn="tl">
                    <a:srgbClr val="000000"/>
                  </a:outerShdw>
                </a:effectLst>
              </a:rPr>
              <a:t>22</a:t>
            </a:r>
            <a:r>
              <a:rPr lang="en-US" sz="2400">
                <a:effectLst>
                  <a:outerShdw blurRad="38100" dist="38100" dir="2700000" algn="tl">
                    <a:srgbClr val="000000"/>
                  </a:outerShdw>
                </a:effectLst>
              </a:rPr>
              <a:t>              0.2    0.8</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749300" y="1663700"/>
            <a:ext cx="7632700" cy="43243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91139" name="Rectangle 3"/>
          <p:cNvSpPr>
            <a:spLocks noChangeArrowheads="1"/>
          </p:cNvSpPr>
          <p:nvPr/>
        </p:nvSpPr>
        <p:spPr bwMode="auto">
          <a:xfrm>
            <a:off x="687388" y="1104900"/>
            <a:ext cx="3467100" cy="5032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solidFill>
                  <a:srgbClr val="66FFFF"/>
                </a:solidFill>
                <a:effectLst>
                  <a:outerShdw blurRad="38100" dist="38100" dir="2700000" algn="tl">
                    <a:srgbClr val="000000"/>
                  </a:outerShdw>
                </a:effectLst>
              </a:rPr>
              <a:t>State Probabilities</a:t>
            </a:r>
            <a:endParaRPr lang="en-US" sz="2400" u="sng">
              <a:solidFill>
                <a:srgbClr val="8CF4EA"/>
              </a:solidFill>
              <a:effectLst>
                <a:outerShdw blurRad="38100" dist="38100" dir="2700000" algn="tl">
                  <a:srgbClr val="000000"/>
                </a:outerShdw>
              </a:effectLst>
            </a:endParaRPr>
          </a:p>
        </p:txBody>
      </p:sp>
      <p:sp>
        <p:nvSpPr>
          <p:cNvPr id="91140" name="Line 4"/>
          <p:cNvSpPr>
            <a:spLocks noChangeShapeType="1"/>
          </p:cNvSpPr>
          <p:nvPr/>
        </p:nvSpPr>
        <p:spPr bwMode="auto">
          <a:xfrm flipV="1">
            <a:off x="1833563" y="3068638"/>
            <a:ext cx="2022475" cy="752475"/>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91141" name="Line 5"/>
          <p:cNvSpPr>
            <a:spLocks noChangeShapeType="1"/>
          </p:cNvSpPr>
          <p:nvPr/>
        </p:nvSpPr>
        <p:spPr bwMode="auto">
          <a:xfrm flipV="1">
            <a:off x="4206875" y="2373313"/>
            <a:ext cx="1733550" cy="593725"/>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91142" name="Line 6"/>
          <p:cNvSpPr>
            <a:spLocks noChangeShapeType="1"/>
          </p:cNvSpPr>
          <p:nvPr/>
        </p:nvSpPr>
        <p:spPr bwMode="auto">
          <a:xfrm>
            <a:off x="1851025" y="3954463"/>
            <a:ext cx="2019300" cy="658812"/>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91143" name="Line 7"/>
          <p:cNvSpPr>
            <a:spLocks noChangeShapeType="1"/>
          </p:cNvSpPr>
          <p:nvPr/>
        </p:nvSpPr>
        <p:spPr bwMode="auto">
          <a:xfrm>
            <a:off x="4225925" y="4733925"/>
            <a:ext cx="1774825" cy="542925"/>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91144" name="Line 8"/>
          <p:cNvSpPr>
            <a:spLocks noChangeShapeType="1"/>
          </p:cNvSpPr>
          <p:nvPr/>
        </p:nvSpPr>
        <p:spPr bwMode="auto">
          <a:xfrm>
            <a:off x="4187825" y="3090863"/>
            <a:ext cx="1781175" cy="349250"/>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91145" name="Line 9"/>
          <p:cNvSpPr>
            <a:spLocks noChangeShapeType="1"/>
          </p:cNvSpPr>
          <p:nvPr/>
        </p:nvSpPr>
        <p:spPr bwMode="auto">
          <a:xfrm flipV="1">
            <a:off x="4225925" y="4198938"/>
            <a:ext cx="1762125" cy="393700"/>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91146" name="Rectangle 10"/>
          <p:cNvSpPr>
            <a:spLocks noChangeArrowheads="1"/>
          </p:cNvSpPr>
          <p:nvPr/>
        </p:nvSpPr>
        <p:spPr bwMode="auto">
          <a:xfrm>
            <a:off x="6100763" y="2138363"/>
            <a:ext cx="207962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P = .9(.9) = .81</a:t>
            </a:r>
          </a:p>
        </p:txBody>
      </p:sp>
      <p:sp>
        <p:nvSpPr>
          <p:cNvPr id="91147" name="Rectangle 11"/>
          <p:cNvSpPr>
            <a:spLocks noChangeArrowheads="1"/>
          </p:cNvSpPr>
          <p:nvPr/>
        </p:nvSpPr>
        <p:spPr bwMode="auto">
          <a:xfrm>
            <a:off x="6100763" y="3238500"/>
            <a:ext cx="207962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P = .9(.1) = .09</a:t>
            </a:r>
          </a:p>
        </p:txBody>
      </p:sp>
      <p:sp>
        <p:nvSpPr>
          <p:cNvPr id="91148" name="Rectangle 12"/>
          <p:cNvSpPr>
            <a:spLocks noChangeArrowheads="1"/>
          </p:cNvSpPr>
          <p:nvPr/>
        </p:nvSpPr>
        <p:spPr bwMode="auto">
          <a:xfrm>
            <a:off x="6107113" y="3967163"/>
            <a:ext cx="207962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P = .1(.2) = .02</a:t>
            </a:r>
          </a:p>
        </p:txBody>
      </p:sp>
      <p:sp>
        <p:nvSpPr>
          <p:cNvPr id="91149" name="Rectangle 13"/>
          <p:cNvSpPr>
            <a:spLocks noChangeArrowheads="1"/>
          </p:cNvSpPr>
          <p:nvPr/>
        </p:nvSpPr>
        <p:spPr bwMode="auto">
          <a:xfrm>
            <a:off x="4249738" y="3836988"/>
            <a:ext cx="1517650"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Murphy’s</a:t>
            </a:r>
          </a:p>
        </p:txBody>
      </p:sp>
      <p:sp>
        <p:nvSpPr>
          <p:cNvPr id="91150" name="Rectangle 14"/>
          <p:cNvSpPr>
            <a:spLocks noChangeArrowheads="1"/>
          </p:cNvSpPr>
          <p:nvPr/>
        </p:nvSpPr>
        <p:spPr bwMode="auto">
          <a:xfrm>
            <a:off x="4351338" y="1798638"/>
            <a:ext cx="1517650"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Murphy’s</a:t>
            </a:r>
          </a:p>
        </p:txBody>
      </p:sp>
      <p:sp>
        <p:nvSpPr>
          <p:cNvPr id="91151" name="Rectangle 15"/>
          <p:cNvSpPr>
            <a:spLocks noChangeArrowheads="1"/>
          </p:cNvSpPr>
          <p:nvPr/>
        </p:nvSpPr>
        <p:spPr bwMode="auto">
          <a:xfrm>
            <a:off x="2109788" y="2535238"/>
            <a:ext cx="1517650"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Murphy’s</a:t>
            </a:r>
          </a:p>
        </p:txBody>
      </p:sp>
      <p:sp>
        <p:nvSpPr>
          <p:cNvPr id="91152" name="Rectangle 16"/>
          <p:cNvSpPr>
            <a:spLocks noChangeArrowheads="1"/>
          </p:cNvSpPr>
          <p:nvPr/>
        </p:nvSpPr>
        <p:spPr bwMode="auto">
          <a:xfrm>
            <a:off x="855663" y="3240088"/>
            <a:ext cx="1517650"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Murphy’s</a:t>
            </a:r>
          </a:p>
        </p:txBody>
      </p:sp>
      <p:sp>
        <p:nvSpPr>
          <p:cNvPr id="91153" name="Rectangle 17"/>
          <p:cNvSpPr>
            <a:spLocks noChangeArrowheads="1"/>
          </p:cNvSpPr>
          <p:nvPr/>
        </p:nvSpPr>
        <p:spPr bwMode="auto">
          <a:xfrm>
            <a:off x="4237038" y="5067300"/>
            <a:ext cx="1341437"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Ashley’s</a:t>
            </a:r>
          </a:p>
        </p:txBody>
      </p:sp>
      <p:sp>
        <p:nvSpPr>
          <p:cNvPr id="91154" name="Rectangle 18"/>
          <p:cNvSpPr>
            <a:spLocks noChangeArrowheads="1"/>
          </p:cNvSpPr>
          <p:nvPr/>
        </p:nvSpPr>
        <p:spPr bwMode="auto">
          <a:xfrm>
            <a:off x="4598988" y="2773363"/>
            <a:ext cx="1341437"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Ashley’s</a:t>
            </a:r>
          </a:p>
        </p:txBody>
      </p:sp>
      <p:sp>
        <p:nvSpPr>
          <p:cNvPr id="91155" name="Rectangle 19"/>
          <p:cNvSpPr>
            <a:spLocks noChangeArrowheads="1"/>
          </p:cNvSpPr>
          <p:nvPr/>
        </p:nvSpPr>
        <p:spPr bwMode="auto">
          <a:xfrm>
            <a:off x="2190750" y="4435475"/>
            <a:ext cx="1341438"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Ashley’s</a:t>
            </a:r>
          </a:p>
        </p:txBody>
      </p:sp>
      <p:sp>
        <p:nvSpPr>
          <p:cNvPr id="91156" name="Rectangle 20"/>
          <p:cNvSpPr>
            <a:spLocks noChangeArrowheads="1"/>
          </p:cNvSpPr>
          <p:nvPr/>
        </p:nvSpPr>
        <p:spPr bwMode="auto">
          <a:xfrm>
            <a:off x="2576513" y="2955925"/>
            <a:ext cx="4095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.9</a:t>
            </a:r>
          </a:p>
        </p:txBody>
      </p:sp>
      <p:sp>
        <p:nvSpPr>
          <p:cNvPr id="91157" name="Rectangle 21"/>
          <p:cNvSpPr>
            <a:spLocks noChangeArrowheads="1"/>
          </p:cNvSpPr>
          <p:nvPr/>
        </p:nvSpPr>
        <p:spPr bwMode="auto">
          <a:xfrm>
            <a:off x="4781550" y="2214563"/>
            <a:ext cx="4095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.9</a:t>
            </a:r>
          </a:p>
        </p:txBody>
      </p:sp>
      <p:sp>
        <p:nvSpPr>
          <p:cNvPr id="91158" name="Rectangle 22"/>
          <p:cNvSpPr>
            <a:spLocks noChangeArrowheads="1"/>
          </p:cNvSpPr>
          <p:nvPr/>
        </p:nvSpPr>
        <p:spPr bwMode="auto">
          <a:xfrm>
            <a:off x="4953000" y="3313113"/>
            <a:ext cx="4095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.1</a:t>
            </a:r>
          </a:p>
        </p:txBody>
      </p:sp>
      <p:sp>
        <p:nvSpPr>
          <p:cNvPr id="91159" name="Rectangle 23"/>
          <p:cNvSpPr>
            <a:spLocks noChangeArrowheads="1"/>
          </p:cNvSpPr>
          <p:nvPr/>
        </p:nvSpPr>
        <p:spPr bwMode="auto">
          <a:xfrm>
            <a:off x="5086350" y="4365625"/>
            <a:ext cx="4095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.2</a:t>
            </a:r>
          </a:p>
        </p:txBody>
      </p:sp>
      <p:sp>
        <p:nvSpPr>
          <p:cNvPr id="91160" name="Rectangle 24"/>
          <p:cNvSpPr>
            <a:spLocks noChangeArrowheads="1"/>
          </p:cNvSpPr>
          <p:nvPr/>
        </p:nvSpPr>
        <p:spPr bwMode="auto">
          <a:xfrm>
            <a:off x="4629150" y="5443538"/>
            <a:ext cx="4095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.8</a:t>
            </a:r>
          </a:p>
        </p:txBody>
      </p:sp>
      <p:sp>
        <p:nvSpPr>
          <p:cNvPr id="91161" name="Rectangle 25"/>
          <p:cNvSpPr>
            <a:spLocks noChangeArrowheads="1"/>
          </p:cNvSpPr>
          <p:nvPr/>
        </p:nvSpPr>
        <p:spPr bwMode="auto">
          <a:xfrm>
            <a:off x="2608263" y="4833938"/>
            <a:ext cx="4095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.1</a:t>
            </a:r>
          </a:p>
        </p:txBody>
      </p:sp>
      <p:sp>
        <p:nvSpPr>
          <p:cNvPr id="91162" name="Rectangle 26"/>
          <p:cNvSpPr>
            <a:spLocks noChangeArrowheads="1"/>
          </p:cNvSpPr>
          <p:nvPr/>
        </p:nvSpPr>
        <p:spPr bwMode="auto">
          <a:xfrm>
            <a:off x="6100763" y="5057775"/>
            <a:ext cx="207962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P = .1(.8) = .08</a:t>
            </a:r>
          </a:p>
        </p:txBody>
      </p:sp>
      <p:sp>
        <p:nvSpPr>
          <p:cNvPr id="91163" name="Oval 27"/>
          <p:cNvSpPr>
            <a:spLocks noChangeArrowheads="1"/>
          </p:cNvSpPr>
          <p:nvPr/>
        </p:nvSpPr>
        <p:spPr bwMode="auto">
          <a:xfrm>
            <a:off x="1479550" y="3711575"/>
            <a:ext cx="374650" cy="377825"/>
          </a:xfrm>
          <a:prstGeom prst="ellipse">
            <a:avLst/>
          </a:prstGeom>
          <a:gradFill rotWithShape="0">
            <a:gsLst>
              <a:gs pos="0">
                <a:srgbClr val="993366"/>
              </a:gs>
              <a:gs pos="100000">
                <a:srgbClr val="993366">
                  <a:gamma/>
                  <a:shade val="46275"/>
                  <a:invGamma/>
                </a:srgbClr>
              </a:gs>
            </a:gsLst>
            <a:path path="shape">
              <a:fillToRect l="50000" t="50000" r="50000" b="50000"/>
            </a:path>
          </a:gra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91164" name="Oval 28"/>
          <p:cNvSpPr>
            <a:spLocks noChangeArrowheads="1"/>
          </p:cNvSpPr>
          <p:nvPr/>
        </p:nvSpPr>
        <p:spPr bwMode="auto">
          <a:xfrm>
            <a:off x="3816350" y="2843213"/>
            <a:ext cx="393700" cy="376237"/>
          </a:xfrm>
          <a:prstGeom prst="ellipse">
            <a:avLst/>
          </a:prstGeom>
          <a:gradFill rotWithShape="0">
            <a:gsLst>
              <a:gs pos="0">
                <a:srgbClr val="993366"/>
              </a:gs>
              <a:gs pos="100000">
                <a:srgbClr val="993366">
                  <a:gamma/>
                  <a:shade val="46275"/>
                  <a:invGamma/>
                </a:srgbClr>
              </a:gs>
            </a:gsLst>
            <a:path path="shape">
              <a:fillToRect l="50000" t="50000" r="50000" b="50000"/>
            </a:path>
          </a:gra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91165" name="Oval 29"/>
          <p:cNvSpPr>
            <a:spLocks noChangeArrowheads="1"/>
          </p:cNvSpPr>
          <p:nvPr/>
        </p:nvSpPr>
        <p:spPr bwMode="auto">
          <a:xfrm>
            <a:off x="3860800" y="4467225"/>
            <a:ext cx="387350" cy="390525"/>
          </a:xfrm>
          <a:prstGeom prst="ellipse">
            <a:avLst/>
          </a:prstGeom>
          <a:gradFill rotWithShape="0">
            <a:gsLst>
              <a:gs pos="0">
                <a:srgbClr val="993366"/>
              </a:gs>
              <a:gs pos="100000">
                <a:srgbClr val="993366">
                  <a:gamma/>
                  <a:shade val="46275"/>
                  <a:invGamma/>
                </a:srgbClr>
              </a:gs>
            </a:gsLst>
            <a:path path="shape">
              <a:fillToRect l="50000" t="50000" r="50000" b="50000"/>
            </a:path>
          </a:gra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91166" name="Rectangle 30"/>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1995488" y="3009900"/>
            <a:ext cx="9144000" cy="0"/>
          </a:xfrm>
          <a:prstGeom prst="rect">
            <a:avLst/>
          </a:prstGeom>
          <a:noFill/>
          <a:ln w="12700">
            <a:noFill/>
            <a:miter lim="800000"/>
            <a:headEnd/>
            <a:tailEnd/>
          </a:ln>
          <a:effectLst/>
        </p:spPr>
        <p:txBody>
          <a:bodyPr>
            <a:spAutoFit/>
          </a:bodyPr>
          <a:lstStyle/>
          <a:p>
            <a:endParaRPr lang="en-US"/>
          </a:p>
        </p:txBody>
      </p:sp>
      <p:pic>
        <p:nvPicPr>
          <p:cNvPr id="83970" name="Picture 16" descr="16"/>
          <p:cNvPicPr>
            <a:picLocks noChangeAspect="1" noChangeArrowheads="1"/>
          </p:cNvPicPr>
          <p:nvPr/>
        </p:nvPicPr>
        <p:blipFill>
          <a:blip r:embed="rId3">
            <a:lum bright="6000"/>
          </a:blip>
          <a:srcRect/>
          <a:stretch>
            <a:fillRect/>
          </a:stretch>
        </p:blipFill>
        <p:spPr bwMode="auto">
          <a:xfrm>
            <a:off x="460375" y="1978025"/>
            <a:ext cx="8304213" cy="1374775"/>
          </a:xfrm>
          <a:prstGeom prst="rect">
            <a:avLst/>
          </a:prstGeom>
          <a:noFill/>
        </p:spPr>
      </p:pic>
      <p:sp>
        <p:nvSpPr>
          <p:cNvPr id="83973" name="Rectangle 5"/>
          <p:cNvSpPr>
            <a:spLocks noChangeArrowheads="1"/>
          </p:cNvSpPr>
          <p:nvPr/>
        </p:nvSpPr>
        <p:spPr bwMode="auto">
          <a:xfrm>
            <a:off x="2000250" y="3009900"/>
            <a:ext cx="9144000" cy="0"/>
          </a:xfrm>
          <a:prstGeom prst="rect">
            <a:avLst/>
          </a:prstGeom>
          <a:noFill/>
          <a:ln w="12700">
            <a:noFill/>
            <a:miter lim="800000"/>
            <a:headEnd/>
            <a:tailEnd/>
          </a:ln>
          <a:effectLst/>
        </p:spPr>
        <p:txBody>
          <a:bodyPr>
            <a:spAutoFit/>
          </a:bodyPr>
          <a:lstStyle/>
          <a:p>
            <a:endParaRPr lang="en-US"/>
          </a:p>
        </p:txBody>
      </p:sp>
      <p:pic>
        <p:nvPicPr>
          <p:cNvPr id="83972" name="Picture 17" descr="16"/>
          <p:cNvPicPr>
            <a:picLocks noChangeAspect="1" noChangeArrowheads="1"/>
          </p:cNvPicPr>
          <p:nvPr/>
        </p:nvPicPr>
        <p:blipFill>
          <a:blip r:embed="rId4">
            <a:lum bright="6000"/>
          </a:blip>
          <a:srcRect/>
          <a:stretch>
            <a:fillRect/>
          </a:stretch>
        </p:blipFill>
        <p:spPr bwMode="auto">
          <a:xfrm>
            <a:off x="450850" y="4530725"/>
            <a:ext cx="8293100" cy="1374775"/>
          </a:xfrm>
          <a:prstGeom prst="rect">
            <a:avLst/>
          </a:prstGeom>
          <a:noFill/>
        </p:spPr>
      </p:pic>
      <p:sp>
        <p:nvSpPr>
          <p:cNvPr id="83974" name="Rectangle 6"/>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
        <p:nvSpPr>
          <p:cNvPr id="83975" name="Rectangle 7"/>
          <p:cNvSpPr>
            <a:spLocks noChangeArrowheads="1"/>
          </p:cNvSpPr>
          <p:nvPr/>
        </p:nvSpPr>
        <p:spPr bwMode="auto">
          <a:xfrm>
            <a:off x="687388" y="1119188"/>
            <a:ext cx="7566025" cy="1885950"/>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Char char="n"/>
            </a:pPr>
            <a:r>
              <a:rPr lang="en-US" sz="2400">
                <a:solidFill>
                  <a:srgbClr val="8CF4EA"/>
                </a:solidFill>
                <a:effectLst>
                  <a:outerShdw blurRad="38100" dist="38100" dir="2700000" algn="tl">
                    <a:srgbClr val="000000"/>
                  </a:outerShdw>
                </a:effectLst>
                <a:cs typeface="Times New Roman" pitchFamily="18" charset="0"/>
              </a:rPr>
              <a:t>State Probabilities for Future Periods</a:t>
            </a:r>
          </a:p>
          <a:p>
            <a:pPr marL="342900" indent="-342900" algn="l">
              <a:lnSpc>
                <a:spcPct val="90000"/>
              </a:lnSpc>
              <a:spcBef>
                <a:spcPct val="20000"/>
              </a:spcBef>
              <a:buClr>
                <a:srgbClr val="66FFFF"/>
              </a:buClr>
              <a:buSzPct val="75000"/>
              <a:buFont typeface="Monotype Sorts" pitchFamily="2" charset="2"/>
              <a:buNone/>
            </a:pPr>
            <a:r>
              <a:rPr lang="en-US" sz="2400">
                <a:solidFill>
                  <a:srgbClr val="8CF4EA"/>
                </a:solidFill>
                <a:effectLst>
                  <a:outerShdw blurRad="38100" dist="38100" dir="2700000" algn="tl">
                    <a:srgbClr val="000000"/>
                  </a:outerShdw>
                </a:effectLst>
                <a:cs typeface="Times New Roman" pitchFamily="18" charset="0"/>
              </a:rPr>
              <a:t>    Beginning Initially with a Murphy’s Customer</a:t>
            </a:r>
          </a:p>
          <a:p>
            <a:pPr marL="342900" indent="-342900" algn="l">
              <a:spcBef>
                <a:spcPct val="20000"/>
              </a:spcBef>
              <a:buClr>
                <a:srgbClr val="66FFFF"/>
              </a:buClr>
              <a:buSzPct val="75000"/>
              <a:buFont typeface="Monotype Sorts" pitchFamily="2" charset="2"/>
              <a:buNone/>
            </a:pPr>
            <a:endParaRPr lang="en-US" sz="2400">
              <a:solidFill>
                <a:srgbClr val="FFFFFF"/>
              </a:solidFill>
              <a:effectLst>
                <a:outerShdw blurRad="38100" dist="38100" dir="2700000" algn="tl">
                  <a:srgbClr val="000000"/>
                </a:outerShdw>
              </a:effectLst>
              <a:cs typeface="Times New Roman" pitchFamily="18" charset="0"/>
            </a:endParaRPr>
          </a:p>
          <a:p>
            <a:pPr marL="342900" indent="-342900" algn="l">
              <a:spcBef>
                <a:spcPct val="20000"/>
              </a:spcBef>
              <a:buClr>
                <a:srgbClr val="66FFFF"/>
              </a:buClr>
              <a:buSzPct val="75000"/>
              <a:buFont typeface="Monotype Sorts" pitchFamily="2" charset="2"/>
              <a:buNone/>
            </a:pPr>
            <a:endParaRPr lang="en-US" sz="2400">
              <a:solidFill>
                <a:srgbClr val="FFFFFF"/>
              </a:solidFill>
              <a:effectLst>
                <a:outerShdw blurRad="38100" dist="38100" dir="2700000" algn="tl">
                  <a:srgbClr val="000000"/>
                </a:outerShdw>
              </a:effectLst>
              <a:cs typeface="Times New Roman" pitchFamily="18" charset="0"/>
            </a:endParaRPr>
          </a:p>
          <a:p>
            <a:pPr marL="342900" indent="-342900" algn="l">
              <a:spcBef>
                <a:spcPct val="20000"/>
              </a:spcBef>
              <a:buClr>
                <a:srgbClr val="66FFFF"/>
              </a:buClr>
              <a:buSzPct val="75000"/>
              <a:buFont typeface="Monotype Sorts" pitchFamily="2" charset="2"/>
              <a:buNone/>
            </a:pPr>
            <a:endParaRPr lang="en-US" sz="2400">
              <a:solidFill>
                <a:srgbClr val="FFFFFF"/>
              </a:solidFill>
              <a:effectLst>
                <a:outerShdw blurRad="38100" dist="38100" dir="2700000" algn="tl">
                  <a:srgbClr val="000000"/>
                </a:outerShdw>
              </a:effectLst>
              <a:cs typeface="Times New Roman" pitchFamily="18" charset="0"/>
            </a:endParaRPr>
          </a:p>
          <a:p>
            <a:pPr marL="342900" indent="-342900" algn="l">
              <a:spcBef>
                <a:spcPct val="20000"/>
              </a:spcBef>
              <a:buClr>
                <a:srgbClr val="66FFFF"/>
              </a:buClr>
              <a:buSzPct val="75000"/>
              <a:buFont typeface="Monotype Sorts" pitchFamily="2" charset="2"/>
              <a:buNone/>
            </a:pPr>
            <a:endParaRPr lang="en-US" sz="2400">
              <a:solidFill>
                <a:srgbClr val="FFFFFF"/>
              </a:solidFill>
              <a:effectLst>
                <a:outerShdw blurRad="38100" dist="38100" dir="2700000" algn="tl">
                  <a:srgbClr val="000000"/>
                </a:outerShdw>
              </a:effectLst>
              <a:cs typeface="Times New Roman" pitchFamily="18" charset="0"/>
            </a:endParaRPr>
          </a:p>
          <a:p>
            <a:pPr marL="342900" indent="-342900" algn="l">
              <a:lnSpc>
                <a:spcPct val="90000"/>
              </a:lnSpc>
              <a:spcBef>
                <a:spcPct val="20000"/>
              </a:spcBef>
              <a:buClr>
                <a:srgbClr val="66FFFF"/>
              </a:buClr>
              <a:buSzPct val="75000"/>
              <a:buFont typeface="Monotype Sorts" pitchFamily="2" charset="2"/>
              <a:buChar char="n"/>
            </a:pPr>
            <a:r>
              <a:rPr lang="en-US" sz="2400">
                <a:solidFill>
                  <a:srgbClr val="8CF4EA"/>
                </a:solidFill>
                <a:effectLst>
                  <a:outerShdw blurRad="38100" dist="38100" dir="2700000" algn="tl">
                    <a:srgbClr val="000000"/>
                  </a:outerShdw>
                </a:effectLst>
                <a:cs typeface="Times New Roman" pitchFamily="18" charset="0"/>
              </a:rPr>
              <a:t>State Probabilities for Future Periods</a:t>
            </a:r>
          </a:p>
          <a:p>
            <a:pPr marL="342900" indent="-342900" algn="l">
              <a:lnSpc>
                <a:spcPct val="90000"/>
              </a:lnSpc>
              <a:spcBef>
                <a:spcPct val="20000"/>
              </a:spcBef>
              <a:buClr>
                <a:srgbClr val="66FFFF"/>
              </a:buClr>
              <a:buSzPct val="75000"/>
              <a:buFont typeface="Monotype Sorts" pitchFamily="2" charset="2"/>
              <a:buNone/>
            </a:pPr>
            <a:r>
              <a:rPr lang="en-US" sz="2400">
                <a:solidFill>
                  <a:srgbClr val="8CF4EA"/>
                </a:solidFill>
                <a:effectLst>
                  <a:outerShdw blurRad="38100" dist="38100" dir="2700000" algn="tl">
                    <a:srgbClr val="000000"/>
                  </a:outerShdw>
                </a:effectLst>
                <a:cs typeface="Times New Roman" pitchFamily="18" charset="0"/>
              </a:rPr>
              <a:t>    Beginning Initially with an Ashley’s Customer</a:t>
            </a:r>
            <a:endParaRPr lang="en-US" sz="2400">
              <a:solidFill>
                <a:srgbClr val="8CF4EA"/>
              </a:solidFill>
              <a:effectLst>
                <a:outerShdw blurRad="38100" dist="38100" dir="2700000" algn="tl">
                  <a:srgbClr val="000000"/>
                </a:outerShdw>
              </a:effectLst>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836613" y="198438"/>
            <a:ext cx="7475537" cy="509587"/>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Steady-State Probabilities</a:t>
            </a:r>
          </a:p>
        </p:txBody>
      </p:sp>
      <p:sp>
        <p:nvSpPr>
          <p:cNvPr id="99331" name="Rectangle 3"/>
          <p:cNvSpPr>
            <a:spLocks noChangeArrowheads="1"/>
          </p:cNvSpPr>
          <p:nvPr/>
        </p:nvSpPr>
        <p:spPr bwMode="auto">
          <a:xfrm>
            <a:off x="685800" y="1106488"/>
            <a:ext cx="7886700" cy="2871787"/>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rPr>
              <a:t>The </a:t>
            </a:r>
            <a:r>
              <a:rPr lang="en-US" sz="2400" u="sng">
                <a:effectLst>
                  <a:outerShdw blurRad="38100" dist="38100" dir="2700000" algn="tl">
                    <a:srgbClr val="000000"/>
                  </a:outerShdw>
                </a:effectLst>
              </a:rPr>
              <a:t>state probabilities</a:t>
            </a:r>
            <a:r>
              <a:rPr lang="en-US" sz="2400">
                <a:effectLst>
                  <a:outerShdw blurRad="38100" dist="38100" dir="2700000" algn="tl">
                    <a:srgbClr val="000000"/>
                  </a:outerShdw>
                </a:effectLst>
              </a:rPr>
              <a:t> at any stage of the process can be recursively calculated by multiplying the initial state probabilities by the state of the process at stage </a:t>
            </a:r>
            <a:r>
              <a:rPr lang="en-US" sz="2400" i="1">
                <a:effectLst>
                  <a:outerShdw blurRad="38100" dist="38100" dir="2700000" algn="tl">
                    <a:srgbClr val="000000"/>
                  </a:outerShdw>
                </a:effectLst>
              </a:rPr>
              <a:t>n</a:t>
            </a:r>
            <a:r>
              <a:rPr lang="en-US" sz="2400">
                <a:effectLst>
                  <a:outerShdw blurRad="38100" dist="38100" dir="2700000" algn="tl">
                    <a:srgbClr val="000000"/>
                  </a:outerShdw>
                </a:effectLst>
              </a:rPr>
              <a:t>.</a:t>
            </a:r>
          </a:p>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rPr>
              <a:t>The probability of the system being in a particular state after a large number of stages is called a </a:t>
            </a:r>
            <a:r>
              <a:rPr lang="en-US" sz="2400" u="sng">
                <a:effectLst>
                  <a:outerShdw blurRad="38100" dist="38100" dir="2700000" algn="tl">
                    <a:srgbClr val="000000"/>
                  </a:outerShdw>
                </a:effectLst>
              </a:rPr>
              <a:t>steady-state probability</a:t>
            </a:r>
            <a:r>
              <a:rPr lang="en-US" sz="2400">
                <a:effectLst>
                  <a:outerShdw blurRad="38100" dist="38100" dir="2700000" algn="tl">
                    <a:srgbClr val="000000"/>
                  </a:outerShdw>
                </a:effectLst>
              </a:rPr>
              <a:t>.    </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685800" y="52388"/>
            <a:ext cx="7772400" cy="814387"/>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Steady-State Probabilities</a:t>
            </a:r>
          </a:p>
        </p:txBody>
      </p:sp>
      <p:sp>
        <p:nvSpPr>
          <p:cNvPr id="105475" name="Rectangle 3"/>
          <p:cNvSpPr>
            <a:spLocks noChangeArrowheads="1"/>
          </p:cNvSpPr>
          <p:nvPr/>
        </p:nvSpPr>
        <p:spPr bwMode="auto">
          <a:xfrm>
            <a:off x="687388" y="1104900"/>
            <a:ext cx="7886700" cy="22685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u="sng">
                <a:effectLst>
                  <a:outerShdw blurRad="38100" dist="38100" dir="2700000" algn="tl">
                    <a:srgbClr val="000000"/>
                  </a:outerShdw>
                </a:effectLst>
              </a:rPr>
              <a:t>Steady state probabilities</a:t>
            </a:r>
            <a:r>
              <a:rPr lang="en-US" sz="2400">
                <a:effectLst>
                  <a:outerShdw blurRad="38100" dist="38100" dir="2700000" algn="tl">
                    <a:srgbClr val="000000"/>
                  </a:outerShdw>
                </a:effectLst>
              </a:rPr>
              <a:t> can be found by solving the system of equations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rPr>
              <a:t>P</a:t>
            </a:r>
            <a:r>
              <a:rPr lang="en-US" sz="2400">
                <a:effectLst>
                  <a:outerShdw blurRad="38100" dist="38100" dir="2700000" algn="tl">
                    <a:srgbClr val="000000"/>
                  </a:outerShdw>
                </a:effectLst>
              </a:rPr>
              <a:t> =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rPr>
              <a:t> together with the condition for probabilities that </a:t>
            </a:r>
            <a:r>
              <a:rPr lang="en-US" sz="2400">
                <a:effectLst>
                  <a:outerShdw blurRad="38100" dist="38100" dir="2700000" algn="tl">
                    <a:srgbClr val="000000"/>
                  </a:outerShdw>
                </a:effectLst>
                <a:latin typeface="Symbol" pitchFamily="18" charset="2"/>
              </a:rPr>
              <a:t></a:t>
            </a:r>
            <a:r>
              <a:rPr lang="en-US" sz="2400" i="1" baseline="-25000">
                <a:effectLst>
                  <a:outerShdw blurRad="38100" dist="38100" dir="2700000" algn="tl">
                    <a:srgbClr val="000000"/>
                  </a:outerShdw>
                </a:effectLst>
              </a:rPr>
              <a:t>i</a:t>
            </a:r>
            <a:r>
              <a:rPr lang="en-US" sz="2400">
                <a:effectLst>
                  <a:outerShdw blurRad="38100" dist="38100" dir="2700000" algn="tl">
                    <a:srgbClr val="000000"/>
                  </a:outerShdw>
                </a:effectLst>
              </a:rPr>
              <a:t> = 1.  </a:t>
            </a:r>
          </a:p>
          <a:p>
            <a:pPr marL="742950" lvl="1" indent="-285750" algn="l">
              <a:spcBef>
                <a:spcPct val="20000"/>
              </a:spcBef>
              <a:buClr>
                <a:srgbClr val="66FFFF"/>
              </a:buClr>
              <a:buSzPct val="125000"/>
              <a:buFontTx/>
              <a:buChar char="•"/>
            </a:pPr>
            <a:r>
              <a:rPr lang="en-US" sz="2400">
                <a:effectLst>
                  <a:outerShdw blurRad="38100" dist="38100" dir="2700000" algn="tl">
                    <a:srgbClr val="000000"/>
                  </a:outerShdw>
                </a:effectLst>
              </a:rPr>
              <a:t>Matrix </a:t>
            </a:r>
            <a:r>
              <a:rPr lang="en-US" sz="2400" i="1">
                <a:effectLst>
                  <a:outerShdw blurRad="38100" dist="38100" dir="2700000" algn="tl">
                    <a:srgbClr val="000000"/>
                  </a:outerShdw>
                </a:effectLst>
              </a:rPr>
              <a:t>P</a:t>
            </a:r>
            <a:r>
              <a:rPr lang="en-US" sz="2400">
                <a:effectLst>
                  <a:outerShdw blurRad="38100" dist="38100" dir="2700000" algn="tl">
                    <a:srgbClr val="000000"/>
                  </a:outerShdw>
                </a:effectLst>
              </a:rPr>
              <a:t>  is the transition probability matrix</a:t>
            </a:r>
          </a:p>
          <a:p>
            <a:pPr marL="742950" lvl="1" indent="-285750" algn="l">
              <a:spcBef>
                <a:spcPct val="20000"/>
              </a:spcBef>
              <a:buClr>
                <a:srgbClr val="66FFFF"/>
              </a:buClr>
              <a:buSzPct val="125000"/>
              <a:buFontTx/>
              <a:buChar char="•"/>
            </a:pPr>
            <a:r>
              <a:rPr lang="en-US" sz="2400">
                <a:effectLst>
                  <a:outerShdw blurRad="38100" dist="38100" dir="2700000" algn="tl">
                    <a:srgbClr val="000000"/>
                  </a:outerShdw>
                </a:effectLst>
              </a:rPr>
              <a:t>Vector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rPr>
              <a:t> is the vector of steady state probabilities.</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2552700" y="3117850"/>
            <a:ext cx="4083050" cy="18478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06499" name="Rectangle 3"/>
          <p:cNvSpPr>
            <a:spLocks noChangeArrowheads="1"/>
          </p:cNvSpPr>
          <p:nvPr/>
        </p:nvSpPr>
        <p:spPr bwMode="auto">
          <a:xfrm>
            <a:off x="685800" y="1103313"/>
            <a:ext cx="7961313" cy="4770437"/>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solidFill>
                  <a:srgbClr val="66FFFF"/>
                </a:solidFill>
                <a:effectLst>
                  <a:outerShdw blurRad="38100" dist="38100" dir="2700000" algn="tl">
                    <a:srgbClr val="000000"/>
                  </a:outerShdw>
                </a:effectLst>
              </a:rPr>
              <a:t>Steady-State Probabilities</a:t>
            </a:r>
          </a:p>
          <a:p>
            <a:pPr marL="742950" lvl="1" indent="-285750" algn="l">
              <a:spcBef>
                <a:spcPct val="20000"/>
              </a:spcBef>
              <a:buClr>
                <a:srgbClr val="66FFFF"/>
              </a:buClr>
              <a:buSzPct val="125000"/>
            </a:pPr>
            <a:endParaRPr lang="en-US" sz="1200" dirty="0">
              <a:effectLst>
                <a:outerShdw blurRad="38100" dist="38100" dir="2700000" algn="tl">
                  <a:srgbClr val="000000"/>
                </a:outerShdw>
              </a:effectLst>
            </a:endParaRPr>
          </a:p>
          <a:p>
            <a:pPr marL="342900" indent="-342900" algn="l">
              <a:lnSpc>
                <a:spcPct val="90000"/>
              </a:lnSpc>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Let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rPr>
              <a:t>1</a:t>
            </a:r>
            <a:r>
              <a:rPr lang="en-US" sz="2400" dirty="0">
                <a:effectLst>
                  <a:outerShdw blurRad="38100" dist="38100" dir="2700000" algn="tl">
                    <a:srgbClr val="000000"/>
                  </a:outerShdw>
                </a:effectLst>
              </a:rPr>
              <a:t> = long run proportion of Murphy’s visits</a:t>
            </a:r>
          </a:p>
          <a:p>
            <a:pPr marL="342900" indent="-342900" algn="l">
              <a:lnSpc>
                <a:spcPct val="90000"/>
              </a:lnSpc>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rPr>
              <a:t>2</a:t>
            </a:r>
            <a:r>
              <a:rPr lang="en-US" sz="2400" dirty="0">
                <a:effectLst>
                  <a:outerShdw blurRad="38100" dist="38100" dir="2700000" algn="tl">
                    <a:srgbClr val="000000"/>
                  </a:outerShdw>
                </a:effectLst>
              </a:rPr>
              <a:t> = long run proportion of Ashley’s visits</a:t>
            </a: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Then,   </a:t>
            </a:r>
          </a:p>
          <a:p>
            <a:pPr marL="342900" indent="-342900" algn="l">
              <a:spcBef>
                <a:spcPct val="20000"/>
              </a:spcBef>
              <a:buClr>
                <a:srgbClr val="66FFFF"/>
              </a:buClr>
              <a:buSzPct val="75000"/>
              <a:buFont typeface="Monotype Sorts" pitchFamily="2" charset="2"/>
              <a:buNone/>
            </a:pPr>
            <a:r>
              <a:rPr lang="en-US" sz="2000" dirty="0">
                <a:effectLst>
                  <a:outerShdw blurRad="38100" dist="38100" dir="2700000" algn="tl">
                    <a:srgbClr val="000000"/>
                  </a:outerShdw>
                </a:effectLst>
              </a:rPr>
              <a:t>              </a:t>
            </a: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.9    .1 </a:t>
            </a: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                    =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a:t>
            </a: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.2    .8 </a:t>
            </a:r>
          </a:p>
          <a:p>
            <a:pPr marL="342900" indent="-342900"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endParaRP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a:t>
            </a:r>
            <a:r>
              <a:rPr lang="en-US" sz="2400" dirty="0">
                <a:solidFill>
                  <a:srgbClr val="66FFFF"/>
                </a:solidFill>
                <a:effectLst>
                  <a:outerShdw blurRad="38100" dist="38100" dir="2700000" algn="tl">
                    <a:srgbClr val="000000"/>
                  </a:outerShdw>
                </a:effectLst>
              </a:rPr>
              <a:t>continued . . .</a:t>
            </a:r>
          </a:p>
        </p:txBody>
      </p:sp>
      <p:grpSp>
        <p:nvGrpSpPr>
          <p:cNvPr id="106500" name="Group 4"/>
          <p:cNvGrpSpPr>
            <a:grpSpLocks/>
          </p:cNvGrpSpPr>
          <p:nvPr/>
        </p:nvGrpSpPr>
        <p:grpSpPr bwMode="auto">
          <a:xfrm>
            <a:off x="3816350" y="3302000"/>
            <a:ext cx="1123950" cy="1454150"/>
            <a:chOff x="2204" y="2040"/>
            <a:chExt cx="860" cy="916"/>
          </a:xfrm>
        </p:grpSpPr>
        <p:sp>
          <p:nvSpPr>
            <p:cNvPr id="106501" name="Line 5"/>
            <p:cNvSpPr>
              <a:spLocks noChangeShapeType="1"/>
            </p:cNvSpPr>
            <p:nvPr/>
          </p:nvSpPr>
          <p:spPr bwMode="auto">
            <a:xfrm>
              <a:off x="2208" y="2048"/>
              <a:ext cx="0" cy="904"/>
            </a:xfrm>
            <a:prstGeom prst="line">
              <a:avLst/>
            </a:prstGeom>
            <a:noFill/>
            <a:ln w="19050">
              <a:solidFill>
                <a:srgbClr val="FFFFFF"/>
              </a:solidFill>
              <a:round/>
              <a:headEnd/>
              <a:tailEnd/>
            </a:ln>
            <a:effectLst/>
          </p:spPr>
          <p:txBody>
            <a:bodyPr wrap="none" anchor="ctr"/>
            <a:lstStyle/>
            <a:p>
              <a:endParaRPr lang="en-US"/>
            </a:p>
          </p:txBody>
        </p:sp>
        <p:sp>
          <p:nvSpPr>
            <p:cNvPr id="106502" name="Line 6"/>
            <p:cNvSpPr>
              <a:spLocks noChangeShapeType="1"/>
            </p:cNvSpPr>
            <p:nvPr/>
          </p:nvSpPr>
          <p:spPr bwMode="auto">
            <a:xfrm>
              <a:off x="2204" y="2040"/>
              <a:ext cx="52" cy="0"/>
            </a:xfrm>
            <a:prstGeom prst="line">
              <a:avLst/>
            </a:prstGeom>
            <a:noFill/>
            <a:ln w="19050">
              <a:solidFill>
                <a:srgbClr val="FFFFFF"/>
              </a:solidFill>
              <a:round/>
              <a:headEnd/>
              <a:tailEnd/>
            </a:ln>
            <a:effectLst/>
          </p:spPr>
          <p:txBody>
            <a:bodyPr wrap="none" anchor="ctr"/>
            <a:lstStyle/>
            <a:p>
              <a:endParaRPr lang="en-US"/>
            </a:p>
          </p:txBody>
        </p:sp>
        <p:sp>
          <p:nvSpPr>
            <p:cNvPr id="106503" name="Line 7"/>
            <p:cNvSpPr>
              <a:spLocks noChangeShapeType="1"/>
            </p:cNvSpPr>
            <p:nvPr/>
          </p:nvSpPr>
          <p:spPr bwMode="auto">
            <a:xfrm>
              <a:off x="2208" y="2952"/>
              <a:ext cx="52" cy="0"/>
            </a:xfrm>
            <a:prstGeom prst="line">
              <a:avLst/>
            </a:prstGeom>
            <a:noFill/>
            <a:ln w="19050">
              <a:solidFill>
                <a:srgbClr val="FFFFFF"/>
              </a:solidFill>
              <a:round/>
              <a:headEnd/>
              <a:tailEnd/>
            </a:ln>
            <a:effectLst/>
          </p:spPr>
          <p:txBody>
            <a:bodyPr wrap="none" anchor="ctr"/>
            <a:lstStyle/>
            <a:p>
              <a:endParaRPr lang="en-US"/>
            </a:p>
          </p:txBody>
        </p:sp>
        <p:sp>
          <p:nvSpPr>
            <p:cNvPr id="106504" name="Line 8"/>
            <p:cNvSpPr>
              <a:spLocks noChangeShapeType="1"/>
            </p:cNvSpPr>
            <p:nvPr/>
          </p:nvSpPr>
          <p:spPr bwMode="auto">
            <a:xfrm>
              <a:off x="3060" y="2052"/>
              <a:ext cx="0" cy="904"/>
            </a:xfrm>
            <a:prstGeom prst="line">
              <a:avLst/>
            </a:prstGeom>
            <a:noFill/>
            <a:ln w="19050">
              <a:solidFill>
                <a:srgbClr val="FFFFFF"/>
              </a:solidFill>
              <a:round/>
              <a:headEnd/>
              <a:tailEnd/>
            </a:ln>
            <a:effectLst/>
          </p:spPr>
          <p:txBody>
            <a:bodyPr wrap="none" anchor="ctr"/>
            <a:lstStyle/>
            <a:p>
              <a:endParaRPr lang="en-US"/>
            </a:p>
          </p:txBody>
        </p:sp>
        <p:sp>
          <p:nvSpPr>
            <p:cNvPr id="106505" name="Line 9"/>
            <p:cNvSpPr>
              <a:spLocks noChangeShapeType="1"/>
            </p:cNvSpPr>
            <p:nvPr/>
          </p:nvSpPr>
          <p:spPr bwMode="auto">
            <a:xfrm flipH="1">
              <a:off x="2996" y="2044"/>
              <a:ext cx="68" cy="0"/>
            </a:xfrm>
            <a:prstGeom prst="line">
              <a:avLst/>
            </a:prstGeom>
            <a:noFill/>
            <a:ln w="19050">
              <a:solidFill>
                <a:srgbClr val="FFFFFF"/>
              </a:solidFill>
              <a:round/>
              <a:headEnd/>
              <a:tailEnd/>
            </a:ln>
            <a:effectLst/>
          </p:spPr>
          <p:txBody>
            <a:bodyPr wrap="none" anchor="ctr"/>
            <a:lstStyle/>
            <a:p>
              <a:endParaRPr lang="en-US"/>
            </a:p>
          </p:txBody>
        </p:sp>
        <p:sp>
          <p:nvSpPr>
            <p:cNvPr id="106506" name="Line 10"/>
            <p:cNvSpPr>
              <a:spLocks noChangeShapeType="1"/>
            </p:cNvSpPr>
            <p:nvPr/>
          </p:nvSpPr>
          <p:spPr bwMode="auto">
            <a:xfrm flipH="1">
              <a:off x="2992" y="2952"/>
              <a:ext cx="68" cy="0"/>
            </a:xfrm>
            <a:prstGeom prst="line">
              <a:avLst/>
            </a:prstGeom>
            <a:noFill/>
            <a:ln w="19050">
              <a:solidFill>
                <a:srgbClr val="FFFFFF"/>
              </a:solidFill>
              <a:round/>
              <a:headEnd/>
              <a:tailEnd/>
            </a:ln>
            <a:effectLst/>
          </p:spPr>
          <p:txBody>
            <a:bodyPr wrap="none" anchor="ctr"/>
            <a:lstStyle/>
            <a:p>
              <a:endParaRPr lang="en-US"/>
            </a:p>
          </p:txBody>
        </p:sp>
      </p:grpSp>
      <p:sp>
        <p:nvSpPr>
          <p:cNvPr id="106507" name="Rectangle 11"/>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2946400" y="1847850"/>
            <a:ext cx="3429000" cy="16383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07523" name="Rectangle 3"/>
          <p:cNvSpPr>
            <a:spLocks noChangeArrowheads="1"/>
          </p:cNvSpPr>
          <p:nvPr/>
        </p:nvSpPr>
        <p:spPr bwMode="auto">
          <a:xfrm>
            <a:off x="685800" y="1103313"/>
            <a:ext cx="7794625" cy="4783137"/>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solidFill>
                  <a:srgbClr val="66FFFF"/>
                </a:solidFill>
                <a:effectLst>
                  <a:outerShdw blurRad="38100" dist="38100" dir="2700000" algn="tl">
                    <a:srgbClr val="000000"/>
                  </a:outerShdw>
                </a:effectLst>
              </a:rPr>
              <a:t>Steady-State Probabilities</a:t>
            </a:r>
          </a:p>
          <a:p>
            <a:pPr marL="742950" lvl="1" indent="-285750" algn="l">
              <a:spcBef>
                <a:spcPct val="20000"/>
              </a:spcBef>
              <a:buClr>
                <a:srgbClr val="66FFFF"/>
              </a:buClr>
              <a:buSzPct val="125000"/>
            </a:pPr>
            <a:r>
              <a:rPr lang="en-US" sz="2400" b="1">
                <a:effectLst>
                  <a:outerShdw blurRad="38100" dist="38100" dir="2700000" algn="tl">
                    <a:srgbClr val="000000"/>
                  </a:outerShdw>
                </a:effectLst>
              </a:rPr>
              <a:t> </a:t>
            </a:r>
            <a:endParaRPr lang="en-US" sz="1600" b="1">
              <a:effectLst>
                <a:outerShdw blurRad="38100" dist="38100" dir="2700000" algn="tl">
                  <a:srgbClr val="000000"/>
                </a:outerShdw>
              </a:effectLst>
            </a:endParaRP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a:effectLst>
                  <a:outerShdw blurRad="38100" dist="38100" dir="2700000" algn="tl">
                    <a:srgbClr val="000000"/>
                  </a:outerShdw>
                </a:effectLst>
                <a:latin typeface="Symbol" pitchFamily="18" charset="2"/>
              </a:rPr>
              <a:t>9</a:t>
            </a:r>
            <a:r>
              <a:rPr lang="en-US" sz="2400" baseline="-250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rPr>
              <a:t> + </a:t>
            </a:r>
            <a:r>
              <a:rPr lang="en-US" sz="2400">
                <a:effectLst>
                  <a:outerShdw blurRad="38100" dist="38100" dir="2700000" algn="tl">
                    <a:srgbClr val="000000"/>
                  </a:outerShdw>
                </a:effectLst>
                <a:latin typeface="Symbol" pitchFamily="18" charset="2"/>
              </a:rPr>
              <a:t></a:t>
            </a:r>
            <a:r>
              <a:rPr lang="en-US" sz="2400" baseline="-250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rPr>
              <a:t> = </a:t>
            </a:r>
            <a:r>
              <a:rPr lang="en-US" sz="2400">
                <a:effectLst>
                  <a:outerShdw blurRad="38100" dist="38100" dir="2700000" algn="tl">
                    <a:srgbClr val="000000"/>
                  </a:outerShdw>
                </a:effectLst>
                <a:latin typeface="Symbol" pitchFamily="18" charset="2"/>
              </a:rPr>
              <a:t></a:t>
            </a:r>
            <a:r>
              <a:rPr lang="en-US" sz="2400" baseline="-250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rPr>
              <a:t>        (1)</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a:effectLst>
                  <a:outerShdw blurRad="38100" dist="38100" dir="2700000" algn="tl">
                    <a:srgbClr val="000000"/>
                  </a:outerShdw>
                </a:effectLst>
                <a:latin typeface="Symbol" pitchFamily="18" charset="2"/>
              </a:rPr>
              <a:t>1</a:t>
            </a:r>
            <a:r>
              <a:rPr lang="en-US" sz="2400" baseline="-250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rPr>
              <a:t> + </a:t>
            </a:r>
            <a:r>
              <a:rPr lang="en-US" sz="2400">
                <a:effectLst>
                  <a:outerShdw blurRad="38100" dist="38100" dir="2700000" algn="tl">
                    <a:srgbClr val="000000"/>
                  </a:outerShdw>
                </a:effectLst>
                <a:latin typeface="Symbol" pitchFamily="18" charset="2"/>
              </a:rPr>
              <a:t></a:t>
            </a:r>
            <a:r>
              <a:rPr lang="en-US" sz="2400" baseline="-250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rPr>
              <a:t> = </a:t>
            </a:r>
            <a:r>
              <a:rPr lang="en-US" sz="2400">
                <a:effectLst>
                  <a:outerShdw blurRad="38100" dist="38100" dir="2700000" algn="tl">
                    <a:srgbClr val="000000"/>
                  </a:outerShdw>
                </a:effectLst>
                <a:latin typeface="Symbol" pitchFamily="18" charset="2"/>
              </a:rPr>
              <a:t></a:t>
            </a:r>
            <a:r>
              <a:rPr lang="en-US" sz="2400" baseline="-250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rPr>
              <a:t>        (2)</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a:effectLst>
                  <a:outerShdw blurRad="38100" dist="38100" dir="2700000" algn="tl">
                    <a:srgbClr val="000000"/>
                  </a:outerShdw>
                </a:effectLst>
                <a:latin typeface="Symbol" pitchFamily="18" charset="2"/>
              </a:rPr>
              <a:t></a:t>
            </a:r>
            <a:r>
              <a:rPr lang="en-US" sz="2400" baseline="-250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rPr>
              <a:t> +    </a:t>
            </a:r>
            <a:r>
              <a:rPr lang="en-US" sz="2400">
                <a:effectLst>
                  <a:outerShdw blurRad="38100" dist="38100" dir="2700000" algn="tl">
                    <a:srgbClr val="000000"/>
                  </a:outerShdw>
                </a:effectLst>
                <a:latin typeface="Symbol" pitchFamily="18" charset="2"/>
              </a:rPr>
              <a:t></a:t>
            </a:r>
            <a:r>
              <a:rPr lang="en-US" sz="2400" baseline="-250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rPr>
              <a:t> = 1          (3)</a:t>
            </a:r>
          </a:p>
          <a:p>
            <a:pPr marL="342900" indent="-342900" algn="l">
              <a:spcBef>
                <a:spcPct val="20000"/>
              </a:spcBef>
              <a:buClr>
                <a:srgbClr val="66FFFF"/>
              </a:buClr>
              <a:buSzPct val="75000"/>
              <a:buFont typeface="Monotype Sorts" pitchFamily="2" charset="2"/>
              <a:buNone/>
            </a:pPr>
            <a:endParaRPr lang="en-US" sz="2400">
              <a:effectLst>
                <a:outerShdw blurRad="38100" dist="38100" dir="2700000" algn="tl">
                  <a:srgbClr val="000000"/>
                </a:outerShdw>
              </a:effectLst>
            </a:endParaRP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Substitute </a:t>
            </a:r>
            <a:r>
              <a:rPr lang="en-US" sz="2400">
                <a:effectLst>
                  <a:outerShdw blurRad="38100" dist="38100" dir="2700000" algn="tl">
                    <a:srgbClr val="000000"/>
                  </a:outerShdw>
                </a:effectLst>
                <a:latin typeface="Symbol" pitchFamily="18" charset="2"/>
              </a:rPr>
              <a:t></a:t>
            </a:r>
            <a:r>
              <a:rPr lang="en-US" sz="2400" baseline="-25000">
                <a:effectLst>
                  <a:outerShdw blurRad="38100" dist="38100" dir="2700000" algn="tl">
                    <a:srgbClr val="000000"/>
                  </a:outerShdw>
                </a:effectLst>
                <a:latin typeface="Symbol" pitchFamily="18" charset="2"/>
              </a:rPr>
              <a:t>2</a:t>
            </a:r>
            <a:r>
              <a:rPr lang="en-US" sz="2400">
                <a:effectLst>
                  <a:outerShdw blurRad="38100" dist="38100" dir="2700000" algn="tl">
                    <a:srgbClr val="000000"/>
                  </a:outerShdw>
                </a:effectLst>
              </a:rPr>
              <a:t> = 1 - </a:t>
            </a:r>
            <a:r>
              <a:rPr lang="en-US" sz="2400">
                <a:effectLst>
                  <a:outerShdw blurRad="38100" dist="38100" dir="2700000" algn="tl">
                    <a:srgbClr val="000000"/>
                  </a:outerShdw>
                </a:effectLst>
                <a:latin typeface="Symbol" pitchFamily="18" charset="2"/>
              </a:rPr>
              <a:t></a:t>
            </a:r>
            <a:r>
              <a:rPr lang="en-US" sz="2400" baseline="-25000">
                <a:effectLst>
                  <a:outerShdw blurRad="38100" dist="38100" dir="2700000" algn="tl">
                    <a:srgbClr val="000000"/>
                  </a:outerShdw>
                </a:effectLst>
                <a:latin typeface="Symbol" pitchFamily="18" charset="2"/>
              </a:rPr>
              <a:t>1</a:t>
            </a:r>
            <a:r>
              <a:rPr lang="en-US" sz="2400">
                <a:effectLst>
                  <a:outerShdw blurRad="38100" dist="38100" dir="2700000" algn="tl">
                    <a:srgbClr val="000000"/>
                  </a:outerShdw>
                </a:effectLst>
              </a:rPr>
              <a:t> into (1) to give:</a:t>
            </a:r>
          </a:p>
          <a:p>
            <a:pPr marL="342900" indent="-342900" algn="l">
              <a:spcBef>
                <a:spcPct val="20000"/>
              </a:spcBef>
              <a:buClr>
                <a:srgbClr val="66FFFF"/>
              </a:buClr>
              <a:buSzPct val="75000"/>
              <a:buFont typeface="Monotype Sorts" pitchFamily="2" charset="2"/>
              <a:buNone/>
            </a:pPr>
            <a:endParaRPr lang="en-US" sz="800">
              <a:effectLst>
                <a:outerShdw blurRad="38100" dist="38100" dir="2700000" algn="tl">
                  <a:srgbClr val="000000"/>
                </a:outerShdw>
              </a:effectLst>
            </a:endParaRP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a:effectLst>
                  <a:outerShdw blurRad="38100" dist="38100" dir="2700000" algn="tl">
                    <a:srgbClr val="000000"/>
                  </a:outerShdw>
                </a:effectLst>
                <a:latin typeface="Symbol" pitchFamily="18" charset="2"/>
              </a:rPr>
              <a:t></a:t>
            </a:r>
            <a:r>
              <a:rPr lang="en-US" sz="2400" baseline="-25000">
                <a:effectLst>
                  <a:outerShdw blurRad="38100" dist="38100" dir="2700000" algn="tl">
                    <a:srgbClr val="000000"/>
                  </a:outerShdw>
                </a:effectLst>
              </a:rPr>
              <a:t>1</a:t>
            </a:r>
            <a:r>
              <a:rPr lang="en-US" sz="2400">
                <a:effectLst>
                  <a:outerShdw blurRad="38100" dist="38100" dir="2700000" algn="tl">
                    <a:srgbClr val="000000"/>
                  </a:outerShdw>
                </a:effectLst>
              </a:rPr>
              <a:t> = </a:t>
            </a:r>
            <a:r>
              <a:rPr lang="en-US" sz="2400">
                <a:effectLst>
                  <a:outerShdw blurRad="38100" dist="38100" dir="2700000" algn="tl">
                    <a:srgbClr val="000000"/>
                  </a:outerShdw>
                </a:effectLst>
                <a:latin typeface="Symbol" pitchFamily="18" charset="2"/>
              </a:rPr>
              <a:t>9</a:t>
            </a:r>
            <a:r>
              <a:rPr lang="en-US" sz="2400" baseline="-25000">
                <a:effectLst>
                  <a:outerShdw blurRad="38100" dist="38100" dir="2700000" algn="tl">
                    <a:srgbClr val="000000"/>
                  </a:outerShdw>
                </a:effectLst>
                <a:latin typeface="Symbol" pitchFamily="18" charset="2"/>
              </a:rPr>
              <a:t>1</a:t>
            </a:r>
            <a:r>
              <a:rPr lang="en-US" sz="2400">
                <a:effectLst>
                  <a:outerShdw blurRad="38100" dist="38100" dir="2700000" algn="tl">
                    <a:srgbClr val="000000"/>
                  </a:outerShdw>
                </a:effectLst>
              </a:rPr>
              <a:t> + .2(1 - </a:t>
            </a:r>
            <a:r>
              <a:rPr lang="en-US" sz="2400">
                <a:effectLst>
                  <a:outerShdw blurRad="38100" dist="38100" dir="2700000" algn="tl">
                    <a:srgbClr val="000000"/>
                  </a:outerShdw>
                </a:effectLst>
                <a:latin typeface="Symbol" pitchFamily="18" charset="2"/>
              </a:rPr>
              <a:t></a:t>
            </a:r>
            <a:r>
              <a:rPr lang="en-US" sz="2400" baseline="-25000">
                <a:effectLst>
                  <a:outerShdw blurRad="38100" dist="38100" dir="2700000" algn="tl">
                    <a:srgbClr val="000000"/>
                  </a:outerShdw>
                </a:effectLst>
              </a:rPr>
              <a:t>1</a:t>
            </a:r>
            <a:r>
              <a:rPr lang="en-US" sz="2400">
                <a:effectLst>
                  <a:outerShdw blurRad="38100" dist="38100" dir="2700000" algn="tl">
                    <a:srgbClr val="000000"/>
                  </a:outerShdw>
                </a:effectLst>
              </a:rPr>
              <a:t>) = 2/3 = .667	</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Substituting back into (3) gives:</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a:effectLst>
                  <a:outerShdw blurRad="38100" dist="38100" dir="2700000" algn="tl">
                    <a:srgbClr val="000000"/>
                  </a:outerShdw>
                </a:effectLst>
                <a:latin typeface="Symbol" pitchFamily="18" charset="2"/>
              </a:rPr>
              <a:t></a:t>
            </a:r>
            <a:r>
              <a:rPr lang="en-US" sz="2400" baseline="-25000">
                <a:effectLst>
                  <a:outerShdw blurRad="38100" dist="38100" dir="2700000" algn="tl">
                    <a:srgbClr val="000000"/>
                  </a:outerShdw>
                </a:effectLst>
                <a:latin typeface="Symbol" pitchFamily="18" charset="2"/>
              </a:rPr>
              <a:t>2</a:t>
            </a:r>
            <a:r>
              <a:rPr lang="en-US" sz="2400">
                <a:effectLst>
                  <a:outerShdw blurRad="38100" dist="38100" dir="2700000" algn="tl">
                    <a:srgbClr val="000000"/>
                  </a:outerShdw>
                </a:effectLst>
              </a:rPr>
              <a:t> = 1/3 = .333.</a:t>
            </a:r>
          </a:p>
        </p:txBody>
      </p:sp>
      <p:sp>
        <p:nvSpPr>
          <p:cNvPr id="107524" name="Rectangle 4"/>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4" name="Rectangle 6"/>
          <p:cNvSpPr>
            <a:spLocks noChangeArrowheads="1"/>
          </p:cNvSpPr>
          <p:nvPr/>
        </p:nvSpPr>
        <p:spPr bwMode="auto">
          <a:xfrm>
            <a:off x="1003300" y="1714500"/>
            <a:ext cx="7569200" cy="2100263"/>
          </a:xfrm>
          <a:prstGeom prst="rect">
            <a:avLst/>
          </a:prstGeom>
          <a:noFill/>
          <a:ln w="12700">
            <a:noFill/>
            <a:miter lim="800000"/>
            <a:headEnd/>
            <a:tailEnd/>
          </a:ln>
          <a:effectLst/>
        </p:spPr>
        <p:txBody>
          <a:bodyPr>
            <a:spAutoFit/>
          </a:bodyPr>
          <a:lstStyle/>
          <a:p>
            <a:pPr algn="l">
              <a:lnSpc>
                <a:spcPct val="110000"/>
              </a:lnSpc>
            </a:pPr>
            <a:r>
              <a:rPr lang="en-US" sz="2400">
                <a:solidFill>
                  <a:srgbClr val="FFFFFF"/>
                </a:solidFill>
                <a:effectLst>
                  <a:outerShdw blurRad="38100" dist="38100" dir="2700000" algn="tl">
                    <a:srgbClr val="000000"/>
                  </a:outerShdw>
                </a:effectLst>
                <a:cs typeface="Times New Roman" pitchFamily="18" charset="0"/>
              </a:rPr>
              <a:t>Thus, if we have 1000 customers in the system, the Markov process model tells us that in the long run, with steady-state probabilities </a:t>
            </a:r>
            <a:r>
              <a:rPr lang="en-US" sz="2400" i="1">
                <a:solidFill>
                  <a:srgbClr val="FFFFFF"/>
                </a:solidFill>
                <a:effectLst>
                  <a:outerShdw blurRad="38100" dist="38100" dir="2700000" algn="tl">
                    <a:srgbClr val="000000"/>
                  </a:outerShdw>
                </a:effectLst>
                <a:cs typeface="Times New Roman" pitchFamily="18" charset="0"/>
                <a:sym typeface="Symbol" pitchFamily="18" charset="2"/>
              </a:rPr>
              <a:t></a:t>
            </a:r>
            <a:r>
              <a:rPr lang="en-US" sz="2400" baseline="-30000">
                <a:solidFill>
                  <a:srgbClr val="FFFFFF"/>
                </a:solidFill>
                <a:effectLst>
                  <a:outerShdw blurRad="38100" dist="38100" dir="2700000" algn="tl">
                    <a:srgbClr val="000000"/>
                  </a:outerShdw>
                </a:effectLst>
                <a:cs typeface="Times New Roman" pitchFamily="18" charset="0"/>
              </a:rPr>
              <a:t>1</a:t>
            </a:r>
            <a:r>
              <a:rPr lang="en-US" sz="2400" i="1">
                <a:solidFill>
                  <a:srgbClr val="FFFFFF"/>
                </a:solidFill>
                <a:effectLst>
                  <a:outerShdw blurRad="38100" dist="38100" dir="2700000" algn="tl">
                    <a:srgbClr val="000000"/>
                  </a:outerShdw>
                </a:effectLst>
                <a:cs typeface="Times New Roman" pitchFamily="18" charset="0"/>
                <a:sym typeface="Symbol" pitchFamily="18" charset="2"/>
              </a:rPr>
              <a:t> </a:t>
            </a:r>
            <a:r>
              <a:rPr lang="en-US" sz="2400">
                <a:solidFill>
                  <a:srgbClr val="FFFFFF"/>
                </a:solidFill>
                <a:effectLst>
                  <a:outerShdw blurRad="38100" dist="38100" dir="2700000" algn="tl">
                    <a:srgbClr val="000000"/>
                  </a:outerShdw>
                </a:effectLst>
                <a:cs typeface="Times New Roman" pitchFamily="18" charset="0"/>
                <a:sym typeface="Symbol" pitchFamily="18" charset="2"/>
              </a:rPr>
              <a:t></a:t>
            </a:r>
            <a:r>
              <a:rPr lang="en-US" sz="2400">
                <a:solidFill>
                  <a:srgbClr val="FFFFFF"/>
                </a:solidFill>
                <a:effectLst>
                  <a:outerShdw blurRad="38100" dist="38100" dir="2700000" algn="tl">
                    <a:srgbClr val="000000"/>
                  </a:outerShdw>
                </a:effectLst>
                <a:cs typeface="Times New Roman" pitchFamily="18" charset="0"/>
              </a:rPr>
              <a:t> </a:t>
            </a:r>
            <a:r>
              <a:rPr lang="en-US" sz="2400">
                <a:solidFill>
                  <a:srgbClr val="FFFFFF"/>
                </a:solidFill>
                <a:effectLst>
                  <a:outerShdw blurRad="38100" dist="38100" dir="2700000" algn="tl">
                    <a:srgbClr val="000000"/>
                  </a:outerShdw>
                </a:effectLst>
                <a:cs typeface="Times New Roman" pitchFamily="18" charset="0"/>
                <a:sym typeface="Symbol" pitchFamily="18" charset="2"/>
              </a:rPr>
              <a:t>.667 and</a:t>
            </a:r>
            <a:r>
              <a:rPr lang="en-US" sz="2400" i="1">
                <a:solidFill>
                  <a:srgbClr val="FFFFFF"/>
                </a:solidFill>
                <a:effectLst>
                  <a:outerShdw blurRad="38100" dist="38100" dir="2700000" algn="tl">
                    <a:srgbClr val="000000"/>
                  </a:outerShdw>
                </a:effectLst>
                <a:cs typeface="Times New Roman" pitchFamily="18" charset="0"/>
                <a:sym typeface="Symbol" pitchFamily="18" charset="2"/>
              </a:rPr>
              <a:t> </a:t>
            </a:r>
            <a:r>
              <a:rPr lang="en-US" sz="2400" baseline="-30000">
                <a:solidFill>
                  <a:srgbClr val="FFFFFF"/>
                </a:solidFill>
                <a:effectLst>
                  <a:outerShdw blurRad="38100" dist="38100" dir="2700000" algn="tl">
                    <a:srgbClr val="000000"/>
                  </a:outerShdw>
                </a:effectLst>
                <a:cs typeface="Times New Roman" pitchFamily="18" charset="0"/>
              </a:rPr>
              <a:t>2</a:t>
            </a:r>
            <a:r>
              <a:rPr lang="en-US" sz="2400" i="1">
                <a:solidFill>
                  <a:srgbClr val="FFFFFF"/>
                </a:solidFill>
                <a:effectLst>
                  <a:outerShdw blurRad="38100" dist="38100" dir="2700000" algn="tl">
                    <a:srgbClr val="000000"/>
                  </a:outerShdw>
                </a:effectLst>
                <a:cs typeface="Times New Roman" pitchFamily="18" charset="0"/>
                <a:sym typeface="Symbol" pitchFamily="18" charset="2"/>
              </a:rPr>
              <a:t> </a:t>
            </a:r>
            <a:r>
              <a:rPr lang="en-US" sz="2400">
                <a:solidFill>
                  <a:srgbClr val="FFFFFF"/>
                </a:solidFill>
                <a:effectLst>
                  <a:outerShdw blurRad="38100" dist="38100" dir="2700000" algn="tl">
                    <a:srgbClr val="000000"/>
                  </a:outerShdw>
                </a:effectLst>
                <a:cs typeface="Times New Roman" pitchFamily="18" charset="0"/>
                <a:sym typeface="Symbol" pitchFamily="18" charset="2"/>
              </a:rPr>
              <a:t> .333,</a:t>
            </a:r>
            <a:r>
              <a:rPr lang="en-US" sz="2400" i="1">
                <a:solidFill>
                  <a:srgbClr val="FFFFFF"/>
                </a:solidFill>
                <a:effectLst>
                  <a:outerShdw blurRad="38100" dist="38100" dir="2700000" algn="tl">
                    <a:srgbClr val="000000"/>
                  </a:outerShdw>
                </a:effectLst>
                <a:cs typeface="Times New Roman" pitchFamily="18" charset="0"/>
                <a:sym typeface="Symbol" pitchFamily="18" charset="2"/>
              </a:rPr>
              <a:t> </a:t>
            </a:r>
            <a:r>
              <a:rPr lang="en-US" sz="2400">
                <a:solidFill>
                  <a:srgbClr val="FFFFFF"/>
                </a:solidFill>
                <a:effectLst>
                  <a:outerShdw blurRad="38100" dist="38100" dir="2700000" algn="tl">
                    <a:srgbClr val="000000"/>
                  </a:outerShdw>
                </a:effectLst>
                <a:cs typeface="Times New Roman" pitchFamily="18" charset="0"/>
              </a:rPr>
              <a:t>667 customers will be Murphy’s and 333 customers will be Ashley’s.</a:t>
            </a:r>
            <a:r>
              <a:rPr lang="en-US" sz="2400" i="1">
                <a:solidFill>
                  <a:srgbClr val="FFFFFF"/>
                </a:solidFill>
                <a:effectLst>
                  <a:outerShdw blurRad="38100" dist="38100" dir="2700000" algn="tl">
                    <a:srgbClr val="000000"/>
                  </a:outerShdw>
                </a:effectLst>
                <a:cs typeface="Times New Roman" pitchFamily="18" charset="0"/>
              </a:rPr>
              <a:t> </a:t>
            </a:r>
            <a:endParaRPr lang="en-US" sz="2400" i="1">
              <a:solidFill>
                <a:srgbClr val="FFFFFF"/>
              </a:solidFill>
              <a:effectLst>
                <a:outerShdw blurRad="38100" dist="38100" dir="2700000" algn="tl">
                  <a:srgbClr val="000000"/>
                </a:outerShdw>
              </a:effectLst>
              <a:cs typeface="Times New Roman" pitchFamily="18" charset="0"/>
              <a:sym typeface="Symbol" pitchFamily="18" charset="2"/>
            </a:endParaRPr>
          </a:p>
        </p:txBody>
      </p:sp>
      <p:graphicFrame>
        <p:nvGraphicFramePr>
          <p:cNvPr id="109573" name="Object 5"/>
          <p:cNvGraphicFramePr>
            <a:graphicFrameLocks noChangeAspect="1"/>
          </p:cNvGraphicFramePr>
          <p:nvPr/>
        </p:nvGraphicFramePr>
        <p:xfrm>
          <a:off x="0" y="3200400"/>
          <a:ext cx="180975" cy="228600"/>
        </p:xfrm>
        <a:graphic>
          <a:graphicData uri="http://schemas.openxmlformats.org/presentationml/2006/ole">
            <mc:AlternateContent xmlns:mc="http://schemas.openxmlformats.org/markup-compatibility/2006">
              <mc:Choice xmlns:v="urn:schemas-microsoft-com:vml" Requires="v">
                <p:oleObj spid="_x0000_s109590" r:id="rId4" imgW="177800" imgH="228600" progId="Equation.DSMT4">
                  <p:embed/>
                </p:oleObj>
              </mc:Choice>
              <mc:Fallback>
                <p:oleObj r:id="rId4" imgW="177800" imgH="2286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0400"/>
                        <a:ext cx="180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572" name="Object 4"/>
          <p:cNvGraphicFramePr>
            <a:graphicFrameLocks noChangeAspect="1"/>
          </p:cNvGraphicFramePr>
          <p:nvPr/>
        </p:nvGraphicFramePr>
        <p:xfrm>
          <a:off x="0" y="3200400"/>
          <a:ext cx="180975" cy="228600"/>
        </p:xfrm>
        <a:graphic>
          <a:graphicData uri="http://schemas.openxmlformats.org/presentationml/2006/ole">
            <mc:AlternateContent xmlns:mc="http://schemas.openxmlformats.org/markup-compatibility/2006">
              <mc:Choice xmlns:v="urn:schemas-microsoft-com:vml" Requires="v">
                <p:oleObj spid="_x0000_s109591" r:id="rId6" imgW="177800" imgH="228600" progId="Equation.DSMT4">
                  <p:embed/>
                </p:oleObj>
              </mc:Choice>
              <mc:Fallback>
                <p:oleObj r:id="rId6" imgW="17780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00400"/>
                        <a:ext cx="180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571" name="Object 3"/>
          <p:cNvGraphicFramePr>
            <a:graphicFrameLocks noChangeAspect="1"/>
          </p:cNvGraphicFramePr>
          <p:nvPr/>
        </p:nvGraphicFramePr>
        <p:xfrm>
          <a:off x="0" y="3200400"/>
          <a:ext cx="180975" cy="228600"/>
        </p:xfrm>
        <a:graphic>
          <a:graphicData uri="http://schemas.openxmlformats.org/presentationml/2006/ole">
            <mc:AlternateContent xmlns:mc="http://schemas.openxmlformats.org/markup-compatibility/2006">
              <mc:Choice xmlns:v="urn:schemas-microsoft-com:vml" Requires="v">
                <p:oleObj spid="_x0000_s109592" r:id="rId8" imgW="177800" imgH="228600" progId="Equation.DSMT4">
                  <p:embed/>
                </p:oleObj>
              </mc:Choice>
              <mc:Fallback>
                <p:oleObj r:id="rId8" imgW="17780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0400"/>
                        <a:ext cx="180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570" name="Object 2"/>
          <p:cNvGraphicFramePr>
            <a:graphicFrameLocks noChangeAspect="1"/>
          </p:cNvGraphicFramePr>
          <p:nvPr/>
        </p:nvGraphicFramePr>
        <p:xfrm>
          <a:off x="0" y="3200400"/>
          <a:ext cx="180975" cy="228600"/>
        </p:xfrm>
        <a:graphic>
          <a:graphicData uri="http://schemas.openxmlformats.org/presentationml/2006/ole">
            <mc:AlternateContent xmlns:mc="http://schemas.openxmlformats.org/markup-compatibility/2006">
              <mc:Choice xmlns:v="urn:schemas-microsoft-com:vml" Requires="v">
                <p:oleObj spid="_x0000_s109593" r:id="rId9" imgW="177800" imgH="228600" progId="Equation.DSMT4">
                  <p:embed/>
                </p:oleObj>
              </mc:Choice>
              <mc:Fallback>
                <p:oleObj r:id="rId9" imgW="177800" imgH="22860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00400"/>
                        <a:ext cx="180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5" name="Rectangle 7"/>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
        <p:nvSpPr>
          <p:cNvPr id="109576" name="Rectangle 8"/>
          <p:cNvSpPr>
            <a:spLocks noChangeArrowheads="1"/>
          </p:cNvSpPr>
          <p:nvPr/>
        </p:nvSpPr>
        <p:spPr bwMode="auto">
          <a:xfrm>
            <a:off x="685800" y="1103313"/>
            <a:ext cx="8101013" cy="598487"/>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solidFill>
                  <a:srgbClr val="66FFFF"/>
                </a:solidFill>
                <a:effectLst>
                  <a:outerShdw blurRad="38100" dist="38100" dir="2700000" algn="tl">
                    <a:srgbClr val="000000"/>
                  </a:outerShdw>
                </a:effectLst>
              </a:rPr>
              <a:t>Steady-State Probabilities</a:t>
            </a:r>
            <a:endParaRPr lang="en-US" sz="2400">
              <a:effectLst>
                <a:outerShdw blurRad="38100" dist="38100" dir="2700000" algn="tl">
                  <a:srgbClr val="000000"/>
                </a:outerShdw>
              </a:effectLst>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
        <p:nvSpPr>
          <p:cNvPr id="110595" name="Rectangle 3"/>
          <p:cNvSpPr>
            <a:spLocks noChangeArrowheads="1"/>
          </p:cNvSpPr>
          <p:nvPr/>
        </p:nvSpPr>
        <p:spPr bwMode="auto">
          <a:xfrm>
            <a:off x="446089" y="1109663"/>
            <a:ext cx="7861300" cy="4870450"/>
          </a:xfrm>
          <a:prstGeom prst="rect">
            <a:avLst/>
          </a:prstGeom>
          <a:noFill/>
          <a:ln w="12700">
            <a:noFill/>
            <a:miter lim="800000"/>
            <a:headEnd/>
            <a:tailEnd/>
          </a:ln>
          <a:effectLst/>
        </p:spPr>
        <p:txBody>
          <a:bodyPr lIns="90488" tIns="44450" rIns="90488" bIns="44450"/>
          <a:lstStyle/>
          <a:p>
            <a:pPr marL="342900" indent="-342900" algn="l">
              <a:lnSpc>
                <a:spcPct val="120000"/>
              </a:lnSpc>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a:t>
            </a:r>
            <a:r>
              <a:rPr lang="en-US" sz="2400" dirty="0">
                <a:solidFill>
                  <a:srgbClr val="FFFFFF"/>
                </a:solidFill>
                <a:effectLst>
                  <a:outerShdw blurRad="38100" dist="38100" dir="2700000" algn="tl">
                    <a:srgbClr val="000000"/>
                  </a:outerShdw>
                </a:effectLst>
              </a:rPr>
              <a:t>S</a:t>
            </a:r>
            <a:r>
              <a:rPr lang="en-US" sz="2400" dirty="0">
                <a:solidFill>
                  <a:srgbClr val="FFFFFF"/>
                </a:solidFill>
                <a:effectLst>
                  <a:outerShdw blurRad="38100" dist="38100" dir="2700000" algn="tl">
                    <a:srgbClr val="000000"/>
                  </a:outerShdw>
                </a:effectLst>
                <a:cs typeface="Times New Roman" pitchFamily="18" charset="0"/>
              </a:rPr>
              <a:t>uppose Ashley’s Supermarket is contemplating an advertising campaign to attract more of Murphy’s customers to its store.  Let us suppose further that Ashley’s believes this promotional strategy will increase the probability of a Murphy’s customer switching to Ashley’s from 0.10 to 0.15. </a:t>
            </a:r>
            <a:endParaRPr lang="en-US" sz="2400" dirty="0">
              <a:effectLst>
                <a:outerShdw blurRad="38100" dist="38100" dir="2700000" algn="tl">
                  <a:srgbClr val="000000"/>
                </a:outerShdw>
              </a:effectLst>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ChangeArrowheads="1"/>
          </p:cNvSpPr>
          <p:nvPr/>
        </p:nvSpPr>
        <p:spPr bwMode="auto">
          <a:xfrm>
            <a:off x="2005013" y="2943225"/>
            <a:ext cx="9144000" cy="0"/>
          </a:xfrm>
          <a:prstGeom prst="rect">
            <a:avLst/>
          </a:prstGeom>
          <a:noFill/>
          <a:ln w="12700">
            <a:noFill/>
            <a:miter lim="800000"/>
            <a:headEnd/>
            <a:tailEnd/>
          </a:ln>
          <a:effectLst/>
        </p:spPr>
        <p:txBody>
          <a:bodyPr>
            <a:spAutoFit/>
          </a:bodyPr>
          <a:lstStyle/>
          <a:p>
            <a:endParaRPr lang="en-US"/>
          </a:p>
        </p:txBody>
      </p:sp>
      <p:pic>
        <p:nvPicPr>
          <p:cNvPr id="100354" name="Picture 27" descr="16"/>
          <p:cNvPicPr>
            <a:picLocks noChangeAspect="1" noChangeArrowheads="1"/>
          </p:cNvPicPr>
          <p:nvPr/>
        </p:nvPicPr>
        <p:blipFill>
          <a:blip r:embed="rId3">
            <a:lum bright="6000"/>
          </a:blip>
          <a:srcRect/>
          <a:stretch>
            <a:fillRect/>
          </a:stretch>
        </p:blipFill>
        <p:spPr bwMode="auto">
          <a:xfrm>
            <a:off x="317500" y="1608138"/>
            <a:ext cx="8505825" cy="1608137"/>
          </a:xfrm>
          <a:prstGeom prst="rect">
            <a:avLst/>
          </a:prstGeom>
          <a:noFill/>
        </p:spPr>
      </p:pic>
      <p:sp>
        <p:nvSpPr>
          <p:cNvPr id="100356" name="Rectangle 4"/>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
        <p:nvSpPr>
          <p:cNvPr id="100357" name="Rectangle 5"/>
          <p:cNvSpPr>
            <a:spLocks noChangeArrowheads="1"/>
          </p:cNvSpPr>
          <p:nvPr/>
        </p:nvSpPr>
        <p:spPr bwMode="auto">
          <a:xfrm>
            <a:off x="687388" y="1104900"/>
            <a:ext cx="5486400" cy="5032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solidFill>
                  <a:srgbClr val="66FFFF"/>
                </a:solidFill>
                <a:effectLst>
                  <a:outerShdw blurRad="38100" dist="38100" dir="2700000" algn="tl">
                    <a:srgbClr val="000000"/>
                  </a:outerShdw>
                </a:effectLst>
              </a:rPr>
              <a:t>Revised Transition Probabilities</a:t>
            </a:r>
            <a:endParaRPr lang="en-US" sz="2400" u="sng">
              <a:solidFill>
                <a:srgbClr val="8CF4EA"/>
              </a:solidFill>
              <a:effectLst>
                <a:outerShdw blurRad="38100" dist="38100" dir="2700000" algn="tl">
                  <a:srgbClr val="000000"/>
                </a:outerShdw>
              </a:effectLst>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90563" y="-1588"/>
            <a:ext cx="7772400" cy="1100138"/>
          </a:xfrm>
          <a:noFill/>
          <a:ln/>
        </p:spPr>
        <p:txBody>
          <a:bodyPr/>
          <a:lstStyle/>
          <a:p>
            <a:r>
              <a:rPr lang="en-US" dirty="0"/>
              <a:t>Chapter </a:t>
            </a:r>
            <a:r>
              <a:rPr lang="en-US" dirty="0" smtClean="0"/>
              <a:t>17 </a:t>
            </a:r>
            <a:r>
              <a:rPr lang="en-US" dirty="0"/>
              <a:t/>
            </a:r>
            <a:br>
              <a:rPr lang="en-US" dirty="0"/>
            </a:br>
            <a:r>
              <a:rPr lang="en-US" dirty="0"/>
              <a:t>Markov Processes</a:t>
            </a:r>
          </a:p>
        </p:txBody>
      </p:sp>
      <p:sp>
        <p:nvSpPr>
          <p:cNvPr id="5123" name="Rectangle 3"/>
          <p:cNvSpPr>
            <a:spLocks noGrp="1" noChangeArrowheads="1"/>
          </p:cNvSpPr>
          <p:nvPr>
            <p:ph type="body" idx="1"/>
          </p:nvPr>
        </p:nvSpPr>
        <p:spPr>
          <a:xfrm>
            <a:off x="877888" y="1387475"/>
            <a:ext cx="7523162" cy="3073400"/>
          </a:xfrm>
          <a:noFill/>
          <a:ln/>
        </p:spPr>
        <p:txBody>
          <a:bodyPr/>
          <a:lstStyle/>
          <a:p>
            <a:r>
              <a:rPr lang="en-US" dirty="0" smtClean="0"/>
              <a:t>Market Share Analysis</a:t>
            </a:r>
          </a:p>
          <a:p>
            <a:r>
              <a:rPr lang="en-US" dirty="0" smtClean="0"/>
              <a:t>Transition </a:t>
            </a:r>
            <a:r>
              <a:rPr lang="en-US" dirty="0"/>
              <a:t>Probabilities</a:t>
            </a:r>
          </a:p>
          <a:p>
            <a:r>
              <a:rPr lang="en-US" dirty="0"/>
              <a:t>Steady-State Probabilities</a:t>
            </a:r>
          </a:p>
          <a:p>
            <a:r>
              <a:rPr lang="en-US" dirty="0"/>
              <a:t>Absorbing States</a:t>
            </a:r>
          </a:p>
          <a:p>
            <a:r>
              <a:rPr lang="en-US" dirty="0"/>
              <a:t>Transition Matrix with </a:t>
            </a:r>
            <a:r>
              <a:rPr lang="en-US" dirty="0" err="1"/>
              <a:t>Submatrices</a:t>
            </a:r>
            <a:endParaRPr lang="en-US" dirty="0"/>
          </a:p>
          <a:p>
            <a:r>
              <a:rPr lang="en-US" dirty="0"/>
              <a:t>Fundamental Matrix</a:t>
            </a: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ChangeArrowheads="1"/>
          </p:cNvSpPr>
          <p:nvPr/>
        </p:nvSpPr>
        <p:spPr bwMode="auto">
          <a:xfrm>
            <a:off x="3009900" y="1835150"/>
            <a:ext cx="3594100" cy="16383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01380" name="Rectangle 4"/>
          <p:cNvSpPr>
            <a:spLocks noChangeArrowheads="1"/>
          </p:cNvSpPr>
          <p:nvPr/>
        </p:nvSpPr>
        <p:spPr bwMode="auto">
          <a:xfrm>
            <a:off x="685800" y="1103313"/>
            <a:ext cx="7794625" cy="4783137"/>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solidFill>
                  <a:srgbClr val="66FFFF"/>
                </a:solidFill>
                <a:effectLst>
                  <a:outerShdw blurRad="38100" dist="38100" dir="2700000" algn="tl">
                    <a:srgbClr val="000000"/>
                  </a:outerShdw>
                </a:effectLst>
              </a:rPr>
              <a:t>Revised Steady-State Probabilities</a:t>
            </a:r>
          </a:p>
          <a:p>
            <a:pPr marL="742950" lvl="1" indent="-285750" algn="l">
              <a:spcBef>
                <a:spcPct val="20000"/>
              </a:spcBef>
              <a:buClr>
                <a:srgbClr val="66FFFF"/>
              </a:buClr>
              <a:buSzPct val="125000"/>
            </a:pPr>
            <a:r>
              <a:rPr lang="en-US" sz="2400" b="1" dirty="0">
                <a:effectLst>
                  <a:outerShdw blurRad="38100" dist="38100" dir="2700000" algn="tl">
                    <a:srgbClr val="000000"/>
                  </a:outerShdw>
                </a:effectLst>
              </a:rPr>
              <a:t> </a:t>
            </a:r>
            <a:endParaRPr lang="en-US" sz="1600" b="1" dirty="0">
              <a:effectLst>
                <a:outerShdw blurRad="38100" dist="38100" dir="2700000" algn="tl">
                  <a:srgbClr val="000000"/>
                </a:outerShdw>
              </a:effectLst>
            </a:endParaRP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a:t>
            </a:r>
            <a:r>
              <a:rPr lang="en-US" sz="2400" dirty="0">
                <a:effectLst>
                  <a:outerShdw blurRad="38100" dist="38100" dir="2700000" algn="tl">
                    <a:srgbClr val="000000"/>
                  </a:outerShdw>
                </a:effectLst>
                <a:latin typeface="Symbol" pitchFamily="18" charset="2"/>
              </a:rPr>
              <a:t>85</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 + </a:t>
            </a:r>
            <a:r>
              <a:rPr lang="en-US" sz="2400" dirty="0">
                <a:effectLst>
                  <a:outerShdw blurRad="38100" dist="38100" dir="2700000" algn="tl">
                    <a:srgbClr val="000000"/>
                  </a:outerShdw>
                </a:effectLst>
                <a:latin typeface="Symbol" pitchFamily="18" charset="2"/>
              </a:rPr>
              <a:t>0</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 =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        (1)</a:t>
            </a: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a:t>
            </a:r>
            <a:r>
              <a:rPr lang="en-US" sz="2400" dirty="0">
                <a:effectLst>
                  <a:outerShdw blurRad="38100" dist="38100" dir="2700000" algn="tl">
                    <a:srgbClr val="000000"/>
                  </a:outerShdw>
                </a:effectLst>
                <a:latin typeface="Symbol" pitchFamily="18" charset="2"/>
              </a:rPr>
              <a:t>15</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 + </a:t>
            </a:r>
            <a:r>
              <a:rPr lang="en-US" sz="2400" dirty="0">
                <a:effectLst>
                  <a:outerShdw blurRad="38100" dist="38100" dir="2700000" algn="tl">
                    <a:srgbClr val="000000"/>
                  </a:outerShdw>
                </a:effectLst>
                <a:latin typeface="Symbol" pitchFamily="18" charset="2"/>
              </a:rPr>
              <a:t>0</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 =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        (2)</a:t>
            </a: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 +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rPr>
              <a:t> = 1         </a:t>
            </a:r>
            <a:r>
              <a:rPr lang="en-US" sz="2400" dirty="0" smtClean="0">
                <a:effectLst>
                  <a:outerShdw blurRad="38100" dist="38100" dir="2700000" algn="tl">
                    <a:srgbClr val="000000"/>
                  </a:outerShdw>
                </a:effectLst>
              </a:rPr>
              <a:t> (</a:t>
            </a:r>
            <a:r>
              <a:rPr lang="en-US" sz="2400" dirty="0">
                <a:effectLst>
                  <a:outerShdw blurRad="38100" dist="38100" dir="2700000" algn="tl">
                    <a:srgbClr val="000000"/>
                  </a:outerShdw>
                </a:effectLst>
              </a:rPr>
              <a:t>3)</a:t>
            </a:r>
          </a:p>
          <a:p>
            <a:pPr marL="342900" indent="-342900"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endParaRP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Substitute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Symbol" pitchFamily="18" charset="2"/>
              </a:rPr>
              <a:t>2</a:t>
            </a:r>
            <a:r>
              <a:rPr lang="en-US" sz="2400" dirty="0">
                <a:effectLst>
                  <a:outerShdw blurRad="38100" dist="38100" dir="2700000" algn="tl">
                    <a:srgbClr val="000000"/>
                  </a:outerShdw>
                </a:effectLst>
              </a:rPr>
              <a:t> = 1 -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Symbol" pitchFamily="18" charset="2"/>
              </a:rPr>
              <a:t>1</a:t>
            </a:r>
            <a:r>
              <a:rPr lang="en-US" sz="2400" dirty="0">
                <a:effectLst>
                  <a:outerShdw blurRad="38100" dist="38100" dir="2700000" algn="tl">
                    <a:srgbClr val="000000"/>
                  </a:outerShdw>
                </a:effectLst>
              </a:rPr>
              <a:t> into (1) to give:</a:t>
            </a:r>
          </a:p>
          <a:p>
            <a:pPr marL="342900" indent="-342900" algn="l">
              <a:spcBef>
                <a:spcPct val="20000"/>
              </a:spcBef>
              <a:buClr>
                <a:srgbClr val="66FFFF"/>
              </a:buClr>
              <a:buSzPct val="75000"/>
              <a:buFont typeface="Monotype Sorts" pitchFamily="2" charset="2"/>
              <a:buNone/>
            </a:pPr>
            <a:endParaRPr lang="en-US" sz="800" dirty="0">
              <a:effectLst>
                <a:outerShdw blurRad="38100" dist="38100" dir="2700000" algn="tl">
                  <a:srgbClr val="000000"/>
                </a:outerShdw>
              </a:effectLst>
            </a:endParaRP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rPr>
              <a:t>1</a:t>
            </a:r>
            <a:r>
              <a:rPr lang="en-US" sz="2400" dirty="0">
                <a:effectLst>
                  <a:outerShdw blurRad="38100" dist="38100" dir="2700000" algn="tl">
                    <a:srgbClr val="000000"/>
                  </a:outerShdw>
                </a:effectLst>
              </a:rPr>
              <a:t> = </a:t>
            </a:r>
            <a:r>
              <a:rPr lang="en-US" sz="2400" dirty="0">
                <a:effectLst>
                  <a:outerShdw blurRad="38100" dist="38100" dir="2700000" algn="tl">
                    <a:srgbClr val="000000"/>
                  </a:outerShdw>
                </a:effectLst>
                <a:latin typeface="Symbol" pitchFamily="18" charset="2"/>
              </a:rPr>
              <a:t>85</a:t>
            </a:r>
            <a:r>
              <a:rPr lang="en-US" sz="2400" baseline="-25000" dirty="0">
                <a:effectLst>
                  <a:outerShdw blurRad="38100" dist="38100" dir="2700000" algn="tl">
                    <a:srgbClr val="000000"/>
                  </a:outerShdw>
                </a:effectLst>
                <a:latin typeface="Symbol" pitchFamily="18" charset="2"/>
              </a:rPr>
              <a:t>1</a:t>
            </a:r>
            <a:r>
              <a:rPr lang="en-US" sz="2400" dirty="0">
                <a:effectLst>
                  <a:outerShdw blurRad="38100" dist="38100" dir="2700000" algn="tl">
                    <a:srgbClr val="000000"/>
                  </a:outerShdw>
                </a:effectLst>
              </a:rPr>
              <a:t> + .20(1 -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rPr>
              <a:t>1</a:t>
            </a:r>
            <a:r>
              <a:rPr lang="en-US" sz="2400" dirty="0">
                <a:effectLst>
                  <a:outerShdw blurRad="38100" dist="38100" dir="2700000" algn="tl">
                    <a:srgbClr val="000000"/>
                  </a:outerShdw>
                </a:effectLst>
              </a:rPr>
              <a:t>) = .57	</a:t>
            </a: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Substituting back into (3) gives:</a:t>
            </a: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rPr>
              <a:t> 			     </a:t>
            </a:r>
            <a:r>
              <a:rPr lang="en-US" sz="24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Symbol" pitchFamily="18" charset="2"/>
              </a:rPr>
              <a:t>2</a:t>
            </a:r>
            <a:r>
              <a:rPr lang="en-US" sz="2400" dirty="0">
                <a:effectLst>
                  <a:outerShdw blurRad="38100" dist="38100" dir="2700000" algn="tl">
                    <a:srgbClr val="000000"/>
                  </a:outerShdw>
                </a:effectLst>
              </a:rPr>
              <a:t> =  .43.</a:t>
            </a:r>
          </a:p>
        </p:txBody>
      </p:sp>
      <p:sp>
        <p:nvSpPr>
          <p:cNvPr id="101381" name="Rectangle 5"/>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787400" y="1112838"/>
            <a:ext cx="7683500" cy="4154984"/>
          </a:xfrm>
          <a:prstGeom prst="rect">
            <a:avLst/>
          </a:prstGeom>
          <a:noFill/>
          <a:ln w="12700">
            <a:noFill/>
            <a:miter lim="800000"/>
            <a:headEnd/>
            <a:tailEnd/>
          </a:ln>
          <a:effectLst/>
        </p:spPr>
        <p:txBody>
          <a:bodyPr wrap="square">
            <a:spAutoFit/>
          </a:bodyPr>
          <a:lstStyle/>
          <a:p>
            <a:pPr algn="l">
              <a:lnSpc>
                <a:spcPct val="110000"/>
              </a:lnSpc>
            </a:pPr>
            <a:r>
              <a:rPr lang="en-US" sz="2400" dirty="0">
                <a:solidFill>
                  <a:srgbClr val="FFFFFF"/>
                </a:solidFill>
                <a:effectLst>
                  <a:outerShdw blurRad="38100" dist="38100" dir="2700000" algn="tl">
                    <a:srgbClr val="000000"/>
                  </a:outerShdw>
                </a:effectLst>
                <a:cs typeface="Times New Roman" pitchFamily="18" charset="0"/>
              </a:rPr>
              <a:t>	Suppose that the total market consists of 6000 customers per week. The new promotional strategy will increase the number of customers doing their weekly shopping at Ashley’s from 2000 to 2580. </a:t>
            </a:r>
          </a:p>
          <a:p>
            <a:pPr algn="l">
              <a:lnSpc>
                <a:spcPct val="110000"/>
              </a:lnSpc>
            </a:pPr>
            <a:r>
              <a:rPr lang="en-US" sz="2400" dirty="0">
                <a:solidFill>
                  <a:srgbClr val="FFFFFF"/>
                </a:solidFill>
                <a:effectLst>
                  <a:outerShdw blurRad="38100" dist="38100" dir="2700000" algn="tl">
                    <a:srgbClr val="000000"/>
                  </a:outerShdw>
                </a:effectLst>
                <a:cs typeface="Times New Roman" pitchFamily="18" charset="0"/>
              </a:rPr>
              <a:t>	If the average weekly profit per customer is $10, the proposed promotional strategy can be expected to increase Ashley’s profits by $5800 per week. If the cost of the promotional campaign is less than $5800 per week, Ashley should consider implementing the strategy.</a:t>
            </a:r>
            <a:r>
              <a:rPr lang="en-US" sz="2400" dirty="0">
                <a:solidFill>
                  <a:srgbClr val="FFFFFF"/>
                </a:solidFill>
                <a:effectLst>
                  <a:outerShdw blurRad="38100" dist="38100" dir="2700000" algn="tl">
                    <a:srgbClr val="000000"/>
                  </a:outerShdw>
                </a:effectLst>
              </a:rPr>
              <a:t> </a:t>
            </a:r>
          </a:p>
        </p:txBody>
      </p:sp>
      <p:sp>
        <p:nvSpPr>
          <p:cNvPr id="135171" name="Rectangle 3"/>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1850" y="200025"/>
            <a:ext cx="7475538" cy="509588"/>
          </a:xfrm>
          <a:noFill/>
          <a:ln/>
        </p:spPr>
        <p:txBody>
          <a:bodyPr/>
          <a:lstStyle/>
          <a:p>
            <a:r>
              <a:rPr lang="en-US" dirty="0"/>
              <a:t>Example:  North’s Hardware</a:t>
            </a:r>
          </a:p>
        </p:txBody>
      </p:sp>
      <p:sp>
        <p:nvSpPr>
          <p:cNvPr id="13315" name="Rectangle 3"/>
          <p:cNvSpPr>
            <a:spLocks noGrp="1" noChangeArrowheads="1"/>
          </p:cNvSpPr>
          <p:nvPr>
            <p:ph type="body" idx="1"/>
          </p:nvPr>
        </p:nvSpPr>
        <p:spPr>
          <a:xfrm>
            <a:off x="852489" y="1109663"/>
            <a:ext cx="7554912" cy="3348037"/>
          </a:xfrm>
          <a:noFill/>
          <a:ln/>
        </p:spPr>
        <p:txBody>
          <a:bodyPr/>
          <a:lstStyle/>
          <a:p>
            <a:pPr>
              <a:buFont typeface="Monotype Sorts" pitchFamily="2" charset="2"/>
              <a:buNone/>
            </a:pPr>
            <a:r>
              <a:rPr lang="en-US" dirty="0"/>
              <a:t>		Henry, a persistent salesman, calls North's</a:t>
            </a:r>
          </a:p>
          <a:p>
            <a:pPr>
              <a:buFont typeface="Monotype Sorts" pitchFamily="2" charset="2"/>
              <a:buNone/>
            </a:pPr>
            <a:r>
              <a:rPr lang="en-US" dirty="0"/>
              <a:t> 	Hardware Store once a week hoping to speak with</a:t>
            </a:r>
          </a:p>
          <a:p>
            <a:pPr>
              <a:buFont typeface="Monotype Sorts" pitchFamily="2" charset="2"/>
              <a:buNone/>
            </a:pPr>
            <a:r>
              <a:rPr lang="en-US" dirty="0"/>
              <a:t>	the store's buying agent, Shirley.  If Shirley does not</a:t>
            </a:r>
          </a:p>
          <a:p>
            <a:pPr>
              <a:buFont typeface="Monotype Sorts" pitchFamily="2" charset="2"/>
              <a:buNone/>
            </a:pPr>
            <a:r>
              <a:rPr lang="en-US" dirty="0"/>
              <a:t>	accept Henry's call this week, the probability she</a:t>
            </a:r>
          </a:p>
          <a:p>
            <a:pPr>
              <a:buFont typeface="Monotype Sorts" pitchFamily="2" charset="2"/>
              <a:buNone/>
            </a:pPr>
            <a:r>
              <a:rPr lang="en-US" dirty="0"/>
              <a:t>	will do the same next week is .35.  On the other </a:t>
            </a:r>
            <a:endParaRPr lang="en-US" dirty="0" smtClean="0"/>
          </a:p>
          <a:p>
            <a:pPr>
              <a:buFont typeface="Monotype Sorts" pitchFamily="2" charset="2"/>
              <a:buNone/>
            </a:pPr>
            <a:r>
              <a:rPr lang="en-US" dirty="0"/>
              <a:t>	</a:t>
            </a:r>
            <a:r>
              <a:rPr lang="en-US" dirty="0" smtClean="0"/>
              <a:t>hand, if </a:t>
            </a:r>
            <a:r>
              <a:rPr lang="en-US" dirty="0"/>
              <a:t>she accepts Henry's call this week, the </a:t>
            </a:r>
            <a:endParaRPr lang="en-US" dirty="0" smtClean="0"/>
          </a:p>
          <a:p>
            <a:pPr>
              <a:buFont typeface="Monotype Sorts" pitchFamily="2" charset="2"/>
              <a:buNone/>
            </a:pPr>
            <a:r>
              <a:rPr lang="en-US" dirty="0"/>
              <a:t>	</a:t>
            </a:r>
            <a:r>
              <a:rPr lang="en-US" dirty="0" smtClean="0"/>
              <a:t>probability she </a:t>
            </a:r>
            <a:r>
              <a:rPr lang="en-US" dirty="0"/>
              <a:t>will not do so next week is .20.  </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1695450" y="1809750"/>
            <a:ext cx="5657850" cy="27051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4338" name="Rectangle 2"/>
          <p:cNvSpPr>
            <a:spLocks noGrp="1" noChangeArrowheads="1"/>
          </p:cNvSpPr>
          <p:nvPr>
            <p:ph type="title"/>
          </p:nvPr>
        </p:nvSpPr>
        <p:spPr>
          <a:xfrm>
            <a:off x="841375" y="165100"/>
            <a:ext cx="7475538" cy="585788"/>
          </a:xfrm>
          <a:noFill/>
          <a:ln/>
        </p:spPr>
        <p:txBody>
          <a:bodyPr/>
          <a:lstStyle/>
          <a:p>
            <a:r>
              <a:rPr lang="en-US"/>
              <a:t>Example:  North’s Hardware</a:t>
            </a:r>
          </a:p>
        </p:txBody>
      </p:sp>
      <p:sp>
        <p:nvSpPr>
          <p:cNvPr id="14339" name="Rectangle 3"/>
          <p:cNvSpPr>
            <a:spLocks noGrp="1" noChangeArrowheads="1"/>
          </p:cNvSpPr>
          <p:nvPr>
            <p:ph type="body" idx="1"/>
          </p:nvPr>
        </p:nvSpPr>
        <p:spPr>
          <a:xfrm>
            <a:off x="687388" y="1104900"/>
            <a:ext cx="7566025" cy="4413250"/>
          </a:xfrm>
          <a:noFill/>
          <a:ln/>
        </p:spPr>
        <p:txBody>
          <a:bodyPr/>
          <a:lstStyle/>
          <a:p>
            <a:r>
              <a:rPr lang="en-US">
                <a:solidFill>
                  <a:srgbClr val="66FFFF"/>
                </a:solidFill>
              </a:rPr>
              <a:t>Transition Matrix</a:t>
            </a:r>
          </a:p>
          <a:p>
            <a:pPr>
              <a:buFont typeface="Monotype Sorts" pitchFamily="2" charset="2"/>
              <a:buNone/>
            </a:pPr>
            <a:r>
              <a:rPr lang="en-US"/>
              <a:t>                         </a:t>
            </a:r>
          </a:p>
          <a:p>
            <a:pPr>
              <a:buFont typeface="Monotype Sorts" pitchFamily="2" charset="2"/>
              <a:buNone/>
            </a:pPr>
            <a:r>
              <a:rPr lang="en-US"/>
              <a:t>                                             	    </a:t>
            </a:r>
            <a:r>
              <a:rPr lang="en-US" u="sng"/>
              <a:t>Next Week's Call</a:t>
            </a:r>
            <a:endParaRPr lang="en-US"/>
          </a:p>
          <a:p>
            <a:pPr>
              <a:buFont typeface="Monotype Sorts" pitchFamily="2" charset="2"/>
              <a:buNone/>
            </a:pPr>
            <a:r>
              <a:rPr lang="en-US"/>
              <a:t>				         	    Refuses   Accepts</a:t>
            </a:r>
          </a:p>
          <a:p>
            <a:pPr>
              <a:buFont typeface="Monotype Sorts" pitchFamily="2" charset="2"/>
              <a:buNone/>
            </a:pPr>
            <a:endParaRPr lang="en-US" sz="1200"/>
          </a:p>
          <a:p>
            <a:pPr>
              <a:lnSpc>
                <a:spcPct val="80000"/>
              </a:lnSpc>
              <a:buFont typeface="Monotype Sorts" pitchFamily="2" charset="2"/>
              <a:buNone/>
            </a:pPr>
            <a:r>
              <a:rPr lang="en-US"/>
              <a:t>	      	     </a:t>
            </a:r>
            <a:r>
              <a:rPr lang="en-US" u="sng"/>
              <a:t>This</a:t>
            </a:r>
            <a:r>
              <a:rPr lang="en-US"/>
              <a:t>         Refuses         .35     	 .65  </a:t>
            </a:r>
          </a:p>
          <a:p>
            <a:pPr>
              <a:lnSpc>
                <a:spcPct val="80000"/>
              </a:lnSpc>
              <a:buFont typeface="Monotype Sorts" pitchFamily="2" charset="2"/>
              <a:buNone/>
            </a:pPr>
            <a:r>
              <a:rPr lang="en-US"/>
              <a:t>        	   </a:t>
            </a:r>
            <a:r>
              <a:rPr lang="en-US" u="sng"/>
              <a:t>Week's</a:t>
            </a:r>
            <a:r>
              <a:rPr lang="en-US"/>
              <a:t>                                </a:t>
            </a:r>
          </a:p>
          <a:p>
            <a:pPr>
              <a:lnSpc>
                <a:spcPct val="80000"/>
              </a:lnSpc>
              <a:buFont typeface="Monotype Sorts" pitchFamily="2" charset="2"/>
              <a:buNone/>
            </a:pPr>
            <a:r>
              <a:rPr lang="en-US"/>
              <a:t>           	     </a:t>
            </a:r>
            <a:r>
              <a:rPr lang="en-US" u="sng"/>
              <a:t>Call</a:t>
            </a:r>
            <a:r>
              <a:rPr lang="en-US"/>
              <a:t>         Accepts         .20      	 .80     </a:t>
            </a:r>
          </a:p>
        </p:txBody>
      </p:sp>
      <p:grpSp>
        <p:nvGrpSpPr>
          <p:cNvPr id="14342" name="Group 6"/>
          <p:cNvGrpSpPr>
            <a:grpSpLocks/>
          </p:cNvGrpSpPr>
          <p:nvPr/>
        </p:nvGrpSpPr>
        <p:grpSpPr bwMode="auto">
          <a:xfrm>
            <a:off x="4621213" y="2914650"/>
            <a:ext cx="2482850" cy="1339850"/>
            <a:chOff x="2491" y="1848"/>
            <a:chExt cx="1564" cy="952"/>
          </a:xfrm>
        </p:grpSpPr>
        <p:sp>
          <p:nvSpPr>
            <p:cNvPr id="14340" name="Line 4"/>
            <p:cNvSpPr>
              <a:spLocks noChangeShapeType="1"/>
            </p:cNvSpPr>
            <p:nvPr/>
          </p:nvSpPr>
          <p:spPr bwMode="auto">
            <a:xfrm>
              <a:off x="2491" y="1848"/>
              <a:ext cx="1564" cy="0"/>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14341" name="Line 5"/>
            <p:cNvSpPr>
              <a:spLocks noChangeShapeType="1"/>
            </p:cNvSpPr>
            <p:nvPr/>
          </p:nvSpPr>
          <p:spPr bwMode="auto">
            <a:xfrm flipV="1">
              <a:off x="2502" y="1850"/>
              <a:ext cx="0" cy="950"/>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gr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687388" y="1106488"/>
            <a:ext cx="7456487" cy="5080000"/>
          </a:xfrm>
          <a:noFill/>
          <a:ln/>
        </p:spPr>
        <p:txBody>
          <a:bodyPr/>
          <a:lstStyle/>
          <a:p>
            <a:r>
              <a:rPr lang="en-US">
                <a:solidFill>
                  <a:srgbClr val="66FFFF"/>
                </a:solidFill>
              </a:rPr>
              <a:t>Steady-State Probabilities</a:t>
            </a:r>
          </a:p>
          <a:p>
            <a:pPr lvl="1">
              <a:buFontTx/>
              <a:buNone/>
            </a:pPr>
            <a:r>
              <a:rPr lang="en-US" b="1"/>
              <a:t>Question</a:t>
            </a:r>
          </a:p>
          <a:p>
            <a:pPr lvl="1">
              <a:buFontTx/>
              <a:buNone/>
            </a:pPr>
            <a:r>
              <a:rPr lang="en-US"/>
              <a:t>	How many times per year can Henry expect to talk to Shirley?</a:t>
            </a:r>
          </a:p>
          <a:p>
            <a:pPr lvl="1">
              <a:buFontTx/>
              <a:buNone/>
            </a:pPr>
            <a:r>
              <a:rPr lang="en-US" b="1"/>
              <a:t>Answer</a:t>
            </a:r>
          </a:p>
          <a:p>
            <a:pPr lvl="1">
              <a:buFontTx/>
              <a:buNone/>
            </a:pPr>
            <a:r>
              <a:rPr lang="en-US"/>
              <a:t>	To find the expected number of accepted calls per year, find the long-run proportion (probability) of a call being accepted and multiply it by 52 weeks.</a:t>
            </a:r>
          </a:p>
          <a:p>
            <a:pPr lvl="1">
              <a:buFontTx/>
              <a:buNone/>
            </a:pPr>
            <a:r>
              <a:rPr lang="en-US"/>
              <a:t>						   </a:t>
            </a:r>
            <a:r>
              <a:rPr lang="en-US">
                <a:solidFill>
                  <a:srgbClr val="8CF4EA"/>
                </a:solidFill>
              </a:rPr>
              <a:t>continued . . .</a:t>
            </a:r>
          </a:p>
        </p:txBody>
      </p:sp>
      <p:sp>
        <p:nvSpPr>
          <p:cNvPr id="15434" name="Rectangle 74"/>
          <p:cNvSpPr>
            <a:spLocks noGrp="1" noChangeArrowheads="1"/>
          </p:cNvSpPr>
          <p:nvPr>
            <p:ph type="title"/>
          </p:nvPr>
        </p:nvSpPr>
        <p:spPr>
          <a:xfrm>
            <a:off x="841375" y="165100"/>
            <a:ext cx="7475538" cy="585788"/>
          </a:xfrm>
          <a:noFill/>
          <a:ln/>
        </p:spPr>
        <p:txBody>
          <a:bodyPr/>
          <a:lstStyle/>
          <a:p>
            <a:r>
              <a:rPr lang="en-US"/>
              <a:t>Example:  North’s Hardware</a:t>
            </a: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Rectangle 13"/>
          <p:cNvSpPr>
            <a:spLocks noChangeArrowheads="1"/>
          </p:cNvSpPr>
          <p:nvPr/>
        </p:nvSpPr>
        <p:spPr bwMode="auto">
          <a:xfrm>
            <a:off x="2565400" y="3333750"/>
            <a:ext cx="4171950" cy="18478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6387" name="Rectangle 3"/>
          <p:cNvSpPr>
            <a:spLocks noGrp="1" noChangeArrowheads="1"/>
          </p:cNvSpPr>
          <p:nvPr>
            <p:ph type="body" idx="1"/>
          </p:nvPr>
        </p:nvSpPr>
        <p:spPr>
          <a:xfrm>
            <a:off x="685800" y="1103313"/>
            <a:ext cx="7656513" cy="4770437"/>
          </a:xfrm>
          <a:noFill/>
          <a:ln/>
        </p:spPr>
        <p:txBody>
          <a:bodyPr/>
          <a:lstStyle/>
          <a:p>
            <a:r>
              <a:rPr lang="en-US">
                <a:solidFill>
                  <a:srgbClr val="66FFFF"/>
                </a:solidFill>
              </a:rPr>
              <a:t>Steady-State Probabilities</a:t>
            </a:r>
          </a:p>
          <a:p>
            <a:pPr lvl="1">
              <a:buFontTx/>
              <a:buNone/>
            </a:pPr>
            <a:r>
              <a:rPr lang="en-US" b="1"/>
              <a:t>Answer</a:t>
            </a:r>
            <a:r>
              <a:rPr lang="en-US">
                <a:solidFill>
                  <a:schemeClr val="tx2"/>
                </a:solidFill>
              </a:rPr>
              <a:t> </a:t>
            </a:r>
            <a:r>
              <a:rPr lang="en-US" b="1"/>
              <a:t>(continued)</a:t>
            </a:r>
          </a:p>
          <a:p>
            <a:pPr>
              <a:lnSpc>
                <a:spcPct val="90000"/>
              </a:lnSpc>
              <a:buFont typeface="Monotype Sorts" pitchFamily="2" charset="2"/>
              <a:buNone/>
            </a:pPr>
            <a:r>
              <a:rPr lang="en-US"/>
              <a:t>		Let  </a:t>
            </a:r>
            <a:r>
              <a:rPr lang="en-US">
                <a:latin typeface="Symbol" pitchFamily="18" charset="2"/>
              </a:rPr>
              <a:t></a:t>
            </a:r>
            <a:r>
              <a:rPr lang="en-US" baseline="-25000"/>
              <a:t>1</a:t>
            </a:r>
            <a:r>
              <a:rPr lang="en-US"/>
              <a:t> = long run proportion of refused calls</a:t>
            </a:r>
          </a:p>
          <a:p>
            <a:pPr>
              <a:lnSpc>
                <a:spcPct val="90000"/>
              </a:lnSpc>
              <a:buFont typeface="Monotype Sorts" pitchFamily="2" charset="2"/>
              <a:buNone/>
            </a:pPr>
            <a:r>
              <a:rPr lang="en-US"/>
              <a:t>                    </a:t>
            </a:r>
            <a:r>
              <a:rPr lang="en-US">
                <a:latin typeface="Symbol" pitchFamily="18" charset="2"/>
              </a:rPr>
              <a:t></a:t>
            </a:r>
            <a:r>
              <a:rPr lang="en-US" baseline="-25000"/>
              <a:t>2</a:t>
            </a:r>
            <a:r>
              <a:rPr lang="en-US"/>
              <a:t> = long run proportion of accepted calls</a:t>
            </a:r>
          </a:p>
          <a:p>
            <a:pPr>
              <a:buFont typeface="Monotype Sorts" pitchFamily="2" charset="2"/>
              <a:buNone/>
            </a:pPr>
            <a:r>
              <a:rPr lang="en-US"/>
              <a:t>      	Then,   </a:t>
            </a:r>
          </a:p>
          <a:p>
            <a:pPr>
              <a:buFont typeface="Monotype Sorts" pitchFamily="2" charset="2"/>
              <a:buNone/>
            </a:pPr>
            <a:r>
              <a:rPr lang="en-US" sz="2000"/>
              <a:t>              </a:t>
            </a:r>
          </a:p>
          <a:p>
            <a:pPr>
              <a:buFont typeface="Monotype Sorts" pitchFamily="2" charset="2"/>
              <a:buNone/>
            </a:pPr>
            <a:r>
              <a:rPr lang="en-US"/>
              <a:t>				      .35    .65 </a:t>
            </a:r>
          </a:p>
          <a:p>
            <a:pPr>
              <a:buFont typeface="Monotype Sorts" pitchFamily="2" charset="2"/>
              <a:buNone/>
            </a:pPr>
            <a:r>
              <a:rPr lang="en-US"/>
              <a:t>             	  [</a:t>
            </a:r>
            <a:r>
              <a:rPr lang="en-US">
                <a:latin typeface="Symbol" pitchFamily="18" charset="2"/>
              </a:rPr>
              <a:t></a:t>
            </a:r>
            <a:r>
              <a:rPr lang="en-US" baseline="-25000">
                <a:latin typeface="Symbol" pitchFamily="18" charset="2"/>
              </a:rPr>
              <a:t></a:t>
            </a:r>
            <a:r>
              <a:rPr lang="en-US"/>
              <a:t>  </a:t>
            </a:r>
            <a:r>
              <a:rPr lang="en-US">
                <a:latin typeface="Symbol" pitchFamily="18" charset="2"/>
              </a:rPr>
              <a:t></a:t>
            </a:r>
            <a:r>
              <a:rPr lang="en-US" baseline="-25000">
                <a:latin typeface="Symbol" pitchFamily="18" charset="2"/>
              </a:rPr>
              <a:t></a:t>
            </a:r>
            <a:r>
              <a:rPr lang="en-US"/>
              <a:t>]                      =  [</a:t>
            </a:r>
            <a:r>
              <a:rPr lang="en-US">
                <a:latin typeface="Symbol" pitchFamily="18" charset="2"/>
              </a:rPr>
              <a:t></a:t>
            </a:r>
            <a:r>
              <a:rPr lang="en-US" baseline="-25000">
                <a:latin typeface="Symbol" pitchFamily="18" charset="2"/>
              </a:rPr>
              <a:t></a:t>
            </a:r>
            <a:r>
              <a:rPr lang="en-US"/>
              <a:t>  </a:t>
            </a:r>
            <a:r>
              <a:rPr lang="en-US">
                <a:latin typeface="Symbol" pitchFamily="18" charset="2"/>
              </a:rPr>
              <a:t></a:t>
            </a:r>
            <a:r>
              <a:rPr lang="en-US" baseline="-25000">
                <a:latin typeface="Symbol" pitchFamily="18" charset="2"/>
              </a:rPr>
              <a:t></a:t>
            </a:r>
            <a:r>
              <a:rPr lang="en-US"/>
              <a:t>]</a:t>
            </a:r>
          </a:p>
          <a:p>
            <a:pPr>
              <a:buFont typeface="Monotype Sorts" pitchFamily="2" charset="2"/>
              <a:buNone/>
            </a:pPr>
            <a:r>
              <a:rPr lang="en-US"/>
              <a:t>                       		      .20    .80 </a:t>
            </a:r>
          </a:p>
          <a:p>
            <a:pPr>
              <a:buFont typeface="Monotype Sorts" pitchFamily="2" charset="2"/>
              <a:buNone/>
            </a:pPr>
            <a:endParaRPr lang="en-US"/>
          </a:p>
          <a:p>
            <a:pPr>
              <a:buFont typeface="Monotype Sorts" pitchFamily="2" charset="2"/>
              <a:buNone/>
            </a:pPr>
            <a:r>
              <a:rPr lang="en-US"/>
              <a:t>							</a:t>
            </a:r>
            <a:r>
              <a:rPr lang="en-US">
                <a:solidFill>
                  <a:srgbClr val="66FFFF"/>
                </a:solidFill>
              </a:rPr>
              <a:t>continued . . .</a:t>
            </a:r>
          </a:p>
        </p:txBody>
      </p:sp>
      <p:grpSp>
        <p:nvGrpSpPr>
          <p:cNvPr id="16396" name="Group 12"/>
          <p:cNvGrpSpPr>
            <a:grpSpLocks/>
          </p:cNvGrpSpPr>
          <p:nvPr/>
        </p:nvGrpSpPr>
        <p:grpSpPr bwMode="auto">
          <a:xfrm>
            <a:off x="3816350" y="3543300"/>
            <a:ext cx="1365250" cy="1454150"/>
            <a:chOff x="2204" y="2040"/>
            <a:chExt cx="860" cy="916"/>
          </a:xfrm>
        </p:grpSpPr>
        <p:sp>
          <p:nvSpPr>
            <p:cNvPr id="16388" name="Line 4"/>
            <p:cNvSpPr>
              <a:spLocks noChangeShapeType="1"/>
            </p:cNvSpPr>
            <p:nvPr/>
          </p:nvSpPr>
          <p:spPr bwMode="auto">
            <a:xfrm>
              <a:off x="2208" y="2048"/>
              <a:ext cx="0" cy="904"/>
            </a:xfrm>
            <a:prstGeom prst="line">
              <a:avLst/>
            </a:prstGeom>
            <a:noFill/>
            <a:ln w="19050">
              <a:solidFill>
                <a:srgbClr val="FFFFFF"/>
              </a:solidFill>
              <a:round/>
              <a:headEnd/>
              <a:tailEnd/>
            </a:ln>
            <a:effectLst/>
          </p:spPr>
          <p:txBody>
            <a:bodyPr wrap="none" anchor="ctr"/>
            <a:lstStyle/>
            <a:p>
              <a:endParaRPr lang="en-US"/>
            </a:p>
          </p:txBody>
        </p:sp>
        <p:sp>
          <p:nvSpPr>
            <p:cNvPr id="16389" name="Line 5"/>
            <p:cNvSpPr>
              <a:spLocks noChangeShapeType="1"/>
            </p:cNvSpPr>
            <p:nvPr/>
          </p:nvSpPr>
          <p:spPr bwMode="auto">
            <a:xfrm>
              <a:off x="2204" y="2040"/>
              <a:ext cx="52" cy="0"/>
            </a:xfrm>
            <a:prstGeom prst="line">
              <a:avLst/>
            </a:prstGeom>
            <a:noFill/>
            <a:ln w="19050">
              <a:solidFill>
                <a:srgbClr val="FFFFFF"/>
              </a:solidFill>
              <a:round/>
              <a:headEnd/>
              <a:tailEnd/>
            </a:ln>
            <a:effectLst/>
          </p:spPr>
          <p:txBody>
            <a:bodyPr wrap="none" anchor="ctr"/>
            <a:lstStyle/>
            <a:p>
              <a:endParaRPr lang="en-US"/>
            </a:p>
          </p:txBody>
        </p:sp>
        <p:sp>
          <p:nvSpPr>
            <p:cNvPr id="16390" name="Line 6"/>
            <p:cNvSpPr>
              <a:spLocks noChangeShapeType="1"/>
            </p:cNvSpPr>
            <p:nvPr/>
          </p:nvSpPr>
          <p:spPr bwMode="auto">
            <a:xfrm>
              <a:off x="2208" y="2952"/>
              <a:ext cx="52" cy="0"/>
            </a:xfrm>
            <a:prstGeom prst="line">
              <a:avLst/>
            </a:prstGeom>
            <a:noFill/>
            <a:ln w="19050">
              <a:solidFill>
                <a:srgbClr val="FFFFFF"/>
              </a:solidFill>
              <a:round/>
              <a:headEnd/>
              <a:tailEnd/>
            </a:ln>
            <a:effectLst/>
          </p:spPr>
          <p:txBody>
            <a:bodyPr wrap="none" anchor="ctr"/>
            <a:lstStyle/>
            <a:p>
              <a:endParaRPr lang="en-US"/>
            </a:p>
          </p:txBody>
        </p:sp>
        <p:sp>
          <p:nvSpPr>
            <p:cNvPr id="16392" name="Line 8"/>
            <p:cNvSpPr>
              <a:spLocks noChangeShapeType="1"/>
            </p:cNvSpPr>
            <p:nvPr/>
          </p:nvSpPr>
          <p:spPr bwMode="auto">
            <a:xfrm>
              <a:off x="3060" y="2052"/>
              <a:ext cx="0" cy="904"/>
            </a:xfrm>
            <a:prstGeom prst="line">
              <a:avLst/>
            </a:prstGeom>
            <a:noFill/>
            <a:ln w="19050">
              <a:solidFill>
                <a:srgbClr val="FFFFFF"/>
              </a:solidFill>
              <a:round/>
              <a:headEnd/>
              <a:tailEnd/>
            </a:ln>
            <a:effectLst/>
          </p:spPr>
          <p:txBody>
            <a:bodyPr wrap="none" anchor="ctr"/>
            <a:lstStyle/>
            <a:p>
              <a:endParaRPr lang="en-US"/>
            </a:p>
          </p:txBody>
        </p:sp>
        <p:sp>
          <p:nvSpPr>
            <p:cNvPr id="16393" name="Line 9"/>
            <p:cNvSpPr>
              <a:spLocks noChangeShapeType="1"/>
            </p:cNvSpPr>
            <p:nvPr/>
          </p:nvSpPr>
          <p:spPr bwMode="auto">
            <a:xfrm flipH="1">
              <a:off x="2996" y="2044"/>
              <a:ext cx="68" cy="0"/>
            </a:xfrm>
            <a:prstGeom prst="line">
              <a:avLst/>
            </a:prstGeom>
            <a:noFill/>
            <a:ln w="19050">
              <a:solidFill>
                <a:srgbClr val="FFFFFF"/>
              </a:solidFill>
              <a:round/>
              <a:headEnd/>
              <a:tailEnd/>
            </a:ln>
            <a:effectLst/>
          </p:spPr>
          <p:txBody>
            <a:bodyPr wrap="none" anchor="ctr"/>
            <a:lstStyle/>
            <a:p>
              <a:endParaRPr lang="en-US"/>
            </a:p>
          </p:txBody>
        </p:sp>
        <p:sp>
          <p:nvSpPr>
            <p:cNvPr id="16394" name="Line 10"/>
            <p:cNvSpPr>
              <a:spLocks noChangeShapeType="1"/>
            </p:cNvSpPr>
            <p:nvPr/>
          </p:nvSpPr>
          <p:spPr bwMode="auto">
            <a:xfrm flipH="1">
              <a:off x="2992" y="2952"/>
              <a:ext cx="68" cy="0"/>
            </a:xfrm>
            <a:prstGeom prst="line">
              <a:avLst/>
            </a:prstGeom>
            <a:noFill/>
            <a:ln w="19050">
              <a:solidFill>
                <a:srgbClr val="FFFFFF"/>
              </a:solidFill>
              <a:round/>
              <a:headEnd/>
              <a:tailEnd/>
            </a:ln>
            <a:effectLst/>
          </p:spPr>
          <p:txBody>
            <a:bodyPr wrap="none" anchor="ctr"/>
            <a:lstStyle/>
            <a:p>
              <a:endParaRPr lang="en-US"/>
            </a:p>
          </p:txBody>
        </p:sp>
      </p:grpSp>
      <p:sp>
        <p:nvSpPr>
          <p:cNvPr id="16468" name="Rectangle 84"/>
          <p:cNvSpPr>
            <a:spLocks noGrp="1" noChangeArrowheads="1"/>
          </p:cNvSpPr>
          <p:nvPr>
            <p:ph type="title"/>
          </p:nvPr>
        </p:nvSpPr>
        <p:spPr>
          <a:xfrm>
            <a:off x="841375" y="165100"/>
            <a:ext cx="7475538" cy="585788"/>
          </a:xfrm>
          <a:noFill/>
          <a:ln/>
        </p:spPr>
        <p:txBody>
          <a:bodyPr/>
          <a:lstStyle/>
          <a:p>
            <a:r>
              <a:rPr lang="en-US"/>
              <a:t>Example:  North’s Hardware</a:t>
            </a: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2959100" y="2139950"/>
            <a:ext cx="3695700" cy="16383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7411" name="Rectangle 3"/>
          <p:cNvSpPr>
            <a:spLocks noGrp="1" noChangeArrowheads="1"/>
          </p:cNvSpPr>
          <p:nvPr>
            <p:ph type="body" idx="1"/>
          </p:nvPr>
        </p:nvSpPr>
        <p:spPr>
          <a:xfrm>
            <a:off x="685800" y="1103313"/>
            <a:ext cx="7794625" cy="4351337"/>
          </a:xfrm>
          <a:noFill/>
          <a:ln/>
        </p:spPr>
        <p:txBody>
          <a:bodyPr/>
          <a:lstStyle/>
          <a:p>
            <a:r>
              <a:rPr lang="en-US">
                <a:solidFill>
                  <a:srgbClr val="66FFFF"/>
                </a:solidFill>
              </a:rPr>
              <a:t>Steady-State Probabilities</a:t>
            </a:r>
          </a:p>
          <a:p>
            <a:pPr lvl="1">
              <a:buFontTx/>
              <a:buNone/>
            </a:pPr>
            <a:r>
              <a:rPr lang="en-US" b="1"/>
              <a:t>Answer (continued)</a:t>
            </a:r>
          </a:p>
          <a:p>
            <a:pPr lvl="1">
              <a:buFontTx/>
              <a:buNone/>
            </a:pPr>
            <a:endParaRPr lang="en-US" sz="1600" b="1"/>
          </a:p>
          <a:p>
            <a:pPr>
              <a:buFont typeface="Monotype Sorts" pitchFamily="2" charset="2"/>
              <a:buNone/>
            </a:pPr>
            <a:r>
              <a:rPr lang="en-US"/>
              <a:t>	 		        </a:t>
            </a:r>
            <a:r>
              <a:rPr lang="en-US">
                <a:latin typeface="Symbol" pitchFamily="18" charset="2"/>
              </a:rPr>
              <a:t></a:t>
            </a:r>
            <a:r>
              <a:rPr lang="en-US" baseline="-25000">
                <a:latin typeface="Symbol" pitchFamily="18" charset="2"/>
              </a:rPr>
              <a:t></a:t>
            </a:r>
            <a:r>
              <a:rPr lang="en-US"/>
              <a:t> + </a:t>
            </a:r>
            <a:r>
              <a:rPr lang="en-US">
                <a:latin typeface="Symbol" pitchFamily="18" charset="2"/>
              </a:rPr>
              <a:t></a:t>
            </a:r>
            <a:r>
              <a:rPr lang="en-US" baseline="-25000">
                <a:latin typeface="Symbol" pitchFamily="18" charset="2"/>
              </a:rPr>
              <a:t></a:t>
            </a:r>
            <a:r>
              <a:rPr lang="en-US"/>
              <a:t> = </a:t>
            </a:r>
            <a:r>
              <a:rPr lang="en-US">
                <a:latin typeface="Symbol" pitchFamily="18" charset="2"/>
              </a:rPr>
              <a:t></a:t>
            </a:r>
            <a:r>
              <a:rPr lang="en-US" baseline="-25000">
                <a:latin typeface="Symbol" pitchFamily="18" charset="2"/>
              </a:rPr>
              <a:t></a:t>
            </a:r>
            <a:r>
              <a:rPr lang="en-US"/>
              <a:t>        (1)</a:t>
            </a:r>
          </a:p>
          <a:p>
            <a:pPr>
              <a:buFont typeface="Monotype Sorts" pitchFamily="2" charset="2"/>
              <a:buNone/>
            </a:pPr>
            <a:r>
              <a:rPr lang="en-US"/>
              <a:t>             	        </a:t>
            </a:r>
            <a:r>
              <a:rPr lang="en-US">
                <a:latin typeface="Symbol" pitchFamily="18" charset="2"/>
              </a:rPr>
              <a:t></a:t>
            </a:r>
            <a:r>
              <a:rPr lang="en-US" baseline="-25000">
                <a:latin typeface="Symbol" pitchFamily="18" charset="2"/>
              </a:rPr>
              <a:t></a:t>
            </a:r>
            <a:r>
              <a:rPr lang="en-US"/>
              <a:t> + </a:t>
            </a:r>
            <a:r>
              <a:rPr lang="en-US">
                <a:latin typeface="Symbol" pitchFamily="18" charset="2"/>
              </a:rPr>
              <a:t></a:t>
            </a:r>
            <a:r>
              <a:rPr lang="en-US" baseline="-25000">
                <a:latin typeface="Symbol" pitchFamily="18" charset="2"/>
              </a:rPr>
              <a:t></a:t>
            </a:r>
            <a:r>
              <a:rPr lang="en-US"/>
              <a:t> = </a:t>
            </a:r>
            <a:r>
              <a:rPr lang="en-US">
                <a:latin typeface="Symbol" pitchFamily="18" charset="2"/>
              </a:rPr>
              <a:t></a:t>
            </a:r>
            <a:r>
              <a:rPr lang="en-US" baseline="-25000">
                <a:latin typeface="Symbol" pitchFamily="18" charset="2"/>
              </a:rPr>
              <a:t></a:t>
            </a:r>
            <a:r>
              <a:rPr lang="en-US"/>
              <a:t>        (2)</a:t>
            </a:r>
          </a:p>
          <a:p>
            <a:pPr>
              <a:buFont typeface="Monotype Sorts" pitchFamily="2" charset="2"/>
              <a:buNone/>
            </a:pPr>
            <a:r>
              <a:rPr lang="en-US"/>
              <a:t>      		             </a:t>
            </a:r>
            <a:r>
              <a:rPr lang="en-US">
                <a:latin typeface="Symbol" pitchFamily="18" charset="2"/>
              </a:rPr>
              <a:t></a:t>
            </a:r>
            <a:r>
              <a:rPr lang="en-US" baseline="-25000">
                <a:latin typeface="Symbol" pitchFamily="18" charset="2"/>
              </a:rPr>
              <a:t></a:t>
            </a:r>
            <a:r>
              <a:rPr lang="en-US"/>
              <a:t> +      </a:t>
            </a:r>
            <a:r>
              <a:rPr lang="en-US">
                <a:latin typeface="Symbol" pitchFamily="18" charset="2"/>
              </a:rPr>
              <a:t></a:t>
            </a:r>
            <a:r>
              <a:rPr lang="en-US" baseline="-25000">
                <a:latin typeface="Symbol" pitchFamily="18" charset="2"/>
              </a:rPr>
              <a:t></a:t>
            </a:r>
            <a:r>
              <a:rPr lang="en-US"/>
              <a:t> = 1          (3)</a:t>
            </a:r>
          </a:p>
          <a:p>
            <a:pPr>
              <a:buFont typeface="Monotype Sorts" pitchFamily="2" charset="2"/>
              <a:buNone/>
            </a:pPr>
            <a:endParaRPr lang="en-US"/>
          </a:p>
          <a:p>
            <a:pPr>
              <a:buFont typeface="Monotype Sorts" pitchFamily="2" charset="2"/>
              <a:buNone/>
            </a:pPr>
            <a:r>
              <a:rPr lang="en-US"/>
              <a:t>				 Solve for </a:t>
            </a:r>
            <a:r>
              <a:rPr lang="en-US">
                <a:latin typeface="Symbol" pitchFamily="18" charset="2"/>
              </a:rPr>
              <a:t></a:t>
            </a:r>
            <a:r>
              <a:rPr lang="en-US" baseline="-25000">
                <a:latin typeface="Symbol" pitchFamily="18" charset="2"/>
              </a:rPr>
              <a:t></a:t>
            </a:r>
            <a:r>
              <a:rPr lang="en-US"/>
              <a:t> and </a:t>
            </a:r>
            <a:r>
              <a:rPr lang="en-US">
                <a:latin typeface="Symbol" pitchFamily="18" charset="2"/>
              </a:rPr>
              <a:t></a:t>
            </a:r>
            <a:r>
              <a:rPr lang="en-US" baseline="-25000">
                <a:latin typeface="Symbol" pitchFamily="18" charset="2"/>
              </a:rPr>
              <a:t></a:t>
            </a:r>
            <a:r>
              <a:rPr lang="en-US">
                <a:latin typeface="Symbol" pitchFamily="18" charset="2"/>
              </a:rPr>
              <a:t>.</a:t>
            </a:r>
          </a:p>
          <a:p>
            <a:pPr>
              <a:buFont typeface="Monotype Sorts" pitchFamily="2" charset="2"/>
              <a:buNone/>
            </a:pPr>
            <a:endParaRPr lang="en-US">
              <a:latin typeface="Symbol" pitchFamily="18" charset="2"/>
            </a:endParaRPr>
          </a:p>
          <a:p>
            <a:pPr>
              <a:buFont typeface="Monotype Sorts" pitchFamily="2" charset="2"/>
              <a:buNone/>
            </a:pPr>
            <a:r>
              <a:rPr lang="en-US"/>
              <a:t>						            </a:t>
            </a:r>
            <a:r>
              <a:rPr lang="en-US">
                <a:solidFill>
                  <a:srgbClr val="66FFFF"/>
                </a:solidFill>
              </a:rPr>
              <a:t>continued . . .</a:t>
            </a:r>
            <a:endParaRPr lang="en-US" baseline="-25000">
              <a:latin typeface="Symbol" pitchFamily="18" charset="2"/>
            </a:endParaRPr>
          </a:p>
        </p:txBody>
      </p:sp>
      <p:sp>
        <p:nvSpPr>
          <p:cNvPr id="17483" name="Rectangle 75"/>
          <p:cNvSpPr>
            <a:spLocks noGrp="1" noChangeArrowheads="1"/>
          </p:cNvSpPr>
          <p:nvPr>
            <p:ph type="title"/>
          </p:nvPr>
        </p:nvSpPr>
        <p:spPr>
          <a:xfrm>
            <a:off x="841375" y="165100"/>
            <a:ext cx="7475538" cy="585788"/>
          </a:xfrm>
          <a:noFill/>
          <a:ln/>
        </p:spPr>
        <p:txBody>
          <a:bodyPr/>
          <a:lstStyle/>
          <a:p>
            <a:r>
              <a:rPr lang="en-US"/>
              <a:t>Example:  North’s Hardware</a:t>
            </a: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2527300" y="5029200"/>
            <a:ext cx="4591050" cy="6286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3730" name="Rectangle 2"/>
          <p:cNvSpPr>
            <a:spLocks noGrp="1" noChangeArrowheads="1"/>
          </p:cNvSpPr>
          <p:nvPr>
            <p:ph type="title"/>
          </p:nvPr>
        </p:nvSpPr>
        <p:spPr/>
        <p:txBody>
          <a:bodyPr/>
          <a:lstStyle/>
          <a:p>
            <a:r>
              <a:rPr lang="en-US"/>
              <a:t>Example:  North’s Hardware</a:t>
            </a:r>
          </a:p>
        </p:txBody>
      </p:sp>
      <p:sp>
        <p:nvSpPr>
          <p:cNvPr id="73731" name="Rectangle 3"/>
          <p:cNvSpPr>
            <a:spLocks noGrp="1" noChangeArrowheads="1"/>
          </p:cNvSpPr>
          <p:nvPr>
            <p:ph type="body" idx="1"/>
          </p:nvPr>
        </p:nvSpPr>
        <p:spPr>
          <a:xfrm>
            <a:off x="685800" y="1103313"/>
            <a:ext cx="8101013" cy="4522787"/>
          </a:xfrm>
        </p:spPr>
        <p:txBody>
          <a:bodyPr/>
          <a:lstStyle/>
          <a:p>
            <a:r>
              <a:rPr lang="en-US">
                <a:solidFill>
                  <a:srgbClr val="66FFFF"/>
                </a:solidFill>
              </a:rPr>
              <a:t>Steady-State Probabilities</a:t>
            </a:r>
          </a:p>
          <a:p>
            <a:pPr lvl="1">
              <a:buFontTx/>
              <a:buNone/>
            </a:pPr>
            <a:r>
              <a:rPr lang="en-US" b="1"/>
              <a:t>Answer (continued)</a:t>
            </a:r>
          </a:p>
          <a:p>
            <a:pPr>
              <a:buFont typeface="Monotype Sorts" pitchFamily="2" charset="2"/>
              <a:buNone/>
            </a:pPr>
            <a:r>
              <a:rPr lang="en-US"/>
              <a:t>	      Solving using equations (2) and (3).  (Equation 1 is redundant.)  Substitute </a:t>
            </a:r>
            <a:r>
              <a:rPr lang="en-US">
                <a:latin typeface="Symbol" pitchFamily="18" charset="2"/>
              </a:rPr>
              <a:t></a:t>
            </a:r>
            <a:r>
              <a:rPr lang="en-US" baseline="-25000">
                <a:latin typeface="Symbol" pitchFamily="18" charset="2"/>
              </a:rPr>
              <a:t></a:t>
            </a:r>
            <a:r>
              <a:rPr lang="en-US"/>
              <a:t> = 1 - </a:t>
            </a:r>
            <a:r>
              <a:rPr lang="en-US">
                <a:latin typeface="Symbol" pitchFamily="18" charset="2"/>
              </a:rPr>
              <a:t></a:t>
            </a:r>
            <a:r>
              <a:rPr lang="en-US" baseline="-25000">
                <a:latin typeface="Symbol" pitchFamily="18" charset="2"/>
              </a:rPr>
              <a:t></a:t>
            </a:r>
            <a:r>
              <a:rPr lang="en-US"/>
              <a:t> into (2) to give:</a:t>
            </a:r>
          </a:p>
          <a:p>
            <a:pPr>
              <a:buFont typeface="Monotype Sorts" pitchFamily="2" charset="2"/>
              <a:buNone/>
            </a:pPr>
            <a:endParaRPr lang="en-US" sz="800"/>
          </a:p>
          <a:p>
            <a:pPr>
              <a:buFont typeface="Monotype Sorts" pitchFamily="2" charset="2"/>
              <a:buNone/>
            </a:pPr>
            <a:r>
              <a:rPr lang="en-US"/>
              <a:t>			          .65(1 - </a:t>
            </a:r>
            <a:r>
              <a:rPr lang="en-US">
                <a:latin typeface="Symbol" pitchFamily="18" charset="2"/>
              </a:rPr>
              <a:t></a:t>
            </a:r>
            <a:r>
              <a:rPr lang="en-US" baseline="-25000"/>
              <a:t>2</a:t>
            </a:r>
            <a:r>
              <a:rPr lang="en-US"/>
              <a:t>) + </a:t>
            </a:r>
            <a:r>
              <a:rPr lang="en-US">
                <a:latin typeface="Symbol" pitchFamily="18" charset="2"/>
              </a:rPr>
              <a:t></a:t>
            </a:r>
            <a:r>
              <a:rPr lang="en-US" baseline="-25000">
                <a:latin typeface="Symbol" pitchFamily="18" charset="2"/>
              </a:rPr>
              <a:t></a:t>
            </a:r>
            <a:r>
              <a:rPr lang="en-US"/>
              <a:t> = </a:t>
            </a:r>
            <a:r>
              <a:rPr lang="en-US">
                <a:latin typeface="Symbol" pitchFamily="18" charset="2"/>
              </a:rPr>
              <a:t></a:t>
            </a:r>
            <a:r>
              <a:rPr lang="en-US" baseline="-25000"/>
              <a:t>2</a:t>
            </a:r>
          </a:p>
          <a:p>
            <a:pPr>
              <a:buFont typeface="Monotype Sorts" pitchFamily="2" charset="2"/>
              <a:buNone/>
            </a:pPr>
            <a:endParaRPr lang="en-US" sz="800"/>
          </a:p>
          <a:p>
            <a:pPr>
              <a:buFont typeface="Monotype Sorts" pitchFamily="2" charset="2"/>
              <a:buNone/>
            </a:pPr>
            <a:r>
              <a:rPr lang="en-US"/>
              <a:t>		This gives </a:t>
            </a:r>
            <a:r>
              <a:rPr lang="en-US">
                <a:latin typeface="Symbol" pitchFamily="18" charset="2"/>
              </a:rPr>
              <a:t></a:t>
            </a:r>
            <a:r>
              <a:rPr lang="en-US" baseline="-25000">
                <a:latin typeface="Symbol" pitchFamily="18" charset="2"/>
              </a:rPr>
              <a:t></a:t>
            </a:r>
            <a:r>
              <a:rPr lang="en-US"/>
              <a:t> = .76471.  Substituting back into equation (3) gives </a:t>
            </a:r>
            <a:r>
              <a:rPr lang="en-US">
                <a:latin typeface="Symbol" pitchFamily="18" charset="2"/>
              </a:rPr>
              <a:t></a:t>
            </a:r>
            <a:r>
              <a:rPr lang="en-US" baseline="-25000">
                <a:latin typeface="Symbol" pitchFamily="18" charset="2"/>
              </a:rPr>
              <a:t></a:t>
            </a:r>
            <a:r>
              <a:rPr lang="en-US"/>
              <a:t> = .23529.  </a:t>
            </a:r>
          </a:p>
          <a:p>
            <a:pPr>
              <a:buFont typeface="Monotype Sorts" pitchFamily="2" charset="2"/>
              <a:buNone/>
            </a:pPr>
            <a:r>
              <a:rPr lang="en-US"/>
              <a:t>		Thus the expected number of accepted calls per year is:</a:t>
            </a:r>
          </a:p>
          <a:p>
            <a:pPr>
              <a:buFont typeface="Monotype Sorts" pitchFamily="2" charset="2"/>
              <a:buNone/>
            </a:pPr>
            <a:r>
              <a:rPr lang="en-US"/>
              <a:t>		 	  (.76471)(52) = 39.76 or about 40</a:t>
            </a: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87388" y="1104900"/>
            <a:ext cx="7683500" cy="2141538"/>
          </a:xfrm>
          <a:noFill/>
          <a:ln/>
        </p:spPr>
        <p:txBody>
          <a:bodyPr/>
          <a:lstStyle/>
          <a:p>
            <a:r>
              <a:rPr lang="en-US">
                <a:solidFill>
                  <a:srgbClr val="66FFFF"/>
                </a:solidFill>
              </a:rPr>
              <a:t>State Probability</a:t>
            </a:r>
          </a:p>
          <a:p>
            <a:pPr lvl="1">
              <a:buFontTx/>
              <a:buNone/>
            </a:pPr>
            <a:r>
              <a:rPr lang="en-US" b="1"/>
              <a:t>Question</a:t>
            </a:r>
          </a:p>
          <a:p>
            <a:pPr lvl="1">
              <a:buFontTx/>
              <a:buNone/>
            </a:pPr>
            <a:r>
              <a:rPr lang="en-US"/>
              <a:t>		 What is the probability Shirley will accept Henry's next two calls if she does not accept his call this week?</a:t>
            </a:r>
          </a:p>
        </p:txBody>
      </p:sp>
      <p:sp>
        <p:nvSpPr>
          <p:cNvPr id="18532" name="Rectangle 100"/>
          <p:cNvSpPr>
            <a:spLocks noGrp="1" noChangeArrowheads="1"/>
          </p:cNvSpPr>
          <p:nvPr>
            <p:ph type="title"/>
          </p:nvPr>
        </p:nvSpPr>
        <p:spPr>
          <a:xfrm>
            <a:off x="841375" y="165100"/>
            <a:ext cx="7475538" cy="585788"/>
          </a:xfrm>
          <a:noFill/>
          <a:ln/>
        </p:spPr>
        <p:txBody>
          <a:bodyPr/>
          <a:lstStyle/>
          <a:p>
            <a:r>
              <a:rPr lang="en-US"/>
              <a:t>Example:  North’s Hardware</a:t>
            </a: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9" name="Rectangle 99"/>
          <p:cNvSpPr>
            <a:spLocks noChangeArrowheads="1"/>
          </p:cNvSpPr>
          <p:nvPr/>
        </p:nvSpPr>
        <p:spPr bwMode="auto">
          <a:xfrm>
            <a:off x="406400" y="1663700"/>
            <a:ext cx="8204200" cy="43243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1442" name="Rectangle 2"/>
          <p:cNvSpPr>
            <a:spLocks noGrp="1" noChangeArrowheads="1"/>
          </p:cNvSpPr>
          <p:nvPr>
            <p:ph type="title"/>
          </p:nvPr>
        </p:nvSpPr>
        <p:spPr/>
        <p:txBody>
          <a:bodyPr/>
          <a:lstStyle/>
          <a:p>
            <a:r>
              <a:rPr lang="en-US"/>
              <a:t>Example:  North’s Hardware</a:t>
            </a:r>
          </a:p>
        </p:txBody>
      </p:sp>
      <p:sp>
        <p:nvSpPr>
          <p:cNvPr id="61443" name="Rectangle 3"/>
          <p:cNvSpPr>
            <a:spLocks noGrp="1" noChangeArrowheads="1"/>
          </p:cNvSpPr>
          <p:nvPr>
            <p:ph type="body" idx="1"/>
          </p:nvPr>
        </p:nvSpPr>
        <p:spPr>
          <a:xfrm>
            <a:off x="687388" y="1104900"/>
            <a:ext cx="3467100" cy="1341438"/>
          </a:xfrm>
        </p:spPr>
        <p:txBody>
          <a:bodyPr/>
          <a:lstStyle/>
          <a:p>
            <a:r>
              <a:rPr lang="en-US">
                <a:solidFill>
                  <a:srgbClr val="66FFFF"/>
                </a:solidFill>
              </a:rPr>
              <a:t>State Probability</a:t>
            </a:r>
          </a:p>
          <a:p>
            <a:pPr>
              <a:buFont typeface="Monotype Sorts" pitchFamily="2" charset="2"/>
              <a:buNone/>
            </a:pPr>
            <a:r>
              <a:rPr lang="en-US" sz="1400">
                <a:solidFill>
                  <a:srgbClr val="8CF4EA"/>
                </a:solidFill>
              </a:rPr>
              <a:t>	</a:t>
            </a:r>
          </a:p>
          <a:p>
            <a:pPr>
              <a:buFont typeface="Monotype Sorts" pitchFamily="2" charset="2"/>
              <a:buNone/>
            </a:pPr>
            <a:r>
              <a:rPr lang="en-US">
                <a:solidFill>
                  <a:srgbClr val="8CF4EA"/>
                </a:solidFill>
              </a:rPr>
              <a:t> 	</a:t>
            </a:r>
            <a:r>
              <a:rPr lang="en-US" b="1" u="sng"/>
              <a:t>Answer</a:t>
            </a:r>
            <a:endParaRPr lang="en-US" u="sng">
              <a:solidFill>
                <a:srgbClr val="8CF4EA"/>
              </a:solidFill>
            </a:endParaRPr>
          </a:p>
        </p:txBody>
      </p:sp>
      <p:sp>
        <p:nvSpPr>
          <p:cNvPr id="61444" name="Line 4"/>
          <p:cNvSpPr>
            <a:spLocks noChangeShapeType="1"/>
          </p:cNvSpPr>
          <p:nvPr/>
        </p:nvSpPr>
        <p:spPr bwMode="auto">
          <a:xfrm flipV="1">
            <a:off x="1516063" y="3068638"/>
            <a:ext cx="2022475" cy="752475"/>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61445" name="Line 5"/>
          <p:cNvSpPr>
            <a:spLocks noChangeShapeType="1"/>
          </p:cNvSpPr>
          <p:nvPr/>
        </p:nvSpPr>
        <p:spPr bwMode="auto">
          <a:xfrm flipV="1">
            <a:off x="3889375" y="2373313"/>
            <a:ext cx="1733550" cy="593725"/>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61446" name="Line 6"/>
          <p:cNvSpPr>
            <a:spLocks noChangeShapeType="1"/>
          </p:cNvSpPr>
          <p:nvPr/>
        </p:nvSpPr>
        <p:spPr bwMode="auto">
          <a:xfrm>
            <a:off x="1533525" y="3954463"/>
            <a:ext cx="2019300" cy="658812"/>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61447" name="Line 7"/>
          <p:cNvSpPr>
            <a:spLocks noChangeShapeType="1"/>
          </p:cNvSpPr>
          <p:nvPr/>
        </p:nvSpPr>
        <p:spPr bwMode="auto">
          <a:xfrm>
            <a:off x="3908425" y="4733925"/>
            <a:ext cx="1774825" cy="542925"/>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61448" name="Line 8"/>
          <p:cNvSpPr>
            <a:spLocks noChangeShapeType="1"/>
          </p:cNvSpPr>
          <p:nvPr/>
        </p:nvSpPr>
        <p:spPr bwMode="auto">
          <a:xfrm>
            <a:off x="3870325" y="3090863"/>
            <a:ext cx="1781175" cy="349250"/>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61449" name="Line 9"/>
          <p:cNvSpPr>
            <a:spLocks noChangeShapeType="1"/>
          </p:cNvSpPr>
          <p:nvPr/>
        </p:nvSpPr>
        <p:spPr bwMode="auto">
          <a:xfrm flipV="1">
            <a:off x="3908425" y="4198938"/>
            <a:ext cx="1762125" cy="393700"/>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61450" name="Rectangle 10"/>
          <p:cNvSpPr>
            <a:spLocks noChangeArrowheads="1"/>
          </p:cNvSpPr>
          <p:nvPr/>
        </p:nvSpPr>
        <p:spPr bwMode="auto">
          <a:xfrm>
            <a:off x="5770563" y="2087563"/>
            <a:ext cx="268922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P = .35(.35) = .1225</a:t>
            </a:r>
          </a:p>
        </p:txBody>
      </p:sp>
      <p:sp>
        <p:nvSpPr>
          <p:cNvPr id="61451" name="Rectangle 11"/>
          <p:cNvSpPr>
            <a:spLocks noChangeArrowheads="1"/>
          </p:cNvSpPr>
          <p:nvPr/>
        </p:nvSpPr>
        <p:spPr bwMode="auto">
          <a:xfrm>
            <a:off x="5770563" y="3289300"/>
            <a:ext cx="268922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P = .35(.65) = .2275</a:t>
            </a:r>
          </a:p>
        </p:txBody>
      </p:sp>
      <p:sp>
        <p:nvSpPr>
          <p:cNvPr id="61452" name="Rectangle 12"/>
          <p:cNvSpPr>
            <a:spLocks noChangeArrowheads="1"/>
          </p:cNvSpPr>
          <p:nvPr/>
        </p:nvSpPr>
        <p:spPr bwMode="auto">
          <a:xfrm>
            <a:off x="5751513" y="3992563"/>
            <a:ext cx="268922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P = .65(.20) = .1300</a:t>
            </a:r>
          </a:p>
        </p:txBody>
      </p:sp>
      <p:sp>
        <p:nvSpPr>
          <p:cNvPr id="61453" name="Rectangle 13"/>
          <p:cNvSpPr>
            <a:spLocks noChangeArrowheads="1"/>
          </p:cNvSpPr>
          <p:nvPr/>
        </p:nvSpPr>
        <p:spPr bwMode="auto">
          <a:xfrm>
            <a:off x="4071938" y="3875088"/>
            <a:ext cx="1219200"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Refuses</a:t>
            </a:r>
          </a:p>
        </p:txBody>
      </p:sp>
      <p:sp>
        <p:nvSpPr>
          <p:cNvPr id="61454" name="Rectangle 14"/>
          <p:cNvSpPr>
            <a:spLocks noChangeArrowheads="1"/>
          </p:cNvSpPr>
          <p:nvPr/>
        </p:nvSpPr>
        <p:spPr bwMode="auto">
          <a:xfrm>
            <a:off x="4148138" y="1798638"/>
            <a:ext cx="1219200"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Refuses</a:t>
            </a:r>
          </a:p>
        </p:txBody>
      </p:sp>
      <p:sp>
        <p:nvSpPr>
          <p:cNvPr id="61455" name="Rectangle 15"/>
          <p:cNvSpPr>
            <a:spLocks noChangeArrowheads="1"/>
          </p:cNvSpPr>
          <p:nvPr/>
        </p:nvSpPr>
        <p:spPr bwMode="auto">
          <a:xfrm>
            <a:off x="1868488" y="2611438"/>
            <a:ext cx="1219200"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Refuses</a:t>
            </a:r>
          </a:p>
        </p:txBody>
      </p:sp>
      <p:sp>
        <p:nvSpPr>
          <p:cNvPr id="61456" name="Rectangle 16"/>
          <p:cNvSpPr>
            <a:spLocks noChangeArrowheads="1"/>
          </p:cNvSpPr>
          <p:nvPr/>
        </p:nvSpPr>
        <p:spPr bwMode="auto">
          <a:xfrm>
            <a:off x="538163" y="3240088"/>
            <a:ext cx="1219200"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Refuses</a:t>
            </a:r>
          </a:p>
        </p:txBody>
      </p:sp>
      <p:sp>
        <p:nvSpPr>
          <p:cNvPr id="61457" name="Rectangle 17"/>
          <p:cNvSpPr>
            <a:spLocks noChangeArrowheads="1"/>
          </p:cNvSpPr>
          <p:nvPr/>
        </p:nvSpPr>
        <p:spPr bwMode="auto">
          <a:xfrm>
            <a:off x="4110038" y="5105400"/>
            <a:ext cx="1244600"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Accepts</a:t>
            </a:r>
          </a:p>
        </p:txBody>
      </p:sp>
      <p:sp>
        <p:nvSpPr>
          <p:cNvPr id="61458" name="Rectangle 18"/>
          <p:cNvSpPr>
            <a:spLocks noChangeArrowheads="1"/>
          </p:cNvSpPr>
          <p:nvPr/>
        </p:nvSpPr>
        <p:spPr bwMode="auto">
          <a:xfrm>
            <a:off x="4281488" y="2773363"/>
            <a:ext cx="1244600"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Accepts</a:t>
            </a:r>
          </a:p>
        </p:txBody>
      </p:sp>
      <p:sp>
        <p:nvSpPr>
          <p:cNvPr id="61459" name="Rectangle 19"/>
          <p:cNvSpPr>
            <a:spLocks noChangeArrowheads="1"/>
          </p:cNvSpPr>
          <p:nvPr/>
        </p:nvSpPr>
        <p:spPr bwMode="auto">
          <a:xfrm>
            <a:off x="1835150" y="4321175"/>
            <a:ext cx="1244600"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Accepts</a:t>
            </a:r>
          </a:p>
        </p:txBody>
      </p:sp>
      <p:sp>
        <p:nvSpPr>
          <p:cNvPr id="61460" name="Rectangle 20"/>
          <p:cNvSpPr>
            <a:spLocks noChangeArrowheads="1"/>
          </p:cNvSpPr>
          <p:nvPr/>
        </p:nvSpPr>
        <p:spPr bwMode="auto">
          <a:xfrm>
            <a:off x="2144713" y="2943225"/>
            <a:ext cx="5619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.35</a:t>
            </a:r>
          </a:p>
        </p:txBody>
      </p:sp>
      <p:sp>
        <p:nvSpPr>
          <p:cNvPr id="61461" name="Rectangle 21"/>
          <p:cNvSpPr>
            <a:spLocks noChangeArrowheads="1"/>
          </p:cNvSpPr>
          <p:nvPr/>
        </p:nvSpPr>
        <p:spPr bwMode="auto">
          <a:xfrm>
            <a:off x="4464050" y="2151063"/>
            <a:ext cx="5619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.35</a:t>
            </a:r>
          </a:p>
        </p:txBody>
      </p:sp>
      <p:sp>
        <p:nvSpPr>
          <p:cNvPr id="61462" name="Rectangle 22"/>
          <p:cNvSpPr>
            <a:spLocks noChangeArrowheads="1"/>
          </p:cNvSpPr>
          <p:nvPr/>
        </p:nvSpPr>
        <p:spPr bwMode="auto">
          <a:xfrm>
            <a:off x="4635500" y="3313113"/>
            <a:ext cx="5619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.65</a:t>
            </a:r>
          </a:p>
        </p:txBody>
      </p:sp>
      <p:sp>
        <p:nvSpPr>
          <p:cNvPr id="61463" name="Rectangle 23"/>
          <p:cNvSpPr>
            <a:spLocks noChangeArrowheads="1"/>
          </p:cNvSpPr>
          <p:nvPr/>
        </p:nvSpPr>
        <p:spPr bwMode="auto">
          <a:xfrm>
            <a:off x="4768850" y="4365625"/>
            <a:ext cx="5619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.20</a:t>
            </a:r>
          </a:p>
        </p:txBody>
      </p:sp>
      <p:sp>
        <p:nvSpPr>
          <p:cNvPr id="61464" name="Rectangle 24"/>
          <p:cNvSpPr>
            <a:spLocks noChangeArrowheads="1"/>
          </p:cNvSpPr>
          <p:nvPr/>
        </p:nvSpPr>
        <p:spPr bwMode="auto">
          <a:xfrm>
            <a:off x="4464050" y="5481638"/>
            <a:ext cx="5619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.80</a:t>
            </a:r>
          </a:p>
        </p:txBody>
      </p:sp>
      <p:sp>
        <p:nvSpPr>
          <p:cNvPr id="61465" name="Rectangle 25"/>
          <p:cNvSpPr>
            <a:spLocks noChangeArrowheads="1"/>
          </p:cNvSpPr>
          <p:nvPr/>
        </p:nvSpPr>
        <p:spPr bwMode="auto">
          <a:xfrm>
            <a:off x="2125663" y="4719638"/>
            <a:ext cx="561975" cy="454025"/>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.65</a:t>
            </a:r>
          </a:p>
        </p:txBody>
      </p:sp>
      <p:sp>
        <p:nvSpPr>
          <p:cNvPr id="61466" name="Rectangle 26"/>
          <p:cNvSpPr>
            <a:spLocks noChangeArrowheads="1"/>
          </p:cNvSpPr>
          <p:nvPr/>
        </p:nvSpPr>
        <p:spPr bwMode="auto">
          <a:xfrm>
            <a:off x="5783263" y="5121275"/>
            <a:ext cx="2701925" cy="466725"/>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488" tIns="44450" rIns="90488" bIns="44450">
            <a:spAutoFit/>
          </a:bodyPr>
          <a:lstStyle/>
          <a:p>
            <a:pPr algn="l"/>
            <a:r>
              <a:rPr lang="en-US" sz="2400">
                <a:solidFill>
                  <a:srgbClr val="FFFFFF"/>
                </a:solidFill>
                <a:effectLst>
                  <a:outerShdw blurRad="38100" dist="38100" dir="2700000" algn="tl">
                    <a:srgbClr val="000000"/>
                  </a:outerShdw>
                </a:effectLst>
              </a:rPr>
              <a:t>P = .65(.80) = .5200</a:t>
            </a:r>
          </a:p>
        </p:txBody>
      </p:sp>
      <p:sp>
        <p:nvSpPr>
          <p:cNvPr id="61467" name="Oval 27"/>
          <p:cNvSpPr>
            <a:spLocks noChangeArrowheads="1"/>
          </p:cNvSpPr>
          <p:nvPr/>
        </p:nvSpPr>
        <p:spPr bwMode="auto">
          <a:xfrm>
            <a:off x="1162050" y="3711575"/>
            <a:ext cx="374650" cy="377825"/>
          </a:xfrm>
          <a:prstGeom prst="ellipse">
            <a:avLst/>
          </a:prstGeom>
          <a:gradFill rotWithShape="0">
            <a:gsLst>
              <a:gs pos="0">
                <a:srgbClr val="993366"/>
              </a:gs>
              <a:gs pos="100000">
                <a:srgbClr val="993366">
                  <a:gamma/>
                  <a:shade val="46275"/>
                  <a:invGamma/>
                </a:srgbClr>
              </a:gs>
            </a:gsLst>
            <a:path path="shape">
              <a:fillToRect l="50000" t="50000" r="50000" b="50000"/>
            </a:path>
          </a:gra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1468" name="Oval 28"/>
          <p:cNvSpPr>
            <a:spLocks noChangeArrowheads="1"/>
          </p:cNvSpPr>
          <p:nvPr/>
        </p:nvSpPr>
        <p:spPr bwMode="auto">
          <a:xfrm>
            <a:off x="3498850" y="2843213"/>
            <a:ext cx="393700" cy="376237"/>
          </a:xfrm>
          <a:prstGeom prst="ellipse">
            <a:avLst/>
          </a:prstGeom>
          <a:gradFill rotWithShape="0">
            <a:gsLst>
              <a:gs pos="0">
                <a:srgbClr val="993366"/>
              </a:gs>
              <a:gs pos="100000">
                <a:srgbClr val="993366">
                  <a:gamma/>
                  <a:shade val="46275"/>
                  <a:invGamma/>
                </a:srgbClr>
              </a:gs>
            </a:gsLst>
            <a:path path="shape">
              <a:fillToRect l="50000" t="50000" r="50000" b="50000"/>
            </a:path>
          </a:gra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1469" name="Oval 29"/>
          <p:cNvSpPr>
            <a:spLocks noChangeArrowheads="1"/>
          </p:cNvSpPr>
          <p:nvPr/>
        </p:nvSpPr>
        <p:spPr bwMode="auto">
          <a:xfrm>
            <a:off x="3543300" y="4467225"/>
            <a:ext cx="387350" cy="390525"/>
          </a:xfrm>
          <a:prstGeom prst="ellipse">
            <a:avLst/>
          </a:prstGeom>
          <a:gradFill rotWithShape="0">
            <a:gsLst>
              <a:gs pos="0">
                <a:srgbClr val="993366"/>
              </a:gs>
              <a:gs pos="100000">
                <a:srgbClr val="993366">
                  <a:gamma/>
                  <a:shade val="46275"/>
                  <a:invGamma/>
                </a:srgbClr>
              </a:gs>
            </a:gsLst>
            <a:path path="shape">
              <a:fillToRect l="50000" t="50000" r="50000" b="50000"/>
            </a:path>
          </a:gra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0263" y="122238"/>
            <a:ext cx="7475537" cy="681037"/>
          </a:xfrm>
          <a:noFill/>
          <a:ln/>
        </p:spPr>
        <p:txBody>
          <a:bodyPr/>
          <a:lstStyle/>
          <a:p>
            <a:r>
              <a:rPr lang="en-US"/>
              <a:t>Markov Processes</a:t>
            </a:r>
          </a:p>
        </p:txBody>
      </p:sp>
      <p:sp>
        <p:nvSpPr>
          <p:cNvPr id="6147" name="Rectangle 3"/>
          <p:cNvSpPr>
            <a:spLocks noGrp="1" noChangeArrowheads="1"/>
          </p:cNvSpPr>
          <p:nvPr>
            <p:ph type="body" idx="1"/>
          </p:nvPr>
        </p:nvSpPr>
        <p:spPr>
          <a:xfrm>
            <a:off x="685800" y="1104900"/>
            <a:ext cx="7920038" cy="4229100"/>
          </a:xfrm>
          <a:noFill/>
          <a:ln/>
        </p:spPr>
        <p:txBody>
          <a:bodyPr/>
          <a:lstStyle/>
          <a:p>
            <a:r>
              <a:rPr lang="en-US" u="sng"/>
              <a:t>Markov process models</a:t>
            </a:r>
            <a:r>
              <a:rPr lang="en-US"/>
              <a:t> are useful in studying the evolution of systems over repeated trials or sequential time periods or stages.</a:t>
            </a:r>
          </a:p>
          <a:p>
            <a:pPr lvl="1"/>
            <a:r>
              <a:rPr lang="en-US">
                <a:solidFill>
                  <a:srgbClr val="FFFFFF"/>
                </a:solidFill>
                <a:cs typeface="Times New Roman" pitchFamily="18" charset="0"/>
              </a:rPr>
              <a:t>the promotion of managers to various positions within an organization</a:t>
            </a:r>
          </a:p>
          <a:p>
            <a:pPr lvl="1"/>
            <a:r>
              <a:rPr lang="en-US">
                <a:solidFill>
                  <a:srgbClr val="FFFFFF"/>
                </a:solidFill>
                <a:cs typeface="Times New Roman" pitchFamily="18" charset="0"/>
              </a:rPr>
              <a:t>the migration of people into and out of various regions of the country</a:t>
            </a:r>
          </a:p>
          <a:p>
            <a:pPr lvl="1"/>
            <a:r>
              <a:rPr lang="en-US">
                <a:solidFill>
                  <a:srgbClr val="FFFFFF"/>
                </a:solidFill>
                <a:cs typeface="Times New Roman" pitchFamily="18" charset="0"/>
              </a:rPr>
              <a:t>the progression of students through the years of college, including eventually dropping out or graduating</a:t>
            </a:r>
            <a:endParaRPr lang="en-US"/>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87388" y="1104900"/>
            <a:ext cx="7721600" cy="4643438"/>
          </a:xfrm>
          <a:noFill/>
          <a:ln/>
        </p:spPr>
        <p:txBody>
          <a:bodyPr/>
          <a:lstStyle/>
          <a:p>
            <a:r>
              <a:rPr lang="en-US">
                <a:solidFill>
                  <a:srgbClr val="66FFFF"/>
                </a:solidFill>
              </a:rPr>
              <a:t>State Probability</a:t>
            </a:r>
          </a:p>
          <a:p>
            <a:pPr lvl="1">
              <a:buFontTx/>
              <a:buNone/>
            </a:pPr>
            <a:r>
              <a:rPr lang="en-US" b="1"/>
              <a:t>Question</a:t>
            </a:r>
          </a:p>
          <a:p>
            <a:pPr>
              <a:buFont typeface="Monotype Sorts" pitchFamily="2" charset="2"/>
              <a:buNone/>
            </a:pPr>
            <a:r>
              <a:rPr lang="en-US"/>
              <a:t>		What is the probability of Shirley accepting exactly one of Henry's next two calls if she accepts his call this week?</a:t>
            </a:r>
          </a:p>
        </p:txBody>
      </p:sp>
      <p:sp>
        <p:nvSpPr>
          <p:cNvPr id="19530" name="Rectangle 74"/>
          <p:cNvSpPr>
            <a:spLocks noGrp="1" noChangeArrowheads="1"/>
          </p:cNvSpPr>
          <p:nvPr>
            <p:ph type="title"/>
          </p:nvPr>
        </p:nvSpPr>
        <p:spPr>
          <a:xfrm>
            <a:off x="841375" y="165100"/>
            <a:ext cx="7475538" cy="585788"/>
          </a:xfrm>
          <a:noFill/>
          <a:ln/>
        </p:spPr>
        <p:txBody>
          <a:bodyPr/>
          <a:lstStyle/>
          <a:p>
            <a:r>
              <a:rPr lang="en-US"/>
              <a:t>Example:  North’s Hardware</a:t>
            </a: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5029200" y="4057650"/>
            <a:ext cx="704850" cy="5334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6562" name="Rectangle 2"/>
          <p:cNvSpPr>
            <a:spLocks noGrp="1" noChangeArrowheads="1"/>
          </p:cNvSpPr>
          <p:nvPr>
            <p:ph type="title"/>
          </p:nvPr>
        </p:nvSpPr>
        <p:spPr/>
        <p:txBody>
          <a:bodyPr/>
          <a:lstStyle/>
          <a:p>
            <a:r>
              <a:rPr lang="en-US"/>
              <a:t>Example:  North’s Hardware</a:t>
            </a:r>
          </a:p>
        </p:txBody>
      </p:sp>
      <p:sp>
        <p:nvSpPr>
          <p:cNvPr id="66563" name="Rectangle 3"/>
          <p:cNvSpPr>
            <a:spLocks noGrp="1" noChangeArrowheads="1"/>
          </p:cNvSpPr>
          <p:nvPr>
            <p:ph type="body" idx="1"/>
          </p:nvPr>
        </p:nvSpPr>
        <p:spPr/>
        <p:txBody>
          <a:bodyPr/>
          <a:lstStyle/>
          <a:p>
            <a:r>
              <a:rPr lang="en-US">
                <a:solidFill>
                  <a:srgbClr val="66FFFF"/>
                </a:solidFill>
              </a:rPr>
              <a:t>State Probability</a:t>
            </a:r>
            <a:endParaRPr lang="en-US" b="1"/>
          </a:p>
          <a:p>
            <a:pPr>
              <a:buFont typeface="Monotype Sorts" pitchFamily="2" charset="2"/>
              <a:buNone/>
            </a:pPr>
            <a:r>
              <a:rPr lang="en-US" b="1"/>
              <a:t>	  Answer</a:t>
            </a:r>
          </a:p>
          <a:p>
            <a:pPr>
              <a:buFont typeface="Monotype Sorts" pitchFamily="2" charset="2"/>
              <a:buNone/>
            </a:pPr>
            <a:r>
              <a:rPr lang="en-US"/>
              <a:t>   		The probability of exactly one of the next two calls being accepted if this week's call is accepted can be found by adding the probabilities of (accept next week and refuse the following week) and (refuse next week and accept the following week) = </a:t>
            </a:r>
          </a:p>
          <a:p>
            <a:pPr>
              <a:buFont typeface="Monotype Sorts" pitchFamily="2" charset="2"/>
              <a:buNone/>
            </a:pPr>
            <a:endParaRPr lang="en-US" sz="1200"/>
          </a:p>
          <a:p>
            <a:pPr>
              <a:buFont typeface="Monotype Sorts" pitchFamily="2" charset="2"/>
              <a:buNone/>
            </a:pPr>
            <a:r>
              <a:rPr lang="en-US"/>
              <a:t>				.13 + .16 =    .29</a:t>
            </a: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5800" y="52388"/>
            <a:ext cx="7772400" cy="814387"/>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Absorbing States</a:t>
            </a:r>
          </a:p>
        </p:txBody>
      </p:sp>
      <p:sp>
        <p:nvSpPr>
          <p:cNvPr id="112643" name="Rectangle 3"/>
          <p:cNvSpPr>
            <a:spLocks noChangeArrowheads="1"/>
          </p:cNvSpPr>
          <p:nvPr/>
        </p:nvSpPr>
        <p:spPr bwMode="auto">
          <a:xfrm>
            <a:off x="687388" y="1104900"/>
            <a:ext cx="7886700" cy="24717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rPr>
              <a:t>An </a:t>
            </a:r>
            <a:r>
              <a:rPr lang="en-US" sz="2400" u="sng">
                <a:effectLst>
                  <a:outerShdw blurRad="38100" dist="38100" dir="2700000" algn="tl">
                    <a:srgbClr val="000000"/>
                  </a:outerShdw>
                </a:effectLst>
              </a:rPr>
              <a:t>absorbing state</a:t>
            </a:r>
            <a:r>
              <a:rPr lang="en-US" sz="2400">
                <a:effectLst>
                  <a:outerShdw blurRad="38100" dist="38100" dir="2700000" algn="tl">
                    <a:srgbClr val="000000"/>
                  </a:outerShdw>
                </a:effectLst>
              </a:rPr>
              <a:t> is one in which the probability that the process remains in that state once it enters the state is 1.</a:t>
            </a:r>
          </a:p>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rPr>
              <a:t>If there is more than one absorbing state, then a steady-state condition independent of initial state conditions does not exist.</a:t>
            </a: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632200" y="2952750"/>
            <a:ext cx="1828800" cy="2000250"/>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15715" name="Rectangle 3"/>
          <p:cNvSpPr>
            <a:spLocks noChangeArrowheads="1"/>
          </p:cNvSpPr>
          <p:nvPr/>
        </p:nvSpPr>
        <p:spPr bwMode="auto">
          <a:xfrm>
            <a:off x="836613" y="236538"/>
            <a:ext cx="7475537" cy="433387"/>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Transition Matrix with Submatrices</a:t>
            </a:r>
          </a:p>
        </p:txBody>
      </p:sp>
      <p:sp>
        <p:nvSpPr>
          <p:cNvPr id="115716" name="Rectangle 4"/>
          <p:cNvSpPr>
            <a:spLocks noChangeArrowheads="1"/>
          </p:cNvSpPr>
          <p:nvPr/>
        </p:nvSpPr>
        <p:spPr bwMode="auto">
          <a:xfrm>
            <a:off x="684213" y="1098550"/>
            <a:ext cx="7772400" cy="20272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rPr>
              <a:t>If a Markov chain has both absorbing and nonabsorbing states, the states may be rearranged so that the transition matrix can be written as the following composition of four submatrices: </a:t>
            </a:r>
            <a:r>
              <a:rPr lang="en-US" sz="2400" i="1">
                <a:effectLst>
                  <a:outerShdw blurRad="38100" dist="38100" dir="2700000" algn="tl">
                    <a:srgbClr val="000000"/>
                  </a:outerShdw>
                </a:effectLst>
              </a:rPr>
              <a:t>I</a:t>
            </a:r>
            <a:r>
              <a:rPr lang="en-US" sz="2400">
                <a:effectLst>
                  <a:outerShdw blurRad="38100" dist="38100" dir="2700000" algn="tl">
                    <a:srgbClr val="000000"/>
                  </a:outerShdw>
                </a:effectLst>
              </a:rPr>
              <a:t>,</a:t>
            </a:r>
            <a:r>
              <a:rPr lang="en-US" sz="2400" i="1">
                <a:effectLst>
                  <a:outerShdw blurRad="38100" dist="38100" dir="2700000" algn="tl">
                    <a:srgbClr val="000000"/>
                  </a:outerShdw>
                </a:effectLst>
              </a:rPr>
              <a:t> 0</a:t>
            </a: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R</a:t>
            </a:r>
            <a:r>
              <a:rPr lang="en-US" sz="2400">
                <a:effectLst>
                  <a:outerShdw blurRad="38100" dist="38100" dir="2700000" algn="tl">
                    <a:srgbClr val="000000"/>
                  </a:outerShdw>
                </a:effectLst>
              </a:rPr>
              <a:t>, and </a:t>
            </a:r>
            <a:r>
              <a:rPr lang="en-US" sz="2400" i="1">
                <a:effectLst>
                  <a:outerShdw blurRad="38100" dist="38100" dir="2700000" algn="tl">
                    <a:srgbClr val="000000"/>
                  </a:outerShdw>
                </a:effectLst>
              </a:rPr>
              <a:t>Q</a:t>
            </a:r>
            <a:r>
              <a:rPr lang="en-US" sz="2400">
                <a:effectLst>
                  <a:outerShdw blurRad="38100" dist="38100" dir="2700000" algn="tl">
                    <a:srgbClr val="000000"/>
                  </a:outerShdw>
                </a:effectLst>
              </a:rPr>
              <a:t>:</a:t>
            </a:r>
          </a:p>
        </p:txBody>
      </p:sp>
      <p:grpSp>
        <p:nvGrpSpPr>
          <p:cNvPr id="115717" name="Group 5"/>
          <p:cNvGrpSpPr>
            <a:grpSpLocks/>
          </p:cNvGrpSpPr>
          <p:nvPr/>
        </p:nvGrpSpPr>
        <p:grpSpPr bwMode="auto">
          <a:xfrm>
            <a:off x="4041775" y="3270250"/>
            <a:ext cx="992188" cy="1346200"/>
            <a:chOff x="2602" y="2156"/>
            <a:chExt cx="625" cy="848"/>
          </a:xfrm>
        </p:grpSpPr>
        <p:sp>
          <p:nvSpPr>
            <p:cNvPr id="115718" name="Line 6"/>
            <p:cNvSpPr>
              <a:spLocks noChangeShapeType="1"/>
            </p:cNvSpPr>
            <p:nvPr/>
          </p:nvSpPr>
          <p:spPr bwMode="auto">
            <a:xfrm>
              <a:off x="2602" y="2559"/>
              <a:ext cx="625" cy="0"/>
            </a:xfrm>
            <a:prstGeom prst="line">
              <a:avLst/>
            </a:prstGeom>
            <a:noFill/>
            <a:ln w="19050">
              <a:solidFill>
                <a:srgbClr val="FFFFFF"/>
              </a:solidFill>
              <a:prstDash val="lgDash"/>
              <a:round/>
              <a:headEnd/>
              <a:tailEnd/>
            </a:ln>
            <a:effectLst>
              <a:outerShdw dist="17961" dir="2700000" algn="ctr" rotWithShape="0">
                <a:schemeClr val="bg2"/>
              </a:outerShdw>
            </a:effectLst>
          </p:spPr>
          <p:txBody>
            <a:bodyPr wrap="none" anchor="ctr"/>
            <a:lstStyle/>
            <a:p>
              <a:endParaRPr lang="en-US"/>
            </a:p>
          </p:txBody>
        </p:sp>
        <p:sp>
          <p:nvSpPr>
            <p:cNvPr id="115719" name="Line 7"/>
            <p:cNvSpPr>
              <a:spLocks noChangeShapeType="1"/>
            </p:cNvSpPr>
            <p:nvPr/>
          </p:nvSpPr>
          <p:spPr bwMode="auto">
            <a:xfrm flipV="1">
              <a:off x="2916" y="2156"/>
              <a:ext cx="0" cy="848"/>
            </a:xfrm>
            <a:prstGeom prst="line">
              <a:avLst/>
            </a:prstGeom>
            <a:noFill/>
            <a:ln w="19050">
              <a:solidFill>
                <a:srgbClr val="FFFFFF"/>
              </a:solidFill>
              <a:prstDash val="lgDash"/>
              <a:round/>
              <a:headEnd/>
              <a:tailEnd/>
            </a:ln>
            <a:effectLst>
              <a:outerShdw dist="17961" dir="2700000" algn="ctr" rotWithShape="0">
                <a:schemeClr val="bg2"/>
              </a:outerShdw>
            </a:effectLst>
          </p:spPr>
          <p:txBody>
            <a:bodyPr wrap="none" anchor="ctr"/>
            <a:lstStyle/>
            <a:p>
              <a:endParaRPr lang="en-US"/>
            </a:p>
          </p:txBody>
        </p:sp>
      </p:grpSp>
      <p:grpSp>
        <p:nvGrpSpPr>
          <p:cNvPr id="115720" name="Group 8"/>
          <p:cNvGrpSpPr>
            <a:grpSpLocks/>
          </p:cNvGrpSpPr>
          <p:nvPr/>
        </p:nvGrpSpPr>
        <p:grpSpPr bwMode="auto">
          <a:xfrm>
            <a:off x="3943350" y="3244850"/>
            <a:ext cx="1220788" cy="1460500"/>
            <a:chOff x="2540" y="2156"/>
            <a:chExt cx="769" cy="920"/>
          </a:xfrm>
        </p:grpSpPr>
        <p:sp>
          <p:nvSpPr>
            <p:cNvPr id="115721" name="Line 9"/>
            <p:cNvSpPr>
              <a:spLocks noChangeShapeType="1"/>
            </p:cNvSpPr>
            <p:nvPr/>
          </p:nvSpPr>
          <p:spPr bwMode="auto">
            <a:xfrm flipH="1">
              <a:off x="3254" y="2162"/>
              <a:ext cx="52"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115722" name="Line 10"/>
            <p:cNvSpPr>
              <a:spLocks noChangeShapeType="1"/>
            </p:cNvSpPr>
            <p:nvPr/>
          </p:nvSpPr>
          <p:spPr bwMode="auto">
            <a:xfrm flipH="1">
              <a:off x="3253" y="3070"/>
              <a:ext cx="53" cy="1"/>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115723" name="Line 11"/>
            <p:cNvSpPr>
              <a:spLocks noChangeShapeType="1"/>
            </p:cNvSpPr>
            <p:nvPr/>
          </p:nvSpPr>
          <p:spPr bwMode="auto">
            <a:xfrm>
              <a:off x="2541" y="2159"/>
              <a:ext cx="0" cy="916"/>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115724" name="Line 12"/>
            <p:cNvSpPr>
              <a:spLocks noChangeShapeType="1"/>
            </p:cNvSpPr>
            <p:nvPr/>
          </p:nvSpPr>
          <p:spPr bwMode="auto">
            <a:xfrm>
              <a:off x="3309" y="2156"/>
              <a:ext cx="0" cy="92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115725" name="Line 13"/>
            <p:cNvSpPr>
              <a:spLocks noChangeShapeType="1"/>
            </p:cNvSpPr>
            <p:nvPr/>
          </p:nvSpPr>
          <p:spPr bwMode="auto">
            <a:xfrm>
              <a:off x="2540" y="2164"/>
              <a:ext cx="58"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115726" name="Line 14"/>
            <p:cNvSpPr>
              <a:spLocks noChangeShapeType="1"/>
            </p:cNvSpPr>
            <p:nvPr/>
          </p:nvSpPr>
          <p:spPr bwMode="auto">
            <a:xfrm>
              <a:off x="2541" y="3068"/>
              <a:ext cx="56"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grpSp>
      <p:sp>
        <p:nvSpPr>
          <p:cNvPr id="115727" name="Text Box 15"/>
          <p:cNvSpPr txBox="1">
            <a:spLocks noChangeArrowheads="1"/>
          </p:cNvSpPr>
          <p:nvPr/>
        </p:nvSpPr>
        <p:spPr bwMode="auto">
          <a:xfrm>
            <a:off x="4086225" y="3281363"/>
            <a:ext cx="285750"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rPr>
              <a:t>I</a:t>
            </a:r>
          </a:p>
        </p:txBody>
      </p:sp>
      <p:sp>
        <p:nvSpPr>
          <p:cNvPr id="115728" name="Text Box 16"/>
          <p:cNvSpPr txBox="1">
            <a:spLocks noChangeArrowheads="1"/>
          </p:cNvSpPr>
          <p:nvPr/>
        </p:nvSpPr>
        <p:spPr bwMode="auto">
          <a:xfrm>
            <a:off x="4670425" y="3281363"/>
            <a:ext cx="336550"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rPr>
              <a:t>0</a:t>
            </a:r>
          </a:p>
        </p:txBody>
      </p:sp>
      <p:sp>
        <p:nvSpPr>
          <p:cNvPr id="115729" name="Text Box 17"/>
          <p:cNvSpPr txBox="1">
            <a:spLocks noChangeArrowheads="1"/>
          </p:cNvSpPr>
          <p:nvPr/>
        </p:nvSpPr>
        <p:spPr bwMode="auto">
          <a:xfrm>
            <a:off x="4022725" y="4195763"/>
            <a:ext cx="387350"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rPr>
              <a:t>R</a:t>
            </a:r>
          </a:p>
        </p:txBody>
      </p:sp>
      <p:sp>
        <p:nvSpPr>
          <p:cNvPr id="115730" name="Text Box 18"/>
          <p:cNvSpPr txBox="1">
            <a:spLocks noChangeArrowheads="1"/>
          </p:cNvSpPr>
          <p:nvPr/>
        </p:nvSpPr>
        <p:spPr bwMode="auto">
          <a:xfrm>
            <a:off x="4641850" y="4195763"/>
            <a:ext cx="420688"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rPr>
              <a:t>Q</a:t>
            </a: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009650" y="1066800"/>
            <a:ext cx="7505700" cy="40386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16739" name="Rectangle 3"/>
          <p:cNvSpPr>
            <a:spLocks noChangeArrowheads="1"/>
          </p:cNvSpPr>
          <p:nvPr/>
        </p:nvSpPr>
        <p:spPr bwMode="auto">
          <a:xfrm>
            <a:off x="685800" y="52388"/>
            <a:ext cx="7772400" cy="814387"/>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Transition Matrix with Submatrices</a:t>
            </a:r>
          </a:p>
        </p:txBody>
      </p:sp>
      <p:sp>
        <p:nvSpPr>
          <p:cNvPr id="116740" name="Rectangle 4"/>
          <p:cNvSpPr>
            <a:spLocks noChangeArrowheads="1"/>
          </p:cNvSpPr>
          <p:nvPr/>
        </p:nvSpPr>
        <p:spPr bwMode="auto">
          <a:xfrm>
            <a:off x="687388" y="1200150"/>
            <a:ext cx="7886700" cy="38433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I</a:t>
            </a:r>
            <a:r>
              <a:rPr lang="en-US" sz="2400">
                <a:effectLst>
                  <a:outerShdw blurRad="38100" dist="38100" dir="2700000" algn="tl">
                    <a:srgbClr val="000000"/>
                  </a:outerShdw>
                </a:effectLst>
              </a:rPr>
              <a:t>   =  an identity matrix indicating one always 	 	   remains in an absorbing state once it is reached</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0</a:t>
            </a:r>
            <a:r>
              <a:rPr lang="en-US" sz="2400">
                <a:effectLst>
                  <a:outerShdw blurRad="38100" dist="38100" dir="2700000" algn="tl">
                    <a:srgbClr val="000000"/>
                  </a:outerShdw>
                </a:effectLst>
              </a:rPr>
              <a:t>   =  a zero matrix representing 0 probability of </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transitioning from the absorbing states to the </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nonabsorbing states</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R</a:t>
            </a:r>
            <a:r>
              <a:rPr lang="en-US" sz="2400">
                <a:effectLst>
                  <a:outerShdw blurRad="38100" dist="38100" dir="2700000" algn="tl">
                    <a:srgbClr val="000000"/>
                  </a:outerShdw>
                </a:effectLst>
              </a:rPr>
              <a:t>  =  the transition probabilities from the 		 	    nonabsorbing states to the absorbing states</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Q</a:t>
            </a:r>
            <a:r>
              <a:rPr lang="en-US" sz="2400">
                <a:effectLst>
                  <a:outerShdw blurRad="38100" dist="38100" dir="2700000" algn="tl">
                    <a:srgbClr val="000000"/>
                  </a:outerShdw>
                </a:effectLst>
              </a:rPr>
              <a:t>  =  the transition probabilities between the 		    nonabsorbing states</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ChangeArrowheads="1"/>
          </p:cNvSpPr>
          <p:nvPr/>
        </p:nvSpPr>
        <p:spPr bwMode="auto">
          <a:xfrm>
            <a:off x="723900" y="2463800"/>
            <a:ext cx="8077200" cy="32575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20483" name="Rectangle 3"/>
          <p:cNvSpPr>
            <a:spLocks noGrp="1" noChangeArrowheads="1"/>
          </p:cNvSpPr>
          <p:nvPr>
            <p:ph type="body" idx="1"/>
          </p:nvPr>
        </p:nvSpPr>
        <p:spPr>
          <a:xfrm>
            <a:off x="520700" y="1065213"/>
            <a:ext cx="8297863" cy="5049837"/>
          </a:xfrm>
          <a:noFill/>
          <a:ln/>
        </p:spPr>
        <p:txBody>
          <a:bodyPr/>
          <a:lstStyle/>
          <a:p>
            <a:pPr>
              <a:buFont typeface="Monotype Sorts" pitchFamily="2" charset="2"/>
              <a:buNone/>
            </a:pPr>
            <a:r>
              <a:rPr lang="en-US"/>
              <a:t>		The vice president of personnel at Jetair Aerospace</a:t>
            </a:r>
          </a:p>
          <a:p>
            <a:pPr>
              <a:buFont typeface="Monotype Sorts" pitchFamily="2" charset="2"/>
              <a:buNone/>
            </a:pPr>
            <a:r>
              <a:rPr lang="en-US"/>
              <a:t>	has noticed that yearly shifts in personnel can be</a:t>
            </a:r>
          </a:p>
          <a:p>
            <a:pPr>
              <a:buFont typeface="Monotype Sorts" pitchFamily="2" charset="2"/>
              <a:buNone/>
            </a:pPr>
            <a:r>
              <a:rPr lang="en-US"/>
              <a:t>	modeled by a Markov process.  The transition matrix is:</a:t>
            </a:r>
          </a:p>
          <a:p>
            <a:pPr>
              <a:buFont typeface="Monotype Sorts" pitchFamily="2" charset="2"/>
              <a:buNone/>
            </a:pPr>
            <a:endParaRPr lang="en-US" sz="1000"/>
          </a:p>
          <a:p>
            <a:pPr>
              <a:buFont typeface="Monotype Sorts" pitchFamily="2" charset="2"/>
              <a:buNone/>
            </a:pPr>
            <a:r>
              <a:rPr lang="en-US"/>
              <a:t>                                		       </a:t>
            </a:r>
            <a:r>
              <a:rPr lang="en-US" u="sng"/>
              <a:t>Next Year</a:t>
            </a:r>
            <a:endParaRPr lang="en-US"/>
          </a:p>
          <a:p>
            <a:pPr>
              <a:lnSpc>
                <a:spcPct val="90000"/>
              </a:lnSpc>
              <a:buFont typeface="Monotype Sorts" pitchFamily="2" charset="2"/>
              <a:buNone/>
            </a:pPr>
            <a:r>
              <a:rPr lang="en-US"/>
              <a:t>			        Same Pos.  Promotion  Retire  Quit  Fired</a:t>
            </a:r>
          </a:p>
          <a:p>
            <a:pPr>
              <a:lnSpc>
                <a:spcPct val="80000"/>
              </a:lnSpc>
              <a:buFont typeface="Monotype Sorts" pitchFamily="2" charset="2"/>
              <a:buNone/>
            </a:pPr>
            <a:r>
              <a:rPr lang="en-US"/>
              <a:t>     </a:t>
            </a:r>
            <a:r>
              <a:rPr lang="en-US" u="sng"/>
              <a:t>Current Year</a:t>
            </a:r>
            <a:r>
              <a:rPr lang="en-US"/>
              <a:t> </a:t>
            </a:r>
          </a:p>
          <a:p>
            <a:pPr>
              <a:lnSpc>
                <a:spcPct val="80000"/>
              </a:lnSpc>
              <a:buFont typeface="Monotype Sorts" pitchFamily="2" charset="2"/>
              <a:buNone/>
            </a:pPr>
            <a:r>
              <a:rPr lang="en-US"/>
              <a:t>    Same Position         .55               .10           .05        .20     .10</a:t>
            </a:r>
          </a:p>
          <a:p>
            <a:pPr>
              <a:lnSpc>
                <a:spcPct val="80000"/>
              </a:lnSpc>
              <a:buFont typeface="Monotype Sorts" pitchFamily="2" charset="2"/>
              <a:buNone/>
            </a:pPr>
            <a:r>
              <a:rPr lang="en-US"/>
              <a:t>          Promotion         .70               .20             0         .10       0</a:t>
            </a:r>
          </a:p>
          <a:p>
            <a:pPr>
              <a:lnSpc>
                <a:spcPct val="80000"/>
              </a:lnSpc>
              <a:buFont typeface="Monotype Sorts" pitchFamily="2" charset="2"/>
              <a:buNone/>
            </a:pPr>
            <a:r>
              <a:rPr lang="en-US"/>
              <a:t>                  Retire    	    0                  0              1           0        0</a:t>
            </a:r>
          </a:p>
          <a:p>
            <a:pPr>
              <a:lnSpc>
                <a:spcPct val="80000"/>
              </a:lnSpc>
              <a:buFont typeface="Monotype Sorts" pitchFamily="2" charset="2"/>
              <a:buNone/>
            </a:pPr>
            <a:r>
              <a:rPr lang="en-US"/>
              <a:t>                     Quit   	    0                  0              0           1        0</a:t>
            </a:r>
          </a:p>
          <a:p>
            <a:pPr>
              <a:lnSpc>
                <a:spcPct val="80000"/>
              </a:lnSpc>
              <a:buFont typeface="Monotype Sorts" pitchFamily="2" charset="2"/>
              <a:buNone/>
            </a:pPr>
            <a:r>
              <a:rPr lang="en-US"/>
              <a:t>                   Fired      	    0                  0              0           0        1</a:t>
            </a:r>
          </a:p>
        </p:txBody>
      </p:sp>
      <p:sp>
        <p:nvSpPr>
          <p:cNvPr id="20482" name="Rectangle 2"/>
          <p:cNvSpPr>
            <a:spLocks noGrp="1" noChangeArrowheads="1"/>
          </p:cNvSpPr>
          <p:nvPr>
            <p:ph type="title"/>
          </p:nvPr>
        </p:nvSpPr>
        <p:spPr>
          <a:noFill/>
          <a:ln/>
        </p:spPr>
        <p:txBody>
          <a:bodyPr/>
          <a:lstStyle/>
          <a:p>
            <a:r>
              <a:rPr lang="en-US"/>
              <a:t>Example:  Jetair Aerospace</a:t>
            </a:r>
          </a:p>
        </p:txBody>
      </p:sp>
      <p:grpSp>
        <p:nvGrpSpPr>
          <p:cNvPr id="20486" name="Group 6"/>
          <p:cNvGrpSpPr>
            <a:grpSpLocks/>
          </p:cNvGrpSpPr>
          <p:nvPr/>
        </p:nvGrpSpPr>
        <p:grpSpPr bwMode="auto">
          <a:xfrm>
            <a:off x="3054350" y="3530600"/>
            <a:ext cx="5530850" cy="2025650"/>
            <a:chOff x="1936" y="2364"/>
            <a:chExt cx="3400" cy="1588"/>
          </a:xfrm>
        </p:grpSpPr>
        <p:sp>
          <p:nvSpPr>
            <p:cNvPr id="20484" name="Line 4"/>
            <p:cNvSpPr>
              <a:spLocks noChangeShapeType="1"/>
            </p:cNvSpPr>
            <p:nvPr/>
          </p:nvSpPr>
          <p:spPr bwMode="auto">
            <a:xfrm>
              <a:off x="1936" y="2364"/>
              <a:ext cx="3400" cy="0"/>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20485" name="Line 5"/>
            <p:cNvSpPr>
              <a:spLocks noChangeShapeType="1"/>
            </p:cNvSpPr>
            <p:nvPr/>
          </p:nvSpPr>
          <p:spPr bwMode="auto">
            <a:xfrm>
              <a:off x="1940" y="2364"/>
              <a:ext cx="0" cy="1588"/>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gr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Rectangle 10"/>
          <p:cNvSpPr>
            <a:spLocks noChangeArrowheads="1"/>
          </p:cNvSpPr>
          <p:nvPr/>
        </p:nvSpPr>
        <p:spPr bwMode="auto">
          <a:xfrm>
            <a:off x="628650" y="1619250"/>
            <a:ext cx="7905750" cy="36004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21506" name="Rectangle 2"/>
          <p:cNvSpPr>
            <a:spLocks noGrp="1" noChangeArrowheads="1"/>
          </p:cNvSpPr>
          <p:nvPr>
            <p:ph type="title"/>
          </p:nvPr>
        </p:nvSpPr>
        <p:spPr>
          <a:noFill/>
          <a:ln/>
        </p:spPr>
        <p:txBody>
          <a:bodyPr/>
          <a:lstStyle/>
          <a:p>
            <a:r>
              <a:rPr lang="en-US"/>
              <a:t>Example:  Jetair Aerospace</a:t>
            </a:r>
          </a:p>
        </p:txBody>
      </p:sp>
      <p:sp>
        <p:nvSpPr>
          <p:cNvPr id="21507" name="Rectangle 3"/>
          <p:cNvSpPr>
            <a:spLocks noGrp="1" noChangeArrowheads="1"/>
          </p:cNvSpPr>
          <p:nvPr>
            <p:ph type="body" idx="1"/>
          </p:nvPr>
        </p:nvSpPr>
        <p:spPr>
          <a:noFill/>
          <a:ln/>
        </p:spPr>
        <p:txBody>
          <a:bodyPr/>
          <a:lstStyle/>
          <a:p>
            <a:r>
              <a:rPr lang="en-US">
                <a:solidFill>
                  <a:srgbClr val="66FFFF"/>
                </a:solidFill>
              </a:rPr>
              <a:t>Transition Matrix</a:t>
            </a:r>
          </a:p>
          <a:p>
            <a:pPr>
              <a:buFont typeface="Monotype Sorts" pitchFamily="2" charset="2"/>
              <a:buNone/>
            </a:pPr>
            <a:endParaRPr lang="en-US" sz="1800">
              <a:solidFill>
                <a:srgbClr val="8CF4EA"/>
              </a:solidFill>
            </a:endParaRPr>
          </a:p>
          <a:p>
            <a:pPr>
              <a:lnSpc>
                <a:spcPct val="80000"/>
              </a:lnSpc>
              <a:buFont typeface="Monotype Sorts" pitchFamily="2" charset="2"/>
              <a:buNone/>
            </a:pPr>
            <a:r>
              <a:rPr lang="en-US"/>
              <a:t>                                                         </a:t>
            </a:r>
            <a:r>
              <a:rPr lang="en-US" u="sng"/>
              <a:t>Next Year</a:t>
            </a:r>
            <a:endParaRPr lang="en-US"/>
          </a:p>
          <a:p>
            <a:pPr>
              <a:lnSpc>
                <a:spcPct val="80000"/>
              </a:lnSpc>
              <a:buFont typeface="Monotype Sorts" pitchFamily="2" charset="2"/>
              <a:buNone/>
            </a:pPr>
            <a:r>
              <a:rPr lang="en-US"/>
              <a:t>         		       Retire  Quit  Fired     Same  Promotion</a:t>
            </a:r>
          </a:p>
          <a:p>
            <a:pPr>
              <a:lnSpc>
                <a:spcPct val="80000"/>
              </a:lnSpc>
              <a:buFont typeface="Monotype Sorts" pitchFamily="2" charset="2"/>
              <a:buNone/>
            </a:pPr>
            <a:r>
              <a:rPr lang="en-US"/>
              <a:t>  </a:t>
            </a:r>
            <a:r>
              <a:rPr lang="en-US" u="sng"/>
              <a:t>Current Year</a:t>
            </a:r>
            <a:r>
              <a:rPr lang="en-US"/>
              <a:t>                    </a:t>
            </a:r>
          </a:p>
          <a:p>
            <a:pPr>
              <a:lnSpc>
                <a:spcPct val="80000"/>
              </a:lnSpc>
              <a:buFont typeface="Monotype Sorts" pitchFamily="2" charset="2"/>
              <a:buNone/>
            </a:pPr>
            <a:r>
              <a:rPr lang="en-US"/>
              <a:t>            Retire        	1          0        0            0              0</a:t>
            </a:r>
          </a:p>
          <a:p>
            <a:pPr>
              <a:lnSpc>
                <a:spcPct val="80000"/>
              </a:lnSpc>
              <a:buFont typeface="Monotype Sorts" pitchFamily="2" charset="2"/>
              <a:buNone/>
            </a:pPr>
            <a:r>
              <a:rPr lang="en-US"/>
              <a:t>              Quit             	0          1        0            0              0</a:t>
            </a:r>
          </a:p>
          <a:p>
            <a:pPr>
              <a:lnSpc>
                <a:spcPct val="80000"/>
              </a:lnSpc>
              <a:buFont typeface="Monotype Sorts" pitchFamily="2" charset="2"/>
              <a:buNone/>
            </a:pPr>
            <a:r>
              <a:rPr lang="en-US"/>
              <a:t>		 Fired            	0          0        1            0              0</a:t>
            </a:r>
          </a:p>
          <a:p>
            <a:pPr>
              <a:lnSpc>
                <a:spcPct val="80000"/>
              </a:lnSpc>
              <a:buFont typeface="Monotype Sorts" pitchFamily="2" charset="2"/>
              <a:buNone/>
            </a:pPr>
            <a:endParaRPr lang="en-US" sz="1600"/>
          </a:p>
          <a:p>
            <a:pPr>
              <a:lnSpc>
                <a:spcPct val="80000"/>
              </a:lnSpc>
              <a:buFont typeface="Monotype Sorts" pitchFamily="2" charset="2"/>
              <a:buNone/>
            </a:pPr>
            <a:r>
              <a:rPr lang="en-US"/>
              <a:t>             Same 	          .05       .20     .10         .55           .10</a:t>
            </a:r>
          </a:p>
          <a:p>
            <a:pPr>
              <a:lnSpc>
                <a:spcPct val="80000"/>
              </a:lnSpc>
              <a:buFont typeface="Monotype Sorts" pitchFamily="2" charset="2"/>
              <a:buNone/>
            </a:pPr>
            <a:r>
              <a:rPr lang="en-US"/>
              <a:t>   Promotion              0        .10       0          .70           .20</a:t>
            </a:r>
          </a:p>
        </p:txBody>
      </p:sp>
      <p:grpSp>
        <p:nvGrpSpPr>
          <p:cNvPr id="21512" name="Group 8"/>
          <p:cNvGrpSpPr>
            <a:grpSpLocks/>
          </p:cNvGrpSpPr>
          <p:nvPr/>
        </p:nvGrpSpPr>
        <p:grpSpPr bwMode="auto">
          <a:xfrm>
            <a:off x="2889250" y="2673350"/>
            <a:ext cx="5397500" cy="2393950"/>
            <a:chOff x="1772" y="1492"/>
            <a:chExt cx="3400" cy="1516"/>
          </a:xfrm>
        </p:grpSpPr>
        <p:sp>
          <p:nvSpPr>
            <p:cNvPr id="21508" name="Line 4"/>
            <p:cNvSpPr>
              <a:spLocks noChangeShapeType="1"/>
            </p:cNvSpPr>
            <p:nvPr/>
          </p:nvSpPr>
          <p:spPr bwMode="auto">
            <a:xfrm>
              <a:off x="1772" y="1492"/>
              <a:ext cx="3400" cy="0"/>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21509" name="Line 5"/>
            <p:cNvSpPr>
              <a:spLocks noChangeShapeType="1"/>
            </p:cNvSpPr>
            <p:nvPr/>
          </p:nvSpPr>
          <p:spPr bwMode="auto">
            <a:xfrm>
              <a:off x="1776" y="1492"/>
              <a:ext cx="0" cy="1516"/>
            </a:xfrm>
            <a:prstGeom prst="line">
              <a:avLst/>
            </a:prstGeom>
            <a:noFill/>
            <a:ln w="19050">
              <a:solidFill>
                <a:srgbClr val="FFFFFF"/>
              </a:solidFill>
              <a:round/>
              <a:headEnd/>
              <a:tailEnd/>
            </a:ln>
            <a:effectLst>
              <a:outerShdw dist="17961" dir="2700000" algn="ctr" rotWithShape="0">
                <a:srgbClr val="000000"/>
              </a:outerShdw>
            </a:effectLst>
          </p:spPr>
          <p:txBody>
            <a:bodyPr wrap="none" anchor="ctr"/>
            <a:lstStyle/>
            <a:p>
              <a:endParaRPr lang="en-US"/>
            </a:p>
          </p:txBody>
        </p:sp>
      </p:grpSp>
      <p:grpSp>
        <p:nvGrpSpPr>
          <p:cNvPr id="21513" name="Group 9"/>
          <p:cNvGrpSpPr>
            <a:grpSpLocks/>
          </p:cNvGrpSpPr>
          <p:nvPr/>
        </p:nvGrpSpPr>
        <p:grpSpPr bwMode="auto">
          <a:xfrm>
            <a:off x="3344863" y="2978150"/>
            <a:ext cx="4445000" cy="2063750"/>
            <a:chOff x="1987" y="1792"/>
            <a:chExt cx="2800" cy="1300"/>
          </a:xfrm>
        </p:grpSpPr>
        <p:sp>
          <p:nvSpPr>
            <p:cNvPr id="21510" name="Line 6"/>
            <p:cNvSpPr>
              <a:spLocks noChangeShapeType="1"/>
            </p:cNvSpPr>
            <p:nvPr/>
          </p:nvSpPr>
          <p:spPr bwMode="auto">
            <a:xfrm>
              <a:off x="1987" y="2532"/>
              <a:ext cx="2800" cy="0"/>
            </a:xfrm>
            <a:prstGeom prst="line">
              <a:avLst/>
            </a:prstGeom>
            <a:noFill/>
            <a:ln w="12700">
              <a:solidFill>
                <a:srgbClr val="FFFFFF"/>
              </a:solidFill>
              <a:prstDash val="lgDash"/>
              <a:round/>
              <a:headEnd/>
              <a:tailEnd/>
            </a:ln>
            <a:effectLst/>
          </p:spPr>
          <p:txBody>
            <a:bodyPr wrap="none" anchor="ctr"/>
            <a:lstStyle/>
            <a:p>
              <a:endParaRPr lang="en-US"/>
            </a:p>
          </p:txBody>
        </p:sp>
        <p:sp>
          <p:nvSpPr>
            <p:cNvPr id="21511" name="Line 7"/>
            <p:cNvSpPr>
              <a:spLocks noChangeShapeType="1"/>
            </p:cNvSpPr>
            <p:nvPr/>
          </p:nvSpPr>
          <p:spPr bwMode="auto">
            <a:xfrm>
              <a:off x="3552" y="1792"/>
              <a:ext cx="0" cy="1300"/>
            </a:xfrm>
            <a:prstGeom prst="line">
              <a:avLst/>
            </a:prstGeom>
            <a:noFill/>
            <a:ln w="12700">
              <a:solidFill>
                <a:srgbClr val="FFFFFF"/>
              </a:solidFill>
              <a:prstDash val="lgDash"/>
              <a:round/>
              <a:headEnd/>
              <a:tailEnd/>
            </a:ln>
            <a:effectLst/>
          </p:spPr>
          <p:txBody>
            <a:bodyPr wrap="none" anchor="ctr"/>
            <a:lstStyle/>
            <a:p>
              <a:endParaRPr lang="en-US"/>
            </a:p>
          </p:txBody>
        </p:sp>
      </p:gr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3416300" y="2247900"/>
            <a:ext cx="2209800" cy="800100"/>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14691" name="Rectangle 3"/>
          <p:cNvSpPr>
            <a:spLocks noChangeArrowheads="1"/>
          </p:cNvSpPr>
          <p:nvPr/>
        </p:nvSpPr>
        <p:spPr bwMode="auto">
          <a:xfrm>
            <a:off x="831850" y="242888"/>
            <a:ext cx="7475538" cy="433387"/>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Fundamental Matrix</a:t>
            </a:r>
          </a:p>
        </p:txBody>
      </p:sp>
      <p:sp>
        <p:nvSpPr>
          <p:cNvPr id="114692" name="Rectangle 4"/>
          <p:cNvSpPr>
            <a:spLocks noChangeArrowheads="1"/>
          </p:cNvSpPr>
          <p:nvPr/>
        </p:nvSpPr>
        <p:spPr bwMode="auto">
          <a:xfrm>
            <a:off x="687388" y="1106488"/>
            <a:ext cx="7566025" cy="188595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rPr>
              <a:t>The </a:t>
            </a:r>
            <a:r>
              <a:rPr lang="en-US" sz="2400" u="sng">
                <a:effectLst>
                  <a:outerShdw blurRad="38100" dist="38100" dir="2700000" algn="tl">
                    <a:srgbClr val="000000"/>
                  </a:outerShdw>
                </a:effectLst>
              </a:rPr>
              <a:t>fundamental matrix</a:t>
            </a: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N</a:t>
            </a:r>
            <a:r>
              <a:rPr lang="en-US" sz="2400">
                <a:effectLst>
                  <a:outerShdw blurRad="38100" dist="38100" dir="2700000" algn="tl">
                    <a:srgbClr val="000000"/>
                  </a:outerShdw>
                </a:effectLst>
              </a:rPr>
              <a:t>, is the inverse of the difference between the identity matrix and the </a:t>
            </a:r>
            <a:r>
              <a:rPr lang="en-US" sz="2400" i="1">
                <a:effectLst>
                  <a:outerShdw blurRad="38100" dist="38100" dir="2700000" algn="tl">
                    <a:srgbClr val="000000"/>
                  </a:outerShdw>
                </a:effectLst>
              </a:rPr>
              <a:t>Q</a:t>
            </a:r>
            <a:r>
              <a:rPr lang="en-US" sz="2400">
                <a:effectLst>
                  <a:outerShdw blurRad="38100" dist="38100" dir="2700000" algn="tl">
                    <a:srgbClr val="000000"/>
                  </a:outerShdw>
                </a:effectLst>
              </a:rPr>
              <a:t> matrix.</a:t>
            </a:r>
          </a:p>
          <a:p>
            <a:pPr marL="342900" indent="-342900" algn="l">
              <a:spcBef>
                <a:spcPct val="20000"/>
              </a:spcBef>
              <a:buClr>
                <a:srgbClr val="66FFFF"/>
              </a:buClr>
              <a:buSzPct val="75000"/>
              <a:buFont typeface="Monotype Sorts" pitchFamily="2" charset="2"/>
              <a:buNone/>
            </a:pPr>
            <a:endParaRPr lang="en-US" sz="800">
              <a:effectLst>
                <a:outerShdw blurRad="38100" dist="38100" dir="2700000" algn="tl">
                  <a:srgbClr val="000000"/>
                </a:outerShdw>
              </a:effectLst>
            </a:endParaRP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N</a:t>
            </a:r>
            <a:r>
              <a:rPr lang="en-US" sz="2400">
                <a:effectLst>
                  <a:outerShdw blurRad="38100" dist="38100" dir="2700000" algn="tl">
                    <a:srgbClr val="000000"/>
                  </a:outerShdw>
                </a:effectLst>
              </a:rPr>
              <a:t> = (</a:t>
            </a:r>
            <a:r>
              <a:rPr lang="en-US" sz="2400" i="1">
                <a:effectLst>
                  <a:outerShdw blurRad="38100" dist="38100" dir="2700000" algn="tl">
                    <a:srgbClr val="000000"/>
                  </a:outerShdw>
                </a:effectLst>
              </a:rPr>
              <a:t>I</a:t>
            </a:r>
            <a:r>
              <a:rPr lang="en-US" sz="2400">
                <a:effectLst>
                  <a:outerShdw blurRad="38100" dist="38100" dir="2700000" algn="tl">
                    <a:srgbClr val="000000"/>
                  </a:outerShdw>
                </a:effectLst>
              </a:rPr>
              <a:t> - </a:t>
            </a:r>
            <a:r>
              <a:rPr lang="en-US" sz="2400" i="1">
                <a:effectLst>
                  <a:outerShdw blurRad="38100" dist="38100" dir="2700000" algn="tl">
                    <a:srgbClr val="000000"/>
                  </a:outerShdw>
                </a:effectLst>
              </a:rPr>
              <a:t>Q </a:t>
            </a:r>
            <a:r>
              <a:rPr lang="en-US" sz="2400">
                <a:effectLst>
                  <a:outerShdw blurRad="38100" dist="38100" dir="2700000" algn="tl">
                    <a:srgbClr val="000000"/>
                  </a:outerShdw>
                </a:effectLst>
              </a:rPr>
              <a:t>)</a:t>
            </a:r>
            <a:r>
              <a:rPr lang="en-US" sz="2400" baseline="30000">
                <a:effectLst>
                  <a:outerShdw blurRad="38100" dist="38100" dir="2700000" algn="tl">
                    <a:srgbClr val="000000"/>
                  </a:outerShdw>
                </a:effectLst>
              </a:rPr>
              <a:t>-1</a:t>
            </a:r>
            <a:endParaRPr lang="en-US" sz="2400">
              <a:effectLst>
                <a:outerShdw blurRad="38100" dist="38100" dir="2700000" algn="tl">
                  <a:srgbClr val="000000"/>
                </a:outerShdw>
              </a:effectLst>
            </a:endParaRP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2" name="Rectangle 44"/>
          <p:cNvSpPr>
            <a:spLocks noChangeArrowheads="1"/>
          </p:cNvSpPr>
          <p:nvPr/>
        </p:nvSpPr>
        <p:spPr bwMode="auto">
          <a:xfrm>
            <a:off x="990600" y="1714500"/>
            <a:ext cx="7473950" cy="20955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22531" name="Rectangle 3"/>
          <p:cNvSpPr>
            <a:spLocks noGrp="1" noChangeArrowheads="1"/>
          </p:cNvSpPr>
          <p:nvPr>
            <p:ph type="body" idx="1"/>
          </p:nvPr>
        </p:nvSpPr>
        <p:spPr>
          <a:xfrm>
            <a:off x="687388" y="1104900"/>
            <a:ext cx="7886700" cy="2624138"/>
          </a:xfrm>
          <a:noFill/>
          <a:ln/>
        </p:spPr>
        <p:txBody>
          <a:bodyPr/>
          <a:lstStyle/>
          <a:p>
            <a:r>
              <a:rPr lang="en-US" dirty="0">
                <a:solidFill>
                  <a:srgbClr val="66FFFF"/>
                </a:solidFill>
              </a:rPr>
              <a:t>Fundamental Matrix</a:t>
            </a:r>
          </a:p>
          <a:p>
            <a:pPr>
              <a:buFont typeface="Monotype Sorts" pitchFamily="2" charset="2"/>
              <a:buNone/>
            </a:pPr>
            <a:endParaRPr lang="en-US" sz="1200" dirty="0">
              <a:solidFill>
                <a:srgbClr val="66FFFF"/>
              </a:solidFill>
            </a:endParaRPr>
          </a:p>
          <a:p>
            <a:pPr>
              <a:buFont typeface="Monotype Sorts" pitchFamily="2" charset="2"/>
              <a:buNone/>
            </a:pPr>
            <a:r>
              <a:rPr lang="en-US" dirty="0"/>
              <a:t>			       			         </a:t>
            </a:r>
            <a:r>
              <a:rPr lang="en-US" sz="2000" dirty="0"/>
              <a:t>-1                            -1</a:t>
            </a:r>
          </a:p>
          <a:p>
            <a:pPr>
              <a:buFont typeface="Monotype Sorts" pitchFamily="2" charset="2"/>
              <a:buNone/>
            </a:pPr>
            <a:r>
              <a:rPr lang="en-US" dirty="0"/>
              <a:t>                                     1   0          .55   .10   	      .45   -.10 </a:t>
            </a:r>
          </a:p>
          <a:p>
            <a:pPr>
              <a:buFont typeface="Monotype Sorts" pitchFamily="2" charset="2"/>
              <a:buNone/>
            </a:pPr>
            <a:r>
              <a:rPr lang="en-US" dirty="0"/>
              <a:t>      </a:t>
            </a:r>
            <a:r>
              <a:rPr lang="en-US" i="1" dirty="0"/>
              <a:t>N </a:t>
            </a:r>
            <a:r>
              <a:rPr lang="en-US" dirty="0"/>
              <a:t> = (</a:t>
            </a:r>
            <a:r>
              <a:rPr lang="en-US" i="1" dirty="0"/>
              <a:t>I</a:t>
            </a:r>
            <a:r>
              <a:rPr lang="en-US" dirty="0"/>
              <a:t> - </a:t>
            </a:r>
            <a:r>
              <a:rPr lang="en-US" i="1" dirty="0"/>
              <a:t>Q </a:t>
            </a:r>
            <a:r>
              <a:rPr lang="en-US" dirty="0"/>
              <a:t>) </a:t>
            </a:r>
            <a:r>
              <a:rPr lang="en-US" baseline="30000" dirty="0"/>
              <a:t>-1   </a:t>
            </a:r>
            <a:r>
              <a:rPr lang="en-US" dirty="0"/>
              <a:t>=              </a:t>
            </a:r>
            <a:r>
              <a:rPr lang="en-US" dirty="0">
                <a:latin typeface="Symbol" pitchFamily="18" charset="2"/>
              </a:rPr>
              <a:t>-</a:t>
            </a:r>
            <a:r>
              <a:rPr lang="en-US" dirty="0"/>
              <a:t>                    =</a:t>
            </a:r>
          </a:p>
          <a:p>
            <a:pPr>
              <a:buFont typeface="Monotype Sorts" pitchFamily="2" charset="2"/>
              <a:buNone/>
            </a:pPr>
            <a:r>
              <a:rPr lang="en-US" dirty="0"/>
              <a:t>                                     0   1          .70   .20 	     -.70    .80 </a:t>
            </a:r>
          </a:p>
        </p:txBody>
      </p:sp>
      <p:sp>
        <p:nvSpPr>
          <p:cNvPr id="22530" name="Rectangle 2"/>
          <p:cNvSpPr>
            <a:spLocks noGrp="1" noChangeArrowheads="1"/>
          </p:cNvSpPr>
          <p:nvPr>
            <p:ph type="title"/>
          </p:nvPr>
        </p:nvSpPr>
        <p:spPr>
          <a:noFill/>
          <a:ln/>
        </p:spPr>
        <p:txBody>
          <a:bodyPr/>
          <a:lstStyle/>
          <a:p>
            <a:r>
              <a:rPr lang="en-US"/>
              <a:t>Example:  Jetair Aerospace</a:t>
            </a:r>
          </a:p>
        </p:txBody>
      </p:sp>
      <p:grpSp>
        <p:nvGrpSpPr>
          <p:cNvPr id="22574" name="Group 46"/>
          <p:cNvGrpSpPr>
            <a:grpSpLocks/>
          </p:cNvGrpSpPr>
          <p:nvPr/>
        </p:nvGrpSpPr>
        <p:grpSpPr bwMode="auto">
          <a:xfrm>
            <a:off x="3470275" y="2095500"/>
            <a:ext cx="784225" cy="1444625"/>
            <a:chOff x="2090" y="1320"/>
            <a:chExt cx="494" cy="910"/>
          </a:xfrm>
        </p:grpSpPr>
        <p:sp>
          <p:nvSpPr>
            <p:cNvPr id="22532" name="Line 4"/>
            <p:cNvSpPr>
              <a:spLocks noChangeShapeType="1"/>
            </p:cNvSpPr>
            <p:nvPr/>
          </p:nvSpPr>
          <p:spPr bwMode="auto">
            <a:xfrm>
              <a:off x="2092" y="1320"/>
              <a:ext cx="0" cy="91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36" name="Line 8"/>
            <p:cNvSpPr>
              <a:spLocks noChangeShapeType="1"/>
            </p:cNvSpPr>
            <p:nvPr/>
          </p:nvSpPr>
          <p:spPr bwMode="auto">
            <a:xfrm>
              <a:off x="2581" y="1324"/>
              <a:ext cx="0" cy="904"/>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37" name="Line 9"/>
            <p:cNvSpPr>
              <a:spLocks noChangeShapeType="1"/>
            </p:cNvSpPr>
            <p:nvPr/>
          </p:nvSpPr>
          <p:spPr bwMode="auto">
            <a:xfrm flipH="1">
              <a:off x="2525" y="1322"/>
              <a:ext cx="59"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38" name="Line 10"/>
            <p:cNvSpPr>
              <a:spLocks noChangeShapeType="1"/>
            </p:cNvSpPr>
            <p:nvPr/>
          </p:nvSpPr>
          <p:spPr bwMode="auto">
            <a:xfrm flipH="1">
              <a:off x="2523" y="2218"/>
              <a:ext cx="59"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56" name="Line 28"/>
            <p:cNvSpPr>
              <a:spLocks noChangeShapeType="1"/>
            </p:cNvSpPr>
            <p:nvPr/>
          </p:nvSpPr>
          <p:spPr bwMode="auto">
            <a:xfrm flipH="1">
              <a:off x="2090" y="1325"/>
              <a:ext cx="59"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57" name="Line 29"/>
            <p:cNvSpPr>
              <a:spLocks noChangeShapeType="1"/>
            </p:cNvSpPr>
            <p:nvPr/>
          </p:nvSpPr>
          <p:spPr bwMode="auto">
            <a:xfrm flipH="1">
              <a:off x="2095" y="2222"/>
              <a:ext cx="60"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grpSp>
      <p:grpSp>
        <p:nvGrpSpPr>
          <p:cNvPr id="22573" name="Group 45"/>
          <p:cNvGrpSpPr>
            <a:grpSpLocks/>
          </p:cNvGrpSpPr>
          <p:nvPr/>
        </p:nvGrpSpPr>
        <p:grpSpPr bwMode="auto">
          <a:xfrm>
            <a:off x="6446838" y="2103438"/>
            <a:ext cx="1522412" cy="1439862"/>
            <a:chOff x="3941" y="1325"/>
            <a:chExt cx="959" cy="907"/>
          </a:xfrm>
        </p:grpSpPr>
        <p:sp>
          <p:nvSpPr>
            <p:cNvPr id="22567" name="Line 39"/>
            <p:cNvSpPr>
              <a:spLocks noChangeShapeType="1"/>
            </p:cNvSpPr>
            <p:nvPr/>
          </p:nvSpPr>
          <p:spPr bwMode="auto">
            <a:xfrm flipH="1">
              <a:off x="4827" y="1330"/>
              <a:ext cx="73"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68" name="Line 40"/>
            <p:cNvSpPr>
              <a:spLocks noChangeShapeType="1"/>
            </p:cNvSpPr>
            <p:nvPr/>
          </p:nvSpPr>
          <p:spPr bwMode="auto">
            <a:xfrm flipH="1">
              <a:off x="4821" y="2227"/>
              <a:ext cx="73"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69" name="Line 41"/>
            <p:cNvSpPr>
              <a:spLocks noChangeShapeType="1"/>
            </p:cNvSpPr>
            <p:nvPr/>
          </p:nvSpPr>
          <p:spPr bwMode="auto">
            <a:xfrm>
              <a:off x="3948" y="1336"/>
              <a:ext cx="0" cy="883"/>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70" name="Line 42"/>
            <p:cNvSpPr>
              <a:spLocks noChangeShapeType="1"/>
            </p:cNvSpPr>
            <p:nvPr/>
          </p:nvSpPr>
          <p:spPr bwMode="auto">
            <a:xfrm flipH="1">
              <a:off x="3941" y="1330"/>
              <a:ext cx="73"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71" name="Line 43"/>
            <p:cNvSpPr>
              <a:spLocks noChangeShapeType="1"/>
            </p:cNvSpPr>
            <p:nvPr/>
          </p:nvSpPr>
          <p:spPr bwMode="auto">
            <a:xfrm flipH="1">
              <a:off x="3944" y="2218"/>
              <a:ext cx="73"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66" name="Line 38"/>
            <p:cNvSpPr>
              <a:spLocks noChangeShapeType="1"/>
            </p:cNvSpPr>
            <p:nvPr/>
          </p:nvSpPr>
          <p:spPr bwMode="auto">
            <a:xfrm>
              <a:off x="4896" y="1325"/>
              <a:ext cx="0" cy="907"/>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grpSp>
      <p:grpSp>
        <p:nvGrpSpPr>
          <p:cNvPr id="22575" name="Group 47"/>
          <p:cNvGrpSpPr>
            <a:grpSpLocks/>
          </p:cNvGrpSpPr>
          <p:nvPr/>
        </p:nvGrpSpPr>
        <p:grpSpPr bwMode="auto">
          <a:xfrm>
            <a:off x="4732338" y="2089150"/>
            <a:ext cx="1279525" cy="1441450"/>
            <a:chOff x="2861" y="1316"/>
            <a:chExt cx="806" cy="908"/>
          </a:xfrm>
        </p:grpSpPr>
        <p:sp>
          <p:nvSpPr>
            <p:cNvPr id="22541" name="Line 13"/>
            <p:cNvSpPr>
              <a:spLocks noChangeShapeType="1"/>
            </p:cNvSpPr>
            <p:nvPr/>
          </p:nvSpPr>
          <p:spPr bwMode="auto">
            <a:xfrm flipH="1">
              <a:off x="3600" y="1322"/>
              <a:ext cx="67"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42" name="Line 14"/>
            <p:cNvSpPr>
              <a:spLocks noChangeShapeType="1"/>
            </p:cNvSpPr>
            <p:nvPr/>
          </p:nvSpPr>
          <p:spPr bwMode="auto">
            <a:xfrm flipH="1">
              <a:off x="3594" y="2216"/>
              <a:ext cx="64"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44" name="Line 16"/>
            <p:cNvSpPr>
              <a:spLocks noChangeShapeType="1"/>
            </p:cNvSpPr>
            <p:nvPr/>
          </p:nvSpPr>
          <p:spPr bwMode="auto">
            <a:xfrm>
              <a:off x="2868" y="1316"/>
              <a:ext cx="0" cy="904"/>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46" name="Line 18"/>
            <p:cNvSpPr>
              <a:spLocks noChangeShapeType="1"/>
            </p:cNvSpPr>
            <p:nvPr/>
          </p:nvSpPr>
          <p:spPr bwMode="auto">
            <a:xfrm>
              <a:off x="2875" y="2213"/>
              <a:ext cx="49"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58" name="Line 30"/>
            <p:cNvSpPr>
              <a:spLocks noChangeShapeType="1"/>
            </p:cNvSpPr>
            <p:nvPr/>
          </p:nvSpPr>
          <p:spPr bwMode="auto">
            <a:xfrm flipH="1">
              <a:off x="2861" y="1316"/>
              <a:ext cx="64"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22540" name="Line 12"/>
            <p:cNvSpPr>
              <a:spLocks noChangeShapeType="1"/>
            </p:cNvSpPr>
            <p:nvPr/>
          </p:nvSpPr>
          <p:spPr bwMode="auto">
            <a:xfrm flipH="1">
              <a:off x="3660" y="1320"/>
              <a:ext cx="0" cy="904"/>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gr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2" name="Rectangle 40"/>
          <p:cNvSpPr>
            <a:spLocks noChangeArrowheads="1"/>
          </p:cNvSpPr>
          <p:nvPr/>
        </p:nvSpPr>
        <p:spPr bwMode="auto">
          <a:xfrm>
            <a:off x="1841500" y="2914650"/>
            <a:ext cx="5753100" cy="18478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23554" name="Rectangle 2"/>
          <p:cNvSpPr>
            <a:spLocks noGrp="1" noChangeArrowheads="1"/>
          </p:cNvSpPr>
          <p:nvPr>
            <p:ph type="title"/>
          </p:nvPr>
        </p:nvSpPr>
        <p:spPr>
          <a:noFill/>
          <a:ln/>
        </p:spPr>
        <p:txBody>
          <a:bodyPr/>
          <a:lstStyle/>
          <a:p>
            <a:r>
              <a:rPr lang="en-US"/>
              <a:t>Example:  Jetair Aerospace</a:t>
            </a:r>
          </a:p>
        </p:txBody>
      </p:sp>
      <p:sp>
        <p:nvSpPr>
          <p:cNvPr id="23555" name="Rectangle 3"/>
          <p:cNvSpPr>
            <a:spLocks noGrp="1" noChangeArrowheads="1"/>
          </p:cNvSpPr>
          <p:nvPr>
            <p:ph type="body" idx="1"/>
          </p:nvPr>
        </p:nvSpPr>
        <p:spPr>
          <a:xfrm>
            <a:off x="687388" y="1104900"/>
            <a:ext cx="7886700" cy="3602038"/>
          </a:xfrm>
          <a:noFill/>
          <a:ln/>
        </p:spPr>
        <p:txBody>
          <a:bodyPr/>
          <a:lstStyle/>
          <a:p>
            <a:r>
              <a:rPr lang="en-US">
                <a:solidFill>
                  <a:srgbClr val="66FFFF"/>
                </a:solidFill>
              </a:rPr>
              <a:t>Fundamental Matrix</a:t>
            </a:r>
          </a:p>
          <a:p>
            <a:pPr>
              <a:buFont typeface="Monotype Sorts" pitchFamily="2" charset="2"/>
              <a:buNone/>
            </a:pPr>
            <a:r>
              <a:rPr lang="en-US"/>
              <a:t>	The determinant, </a:t>
            </a:r>
            <a:r>
              <a:rPr lang="en-US" i="1"/>
              <a:t>d</a:t>
            </a:r>
            <a:r>
              <a:rPr lang="en-US"/>
              <a:t> = </a:t>
            </a:r>
            <a:r>
              <a:rPr lang="en-US" i="1"/>
              <a:t>a</a:t>
            </a:r>
            <a:r>
              <a:rPr lang="en-US" baseline="-25000">
                <a:latin typeface="Symbol" pitchFamily="18" charset="2"/>
              </a:rPr>
              <a:t></a:t>
            </a:r>
            <a:r>
              <a:rPr lang="en-US" i="1"/>
              <a:t>a</a:t>
            </a:r>
            <a:r>
              <a:rPr lang="en-US" baseline="-25000">
                <a:latin typeface="Symbol" pitchFamily="18" charset="2"/>
              </a:rPr>
              <a:t></a:t>
            </a:r>
            <a:r>
              <a:rPr lang="en-US"/>
              <a:t> - </a:t>
            </a:r>
            <a:r>
              <a:rPr lang="en-US" i="1"/>
              <a:t>a</a:t>
            </a:r>
            <a:r>
              <a:rPr lang="en-US" baseline="-25000">
                <a:latin typeface="Symbol" pitchFamily="18" charset="2"/>
              </a:rPr>
              <a:t></a:t>
            </a:r>
            <a:r>
              <a:rPr lang="en-US" i="1"/>
              <a:t>a</a:t>
            </a:r>
            <a:r>
              <a:rPr lang="en-US" baseline="-25000">
                <a:latin typeface="Symbol" pitchFamily="18" charset="2"/>
              </a:rPr>
              <a:t></a:t>
            </a:r>
            <a:endParaRPr lang="en-US"/>
          </a:p>
          <a:p>
            <a:pPr>
              <a:buFont typeface="Monotype Sorts" pitchFamily="2" charset="2"/>
              <a:buNone/>
            </a:pPr>
            <a:r>
              <a:rPr lang="en-US"/>
              <a:t>			               = (.45)(.80) - (-.70)(-.10) = .29      </a:t>
            </a:r>
          </a:p>
          <a:p>
            <a:pPr>
              <a:buFont typeface="Monotype Sorts" pitchFamily="2" charset="2"/>
              <a:buNone/>
            </a:pPr>
            <a:r>
              <a:rPr lang="en-US"/>
              <a:t>      Thus,  </a:t>
            </a:r>
          </a:p>
          <a:p>
            <a:pPr>
              <a:buFont typeface="Monotype Sorts" pitchFamily="2" charset="2"/>
              <a:buNone/>
            </a:pPr>
            <a:r>
              <a:rPr lang="en-US"/>
              <a:t>      </a:t>
            </a:r>
          </a:p>
        </p:txBody>
      </p:sp>
      <p:grpSp>
        <p:nvGrpSpPr>
          <p:cNvPr id="23591" name="Group 39"/>
          <p:cNvGrpSpPr>
            <a:grpSpLocks/>
          </p:cNvGrpSpPr>
          <p:nvPr/>
        </p:nvGrpSpPr>
        <p:grpSpPr bwMode="auto">
          <a:xfrm>
            <a:off x="5556250" y="3117850"/>
            <a:ext cx="1708150" cy="1466850"/>
            <a:chOff x="3308" y="1964"/>
            <a:chExt cx="1076" cy="908"/>
          </a:xfrm>
        </p:grpSpPr>
        <p:sp>
          <p:nvSpPr>
            <p:cNvPr id="23580" name="Line 28"/>
            <p:cNvSpPr>
              <a:spLocks noChangeShapeType="1"/>
            </p:cNvSpPr>
            <p:nvPr/>
          </p:nvSpPr>
          <p:spPr bwMode="auto">
            <a:xfrm>
              <a:off x="4379" y="1968"/>
              <a:ext cx="0" cy="904"/>
            </a:xfrm>
            <a:prstGeom prst="line">
              <a:avLst/>
            </a:prstGeom>
            <a:noFill/>
            <a:ln w="19050">
              <a:solidFill>
                <a:srgbClr val="FFFFFF"/>
              </a:solidFill>
              <a:round/>
              <a:headEnd/>
              <a:tailEnd/>
            </a:ln>
            <a:effectLst/>
          </p:spPr>
          <p:txBody>
            <a:bodyPr wrap="none" anchor="ctr"/>
            <a:lstStyle/>
            <a:p>
              <a:endParaRPr lang="en-US"/>
            </a:p>
          </p:txBody>
        </p:sp>
        <p:sp>
          <p:nvSpPr>
            <p:cNvPr id="23581" name="Line 29"/>
            <p:cNvSpPr>
              <a:spLocks noChangeShapeType="1"/>
            </p:cNvSpPr>
            <p:nvPr/>
          </p:nvSpPr>
          <p:spPr bwMode="auto">
            <a:xfrm flipH="1">
              <a:off x="4298" y="1964"/>
              <a:ext cx="86" cy="0"/>
            </a:xfrm>
            <a:prstGeom prst="line">
              <a:avLst/>
            </a:prstGeom>
            <a:noFill/>
            <a:ln w="19050">
              <a:solidFill>
                <a:srgbClr val="FFFFFF"/>
              </a:solidFill>
              <a:round/>
              <a:headEnd/>
              <a:tailEnd/>
            </a:ln>
            <a:effectLst/>
          </p:spPr>
          <p:txBody>
            <a:bodyPr wrap="none" anchor="ctr"/>
            <a:lstStyle/>
            <a:p>
              <a:endParaRPr lang="en-US"/>
            </a:p>
          </p:txBody>
        </p:sp>
        <p:sp>
          <p:nvSpPr>
            <p:cNvPr id="23582" name="Line 30"/>
            <p:cNvSpPr>
              <a:spLocks noChangeShapeType="1"/>
            </p:cNvSpPr>
            <p:nvPr/>
          </p:nvSpPr>
          <p:spPr bwMode="auto">
            <a:xfrm flipH="1">
              <a:off x="4290" y="2870"/>
              <a:ext cx="86" cy="0"/>
            </a:xfrm>
            <a:prstGeom prst="line">
              <a:avLst/>
            </a:prstGeom>
            <a:noFill/>
            <a:ln w="19050">
              <a:solidFill>
                <a:srgbClr val="FFFFFF"/>
              </a:solidFill>
              <a:round/>
              <a:headEnd/>
              <a:tailEnd/>
            </a:ln>
            <a:effectLst/>
          </p:spPr>
          <p:txBody>
            <a:bodyPr wrap="none" anchor="ctr"/>
            <a:lstStyle/>
            <a:p>
              <a:endParaRPr lang="en-US"/>
            </a:p>
          </p:txBody>
        </p:sp>
        <p:sp>
          <p:nvSpPr>
            <p:cNvPr id="23583" name="Line 31"/>
            <p:cNvSpPr>
              <a:spLocks noChangeShapeType="1"/>
            </p:cNvSpPr>
            <p:nvPr/>
          </p:nvSpPr>
          <p:spPr bwMode="auto">
            <a:xfrm>
              <a:off x="3313" y="1964"/>
              <a:ext cx="0" cy="904"/>
            </a:xfrm>
            <a:prstGeom prst="line">
              <a:avLst/>
            </a:prstGeom>
            <a:noFill/>
            <a:ln w="19050">
              <a:solidFill>
                <a:srgbClr val="FFFFFF"/>
              </a:solidFill>
              <a:round/>
              <a:headEnd/>
              <a:tailEnd/>
            </a:ln>
            <a:effectLst/>
          </p:spPr>
          <p:txBody>
            <a:bodyPr wrap="none" anchor="ctr"/>
            <a:lstStyle/>
            <a:p>
              <a:endParaRPr lang="en-US"/>
            </a:p>
          </p:txBody>
        </p:sp>
        <p:sp>
          <p:nvSpPr>
            <p:cNvPr id="23584" name="Line 32"/>
            <p:cNvSpPr>
              <a:spLocks noChangeShapeType="1"/>
            </p:cNvSpPr>
            <p:nvPr/>
          </p:nvSpPr>
          <p:spPr bwMode="auto">
            <a:xfrm>
              <a:off x="3311" y="2864"/>
              <a:ext cx="66" cy="0"/>
            </a:xfrm>
            <a:prstGeom prst="line">
              <a:avLst/>
            </a:prstGeom>
            <a:noFill/>
            <a:ln w="19050">
              <a:solidFill>
                <a:srgbClr val="FFFFFF"/>
              </a:solidFill>
              <a:round/>
              <a:headEnd/>
              <a:tailEnd/>
            </a:ln>
            <a:effectLst/>
          </p:spPr>
          <p:txBody>
            <a:bodyPr wrap="none" anchor="ctr"/>
            <a:lstStyle/>
            <a:p>
              <a:endParaRPr lang="en-US"/>
            </a:p>
          </p:txBody>
        </p:sp>
        <p:sp>
          <p:nvSpPr>
            <p:cNvPr id="23585" name="Line 33"/>
            <p:cNvSpPr>
              <a:spLocks noChangeShapeType="1"/>
            </p:cNvSpPr>
            <p:nvPr/>
          </p:nvSpPr>
          <p:spPr bwMode="auto">
            <a:xfrm flipH="1">
              <a:off x="3308" y="1964"/>
              <a:ext cx="86" cy="0"/>
            </a:xfrm>
            <a:prstGeom prst="line">
              <a:avLst/>
            </a:prstGeom>
            <a:noFill/>
            <a:ln w="19050">
              <a:solidFill>
                <a:srgbClr val="FFFFFF"/>
              </a:solidFill>
              <a:round/>
              <a:headEnd/>
              <a:tailEnd/>
            </a:ln>
            <a:effectLst/>
          </p:spPr>
          <p:txBody>
            <a:bodyPr wrap="none" anchor="ctr"/>
            <a:lstStyle/>
            <a:p>
              <a:endParaRPr lang="en-US"/>
            </a:p>
          </p:txBody>
        </p:sp>
      </p:grpSp>
      <p:grpSp>
        <p:nvGrpSpPr>
          <p:cNvPr id="23590" name="Group 38"/>
          <p:cNvGrpSpPr>
            <a:grpSpLocks/>
          </p:cNvGrpSpPr>
          <p:nvPr/>
        </p:nvGrpSpPr>
        <p:grpSpPr bwMode="auto">
          <a:xfrm>
            <a:off x="2714625" y="3136900"/>
            <a:ext cx="2384425" cy="1441450"/>
            <a:chOff x="1518" y="1968"/>
            <a:chExt cx="1502" cy="908"/>
          </a:xfrm>
        </p:grpSpPr>
        <p:sp>
          <p:nvSpPr>
            <p:cNvPr id="23573" name="Line 21"/>
            <p:cNvSpPr>
              <a:spLocks noChangeShapeType="1"/>
            </p:cNvSpPr>
            <p:nvPr/>
          </p:nvSpPr>
          <p:spPr bwMode="auto">
            <a:xfrm>
              <a:off x="1519" y="1968"/>
              <a:ext cx="0" cy="904"/>
            </a:xfrm>
            <a:prstGeom prst="line">
              <a:avLst/>
            </a:prstGeom>
            <a:noFill/>
            <a:ln w="19050">
              <a:solidFill>
                <a:srgbClr val="FFFFFF"/>
              </a:solidFill>
              <a:round/>
              <a:headEnd/>
              <a:tailEnd/>
            </a:ln>
            <a:effectLst/>
          </p:spPr>
          <p:txBody>
            <a:bodyPr wrap="none" anchor="ctr"/>
            <a:lstStyle/>
            <a:p>
              <a:endParaRPr lang="en-US"/>
            </a:p>
          </p:txBody>
        </p:sp>
        <p:sp>
          <p:nvSpPr>
            <p:cNvPr id="23574" name="Line 22"/>
            <p:cNvSpPr>
              <a:spLocks noChangeShapeType="1"/>
            </p:cNvSpPr>
            <p:nvPr/>
          </p:nvSpPr>
          <p:spPr bwMode="auto">
            <a:xfrm>
              <a:off x="3017" y="1972"/>
              <a:ext cx="0" cy="904"/>
            </a:xfrm>
            <a:prstGeom prst="line">
              <a:avLst/>
            </a:prstGeom>
            <a:noFill/>
            <a:ln w="19050">
              <a:solidFill>
                <a:srgbClr val="FFFFFF"/>
              </a:solidFill>
              <a:round/>
              <a:headEnd/>
              <a:tailEnd/>
            </a:ln>
            <a:effectLst/>
          </p:spPr>
          <p:txBody>
            <a:bodyPr wrap="none" anchor="ctr"/>
            <a:lstStyle/>
            <a:p>
              <a:endParaRPr lang="en-US"/>
            </a:p>
          </p:txBody>
        </p:sp>
        <p:sp>
          <p:nvSpPr>
            <p:cNvPr id="23586" name="Line 34"/>
            <p:cNvSpPr>
              <a:spLocks noChangeShapeType="1"/>
            </p:cNvSpPr>
            <p:nvPr/>
          </p:nvSpPr>
          <p:spPr bwMode="auto">
            <a:xfrm flipH="1">
              <a:off x="1518" y="2870"/>
              <a:ext cx="86" cy="0"/>
            </a:xfrm>
            <a:prstGeom prst="line">
              <a:avLst/>
            </a:prstGeom>
            <a:noFill/>
            <a:ln w="19050">
              <a:solidFill>
                <a:srgbClr val="FFFFFF"/>
              </a:solidFill>
              <a:round/>
              <a:headEnd/>
              <a:tailEnd/>
            </a:ln>
            <a:effectLst/>
          </p:spPr>
          <p:txBody>
            <a:bodyPr wrap="none" anchor="ctr"/>
            <a:lstStyle/>
            <a:p>
              <a:endParaRPr lang="en-US"/>
            </a:p>
          </p:txBody>
        </p:sp>
        <p:sp>
          <p:nvSpPr>
            <p:cNvPr id="23587" name="Line 35"/>
            <p:cNvSpPr>
              <a:spLocks noChangeShapeType="1"/>
            </p:cNvSpPr>
            <p:nvPr/>
          </p:nvSpPr>
          <p:spPr bwMode="auto">
            <a:xfrm flipH="1">
              <a:off x="2934" y="2870"/>
              <a:ext cx="86" cy="0"/>
            </a:xfrm>
            <a:prstGeom prst="line">
              <a:avLst/>
            </a:prstGeom>
            <a:noFill/>
            <a:ln w="19050">
              <a:solidFill>
                <a:srgbClr val="FFFFFF"/>
              </a:solidFill>
              <a:round/>
              <a:headEnd/>
              <a:tailEnd/>
            </a:ln>
            <a:effectLst/>
          </p:spPr>
          <p:txBody>
            <a:bodyPr wrap="none" anchor="ctr"/>
            <a:lstStyle/>
            <a:p>
              <a:endParaRPr lang="en-US"/>
            </a:p>
          </p:txBody>
        </p:sp>
        <p:sp>
          <p:nvSpPr>
            <p:cNvPr id="23588" name="Line 36"/>
            <p:cNvSpPr>
              <a:spLocks noChangeShapeType="1"/>
            </p:cNvSpPr>
            <p:nvPr/>
          </p:nvSpPr>
          <p:spPr bwMode="auto">
            <a:xfrm flipH="1">
              <a:off x="2922" y="1970"/>
              <a:ext cx="86" cy="0"/>
            </a:xfrm>
            <a:prstGeom prst="line">
              <a:avLst/>
            </a:prstGeom>
            <a:noFill/>
            <a:ln w="19050">
              <a:solidFill>
                <a:srgbClr val="FFFFFF"/>
              </a:solidFill>
              <a:round/>
              <a:headEnd/>
              <a:tailEnd/>
            </a:ln>
            <a:effectLst/>
          </p:spPr>
          <p:txBody>
            <a:bodyPr wrap="none" anchor="ctr"/>
            <a:lstStyle/>
            <a:p>
              <a:endParaRPr lang="en-US"/>
            </a:p>
          </p:txBody>
        </p:sp>
        <p:sp>
          <p:nvSpPr>
            <p:cNvPr id="23589" name="Line 37"/>
            <p:cNvSpPr>
              <a:spLocks noChangeShapeType="1"/>
            </p:cNvSpPr>
            <p:nvPr/>
          </p:nvSpPr>
          <p:spPr bwMode="auto">
            <a:xfrm flipH="1">
              <a:off x="1518" y="1970"/>
              <a:ext cx="86" cy="0"/>
            </a:xfrm>
            <a:prstGeom prst="line">
              <a:avLst/>
            </a:prstGeom>
            <a:noFill/>
            <a:ln w="19050">
              <a:solidFill>
                <a:srgbClr val="FFFFFF"/>
              </a:solidFill>
              <a:round/>
              <a:headEnd/>
              <a:tailEnd/>
            </a:ln>
            <a:effectLst/>
          </p:spPr>
          <p:txBody>
            <a:bodyPr wrap="none" anchor="ctr"/>
            <a:lstStyle/>
            <a:p>
              <a:endParaRPr lang="en-US"/>
            </a:p>
          </p:txBody>
        </p:sp>
      </p:grpSp>
      <p:sp>
        <p:nvSpPr>
          <p:cNvPr id="23595" name="Text Box 43"/>
          <p:cNvSpPr txBox="1">
            <a:spLocks noChangeArrowheads="1"/>
          </p:cNvSpPr>
          <p:nvPr/>
        </p:nvSpPr>
        <p:spPr bwMode="auto">
          <a:xfrm>
            <a:off x="2006600" y="3303588"/>
            <a:ext cx="5124450" cy="1187450"/>
          </a:xfrm>
          <a:prstGeom prst="rect">
            <a:avLst/>
          </a:prstGeom>
          <a:noFill/>
          <a:ln w="12700">
            <a:noFill/>
            <a:miter lim="800000"/>
            <a:headEnd/>
            <a:tailEnd/>
          </a:ln>
          <a:effectLst/>
        </p:spPr>
        <p:txBody>
          <a:bodyPr wrap="none">
            <a:spAutoFit/>
          </a:bodyPr>
          <a:lstStyle/>
          <a:p>
            <a:pPr algn="l"/>
            <a:r>
              <a:rPr lang="en-US" sz="2400">
                <a:effectLst>
                  <a:outerShdw blurRad="38100" dist="38100" dir="2700000" algn="tl">
                    <a:srgbClr val="000000"/>
                  </a:outerShdw>
                </a:effectLst>
              </a:rPr>
              <a:t>          .80/.29   .10/.29          2.76     .34</a:t>
            </a:r>
          </a:p>
          <a:p>
            <a:pPr algn="l"/>
            <a:r>
              <a:rPr lang="en-US" sz="2400" i="1">
                <a:effectLst>
                  <a:outerShdw blurRad="38100" dist="38100" dir="2700000" algn="tl">
                    <a:srgbClr val="000000"/>
                  </a:outerShdw>
                </a:effectLst>
              </a:rPr>
              <a:t>N</a:t>
            </a:r>
            <a:r>
              <a:rPr lang="en-US" sz="2400">
                <a:effectLst>
                  <a:outerShdw blurRad="38100" dist="38100" dir="2700000" algn="tl">
                    <a:srgbClr val="000000"/>
                  </a:outerShdw>
                </a:effectLst>
              </a:rPr>
              <a:t> =                                   =   </a:t>
            </a:r>
          </a:p>
          <a:p>
            <a:pPr algn="l"/>
            <a:r>
              <a:rPr lang="en-US" sz="2400">
                <a:effectLst>
                  <a:outerShdw blurRad="38100" dist="38100" dir="2700000" algn="tl">
                    <a:srgbClr val="000000"/>
                  </a:outerShdw>
                </a:effectLst>
              </a:rPr>
              <a:t>          .70/.29   .45/.29          2.41   1.55</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830263" y="122238"/>
            <a:ext cx="7475537" cy="681037"/>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Markov Processes</a:t>
            </a:r>
          </a:p>
        </p:txBody>
      </p:sp>
      <p:sp>
        <p:nvSpPr>
          <p:cNvPr id="102403" name="Rectangle 3"/>
          <p:cNvSpPr>
            <a:spLocks noChangeArrowheads="1"/>
          </p:cNvSpPr>
          <p:nvPr/>
        </p:nvSpPr>
        <p:spPr bwMode="auto">
          <a:xfrm>
            <a:off x="685800" y="1130300"/>
            <a:ext cx="7920038" cy="3403600"/>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rPr>
              <a:t>Markov processes have been used to describe the probability that:</a:t>
            </a:r>
          </a:p>
          <a:p>
            <a:pPr marL="742950" lvl="1" indent="-285750" algn="l">
              <a:lnSpc>
                <a:spcPct val="90000"/>
              </a:lnSpc>
              <a:spcBef>
                <a:spcPct val="20000"/>
              </a:spcBef>
              <a:buClr>
                <a:srgbClr val="66FFFF"/>
              </a:buClr>
              <a:buSzPct val="125000"/>
              <a:buFontTx/>
              <a:buChar char="•"/>
            </a:pPr>
            <a:r>
              <a:rPr lang="en-US" sz="2400">
                <a:effectLst>
                  <a:outerShdw blurRad="38100" dist="38100" dir="2700000" algn="tl">
                    <a:srgbClr val="000000"/>
                  </a:outerShdw>
                </a:effectLst>
              </a:rPr>
              <a:t>a machine that is functioning in one period will  function or break down in the next period.</a:t>
            </a:r>
          </a:p>
          <a:p>
            <a:pPr marL="742950" lvl="1" indent="-285750" algn="l">
              <a:lnSpc>
                <a:spcPct val="90000"/>
              </a:lnSpc>
              <a:spcBef>
                <a:spcPct val="20000"/>
              </a:spcBef>
              <a:buClr>
                <a:srgbClr val="66FFFF"/>
              </a:buClr>
              <a:buSzPct val="125000"/>
              <a:buFontTx/>
              <a:buChar char="•"/>
            </a:pPr>
            <a:r>
              <a:rPr lang="en-US" sz="2400">
                <a:effectLst>
                  <a:outerShdw blurRad="38100" dist="38100" dir="2700000" algn="tl">
                    <a:srgbClr val="000000"/>
                  </a:outerShdw>
                </a:effectLst>
              </a:rPr>
              <a:t>a consumer purchasing brand A in one period will purchase brand B in the next period.</a:t>
            </a: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685800" y="52388"/>
            <a:ext cx="7772400" cy="814387"/>
          </a:xfrm>
          <a:prstGeom prst="rect">
            <a:avLst/>
          </a:prstGeom>
          <a:noFill/>
          <a:ln w="12700">
            <a:noFill/>
            <a:miter lim="800000"/>
            <a:headEnd/>
            <a:tailEnd/>
          </a:ln>
          <a:effectLst/>
        </p:spPr>
        <p:txBody>
          <a:bodyPr lIns="90488" tIns="44450" rIns="90488" bIns="44450" anchor="ctr"/>
          <a:lstStyle/>
          <a:p>
            <a:r>
              <a:rPr lang="en-US" sz="2800" i="1">
                <a:solidFill>
                  <a:srgbClr val="66FFFF"/>
                </a:solidFill>
                <a:effectLst>
                  <a:outerShdw blurRad="38100" dist="38100" dir="2700000" algn="tl">
                    <a:srgbClr val="000000"/>
                  </a:outerShdw>
                </a:effectLst>
              </a:rPr>
              <a:t>NR</a:t>
            </a:r>
            <a:r>
              <a:rPr lang="en-US" sz="2800">
                <a:solidFill>
                  <a:srgbClr val="66FFFF"/>
                </a:solidFill>
                <a:effectLst>
                  <a:outerShdw blurRad="38100" dist="38100" dir="2700000" algn="tl">
                    <a:srgbClr val="000000"/>
                  </a:outerShdw>
                </a:effectLst>
              </a:rPr>
              <a:t> Matrix</a:t>
            </a:r>
          </a:p>
        </p:txBody>
      </p:sp>
      <p:sp>
        <p:nvSpPr>
          <p:cNvPr id="113667" name="Rectangle 3"/>
          <p:cNvSpPr>
            <a:spLocks noChangeArrowheads="1"/>
          </p:cNvSpPr>
          <p:nvPr/>
        </p:nvSpPr>
        <p:spPr bwMode="auto">
          <a:xfrm>
            <a:off x="687388" y="1104900"/>
            <a:ext cx="7772400" cy="500538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rPr>
              <a:t>The </a:t>
            </a:r>
            <a:r>
              <a:rPr lang="en-US" sz="2400" i="1" u="sng">
                <a:effectLst>
                  <a:outerShdw blurRad="38100" dist="38100" dir="2700000" algn="tl">
                    <a:srgbClr val="000000"/>
                  </a:outerShdw>
                </a:effectLst>
              </a:rPr>
              <a:t>NR</a:t>
            </a:r>
            <a:r>
              <a:rPr lang="en-US" sz="2400" u="sng">
                <a:effectLst>
                  <a:outerShdw blurRad="38100" dist="38100" dir="2700000" algn="tl">
                    <a:srgbClr val="000000"/>
                  </a:outerShdw>
                </a:effectLst>
              </a:rPr>
              <a:t>  matrix</a:t>
            </a:r>
            <a:r>
              <a:rPr lang="en-US" sz="2400">
                <a:effectLst>
                  <a:outerShdw blurRad="38100" dist="38100" dir="2700000" algn="tl">
                    <a:srgbClr val="000000"/>
                  </a:outerShdw>
                </a:effectLst>
              </a:rPr>
              <a:t> is the product of the fundamental (</a:t>
            </a:r>
            <a:r>
              <a:rPr lang="en-US" sz="2400" i="1">
                <a:effectLst>
                  <a:outerShdw blurRad="38100" dist="38100" dir="2700000" algn="tl">
                    <a:srgbClr val="000000"/>
                  </a:outerShdw>
                </a:effectLst>
              </a:rPr>
              <a:t>N</a:t>
            </a:r>
            <a:r>
              <a:rPr lang="en-US" sz="2400">
                <a:effectLst>
                  <a:outerShdw blurRad="38100" dist="38100" dir="2700000" algn="tl">
                    <a:srgbClr val="000000"/>
                  </a:outerShdw>
                </a:effectLst>
              </a:rPr>
              <a:t>) matrix and the </a:t>
            </a:r>
            <a:r>
              <a:rPr lang="en-US" sz="2400" i="1">
                <a:effectLst>
                  <a:outerShdw blurRad="38100" dist="38100" dir="2700000" algn="tl">
                    <a:srgbClr val="000000"/>
                  </a:outerShdw>
                </a:effectLst>
              </a:rPr>
              <a:t>R </a:t>
            </a:r>
            <a:r>
              <a:rPr lang="en-US" sz="2400">
                <a:effectLst>
                  <a:outerShdw blurRad="38100" dist="38100" dir="2700000" algn="tl">
                    <a:srgbClr val="000000"/>
                  </a:outerShdw>
                </a:effectLst>
              </a:rPr>
              <a:t>matrix. </a:t>
            </a:r>
          </a:p>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rPr>
              <a:t>It gives the probabilities of eventually moving from each nonabsorbing state to each absorbing state. </a:t>
            </a:r>
          </a:p>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rPr>
              <a:t>Multiplying any vector of initial nonabsorbing state probabilities by </a:t>
            </a:r>
            <a:r>
              <a:rPr lang="en-US" sz="2400" i="1">
                <a:effectLst>
                  <a:outerShdw blurRad="38100" dist="38100" dir="2700000" algn="tl">
                    <a:srgbClr val="000000"/>
                  </a:outerShdw>
                </a:effectLst>
              </a:rPr>
              <a:t>NR</a:t>
            </a:r>
            <a:r>
              <a:rPr lang="en-US" sz="2400">
                <a:effectLst>
                  <a:outerShdw blurRad="38100" dist="38100" dir="2700000" algn="tl">
                    <a:srgbClr val="000000"/>
                  </a:outerShdw>
                </a:effectLst>
              </a:rPr>
              <a:t> gives the vector of probabilities for the process eventually reaching each of the absorbing states.  Such computations enable economic analyses of systems and policies.</a:t>
            </a:r>
          </a:p>
          <a:p>
            <a:pPr marL="342900" indent="-342900" algn="l">
              <a:spcBef>
                <a:spcPct val="20000"/>
              </a:spcBef>
              <a:buClr>
                <a:srgbClr val="66FFFF"/>
              </a:buClr>
              <a:buSzPct val="75000"/>
              <a:buFont typeface="Monotype Sorts" pitchFamily="2" charset="2"/>
              <a:buNone/>
            </a:pPr>
            <a:endParaRPr lang="en-US" sz="2400">
              <a:effectLst>
                <a:outerShdw blurRad="38100" dist="38100" dir="2700000" algn="tl">
                  <a:srgbClr val="000000"/>
                </a:outerShdw>
              </a:effectLst>
            </a:endParaRP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4" name="Rectangle 28"/>
          <p:cNvSpPr>
            <a:spLocks noChangeArrowheads="1"/>
          </p:cNvSpPr>
          <p:nvPr/>
        </p:nvSpPr>
        <p:spPr bwMode="auto">
          <a:xfrm>
            <a:off x="1993900" y="2851150"/>
            <a:ext cx="5657850" cy="19240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24578" name="Rectangle 2"/>
          <p:cNvSpPr>
            <a:spLocks noGrp="1" noChangeArrowheads="1"/>
          </p:cNvSpPr>
          <p:nvPr>
            <p:ph type="title"/>
          </p:nvPr>
        </p:nvSpPr>
        <p:spPr>
          <a:noFill/>
          <a:ln/>
        </p:spPr>
        <p:txBody>
          <a:bodyPr/>
          <a:lstStyle/>
          <a:p>
            <a:r>
              <a:rPr lang="en-US"/>
              <a:t>Example:  Jetair Aerospace</a:t>
            </a:r>
          </a:p>
        </p:txBody>
      </p:sp>
      <p:sp>
        <p:nvSpPr>
          <p:cNvPr id="24579" name="Rectangle 3"/>
          <p:cNvSpPr>
            <a:spLocks noGrp="1" noChangeArrowheads="1"/>
          </p:cNvSpPr>
          <p:nvPr>
            <p:ph type="body" idx="1"/>
          </p:nvPr>
        </p:nvSpPr>
        <p:spPr>
          <a:xfrm>
            <a:off x="685800" y="1101725"/>
            <a:ext cx="7781925" cy="3633788"/>
          </a:xfrm>
          <a:noFill/>
          <a:ln/>
        </p:spPr>
        <p:txBody>
          <a:bodyPr/>
          <a:lstStyle/>
          <a:p>
            <a:r>
              <a:rPr lang="en-US" i="1">
                <a:solidFill>
                  <a:srgbClr val="66FFFF"/>
                </a:solidFill>
              </a:rPr>
              <a:t>NR </a:t>
            </a:r>
            <a:r>
              <a:rPr lang="en-US">
                <a:solidFill>
                  <a:srgbClr val="66FFFF"/>
                </a:solidFill>
              </a:rPr>
              <a:t>Matrix</a:t>
            </a:r>
          </a:p>
          <a:p>
            <a:pPr>
              <a:buFont typeface="Monotype Sorts" pitchFamily="2" charset="2"/>
              <a:buNone/>
            </a:pPr>
            <a:r>
              <a:rPr lang="en-US"/>
              <a:t>		The probabilities of eventually moving to the absorbing states from the nonabsorbing states are given by:</a:t>
            </a:r>
          </a:p>
          <a:p>
            <a:pPr>
              <a:buFont typeface="Monotype Sorts" pitchFamily="2" charset="2"/>
              <a:buNone/>
            </a:pPr>
            <a:endParaRPr lang="en-US"/>
          </a:p>
          <a:p>
            <a:pPr>
              <a:buFont typeface="Monotype Sorts" pitchFamily="2" charset="2"/>
              <a:buNone/>
            </a:pPr>
            <a:r>
              <a:rPr lang="en-US"/>
              <a:t>          		          2.76     .34 	   .05   .20    .10 </a:t>
            </a:r>
          </a:p>
          <a:p>
            <a:pPr>
              <a:buFont typeface="Monotype Sorts" pitchFamily="2" charset="2"/>
              <a:buNone/>
            </a:pPr>
            <a:r>
              <a:rPr lang="en-US"/>
              <a:t>	              </a:t>
            </a:r>
            <a:r>
              <a:rPr lang="en-US" i="1"/>
              <a:t>NR</a:t>
            </a:r>
            <a:r>
              <a:rPr lang="en-US"/>
              <a:t>  = 		        x</a:t>
            </a:r>
          </a:p>
          <a:p>
            <a:pPr>
              <a:buFont typeface="Monotype Sorts" pitchFamily="2" charset="2"/>
              <a:buNone/>
            </a:pPr>
            <a:r>
              <a:rPr lang="en-US"/>
              <a:t>			          2.41   1.55              0    .10      0  </a:t>
            </a:r>
          </a:p>
        </p:txBody>
      </p:sp>
      <p:grpSp>
        <p:nvGrpSpPr>
          <p:cNvPr id="24611" name="Group 35"/>
          <p:cNvGrpSpPr>
            <a:grpSpLocks/>
          </p:cNvGrpSpPr>
          <p:nvPr/>
        </p:nvGrpSpPr>
        <p:grpSpPr bwMode="auto">
          <a:xfrm>
            <a:off x="5403850" y="3100388"/>
            <a:ext cx="2006600" cy="1449387"/>
            <a:chOff x="3300" y="1921"/>
            <a:chExt cx="1264" cy="913"/>
          </a:xfrm>
        </p:grpSpPr>
        <p:sp>
          <p:nvSpPr>
            <p:cNvPr id="24584" name="Line 8"/>
            <p:cNvSpPr>
              <a:spLocks noChangeShapeType="1"/>
            </p:cNvSpPr>
            <p:nvPr/>
          </p:nvSpPr>
          <p:spPr bwMode="auto">
            <a:xfrm>
              <a:off x="3300" y="1921"/>
              <a:ext cx="0" cy="904"/>
            </a:xfrm>
            <a:prstGeom prst="line">
              <a:avLst/>
            </a:prstGeom>
            <a:noFill/>
            <a:ln w="19050">
              <a:solidFill>
                <a:srgbClr val="FFFFFF"/>
              </a:solidFill>
              <a:round/>
              <a:headEnd/>
              <a:tailEnd/>
            </a:ln>
            <a:effectLst/>
          </p:spPr>
          <p:txBody>
            <a:bodyPr wrap="none" anchor="ctr"/>
            <a:lstStyle/>
            <a:p>
              <a:endParaRPr lang="en-US"/>
            </a:p>
          </p:txBody>
        </p:sp>
        <p:sp>
          <p:nvSpPr>
            <p:cNvPr id="24596" name="Line 20"/>
            <p:cNvSpPr>
              <a:spLocks noChangeShapeType="1"/>
            </p:cNvSpPr>
            <p:nvPr/>
          </p:nvSpPr>
          <p:spPr bwMode="auto">
            <a:xfrm>
              <a:off x="4560" y="1930"/>
              <a:ext cx="0" cy="904"/>
            </a:xfrm>
            <a:prstGeom prst="line">
              <a:avLst/>
            </a:prstGeom>
            <a:noFill/>
            <a:ln w="19050">
              <a:solidFill>
                <a:srgbClr val="FFFFFF"/>
              </a:solidFill>
              <a:round/>
              <a:headEnd/>
              <a:tailEnd/>
            </a:ln>
            <a:effectLst/>
          </p:spPr>
          <p:txBody>
            <a:bodyPr wrap="none" anchor="ctr"/>
            <a:lstStyle/>
            <a:p>
              <a:endParaRPr lang="en-US"/>
            </a:p>
          </p:txBody>
        </p:sp>
        <p:sp>
          <p:nvSpPr>
            <p:cNvPr id="24597" name="Line 21"/>
            <p:cNvSpPr>
              <a:spLocks noChangeShapeType="1"/>
            </p:cNvSpPr>
            <p:nvPr/>
          </p:nvSpPr>
          <p:spPr bwMode="auto">
            <a:xfrm flipH="1">
              <a:off x="4496" y="1926"/>
              <a:ext cx="68" cy="0"/>
            </a:xfrm>
            <a:prstGeom prst="line">
              <a:avLst/>
            </a:prstGeom>
            <a:noFill/>
            <a:ln w="19050">
              <a:solidFill>
                <a:srgbClr val="FFFFFF"/>
              </a:solidFill>
              <a:round/>
              <a:headEnd/>
              <a:tailEnd/>
            </a:ln>
            <a:effectLst/>
          </p:spPr>
          <p:txBody>
            <a:bodyPr wrap="none" anchor="ctr"/>
            <a:lstStyle/>
            <a:p>
              <a:endParaRPr lang="en-US"/>
            </a:p>
          </p:txBody>
        </p:sp>
        <p:sp>
          <p:nvSpPr>
            <p:cNvPr id="24598" name="Line 22"/>
            <p:cNvSpPr>
              <a:spLocks noChangeShapeType="1"/>
            </p:cNvSpPr>
            <p:nvPr/>
          </p:nvSpPr>
          <p:spPr bwMode="auto">
            <a:xfrm flipH="1">
              <a:off x="4484" y="2832"/>
              <a:ext cx="68" cy="0"/>
            </a:xfrm>
            <a:prstGeom prst="line">
              <a:avLst/>
            </a:prstGeom>
            <a:noFill/>
            <a:ln w="19050">
              <a:solidFill>
                <a:srgbClr val="FFFFFF"/>
              </a:solidFill>
              <a:round/>
              <a:headEnd/>
              <a:tailEnd/>
            </a:ln>
            <a:effectLst/>
          </p:spPr>
          <p:txBody>
            <a:bodyPr wrap="none" anchor="ctr"/>
            <a:lstStyle/>
            <a:p>
              <a:endParaRPr lang="en-US"/>
            </a:p>
          </p:txBody>
        </p:sp>
        <p:sp>
          <p:nvSpPr>
            <p:cNvPr id="24605" name="Line 29"/>
            <p:cNvSpPr>
              <a:spLocks noChangeShapeType="1"/>
            </p:cNvSpPr>
            <p:nvPr/>
          </p:nvSpPr>
          <p:spPr bwMode="auto">
            <a:xfrm flipH="1">
              <a:off x="3302" y="2826"/>
              <a:ext cx="68" cy="0"/>
            </a:xfrm>
            <a:prstGeom prst="line">
              <a:avLst/>
            </a:prstGeom>
            <a:noFill/>
            <a:ln w="19050">
              <a:solidFill>
                <a:srgbClr val="FFFFFF"/>
              </a:solidFill>
              <a:round/>
              <a:headEnd/>
              <a:tailEnd/>
            </a:ln>
            <a:effectLst/>
          </p:spPr>
          <p:txBody>
            <a:bodyPr wrap="none" anchor="ctr"/>
            <a:lstStyle/>
            <a:p>
              <a:endParaRPr lang="en-US"/>
            </a:p>
          </p:txBody>
        </p:sp>
        <p:sp>
          <p:nvSpPr>
            <p:cNvPr id="24606" name="Line 30"/>
            <p:cNvSpPr>
              <a:spLocks noChangeShapeType="1"/>
            </p:cNvSpPr>
            <p:nvPr/>
          </p:nvSpPr>
          <p:spPr bwMode="auto">
            <a:xfrm flipH="1">
              <a:off x="3302" y="1926"/>
              <a:ext cx="68" cy="0"/>
            </a:xfrm>
            <a:prstGeom prst="line">
              <a:avLst/>
            </a:prstGeom>
            <a:noFill/>
            <a:ln w="19050">
              <a:solidFill>
                <a:srgbClr val="FFFFFF"/>
              </a:solidFill>
              <a:round/>
              <a:headEnd/>
              <a:tailEnd/>
            </a:ln>
            <a:effectLst/>
          </p:spPr>
          <p:txBody>
            <a:bodyPr wrap="none" anchor="ctr"/>
            <a:lstStyle/>
            <a:p>
              <a:endParaRPr lang="en-US"/>
            </a:p>
          </p:txBody>
        </p:sp>
      </p:grpSp>
      <p:grpSp>
        <p:nvGrpSpPr>
          <p:cNvPr id="24609" name="Group 33"/>
          <p:cNvGrpSpPr>
            <a:grpSpLocks/>
          </p:cNvGrpSpPr>
          <p:nvPr/>
        </p:nvGrpSpPr>
        <p:grpSpPr bwMode="auto">
          <a:xfrm>
            <a:off x="3149600" y="3100388"/>
            <a:ext cx="1689100" cy="1444625"/>
            <a:chOff x="1880" y="1921"/>
            <a:chExt cx="1064" cy="910"/>
          </a:xfrm>
        </p:grpSpPr>
        <p:sp>
          <p:nvSpPr>
            <p:cNvPr id="24580" name="Line 4"/>
            <p:cNvSpPr>
              <a:spLocks noChangeShapeType="1"/>
            </p:cNvSpPr>
            <p:nvPr/>
          </p:nvSpPr>
          <p:spPr bwMode="auto">
            <a:xfrm>
              <a:off x="1884" y="1921"/>
              <a:ext cx="0" cy="904"/>
            </a:xfrm>
            <a:prstGeom prst="line">
              <a:avLst/>
            </a:prstGeom>
            <a:noFill/>
            <a:ln w="19050">
              <a:solidFill>
                <a:srgbClr val="FFFFFF"/>
              </a:solidFill>
              <a:round/>
              <a:headEnd/>
              <a:tailEnd/>
            </a:ln>
            <a:effectLst/>
          </p:spPr>
          <p:txBody>
            <a:bodyPr wrap="none" anchor="ctr"/>
            <a:lstStyle/>
            <a:p>
              <a:endParaRPr lang="en-US"/>
            </a:p>
          </p:txBody>
        </p:sp>
        <p:sp>
          <p:nvSpPr>
            <p:cNvPr id="24592" name="Line 16"/>
            <p:cNvSpPr>
              <a:spLocks noChangeShapeType="1"/>
            </p:cNvSpPr>
            <p:nvPr/>
          </p:nvSpPr>
          <p:spPr bwMode="auto">
            <a:xfrm>
              <a:off x="2940" y="1927"/>
              <a:ext cx="0" cy="904"/>
            </a:xfrm>
            <a:prstGeom prst="line">
              <a:avLst/>
            </a:prstGeom>
            <a:noFill/>
            <a:ln w="19050">
              <a:solidFill>
                <a:srgbClr val="FFFFFF"/>
              </a:solidFill>
              <a:round/>
              <a:headEnd/>
              <a:tailEnd/>
            </a:ln>
            <a:effectLst/>
          </p:spPr>
          <p:txBody>
            <a:bodyPr wrap="none" anchor="ctr"/>
            <a:lstStyle/>
            <a:p>
              <a:endParaRPr lang="en-US"/>
            </a:p>
          </p:txBody>
        </p:sp>
        <p:sp>
          <p:nvSpPr>
            <p:cNvPr id="24593" name="Line 17"/>
            <p:cNvSpPr>
              <a:spLocks noChangeShapeType="1"/>
            </p:cNvSpPr>
            <p:nvPr/>
          </p:nvSpPr>
          <p:spPr bwMode="auto">
            <a:xfrm flipH="1">
              <a:off x="2876" y="1923"/>
              <a:ext cx="68" cy="0"/>
            </a:xfrm>
            <a:prstGeom prst="line">
              <a:avLst/>
            </a:prstGeom>
            <a:noFill/>
            <a:ln w="19050">
              <a:solidFill>
                <a:srgbClr val="FFFFFF"/>
              </a:solidFill>
              <a:round/>
              <a:headEnd/>
              <a:tailEnd/>
            </a:ln>
            <a:effectLst/>
          </p:spPr>
          <p:txBody>
            <a:bodyPr wrap="none" anchor="ctr"/>
            <a:lstStyle/>
            <a:p>
              <a:endParaRPr lang="en-US"/>
            </a:p>
          </p:txBody>
        </p:sp>
        <p:sp>
          <p:nvSpPr>
            <p:cNvPr id="24594" name="Line 18"/>
            <p:cNvSpPr>
              <a:spLocks noChangeShapeType="1"/>
            </p:cNvSpPr>
            <p:nvPr/>
          </p:nvSpPr>
          <p:spPr bwMode="auto">
            <a:xfrm flipH="1">
              <a:off x="2864" y="2829"/>
              <a:ext cx="68" cy="0"/>
            </a:xfrm>
            <a:prstGeom prst="line">
              <a:avLst/>
            </a:prstGeom>
            <a:noFill/>
            <a:ln w="19050">
              <a:solidFill>
                <a:srgbClr val="FFFFFF"/>
              </a:solidFill>
              <a:round/>
              <a:headEnd/>
              <a:tailEnd/>
            </a:ln>
            <a:effectLst/>
          </p:spPr>
          <p:txBody>
            <a:bodyPr wrap="none" anchor="ctr"/>
            <a:lstStyle/>
            <a:p>
              <a:endParaRPr lang="en-US"/>
            </a:p>
          </p:txBody>
        </p:sp>
        <p:sp>
          <p:nvSpPr>
            <p:cNvPr id="24607" name="Line 31"/>
            <p:cNvSpPr>
              <a:spLocks noChangeShapeType="1"/>
            </p:cNvSpPr>
            <p:nvPr/>
          </p:nvSpPr>
          <p:spPr bwMode="auto">
            <a:xfrm flipH="1">
              <a:off x="1880" y="2823"/>
              <a:ext cx="68" cy="0"/>
            </a:xfrm>
            <a:prstGeom prst="line">
              <a:avLst/>
            </a:prstGeom>
            <a:noFill/>
            <a:ln w="19050">
              <a:solidFill>
                <a:srgbClr val="FFFFFF"/>
              </a:solidFill>
              <a:round/>
              <a:headEnd/>
              <a:tailEnd/>
            </a:ln>
            <a:effectLst/>
          </p:spPr>
          <p:txBody>
            <a:bodyPr wrap="none" anchor="ctr"/>
            <a:lstStyle/>
            <a:p>
              <a:endParaRPr lang="en-US"/>
            </a:p>
          </p:txBody>
        </p:sp>
        <p:sp>
          <p:nvSpPr>
            <p:cNvPr id="24608" name="Line 32"/>
            <p:cNvSpPr>
              <a:spLocks noChangeShapeType="1"/>
            </p:cNvSpPr>
            <p:nvPr/>
          </p:nvSpPr>
          <p:spPr bwMode="auto">
            <a:xfrm flipH="1">
              <a:off x="1886" y="1923"/>
              <a:ext cx="68" cy="0"/>
            </a:xfrm>
            <a:prstGeom prst="line">
              <a:avLst/>
            </a:prstGeom>
            <a:noFill/>
            <a:ln w="19050">
              <a:solidFill>
                <a:srgbClr val="FFFFFF"/>
              </a:solidFill>
              <a:round/>
              <a:headEnd/>
              <a:tailEnd/>
            </a:ln>
            <a:effectLst/>
          </p:spPr>
          <p:txBody>
            <a:bodyPr wrap="none" anchor="ctr"/>
            <a:lstStyle/>
            <a:p>
              <a:endParaRPr lang="en-US"/>
            </a:p>
          </p:txBody>
        </p:sp>
      </p:gr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4" name="Rectangle 20"/>
          <p:cNvSpPr>
            <a:spLocks noChangeArrowheads="1"/>
          </p:cNvSpPr>
          <p:nvPr/>
        </p:nvSpPr>
        <p:spPr bwMode="auto">
          <a:xfrm>
            <a:off x="1524000" y="1828800"/>
            <a:ext cx="6286500" cy="23622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7586" name="Rectangle 2"/>
          <p:cNvSpPr>
            <a:spLocks noGrp="1" noChangeArrowheads="1"/>
          </p:cNvSpPr>
          <p:nvPr>
            <p:ph type="title"/>
          </p:nvPr>
        </p:nvSpPr>
        <p:spPr/>
        <p:txBody>
          <a:bodyPr/>
          <a:lstStyle/>
          <a:p>
            <a:r>
              <a:rPr lang="en-US"/>
              <a:t>Example:  Jetair Aerospace</a:t>
            </a:r>
          </a:p>
        </p:txBody>
      </p:sp>
      <p:sp>
        <p:nvSpPr>
          <p:cNvPr id="67587" name="Rectangle 3"/>
          <p:cNvSpPr>
            <a:spLocks noGrp="1" noChangeArrowheads="1"/>
          </p:cNvSpPr>
          <p:nvPr>
            <p:ph type="body" idx="1"/>
          </p:nvPr>
        </p:nvSpPr>
        <p:spPr>
          <a:xfrm>
            <a:off x="687388" y="1104900"/>
            <a:ext cx="7886700" cy="3017838"/>
          </a:xfrm>
        </p:spPr>
        <p:txBody>
          <a:bodyPr/>
          <a:lstStyle/>
          <a:p>
            <a:r>
              <a:rPr lang="en-US" i="1">
                <a:solidFill>
                  <a:srgbClr val="66FFFF"/>
                </a:solidFill>
              </a:rPr>
              <a:t>NR </a:t>
            </a:r>
            <a:r>
              <a:rPr lang="en-US">
                <a:solidFill>
                  <a:srgbClr val="66FFFF"/>
                </a:solidFill>
              </a:rPr>
              <a:t>Matrix (continued)</a:t>
            </a:r>
          </a:p>
          <a:p>
            <a:endParaRPr lang="en-US">
              <a:solidFill>
                <a:srgbClr val="66FFFF"/>
              </a:solidFill>
            </a:endParaRPr>
          </a:p>
          <a:p>
            <a:pPr>
              <a:buFont typeface="Monotype Sorts" pitchFamily="2" charset="2"/>
              <a:buNone/>
            </a:pPr>
            <a:r>
              <a:rPr lang="en-US"/>
              <a:t>					  Retire    Quit    Fired</a:t>
            </a:r>
          </a:p>
          <a:p>
            <a:pPr>
              <a:buFont typeface="Monotype Sorts" pitchFamily="2" charset="2"/>
              <a:buNone/>
            </a:pPr>
            <a:endParaRPr lang="en-US" sz="800"/>
          </a:p>
          <a:p>
            <a:pPr>
              <a:buFont typeface="Monotype Sorts" pitchFamily="2" charset="2"/>
              <a:buNone/>
            </a:pPr>
            <a:endParaRPr lang="en-US" sz="800"/>
          </a:p>
          <a:p>
            <a:pPr>
              <a:lnSpc>
                <a:spcPct val="80000"/>
              </a:lnSpc>
              <a:buFont typeface="Monotype Sorts" pitchFamily="2" charset="2"/>
              <a:buNone/>
            </a:pPr>
            <a:r>
              <a:rPr lang="en-US"/>
              <a:t>			           Same       .14          .59       .28 </a:t>
            </a:r>
          </a:p>
          <a:p>
            <a:pPr>
              <a:lnSpc>
                <a:spcPct val="80000"/>
              </a:lnSpc>
              <a:buFont typeface="Monotype Sorts" pitchFamily="2" charset="2"/>
              <a:buNone/>
            </a:pPr>
            <a:r>
              <a:rPr lang="en-US"/>
              <a:t>        	 </a:t>
            </a:r>
            <a:r>
              <a:rPr lang="en-US" i="1"/>
              <a:t>NR</a:t>
            </a:r>
            <a:r>
              <a:rPr lang="en-US"/>
              <a:t>  =                                                         </a:t>
            </a:r>
          </a:p>
          <a:p>
            <a:pPr>
              <a:lnSpc>
                <a:spcPct val="80000"/>
              </a:lnSpc>
              <a:buFont typeface="Monotype Sorts" pitchFamily="2" charset="2"/>
              <a:buNone/>
            </a:pPr>
            <a:r>
              <a:rPr lang="en-US"/>
              <a:t>                          Promotion       .12         .64       .24</a:t>
            </a:r>
          </a:p>
        </p:txBody>
      </p:sp>
      <p:grpSp>
        <p:nvGrpSpPr>
          <p:cNvPr id="67606" name="Group 22"/>
          <p:cNvGrpSpPr>
            <a:grpSpLocks/>
          </p:cNvGrpSpPr>
          <p:nvPr/>
        </p:nvGrpSpPr>
        <p:grpSpPr bwMode="auto">
          <a:xfrm>
            <a:off x="7416800" y="2536825"/>
            <a:ext cx="114300" cy="1435100"/>
            <a:chOff x="4672" y="1582"/>
            <a:chExt cx="72" cy="904"/>
          </a:xfrm>
        </p:grpSpPr>
        <p:sp>
          <p:nvSpPr>
            <p:cNvPr id="67598" name="Line 14"/>
            <p:cNvSpPr>
              <a:spLocks noChangeShapeType="1"/>
            </p:cNvSpPr>
            <p:nvPr/>
          </p:nvSpPr>
          <p:spPr bwMode="auto">
            <a:xfrm>
              <a:off x="4740" y="1582"/>
              <a:ext cx="0" cy="904"/>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67599" name="Line 15"/>
            <p:cNvSpPr>
              <a:spLocks noChangeShapeType="1"/>
            </p:cNvSpPr>
            <p:nvPr/>
          </p:nvSpPr>
          <p:spPr bwMode="auto">
            <a:xfrm flipH="1">
              <a:off x="4676" y="1586"/>
              <a:ext cx="68"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sp>
          <p:nvSpPr>
            <p:cNvPr id="67600" name="Line 16"/>
            <p:cNvSpPr>
              <a:spLocks noChangeShapeType="1"/>
            </p:cNvSpPr>
            <p:nvPr/>
          </p:nvSpPr>
          <p:spPr bwMode="auto">
            <a:xfrm flipH="1">
              <a:off x="4672" y="2476"/>
              <a:ext cx="68" cy="0"/>
            </a:xfrm>
            <a:prstGeom prst="line">
              <a:avLst/>
            </a:prstGeom>
            <a:noFill/>
            <a:ln w="19050">
              <a:solidFill>
                <a:srgbClr val="FFFFFF"/>
              </a:solidFill>
              <a:round/>
              <a:headEnd/>
              <a:tailEnd/>
            </a:ln>
            <a:effectLst>
              <a:outerShdw dist="17961" dir="2700000" algn="ctr" rotWithShape="0">
                <a:schemeClr val="bg2"/>
              </a:outerShdw>
            </a:effectLst>
          </p:spPr>
          <p:txBody>
            <a:bodyPr wrap="none" anchor="ctr"/>
            <a:lstStyle/>
            <a:p>
              <a:endParaRPr lang="en-US"/>
            </a:p>
          </p:txBody>
        </p:sp>
      </p:grpSp>
      <p:grpSp>
        <p:nvGrpSpPr>
          <p:cNvPr id="67607" name="Group 23"/>
          <p:cNvGrpSpPr>
            <a:grpSpLocks/>
          </p:cNvGrpSpPr>
          <p:nvPr/>
        </p:nvGrpSpPr>
        <p:grpSpPr bwMode="auto">
          <a:xfrm>
            <a:off x="4400550" y="2522538"/>
            <a:ext cx="111125" cy="1435100"/>
            <a:chOff x="2772" y="1573"/>
            <a:chExt cx="70" cy="904"/>
          </a:xfrm>
        </p:grpSpPr>
        <p:sp>
          <p:nvSpPr>
            <p:cNvPr id="67597" name="Line 13"/>
            <p:cNvSpPr>
              <a:spLocks noChangeShapeType="1"/>
            </p:cNvSpPr>
            <p:nvPr/>
          </p:nvSpPr>
          <p:spPr bwMode="auto">
            <a:xfrm>
              <a:off x="2772" y="1573"/>
              <a:ext cx="0" cy="904"/>
            </a:xfrm>
            <a:prstGeom prst="line">
              <a:avLst/>
            </a:prstGeom>
            <a:noFill/>
            <a:ln w="19050">
              <a:solidFill>
                <a:srgbClr val="FFFFFF"/>
              </a:solidFill>
              <a:round/>
              <a:headEnd/>
              <a:tailEnd/>
            </a:ln>
            <a:effectLst>
              <a:outerShdw dist="28398" dir="3806097" algn="ctr" rotWithShape="0">
                <a:schemeClr val="bg2"/>
              </a:outerShdw>
            </a:effectLst>
          </p:spPr>
          <p:txBody>
            <a:bodyPr wrap="none" anchor="ctr"/>
            <a:lstStyle/>
            <a:p>
              <a:endParaRPr lang="en-US"/>
            </a:p>
          </p:txBody>
        </p:sp>
        <p:sp>
          <p:nvSpPr>
            <p:cNvPr id="67601" name="Line 17"/>
            <p:cNvSpPr>
              <a:spLocks noChangeShapeType="1"/>
            </p:cNvSpPr>
            <p:nvPr/>
          </p:nvSpPr>
          <p:spPr bwMode="auto">
            <a:xfrm flipH="1">
              <a:off x="2774" y="2470"/>
              <a:ext cx="68" cy="0"/>
            </a:xfrm>
            <a:prstGeom prst="line">
              <a:avLst/>
            </a:prstGeom>
            <a:noFill/>
            <a:ln w="19050">
              <a:solidFill>
                <a:srgbClr val="FFFFFF"/>
              </a:solidFill>
              <a:round/>
              <a:headEnd/>
              <a:tailEnd/>
            </a:ln>
            <a:effectLst>
              <a:outerShdw dist="28398" dir="3806097" algn="ctr" rotWithShape="0">
                <a:schemeClr val="bg2"/>
              </a:outerShdw>
            </a:effectLst>
          </p:spPr>
          <p:txBody>
            <a:bodyPr wrap="none" anchor="ctr"/>
            <a:lstStyle/>
            <a:p>
              <a:endParaRPr lang="en-US"/>
            </a:p>
          </p:txBody>
        </p:sp>
        <p:sp>
          <p:nvSpPr>
            <p:cNvPr id="67602" name="Line 18"/>
            <p:cNvSpPr>
              <a:spLocks noChangeShapeType="1"/>
            </p:cNvSpPr>
            <p:nvPr/>
          </p:nvSpPr>
          <p:spPr bwMode="auto">
            <a:xfrm flipH="1">
              <a:off x="2774" y="1574"/>
              <a:ext cx="68" cy="0"/>
            </a:xfrm>
            <a:prstGeom prst="line">
              <a:avLst/>
            </a:prstGeom>
            <a:noFill/>
            <a:ln w="19050">
              <a:solidFill>
                <a:srgbClr val="FFFFFF"/>
              </a:solidFill>
              <a:round/>
              <a:headEnd/>
              <a:tailEnd/>
            </a:ln>
            <a:effectLst>
              <a:outerShdw dist="28398" dir="3806097" algn="ctr" rotWithShape="0">
                <a:schemeClr val="bg2"/>
              </a:outerShdw>
            </a:effectLst>
          </p:spPr>
          <p:txBody>
            <a:bodyPr wrap="none" anchor="ctr"/>
            <a:lstStyle/>
            <a:p>
              <a:endParaRPr lang="en-US"/>
            </a:p>
          </p:txBody>
        </p:sp>
      </p:gr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p:spPr>
        <p:txBody>
          <a:bodyPr/>
          <a:lstStyle/>
          <a:p>
            <a:r>
              <a:rPr lang="en-US"/>
              <a:t>Example:  Jetair Aerospace</a:t>
            </a:r>
          </a:p>
        </p:txBody>
      </p:sp>
      <p:sp>
        <p:nvSpPr>
          <p:cNvPr id="25603" name="Rectangle 3"/>
          <p:cNvSpPr>
            <a:spLocks noGrp="1" noChangeArrowheads="1"/>
          </p:cNvSpPr>
          <p:nvPr>
            <p:ph type="body" idx="1"/>
          </p:nvPr>
        </p:nvSpPr>
        <p:spPr>
          <a:xfrm>
            <a:off x="687388" y="1104900"/>
            <a:ext cx="7886700" cy="2103438"/>
          </a:xfrm>
          <a:noFill/>
          <a:ln/>
        </p:spPr>
        <p:txBody>
          <a:bodyPr/>
          <a:lstStyle/>
          <a:p>
            <a:r>
              <a:rPr lang="en-US">
                <a:solidFill>
                  <a:srgbClr val="66FFFF"/>
                </a:solidFill>
              </a:rPr>
              <a:t>Absorbing States</a:t>
            </a:r>
          </a:p>
          <a:p>
            <a:pPr lvl="1">
              <a:buFontTx/>
              <a:buNone/>
            </a:pPr>
            <a:r>
              <a:rPr lang="en-US" b="1"/>
              <a:t>Question</a:t>
            </a:r>
          </a:p>
          <a:p>
            <a:pPr>
              <a:buFont typeface="Monotype Sorts" pitchFamily="2" charset="2"/>
              <a:buNone/>
            </a:pPr>
            <a:r>
              <a:rPr lang="en-US"/>
              <a:t>		What is the probability of someone who was just 	promoted eventually retiring? . . . quitting? . . .   	being fired? </a:t>
            </a:r>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2305050" y="2895600"/>
            <a:ext cx="4895850" cy="16954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3490" name="Rectangle 2"/>
          <p:cNvSpPr>
            <a:spLocks noGrp="1" noChangeArrowheads="1"/>
          </p:cNvSpPr>
          <p:nvPr>
            <p:ph type="title"/>
          </p:nvPr>
        </p:nvSpPr>
        <p:spPr/>
        <p:txBody>
          <a:bodyPr/>
          <a:lstStyle/>
          <a:p>
            <a:r>
              <a:rPr lang="en-US"/>
              <a:t>Example:  Jetair Aerospace</a:t>
            </a:r>
          </a:p>
        </p:txBody>
      </p:sp>
      <p:sp>
        <p:nvSpPr>
          <p:cNvPr id="63491" name="Rectangle 3"/>
          <p:cNvSpPr>
            <a:spLocks noGrp="1" noChangeArrowheads="1"/>
          </p:cNvSpPr>
          <p:nvPr>
            <p:ph type="body" idx="1"/>
          </p:nvPr>
        </p:nvSpPr>
        <p:spPr>
          <a:xfrm>
            <a:off x="687388" y="1104900"/>
            <a:ext cx="7886700" cy="3411538"/>
          </a:xfrm>
        </p:spPr>
        <p:txBody>
          <a:bodyPr/>
          <a:lstStyle/>
          <a:p>
            <a:r>
              <a:rPr lang="en-US">
                <a:solidFill>
                  <a:srgbClr val="66FFFF"/>
                </a:solidFill>
              </a:rPr>
              <a:t>Absorbing States (continued)</a:t>
            </a:r>
          </a:p>
          <a:p>
            <a:pPr lvl="1">
              <a:buFontTx/>
              <a:buNone/>
            </a:pPr>
            <a:r>
              <a:rPr lang="en-US" b="1"/>
              <a:t>Answer</a:t>
            </a:r>
          </a:p>
          <a:p>
            <a:pPr>
              <a:buFont typeface="Monotype Sorts" pitchFamily="2" charset="2"/>
              <a:buNone/>
            </a:pPr>
            <a:r>
              <a:rPr lang="en-US"/>
              <a:t>		The answers are given by the bottom row of the </a:t>
            </a:r>
            <a:r>
              <a:rPr lang="en-US" i="1"/>
              <a:t>NR</a:t>
            </a:r>
            <a:r>
              <a:rPr lang="en-US"/>
              <a:t> 	matrix.  The answers are therefore:</a:t>
            </a:r>
          </a:p>
          <a:p>
            <a:pPr>
              <a:buFont typeface="Monotype Sorts" pitchFamily="2" charset="2"/>
              <a:buNone/>
            </a:pPr>
            <a:endParaRPr lang="en-US" sz="1600"/>
          </a:p>
          <a:p>
            <a:pPr>
              <a:buFont typeface="Monotype Sorts" pitchFamily="2" charset="2"/>
              <a:buNone/>
            </a:pPr>
            <a:r>
              <a:rPr lang="en-US"/>
              <a:t>			 Eventually Retiring         =   .12</a:t>
            </a:r>
          </a:p>
          <a:p>
            <a:pPr>
              <a:buFont typeface="Monotype Sorts" pitchFamily="2" charset="2"/>
              <a:buNone/>
            </a:pPr>
            <a:r>
              <a:rPr lang="en-US"/>
              <a:t>               	 Eventually Quitting        =   .64</a:t>
            </a:r>
          </a:p>
          <a:p>
            <a:pPr>
              <a:buFont typeface="Monotype Sorts" pitchFamily="2" charset="2"/>
              <a:buNone/>
            </a:pPr>
            <a:r>
              <a:rPr lang="en-US"/>
              <a:t>               	 Eventually Being Fired   =   .24</a:t>
            </a: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a:lstStyle/>
          <a:p>
            <a:r>
              <a:rPr lang="en-US" dirty="0"/>
              <a:t>End of Chapter </a:t>
            </a:r>
            <a:r>
              <a:rPr lang="en-US" dirty="0" smtClean="0"/>
              <a:t>17</a:t>
            </a:r>
            <a:endParaRPr lang="en-US" dirty="0"/>
          </a:p>
        </p:txBody>
      </p:sp>
      <p:sp>
        <p:nvSpPr>
          <p:cNvPr id="26627" name="AutoShape 3"/>
          <p:cNvSpPr>
            <a:spLocks noChangeArrowheads="1"/>
          </p:cNvSpPr>
          <p:nvPr/>
        </p:nvSpPr>
        <p:spPr bwMode="auto">
          <a:xfrm>
            <a:off x="3802063" y="3048000"/>
            <a:ext cx="1557337" cy="1611313"/>
          </a:xfrm>
          <a:prstGeom prst="roundRect">
            <a:avLst>
              <a:gd name="adj" fmla="val 12065"/>
            </a:avLst>
          </a:prstGeom>
          <a:noFill/>
          <a:ln w="50800">
            <a:solidFill>
              <a:srgbClr val="8CF4EA"/>
            </a:solidFill>
            <a:round/>
            <a:headEnd/>
            <a:tailEnd/>
          </a:ln>
          <a:effectLst>
            <a:outerShdw dist="35921" dir="2700000" algn="ctr" rotWithShape="0">
              <a:srgbClr val="000000"/>
            </a:outerShdw>
          </a:effectLst>
        </p:spPr>
        <p:txBody>
          <a:bodyPr wrap="none" anchor="ctr"/>
          <a:lstStyle/>
          <a:p>
            <a:endParaRPr lang="en-US"/>
          </a:p>
        </p:txBody>
      </p:sp>
      <p:sp>
        <p:nvSpPr>
          <p:cNvPr id="26628" name="Freeform 4"/>
          <p:cNvSpPr>
            <a:spLocks/>
          </p:cNvSpPr>
          <p:nvPr/>
        </p:nvSpPr>
        <p:spPr bwMode="auto">
          <a:xfrm>
            <a:off x="3946525" y="2133600"/>
            <a:ext cx="1681163" cy="2670175"/>
          </a:xfrm>
          <a:custGeom>
            <a:avLst/>
            <a:gdLst/>
            <a:ahLst/>
            <a:cxnLst>
              <a:cxn ang="0">
                <a:pos x="119" y="784"/>
              </a:cxn>
              <a:cxn ang="0">
                <a:pos x="0" y="1239"/>
              </a:cxn>
              <a:cxn ang="0">
                <a:pos x="409" y="1681"/>
              </a:cxn>
              <a:cxn ang="0">
                <a:pos x="1058" y="196"/>
              </a:cxn>
              <a:cxn ang="0">
                <a:pos x="1058" y="0"/>
              </a:cxn>
              <a:cxn ang="0">
                <a:pos x="334" y="1252"/>
              </a:cxn>
              <a:cxn ang="0">
                <a:pos x="119" y="784"/>
              </a:cxn>
            </a:cxnLst>
            <a:rect l="0" t="0" r="r" b="b"/>
            <a:pathLst>
              <a:path w="1059" h="1682">
                <a:moveTo>
                  <a:pt x="119" y="784"/>
                </a:moveTo>
                <a:lnTo>
                  <a:pt x="0" y="1239"/>
                </a:lnTo>
                <a:lnTo>
                  <a:pt x="409" y="1681"/>
                </a:lnTo>
                <a:lnTo>
                  <a:pt x="1058" y="196"/>
                </a:lnTo>
                <a:lnTo>
                  <a:pt x="1058" y="0"/>
                </a:lnTo>
                <a:lnTo>
                  <a:pt x="334" y="1252"/>
                </a:lnTo>
                <a:lnTo>
                  <a:pt x="119" y="784"/>
                </a:lnTo>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12700" cap="rnd"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
        <p:nvSpPr>
          <p:cNvPr id="78851" name="Rectangle 3"/>
          <p:cNvSpPr>
            <a:spLocks noChangeArrowheads="1"/>
          </p:cNvSpPr>
          <p:nvPr/>
        </p:nvSpPr>
        <p:spPr bwMode="auto">
          <a:xfrm>
            <a:off x="446088" y="1109663"/>
            <a:ext cx="8129587" cy="4870450"/>
          </a:xfrm>
          <a:prstGeom prst="rect">
            <a:avLst/>
          </a:prstGeom>
          <a:noFill/>
          <a:ln w="12700">
            <a:noFill/>
            <a:miter lim="800000"/>
            <a:headEnd/>
            <a:tailEnd/>
          </a:ln>
          <a:effectLst/>
        </p:spPr>
        <p:txBody>
          <a:bodyPr lIns="90488" tIns="44450" rIns="90488" bIns="44450"/>
          <a:lstStyle/>
          <a:p>
            <a:pPr marL="342900" indent="-342900" algn="l">
              <a:lnSpc>
                <a:spcPct val="120000"/>
              </a:lnSpc>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a:effectLst>
                  <a:outerShdw blurRad="38100" dist="38100" dir="2700000" algn="tl">
                    <a:srgbClr val="000000"/>
                  </a:outerShdw>
                </a:effectLst>
                <a:cs typeface="Times New Roman" pitchFamily="18" charset="0"/>
              </a:rPr>
              <a:t>Suppose we are interested in analyzing the market share and customer loyalty for Murphy’s Foodliner and Ashley’s Supermarket, the only two grocery stores in a small town. We focus on the sequence of shopping trips of one customer and assume that the customer makes one shopping trip each week to either Murphy’s Foodliner or Ashley’s Supermarket, but not both.</a:t>
            </a:r>
            <a:r>
              <a:rPr lang="en-US" sz="2400">
                <a:effectLst>
                  <a:outerShdw blurRad="38100" dist="38100" dir="2700000" algn="tl">
                    <a:srgbClr val="000000"/>
                  </a:outerShdw>
                </a:effectLst>
              </a:rPr>
              <a:t> </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850900" y="4673600"/>
            <a:ext cx="7518400" cy="10922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9874" name="Rectangle 2"/>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
        <p:nvSpPr>
          <p:cNvPr id="79875" name="Rectangle 3"/>
          <p:cNvSpPr>
            <a:spLocks noChangeArrowheads="1"/>
          </p:cNvSpPr>
          <p:nvPr/>
        </p:nvSpPr>
        <p:spPr bwMode="auto">
          <a:xfrm>
            <a:off x="433388" y="1109663"/>
            <a:ext cx="7989887" cy="4870450"/>
          </a:xfrm>
          <a:prstGeom prst="rect">
            <a:avLst/>
          </a:prstGeom>
          <a:noFill/>
          <a:ln w="12700">
            <a:noFill/>
            <a:miter lim="800000"/>
            <a:headEnd/>
            <a:tailEnd/>
          </a:ln>
          <a:effectLst/>
        </p:spPr>
        <p:txBody>
          <a:bodyPr lIns="90488" tIns="44450" rIns="90488" bIns="44450"/>
          <a:lstStyle/>
          <a:p>
            <a:pPr marL="342900" indent="-342900" algn="l">
              <a:lnSpc>
                <a:spcPct val="120000"/>
              </a:lnSpc>
              <a:spcBef>
                <a:spcPct val="20000"/>
              </a:spcBef>
              <a:buClr>
                <a:srgbClr val="66FFFF"/>
              </a:buClr>
              <a:buSzPct val="75000"/>
              <a:buFont typeface="Monotype Sorts" pitchFamily="2" charset="2"/>
              <a:buNone/>
            </a:pPr>
            <a:r>
              <a:rPr lang="en-US" sz="2400">
                <a:effectLst/>
              </a:rPr>
              <a:t>		</a:t>
            </a:r>
            <a:r>
              <a:rPr lang="en-US" sz="2400">
                <a:effectLst>
                  <a:outerShdw blurRad="38100" dist="38100" dir="2700000" algn="tl">
                    <a:srgbClr val="000000"/>
                  </a:outerShdw>
                </a:effectLst>
              </a:rPr>
              <a:t>We refer to the weekly periods or shopping trips as the </a:t>
            </a:r>
            <a:r>
              <a:rPr lang="en-US" sz="2400" u="sng">
                <a:effectLst>
                  <a:outerShdw blurRad="38100" dist="38100" dir="2700000" algn="tl">
                    <a:srgbClr val="000000"/>
                  </a:outerShdw>
                </a:effectLst>
              </a:rPr>
              <a:t>trials of the process</a:t>
            </a:r>
            <a:r>
              <a:rPr lang="en-US" sz="2400">
                <a:effectLst>
                  <a:outerShdw blurRad="38100" dist="38100" dir="2700000" algn="tl">
                    <a:srgbClr val="000000"/>
                  </a:outerShdw>
                </a:effectLst>
              </a:rPr>
              <a:t>.  Thus, at each trial, the customer will shop at either Murphy’s Foodliner or Ashley’s Supermarket. The particular store selected in a given week is referred to as the </a:t>
            </a:r>
            <a:r>
              <a:rPr lang="en-US" sz="2400" u="sng">
                <a:effectLst>
                  <a:outerShdw blurRad="38100" dist="38100" dir="2700000" algn="tl">
                    <a:srgbClr val="000000"/>
                  </a:outerShdw>
                </a:effectLst>
              </a:rPr>
              <a:t>state of the system</a:t>
            </a:r>
            <a:r>
              <a:rPr lang="en-US" sz="2400">
                <a:effectLst>
                  <a:outerShdw blurRad="38100" dist="38100" dir="2700000" algn="tl">
                    <a:srgbClr val="000000"/>
                  </a:outerShdw>
                </a:effectLst>
              </a:rPr>
              <a:t> in that period. Because the customer has two shopping alternatives at each trial, we say the system has two states. </a:t>
            </a:r>
          </a:p>
          <a:p>
            <a:pPr marL="342900" indent="-342900" algn="l">
              <a:lnSpc>
                <a:spcPct val="120000"/>
              </a:lnSpc>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ea typeface="Calibri" pitchFamily="34" charset="0"/>
                <a:cs typeface="Calibri" pitchFamily="34" charset="0"/>
              </a:rPr>
              <a:t>       State 1. The customer shops at Murphy’s Foodliner.</a:t>
            </a:r>
          </a:p>
          <a:p>
            <a:pPr marL="342900" indent="-342900" algn="l">
              <a:lnSpc>
                <a:spcPct val="120000"/>
              </a:lnSpc>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ea typeface="Calibri" pitchFamily="34" charset="0"/>
                <a:cs typeface="Calibri" pitchFamily="34" charset="0"/>
              </a:rPr>
              <a:t>       State 2. The customer shops at Ashley’s Supermarket.</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831850" y="212725"/>
            <a:ext cx="7475538" cy="509588"/>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Example:  Market Share Analysis</a:t>
            </a:r>
          </a:p>
        </p:txBody>
      </p:sp>
      <p:sp>
        <p:nvSpPr>
          <p:cNvPr id="80899" name="Rectangle 3"/>
          <p:cNvSpPr>
            <a:spLocks noChangeArrowheads="1"/>
          </p:cNvSpPr>
          <p:nvPr/>
        </p:nvSpPr>
        <p:spPr bwMode="auto">
          <a:xfrm>
            <a:off x="446088" y="1109663"/>
            <a:ext cx="8129587" cy="4870450"/>
          </a:xfrm>
          <a:prstGeom prst="rect">
            <a:avLst/>
          </a:prstGeom>
          <a:noFill/>
          <a:ln w="12700">
            <a:noFill/>
            <a:miter lim="800000"/>
            <a:headEnd/>
            <a:tailEnd/>
          </a:ln>
          <a:effectLst/>
        </p:spPr>
        <p:txBody>
          <a:bodyPr lIns="90488" tIns="44450" rIns="90488" bIns="44450"/>
          <a:lstStyle/>
          <a:p>
            <a:pPr marL="342900" indent="-342900" algn="l">
              <a:lnSpc>
                <a:spcPct val="120000"/>
              </a:lnSpc>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rPr>
              <a:t>		</a:t>
            </a:r>
            <a:r>
              <a:rPr lang="en-US" sz="2400">
                <a:effectLst>
                  <a:outerShdw blurRad="38100" dist="38100" dir="2700000" algn="tl">
                    <a:srgbClr val="000000"/>
                  </a:outerShdw>
                </a:effectLst>
                <a:cs typeface="Times New Roman" pitchFamily="18" charset="0"/>
              </a:rPr>
              <a:t>Suppose that, as part of a market research study, we collect data from 100 shoppers over a 10-week period. In reviewing the data, suppose that we find that of all customers who shopped at Murphy’s in a given week, 90% shopped at Murphy’s the following week while 10% switched to Ashley’s. </a:t>
            </a:r>
          </a:p>
          <a:p>
            <a:pPr marL="342900" indent="-342900" algn="l">
              <a:lnSpc>
                <a:spcPct val="120000"/>
              </a:lnSpc>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cs typeface="Times New Roman" pitchFamily="18" charset="0"/>
              </a:rPr>
              <a:t>		Suppose that similar data for the customers who shopped at Ashley’s in a given week show that 80% shopped at Ashley’s the following week while 20% switched  to Murphy’s.</a:t>
            </a:r>
            <a:r>
              <a:rPr lang="en-US" sz="2400">
                <a:solidFill>
                  <a:srgbClr val="000000"/>
                </a:solidFill>
                <a:effectLst>
                  <a:outerShdw blurRad="38100" dist="38100" dir="2700000" algn="tl">
                    <a:srgbClr val="FFFFFF"/>
                  </a:outerShdw>
                </a:effectLst>
                <a:cs typeface="Times New Roman" pitchFamily="18" charset="0"/>
              </a:rPr>
              <a:t> </a:t>
            </a:r>
            <a:r>
              <a:rPr lang="en-US" sz="2400">
                <a:effectLst>
                  <a:outerShdw blurRad="38100" dist="38100" dir="2700000" algn="tl">
                    <a:srgbClr val="000000"/>
                  </a:outerShdw>
                </a:effectLst>
                <a:cs typeface="Times New Roman" pitchFamily="18" charset="0"/>
              </a:rPr>
              <a:t> </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836613" y="236538"/>
            <a:ext cx="7475537" cy="433387"/>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Transition Probabilities</a:t>
            </a:r>
          </a:p>
        </p:txBody>
      </p:sp>
      <p:sp>
        <p:nvSpPr>
          <p:cNvPr id="103427" name="Rectangle 3"/>
          <p:cNvSpPr>
            <a:spLocks noChangeArrowheads="1"/>
          </p:cNvSpPr>
          <p:nvPr/>
        </p:nvSpPr>
        <p:spPr bwMode="auto">
          <a:xfrm>
            <a:off x="685800" y="1103313"/>
            <a:ext cx="7886700" cy="1684337"/>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u="sng">
                <a:effectLst>
                  <a:outerShdw blurRad="38100" dist="38100" dir="2700000" algn="tl">
                    <a:srgbClr val="000000"/>
                  </a:outerShdw>
                </a:effectLst>
              </a:rPr>
              <a:t>Transition probabilities</a:t>
            </a:r>
            <a:r>
              <a:rPr lang="en-US" sz="2400">
                <a:effectLst>
                  <a:outerShdw blurRad="38100" dist="38100" dir="2700000" algn="tl">
                    <a:srgbClr val="000000"/>
                  </a:outerShdw>
                </a:effectLst>
              </a:rPr>
              <a:t> govern the manner in which the state of the system changes from one stage to the next.  These are often represented in a </a:t>
            </a:r>
            <a:r>
              <a:rPr lang="en-US" sz="2400" u="sng">
                <a:effectLst>
                  <a:outerShdw blurRad="38100" dist="38100" dir="2700000" algn="tl">
                    <a:srgbClr val="000000"/>
                  </a:outerShdw>
                </a:effectLst>
              </a:rPr>
              <a:t>transition matrix</a:t>
            </a:r>
            <a:r>
              <a:rPr lang="en-US" sz="2400">
                <a:effectLst>
                  <a:outerShdw blurRad="38100" dist="38100" dir="2700000" algn="tl">
                    <a:srgbClr val="000000"/>
                  </a:outerShdw>
                </a:effectLst>
              </a:rPr>
              <a:t>. </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685800" y="52388"/>
            <a:ext cx="7772400" cy="814387"/>
          </a:xfrm>
          <a:prstGeom prst="rect">
            <a:avLst/>
          </a:prstGeom>
          <a:noFill/>
          <a:ln w="12700">
            <a:noFill/>
            <a:miter lim="800000"/>
            <a:headEnd/>
            <a:tailEnd/>
          </a:ln>
          <a:effectLst/>
        </p:spPr>
        <p:txBody>
          <a:bodyPr lIns="90488" tIns="44450" rIns="90488" bIns="44450" anchor="ctr"/>
          <a:lstStyle/>
          <a:p>
            <a:r>
              <a:rPr lang="en-US" sz="2800">
                <a:solidFill>
                  <a:srgbClr val="66FFFF"/>
                </a:solidFill>
                <a:effectLst>
                  <a:outerShdw blurRad="38100" dist="38100" dir="2700000" algn="tl">
                    <a:srgbClr val="000000"/>
                  </a:outerShdw>
                </a:effectLst>
              </a:rPr>
              <a:t>Transition Probabilities</a:t>
            </a:r>
          </a:p>
        </p:txBody>
      </p:sp>
      <p:sp>
        <p:nvSpPr>
          <p:cNvPr id="104451" name="Rectangle 3"/>
          <p:cNvSpPr>
            <a:spLocks noChangeArrowheads="1"/>
          </p:cNvSpPr>
          <p:nvPr/>
        </p:nvSpPr>
        <p:spPr bwMode="auto">
          <a:xfrm>
            <a:off x="687388" y="1104900"/>
            <a:ext cx="7886700" cy="40465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rPr>
              <a:t>A system has a </a:t>
            </a:r>
            <a:r>
              <a:rPr lang="en-US" sz="2400" u="sng">
                <a:effectLst>
                  <a:outerShdw blurRad="38100" dist="38100" dir="2700000" algn="tl">
                    <a:srgbClr val="000000"/>
                  </a:outerShdw>
                </a:effectLst>
              </a:rPr>
              <a:t>finite Markov chain</a:t>
            </a:r>
            <a:r>
              <a:rPr lang="en-US" sz="2400">
                <a:effectLst>
                  <a:outerShdw blurRad="38100" dist="38100" dir="2700000" algn="tl">
                    <a:srgbClr val="000000"/>
                  </a:outerShdw>
                </a:effectLst>
              </a:rPr>
              <a:t> with </a:t>
            </a:r>
            <a:r>
              <a:rPr lang="en-US" sz="2400" u="sng">
                <a:effectLst>
                  <a:outerShdw blurRad="38100" dist="38100" dir="2700000" algn="tl">
                    <a:srgbClr val="000000"/>
                  </a:outerShdw>
                </a:effectLst>
              </a:rPr>
              <a:t>stationary transition probabilities</a:t>
            </a:r>
            <a:r>
              <a:rPr lang="en-US" sz="2400">
                <a:effectLst>
                  <a:outerShdw blurRad="38100" dist="38100" dir="2700000" algn="tl">
                    <a:srgbClr val="000000"/>
                  </a:outerShdw>
                </a:effectLst>
              </a:rPr>
              <a:t> if:</a:t>
            </a:r>
          </a:p>
          <a:p>
            <a:pPr marL="742950" lvl="1" indent="-285750" algn="l">
              <a:spcBef>
                <a:spcPct val="20000"/>
              </a:spcBef>
              <a:buClr>
                <a:srgbClr val="66FFFF"/>
              </a:buClr>
              <a:buSzPct val="125000"/>
              <a:buFontTx/>
              <a:buChar char="•"/>
            </a:pPr>
            <a:r>
              <a:rPr lang="en-US" sz="2400">
                <a:effectLst>
                  <a:outerShdw blurRad="38100" dist="38100" dir="2700000" algn="tl">
                    <a:srgbClr val="000000"/>
                  </a:outerShdw>
                </a:effectLst>
              </a:rPr>
              <a:t>there are a finite number of states,</a:t>
            </a:r>
          </a:p>
          <a:p>
            <a:pPr marL="742950" lvl="1" indent="-285750" algn="l">
              <a:spcBef>
                <a:spcPct val="20000"/>
              </a:spcBef>
              <a:buClr>
                <a:srgbClr val="66FFFF"/>
              </a:buClr>
              <a:buSzPct val="125000"/>
              <a:buFontTx/>
              <a:buChar char="•"/>
            </a:pPr>
            <a:r>
              <a:rPr lang="en-US" sz="2400">
                <a:effectLst>
                  <a:outerShdw blurRad="38100" dist="38100" dir="2700000" algn="tl">
                    <a:srgbClr val="000000"/>
                  </a:outerShdw>
                </a:effectLst>
              </a:rPr>
              <a:t>the transition probabilities remain constant from stage to stage, and</a:t>
            </a:r>
          </a:p>
          <a:p>
            <a:pPr marL="742950" lvl="1" indent="-285750" algn="l">
              <a:spcBef>
                <a:spcPct val="20000"/>
              </a:spcBef>
              <a:buClr>
                <a:srgbClr val="66FFFF"/>
              </a:buClr>
              <a:buSzPct val="125000"/>
              <a:buFontTx/>
              <a:buChar char="•"/>
            </a:pPr>
            <a:r>
              <a:rPr lang="en-US" sz="2400">
                <a:effectLst>
                  <a:outerShdw blurRad="38100" dist="38100" dir="2700000" algn="tl">
                    <a:srgbClr val="000000"/>
                  </a:outerShdw>
                </a:effectLst>
              </a:rPr>
              <a:t>the probability of the process being in a particular state at stage </a:t>
            </a:r>
            <a:r>
              <a:rPr lang="en-US" sz="2400" i="1">
                <a:effectLst>
                  <a:outerShdw blurRad="38100" dist="38100" dir="2700000" algn="tl">
                    <a:srgbClr val="000000"/>
                  </a:outerShdw>
                </a:effectLst>
              </a:rPr>
              <a:t>n+</a:t>
            </a:r>
            <a:r>
              <a:rPr lang="en-US" sz="2400">
                <a:effectLst>
                  <a:outerShdw blurRad="38100" dist="38100" dir="2700000" algn="tl">
                    <a:srgbClr val="000000"/>
                  </a:outerShdw>
                </a:effectLst>
              </a:rPr>
              <a:t>1 is completely determined by the state of the process at stage </a:t>
            </a:r>
            <a:r>
              <a:rPr lang="en-US" sz="2400" i="1">
                <a:effectLst>
                  <a:outerShdw blurRad="38100" dist="38100" dir="2700000" algn="tl">
                    <a:srgbClr val="000000"/>
                  </a:outerShdw>
                </a:effectLst>
              </a:rPr>
              <a:t>n</a:t>
            </a:r>
            <a:r>
              <a:rPr lang="en-US" sz="2400">
                <a:effectLst>
                  <a:outerShdw blurRad="38100" dist="38100" dir="2700000" algn="tl">
                    <a:srgbClr val="000000"/>
                  </a:outerShdw>
                </a:effectLst>
              </a:rPr>
              <a:t> (and not the state at stage </a:t>
            </a:r>
            <a:r>
              <a:rPr lang="en-US" sz="2400" i="1">
                <a:effectLst>
                  <a:outerShdw blurRad="38100" dist="38100" dir="2700000" algn="tl">
                    <a:srgbClr val="000000"/>
                  </a:outerShdw>
                </a:effectLst>
              </a:rPr>
              <a:t>n-</a:t>
            </a:r>
            <a:r>
              <a:rPr lang="en-US" sz="2400">
                <a:effectLst>
                  <a:outerShdw blurRad="38100" dist="38100" dir="2700000" algn="tl">
                    <a:srgbClr val="000000"/>
                  </a:outerShdw>
                </a:effectLst>
              </a:rPr>
              <a:t>1).  This is referred to as the </a:t>
            </a:r>
            <a:r>
              <a:rPr lang="en-US" sz="2400" u="sng">
                <a:effectLst>
                  <a:outerShdw blurRad="38100" dist="38100" dir="2700000" algn="tl">
                    <a:srgbClr val="000000"/>
                  </a:outerShdw>
                </a:effectLst>
              </a:rPr>
              <a:t>memory-less property</a:t>
            </a:r>
            <a:r>
              <a:rPr lang="en-US" sz="2400">
                <a:effectLst>
                  <a:outerShdw blurRad="38100" dist="38100" dir="2700000" algn="tl">
                    <a:srgbClr val="000000"/>
                  </a:outerShdw>
                </a:effectLst>
              </a:rPr>
              <a:t>.</a:t>
            </a: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QMB11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QMB11ch0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defRPr>
        </a:defPPr>
      </a:lstStyle>
    </a:lnDef>
  </a:objectDefaults>
  <a:extraClrSchemeLst>
    <a:extraClrScheme>
      <a:clrScheme name="QMB11ch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QMB11ch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QMB11ch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QMB11ch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QMB11ch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QMB11ch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QMB11ch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C:\Slides\QMB11ppt\QMB11ch01.ppt</Template>
  <TotalTime>521</TotalTime>
  <Pages>23</Pages>
  <Words>1027</Words>
  <Application>Microsoft Office PowerPoint</Application>
  <PresentationFormat>On-screen Show (4:3)</PresentationFormat>
  <Paragraphs>323</Paragraphs>
  <Slides>45</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QMB11ch01</vt:lpstr>
      <vt:lpstr>MathType 6.0 Equation</vt:lpstr>
      <vt:lpstr>PowerPoint Presentation</vt:lpstr>
      <vt:lpstr>Chapter 17  Markov Processes</vt:lpstr>
      <vt:lpstr>Markov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North’s Hardware</vt:lpstr>
      <vt:lpstr>Example:  North’s Hardware</vt:lpstr>
      <vt:lpstr>Example:  North’s Hardware</vt:lpstr>
      <vt:lpstr>Example:  North’s Hardware</vt:lpstr>
      <vt:lpstr>Example:  North’s Hardware</vt:lpstr>
      <vt:lpstr>Example:  North’s Hardware</vt:lpstr>
      <vt:lpstr>Example:  North’s Hardware</vt:lpstr>
      <vt:lpstr>Example:  North’s Hardware</vt:lpstr>
      <vt:lpstr>Example:  North’s Hardware</vt:lpstr>
      <vt:lpstr>Example:  North’s Hardware</vt:lpstr>
      <vt:lpstr>PowerPoint Presentation</vt:lpstr>
      <vt:lpstr>PowerPoint Presentation</vt:lpstr>
      <vt:lpstr>PowerPoint Presentation</vt:lpstr>
      <vt:lpstr>Example:  Jetair Aerospace</vt:lpstr>
      <vt:lpstr>Example:  Jetair Aerospace</vt:lpstr>
      <vt:lpstr>PowerPoint Presentation</vt:lpstr>
      <vt:lpstr>Example:  Jetair Aerospace</vt:lpstr>
      <vt:lpstr>Example:  Jetair Aerospace</vt:lpstr>
      <vt:lpstr>PowerPoint Presentation</vt:lpstr>
      <vt:lpstr>Example:  Jetair Aerospace</vt:lpstr>
      <vt:lpstr>Example:  Jetair Aerospace</vt:lpstr>
      <vt:lpstr>Example:  Jetair Aerospace</vt:lpstr>
      <vt:lpstr>Example:  Jetair Aerospace</vt:lpstr>
      <vt:lpstr>End of Chapter 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subject>Markov Processes</dc:subject>
  <dc:creator>John Loucks</dc:creator>
  <cp:lastModifiedBy>John IV</cp:lastModifiedBy>
  <cp:revision>86</cp:revision>
  <cp:lastPrinted>1601-01-01T00:00:00Z</cp:lastPrinted>
  <dcterms:created xsi:type="dcterms:W3CDTF">1996-04-17T17:08:24Z</dcterms:created>
  <dcterms:modified xsi:type="dcterms:W3CDTF">2012-02-16T16:34:37Z</dcterms:modified>
</cp:coreProperties>
</file>