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57" r:id="rId1"/>
  </p:sldMasterIdLst>
  <p:notesMasterIdLst>
    <p:notesMasterId r:id="rId62"/>
  </p:notesMasterIdLst>
  <p:handoutMasterIdLst>
    <p:handoutMasterId r:id="rId63"/>
  </p:handoutMasterIdLst>
  <p:sldIdLst>
    <p:sldId id="257" r:id="rId2"/>
    <p:sldId id="354" r:id="rId3"/>
    <p:sldId id="345" r:id="rId4"/>
    <p:sldId id="346" r:id="rId5"/>
    <p:sldId id="311" r:id="rId6"/>
    <p:sldId id="350" r:id="rId7"/>
    <p:sldId id="258" r:id="rId8"/>
    <p:sldId id="347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2" r:id="rId17"/>
    <p:sldId id="363" r:id="rId18"/>
    <p:sldId id="369" r:id="rId19"/>
    <p:sldId id="273" r:id="rId20"/>
    <p:sldId id="370" r:id="rId21"/>
    <p:sldId id="371" r:id="rId22"/>
    <p:sldId id="372" r:id="rId23"/>
    <p:sldId id="373" r:id="rId24"/>
    <p:sldId id="324" r:id="rId25"/>
    <p:sldId id="325" r:id="rId26"/>
    <p:sldId id="327" r:id="rId27"/>
    <p:sldId id="326" r:id="rId28"/>
    <p:sldId id="328" r:id="rId29"/>
    <p:sldId id="329" r:id="rId30"/>
    <p:sldId id="330" r:id="rId31"/>
    <p:sldId id="331" r:id="rId32"/>
    <p:sldId id="332" r:id="rId33"/>
    <p:sldId id="333" r:id="rId34"/>
    <p:sldId id="334" r:id="rId35"/>
    <p:sldId id="335" r:id="rId36"/>
    <p:sldId id="336" r:id="rId37"/>
    <p:sldId id="353" r:id="rId38"/>
    <p:sldId id="337" r:id="rId39"/>
    <p:sldId id="338" r:id="rId40"/>
    <p:sldId id="339" r:id="rId41"/>
    <p:sldId id="352" r:id="rId42"/>
    <p:sldId id="288" r:id="rId43"/>
    <p:sldId id="289" r:id="rId44"/>
    <p:sldId id="367" r:id="rId45"/>
    <p:sldId id="368" r:id="rId46"/>
    <p:sldId id="290" r:id="rId47"/>
    <p:sldId id="292" r:id="rId48"/>
    <p:sldId id="293" r:id="rId49"/>
    <p:sldId id="297" r:id="rId50"/>
    <p:sldId id="302" r:id="rId51"/>
    <p:sldId id="303" r:id="rId52"/>
    <p:sldId id="304" r:id="rId53"/>
    <p:sldId id="342" r:id="rId54"/>
    <p:sldId id="305" r:id="rId55"/>
    <p:sldId id="306" r:id="rId56"/>
    <p:sldId id="307" r:id="rId57"/>
    <p:sldId id="298" r:id="rId58"/>
    <p:sldId id="375" r:id="rId59"/>
    <p:sldId id="376" r:id="rId60"/>
    <p:sldId id="294" r:id="rId61"/>
  </p:sldIdLst>
  <p:sldSz cx="9144000" cy="6858000" type="screen4x3"/>
  <p:notesSz cx="6856413" cy="9083675"/>
  <p:embeddedFontLst>
    <p:embeddedFont>
      <p:font typeface="Book Antiqua" pitchFamily="18" charset="0"/>
      <p:regular r:id="rId64"/>
      <p:bold r:id="rId65"/>
      <p:italic r:id="rId66"/>
      <p:boldItalic r:id="rId67"/>
    </p:embeddedFont>
    <p:embeddedFont>
      <p:font typeface="Monotype Sorts" charset="2"/>
      <p:regular r:id="rId68"/>
    </p:embeddedFont>
    <p:embeddedFont>
      <p:font typeface="MT Extra" pitchFamily="18" charset="2"/>
      <p:regular r:id="rId69"/>
    </p:embeddedFont>
  </p:embeddedFont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F76"/>
    <a:srgbClr val="005986"/>
    <a:srgbClr val="004568"/>
    <a:srgbClr val="004364"/>
    <a:srgbClr val="356BA1"/>
    <a:srgbClr val="003366"/>
    <a:srgbClr val="454567"/>
    <a:srgbClr val="434365"/>
    <a:srgbClr val="53537D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63" autoAdjust="0"/>
    <p:restoredTop sz="96403" autoAdjust="0"/>
  </p:normalViewPr>
  <p:slideViewPr>
    <p:cSldViewPr snapToGrid="0">
      <p:cViewPr>
        <p:scale>
          <a:sx n="70" d="100"/>
          <a:sy n="70" d="100"/>
        </p:scale>
        <p:origin x="-168" y="-72"/>
      </p:cViewPr>
      <p:guideLst>
        <p:guide orient="horz" pos="782"/>
        <p:guide pos="520"/>
      </p:guideLst>
    </p:cSldViewPr>
  </p:slideViewPr>
  <p:outlineViewPr>
    <p:cViewPr>
      <p:scale>
        <a:sx n="33" d="100"/>
        <a:sy n="33" d="100"/>
      </p:scale>
      <p:origin x="0" y="5646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  <p:sld r:id="rId42" collapse="1"/>
      <p:sld r:id="rId43" collapse="1"/>
      <p:sld r:id="rId44" collapse="1"/>
      <p:sld r:id="rId45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68" Type="http://schemas.openxmlformats.org/officeDocument/2006/relationships/font" Target="fonts/font5.fntdata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font" Target="fonts/font2.fntdata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font" Target="fonts/font1.fntdata"/><Relationship Id="rId69" Type="http://schemas.openxmlformats.org/officeDocument/2006/relationships/font" Target="fonts/font6.fntdata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font" Target="fonts/font4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2.xml"/><Relationship Id="rId13" Type="http://schemas.openxmlformats.org/officeDocument/2006/relationships/slide" Target="slides/slide20.xml"/><Relationship Id="rId18" Type="http://schemas.openxmlformats.org/officeDocument/2006/relationships/slide" Target="slides/slide26.xml"/><Relationship Id="rId26" Type="http://schemas.openxmlformats.org/officeDocument/2006/relationships/slide" Target="slides/slide35.xml"/><Relationship Id="rId39" Type="http://schemas.openxmlformats.org/officeDocument/2006/relationships/slide" Target="slides/slide51.xml"/><Relationship Id="rId3" Type="http://schemas.openxmlformats.org/officeDocument/2006/relationships/slide" Target="slides/slide3.xml"/><Relationship Id="rId21" Type="http://schemas.openxmlformats.org/officeDocument/2006/relationships/slide" Target="slides/slide30.xml"/><Relationship Id="rId34" Type="http://schemas.openxmlformats.org/officeDocument/2006/relationships/slide" Target="slides/slide46.xml"/><Relationship Id="rId42" Type="http://schemas.openxmlformats.org/officeDocument/2006/relationships/slide" Target="slides/slide54.xml"/><Relationship Id="rId7" Type="http://schemas.openxmlformats.org/officeDocument/2006/relationships/slide" Target="slides/slide11.xml"/><Relationship Id="rId12" Type="http://schemas.openxmlformats.org/officeDocument/2006/relationships/slide" Target="slides/slide18.xml"/><Relationship Id="rId17" Type="http://schemas.openxmlformats.org/officeDocument/2006/relationships/slide" Target="slides/slide25.xml"/><Relationship Id="rId25" Type="http://schemas.openxmlformats.org/officeDocument/2006/relationships/slide" Target="slides/slide34.xml"/><Relationship Id="rId33" Type="http://schemas.openxmlformats.org/officeDocument/2006/relationships/slide" Target="slides/slide44.xml"/><Relationship Id="rId38" Type="http://schemas.openxmlformats.org/officeDocument/2006/relationships/slide" Target="slides/slide50.xml"/><Relationship Id="rId2" Type="http://schemas.openxmlformats.org/officeDocument/2006/relationships/slide" Target="slides/slide2.xml"/><Relationship Id="rId16" Type="http://schemas.openxmlformats.org/officeDocument/2006/relationships/slide" Target="slides/slide24.xml"/><Relationship Id="rId20" Type="http://schemas.openxmlformats.org/officeDocument/2006/relationships/slide" Target="slides/slide29.xml"/><Relationship Id="rId29" Type="http://schemas.openxmlformats.org/officeDocument/2006/relationships/slide" Target="slides/slide39.xml"/><Relationship Id="rId41" Type="http://schemas.openxmlformats.org/officeDocument/2006/relationships/slide" Target="slides/slide53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11" Type="http://schemas.openxmlformats.org/officeDocument/2006/relationships/slide" Target="slides/slide15.xml"/><Relationship Id="rId24" Type="http://schemas.openxmlformats.org/officeDocument/2006/relationships/slide" Target="slides/slide33.xml"/><Relationship Id="rId32" Type="http://schemas.openxmlformats.org/officeDocument/2006/relationships/slide" Target="slides/slide43.xml"/><Relationship Id="rId37" Type="http://schemas.openxmlformats.org/officeDocument/2006/relationships/slide" Target="slides/slide49.xml"/><Relationship Id="rId40" Type="http://schemas.openxmlformats.org/officeDocument/2006/relationships/slide" Target="slides/slide52.xml"/><Relationship Id="rId45" Type="http://schemas.openxmlformats.org/officeDocument/2006/relationships/slide" Target="slides/slide57.xml"/><Relationship Id="rId5" Type="http://schemas.openxmlformats.org/officeDocument/2006/relationships/slide" Target="slides/slide7.xml"/><Relationship Id="rId15" Type="http://schemas.openxmlformats.org/officeDocument/2006/relationships/slide" Target="slides/slide22.xml"/><Relationship Id="rId23" Type="http://schemas.openxmlformats.org/officeDocument/2006/relationships/slide" Target="slides/slide32.xml"/><Relationship Id="rId28" Type="http://schemas.openxmlformats.org/officeDocument/2006/relationships/slide" Target="slides/slide38.xml"/><Relationship Id="rId36" Type="http://schemas.openxmlformats.org/officeDocument/2006/relationships/slide" Target="slides/slide48.xml"/><Relationship Id="rId10" Type="http://schemas.openxmlformats.org/officeDocument/2006/relationships/slide" Target="slides/slide14.xml"/><Relationship Id="rId19" Type="http://schemas.openxmlformats.org/officeDocument/2006/relationships/slide" Target="slides/slide27.xml"/><Relationship Id="rId31" Type="http://schemas.openxmlformats.org/officeDocument/2006/relationships/slide" Target="slides/slide42.xml"/><Relationship Id="rId44" Type="http://schemas.openxmlformats.org/officeDocument/2006/relationships/slide" Target="slides/slide56.xml"/><Relationship Id="rId4" Type="http://schemas.openxmlformats.org/officeDocument/2006/relationships/slide" Target="slides/slide6.xml"/><Relationship Id="rId9" Type="http://schemas.openxmlformats.org/officeDocument/2006/relationships/slide" Target="slides/slide13.xml"/><Relationship Id="rId14" Type="http://schemas.openxmlformats.org/officeDocument/2006/relationships/slide" Target="slides/slide21.xml"/><Relationship Id="rId22" Type="http://schemas.openxmlformats.org/officeDocument/2006/relationships/slide" Target="slides/slide31.xml"/><Relationship Id="rId27" Type="http://schemas.openxmlformats.org/officeDocument/2006/relationships/slide" Target="slides/slide36.xml"/><Relationship Id="rId30" Type="http://schemas.openxmlformats.org/officeDocument/2006/relationships/slide" Target="slides/slide40.xml"/><Relationship Id="rId35" Type="http://schemas.openxmlformats.org/officeDocument/2006/relationships/slide" Target="slides/slide47.xml"/><Relationship Id="rId43" Type="http://schemas.openxmlformats.org/officeDocument/2006/relationships/slide" Target="slides/slide5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80163" y="8693150"/>
            <a:ext cx="40640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135" tIns="44277" rIns="90135" bIns="44277" anchor="ctr">
            <a:spAutoFit/>
          </a:bodyPr>
          <a:lstStyle/>
          <a:p>
            <a:pPr algn="r" defTabSz="911225"/>
            <a:fld id="{46FB8098-7BC2-4B7D-9E25-EF769B6E1CB9}" type="slidenum">
              <a:rPr lang="en-US" sz="1400">
                <a:effectLst/>
              </a:rPr>
              <a:pPr algn="r" defTabSz="911225"/>
              <a:t>‹#›</a:t>
            </a:fld>
            <a:endParaRPr lang="en-US" sz="14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47191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14825"/>
            <a:ext cx="5027613" cy="408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35" tIns="44277" rIns="90135" bIns="442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87388"/>
            <a:ext cx="4525963" cy="3394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80163" y="8693150"/>
            <a:ext cx="40640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135" tIns="44277" rIns="90135" bIns="44277" anchor="ctr">
            <a:spAutoFit/>
          </a:bodyPr>
          <a:lstStyle/>
          <a:p>
            <a:pPr algn="r" defTabSz="911225"/>
            <a:fld id="{6B0DA0E0-1ADA-4E95-82DE-7A25BF4E6BFB}" type="slidenum">
              <a:rPr lang="en-US" sz="1400">
                <a:effectLst/>
              </a:rPr>
              <a:pPr algn="r" defTabSz="911225"/>
              <a:t>‹#›</a:t>
            </a:fld>
            <a:endParaRPr lang="en-US" sz="14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32079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4905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85545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2413" y="52388"/>
            <a:ext cx="1971675" cy="5695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2388"/>
            <a:ext cx="5764213" cy="5695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9360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5096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1053908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388" y="1104900"/>
            <a:ext cx="3867150" cy="464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1104900"/>
            <a:ext cx="3867150" cy="464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78085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91170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92021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6715413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0463832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4324963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>
                <a:gamma/>
                <a:shade val="46275"/>
                <a:invGamma/>
              </a:srgbClr>
            </a:gs>
            <a:gs pos="50000">
              <a:srgbClr val="666699"/>
            </a:gs>
            <a:gs pos="100000">
              <a:srgbClr val="666699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066" name="Group 2"/>
          <p:cNvGrpSpPr>
            <a:grpSpLocks/>
          </p:cNvGrpSpPr>
          <p:nvPr/>
        </p:nvGrpSpPr>
        <p:grpSpPr bwMode="auto">
          <a:xfrm>
            <a:off x="457200" y="304800"/>
            <a:ext cx="8231188" cy="6183313"/>
            <a:chOff x="372" y="186"/>
            <a:chExt cx="5185" cy="3895"/>
          </a:xfrm>
        </p:grpSpPr>
        <p:grpSp>
          <p:nvGrpSpPr>
            <p:cNvPr id="216067" name="Group 3"/>
            <p:cNvGrpSpPr>
              <a:grpSpLocks/>
            </p:cNvGrpSpPr>
            <p:nvPr/>
          </p:nvGrpSpPr>
          <p:grpSpPr bwMode="auto">
            <a:xfrm>
              <a:off x="372" y="186"/>
              <a:ext cx="5185" cy="919"/>
              <a:chOff x="372" y="186"/>
              <a:chExt cx="5185" cy="919"/>
            </a:xfrm>
          </p:grpSpPr>
          <p:sp>
            <p:nvSpPr>
              <p:cNvPr id="216068" name="Freeform 4"/>
              <p:cNvSpPr>
                <a:spLocks/>
              </p:cNvSpPr>
              <p:nvPr/>
            </p:nvSpPr>
            <p:spPr bwMode="auto">
              <a:xfrm>
                <a:off x="372" y="192"/>
                <a:ext cx="86" cy="913"/>
              </a:xfrm>
              <a:custGeom>
                <a:avLst/>
                <a:gdLst>
                  <a:gd name="T0" fmla="*/ 0 w 86"/>
                  <a:gd name="T1" fmla="*/ 0 h 913"/>
                  <a:gd name="T2" fmla="*/ 85 w 86"/>
                  <a:gd name="T3" fmla="*/ 96 h 913"/>
                  <a:gd name="T4" fmla="*/ 85 w 86"/>
                  <a:gd name="T5" fmla="*/ 816 h 913"/>
                  <a:gd name="T6" fmla="*/ 0 w 86"/>
                  <a:gd name="T7" fmla="*/ 912 h 913"/>
                  <a:gd name="T8" fmla="*/ 0 w 86"/>
                  <a:gd name="T9" fmla="*/ 0 h 9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6" h="913">
                    <a:moveTo>
                      <a:pt x="0" y="0"/>
                    </a:moveTo>
                    <a:lnTo>
                      <a:pt x="85" y="96"/>
                    </a:lnTo>
                    <a:lnTo>
                      <a:pt x="85" y="816"/>
                    </a:lnTo>
                    <a:lnTo>
                      <a:pt x="0" y="912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69" name="Freeform 5"/>
              <p:cNvSpPr>
                <a:spLocks/>
              </p:cNvSpPr>
              <p:nvPr/>
            </p:nvSpPr>
            <p:spPr bwMode="auto">
              <a:xfrm>
                <a:off x="5470" y="186"/>
                <a:ext cx="87" cy="910"/>
              </a:xfrm>
              <a:custGeom>
                <a:avLst/>
                <a:gdLst>
                  <a:gd name="T0" fmla="*/ 86 w 87"/>
                  <a:gd name="T1" fmla="*/ 0 h 910"/>
                  <a:gd name="T2" fmla="*/ 0 w 87"/>
                  <a:gd name="T3" fmla="*/ 93 h 910"/>
                  <a:gd name="T4" fmla="*/ 0 w 87"/>
                  <a:gd name="T5" fmla="*/ 813 h 910"/>
                  <a:gd name="T6" fmla="*/ 86 w 87"/>
                  <a:gd name="T7" fmla="*/ 909 h 910"/>
                  <a:gd name="T8" fmla="*/ 86 w 87"/>
                  <a:gd name="T9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910">
                    <a:moveTo>
                      <a:pt x="86" y="0"/>
                    </a:moveTo>
                    <a:lnTo>
                      <a:pt x="0" y="93"/>
                    </a:lnTo>
                    <a:lnTo>
                      <a:pt x="0" y="813"/>
                    </a:lnTo>
                    <a:lnTo>
                      <a:pt x="86" y="909"/>
                    </a:lnTo>
                    <a:lnTo>
                      <a:pt x="86" y="0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70" name="Freeform 6"/>
              <p:cNvSpPr>
                <a:spLocks/>
              </p:cNvSpPr>
              <p:nvPr/>
            </p:nvSpPr>
            <p:spPr bwMode="auto">
              <a:xfrm>
                <a:off x="372" y="189"/>
                <a:ext cx="5185" cy="103"/>
              </a:xfrm>
              <a:custGeom>
                <a:avLst/>
                <a:gdLst>
                  <a:gd name="T0" fmla="*/ 0 w 5185"/>
                  <a:gd name="T1" fmla="*/ 0 h 103"/>
                  <a:gd name="T2" fmla="*/ 5184 w 5185"/>
                  <a:gd name="T3" fmla="*/ 3 h 103"/>
                  <a:gd name="T4" fmla="*/ 5093 w 5185"/>
                  <a:gd name="T5" fmla="*/ 102 h 103"/>
                  <a:gd name="T6" fmla="*/ 88 w 5185"/>
                  <a:gd name="T7" fmla="*/ 102 h 103"/>
                  <a:gd name="T8" fmla="*/ 0 w 5185"/>
                  <a:gd name="T9" fmla="*/ 0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85" h="103">
                    <a:moveTo>
                      <a:pt x="0" y="0"/>
                    </a:moveTo>
                    <a:lnTo>
                      <a:pt x="5184" y="3"/>
                    </a:lnTo>
                    <a:lnTo>
                      <a:pt x="5093" y="102"/>
                    </a:lnTo>
                    <a:lnTo>
                      <a:pt x="88" y="102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6071" name="Group 7"/>
            <p:cNvGrpSpPr>
              <a:grpSpLocks/>
            </p:cNvGrpSpPr>
            <p:nvPr/>
          </p:nvGrpSpPr>
          <p:grpSpPr bwMode="auto">
            <a:xfrm>
              <a:off x="372" y="291"/>
              <a:ext cx="5185" cy="3790"/>
              <a:chOff x="372" y="291"/>
              <a:chExt cx="5185" cy="3790"/>
            </a:xfrm>
          </p:grpSpPr>
          <p:sp>
            <p:nvSpPr>
              <p:cNvPr id="216072" name="Freeform 8"/>
              <p:cNvSpPr>
                <a:spLocks/>
              </p:cNvSpPr>
              <p:nvPr/>
            </p:nvSpPr>
            <p:spPr bwMode="auto">
              <a:xfrm>
                <a:off x="372" y="807"/>
                <a:ext cx="79" cy="3274"/>
              </a:xfrm>
              <a:custGeom>
                <a:avLst/>
                <a:gdLst>
                  <a:gd name="T0" fmla="*/ 0 w 79"/>
                  <a:gd name="T1" fmla="*/ 0 h 3274"/>
                  <a:gd name="T2" fmla="*/ 78 w 79"/>
                  <a:gd name="T3" fmla="*/ 107 h 3274"/>
                  <a:gd name="T4" fmla="*/ 78 w 79"/>
                  <a:gd name="T5" fmla="*/ 3166 h 3274"/>
                  <a:gd name="T6" fmla="*/ 0 w 79"/>
                  <a:gd name="T7" fmla="*/ 3273 h 3274"/>
                  <a:gd name="T8" fmla="*/ 0 w 79"/>
                  <a:gd name="T9" fmla="*/ 0 h 3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9" h="3274">
                    <a:moveTo>
                      <a:pt x="0" y="0"/>
                    </a:moveTo>
                    <a:lnTo>
                      <a:pt x="78" y="107"/>
                    </a:lnTo>
                    <a:lnTo>
                      <a:pt x="78" y="3166"/>
                    </a:lnTo>
                    <a:lnTo>
                      <a:pt x="0" y="3273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73" name="Freeform 9"/>
              <p:cNvSpPr>
                <a:spLocks/>
              </p:cNvSpPr>
              <p:nvPr/>
            </p:nvSpPr>
            <p:spPr bwMode="auto">
              <a:xfrm>
                <a:off x="5470" y="747"/>
                <a:ext cx="84" cy="3325"/>
              </a:xfrm>
              <a:custGeom>
                <a:avLst/>
                <a:gdLst>
                  <a:gd name="T0" fmla="*/ 83 w 84"/>
                  <a:gd name="T1" fmla="*/ 0 h 3325"/>
                  <a:gd name="T2" fmla="*/ 3 w 84"/>
                  <a:gd name="T3" fmla="*/ 109 h 3325"/>
                  <a:gd name="T4" fmla="*/ 0 w 84"/>
                  <a:gd name="T5" fmla="*/ 3233 h 3325"/>
                  <a:gd name="T6" fmla="*/ 83 w 84"/>
                  <a:gd name="T7" fmla="*/ 3324 h 3325"/>
                  <a:gd name="T8" fmla="*/ 83 w 84"/>
                  <a:gd name="T9" fmla="*/ 0 h 3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4" h="3325">
                    <a:moveTo>
                      <a:pt x="83" y="0"/>
                    </a:moveTo>
                    <a:lnTo>
                      <a:pt x="3" y="109"/>
                    </a:lnTo>
                    <a:lnTo>
                      <a:pt x="0" y="3233"/>
                    </a:lnTo>
                    <a:lnTo>
                      <a:pt x="83" y="3324"/>
                    </a:lnTo>
                    <a:lnTo>
                      <a:pt x="83" y="0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74" name="Freeform 10"/>
              <p:cNvSpPr>
                <a:spLocks/>
              </p:cNvSpPr>
              <p:nvPr/>
            </p:nvSpPr>
            <p:spPr bwMode="auto">
              <a:xfrm>
                <a:off x="372" y="3984"/>
                <a:ext cx="5185" cy="88"/>
              </a:xfrm>
              <a:custGeom>
                <a:avLst/>
                <a:gdLst>
                  <a:gd name="T0" fmla="*/ 0 w 5185"/>
                  <a:gd name="T1" fmla="*/ 87 h 88"/>
                  <a:gd name="T2" fmla="*/ 5184 w 5185"/>
                  <a:gd name="T3" fmla="*/ 87 h 88"/>
                  <a:gd name="T4" fmla="*/ 5095 w 5185"/>
                  <a:gd name="T5" fmla="*/ 0 h 88"/>
                  <a:gd name="T6" fmla="*/ 89 w 5185"/>
                  <a:gd name="T7" fmla="*/ 0 h 88"/>
                  <a:gd name="T8" fmla="*/ 0 w 5185"/>
                  <a:gd name="T9" fmla="*/ 87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85" h="88">
                    <a:moveTo>
                      <a:pt x="0" y="87"/>
                    </a:moveTo>
                    <a:lnTo>
                      <a:pt x="5184" y="87"/>
                    </a:lnTo>
                    <a:lnTo>
                      <a:pt x="5095" y="0"/>
                    </a:lnTo>
                    <a:lnTo>
                      <a:pt x="89" y="0"/>
                    </a:lnTo>
                    <a:lnTo>
                      <a:pt x="0" y="87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75" name="Rectangle 11"/>
              <p:cNvSpPr>
                <a:spLocks noChangeArrowheads="1"/>
              </p:cNvSpPr>
              <p:nvPr/>
            </p:nvSpPr>
            <p:spPr bwMode="auto">
              <a:xfrm>
                <a:off x="457" y="291"/>
                <a:ext cx="5013" cy="3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1607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607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1104900"/>
            <a:ext cx="7886700" cy="464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8" name="Rectangle 17"/>
          <p:cNvSpPr>
            <a:spLocks noChangeArrowheads="1"/>
          </p:cNvSpPr>
          <p:nvPr userDrawn="1"/>
        </p:nvSpPr>
        <p:spPr bwMode="auto">
          <a:xfrm>
            <a:off x="8012658" y="6322219"/>
            <a:ext cx="54342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effectLst/>
              </a:rPr>
              <a:t>  </a:t>
            </a:r>
            <a:fld id="{52D30340-E83C-4288-85A8-74FE9C04A5A1}" type="slidenum">
              <a:rPr lang="en-US" sz="1500" baseline="0">
                <a:effectLst/>
              </a:rPr>
              <a:pPr algn="l"/>
              <a:t>‹#›</a:t>
            </a:fld>
            <a:endParaRPr lang="en-US" sz="1500" baseline="0" dirty="0">
              <a:effectLst/>
            </a:endParaRP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7596733" y="6085682"/>
            <a:ext cx="831850" cy="5975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lIns="90488" tIns="44450" rIns="90488" bIns="4445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effectLst/>
              </a:rPr>
              <a:t>            </a:t>
            </a:r>
            <a:r>
              <a:rPr lang="en-US" sz="1500" baseline="0" dirty="0">
                <a:effectLst/>
              </a:rPr>
              <a:t>Slide</a:t>
            </a:r>
          </a:p>
        </p:txBody>
      </p:sp>
      <p:sp>
        <p:nvSpPr>
          <p:cNvPr id="20" name="Rectangle 19"/>
          <p:cNvSpPr>
            <a:spLocks noChangeArrowheads="1"/>
          </p:cNvSpPr>
          <p:nvPr userDrawn="1"/>
        </p:nvSpPr>
        <p:spPr bwMode="auto">
          <a:xfrm>
            <a:off x="587921" y="6269832"/>
            <a:ext cx="6827837" cy="547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algn="l">
              <a:lnSpc>
                <a:spcPts val="1600"/>
              </a:lnSpc>
              <a:spcBef>
                <a:spcPct val="20000"/>
              </a:spcBef>
              <a:defRPr/>
            </a:pP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© </a:t>
            </a:r>
            <a:r>
              <a:rPr lang="en-US" sz="1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2013  </a:t>
            </a: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Cengage Learning.  All </a:t>
            </a:r>
            <a:r>
              <a:rPr lang="en-US" sz="1500" baseline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Rights</a:t>
            </a: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Reserved.  May not be scanned, copied</a:t>
            </a:r>
          </a:p>
          <a:p>
            <a:pPr algn="l">
              <a:lnSpc>
                <a:spcPts val="1600"/>
              </a:lnSpc>
              <a:spcBef>
                <a:spcPct val="20000"/>
              </a:spcBef>
              <a:defRPr/>
            </a:pP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or duplicated, or posted to a publicly accessible website, in whole or in part.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6FFFF"/>
        </a:buClr>
        <a:buSzPct val="75000"/>
        <a:buFont typeface="Monotype Sort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FFFF"/>
        </a:buClr>
        <a:buSzPct val="125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66FFFF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:\Users\John IV\Downloads\978084006233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446" y="412750"/>
            <a:ext cx="4288644" cy="562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5481875" y="2122566"/>
            <a:ext cx="2594095" cy="1827486"/>
            <a:chOff x="6033407" y="2122566"/>
            <a:chExt cx="2594095" cy="1827486"/>
          </a:xfrm>
        </p:grpSpPr>
        <p:sp>
          <p:nvSpPr>
            <p:cNvPr id="16" name="Rectangle 15"/>
            <p:cNvSpPr/>
            <p:nvPr/>
          </p:nvSpPr>
          <p:spPr bwMode="auto">
            <a:xfrm>
              <a:off x="6035673" y="2672654"/>
              <a:ext cx="2389871" cy="276999"/>
            </a:xfrm>
            <a:prstGeom prst="rect">
              <a:avLst/>
            </a:prstGeom>
            <a:solidFill>
              <a:schemeClr val="accent4">
                <a:lumMod val="1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all" normalizeH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utura Md BT"/>
                </a:rPr>
                <a:t>                           </a:t>
              </a:r>
              <a:r>
                <a:rPr kumimoji="0" lang="en-US" sz="1150" b="1" i="0" u="none" strike="noStrike" cap="all" normalizeH="0" dirty="0" smtClean="0">
                  <a:ln>
                    <a:noFill/>
                  </a:ln>
                  <a:solidFill>
                    <a:schemeClr val="tx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utura Md BT"/>
                </a:rPr>
                <a:t>Slides  by</a:t>
              </a: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6035673" y="2122566"/>
              <a:ext cx="2382611" cy="556438"/>
              <a:chOff x="6035673" y="1335314"/>
              <a:chExt cx="2382611" cy="560160"/>
            </a:xfrm>
          </p:grpSpPr>
          <p:sp>
            <p:nvSpPr>
              <p:cNvPr id="31" name="Rectangle 30"/>
              <p:cNvSpPr/>
              <p:nvPr/>
            </p:nvSpPr>
            <p:spPr bwMode="auto">
              <a:xfrm>
                <a:off x="7588248" y="1339036"/>
                <a:ext cx="830036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 rot="10800000">
                <a:off x="7383461" y="1339036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6035673" y="1339036"/>
                <a:ext cx="1347788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7492994" y="1339024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cxnSp>
            <p:nvCxnSpPr>
              <p:cNvPr id="35" name="Straight Connector 34"/>
              <p:cNvCxnSpPr/>
              <p:nvPr/>
            </p:nvCxnSpPr>
            <p:spPr bwMode="auto">
              <a:xfrm>
                <a:off x="7503786" y="1335314"/>
                <a:ext cx="0" cy="555547"/>
              </a:xfrm>
              <a:prstGeom prst="line">
                <a:avLst/>
              </a:prstGeom>
              <a:ln w="22225">
                <a:solidFill>
                  <a:schemeClr val="tx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17"/>
            <p:cNvGrpSpPr/>
            <p:nvPr/>
          </p:nvGrpSpPr>
          <p:grpSpPr>
            <a:xfrm>
              <a:off x="6042933" y="2947824"/>
              <a:ext cx="2382611" cy="970744"/>
              <a:chOff x="6035673" y="1335314"/>
              <a:chExt cx="2382611" cy="560160"/>
            </a:xfrm>
          </p:grpSpPr>
          <p:sp>
            <p:nvSpPr>
              <p:cNvPr id="26" name="Rectangle 25"/>
              <p:cNvSpPr/>
              <p:nvPr/>
            </p:nvSpPr>
            <p:spPr bwMode="auto">
              <a:xfrm>
                <a:off x="7588248" y="1339036"/>
                <a:ext cx="830036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 rot="10800000">
                <a:off x="7383461" y="1339036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6035673" y="1339036"/>
                <a:ext cx="1347788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7492994" y="1339024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cxnSp>
            <p:nvCxnSpPr>
              <p:cNvPr id="30" name="Straight Connector 29"/>
              <p:cNvCxnSpPr/>
              <p:nvPr/>
            </p:nvCxnSpPr>
            <p:spPr bwMode="auto">
              <a:xfrm>
                <a:off x="7503786" y="1335314"/>
                <a:ext cx="0" cy="555547"/>
              </a:xfrm>
              <a:prstGeom prst="line">
                <a:avLst/>
              </a:prstGeom>
              <a:ln w="22225">
                <a:solidFill>
                  <a:schemeClr val="tx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19" name="Rectangle 18"/>
            <p:cNvSpPr/>
            <p:nvPr/>
          </p:nvSpPr>
          <p:spPr bwMode="auto">
            <a:xfrm>
              <a:off x="6033407" y="2949371"/>
              <a:ext cx="1468113" cy="969197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95000"/>
                    <a:alpha val="60000"/>
                  </a:schemeClr>
                </a:gs>
                <a:gs pos="0">
                  <a:schemeClr val="accent6">
                    <a:lumMod val="60000"/>
                    <a:lumOff val="40000"/>
                  </a:schemeClr>
                </a:gs>
                <a:gs pos="15000">
                  <a:srgbClr val="562F81">
                    <a:alpha val="88000"/>
                  </a:srgbClr>
                </a:gs>
              </a:gsLst>
              <a:lin ang="108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172510" y="2690733"/>
              <a:ext cx="223138" cy="12593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endParaRPr lang="en-US" sz="1200" b="1" dirty="0" smtClean="0">
                <a:effectLst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 rot="10800000">
              <a:off x="7501520" y="2946948"/>
              <a:ext cx="1003836" cy="971620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95000"/>
                    <a:alpha val="60000"/>
                  </a:schemeClr>
                </a:gs>
                <a:gs pos="0">
                  <a:schemeClr val="accent6">
                    <a:lumMod val="60000"/>
                    <a:lumOff val="40000"/>
                  </a:schemeClr>
                </a:gs>
                <a:gs pos="15000">
                  <a:srgbClr val="562F81">
                    <a:alpha val="88000"/>
                  </a:srgbClr>
                </a:gs>
              </a:gsLst>
              <a:lin ang="108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 flipH="1">
              <a:off x="7485889" y="2894222"/>
              <a:ext cx="7474" cy="1021849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bg2">
                  <a:alpha val="84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Rectangle 22"/>
            <p:cNvSpPr/>
            <p:nvPr/>
          </p:nvSpPr>
          <p:spPr bwMode="auto">
            <a:xfrm>
              <a:off x="7406277" y="2870056"/>
              <a:ext cx="180066" cy="1049024"/>
            </a:xfrm>
            <a:prstGeom prst="rect">
              <a:avLst/>
            </a:prstGeom>
            <a:solidFill>
              <a:srgbClr val="1F103B">
                <a:alpha val="56863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8418284" y="2126262"/>
              <a:ext cx="209218" cy="1792818"/>
            </a:xfrm>
            <a:prstGeom prst="rect">
              <a:avLst/>
            </a:prstGeom>
            <a:gradFill flip="none" rotWithShape="1">
              <a:gsLst>
                <a:gs pos="0">
                  <a:srgbClr val="432B6F"/>
                </a:gs>
                <a:gs pos="50000">
                  <a:srgbClr val="432B6F">
                    <a:shade val="67500"/>
                    <a:satMod val="115000"/>
                  </a:srgbClr>
                </a:gs>
                <a:gs pos="100000">
                  <a:srgbClr val="432B6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25" name="AutoShape 35"/>
            <p:cNvSpPr>
              <a:spLocks noChangeArrowheads="1"/>
            </p:cNvSpPr>
            <p:nvPr/>
          </p:nvSpPr>
          <p:spPr bwMode="auto">
            <a:xfrm>
              <a:off x="6194630" y="2929145"/>
              <a:ext cx="2182018" cy="86832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6699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" dir="10800000" algn="ctr" rotWithShape="0">
                      <a:srgbClr val="F9DFB5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/>
              <a:endParaRPr lang="en-US" sz="600" dirty="0">
                <a:solidFill>
                  <a:srgbClr val="FFFFFF"/>
                </a:solidFill>
                <a:effectLst/>
                <a:latin typeface="Futura Md BT" pitchFamily="34" charset="0"/>
              </a:endParaRPr>
            </a:p>
            <a:p>
              <a:pPr algn="r"/>
              <a:r>
                <a:rPr lang="en-US" sz="2000" b="1" dirty="0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John </a:t>
              </a:r>
              <a:r>
                <a:rPr lang="en-US" sz="2000" b="1" dirty="0" err="1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Loucks</a:t>
              </a:r>
              <a:endParaRPr lang="en-US" sz="2000" b="1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  <a:p>
              <a:pPr algn="r"/>
              <a:endParaRPr lang="en-US" sz="400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  <a:p>
              <a:pPr algn="r"/>
              <a:r>
                <a:rPr lang="en-US" sz="1400" b="1" dirty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St. </a:t>
              </a:r>
              <a:r>
                <a:rPr lang="en-US" sz="1400" b="1" dirty="0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Edward’s Univ.</a:t>
              </a:r>
              <a:endParaRPr lang="en-US" sz="1400" b="1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ChangeArrowheads="1"/>
          </p:cNvSpPr>
          <p:nvPr/>
        </p:nvSpPr>
        <p:spPr bwMode="auto">
          <a:xfrm>
            <a:off x="690563" y="55563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Assigning Probabilities</a:t>
            </a:r>
          </a:p>
        </p:txBody>
      </p:sp>
      <p:sp>
        <p:nvSpPr>
          <p:cNvPr id="220163" name="Rectangle 3"/>
          <p:cNvSpPr>
            <a:spLocks noChangeArrowheads="1"/>
          </p:cNvSpPr>
          <p:nvPr/>
        </p:nvSpPr>
        <p:spPr bwMode="auto">
          <a:xfrm>
            <a:off x="711200" y="990600"/>
            <a:ext cx="71374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buFont typeface="Wingding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Basic Requirements for Assigning Probabilities</a:t>
            </a:r>
          </a:p>
        </p:txBody>
      </p:sp>
      <p:sp>
        <p:nvSpPr>
          <p:cNvPr id="220164" name="Rectangle 4"/>
          <p:cNvSpPr>
            <a:spLocks noChangeArrowheads="1"/>
          </p:cNvSpPr>
          <p:nvPr/>
        </p:nvSpPr>
        <p:spPr bwMode="auto">
          <a:xfrm>
            <a:off x="1193800" y="1657350"/>
            <a:ext cx="7264400" cy="1028700"/>
          </a:xfrm>
          <a:prstGeom prst="rect">
            <a:avLst/>
          </a:prstGeom>
          <a:gradFill flip="none" rotWithShape="1">
            <a:gsLst>
              <a:gs pos="0">
                <a:srgbClr val="777777">
                  <a:shade val="30000"/>
                  <a:satMod val="115000"/>
                </a:srgbClr>
              </a:gs>
              <a:gs pos="50000">
                <a:srgbClr val="777777">
                  <a:shade val="67500"/>
                  <a:satMod val="115000"/>
                </a:srgbClr>
              </a:gs>
              <a:gs pos="100000">
                <a:srgbClr val="777777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2.  The sum of the probabilities for all experimental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outcomes must equal 1.</a:t>
            </a:r>
          </a:p>
        </p:txBody>
      </p:sp>
      <p:grpSp>
        <p:nvGrpSpPr>
          <p:cNvPr id="220165" name="Group 5"/>
          <p:cNvGrpSpPr>
            <a:grpSpLocks/>
          </p:cNvGrpSpPr>
          <p:nvPr/>
        </p:nvGrpSpPr>
        <p:grpSpPr bwMode="auto">
          <a:xfrm>
            <a:off x="2527300" y="2946400"/>
            <a:ext cx="4267200" cy="596900"/>
            <a:chOff x="1928" y="2048"/>
            <a:chExt cx="2688" cy="376"/>
          </a:xfr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20166" name="Rectangle 6"/>
            <p:cNvSpPr>
              <a:spLocks noChangeArrowheads="1"/>
            </p:cNvSpPr>
            <p:nvPr/>
          </p:nvSpPr>
          <p:spPr bwMode="auto">
            <a:xfrm>
              <a:off x="1928" y="2048"/>
              <a:ext cx="2688" cy="37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167" name="Text Box 7"/>
            <p:cNvSpPr txBox="1">
              <a:spLocks noChangeArrowheads="1"/>
            </p:cNvSpPr>
            <p:nvPr/>
          </p:nvSpPr>
          <p:spPr bwMode="auto">
            <a:xfrm>
              <a:off x="1980" y="2081"/>
              <a:ext cx="2585" cy="288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(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</a:t>
              </a:r>
              <a:r>
                <a:rPr lang="en-US" sz="2400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) + 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(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</a:t>
              </a:r>
              <a:r>
                <a:rPr lang="en-US" sz="2400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) + . . . + 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(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</a:t>
              </a:r>
              <a:r>
                <a:rPr lang="en-US" sz="2400" i="1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) = 1</a:t>
              </a:r>
              <a:endParaRPr lang="en-US" sz="2400" i="1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220168" name="Text Box 8"/>
          <p:cNvSpPr txBox="1">
            <a:spLocks noChangeArrowheads="1"/>
          </p:cNvSpPr>
          <p:nvPr/>
        </p:nvSpPr>
        <p:spPr bwMode="auto">
          <a:xfrm>
            <a:off x="1414463" y="3684588"/>
            <a:ext cx="67754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where:</a:t>
            </a:r>
          </a:p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	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is the number of experimental outcomes</a:t>
            </a:r>
            <a:endParaRPr lang="en-US" sz="2400" u="sng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690563" y="55563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Assigning Probabilities</a:t>
            </a:r>
          </a:p>
        </p:txBody>
      </p:sp>
      <p:sp>
        <p:nvSpPr>
          <p:cNvPr id="221187" name="Rectangle 3"/>
          <p:cNvSpPr>
            <a:spLocks noChangeArrowheads="1"/>
          </p:cNvSpPr>
          <p:nvPr/>
        </p:nvSpPr>
        <p:spPr bwMode="auto">
          <a:xfrm>
            <a:off x="895350" y="1244600"/>
            <a:ext cx="2819400" cy="59055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Classical Method</a:t>
            </a:r>
          </a:p>
        </p:txBody>
      </p:sp>
      <p:sp>
        <p:nvSpPr>
          <p:cNvPr id="221188" name="Rectangle 4"/>
          <p:cNvSpPr>
            <a:spLocks noChangeArrowheads="1"/>
          </p:cNvSpPr>
          <p:nvPr/>
        </p:nvSpPr>
        <p:spPr bwMode="auto">
          <a:xfrm>
            <a:off x="895350" y="2825750"/>
            <a:ext cx="4191000" cy="60960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Relative Frequency Method</a:t>
            </a:r>
          </a:p>
        </p:txBody>
      </p:sp>
      <p:sp>
        <p:nvSpPr>
          <p:cNvPr id="221189" name="Rectangle 5"/>
          <p:cNvSpPr>
            <a:spLocks noChangeArrowheads="1"/>
          </p:cNvSpPr>
          <p:nvPr/>
        </p:nvSpPr>
        <p:spPr bwMode="auto">
          <a:xfrm>
            <a:off x="895350" y="4425950"/>
            <a:ext cx="2952750" cy="60960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Subjective Method</a:t>
            </a:r>
          </a:p>
        </p:txBody>
      </p:sp>
      <p:sp>
        <p:nvSpPr>
          <p:cNvPr id="221190" name="Rectangle 6"/>
          <p:cNvSpPr>
            <a:spLocks noChangeArrowheads="1"/>
          </p:cNvSpPr>
          <p:nvPr/>
        </p:nvSpPr>
        <p:spPr bwMode="auto">
          <a:xfrm>
            <a:off x="1371600" y="1758950"/>
            <a:ext cx="68961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Assigning probabilities based on the assumption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of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equally likely outcomes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1191" name="Rectangle 7"/>
          <p:cNvSpPr>
            <a:spLocks noChangeArrowheads="1"/>
          </p:cNvSpPr>
          <p:nvPr/>
        </p:nvSpPr>
        <p:spPr bwMode="auto">
          <a:xfrm>
            <a:off x="1371600" y="3378200"/>
            <a:ext cx="708660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Assigning probabilities based on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experimentation</a:t>
            </a:r>
          </a:p>
          <a:p>
            <a:pPr algn="l"/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 or historical data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1192" name="Rectangle 8"/>
          <p:cNvSpPr>
            <a:spLocks noChangeArrowheads="1"/>
          </p:cNvSpPr>
          <p:nvPr/>
        </p:nvSpPr>
        <p:spPr bwMode="auto">
          <a:xfrm>
            <a:off x="1438275" y="4883150"/>
            <a:ext cx="683895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Assigning probabilities based on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judgment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690563" y="182563"/>
            <a:ext cx="7772400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Classical Method</a:t>
            </a:r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1201738" y="1600200"/>
            <a:ext cx="7210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If an experiment has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possible outcomes, the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classical method would assign a probability of 1/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to each outcome.</a:t>
            </a:r>
          </a:p>
        </p:txBody>
      </p:sp>
      <p:sp>
        <p:nvSpPr>
          <p:cNvPr id="222212" name="Rectangle 4"/>
          <p:cNvSpPr>
            <a:spLocks noChangeArrowheads="1"/>
          </p:cNvSpPr>
          <p:nvPr/>
        </p:nvSpPr>
        <p:spPr bwMode="auto">
          <a:xfrm>
            <a:off x="1200150" y="3130550"/>
            <a:ext cx="40386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Experiment:  Rolling a die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2213" name="Rectangle 5"/>
          <p:cNvSpPr>
            <a:spLocks noChangeArrowheads="1"/>
          </p:cNvSpPr>
          <p:nvPr/>
        </p:nvSpPr>
        <p:spPr bwMode="auto">
          <a:xfrm>
            <a:off x="1200150" y="3632200"/>
            <a:ext cx="481965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Sample Space: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{1, 2, 3, 4, 5, 6}</a:t>
            </a:r>
          </a:p>
        </p:txBody>
      </p:sp>
      <p:sp>
        <p:nvSpPr>
          <p:cNvPr id="222214" name="Rectangle 6"/>
          <p:cNvSpPr>
            <a:spLocks noChangeArrowheads="1"/>
          </p:cNvSpPr>
          <p:nvPr/>
        </p:nvSpPr>
        <p:spPr bwMode="auto">
          <a:xfrm>
            <a:off x="1200150" y="4114800"/>
            <a:ext cx="550545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Probabilities:  Each sample point has a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 1/6 chance of occurring</a:t>
            </a:r>
          </a:p>
        </p:txBody>
      </p:sp>
      <p:sp>
        <p:nvSpPr>
          <p:cNvPr id="222215" name="Rectangle 7"/>
          <p:cNvSpPr>
            <a:spLocks noChangeArrowheads="1"/>
          </p:cNvSpPr>
          <p:nvPr/>
        </p:nvSpPr>
        <p:spPr bwMode="auto">
          <a:xfrm>
            <a:off x="708025" y="1130300"/>
            <a:ext cx="58483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Rolling a Die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2398713" y="3321050"/>
            <a:ext cx="4424362" cy="2843213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23235" name="Rectangle 3"/>
          <p:cNvSpPr>
            <a:spLocks noChangeArrowheads="1"/>
          </p:cNvSpPr>
          <p:nvPr/>
        </p:nvSpPr>
        <p:spPr bwMode="auto">
          <a:xfrm>
            <a:off x="690563" y="158750"/>
            <a:ext cx="7772400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Relative Frequency Method</a:t>
            </a:r>
          </a:p>
        </p:txBody>
      </p:sp>
      <p:sp>
        <p:nvSpPr>
          <p:cNvPr id="223236" name="Rectangle 4"/>
          <p:cNvSpPr>
            <a:spLocks noChangeArrowheads="1"/>
          </p:cNvSpPr>
          <p:nvPr/>
        </p:nvSpPr>
        <p:spPr bwMode="auto">
          <a:xfrm>
            <a:off x="2552700" y="3340100"/>
            <a:ext cx="25146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Number of</a:t>
            </a:r>
          </a:p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Polishers Rented</a:t>
            </a:r>
          </a:p>
        </p:txBody>
      </p:sp>
      <p:sp>
        <p:nvSpPr>
          <p:cNvPr id="223237" name="Rectangle 5"/>
          <p:cNvSpPr>
            <a:spLocks noChangeArrowheads="1"/>
          </p:cNvSpPr>
          <p:nvPr/>
        </p:nvSpPr>
        <p:spPr bwMode="auto">
          <a:xfrm>
            <a:off x="5181600" y="3359150"/>
            <a:ext cx="1504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Number</a:t>
            </a:r>
          </a:p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of Days</a:t>
            </a:r>
          </a:p>
        </p:txBody>
      </p:sp>
      <p:sp>
        <p:nvSpPr>
          <p:cNvPr id="223238" name="Rectangle 6"/>
          <p:cNvSpPr>
            <a:spLocks noChangeArrowheads="1"/>
          </p:cNvSpPr>
          <p:nvPr/>
        </p:nvSpPr>
        <p:spPr bwMode="auto">
          <a:xfrm>
            <a:off x="3619500" y="4044950"/>
            <a:ext cx="666750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223239" name="Rectangle 7"/>
          <p:cNvSpPr>
            <a:spLocks noChangeArrowheads="1"/>
          </p:cNvSpPr>
          <p:nvPr/>
        </p:nvSpPr>
        <p:spPr bwMode="auto">
          <a:xfrm>
            <a:off x="5543550" y="4102100"/>
            <a:ext cx="628650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4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6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18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2</a:t>
            </a:r>
          </a:p>
        </p:txBody>
      </p:sp>
      <p:sp>
        <p:nvSpPr>
          <p:cNvPr id="223240" name="Rectangle 8"/>
          <p:cNvSpPr>
            <a:spLocks noChangeArrowheads="1"/>
          </p:cNvSpPr>
          <p:nvPr/>
        </p:nvSpPr>
        <p:spPr bwMode="auto">
          <a:xfrm>
            <a:off x="1184275" y="1530350"/>
            <a:ext cx="7543800" cy="166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lnSpc>
                <a:spcPct val="110000"/>
              </a:lnSpc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Lucas Tool Rental would like to assign probabilities</a:t>
            </a:r>
          </a:p>
          <a:p>
            <a:pPr algn="l">
              <a:lnSpc>
                <a:spcPct val="110000"/>
              </a:lnSpc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to the number of car polishers it rents each day.  </a:t>
            </a:r>
          </a:p>
          <a:p>
            <a:pPr algn="l">
              <a:lnSpc>
                <a:spcPct val="110000"/>
              </a:lnSpc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Office records show the following frequencies of daily</a:t>
            </a:r>
          </a:p>
          <a:p>
            <a:pPr algn="l">
              <a:lnSpc>
                <a:spcPct val="110000"/>
              </a:lnSpc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rentals for the last 40 days.</a:t>
            </a:r>
          </a:p>
        </p:txBody>
      </p:sp>
      <p:sp>
        <p:nvSpPr>
          <p:cNvPr id="223241" name="Rectangle 9"/>
          <p:cNvSpPr>
            <a:spLocks noChangeArrowheads="1"/>
          </p:cNvSpPr>
          <p:nvPr/>
        </p:nvSpPr>
        <p:spPr bwMode="auto">
          <a:xfrm>
            <a:off x="708025" y="1130300"/>
            <a:ext cx="58483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Lucas Tool Rental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ChangeArrowheads="1"/>
          </p:cNvSpPr>
          <p:nvPr/>
        </p:nvSpPr>
        <p:spPr bwMode="auto">
          <a:xfrm>
            <a:off x="1617663" y="3003550"/>
            <a:ext cx="6081712" cy="3205163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24259" name="Rectangle 3"/>
          <p:cNvSpPr>
            <a:spLocks noChangeArrowheads="1"/>
          </p:cNvSpPr>
          <p:nvPr/>
        </p:nvSpPr>
        <p:spPr bwMode="auto">
          <a:xfrm>
            <a:off x="1092200" y="1638300"/>
            <a:ext cx="7594600" cy="133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Each probability assignment is given by dividing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the frequency (number of days) by the total frequency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(total number of days).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690563" y="158750"/>
            <a:ext cx="7772400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Relative Frequency Method</a:t>
            </a:r>
          </a:p>
        </p:txBody>
      </p:sp>
      <p:sp>
        <p:nvSpPr>
          <p:cNvPr id="224261" name="AutoShape 5"/>
          <p:cNvSpPr>
            <a:spLocks noChangeArrowheads="1"/>
          </p:cNvSpPr>
          <p:nvPr/>
        </p:nvSpPr>
        <p:spPr bwMode="auto">
          <a:xfrm>
            <a:off x="7391400" y="4584700"/>
            <a:ext cx="1066800" cy="495300"/>
          </a:xfrm>
          <a:prstGeom prst="wedgeRoundRectCallout">
            <a:avLst>
              <a:gd name="adj1" fmla="val -94644"/>
              <a:gd name="adj2" fmla="val -145514"/>
              <a:gd name="adj3" fmla="val 16667"/>
            </a:avLst>
          </a:prstGeom>
          <a:gradFill rotWithShape="0">
            <a:gsLst>
              <a:gs pos="0">
                <a:srgbClr val="808080">
                  <a:gamma/>
                  <a:shade val="46275"/>
                  <a:invGamma/>
                </a:srgbClr>
              </a:gs>
              <a:gs pos="50000">
                <a:srgbClr val="808080"/>
              </a:gs>
              <a:gs pos="100000">
                <a:srgbClr val="808080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4/40</a:t>
            </a:r>
          </a:p>
        </p:txBody>
      </p:sp>
      <p:sp>
        <p:nvSpPr>
          <p:cNvPr id="224262" name="Rectangle 6"/>
          <p:cNvSpPr>
            <a:spLocks noChangeArrowheads="1"/>
          </p:cNvSpPr>
          <p:nvPr/>
        </p:nvSpPr>
        <p:spPr bwMode="auto">
          <a:xfrm>
            <a:off x="5810250" y="3441700"/>
            <a:ext cx="1752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Probability</a:t>
            </a:r>
          </a:p>
        </p:txBody>
      </p:sp>
      <p:sp>
        <p:nvSpPr>
          <p:cNvPr id="224263" name="Rectangle 7"/>
          <p:cNvSpPr>
            <a:spLocks noChangeArrowheads="1"/>
          </p:cNvSpPr>
          <p:nvPr/>
        </p:nvSpPr>
        <p:spPr bwMode="auto">
          <a:xfrm>
            <a:off x="1733550" y="3022600"/>
            <a:ext cx="25146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Number of</a:t>
            </a:r>
          </a:p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Polishers Rented</a:t>
            </a:r>
          </a:p>
        </p:txBody>
      </p:sp>
      <p:sp>
        <p:nvSpPr>
          <p:cNvPr id="224264" name="Rectangle 8"/>
          <p:cNvSpPr>
            <a:spLocks noChangeArrowheads="1"/>
          </p:cNvSpPr>
          <p:nvPr/>
        </p:nvSpPr>
        <p:spPr bwMode="auto">
          <a:xfrm>
            <a:off x="4286250" y="3041650"/>
            <a:ext cx="1504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Number</a:t>
            </a:r>
          </a:p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of Days</a:t>
            </a:r>
          </a:p>
        </p:txBody>
      </p:sp>
      <p:sp>
        <p:nvSpPr>
          <p:cNvPr id="224265" name="Rectangle 9"/>
          <p:cNvSpPr>
            <a:spLocks noChangeArrowheads="1"/>
          </p:cNvSpPr>
          <p:nvPr/>
        </p:nvSpPr>
        <p:spPr bwMode="auto">
          <a:xfrm>
            <a:off x="2800350" y="3765550"/>
            <a:ext cx="666750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224266" name="Rectangle 10"/>
          <p:cNvSpPr>
            <a:spLocks noChangeArrowheads="1"/>
          </p:cNvSpPr>
          <p:nvPr/>
        </p:nvSpPr>
        <p:spPr bwMode="auto">
          <a:xfrm>
            <a:off x="4667250" y="3822700"/>
            <a:ext cx="628650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4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6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18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  2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40</a:t>
            </a:r>
          </a:p>
        </p:txBody>
      </p:sp>
      <p:sp>
        <p:nvSpPr>
          <p:cNvPr id="224267" name="Rectangle 11"/>
          <p:cNvSpPr>
            <a:spLocks noChangeArrowheads="1"/>
          </p:cNvSpPr>
          <p:nvPr/>
        </p:nvSpPr>
        <p:spPr bwMode="auto">
          <a:xfrm>
            <a:off x="6286500" y="3822700"/>
            <a:ext cx="62865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.10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.15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.45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.25</a:t>
            </a:r>
          </a:p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  .05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1.00</a:t>
            </a:r>
          </a:p>
        </p:txBody>
      </p:sp>
      <p:sp>
        <p:nvSpPr>
          <p:cNvPr id="224268" name="Rectangle 12"/>
          <p:cNvSpPr>
            <a:spLocks noChangeArrowheads="1"/>
          </p:cNvSpPr>
          <p:nvPr/>
        </p:nvSpPr>
        <p:spPr bwMode="auto">
          <a:xfrm>
            <a:off x="708025" y="1130300"/>
            <a:ext cx="58483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Lucas Tool Rental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ChangeArrowheads="1"/>
          </p:cNvSpPr>
          <p:nvPr/>
        </p:nvSpPr>
        <p:spPr bwMode="auto">
          <a:xfrm>
            <a:off x="690563" y="134938"/>
            <a:ext cx="7772400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Subjective Method</a:t>
            </a:r>
          </a:p>
        </p:txBody>
      </p:sp>
      <p:sp>
        <p:nvSpPr>
          <p:cNvPr id="225283" name="Rectangle 3"/>
          <p:cNvSpPr>
            <a:spLocks noChangeArrowheads="1"/>
          </p:cNvSpPr>
          <p:nvPr/>
        </p:nvSpPr>
        <p:spPr bwMode="auto">
          <a:xfrm>
            <a:off x="704850" y="1047750"/>
            <a:ext cx="790575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When economic conditions and a company’s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circumstances change rapidly it might be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inappropriate to assign probabilities based solely on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historical data.</a:t>
            </a:r>
          </a:p>
        </p:txBody>
      </p:sp>
      <p:sp>
        <p:nvSpPr>
          <p:cNvPr id="225284" name="Rectangle 4"/>
          <p:cNvSpPr>
            <a:spLocks noChangeArrowheads="1"/>
          </p:cNvSpPr>
          <p:nvPr/>
        </p:nvSpPr>
        <p:spPr bwMode="auto">
          <a:xfrm>
            <a:off x="704850" y="2724150"/>
            <a:ext cx="7886700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We can use any data available as well as our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experience and intuition, but ultimately a probability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value should express our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degree of belief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that the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experimental outcome will occur.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285" name="Rectangle 5"/>
          <p:cNvSpPr>
            <a:spLocks noChangeArrowheads="1"/>
          </p:cNvSpPr>
          <p:nvPr/>
        </p:nvSpPr>
        <p:spPr bwMode="auto">
          <a:xfrm>
            <a:off x="704850" y="4210050"/>
            <a:ext cx="78867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The best probability estimates often are obtained by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combining the estimates from the classical or relative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frequency approach with the subjective estimate.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32080" y="2744239"/>
            <a:ext cx="4073440" cy="1008892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26306" name="Rectangle 2"/>
          <p:cNvSpPr>
            <a:spLocks noChangeArrowheads="1"/>
          </p:cNvSpPr>
          <p:nvPr/>
        </p:nvSpPr>
        <p:spPr bwMode="auto">
          <a:xfrm>
            <a:off x="762001" y="1592263"/>
            <a:ext cx="783609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tabLst>
                <a:tab pos="4286250" algn="l"/>
              </a:tabLst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Consider the case in which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Tim and Judy </a:t>
            </a:r>
            <a:r>
              <a:rPr lang="en-US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Elsmore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just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/>
            </a:r>
            <a:b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made an offer to purchase a house. Two outcomes are</a:t>
            </a:r>
            <a:b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possible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:</a:t>
            </a:r>
          </a:p>
          <a:p>
            <a:pPr algn="l">
              <a:tabLst>
                <a:tab pos="4286250" algn="l"/>
              </a:tabLst>
            </a:pPr>
            <a:r>
              <a:rPr lang="en-US" sz="800" dirty="0">
                <a:effectLst/>
              </a:rPr>
              <a:t/>
            </a:r>
            <a:br>
              <a:rPr lang="en-US" sz="800" dirty="0">
                <a:effectLst/>
              </a:rPr>
            </a:br>
            <a:r>
              <a:rPr lang="en-US" sz="2400" dirty="0">
                <a:effectLst/>
              </a:rPr>
              <a:t>                       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E</a:t>
            </a:r>
            <a:r>
              <a:rPr lang="en-US" sz="2400" baseline="-300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= their offer is accepted</a:t>
            </a:r>
            <a:b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                     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E</a:t>
            </a:r>
            <a:r>
              <a:rPr lang="en-US" sz="2400" baseline="-300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= their offer is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rejected</a:t>
            </a:r>
          </a:p>
          <a:p>
            <a:pPr algn="l">
              <a:tabLst>
                <a:tab pos="4286250" algn="l"/>
              </a:tabLst>
            </a:pPr>
            <a:r>
              <a:rPr lang="en-US" sz="8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/>
            </a:r>
            <a:br>
              <a:rPr lang="en-US" sz="8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en-US" sz="8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/>
            </a:r>
            <a:br>
              <a:rPr lang="en-US" sz="8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Judy believes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the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probability their offer will be accepted is 0.8; thus, Judy would set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P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(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E</a:t>
            </a:r>
            <a:r>
              <a:rPr lang="en-US" sz="2400" baseline="-300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) = 0.8 and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P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(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E</a:t>
            </a:r>
            <a:r>
              <a:rPr lang="en-US" sz="2400" baseline="-300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) = 0.2.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Tim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, however, believes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the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probability that their offer will be accepted is 0.6; hence,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Tim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would set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P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(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E</a:t>
            </a:r>
            <a:r>
              <a:rPr lang="en-US" sz="2400" baseline="-300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) = 0.6 and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P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(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E</a:t>
            </a:r>
            <a:r>
              <a:rPr lang="en-US" sz="2400" baseline="-300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) = 0.4.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Tim’s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probability estimate for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E</a:t>
            </a:r>
            <a:r>
              <a:rPr lang="en-US" sz="2400" baseline="-300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reflects a greater pessimism that their offer will be accepted.</a:t>
            </a:r>
            <a:endParaRPr lang="en-US" sz="28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690563" y="134938"/>
            <a:ext cx="7772400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Subjective Method</a:t>
            </a:r>
          </a:p>
        </p:txBody>
      </p:sp>
      <p:sp>
        <p:nvSpPr>
          <p:cNvPr id="226308" name="Rectangle 4"/>
          <p:cNvSpPr>
            <a:spLocks noChangeArrowheads="1"/>
          </p:cNvSpPr>
          <p:nvPr/>
        </p:nvSpPr>
        <p:spPr bwMode="auto">
          <a:xfrm>
            <a:off x="708025" y="1130300"/>
            <a:ext cx="58483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</a:t>
            </a:r>
            <a:r>
              <a:rPr lang="en-US" sz="24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House Offer</a:t>
            </a:r>
            <a:endParaRPr lang="en-US" sz="24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952500" y="1238250"/>
            <a:ext cx="7258050" cy="66675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An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event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is a collection of sample points.</a:t>
            </a:r>
          </a:p>
        </p:txBody>
      </p:sp>
      <p:sp>
        <p:nvSpPr>
          <p:cNvPr id="227331" name="Rectangle 3"/>
          <p:cNvSpPr>
            <a:spLocks noChangeArrowheads="1"/>
          </p:cNvSpPr>
          <p:nvPr/>
        </p:nvSpPr>
        <p:spPr bwMode="auto">
          <a:xfrm>
            <a:off x="952500" y="2038350"/>
            <a:ext cx="7258050" cy="100965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probability of any event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is equal to the sum of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probabilities of the sample points in the event.</a:t>
            </a:r>
          </a:p>
        </p:txBody>
      </p:sp>
      <p:sp>
        <p:nvSpPr>
          <p:cNvPr id="227332" name="Rectangle 4"/>
          <p:cNvSpPr>
            <a:spLocks noChangeArrowheads="1"/>
          </p:cNvSpPr>
          <p:nvPr/>
        </p:nvSpPr>
        <p:spPr bwMode="auto">
          <a:xfrm>
            <a:off x="952500" y="3181350"/>
            <a:ext cx="7258050" cy="135255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If we can identify all the sample points of an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experiment and assign a probability to each, we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can compute the probability of an event.</a:t>
            </a:r>
          </a:p>
        </p:txBody>
      </p:sp>
      <p:sp>
        <p:nvSpPr>
          <p:cNvPr id="227333" name="Rectangle 5"/>
          <p:cNvSpPr>
            <a:spLocks noChangeArrowheads="1"/>
          </p:cNvSpPr>
          <p:nvPr/>
        </p:nvSpPr>
        <p:spPr bwMode="auto">
          <a:xfrm>
            <a:off x="677863" y="134938"/>
            <a:ext cx="7772400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Events and Their Probabilities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ChangeArrowheads="1"/>
          </p:cNvSpPr>
          <p:nvPr/>
        </p:nvSpPr>
        <p:spPr bwMode="auto">
          <a:xfrm>
            <a:off x="1143000" y="1698625"/>
            <a:ext cx="6915150" cy="296227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672152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Events and Their Probabilities</a:t>
            </a:r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1282700" y="1841500"/>
            <a:ext cx="67246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Getting an even number when rolling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a die</a:t>
            </a:r>
          </a:p>
        </p:txBody>
      </p:sp>
      <p:sp>
        <p:nvSpPr>
          <p:cNvPr id="247813" name="Oval 5"/>
          <p:cNvSpPr>
            <a:spLocks noChangeArrowheads="1"/>
          </p:cNvSpPr>
          <p:nvPr/>
        </p:nvSpPr>
        <p:spPr bwMode="auto">
          <a:xfrm>
            <a:off x="3733800" y="4032250"/>
            <a:ext cx="584200" cy="438150"/>
          </a:xfrm>
          <a:prstGeom prst="ellipse">
            <a:avLst/>
          </a:prstGeom>
          <a:noFill/>
          <a:ln w="19050">
            <a:solidFill>
              <a:srgbClr val="66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2146300" y="2559050"/>
            <a:ext cx="50673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{2, 4, 6}</a:t>
            </a:r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1752600" y="3060700"/>
            <a:ext cx="38989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(2) +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(4) +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(6)</a:t>
            </a:r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2171700" y="3543300"/>
            <a:ext cx="30861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= 1/6 + 1/6 + 1/6</a:t>
            </a:r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2413000" y="4006850"/>
            <a:ext cx="1803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=   3/6 =   .5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712788" y="1130300"/>
            <a:ext cx="5360987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Rolling a Die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90563" y="106363"/>
            <a:ext cx="7772400" cy="700087"/>
          </a:xfrm>
          <a:noFill/>
          <a:ln/>
        </p:spPr>
        <p:txBody>
          <a:bodyPr/>
          <a:lstStyle/>
          <a:p>
            <a:r>
              <a:rPr lang="en-US"/>
              <a:t>Some Basic Relationships of Probability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0563" y="1166813"/>
            <a:ext cx="7886700" cy="14097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/>
              <a:t>	There are some </a:t>
            </a:r>
            <a:r>
              <a:rPr lang="en-US" u="sng"/>
              <a:t>basic probability relationships</a:t>
            </a:r>
            <a:r>
              <a:rPr lang="en-US"/>
              <a:t> that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/>
              <a:t>can be used to compute the probability of an event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/>
              <a:t>without knowledge of all the sample point probabilities.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533650" y="2540000"/>
            <a:ext cx="4057650" cy="68580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Complement of an Event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533650" y="4140200"/>
            <a:ext cx="4057650" cy="68580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Conditional Probability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533650" y="4940300"/>
            <a:ext cx="4054475" cy="68580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Multiplication Law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533650" y="3340100"/>
            <a:ext cx="4057650" cy="68580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Addition Law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ChangeArrowheads="1"/>
          </p:cNvSpPr>
          <p:nvPr/>
        </p:nvSpPr>
        <p:spPr bwMode="auto">
          <a:xfrm>
            <a:off x="690563" y="219075"/>
            <a:ext cx="7772400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Chapter 2</a:t>
            </a:r>
            <a:b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Introduction to Probability</a:t>
            </a:r>
          </a:p>
        </p:txBody>
      </p:sp>
      <p:sp>
        <p:nvSpPr>
          <p:cNvPr id="217091" name="Rectangle 3"/>
          <p:cNvSpPr>
            <a:spLocks noChangeArrowheads="1"/>
          </p:cNvSpPr>
          <p:nvPr/>
        </p:nvSpPr>
        <p:spPr bwMode="auto">
          <a:xfrm>
            <a:off x="714375" y="1131888"/>
            <a:ext cx="6261100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Experiments and the Sample Space</a:t>
            </a:r>
          </a:p>
        </p:txBody>
      </p:sp>
      <p:sp>
        <p:nvSpPr>
          <p:cNvPr id="217092" name="Rectangle 4"/>
          <p:cNvSpPr>
            <a:spLocks noChangeArrowheads="1"/>
          </p:cNvSpPr>
          <p:nvPr/>
        </p:nvSpPr>
        <p:spPr bwMode="auto">
          <a:xfrm>
            <a:off x="714375" y="2173288"/>
            <a:ext cx="6070600" cy="48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Events and Their Probabilities</a:t>
            </a:r>
          </a:p>
        </p:txBody>
      </p:sp>
      <p:sp>
        <p:nvSpPr>
          <p:cNvPr id="217093" name="Rectangle 5"/>
          <p:cNvSpPr>
            <a:spLocks noChangeArrowheads="1"/>
          </p:cNvSpPr>
          <p:nvPr/>
        </p:nvSpPr>
        <p:spPr bwMode="auto">
          <a:xfrm>
            <a:off x="714375" y="2649538"/>
            <a:ext cx="658495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Some Basic Relationships of Probability</a:t>
            </a:r>
          </a:p>
        </p:txBody>
      </p:sp>
      <p:sp>
        <p:nvSpPr>
          <p:cNvPr id="217095" name="Rectangle 7"/>
          <p:cNvSpPr>
            <a:spLocks noChangeArrowheads="1"/>
          </p:cNvSpPr>
          <p:nvPr/>
        </p:nvSpPr>
        <p:spPr bwMode="auto">
          <a:xfrm>
            <a:off x="714375" y="3138488"/>
            <a:ext cx="58801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Bayes’ Theorem</a:t>
            </a:r>
          </a:p>
        </p:txBody>
      </p:sp>
      <p:sp>
        <p:nvSpPr>
          <p:cNvPr id="217102" name="Rectangle 14"/>
          <p:cNvSpPr>
            <a:spLocks noChangeArrowheads="1"/>
          </p:cNvSpPr>
          <p:nvPr/>
        </p:nvSpPr>
        <p:spPr bwMode="auto">
          <a:xfrm>
            <a:off x="714375" y="1652588"/>
            <a:ext cx="76327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Assigning Probabilities to Experimental Outcomes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14375" y="3633788"/>
            <a:ext cx="58801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Simpson’s Paradox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ChangeArrowheads="1"/>
          </p:cNvSpPr>
          <p:nvPr/>
        </p:nvSpPr>
        <p:spPr bwMode="auto">
          <a:xfrm>
            <a:off x="2382838" y="3201988"/>
            <a:ext cx="4356100" cy="2921000"/>
          </a:xfrm>
          <a:prstGeom prst="rect">
            <a:avLst/>
          </a:prstGeom>
          <a:gradFill rotWithShape="0">
            <a:gsLst>
              <a:gs pos="0">
                <a:srgbClr val="005D8C">
                  <a:gamma/>
                  <a:shade val="46275"/>
                  <a:invGamma/>
                </a:srgbClr>
              </a:gs>
              <a:gs pos="50000">
                <a:srgbClr val="005D8C"/>
              </a:gs>
              <a:gs pos="100000">
                <a:srgbClr val="005D8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48835" name="Rectangle 3"/>
          <p:cNvSpPr>
            <a:spLocks noChangeArrowheads="1"/>
          </p:cNvSpPr>
          <p:nvPr/>
        </p:nvSpPr>
        <p:spPr bwMode="auto">
          <a:xfrm>
            <a:off x="1046163" y="1625600"/>
            <a:ext cx="7569200" cy="157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Bradley has invested in two stocks, Markley Oil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and Collins Mining.  Bradley has determined that the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possible outcomes of these investments three months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from now are as follows.</a:t>
            </a:r>
          </a:p>
        </p:txBody>
      </p:sp>
      <p:sp>
        <p:nvSpPr>
          <p:cNvPr id="248836" name="Rectangle 4"/>
          <p:cNvSpPr>
            <a:spLocks noChangeArrowheads="1"/>
          </p:cNvSpPr>
          <p:nvPr/>
        </p:nvSpPr>
        <p:spPr bwMode="auto">
          <a:xfrm>
            <a:off x="2667000" y="3219450"/>
            <a:ext cx="375285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Investment Gain or Loss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in 3 Months (in $000)</a:t>
            </a:r>
          </a:p>
        </p:txBody>
      </p:sp>
      <p:sp>
        <p:nvSpPr>
          <p:cNvPr id="248837" name="Rectangle 5"/>
          <p:cNvSpPr>
            <a:spLocks noChangeArrowheads="1"/>
          </p:cNvSpPr>
          <p:nvPr/>
        </p:nvSpPr>
        <p:spPr bwMode="auto">
          <a:xfrm>
            <a:off x="2419350" y="4076700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Markley Oil</a:t>
            </a:r>
          </a:p>
        </p:txBody>
      </p:sp>
      <p:sp>
        <p:nvSpPr>
          <p:cNvPr id="248838" name="Rectangle 6"/>
          <p:cNvSpPr>
            <a:spLocks noChangeArrowheads="1"/>
          </p:cNvSpPr>
          <p:nvPr/>
        </p:nvSpPr>
        <p:spPr bwMode="auto">
          <a:xfrm>
            <a:off x="4400550" y="4057650"/>
            <a:ext cx="22288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Collins Mining</a:t>
            </a:r>
          </a:p>
        </p:txBody>
      </p:sp>
      <p:sp>
        <p:nvSpPr>
          <p:cNvPr id="248839" name="Rectangle 7"/>
          <p:cNvSpPr>
            <a:spLocks noChangeArrowheads="1"/>
          </p:cNvSpPr>
          <p:nvPr/>
        </p:nvSpPr>
        <p:spPr bwMode="auto">
          <a:xfrm>
            <a:off x="3219450" y="4457700"/>
            <a:ext cx="55245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10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5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0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20</a:t>
            </a:r>
          </a:p>
        </p:txBody>
      </p:sp>
      <p:sp>
        <p:nvSpPr>
          <p:cNvPr id="248840" name="Rectangle 8"/>
          <p:cNvSpPr>
            <a:spLocks noChangeArrowheads="1"/>
          </p:cNvSpPr>
          <p:nvPr/>
        </p:nvSpPr>
        <p:spPr bwMode="auto">
          <a:xfrm>
            <a:off x="5200650" y="4419600"/>
            <a:ext cx="5143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8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248841" name="Rectangle 9"/>
          <p:cNvSpPr>
            <a:spLocks noChangeArrowheads="1"/>
          </p:cNvSpPr>
          <p:nvPr/>
        </p:nvSpPr>
        <p:spPr bwMode="auto">
          <a:xfrm>
            <a:off x="712788" y="1130300"/>
            <a:ext cx="5360987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Bradley Investments</a:t>
            </a:r>
          </a:p>
        </p:txBody>
      </p:sp>
      <p:sp>
        <p:nvSpPr>
          <p:cNvPr id="248843" name="Rectangle 11"/>
          <p:cNvSpPr>
            <a:spLocks noChangeArrowheads="1"/>
          </p:cNvSpPr>
          <p:nvPr/>
        </p:nvSpPr>
        <p:spPr bwMode="auto">
          <a:xfrm>
            <a:off x="690563" y="106363"/>
            <a:ext cx="7772400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Some Basic Relationships of Probability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ChangeArrowheads="1"/>
          </p:cNvSpPr>
          <p:nvPr/>
        </p:nvSpPr>
        <p:spPr bwMode="auto">
          <a:xfrm>
            <a:off x="1071563" y="2098675"/>
            <a:ext cx="7140575" cy="3922713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49860" name="Rectangle 4"/>
          <p:cNvSpPr>
            <a:spLocks noChangeArrowheads="1"/>
          </p:cNvSpPr>
          <p:nvPr/>
        </p:nvSpPr>
        <p:spPr bwMode="auto">
          <a:xfrm>
            <a:off x="971550" y="1625600"/>
            <a:ext cx="7772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An analyst made the following probability estimates.</a:t>
            </a:r>
          </a:p>
        </p:txBody>
      </p:sp>
      <p:sp>
        <p:nvSpPr>
          <p:cNvPr id="249861" name="Rectangle 5"/>
          <p:cNvSpPr>
            <a:spLocks noChangeArrowheads="1"/>
          </p:cNvSpPr>
          <p:nvPr/>
        </p:nvSpPr>
        <p:spPr bwMode="auto">
          <a:xfrm>
            <a:off x="1181100" y="2152650"/>
            <a:ext cx="25908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Exper.  Outcome</a:t>
            </a:r>
          </a:p>
        </p:txBody>
      </p:sp>
      <p:sp>
        <p:nvSpPr>
          <p:cNvPr id="249862" name="Rectangle 6"/>
          <p:cNvSpPr>
            <a:spLocks noChangeArrowheads="1"/>
          </p:cNvSpPr>
          <p:nvPr/>
        </p:nvSpPr>
        <p:spPr bwMode="auto">
          <a:xfrm>
            <a:off x="3829050" y="2152650"/>
            <a:ext cx="23622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Net Gain </a:t>
            </a:r>
            <a:r>
              <a:rPr lang="en-US" sz="20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or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 Loss</a:t>
            </a:r>
          </a:p>
        </p:txBody>
      </p:sp>
      <p:sp>
        <p:nvSpPr>
          <p:cNvPr id="249863" name="Rectangle 7"/>
          <p:cNvSpPr>
            <a:spLocks noChangeArrowheads="1"/>
          </p:cNvSpPr>
          <p:nvPr/>
        </p:nvSpPr>
        <p:spPr bwMode="auto">
          <a:xfrm>
            <a:off x="6229350" y="2152650"/>
            <a:ext cx="18669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Probability</a:t>
            </a:r>
          </a:p>
        </p:txBody>
      </p:sp>
      <p:sp>
        <p:nvSpPr>
          <p:cNvPr id="249864" name="Rectangle 8"/>
          <p:cNvSpPr>
            <a:spLocks noChangeArrowheads="1"/>
          </p:cNvSpPr>
          <p:nvPr/>
        </p:nvSpPr>
        <p:spPr bwMode="auto">
          <a:xfrm>
            <a:off x="1905000" y="2533650"/>
            <a:ext cx="1238250" cy="346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(10,  8)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(10,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2)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(5,  8)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(5,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2)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(0,  8)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(0,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2)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20,  8)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20,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2)</a:t>
            </a:r>
          </a:p>
        </p:txBody>
      </p:sp>
      <p:sp>
        <p:nvSpPr>
          <p:cNvPr id="249865" name="Rectangle 9"/>
          <p:cNvSpPr>
            <a:spLocks noChangeArrowheads="1"/>
          </p:cNvSpPr>
          <p:nvPr/>
        </p:nvSpPr>
        <p:spPr bwMode="auto">
          <a:xfrm>
            <a:off x="3771900" y="2590800"/>
            <a:ext cx="2400300" cy="339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$18,000  Gain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$8,000  Gain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$13,000  Gain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$3,000  Gain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$8,000  Gain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$2,000  Loss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$12,000  Loss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$22,000  Loss</a:t>
            </a:r>
          </a:p>
        </p:txBody>
      </p:sp>
      <p:sp>
        <p:nvSpPr>
          <p:cNvPr id="249866" name="Rectangle 10"/>
          <p:cNvSpPr>
            <a:spLocks noChangeArrowheads="1"/>
          </p:cNvSpPr>
          <p:nvPr/>
        </p:nvSpPr>
        <p:spPr bwMode="auto">
          <a:xfrm>
            <a:off x="6781800" y="2609850"/>
            <a:ext cx="704850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.20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.08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.16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.26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.10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.12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.02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.06</a:t>
            </a:r>
          </a:p>
        </p:txBody>
      </p:sp>
      <p:sp>
        <p:nvSpPr>
          <p:cNvPr id="249867" name="Rectangle 11"/>
          <p:cNvSpPr>
            <a:spLocks noChangeArrowheads="1"/>
          </p:cNvSpPr>
          <p:nvPr/>
        </p:nvSpPr>
        <p:spPr bwMode="auto">
          <a:xfrm>
            <a:off x="712788" y="1130300"/>
            <a:ext cx="5360987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Bradley Investments</a:t>
            </a:r>
          </a:p>
        </p:txBody>
      </p:sp>
      <p:sp>
        <p:nvSpPr>
          <p:cNvPr id="249868" name="Rectangle 12"/>
          <p:cNvSpPr>
            <a:spLocks noChangeArrowheads="1"/>
          </p:cNvSpPr>
          <p:nvPr/>
        </p:nvSpPr>
        <p:spPr bwMode="auto">
          <a:xfrm>
            <a:off x="690563" y="106363"/>
            <a:ext cx="7772400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Some Basic Relationships of Probability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ChangeArrowheads="1"/>
          </p:cNvSpPr>
          <p:nvPr/>
        </p:nvSpPr>
        <p:spPr bwMode="auto">
          <a:xfrm>
            <a:off x="1178234" y="1591315"/>
            <a:ext cx="7272337" cy="4618037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50883" name="Rectangle 3"/>
          <p:cNvSpPr>
            <a:spLocks noChangeArrowheads="1"/>
          </p:cNvSpPr>
          <p:nvPr/>
        </p:nvSpPr>
        <p:spPr bwMode="auto">
          <a:xfrm>
            <a:off x="685800" y="127000"/>
            <a:ext cx="7772400" cy="67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Tree Diagram</a:t>
            </a:r>
          </a:p>
        </p:txBody>
      </p:sp>
      <p:sp>
        <p:nvSpPr>
          <p:cNvPr id="250884" name="Line 4"/>
          <p:cNvSpPr>
            <a:spLocks noChangeShapeType="1"/>
          </p:cNvSpPr>
          <p:nvPr/>
        </p:nvSpPr>
        <p:spPr bwMode="auto">
          <a:xfrm>
            <a:off x="1411288" y="2263775"/>
            <a:ext cx="0" cy="3835400"/>
          </a:xfrm>
          <a:prstGeom prst="line">
            <a:avLst/>
          </a:prstGeom>
          <a:noFill/>
          <a:ln w="19050">
            <a:solidFill>
              <a:srgbClr val="33CCCC"/>
            </a:solidFill>
            <a:prstDash val="lgDash"/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85" name="Line 5"/>
          <p:cNvSpPr>
            <a:spLocks noChangeShapeType="1"/>
          </p:cNvSpPr>
          <p:nvPr/>
        </p:nvSpPr>
        <p:spPr bwMode="auto">
          <a:xfrm>
            <a:off x="3468688" y="2282825"/>
            <a:ext cx="0" cy="3835400"/>
          </a:xfrm>
          <a:prstGeom prst="line">
            <a:avLst/>
          </a:prstGeom>
          <a:noFill/>
          <a:ln w="19050">
            <a:solidFill>
              <a:srgbClr val="33CCCC"/>
            </a:solidFill>
            <a:prstDash val="lgDash"/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86" name="Line 6"/>
          <p:cNvSpPr>
            <a:spLocks noChangeShapeType="1"/>
          </p:cNvSpPr>
          <p:nvPr/>
        </p:nvSpPr>
        <p:spPr bwMode="auto">
          <a:xfrm flipV="1">
            <a:off x="1474788" y="2903538"/>
            <a:ext cx="1984375" cy="13604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87" name="Line 7"/>
          <p:cNvSpPr>
            <a:spLocks noChangeShapeType="1"/>
          </p:cNvSpPr>
          <p:nvPr/>
        </p:nvSpPr>
        <p:spPr bwMode="auto">
          <a:xfrm>
            <a:off x="1474788" y="4349750"/>
            <a:ext cx="1984375" cy="127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88" name="Line 8"/>
          <p:cNvSpPr>
            <a:spLocks noChangeShapeType="1"/>
          </p:cNvSpPr>
          <p:nvPr/>
        </p:nvSpPr>
        <p:spPr bwMode="auto">
          <a:xfrm flipV="1">
            <a:off x="1479550" y="3784600"/>
            <a:ext cx="1985963" cy="517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89" name="Line 9"/>
          <p:cNvSpPr>
            <a:spLocks noChangeShapeType="1"/>
          </p:cNvSpPr>
          <p:nvPr/>
        </p:nvSpPr>
        <p:spPr bwMode="auto">
          <a:xfrm>
            <a:off x="1489075" y="4330700"/>
            <a:ext cx="1979613" cy="403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90" name="Line 10"/>
          <p:cNvSpPr>
            <a:spLocks noChangeShapeType="1"/>
          </p:cNvSpPr>
          <p:nvPr/>
        </p:nvSpPr>
        <p:spPr bwMode="auto">
          <a:xfrm flipV="1">
            <a:off x="3546475" y="5468938"/>
            <a:ext cx="1982788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91" name="Line 11"/>
          <p:cNvSpPr>
            <a:spLocks noChangeShapeType="1"/>
          </p:cNvSpPr>
          <p:nvPr/>
        </p:nvSpPr>
        <p:spPr bwMode="auto">
          <a:xfrm flipV="1">
            <a:off x="3494088" y="4524375"/>
            <a:ext cx="20447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92" name="Line 12"/>
          <p:cNvSpPr>
            <a:spLocks noChangeShapeType="1"/>
          </p:cNvSpPr>
          <p:nvPr/>
        </p:nvSpPr>
        <p:spPr bwMode="auto">
          <a:xfrm flipV="1">
            <a:off x="3522663" y="3570288"/>
            <a:ext cx="2001837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93" name="Line 13"/>
          <p:cNvSpPr>
            <a:spLocks noChangeShapeType="1"/>
          </p:cNvSpPr>
          <p:nvPr/>
        </p:nvSpPr>
        <p:spPr bwMode="auto">
          <a:xfrm flipV="1">
            <a:off x="3532188" y="2641600"/>
            <a:ext cx="2001837" cy="231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94" name="Line 14"/>
          <p:cNvSpPr>
            <a:spLocks noChangeShapeType="1"/>
          </p:cNvSpPr>
          <p:nvPr/>
        </p:nvSpPr>
        <p:spPr bwMode="auto">
          <a:xfrm>
            <a:off x="3527425" y="2911475"/>
            <a:ext cx="2011363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95" name="Oval 15"/>
          <p:cNvSpPr>
            <a:spLocks noChangeArrowheads="1"/>
          </p:cNvSpPr>
          <p:nvPr/>
        </p:nvSpPr>
        <p:spPr bwMode="auto">
          <a:xfrm>
            <a:off x="1350963" y="4244975"/>
            <a:ext cx="123825" cy="120650"/>
          </a:xfrm>
          <a:prstGeom prst="ellipse">
            <a:avLst/>
          </a:prstGeom>
          <a:solidFill>
            <a:srgbClr val="993366"/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50896" name="Oval 16"/>
          <p:cNvSpPr>
            <a:spLocks noChangeArrowheads="1"/>
          </p:cNvSpPr>
          <p:nvPr/>
        </p:nvSpPr>
        <p:spPr bwMode="auto">
          <a:xfrm>
            <a:off x="3408363" y="3730625"/>
            <a:ext cx="123825" cy="120650"/>
          </a:xfrm>
          <a:prstGeom prst="ellipse">
            <a:avLst/>
          </a:prstGeom>
          <a:solidFill>
            <a:srgbClr val="993366"/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50897" name="Line 17"/>
          <p:cNvSpPr>
            <a:spLocks noChangeShapeType="1"/>
          </p:cNvSpPr>
          <p:nvPr/>
        </p:nvSpPr>
        <p:spPr bwMode="auto">
          <a:xfrm>
            <a:off x="3541713" y="3816350"/>
            <a:ext cx="1982787" cy="188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98" name="Line 18"/>
          <p:cNvSpPr>
            <a:spLocks noChangeShapeType="1"/>
          </p:cNvSpPr>
          <p:nvPr/>
        </p:nvSpPr>
        <p:spPr bwMode="auto">
          <a:xfrm>
            <a:off x="3536950" y="4754563"/>
            <a:ext cx="1992313" cy="250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99" name="Line 19"/>
          <p:cNvSpPr>
            <a:spLocks noChangeShapeType="1"/>
          </p:cNvSpPr>
          <p:nvPr/>
        </p:nvSpPr>
        <p:spPr bwMode="auto">
          <a:xfrm>
            <a:off x="3522663" y="5664200"/>
            <a:ext cx="2011362" cy="296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900" name="Line 20"/>
          <p:cNvSpPr>
            <a:spLocks noChangeShapeType="1"/>
          </p:cNvSpPr>
          <p:nvPr/>
        </p:nvSpPr>
        <p:spPr bwMode="auto">
          <a:xfrm>
            <a:off x="5535613" y="2271713"/>
            <a:ext cx="0" cy="3865562"/>
          </a:xfrm>
          <a:prstGeom prst="line">
            <a:avLst/>
          </a:prstGeom>
          <a:noFill/>
          <a:ln w="19050">
            <a:solidFill>
              <a:srgbClr val="33CCCC"/>
            </a:solidFill>
            <a:prstDash val="lgDash"/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901" name="Oval 21"/>
          <p:cNvSpPr>
            <a:spLocks noChangeArrowheads="1"/>
          </p:cNvSpPr>
          <p:nvPr/>
        </p:nvSpPr>
        <p:spPr bwMode="auto">
          <a:xfrm>
            <a:off x="3411538" y="2830513"/>
            <a:ext cx="117475" cy="120650"/>
          </a:xfrm>
          <a:prstGeom prst="ellipse">
            <a:avLst/>
          </a:prstGeom>
          <a:solidFill>
            <a:srgbClr val="993366"/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50902" name="Rectangle 22"/>
          <p:cNvSpPr>
            <a:spLocks noChangeArrowheads="1"/>
          </p:cNvSpPr>
          <p:nvPr/>
        </p:nvSpPr>
        <p:spPr bwMode="auto">
          <a:xfrm>
            <a:off x="2540000" y="4003675"/>
            <a:ext cx="914400" cy="393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000">
                <a:effectLst/>
              </a:rPr>
              <a:t>Gain 5</a:t>
            </a:r>
          </a:p>
        </p:txBody>
      </p:sp>
      <p:sp>
        <p:nvSpPr>
          <p:cNvPr id="250903" name="Rectangle 23"/>
          <p:cNvSpPr>
            <a:spLocks noChangeArrowheads="1"/>
          </p:cNvSpPr>
          <p:nvPr/>
        </p:nvSpPr>
        <p:spPr bwMode="auto">
          <a:xfrm>
            <a:off x="3568700" y="5203825"/>
            <a:ext cx="914400" cy="393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000">
                <a:effectLst/>
              </a:rPr>
              <a:t>Gain 8</a:t>
            </a:r>
          </a:p>
        </p:txBody>
      </p:sp>
      <p:sp>
        <p:nvSpPr>
          <p:cNvPr id="250904" name="Rectangle 24"/>
          <p:cNvSpPr>
            <a:spLocks noChangeArrowheads="1"/>
          </p:cNvSpPr>
          <p:nvPr/>
        </p:nvSpPr>
        <p:spPr bwMode="auto">
          <a:xfrm>
            <a:off x="4502150" y="2317750"/>
            <a:ext cx="914400" cy="393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000">
                <a:effectLst/>
              </a:rPr>
              <a:t>Gain 8</a:t>
            </a:r>
          </a:p>
        </p:txBody>
      </p:sp>
      <p:sp>
        <p:nvSpPr>
          <p:cNvPr id="250905" name="Rectangle 25"/>
          <p:cNvSpPr>
            <a:spLocks noChangeArrowheads="1"/>
          </p:cNvSpPr>
          <p:nvPr/>
        </p:nvSpPr>
        <p:spPr bwMode="auto">
          <a:xfrm>
            <a:off x="1625600" y="3165475"/>
            <a:ext cx="1041400" cy="393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000">
                <a:effectLst/>
              </a:rPr>
              <a:t>Gain 10</a:t>
            </a:r>
          </a:p>
        </p:txBody>
      </p:sp>
      <p:sp>
        <p:nvSpPr>
          <p:cNvPr id="250906" name="Rectangle 26"/>
          <p:cNvSpPr>
            <a:spLocks noChangeArrowheads="1"/>
          </p:cNvSpPr>
          <p:nvPr/>
        </p:nvSpPr>
        <p:spPr bwMode="auto">
          <a:xfrm>
            <a:off x="4502150" y="4175125"/>
            <a:ext cx="914400" cy="393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000">
                <a:effectLst/>
              </a:rPr>
              <a:t>Gain 8</a:t>
            </a:r>
          </a:p>
        </p:txBody>
      </p:sp>
      <p:sp>
        <p:nvSpPr>
          <p:cNvPr id="250907" name="Rectangle 27"/>
          <p:cNvSpPr>
            <a:spLocks noChangeArrowheads="1"/>
          </p:cNvSpPr>
          <p:nvPr/>
        </p:nvSpPr>
        <p:spPr bwMode="auto">
          <a:xfrm>
            <a:off x="3559175" y="3317875"/>
            <a:ext cx="914400" cy="393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000">
                <a:effectLst/>
              </a:rPr>
              <a:t>Gain 8</a:t>
            </a:r>
          </a:p>
        </p:txBody>
      </p:sp>
      <p:sp>
        <p:nvSpPr>
          <p:cNvPr id="250908" name="Rectangle 28"/>
          <p:cNvSpPr>
            <a:spLocks noChangeArrowheads="1"/>
          </p:cNvSpPr>
          <p:nvPr/>
        </p:nvSpPr>
        <p:spPr bwMode="auto">
          <a:xfrm>
            <a:off x="1644650" y="5041900"/>
            <a:ext cx="1022350" cy="393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000">
                <a:effectLst/>
              </a:rPr>
              <a:t>Lose 20</a:t>
            </a:r>
          </a:p>
        </p:txBody>
      </p:sp>
      <p:sp>
        <p:nvSpPr>
          <p:cNvPr id="250909" name="Rectangle 29"/>
          <p:cNvSpPr>
            <a:spLocks noChangeArrowheads="1"/>
          </p:cNvSpPr>
          <p:nvPr/>
        </p:nvSpPr>
        <p:spPr bwMode="auto">
          <a:xfrm>
            <a:off x="3578225" y="5756275"/>
            <a:ext cx="895350" cy="393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000">
                <a:effectLst/>
              </a:rPr>
              <a:t>Lose 2</a:t>
            </a:r>
          </a:p>
        </p:txBody>
      </p:sp>
      <p:sp>
        <p:nvSpPr>
          <p:cNvPr id="250910" name="Rectangle 30"/>
          <p:cNvSpPr>
            <a:spLocks noChangeArrowheads="1"/>
          </p:cNvSpPr>
          <p:nvPr/>
        </p:nvSpPr>
        <p:spPr bwMode="auto">
          <a:xfrm>
            <a:off x="4521200" y="4960938"/>
            <a:ext cx="895350" cy="393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000">
                <a:effectLst/>
              </a:rPr>
              <a:t>Lose 2</a:t>
            </a:r>
          </a:p>
        </p:txBody>
      </p:sp>
      <p:sp>
        <p:nvSpPr>
          <p:cNvPr id="250911" name="Rectangle 31"/>
          <p:cNvSpPr>
            <a:spLocks noChangeArrowheads="1"/>
          </p:cNvSpPr>
          <p:nvPr/>
        </p:nvSpPr>
        <p:spPr bwMode="auto">
          <a:xfrm>
            <a:off x="3578225" y="3879850"/>
            <a:ext cx="895350" cy="393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000">
                <a:effectLst/>
              </a:rPr>
              <a:t>Lose 2</a:t>
            </a:r>
          </a:p>
        </p:txBody>
      </p:sp>
      <p:sp>
        <p:nvSpPr>
          <p:cNvPr id="250912" name="Rectangle 32"/>
          <p:cNvSpPr>
            <a:spLocks noChangeArrowheads="1"/>
          </p:cNvSpPr>
          <p:nvPr/>
        </p:nvSpPr>
        <p:spPr bwMode="auto">
          <a:xfrm>
            <a:off x="4540250" y="3070225"/>
            <a:ext cx="895350" cy="393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000">
                <a:effectLst/>
              </a:rPr>
              <a:t>Lose 2</a:t>
            </a:r>
          </a:p>
        </p:txBody>
      </p:sp>
      <p:sp>
        <p:nvSpPr>
          <p:cNvPr id="250913" name="Rectangle 33"/>
          <p:cNvSpPr>
            <a:spLocks noChangeArrowheads="1"/>
          </p:cNvSpPr>
          <p:nvPr/>
        </p:nvSpPr>
        <p:spPr bwMode="auto">
          <a:xfrm>
            <a:off x="2597150" y="4632325"/>
            <a:ext cx="749300" cy="393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000">
                <a:effectLst/>
              </a:rPr>
              <a:t>Even</a:t>
            </a:r>
          </a:p>
        </p:txBody>
      </p:sp>
      <p:sp>
        <p:nvSpPr>
          <p:cNvPr id="250914" name="Rectangle 34"/>
          <p:cNvSpPr>
            <a:spLocks noChangeArrowheads="1"/>
          </p:cNvSpPr>
          <p:nvPr/>
        </p:nvSpPr>
        <p:spPr bwMode="auto">
          <a:xfrm>
            <a:off x="1435100" y="1508125"/>
            <a:ext cx="20193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Markley Oil</a:t>
            </a:r>
          </a:p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(Stage 1)</a:t>
            </a:r>
          </a:p>
        </p:txBody>
      </p:sp>
      <p:sp>
        <p:nvSpPr>
          <p:cNvPr id="250915" name="Rectangle 35"/>
          <p:cNvSpPr>
            <a:spLocks noChangeArrowheads="1"/>
          </p:cNvSpPr>
          <p:nvPr/>
        </p:nvSpPr>
        <p:spPr bwMode="auto">
          <a:xfrm>
            <a:off x="3359150" y="1489075"/>
            <a:ext cx="22860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Collins Mining</a:t>
            </a:r>
          </a:p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(Stage 2)</a:t>
            </a:r>
          </a:p>
        </p:txBody>
      </p:sp>
      <p:sp>
        <p:nvSpPr>
          <p:cNvPr id="250916" name="Rectangle 36"/>
          <p:cNvSpPr>
            <a:spLocks noChangeArrowheads="1"/>
          </p:cNvSpPr>
          <p:nvPr/>
        </p:nvSpPr>
        <p:spPr bwMode="auto">
          <a:xfrm>
            <a:off x="5816600" y="1508125"/>
            <a:ext cx="234950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Experimental</a:t>
            </a:r>
          </a:p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Outcomes</a:t>
            </a:r>
          </a:p>
        </p:txBody>
      </p:sp>
      <p:sp>
        <p:nvSpPr>
          <p:cNvPr id="250917" name="Rectangle 37"/>
          <p:cNvSpPr>
            <a:spLocks noChangeArrowheads="1"/>
          </p:cNvSpPr>
          <p:nvPr/>
        </p:nvSpPr>
        <p:spPr bwMode="auto">
          <a:xfrm>
            <a:off x="5607050" y="2384425"/>
            <a:ext cx="2743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(10, 8)   	 Gain   $18,000</a:t>
            </a:r>
          </a:p>
        </p:txBody>
      </p:sp>
      <p:sp>
        <p:nvSpPr>
          <p:cNvPr id="250918" name="Rectangle 38"/>
          <p:cNvSpPr>
            <a:spLocks noChangeArrowheads="1"/>
          </p:cNvSpPr>
          <p:nvPr/>
        </p:nvSpPr>
        <p:spPr bwMode="auto">
          <a:xfrm>
            <a:off x="5607050" y="2841625"/>
            <a:ext cx="27241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(10, -2)  	 Gain     $8,000</a:t>
            </a:r>
          </a:p>
        </p:txBody>
      </p:sp>
      <p:sp>
        <p:nvSpPr>
          <p:cNvPr id="250919" name="Rectangle 39"/>
          <p:cNvSpPr>
            <a:spLocks noChangeArrowheads="1"/>
          </p:cNvSpPr>
          <p:nvPr/>
        </p:nvSpPr>
        <p:spPr bwMode="auto">
          <a:xfrm>
            <a:off x="5607050" y="3298825"/>
            <a:ext cx="27051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(5, 8) 	 Gain   $13,000</a:t>
            </a:r>
          </a:p>
        </p:txBody>
      </p:sp>
      <p:sp>
        <p:nvSpPr>
          <p:cNvPr id="250920" name="Rectangle 40"/>
          <p:cNvSpPr>
            <a:spLocks noChangeArrowheads="1"/>
          </p:cNvSpPr>
          <p:nvPr/>
        </p:nvSpPr>
        <p:spPr bwMode="auto">
          <a:xfrm>
            <a:off x="5607050" y="3775075"/>
            <a:ext cx="26860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(5, -2)   	 Gain     $3,000</a:t>
            </a:r>
          </a:p>
        </p:txBody>
      </p:sp>
      <p:sp>
        <p:nvSpPr>
          <p:cNvPr id="250921" name="Rectangle 41"/>
          <p:cNvSpPr>
            <a:spLocks noChangeArrowheads="1"/>
          </p:cNvSpPr>
          <p:nvPr/>
        </p:nvSpPr>
        <p:spPr bwMode="auto">
          <a:xfrm>
            <a:off x="5613400" y="4270375"/>
            <a:ext cx="2667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(0, 8)    	 Gain     $8,000</a:t>
            </a:r>
          </a:p>
        </p:txBody>
      </p:sp>
      <p:sp>
        <p:nvSpPr>
          <p:cNvPr id="250922" name="Rectangle 42"/>
          <p:cNvSpPr>
            <a:spLocks noChangeArrowheads="1"/>
          </p:cNvSpPr>
          <p:nvPr/>
        </p:nvSpPr>
        <p:spPr bwMode="auto">
          <a:xfrm>
            <a:off x="5607050" y="4746625"/>
            <a:ext cx="2755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(0, -2)   	 Lose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$2,000</a:t>
            </a:r>
          </a:p>
        </p:txBody>
      </p:sp>
      <p:sp>
        <p:nvSpPr>
          <p:cNvPr id="250923" name="Rectangle 43"/>
          <p:cNvSpPr>
            <a:spLocks noChangeArrowheads="1"/>
          </p:cNvSpPr>
          <p:nvPr/>
        </p:nvSpPr>
        <p:spPr bwMode="auto">
          <a:xfrm>
            <a:off x="5607050" y="5203825"/>
            <a:ext cx="264795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(-20, 8) 	 Lose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$12,000</a:t>
            </a:r>
          </a:p>
        </p:txBody>
      </p:sp>
      <p:sp>
        <p:nvSpPr>
          <p:cNvPr id="250924" name="Rectangle 44"/>
          <p:cNvSpPr>
            <a:spLocks noChangeArrowheads="1"/>
          </p:cNvSpPr>
          <p:nvPr/>
        </p:nvSpPr>
        <p:spPr bwMode="auto">
          <a:xfrm>
            <a:off x="5607050" y="5718175"/>
            <a:ext cx="2647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FFFF00"/>
              </a:buClr>
              <a:buSzPct val="80000"/>
              <a:buFont typeface="Monotype Sorts" pitchFamily="2" charset="2"/>
              <a:buNone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(-20, -2)	 Lose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$22,000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0925" name="Oval 45"/>
          <p:cNvSpPr>
            <a:spLocks noChangeArrowheads="1"/>
          </p:cNvSpPr>
          <p:nvPr/>
        </p:nvSpPr>
        <p:spPr bwMode="auto">
          <a:xfrm>
            <a:off x="3408363" y="4668838"/>
            <a:ext cx="123825" cy="120650"/>
          </a:xfrm>
          <a:prstGeom prst="ellipse">
            <a:avLst/>
          </a:prstGeom>
          <a:solidFill>
            <a:srgbClr val="993366"/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50926" name="Oval 46"/>
          <p:cNvSpPr>
            <a:spLocks noChangeArrowheads="1"/>
          </p:cNvSpPr>
          <p:nvPr/>
        </p:nvSpPr>
        <p:spPr bwMode="auto">
          <a:xfrm>
            <a:off x="3408363" y="5568950"/>
            <a:ext cx="123825" cy="120650"/>
          </a:xfrm>
          <a:prstGeom prst="ellipse">
            <a:avLst/>
          </a:prstGeom>
          <a:solidFill>
            <a:srgbClr val="993366"/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50927" name="Rectangle 47"/>
          <p:cNvSpPr>
            <a:spLocks noChangeArrowheads="1"/>
          </p:cNvSpPr>
          <p:nvPr/>
        </p:nvSpPr>
        <p:spPr bwMode="auto">
          <a:xfrm>
            <a:off x="712788" y="1130300"/>
            <a:ext cx="5360987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Bradley Investments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Events and Their Probabilities</a:t>
            </a:r>
          </a:p>
        </p:txBody>
      </p:sp>
      <p:sp>
        <p:nvSpPr>
          <p:cNvPr id="251907" name="Rectangle 3"/>
          <p:cNvSpPr>
            <a:spLocks noChangeArrowheads="1"/>
          </p:cNvSpPr>
          <p:nvPr/>
        </p:nvSpPr>
        <p:spPr bwMode="auto">
          <a:xfrm>
            <a:off x="1143000" y="1698625"/>
            <a:ext cx="6910388" cy="249237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51908" name="Rectangle 4"/>
          <p:cNvSpPr>
            <a:spLocks noChangeArrowheads="1"/>
          </p:cNvSpPr>
          <p:nvPr/>
        </p:nvSpPr>
        <p:spPr bwMode="auto">
          <a:xfrm>
            <a:off x="1285875" y="1828800"/>
            <a:ext cx="67246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Markley Oil Profitable</a:t>
            </a:r>
          </a:p>
        </p:txBody>
      </p:sp>
      <p:sp>
        <p:nvSpPr>
          <p:cNvPr id="251909" name="Oval 5"/>
          <p:cNvSpPr>
            <a:spLocks noChangeArrowheads="1"/>
          </p:cNvSpPr>
          <p:nvPr/>
        </p:nvSpPr>
        <p:spPr bwMode="auto">
          <a:xfrm>
            <a:off x="2765425" y="3625850"/>
            <a:ext cx="698500" cy="438150"/>
          </a:xfrm>
          <a:prstGeom prst="ellipse">
            <a:avLst/>
          </a:prstGeom>
          <a:noFill/>
          <a:ln w="19050">
            <a:solidFill>
              <a:srgbClr val="66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10" name="Rectangle 6"/>
          <p:cNvSpPr>
            <a:spLocks noChangeArrowheads="1"/>
          </p:cNvSpPr>
          <p:nvPr/>
        </p:nvSpPr>
        <p:spPr bwMode="auto">
          <a:xfrm>
            <a:off x="1962150" y="2228850"/>
            <a:ext cx="4857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{(10, 8), (10, -2), (5, 8), (5, -2)}</a:t>
            </a:r>
          </a:p>
        </p:txBody>
      </p:sp>
      <p:sp>
        <p:nvSpPr>
          <p:cNvPr id="251911" name="Rectangle 7"/>
          <p:cNvSpPr>
            <a:spLocks noChangeArrowheads="1"/>
          </p:cNvSpPr>
          <p:nvPr/>
        </p:nvSpPr>
        <p:spPr bwMode="auto">
          <a:xfrm>
            <a:off x="1543050" y="2705100"/>
            <a:ext cx="63817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(10, 8) +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(5, 8) +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(0, 8) +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20, 8)</a:t>
            </a:r>
          </a:p>
        </p:txBody>
      </p:sp>
      <p:sp>
        <p:nvSpPr>
          <p:cNvPr id="251912" name="Rectangle 8"/>
          <p:cNvSpPr>
            <a:spLocks noChangeArrowheads="1"/>
          </p:cNvSpPr>
          <p:nvPr/>
        </p:nvSpPr>
        <p:spPr bwMode="auto">
          <a:xfrm>
            <a:off x="2333625" y="3200400"/>
            <a:ext cx="32385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= .20 + .08 + .16 + .26</a:t>
            </a:r>
          </a:p>
        </p:txBody>
      </p:sp>
      <p:sp>
        <p:nvSpPr>
          <p:cNvPr id="251913" name="Rectangle 9"/>
          <p:cNvSpPr>
            <a:spLocks noChangeArrowheads="1"/>
          </p:cNvSpPr>
          <p:nvPr/>
        </p:nvSpPr>
        <p:spPr bwMode="auto">
          <a:xfrm>
            <a:off x="2324100" y="3600450"/>
            <a:ext cx="11811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=   .70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1914" name="Rectangle 10"/>
          <p:cNvSpPr>
            <a:spLocks noChangeArrowheads="1"/>
          </p:cNvSpPr>
          <p:nvPr/>
        </p:nvSpPr>
        <p:spPr bwMode="auto">
          <a:xfrm>
            <a:off x="712788" y="1130300"/>
            <a:ext cx="5360987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Bradley Investments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ChangeArrowheads="1"/>
          </p:cNvSpPr>
          <p:nvPr/>
        </p:nvSpPr>
        <p:spPr bwMode="auto">
          <a:xfrm>
            <a:off x="952500" y="2362200"/>
            <a:ext cx="7521575" cy="666750"/>
          </a:xfrm>
          <a:prstGeom prst="rect">
            <a:avLst/>
          </a:prstGeom>
          <a:gradFill flip="none" rotWithShape="1">
            <a:gsLst>
              <a:gs pos="0">
                <a:srgbClr val="777777">
                  <a:shade val="30000"/>
                  <a:satMod val="115000"/>
                </a:srgbClr>
              </a:gs>
              <a:gs pos="50000">
                <a:srgbClr val="777777">
                  <a:shade val="67500"/>
                  <a:satMod val="115000"/>
                </a:srgbClr>
              </a:gs>
              <a:gs pos="100000">
                <a:srgbClr val="777777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complement of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is denoted by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4000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150531" name="Rectangle 3"/>
          <p:cNvSpPr>
            <a:spLocks noChangeArrowheads="1"/>
          </p:cNvSpPr>
          <p:nvPr/>
        </p:nvSpPr>
        <p:spPr bwMode="auto">
          <a:xfrm>
            <a:off x="952500" y="1238250"/>
            <a:ext cx="7524750" cy="1009650"/>
          </a:xfrm>
          <a:prstGeom prst="rect">
            <a:avLst/>
          </a:prstGeom>
          <a:gradFill flip="none" rotWithShape="1">
            <a:gsLst>
              <a:gs pos="0">
                <a:srgbClr val="777777">
                  <a:shade val="30000"/>
                  <a:satMod val="115000"/>
                </a:srgbClr>
              </a:gs>
              <a:gs pos="50000">
                <a:srgbClr val="777777">
                  <a:shade val="67500"/>
                  <a:satMod val="115000"/>
                </a:srgbClr>
              </a:gs>
              <a:gs pos="100000">
                <a:srgbClr val="777777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complement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of 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is defined to be the event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consisting of all sample points that are not in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A.</a:t>
            </a:r>
          </a:p>
        </p:txBody>
      </p:sp>
      <p:sp>
        <p:nvSpPr>
          <p:cNvPr id="150534" name="Rectangle 6"/>
          <p:cNvSpPr>
            <a:spLocks noChangeArrowheads="1"/>
          </p:cNvSpPr>
          <p:nvPr/>
        </p:nvSpPr>
        <p:spPr bwMode="auto">
          <a:xfrm>
            <a:off x="685800" y="127000"/>
            <a:ext cx="77724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Complement of an Event</a:t>
            </a:r>
          </a:p>
        </p:txBody>
      </p:sp>
      <p:sp>
        <p:nvSpPr>
          <p:cNvPr id="150537" name="Rectangle 9"/>
          <p:cNvSpPr>
            <a:spLocks noChangeArrowheads="1"/>
          </p:cNvSpPr>
          <p:nvPr/>
        </p:nvSpPr>
        <p:spPr bwMode="auto">
          <a:xfrm>
            <a:off x="2682875" y="3321050"/>
            <a:ext cx="3732213" cy="204152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50538" name="Oval 10"/>
          <p:cNvSpPr>
            <a:spLocks noChangeArrowheads="1"/>
          </p:cNvSpPr>
          <p:nvPr/>
        </p:nvSpPr>
        <p:spPr bwMode="auto">
          <a:xfrm>
            <a:off x="3016250" y="3530600"/>
            <a:ext cx="1663700" cy="15875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9" name="Rectangle 11"/>
          <p:cNvSpPr>
            <a:spLocks noChangeArrowheads="1"/>
          </p:cNvSpPr>
          <p:nvPr/>
        </p:nvSpPr>
        <p:spPr bwMode="auto">
          <a:xfrm>
            <a:off x="3224213" y="4100513"/>
            <a:ext cx="12588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en-US" sz="2400" i="1">
              <a:solidFill>
                <a:srgbClr val="000000"/>
              </a:solidFill>
              <a:effectLst/>
            </a:endParaRPr>
          </a:p>
        </p:txBody>
      </p:sp>
      <p:sp>
        <p:nvSpPr>
          <p:cNvPr id="150540" name="Rectangle 12"/>
          <p:cNvSpPr>
            <a:spLocks noChangeArrowheads="1"/>
          </p:cNvSpPr>
          <p:nvPr/>
        </p:nvSpPr>
        <p:spPr bwMode="auto">
          <a:xfrm>
            <a:off x="5300663" y="4100513"/>
            <a:ext cx="4921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baseline="4000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endParaRPr lang="en-US" sz="2400" baseline="40000">
              <a:solidFill>
                <a:srgbClr val="000000"/>
              </a:solidFill>
              <a:effectLst/>
            </a:endParaRPr>
          </a:p>
        </p:txBody>
      </p:sp>
      <p:sp>
        <p:nvSpPr>
          <p:cNvPr id="150541" name="Rectangle 13"/>
          <p:cNvSpPr>
            <a:spLocks noChangeArrowheads="1"/>
          </p:cNvSpPr>
          <p:nvPr/>
        </p:nvSpPr>
        <p:spPr bwMode="auto">
          <a:xfrm>
            <a:off x="6862763" y="3757613"/>
            <a:ext cx="1203325" cy="7461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2400">
                <a:effectLst/>
              </a:rPr>
              <a:t>Sample</a:t>
            </a:r>
          </a:p>
          <a:p>
            <a:pPr algn="l">
              <a:lnSpc>
                <a:spcPct val="90000"/>
              </a:lnSpc>
            </a:pPr>
            <a:r>
              <a:rPr lang="en-US" sz="2400">
                <a:effectLst/>
              </a:rPr>
              <a:t>Space </a:t>
            </a:r>
            <a:r>
              <a:rPr lang="en-US" sz="2400" i="1">
                <a:effectLst/>
              </a:rPr>
              <a:t>S</a:t>
            </a:r>
          </a:p>
        </p:txBody>
      </p:sp>
      <p:sp>
        <p:nvSpPr>
          <p:cNvPr id="150545" name="Line 17"/>
          <p:cNvSpPr>
            <a:spLocks noChangeShapeType="1"/>
          </p:cNvSpPr>
          <p:nvPr/>
        </p:nvSpPr>
        <p:spPr bwMode="auto">
          <a:xfrm flipV="1">
            <a:off x="6419850" y="4267200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548" name="AutoShape 20"/>
          <p:cNvSpPr>
            <a:spLocks noChangeArrowheads="1"/>
          </p:cNvSpPr>
          <p:nvPr/>
        </p:nvSpPr>
        <p:spPr bwMode="auto">
          <a:xfrm>
            <a:off x="702292" y="4972050"/>
            <a:ext cx="1600200" cy="933450"/>
          </a:xfrm>
          <a:prstGeom prst="wedgeRoundRectCallout">
            <a:avLst>
              <a:gd name="adj1" fmla="val 74704"/>
              <a:gd name="adj2" fmla="val -91157"/>
              <a:gd name="adj3" fmla="val 16667"/>
            </a:avLst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>
                <a:effectLst>
                  <a:outerShdw blurRad="38100" dist="38100" dir="2700000" algn="tl">
                    <a:srgbClr val="000000"/>
                  </a:outerShdw>
                </a:effectLst>
              </a:rPr>
              <a:t>Venn</a:t>
            </a:r>
          </a:p>
          <a:p>
            <a:pPr>
              <a:lnSpc>
                <a:spcPct val="90000"/>
              </a:lnSpc>
            </a:pPr>
            <a:r>
              <a:rPr lang="en-US" sz="2600">
                <a:effectLst>
                  <a:outerShdw blurRad="38100" dist="38100" dir="2700000" algn="tl">
                    <a:srgbClr val="000000"/>
                  </a:outerShdw>
                </a:effectLst>
              </a:rPr>
              <a:t>Diagram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62" name="Rectangle 10"/>
          <p:cNvSpPr>
            <a:spLocks noChangeArrowheads="1"/>
          </p:cNvSpPr>
          <p:nvPr/>
        </p:nvSpPr>
        <p:spPr bwMode="auto">
          <a:xfrm>
            <a:off x="2682875" y="3321050"/>
            <a:ext cx="3732213" cy="204152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952500" y="2362200"/>
            <a:ext cx="7521575" cy="666750"/>
          </a:xfrm>
          <a:prstGeom prst="rect">
            <a:avLst/>
          </a:prstGeom>
          <a:gradFill flip="none" rotWithShape="1">
            <a:gsLst>
              <a:gs pos="0">
                <a:srgbClr val="777777">
                  <a:shade val="30000"/>
                  <a:satMod val="115000"/>
                </a:srgbClr>
              </a:gs>
              <a:gs pos="50000">
                <a:srgbClr val="777777">
                  <a:shade val="67500"/>
                  <a:satMod val="115000"/>
                </a:srgbClr>
              </a:gs>
              <a:gs pos="100000">
                <a:srgbClr val="777777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union of events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is denoted by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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</a:t>
            </a: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952500" y="1238250"/>
            <a:ext cx="7524750" cy="1009650"/>
          </a:xfrm>
          <a:prstGeom prst="rect">
            <a:avLst/>
          </a:prstGeom>
          <a:gradFill flip="none" rotWithShape="1">
            <a:gsLst>
              <a:gs pos="0">
                <a:srgbClr val="777777">
                  <a:shade val="30000"/>
                  <a:satMod val="115000"/>
                </a:srgbClr>
              </a:gs>
              <a:gs pos="50000">
                <a:srgbClr val="777777">
                  <a:shade val="67500"/>
                  <a:satMod val="115000"/>
                </a:srgbClr>
              </a:gs>
              <a:gs pos="100000">
                <a:srgbClr val="777777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union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of events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is the event containing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all sample points that are in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or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 B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or both.</a:t>
            </a:r>
          </a:p>
        </p:txBody>
      </p:sp>
      <p:sp>
        <p:nvSpPr>
          <p:cNvPr id="151558" name="Rectangle 6"/>
          <p:cNvSpPr>
            <a:spLocks noChangeArrowheads="1"/>
          </p:cNvSpPr>
          <p:nvPr/>
        </p:nvSpPr>
        <p:spPr bwMode="auto">
          <a:xfrm>
            <a:off x="685800" y="127000"/>
            <a:ext cx="77724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Union of Two Events</a:t>
            </a:r>
          </a:p>
        </p:txBody>
      </p:sp>
      <p:sp>
        <p:nvSpPr>
          <p:cNvPr id="151566" name="Rectangle 14"/>
          <p:cNvSpPr>
            <a:spLocks noChangeArrowheads="1"/>
          </p:cNvSpPr>
          <p:nvPr/>
        </p:nvSpPr>
        <p:spPr bwMode="auto">
          <a:xfrm>
            <a:off x="6862763" y="3757613"/>
            <a:ext cx="1203325" cy="7461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2400">
                <a:effectLst/>
              </a:rPr>
              <a:t>Sample</a:t>
            </a:r>
          </a:p>
          <a:p>
            <a:pPr algn="l">
              <a:lnSpc>
                <a:spcPct val="90000"/>
              </a:lnSpc>
            </a:pPr>
            <a:r>
              <a:rPr lang="en-US" sz="2400">
                <a:effectLst/>
              </a:rPr>
              <a:t>Space </a:t>
            </a:r>
            <a:r>
              <a:rPr lang="en-US" sz="2400" i="1">
                <a:effectLst/>
              </a:rPr>
              <a:t>S</a:t>
            </a:r>
          </a:p>
        </p:txBody>
      </p:sp>
      <p:sp>
        <p:nvSpPr>
          <p:cNvPr id="151567" name="Line 15"/>
          <p:cNvSpPr>
            <a:spLocks noChangeShapeType="1"/>
          </p:cNvSpPr>
          <p:nvPr/>
        </p:nvSpPr>
        <p:spPr bwMode="auto">
          <a:xfrm flipV="1">
            <a:off x="6419850" y="4267200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8" name="Oval 16"/>
          <p:cNvSpPr>
            <a:spLocks noChangeArrowheads="1"/>
          </p:cNvSpPr>
          <p:nvPr/>
        </p:nvSpPr>
        <p:spPr bwMode="auto">
          <a:xfrm>
            <a:off x="3028950" y="3519488"/>
            <a:ext cx="1711325" cy="1676400"/>
          </a:xfrm>
          <a:prstGeom prst="ellipse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70" name="Rectangle 18"/>
          <p:cNvSpPr>
            <a:spLocks noChangeArrowheads="1"/>
          </p:cNvSpPr>
          <p:nvPr/>
        </p:nvSpPr>
        <p:spPr bwMode="auto">
          <a:xfrm>
            <a:off x="3097213" y="4106863"/>
            <a:ext cx="15255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279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en-US" sz="2400" i="1">
              <a:effectLst/>
            </a:endParaRPr>
          </a:p>
        </p:txBody>
      </p:sp>
      <p:grpSp>
        <p:nvGrpSpPr>
          <p:cNvPr id="151573" name="Group 21"/>
          <p:cNvGrpSpPr>
            <a:grpSpLocks/>
          </p:cNvGrpSpPr>
          <p:nvPr/>
        </p:nvGrpSpPr>
        <p:grpSpPr bwMode="auto">
          <a:xfrm>
            <a:off x="4370388" y="3500438"/>
            <a:ext cx="1701800" cy="1674812"/>
            <a:chOff x="2753" y="2205"/>
            <a:chExt cx="1072" cy="1055"/>
          </a:xfrm>
        </p:grpSpPr>
        <p:sp>
          <p:nvSpPr>
            <p:cNvPr id="151569" name="Oval 17"/>
            <p:cNvSpPr>
              <a:spLocks noChangeArrowheads="1"/>
            </p:cNvSpPr>
            <p:nvPr/>
          </p:nvSpPr>
          <p:spPr bwMode="auto">
            <a:xfrm>
              <a:off x="2760" y="2205"/>
              <a:ext cx="1065" cy="1055"/>
            </a:xfrm>
            <a:prstGeom prst="ellipse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572" name="Freeform 20"/>
            <p:cNvSpPr>
              <a:spLocks/>
            </p:cNvSpPr>
            <p:nvPr/>
          </p:nvSpPr>
          <p:spPr bwMode="auto">
            <a:xfrm>
              <a:off x="2753" y="2417"/>
              <a:ext cx="237" cy="649"/>
            </a:xfrm>
            <a:custGeom>
              <a:avLst/>
              <a:gdLst>
                <a:gd name="T0" fmla="*/ 110 w 230"/>
                <a:gd name="T1" fmla="*/ 0 h 622"/>
                <a:gd name="T2" fmla="*/ 98 w 230"/>
                <a:gd name="T3" fmla="*/ 18 h 622"/>
                <a:gd name="T4" fmla="*/ 84 w 230"/>
                <a:gd name="T5" fmla="*/ 40 h 622"/>
                <a:gd name="T6" fmla="*/ 70 w 230"/>
                <a:gd name="T7" fmla="*/ 62 h 622"/>
                <a:gd name="T8" fmla="*/ 50 w 230"/>
                <a:gd name="T9" fmla="*/ 92 h 622"/>
                <a:gd name="T10" fmla="*/ 40 w 230"/>
                <a:gd name="T11" fmla="*/ 118 h 622"/>
                <a:gd name="T12" fmla="*/ 32 w 230"/>
                <a:gd name="T13" fmla="*/ 141 h 622"/>
                <a:gd name="T14" fmla="*/ 23 w 230"/>
                <a:gd name="T15" fmla="*/ 168 h 622"/>
                <a:gd name="T16" fmla="*/ 14 w 230"/>
                <a:gd name="T17" fmla="*/ 194 h 622"/>
                <a:gd name="T18" fmla="*/ 10 w 230"/>
                <a:gd name="T19" fmla="*/ 218 h 622"/>
                <a:gd name="T20" fmla="*/ 6 w 230"/>
                <a:gd name="T21" fmla="*/ 246 h 622"/>
                <a:gd name="T22" fmla="*/ 2 w 230"/>
                <a:gd name="T23" fmla="*/ 272 h 622"/>
                <a:gd name="T24" fmla="*/ 0 w 230"/>
                <a:gd name="T25" fmla="*/ 302 h 622"/>
                <a:gd name="T26" fmla="*/ 0 w 230"/>
                <a:gd name="T27" fmla="*/ 330 h 622"/>
                <a:gd name="T28" fmla="*/ 2 w 230"/>
                <a:gd name="T29" fmla="*/ 358 h 622"/>
                <a:gd name="T30" fmla="*/ 6 w 230"/>
                <a:gd name="T31" fmla="*/ 388 h 622"/>
                <a:gd name="T32" fmla="*/ 10 w 230"/>
                <a:gd name="T33" fmla="*/ 414 h 622"/>
                <a:gd name="T34" fmla="*/ 18 w 230"/>
                <a:gd name="T35" fmla="*/ 438 h 622"/>
                <a:gd name="T36" fmla="*/ 26 w 230"/>
                <a:gd name="T37" fmla="*/ 464 h 622"/>
                <a:gd name="T38" fmla="*/ 36 w 230"/>
                <a:gd name="T39" fmla="*/ 488 h 622"/>
                <a:gd name="T40" fmla="*/ 48 w 230"/>
                <a:gd name="T41" fmla="*/ 514 h 622"/>
                <a:gd name="T42" fmla="*/ 60 w 230"/>
                <a:gd name="T43" fmla="*/ 540 h 622"/>
                <a:gd name="T44" fmla="*/ 74 w 230"/>
                <a:gd name="T45" fmla="*/ 560 h 622"/>
                <a:gd name="T46" fmla="*/ 84 w 230"/>
                <a:gd name="T47" fmla="*/ 582 h 622"/>
                <a:gd name="T48" fmla="*/ 102 w 230"/>
                <a:gd name="T49" fmla="*/ 604 h 622"/>
                <a:gd name="T50" fmla="*/ 122 w 230"/>
                <a:gd name="T51" fmla="*/ 622 h 622"/>
                <a:gd name="T52" fmla="*/ 138 w 230"/>
                <a:gd name="T53" fmla="*/ 598 h 622"/>
                <a:gd name="T54" fmla="*/ 156 w 230"/>
                <a:gd name="T55" fmla="*/ 572 h 622"/>
                <a:gd name="T56" fmla="*/ 172 w 230"/>
                <a:gd name="T57" fmla="*/ 546 h 622"/>
                <a:gd name="T58" fmla="*/ 186 w 230"/>
                <a:gd name="T59" fmla="*/ 514 h 622"/>
                <a:gd name="T60" fmla="*/ 196 w 230"/>
                <a:gd name="T61" fmla="*/ 492 h 622"/>
                <a:gd name="T62" fmla="*/ 204 w 230"/>
                <a:gd name="T63" fmla="*/ 472 h 622"/>
                <a:gd name="T64" fmla="*/ 212 w 230"/>
                <a:gd name="T65" fmla="*/ 450 h 622"/>
                <a:gd name="T66" fmla="*/ 218 w 230"/>
                <a:gd name="T67" fmla="*/ 426 h 622"/>
                <a:gd name="T68" fmla="*/ 224 w 230"/>
                <a:gd name="T69" fmla="*/ 402 h 622"/>
                <a:gd name="T70" fmla="*/ 226 w 230"/>
                <a:gd name="T71" fmla="*/ 378 h 622"/>
                <a:gd name="T72" fmla="*/ 228 w 230"/>
                <a:gd name="T73" fmla="*/ 354 h 622"/>
                <a:gd name="T74" fmla="*/ 230 w 230"/>
                <a:gd name="T75" fmla="*/ 324 h 622"/>
                <a:gd name="T76" fmla="*/ 230 w 230"/>
                <a:gd name="T77" fmla="*/ 286 h 622"/>
                <a:gd name="T78" fmla="*/ 226 w 230"/>
                <a:gd name="T79" fmla="*/ 256 h 622"/>
                <a:gd name="T80" fmla="*/ 222 w 230"/>
                <a:gd name="T81" fmla="*/ 232 h 622"/>
                <a:gd name="T82" fmla="*/ 220 w 230"/>
                <a:gd name="T83" fmla="*/ 206 h 622"/>
                <a:gd name="T84" fmla="*/ 212 w 230"/>
                <a:gd name="T85" fmla="*/ 180 h 622"/>
                <a:gd name="T86" fmla="*/ 204 w 230"/>
                <a:gd name="T87" fmla="*/ 154 h 622"/>
                <a:gd name="T88" fmla="*/ 194 w 230"/>
                <a:gd name="T89" fmla="*/ 126 h 622"/>
                <a:gd name="T90" fmla="*/ 184 w 230"/>
                <a:gd name="T91" fmla="*/ 100 h 622"/>
                <a:gd name="T92" fmla="*/ 168 w 230"/>
                <a:gd name="T93" fmla="*/ 70 h 622"/>
                <a:gd name="T94" fmla="*/ 152 w 230"/>
                <a:gd name="T95" fmla="*/ 44 h 622"/>
                <a:gd name="T96" fmla="*/ 138 w 230"/>
                <a:gd name="T97" fmla="*/ 22 h 622"/>
                <a:gd name="T98" fmla="*/ 120 w 230"/>
                <a:gd name="T99" fmla="*/ 6 h 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30" h="622">
                  <a:moveTo>
                    <a:pt x="110" y="0"/>
                  </a:moveTo>
                  <a:lnTo>
                    <a:pt x="98" y="18"/>
                  </a:lnTo>
                  <a:lnTo>
                    <a:pt x="84" y="40"/>
                  </a:lnTo>
                  <a:lnTo>
                    <a:pt x="70" y="62"/>
                  </a:lnTo>
                  <a:lnTo>
                    <a:pt x="50" y="92"/>
                  </a:lnTo>
                  <a:lnTo>
                    <a:pt x="40" y="118"/>
                  </a:lnTo>
                  <a:lnTo>
                    <a:pt x="32" y="141"/>
                  </a:lnTo>
                  <a:lnTo>
                    <a:pt x="23" y="168"/>
                  </a:lnTo>
                  <a:lnTo>
                    <a:pt x="14" y="194"/>
                  </a:lnTo>
                  <a:lnTo>
                    <a:pt x="10" y="218"/>
                  </a:lnTo>
                  <a:lnTo>
                    <a:pt x="6" y="246"/>
                  </a:lnTo>
                  <a:lnTo>
                    <a:pt x="2" y="272"/>
                  </a:lnTo>
                  <a:lnTo>
                    <a:pt x="0" y="302"/>
                  </a:lnTo>
                  <a:lnTo>
                    <a:pt x="0" y="330"/>
                  </a:lnTo>
                  <a:lnTo>
                    <a:pt x="2" y="358"/>
                  </a:lnTo>
                  <a:lnTo>
                    <a:pt x="6" y="388"/>
                  </a:lnTo>
                  <a:lnTo>
                    <a:pt x="10" y="414"/>
                  </a:lnTo>
                  <a:lnTo>
                    <a:pt x="18" y="438"/>
                  </a:lnTo>
                  <a:lnTo>
                    <a:pt x="26" y="464"/>
                  </a:lnTo>
                  <a:lnTo>
                    <a:pt x="36" y="488"/>
                  </a:lnTo>
                  <a:lnTo>
                    <a:pt x="48" y="514"/>
                  </a:lnTo>
                  <a:lnTo>
                    <a:pt x="60" y="540"/>
                  </a:lnTo>
                  <a:lnTo>
                    <a:pt x="74" y="560"/>
                  </a:lnTo>
                  <a:lnTo>
                    <a:pt x="84" y="582"/>
                  </a:lnTo>
                  <a:lnTo>
                    <a:pt x="102" y="604"/>
                  </a:lnTo>
                  <a:lnTo>
                    <a:pt x="122" y="622"/>
                  </a:lnTo>
                  <a:lnTo>
                    <a:pt x="138" y="598"/>
                  </a:lnTo>
                  <a:lnTo>
                    <a:pt x="156" y="572"/>
                  </a:lnTo>
                  <a:lnTo>
                    <a:pt x="172" y="546"/>
                  </a:lnTo>
                  <a:lnTo>
                    <a:pt x="186" y="514"/>
                  </a:lnTo>
                  <a:lnTo>
                    <a:pt x="196" y="492"/>
                  </a:lnTo>
                  <a:lnTo>
                    <a:pt x="204" y="472"/>
                  </a:lnTo>
                  <a:lnTo>
                    <a:pt x="212" y="450"/>
                  </a:lnTo>
                  <a:lnTo>
                    <a:pt x="218" y="426"/>
                  </a:lnTo>
                  <a:lnTo>
                    <a:pt x="224" y="402"/>
                  </a:lnTo>
                  <a:lnTo>
                    <a:pt x="226" y="378"/>
                  </a:lnTo>
                  <a:lnTo>
                    <a:pt x="228" y="354"/>
                  </a:lnTo>
                  <a:lnTo>
                    <a:pt x="230" y="324"/>
                  </a:lnTo>
                  <a:lnTo>
                    <a:pt x="230" y="286"/>
                  </a:lnTo>
                  <a:lnTo>
                    <a:pt x="226" y="256"/>
                  </a:lnTo>
                  <a:lnTo>
                    <a:pt x="222" y="232"/>
                  </a:lnTo>
                  <a:lnTo>
                    <a:pt x="220" y="206"/>
                  </a:lnTo>
                  <a:lnTo>
                    <a:pt x="212" y="180"/>
                  </a:lnTo>
                  <a:lnTo>
                    <a:pt x="204" y="154"/>
                  </a:lnTo>
                  <a:lnTo>
                    <a:pt x="194" y="126"/>
                  </a:lnTo>
                  <a:lnTo>
                    <a:pt x="184" y="100"/>
                  </a:lnTo>
                  <a:lnTo>
                    <a:pt x="168" y="70"/>
                  </a:lnTo>
                  <a:lnTo>
                    <a:pt x="152" y="44"/>
                  </a:lnTo>
                  <a:lnTo>
                    <a:pt x="138" y="22"/>
                  </a:lnTo>
                  <a:lnTo>
                    <a:pt x="120" y="6"/>
                  </a:lnTo>
                </a:path>
              </a:pathLst>
            </a:custGeom>
            <a:solidFill>
              <a:schemeClr val="hlink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1571" name="Rectangle 19"/>
          <p:cNvSpPr>
            <a:spLocks noChangeArrowheads="1"/>
          </p:cNvSpPr>
          <p:nvPr/>
        </p:nvSpPr>
        <p:spPr bwMode="auto">
          <a:xfrm>
            <a:off x="4791075" y="4113213"/>
            <a:ext cx="12239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721" name="Rectangle 49"/>
          <p:cNvSpPr>
            <a:spLocks noChangeArrowheads="1"/>
          </p:cNvSpPr>
          <p:nvPr/>
        </p:nvSpPr>
        <p:spPr bwMode="auto">
          <a:xfrm>
            <a:off x="952500" y="1671638"/>
            <a:ext cx="7772400" cy="437197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685800" y="127000"/>
            <a:ext cx="7772400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Union of Two Events</a:t>
            </a:r>
          </a:p>
        </p:txBody>
      </p:sp>
      <p:sp>
        <p:nvSpPr>
          <p:cNvPr id="156707" name="Rectangle 35"/>
          <p:cNvSpPr>
            <a:spLocks noChangeArrowheads="1"/>
          </p:cNvSpPr>
          <p:nvPr/>
        </p:nvSpPr>
        <p:spPr bwMode="auto">
          <a:xfrm>
            <a:off x="1111250" y="1801813"/>
            <a:ext cx="67246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Markley Oil Profitable</a:t>
            </a:r>
          </a:p>
        </p:txBody>
      </p:sp>
      <p:sp>
        <p:nvSpPr>
          <p:cNvPr id="156708" name="Rectangle 36"/>
          <p:cNvSpPr>
            <a:spLocks noChangeArrowheads="1"/>
          </p:cNvSpPr>
          <p:nvPr/>
        </p:nvSpPr>
        <p:spPr bwMode="auto">
          <a:xfrm>
            <a:off x="1190625" y="2259013"/>
            <a:ext cx="67246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Collins Mining Profitable</a:t>
            </a:r>
          </a:p>
        </p:txBody>
      </p:sp>
      <p:sp>
        <p:nvSpPr>
          <p:cNvPr id="156709" name="Rectangle 37"/>
          <p:cNvSpPr>
            <a:spLocks noChangeArrowheads="1"/>
          </p:cNvSpPr>
          <p:nvPr/>
        </p:nvSpPr>
        <p:spPr bwMode="auto">
          <a:xfrm>
            <a:off x="1371600" y="2659063"/>
            <a:ext cx="61531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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Markley Oil Profitable 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  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or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Collins Mining Profitable (or both)</a:t>
            </a:r>
          </a:p>
        </p:txBody>
      </p:sp>
      <p:sp>
        <p:nvSpPr>
          <p:cNvPr id="156710" name="Rectangle 38"/>
          <p:cNvSpPr>
            <a:spLocks noChangeArrowheads="1"/>
          </p:cNvSpPr>
          <p:nvPr/>
        </p:nvSpPr>
        <p:spPr bwMode="auto">
          <a:xfrm>
            <a:off x="1295400" y="3592513"/>
            <a:ext cx="74295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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{(10, 8), (10,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2), (5, 8), (5,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2), (0, 8), (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20, 8)}</a:t>
            </a:r>
          </a:p>
        </p:txBody>
      </p:sp>
      <p:sp>
        <p:nvSpPr>
          <p:cNvPr id="156711" name="Rectangle 39"/>
          <p:cNvSpPr>
            <a:spLocks noChangeArrowheads="1"/>
          </p:cNvSpPr>
          <p:nvPr/>
        </p:nvSpPr>
        <p:spPr bwMode="auto">
          <a:xfrm>
            <a:off x="990600" y="4087813"/>
            <a:ext cx="702945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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C)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(10, 8) +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(10,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2) +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(5, 8) +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(5,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2)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          +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(0, 8) +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20, 8)</a:t>
            </a:r>
          </a:p>
        </p:txBody>
      </p:sp>
      <p:sp>
        <p:nvSpPr>
          <p:cNvPr id="156712" name="Oval 40"/>
          <p:cNvSpPr>
            <a:spLocks noChangeArrowheads="1"/>
          </p:cNvSpPr>
          <p:nvPr/>
        </p:nvSpPr>
        <p:spPr bwMode="auto">
          <a:xfrm>
            <a:off x="2714625" y="5497513"/>
            <a:ext cx="647700" cy="438150"/>
          </a:xfrm>
          <a:prstGeom prst="ellipse">
            <a:avLst/>
          </a:prstGeom>
          <a:noFill/>
          <a:ln w="19050">
            <a:solidFill>
              <a:srgbClr val="66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13" name="Rectangle 41"/>
          <p:cNvSpPr>
            <a:spLocks noChangeArrowheads="1"/>
          </p:cNvSpPr>
          <p:nvPr/>
        </p:nvSpPr>
        <p:spPr bwMode="auto">
          <a:xfrm>
            <a:off x="2333625" y="5040313"/>
            <a:ext cx="4648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= .20 + .08 + .16 + .26 + .10 + .02</a:t>
            </a:r>
          </a:p>
        </p:txBody>
      </p:sp>
      <p:sp>
        <p:nvSpPr>
          <p:cNvPr id="156714" name="Rectangle 42"/>
          <p:cNvSpPr>
            <a:spLocks noChangeArrowheads="1"/>
          </p:cNvSpPr>
          <p:nvPr/>
        </p:nvSpPr>
        <p:spPr bwMode="auto">
          <a:xfrm>
            <a:off x="2228850" y="5459413"/>
            <a:ext cx="11811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=   .82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6722" name="Rectangle 50"/>
          <p:cNvSpPr>
            <a:spLocks noChangeArrowheads="1"/>
          </p:cNvSpPr>
          <p:nvPr/>
        </p:nvSpPr>
        <p:spPr bwMode="auto">
          <a:xfrm>
            <a:off x="712788" y="1130300"/>
            <a:ext cx="5360987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Bradley Investments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ChangeArrowheads="1"/>
          </p:cNvSpPr>
          <p:nvPr/>
        </p:nvSpPr>
        <p:spPr bwMode="auto">
          <a:xfrm>
            <a:off x="2682875" y="3321050"/>
            <a:ext cx="3732213" cy="204152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52579" name="Rectangle 3"/>
          <p:cNvSpPr>
            <a:spLocks noChangeArrowheads="1"/>
          </p:cNvSpPr>
          <p:nvPr/>
        </p:nvSpPr>
        <p:spPr bwMode="auto">
          <a:xfrm>
            <a:off x="952500" y="2362200"/>
            <a:ext cx="7750175" cy="666750"/>
          </a:xfrm>
          <a:prstGeom prst="rect">
            <a:avLst/>
          </a:prstGeom>
          <a:gradFill flip="none" rotWithShape="1">
            <a:gsLst>
              <a:gs pos="0">
                <a:srgbClr val="777777">
                  <a:shade val="30000"/>
                  <a:satMod val="115000"/>
                </a:srgbClr>
              </a:gs>
              <a:gs pos="50000">
                <a:srgbClr val="777777">
                  <a:shade val="67500"/>
                  <a:satMod val="115000"/>
                </a:srgbClr>
              </a:gs>
              <a:gs pos="100000">
                <a:srgbClr val="777777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intersection of events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is denoted by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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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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952500" y="1238250"/>
            <a:ext cx="7753350" cy="1009650"/>
          </a:xfrm>
          <a:prstGeom prst="rect">
            <a:avLst/>
          </a:prstGeom>
          <a:gradFill flip="none" rotWithShape="1">
            <a:gsLst>
              <a:gs pos="0">
                <a:srgbClr val="777777">
                  <a:shade val="30000"/>
                  <a:satMod val="115000"/>
                </a:srgbClr>
              </a:gs>
              <a:gs pos="50000">
                <a:srgbClr val="777777">
                  <a:shade val="67500"/>
                  <a:satMod val="115000"/>
                </a:srgbClr>
              </a:gs>
              <a:gs pos="100000">
                <a:srgbClr val="777777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intersection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of events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is the set of all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sample points that are in both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 A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152584" name="Rectangle 8"/>
          <p:cNvSpPr>
            <a:spLocks noChangeArrowheads="1"/>
          </p:cNvSpPr>
          <p:nvPr/>
        </p:nvSpPr>
        <p:spPr bwMode="auto">
          <a:xfrm>
            <a:off x="6862763" y="3757613"/>
            <a:ext cx="1203325" cy="7461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2400">
                <a:effectLst/>
              </a:rPr>
              <a:t>Sample</a:t>
            </a:r>
          </a:p>
          <a:p>
            <a:pPr algn="l">
              <a:lnSpc>
                <a:spcPct val="90000"/>
              </a:lnSpc>
            </a:pPr>
            <a:r>
              <a:rPr lang="en-US" sz="2400">
                <a:effectLst/>
              </a:rPr>
              <a:t>Space </a:t>
            </a:r>
            <a:r>
              <a:rPr lang="en-US" sz="2400" i="1">
                <a:effectLst/>
              </a:rPr>
              <a:t>S</a:t>
            </a:r>
          </a:p>
        </p:txBody>
      </p:sp>
      <p:sp>
        <p:nvSpPr>
          <p:cNvPr id="152585" name="Line 9"/>
          <p:cNvSpPr>
            <a:spLocks noChangeShapeType="1"/>
          </p:cNvSpPr>
          <p:nvPr/>
        </p:nvSpPr>
        <p:spPr bwMode="auto">
          <a:xfrm flipV="1">
            <a:off x="6419850" y="4267200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86" name="Oval 10"/>
          <p:cNvSpPr>
            <a:spLocks noChangeArrowheads="1"/>
          </p:cNvSpPr>
          <p:nvPr/>
        </p:nvSpPr>
        <p:spPr bwMode="auto">
          <a:xfrm>
            <a:off x="3028950" y="3519488"/>
            <a:ext cx="1711325" cy="1676400"/>
          </a:xfrm>
          <a:prstGeom prst="ellipse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7" name="Rectangle 11"/>
          <p:cNvSpPr>
            <a:spLocks noChangeArrowheads="1"/>
          </p:cNvSpPr>
          <p:nvPr/>
        </p:nvSpPr>
        <p:spPr bwMode="auto">
          <a:xfrm>
            <a:off x="3097213" y="4106863"/>
            <a:ext cx="15255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279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en-US" sz="2400" i="1">
              <a:effectLst/>
            </a:endParaRPr>
          </a:p>
        </p:txBody>
      </p:sp>
      <p:grpSp>
        <p:nvGrpSpPr>
          <p:cNvPr id="152588" name="Group 12"/>
          <p:cNvGrpSpPr>
            <a:grpSpLocks/>
          </p:cNvGrpSpPr>
          <p:nvPr/>
        </p:nvGrpSpPr>
        <p:grpSpPr bwMode="auto">
          <a:xfrm>
            <a:off x="4370388" y="3500438"/>
            <a:ext cx="1701800" cy="1674812"/>
            <a:chOff x="2753" y="2205"/>
            <a:chExt cx="1072" cy="1055"/>
          </a:xfrm>
        </p:grpSpPr>
        <p:sp>
          <p:nvSpPr>
            <p:cNvPr id="152589" name="Oval 13"/>
            <p:cNvSpPr>
              <a:spLocks noChangeArrowheads="1"/>
            </p:cNvSpPr>
            <p:nvPr/>
          </p:nvSpPr>
          <p:spPr bwMode="auto">
            <a:xfrm>
              <a:off x="2760" y="2205"/>
              <a:ext cx="1065" cy="1055"/>
            </a:xfrm>
            <a:prstGeom prst="ellipse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590" name="Freeform 14"/>
            <p:cNvSpPr>
              <a:spLocks/>
            </p:cNvSpPr>
            <p:nvPr/>
          </p:nvSpPr>
          <p:spPr bwMode="auto">
            <a:xfrm>
              <a:off x="2753" y="2417"/>
              <a:ext cx="237" cy="649"/>
            </a:xfrm>
            <a:custGeom>
              <a:avLst/>
              <a:gdLst>
                <a:gd name="T0" fmla="*/ 110 w 230"/>
                <a:gd name="T1" fmla="*/ 0 h 622"/>
                <a:gd name="T2" fmla="*/ 98 w 230"/>
                <a:gd name="T3" fmla="*/ 18 h 622"/>
                <a:gd name="T4" fmla="*/ 84 w 230"/>
                <a:gd name="T5" fmla="*/ 40 h 622"/>
                <a:gd name="T6" fmla="*/ 70 w 230"/>
                <a:gd name="T7" fmla="*/ 62 h 622"/>
                <a:gd name="T8" fmla="*/ 50 w 230"/>
                <a:gd name="T9" fmla="*/ 92 h 622"/>
                <a:gd name="T10" fmla="*/ 40 w 230"/>
                <a:gd name="T11" fmla="*/ 118 h 622"/>
                <a:gd name="T12" fmla="*/ 32 w 230"/>
                <a:gd name="T13" fmla="*/ 141 h 622"/>
                <a:gd name="T14" fmla="*/ 23 w 230"/>
                <a:gd name="T15" fmla="*/ 168 h 622"/>
                <a:gd name="T16" fmla="*/ 14 w 230"/>
                <a:gd name="T17" fmla="*/ 194 h 622"/>
                <a:gd name="T18" fmla="*/ 10 w 230"/>
                <a:gd name="T19" fmla="*/ 218 h 622"/>
                <a:gd name="T20" fmla="*/ 6 w 230"/>
                <a:gd name="T21" fmla="*/ 246 h 622"/>
                <a:gd name="T22" fmla="*/ 2 w 230"/>
                <a:gd name="T23" fmla="*/ 272 h 622"/>
                <a:gd name="T24" fmla="*/ 0 w 230"/>
                <a:gd name="T25" fmla="*/ 302 h 622"/>
                <a:gd name="T26" fmla="*/ 0 w 230"/>
                <a:gd name="T27" fmla="*/ 330 h 622"/>
                <a:gd name="T28" fmla="*/ 2 w 230"/>
                <a:gd name="T29" fmla="*/ 358 h 622"/>
                <a:gd name="T30" fmla="*/ 6 w 230"/>
                <a:gd name="T31" fmla="*/ 388 h 622"/>
                <a:gd name="T32" fmla="*/ 10 w 230"/>
                <a:gd name="T33" fmla="*/ 414 h 622"/>
                <a:gd name="T34" fmla="*/ 18 w 230"/>
                <a:gd name="T35" fmla="*/ 438 h 622"/>
                <a:gd name="T36" fmla="*/ 26 w 230"/>
                <a:gd name="T37" fmla="*/ 464 h 622"/>
                <a:gd name="T38" fmla="*/ 36 w 230"/>
                <a:gd name="T39" fmla="*/ 488 h 622"/>
                <a:gd name="T40" fmla="*/ 48 w 230"/>
                <a:gd name="T41" fmla="*/ 514 h 622"/>
                <a:gd name="T42" fmla="*/ 60 w 230"/>
                <a:gd name="T43" fmla="*/ 540 h 622"/>
                <a:gd name="T44" fmla="*/ 74 w 230"/>
                <a:gd name="T45" fmla="*/ 560 h 622"/>
                <a:gd name="T46" fmla="*/ 84 w 230"/>
                <a:gd name="T47" fmla="*/ 582 h 622"/>
                <a:gd name="T48" fmla="*/ 102 w 230"/>
                <a:gd name="T49" fmla="*/ 604 h 622"/>
                <a:gd name="T50" fmla="*/ 122 w 230"/>
                <a:gd name="T51" fmla="*/ 622 h 622"/>
                <a:gd name="T52" fmla="*/ 138 w 230"/>
                <a:gd name="T53" fmla="*/ 598 h 622"/>
                <a:gd name="T54" fmla="*/ 156 w 230"/>
                <a:gd name="T55" fmla="*/ 572 h 622"/>
                <a:gd name="T56" fmla="*/ 172 w 230"/>
                <a:gd name="T57" fmla="*/ 546 h 622"/>
                <a:gd name="T58" fmla="*/ 186 w 230"/>
                <a:gd name="T59" fmla="*/ 514 h 622"/>
                <a:gd name="T60" fmla="*/ 196 w 230"/>
                <a:gd name="T61" fmla="*/ 492 h 622"/>
                <a:gd name="T62" fmla="*/ 204 w 230"/>
                <a:gd name="T63" fmla="*/ 472 h 622"/>
                <a:gd name="T64" fmla="*/ 212 w 230"/>
                <a:gd name="T65" fmla="*/ 450 h 622"/>
                <a:gd name="T66" fmla="*/ 218 w 230"/>
                <a:gd name="T67" fmla="*/ 426 h 622"/>
                <a:gd name="T68" fmla="*/ 224 w 230"/>
                <a:gd name="T69" fmla="*/ 402 h 622"/>
                <a:gd name="T70" fmla="*/ 226 w 230"/>
                <a:gd name="T71" fmla="*/ 378 h 622"/>
                <a:gd name="T72" fmla="*/ 228 w 230"/>
                <a:gd name="T73" fmla="*/ 354 h 622"/>
                <a:gd name="T74" fmla="*/ 230 w 230"/>
                <a:gd name="T75" fmla="*/ 324 h 622"/>
                <a:gd name="T76" fmla="*/ 230 w 230"/>
                <a:gd name="T77" fmla="*/ 286 h 622"/>
                <a:gd name="T78" fmla="*/ 226 w 230"/>
                <a:gd name="T79" fmla="*/ 256 h 622"/>
                <a:gd name="T80" fmla="*/ 222 w 230"/>
                <a:gd name="T81" fmla="*/ 232 h 622"/>
                <a:gd name="T82" fmla="*/ 220 w 230"/>
                <a:gd name="T83" fmla="*/ 206 h 622"/>
                <a:gd name="T84" fmla="*/ 212 w 230"/>
                <a:gd name="T85" fmla="*/ 180 h 622"/>
                <a:gd name="T86" fmla="*/ 204 w 230"/>
                <a:gd name="T87" fmla="*/ 154 h 622"/>
                <a:gd name="T88" fmla="*/ 194 w 230"/>
                <a:gd name="T89" fmla="*/ 126 h 622"/>
                <a:gd name="T90" fmla="*/ 184 w 230"/>
                <a:gd name="T91" fmla="*/ 100 h 622"/>
                <a:gd name="T92" fmla="*/ 168 w 230"/>
                <a:gd name="T93" fmla="*/ 70 h 622"/>
                <a:gd name="T94" fmla="*/ 152 w 230"/>
                <a:gd name="T95" fmla="*/ 44 h 622"/>
                <a:gd name="T96" fmla="*/ 138 w 230"/>
                <a:gd name="T97" fmla="*/ 22 h 622"/>
                <a:gd name="T98" fmla="*/ 120 w 230"/>
                <a:gd name="T99" fmla="*/ 6 h 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30" h="622">
                  <a:moveTo>
                    <a:pt x="110" y="0"/>
                  </a:moveTo>
                  <a:lnTo>
                    <a:pt x="98" y="18"/>
                  </a:lnTo>
                  <a:lnTo>
                    <a:pt x="84" y="40"/>
                  </a:lnTo>
                  <a:lnTo>
                    <a:pt x="70" y="62"/>
                  </a:lnTo>
                  <a:lnTo>
                    <a:pt x="50" y="92"/>
                  </a:lnTo>
                  <a:lnTo>
                    <a:pt x="40" y="118"/>
                  </a:lnTo>
                  <a:lnTo>
                    <a:pt x="32" y="141"/>
                  </a:lnTo>
                  <a:lnTo>
                    <a:pt x="23" y="168"/>
                  </a:lnTo>
                  <a:lnTo>
                    <a:pt x="14" y="194"/>
                  </a:lnTo>
                  <a:lnTo>
                    <a:pt x="10" y="218"/>
                  </a:lnTo>
                  <a:lnTo>
                    <a:pt x="6" y="246"/>
                  </a:lnTo>
                  <a:lnTo>
                    <a:pt x="2" y="272"/>
                  </a:lnTo>
                  <a:lnTo>
                    <a:pt x="0" y="302"/>
                  </a:lnTo>
                  <a:lnTo>
                    <a:pt x="0" y="330"/>
                  </a:lnTo>
                  <a:lnTo>
                    <a:pt x="2" y="358"/>
                  </a:lnTo>
                  <a:lnTo>
                    <a:pt x="6" y="388"/>
                  </a:lnTo>
                  <a:lnTo>
                    <a:pt x="10" y="414"/>
                  </a:lnTo>
                  <a:lnTo>
                    <a:pt x="18" y="438"/>
                  </a:lnTo>
                  <a:lnTo>
                    <a:pt x="26" y="464"/>
                  </a:lnTo>
                  <a:lnTo>
                    <a:pt x="36" y="488"/>
                  </a:lnTo>
                  <a:lnTo>
                    <a:pt x="48" y="514"/>
                  </a:lnTo>
                  <a:lnTo>
                    <a:pt x="60" y="540"/>
                  </a:lnTo>
                  <a:lnTo>
                    <a:pt x="74" y="560"/>
                  </a:lnTo>
                  <a:lnTo>
                    <a:pt x="84" y="582"/>
                  </a:lnTo>
                  <a:lnTo>
                    <a:pt x="102" y="604"/>
                  </a:lnTo>
                  <a:lnTo>
                    <a:pt x="122" y="622"/>
                  </a:lnTo>
                  <a:lnTo>
                    <a:pt x="138" y="598"/>
                  </a:lnTo>
                  <a:lnTo>
                    <a:pt x="156" y="572"/>
                  </a:lnTo>
                  <a:lnTo>
                    <a:pt x="172" y="546"/>
                  </a:lnTo>
                  <a:lnTo>
                    <a:pt x="186" y="514"/>
                  </a:lnTo>
                  <a:lnTo>
                    <a:pt x="196" y="492"/>
                  </a:lnTo>
                  <a:lnTo>
                    <a:pt x="204" y="472"/>
                  </a:lnTo>
                  <a:lnTo>
                    <a:pt x="212" y="450"/>
                  </a:lnTo>
                  <a:lnTo>
                    <a:pt x="218" y="426"/>
                  </a:lnTo>
                  <a:lnTo>
                    <a:pt x="224" y="402"/>
                  </a:lnTo>
                  <a:lnTo>
                    <a:pt x="226" y="378"/>
                  </a:lnTo>
                  <a:lnTo>
                    <a:pt x="228" y="354"/>
                  </a:lnTo>
                  <a:lnTo>
                    <a:pt x="230" y="324"/>
                  </a:lnTo>
                  <a:lnTo>
                    <a:pt x="230" y="286"/>
                  </a:lnTo>
                  <a:lnTo>
                    <a:pt x="226" y="256"/>
                  </a:lnTo>
                  <a:lnTo>
                    <a:pt x="222" y="232"/>
                  </a:lnTo>
                  <a:lnTo>
                    <a:pt x="220" y="206"/>
                  </a:lnTo>
                  <a:lnTo>
                    <a:pt x="212" y="180"/>
                  </a:lnTo>
                  <a:lnTo>
                    <a:pt x="204" y="154"/>
                  </a:lnTo>
                  <a:lnTo>
                    <a:pt x="194" y="126"/>
                  </a:lnTo>
                  <a:lnTo>
                    <a:pt x="184" y="100"/>
                  </a:lnTo>
                  <a:lnTo>
                    <a:pt x="168" y="70"/>
                  </a:lnTo>
                  <a:lnTo>
                    <a:pt x="152" y="44"/>
                  </a:lnTo>
                  <a:lnTo>
                    <a:pt x="138" y="22"/>
                  </a:lnTo>
                  <a:lnTo>
                    <a:pt x="120" y="6"/>
                  </a:lnTo>
                </a:path>
              </a:pathLst>
            </a:custGeom>
            <a:solidFill>
              <a:schemeClr val="hlink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2591" name="Rectangle 15"/>
          <p:cNvSpPr>
            <a:spLocks noChangeArrowheads="1"/>
          </p:cNvSpPr>
          <p:nvPr/>
        </p:nvSpPr>
        <p:spPr bwMode="auto">
          <a:xfrm>
            <a:off x="4791075" y="4113213"/>
            <a:ext cx="12239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</a:p>
        </p:txBody>
      </p:sp>
      <p:sp>
        <p:nvSpPr>
          <p:cNvPr id="152592" name="Rectangle 16"/>
          <p:cNvSpPr>
            <a:spLocks noChangeArrowheads="1"/>
          </p:cNvSpPr>
          <p:nvPr/>
        </p:nvSpPr>
        <p:spPr bwMode="auto">
          <a:xfrm>
            <a:off x="690563" y="106363"/>
            <a:ext cx="7772400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Intersection of Two Events</a:t>
            </a:r>
          </a:p>
        </p:txBody>
      </p:sp>
      <p:sp>
        <p:nvSpPr>
          <p:cNvPr id="152595" name="Freeform 19"/>
          <p:cNvSpPr>
            <a:spLocks/>
          </p:cNvSpPr>
          <p:nvPr/>
        </p:nvSpPr>
        <p:spPr bwMode="auto">
          <a:xfrm>
            <a:off x="4370388" y="3836988"/>
            <a:ext cx="376237" cy="1030287"/>
          </a:xfrm>
          <a:custGeom>
            <a:avLst/>
            <a:gdLst>
              <a:gd name="T0" fmla="*/ 110 w 230"/>
              <a:gd name="T1" fmla="*/ 0 h 622"/>
              <a:gd name="T2" fmla="*/ 98 w 230"/>
              <a:gd name="T3" fmla="*/ 18 h 622"/>
              <a:gd name="T4" fmla="*/ 84 w 230"/>
              <a:gd name="T5" fmla="*/ 40 h 622"/>
              <a:gd name="T6" fmla="*/ 70 w 230"/>
              <a:gd name="T7" fmla="*/ 62 h 622"/>
              <a:gd name="T8" fmla="*/ 50 w 230"/>
              <a:gd name="T9" fmla="*/ 92 h 622"/>
              <a:gd name="T10" fmla="*/ 40 w 230"/>
              <a:gd name="T11" fmla="*/ 118 h 622"/>
              <a:gd name="T12" fmla="*/ 32 w 230"/>
              <a:gd name="T13" fmla="*/ 141 h 622"/>
              <a:gd name="T14" fmla="*/ 23 w 230"/>
              <a:gd name="T15" fmla="*/ 168 h 622"/>
              <a:gd name="T16" fmla="*/ 14 w 230"/>
              <a:gd name="T17" fmla="*/ 194 h 622"/>
              <a:gd name="T18" fmla="*/ 10 w 230"/>
              <a:gd name="T19" fmla="*/ 218 h 622"/>
              <a:gd name="T20" fmla="*/ 6 w 230"/>
              <a:gd name="T21" fmla="*/ 246 h 622"/>
              <a:gd name="T22" fmla="*/ 2 w 230"/>
              <a:gd name="T23" fmla="*/ 272 h 622"/>
              <a:gd name="T24" fmla="*/ 0 w 230"/>
              <a:gd name="T25" fmla="*/ 302 h 622"/>
              <a:gd name="T26" fmla="*/ 0 w 230"/>
              <a:gd name="T27" fmla="*/ 330 h 622"/>
              <a:gd name="T28" fmla="*/ 2 w 230"/>
              <a:gd name="T29" fmla="*/ 358 h 622"/>
              <a:gd name="T30" fmla="*/ 6 w 230"/>
              <a:gd name="T31" fmla="*/ 388 h 622"/>
              <a:gd name="T32" fmla="*/ 10 w 230"/>
              <a:gd name="T33" fmla="*/ 414 h 622"/>
              <a:gd name="T34" fmla="*/ 18 w 230"/>
              <a:gd name="T35" fmla="*/ 438 h 622"/>
              <a:gd name="T36" fmla="*/ 26 w 230"/>
              <a:gd name="T37" fmla="*/ 464 h 622"/>
              <a:gd name="T38" fmla="*/ 36 w 230"/>
              <a:gd name="T39" fmla="*/ 488 h 622"/>
              <a:gd name="T40" fmla="*/ 48 w 230"/>
              <a:gd name="T41" fmla="*/ 514 h 622"/>
              <a:gd name="T42" fmla="*/ 60 w 230"/>
              <a:gd name="T43" fmla="*/ 540 h 622"/>
              <a:gd name="T44" fmla="*/ 74 w 230"/>
              <a:gd name="T45" fmla="*/ 560 h 622"/>
              <a:gd name="T46" fmla="*/ 84 w 230"/>
              <a:gd name="T47" fmla="*/ 582 h 622"/>
              <a:gd name="T48" fmla="*/ 102 w 230"/>
              <a:gd name="T49" fmla="*/ 604 h 622"/>
              <a:gd name="T50" fmla="*/ 122 w 230"/>
              <a:gd name="T51" fmla="*/ 622 h 622"/>
              <a:gd name="T52" fmla="*/ 138 w 230"/>
              <a:gd name="T53" fmla="*/ 598 h 622"/>
              <a:gd name="T54" fmla="*/ 156 w 230"/>
              <a:gd name="T55" fmla="*/ 572 h 622"/>
              <a:gd name="T56" fmla="*/ 172 w 230"/>
              <a:gd name="T57" fmla="*/ 546 h 622"/>
              <a:gd name="T58" fmla="*/ 186 w 230"/>
              <a:gd name="T59" fmla="*/ 514 h 622"/>
              <a:gd name="T60" fmla="*/ 196 w 230"/>
              <a:gd name="T61" fmla="*/ 492 h 622"/>
              <a:gd name="T62" fmla="*/ 204 w 230"/>
              <a:gd name="T63" fmla="*/ 472 h 622"/>
              <a:gd name="T64" fmla="*/ 212 w 230"/>
              <a:gd name="T65" fmla="*/ 450 h 622"/>
              <a:gd name="T66" fmla="*/ 218 w 230"/>
              <a:gd name="T67" fmla="*/ 426 h 622"/>
              <a:gd name="T68" fmla="*/ 224 w 230"/>
              <a:gd name="T69" fmla="*/ 402 h 622"/>
              <a:gd name="T70" fmla="*/ 226 w 230"/>
              <a:gd name="T71" fmla="*/ 378 h 622"/>
              <a:gd name="T72" fmla="*/ 228 w 230"/>
              <a:gd name="T73" fmla="*/ 354 h 622"/>
              <a:gd name="T74" fmla="*/ 230 w 230"/>
              <a:gd name="T75" fmla="*/ 324 h 622"/>
              <a:gd name="T76" fmla="*/ 230 w 230"/>
              <a:gd name="T77" fmla="*/ 286 h 622"/>
              <a:gd name="T78" fmla="*/ 226 w 230"/>
              <a:gd name="T79" fmla="*/ 256 h 622"/>
              <a:gd name="T80" fmla="*/ 222 w 230"/>
              <a:gd name="T81" fmla="*/ 232 h 622"/>
              <a:gd name="T82" fmla="*/ 220 w 230"/>
              <a:gd name="T83" fmla="*/ 206 h 622"/>
              <a:gd name="T84" fmla="*/ 212 w 230"/>
              <a:gd name="T85" fmla="*/ 180 h 622"/>
              <a:gd name="T86" fmla="*/ 204 w 230"/>
              <a:gd name="T87" fmla="*/ 154 h 622"/>
              <a:gd name="T88" fmla="*/ 194 w 230"/>
              <a:gd name="T89" fmla="*/ 126 h 622"/>
              <a:gd name="T90" fmla="*/ 184 w 230"/>
              <a:gd name="T91" fmla="*/ 100 h 622"/>
              <a:gd name="T92" fmla="*/ 168 w 230"/>
              <a:gd name="T93" fmla="*/ 70 h 622"/>
              <a:gd name="T94" fmla="*/ 152 w 230"/>
              <a:gd name="T95" fmla="*/ 44 h 622"/>
              <a:gd name="T96" fmla="*/ 138 w 230"/>
              <a:gd name="T97" fmla="*/ 22 h 622"/>
              <a:gd name="T98" fmla="*/ 120 w 230"/>
              <a:gd name="T99" fmla="*/ 6 h 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30" h="622">
                <a:moveTo>
                  <a:pt x="110" y="0"/>
                </a:moveTo>
                <a:lnTo>
                  <a:pt x="98" y="18"/>
                </a:lnTo>
                <a:lnTo>
                  <a:pt x="84" y="40"/>
                </a:lnTo>
                <a:lnTo>
                  <a:pt x="70" y="62"/>
                </a:lnTo>
                <a:lnTo>
                  <a:pt x="50" y="92"/>
                </a:lnTo>
                <a:lnTo>
                  <a:pt x="40" y="118"/>
                </a:lnTo>
                <a:lnTo>
                  <a:pt x="32" y="141"/>
                </a:lnTo>
                <a:lnTo>
                  <a:pt x="23" y="168"/>
                </a:lnTo>
                <a:lnTo>
                  <a:pt x="14" y="194"/>
                </a:lnTo>
                <a:lnTo>
                  <a:pt x="10" y="218"/>
                </a:lnTo>
                <a:lnTo>
                  <a:pt x="6" y="246"/>
                </a:lnTo>
                <a:lnTo>
                  <a:pt x="2" y="272"/>
                </a:lnTo>
                <a:lnTo>
                  <a:pt x="0" y="302"/>
                </a:lnTo>
                <a:lnTo>
                  <a:pt x="0" y="330"/>
                </a:lnTo>
                <a:lnTo>
                  <a:pt x="2" y="358"/>
                </a:lnTo>
                <a:lnTo>
                  <a:pt x="6" y="388"/>
                </a:lnTo>
                <a:lnTo>
                  <a:pt x="10" y="414"/>
                </a:lnTo>
                <a:lnTo>
                  <a:pt x="18" y="438"/>
                </a:lnTo>
                <a:lnTo>
                  <a:pt x="26" y="464"/>
                </a:lnTo>
                <a:lnTo>
                  <a:pt x="36" y="488"/>
                </a:lnTo>
                <a:lnTo>
                  <a:pt x="48" y="514"/>
                </a:lnTo>
                <a:lnTo>
                  <a:pt x="60" y="540"/>
                </a:lnTo>
                <a:lnTo>
                  <a:pt x="74" y="560"/>
                </a:lnTo>
                <a:lnTo>
                  <a:pt x="84" y="582"/>
                </a:lnTo>
                <a:lnTo>
                  <a:pt x="102" y="604"/>
                </a:lnTo>
                <a:lnTo>
                  <a:pt x="122" y="622"/>
                </a:lnTo>
                <a:lnTo>
                  <a:pt x="138" y="598"/>
                </a:lnTo>
                <a:lnTo>
                  <a:pt x="156" y="572"/>
                </a:lnTo>
                <a:lnTo>
                  <a:pt x="172" y="546"/>
                </a:lnTo>
                <a:lnTo>
                  <a:pt x="186" y="514"/>
                </a:lnTo>
                <a:lnTo>
                  <a:pt x="196" y="492"/>
                </a:lnTo>
                <a:lnTo>
                  <a:pt x="204" y="472"/>
                </a:lnTo>
                <a:lnTo>
                  <a:pt x="212" y="450"/>
                </a:lnTo>
                <a:lnTo>
                  <a:pt x="218" y="426"/>
                </a:lnTo>
                <a:lnTo>
                  <a:pt x="224" y="402"/>
                </a:lnTo>
                <a:lnTo>
                  <a:pt x="226" y="378"/>
                </a:lnTo>
                <a:lnTo>
                  <a:pt x="228" y="354"/>
                </a:lnTo>
                <a:lnTo>
                  <a:pt x="230" y="324"/>
                </a:lnTo>
                <a:lnTo>
                  <a:pt x="230" y="286"/>
                </a:lnTo>
                <a:lnTo>
                  <a:pt x="226" y="256"/>
                </a:lnTo>
                <a:lnTo>
                  <a:pt x="222" y="232"/>
                </a:lnTo>
                <a:lnTo>
                  <a:pt x="220" y="206"/>
                </a:lnTo>
                <a:lnTo>
                  <a:pt x="212" y="180"/>
                </a:lnTo>
                <a:lnTo>
                  <a:pt x="204" y="154"/>
                </a:lnTo>
                <a:lnTo>
                  <a:pt x="194" y="126"/>
                </a:lnTo>
                <a:lnTo>
                  <a:pt x="184" y="100"/>
                </a:lnTo>
                <a:lnTo>
                  <a:pt x="168" y="70"/>
                </a:lnTo>
                <a:lnTo>
                  <a:pt x="152" y="44"/>
                </a:lnTo>
                <a:lnTo>
                  <a:pt x="138" y="22"/>
                </a:lnTo>
                <a:lnTo>
                  <a:pt x="120" y="6"/>
                </a:lnTo>
              </a:path>
            </a:pathLst>
          </a:custGeom>
          <a:solidFill>
            <a:srgbClr val="5F5F5F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96" name="Rectangle 20"/>
          <p:cNvSpPr>
            <a:spLocks noChangeArrowheads="1"/>
          </p:cNvSpPr>
          <p:nvPr/>
        </p:nvSpPr>
        <p:spPr bwMode="auto">
          <a:xfrm>
            <a:off x="3043238" y="5545138"/>
            <a:ext cx="326707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Intersection of </a:t>
            </a:r>
            <a:r>
              <a:rPr lang="en-US" sz="2400" i="1">
                <a:effectLst/>
              </a:rPr>
              <a:t>A</a:t>
            </a:r>
            <a:r>
              <a:rPr lang="en-US" sz="2400">
                <a:effectLst/>
              </a:rPr>
              <a:t> and </a:t>
            </a:r>
            <a:r>
              <a:rPr lang="en-US" sz="2400" i="1">
                <a:effectLst/>
              </a:rPr>
              <a:t>B</a:t>
            </a:r>
          </a:p>
        </p:txBody>
      </p:sp>
      <p:sp>
        <p:nvSpPr>
          <p:cNvPr id="152598" name="Line 22"/>
          <p:cNvSpPr>
            <a:spLocks noChangeShapeType="1"/>
          </p:cNvSpPr>
          <p:nvPr/>
        </p:nvSpPr>
        <p:spPr bwMode="auto">
          <a:xfrm flipV="1">
            <a:off x="4572000" y="4495800"/>
            <a:ext cx="0" cy="1085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ChangeArrowheads="1"/>
          </p:cNvSpPr>
          <p:nvPr/>
        </p:nvSpPr>
        <p:spPr bwMode="auto">
          <a:xfrm>
            <a:off x="690563" y="106363"/>
            <a:ext cx="7772400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Intersection of Two Events</a:t>
            </a:r>
          </a:p>
        </p:txBody>
      </p:sp>
      <p:sp>
        <p:nvSpPr>
          <p:cNvPr id="157731" name="Rectangle 35"/>
          <p:cNvSpPr>
            <a:spLocks noChangeArrowheads="1"/>
          </p:cNvSpPr>
          <p:nvPr/>
        </p:nvSpPr>
        <p:spPr bwMode="auto">
          <a:xfrm>
            <a:off x="1041400" y="1673225"/>
            <a:ext cx="7296150" cy="408622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57732" name="Rectangle 36"/>
          <p:cNvSpPr>
            <a:spLocks noChangeArrowheads="1"/>
          </p:cNvSpPr>
          <p:nvPr/>
        </p:nvSpPr>
        <p:spPr bwMode="auto">
          <a:xfrm>
            <a:off x="1200150" y="1803400"/>
            <a:ext cx="67246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Markley Oil Profitable</a:t>
            </a:r>
          </a:p>
        </p:txBody>
      </p:sp>
      <p:sp>
        <p:nvSpPr>
          <p:cNvPr id="157733" name="Rectangle 37"/>
          <p:cNvSpPr>
            <a:spLocks noChangeArrowheads="1"/>
          </p:cNvSpPr>
          <p:nvPr/>
        </p:nvSpPr>
        <p:spPr bwMode="auto">
          <a:xfrm>
            <a:off x="1279525" y="2260600"/>
            <a:ext cx="67246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Collins Mining Profitable</a:t>
            </a:r>
          </a:p>
        </p:txBody>
      </p:sp>
      <p:sp>
        <p:nvSpPr>
          <p:cNvPr id="157734" name="Rectangle 38"/>
          <p:cNvSpPr>
            <a:spLocks noChangeArrowheads="1"/>
          </p:cNvSpPr>
          <p:nvPr/>
        </p:nvSpPr>
        <p:spPr bwMode="auto">
          <a:xfrm>
            <a:off x="1403350" y="2660650"/>
            <a:ext cx="61531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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= Markley Oil Profitable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   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and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Collins Mining Profitable</a:t>
            </a:r>
          </a:p>
        </p:txBody>
      </p:sp>
      <p:sp>
        <p:nvSpPr>
          <p:cNvPr id="157735" name="Rectangle 39"/>
          <p:cNvSpPr>
            <a:spLocks noChangeArrowheads="1"/>
          </p:cNvSpPr>
          <p:nvPr/>
        </p:nvSpPr>
        <p:spPr bwMode="auto">
          <a:xfrm>
            <a:off x="1479550" y="3594100"/>
            <a:ext cx="35814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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{(10, 8), (5, 8)}</a:t>
            </a:r>
          </a:p>
        </p:txBody>
      </p:sp>
      <p:sp>
        <p:nvSpPr>
          <p:cNvPr id="157736" name="Rectangle 40"/>
          <p:cNvSpPr>
            <a:spLocks noChangeArrowheads="1"/>
          </p:cNvSpPr>
          <p:nvPr/>
        </p:nvSpPr>
        <p:spPr bwMode="auto">
          <a:xfrm>
            <a:off x="1079500" y="4089400"/>
            <a:ext cx="4191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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C)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(10, 8) +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(5, 8)</a:t>
            </a:r>
          </a:p>
        </p:txBody>
      </p:sp>
      <p:sp>
        <p:nvSpPr>
          <p:cNvPr id="157737" name="Oval 41"/>
          <p:cNvSpPr>
            <a:spLocks noChangeArrowheads="1"/>
          </p:cNvSpPr>
          <p:nvPr/>
        </p:nvSpPr>
        <p:spPr bwMode="auto">
          <a:xfrm>
            <a:off x="2784475" y="5213350"/>
            <a:ext cx="647700" cy="438150"/>
          </a:xfrm>
          <a:prstGeom prst="ellipse">
            <a:avLst/>
          </a:prstGeom>
          <a:noFill/>
          <a:ln w="19050">
            <a:solidFill>
              <a:srgbClr val="66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38" name="Rectangle 42"/>
          <p:cNvSpPr>
            <a:spLocks noChangeArrowheads="1"/>
          </p:cNvSpPr>
          <p:nvPr/>
        </p:nvSpPr>
        <p:spPr bwMode="auto">
          <a:xfrm>
            <a:off x="2422525" y="4699000"/>
            <a:ext cx="46482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= .20 + .16</a:t>
            </a:r>
          </a:p>
        </p:txBody>
      </p:sp>
      <p:sp>
        <p:nvSpPr>
          <p:cNvPr id="157739" name="Rectangle 43"/>
          <p:cNvSpPr>
            <a:spLocks noChangeArrowheads="1"/>
          </p:cNvSpPr>
          <p:nvPr/>
        </p:nvSpPr>
        <p:spPr bwMode="auto">
          <a:xfrm>
            <a:off x="2317750" y="5175250"/>
            <a:ext cx="11811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=   .36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7746" name="Rectangle 50"/>
          <p:cNvSpPr>
            <a:spLocks noChangeArrowheads="1"/>
          </p:cNvSpPr>
          <p:nvPr/>
        </p:nvSpPr>
        <p:spPr bwMode="auto">
          <a:xfrm>
            <a:off x="712788" y="1130300"/>
            <a:ext cx="5360987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Bradley Investments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ChangeArrowheads="1"/>
          </p:cNvSpPr>
          <p:nvPr/>
        </p:nvSpPr>
        <p:spPr bwMode="auto">
          <a:xfrm>
            <a:off x="952500" y="1238250"/>
            <a:ext cx="7715250" cy="1009650"/>
          </a:xfrm>
          <a:prstGeom prst="rect">
            <a:avLst/>
          </a:prstGeom>
          <a:gradFill flip="none" rotWithShape="1">
            <a:gsLst>
              <a:gs pos="0">
                <a:srgbClr val="777777">
                  <a:shade val="30000"/>
                  <a:satMod val="115000"/>
                </a:srgbClr>
              </a:gs>
              <a:gs pos="50000">
                <a:srgbClr val="777777">
                  <a:shade val="67500"/>
                  <a:satMod val="115000"/>
                </a:srgbClr>
              </a:gs>
              <a:gs pos="100000">
                <a:srgbClr val="777777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addition law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provides a way to compute the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probability of 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A,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or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B,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or both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occurring.</a:t>
            </a:r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685800" y="166688"/>
            <a:ext cx="77724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Addition Law</a:t>
            </a:r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952500" y="2362200"/>
            <a:ext cx="7715250" cy="1600200"/>
          </a:xfrm>
          <a:prstGeom prst="rect">
            <a:avLst/>
          </a:prstGeom>
          <a:gradFill flip="none" rotWithShape="1">
            <a:gsLst>
              <a:gs pos="0">
                <a:srgbClr val="777777">
                  <a:shade val="30000"/>
                  <a:satMod val="115000"/>
                </a:srgbClr>
              </a:gs>
              <a:gs pos="50000">
                <a:srgbClr val="777777">
                  <a:shade val="67500"/>
                  <a:satMod val="115000"/>
                </a:srgbClr>
              </a:gs>
              <a:gs pos="100000">
                <a:srgbClr val="777777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law is written as:</a:t>
            </a:r>
          </a:p>
          <a:p>
            <a:pPr algn="l"/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0775" name="Rectangle 7"/>
          <p:cNvSpPr>
            <a:spLocks noChangeArrowheads="1"/>
          </p:cNvSpPr>
          <p:nvPr/>
        </p:nvSpPr>
        <p:spPr bwMode="auto">
          <a:xfrm>
            <a:off x="2316163" y="2963863"/>
            <a:ext cx="4906962" cy="7429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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+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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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1026"/>
          <p:cNvSpPr>
            <a:spLocks noChangeArrowheads="1"/>
          </p:cNvSpPr>
          <p:nvPr/>
        </p:nvSpPr>
        <p:spPr bwMode="auto">
          <a:xfrm>
            <a:off x="695325" y="28575"/>
            <a:ext cx="7772400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Uncertainties</a:t>
            </a:r>
          </a:p>
        </p:txBody>
      </p:sp>
      <p:sp>
        <p:nvSpPr>
          <p:cNvPr id="197635" name="Rectangle 1027"/>
          <p:cNvSpPr>
            <a:spLocks noChangeArrowheads="1"/>
          </p:cNvSpPr>
          <p:nvPr/>
        </p:nvSpPr>
        <p:spPr bwMode="auto">
          <a:xfrm>
            <a:off x="952500" y="1238250"/>
            <a:ext cx="7258050" cy="416560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Managers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often base their decisions on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analysis of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uncertainties such as the following:</a:t>
            </a:r>
          </a:p>
          <a:p>
            <a:pPr algn="l"/>
            <a:endParaRPr lang="en-US" sz="1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97648" name="Group 1040"/>
          <p:cNvGrpSpPr>
            <a:grpSpLocks/>
          </p:cNvGrpSpPr>
          <p:nvPr/>
        </p:nvGrpSpPr>
        <p:grpSpPr bwMode="auto">
          <a:xfrm>
            <a:off x="1473200" y="2273300"/>
            <a:ext cx="6388100" cy="914400"/>
            <a:chOff x="928" y="1432"/>
            <a:chExt cx="3992" cy="576"/>
          </a:xfrm>
          <a:gradFill>
            <a:gsLst>
              <a:gs pos="0">
                <a:srgbClr val="575783"/>
              </a:gs>
              <a:gs pos="50000">
                <a:srgbClr val="666699"/>
              </a:gs>
              <a:gs pos="100000">
                <a:srgbClr val="53537D"/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97642" name="Rectangle 1034"/>
            <p:cNvSpPr>
              <a:spLocks noChangeArrowheads="1"/>
            </p:cNvSpPr>
            <p:nvPr/>
          </p:nvSpPr>
          <p:spPr bwMode="auto">
            <a:xfrm>
              <a:off x="928" y="1432"/>
              <a:ext cx="3992" cy="57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641" name="Text Box 1033"/>
            <p:cNvSpPr txBox="1">
              <a:spLocks noChangeArrowheads="1"/>
            </p:cNvSpPr>
            <p:nvPr/>
          </p:nvSpPr>
          <p:spPr bwMode="auto">
            <a:xfrm>
              <a:off x="972" y="1457"/>
              <a:ext cx="3808" cy="518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What are the 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chances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that sales will decrease</a:t>
              </a:r>
            </a:p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if we increase prices?</a:t>
              </a:r>
            </a:p>
          </p:txBody>
        </p:sp>
      </p:grpSp>
      <p:sp>
        <p:nvSpPr>
          <p:cNvPr id="197643" name="Rectangle 1035"/>
          <p:cNvSpPr>
            <a:spLocks noChangeArrowheads="1"/>
          </p:cNvSpPr>
          <p:nvPr/>
        </p:nvSpPr>
        <p:spPr bwMode="auto">
          <a:xfrm>
            <a:off x="1473200" y="3276600"/>
            <a:ext cx="6400468" cy="914400"/>
          </a:xfrm>
          <a:prstGeom prst="rect">
            <a:avLst/>
          </a:prstGeom>
          <a:gradFill>
            <a:gsLst>
              <a:gs pos="0">
                <a:srgbClr val="575783"/>
              </a:gs>
              <a:gs pos="50000">
                <a:srgbClr val="666699"/>
              </a:gs>
              <a:gs pos="100000">
                <a:srgbClr val="53537D"/>
              </a:gs>
            </a:gsLst>
            <a:lin ang="162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97644" name="Text Box 1036"/>
          <p:cNvSpPr txBox="1">
            <a:spLocks noChangeArrowheads="1"/>
          </p:cNvSpPr>
          <p:nvPr/>
        </p:nvSpPr>
        <p:spPr bwMode="auto">
          <a:xfrm>
            <a:off x="1543746" y="3316288"/>
            <a:ext cx="6363592" cy="822325"/>
          </a:xfrm>
          <a:prstGeom prst="rect">
            <a:avLst/>
          </a:prstGeom>
          <a:gradFill>
            <a:gsLst>
              <a:gs pos="0">
                <a:srgbClr val="575783"/>
              </a:gs>
              <a:gs pos="50000">
                <a:srgbClr val="666699"/>
              </a:gs>
              <a:gs pos="100000">
                <a:srgbClr val="53537D"/>
              </a:gs>
            </a:gsLst>
            <a:lin ang="16200000" scaled="1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the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likelihood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 new assembly method 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method will increase productivity?</a:t>
            </a:r>
          </a:p>
        </p:txBody>
      </p:sp>
      <p:grpSp>
        <p:nvGrpSpPr>
          <p:cNvPr id="197650" name="Group 1042"/>
          <p:cNvGrpSpPr>
            <a:grpSpLocks/>
          </p:cNvGrpSpPr>
          <p:nvPr/>
        </p:nvGrpSpPr>
        <p:grpSpPr bwMode="auto">
          <a:xfrm>
            <a:off x="1485900" y="4267200"/>
            <a:ext cx="6388100" cy="914400"/>
            <a:chOff x="936" y="2688"/>
            <a:chExt cx="3984" cy="576"/>
          </a:xfrm>
          <a:gradFill>
            <a:gsLst>
              <a:gs pos="0">
                <a:srgbClr val="575783"/>
              </a:gs>
              <a:gs pos="50000">
                <a:srgbClr val="666699"/>
              </a:gs>
              <a:gs pos="100000">
                <a:srgbClr val="53537D"/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97645" name="Rectangle 1037"/>
            <p:cNvSpPr>
              <a:spLocks noChangeArrowheads="1"/>
            </p:cNvSpPr>
            <p:nvPr/>
          </p:nvSpPr>
          <p:spPr bwMode="auto">
            <a:xfrm>
              <a:off x="936" y="2688"/>
              <a:ext cx="3984" cy="57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646" name="Text Box 1038"/>
            <p:cNvSpPr txBox="1">
              <a:spLocks noChangeArrowheads="1"/>
            </p:cNvSpPr>
            <p:nvPr/>
          </p:nvSpPr>
          <p:spPr bwMode="auto">
            <a:xfrm>
              <a:off x="980" y="2713"/>
              <a:ext cx="3878" cy="518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What are the 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odds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that a new investment will</a:t>
              </a:r>
            </a:p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be profitable?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ChangeArrowheads="1"/>
          </p:cNvSpPr>
          <p:nvPr/>
        </p:nvSpPr>
        <p:spPr bwMode="auto">
          <a:xfrm>
            <a:off x="1155700" y="1585913"/>
            <a:ext cx="7258050" cy="460692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61795" name="Rectangle 3"/>
          <p:cNvSpPr>
            <a:spLocks noChangeArrowheads="1"/>
          </p:cNvSpPr>
          <p:nvPr/>
        </p:nvSpPr>
        <p:spPr bwMode="auto">
          <a:xfrm>
            <a:off x="1314450" y="1665288"/>
            <a:ext cx="67246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Markley Oil Profitable</a:t>
            </a:r>
          </a:p>
        </p:txBody>
      </p:sp>
      <p:sp>
        <p:nvSpPr>
          <p:cNvPr id="161796" name="Rectangle 4"/>
          <p:cNvSpPr>
            <a:spLocks noChangeArrowheads="1"/>
          </p:cNvSpPr>
          <p:nvPr/>
        </p:nvSpPr>
        <p:spPr bwMode="auto">
          <a:xfrm>
            <a:off x="1393825" y="2084388"/>
            <a:ext cx="67246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Collins Mining Profitable</a:t>
            </a:r>
          </a:p>
        </p:txBody>
      </p:sp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1574800" y="2484438"/>
            <a:ext cx="61531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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Markley Oil Profitable 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  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or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Collins Mining Profitable</a:t>
            </a:r>
          </a:p>
        </p:txBody>
      </p:sp>
      <p:sp>
        <p:nvSpPr>
          <p:cNvPr id="161798" name="Rectangle 6"/>
          <p:cNvSpPr>
            <a:spLocks noChangeArrowheads="1"/>
          </p:cNvSpPr>
          <p:nvPr/>
        </p:nvSpPr>
        <p:spPr bwMode="auto">
          <a:xfrm>
            <a:off x="1289050" y="3398838"/>
            <a:ext cx="74295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We know: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.70,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.48,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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.36</a:t>
            </a:r>
          </a:p>
        </p:txBody>
      </p:sp>
      <p:sp>
        <p:nvSpPr>
          <p:cNvPr id="161799" name="Rectangle 7"/>
          <p:cNvSpPr>
            <a:spLocks noChangeArrowheads="1"/>
          </p:cNvSpPr>
          <p:nvPr/>
        </p:nvSpPr>
        <p:spPr bwMode="auto">
          <a:xfrm>
            <a:off x="1308100" y="3836988"/>
            <a:ext cx="702945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Thus: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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C)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+ P(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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161800" name="Oval 8"/>
          <p:cNvSpPr>
            <a:spLocks noChangeArrowheads="1"/>
          </p:cNvSpPr>
          <p:nvPr/>
        </p:nvSpPr>
        <p:spPr bwMode="auto">
          <a:xfrm>
            <a:off x="4022725" y="4808538"/>
            <a:ext cx="647700" cy="438150"/>
          </a:xfrm>
          <a:prstGeom prst="ellipse">
            <a:avLst/>
          </a:prstGeom>
          <a:noFill/>
          <a:ln w="19050">
            <a:solidFill>
              <a:srgbClr val="66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01" name="Rectangle 9"/>
          <p:cNvSpPr>
            <a:spLocks noChangeArrowheads="1"/>
          </p:cNvSpPr>
          <p:nvPr/>
        </p:nvSpPr>
        <p:spPr bwMode="auto">
          <a:xfrm>
            <a:off x="3641725" y="4370388"/>
            <a:ext cx="36385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= .70 + .48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.36</a:t>
            </a:r>
          </a:p>
        </p:txBody>
      </p:sp>
      <p:sp>
        <p:nvSpPr>
          <p:cNvPr id="161802" name="Rectangle 10"/>
          <p:cNvSpPr>
            <a:spLocks noChangeArrowheads="1"/>
          </p:cNvSpPr>
          <p:nvPr/>
        </p:nvSpPr>
        <p:spPr bwMode="auto">
          <a:xfrm>
            <a:off x="3536950" y="4770438"/>
            <a:ext cx="11811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=   .82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1809" name="Rectangle 17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Addition Law</a:t>
            </a:r>
          </a:p>
        </p:txBody>
      </p:sp>
      <p:sp>
        <p:nvSpPr>
          <p:cNvPr id="161842" name="Rectangle 50"/>
          <p:cNvSpPr>
            <a:spLocks noChangeArrowheads="1"/>
          </p:cNvSpPr>
          <p:nvPr/>
        </p:nvSpPr>
        <p:spPr bwMode="auto">
          <a:xfrm>
            <a:off x="1289050" y="5195888"/>
            <a:ext cx="72961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(This result is the same as that obtained earlier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using the definition of the probability of an event.)</a:t>
            </a:r>
          </a:p>
        </p:txBody>
      </p:sp>
      <p:sp>
        <p:nvSpPr>
          <p:cNvPr id="161843" name="Rectangle 51"/>
          <p:cNvSpPr>
            <a:spLocks noChangeArrowheads="1"/>
          </p:cNvSpPr>
          <p:nvPr/>
        </p:nvSpPr>
        <p:spPr bwMode="auto">
          <a:xfrm>
            <a:off x="712788" y="1130300"/>
            <a:ext cx="5360987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Bradley Investments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ChangeArrowheads="1"/>
          </p:cNvSpPr>
          <p:nvPr/>
        </p:nvSpPr>
        <p:spPr bwMode="auto">
          <a:xfrm>
            <a:off x="704211" y="93663"/>
            <a:ext cx="77724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Mutually Exclusive Events</a:t>
            </a:r>
          </a:p>
        </p:txBody>
      </p:sp>
      <p:sp>
        <p:nvSpPr>
          <p:cNvPr id="164867" name="Rectangle 3"/>
          <p:cNvSpPr>
            <a:spLocks noChangeArrowheads="1"/>
          </p:cNvSpPr>
          <p:nvPr/>
        </p:nvSpPr>
        <p:spPr bwMode="auto">
          <a:xfrm>
            <a:off x="952500" y="1238250"/>
            <a:ext cx="7753350" cy="1009650"/>
          </a:xfrm>
          <a:prstGeom prst="rect">
            <a:avLst/>
          </a:prstGeom>
          <a:gradFill flip="none" rotWithShape="1">
            <a:gsLst>
              <a:gs pos="0">
                <a:srgbClr val="777777">
                  <a:shade val="30000"/>
                  <a:satMod val="115000"/>
                </a:srgbClr>
              </a:gs>
              <a:gs pos="50000">
                <a:srgbClr val="777777">
                  <a:shade val="67500"/>
                  <a:satMod val="115000"/>
                </a:srgbClr>
              </a:gs>
              <a:gs pos="100000">
                <a:srgbClr val="777777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Two events are said to be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mutually exclusive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if the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events have no sample points in common.</a:t>
            </a:r>
          </a:p>
        </p:txBody>
      </p:sp>
      <p:sp>
        <p:nvSpPr>
          <p:cNvPr id="164869" name="Rectangle 5"/>
          <p:cNvSpPr>
            <a:spLocks noChangeArrowheads="1"/>
          </p:cNvSpPr>
          <p:nvPr/>
        </p:nvSpPr>
        <p:spPr bwMode="auto">
          <a:xfrm>
            <a:off x="952500" y="2362200"/>
            <a:ext cx="7753350" cy="1009650"/>
          </a:xfrm>
          <a:prstGeom prst="rect">
            <a:avLst/>
          </a:prstGeom>
          <a:gradFill flip="none" rotWithShape="1">
            <a:gsLst>
              <a:gs pos="0">
                <a:srgbClr val="777777">
                  <a:shade val="30000"/>
                  <a:satMod val="115000"/>
                </a:srgbClr>
              </a:gs>
              <a:gs pos="50000">
                <a:srgbClr val="777777">
                  <a:shade val="67500"/>
                  <a:satMod val="115000"/>
                </a:srgbClr>
              </a:gs>
              <a:gs pos="100000">
                <a:srgbClr val="777777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Two events are mutually exclusive if, when one event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occurs, the other cannot occur.</a:t>
            </a:r>
          </a:p>
        </p:txBody>
      </p:sp>
      <p:sp>
        <p:nvSpPr>
          <p:cNvPr id="164871" name="Rectangle 7"/>
          <p:cNvSpPr>
            <a:spLocks noChangeArrowheads="1"/>
          </p:cNvSpPr>
          <p:nvPr/>
        </p:nvSpPr>
        <p:spPr bwMode="auto">
          <a:xfrm>
            <a:off x="2682875" y="3683000"/>
            <a:ext cx="3732213" cy="204152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64873" name="Rectangle 9"/>
          <p:cNvSpPr>
            <a:spLocks noChangeArrowheads="1"/>
          </p:cNvSpPr>
          <p:nvPr/>
        </p:nvSpPr>
        <p:spPr bwMode="auto">
          <a:xfrm>
            <a:off x="6862763" y="4119563"/>
            <a:ext cx="1203325" cy="7461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2400">
                <a:effectLst/>
              </a:rPr>
              <a:t>Sample</a:t>
            </a:r>
          </a:p>
          <a:p>
            <a:pPr algn="l">
              <a:lnSpc>
                <a:spcPct val="90000"/>
              </a:lnSpc>
            </a:pPr>
            <a:r>
              <a:rPr lang="en-US" sz="2400">
                <a:effectLst/>
              </a:rPr>
              <a:t>Space </a:t>
            </a:r>
            <a:r>
              <a:rPr lang="en-US" sz="2400" i="1">
                <a:effectLst/>
              </a:rPr>
              <a:t>S</a:t>
            </a:r>
          </a:p>
        </p:txBody>
      </p:sp>
      <p:sp>
        <p:nvSpPr>
          <p:cNvPr id="164874" name="Line 10"/>
          <p:cNvSpPr>
            <a:spLocks noChangeShapeType="1"/>
          </p:cNvSpPr>
          <p:nvPr/>
        </p:nvSpPr>
        <p:spPr bwMode="auto">
          <a:xfrm flipV="1">
            <a:off x="6419850" y="4629150"/>
            <a:ext cx="4000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75" name="Oval 11"/>
          <p:cNvSpPr>
            <a:spLocks noChangeArrowheads="1"/>
          </p:cNvSpPr>
          <p:nvPr/>
        </p:nvSpPr>
        <p:spPr bwMode="auto">
          <a:xfrm>
            <a:off x="2781300" y="3881438"/>
            <a:ext cx="1711325" cy="16764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6" name="Rectangle 12"/>
          <p:cNvSpPr>
            <a:spLocks noChangeArrowheads="1"/>
          </p:cNvSpPr>
          <p:nvPr/>
        </p:nvSpPr>
        <p:spPr bwMode="auto">
          <a:xfrm>
            <a:off x="3040063" y="4487863"/>
            <a:ext cx="15255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279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en-US" sz="2400" i="1">
              <a:effectLst/>
            </a:endParaRPr>
          </a:p>
        </p:txBody>
      </p:sp>
      <p:sp>
        <p:nvSpPr>
          <p:cNvPr id="164878" name="Oval 14"/>
          <p:cNvSpPr>
            <a:spLocks noChangeArrowheads="1"/>
          </p:cNvSpPr>
          <p:nvPr/>
        </p:nvSpPr>
        <p:spPr bwMode="auto">
          <a:xfrm>
            <a:off x="4610100" y="3881438"/>
            <a:ext cx="1690688" cy="1674812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80" name="Rectangle 16"/>
          <p:cNvSpPr>
            <a:spLocks noChangeArrowheads="1"/>
          </p:cNvSpPr>
          <p:nvPr/>
        </p:nvSpPr>
        <p:spPr bwMode="auto">
          <a:xfrm>
            <a:off x="4867275" y="4494213"/>
            <a:ext cx="12239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ChangeArrowheads="1"/>
          </p:cNvSpPr>
          <p:nvPr/>
        </p:nvSpPr>
        <p:spPr bwMode="auto">
          <a:xfrm>
            <a:off x="6985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Mutually Exclusive Events</a:t>
            </a:r>
          </a:p>
        </p:txBody>
      </p:sp>
      <p:sp>
        <p:nvSpPr>
          <p:cNvPr id="165891" name="Rectangle 3"/>
          <p:cNvSpPr>
            <a:spLocks noChangeArrowheads="1"/>
          </p:cNvSpPr>
          <p:nvPr/>
        </p:nvSpPr>
        <p:spPr bwMode="auto">
          <a:xfrm>
            <a:off x="952500" y="1244600"/>
            <a:ext cx="7677150" cy="762000"/>
          </a:xfrm>
          <a:prstGeom prst="rect">
            <a:avLst/>
          </a:prstGeom>
          <a:gradFill flip="none" rotWithShape="1">
            <a:gsLst>
              <a:gs pos="0">
                <a:srgbClr val="777777">
                  <a:shade val="30000"/>
                  <a:satMod val="115000"/>
                </a:srgbClr>
              </a:gs>
              <a:gs pos="50000">
                <a:srgbClr val="777777">
                  <a:shade val="67500"/>
                  <a:satMod val="115000"/>
                </a:srgbClr>
              </a:gs>
              <a:gs pos="100000">
                <a:srgbClr val="777777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If events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are mutually exclusive,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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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0.</a:t>
            </a:r>
          </a:p>
        </p:txBody>
      </p:sp>
      <p:sp>
        <p:nvSpPr>
          <p:cNvPr id="165893" name="Rectangle 5"/>
          <p:cNvSpPr>
            <a:spLocks noChangeArrowheads="1"/>
          </p:cNvSpPr>
          <p:nvPr/>
        </p:nvSpPr>
        <p:spPr bwMode="auto">
          <a:xfrm>
            <a:off x="952500" y="2139950"/>
            <a:ext cx="7677150" cy="1600200"/>
          </a:xfrm>
          <a:prstGeom prst="rect">
            <a:avLst/>
          </a:prstGeom>
          <a:gradFill flip="none" rotWithShape="1">
            <a:gsLst>
              <a:gs pos="0">
                <a:srgbClr val="777777">
                  <a:shade val="30000"/>
                  <a:satMod val="115000"/>
                </a:srgbClr>
              </a:gs>
              <a:gs pos="50000">
                <a:srgbClr val="777777">
                  <a:shade val="67500"/>
                  <a:satMod val="115000"/>
                </a:srgbClr>
              </a:gs>
              <a:gs pos="100000">
                <a:srgbClr val="777777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addition law for mutually exclusive events is:</a:t>
            </a:r>
          </a:p>
          <a:p>
            <a:pPr algn="l"/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5895" name="Rectangle 7"/>
          <p:cNvSpPr>
            <a:spLocks noChangeArrowheads="1"/>
          </p:cNvSpPr>
          <p:nvPr/>
        </p:nvSpPr>
        <p:spPr bwMode="auto">
          <a:xfrm>
            <a:off x="2487613" y="2741613"/>
            <a:ext cx="4373562" cy="7429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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+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sp>
        <p:nvSpPr>
          <p:cNvPr id="165896" name="AutoShape 8"/>
          <p:cNvSpPr>
            <a:spLocks noChangeArrowheads="1"/>
          </p:cNvSpPr>
          <p:nvPr/>
        </p:nvSpPr>
        <p:spPr bwMode="auto">
          <a:xfrm>
            <a:off x="2019300" y="4445000"/>
            <a:ext cx="3448050" cy="952500"/>
          </a:xfrm>
          <a:prstGeom prst="wedgeRoundRectCallout">
            <a:avLst>
              <a:gd name="adj1" fmla="val 79694"/>
              <a:gd name="adj2" fmla="val -185667"/>
              <a:gd name="adj3" fmla="val 16667"/>
            </a:avLst>
          </a:prstGeom>
          <a:gradFill flip="none" rotWithShape="1">
            <a:gsLst>
              <a:gs pos="0">
                <a:srgbClr val="472F4F">
                  <a:shade val="30000"/>
                  <a:satMod val="115000"/>
                </a:srgbClr>
              </a:gs>
              <a:gs pos="50000">
                <a:srgbClr val="472F4F">
                  <a:shade val="67500"/>
                  <a:satMod val="115000"/>
                </a:srgbClr>
              </a:gs>
              <a:gs pos="100000">
                <a:srgbClr val="472F4F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There is no need to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include “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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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”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ChangeArrowheads="1"/>
          </p:cNvSpPr>
          <p:nvPr/>
        </p:nvSpPr>
        <p:spPr bwMode="auto">
          <a:xfrm>
            <a:off x="952500" y="1238250"/>
            <a:ext cx="7600950" cy="1009650"/>
          </a:xfrm>
          <a:prstGeom prst="rect">
            <a:avLst/>
          </a:prstGeom>
          <a:gradFill flip="none" rotWithShape="1">
            <a:gsLst>
              <a:gs pos="0">
                <a:srgbClr val="5F5F5F">
                  <a:shade val="30000"/>
                  <a:satMod val="115000"/>
                </a:srgbClr>
              </a:gs>
              <a:gs pos="50000">
                <a:srgbClr val="5F5F5F">
                  <a:shade val="67500"/>
                  <a:satMod val="115000"/>
                </a:srgbClr>
              </a:gs>
              <a:gs pos="100000">
                <a:srgbClr val="5F5F5F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probability of an event given that another event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has occurred is called a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conditional probability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166916" name="Rectangle 4"/>
          <p:cNvSpPr>
            <a:spLocks noChangeArrowheads="1"/>
          </p:cNvSpPr>
          <p:nvPr/>
        </p:nvSpPr>
        <p:spPr bwMode="auto">
          <a:xfrm>
            <a:off x="952500" y="3524250"/>
            <a:ext cx="7600950" cy="2000250"/>
          </a:xfrm>
          <a:prstGeom prst="rect">
            <a:avLst/>
          </a:prstGeom>
          <a:gradFill flip="none" rotWithShape="1">
            <a:gsLst>
              <a:gs pos="0">
                <a:srgbClr val="5F5F5F">
                  <a:shade val="30000"/>
                  <a:satMod val="115000"/>
                </a:srgbClr>
              </a:gs>
              <a:gs pos="50000">
                <a:srgbClr val="5F5F5F">
                  <a:shade val="67500"/>
                  <a:satMod val="115000"/>
                </a:srgbClr>
              </a:gs>
              <a:gs pos="100000">
                <a:srgbClr val="5F5F5F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 conditional probability is computed as follows :</a:t>
            </a:r>
          </a:p>
          <a:p>
            <a:pPr algn="l"/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6918" name="Rectangle 6"/>
          <p:cNvSpPr>
            <a:spLocks noChangeArrowheads="1"/>
          </p:cNvSpPr>
          <p:nvPr/>
        </p:nvSpPr>
        <p:spPr bwMode="auto">
          <a:xfrm>
            <a:off x="2963863" y="4164013"/>
            <a:ext cx="3421062" cy="11049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sp>
        <p:nvSpPr>
          <p:cNvPr id="166919" name="Rectangle 7"/>
          <p:cNvSpPr>
            <a:spLocks noChangeArrowheads="1"/>
          </p:cNvSpPr>
          <p:nvPr/>
        </p:nvSpPr>
        <p:spPr bwMode="auto">
          <a:xfrm>
            <a:off x="952500" y="2381250"/>
            <a:ext cx="7600950" cy="1009650"/>
          </a:xfrm>
          <a:prstGeom prst="rect">
            <a:avLst/>
          </a:prstGeom>
          <a:gradFill flip="none" rotWithShape="1">
            <a:gsLst>
              <a:gs pos="0">
                <a:srgbClr val="5F5F5F">
                  <a:shade val="30000"/>
                  <a:satMod val="115000"/>
                </a:srgbClr>
              </a:gs>
              <a:gs pos="50000">
                <a:srgbClr val="5F5F5F">
                  <a:shade val="67500"/>
                  <a:satMod val="115000"/>
                </a:srgbClr>
              </a:gs>
              <a:gs pos="100000">
                <a:srgbClr val="5F5F5F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conditional probability of </a:t>
            </a:r>
            <a:r>
              <a:rPr lang="en-US" sz="2400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 given </a:t>
            </a:r>
            <a:r>
              <a:rPr lang="en-US" sz="2400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is denoted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by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|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).</a:t>
            </a:r>
          </a:p>
        </p:txBody>
      </p:sp>
      <p:sp>
        <p:nvSpPr>
          <p:cNvPr id="166920" name="Rectangle 8"/>
          <p:cNvSpPr>
            <a:spLocks noChangeArrowheads="1"/>
          </p:cNvSpPr>
          <p:nvPr/>
        </p:nvSpPr>
        <p:spPr bwMode="auto">
          <a:xfrm>
            <a:off x="691511" y="163513"/>
            <a:ext cx="7772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Conditional Probability</a:t>
            </a:r>
          </a:p>
        </p:txBody>
      </p:sp>
      <p:graphicFrame>
        <p:nvGraphicFramePr>
          <p:cNvPr id="166921" name="Object 9">
            <a:hlinkClick r:id="" action="ppaction://ole?verb=0"/>
          </p:cNvPr>
          <p:cNvGraphicFramePr>
            <a:graphicFrameLocks/>
          </p:cNvGraphicFramePr>
          <p:nvPr/>
        </p:nvGraphicFramePr>
        <p:xfrm>
          <a:off x="3260725" y="4356100"/>
          <a:ext cx="27971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36" name="Equation" r:id="rId4" imgW="2971800" imgH="927000" progId="Equation.DSMT4">
                  <p:embed/>
                </p:oleObj>
              </mc:Choice>
              <mc:Fallback>
                <p:oleObj name="Equation" r:id="rId4" imgW="2971800" imgH="927000" progId="Equation.DSMT4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0725" y="4356100"/>
                        <a:ext cx="2797175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ChangeArrowheads="1"/>
          </p:cNvSpPr>
          <p:nvPr/>
        </p:nvSpPr>
        <p:spPr bwMode="auto">
          <a:xfrm>
            <a:off x="1143000" y="1671638"/>
            <a:ext cx="7296150" cy="355917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67939" name="Rectangle 3"/>
          <p:cNvSpPr>
            <a:spLocks noChangeArrowheads="1"/>
          </p:cNvSpPr>
          <p:nvPr/>
        </p:nvSpPr>
        <p:spPr bwMode="auto">
          <a:xfrm>
            <a:off x="1301750" y="1801813"/>
            <a:ext cx="67246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Markley Oil Profitable</a:t>
            </a:r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1381125" y="2259013"/>
            <a:ext cx="67246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Collins Mining Profitable</a:t>
            </a:r>
          </a:p>
        </p:txBody>
      </p:sp>
      <p:sp>
        <p:nvSpPr>
          <p:cNvPr id="167942" name="Rectangle 6"/>
          <p:cNvSpPr>
            <a:spLocks noChangeArrowheads="1"/>
          </p:cNvSpPr>
          <p:nvPr/>
        </p:nvSpPr>
        <p:spPr bwMode="auto">
          <a:xfrm>
            <a:off x="2171700" y="3592513"/>
            <a:ext cx="56959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We know: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  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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.36,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.70  </a:t>
            </a:r>
          </a:p>
        </p:txBody>
      </p:sp>
      <p:sp>
        <p:nvSpPr>
          <p:cNvPr id="167943" name="Rectangle 7"/>
          <p:cNvSpPr>
            <a:spLocks noChangeArrowheads="1"/>
          </p:cNvSpPr>
          <p:nvPr/>
        </p:nvSpPr>
        <p:spPr bwMode="auto">
          <a:xfrm>
            <a:off x="1619250" y="4259263"/>
            <a:ext cx="1428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Thus: </a:t>
            </a:r>
          </a:p>
        </p:txBody>
      </p:sp>
      <p:sp>
        <p:nvSpPr>
          <p:cNvPr id="167944" name="Oval 8"/>
          <p:cNvSpPr>
            <a:spLocks noChangeArrowheads="1"/>
          </p:cNvSpPr>
          <p:nvPr/>
        </p:nvSpPr>
        <p:spPr bwMode="auto">
          <a:xfrm>
            <a:off x="6715125" y="4297363"/>
            <a:ext cx="1009650" cy="533400"/>
          </a:xfrm>
          <a:prstGeom prst="ellipse">
            <a:avLst/>
          </a:prstGeom>
          <a:noFill/>
          <a:ln w="19050">
            <a:solidFill>
              <a:srgbClr val="66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985" name="Rectangle 49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Conditional Probability</a:t>
            </a:r>
          </a:p>
        </p:txBody>
      </p:sp>
      <p:graphicFrame>
        <p:nvGraphicFramePr>
          <p:cNvPr id="167986" name="Object 50">
            <a:hlinkClick r:id="" action="ppaction://ole?verb=0"/>
          </p:cNvPr>
          <p:cNvGraphicFramePr>
            <a:graphicFrameLocks/>
          </p:cNvGraphicFramePr>
          <p:nvPr/>
        </p:nvGraphicFramePr>
        <p:xfrm>
          <a:off x="2959100" y="4192588"/>
          <a:ext cx="4592638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14" name="Equation" r:id="rId4" imgW="5422680" imgH="927000" progId="Equation.DSMT4">
                  <p:embed/>
                </p:oleObj>
              </mc:Choice>
              <mc:Fallback>
                <p:oleObj name="Equation" r:id="rId4" imgW="5422680" imgH="927000" progId="Equation.DSMT4">
                  <p:embed/>
                  <p:pic>
                    <p:nvPicPr>
                      <p:cNvPr id="0" name="Object 50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9100" y="4192588"/>
                        <a:ext cx="4592638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7988" name="Group 52"/>
          <p:cNvGrpSpPr>
            <a:grpSpLocks/>
          </p:cNvGrpSpPr>
          <p:nvPr/>
        </p:nvGrpSpPr>
        <p:grpSpPr bwMode="auto">
          <a:xfrm>
            <a:off x="1457325" y="2659063"/>
            <a:ext cx="6334125" cy="1066800"/>
            <a:chOff x="798" y="1404"/>
            <a:chExt cx="3990" cy="672"/>
          </a:xfrm>
        </p:grpSpPr>
        <p:sp>
          <p:nvSpPr>
            <p:cNvPr id="167941" name="Rectangle 5"/>
            <p:cNvSpPr>
              <a:spLocks noChangeArrowheads="1"/>
            </p:cNvSpPr>
            <p:nvPr/>
          </p:nvSpPr>
          <p:spPr bwMode="auto">
            <a:xfrm>
              <a:off x="1416" y="1404"/>
              <a:ext cx="33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= Collins Mining Profitable</a:t>
              </a:r>
            </a:p>
            <a:p>
              <a:pPr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  </a:t>
              </a:r>
              <a:r>
                <a:rPr lang="en-US" sz="2400" u="sng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given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Markley Oil Profitable</a:t>
              </a:r>
            </a:p>
          </p:txBody>
        </p:sp>
        <p:graphicFrame>
          <p:nvGraphicFramePr>
            <p:cNvPr id="167987" name="Object 51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798" y="1483"/>
            <a:ext cx="6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8015" name="Equation" r:id="rId6" imgW="1320480" imgH="419040" progId="Equation.DSMT4">
                    <p:embed/>
                  </p:oleObj>
                </mc:Choice>
                <mc:Fallback>
                  <p:oleObj name="Equation" r:id="rId6" imgW="1320480" imgH="419040" progId="Equation.DSMT4">
                    <p:embed/>
                    <p:pic>
                      <p:nvPicPr>
                        <p:cNvPr id="0" name="Object 51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8" y="1483"/>
                          <a:ext cx="680" cy="2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7989" name="Rectangle 53"/>
          <p:cNvSpPr>
            <a:spLocks noChangeArrowheads="1"/>
          </p:cNvSpPr>
          <p:nvPr/>
        </p:nvSpPr>
        <p:spPr bwMode="auto">
          <a:xfrm>
            <a:off x="712788" y="1130300"/>
            <a:ext cx="5360987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Bradley Investments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ChangeArrowheads="1"/>
          </p:cNvSpPr>
          <p:nvPr/>
        </p:nvSpPr>
        <p:spPr bwMode="auto">
          <a:xfrm>
            <a:off x="677863" y="163513"/>
            <a:ext cx="7772400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Multiplication Law</a:t>
            </a:r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952500" y="1238250"/>
            <a:ext cx="7715250" cy="1009650"/>
          </a:xfrm>
          <a:prstGeom prst="rect">
            <a:avLst/>
          </a:prstGeom>
          <a:gradFill flip="none" rotWithShape="1">
            <a:gsLst>
              <a:gs pos="0">
                <a:srgbClr val="5F5F5F">
                  <a:shade val="30000"/>
                  <a:satMod val="115000"/>
                </a:srgbClr>
              </a:gs>
              <a:gs pos="50000">
                <a:srgbClr val="5F5F5F">
                  <a:shade val="67500"/>
                  <a:satMod val="115000"/>
                </a:srgbClr>
              </a:gs>
              <a:gs pos="100000">
                <a:srgbClr val="5F5F5F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multiplication law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provides a way to compute the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probability of the intersection of two events.</a:t>
            </a:r>
          </a:p>
        </p:txBody>
      </p:sp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952500" y="2362200"/>
            <a:ext cx="7715250" cy="1600200"/>
          </a:xfrm>
          <a:prstGeom prst="rect">
            <a:avLst/>
          </a:prstGeom>
          <a:gradFill flip="none" rotWithShape="1">
            <a:gsLst>
              <a:gs pos="0">
                <a:srgbClr val="5F5F5F">
                  <a:shade val="30000"/>
                  <a:satMod val="115000"/>
                </a:srgbClr>
              </a:gs>
              <a:gs pos="50000">
                <a:srgbClr val="5F5F5F">
                  <a:shade val="67500"/>
                  <a:satMod val="115000"/>
                </a:srgbClr>
              </a:gs>
              <a:gs pos="100000">
                <a:srgbClr val="5F5F5F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law is written as:</a:t>
            </a:r>
          </a:p>
          <a:p>
            <a:pPr algn="l"/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3063" name="Rectangle 7"/>
          <p:cNvSpPr>
            <a:spLocks noChangeArrowheads="1"/>
          </p:cNvSpPr>
          <p:nvPr/>
        </p:nvSpPr>
        <p:spPr bwMode="auto">
          <a:xfrm>
            <a:off x="2316163" y="2963863"/>
            <a:ext cx="4545012" cy="7429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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|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ChangeArrowheads="1"/>
          </p:cNvSpPr>
          <p:nvPr/>
        </p:nvSpPr>
        <p:spPr bwMode="auto">
          <a:xfrm>
            <a:off x="1155700" y="1595438"/>
            <a:ext cx="7296150" cy="461327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1314450" y="1674813"/>
            <a:ext cx="67246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Markley Oil Profitable</a:t>
            </a: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1393825" y="2093913"/>
            <a:ext cx="67246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Collins Mining Profitable</a:t>
            </a: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2184400" y="3408363"/>
            <a:ext cx="56959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We know: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  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.70,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|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.5143</a:t>
            </a:r>
          </a:p>
        </p:txBody>
      </p:sp>
      <p:sp>
        <p:nvSpPr>
          <p:cNvPr id="174087" name="Oval 7"/>
          <p:cNvSpPr>
            <a:spLocks noChangeArrowheads="1"/>
          </p:cNvSpPr>
          <p:nvPr/>
        </p:nvSpPr>
        <p:spPr bwMode="auto">
          <a:xfrm>
            <a:off x="5383235" y="4818063"/>
            <a:ext cx="771525" cy="438150"/>
          </a:xfrm>
          <a:prstGeom prst="ellipse">
            <a:avLst/>
          </a:prstGeom>
          <a:noFill/>
          <a:ln w="19050">
            <a:solidFill>
              <a:srgbClr val="66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8" name="Rectangle 48"/>
          <p:cNvSpPr>
            <a:spLocks noChangeArrowheads="1"/>
          </p:cNvSpPr>
          <p:nvPr/>
        </p:nvSpPr>
        <p:spPr bwMode="auto">
          <a:xfrm>
            <a:off x="672152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Multiplication Law</a:t>
            </a:r>
          </a:p>
        </p:txBody>
      </p:sp>
      <p:sp>
        <p:nvSpPr>
          <p:cNvPr id="174129" name="Rectangle 49"/>
          <p:cNvSpPr>
            <a:spLocks noChangeArrowheads="1"/>
          </p:cNvSpPr>
          <p:nvPr/>
        </p:nvSpPr>
        <p:spPr bwMode="auto">
          <a:xfrm>
            <a:off x="1508125" y="2455863"/>
            <a:ext cx="61531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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= Markley Oil Profitable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   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and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Collins Mining Profitable</a:t>
            </a:r>
          </a:p>
        </p:txBody>
      </p:sp>
      <p:sp>
        <p:nvSpPr>
          <p:cNvPr id="174130" name="Rectangle 50"/>
          <p:cNvSpPr>
            <a:spLocks noChangeArrowheads="1"/>
          </p:cNvSpPr>
          <p:nvPr/>
        </p:nvSpPr>
        <p:spPr bwMode="auto">
          <a:xfrm>
            <a:off x="2794000" y="3903663"/>
            <a:ext cx="45720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Thus: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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C)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M|C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174131" name="Rectangle 51"/>
          <p:cNvSpPr>
            <a:spLocks noChangeArrowheads="1"/>
          </p:cNvSpPr>
          <p:nvPr/>
        </p:nvSpPr>
        <p:spPr bwMode="auto">
          <a:xfrm>
            <a:off x="5041900" y="4379913"/>
            <a:ext cx="24384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= (.70)(.5143)</a:t>
            </a:r>
          </a:p>
        </p:txBody>
      </p:sp>
      <p:sp>
        <p:nvSpPr>
          <p:cNvPr id="174132" name="Rectangle 52"/>
          <p:cNvSpPr>
            <a:spLocks noChangeArrowheads="1"/>
          </p:cNvSpPr>
          <p:nvPr/>
        </p:nvSpPr>
        <p:spPr bwMode="auto">
          <a:xfrm>
            <a:off x="4954610" y="4779963"/>
            <a:ext cx="11811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   .36</a:t>
            </a:r>
          </a:p>
        </p:txBody>
      </p:sp>
      <p:sp>
        <p:nvSpPr>
          <p:cNvPr id="174133" name="Rectangle 53"/>
          <p:cNvSpPr>
            <a:spLocks noChangeArrowheads="1"/>
          </p:cNvSpPr>
          <p:nvPr/>
        </p:nvSpPr>
        <p:spPr bwMode="auto">
          <a:xfrm>
            <a:off x="1308100" y="5211763"/>
            <a:ext cx="72961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(This result is the same as that obtained earlier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using the definition of the probability of an event.)</a:t>
            </a:r>
          </a:p>
        </p:txBody>
      </p:sp>
      <p:sp>
        <p:nvSpPr>
          <p:cNvPr id="174138" name="Rectangle 58"/>
          <p:cNvSpPr>
            <a:spLocks noChangeArrowheads="1"/>
          </p:cNvSpPr>
          <p:nvPr/>
        </p:nvSpPr>
        <p:spPr bwMode="auto">
          <a:xfrm>
            <a:off x="712788" y="1130300"/>
            <a:ext cx="5360987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Bradley Investments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ChangeArrowheads="1"/>
          </p:cNvSpPr>
          <p:nvPr/>
        </p:nvSpPr>
        <p:spPr bwMode="auto">
          <a:xfrm>
            <a:off x="685800" y="95250"/>
            <a:ext cx="7772400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Joint Probability Table</a:t>
            </a:r>
          </a:p>
        </p:txBody>
      </p:sp>
      <p:sp>
        <p:nvSpPr>
          <p:cNvPr id="212995" name="Rectangle 3"/>
          <p:cNvSpPr>
            <a:spLocks noChangeArrowheads="1"/>
          </p:cNvSpPr>
          <p:nvPr/>
        </p:nvSpPr>
        <p:spPr bwMode="auto">
          <a:xfrm>
            <a:off x="533400" y="1239838"/>
            <a:ext cx="8210550" cy="294957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12996" name="Line 4"/>
          <p:cNvSpPr>
            <a:spLocks noChangeShapeType="1"/>
          </p:cNvSpPr>
          <p:nvPr/>
        </p:nvSpPr>
        <p:spPr bwMode="auto">
          <a:xfrm>
            <a:off x="749300" y="2222500"/>
            <a:ext cx="7759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997" name="Line 5"/>
          <p:cNvSpPr>
            <a:spLocks noChangeShapeType="1"/>
          </p:cNvSpPr>
          <p:nvPr/>
        </p:nvSpPr>
        <p:spPr bwMode="auto">
          <a:xfrm>
            <a:off x="749300" y="3467100"/>
            <a:ext cx="7734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3248025" y="1346200"/>
            <a:ext cx="43370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Collins Mining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Profitable (C)   Not Profitable (C</a:t>
            </a:r>
            <a:r>
              <a:rPr lang="en-US" i="1" baseline="30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212999" name="Text Box 7"/>
          <p:cNvSpPr txBox="1">
            <a:spLocks noChangeArrowheads="1"/>
          </p:cNvSpPr>
          <p:nvPr/>
        </p:nvSpPr>
        <p:spPr bwMode="auto">
          <a:xfrm>
            <a:off x="652463" y="1676400"/>
            <a:ext cx="2532062" cy="161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u="sng">
                <a:effectLst>
                  <a:outerShdw blurRad="38100" dist="38100" dir="2700000" algn="tl">
                    <a:srgbClr val="000000"/>
                  </a:outerShdw>
                </a:effectLst>
              </a:rPr>
              <a:t>Markley Oil</a:t>
            </a:r>
          </a:p>
          <a:p>
            <a:pPr algn="l"/>
            <a:endParaRPr lang="en-US" u="sng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Profitable (M)</a:t>
            </a:r>
          </a:p>
          <a:p>
            <a:pPr algn="l"/>
            <a:r>
              <a:rPr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l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Not Profitable (M</a:t>
            </a:r>
            <a:r>
              <a:rPr lang="en-US" i="1" baseline="3000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213000" name="Line 8"/>
          <p:cNvSpPr>
            <a:spLocks noChangeShapeType="1"/>
          </p:cNvSpPr>
          <p:nvPr/>
        </p:nvSpPr>
        <p:spPr bwMode="auto">
          <a:xfrm>
            <a:off x="3187700" y="1473200"/>
            <a:ext cx="0" cy="257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001" name="Line 9"/>
          <p:cNvSpPr>
            <a:spLocks noChangeShapeType="1"/>
          </p:cNvSpPr>
          <p:nvPr/>
        </p:nvSpPr>
        <p:spPr bwMode="auto">
          <a:xfrm>
            <a:off x="7620000" y="1460500"/>
            <a:ext cx="0" cy="257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002" name="Text Box 10"/>
          <p:cNvSpPr txBox="1">
            <a:spLocks noChangeArrowheads="1"/>
          </p:cNvSpPr>
          <p:nvPr/>
        </p:nvSpPr>
        <p:spPr bwMode="auto">
          <a:xfrm>
            <a:off x="2287588" y="3632200"/>
            <a:ext cx="43116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Total              .48                          .52</a:t>
            </a:r>
          </a:p>
        </p:txBody>
      </p:sp>
      <p:sp>
        <p:nvSpPr>
          <p:cNvPr id="213003" name="Text Box 11"/>
          <p:cNvSpPr txBox="1">
            <a:spLocks noChangeArrowheads="1"/>
          </p:cNvSpPr>
          <p:nvPr/>
        </p:nvSpPr>
        <p:spPr bwMode="auto">
          <a:xfrm>
            <a:off x="7685088" y="1676400"/>
            <a:ext cx="81915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Total</a:t>
            </a:r>
          </a:p>
          <a:p>
            <a:pPr algn="l"/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 .70</a:t>
            </a:r>
          </a:p>
          <a:p>
            <a:pPr algn="l"/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 .30</a:t>
            </a:r>
          </a:p>
          <a:p>
            <a:pPr algn="l"/>
            <a:endParaRPr lang="en-US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1.00</a:t>
            </a:r>
          </a:p>
        </p:txBody>
      </p:sp>
      <p:sp>
        <p:nvSpPr>
          <p:cNvPr id="213004" name="Text Box 12"/>
          <p:cNvSpPr txBox="1">
            <a:spLocks noChangeArrowheads="1"/>
          </p:cNvSpPr>
          <p:nvPr/>
        </p:nvSpPr>
        <p:spPr bwMode="auto">
          <a:xfrm>
            <a:off x="3913188" y="2349500"/>
            <a:ext cx="269875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.36                          .34</a:t>
            </a:r>
          </a:p>
          <a:p>
            <a:pPr algn="l"/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.12                          .18</a:t>
            </a:r>
          </a:p>
        </p:txBody>
      </p:sp>
      <p:sp>
        <p:nvSpPr>
          <p:cNvPr id="213005" name="AutoShape 13"/>
          <p:cNvSpPr>
            <a:spLocks noChangeArrowheads="1"/>
          </p:cNvSpPr>
          <p:nvPr/>
        </p:nvSpPr>
        <p:spPr bwMode="auto">
          <a:xfrm>
            <a:off x="1130300" y="4349750"/>
            <a:ext cx="2933700" cy="1162050"/>
          </a:xfrm>
          <a:prstGeom prst="wedgeRoundRectCallout">
            <a:avLst>
              <a:gd name="adj1" fmla="val 47023"/>
              <a:gd name="adj2" fmla="val -145356"/>
              <a:gd name="adj3" fmla="val 16667"/>
            </a:avLst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lIns="0" tIns="0" rIns="0" bIns="0" anchor="ctr" anchorCtr="1"/>
          <a:lstStyle/>
          <a:p>
            <a:pPr>
              <a:lnSpc>
                <a:spcPct val="90000"/>
              </a:lnSpc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Joint Probabilities</a:t>
            </a:r>
          </a:p>
          <a:p>
            <a:pPr>
              <a:lnSpc>
                <a:spcPct val="90000"/>
              </a:lnSpc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(appear in the body</a:t>
            </a:r>
          </a:p>
          <a:p>
            <a:pPr>
              <a:lnSpc>
                <a:spcPct val="90000"/>
              </a:lnSpc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of the table)</a:t>
            </a:r>
          </a:p>
        </p:txBody>
      </p:sp>
      <p:grpSp>
        <p:nvGrpSpPr>
          <p:cNvPr id="213006" name="Group 14"/>
          <p:cNvGrpSpPr>
            <a:grpSpLocks/>
          </p:cNvGrpSpPr>
          <p:nvPr/>
        </p:nvGrpSpPr>
        <p:grpSpPr bwMode="auto">
          <a:xfrm>
            <a:off x="4318948" y="3897004"/>
            <a:ext cx="3454400" cy="2082800"/>
            <a:chOff x="2712" y="2608"/>
            <a:chExt cx="2176" cy="1312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13007" name="AutoShape 15"/>
            <p:cNvSpPr>
              <a:spLocks noChangeArrowheads="1"/>
            </p:cNvSpPr>
            <p:nvPr/>
          </p:nvSpPr>
          <p:spPr bwMode="auto">
            <a:xfrm rot="-784834">
              <a:off x="2840" y="2608"/>
              <a:ext cx="304" cy="656"/>
            </a:xfrm>
            <a:prstGeom prst="triangle">
              <a:avLst>
                <a:gd name="adj" fmla="val 0"/>
              </a:avLst>
            </a:prstGeom>
            <a:gradFill rotWithShape="0">
              <a:gsLst>
                <a:gs pos="0">
                  <a:srgbClr val="777777">
                    <a:gamma/>
                    <a:shade val="46275"/>
                    <a:invGamma/>
                  </a:srgbClr>
                </a:gs>
                <a:gs pos="100000">
                  <a:srgbClr val="777777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08" name="AutoShape 16"/>
            <p:cNvSpPr>
              <a:spLocks noChangeArrowheads="1"/>
            </p:cNvSpPr>
            <p:nvPr/>
          </p:nvSpPr>
          <p:spPr bwMode="auto">
            <a:xfrm>
              <a:off x="2712" y="3188"/>
              <a:ext cx="2176" cy="732"/>
            </a:xfrm>
            <a:prstGeom prst="wedgeRoundRectCallout">
              <a:avLst>
                <a:gd name="adj1" fmla="val 53356"/>
                <a:gd name="adj2" fmla="val -190162"/>
                <a:gd name="adj3" fmla="val 16667"/>
              </a:avLst>
            </a:prstGeom>
            <a:gradFill rotWithShape="0">
              <a:gsLst>
                <a:gs pos="0">
                  <a:srgbClr val="777777">
                    <a:gamma/>
                    <a:shade val="46275"/>
                    <a:invGamma/>
                  </a:srgbClr>
                </a:gs>
                <a:gs pos="50000">
                  <a:srgbClr val="777777"/>
                </a:gs>
                <a:gs pos="100000">
                  <a:srgbClr val="777777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  <a:extLst/>
          </p:spPr>
          <p:txBody>
            <a:bodyPr lIns="0" tIns="0" rIns="0" bIns="0" anchor="ctr" anchorCtr="1"/>
            <a:lstStyle/>
            <a:p>
              <a:pPr>
                <a:lnSpc>
                  <a:spcPct val="90000"/>
                </a:lnSpc>
              </a:pPr>
              <a:r>
                <a:rPr lang="en-US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Marginal Probabilities</a:t>
              </a:r>
            </a:p>
            <a:p>
              <a:pPr>
                <a:lnSpc>
                  <a:spcPct val="90000"/>
                </a:lnSpc>
              </a:pPr>
              <a:r>
                <a:rPr lang="en-US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(appear in the margins</a:t>
              </a:r>
            </a:p>
            <a:p>
              <a:pPr>
                <a:lnSpc>
                  <a:spcPct val="90000"/>
                </a:lnSpc>
              </a:pPr>
              <a:r>
                <a:rPr lang="en-US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of the table)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ChangeArrowheads="1"/>
          </p:cNvSpPr>
          <p:nvPr/>
        </p:nvSpPr>
        <p:spPr bwMode="auto">
          <a:xfrm>
            <a:off x="685800" y="95250"/>
            <a:ext cx="7772400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Independent Events</a:t>
            </a: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952500" y="1238250"/>
            <a:ext cx="7258050" cy="1352550"/>
          </a:xfrm>
          <a:prstGeom prst="rect">
            <a:avLst/>
          </a:prstGeom>
          <a:gradFill flip="none" rotWithShape="1">
            <a:gsLst>
              <a:gs pos="0">
                <a:srgbClr val="5F5F5F">
                  <a:shade val="30000"/>
                  <a:satMod val="115000"/>
                </a:srgbClr>
              </a:gs>
              <a:gs pos="50000">
                <a:srgbClr val="5F5F5F">
                  <a:shade val="67500"/>
                  <a:satMod val="115000"/>
                </a:srgbClr>
              </a:gs>
              <a:gs pos="100000">
                <a:srgbClr val="5F5F5F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If the probability of 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is not changed by the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existence of 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, we would say that events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are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independent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952500" y="2724150"/>
            <a:ext cx="7258050" cy="1619250"/>
          </a:xfrm>
          <a:prstGeom prst="rect">
            <a:avLst/>
          </a:prstGeom>
          <a:gradFill flip="none" rotWithShape="1">
            <a:gsLst>
              <a:gs pos="0">
                <a:srgbClr val="5F5F5F">
                  <a:shade val="30000"/>
                  <a:satMod val="115000"/>
                </a:srgbClr>
              </a:gs>
              <a:gs pos="50000">
                <a:srgbClr val="5F5F5F">
                  <a:shade val="67500"/>
                  <a:satMod val="115000"/>
                </a:srgbClr>
              </a:gs>
              <a:gs pos="100000">
                <a:srgbClr val="5F5F5F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Two events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are independent if:</a:t>
            </a:r>
          </a:p>
          <a:p>
            <a:pPr algn="l"/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1573213" y="3325813"/>
            <a:ext cx="2544762" cy="7429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|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177161" name="Rectangle 9"/>
          <p:cNvSpPr>
            <a:spLocks noChangeArrowheads="1"/>
          </p:cNvSpPr>
          <p:nvPr/>
        </p:nvSpPr>
        <p:spPr bwMode="auto">
          <a:xfrm>
            <a:off x="5040313" y="3325813"/>
            <a:ext cx="2544762" cy="7429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|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4318000" y="3500438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or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ChangeArrowheads="1"/>
          </p:cNvSpPr>
          <p:nvPr/>
        </p:nvSpPr>
        <p:spPr bwMode="auto">
          <a:xfrm>
            <a:off x="952500" y="1238250"/>
            <a:ext cx="7715250" cy="1009650"/>
          </a:xfrm>
          <a:prstGeom prst="rect">
            <a:avLst/>
          </a:prstGeom>
          <a:gradFill flip="none" rotWithShape="1">
            <a:gsLst>
              <a:gs pos="0">
                <a:srgbClr val="5F5F5F">
                  <a:shade val="30000"/>
                  <a:satMod val="115000"/>
                </a:srgbClr>
              </a:gs>
              <a:gs pos="50000">
                <a:srgbClr val="5F5F5F">
                  <a:shade val="67500"/>
                  <a:satMod val="115000"/>
                </a:srgbClr>
              </a:gs>
              <a:gs pos="100000">
                <a:srgbClr val="5F5F5F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multiplication law also can be used as a test to see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if two events are independent.</a:t>
            </a:r>
          </a:p>
        </p:txBody>
      </p:sp>
      <p:sp>
        <p:nvSpPr>
          <p:cNvPr id="178180" name="Rectangle 4"/>
          <p:cNvSpPr>
            <a:spLocks noChangeArrowheads="1"/>
          </p:cNvSpPr>
          <p:nvPr/>
        </p:nvSpPr>
        <p:spPr bwMode="auto">
          <a:xfrm>
            <a:off x="952500" y="2362200"/>
            <a:ext cx="7715250" cy="1600200"/>
          </a:xfrm>
          <a:prstGeom prst="rect">
            <a:avLst/>
          </a:prstGeom>
          <a:gradFill flip="none" rotWithShape="1">
            <a:gsLst>
              <a:gs pos="0">
                <a:srgbClr val="5F5F5F">
                  <a:shade val="30000"/>
                  <a:satMod val="115000"/>
                </a:srgbClr>
              </a:gs>
              <a:gs pos="50000">
                <a:srgbClr val="5F5F5F">
                  <a:shade val="67500"/>
                  <a:satMod val="115000"/>
                </a:srgbClr>
              </a:gs>
              <a:gs pos="100000">
                <a:srgbClr val="5F5F5F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law is written as:</a:t>
            </a:r>
          </a:p>
          <a:p>
            <a:pPr algn="l"/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8182" name="Rectangle 6"/>
          <p:cNvSpPr>
            <a:spLocks noChangeArrowheads="1"/>
          </p:cNvSpPr>
          <p:nvPr/>
        </p:nvSpPr>
        <p:spPr bwMode="auto">
          <a:xfrm>
            <a:off x="2316163" y="2963863"/>
            <a:ext cx="4545012" cy="7429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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sp>
        <p:nvSpPr>
          <p:cNvPr id="178183" name="Rectangle 7"/>
          <p:cNvSpPr>
            <a:spLocks noChangeArrowheads="1"/>
          </p:cNvSpPr>
          <p:nvPr/>
        </p:nvSpPr>
        <p:spPr bwMode="auto">
          <a:xfrm>
            <a:off x="685800" y="52388"/>
            <a:ext cx="7772400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Multiplication Law</a:t>
            </a:r>
            <a:b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Independent Events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ChangeArrowheads="1"/>
          </p:cNvSpPr>
          <p:nvPr/>
        </p:nvSpPr>
        <p:spPr bwMode="auto">
          <a:xfrm>
            <a:off x="695325" y="28575"/>
            <a:ext cx="7772400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Probability</a:t>
            </a:r>
          </a:p>
        </p:txBody>
      </p:sp>
      <p:sp>
        <p:nvSpPr>
          <p:cNvPr id="198659" name="Rectangle 3"/>
          <p:cNvSpPr>
            <a:spLocks noChangeArrowheads="1"/>
          </p:cNvSpPr>
          <p:nvPr/>
        </p:nvSpPr>
        <p:spPr bwMode="auto">
          <a:xfrm>
            <a:off x="952500" y="1238250"/>
            <a:ext cx="7258050" cy="102870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Probability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is a numerical measure of the likelihood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that an event will occur.</a:t>
            </a:r>
          </a:p>
        </p:txBody>
      </p:sp>
      <p:sp>
        <p:nvSpPr>
          <p:cNvPr id="198660" name="Rectangle 4"/>
          <p:cNvSpPr>
            <a:spLocks noChangeArrowheads="1"/>
          </p:cNvSpPr>
          <p:nvPr/>
        </p:nvSpPr>
        <p:spPr bwMode="auto">
          <a:xfrm>
            <a:off x="952500" y="2400300"/>
            <a:ext cx="7258050" cy="100965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Probability values are always assigned on a scale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from 0 to 1.</a:t>
            </a:r>
          </a:p>
        </p:txBody>
      </p:sp>
      <p:sp>
        <p:nvSpPr>
          <p:cNvPr id="198661" name="Rectangle 5"/>
          <p:cNvSpPr>
            <a:spLocks noChangeArrowheads="1"/>
          </p:cNvSpPr>
          <p:nvPr/>
        </p:nvSpPr>
        <p:spPr bwMode="auto">
          <a:xfrm>
            <a:off x="952500" y="3543300"/>
            <a:ext cx="7258050" cy="100965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 probability near zero indicates an event is quite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unlikely to occur.</a:t>
            </a:r>
          </a:p>
        </p:txBody>
      </p:sp>
      <p:sp>
        <p:nvSpPr>
          <p:cNvPr id="198665" name="Rectangle 9"/>
          <p:cNvSpPr>
            <a:spLocks noChangeArrowheads="1"/>
          </p:cNvSpPr>
          <p:nvPr/>
        </p:nvSpPr>
        <p:spPr bwMode="auto">
          <a:xfrm>
            <a:off x="952500" y="4686300"/>
            <a:ext cx="7258050" cy="100965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 probability near one indicates an event is almost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certain to occur.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35" name="Rectangle 35"/>
          <p:cNvSpPr>
            <a:spLocks noChangeArrowheads="1"/>
          </p:cNvSpPr>
          <p:nvPr/>
        </p:nvSpPr>
        <p:spPr bwMode="auto">
          <a:xfrm>
            <a:off x="1130300" y="1671638"/>
            <a:ext cx="7296150" cy="344487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79236" name="Rectangle 36"/>
          <p:cNvSpPr>
            <a:spLocks noChangeArrowheads="1"/>
          </p:cNvSpPr>
          <p:nvPr/>
        </p:nvSpPr>
        <p:spPr bwMode="auto">
          <a:xfrm>
            <a:off x="1289050" y="1801813"/>
            <a:ext cx="67246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Markley Oil Profitable</a:t>
            </a:r>
          </a:p>
        </p:txBody>
      </p:sp>
      <p:sp>
        <p:nvSpPr>
          <p:cNvPr id="179237" name="Rectangle 37"/>
          <p:cNvSpPr>
            <a:spLocks noChangeArrowheads="1"/>
          </p:cNvSpPr>
          <p:nvPr/>
        </p:nvSpPr>
        <p:spPr bwMode="auto">
          <a:xfrm>
            <a:off x="1368425" y="2220913"/>
            <a:ext cx="67246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Collins Mining Profitable</a:t>
            </a:r>
          </a:p>
        </p:txBody>
      </p:sp>
      <p:sp>
        <p:nvSpPr>
          <p:cNvPr id="179238" name="Rectangle 38"/>
          <p:cNvSpPr>
            <a:spLocks noChangeArrowheads="1"/>
          </p:cNvSpPr>
          <p:nvPr/>
        </p:nvSpPr>
        <p:spPr bwMode="auto">
          <a:xfrm>
            <a:off x="1377950" y="3592513"/>
            <a:ext cx="67627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We know: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  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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.36,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.70,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.48</a:t>
            </a:r>
          </a:p>
        </p:txBody>
      </p:sp>
      <p:sp>
        <p:nvSpPr>
          <p:cNvPr id="179239" name="Rectangle 39"/>
          <p:cNvSpPr>
            <a:spLocks noChangeArrowheads="1"/>
          </p:cNvSpPr>
          <p:nvPr/>
        </p:nvSpPr>
        <p:spPr bwMode="auto">
          <a:xfrm>
            <a:off x="2120900" y="3973513"/>
            <a:ext cx="4914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But: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M)P(C)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= (.70)(.48) = .34, not .36</a:t>
            </a:r>
          </a:p>
        </p:txBody>
      </p:sp>
      <p:sp>
        <p:nvSpPr>
          <p:cNvPr id="179249" name="Rectangle 49"/>
          <p:cNvSpPr>
            <a:spLocks noChangeArrowheads="1"/>
          </p:cNvSpPr>
          <p:nvPr/>
        </p:nvSpPr>
        <p:spPr bwMode="auto">
          <a:xfrm>
            <a:off x="2397125" y="2697163"/>
            <a:ext cx="50482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Are events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independent?</a:t>
            </a:r>
          </a:p>
        </p:txBody>
      </p:sp>
      <p:sp>
        <p:nvSpPr>
          <p:cNvPr id="179250" name="Rectangle 50"/>
          <p:cNvSpPr>
            <a:spLocks noChangeArrowheads="1"/>
          </p:cNvSpPr>
          <p:nvPr/>
        </p:nvSpPr>
        <p:spPr bwMode="auto">
          <a:xfrm>
            <a:off x="2816225" y="3116263"/>
            <a:ext cx="50482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Does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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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M)P(C)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</a:p>
        </p:txBody>
      </p:sp>
      <p:sp>
        <p:nvSpPr>
          <p:cNvPr id="179253" name="Rectangle 53"/>
          <p:cNvSpPr>
            <a:spLocks noChangeArrowheads="1"/>
          </p:cNvSpPr>
          <p:nvPr/>
        </p:nvSpPr>
        <p:spPr bwMode="auto">
          <a:xfrm>
            <a:off x="1758950" y="4525963"/>
            <a:ext cx="4876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Hence: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  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are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not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independent.</a:t>
            </a:r>
          </a:p>
        </p:txBody>
      </p:sp>
      <p:sp>
        <p:nvSpPr>
          <p:cNvPr id="179255" name="Rectangle 55"/>
          <p:cNvSpPr>
            <a:spLocks noChangeArrowheads="1"/>
          </p:cNvSpPr>
          <p:nvPr/>
        </p:nvSpPr>
        <p:spPr bwMode="auto">
          <a:xfrm>
            <a:off x="712788" y="1130300"/>
            <a:ext cx="5360987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Bradley Investments</a:t>
            </a:r>
          </a:p>
        </p:txBody>
      </p:sp>
      <p:sp>
        <p:nvSpPr>
          <p:cNvPr id="179256" name="Rectangle 56"/>
          <p:cNvSpPr>
            <a:spLocks noChangeArrowheads="1"/>
          </p:cNvSpPr>
          <p:nvPr/>
        </p:nvSpPr>
        <p:spPr bwMode="auto">
          <a:xfrm>
            <a:off x="685800" y="52388"/>
            <a:ext cx="7772400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Multiplication Law</a:t>
            </a:r>
            <a:b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Independent Events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ChangeArrowheads="1"/>
          </p:cNvSpPr>
          <p:nvPr/>
        </p:nvSpPr>
        <p:spPr bwMode="auto">
          <a:xfrm>
            <a:off x="952500" y="1238250"/>
            <a:ext cx="7258050" cy="95250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Do not confuse the notion of mutually exclusive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events with that of independent events.</a:t>
            </a:r>
          </a:p>
        </p:txBody>
      </p:sp>
      <p:sp>
        <p:nvSpPr>
          <p:cNvPr id="211971" name="Rectangle 3"/>
          <p:cNvSpPr>
            <a:spLocks noChangeArrowheads="1"/>
          </p:cNvSpPr>
          <p:nvPr/>
        </p:nvSpPr>
        <p:spPr bwMode="auto">
          <a:xfrm>
            <a:off x="952500" y="2305050"/>
            <a:ext cx="7258050" cy="95885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Two events with nonzero probabilities cannot be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both mutually exclusive and independent.</a:t>
            </a:r>
          </a:p>
        </p:txBody>
      </p:sp>
      <p:sp>
        <p:nvSpPr>
          <p:cNvPr id="211972" name="Rectangle 4"/>
          <p:cNvSpPr>
            <a:spLocks noChangeArrowheads="1"/>
          </p:cNvSpPr>
          <p:nvPr/>
        </p:nvSpPr>
        <p:spPr bwMode="auto">
          <a:xfrm>
            <a:off x="952500" y="3365500"/>
            <a:ext cx="7258050" cy="169545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If one mutually exclusive event is known to occur,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other cannot occur.; thus, the probability of the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other event occurring is reduced to zero (and they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are therefore dependent).</a:t>
            </a:r>
          </a:p>
        </p:txBody>
      </p:sp>
      <p:sp>
        <p:nvSpPr>
          <p:cNvPr id="211976" name="Rectangle 8"/>
          <p:cNvSpPr>
            <a:spLocks noChangeArrowheads="1"/>
          </p:cNvSpPr>
          <p:nvPr/>
        </p:nvSpPr>
        <p:spPr bwMode="auto">
          <a:xfrm>
            <a:off x="685800" y="95250"/>
            <a:ext cx="7772400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Mutual Exclusiveness and Independence</a:t>
            </a:r>
          </a:p>
        </p:txBody>
      </p:sp>
      <p:sp>
        <p:nvSpPr>
          <p:cNvPr id="211977" name="Rectangle 9"/>
          <p:cNvSpPr>
            <a:spLocks noChangeArrowheads="1"/>
          </p:cNvSpPr>
          <p:nvPr/>
        </p:nvSpPr>
        <p:spPr bwMode="auto">
          <a:xfrm>
            <a:off x="952500" y="5162550"/>
            <a:ext cx="7258050" cy="95885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Two events that are not mutually exclusive, might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or might not be independent.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90563" y="153988"/>
            <a:ext cx="7772400" cy="604837"/>
          </a:xfrm>
          <a:noFill/>
          <a:ln/>
        </p:spPr>
        <p:txBody>
          <a:bodyPr/>
          <a:lstStyle/>
          <a:p>
            <a:r>
              <a:rPr lang="en-US" dirty="0"/>
              <a:t>Bayes’ Theorem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2786063" y="4616450"/>
            <a:ext cx="1663700" cy="113030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0488" tIns="44450" rIns="90488" bIns="44450" anchor="ctr"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New</a:t>
            </a:r>
          </a:p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Information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4792663" y="4616450"/>
            <a:ext cx="1663700" cy="1139825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0488" tIns="44450" rIns="90488" bIns="44450" anchor="ctr"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Application</a:t>
            </a:r>
          </a:p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of Bayes’</a:t>
            </a:r>
          </a:p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Theorem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6799263" y="4616450"/>
            <a:ext cx="1663700" cy="1139825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0488" tIns="44450" rIns="90488" bIns="44450" anchor="ctr"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Posterior</a:t>
            </a:r>
          </a:p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Probabilities</a:t>
            </a: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785813" y="4616450"/>
            <a:ext cx="1663700" cy="1139825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0488" tIns="44450" rIns="90488" bIns="44450" anchor="ctr"/>
          <a:lstStyle/>
          <a:p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Prior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Probabilities</a:t>
            </a:r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4430713" y="5181600"/>
            <a:ext cx="3111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>
            <a:off x="6456363" y="5181600"/>
            <a:ext cx="3111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704850" y="1066800"/>
            <a:ext cx="767715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Often we begin probability analysis with initial or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prior probabilities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704850" y="1981200"/>
            <a:ext cx="76771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Then, from a sample, special report, or a product</a:t>
            </a:r>
          </a:p>
          <a:p>
            <a:pPr algn="l">
              <a:buClr>
                <a:srgbClr val="66FFFF"/>
              </a:buClr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test we obtain some additional information.</a:t>
            </a:r>
          </a:p>
        </p:txBody>
      </p:sp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704850" y="2743200"/>
            <a:ext cx="76771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Given this information, we calculate revised or</a:t>
            </a:r>
          </a:p>
          <a:p>
            <a:pPr algn="l">
              <a:buClr>
                <a:srgbClr val="66FFFF"/>
              </a:buClr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posterior probabilities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704850" y="3638550"/>
            <a:ext cx="767715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Bayes’ theorem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provides the means for revising the</a:t>
            </a:r>
          </a:p>
          <a:p>
            <a:pPr algn="l">
              <a:buClr>
                <a:srgbClr val="66FFFF"/>
              </a:buClr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prior probabilities.</a:t>
            </a:r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>
            <a:off x="2430463" y="5181600"/>
            <a:ext cx="3111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77925" y="1582738"/>
            <a:ext cx="7406517" cy="4205287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dirty="0"/>
              <a:t>     </a:t>
            </a:r>
            <a:r>
              <a:rPr lang="en-US" dirty="0">
                <a:cs typeface="Times New Roman" pitchFamily="18" charset="0"/>
              </a:rPr>
              <a:t>We can apply Bayes’ theorem to a manufacturing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dirty="0">
                <a:cs typeface="Times New Roman" pitchFamily="18" charset="0"/>
              </a:rPr>
              <a:t>firm that receives shipments of parts from </a:t>
            </a:r>
            <a:r>
              <a:rPr lang="en-US" dirty="0" smtClean="0">
                <a:cs typeface="Times New Roman" pitchFamily="18" charset="0"/>
              </a:rPr>
              <a:t>two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dirty="0" smtClean="0">
                <a:cs typeface="Times New Roman" pitchFamily="18" charset="0"/>
              </a:rPr>
              <a:t>different </a:t>
            </a:r>
            <a:r>
              <a:rPr lang="en-US" dirty="0">
                <a:cs typeface="Times New Roman" pitchFamily="18" charset="0"/>
              </a:rPr>
              <a:t>suppliers. Let </a:t>
            </a:r>
            <a:r>
              <a:rPr lang="en-US" i="1" dirty="0">
                <a:cs typeface="Times New Roman" pitchFamily="18" charset="0"/>
              </a:rPr>
              <a:t>A</a:t>
            </a:r>
            <a:r>
              <a:rPr lang="en-US" baseline="-30000" dirty="0">
                <a:cs typeface="Times New Roman" pitchFamily="18" charset="0"/>
              </a:rPr>
              <a:t>1</a:t>
            </a:r>
            <a:r>
              <a:rPr lang="en-US" dirty="0">
                <a:cs typeface="Times New Roman" pitchFamily="18" charset="0"/>
              </a:rPr>
              <a:t> denote the event that </a:t>
            </a:r>
            <a:r>
              <a:rPr lang="en-US" dirty="0" smtClean="0">
                <a:cs typeface="Times New Roman" pitchFamily="18" charset="0"/>
              </a:rPr>
              <a:t>a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dirty="0">
                <a:cs typeface="Times New Roman" pitchFamily="18" charset="0"/>
              </a:rPr>
              <a:t>p</a:t>
            </a:r>
            <a:r>
              <a:rPr lang="en-US" dirty="0" smtClean="0">
                <a:cs typeface="Times New Roman" pitchFamily="18" charset="0"/>
              </a:rPr>
              <a:t>art is </a:t>
            </a:r>
            <a:r>
              <a:rPr lang="en-US" dirty="0">
                <a:cs typeface="Times New Roman" pitchFamily="18" charset="0"/>
              </a:rPr>
              <a:t>from supplier 1 and </a:t>
            </a:r>
            <a:r>
              <a:rPr lang="en-US" i="1" dirty="0">
                <a:cs typeface="Times New Roman" pitchFamily="18" charset="0"/>
              </a:rPr>
              <a:t>A</a:t>
            </a:r>
            <a:r>
              <a:rPr lang="en-US" baseline="-30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 denote the event </a:t>
            </a:r>
            <a:r>
              <a:rPr lang="en-US" dirty="0" smtClean="0">
                <a:cs typeface="Times New Roman" pitchFamily="18" charset="0"/>
              </a:rPr>
              <a:t>that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dirty="0" smtClean="0">
                <a:cs typeface="Times New Roman" pitchFamily="18" charset="0"/>
              </a:rPr>
              <a:t>a part is </a:t>
            </a:r>
            <a:r>
              <a:rPr lang="en-US" dirty="0">
                <a:cs typeface="Times New Roman" pitchFamily="18" charset="0"/>
              </a:rPr>
              <a:t>from supplier 2.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dirty="0">
                <a:cs typeface="Times New Roman" pitchFamily="18" charset="0"/>
              </a:rPr>
              <a:t>	Currently, 65% of the parts purchased by the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dirty="0">
                <a:cs typeface="Times New Roman" pitchFamily="18" charset="0"/>
              </a:rPr>
              <a:t>company are from supplier 1, and the remaining 35%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dirty="0">
                <a:cs typeface="Times New Roman" pitchFamily="18" charset="0"/>
              </a:rPr>
              <a:t>are from supplier 2. Thus, if a part is selected at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dirty="0">
                <a:cs typeface="Times New Roman" pitchFamily="18" charset="0"/>
              </a:rPr>
              <a:t>random, we would assign the prior </a:t>
            </a:r>
            <a:r>
              <a:rPr lang="en-US" dirty="0" smtClean="0">
                <a:cs typeface="Times New Roman" pitchFamily="18" charset="0"/>
              </a:rPr>
              <a:t>probabilities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i="1" dirty="0" smtClean="0">
                <a:cs typeface="Times New Roman" pitchFamily="18" charset="0"/>
              </a:rPr>
              <a:t>P</a:t>
            </a:r>
            <a:r>
              <a:rPr lang="en-US" dirty="0" smtClean="0">
                <a:cs typeface="Times New Roman" pitchFamily="18" charset="0"/>
              </a:rPr>
              <a:t>(</a:t>
            </a:r>
            <a:r>
              <a:rPr lang="en-US" i="1" dirty="0" smtClean="0">
                <a:cs typeface="Times New Roman" pitchFamily="18" charset="0"/>
              </a:rPr>
              <a:t>A</a:t>
            </a:r>
            <a:r>
              <a:rPr lang="en-US" baseline="-30000" dirty="0" smtClean="0">
                <a:cs typeface="Times New Roman" pitchFamily="18" charset="0"/>
              </a:rPr>
              <a:t>1</a:t>
            </a:r>
            <a:r>
              <a:rPr lang="en-US" dirty="0" smtClean="0">
                <a:cs typeface="Times New Roman" pitchFamily="18" charset="0"/>
              </a:rPr>
              <a:t>) = </a:t>
            </a:r>
            <a:r>
              <a:rPr lang="en-US" dirty="0">
                <a:cs typeface="Times New Roman" pitchFamily="18" charset="0"/>
              </a:rPr>
              <a:t>0.65 and </a:t>
            </a:r>
            <a:r>
              <a:rPr lang="en-US" i="1" dirty="0">
                <a:cs typeface="Times New Roman" pitchFamily="18" charset="0"/>
              </a:rPr>
              <a:t>P</a:t>
            </a:r>
            <a:r>
              <a:rPr lang="en-US" dirty="0">
                <a:cs typeface="Times New Roman" pitchFamily="18" charset="0"/>
              </a:rPr>
              <a:t>(</a:t>
            </a:r>
            <a:r>
              <a:rPr lang="en-US" i="1" dirty="0">
                <a:cs typeface="Times New Roman" pitchFamily="18" charset="0"/>
              </a:rPr>
              <a:t>A</a:t>
            </a:r>
            <a:r>
              <a:rPr lang="en-US" baseline="-30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) = 0.35.</a:t>
            </a:r>
          </a:p>
        </p:txBody>
      </p:sp>
      <p:sp>
        <p:nvSpPr>
          <p:cNvPr id="38028" name="Rectangle 140"/>
          <p:cNvSpPr>
            <a:spLocks noChangeArrowheads="1"/>
          </p:cNvSpPr>
          <p:nvPr/>
        </p:nvSpPr>
        <p:spPr bwMode="auto">
          <a:xfrm>
            <a:off x="690563" y="153988"/>
            <a:ext cx="77724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Bayes’ Theorem</a:t>
            </a:r>
          </a:p>
        </p:txBody>
      </p:sp>
      <p:sp>
        <p:nvSpPr>
          <p:cNvPr id="38029" name="Rectangle 141"/>
          <p:cNvSpPr>
            <a:spLocks noChangeArrowheads="1"/>
          </p:cNvSpPr>
          <p:nvPr/>
        </p:nvSpPr>
        <p:spPr bwMode="auto">
          <a:xfrm>
            <a:off x="708025" y="1130300"/>
            <a:ext cx="58483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Quality of Purchased Parts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033340" y="4039720"/>
            <a:ext cx="5568476" cy="999319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1177925" y="1582739"/>
            <a:ext cx="7556500" cy="3576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The quality of the purchased parts varies with the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source of supply.  We will let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G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denote the event that a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part is good and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B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denote the event that a part is bad.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Based on historical data, the conditional probabilities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of receiving good and bad parts from the two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suppliers are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: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 dirty="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            P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(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G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|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A</a:t>
            </a:r>
            <a:r>
              <a:rPr lang="en-US" sz="2400" baseline="-300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l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) = 0.98  and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P(B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|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A</a:t>
            </a:r>
            <a:r>
              <a:rPr lang="en-US" sz="2400" baseline="-300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) = 0.02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            P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(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G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|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A</a:t>
            </a:r>
            <a:r>
              <a:rPr lang="en-US" sz="2400" baseline="-300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) = 0.95 and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P(B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|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A</a:t>
            </a:r>
            <a:r>
              <a:rPr lang="en-US" sz="2400" baseline="-300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) = 0.05</a:t>
            </a:r>
          </a:p>
        </p:txBody>
      </p:sp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690563" y="153988"/>
            <a:ext cx="77724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Bayes’ Theorem</a:t>
            </a:r>
          </a:p>
        </p:txBody>
      </p:sp>
      <p:sp>
        <p:nvSpPr>
          <p:cNvPr id="231428" name="Rectangle 4"/>
          <p:cNvSpPr>
            <a:spLocks noChangeArrowheads="1"/>
          </p:cNvSpPr>
          <p:nvPr/>
        </p:nvSpPr>
        <p:spPr bwMode="auto">
          <a:xfrm>
            <a:off x="708025" y="1130300"/>
            <a:ext cx="58483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Quality of Purchased Parts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ChangeArrowheads="1"/>
          </p:cNvSpPr>
          <p:nvPr/>
        </p:nvSpPr>
        <p:spPr bwMode="auto">
          <a:xfrm>
            <a:off x="1309996" y="1670050"/>
            <a:ext cx="7265988" cy="43243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32451" name="Line 3"/>
          <p:cNvSpPr>
            <a:spLocks noChangeShapeType="1"/>
          </p:cNvSpPr>
          <p:nvPr/>
        </p:nvSpPr>
        <p:spPr bwMode="auto">
          <a:xfrm flipV="1">
            <a:off x="1611313" y="3443288"/>
            <a:ext cx="1987550" cy="903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52" name="Line 4"/>
          <p:cNvSpPr>
            <a:spLocks noChangeShapeType="1"/>
          </p:cNvSpPr>
          <p:nvPr/>
        </p:nvSpPr>
        <p:spPr bwMode="auto">
          <a:xfrm>
            <a:off x="1611313" y="4441825"/>
            <a:ext cx="1963737" cy="630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53" name="Line 5"/>
          <p:cNvSpPr>
            <a:spLocks noChangeShapeType="1"/>
          </p:cNvSpPr>
          <p:nvPr/>
        </p:nvSpPr>
        <p:spPr bwMode="auto">
          <a:xfrm flipV="1">
            <a:off x="3630613" y="4781550"/>
            <a:ext cx="2074862" cy="27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54" name="Line 6"/>
          <p:cNvSpPr>
            <a:spLocks noChangeShapeType="1"/>
          </p:cNvSpPr>
          <p:nvPr/>
        </p:nvSpPr>
        <p:spPr bwMode="auto">
          <a:xfrm flipV="1">
            <a:off x="3668713" y="3146425"/>
            <a:ext cx="2036762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55" name="Line 7"/>
          <p:cNvSpPr>
            <a:spLocks noChangeShapeType="1"/>
          </p:cNvSpPr>
          <p:nvPr/>
        </p:nvSpPr>
        <p:spPr bwMode="auto">
          <a:xfrm>
            <a:off x="3630613" y="3508375"/>
            <a:ext cx="2074862" cy="258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56" name="Line 8"/>
          <p:cNvSpPr>
            <a:spLocks noChangeShapeType="1"/>
          </p:cNvSpPr>
          <p:nvPr/>
        </p:nvSpPr>
        <p:spPr bwMode="auto">
          <a:xfrm>
            <a:off x="3668713" y="5099050"/>
            <a:ext cx="2047875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57" name="Rectangle 9"/>
          <p:cNvSpPr>
            <a:spLocks noChangeArrowheads="1"/>
          </p:cNvSpPr>
          <p:nvPr/>
        </p:nvSpPr>
        <p:spPr bwMode="auto">
          <a:xfrm>
            <a:off x="3667125" y="3735388"/>
            <a:ext cx="197802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P(</a:t>
            </a:r>
            <a:r>
              <a:rPr lang="en-US" sz="2400" i="1">
                <a:effectLst/>
              </a:rPr>
              <a:t>B</a:t>
            </a:r>
            <a:r>
              <a:rPr lang="en-US" sz="2400">
                <a:effectLst/>
              </a:rPr>
              <a:t>|</a:t>
            </a:r>
            <a:r>
              <a:rPr lang="en-US" sz="2400" i="1">
                <a:effectLst/>
              </a:rPr>
              <a:t>A</a:t>
            </a:r>
            <a:r>
              <a:rPr lang="en-US" sz="2400" baseline="-25000">
                <a:effectLst/>
              </a:rPr>
              <a:t>1</a:t>
            </a:r>
            <a:r>
              <a:rPr lang="en-US" sz="2400">
                <a:effectLst/>
              </a:rPr>
              <a:t>) = .02</a:t>
            </a:r>
          </a:p>
        </p:txBody>
      </p:sp>
      <p:sp>
        <p:nvSpPr>
          <p:cNvPr id="232458" name="Rectangle 10"/>
          <p:cNvSpPr>
            <a:spLocks noChangeArrowheads="1"/>
          </p:cNvSpPr>
          <p:nvPr/>
        </p:nvSpPr>
        <p:spPr bwMode="auto">
          <a:xfrm>
            <a:off x="1647825" y="3252788"/>
            <a:ext cx="1608138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P(</a:t>
            </a:r>
            <a:r>
              <a:rPr lang="en-US" sz="2400" i="1">
                <a:effectLst/>
              </a:rPr>
              <a:t>A</a:t>
            </a:r>
            <a:r>
              <a:rPr lang="en-US" sz="2400" baseline="-25000">
                <a:effectLst/>
              </a:rPr>
              <a:t>1</a:t>
            </a:r>
            <a:r>
              <a:rPr lang="en-US" sz="2400">
                <a:effectLst/>
              </a:rPr>
              <a:t>) = .65</a:t>
            </a:r>
          </a:p>
        </p:txBody>
      </p:sp>
      <p:sp>
        <p:nvSpPr>
          <p:cNvPr id="232459" name="Rectangle 11"/>
          <p:cNvSpPr>
            <a:spLocks noChangeArrowheads="1"/>
          </p:cNvSpPr>
          <p:nvPr/>
        </p:nvSpPr>
        <p:spPr bwMode="auto">
          <a:xfrm>
            <a:off x="1647825" y="4932363"/>
            <a:ext cx="1608138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P(</a:t>
            </a:r>
            <a:r>
              <a:rPr lang="en-US" sz="2400" i="1">
                <a:effectLst/>
              </a:rPr>
              <a:t>A</a:t>
            </a:r>
            <a:r>
              <a:rPr lang="en-US" sz="2400" baseline="-25000">
                <a:effectLst/>
              </a:rPr>
              <a:t>2</a:t>
            </a:r>
            <a:r>
              <a:rPr lang="en-US" sz="2400">
                <a:effectLst/>
              </a:rPr>
              <a:t>) = .35</a:t>
            </a:r>
          </a:p>
        </p:txBody>
      </p:sp>
      <p:sp>
        <p:nvSpPr>
          <p:cNvPr id="232460" name="Rectangle 12"/>
          <p:cNvSpPr>
            <a:spLocks noChangeArrowheads="1"/>
          </p:cNvSpPr>
          <p:nvPr/>
        </p:nvSpPr>
        <p:spPr bwMode="auto">
          <a:xfrm>
            <a:off x="3667125" y="4359275"/>
            <a:ext cx="2012950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P(</a:t>
            </a:r>
            <a:r>
              <a:rPr lang="en-US" sz="2400" i="1">
                <a:effectLst/>
              </a:rPr>
              <a:t>G</a:t>
            </a:r>
            <a:r>
              <a:rPr lang="en-US" sz="2400">
                <a:effectLst/>
              </a:rPr>
              <a:t>|</a:t>
            </a:r>
            <a:r>
              <a:rPr lang="en-US" sz="2400" i="1">
                <a:effectLst/>
              </a:rPr>
              <a:t>A</a:t>
            </a:r>
            <a:r>
              <a:rPr lang="en-US" sz="2400" baseline="-25000">
                <a:effectLst/>
              </a:rPr>
              <a:t>2</a:t>
            </a:r>
            <a:r>
              <a:rPr lang="en-US" sz="2400">
                <a:effectLst/>
              </a:rPr>
              <a:t>) = .95</a:t>
            </a:r>
          </a:p>
        </p:txBody>
      </p:sp>
      <p:sp>
        <p:nvSpPr>
          <p:cNvPr id="232461" name="Rectangle 13"/>
          <p:cNvSpPr>
            <a:spLocks noChangeArrowheads="1"/>
          </p:cNvSpPr>
          <p:nvPr/>
        </p:nvSpPr>
        <p:spPr bwMode="auto">
          <a:xfrm>
            <a:off x="3667125" y="5354638"/>
            <a:ext cx="1978025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P(</a:t>
            </a:r>
            <a:r>
              <a:rPr lang="en-US" sz="2400" i="1">
                <a:effectLst/>
              </a:rPr>
              <a:t>B</a:t>
            </a:r>
            <a:r>
              <a:rPr lang="en-US" sz="2400">
                <a:effectLst/>
              </a:rPr>
              <a:t>|</a:t>
            </a:r>
            <a:r>
              <a:rPr lang="en-US" sz="2400" i="1">
                <a:effectLst/>
              </a:rPr>
              <a:t>A</a:t>
            </a:r>
            <a:r>
              <a:rPr lang="en-US" sz="2400" baseline="-25000">
                <a:effectLst/>
              </a:rPr>
              <a:t>2</a:t>
            </a:r>
            <a:r>
              <a:rPr lang="en-US" sz="2400">
                <a:effectLst/>
              </a:rPr>
              <a:t>) = .05</a:t>
            </a:r>
          </a:p>
        </p:txBody>
      </p:sp>
      <p:sp>
        <p:nvSpPr>
          <p:cNvPr id="232462" name="Rectangle 14"/>
          <p:cNvSpPr>
            <a:spLocks noChangeArrowheads="1"/>
          </p:cNvSpPr>
          <p:nvPr/>
        </p:nvSpPr>
        <p:spPr bwMode="auto">
          <a:xfrm>
            <a:off x="3667125" y="2735263"/>
            <a:ext cx="2012950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P(</a:t>
            </a:r>
            <a:r>
              <a:rPr lang="en-US" sz="2400" i="1">
                <a:effectLst/>
              </a:rPr>
              <a:t>G</a:t>
            </a:r>
            <a:r>
              <a:rPr lang="en-US" sz="2400">
                <a:effectLst/>
              </a:rPr>
              <a:t>|</a:t>
            </a:r>
            <a:r>
              <a:rPr lang="en-US" sz="2400" i="1">
                <a:effectLst/>
              </a:rPr>
              <a:t>A</a:t>
            </a:r>
            <a:r>
              <a:rPr lang="en-US" sz="2400" baseline="-25000">
                <a:effectLst/>
              </a:rPr>
              <a:t>1</a:t>
            </a:r>
            <a:r>
              <a:rPr lang="en-US" sz="2400">
                <a:effectLst/>
              </a:rPr>
              <a:t>) = .98</a:t>
            </a:r>
          </a:p>
        </p:txBody>
      </p:sp>
      <p:sp>
        <p:nvSpPr>
          <p:cNvPr id="232463" name="Rectangle 15"/>
          <p:cNvSpPr>
            <a:spLocks noChangeArrowheads="1"/>
          </p:cNvSpPr>
          <p:nvPr/>
        </p:nvSpPr>
        <p:spPr bwMode="auto">
          <a:xfrm>
            <a:off x="5876925" y="2887663"/>
            <a:ext cx="2595563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P(</a:t>
            </a:r>
            <a:r>
              <a:rPr lang="en-US" sz="2400" i="1">
                <a:effectLst/>
              </a:rPr>
              <a:t>A</a:t>
            </a:r>
            <a:r>
              <a:rPr lang="en-US" sz="2400" baseline="-25000">
                <a:effectLst/>
              </a:rPr>
              <a:t>1</a:t>
            </a:r>
            <a:r>
              <a:rPr lang="en-US" sz="2400">
                <a:effectLst/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</a:t>
            </a:r>
            <a:r>
              <a:rPr lang="en-US" sz="2400">
                <a:effectLst/>
              </a:rPr>
              <a:t> </a:t>
            </a:r>
            <a:r>
              <a:rPr lang="en-US" sz="2400" i="1">
                <a:effectLst/>
              </a:rPr>
              <a:t>G</a:t>
            </a:r>
            <a:r>
              <a:rPr lang="en-US" sz="2400">
                <a:effectLst/>
              </a:rPr>
              <a:t>)  = .6370</a:t>
            </a:r>
          </a:p>
        </p:txBody>
      </p:sp>
      <p:sp>
        <p:nvSpPr>
          <p:cNvPr id="232464" name="Rectangle 16"/>
          <p:cNvSpPr>
            <a:spLocks noChangeArrowheads="1"/>
          </p:cNvSpPr>
          <p:nvPr/>
        </p:nvSpPr>
        <p:spPr bwMode="auto">
          <a:xfrm>
            <a:off x="5868988" y="4521200"/>
            <a:ext cx="2595562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P(</a:t>
            </a:r>
            <a:r>
              <a:rPr lang="en-US" sz="2400" i="1">
                <a:effectLst/>
              </a:rPr>
              <a:t>A</a:t>
            </a:r>
            <a:r>
              <a:rPr lang="en-US" sz="2400" baseline="-25000">
                <a:effectLst/>
              </a:rPr>
              <a:t>2</a:t>
            </a:r>
            <a:r>
              <a:rPr lang="en-US" sz="2400">
                <a:effectLst/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</a:t>
            </a:r>
            <a:r>
              <a:rPr lang="en-US" sz="2400">
                <a:effectLst/>
              </a:rPr>
              <a:t> </a:t>
            </a:r>
            <a:r>
              <a:rPr lang="en-US" sz="2400" i="1">
                <a:effectLst/>
              </a:rPr>
              <a:t>G</a:t>
            </a:r>
            <a:r>
              <a:rPr lang="en-US" sz="2400">
                <a:effectLst/>
              </a:rPr>
              <a:t>)  = .3325</a:t>
            </a:r>
          </a:p>
        </p:txBody>
      </p:sp>
      <p:sp>
        <p:nvSpPr>
          <p:cNvPr id="232465" name="Rectangle 17"/>
          <p:cNvSpPr>
            <a:spLocks noChangeArrowheads="1"/>
          </p:cNvSpPr>
          <p:nvPr/>
        </p:nvSpPr>
        <p:spPr bwMode="auto">
          <a:xfrm>
            <a:off x="5876925" y="5200650"/>
            <a:ext cx="2560638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P(</a:t>
            </a:r>
            <a:r>
              <a:rPr lang="en-US" sz="2400" i="1">
                <a:effectLst/>
              </a:rPr>
              <a:t>A</a:t>
            </a:r>
            <a:r>
              <a:rPr lang="en-US" sz="2400" baseline="-25000">
                <a:effectLst/>
              </a:rPr>
              <a:t>2</a:t>
            </a:r>
            <a:r>
              <a:rPr lang="en-US" sz="2400">
                <a:effectLst/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</a:t>
            </a:r>
            <a:r>
              <a:rPr lang="en-US" sz="2400">
                <a:effectLst/>
              </a:rPr>
              <a:t> </a:t>
            </a:r>
            <a:r>
              <a:rPr lang="en-US" sz="2400" i="1">
                <a:effectLst/>
              </a:rPr>
              <a:t>B</a:t>
            </a:r>
            <a:r>
              <a:rPr lang="en-US" sz="2400">
                <a:effectLst/>
              </a:rPr>
              <a:t>)  = .0175</a:t>
            </a:r>
          </a:p>
        </p:txBody>
      </p:sp>
      <p:sp>
        <p:nvSpPr>
          <p:cNvPr id="232466" name="Rectangle 18"/>
          <p:cNvSpPr>
            <a:spLocks noChangeArrowheads="1"/>
          </p:cNvSpPr>
          <p:nvPr/>
        </p:nvSpPr>
        <p:spPr bwMode="auto">
          <a:xfrm>
            <a:off x="5876925" y="3587750"/>
            <a:ext cx="2560638" cy="4540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/>
              </a:rPr>
              <a:t>P(</a:t>
            </a:r>
            <a:r>
              <a:rPr lang="en-US" sz="2400" i="1">
                <a:effectLst/>
              </a:rPr>
              <a:t>A</a:t>
            </a:r>
            <a:r>
              <a:rPr lang="en-US" sz="2400" baseline="-25000">
                <a:effectLst/>
              </a:rPr>
              <a:t>1</a:t>
            </a:r>
            <a:r>
              <a:rPr lang="en-US" sz="2400">
                <a:effectLst/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</a:t>
            </a:r>
            <a:r>
              <a:rPr lang="en-US" sz="2400">
                <a:effectLst/>
              </a:rPr>
              <a:t> </a:t>
            </a:r>
            <a:r>
              <a:rPr lang="en-US" sz="2400" i="1">
                <a:effectLst/>
              </a:rPr>
              <a:t>B</a:t>
            </a:r>
            <a:r>
              <a:rPr lang="en-US" sz="2400">
                <a:effectLst/>
              </a:rPr>
              <a:t>)  = .0130</a:t>
            </a:r>
          </a:p>
        </p:txBody>
      </p:sp>
      <p:sp>
        <p:nvSpPr>
          <p:cNvPr id="232467" name="Line 19"/>
          <p:cNvSpPr>
            <a:spLocks noChangeShapeType="1"/>
          </p:cNvSpPr>
          <p:nvPr/>
        </p:nvSpPr>
        <p:spPr bwMode="auto">
          <a:xfrm>
            <a:off x="1585913" y="2216150"/>
            <a:ext cx="0" cy="3635375"/>
          </a:xfrm>
          <a:prstGeom prst="line">
            <a:avLst/>
          </a:prstGeom>
          <a:noFill/>
          <a:ln w="19050">
            <a:solidFill>
              <a:srgbClr val="33CCCC"/>
            </a:solidFill>
            <a:prstDash val="lgDash"/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68" name="Line 20"/>
          <p:cNvSpPr>
            <a:spLocks noChangeShapeType="1"/>
          </p:cNvSpPr>
          <p:nvPr/>
        </p:nvSpPr>
        <p:spPr bwMode="auto">
          <a:xfrm>
            <a:off x="3605213" y="2244725"/>
            <a:ext cx="0" cy="3606800"/>
          </a:xfrm>
          <a:prstGeom prst="line">
            <a:avLst/>
          </a:prstGeom>
          <a:noFill/>
          <a:ln w="19050">
            <a:solidFill>
              <a:srgbClr val="33CCCC"/>
            </a:solidFill>
            <a:prstDash val="lgDash"/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69" name="Line 21"/>
          <p:cNvSpPr>
            <a:spLocks noChangeShapeType="1"/>
          </p:cNvSpPr>
          <p:nvPr/>
        </p:nvSpPr>
        <p:spPr bwMode="auto">
          <a:xfrm flipH="1">
            <a:off x="5700713" y="2224088"/>
            <a:ext cx="9525" cy="3646487"/>
          </a:xfrm>
          <a:prstGeom prst="line">
            <a:avLst/>
          </a:prstGeom>
          <a:noFill/>
          <a:ln w="19050">
            <a:solidFill>
              <a:srgbClr val="33CCCC"/>
            </a:solidFill>
            <a:prstDash val="lgDash"/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70" name="Rectangle 22"/>
          <p:cNvSpPr>
            <a:spLocks noChangeArrowheads="1"/>
          </p:cNvSpPr>
          <p:nvPr/>
        </p:nvSpPr>
        <p:spPr bwMode="auto">
          <a:xfrm>
            <a:off x="1562100" y="1670050"/>
            <a:ext cx="20193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Supplier</a:t>
            </a:r>
          </a:p>
          <a:p>
            <a:pPr>
              <a:lnSpc>
                <a:spcPct val="90000"/>
              </a:lnSpc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2471" name="Rectangle 23"/>
          <p:cNvSpPr>
            <a:spLocks noChangeArrowheads="1"/>
          </p:cNvSpPr>
          <p:nvPr/>
        </p:nvSpPr>
        <p:spPr bwMode="auto">
          <a:xfrm>
            <a:off x="3524250" y="1651000"/>
            <a:ext cx="22860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Part Quality</a:t>
            </a:r>
          </a:p>
          <a:p>
            <a:pPr>
              <a:lnSpc>
                <a:spcPct val="90000"/>
              </a:lnSpc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2472" name="Rectangle 24"/>
          <p:cNvSpPr>
            <a:spLocks noChangeArrowheads="1"/>
          </p:cNvSpPr>
          <p:nvPr/>
        </p:nvSpPr>
        <p:spPr bwMode="auto">
          <a:xfrm>
            <a:off x="5994400" y="1670050"/>
            <a:ext cx="234950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Experimental</a:t>
            </a:r>
          </a:p>
          <a:p>
            <a:pPr>
              <a:lnSpc>
                <a:spcPct val="9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Outcomes</a:t>
            </a:r>
          </a:p>
        </p:txBody>
      </p:sp>
      <p:sp>
        <p:nvSpPr>
          <p:cNvPr id="232473" name="Oval 25"/>
          <p:cNvSpPr>
            <a:spLocks noChangeArrowheads="1"/>
          </p:cNvSpPr>
          <p:nvPr/>
        </p:nvSpPr>
        <p:spPr bwMode="auto">
          <a:xfrm>
            <a:off x="1503363" y="4318000"/>
            <a:ext cx="146050" cy="149225"/>
          </a:xfrm>
          <a:prstGeom prst="ellipse">
            <a:avLst/>
          </a:prstGeom>
          <a:solidFill>
            <a:srgbClr val="993366"/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32474" name="Oval 26"/>
          <p:cNvSpPr>
            <a:spLocks noChangeArrowheads="1"/>
          </p:cNvSpPr>
          <p:nvPr/>
        </p:nvSpPr>
        <p:spPr bwMode="auto">
          <a:xfrm>
            <a:off x="3521075" y="3398838"/>
            <a:ext cx="146050" cy="149225"/>
          </a:xfrm>
          <a:prstGeom prst="ellipse">
            <a:avLst/>
          </a:prstGeom>
          <a:solidFill>
            <a:srgbClr val="993366"/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32475" name="Oval 27"/>
          <p:cNvSpPr>
            <a:spLocks noChangeArrowheads="1"/>
          </p:cNvSpPr>
          <p:nvPr/>
        </p:nvSpPr>
        <p:spPr bwMode="auto">
          <a:xfrm>
            <a:off x="3519488" y="5000625"/>
            <a:ext cx="146050" cy="149225"/>
          </a:xfrm>
          <a:prstGeom prst="ellipse">
            <a:avLst/>
          </a:prstGeom>
          <a:solidFill>
            <a:srgbClr val="993366"/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32476" name="Rectangle 28"/>
          <p:cNvSpPr>
            <a:spLocks noChangeArrowheads="1"/>
          </p:cNvSpPr>
          <p:nvPr/>
        </p:nvSpPr>
        <p:spPr bwMode="auto">
          <a:xfrm>
            <a:off x="690563" y="153988"/>
            <a:ext cx="77724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Tree Diagram</a:t>
            </a:r>
          </a:p>
        </p:txBody>
      </p:sp>
      <p:sp>
        <p:nvSpPr>
          <p:cNvPr id="232477" name="Rectangle 29"/>
          <p:cNvSpPr>
            <a:spLocks noChangeArrowheads="1"/>
          </p:cNvSpPr>
          <p:nvPr/>
        </p:nvSpPr>
        <p:spPr bwMode="auto">
          <a:xfrm>
            <a:off x="708025" y="1130300"/>
            <a:ext cx="58483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Quality of Purchased Parts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1900" y="1574800"/>
            <a:ext cx="7332663" cy="3386138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SzTx/>
              <a:buFont typeface="Wingdings" pitchFamily="2" charset="2"/>
              <a:buNone/>
            </a:pPr>
            <a:r>
              <a:rPr lang="en-US"/>
              <a:t>     </a:t>
            </a:r>
            <a:r>
              <a:rPr lang="en-US">
                <a:cs typeface="Times New Roman" pitchFamily="18" charset="0"/>
              </a:rPr>
              <a:t>Now suppose that the parts from the two</a:t>
            </a:r>
          </a:p>
          <a:p>
            <a:pPr>
              <a:lnSpc>
                <a:spcPct val="90000"/>
              </a:lnSpc>
              <a:buSzTx/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suppliers are used in the firm’s manufacturing</a:t>
            </a:r>
          </a:p>
          <a:p>
            <a:pPr>
              <a:lnSpc>
                <a:spcPct val="90000"/>
              </a:lnSpc>
              <a:buSzTx/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process and that a bad part causes a machine to</a:t>
            </a:r>
          </a:p>
          <a:p>
            <a:pPr>
              <a:lnSpc>
                <a:spcPct val="90000"/>
              </a:lnSpc>
              <a:buSzTx/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break down. What is the probability that the bad</a:t>
            </a:r>
          </a:p>
          <a:p>
            <a:pPr>
              <a:lnSpc>
                <a:spcPct val="90000"/>
              </a:lnSpc>
              <a:buSzTx/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part came from supplier 1 and what is the</a:t>
            </a:r>
          </a:p>
          <a:p>
            <a:pPr>
              <a:lnSpc>
                <a:spcPct val="90000"/>
              </a:lnSpc>
              <a:buSzTx/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probability that it came from supplier 2? </a:t>
            </a:r>
          </a:p>
          <a:p>
            <a:pPr>
              <a:lnSpc>
                <a:spcPct val="90000"/>
              </a:lnSpc>
              <a:buSzTx/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	With the information in the probability tree, we</a:t>
            </a:r>
          </a:p>
          <a:p>
            <a:pPr>
              <a:lnSpc>
                <a:spcPct val="90000"/>
              </a:lnSpc>
              <a:buSzTx/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can use Bayes’ theorem to answer these questions.</a:t>
            </a:r>
            <a:r>
              <a:rPr lang="en-US"/>
              <a:t> </a:t>
            </a:r>
          </a:p>
        </p:txBody>
      </p:sp>
      <p:sp>
        <p:nvSpPr>
          <p:cNvPr id="39033" name="Rectangle 121"/>
          <p:cNvSpPr>
            <a:spLocks noGrp="1" noChangeArrowheads="1"/>
          </p:cNvSpPr>
          <p:nvPr>
            <p:ph type="title"/>
          </p:nvPr>
        </p:nvSpPr>
        <p:spPr>
          <a:xfrm>
            <a:off x="690563" y="153988"/>
            <a:ext cx="7772400" cy="604837"/>
          </a:xfrm>
          <a:noFill/>
          <a:ln/>
        </p:spPr>
        <p:txBody>
          <a:bodyPr/>
          <a:lstStyle/>
          <a:p>
            <a:r>
              <a:rPr lang="en-US" dirty="0"/>
              <a:t>New Information</a:t>
            </a:r>
          </a:p>
        </p:txBody>
      </p:sp>
      <p:sp>
        <p:nvSpPr>
          <p:cNvPr id="39034" name="Rectangle 122"/>
          <p:cNvSpPr>
            <a:spLocks noChangeArrowheads="1"/>
          </p:cNvSpPr>
          <p:nvPr/>
        </p:nvSpPr>
        <p:spPr bwMode="auto">
          <a:xfrm>
            <a:off x="708025" y="1130300"/>
            <a:ext cx="58483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Quality of Purchased Parts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775648" y="2418711"/>
            <a:ext cx="7835900" cy="1152525"/>
          </a:xfrm>
          <a:prstGeom prst="rect">
            <a:avLst/>
          </a:prstGeom>
          <a:gradFill flip="none" rotWithShape="1">
            <a:gsLst>
              <a:gs pos="0">
                <a:srgbClr val="2B5681">
                  <a:shade val="30000"/>
                  <a:satMod val="115000"/>
                </a:srgbClr>
              </a:gs>
              <a:gs pos="50000">
                <a:srgbClr val="2B5681">
                  <a:shade val="67500"/>
                  <a:satMod val="115000"/>
                </a:srgbClr>
              </a:gs>
              <a:gs pos="100000">
                <a:srgbClr val="2B5681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90563" y="153988"/>
            <a:ext cx="7772400" cy="604837"/>
          </a:xfrm>
          <a:noFill/>
          <a:ln/>
        </p:spPr>
        <p:txBody>
          <a:bodyPr/>
          <a:lstStyle/>
          <a:p>
            <a:r>
              <a:rPr lang="en-US" dirty="0"/>
              <a:t>Bayes’ Theorem</a:t>
            </a:r>
          </a:p>
        </p:txBody>
      </p:sp>
      <p:graphicFrame>
        <p:nvGraphicFramePr>
          <p:cNvPr id="40964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4739527"/>
              </p:ext>
            </p:extLst>
          </p:nvPr>
        </p:nvGraphicFramePr>
        <p:xfrm>
          <a:off x="905823" y="2585398"/>
          <a:ext cx="748665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5" name="Equation" r:id="rId4" imgW="9499320" imgH="927000" progId="Equation.DSMT4">
                  <p:embed/>
                </p:oleObj>
              </mc:Choice>
              <mc:Fallback>
                <p:oleObj name="Equation" r:id="rId4" imgW="9499320" imgH="927000" progId="Equation.DSMT4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5823" y="2585398"/>
                        <a:ext cx="748665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718498" y="1061398"/>
            <a:ext cx="782955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To find the posterior probability that event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will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occur given that event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 B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has occurred, we apply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Bayes’ theorem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718498" y="3626798"/>
            <a:ext cx="779145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Bayes’ theorem is applicable when the events for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which we want to compute posterior probabilities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are mutually exclusive and their union is the entire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sample space.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13" name="Rectangle 129"/>
          <p:cNvSpPr>
            <a:spLocks noChangeArrowheads="1"/>
          </p:cNvSpPr>
          <p:nvPr/>
        </p:nvSpPr>
        <p:spPr bwMode="auto">
          <a:xfrm>
            <a:off x="1880548" y="2641600"/>
            <a:ext cx="5543550" cy="27432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3800" y="1570038"/>
            <a:ext cx="7442200" cy="1430337"/>
          </a:xfrm>
          <a:noFill/>
          <a:ln/>
        </p:spPr>
        <p:txBody>
          <a:bodyPr/>
          <a:lstStyle/>
          <a:p>
            <a:pPr>
              <a:buSzTx/>
              <a:buFont typeface="Wingdings" pitchFamily="2" charset="2"/>
              <a:buNone/>
            </a:pPr>
            <a:r>
              <a:rPr lang="en-US"/>
              <a:t>     Given that the part received was bad, we revise</a:t>
            </a:r>
          </a:p>
          <a:p>
            <a:pPr>
              <a:buSzTx/>
              <a:buFont typeface="Wingdings" pitchFamily="2" charset="2"/>
              <a:buNone/>
            </a:pPr>
            <a:r>
              <a:rPr lang="en-US"/>
              <a:t>the prior probabilities as follows:</a:t>
            </a:r>
          </a:p>
        </p:txBody>
      </p:sp>
      <p:graphicFrame>
        <p:nvGraphicFramePr>
          <p:cNvPr id="41988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2092325" y="2841625"/>
          <a:ext cx="5113338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0" name="Equation" r:id="rId4" imgW="6438600" imgH="927000" progId="Equation.DSMT4">
                  <p:embed/>
                </p:oleObj>
              </mc:Choice>
              <mc:Fallback>
                <p:oleObj name="Equation" r:id="rId4" imgW="6438600" imgH="927000" progId="Equation.DSMT4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2325" y="2841625"/>
                        <a:ext cx="5113338" cy="76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9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3143250" y="3776663"/>
          <a:ext cx="3168650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1" name="Equation" r:id="rId6" imgW="1485720" imgH="431640" progId="Equation.DSMT4">
                  <p:embed/>
                </p:oleObj>
              </mc:Choice>
              <mc:Fallback>
                <p:oleObj name="Equation" r:id="rId6" imgW="1485720" imgH="431640" progId="Equation.DSMT4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3776663"/>
                        <a:ext cx="3168650" cy="833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106" name="Oval 122"/>
          <p:cNvSpPr>
            <a:spLocks noChangeArrowheads="1"/>
          </p:cNvSpPr>
          <p:nvPr/>
        </p:nvSpPr>
        <p:spPr bwMode="auto">
          <a:xfrm>
            <a:off x="3498850" y="4711700"/>
            <a:ext cx="1085850" cy="495300"/>
          </a:xfrm>
          <a:prstGeom prst="ellipse">
            <a:avLst/>
          </a:prstGeom>
          <a:noFill/>
          <a:ln w="19050">
            <a:solidFill>
              <a:srgbClr val="66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08" name="Rectangle 124"/>
          <p:cNvSpPr>
            <a:spLocks noGrp="1" noChangeArrowheads="1"/>
          </p:cNvSpPr>
          <p:nvPr>
            <p:ph type="title"/>
          </p:nvPr>
        </p:nvSpPr>
        <p:spPr>
          <a:xfrm>
            <a:off x="690563" y="153988"/>
            <a:ext cx="7772400" cy="604837"/>
          </a:xfrm>
          <a:noFill/>
          <a:ln/>
        </p:spPr>
        <p:txBody>
          <a:bodyPr/>
          <a:lstStyle/>
          <a:p>
            <a:r>
              <a:rPr lang="en-US" dirty="0"/>
              <a:t>Posterior Probabilities</a:t>
            </a:r>
          </a:p>
        </p:txBody>
      </p:sp>
      <p:sp>
        <p:nvSpPr>
          <p:cNvPr id="42111" name="Rectangle 127"/>
          <p:cNvSpPr>
            <a:spLocks noChangeArrowheads="1"/>
          </p:cNvSpPr>
          <p:nvPr/>
        </p:nvSpPr>
        <p:spPr bwMode="auto">
          <a:xfrm>
            <a:off x="3155950" y="4737100"/>
            <a:ext cx="1257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=    .4262</a:t>
            </a:r>
          </a:p>
        </p:txBody>
      </p:sp>
      <p:sp>
        <p:nvSpPr>
          <p:cNvPr id="42114" name="Rectangle 130"/>
          <p:cNvSpPr>
            <a:spLocks noChangeArrowheads="1"/>
          </p:cNvSpPr>
          <p:nvPr/>
        </p:nvSpPr>
        <p:spPr bwMode="auto">
          <a:xfrm>
            <a:off x="708025" y="1130300"/>
            <a:ext cx="58483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Quality of Purchased Parts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Bayes’ Theorem:  Tabular Approach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130300"/>
            <a:ext cx="5961063" cy="546100"/>
          </a:xfrm>
        </p:spPr>
        <p:txBody>
          <a:bodyPr/>
          <a:lstStyle/>
          <a:p>
            <a:pPr>
              <a:spcBef>
                <a:spcPct val="0"/>
              </a:spcBef>
              <a:buSzTx/>
              <a:buFont typeface="Wingdings" pitchFamily="2" charset="2"/>
              <a:buChar char="n"/>
            </a:pPr>
            <a:r>
              <a:rPr lang="en-US" dirty="0">
                <a:solidFill>
                  <a:srgbClr val="66FFFF"/>
                </a:solidFill>
              </a:rPr>
              <a:t> </a:t>
            </a:r>
            <a:r>
              <a:rPr lang="en-US" sz="800" dirty="0" smtClean="0">
                <a:solidFill>
                  <a:srgbClr val="66FFFF"/>
                </a:solidFill>
              </a:rPr>
              <a:t> </a:t>
            </a:r>
            <a:r>
              <a:rPr lang="en-US" sz="400" dirty="0" smtClean="0">
                <a:solidFill>
                  <a:srgbClr val="66FFFF"/>
                </a:solidFill>
              </a:rPr>
              <a:t> </a:t>
            </a:r>
            <a:r>
              <a:rPr lang="en-US" dirty="0" smtClean="0">
                <a:solidFill>
                  <a:srgbClr val="66FFFF"/>
                </a:solidFill>
              </a:rPr>
              <a:t>Example</a:t>
            </a:r>
            <a:r>
              <a:rPr lang="en-US" dirty="0">
                <a:solidFill>
                  <a:srgbClr val="66FFFF"/>
                </a:solidFill>
              </a:rPr>
              <a:t>:  Quality of Purchased Parts</a:t>
            </a: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1409700" y="2381250"/>
            <a:ext cx="72453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Column 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The mutually exclusive events for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which posterior probabilities are desired.</a:t>
            </a: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1409700" y="3219450"/>
            <a:ext cx="7227888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Column 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The prior probabilities for the events.</a:t>
            </a:r>
          </a:p>
        </p:txBody>
      </p:sp>
      <p:sp>
        <p:nvSpPr>
          <p:cNvPr id="90119" name="Rectangle 7"/>
          <p:cNvSpPr>
            <a:spLocks noChangeArrowheads="1"/>
          </p:cNvSpPr>
          <p:nvPr/>
        </p:nvSpPr>
        <p:spPr bwMode="auto">
          <a:xfrm>
            <a:off x="1409700" y="3695700"/>
            <a:ext cx="7208838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Column 3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The conditional probabilities of the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new information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given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each event.</a:t>
            </a:r>
          </a:p>
        </p:txBody>
      </p:sp>
      <p:sp>
        <p:nvSpPr>
          <p:cNvPr id="90124" name="Rectangle 12"/>
          <p:cNvSpPr>
            <a:spLocks noChangeArrowheads="1"/>
          </p:cNvSpPr>
          <p:nvPr/>
        </p:nvSpPr>
        <p:spPr bwMode="auto">
          <a:xfrm>
            <a:off x="1511300" y="1981200"/>
            <a:ext cx="58054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Prepare the following three columns:</a:t>
            </a:r>
          </a:p>
        </p:txBody>
      </p:sp>
      <p:sp>
        <p:nvSpPr>
          <p:cNvPr id="90125" name="Rectangle 13"/>
          <p:cNvSpPr>
            <a:spLocks noChangeArrowheads="1"/>
          </p:cNvSpPr>
          <p:nvPr/>
        </p:nvSpPr>
        <p:spPr bwMode="auto">
          <a:xfrm>
            <a:off x="711200" y="1587500"/>
            <a:ext cx="48895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Step 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		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21" name="Rectangle 25"/>
          <p:cNvSpPr>
            <a:spLocks noChangeArrowheads="1"/>
          </p:cNvSpPr>
          <p:nvPr/>
        </p:nvSpPr>
        <p:spPr bwMode="auto">
          <a:xfrm>
            <a:off x="393700" y="1238250"/>
            <a:ext cx="8350250" cy="405765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06501" name="Line 5"/>
          <p:cNvSpPr>
            <a:spLocks noChangeShapeType="1"/>
          </p:cNvSpPr>
          <p:nvPr/>
        </p:nvSpPr>
        <p:spPr bwMode="auto">
          <a:xfrm>
            <a:off x="2395538" y="2473325"/>
            <a:ext cx="0" cy="227013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02" name="Line 6"/>
          <p:cNvSpPr>
            <a:spLocks noChangeShapeType="1"/>
          </p:cNvSpPr>
          <p:nvPr/>
        </p:nvSpPr>
        <p:spPr bwMode="auto">
          <a:xfrm>
            <a:off x="5341938" y="2473325"/>
            <a:ext cx="0" cy="201613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7638"/>
            <a:ext cx="7772400" cy="814387"/>
          </a:xfrm>
        </p:spPr>
        <p:txBody>
          <a:bodyPr/>
          <a:lstStyle/>
          <a:p>
            <a:r>
              <a:rPr lang="en-US"/>
              <a:t>Probability as a Numerical Measure</a:t>
            </a:r>
            <a:br>
              <a:rPr lang="en-US"/>
            </a:br>
            <a:r>
              <a:rPr lang="en-US"/>
              <a:t>of the Likelihood of Occurrence</a:t>
            </a:r>
          </a:p>
        </p:txBody>
      </p:sp>
      <p:sp>
        <p:nvSpPr>
          <p:cNvPr id="106500" name="Line 4"/>
          <p:cNvSpPr>
            <a:spLocks noChangeShapeType="1"/>
          </p:cNvSpPr>
          <p:nvPr/>
        </p:nvSpPr>
        <p:spPr bwMode="auto">
          <a:xfrm>
            <a:off x="3614738" y="1982788"/>
            <a:ext cx="3390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499" name="Line 3"/>
          <p:cNvSpPr>
            <a:spLocks noChangeShapeType="1"/>
          </p:cNvSpPr>
          <p:nvPr/>
        </p:nvSpPr>
        <p:spPr bwMode="auto">
          <a:xfrm>
            <a:off x="2395538" y="2681288"/>
            <a:ext cx="5905500" cy="0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06" name="Text Box 10"/>
          <p:cNvSpPr txBox="1">
            <a:spLocks noChangeArrowheads="1"/>
          </p:cNvSpPr>
          <p:nvPr/>
        </p:nvSpPr>
        <p:spPr bwMode="auto">
          <a:xfrm>
            <a:off x="2214563" y="2025650"/>
            <a:ext cx="438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106507" name="Text Box 11"/>
          <p:cNvSpPr txBox="1">
            <a:spLocks noChangeArrowheads="1"/>
          </p:cNvSpPr>
          <p:nvPr/>
        </p:nvSpPr>
        <p:spPr bwMode="auto">
          <a:xfrm>
            <a:off x="8101013" y="2032000"/>
            <a:ext cx="33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06508" name="Text Box 12"/>
          <p:cNvSpPr txBox="1">
            <a:spLocks noChangeArrowheads="1"/>
          </p:cNvSpPr>
          <p:nvPr/>
        </p:nvSpPr>
        <p:spPr bwMode="auto">
          <a:xfrm>
            <a:off x="5091113" y="2025650"/>
            <a:ext cx="4508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.5</a:t>
            </a:r>
          </a:p>
        </p:txBody>
      </p:sp>
      <p:sp>
        <p:nvSpPr>
          <p:cNvPr id="106509" name="Text Box 13"/>
          <p:cNvSpPr txBox="1">
            <a:spLocks noChangeArrowheads="1"/>
          </p:cNvSpPr>
          <p:nvPr/>
        </p:nvSpPr>
        <p:spPr bwMode="auto">
          <a:xfrm>
            <a:off x="2816225" y="1374775"/>
            <a:ext cx="5086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Increasing Likelihood of Occurrence</a:t>
            </a:r>
          </a:p>
        </p:txBody>
      </p:sp>
      <p:sp>
        <p:nvSpPr>
          <p:cNvPr id="106510" name="Text Box 14"/>
          <p:cNvSpPr txBox="1">
            <a:spLocks noChangeArrowheads="1"/>
          </p:cNvSpPr>
          <p:nvPr/>
        </p:nvSpPr>
        <p:spPr bwMode="auto">
          <a:xfrm>
            <a:off x="503238" y="2362200"/>
            <a:ext cx="1782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Probability:</a:t>
            </a:r>
          </a:p>
        </p:txBody>
      </p:sp>
      <p:sp>
        <p:nvSpPr>
          <p:cNvPr id="106512" name="Line 16"/>
          <p:cNvSpPr>
            <a:spLocks noChangeShapeType="1"/>
          </p:cNvSpPr>
          <p:nvPr/>
        </p:nvSpPr>
        <p:spPr bwMode="auto">
          <a:xfrm flipH="1" flipV="1">
            <a:off x="2660650" y="2724150"/>
            <a:ext cx="0" cy="3540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16" name="AutoShape 20"/>
          <p:cNvSpPr>
            <a:spLocks noChangeArrowheads="1"/>
          </p:cNvSpPr>
          <p:nvPr/>
        </p:nvSpPr>
        <p:spPr bwMode="auto">
          <a:xfrm>
            <a:off x="2152650" y="3098800"/>
            <a:ext cx="1733550" cy="19018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666699">
                  <a:gamma/>
                  <a:shade val="46275"/>
                  <a:invGamma/>
                </a:srgbClr>
              </a:gs>
              <a:gs pos="50000">
                <a:srgbClr val="666699"/>
              </a:gs>
              <a:gs pos="100000">
                <a:srgbClr val="66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The event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is very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unlikely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to occur.</a:t>
            </a:r>
          </a:p>
        </p:txBody>
      </p:sp>
      <p:sp>
        <p:nvSpPr>
          <p:cNvPr id="106517" name="AutoShape 21"/>
          <p:cNvSpPr>
            <a:spLocks noChangeArrowheads="1"/>
          </p:cNvSpPr>
          <p:nvPr/>
        </p:nvSpPr>
        <p:spPr bwMode="auto">
          <a:xfrm>
            <a:off x="4057650" y="3098800"/>
            <a:ext cx="2552700" cy="19050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3366">
                  <a:gamma/>
                  <a:shade val="46275"/>
                  <a:invGamma/>
                </a:srgbClr>
              </a:gs>
              <a:gs pos="5000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The occurrence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of the event is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just as likely as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it is unlikely.</a:t>
            </a:r>
          </a:p>
        </p:txBody>
      </p:sp>
      <p:sp>
        <p:nvSpPr>
          <p:cNvPr id="106518" name="AutoShape 22"/>
          <p:cNvSpPr>
            <a:spLocks noChangeArrowheads="1"/>
          </p:cNvSpPr>
          <p:nvPr/>
        </p:nvSpPr>
        <p:spPr bwMode="auto">
          <a:xfrm>
            <a:off x="6781800" y="3098800"/>
            <a:ext cx="1733550" cy="19018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808080">
                  <a:gamma/>
                  <a:shade val="46275"/>
                  <a:invGamma/>
                </a:srgbClr>
              </a:gs>
              <a:gs pos="50000">
                <a:srgbClr val="808080"/>
              </a:gs>
              <a:gs pos="100000">
                <a:srgbClr val="808080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The event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is almost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certain</a:t>
            </a:r>
          </a:p>
          <a:p>
            <a:pPr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to occur.</a:t>
            </a:r>
          </a:p>
        </p:txBody>
      </p:sp>
      <p:sp>
        <p:nvSpPr>
          <p:cNvPr id="106519" name="Line 23"/>
          <p:cNvSpPr>
            <a:spLocks noChangeShapeType="1"/>
          </p:cNvSpPr>
          <p:nvPr/>
        </p:nvSpPr>
        <p:spPr bwMode="auto">
          <a:xfrm flipH="1" flipV="1">
            <a:off x="5340350" y="2724150"/>
            <a:ext cx="0" cy="3540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20" name="Line 24"/>
          <p:cNvSpPr>
            <a:spLocks noChangeShapeType="1"/>
          </p:cNvSpPr>
          <p:nvPr/>
        </p:nvSpPr>
        <p:spPr bwMode="auto">
          <a:xfrm flipH="1" flipV="1">
            <a:off x="8013700" y="2724150"/>
            <a:ext cx="0" cy="3540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03" name="Line 7"/>
          <p:cNvSpPr>
            <a:spLocks noChangeShapeType="1"/>
          </p:cNvSpPr>
          <p:nvPr/>
        </p:nvSpPr>
        <p:spPr bwMode="auto">
          <a:xfrm>
            <a:off x="8294688" y="2473325"/>
            <a:ext cx="0" cy="227013"/>
          </a:xfrm>
          <a:prstGeom prst="line">
            <a:avLst/>
          </a:prstGeom>
          <a:noFill/>
          <a:ln w="38100">
            <a:solidFill>
              <a:srgbClr val="66FFFF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91" name="Rectangle 135"/>
          <p:cNvSpPr>
            <a:spLocks noChangeArrowheads="1"/>
          </p:cNvSpPr>
          <p:nvPr/>
        </p:nvSpPr>
        <p:spPr bwMode="auto">
          <a:xfrm>
            <a:off x="508000" y="2198688"/>
            <a:ext cx="8243888" cy="338772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96392" name="Line 136"/>
          <p:cNvSpPr>
            <a:spLocks noChangeShapeType="1"/>
          </p:cNvSpPr>
          <p:nvPr/>
        </p:nvSpPr>
        <p:spPr bwMode="auto">
          <a:xfrm>
            <a:off x="654050" y="4040188"/>
            <a:ext cx="79390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93" name="Rectangle 137"/>
          <p:cNvSpPr>
            <a:spLocks noChangeArrowheads="1"/>
          </p:cNvSpPr>
          <p:nvPr/>
        </p:nvSpPr>
        <p:spPr bwMode="auto">
          <a:xfrm>
            <a:off x="996950" y="2330450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(1)</a:t>
            </a:r>
          </a:p>
        </p:txBody>
      </p:sp>
      <p:sp>
        <p:nvSpPr>
          <p:cNvPr id="96394" name="Rectangle 138"/>
          <p:cNvSpPr>
            <a:spLocks noChangeArrowheads="1"/>
          </p:cNvSpPr>
          <p:nvPr/>
        </p:nvSpPr>
        <p:spPr bwMode="auto">
          <a:xfrm>
            <a:off x="2362200" y="2330450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</a:p>
        </p:txBody>
      </p:sp>
      <p:sp>
        <p:nvSpPr>
          <p:cNvPr id="96395" name="Rectangle 139"/>
          <p:cNvSpPr>
            <a:spLocks noChangeArrowheads="1"/>
          </p:cNvSpPr>
          <p:nvPr/>
        </p:nvSpPr>
        <p:spPr bwMode="auto">
          <a:xfrm>
            <a:off x="4089400" y="2330450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(3)</a:t>
            </a:r>
          </a:p>
        </p:txBody>
      </p:sp>
      <p:sp>
        <p:nvSpPr>
          <p:cNvPr id="96396" name="Rectangle 140"/>
          <p:cNvSpPr>
            <a:spLocks noChangeArrowheads="1"/>
          </p:cNvSpPr>
          <p:nvPr/>
        </p:nvSpPr>
        <p:spPr bwMode="auto">
          <a:xfrm>
            <a:off x="5867400" y="2330450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(4)</a:t>
            </a:r>
          </a:p>
        </p:txBody>
      </p:sp>
      <p:sp>
        <p:nvSpPr>
          <p:cNvPr id="96397" name="Rectangle 141"/>
          <p:cNvSpPr>
            <a:spLocks noChangeArrowheads="1"/>
          </p:cNvSpPr>
          <p:nvPr/>
        </p:nvSpPr>
        <p:spPr bwMode="auto">
          <a:xfrm>
            <a:off x="7639050" y="2330450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(5)</a:t>
            </a:r>
          </a:p>
        </p:txBody>
      </p:sp>
      <p:sp>
        <p:nvSpPr>
          <p:cNvPr id="96398" name="Rectangle 142"/>
          <p:cNvSpPr>
            <a:spLocks noChangeArrowheads="1"/>
          </p:cNvSpPr>
          <p:nvPr/>
        </p:nvSpPr>
        <p:spPr bwMode="auto">
          <a:xfrm>
            <a:off x="673100" y="3028950"/>
            <a:ext cx="9715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2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Events</a:t>
            </a:r>
          </a:p>
          <a:p>
            <a:pPr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</a:p>
        </p:txBody>
      </p:sp>
      <p:sp>
        <p:nvSpPr>
          <p:cNvPr id="96399" name="Rectangle 143"/>
          <p:cNvSpPr>
            <a:spLocks noChangeArrowheads="1"/>
          </p:cNvSpPr>
          <p:nvPr/>
        </p:nvSpPr>
        <p:spPr bwMode="auto">
          <a:xfrm>
            <a:off x="1714500" y="2698750"/>
            <a:ext cx="1676400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Prior</a:t>
            </a:r>
          </a:p>
          <a:p>
            <a:pPr>
              <a:lnSpc>
                <a:spcPct val="11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Probabilities</a:t>
            </a:r>
          </a:p>
          <a:p>
            <a:pPr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96400" name="Rectangle 144"/>
          <p:cNvSpPr>
            <a:spLocks noChangeArrowheads="1"/>
          </p:cNvSpPr>
          <p:nvPr/>
        </p:nvSpPr>
        <p:spPr bwMode="auto">
          <a:xfrm>
            <a:off x="3403600" y="2711450"/>
            <a:ext cx="17907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Conditional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Probabilities</a:t>
            </a:r>
          </a:p>
          <a:p>
            <a:pPr>
              <a:lnSpc>
                <a:spcPct val="13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|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96401" name="Rectangle 145"/>
          <p:cNvSpPr>
            <a:spLocks noChangeArrowheads="1"/>
          </p:cNvSpPr>
          <p:nvPr/>
        </p:nvSpPr>
        <p:spPr bwMode="auto">
          <a:xfrm>
            <a:off x="844550" y="3949700"/>
            <a:ext cx="68580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3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  <a:p>
            <a:pPr>
              <a:lnSpc>
                <a:spcPct val="13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96402" name="Rectangle 146"/>
          <p:cNvSpPr>
            <a:spLocks noChangeArrowheads="1"/>
          </p:cNvSpPr>
          <p:nvPr/>
        </p:nvSpPr>
        <p:spPr bwMode="auto">
          <a:xfrm>
            <a:off x="2247900" y="4114800"/>
            <a:ext cx="59055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3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.65</a:t>
            </a:r>
          </a:p>
          <a:p>
            <a:pPr>
              <a:lnSpc>
                <a:spcPct val="130000"/>
              </a:lnSpc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  .35</a:t>
            </a:r>
          </a:p>
          <a:p>
            <a:pPr>
              <a:lnSpc>
                <a:spcPct val="13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1.00</a:t>
            </a:r>
          </a:p>
        </p:txBody>
      </p:sp>
      <p:sp>
        <p:nvSpPr>
          <p:cNvPr id="96403" name="Rectangle 147"/>
          <p:cNvSpPr>
            <a:spLocks noChangeArrowheads="1"/>
          </p:cNvSpPr>
          <p:nvPr/>
        </p:nvSpPr>
        <p:spPr bwMode="auto">
          <a:xfrm>
            <a:off x="4051300" y="3905250"/>
            <a:ext cx="457200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3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.02</a:t>
            </a:r>
          </a:p>
          <a:p>
            <a:pPr>
              <a:lnSpc>
                <a:spcPct val="13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.05</a:t>
            </a:r>
          </a:p>
        </p:txBody>
      </p:sp>
      <p:sp>
        <p:nvSpPr>
          <p:cNvPr id="96412" name="Rectangle 156"/>
          <p:cNvSpPr>
            <a:spLocks noChangeArrowheads="1"/>
          </p:cNvSpPr>
          <p:nvPr/>
        </p:nvSpPr>
        <p:spPr bwMode="auto">
          <a:xfrm>
            <a:off x="708025" y="1130300"/>
            <a:ext cx="58483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Quality of Purchased Parts</a:t>
            </a:r>
          </a:p>
        </p:txBody>
      </p:sp>
      <p:sp>
        <p:nvSpPr>
          <p:cNvPr id="96414" name="Rectangle 15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Bayes’ Theorem:  Tabular Approach</a:t>
            </a:r>
          </a:p>
        </p:txBody>
      </p:sp>
      <p:sp>
        <p:nvSpPr>
          <p:cNvPr id="96415" name="Rectangle 159"/>
          <p:cNvSpPr>
            <a:spLocks noChangeArrowheads="1"/>
          </p:cNvSpPr>
          <p:nvPr/>
        </p:nvSpPr>
        <p:spPr bwMode="auto">
          <a:xfrm>
            <a:off x="711200" y="1587500"/>
            <a:ext cx="48895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Step 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		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5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Bayes’ Theorem:  Tabular Approach</a:t>
            </a:r>
          </a:p>
        </p:txBody>
      </p:sp>
      <p:sp>
        <p:nvSpPr>
          <p:cNvPr id="97286" name="Rectangle 6"/>
          <p:cNvSpPr>
            <a:spLocks noChangeArrowheads="1"/>
          </p:cNvSpPr>
          <p:nvPr/>
        </p:nvSpPr>
        <p:spPr bwMode="auto">
          <a:xfrm>
            <a:off x="1511300" y="2413000"/>
            <a:ext cx="77724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Column 4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Compute the joint probabilities for each event and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the new information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by using the multiplication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law.</a:t>
            </a:r>
          </a:p>
        </p:txBody>
      </p:sp>
      <p:sp>
        <p:nvSpPr>
          <p:cNvPr id="97289" name="Rectangle 9"/>
          <p:cNvSpPr>
            <a:spLocks noChangeArrowheads="1"/>
          </p:cNvSpPr>
          <p:nvPr/>
        </p:nvSpPr>
        <p:spPr bwMode="auto">
          <a:xfrm>
            <a:off x="1524000" y="2006600"/>
            <a:ext cx="61214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Prepare the fourth column:</a:t>
            </a: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1206500" y="4114800"/>
            <a:ext cx="7772400" cy="146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11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      Multiply the prior probabilities in column 2 by the corresponding conditional probabilities in column 3.  That is,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MT Extra" pitchFamily="18" charset="2"/>
              </a:rPr>
              <a:t>I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|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).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97292" name="Rectangle 12"/>
          <p:cNvSpPr>
            <a:spLocks noChangeArrowheads="1"/>
          </p:cNvSpPr>
          <p:nvPr/>
        </p:nvSpPr>
        <p:spPr bwMode="auto">
          <a:xfrm>
            <a:off x="708025" y="1130300"/>
            <a:ext cx="58483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Quality of Purchased Parts</a:t>
            </a:r>
          </a:p>
        </p:txBody>
      </p:sp>
      <p:sp>
        <p:nvSpPr>
          <p:cNvPr id="97293" name="Rectangle 13"/>
          <p:cNvSpPr>
            <a:spLocks noChangeArrowheads="1"/>
          </p:cNvSpPr>
          <p:nvPr/>
        </p:nvSpPr>
        <p:spPr bwMode="auto">
          <a:xfrm>
            <a:off x="711200" y="1587500"/>
            <a:ext cx="48895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Step 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		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43" name="Line 139"/>
          <p:cNvSpPr>
            <a:spLocks noChangeShapeType="1"/>
          </p:cNvSpPr>
          <p:nvPr/>
        </p:nvSpPr>
        <p:spPr bwMode="auto">
          <a:xfrm>
            <a:off x="654050" y="4425950"/>
            <a:ext cx="79390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444" name="Rectangle 140"/>
          <p:cNvSpPr>
            <a:spLocks noChangeArrowheads="1"/>
          </p:cNvSpPr>
          <p:nvPr/>
        </p:nvSpPr>
        <p:spPr bwMode="auto">
          <a:xfrm>
            <a:off x="523875" y="2198688"/>
            <a:ext cx="8243888" cy="338772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98445" name="Line 141"/>
          <p:cNvSpPr>
            <a:spLocks noChangeShapeType="1"/>
          </p:cNvSpPr>
          <p:nvPr/>
        </p:nvSpPr>
        <p:spPr bwMode="auto">
          <a:xfrm>
            <a:off x="654050" y="4040188"/>
            <a:ext cx="79390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446" name="Rectangle 142"/>
          <p:cNvSpPr>
            <a:spLocks noChangeArrowheads="1"/>
          </p:cNvSpPr>
          <p:nvPr/>
        </p:nvSpPr>
        <p:spPr bwMode="auto">
          <a:xfrm>
            <a:off x="996950" y="2330450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(1)</a:t>
            </a:r>
          </a:p>
        </p:txBody>
      </p:sp>
      <p:sp>
        <p:nvSpPr>
          <p:cNvPr id="98447" name="Rectangle 143"/>
          <p:cNvSpPr>
            <a:spLocks noChangeArrowheads="1"/>
          </p:cNvSpPr>
          <p:nvPr/>
        </p:nvSpPr>
        <p:spPr bwMode="auto">
          <a:xfrm>
            <a:off x="2362200" y="2330450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</a:p>
        </p:txBody>
      </p:sp>
      <p:sp>
        <p:nvSpPr>
          <p:cNvPr id="98448" name="Rectangle 144"/>
          <p:cNvSpPr>
            <a:spLocks noChangeArrowheads="1"/>
          </p:cNvSpPr>
          <p:nvPr/>
        </p:nvSpPr>
        <p:spPr bwMode="auto">
          <a:xfrm>
            <a:off x="4089400" y="2330450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(3)</a:t>
            </a:r>
          </a:p>
        </p:txBody>
      </p:sp>
      <p:sp>
        <p:nvSpPr>
          <p:cNvPr id="98449" name="Rectangle 145"/>
          <p:cNvSpPr>
            <a:spLocks noChangeArrowheads="1"/>
          </p:cNvSpPr>
          <p:nvPr/>
        </p:nvSpPr>
        <p:spPr bwMode="auto">
          <a:xfrm>
            <a:off x="5867400" y="2330450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(4)</a:t>
            </a:r>
          </a:p>
        </p:txBody>
      </p:sp>
      <p:sp>
        <p:nvSpPr>
          <p:cNvPr id="98450" name="Rectangle 146"/>
          <p:cNvSpPr>
            <a:spLocks noChangeArrowheads="1"/>
          </p:cNvSpPr>
          <p:nvPr/>
        </p:nvSpPr>
        <p:spPr bwMode="auto">
          <a:xfrm>
            <a:off x="7639050" y="2330450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(5)</a:t>
            </a:r>
          </a:p>
        </p:txBody>
      </p:sp>
      <p:sp>
        <p:nvSpPr>
          <p:cNvPr id="98451" name="Rectangle 147"/>
          <p:cNvSpPr>
            <a:spLocks noChangeArrowheads="1"/>
          </p:cNvSpPr>
          <p:nvPr/>
        </p:nvSpPr>
        <p:spPr bwMode="auto">
          <a:xfrm>
            <a:off x="673100" y="3028950"/>
            <a:ext cx="9715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2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Events</a:t>
            </a:r>
          </a:p>
          <a:p>
            <a:pPr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</a:p>
        </p:txBody>
      </p:sp>
      <p:sp>
        <p:nvSpPr>
          <p:cNvPr id="98452" name="Rectangle 148"/>
          <p:cNvSpPr>
            <a:spLocks noChangeArrowheads="1"/>
          </p:cNvSpPr>
          <p:nvPr/>
        </p:nvSpPr>
        <p:spPr bwMode="auto">
          <a:xfrm>
            <a:off x="1714500" y="2698750"/>
            <a:ext cx="1676400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Prior</a:t>
            </a:r>
          </a:p>
          <a:p>
            <a:pPr>
              <a:lnSpc>
                <a:spcPct val="11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Probabilities</a:t>
            </a:r>
          </a:p>
          <a:p>
            <a:pPr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98453" name="Rectangle 149"/>
          <p:cNvSpPr>
            <a:spLocks noChangeArrowheads="1"/>
          </p:cNvSpPr>
          <p:nvPr/>
        </p:nvSpPr>
        <p:spPr bwMode="auto">
          <a:xfrm>
            <a:off x="3403600" y="2711450"/>
            <a:ext cx="17907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Conditional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Probabilities</a:t>
            </a:r>
          </a:p>
          <a:p>
            <a:pPr>
              <a:lnSpc>
                <a:spcPct val="13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|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98454" name="Rectangle 150"/>
          <p:cNvSpPr>
            <a:spLocks noChangeArrowheads="1"/>
          </p:cNvSpPr>
          <p:nvPr/>
        </p:nvSpPr>
        <p:spPr bwMode="auto">
          <a:xfrm>
            <a:off x="844550" y="3949700"/>
            <a:ext cx="68580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3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  <a:p>
            <a:pPr>
              <a:lnSpc>
                <a:spcPct val="13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98455" name="Rectangle 151"/>
          <p:cNvSpPr>
            <a:spLocks noChangeArrowheads="1"/>
          </p:cNvSpPr>
          <p:nvPr/>
        </p:nvSpPr>
        <p:spPr bwMode="auto">
          <a:xfrm>
            <a:off x="2247900" y="4114800"/>
            <a:ext cx="59055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3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.65</a:t>
            </a:r>
          </a:p>
          <a:p>
            <a:pPr>
              <a:lnSpc>
                <a:spcPct val="130000"/>
              </a:lnSpc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  .35</a:t>
            </a:r>
          </a:p>
          <a:p>
            <a:pPr>
              <a:lnSpc>
                <a:spcPct val="13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1.00</a:t>
            </a:r>
          </a:p>
        </p:txBody>
      </p:sp>
      <p:sp>
        <p:nvSpPr>
          <p:cNvPr id="98456" name="Rectangle 152"/>
          <p:cNvSpPr>
            <a:spLocks noChangeArrowheads="1"/>
          </p:cNvSpPr>
          <p:nvPr/>
        </p:nvSpPr>
        <p:spPr bwMode="auto">
          <a:xfrm>
            <a:off x="4051300" y="3905250"/>
            <a:ext cx="457200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3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.02</a:t>
            </a:r>
          </a:p>
          <a:p>
            <a:pPr>
              <a:lnSpc>
                <a:spcPct val="13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.05</a:t>
            </a:r>
          </a:p>
        </p:txBody>
      </p:sp>
      <p:sp>
        <p:nvSpPr>
          <p:cNvPr id="98457" name="Line 153"/>
          <p:cNvSpPr>
            <a:spLocks noChangeShapeType="1"/>
          </p:cNvSpPr>
          <p:nvPr/>
        </p:nvSpPr>
        <p:spPr bwMode="auto">
          <a:xfrm>
            <a:off x="654050" y="4040188"/>
            <a:ext cx="79390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458" name="Rectangle 154"/>
          <p:cNvSpPr>
            <a:spLocks noChangeArrowheads="1"/>
          </p:cNvSpPr>
          <p:nvPr/>
        </p:nvSpPr>
        <p:spPr bwMode="auto">
          <a:xfrm>
            <a:off x="5715000" y="3854450"/>
            <a:ext cx="590550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3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.0130</a:t>
            </a:r>
          </a:p>
          <a:p>
            <a:pPr>
              <a:lnSpc>
                <a:spcPct val="130000"/>
              </a:lnSpc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.0175</a:t>
            </a:r>
          </a:p>
        </p:txBody>
      </p:sp>
      <p:sp>
        <p:nvSpPr>
          <p:cNvPr id="98459" name="Rectangle 155"/>
          <p:cNvSpPr>
            <a:spLocks noChangeArrowheads="1"/>
          </p:cNvSpPr>
          <p:nvPr/>
        </p:nvSpPr>
        <p:spPr bwMode="auto">
          <a:xfrm>
            <a:off x="5162550" y="2654300"/>
            <a:ext cx="179070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Joint</a:t>
            </a:r>
          </a:p>
          <a:p>
            <a:pPr>
              <a:lnSpc>
                <a:spcPct val="11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Probabilities</a:t>
            </a:r>
          </a:p>
          <a:p>
            <a:pPr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MT Extra" pitchFamily="18" charset="2"/>
              </a:rPr>
              <a:t>I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  <a:latin typeface="MT Extra" pitchFamily="18" charset="2"/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98310" name="AutoShape 6"/>
          <p:cNvSpPr>
            <a:spLocks noChangeArrowheads="1"/>
          </p:cNvSpPr>
          <p:nvPr/>
        </p:nvSpPr>
        <p:spPr bwMode="auto">
          <a:xfrm flipV="1">
            <a:off x="6901833" y="4708525"/>
            <a:ext cx="1390650" cy="495300"/>
          </a:xfrm>
          <a:prstGeom prst="wedgeRoundRectCallout">
            <a:avLst>
              <a:gd name="adj1" fmla="val -87903"/>
              <a:gd name="adj2" fmla="val 129486"/>
              <a:gd name="adj3" fmla="val 16667"/>
            </a:avLst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10800000"/>
          <a:lstStyle/>
          <a:p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.65 x .02</a:t>
            </a:r>
          </a:p>
        </p:txBody>
      </p:sp>
      <p:sp>
        <p:nvSpPr>
          <p:cNvPr id="98462" name="Rectangle 158"/>
          <p:cNvSpPr>
            <a:spLocks noChangeArrowheads="1"/>
          </p:cNvSpPr>
          <p:nvPr/>
        </p:nvSpPr>
        <p:spPr bwMode="auto">
          <a:xfrm>
            <a:off x="708025" y="1130300"/>
            <a:ext cx="58483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Quality of Purchased Parts</a:t>
            </a:r>
          </a:p>
        </p:txBody>
      </p:sp>
      <p:sp>
        <p:nvSpPr>
          <p:cNvPr id="98464" name="Rectangle 160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Bayes’ Theorem:  Tabular Approach</a:t>
            </a:r>
          </a:p>
        </p:txBody>
      </p:sp>
      <p:sp>
        <p:nvSpPr>
          <p:cNvPr id="98465" name="Rectangle 161"/>
          <p:cNvSpPr>
            <a:spLocks noChangeArrowheads="1"/>
          </p:cNvSpPr>
          <p:nvPr/>
        </p:nvSpPr>
        <p:spPr bwMode="auto">
          <a:xfrm>
            <a:off x="711200" y="1587500"/>
            <a:ext cx="48895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Step 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		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5" name="Rectangle 3"/>
          <p:cNvSpPr>
            <a:spLocks noChangeArrowheads="1"/>
          </p:cNvSpPr>
          <p:nvPr/>
        </p:nvSpPr>
        <p:spPr bwMode="auto">
          <a:xfrm>
            <a:off x="711200" y="1587500"/>
            <a:ext cx="48895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Step 2 (continued)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		</a:t>
            </a:r>
          </a:p>
        </p:txBody>
      </p:sp>
      <p:sp>
        <p:nvSpPr>
          <p:cNvPr id="187513" name="Rectangle 121"/>
          <p:cNvSpPr>
            <a:spLocks noChangeArrowheads="1"/>
          </p:cNvSpPr>
          <p:nvPr/>
        </p:nvSpPr>
        <p:spPr bwMode="auto">
          <a:xfrm>
            <a:off x="1511300" y="2004042"/>
            <a:ext cx="70866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11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We see that there is a .0130 probability of the</a:t>
            </a:r>
          </a:p>
          <a:p>
            <a:pPr algn="l">
              <a:lnSpc>
                <a:spcPct val="11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part coming from supplier 1 and the part is bad.</a:t>
            </a:r>
          </a:p>
        </p:txBody>
      </p:sp>
      <p:sp>
        <p:nvSpPr>
          <p:cNvPr id="187518" name="Rectangle 126"/>
          <p:cNvSpPr>
            <a:spLocks noChangeArrowheads="1"/>
          </p:cNvSpPr>
          <p:nvPr/>
        </p:nvSpPr>
        <p:spPr bwMode="auto">
          <a:xfrm>
            <a:off x="708025" y="1130300"/>
            <a:ext cx="58483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Quality of Purchased Parts</a:t>
            </a:r>
          </a:p>
        </p:txBody>
      </p:sp>
      <p:sp>
        <p:nvSpPr>
          <p:cNvPr id="187519" name="Rectangle 127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Bayes’ Theorem:  Tabular Approach</a:t>
            </a:r>
          </a:p>
        </p:txBody>
      </p:sp>
      <p:sp>
        <p:nvSpPr>
          <p:cNvPr id="187522" name="Rectangle 130"/>
          <p:cNvSpPr>
            <a:spLocks noChangeArrowheads="1"/>
          </p:cNvSpPr>
          <p:nvPr/>
        </p:nvSpPr>
        <p:spPr bwMode="auto">
          <a:xfrm>
            <a:off x="1511300" y="2905742"/>
            <a:ext cx="70866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11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We see that there is a .0175 probability of the</a:t>
            </a:r>
          </a:p>
          <a:p>
            <a:pPr algn="l">
              <a:lnSpc>
                <a:spcPct val="11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part coming from supplier 2 and the part is bad.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587500"/>
            <a:ext cx="4330700" cy="533400"/>
          </a:xfrm>
        </p:spPr>
        <p:txBody>
          <a:bodyPr/>
          <a:lstStyle/>
          <a:p>
            <a:pPr lvl="1"/>
            <a:r>
              <a:rPr lang="en-US">
                <a:solidFill>
                  <a:srgbClr val="66FFFF"/>
                </a:solidFill>
              </a:rPr>
              <a:t> Step 3</a:t>
            </a:r>
            <a:r>
              <a:rPr lang="en-US"/>
              <a:t>   		</a:t>
            </a:r>
          </a:p>
        </p:txBody>
      </p:sp>
      <p:sp>
        <p:nvSpPr>
          <p:cNvPr id="99450" name="Rectangle 122"/>
          <p:cNvSpPr>
            <a:spLocks noChangeArrowheads="1"/>
          </p:cNvSpPr>
          <p:nvPr/>
        </p:nvSpPr>
        <p:spPr bwMode="auto">
          <a:xfrm>
            <a:off x="1511300" y="1721225"/>
            <a:ext cx="6692900" cy="2591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Sum the joint probabilities in Column 4.  The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sum is the probability of the new information,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).  The sum .0130 + .0175 shows an overall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probability of .0305 of a bad part being received.</a:t>
            </a:r>
          </a:p>
        </p:txBody>
      </p:sp>
      <p:sp>
        <p:nvSpPr>
          <p:cNvPr id="99454" name="Rectangle 126"/>
          <p:cNvSpPr>
            <a:spLocks noChangeArrowheads="1"/>
          </p:cNvSpPr>
          <p:nvPr/>
        </p:nvSpPr>
        <p:spPr bwMode="auto">
          <a:xfrm>
            <a:off x="708025" y="1130300"/>
            <a:ext cx="58483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Quality of Purchased Parts</a:t>
            </a:r>
          </a:p>
        </p:txBody>
      </p:sp>
      <p:sp>
        <p:nvSpPr>
          <p:cNvPr id="99456" name="Rectangle 12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Bayes’ Theorem:  Tabular Approach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93" name="Rectangle 141"/>
          <p:cNvSpPr>
            <a:spLocks noChangeArrowheads="1"/>
          </p:cNvSpPr>
          <p:nvPr/>
        </p:nvSpPr>
        <p:spPr bwMode="auto">
          <a:xfrm>
            <a:off x="508000" y="2198688"/>
            <a:ext cx="8243888" cy="338772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00494" name="Line 142"/>
          <p:cNvSpPr>
            <a:spLocks noChangeShapeType="1"/>
          </p:cNvSpPr>
          <p:nvPr/>
        </p:nvSpPr>
        <p:spPr bwMode="auto">
          <a:xfrm>
            <a:off x="654050" y="4040188"/>
            <a:ext cx="79390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495" name="Rectangle 143"/>
          <p:cNvSpPr>
            <a:spLocks noChangeArrowheads="1"/>
          </p:cNvSpPr>
          <p:nvPr/>
        </p:nvSpPr>
        <p:spPr bwMode="auto">
          <a:xfrm>
            <a:off x="996950" y="2330450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(1)</a:t>
            </a:r>
          </a:p>
        </p:txBody>
      </p:sp>
      <p:sp>
        <p:nvSpPr>
          <p:cNvPr id="100496" name="Rectangle 144"/>
          <p:cNvSpPr>
            <a:spLocks noChangeArrowheads="1"/>
          </p:cNvSpPr>
          <p:nvPr/>
        </p:nvSpPr>
        <p:spPr bwMode="auto">
          <a:xfrm>
            <a:off x="2362200" y="2330450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</a:p>
        </p:txBody>
      </p:sp>
      <p:sp>
        <p:nvSpPr>
          <p:cNvPr id="100497" name="Rectangle 145"/>
          <p:cNvSpPr>
            <a:spLocks noChangeArrowheads="1"/>
          </p:cNvSpPr>
          <p:nvPr/>
        </p:nvSpPr>
        <p:spPr bwMode="auto">
          <a:xfrm>
            <a:off x="4089400" y="2330450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(3)</a:t>
            </a:r>
          </a:p>
        </p:txBody>
      </p:sp>
      <p:sp>
        <p:nvSpPr>
          <p:cNvPr id="100498" name="Rectangle 146"/>
          <p:cNvSpPr>
            <a:spLocks noChangeArrowheads="1"/>
          </p:cNvSpPr>
          <p:nvPr/>
        </p:nvSpPr>
        <p:spPr bwMode="auto">
          <a:xfrm>
            <a:off x="5867400" y="2330450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(4)</a:t>
            </a:r>
          </a:p>
        </p:txBody>
      </p:sp>
      <p:sp>
        <p:nvSpPr>
          <p:cNvPr id="100499" name="Rectangle 147"/>
          <p:cNvSpPr>
            <a:spLocks noChangeArrowheads="1"/>
          </p:cNvSpPr>
          <p:nvPr/>
        </p:nvSpPr>
        <p:spPr bwMode="auto">
          <a:xfrm>
            <a:off x="7639050" y="2330450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(5)</a:t>
            </a:r>
          </a:p>
        </p:txBody>
      </p:sp>
      <p:sp>
        <p:nvSpPr>
          <p:cNvPr id="100500" name="Rectangle 148"/>
          <p:cNvSpPr>
            <a:spLocks noChangeArrowheads="1"/>
          </p:cNvSpPr>
          <p:nvPr/>
        </p:nvSpPr>
        <p:spPr bwMode="auto">
          <a:xfrm>
            <a:off x="673100" y="3028950"/>
            <a:ext cx="9715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2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Events</a:t>
            </a:r>
          </a:p>
          <a:p>
            <a:pPr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</a:p>
        </p:txBody>
      </p:sp>
      <p:sp>
        <p:nvSpPr>
          <p:cNvPr id="100501" name="Rectangle 149"/>
          <p:cNvSpPr>
            <a:spLocks noChangeArrowheads="1"/>
          </p:cNvSpPr>
          <p:nvPr/>
        </p:nvSpPr>
        <p:spPr bwMode="auto">
          <a:xfrm>
            <a:off x="1714500" y="2698750"/>
            <a:ext cx="1676400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Prior</a:t>
            </a:r>
          </a:p>
          <a:p>
            <a:pPr>
              <a:lnSpc>
                <a:spcPct val="11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Probabilities</a:t>
            </a:r>
          </a:p>
          <a:p>
            <a:pPr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100502" name="Rectangle 150"/>
          <p:cNvSpPr>
            <a:spLocks noChangeArrowheads="1"/>
          </p:cNvSpPr>
          <p:nvPr/>
        </p:nvSpPr>
        <p:spPr bwMode="auto">
          <a:xfrm>
            <a:off x="3403600" y="2711450"/>
            <a:ext cx="17907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Conditional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Probabilities</a:t>
            </a:r>
          </a:p>
          <a:p>
            <a:pPr>
              <a:lnSpc>
                <a:spcPct val="13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|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100503" name="Rectangle 151"/>
          <p:cNvSpPr>
            <a:spLocks noChangeArrowheads="1"/>
          </p:cNvSpPr>
          <p:nvPr/>
        </p:nvSpPr>
        <p:spPr bwMode="auto">
          <a:xfrm>
            <a:off x="844550" y="3949700"/>
            <a:ext cx="68580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3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  <a:p>
            <a:pPr>
              <a:lnSpc>
                <a:spcPct val="13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00504" name="Rectangle 152"/>
          <p:cNvSpPr>
            <a:spLocks noChangeArrowheads="1"/>
          </p:cNvSpPr>
          <p:nvPr/>
        </p:nvSpPr>
        <p:spPr bwMode="auto">
          <a:xfrm>
            <a:off x="2247900" y="4114800"/>
            <a:ext cx="59055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3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.65</a:t>
            </a:r>
          </a:p>
          <a:p>
            <a:pPr>
              <a:lnSpc>
                <a:spcPct val="130000"/>
              </a:lnSpc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  .35</a:t>
            </a:r>
          </a:p>
          <a:p>
            <a:pPr>
              <a:lnSpc>
                <a:spcPct val="13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1.00</a:t>
            </a:r>
          </a:p>
        </p:txBody>
      </p:sp>
      <p:sp>
        <p:nvSpPr>
          <p:cNvPr id="100505" name="Rectangle 153"/>
          <p:cNvSpPr>
            <a:spLocks noChangeArrowheads="1"/>
          </p:cNvSpPr>
          <p:nvPr/>
        </p:nvSpPr>
        <p:spPr bwMode="auto">
          <a:xfrm>
            <a:off x="4051300" y="3905250"/>
            <a:ext cx="457200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3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.02</a:t>
            </a:r>
          </a:p>
          <a:p>
            <a:pPr>
              <a:lnSpc>
                <a:spcPct val="13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.05</a:t>
            </a:r>
          </a:p>
        </p:txBody>
      </p:sp>
      <p:sp>
        <p:nvSpPr>
          <p:cNvPr id="100507" name="Rectangle 155"/>
          <p:cNvSpPr>
            <a:spLocks noChangeArrowheads="1"/>
          </p:cNvSpPr>
          <p:nvPr/>
        </p:nvSpPr>
        <p:spPr bwMode="auto">
          <a:xfrm>
            <a:off x="5753100" y="3854450"/>
            <a:ext cx="590550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3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.0130</a:t>
            </a:r>
          </a:p>
          <a:p>
            <a:pPr>
              <a:lnSpc>
                <a:spcPct val="130000"/>
              </a:lnSpc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.0175</a:t>
            </a:r>
          </a:p>
        </p:txBody>
      </p:sp>
      <p:sp>
        <p:nvSpPr>
          <p:cNvPr id="100508" name="Rectangle 156"/>
          <p:cNvSpPr>
            <a:spLocks noChangeArrowheads="1"/>
          </p:cNvSpPr>
          <p:nvPr/>
        </p:nvSpPr>
        <p:spPr bwMode="auto">
          <a:xfrm>
            <a:off x="5162550" y="2692400"/>
            <a:ext cx="179070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Joint</a:t>
            </a:r>
          </a:p>
          <a:p>
            <a:pPr>
              <a:lnSpc>
                <a:spcPct val="11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Probabilities</a:t>
            </a:r>
          </a:p>
          <a:p>
            <a:pPr>
              <a:lnSpc>
                <a:spcPct val="14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MT Extra" pitchFamily="18" charset="2"/>
              </a:rPr>
              <a:t>I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  <a:latin typeface="MT Extra" pitchFamily="18" charset="2"/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100509" name="Rectangle 157"/>
          <p:cNvSpPr>
            <a:spLocks noChangeArrowheads="1"/>
          </p:cNvSpPr>
          <p:nvPr/>
        </p:nvSpPr>
        <p:spPr bwMode="auto">
          <a:xfrm>
            <a:off x="4692650" y="4984750"/>
            <a:ext cx="161925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 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 .0305</a:t>
            </a:r>
          </a:p>
        </p:txBody>
      </p:sp>
      <p:sp>
        <p:nvSpPr>
          <p:cNvPr id="100515" name="Rectangle 163"/>
          <p:cNvSpPr>
            <a:spLocks noChangeArrowheads="1"/>
          </p:cNvSpPr>
          <p:nvPr/>
        </p:nvSpPr>
        <p:spPr bwMode="auto">
          <a:xfrm>
            <a:off x="708025" y="1130300"/>
            <a:ext cx="58483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Quality of Purchased Parts</a:t>
            </a:r>
          </a:p>
        </p:txBody>
      </p:sp>
      <p:sp>
        <p:nvSpPr>
          <p:cNvPr id="100517" name="Rectangle 16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Bayes’ Theorem:  Tabular Approach</a:t>
            </a:r>
          </a:p>
        </p:txBody>
      </p:sp>
      <p:sp>
        <p:nvSpPr>
          <p:cNvPr id="100518" name="Rectangle 166"/>
          <p:cNvSpPr>
            <a:spLocks noChangeArrowheads="1"/>
          </p:cNvSpPr>
          <p:nvPr/>
        </p:nvSpPr>
        <p:spPr bwMode="auto">
          <a:xfrm>
            <a:off x="711200" y="1587500"/>
            <a:ext cx="48895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Step 3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		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2903538" y="3844925"/>
            <a:ext cx="3455987" cy="1100138"/>
          </a:xfrm>
          <a:prstGeom prst="rect">
            <a:avLst/>
          </a:prstGeom>
          <a:gradFill flip="none" rotWithShape="1">
            <a:gsLst>
              <a:gs pos="0">
                <a:srgbClr val="2B5681">
                  <a:shade val="30000"/>
                  <a:satMod val="115000"/>
                </a:srgbClr>
              </a:gs>
              <a:gs pos="50000">
                <a:srgbClr val="2B5681">
                  <a:shade val="67500"/>
                  <a:satMod val="115000"/>
                </a:srgbClr>
              </a:gs>
              <a:gs pos="100000">
                <a:srgbClr val="2B5681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1380" name="Object 4"/>
          <p:cNvGraphicFramePr>
            <a:graphicFrameLocks noChangeAspect="1"/>
          </p:cNvGraphicFramePr>
          <p:nvPr/>
        </p:nvGraphicFramePr>
        <p:xfrm>
          <a:off x="3160713" y="3962400"/>
          <a:ext cx="2849562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07" name="Equation" r:id="rId4" imgW="1371600" imgH="431640" progId="Equation.DSMT4">
                  <p:embed/>
                </p:oleObj>
              </mc:Choice>
              <mc:Fallback>
                <p:oleObj name="Equation" r:id="rId4" imgW="137160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0713" y="3962400"/>
                        <a:ext cx="2849562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383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Bayes’ Theorem:  Tabular Approach</a:t>
            </a:r>
          </a:p>
        </p:txBody>
      </p:sp>
      <p:sp>
        <p:nvSpPr>
          <p:cNvPr id="101385" name="Rectangle 9"/>
          <p:cNvSpPr>
            <a:spLocks noChangeArrowheads="1"/>
          </p:cNvSpPr>
          <p:nvPr/>
        </p:nvSpPr>
        <p:spPr bwMode="auto">
          <a:xfrm>
            <a:off x="1524000" y="2032000"/>
            <a:ext cx="61214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Prepare the fifth column:</a:t>
            </a:r>
          </a:p>
        </p:txBody>
      </p:sp>
      <p:sp>
        <p:nvSpPr>
          <p:cNvPr id="101386" name="Rectangle 10"/>
          <p:cNvSpPr>
            <a:spLocks noChangeArrowheads="1"/>
          </p:cNvSpPr>
          <p:nvPr/>
        </p:nvSpPr>
        <p:spPr bwMode="auto">
          <a:xfrm>
            <a:off x="1511300" y="2476500"/>
            <a:ext cx="7134225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Font typeface="Wingdings" pitchFamily="2" charset="2"/>
              <a:buNone/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Column 5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Compute the posterior probabilities using the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basic relationship of conditional probability.</a:t>
            </a:r>
          </a:p>
        </p:txBody>
      </p:sp>
      <p:sp>
        <p:nvSpPr>
          <p:cNvPr id="101389" name="Rectangle 13"/>
          <p:cNvSpPr>
            <a:spLocks noChangeArrowheads="1"/>
          </p:cNvSpPr>
          <p:nvPr/>
        </p:nvSpPr>
        <p:spPr bwMode="auto">
          <a:xfrm>
            <a:off x="708025" y="1130300"/>
            <a:ext cx="58483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Quality of Purchased Parts</a:t>
            </a:r>
          </a:p>
        </p:txBody>
      </p:sp>
      <p:sp>
        <p:nvSpPr>
          <p:cNvPr id="101391" name="Rectangle 15"/>
          <p:cNvSpPr>
            <a:spLocks noChangeArrowheads="1"/>
          </p:cNvSpPr>
          <p:nvPr/>
        </p:nvSpPr>
        <p:spPr bwMode="auto">
          <a:xfrm>
            <a:off x="711200" y="1587500"/>
            <a:ext cx="4267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Step 4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		</a:t>
            </a:r>
          </a:p>
        </p:txBody>
      </p:sp>
      <p:sp>
        <p:nvSpPr>
          <p:cNvPr id="101392" name="Rectangle 16"/>
          <p:cNvSpPr>
            <a:spLocks noChangeArrowheads="1"/>
          </p:cNvSpPr>
          <p:nvPr/>
        </p:nvSpPr>
        <p:spPr bwMode="auto">
          <a:xfrm>
            <a:off x="1498600" y="5029200"/>
            <a:ext cx="71342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The joint probabilities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MT Extra" pitchFamily="18" charset="2"/>
              </a:rPr>
              <a:t>I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  <a:latin typeface="MT Extra" pitchFamily="18" charset="2"/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are in column 4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and the probability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is the sum of column 4.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64" name="Rectangle 128"/>
          <p:cNvSpPr>
            <a:spLocks noChangeArrowheads="1"/>
          </p:cNvSpPr>
          <p:nvPr/>
        </p:nvSpPr>
        <p:spPr bwMode="auto">
          <a:xfrm>
            <a:off x="508000" y="2198688"/>
            <a:ext cx="8243888" cy="3387725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91265" name="Line 129"/>
          <p:cNvSpPr>
            <a:spLocks noChangeShapeType="1"/>
          </p:cNvSpPr>
          <p:nvPr/>
        </p:nvSpPr>
        <p:spPr bwMode="auto">
          <a:xfrm>
            <a:off x="654050" y="4040188"/>
            <a:ext cx="79390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266" name="Rectangle 130"/>
          <p:cNvSpPr>
            <a:spLocks noChangeArrowheads="1"/>
          </p:cNvSpPr>
          <p:nvPr/>
        </p:nvSpPr>
        <p:spPr bwMode="auto">
          <a:xfrm>
            <a:off x="996950" y="2330450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(1)</a:t>
            </a:r>
          </a:p>
        </p:txBody>
      </p:sp>
      <p:sp>
        <p:nvSpPr>
          <p:cNvPr id="91267" name="Rectangle 131"/>
          <p:cNvSpPr>
            <a:spLocks noChangeArrowheads="1"/>
          </p:cNvSpPr>
          <p:nvPr/>
        </p:nvSpPr>
        <p:spPr bwMode="auto">
          <a:xfrm>
            <a:off x="2362200" y="2330450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</a:p>
        </p:txBody>
      </p:sp>
      <p:sp>
        <p:nvSpPr>
          <p:cNvPr id="91268" name="Rectangle 132"/>
          <p:cNvSpPr>
            <a:spLocks noChangeArrowheads="1"/>
          </p:cNvSpPr>
          <p:nvPr/>
        </p:nvSpPr>
        <p:spPr bwMode="auto">
          <a:xfrm>
            <a:off x="4089400" y="2330450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(3)</a:t>
            </a:r>
          </a:p>
        </p:txBody>
      </p:sp>
      <p:sp>
        <p:nvSpPr>
          <p:cNvPr id="91269" name="Rectangle 133"/>
          <p:cNvSpPr>
            <a:spLocks noChangeArrowheads="1"/>
          </p:cNvSpPr>
          <p:nvPr/>
        </p:nvSpPr>
        <p:spPr bwMode="auto">
          <a:xfrm>
            <a:off x="5867400" y="2330450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(4)</a:t>
            </a:r>
          </a:p>
        </p:txBody>
      </p:sp>
      <p:sp>
        <p:nvSpPr>
          <p:cNvPr id="91270" name="Rectangle 134"/>
          <p:cNvSpPr>
            <a:spLocks noChangeArrowheads="1"/>
          </p:cNvSpPr>
          <p:nvPr/>
        </p:nvSpPr>
        <p:spPr bwMode="auto">
          <a:xfrm>
            <a:off x="7639050" y="2330450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(5)</a:t>
            </a:r>
          </a:p>
        </p:txBody>
      </p:sp>
      <p:sp>
        <p:nvSpPr>
          <p:cNvPr id="91271" name="Rectangle 135"/>
          <p:cNvSpPr>
            <a:spLocks noChangeArrowheads="1"/>
          </p:cNvSpPr>
          <p:nvPr/>
        </p:nvSpPr>
        <p:spPr bwMode="auto">
          <a:xfrm>
            <a:off x="673100" y="3022600"/>
            <a:ext cx="9715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2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Events</a:t>
            </a:r>
          </a:p>
          <a:p>
            <a:pPr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</a:p>
        </p:txBody>
      </p:sp>
      <p:sp>
        <p:nvSpPr>
          <p:cNvPr id="91272" name="Rectangle 136"/>
          <p:cNvSpPr>
            <a:spLocks noChangeArrowheads="1"/>
          </p:cNvSpPr>
          <p:nvPr/>
        </p:nvSpPr>
        <p:spPr bwMode="auto">
          <a:xfrm>
            <a:off x="1714500" y="2689225"/>
            <a:ext cx="1676400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Prior</a:t>
            </a:r>
          </a:p>
          <a:p>
            <a:pPr>
              <a:lnSpc>
                <a:spcPct val="11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Probabilities</a:t>
            </a:r>
          </a:p>
          <a:p>
            <a:pPr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91273" name="Rectangle 137"/>
          <p:cNvSpPr>
            <a:spLocks noChangeArrowheads="1"/>
          </p:cNvSpPr>
          <p:nvPr/>
        </p:nvSpPr>
        <p:spPr bwMode="auto">
          <a:xfrm>
            <a:off x="3403600" y="2698750"/>
            <a:ext cx="17907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Conditional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Probabilities</a:t>
            </a:r>
          </a:p>
          <a:p>
            <a:pPr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|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91274" name="Rectangle 138"/>
          <p:cNvSpPr>
            <a:spLocks noChangeArrowheads="1"/>
          </p:cNvSpPr>
          <p:nvPr/>
        </p:nvSpPr>
        <p:spPr bwMode="auto">
          <a:xfrm>
            <a:off x="844550" y="3949700"/>
            <a:ext cx="68580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3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  <a:p>
            <a:pPr>
              <a:lnSpc>
                <a:spcPct val="13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91275" name="Rectangle 139"/>
          <p:cNvSpPr>
            <a:spLocks noChangeArrowheads="1"/>
          </p:cNvSpPr>
          <p:nvPr/>
        </p:nvSpPr>
        <p:spPr bwMode="auto">
          <a:xfrm>
            <a:off x="2247900" y="4114800"/>
            <a:ext cx="59055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3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.65</a:t>
            </a:r>
          </a:p>
          <a:p>
            <a:pPr>
              <a:lnSpc>
                <a:spcPct val="130000"/>
              </a:lnSpc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  .35</a:t>
            </a:r>
          </a:p>
          <a:p>
            <a:pPr>
              <a:lnSpc>
                <a:spcPct val="13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1.00</a:t>
            </a:r>
          </a:p>
        </p:txBody>
      </p:sp>
      <p:sp>
        <p:nvSpPr>
          <p:cNvPr id="91276" name="Rectangle 140"/>
          <p:cNvSpPr>
            <a:spLocks noChangeArrowheads="1"/>
          </p:cNvSpPr>
          <p:nvPr/>
        </p:nvSpPr>
        <p:spPr bwMode="auto">
          <a:xfrm>
            <a:off x="4051300" y="3905250"/>
            <a:ext cx="457200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3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.02</a:t>
            </a:r>
          </a:p>
          <a:p>
            <a:pPr>
              <a:lnSpc>
                <a:spcPct val="13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.05</a:t>
            </a:r>
          </a:p>
        </p:txBody>
      </p:sp>
      <p:sp>
        <p:nvSpPr>
          <p:cNvPr id="91278" name="Rectangle 142"/>
          <p:cNvSpPr>
            <a:spLocks noChangeArrowheads="1"/>
          </p:cNvSpPr>
          <p:nvPr/>
        </p:nvSpPr>
        <p:spPr bwMode="auto">
          <a:xfrm>
            <a:off x="5715000" y="3854450"/>
            <a:ext cx="590550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3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.0130</a:t>
            </a:r>
          </a:p>
          <a:p>
            <a:pPr>
              <a:lnSpc>
                <a:spcPct val="130000"/>
              </a:lnSpc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.0175</a:t>
            </a:r>
          </a:p>
        </p:txBody>
      </p:sp>
      <p:sp>
        <p:nvSpPr>
          <p:cNvPr id="91279" name="Rectangle 143"/>
          <p:cNvSpPr>
            <a:spLocks noChangeArrowheads="1"/>
          </p:cNvSpPr>
          <p:nvPr/>
        </p:nvSpPr>
        <p:spPr bwMode="auto">
          <a:xfrm>
            <a:off x="5162550" y="2641600"/>
            <a:ext cx="179070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Joint</a:t>
            </a:r>
          </a:p>
          <a:p>
            <a:pPr>
              <a:lnSpc>
                <a:spcPct val="11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Probabilities</a:t>
            </a:r>
          </a:p>
          <a:p>
            <a:pPr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 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MT Extra" pitchFamily="18" charset="2"/>
              </a:rPr>
              <a:t>I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  <a:latin typeface="MT Extra" pitchFamily="18" charset="2"/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91280" name="Rectangle 144"/>
          <p:cNvSpPr>
            <a:spLocks noChangeArrowheads="1"/>
          </p:cNvSpPr>
          <p:nvPr/>
        </p:nvSpPr>
        <p:spPr bwMode="auto">
          <a:xfrm>
            <a:off x="4654550" y="4984750"/>
            <a:ext cx="161925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 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=  .0305</a:t>
            </a:r>
          </a:p>
        </p:txBody>
      </p:sp>
      <p:sp>
        <p:nvSpPr>
          <p:cNvPr id="91143" name="AutoShape 7"/>
          <p:cNvSpPr>
            <a:spLocks noChangeArrowheads="1"/>
          </p:cNvSpPr>
          <p:nvPr/>
        </p:nvSpPr>
        <p:spPr bwMode="auto">
          <a:xfrm flipH="1" flipV="1">
            <a:off x="5218090" y="5460052"/>
            <a:ext cx="1949450" cy="495300"/>
          </a:xfrm>
          <a:prstGeom prst="wedgeRoundRectCallout">
            <a:avLst>
              <a:gd name="adj1" fmla="val -68407"/>
              <a:gd name="adj2" fmla="val 250639"/>
              <a:gd name="adj3" fmla="val 16667"/>
            </a:avLst>
          </a:prstGeom>
          <a:gradFill rotWithShape="0">
            <a:gsLst>
              <a:gs pos="0">
                <a:srgbClr val="777777">
                  <a:gamma/>
                  <a:shade val="46275"/>
                  <a:invGamma/>
                </a:srgbClr>
              </a:gs>
              <a:gs pos="50000">
                <a:srgbClr val="777777"/>
              </a:gs>
              <a:gs pos="100000">
                <a:srgbClr val="777777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10800000"/>
          <a:lstStyle/>
          <a:p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.0130/.0305</a:t>
            </a:r>
          </a:p>
        </p:txBody>
      </p:sp>
      <p:sp>
        <p:nvSpPr>
          <p:cNvPr id="91260" name="Rectangle 124"/>
          <p:cNvSpPr>
            <a:spLocks noChangeArrowheads="1"/>
          </p:cNvSpPr>
          <p:nvPr/>
        </p:nvSpPr>
        <p:spPr bwMode="auto">
          <a:xfrm>
            <a:off x="6915150" y="2670175"/>
            <a:ext cx="17907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Posterior</a:t>
            </a:r>
          </a:p>
          <a:p>
            <a:pPr>
              <a:lnSpc>
                <a:spcPct val="11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Probabilities</a:t>
            </a:r>
          </a:p>
          <a:p>
            <a:pPr>
              <a:lnSpc>
                <a:spcPct val="120000"/>
              </a:lnSpc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|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91261" name="Rectangle 125"/>
          <p:cNvSpPr>
            <a:spLocks noChangeArrowheads="1"/>
          </p:cNvSpPr>
          <p:nvPr/>
        </p:nvSpPr>
        <p:spPr bwMode="auto">
          <a:xfrm>
            <a:off x="7219950" y="4108450"/>
            <a:ext cx="12319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30000"/>
              </a:lnSpc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.4262</a:t>
            </a:r>
          </a:p>
          <a:p>
            <a:pPr>
              <a:lnSpc>
                <a:spcPct val="130000"/>
              </a:lnSpc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  .5738</a:t>
            </a:r>
          </a:p>
          <a:p>
            <a:pPr>
              <a:lnSpc>
                <a:spcPct val="13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1.0000</a:t>
            </a:r>
          </a:p>
        </p:txBody>
      </p:sp>
      <p:sp>
        <p:nvSpPr>
          <p:cNvPr id="91283" name="Rectangle 147"/>
          <p:cNvSpPr>
            <a:spLocks noChangeArrowheads="1"/>
          </p:cNvSpPr>
          <p:nvPr/>
        </p:nvSpPr>
        <p:spPr bwMode="auto">
          <a:xfrm>
            <a:off x="708025" y="1130300"/>
            <a:ext cx="58483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Quality of Purchased Parts</a:t>
            </a:r>
          </a:p>
        </p:txBody>
      </p:sp>
      <p:sp>
        <p:nvSpPr>
          <p:cNvPr id="91285" name="Rectangle 149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Bayes’ Theorem:  Tabular Approach</a:t>
            </a:r>
          </a:p>
        </p:txBody>
      </p:sp>
      <p:sp>
        <p:nvSpPr>
          <p:cNvPr id="91286" name="Rectangle 150"/>
          <p:cNvSpPr>
            <a:spLocks noChangeArrowheads="1"/>
          </p:cNvSpPr>
          <p:nvPr/>
        </p:nvSpPr>
        <p:spPr bwMode="auto">
          <a:xfrm>
            <a:off x="711200" y="1587500"/>
            <a:ext cx="48895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Step 4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		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err="1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Crosstabulation</a:t>
            </a: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:  Simpson’s Paradox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712479" y="3300390"/>
            <a:ext cx="7791450" cy="1885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buClr>
                <a:srgbClr val="00FFFF"/>
              </a:buClr>
              <a:buFont typeface="Wingding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In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some cases the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conclusions based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upon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an</a:t>
            </a:r>
          </a:p>
          <a:p>
            <a:pPr algn="l">
              <a:buClr>
                <a:srgbClr val="00FFFF"/>
              </a:buClr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aggregated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crosstabulation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can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be completely</a:t>
            </a:r>
          </a:p>
          <a:p>
            <a:pPr algn="l">
              <a:buClr>
                <a:srgbClr val="00FFFF"/>
              </a:buClr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reversed if we look at the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dis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aggregated data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</a:t>
            </a:r>
          </a:p>
          <a:p>
            <a:pPr algn="l">
              <a:buClr>
                <a:srgbClr val="00FFFF"/>
              </a:buClr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reversal of conclusions based on aggregate and</a:t>
            </a:r>
          </a:p>
          <a:p>
            <a:pPr algn="l">
              <a:buClr>
                <a:srgbClr val="00FFFF"/>
              </a:buClr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dis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aggregated data is called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Simpson’s paradox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712479" y="1941490"/>
            <a:ext cx="7905750" cy="137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buClr>
                <a:srgbClr val="00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We must be careful in drawing conclusions about the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relationship between the two variables in the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aggregated crosstabulation.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712479" y="1052490"/>
            <a:ext cx="7562850" cy="971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buClr>
                <a:srgbClr val="00FFFF"/>
              </a:buClr>
              <a:buFont typeface="Wingding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Data in two or more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crosstabulations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are often</a:t>
            </a:r>
          </a:p>
          <a:p>
            <a:pPr algn="l">
              <a:buClr>
                <a:srgbClr val="00FFFF"/>
              </a:buClr>
              <a:buFont typeface="Wingding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aggregated to produce a summary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crosstabulation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4142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Chapters Making Use of Probability</a:t>
            </a:r>
            <a:endParaRPr lang="en-US" sz="28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14375" y="1131888"/>
            <a:ext cx="6261100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Chapter 3 – Probability Distributions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14375" y="2173288"/>
            <a:ext cx="6070600" cy="48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Chapter 5 – Utility and Game Theory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14374" y="2649538"/>
            <a:ext cx="7064849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Chapter 13 – Project Scheduling: PERT/CPM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14375" y="3138488"/>
            <a:ext cx="58801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Chapter 14 – Inventory Models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714375" y="1652588"/>
            <a:ext cx="76327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Chapter 4 – Decision Analysis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14375" y="3633788"/>
            <a:ext cx="58801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Chapter 15 – Waiting Line Models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16647" y="4150712"/>
            <a:ext cx="58801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Chapter 16 - Simulation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16647" y="4646012"/>
            <a:ext cx="58801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Chapter 17 – Markov Processes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388561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ChangeArrowheads="1"/>
          </p:cNvSpPr>
          <p:nvPr/>
        </p:nvSpPr>
        <p:spPr bwMode="auto">
          <a:xfrm>
            <a:off x="695325" y="28575"/>
            <a:ext cx="7772400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Statistical Experiments</a:t>
            </a:r>
          </a:p>
        </p:txBody>
      </p:sp>
      <p:sp>
        <p:nvSpPr>
          <p:cNvPr id="207875" name="Rectangle 3"/>
          <p:cNvSpPr>
            <a:spLocks noChangeArrowheads="1"/>
          </p:cNvSpPr>
          <p:nvPr/>
        </p:nvSpPr>
        <p:spPr bwMode="auto">
          <a:xfrm>
            <a:off x="952500" y="1238250"/>
            <a:ext cx="7258050" cy="128270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In statistics, the notion of an experiment differs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somewhat from that of an experiment in the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physical sciences.</a:t>
            </a:r>
          </a:p>
        </p:txBody>
      </p:sp>
      <p:sp>
        <p:nvSpPr>
          <p:cNvPr id="207876" name="Rectangle 4"/>
          <p:cNvSpPr>
            <a:spLocks noChangeArrowheads="1"/>
          </p:cNvSpPr>
          <p:nvPr/>
        </p:nvSpPr>
        <p:spPr bwMode="auto">
          <a:xfrm>
            <a:off x="952500" y="2641600"/>
            <a:ext cx="7258050" cy="95885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In statistical experiments, probability determines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outcomes.</a:t>
            </a:r>
          </a:p>
        </p:txBody>
      </p:sp>
      <p:sp>
        <p:nvSpPr>
          <p:cNvPr id="207877" name="Rectangle 5"/>
          <p:cNvSpPr>
            <a:spLocks noChangeArrowheads="1"/>
          </p:cNvSpPr>
          <p:nvPr/>
        </p:nvSpPr>
        <p:spPr bwMode="auto">
          <a:xfrm>
            <a:off x="952500" y="3721100"/>
            <a:ext cx="7258050" cy="127635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Even though the experiment is repeated in exactly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same way, an entirely different outcome may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occur.</a:t>
            </a:r>
          </a:p>
        </p:txBody>
      </p:sp>
      <p:sp>
        <p:nvSpPr>
          <p:cNvPr id="207881" name="Rectangle 9"/>
          <p:cNvSpPr>
            <a:spLocks noChangeArrowheads="1"/>
          </p:cNvSpPr>
          <p:nvPr/>
        </p:nvSpPr>
        <p:spPr bwMode="auto">
          <a:xfrm>
            <a:off x="952500" y="5130800"/>
            <a:ext cx="7258050" cy="93345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For this reason, statistical experiments are some-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times called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random experiments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End of Chapter 2</a:t>
            </a:r>
          </a:p>
        </p:txBody>
      </p:sp>
      <p:sp>
        <p:nvSpPr>
          <p:cNvPr id="43011" name="AutoShape 3"/>
          <p:cNvSpPr>
            <a:spLocks noChangeArrowheads="1"/>
          </p:cNvSpPr>
          <p:nvPr/>
        </p:nvSpPr>
        <p:spPr bwMode="auto">
          <a:xfrm>
            <a:off x="3797300" y="3048000"/>
            <a:ext cx="1557338" cy="1611313"/>
          </a:xfrm>
          <a:prstGeom prst="roundRect">
            <a:avLst>
              <a:gd name="adj" fmla="val 12065"/>
            </a:avLst>
          </a:prstGeom>
          <a:noFill/>
          <a:ln w="50800">
            <a:solidFill>
              <a:srgbClr val="66FF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2" name="Freeform 4"/>
          <p:cNvSpPr>
            <a:spLocks/>
          </p:cNvSpPr>
          <p:nvPr/>
        </p:nvSpPr>
        <p:spPr bwMode="auto">
          <a:xfrm>
            <a:off x="3941763" y="2133600"/>
            <a:ext cx="1681162" cy="2670175"/>
          </a:xfrm>
          <a:custGeom>
            <a:avLst/>
            <a:gdLst>
              <a:gd name="T0" fmla="*/ 119 w 1059"/>
              <a:gd name="T1" fmla="*/ 784 h 1682"/>
              <a:gd name="T2" fmla="*/ 0 w 1059"/>
              <a:gd name="T3" fmla="*/ 1239 h 1682"/>
              <a:gd name="T4" fmla="*/ 409 w 1059"/>
              <a:gd name="T5" fmla="*/ 1681 h 1682"/>
              <a:gd name="T6" fmla="*/ 1058 w 1059"/>
              <a:gd name="T7" fmla="*/ 196 h 1682"/>
              <a:gd name="T8" fmla="*/ 1058 w 1059"/>
              <a:gd name="T9" fmla="*/ 0 h 1682"/>
              <a:gd name="T10" fmla="*/ 334 w 1059"/>
              <a:gd name="T11" fmla="*/ 1252 h 1682"/>
              <a:gd name="T12" fmla="*/ 119 w 1059"/>
              <a:gd name="T13" fmla="*/ 784 h 16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59" h="1682">
                <a:moveTo>
                  <a:pt x="119" y="784"/>
                </a:moveTo>
                <a:lnTo>
                  <a:pt x="0" y="1239"/>
                </a:lnTo>
                <a:lnTo>
                  <a:pt x="409" y="1681"/>
                </a:lnTo>
                <a:lnTo>
                  <a:pt x="1058" y="196"/>
                </a:lnTo>
                <a:lnTo>
                  <a:pt x="1058" y="0"/>
                </a:lnTo>
                <a:lnTo>
                  <a:pt x="334" y="1252"/>
                </a:lnTo>
                <a:lnTo>
                  <a:pt x="119" y="784"/>
                </a:lnTo>
              </a:path>
            </a:pathLst>
          </a:cu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95325" y="28575"/>
            <a:ext cx="7772400" cy="865188"/>
          </a:xfrm>
          <a:noFill/>
          <a:ln/>
        </p:spPr>
        <p:txBody>
          <a:bodyPr/>
          <a:lstStyle/>
          <a:p>
            <a:r>
              <a:rPr lang="en-US"/>
              <a:t>An Experiment and Its Sample Space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952500" y="1238250"/>
            <a:ext cx="7258050" cy="102870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An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experiment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is any process that generates well-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defined outcomes.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952500" y="2400300"/>
            <a:ext cx="7258050" cy="100965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The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sample space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for an experiment is the set of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all experimental outcomes.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952500" y="3543300"/>
            <a:ext cx="7258050" cy="1009650"/>
          </a:xfrm>
          <a:prstGeom prst="rect">
            <a:avLst/>
          </a:prstGeo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An experimental outcome is also called a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sample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point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ChangeArrowheads="1"/>
          </p:cNvSpPr>
          <p:nvPr/>
        </p:nvSpPr>
        <p:spPr bwMode="auto">
          <a:xfrm>
            <a:off x="695325" y="28575"/>
            <a:ext cx="7772400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 Experiment and Its Sample Space</a:t>
            </a:r>
          </a:p>
        </p:txBody>
      </p:sp>
      <p:sp>
        <p:nvSpPr>
          <p:cNvPr id="199683" name="Rectangle 3"/>
          <p:cNvSpPr>
            <a:spLocks noChangeArrowheads="1"/>
          </p:cNvSpPr>
          <p:nvPr/>
        </p:nvSpPr>
        <p:spPr bwMode="auto">
          <a:xfrm>
            <a:off x="1041400" y="1238250"/>
            <a:ext cx="7181850" cy="29019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99684" name="Text Box 4"/>
          <p:cNvSpPr txBox="1">
            <a:spLocks noChangeArrowheads="1"/>
          </p:cNvSpPr>
          <p:nvPr/>
        </p:nvSpPr>
        <p:spPr bwMode="auto">
          <a:xfrm>
            <a:off x="1244600" y="1331913"/>
            <a:ext cx="2932113" cy="307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10000"/>
              </a:lnSpc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Experiment</a:t>
            </a:r>
          </a:p>
          <a:p>
            <a:pPr algn="l">
              <a:lnSpc>
                <a:spcPct val="110000"/>
              </a:lnSpc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Toss a coin</a:t>
            </a:r>
          </a:p>
          <a:p>
            <a:pPr algn="l"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Inspection a part</a:t>
            </a:r>
          </a:p>
          <a:p>
            <a:pPr algn="l"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Conduct a sales call</a:t>
            </a:r>
          </a:p>
          <a:p>
            <a:pPr algn="l"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Roll a die</a:t>
            </a:r>
          </a:p>
          <a:p>
            <a:pPr algn="l"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Play a football game</a:t>
            </a:r>
          </a:p>
          <a:p>
            <a:pPr algn="l">
              <a:lnSpc>
                <a:spcPct val="110000"/>
              </a:lnSpc>
            </a:pP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9685" name="Text Box 5"/>
          <p:cNvSpPr txBox="1">
            <a:spLocks noChangeArrowheads="1"/>
          </p:cNvSpPr>
          <p:nvPr/>
        </p:nvSpPr>
        <p:spPr bwMode="auto">
          <a:xfrm>
            <a:off x="4622800" y="1331913"/>
            <a:ext cx="3452813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10000"/>
              </a:lnSpc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Sample Space</a:t>
            </a:r>
          </a:p>
          <a:p>
            <a:pPr algn="l">
              <a:lnSpc>
                <a:spcPct val="110000"/>
              </a:lnSpc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Head, tail</a:t>
            </a:r>
          </a:p>
          <a:p>
            <a:pPr algn="l"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Defective, non-defective</a:t>
            </a:r>
          </a:p>
          <a:p>
            <a:pPr algn="l"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Purchase, no purchase</a:t>
            </a:r>
          </a:p>
          <a:p>
            <a:pPr algn="l"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1, 2, 3, 4, 5, 6</a:t>
            </a:r>
          </a:p>
          <a:p>
            <a:pPr algn="l">
              <a:lnSpc>
                <a:spcPct val="11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Win, lose, tie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ChangeArrowheads="1"/>
          </p:cNvSpPr>
          <p:nvPr/>
        </p:nvSpPr>
        <p:spPr bwMode="auto">
          <a:xfrm>
            <a:off x="690563" y="55563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Assigning Probabilities</a:t>
            </a:r>
          </a:p>
        </p:txBody>
      </p:sp>
      <p:sp>
        <p:nvSpPr>
          <p:cNvPr id="219139" name="Rectangle 3"/>
          <p:cNvSpPr>
            <a:spLocks noChangeArrowheads="1"/>
          </p:cNvSpPr>
          <p:nvPr/>
        </p:nvSpPr>
        <p:spPr bwMode="auto">
          <a:xfrm>
            <a:off x="711200" y="990600"/>
            <a:ext cx="71374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buFont typeface="Wingding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Basic Requirements for Assigning Probabilities</a:t>
            </a:r>
          </a:p>
        </p:txBody>
      </p:sp>
      <p:sp>
        <p:nvSpPr>
          <p:cNvPr id="219140" name="Rectangle 4"/>
          <p:cNvSpPr>
            <a:spLocks noChangeArrowheads="1"/>
          </p:cNvSpPr>
          <p:nvPr/>
        </p:nvSpPr>
        <p:spPr bwMode="auto">
          <a:xfrm>
            <a:off x="1193800" y="1657350"/>
            <a:ext cx="7270750" cy="1028700"/>
          </a:xfrm>
          <a:prstGeom prst="rect">
            <a:avLst/>
          </a:prstGeom>
          <a:gradFill flip="none" rotWithShape="1">
            <a:gsLst>
              <a:gs pos="0">
                <a:srgbClr val="777777">
                  <a:shade val="30000"/>
                  <a:satMod val="115000"/>
                </a:srgbClr>
              </a:gs>
              <a:gs pos="50000">
                <a:srgbClr val="777777">
                  <a:shade val="67500"/>
                  <a:satMod val="115000"/>
                </a:srgbClr>
              </a:gs>
              <a:gs pos="100000">
                <a:srgbClr val="777777">
                  <a:shade val="100000"/>
                  <a:satMod val="115000"/>
                </a:srgbClr>
              </a:gs>
            </a:gsLst>
            <a:lin ang="54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1.  The probability assigned to each experimental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outcome must be between 0 and 1, inclusively.</a:t>
            </a:r>
          </a:p>
        </p:txBody>
      </p:sp>
      <p:grpSp>
        <p:nvGrpSpPr>
          <p:cNvPr id="219141" name="Group 5"/>
          <p:cNvGrpSpPr>
            <a:grpSpLocks/>
          </p:cNvGrpSpPr>
          <p:nvPr/>
        </p:nvGrpSpPr>
        <p:grpSpPr bwMode="auto">
          <a:xfrm>
            <a:off x="3060700" y="2946400"/>
            <a:ext cx="3086100" cy="596900"/>
            <a:chOff x="1872" y="2048"/>
            <a:chExt cx="1944" cy="376"/>
          </a:xfrm>
          <a:gradFill flip="none" rotWithShape="1">
            <a:gsLst>
              <a:gs pos="0">
                <a:srgbClr val="004F76">
                  <a:shade val="30000"/>
                  <a:satMod val="115000"/>
                </a:srgbClr>
              </a:gs>
              <a:gs pos="50000">
                <a:srgbClr val="004F76">
                  <a:shade val="67500"/>
                  <a:satMod val="115000"/>
                </a:srgbClr>
              </a:gs>
              <a:gs pos="100000">
                <a:srgbClr val="004F76">
                  <a:shade val="100000"/>
                  <a:satMod val="115000"/>
                </a:srgbClr>
              </a:gs>
            </a:gsLst>
            <a:lin ang="16200000" scaled="1"/>
            <a:tileRect/>
          </a:gra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19142" name="Rectangle 6"/>
            <p:cNvSpPr>
              <a:spLocks noChangeArrowheads="1"/>
            </p:cNvSpPr>
            <p:nvPr/>
          </p:nvSpPr>
          <p:spPr bwMode="auto">
            <a:xfrm>
              <a:off x="1872" y="2048"/>
              <a:ext cx="1944" cy="37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143" name="Text Box 7"/>
            <p:cNvSpPr txBox="1">
              <a:spLocks noChangeArrowheads="1"/>
            </p:cNvSpPr>
            <p:nvPr/>
          </p:nvSpPr>
          <p:spPr bwMode="auto">
            <a:xfrm>
              <a:off x="1924" y="2081"/>
              <a:ext cx="1828" cy="288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 </a:t>
              </a:r>
              <a:r>
                <a:rPr lang="en-US" sz="2400" u="sng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&lt;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(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</a:t>
              </a:r>
              <a:r>
                <a:rPr lang="en-US" sz="2400" i="1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) </a:t>
              </a:r>
              <a:r>
                <a:rPr lang="en-US" sz="2400" u="sng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&lt;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1  for all 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</a:t>
              </a:r>
            </a:p>
          </p:txBody>
        </p:sp>
      </p:grpSp>
      <p:sp>
        <p:nvSpPr>
          <p:cNvPr id="219144" name="Text Box 8"/>
          <p:cNvSpPr txBox="1">
            <a:spLocks noChangeArrowheads="1"/>
          </p:cNvSpPr>
          <p:nvPr/>
        </p:nvSpPr>
        <p:spPr bwMode="auto">
          <a:xfrm>
            <a:off x="2201863" y="3684588"/>
            <a:ext cx="57467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where:</a:t>
            </a:r>
          </a:p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	E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is the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th experimental outcome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and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 is its probability</a:t>
            </a:r>
            <a:endParaRPr lang="en-US" sz="2400" u="sng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MB11ch01">
  <a:themeElements>
    <a:clrScheme name="">
      <a:dk1>
        <a:srgbClr val="3C0023"/>
      </a:dk1>
      <a:lt1>
        <a:srgbClr val="FFFFFF"/>
      </a:lt1>
      <a:dk2>
        <a:srgbClr val="300153"/>
      </a:dk2>
      <a:lt2>
        <a:srgbClr val="F6BF69"/>
      </a:lt2>
      <a:accent1>
        <a:srgbClr val="618FFD"/>
      </a:accent1>
      <a:accent2>
        <a:srgbClr val="B760F9"/>
      </a:accent2>
      <a:accent3>
        <a:srgbClr val="ADAAB3"/>
      </a:accent3>
      <a:accent4>
        <a:srgbClr val="DADADA"/>
      </a:accent4>
      <a:accent5>
        <a:srgbClr val="B7C6FE"/>
      </a:accent5>
      <a:accent6>
        <a:srgbClr val="A656E2"/>
      </a:accent6>
      <a:hlink>
        <a:srgbClr val="919191"/>
      </a:hlink>
      <a:folHlink>
        <a:srgbClr val="B50069"/>
      </a:folHlink>
    </a:clrScheme>
    <a:fontScheme name="QMB11ch01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itchFamily="18" charset="0"/>
          </a:defRPr>
        </a:defPPr>
      </a:lstStyle>
    </a:lnDef>
  </a:objectDefaults>
  <a:extraClrSchemeLst>
    <a:extraClrScheme>
      <a:clrScheme name="QMB11ch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MB11ch0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C:\Slides\QMB11ppt\QMB11ch01.ppt</Template>
  <TotalTime>3727</TotalTime>
  <Pages>39</Pages>
  <Words>3518</Words>
  <Application>Microsoft Office PowerPoint</Application>
  <PresentationFormat>On-screen Show (4:3)</PresentationFormat>
  <Paragraphs>738</Paragraphs>
  <Slides>60</Slides>
  <Notes>58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70" baseType="lpstr">
      <vt:lpstr>Arial</vt:lpstr>
      <vt:lpstr>Futura Md BT</vt:lpstr>
      <vt:lpstr>Book Antiqua</vt:lpstr>
      <vt:lpstr>Monotype Sorts</vt:lpstr>
      <vt:lpstr>Wingdings</vt:lpstr>
      <vt:lpstr>Times New Roman</vt:lpstr>
      <vt:lpstr>MT Extra</vt:lpstr>
      <vt:lpstr>Symbol</vt:lpstr>
      <vt:lpstr>QMB11ch01</vt:lpstr>
      <vt:lpstr>Equation</vt:lpstr>
      <vt:lpstr>PowerPoint Presentation</vt:lpstr>
      <vt:lpstr>PowerPoint Presentation</vt:lpstr>
      <vt:lpstr>PowerPoint Presentation</vt:lpstr>
      <vt:lpstr>PowerPoint Presentation</vt:lpstr>
      <vt:lpstr>Probability as a Numerical Measure of the Likelihood of Occurrence</vt:lpstr>
      <vt:lpstr>PowerPoint Presentation</vt:lpstr>
      <vt:lpstr>An Experiment and Its Sample Space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 Basic Relationships of Probability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Bayes’ Theorem</vt:lpstr>
      <vt:lpstr>PowerPoint Presentation</vt:lpstr>
      <vt:lpstr>PowerPoint Presentation</vt:lpstr>
      <vt:lpstr>PowerPoint Presentation</vt:lpstr>
      <vt:lpstr>New Information</vt:lpstr>
      <vt:lpstr>Bayes’ Theorem</vt:lpstr>
      <vt:lpstr>Posterior Probabilities</vt:lpstr>
      <vt:lpstr>Bayes’ Theorem:  Tabular Approach</vt:lpstr>
      <vt:lpstr>Bayes’ Theorem:  Tabular Approach</vt:lpstr>
      <vt:lpstr>Bayes’ Theorem:  Tabular Approach</vt:lpstr>
      <vt:lpstr>Bayes’ Theorem:  Tabular Approach</vt:lpstr>
      <vt:lpstr>PowerPoint Presentation</vt:lpstr>
      <vt:lpstr>Bayes’ Theorem:  Tabular Approach</vt:lpstr>
      <vt:lpstr>Bayes’ Theorem:  Tabular Approach</vt:lpstr>
      <vt:lpstr>Bayes’ Theorem:  Tabular Approach</vt:lpstr>
      <vt:lpstr>Bayes’ Theorem:  Tabular Approach</vt:lpstr>
      <vt:lpstr>PowerPoint Presentation</vt:lpstr>
      <vt:lpstr>PowerPoint Presentation</vt:lpstr>
      <vt:lpstr>End of Chapter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subject>Intro to Probability</dc:subject>
  <dc:creator>John S. Loucks IV</dc:creator>
  <cp:lastModifiedBy>John IV</cp:lastModifiedBy>
  <cp:revision>188</cp:revision>
  <cp:lastPrinted>1601-01-01T00:00:00Z</cp:lastPrinted>
  <dcterms:created xsi:type="dcterms:W3CDTF">1996-08-26T10:41:32Z</dcterms:created>
  <dcterms:modified xsi:type="dcterms:W3CDTF">2012-02-17T17:01:43Z</dcterms:modified>
</cp:coreProperties>
</file>