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35"/>
  </p:notesMasterIdLst>
  <p:handoutMasterIdLst>
    <p:handoutMasterId r:id="rId36"/>
  </p:handoutMasterIdLst>
  <p:sldIdLst>
    <p:sldId id="301" r:id="rId2"/>
    <p:sldId id="257" r:id="rId3"/>
    <p:sldId id="336" r:id="rId4"/>
    <p:sldId id="346" r:id="rId5"/>
    <p:sldId id="347" r:id="rId6"/>
    <p:sldId id="259" r:id="rId7"/>
    <p:sldId id="327" r:id="rId8"/>
    <p:sldId id="339" r:id="rId9"/>
    <p:sldId id="340" r:id="rId10"/>
    <p:sldId id="261" r:id="rId11"/>
    <p:sldId id="262" r:id="rId12"/>
    <p:sldId id="348" r:id="rId13"/>
    <p:sldId id="341" r:id="rId14"/>
    <p:sldId id="263" r:id="rId15"/>
    <p:sldId id="264" r:id="rId16"/>
    <p:sldId id="265" r:id="rId17"/>
    <p:sldId id="266" r:id="rId18"/>
    <p:sldId id="303" r:id="rId19"/>
    <p:sldId id="333" r:id="rId20"/>
    <p:sldId id="332" r:id="rId21"/>
    <p:sldId id="330" r:id="rId22"/>
    <p:sldId id="271" r:id="rId23"/>
    <p:sldId id="272" r:id="rId24"/>
    <p:sldId id="273" r:id="rId25"/>
    <p:sldId id="344" r:id="rId26"/>
    <p:sldId id="345" r:id="rId27"/>
    <p:sldId id="331" r:id="rId28"/>
    <p:sldId id="275" r:id="rId29"/>
    <p:sldId id="276" r:id="rId30"/>
    <p:sldId id="324" r:id="rId31"/>
    <p:sldId id="321" r:id="rId32"/>
    <p:sldId id="349" r:id="rId33"/>
    <p:sldId id="279" r:id="rId34"/>
  </p:sldIdLst>
  <p:sldSz cx="9144000" cy="6858000" type="screen4x3"/>
  <p:notesSz cx="6858000" cy="9144000"/>
  <p:embeddedFontLst>
    <p:embeddedFont>
      <p:font typeface="Book Antiqua" pitchFamily="18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Monotype Sorts" charset="2"/>
      <p:regular r:id="rId45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F76"/>
    <a:srgbClr val="005986"/>
    <a:srgbClr val="5A468C"/>
    <a:srgbClr val="583C90"/>
    <a:srgbClr val="731EC8"/>
    <a:srgbClr val="808080"/>
    <a:srgbClr val="5F5F5F"/>
    <a:srgbClr val="777777"/>
    <a:srgbClr val="9933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 snapToGrid="0">
      <p:cViewPr>
        <p:scale>
          <a:sx n="75" d="100"/>
          <a:sy n="75" d="100"/>
        </p:scale>
        <p:origin x="-762" y="-72"/>
      </p:cViewPr>
      <p:guideLst>
        <p:guide orient="horz" pos="791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0.xml"/><Relationship Id="rId18" Type="http://schemas.openxmlformats.org/officeDocument/2006/relationships/slide" Target="slides/slide30.xml"/><Relationship Id="rId3" Type="http://schemas.openxmlformats.org/officeDocument/2006/relationships/slide" Target="slides/slide7.xml"/><Relationship Id="rId7" Type="http://schemas.openxmlformats.org/officeDocument/2006/relationships/slide" Target="slides/slide13.xml"/><Relationship Id="rId12" Type="http://schemas.openxmlformats.org/officeDocument/2006/relationships/slide" Target="slides/slide18.xml"/><Relationship Id="rId17" Type="http://schemas.openxmlformats.org/officeDocument/2006/relationships/slide" Target="slides/slide27.xml"/><Relationship Id="rId2" Type="http://schemas.openxmlformats.org/officeDocument/2006/relationships/slide" Target="slides/slide4.xml"/><Relationship Id="rId16" Type="http://schemas.openxmlformats.org/officeDocument/2006/relationships/slide" Target="slides/slide25.xml"/><Relationship Id="rId1" Type="http://schemas.openxmlformats.org/officeDocument/2006/relationships/slide" Target="slides/slide3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5" Type="http://schemas.openxmlformats.org/officeDocument/2006/relationships/slide" Target="slides/slide10.xml"/><Relationship Id="rId15" Type="http://schemas.openxmlformats.org/officeDocument/2006/relationships/slide" Target="slides/slide24.xml"/><Relationship Id="rId10" Type="http://schemas.openxmlformats.org/officeDocument/2006/relationships/slide" Target="slides/slide16.xml"/><Relationship Id="rId19" Type="http://schemas.openxmlformats.org/officeDocument/2006/relationships/slide" Target="slides/slide31.xml"/><Relationship Id="rId4" Type="http://schemas.openxmlformats.org/officeDocument/2006/relationships/slide" Target="slides/slide8.xml"/><Relationship Id="rId9" Type="http://schemas.openxmlformats.org/officeDocument/2006/relationships/slide" Target="slides/slide15.xml"/><Relationship Id="rId14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689AEA6A-11DB-4BCF-9EF8-7BC36F5581DB}" type="slidenum">
              <a:rPr lang="en-US" sz="1400">
                <a:effectLst/>
              </a:rPr>
              <a:pPr algn="r"/>
              <a:t>‹#›</a:t>
            </a:fld>
            <a:endParaRPr lang="en-US" sz="1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967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D8B73EC5-F36F-4F8C-8937-496ADB91FC10}" type="slidenum">
              <a:rPr lang="en-US" sz="1400">
                <a:effectLst/>
              </a:rPr>
              <a:pPr algn="r"/>
              <a:t>‹#›</a:t>
            </a:fld>
            <a:endParaRPr lang="en-US" sz="1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4957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0897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6495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2413" y="52388"/>
            <a:ext cx="1971675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764213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852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767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33913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6715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1104900"/>
            <a:ext cx="386715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6086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64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89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545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67436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03274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99">
                <a:gamma/>
                <a:shade val="46275"/>
                <a:invGamma/>
              </a:srgbClr>
            </a:gs>
            <a:gs pos="50000">
              <a:srgbClr val="666699"/>
            </a:gs>
            <a:gs pos="100000">
              <a:srgbClr val="6666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189443" name="Group 3"/>
            <p:cNvGrpSpPr>
              <a:grpSpLocks/>
            </p:cNvGrpSpPr>
            <p:nvPr/>
          </p:nvGrpSpPr>
          <p:grpSpPr bwMode="auto"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189444" name="Freeform 4"/>
              <p:cNvSpPr>
                <a:spLocks/>
              </p:cNvSpPr>
              <p:nvPr/>
            </p:nvSpPr>
            <p:spPr bwMode="auto">
              <a:xfrm>
                <a:off x="372" y="192"/>
                <a:ext cx="86" cy="913"/>
              </a:xfrm>
              <a:custGeom>
                <a:avLst/>
                <a:gdLst>
                  <a:gd name="T0" fmla="*/ 0 w 86"/>
                  <a:gd name="T1" fmla="*/ 0 h 913"/>
                  <a:gd name="T2" fmla="*/ 85 w 86"/>
                  <a:gd name="T3" fmla="*/ 96 h 913"/>
                  <a:gd name="T4" fmla="*/ 85 w 86"/>
                  <a:gd name="T5" fmla="*/ 816 h 913"/>
                  <a:gd name="T6" fmla="*/ 0 w 86"/>
                  <a:gd name="T7" fmla="*/ 912 h 913"/>
                  <a:gd name="T8" fmla="*/ 0 w 86"/>
                  <a:gd name="T9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13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5" name="Freeform 5"/>
              <p:cNvSpPr>
                <a:spLocks/>
              </p:cNvSpPr>
              <p:nvPr/>
            </p:nvSpPr>
            <p:spPr bwMode="auto">
              <a:xfrm>
                <a:off x="5470" y="186"/>
                <a:ext cx="87" cy="910"/>
              </a:xfrm>
              <a:custGeom>
                <a:avLst/>
                <a:gdLst>
                  <a:gd name="T0" fmla="*/ 86 w 87"/>
                  <a:gd name="T1" fmla="*/ 0 h 910"/>
                  <a:gd name="T2" fmla="*/ 0 w 87"/>
                  <a:gd name="T3" fmla="*/ 93 h 910"/>
                  <a:gd name="T4" fmla="*/ 0 w 87"/>
                  <a:gd name="T5" fmla="*/ 813 h 910"/>
                  <a:gd name="T6" fmla="*/ 86 w 87"/>
                  <a:gd name="T7" fmla="*/ 909 h 910"/>
                  <a:gd name="T8" fmla="*/ 86 w 87"/>
                  <a:gd name="T9" fmla="*/ 0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1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6" name="Freeform 6"/>
              <p:cNvSpPr>
                <a:spLocks/>
              </p:cNvSpPr>
              <p:nvPr/>
            </p:nvSpPr>
            <p:spPr bwMode="auto">
              <a:xfrm>
                <a:off x="372" y="189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47" name="Group 7"/>
            <p:cNvGrpSpPr>
              <a:grpSpLocks/>
            </p:cNvGrpSpPr>
            <p:nvPr/>
          </p:nvGrpSpPr>
          <p:grpSpPr bwMode="auto"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89448" name="Freeform 8"/>
              <p:cNvSpPr>
                <a:spLocks/>
              </p:cNvSpPr>
              <p:nvPr/>
            </p:nvSpPr>
            <p:spPr bwMode="auto">
              <a:xfrm>
                <a:off x="372" y="807"/>
                <a:ext cx="79" cy="3274"/>
              </a:xfrm>
              <a:custGeom>
                <a:avLst/>
                <a:gdLst>
                  <a:gd name="T0" fmla="*/ 0 w 79"/>
                  <a:gd name="T1" fmla="*/ 0 h 3274"/>
                  <a:gd name="T2" fmla="*/ 78 w 79"/>
                  <a:gd name="T3" fmla="*/ 107 h 3274"/>
                  <a:gd name="T4" fmla="*/ 78 w 79"/>
                  <a:gd name="T5" fmla="*/ 3166 h 3274"/>
                  <a:gd name="T6" fmla="*/ 0 w 79"/>
                  <a:gd name="T7" fmla="*/ 3273 h 3274"/>
                  <a:gd name="T8" fmla="*/ 0 w 79"/>
                  <a:gd name="T9" fmla="*/ 0 h 3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274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9" name="Freeform 9"/>
              <p:cNvSpPr>
                <a:spLocks/>
              </p:cNvSpPr>
              <p:nvPr/>
            </p:nvSpPr>
            <p:spPr bwMode="auto">
              <a:xfrm>
                <a:off x="5470" y="747"/>
                <a:ext cx="84" cy="3325"/>
              </a:xfrm>
              <a:custGeom>
                <a:avLst/>
                <a:gdLst>
                  <a:gd name="T0" fmla="*/ 83 w 84"/>
                  <a:gd name="T1" fmla="*/ 0 h 3325"/>
                  <a:gd name="T2" fmla="*/ 3 w 84"/>
                  <a:gd name="T3" fmla="*/ 109 h 3325"/>
                  <a:gd name="T4" fmla="*/ 0 w 84"/>
                  <a:gd name="T5" fmla="*/ 3233 h 3325"/>
                  <a:gd name="T6" fmla="*/ 83 w 84"/>
                  <a:gd name="T7" fmla="*/ 3324 h 3325"/>
                  <a:gd name="T8" fmla="*/ 83 w 84"/>
                  <a:gd name="T9" fmla="*/ 0 h 3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25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0" name="Freeform 10"/>
              <p:cNvSpPr>
                <a:spLocks/>
              </p:cNvSpPr>
              <p:nvPr/>
            </p:nvSpPr>
            <p:spPr bwMode="auto">
              <a:xfrm>
                <a:off x="372" y="3984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1" name="Rectangle 11"/>
              <p:cNvSpPr>
                <a:spLocks noChangeArrowheads="1"/>
              </p:cNvSpPr>
              <p:nvPr/>
            </p:nvSpPr>
            <p:spPr bwMode="auto">
              <a:xfrm>
                <a:off x="457" y="291"/>
                <a:ext cx="5013" cy="3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4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945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8088858" y="6309519"/>
            <a:ext cx="54342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effectLst/>
              </a:rPr>
              <a:t>  </a:t>
            </a:r>
            <a:fld id="{52D30340-E83C-4288-85A8-74FE9C04A5A1}" type="slidenum">
              <a:rPr lang="en-US" sz="1500" baseline="0">
                <a:effectLst/>
              </a:rPr>
              <a:pPr algn="l"/>
              <a:t>‹#›</a:t>
            </a:fld>
            <a:endParaRPr lang="en-US" sz="1500" baseline="0" dirty="0">
              <a:effectLst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672933" y="6072982"/>
            <a:ext cx="831850" cy="597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effectLst/>
              </a:rPr>
              <a:t>            </a:t>
            </a:r>
            <a:r>
              <a:rPr lang="en-US" sz="1500" baseline="0" dirty="0">
                <a:effectLst/>
              </a:rPr>
              <a:t>Slide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64121" y="6257132"/>
            <a:ext cx="6827837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©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2013  </a:t>
            </a: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Cengage Learning.  All </a:t>
            </a:r>
            <a:r>
              <a:rPr lang="en-US" sz="15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Rights</a:t>
            </a: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Reserved.  May not be scanned, copied</a:t>
            </a:r>
          </a:p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or duplicated, or posted to a publicly accessible website, in whole or in part.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12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John IV\Downloads\9780840062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78" y="412750"/>
            <a:ext cx="4288644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033407" y="2122566"/>
            <a:ext cx="2594095" cy="1827486"/>
            <a:chOff x="6033407" y="2122566"/>
            <a:chExt cx="2594095" cy="1827486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035673" y="2672654"/>
              <a:ext cx="2389871" cy="276999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all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                           </a:t>
              </a:r>
              <a:r>
                <a:rPr kumimoji="0" lang="en-US" sz="1150" b="1" i="0" u="none" strike="noStrike" cap="all" normalizeH="0" dirty="0" smtClean="0">
                  <a:ln>
                    <a:noFill/>
                  </a:ln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Slides  by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035673" y="2122566"/>
              <a:ext cx="2382611" cy="556438"/>
              <a:chOff x="6035673" y="1335314"/>
              <a:chExt cx="2382611" cy="56016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7588248" y="1339036"/>
                <a:ext cx="830036" cy="556438"/>
              </a:xfrm>
              <a:prstGeom prst="rect">
                <a:avLst/>
              </a:prstGeom>
              <a:gradFill flip="none" rotWithShape="1">
                <a:gsLst>
                  <a:gs pos="0">
                    <a:srgbClr val="F4F6EE"/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 flip="none" rotWithShape="1">
                <a:gsLst>
                  <a:gs pos="14000">
                    <a:schemeClr val="tx1"/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035673" y="1339036"/>
                <a:ext cx="1347788" cy="556438"/>
              </a:xfrm>
              <a:prstGeom prst="rect">
                <a:avLst/>
              </a:prstGeom>
              <a:gradFill flip="none" rotWithShape="1">
                <a:gsLst>
                  <a:gs pos="0">
                    <a:srgbClr val="F4F6EE"/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7492994" y="1339024"/>
                <a:ext cx="116851" cy="556438"/>
              </a:xfrm>
              <a:prstGeom prst="rect">
                <a:avLst/>
              </a:prstGeom>
              <a:gradFill flip="none" rotWithShape="1">
                <a:gsLst>
                  <a:gs pos="14000">
                    <a:schemeClr val="tx1"/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7503786" y="1335314"/>
                <a:ext cx="0" cy="555547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6042933" y="2947824"/>
              <a:ext cx="2382611" cy="970744"/>
              <a:chOff x="6035673" y="1335314"/>
              <a:chExt cx="2382611" cy="56016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7588248" y="1339036"/>
                <a:ext cx="830036" cy="556438"/>
              </a:xfrm>
              <a:prstGeom prst="rect">
                <a:avLst/>
              </a:prstGeom>
              <a:gradFill flip="none" rotWithShape="1">
                <a:gsLst>
                  <a:gs pos="0">
                    <a:srgbClr val="F4F6EE"/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 flip="none" rotWithShape="1">
                <a:gsLst>
                  <a:gs pos="14000">
                    <a:schemeClr val="tx1"/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035673" y="1339036"/>
                <a:ext cx="1347788" cy="556438"/>
              </a:xfrm>
              <a:prstGeom prst="rect">
                <a:avLst/>
              </a:prstGeom>
              <a:gradFill flip="none" rotWithShape="1">
                <a:gsLst>
                  <a:gs pos="0">
                    <a:srgbClr val="F4F6EE"/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492994" y="1339024"/>
                <a:ext cx="116851" cy="556438"/>
              </a:xfrm>
              <a:prstGeom prst="rect">
                <a:avLst/>
              </a:prstGeom>
              <a:gradFill flip="none" rotWithShape="1">
                <a:gsLst>
                  <a:gs pos="14000">
                    <a:schemeClr val="tx1"/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7503786" y="1335314"/>
                <a:ext cx="0" cy="555547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 bwMode="auto">
            <a:xfrm>
              <a:off x="6033407" y="2949371"/>
              <a:ext cx="1468113" cy="969197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alpha val="6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15000">
                  <a:srgbClr val="562F81">
                    <a:alpha val="88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2510" y="2690733"/>
              <a:ext cx="223138" cy="1259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r>
                <a:rPr lang="en-US" sz="1200" b="1" dirty="0" smtClean="0">
                  <a:effectLst/>
                </a:rPr>
                <a:t>.</a:t>
              </a:r>
            </a:p>
            <a:p>
              <a:pPr>
                <a:lnSpc>
                  <a:spcPts val="700"/>
                </a:lnSpc>
              </a:pPr>
              <a:endParaRPr lang="en-US" sz="1200" b="1" dirty="0" smtClean="0">
                <a:effectLst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10800000">
              <a:off x="7501520" y="2946948"/>
              <a:ext cx="1003836" cy="97162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alpha val="6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15000">
                  <a:srgbClr val="562F81">
                    <a:alpha val="88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7485889" y="2894222"/>
              <a:ext cx="7474" cy="102184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2">
                  <a:alpha val="84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7406277" y="2870056"/>
              <a:ext cx="180066" cy="1049024"/>
            </a:xfrm>
            <a:prstGeom prst="rect">
              <a:avLst/>
            </a:prstGeom>
            <a:solidFill>
              <a:srgbClr val="1F103B">
                <a:alpha val="56863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418284" y="2126262"/>
              <a:ext cx="209218" cy="1792818"/>
            </a:xfrm>
            <a:prstGeom prst="rect">
              <a:avLst/>
            </a:prstGeom>
            <a:gradFill flip="none" rotWithShape="1">
              <a:gsLst>
                <a:gs pos="0">
                  <a:srgbClr val="432B6F"/>
                </a:gs>
                <a:gs pos="50000">
                  <a:srgbClr val="432B6F">
                    <a:shade val="67500"/>
                    <a:satMod val="115000"/>
                  </a:srgbClr>
                </a:gs>
                <a:gs pos="100000">
                  <a:srgbClr val="432B6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5" name="AutoShape 35"/>
            <p:cNvSpPr>
              <a:spLocks noChangeArrowheads="1"/>
            </p:cNvSpPr>
            <p:nvPr/>
          </p:nvSpPr>
          <p:spPr bwMode="auto">
            <a:xfrm>
              <a:off x="6194630" y="2929145"/>
              <a:ext cx="2182018" cy="8683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" dir="10800000" algn="ctr" rotWithShape="0">
                      <a:srgbClr val="F9DFB5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endParaRPr lang="en-US" sz="6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pPr algn="r"/>
              <a:r>
                <a:rPr lang="en-US" sz="20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Futura Md BT" pitchFamily="34" charset="0"/>
                </a:rPr>
                <a:t>John </a:t>
              </a:r>
              <a:r>
                <a:rPr lang="en-US" sz="2000" b="1" dirty="0" err="1" smtClean="0">
                  <a:solidFill>
                    <a:schemeClr val="tx1">
                      <a:lumMod val="95000"/>
                    </a:schemeClr>
                  </a:solidFill>
                  <a:effectLst/>
                  <a:latin typeface="Futura Md BT" pitchFamily="34" charset="0"/>
                </a:rPr>
                <a:t>Loucks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/>
                <a:latin typeface="Futura Md BT" pitchFamily="34" charset="0"/>
              </a:endParaRPr>
            </a:p>
            <a:p>
              <a:pPr algn="r"/>
              <a:endParaRPr lang="en-US" sz="400" dirty="0">
                <a:solidFill>
                  <a:schemeClr val="tx1">
                    <a:lumMod val="95000"/>
                  </a:schemeClr>
                </a:solidFill>
                <a:effectLst/>
                <a:latin typeface="Futura Md BT" pitchFamily="34" charset="0"/>
              </a:endParaRPr>
            </a:p>
            <a:p>
              <a:pPr algn="r"/>
              <a:r>
                <a:rPr lang="en-US" sz="1400" b="1" dirty="0">
                  <a:solidFill>
                    <a:schemeClr val="tx1">
                      <a:lumMod val="95000"/>
                    </a:schemeClr>
                  </a:solidFill>
                  <a:effectLst/>
                  <a:latin typeface="Futura Md BT" pitchFamily="34" charset="0"/>
                </a:rPr>
                <a:t>St. </a:t>
              </a:r>
              <a:r>
                <a:rPr lang="en-US" sz="14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Futura Md BT" pitchFamily="34" charset="0"/>
                </a:rPr>
                <a:t>Edward’s Univ.</a:t>
              </a:r>
              <a:endParaRPr lang="en-US" sz="1400" b="1" dirty="0">
                <a:solidFill>
                  <a:schemeClr val="tx1">
                    <a:lumMod val="95000"/>
                  </a:schemeClr>
                </a:solidFill>
                <a:effectLst/>
                <a:latin typeface="Futura Md BT" pitchFamily="34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3" name="Rectangle 247"/>
          <p:cNvSpPr>
            <a:spLocks noChangeArrowheads="1"/>
          </p:cNvSpPr>
          <p:nvPr/>
        </p:nvSpPr>
        <p:spPr bwMode="auto">
          <a:xfrm>
            <a:off x="666750" y="1397000"/>
            <a:ext cx="68008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a tabular representation of the probability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distribution for car sales was developed.</a:t>
            </a:r>
          </a:p>
        </p:txBody>
      </p:sp>
      <p:sp>
        <p:nvSpPr>
          <p:cNvPr id="9460" name="Rectangle 244"/>
          <p:cNvSpPr>
            <a:spLocks noChangeArrowheads="1"/>
          </p:cNvSpPr>
          <p:nvPr/>
        </p:nvSpPr>
        <p:spPr bwMode="auto">
          <a:xfrm>
            <a:off x="5276850" y="2457450"/>
            <a:ext cx="2087563" cy="3433763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14500" y="2457450"/>
            <a:ext cx="3440113" cy="3433763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46275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76275" y="1130300"/>
            <a:ext cx="7772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Using past data on daily car sales, …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Example:  DiCarlo Motors, Inc.</a:t>
            </a:r>
          </a:p>
        </p:txBody>
      </p:sp>
      <p:sp>
        <p:nvSpPr>
          <p:cNvPr id="9394" name="Freeform 178"/>
          <p:cNvSpPr>
            <a:spLocks/>
          </p:cNvSpPr>
          <p:nvPr/>
        </p:nvSpPr>
        <p:spPr bwMode="auto">
          <a:xfrm>
            <a:off x="8072438" y="5888038"/>
            <a:ext cx="11112" cy="26987"/>
          </a:xfrm>
          <a:custGeom>
            <a:avLst/>
            <a:gdLst>
              <a:gd name="T0" fmla="*/ 0 w 13"/>
              <a:gd name="T1" fmla="*/ 0 h 35"/>
              <a:gd name="T2" fmla="*/ 0 w 13"/>
              <a:gd name="T3" fmla="*/ 35 h 35"/>
              <a:gd name="T4" fmla="*/ 13 w 13"/>
              <a:gd name="T5" fmla="*/ 25 h 35"/>
              <a:gd name="T6" fmla="*/ 0 w 13"/>
              <a:gd name="T7" fmla="*/ 0 h 35"/>
              <a:gd name="T8" fmla="*/ 0 w 13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5">
                <a:moveTo>
                  <a:pt x="0" y="0"/>
                </a:moveTo>
                <a:lnTo>
                  <a:pt x="0" y="35"/>
                </a:lnTo>
                <a:lnTo>
                  <a:pt x="13" y="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6" name="Freeform 180"/>
          <p:cNvSpPr>
            <a:spLocks/>
          </p:cNvSpPr>
          <p:nvPr/>
        </p:nvSpPr>
        <p:spPr bwMode="auto">
          <a:xfrm>
            <a:off x="8050213" y="5891213"/>
            <a:ext cx="14287" cy="15875"/>
          </a:xfrm>
          <a:custGeom>
            <a:avLst/>
            <a:gdLst>
              <a:gd name="T0" fmla="*/ 19 w 19"/>
              <a:gd name="T1" fmla="*/ 0 h 21"/>
              <a:gd name="T2" fmla="*/ 0 w 19"/>
              <a:gd name="T3" fmla="*/ 15 h 21"/>
              <a:gd name="T4" fmla="*/ 17 w 19"/>
              <a:gd name="T5" fmla="*/ 21 h 21"/>
              <a:gd name="T6" fmla="*/ 19 w 19"/>
              <a:gd name="T7" fmla="*/ 0 h 21"/>
              <a:gd name="T8" fmla="*/ 19 w 19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1">
                <a:moveTo>
                  <a:pt x="19" y="0"/>
                </a:moveTo>
                <a:lnTo>
                  <a:pt x="0" y="15"/>
                </a:lnTo>
                <a:lnTo>
                  <a:pt x="17" y="21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58" name="Rectangle 242"/>
          <p:cNvSpPr>
            <a:spLocks noChangeArrowheads="1"/>
          </p:cNvSpPr>
          <p:nvPr/>
        </p:nvSpPr>
        <p:spPr bwMode="auto">
          <a:xfrm>
            <a:off x="1752600" y="2406650"/>
            <a:ext cx="33909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A7A7A">
                        <a:gamma/>
                        <a:shade val="46275"/>
                        <a:invGamma/>
                      </a:srgbClr>
                    </a:gs>
                    <a:gs pos="50000">
                      <a:srgbClr val="7A7A7A"/>
                    </a:gs>
                    <a:gs pos="100000">
                      <a:srgbClr val="7A7A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	 Number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Units Sold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of Days</a:t>
            </a:r>
            <a:endParaRPr lang="en-US" sz="24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0	        54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1	      117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2	        72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3	        42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4	        12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5	 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  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	      300</a:t>
            </a:r>
          </a:p>
        </p:txBody>
      </p:sp>
      <p:sp>
        <p:nvSpPr>
          <p:cNvPr id="9459" name="Rectangle 243"/>
          <p:cNvSpPr>
            <a:spLocks noChangeArrowheads="1"/>
          </p:cNvSpPr>
          <p:nvPr/>
        </p:nvSpPr>
        <p:spPr bwMode="auto">
          <a:xfrm>
            <a:off x="5314950" y="2444750"/>
            <a:ext cx="2000250" cy="34480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0	   .18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1	   .39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2	   .24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3	   .14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4	   .04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5  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.01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1.00</a:t>
            </a:r>
          </a:p>
        </p:txBody>
      </p:sp>
      <p:sp>
        <p:nvSpPr>
          <p:cNvPr id="9464" name="AutoShape 248"/>
          <p:cNvSpPr>
            <a:spLocks noChangeArrowheads="1"/>
          </p:cNvSpPr>
          <p:nvPr/>
        </p:nvSpPr>
        <p:spPr bwMode="auto">
          <a:xfrm>
            <a:off x="7245350" y="2501900"/>
            <a:ext cx="1758950" cy="495300"/>
          </a:xfrm>
          <a:prstGeom prst="wedgeRoundRectCallout">
            <a:avLst>
              <a:gd name="adj1" fmla="val -64440"/>
              <a:gd name="adj2" fmla="val 118588"/>
              <a:gd name="adj3" fmla="val 16667"/>
            </a:avLst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.18 = 54/300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1892300" y="1892300"/>
            <a:ext cx="5410200" cy="42227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3244850" y="2349500"/>
            <a:ext cx="3473450" cy="2343150"/>
            <a:chOff x="1908" y="1476"/>
            <a:chExt cx="2076" cy="1476"/>
          </a:xfrm>
        </p:grpSpPr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1908" y="2952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1908" y="2580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1908" y="183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908" y="2208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1908" y="147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647700"/>
          </a:xfrm>
          <a:noFill/>
          <a:ln/>
        </p:spPr>
        <p:txBody>
          <a:bodyPr/>
          <a:lstStyle/>
          <a:p>
            <a:r>
              <a:rPr lang="en-US"/>
              <a:t>Example:  DiCarlo Motors, Inc.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100138"/>
            <a:ext cx="6654800" cy="838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Graphical Representation of the Probability Distribution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149600" y="2090738"/>
            <a:ext cx="0" cy="316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6" name="Group 56"/>
          <p:cNvGrpSpPr>
            <a:grpSpLocks/>
          </p:cNvGrpSpPr>
          <p:nvPr/>
        </p:nvGrpSpPr>
        <p:grpSpPr bwMode="auto">
          <a:xfrm>
            <a:off x="3041650" y="2351088"/>
            <a:ext cx="225425" cy="2343150"/>
            <a:chOff x="1780" y="1477"/>
            <a:chExt cx="142" cy="1476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780" y="295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780" y="2581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786" y="220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780" y="183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780" y="147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7" name="Group 37"/>
          <p:cNvGrpSpPr>
            <a:grpSpLocks/>
          </p:cNvGrpSpPr>
          <p:nvPr/>
        </p:nvGrpSpPr>
        <p:grpSpPr bwMode="auto">
          <a:xfrm>
            <a:off x="2487613" y="2135188"/>
            <a:ext cx="587375" cy="2778125"/>
            <a:chOff x="1431" y="1341"/>
            <a:chExt cx="370" cy="1750"/>
          </a:xfrm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431" y="2805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.10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1447" y="2437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.20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447" y="2061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.30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1455" y="1697"/>
              <a:ext cx="34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</a:rPr>
                <a:t>.</a:t>
              </a:r>
              <a:r>
                <a:rPr lang="en-US" sz="2400">
                  <a:effectLst/>
                </a:rPr>
                <a:t>40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443" y="1341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.50</a:t>
              </a:r>
            </a:p>
          </p:txBody>
        </p:sp>
      </p:grp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630613" y="5313363"/>
            <a:ext cx="32099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0   </a:t>
            </a:r>
            <a:r>
              <a:rPr lang="en-US" sz="1800">
                <a:effectLst/>
              </a:rPr>
              <a:t> </a:t>
            </a:r>
            <a:r>
              <a:rPr lang="en-US" sz="2400">
                <a:effectLst/>
              </a:rPr>
              <a:t>  1      2  </a:t>
            </a:r>
            <a:r>
              <a:rPr lang="en-US" sz="1800">
                <a:effectLst/>
              </a:rPr>
              <a:t> </a:t>
            </a:r>
            <a:r>
              <a:rPr lang="en-US" sz="2400">
                <a:effectLst/>
              </a:rPr>
              <a:t>   3   </a:t>
            </a:r>
            <a:r>
              <a:rPr lang="en-US" sz="1200">
                <a:effectLst/>
              </a:rPr>
              <a:t> </a:t>
            </a:r>
            <a:r>
              <a:rPr lang="en-US" sz="1800">
                <a:effectLst/>
              </a:rPr>
              <a:t> </a:t>
            </a:r>
            <a:r>
              <a:rPr lang="en-US" sz="2400">
                <a:effectLst/>
              </a:rPr>
              <a:t> 4     5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2463800" y="5710238"/>
            <a:ext cx="4640263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Values of Random Variable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(car sales)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 rot="16200000">
            <a:off x="1496219" y="3317082"/>
            <a:ext cx="1549400" cy="4238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155950" y="5259388"/>
            <a:ext cx="357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4" name="Group 64"/>
          <p:cNvGrpSpPr>
            <a:grpSpLocks/>
          </p:cNvGrpSpPr>
          <p:nvPr/>
        </p:nvGrpSpPr>
        <p:grpSpPr bwMode="auto">
          <a:xfrm>
            <a:off x="3805238" y="5191125"/>
            <a:ext cx="2344737" cy="149225"/>
            <a:chOff x="2405" y="3326"/>
            <a:chExt cx="1477" cy="94"/>
          </a:xfrm>
        </p:grpSpPr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rot="-5400000">
              <a:off x="2359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rot="5400000" flipH="1">
              <a:off x="2731" y="3371"/>
              <a:ext cx="94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 rot="-5400000">
              <a:off x="3107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rot="-5400000">
              <a:off x="347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 rot="-5400000">
              <a:off x="383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9" name="Line 49"/>
          <p:cNvSpPr>
            <a:spLocks noChangeShapeType="1"/>
          </p:cNvSpPr>
          <p:nvPr/>
        </p:nvSpPr>
        <p:spPr bwMode="auto">
          <a:xfrm rot="5400000">
            <a:off x="2173288" y="3697288"/>
            <a:ext cx="324485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rot="16200000" flipH="1">
            <a:off x="2767013" y="3700463"/>
            <a:ext cx="323850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 rot="5400000">
            <a:off x="3941763" y="3694113"/>
            <a:ext cx="325120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rot="5400000">
            <a:off x="3354388" y="3697288"/>
            <a:ext cx="324485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 rot="5400000">
            <a:off x="4516438" y="3697288"/>
            <a:ext cx="324485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3790950" y="4243388"/>
            <a:ext cx="0" cy="100330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 flipV="1">
            <a:off x="4979988" y="3824288"/>
            <a:ext cx="0" cy="142240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5570538" y="4421188"/>
            <a:ext cx="0" cy="82550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6135688" y="4999038"/>
            <a:ext cx="0" cy="24765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4381500" y="2987675"/>
            <a:ext cx="0" cy="225425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 rot="5400000">
            <a:off x="5100638" y="3697288"/>
            <a:ext cx="324485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 flipV="1">
            <a:off x="6707188" y="5176838"/>
            <a:ext cx="0" cy="8255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685800" y="130175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DiCarlo Motors, Inc.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676275" y="1100138"/>
            <a:ext cx="767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probability distribution provides the following information.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There is a 0.18 probability that no cars will be sold during a day.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most probable sales volume is 1, with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(1) = 0.39.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There is a 0.05 probability of an outstanding sales day with four or five cars being sold.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Uniform Probability Distribution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076325" y="1238250"/>
            <a:ext cx="7334250" cy="142875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discrete uniform probability distribution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simplest example of a discrete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distribution given by a formula.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009650" y="2819400"/>
            <a:ext cx="7339013" cy="287655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discrete uniform probability function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3790950" y="3505200"/>
            <a:ext cx="1714500" cy="7429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1/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1524000" y="4229100"/>
            <a:ext cx="6438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where: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the number of values the random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    variable may assume</a:t>
            </a:r>
          </a:p>
        </p:txBody>
      </p:sp>
      <p:sp>
        <p:nvSpPr>
          <p:cNvPr id="176140" name="AutoShape 12"/>
          <p:cNvSpPr>
            <a:spLocks noChangeArrowheads="1"/>
          </p:cNvSpPr>
          <p:nvPr/>
        </p:nvSpPr>
        <p:spPr bwMode="auto">
          <a:xfrm>
            <a:off x="6134100" y="3543300"/>
            <a:ext cx="2590800" cy="1123950"/>
          </a:xfrm>
          <a:prstGeom prst="wedgeRoundRectCallout">
            <a:avLst>
              <a:gd name="adj1" fmla="val -74019"/>
              <a:gd name="adj2" fmla="val -23162"/>
              <a:gd name="adj3" fmla="val 16667"/>
            </a:avLst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values of the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random variable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are equally likely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90550"/>
          </a:xfrm>
          <a:noFill/>
          <a:ln/>
        </p:spPr>
        <p:txBody>
          <a:bodyPr/>
          <a:lstStyle/>
          <a:p>
            <a:r>
              <a:rPr lang="en-US"/>
              <a:t>Expected Value and Variance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009650" y="1238250"/>
            <a:ext cx="7334250" cy="180975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expected value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or mean, of a random variable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 a measure of its central location.</a:t>
            </a:r>
          </a:p>
          <a:p>
            <a:pPr algn="l"/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009650" y="3181350"/>
            <a:ext cx="7334250" cy="184785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variance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summarizes the variability in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values of a random variable.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009650" y="5181600"/>
            <a:ext cx="7334250" cy="97155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standard deviation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is defined as the positive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square root of the variance.</a:t>
            </a:r>
          </a:p>
        </p:txBody>
      </p: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2657475" y="4122738"/>
            <a:ext cx="3819525" cy="665162"/>
            <a:chOff x="1674" y="2597"/>
            <a:chExt cx="2406" cy="4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674" y="2597"/>
              <a:ext cx="2406" cy="419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680" y="2604"/>
              <a:ext cx="2388" cy="39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Var(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 </a:t>
              </a:r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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-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3262313" y="2171700"/>
            <a:ext cx="2655887" cy="630238"/>
            <a:chOff x="2055" y="1368"/>
            <a:chExt cx="1673" cy="39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055" y="1370"/>
              <a:ext cx="1673" cy="395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2064" y="1368"/>
              <a:ext cx="1656" cy="38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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xf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609850" y="1586706"/>
            <a:ext cx="3981450" cy="3360738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71513" y="1100138"/>
            <a:ext cx="7772400" cy="4595812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Expected Value of a Discrete Random Variable</a:t>
            </a:r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Example:  DiCarlo Motors, Inc.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1809750" y="5245100"/>
            <a:ext cx="3181350" cy="952500"/>
          </a:xfrm>
          <a:prstGeom prst="wedgeRoundRectCallout">
            <a:avLst>
              <a:gd name="adj1" fmla="val 63574"/>
              <a:gd name="adj2" fmla="val -95667"/>
              <a:gd name="adj3" fmla="val 16667"/>
            </a:avLst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expected number of cars sold in a day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609850" y="1676400"/>
            <a:ext cx="3619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	    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xf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0	       .18	   .00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1	       .39	   .39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2	       .24	   .48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3	       .14	   .42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4	       .04	   .16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5             .01        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.05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  1.50</a:t>
            </a: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5429250" y="4406900"/>
            <a:ext cx="819150" cy="4762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54138" y="2035175"/>
            <a:ext cx="6546850" cy="3328988"/>
          </a:xfrm>
          <a:prstGeom prst="rect">
            <a:avLst/>
          </a:prstGeom>
          <a:gradFill flip="none" rotWithShape="1">
            <a:gsLst>
              <a:gs pos="0">
                <a:srgbClr val="004F76">
                  <a:shade val="30000"/>
                  <a:satMod val="115000"/>
                </a:srgbClr>
              </a:gs>
              <a:gs pos="50000">
                <a:srgbClr val="004F76">
                  <a:shade val="67500"/>
                  <a:satMod val="115000"/>
                </a:srgbClr>
              </a:gs>
              <a:gs pos="100000">
                <a:srgbClr val="004F7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688" y="1125538"/>
            <a:ext cx="7772400" cy="51625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66FFFF"/>
                </a:solidFill>
              </a:rPr>
              <a:t>Variance and Standard Deviation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>
                <a:solidFill>
                  <a:srgbClr val="66FFFF"/>
                </a:solidFill>
              </a:rPr>
              <a:t>	  of a Discrete Random Variable</a:t>
            </a:r>
            <a:endParaRPr lang="en-US" sz="200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631950" y="2578100"/>
            <a:ext cx="598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517650" y="2641600"/>
            <a:ext cx="533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451100" y="2635250"/>
            <a:ext cx="7429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-1.5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-0.5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0.5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1.5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2.5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3.5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841750" y="2635250"/>
            <a:ext cx="9334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2.25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0.25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0.25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2.25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6.25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12.25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194300" y="2641600"/>
            <a:ext cx="685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.18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.39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.24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.14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.04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.01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451600" y="2641600"/>
            <a:ext cx="9334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.4050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.0975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.0600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.3150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.2500</a:t>
            </a:r>
          </a:p>
          <a:p>
            <a:pPr>
              <a:lnSpc>
                <a:spcPct val="110000"/>
              </a:lnSpc>
            </a:pP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.1225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508250" y="2044700"/>
            <a:ext cx="8001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822700" y="2025650"/>
            <a:ext cx="1066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251450" y="2025650"/>
            <a:ext cx="685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6203950" y="2025650"/>
            <a:ext cx="1485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4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2178050" y="4794250"/>
            <a:ext cx="56007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Variance of daily sales =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 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= 1.2500</a:t>
            </a:r>
            <a:endParaRPr lang="en-US" baseline="30000"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517650" y="202565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7518400" y="4095750"/>
            <a:ext cx="1339850" cy="863600"/>
          </a:xfrm>
          <a:prstGeom prst="wedgeRoundRectCallout">
            <a:avLst>
              <a:gd name="adj1" fmla="val -67296"/>
              <a:gd name="adj2" fmla="val 49264"/>
              <a:gd name="adj3" fmla="val 16667"/>
            </a:avLst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cars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squared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098550" y="5327650"/>
            <a:ext cx="7105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Standard deviation of daily sales = 1.118 cars</a:t>
            </a:r>
          </a:p>
        </p:txBody>
      </p:sp>
      <p:sp>
        <p:nvSpPr>
          <p:cNvPr id="13344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Example:  DiCarlo Motors, Inc.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104900"/>
            <a:ext cx="7886700" cy="4572000"/>
          </a:xfrm>
          <a:noFill/>
          <a:ln/>
        </p:spPr>
        <p:txBody>
          <a:bodyPr/>
          <a:lstStyle/>
          <a:p>
            <a:pPr marL="457200" indent="-457200"/>
            <a:r>
              <a:rPr lang="en-US">
                <a:solidFill>
                  <a:srgbClr val="66FFFF"/>
                </a:solidFill>
              </a:rPr>
              <a:t>Four Properties of a Binomial Experiment</a:t>
            </a:r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92200" y="3810000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342900"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3.  The probability of a success, denoted by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does</a:t>
            </a:r>
          </a:p>
          <a:p>
            <a:pPr marL="457200" indent="-342900"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not change from trial to trial.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92200" y="4933950"/>
            <a:ext cx="7175500" cy="66040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342900"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4.  The trials are independent.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092200" y="2686050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2.  Two outcomes,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failure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are possible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on each trial.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092200" y="1562100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1.  The experiment consists of a sequence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identical trials.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515100" y="4543425"/>
            <a:ext cx="1943100" cy="914400"/>
          </a:xfrm>
          <a:prstGeom prst="wedgeRoundRectCallout">
            <a:avLst>
              <a:gd name="adj1" fmla="val -94199"/>
              <a:gd name="adj2" fmla="val -56079"/>
              <a:gd name="adj3" fmla="val 16667"/>
            </a:avLst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stationarity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assumption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Probability Distribution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04900" y="1244600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Our interest is in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number of successes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occurring in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trials.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104900" y="2368550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We let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denote the number of successes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occurring in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trials.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965200" y="2736850"/>
            <a:ext cx="7219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80057">
                        <a:gamma/>
                        <a:shade val="46275"/>
                        <a:invGamma/>
                      </a:srgbClr>
                    </a:gs>
                    <a:gs pos="50000">
                      <a:srgbClr val="980057"/>
                    </a:gs>
                    <a:gs pos="100000">
                      <a:srgbClr val="980057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where: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the probability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successes in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trials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the number of trials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the probability of success on any one trial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268538" y="1697038"/>
            <a:ext cx="4484687" cy="1063625"/>
          </a:xfrm>
          <a:prstGeom prst="rect">
            <a:avLst/>
          </a:prstGeom>
          <a:solidFill>
            <a:srgbClr val="004F76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7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46350" y="1792288"/>
          <a:ext cx="39639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6" name="Equation" r:id="rId4" imgW="1765080" imgH="393480" progId="Equation.DSMT4">
                  <p:embed/>
                </p:oleObj>
              </mc:Choice>
              <mc:Fallback>
                <p:oleObj name="Equation" r:id="rId4" imgW="1765080" imgH="39348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1792288"/>
                        <a:ext cx="39639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8398" dir="3806097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Distribution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665163" y="1104900"/>
            <a:ext cx="77724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Function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47638"/>
            <a:ext cx="7772400" cy="814387"/>
          </a:xfrm>
          <a:noFill/>
          <a:ln/>
        </p:spPr>
        <p:txBody>
          <a:bodyPr/>
          <a:lstStyle/>
          <a:p>
            <a:r>
              <a:rPr lang="en-US"/>
              <a:t>Chapter 3, Part A</a:t>
            </a:r>
            <a:br>
              <a:rPr lang="en-US"/>
            </a:br>
            <a:r>
              <a:rPr lang="en-US"/>
              <a:t> Probability Distributions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08913" cy="1955800"/>
          </a:xfrm>
          <a:noFill/>
          <a:ln/>
        </p:spPr>
        <p:txBody>
          <a:bodyPr/>
          <a:lstStyle/>
          <a:p>
            <a:r>
              <a:rPr lang="en-US"/>
              <a:t>Random Variables</a:t>
            </a:r>
          </a:p>
          <a:p>
            <a:r>
              <a:rPr lang="en-US"/>
              <a:t>Discrete Probability Distributions</a:t>
            </a:r>
          </a:p>
          <a:p>
            <a:r>
              <a:rPr lang="en-US"/>
              <a:t>Binomial Probability Distribution</a:t>
            </a:r>
          </a:p>
          <a:p>
            <a:r>
              <a:rPr lang="en-US"/>
              <a:t>Poisson Probability 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95900" y="2971800"/>
            <a:ext cx="3352800" cy="2838450"/>
            <a:chOff x="5295900" y="2971800"/>
            <a:chExt cx="3352800" cy="2838450"/>
          </a:xfrm>
        </p:grpSpPr>
        <p:sp>
          <p:nvSpPr>
            <p:cNvPr id="5149" name="AutoShape 29"/>
            <p:cNvSpPr>
              <a:spLocks noChangeArrowheads="1"/>
            </p:cNvSpPr>
            <p:nvPr/>
          </p:nvSpPr>
          <p:spPr bwMode="auto">
            <a:xfrm>
              <a:off x="5295900" y="2971800"/>
              <a:ext cx="3352800" cy="28384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5881688" y="3200400"/>
              <a:ext cx="0" cy="2106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5888038" y="5329238"/>
              <a:ext cx="25987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5794375" y="3551238"/>
              <a:ext cx="166688" cy="1331913"/>
              <a:chOff x="1958" y="2657"/>
              <a:chExt cx="105" cy="839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1963" y="3496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1963" y="321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>
                <a:off x="1958" y="2936"/>
                <a:ext cx="1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1963" y="265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50" name="Group 30"/>
            <p:cNvGrpSpPr>
              <a:grpSpLocks/>
            </p:cNvGrpSpPr>
            <p:nvPr/>
          </p:nvGrpSpPr>
          <p:grpSpPr bwMode="auto">
            <a:xfrm>
              <a:off x="5402263" y="3403600"/>
              <a:ext cx="334963" cy="1590675"/>
              <a:chOff x="3403" y="2288"/>
              <a:chExt cx="211" cy="1002"/>
            </a:xfrm>
          </p:grpSpPr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3403" y="3127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</a:rPr>
                  <a:t>.10</a:t>
                </a: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3406" y="2856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</a:rPr>
                  <a:t>.20</a:t>
                </a: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3406" y="2567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</a:rPr>
                  <a:t>.30</a:t>
                </a: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3406" y="2288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</a:rPr>
                  <a:t>.40</a:t>
                </a:r>
              </a:p>
            </p:txBody>
          </p:sp>
        </p:grp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6219825" y="5408613"/>
              <a:ext cx="2079625" cy="25876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0162" rIns="61912" bIns="30162">
              <a:spAutoFit/>
            </a:bodyPr>
            <a:lstStyle/>
            <a:p>
              <a:pPr algn="l" defTabSz="400050"/>
              <a:r>
                <a:rPr lang="en-US" sz="1300">
                  <a:effectLst/>
                </a:rPr>
                <a:t> 0       </a:t>
              </a:r>
              <a:r>
                <a:rPr lang="en-US" sz="1000">
                  <a:effectLst/>
                </a:rPr>
                <a:t> </a:t>
              </a:r>
              <a:r>
                <a:rPr lang="en-US" sz="1300">
                  <a:effectLst/>
                </a:rPr>
                <a:t>  1      </a:t>
              </a:r>
              <a:r>
                <a:rPr lang="en-US" sz="800">
                  <a:effectLst/>
                </a:rPr>
                <a:t> </a:t>
              </a:r>
              <a:r>
                <a:rPr lang="en-US" sz="1300">
                  <a:effectLst/>
                </a:rPr>
                <a:t>  2         3         4</a:t>
              </a:r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rot="5400000">
              <a:off x="6281738" y="5324475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rot="5400000">
              <a:off x="6762750" y="5324475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rot="5400000">
              <a:off x="7200900" y="5318125"/>
              <a:ext cx="160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rot="5400000">
              <a:off x="7664450" y="5324475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rot="5400000">
              <a:off x="8115300" y="5324475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6359525" y="3535363"/>
              <a:ext cx="0" cy="1779588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6835775" y="4195763"/>
              <a:ext cx="0" cy="110490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7281863" y="4440238"/>
              <a:ext cx="0" cy="860425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7739063" y="5014913"/>
              <a:ext cx="0" cy="300038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8191500" y="4883150"/>
              <a:ext cx="0" cy="417513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2268538" y="1697038"/>
            <a:ext cx="4637087" cy="1063625"/>
          </a:xfrm>
          <a:prstGeom prst="rect">
            <a:avLst/>
          </a:prstGeom>
          <a:solidFill>
            <a:srgbClr val="004F76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6681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03488" y="1792288"/>
          <a:ext cx="41640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8" name="Equation" r:id="rId4" imgW="1854000" imgH="393480" progId="Equation.DSMT4">
                  <p:embed/>
                </p:oleObj>
              </mc:Choice>
              <mc:Fallback>
                <p:oleObj name="Equation" r:id="rId4" imgW="1854000" imgH="39348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92288"/>
                        <a:ext cx="416401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Distribution</a:t>
            </a: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665163" y="1104900"/>
            <a:ext cx="77724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Function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3440113" y="1757363"/>
            <a:ext cx="1504950" cy="1047750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4849813" y="1757363"/>
            <a:ext cx="1958975" cy="885825"/>
          </a:xfrm>
          <a:prstGeom prst="ellips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4832350" y="3155950"/>
            <a:ext cx="3962400" cy="1333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of a particular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sequence of trial outcomes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with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successes in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trials</a:t>
            </a:r>
          </a:p>
        </p:txBody>
      </p:sp>
      <p:sp>
        <p:nvSpPr>
          <p:cNvPr id="156687" name="AutoShape 15"/>
          <p:cNvSpPr>
            <a:spLocks noChangeArrowheads="1"/>
          </p:cNvSpPr>
          <p:nvPr/>
        </p:nvSpPr>
        <p:spPr bwMode="auto">
          <a:xfrm>
            <a:off x="469900" y="3562350"/>
            <a:ext cx="4000500" cy="1314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Number of experimental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outcomes providing exactly</a:t>
            </a:r>
          </a:p>
          <a:p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successes in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trials</a:t>
            </a:r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6089650" y="2609850"/>
            <a:ext cx="304800" cy="51435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 flipH="1">
            <a:off x="3155950" y="2622550"/>
            <a:ext cx="495300" cy="57785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3262313" y="2736850"/>
            <a:ext cx="681037" cy="819150"/>
          </a:xfrm>
          <a:prstGeom prst="line">
            <a:avLst/>
          </a:prstGeom>
          <a:noFill/>
          <a:ln w="57150">
            <a:solidFill>
              <a:srgbClr val="5A468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50" name="Rectangle 418"/>
          <p:cNvSpPr>
            <a:spLocks noChangeArrowheads="1"/>
          </p:cNvSpPr>
          <p:nvPr/>
        </p:nvSpPr>
        <p:spPr bwMode="auto">
          <a:xfrm>
            <a:off x="1244600" y="3187700"/>
            <a:ext cx="6934200" cy="26162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674688" y="1104900"/>
            <a:ext cx="77724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Distribution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	The store manager estimates that the probability of a customer making a purchase is 0.30.  What is the probability that 2 of the next 3 customers entering the store make a purchase?	     </a:t>
            </a:r>
          </a:p>
        </p:txBody>
      </p:sp>
      <p:graphicFrame>
        <p:nvGraphicFramePr>
          <p:cNvPr id="146845" name="Object 4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01763" y="3862388"/>
          <a:ext cx="4157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69" name="Equation" r:id="rId4" imgW="3821040" imgH="747360" progId="Equation.DSMT4">
                  <p:embed/>
                </p:oleObj>
              </mc:Choice>
              <mc:Fallback>
                <p:oleObj name="Equation" r:id="rId4" imgW="3821040" imgH="747360" progId="Equation.DSMT4">
                  <p:embed/>
                  <p:pic>
                    <p:nvPicPr>
                      <p:cNvPr id="0" name="Object 4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3862388"/>
                        <a:ext cx="415766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846" name="Object 4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38275" y="4787900"/>
          <a:ext cx="64627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70" name="Equation" r:id="rId6" imgW="2806560" imgH="393480" progId="Equation.DSMT4">
                  <p:embed/>
                </p:oleObj>
              </mc:Choice>
              <mc:Fallback>
                <p:oleObj name="Equation" r:id="rId6" imgW="2806560" imgH="393480" progId="Equation.DSMT4">
                  <p:embed/>
                  <p:pic>
                    <p:nvPicPr>
                      <p:cNvPr id="0" name="Object 4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787900"/>
                        <a:ext cx="64627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847" name="Oval 415"/>
          <p:cNvSpPr>
            <a:spLocks noChangeArrowheads="1"/>
          </p:cNvSpPr>
          <p:nvPr/>
        </p:nvSpPr>
        <p:spPr bwMode="auto">
          <a:xfrm>
            <a:off x="7131050" y="4889500"/>
            <a:ext cx="819150" cy="552450"/>
          </a:xfrm>
          <a:prstGeom prst="ellips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848" name="Rectangle 416"/>
          <p:cNvSpPr>
            <a:spLocks noChangeArrowheads="1"/>
          </p:cNvSpPr>
          <p:nvPr/>
        </p:nvSpPr>
        <p:spPr bwMode="auto">
          <a:xfrm>
            <a:off x="2616200" y="3244850"/>
            <a:ext cx="4038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Let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:   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.30,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3,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2</a:t>
            </a:r>
          </a:p>
        </p:txBody>
      </p:sp>
      <p:sp>
        <p:nvSpPr>
          <p:cNvPr id="146852" name="Rectangle 420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Nastke Clothing Store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1988" y="1014413"/>
            <a:ext cx="7772400" cy="5062537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Tree Diagram</a:t>
            </a:r>
          </a:p>
        </p:txBody>
      </p:sp>
      <p:sp>
        <p:nvSpPr>
          <p:cNvPr id="19525" name="Rectangle 69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Example:  Nastke Clothing Store</a:t>
            </a:r>
          </a:p>
        </p:txBody>
      </p:sp>
      <p:sp>
        <p:nvSpPr>
          <p:cNvPr id="19536" name="Rectangle 80"/>
          <p:cNvSpPr>
            <a:spLocks noChangeArrowheads="1"/>
          </p:cNvSpPr>
          <p:nvPr/>
        </p:nvSpPr>
        <p:spPr bwMode="auto">
          <a:xfrm>
            <a:off x="633413" y="1484313"/>
            <a:ext cx="8083550" cy="464978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768350" y="1568450"/>
            <a:ext cx="1792288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   </a:t>
            </a:r>
            <a:r>
              <a:rPr lang="en-US" sz="2000" u="sng">
                <a:effectLst/>
              </a:rPr>
              <a:t>1</a:t>
            </a:r>
            <a:r>
              <a:rPr lang="en-US" sz="2000" u="sng" baseline="30000">
                <a:effectLst/>
              </a:rPr>
              <a:t>st</a:t>
            </a:r>
            <a:r>
              <a:rPr lang="en-US" sz="2000" u="sng">
                <a:effectLst/>
              </a:rPr>
              <a:t> Customer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2781300" y="1568450"/>
            <a:ext cx="16764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effectLst/>
              </a:rPr>
              <a:t>2</a:t>
            </a:r>
            <a:r>
              <a:rPr lang="en-US" sz="2000" u="sng" baseline="30000">
                <a:effectLst/>
              </a:rPr>
              <a:t>nd</a:t>
            </a:r>
            <a:r>
              <a:rPr lang="en-US" sz="2000" u="sng">
                <a:effectLst/>
              </a:rPr>
              <a:t> Customer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4795838" y="1568450"/>
            <a:ext cx="16446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effectLst/>
              </a:rPr>
              <a:t>3</a:t>
            </a:r>
            <a:r>
              <a:rPr lang="en-US" sz="2000" u="sng" baseline="30000">
                <a:effectLst/>
              </a:rPr>
              <a:t>rd</a:t>
            </a:r>
            <a:r>
              <a:rPr lang="en-US" sz="2000" u="sng">
                <a:effectLst/>
              </a:rPr>
              <a:t> Customer</a:t>
            </a: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6899275" y="1530350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i="1" u="sng">
                <a:effectLst/>
              </a:rPr>
              <a:t>x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7715250" y="1571625"/>
            <a:ext cx="7778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u="sng">
                <a:effectLst/>
              </a:rPr>
              <a:t>Prob.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000125" y="2971800"/>
            <a:ext cx="1520825" cy="984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998538" y="4014788"/>
            <a:ext cx="1516062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2644775" y="4614863"/>
            <a:ext cx="19272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4697413" y="2189163"/>
            <a:ext cx="1901825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2636838" y="2455863"/>
            <a:ext cx="196215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649538" y="2963863"/>
            <a:ext cx="19685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706938" y="2487613"/>
            <a:ext cx="1906587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638425" y="5114925"/>
            <a:ext cx="191293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638675" y="1660525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711700" y="3227388"/>
            <a:ext cx="1887538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4702175" y="3511550"/>
            <a:ext cx="1897063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4711700" y="5353050"/>
            <a:ext cx="191135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4721225" y="5599113"/>
            <a:ext cx="1878013" cy="280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4700588" y="4598988"/>
            <a:ext cx="188912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4706938" y="4318000"/>
            <a:ext cx="191135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1087438" y="2682875"/>
            <a:ext cx="1312862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Purchases</a:t>
            </a:r>
          </a:p>
          <a:p>
            <a:pPr algn="l"/>
            <a:r>
              <a:rPr lang="en-US" sz="2000">
                <a:effectLst/>
              </a:rPr>
              <a:t>   (.3)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1104900" y="4592638"/>
            <a:ext cx="1241425" cy="1003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   (.7)</a:t>
            </a:r>
          </a:p>
          <a:p>
            <a:pPr algn="l"/>
            <a:r>
              <a:rPr lang="en-US" sz="2000">
                <a:effectLst/>
              </a:rPr>
              <a:t>Does Not</a:t>
            </a:r>
          </a:p>
          <a:p>
            <a:pPr algn="l"/>
            <a:r>
              <a:rPr lang="en-US" sz="2000">
                <a:effectLst/>
              </a:rPr>
              <a:t>Purchase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915150" y="1979613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3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910388" y="4132263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2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6910388" y="5718175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0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6915150" y="3008313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2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6915150" y="2517775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2</a:t>
            </a: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2749550" y="4189413"/>
            <a:ext cx="1312863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Purchases</a:t>
            </a:r>
          </a:p>
          <a:p>
            <a:pPr algn="l"/>
            <a:r>
              <a:rPr lang="en-US" sz="2000">
                <a:effectLst/>
              </a:rPr>
              <a:t>    (.3)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2755900" y="2036763"/>
            <a:ext cx="1312863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Purchases</a:t>
            </a:r>
          </a:p>
          <a:p>
            <a:pPr algn="l"/>
            <a:r>
              <a:rPr lang="en-US" sz="2000">
                <a:effectLst/>
              </a:rPr>
              <a:t>   (.3)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4749800" y="2555875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DNP (.7)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2705100" y="3255963"/>
            <a:ext cx="1627188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Does Not</a:t>
            </a:r>
          </a:p>
          <a:p>
            <a:pPr algn="l"/>
            <a:r>
              <a:rPr lang="en-US" sz="2000">
                <a:effectLst/>
              </a:rPr>
              <a:t>Purchase (.7)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2705100" y="5380038"/>
            <a:ext cx="1627188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Does Not</a:t>
            </a:r>
          </a:p>
          <a:p>
            <a:pPr algn="l"/>
            <a:r>
              <a:rPr lang="en-US" sz="2000">
                <a:effectLst/>
              </a:rPr>
              <a:t>Purchase (.7)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4729163" y="3635375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DNP (.7)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4735513" y="4719638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DNP (.7)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4737100" y="5711825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DNP (.7)</a:t>
            </a: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4746625" y="4060825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 (.3)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4741863" y="5078413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 (.3)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4765675" y="2962275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 (.3)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4772025" y="1941513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 (.3)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7696200" y="194151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.027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7715250" y="299561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.063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7734300" y="413226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.063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7734300" y="5718175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.343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7715250" y="247491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.063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6886575" y="4657725"/>
            <a:ext cx="350838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effectLst/>
              </a:rPr>
              <a:t>1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6889750" y="5172075"/>
            <a:ext cx="3492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effectLst/>
              </a:rPr>
              <a:t>1</a:t>
            </a:r>
          </a:p>
        </p:txBody>
      </p:sp>
      <p:sp>
        <p:nvSpPr>
          <p:cNvPr id="19520" name="Rectangle 64"/>
          <p:cNvSpPr>
            <a:spLocks noChangeArrowheads="1"/>
          </p:cNvSpPr>
          <p:nvPr/>
        </p:nvSpPr>
        <p:spPr bwMode="auto">
          <a:xfrm>
            <a:off x="7789863" y="358616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effectLst/>
              </a:rPr>
              <a:t>.147</a:t>
            </a: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7785100" y="4660900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effectLst/>
              </a:rPr>
              <a:t>.147</a:t>
            </a: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7781925" y="5172075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effectLst/>
              </a:rPr>
              <a:t>.147</a:t>
            </a:r>
          </a:p>
        </p:txBody>
      </p:sp>
      <p:sp>
        <p:nvSpPr>
          <p:cNvPr id="19531" name="Oval 75"/>
          <p:cNvSpPr>
            <a:spLocks noChangeArrowheads="1"/>
          </p:cNvSpPr>
          <p:nvPr/>
        </p:nvSpPr>
        <p:spPr bwMode="auto">
          <a:xfrm>
            <a:off x="4559300" y="3417888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>
            <a:off x="2586038" y="1654175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>
            <a:off x="6605588" y="1655763"/>
            <a:ext cx="0" cy="42814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25513" y="1624013"/>
            <a:ext cx="0" cy="43068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18" name="Oval 162"/>
          <p:cNvSpPr>
            <a:spLocks noChangeArrowheads="1"/>
          </p:cNvSpPr>
          <p:nvPr/>
        </p:nvSpPr>
        <p:spPr bwMode="auto">
          <a:xfrm>
            <a:off x="4559300" y="2393950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619" name="Oval 163"/>
          <p:cNvSpPr>
            <a:spLocks noChangeArrowheads="1"/>
          </p:cNvSpPr>
          <p:nvPr/>
        </p:nvSpPr>
        <p:spPr bwMode="auto">
          <a:xfrm>
            <a:off x="2511425" y="2894013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620" name="Oval 164"/>
          <p:cNvSpPr>
            <a:spLocks noChangeArrowheads="1"/>
          </p:cNvSpPr>
          <p:nvPr/>
        </p:nvSpPr>
        <p:spPr bwMode="auto">
          <a:xfrm>
            <a:off x="2511425" y="5032375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621" name="Oval 165"/>
          <p:cNvSpPr>
            <a:spLocks noChangeArrowheads="1"/>
          </p:cNvSpPr>
          <p:nvPr/>
        </p:nvSpPr>
        <p:spPr bwMode="auto">
          <a:xfrm>
            <a:off x="4564063" y="4522788"/>
            <a:ext cx="144462" cy="139700"/>
          </a:xfrm>
          <a:prstGeom prst="ellipse">
            <a:avLst/>
          </a:prstGeom>
          <a:solidFill>
            <a:srgbClr val="7E0048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622" name="Oval 166"/>
          <p:cNvSpPr>
            <a:spLocks noChangeArrowheads="1"/>
          </p:cNvSpPr>
          <p:nvPr/>
        </p:nvSpPr>
        <p:spPr bwMode="auto">
          <a:xfrm>
            <a:off x="4564063" y="5508625"/>
            <a:ext cx="144462" cy="139700"/>
          </a:xfrm>
          <a:prstGeom prst="ellipse">
            <a:avLst/>
          </a:prstGeom>
          <a:solidFill>
            <a:srgbClr val="7E0048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623" name="Oval 167"/>
          <p:cNvSpPr>
            <a:spLocks noChangeArrowheads="1"/>
          </p:cNvSpPr>
          <p:nvPr/>
        </p:nvSpPr>
        <p:spPr bwMode="auto">
          <a:xfrm>
            <a:off x="860425" y="3913188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624" name="Oval 168"/>
          <p:cNvSpPr>
            <a:spLocks noChangeArrowheads="1"/>
          </p:cNvSpPr>
          <p:nvPr/>
        </p:nvSpPr>
        <p:spPr bwMode="auto">
          <a:xfrm>
            <a:off x="7642225" y="2430463"/>
            <a:ext cx="812800" cy="465137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5" name="Rectangle 169"/>
          <p:cNvSpPr>
            <a:spLocks noChangeArrowheads="1"/>
          </p:cNvSpPr>
          <p:nvPr/>
        </p:nvSpPr>
        <p:spPr bwMode="auto">
          <a:xfrm>
            <a:off x="6896100" y="3581400"/>
            <a:ext cx="350838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9626" name="Oval 170"/>
          <p:cNvSpPr>
            <a:spLocks noChangeArrowheads="1"/>
          </p:cNvSpPr>
          <p:nvPr/>
        </p:nvSpPr>
        <p:spPr bwMode="auto">
          <a:xfrm>
            <a:off x="7637463" y="2951163"/>
            <a:ext cx="812800" cy="465137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7" name="Oval 171"/>
          <p:cNvSpPr>
            <a:spLocks noChangeArrowheads="1"/>
          </p:cNvSpPr>
          <p:nvPr/>
        </p:nvSpPr>
        <p:spPr bwMode="auto">
          <a:xfrm>
            <a:off x="7646988" y="4095750"/>
            <a:ext cx="812800" cy="465138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8" name="Oval 172"/>
          <p:cNvSpPr>
            <a:spLocks noChangeArrowheads="1"/>
          </p:cNvSpPr>
          <p:nvPr/>
        </p:nvSpPr>
        <p:spPr bwMode="auto">
          <a:xfrm>
            <a:off x="6762750" y="2490788"/>
            <a:ext cx="573088" cy="4508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9" name="Oval 173"/>
          <p:cNvSpPr>
            <a:spLocks noChangeArrowheads="1"/>
          </p:cNvSpPr>
          <p:nvPr/>
        </p:nvSpPr>
        <p:spPr bwMode="auto">
          <a:xfrm>
            <a:off x="6784975" y="2974975"/>
            <a:ext cx="560388" cy="4508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0" name="Oval 174"/>
          <p:cNvSpPr>
            <a:spLocks noChangeArrowheads="1"/>
          </p:cNvSpPr>
          <p:nvPr/>
        </p:nvSpPr>
        <p:spPr bwMode="auto">
          <a:xfrm>
            <a:off x="6761163" y="4094163"/>
            <a:ext cx="560387" cy="4508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Binomial Probability 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5100" y="4046538"/>
            <a:ext cx="3668712" cy="733425"/>
            <a:chOff x="2705100" y="4046538"/>
            <a:chExt cx="3668712" cy="733425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2705100" y="4046538"/>
              <a:ext cx="3668712" cy="733425"/>
            </a:xfrm>
            <a:prstGeom prst="rect">
              <a:avLst/>
            </a:prstGeom>
            <a:solidFill>
              <a:srgbClr val="004F76"/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4" name="Object 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5323167"/>
                </p:ext>
              </p:extLst>
            </p:nvPr>
          </p:nvGraphicFramePr>
          <p:xfrm>
            <a:off x="3519487" y="4170363"/>
            <a:ext cx="207962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1" name="Equation" r:id="rId4" imgW="914400" imgH="241200" progId="Equation.DSMT4">
                    <p:embed/>
                  </p:oleObj>
                </mc:Choice>
                <mc:Fallback>
                  <p:oleObj name="Equation" r:id="rId4" imgW="914400" imgH="241200" progId="Equation.DSMT4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9487" y="4170363"/>
                          <a:ext cx="2079625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28398" dir="3806097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104900"/>
            <a:ext cx="7886700" cy="43434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Expected Value</a:t>
            </a:r>
          </a:p>
          <a:p>
            <a:pPr>
              <a:buFont typeface="Monotype Sorts" pitchFamily="2" charset="2"/>
              <a:buNone/>
            </a:pPr>
            <a:r>
              <a:rPr lang="en-US" sz="1200"/>
              <a:t>	</a:t>
            </a:r>
            <a:r>
              <a:rPr lang="en-US" sz="800"/>
              <a:t>			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			</a:t>
            </a:r>
            <a:r>
              <a:rPr lang="en-US" i="1"/>
              <a:t> </a:t>
            </a:r>
            <a:endParaRPr lang="en-US"/>
          </a:p>
          <a:p>
            <a:endParaRPr lang="en-US" sz="800">
              <a:solidFill>
                <a:srgbClr val="FFFF00"/>
              </a:solidFill>
              <a:effectLst/>
            </a:endParaRPr>
          </a:p>
          <a:p>
            <a:r>
              <a:rPr lang="en-US">
                <a:solidFill>
                  <a:srgbClr val="66FFFF"/>
                </a:solidFill>
              </a:rPr>
              <a:t>Variance</a:t>
            </a:r>
          </a:p>
          <a:p>
            <a:pPr>
              <a:buFont typeface="Monotype Sorts" pitchFamily="2" charset="2"/>
              <a:buNone/>
            </a:pPr>
            <a:endParaRPr lang="en-US" sz="1200">
              <a:solidFill>
                <a:srgbClr val="FFFF00"/>
              </a:solidFill>
            </a:endParaRPr>
          </a:p>
          <a:p>
            <a:pPr lvl="3"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</a:t>
            </a:r>
          </a:p>
          <a:p>
            <a:endParaRPr lang="en-US" sz="800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66FFFF"/>
                </a:solidFill>
              </a:rPr>
              <a:t>Standard Deviation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2730500" y="1593851"/>
            <a:ext cx="3638550" cy="685800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np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730500" y="2770188"/>
            <a:ext cx="3643312" cy="836611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marL="342900" lvl="3" algn="l">
              <a:spcBef>
                <a:spcPct val="2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Var(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 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(1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104900"/>
            <a:ext cx="7886700" cy="4572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Binomial Probability Distribution</a:t>
            </a:r>
          </a:p>
          <a:p>
            <a:pPr lvl="1"/>
            <a:r>
              <a:rPr lang="en-US">
                <a:solidFill>
                  <a:srgbClr val="66FFFF"/>
                </a:solidFill>
              </a:rPr>
              <a:t>Expected Value</a:t>
            </a:r>
          </a:p>
          <a:p>
            <a:pPr lvl="1">
              <a:buFontTx/>
              <a:buNone/>
            </a:pPr>
            <a:r>
              <a:rPr lang="en-US" i="1"/>
              <a:t>	</a:t>
            </a:r>
          </a:p>
          <a:p>
            <a:pPr lvl="1">
              <a:buFontTx/>
              <a:buNone/>
            </a:pPr>
            <a:r>
              <a:rPr lang="en-US" i="1"/>
              <a:t>	      </a:t>
            </a:r>
            <a:endParaRPr lang="en-US"/>
          </a:p>
          <a:p>
            <a:pPr lvl="1"/>
            <a:r>
              <a:rPr lang="en-US">
                <a:solidFill>
                  <a:srgbClr val="66FFFF"/>
                </a:solidFill>
              </a:rPr>
              <a:t>Variance</a:t>
            </a:r>
          </a:p>
          <a:p>
            <a:pPr lvl="1">
              <a:buFontTx/>
              <a:buNone/>
            </a:pPr>
            <a:r>
              <a:rPr lang="en-US"/>
              <a:t>		 </a:t>
            </a:r>
          </a:p>
          <a:p>
            <a:pPr lvl="1">
              <a:buFontTx/>
              <a:buNone/>
            </a:pPr>
            <a:r>
              <a:rPr lang="en-US"/>
              <a:t>	                </a:t>
            </a:r>
          </a:p>
          <a:p>
            <a:pPr lvl="1"/>
            <a:r>
              <a:rPr lang="en-US">
                <a:solidFill>
                  <a:srgbClr val="66FFFF"/>
                </a:solidFill>
              </a:rPr>
              <a:t>Standard Deviation</a:t>
            </a:r>
          </a:p>
        </p:txBody>
      </p: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1814513" y="4618038"/>
            <a:ext cx="5783262" cy="733425"/>
          </a:xfrm>
          <a:prstGeom prst="rect">
            <a:avLst/>
          </a:prstGeom>
          <a:solidFill>
            <a:srgbClr val="004F76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08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02080"/>
              </p:ext>
            </p:extLst>
          </p:nvPr>
        </p:nvGraphicFramePr>
        <p:xfrm>
          <a:off x="2549525" y="4468812"/>
          <a:ext cx="47259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" name="Equation" r:id="rId4" imgW="419040" imgH="88560" progId="Equation.DSMT4">
                  <p:embed/>
                </p:oleObj>
              </mc:Choice>
              <mc:Fallback>
                <p:oleObj name="Equation" r:id="rId4" imgW="419040" imgH="8856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468812"/>
                        <a:ext cx="47259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94" name="Group 90"/>
          <p:cNvGrpSpPr>
            <a:grpSpLocks/>
          </p:cNvGrpSpPr>
          <p:nvPr/>
        </p:nvGrpSpPr>
        <p:grpSpPr bwMode="auto">
          <a:xfrm>
            <a:off x="1814513" y="2027238"/>
            <a:ext cx="5780087" cy="733425"/>
            <a:chOff x="1151" y="1301"/>
            <a:chExt cx="3535" cy="462"/>
          </a:xfrm>
          <a:solidFill>
            <a:srgbClr val="004F7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588" name="Rectangle 84"/>
            <p:cNvSpPr>
              <a:spLocks noChangeArrowheads="1"/>
            </p:cNvSpPr>
            <p:nvPr/>
          </p:nvSpPr>
          <p:spPr bwMode="auto">
            <a:xfrm>
              <a:off x="1151" y="1301"/>
              <a:ext cx="3535" cy="46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89" name="Rectangle 85"/>
            <p:cNvSpPr>
              <a:spLocks noChangeArrowheads="1"/>
            </p:cNvSpPr>
            <p:nvPr/>
          </p:nvSpPr>
          <p:spPr bwMode="auto">
            <a:xfrm>
              <a:off x="1188" y="1332"/>
              <a:ext cx="3468" cy="39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3(.3) =  .9  customers out of  3</a:t>
              </a:r>
            </a:p>
          </p:txBody>
        </p:sp>
      </p:grpSp>
      <p:grpSp>
        <p:nvGrpSpPr>
          <p:cNvPr id="21595" name="Group 91"/>
          <p:cNvGrpSpPr>
            <a:grpSpLocks/>
          </p:cNvGrpSpPr>
          <p:nvPr/>
        </p:nvGrpSpPr>
        <p:grpSpPr bwMode="auto">
          <a:xfrm>
            <a:off x="1814513" y="3303588"/>
            <a:ext cx="5802312" cy="733425"/>
            <a:chOff x="1151" y="2105"/>
            <a:chExt cx="3547" cy="462"/>
          </a:xfrm>
          <a:solidFill>
            <a:srgbClr val="004F7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587" name="Rectangle 83"/>
            <p:cNvSpPr>
              <a:spLocks noChangeArrowheads="1"/>
            </p:cNvSpPr>
            <p:nvPr/>
          </p:nvSpPr>
          <p:spPr bwMode="auto">
            <a:xfrm>
              <a:off x="1151" y="2105"/>
              <a:ext cx="3547" cy="46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90" name="Rectangle 86"/>
            <p:cNvSpPr>
              <a:spLocks noChangeArrowheads="1"/>
            </p:cNvSpPr>
            <p:nvPr/>
          </p:nvSpPr>
          <p:spPr bwMode="auto">
            <a:xfrm>
              <a:off x="1188" y="2136"/>
              <a:ext cx="3468" cy="39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Var(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 </a:t>
              </a:r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3(.3)(.7) =  .63</a:t>
              </a:r>
            </a:p>
          </p:txBody>
        </p:sp>
      </p:grp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4292600" y="2114550"/>
            <a:ext cx="45720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Oval 94"/>
          <p:cNvSpPr>
            <a:spLocks noChangeArrowheads="1"/>
          </p:cNvSpPr>
          <p:nvPr/>
        </p:nvSpPr>
        <p:spPr bwMode="auto">
          <a:xfrm>
            <a:off x="6057900" y="3390900"/>
            <a:ext cx="62865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Oval 95"/>
          <p:cNvSpPr>
            <a:spLocks noChangeArrowheads="1"/>
          </p:cNvSpPr>
          <p:nvPr/>
        </p:nvSpPr>
        <p:spPr bwMode="auto">
          <a:xfrm>
            <a:off x="4787900" y="4749800"/>
            <a:ext cx="76200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Rectangle 100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Example:  Nastke Clothing Store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971550" y="1244600"/>
            <a:ext cx="7175500" cy="149860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 Poisson distributed random variable is often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useful in estimating the number of occurrences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over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specified interval of time or space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971550" y="2908300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It is a discrete random variable that may assume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an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infinite sequence of values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(x = 0, 1, 2, . . . ).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977900" y="1244600"/>
            <a:ext cx="7277100" cy="316230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Examples of a Poisson distributed random variable: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1593850" y="1873250"/>
            <a:ext cx="6286500" cy="1066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the number of knotholes in 24 linear feet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pine board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593850" y="3054350"/>
            <a:ext cx="6286500" cy="1066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the number of vehicles arriving at a toll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booth in one hour</a:t>
            </a: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Distribution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673100" y="1092200"/>
            <a:ext cx="77724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Properties of a Poisson Experiment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104900" y="2724150"/>
            <a:ext cx="6832600" cy="142240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Tx/>
              <a:buAutoNum type="arabicPeriod" startAt="2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occurrence or nonoccurrence in any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interval is independent of the occurrence or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nonoccurrence in any other interval.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104900" y="1600200"/>
            <a:ext cx="6832600" cy="100330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probability of an occurrence is the same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for any two intervals of equal length.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092200"/>
            <a:ext cx="7886700" cy="4572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66FFFF"/>
                </a:solidFill>
              </a:rPr>
              <a:t>Poisson Probability Function</a:t>
            </a:r>
            <a:endParaRPr lang="en-US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371850" y="1630363"/>
            <a:ext cx="2351088" cy="1158875"/>
          </a:xfrm>
          <a:prstGeom prst="rect">
            <a:avLst/>
          </a:prstGeom>
          <a:solidFill>
            <a:srgbClr val="004F76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8275"/>
            <a:ext cx="7772400" cy="571500"/>
          </a:xfrm>
          <a:noFill/>
          <a:ln/>
        </p:spPr>
        <p:txBody>
          <a:bodyPr/>
          <a:lstStyle/>
          <a:p>
            <a:r>
              <a:rPr lang="en-US"/>
              <a:t>Poisson Probability Distribution</a:t>
            </a:r>
          </a:p>
        </p:txBody>
      </p:sp>
      <p:graphicFrame>
        <p:nvGraphicFramePr>
          <p:cNvPr id="2355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1733550"/>
          <a:ext cx="2001837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4" imgW="850680" imgH="419040" progId="Equation.3">
                  <p:embed/>
                </p:oleObj>
              </mc:Choice>
              <mc:Fallback>
                <p:oleObj name="Equation" r:id="rId4" imgW="850680" imgH="4190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1733550"/>
                        <a:ext cx="2001837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01700" y="2724150"/>
            <a:ext cx="76009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f(x)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= probability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= mean number of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2.71828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Example:  Drive-up Teller Window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130300"/>
            <a:ext cx="7772400" cy="50165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66FFFF"/>
                </a:solidFill>
              </a:rPr>
              <a:t>Poisson Probability Function:  Time Interval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000"/>
              <a:t>		</a:t>
            </a:r>
            <a:r>
              <a:rPr lang="en-US">
                <a:cs typeface="Times New Roman" pitchFamily="18" charset="0"/>
              </a:rPr>
              <a:t>Suppose that we are interested in the number of arrivals at the drive-up teller window of a bank during a 15-minute period on weekday mornings. If we assume that the probability of a car arriving is the same for any two time periods of equal length and that the arrival or non-arrival of a car in any time period is independent of the arrival or non-arrival in any other time period, the Poisson probability function is applicable.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>
                <a:cs typeface="Times New Roman" pitchFamily="18" charset="0"/>
              </a:rPr>
              <a:t>		Then if we assume that an analysis of historical data shows that the average number of cars arriving during a 15-minute interval of time is 10, the Poisson probability function with </a:t>
            </a:r>
            <a:r>
              <a:rPr lang="en-US">
                <a:cs typeface="Calibri" pitchFamily="34" charset="0"/>
                <a:sym typeface="Symbol" pitchFamily="18" charset="2"/>
              </a:rPr>
              <a:t></a:t>
            </a:r>
            <a:r>
              <a:rPr lang="en-US">
                <a:cs typeface="Times New Roman" pitchFamily="18" charset="0"/>
              </a:rPr>
              <a:t> = 10 applies.</a:t>
            </a:r>
            <a:endParaRPr lang="en-US" sz="2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1009650" y="1200150"/>
            <a:ext cx="7277100" cy="1066800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808080"/>
              </a:gs>
              <a:gs pos="100000">
                <a:srgbClr val="5F5F5F"/>
              </a:gs>
            </a:gsLst>
            <a:lin ang="162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random variable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 a numerical description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outcome of an experiment.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Variables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681038" y="1104900"/>
            <a:ext cx="77724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009650" y="2374900"/>
            <a:ext cx="7277100" cy="1466850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808080"/>
              </a:gs>
              <a:gs pos="100000">
                <a:srgbClr val="5F5F5F"/>
              </a:gs>
            </a:gsLst>
            <a:lin ang="162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discrete random variable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may assume either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finite number of values or an infinite sequence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values.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009650" y="3949700"/>
            <a:ext cx="7277100" cy="1447800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808080"/>
              </a:gs>
              <a:gs pos="100000">
                <a:srgbClr val="5F5F5F"/>
              </a:gs>
            </a:gsLst>
            <a:lin ang="162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continuous random variable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may assume any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numerical value in an interval or collection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intervals.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52" name="Rectangle 832"/>
          <p:cNvSpPr>
            <a:spLocks noChangeArrowheads="1"/>
          </p:cNvSpPr>
          <p:nvPr/>
        </p:nvSpPr>
        <p:spPr bwMode="auto">
          <a:xfrm>
            <a:off x="1987550" y="2698750"/>
            <a:ext cx="5048250" cy="17716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68338" y="1092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Function:  Time Interval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31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30475" y="3436938"/>
          <a:ext cx="40433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3" name="Equation" r:id="rId4" imgW="1765080" imgH="368280" progId="Equation.DSMT4">
                  <p:embed/>
                </p:oleObj>
              </mc:Choice>
              <mc:Fallback>
                <p:oleObj name="Equation" r:id="rId4" imgW="1765080" imgH="36828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3436938"/>
                        <a:ext cx="40433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50" name="Oval 830"/>
          <p:cNvSpPr>
            <a:spLocks noChangeArrowheads="1"/>
          </p:cNvSpPr>
          <p:nvPr/>
        </p:nvSpPr>
        <p:spPr bwMode="auto">
          <a:xfrm>
            <a:off x="5670550" y="3619500"/>
            <a:ext cx="1028700" cy="5143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53" name="Rectangle 833"/>
          <p:cNvSpPr>
            <a:spLocks noChangeArrowheads="1"/>
          </p:cNvSpPr>
          <p:nvPr/>
        </p:nvSpPr>
        <p:spPr bwMode="auto">
          <a:xfrm>
            <a:off x="2235200" y="2794000"/>
            <a:ext cx="4591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10/15-minutes,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5</a:t>
            </a:r>
          </a:p>
        </p:txBody>
      </p:sp>
      <p:sp>
        <p:nvSpPr>
          <p:cNvPr id="133954" name="Rectangle 834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Drive-up Teller Window</a:t>
            </a:r>
          </a:p>
        </p:txBody>
      </p:sp>
      <p:sp>
        <p:nvSpPr>
          <p:cNvPr id="133955" name="Text Box 835"/>
          <p:cNvSpPr txBox="1">
            <a:spLocks noChangeArrowheads="1"/>
          </p:cNvSpPr>
          <p:nvPr/>
        </p:nvSpPr>
        <p:spPr bwMode="auto">
          <a:xfrm>
            <a:off x="1106488" y="1652588"/>
            <a:ext cx="7461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We wanted to know the probability of five arrivals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15 minutes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86" name="Rectangle 48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Department of Transportation</a:t>
            </a:r>
          </a:p>
        </p:txBody>
      </p:sp>
      <p:sp>
        <p:nvSpPr>
          <p:cNvPr id="128488" name="Rectangle 488"/>
          <p:cNvSpPr>
            <a:spLocks noChangeArrowheads="1"/>
          </p:cNvSpPr>
          <p:nvPr/>
        </p:nvSpPr>
        <p:spPr bwMode="auto">
          <a:xfrm>
            <a:off x="668338" y="1130300"/>
            <a:ext cx="77724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Function:  Distance Interval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Suppose that we are concerned with the occurrence of major defects in a section of highway one month after resurfacing. We assume that the probability of a defect is the same for any two intervals of equal length and that the occurrence or nonoccurrence of a defect in any one interval is independent of the occurrence or nonoccurrence in any other interval. Thus, the Poisson probability distribution applies.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	Suppose that major defects occur at the average rate of two per mile.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2000250" y="2686050"/>
            <a:ext cx="5048250" cy="17716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668338" y="1092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Function:  Distance Interval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6612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456958"/>
              </p:ext>
            </p:extLst>
          </p:nvPr>
        </p:nvGraphicFramePr>
        <p:xfrm>
          <a:off x="2659063" y="3424238"/>
          <a:ext cx="3810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5" name="Equation" r:id="rId4" imgW="1663560" imgH="368280" progId="Equation.DSMT4">
                  <p:embed/>
                </p:oleObj>
              </mc:Choice>
              <mc:Fallback>
                <p:oleObj name="Equation" r:id="rId4" imgW="1663560" imgH="36828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3424238"/>
                        <a:ext cx="3810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5556250" y="3606800"/>
            <a:ext cx="1028700" cy="5143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2247900" y="2781300"/>
            <a:ext cx="4591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2/mile = 6/3-miles,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0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1119188" y="1639888"/>
            <a:ext cx="7626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We want to find the probability that no major defects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will occur in a particular 3-mile section of the highway. 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Department of Transportation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47625"/>
            <a:ext cx="7772400" cy="814388"/>
          </a:xfrm>
          <a:noFill/>
          <a:ln/>
        </p:spPr>
        <p:txBody>
          <a:bodyPr/>
          <a:lstStyle/>
          <a:p>
            <a:r>
              <a:rPr lang="en-US"/>
              <a:t>End of Chapter 3, Part A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3797300" y="289560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FFFF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3927475" y="1952625"/>
            <a:ext cx="1681163" cy="2670175"/>
          </a:xfrm>
          <a:custGeom>
            <a:avLst/>
            <a:gdLst>
              <a:gd name="T0" fmla="*/ 119 w 1059"/>
              <a:gd name="T1" fmla="*/ 784 h 1682"/>
              <a:gd name="T2" fmla="*/ 0 w 1059"/>
              <a:gd name="T3" fmla="*/ 1239 h 1682"/>
              <a:gd name="T4" fmla="*/ 409 w 1059"/>
              <a:gd name="T5" fmla="*/ 1681 h 1682"/>
              <a:gd name="T6" fmla="*/ 1058 w 1059"/>
              <a:gd name="T7" fmla="*/ 196 h 1682"/>
              <a:gd name="T8" fmla="*/ 1058 w 1059"/>
              <a:gd name="T9" fmla="*/ 0 h 1682"/>
              <a:gd name="T10" fmla="*/ 334 w 1059"/>
              <a:gd name="T11" fmla="*/ 1252 h 1682"/>
              <a:gd name="T12" fmla="*/ 119 w 1059"/>
              <a:gd name="T13" fmla="*/ 784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196215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0466" name="Picture 1" descr="N:\veera\chap 3\tab 3.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57350"/>
            <a:ext cx="7850187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Variables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654050" y="4140200"/>
            <a:ext cx="795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first, second, and fourth variables above are discrete,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while the third one is continuous.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676275" y="1100138"/>
            <a:ext cx="78867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Random Variables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431800" y="1606550"/>
            <a:ext cx="8331200" cy="44323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482600" y="4251325"/>
            <a:ext cx="2054225" cy="17240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619375" y="4251325"/>
            <a:ext cx="4200525" cy="17240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6908800" y="4251325"/>
            <a:ext cx="1800225" cy="1724025"/>
          </a:xfrm>
          <a:prstGeom prst="rect">
            <a:avLst/>
          </a:prstGeom>
          <a:gradFill rotWithShape="0">
            <a:gsLst>
              <a:gs pos="0">
                <a:srgbClr val="818181">
                  <a:gamma/>
                  <a:shade val="66667"/>
                  <a:invGamma/>
                </a:srgbClr>
              </a:gs>
              <a:gs pos="50000">
                <a:srgbClr val="818181"/>
              </a:gs>
              <a:gs pos="100000">
                <a:srgbClr val="818181">
                  <a:gamma/>
                  <a:shade val="66667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2603500" y="3267075"/>
            <a:ext cx="4216400" cy="889000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6908800" y="3276600"/>
            <a:ext cx="1800225" cy="87947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482600" y="3276600"/>
            <a:ext cx="2054225" cy="87947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482600" y="2270125"/>
            <a:ext cx="2054225" cy="911225"/>
          </a:xfrm>
          <a:prstGeom prst="rect">
            <a:avLst/>
          </a:prstGeom>
          <a:gradFill rotWithShape="0">
            <a:gsLst>
              <a:gs pos="0">
                <a:srgbClr val="818181">
                  <a:gamma/>
                  <a:shade val="60784"/>
                  <a:invGamma/>
                </a:srgbClr>
              </a:gs>
              <a:gs pos="50000">
                <a:srgbClr val="818181"/>
              </a:gs>
              <a:gs pos="100000">
                <a:srgbClr val="818181">
                  <a:gamma/>
                  <a:shade val="60784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6902450" y="2270125"/>
            <a:ext cx="1806575" cy="9112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2616200" y="2270125"/>
            <a:ext cx="4203700" cy="9112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482600" y="1631950"/>
            <a:ext cx="2054225" cy="561975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2616200" y="1631950"/>
            <a:ext cx="4194175" cy="552450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6908800" y="1631950"/>
            <a:ext cx="1800225" cy="552450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Variables</a:t>
            </a:r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>
            <a:off x="450850" y="2241550"/>
            <a:ext cx="82931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482600" y="3251200"/>
            <a:ext cx="8255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>
            <a:off x="527050" y="4222750"/>
            <a:ext cx="8255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>
            <a:off x="2590800" y="1616075"/>
            <a:ext cx="0" cy="4429125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 flipH="1">
            <a:off x="6877050" y="1597025"/>
            <a:ext cx="0" cy="4435475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9" name="Rectangle 21"/>
          <p:cNvSpPr>
            <a:spLocks noChangeArrowheads="1"/>
          </p:cNvSpPr>
          <p:nvPr/>
        </p:nvSpPr>
        <p:spPr bwMode="auto">
          <a:xfrm>
            <a:off x="762000" y="1670050"/>
            <a:ext cx="15240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Question</a:t>
            </a:r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2914650" y="1670050"/>
            <a:ext cx="3505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Random Variable 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</a:t>
            </a:r>
          </a:p>
        </p:txBody>
      </p:sp>
      <p:sp>
        <p:nvSpPr>
          <p:cNvPr id="191511" name="Rectangle 23"/>
          <p:cNvSpPr>
            <a:spLocks noChangeArrowheads="1"/>
          </p:cNvSpPr>
          <p:nvPr/>
        </p:nvSpPr>
        <p:spPr bwMode="auto">
          <a:xfrm>
            <a:off x="7162800" y="1651000"/>
            <a:ext cx="1162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Type</a:t>
            </a: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476250" y="2203450"/>
            <a:ext cx="12573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Family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size</a:t>
            </a: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2628900" y="2241550"/>
            <a:ext cx="434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Number of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dependents in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family reported on tax return</a:t>
            </a: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6934200" y="2241550"/>
            <a:ext cx="14287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Discrete</a:t>
            </a: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457200" y="3270250"/>
            <a:ext cx="2114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1818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Distance from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home to store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2628900" y="3251200"/>
            <a:ext cx="3943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Distance in miles from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home to the store site</a:t>
            </a: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6877050" y="3232150"/>
            <a:ext cx="1847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Continuous</a:t>
            </a: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476250" y="4241800"/>
            <a:ext cx="15049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Own dog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or cat</a:t>
            </a:r>
          </a:p>
        </p:txBody>
      </p:sp>
      <p:sp>
        <p:nvSpPr>
          <p:cNvPr id="191519" name="Rectangle 31"/>
          <p:cNvSpPr>
            <a:spLocks noChangeArrowheads="1"/>
          </p:cNvSpPr>
          <p:nvPr/>
        </p:nvSpPr>
        <p:spPr bwMode="auto">
          <a:xfrm>
            <a:off x="2647950" y="4279900"/>
            <a:ext cx="4171950" cy="171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81818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1 if own no pet;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= 2 if own dog(s) only;       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= 3 if own cat(s) only;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= 4 if own dog(s) and cat(s)</a:t>
            </a:r>
          </a:p>
        </p:txBody>
      </p:sp>
      <p:sp>
        <p:nvSpPr>
          <p:cNvPr id="191520" name="Rectangle 32"/>
          <p:cNvSpPr>
            <a:spLocks noChangeArrowheads="1"/>
          </p:cNvSpPr>
          <p:nvPr/>
        </p:nvSpPr>
        <p:spPr bwMode="auto">
          <a:xfrm>
            <a:off x="6819900" y="4241800"/>
            <a:ext cx="1485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Discrete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91521" name="Rectangle 33"/>
          <p:cNvSpPr>
            <a:spLocks noChangeArrowheads="1"/>
          </p:cNvSpPr>
          <p:nvPr/>
        </p:nvSpPr>
        <p:spPr bwMode="auto">
          <a:xfrm>
            <a:off x="676275" y="1100138"/>
            <a:ext cx="78867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Random Variables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1028700" y="2076450"/>
            <a:ext cx="7181850" cy="10858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Let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number of TVs sold at the store in one day,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where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can take on 5 values (0, 1, 2, 3, 4)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Example:  JSL Appliances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100138"/>
            <a:ext cx="7886700" cy="5029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Discrete random variable with a </a:t>
            </a:r>
            <a:r>
              <a:rPr lang="en-US" u="sng">
                <a:solidFill>
                  <a:srgbClr val="66FFFF"/>
                </a:solidFill>
              </a:rPr>
              <a:t>finite</a:t>
            </a:r>
            <a:r>
              <a:rPr lang="en-US">
                <a:solidFill>
                  <a:srgbClr val="66FFFF"/>
                </a:solidFill>
              </a:rPr>
              <a:t> number           of values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028700" y="2076450"/>
            <a:ext cx="7562850" cy="10858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Let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number of customers arriving in one day,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where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can take on the values 0, 1, 2, . . .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85800" y="111125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JSL Appliances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76275" y="1100138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random variable with an </a:t>
            </a:r>
            <a:r>
              <a:rPr lang="en-US" sz="2400" u="sng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infinite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sequence   of values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047750" y="3200400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We can count the customers arriving, but there is no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finite upper limit on the number that might arrive.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009650" y="1200150"/>
            <a:ext cx="7505700" cy="146685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distribution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for a random variable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describes how probabilities are distributed over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values of the random variable.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009650" y="2819400"/>
            <a:ext cx="7510463" cy="106680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We can describe a discrete probability distribution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with a table, graph, or equation.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Probability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009650" y="1200150"/>
            <a:ext cx="7505700" cy="146685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probability distribution is defined by a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function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denoted by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), which provides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probability for each value of the random variable.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009650" y="2819400"/>
            <a:ext cx="7510463" cy="264795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required conditions for a discrete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 are: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Probability Distributions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3790950" y="3733800"/>
            <a:ext cx="1581150" cy="685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0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3790950" y="4533900"/>
            <a:ext cx="1581150" cy="685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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MB11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QMB11ch0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defRPr>
        </a:defPPr>
      </a:lstStyle>
    </a:lnDef>
  </a:objectDefaults>
  <a:extraClrSchemeLst>
    <a:extraClrScheme>
      <a:clrScheme name="QMB11ch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B11ch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C:\Slides\QMB11ppt\QMB11ch01.ppt</Template>
  <TotalTime>5271</TotalTime>
  <Pages>24</Pages>
  <Words>1409</Words>
  <Application>Microsoft Office PowerPoint</Application>
  <PresentationFormat>On-screen Show (4:3)</PresentationFormat>
  <Paragraphs>362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Book Antiqua</vt:lpstr>
      <vt:lpstr>Calibri</vt:lpstr>
      <vt:lpstr>Monotype Sorts</vt:lpstr>
      <vt:lpstr>Times New Roman</vt:lpstr>
      <vt:lpstr>Futura Md BT</vt:lpstr>
      <vt:lpstr>Symbol</vt:lpstr>
      <vt:lpstr>QMB11ch01</vt:lpstr>
      <vt:lpstr>Equation</vt:lpstr>
      <vt:lpstr>PowerPoint Presentation</vt:lpstr>
      <vt:lpstr>Chapter 3, Part A  Probability Distributions</vt:lpstr>
      <vt:lpstr>PowerPoint Presentation</vt:lpstr>
      <vt:lpstr>PowerPoint Presentation</vt:lpstr>
      <vt:lpstr>PowerPoint Presentation</vt:lpstr>
      <vt:lpstr>Example:  JSL Appliances</vt:lpstr>
      <vt:lpstr>PowerPoint Presentation</vt:lpstr>
      <vt:lpstr>PowerPoint Presentation</vt:lpstr>
      <vt:lpstr>PowerPoint Presentation</vt:lpstr>
      <vt:lpstr>Example:  DiCarlo Motors, Inc.</vt:lpstr>
      <vt:lpstr>Example:  DiCarlo Motors, Inc.</vt:lpstr>
      <vt:lpstr>PowerPoint Presentation</vt:lpstr>
      <vt:lpstr>PowerPoint Presentation</vt:lpstr>
      <vt:lpstr>Expected Value and Variance</vt:lpstr>
      <vt:lpstr>Example:  DiCarlo Motors, Inc.</vt:lpstr>
      <vt:lpstr>Example:  DiCarlo Motors, Inc.</vt:lpstr>
      <vt:lpstr>PowerPoint Presentation</vt:lpstr>
      <vt:lpstr>Binomial Probability Distribution</vt:lpstr>
      <vt:lpstr>PowerPoint Presentation</vt:lpstr>
      <vt:lpstr>PowerPoint Presentation</vt:lpstr>
      <vt:lpstr>PowerPoint Presentation</vt:lpstr>
      <vt:lpstr>Example:  Nastke Clothing Store</vt:lpstr>
      <vt:lpstr>Binomial Probability Distribution</vt:lpstr>
      <vt:lpstr>Example:  Nastke Clothing Store</vt:lpstr>
      <vt:lpstr>PowerPoint Presentation</vt:lpstr>
      <vt:lpstr>PowerPoint Presentation</vt:lpstr>
      <vt:lpstr>PowerPoint Presentation</vt:lpstr>
      <vt:lpstr>Poisson Probability Distribution</vt:lpstr>
      <vt:lpstr>Example:  Drive-up Teller Window</vt:lpstr>
      <vt:lpstr>PowerPoint Presentation</vt:lpstr>
      <vt:lpstr>PowerPoint Presentation</vt:lpstr>
      <vt:lpstr>PowerPoint Presentation</vt:lpstr>
      <vt:lpstr>End of Chapter 3, Part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3, Part A</dc:title>
  <dc:subject>Probability Distributions</dc:subject>
  <dc:creator>John S. Loucks IV</dc:creator>
  <cp:lastModifiedBy>John IV</cp:lastModifiedBy>
  <cp:revision>208</cp:revision>
  <cp:lastPrinted>1601-01-01T00:00:00Z</cp:lastPrinted>
  <dcterms:created xsi:type="dcterms:W3CDTF">1996-08-26T12:57:48Z</dcterms:created>
  <dcterms:modified xsi:type="dcterms:W3CDTF">2012-02-17T16:54:41Z</dcterms:modified>
</cp:coreProperties>
</file>