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55" r:id="rId1"/>
  </p:sldMasterIdLst>
  <p:notesMasterIdLst>
    <p:notesMasterId r:id="rId45"/>
  </p:notesMasterIdLst>
  <p:handoutMasterIdLst>
    <p:handoutMasterId r:id="rId46"/>
  </p:handoutMasterIdLst>
  <p:sldIdLst>
    <p:sldId id="302" r:id="rId2"/>
    <p:sldId id="257" r:id="rId3"/>
    <p:sldId id="355" r:id="rId4"/>
    <p:sldId id="258" r:id="rId5"/>
    <p:sldId id="348" r:id="rId6"/>
    <p:sldId id="259" r:id="rId7"/>
    <p:sldId id="260" r:id="rId8"/>
    <p:sldId id="329" r:id="rId9"/>
    <p:sldId id="305" r:id="rId10"/>
    <p:sldId id="345" r:id="rId11"/>
    <p:sldId id="356" r:id="rId12"/>
    <p:sldId id="306" r:id="rId13"/>
    <p:sldId id="343" r:id="rId14"/>
    <p:sldId id="307" r:id="rId15"/>
    <p:sldId id="332" r:id="rId16"/>
    <p:sldId id="333" r:id="rId17"/>
    <p:sldId id="334" r:id="rId18"/>
    <p:sldId id="327" r:id="rId19"/>
    <p:sldId id="331" r:id="rId20"/>
    <p:sldId id="335" r:id="rId21"/>
    <p:sldId id="337" r:id="rId22"/>
    <p:sldId id="336" r:id="rId23"/>
    <p:sldId id="265" r:id="rId24"/>
    <p:sldId id="347" r:id="rId25"/>
    <p:sldId id="346" r:id="rId26"/>
    <p:sldId id="266" r:id="rId27"/>
    <p:sldId id="330" r:id="rId28"/>
    <p:sldId id="315" r:id="rId29"/>
    <p:sldId id="349" r:id="rId30"/>
    <p:sldId id="353" r:id="rId31"/>
    <p:sldId id="316" r:id="rId32"/>
    <p:sldId id="269" r:id="rId33"/>
    <p:sldId id="352" r:id="rId34"/>
    <p:sldId id="351" r:id="rId35"/>
    <p:sldId id="350" r:id="rId36"/>
    <p:sldId id="354" r:id="rId37"/>
    <p:sldId id="341" r:id="rId38"/>
    <p:sldId id="273" r:id="rId39"/>
    <p:sldId id="304" r:id="rId40"/>
    <p:sldId id="274" r:id="rId41"/>
    <p:sldId id="275" r:id="rId42"/>
    <p:sldId id="301" r:id="rId43"/>
    <p:sldId id="276" r:id="rId44"/>
  </p:sldIdLst>
  <p:sldSz cx="9144000" cy="6858000" type="screen4x3"/>
  <p:notesSz cx="6858000" cy="9144000"/>
  <p:embeddedFontLst>
    <p:embeddedFont>
      <p:font typeface="Book Antiqua" pitchFamily="18" charset="0"/>
      <p:regular r:id="rId47"/>
      <p:bold r:id="rId48"/>
      <p:italic r:id="rId49"/>
      <p:boldItalic r:id="rId50"/>
    </p:embeddedFont>
    <p:embeddedFont>
      <p:font typeface="Monotype Sorts" charset="2"/>
      <p:regular r:id="rId51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B70"/>
    <a:srgbClr val="005782"/>
    <a:srgbClr val="003366"/>
    <a:srgbClr val="006699"/>
    <a:srgbClr val="018B99"/>
    <a:srgbClr val="009999"/>
    <a:srgbClr val="0099CC"/>
    <a:srgbClr val="993366"/>
    <a:srgbClr val="FFCC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6234" autoAdjust="0"/>
  </p:normalViewPr>
  <p:slideViewPr>
    <p:cSldViewPr snapToGrid="0">
      <p:cViewPr>
        <p:scale>
          <a:sx n="75" d="100"/>
          <a:sy n="75" d="100"/>
        </p:scale>
        <p:origin x="-762" y="-72"/>
      </p:cViewPr>
      <p:guideLst>
        <p:guide orient="horz" pos="810"/>
        <p:guide pos="49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1.fntdata"/><Relationship Id="rId50" Type="http://schemas.openxmlformats.org/officeDocument/2006/relationships/font" Target="fonts/font4.fntdata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2.fntdata"/><Relationship Id="rId8" Type="http://schemas.openxmlformats.org/officeDocument/2006/relationships/slide" Target="slides/slide7.xml"/><Relationship Id="rId51" Type="http://schemas.openxmlformats.org/officeDocument/2006/relationships/font" Target="fonts/font5.fntdata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5.xml"/><Relationship Id="rId13" Type="http://schemas.openxmlformats.org/officeDocument/2006/relationships/slide" Target="slides/slide27.xml"/><Relationship Id="rId18" Type="http://schemas.openxmlformats.org/officeDocument/2006/relationships/slide" Target="slides/slide35.xml"/><Relationship Id="rId3" Type="http://schemas.openxmlformats.org/officeDocument/2006/relationships/slide" Target="slides/slide8.xml"/><Relationship Id="rId21" Type="http://schemas.openxmlformats.org/officeDocument/2006/relationships/slide" Target="slides/slide42.xml"/><Relationship Id="rId7" Type="http://schemas.openxmlformats.org/officeDocument/2006/relationships/slide" Target="slides/slide14.xml"/><Relationship Id="rId12" Type="http://schemas.openxmlformats.org/officeDocument/2006/relationships/slide" Target="slides/slide25.xml"/><Relationship Id="rId17" Type="http://schemas.openxmlformats.org/officeDocument/2006/relationships/slide" Target="slides/slide33.xml"/><Relationship Id="rId2" Type="http://schemas.openxmlformats.org/officeDocument/2006/relationships/slide" Target="slides/slide5.xml"/><Relationship Id="rId16" Type="http://schemas.openxmlformats.org/officeDocument/2006/relationships/slide" Target="slides/slide32.xml"/><Relationship Id="rId20" Type="http://schemas.openxmlformats.org/officeDocument/2006/relationships/slide" Target="slides/slide41.xml"/><Relationship Id="rId1" Type="http://schemas.openxmlformats.org/officeDocument/2006/relationships/slide" Target="slides/slide3.xml"/><Relationship Id="rId6" Type="http://schemas.openxmlformats.org/officeDocument/2006/relationships/slide" Target="slides/slide13.xml"/><Relationship Id="rId11" Type="http://schemas.openxmlformats.org/officeDocument/2006/relationships/slide" Target="slides/slide24.xml"/><Relationship Id="rId5" Type="http://schemas.openxmlformats.org/officeDocument/2006/relationships/slide" Target="slides/slide10.xml"/><Relationship Id="rId15" Type="http://schemas.openxmlformats.org/officeDocument/2006/relationships/slide" Target="slides/slide31.xml"/><Relationship Id="rId10" Type="http://schemas.openxmlformats.org/officeDocument/2006/relationships/slide" Target="slides/slide23.xml"/><Relationship Id="rId19" Type="http://schemas.openxmlformats.org/officeDocument/2006/relationships/slide" Target="slides/slide37.xml"/><Relationship Id="rId4" Type="http://schemas.openxmlformats.org/officeDocument/2006/relationships/slide" Target="slides/slide9.xml"/><Relationship Id="rId9" Type="http://schemas.openxmlformats.org/officeDocument/2006/relationships/slide" Target="slides/slide19.xml"/><Relationship Id="rId14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7DAB867D-CCF4-4A7F-9456-EC5657C93C5B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8721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F49A5E55-5AEA-4D22-A615-4CF2647BECF3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8650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5363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81006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34811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0265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94357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7684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1474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1986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943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1966063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9303378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3778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203779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203780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>
                  <a:gd name="T0" fmla="*/ 0 w 86"/>
                  <a:gd name="T1" fmla="*/ 0 h 913"/>
                  <a:gd name="T2" fmla="*/ 85 w 86"/>
                  <a:gd name="T3" fmla="*/ 96 h 913"/>
                  <a:gd name="T4" fmla="*/ 85 w 86"/>
                  <a:gd name="T5" fmla="*/ 816 h 913"/>
                  <a:gd name="T6" fmla="*/ 0 w 86"/>
                  <a:gd name="T7" fmla="*/ 912 h 913"/>
                  <a:gd name="T8" fmla="*/ 0 w 86"/>
                  <a:gd name="T9" fmla="*/ 0 h 9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781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>
                  <a:gd name="T0" fmla="*/ 86 w 87"/>
                  <a:gd name="T1" fmla="*/ 0 h 910"/>
                  <a:gd name="T2" fmla="*/ 0 w 87"/>
                  <a:gd name="T3" fmla="*/ 93 h 910"/>
                  <a:gd name="T4" fmla="*/ 0 w 87"/>
                  <a:gd name="T5" fmla="*/ 813 h 910"/>
                  <a:gd name="T6" fmla="*/ 86 w 87"/>
                  <a:gd name="T7" fmla="*/ 909 h 910"/>
                  <a:gd name="T8" fmla="*/ 86 w 87"/>
                  <a:gd name="T9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782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>
                  <a:gd name="T0" fmla="*/ 0 w 5185"/>
                  <a:gd name="T1" fmla="*/ 0 h 103"/>
                  <a:gd name="T2" fmla="*/ 5184 w 5185"/>
                  <a:gd name="T3" fmla="*/ 3 h 103"/>
                  <a:gd name="T4" fmla="*/ 5093 w 5185"/>
                  <a:gd name="T5" fmla="*/ 102 h 103"/>
                  <a:gd name="T6" fmla="*/ 88 w 5185"/>
                  <a:gd name="T7" fmla="*/ 102 h 103"/>
                  <a:gd name="T8" fmla="*/ 0 w 5185"/>
                  <a:gd name="T9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3783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203784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>
                  <a:gd name="T0" fmla="*/ 0 w 79"/>
                  <a:gd name="T1" fmla="*/ 0 h 3274"/>
                  <a:gd name="T2" fmla="*/ 78 w 79"/>
                  <a:gd name="T3" fmla="*/ 107 h 3274"/>
                  <a:gd name="T4" fmla="*/ 78 w 79"/>
                  <a:gd name="T5" fmla="*/ 3166 h 3274"/>
                  <a:gd name="T6" fmla="*/ 0 w 79"/>
                  <a:gd name="T7" fmla="*/ 3273 h 3274"/>
                  <a:gd name="T8" fmla="*/ 0 w 79"/>
                  <a:gd name="T9" fmla="*/ 0 h 3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785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>
                  <a:gd name="T0" fmla="*/ 83 w 84"/>
                  <a:gd name="T1" fmla="*/ 0 h 3325"/>
                  <a:gd name="T2" fmla="*/ 3 w 84"/>
                  <a:gd name="T3" fmla="*/ 109 h 3325"/>
                  <a:gd name="T4" fmla="*/ 0 w 84"/>
                  <a:gd name="T5" fmla="*/ 3233 h 3325"/>
                  <a:gd name="T6" fmla="*/ 83 w 84"/>
                  <a:gd name="T7" fmla="*/ 3324 h 3325"/>
                  <a:gd name="T8" fmla="*/ 83 w 84"/>
                  <a:gd name="T9" fmla="*/ 0 h 3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786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>
                  <a:gd name="T0" fmla="*/ 0 w 5185"/>
                  <a:gd name="T1" fmla="*/ 87 h 88"/>
                  <a:gd name="T2" fmla="*/ 5184 w 5185"/>
                  <a:gd name="T3" fmla="*/ 87 h 88"/>
                  <a:gd name="T4" fmla="*/ 5095 w 5185"/>
                  <a:gd name="T5" fmla="*/ 0 h 88"/>
                  <a:gd name="T6" fmla="*/ 89 w 5185"/>
                  <a:gd name="T7" fmla="*/ 0 h 88"/>
                  <a:gd name="T8" fmla="*/ 0 w 5185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787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378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378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8088858" y="6334919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7672933" y="6098382"/>
            <a:ext cx="831850" cy="5975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          </a:t>
            </a:r>
            <a:r>
              <a:rPr lang="en-US" sz="1500" baseline="0" dirty="0">
                <a:effectLst/>
              </a:rPr>
              <a:t>Slide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664121" y="6282532"/>
            <a:ext cx="6827837" cy="547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© </a:t>
            </a:r>
            <a:r>
              <a:rPr lang="en-US" sz="1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2013  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Cengage Learning.  All </a:t>
            </a:r>
            <a:r>
              <a:rPr lang="en-US" sz="150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Rights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Reserved.  May not be scanned, copied</a:t>
            </a:r>
          </a:p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or duplicated, or posted to a publicly accessible website, in whole or in part.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:\Users\John IV\Downloads\97808400623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46" y="412750"/>
            <a:ext cx="4288644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5481875" y="2122566"/>
            <a:ext cx="2594095" cy="1827486"/>
            <a:chOff x="6033407" y="2122566"/>
            <a:chExt cx="2594095" cy="1827486"/>
          </a:xfrm>
        </p:grpSpPr>
        <p:sp>
          <p:nvSpPr>
            <p:cNvPr id="16" name="Rectangle 15"/>
            <p:cNvSpPr/>
            <p:nvPr/>
          </p:nvSpPr>
          <p:spPr bwMode="auto">
            <a:xfrm>
              <a:off x="6035673" y="2672654"/>
              <a:ext cx="2389871" cy="276999"/>
            </a:xfrm>
            <a:prstGeom prst="rect">
              <a:avLst/>
            </a:prstGeom>
            <a:solidFill>
              <a:schemeClr val="accent4">
                <a:lumMod val="1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                           </a:t>
              </a:r>
              <a:r>
                <a:rPr kumimoji="0" lang="en-US" sz="1150" b="1" i="0" u="none" strike="noStrike" cap="all" normalizeH="0" dirty="0" smtClean="0">
                  <a:ln>
                    <a:noFill/>
                  </a:ln>
                  <a:solidFill>
                    <a:schemeClr val="tx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Slides  by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6035673" y="2122566"/>
              <a:ext cx="2382611" cy="556438"/>
              <a:chOff x="6035673" y="1335314"/>
              <a:chExt cx="2382611" cy="560160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6042933" y="2947824"/>
              <a:ext cx="2382611" cy="970744"/>
              <a:chOff x="6035673" y="1335314"/>
              <a:chExt cx="2382611" cy="56016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/>
            <p:cNvSpPr/>
            <p:nvPr/>
          </p:nvSpPr>
          <p:spPr bwMode="auto">
            <a:xfrm>
              <a:off x="6033407" y="2949371"/>
              <a:ext cx="1468113" cy="969197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72510" y="2690733"/>
              <a:ext cx="223138" cy="1259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endParaRPr lang="en-US" sz="1200" b="1" dirty="0" smtClean="0"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 rot="10800000">
              <a:off x="7501520" y="2946948"/>
              <a:ext cx="1003836" cy="97162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7485889" y="2894222"/>
              <a:ext cx="7474" cy="102184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>
                  <a:alpha val="84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7406277" y="2870056"/>
              <a:ext cx="180066" cy="1049024"/>
            </a:xfrm>
            <a:prstGeom prst="rect">
              <a:avLst/>
            </a:prstGeom>
            <a:solidFill>
              <a:srgbClr val="1F103B">
                <a:alpha val="56863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8418284" y="2126262"/>
              <a:ext cx="209218" cy="1792818"/>
            </a:xfrm>
            <a:prstGeom prst="rect">
              <a:avLst/>
            </a:prstGeom>
            <a:gradFill flip="none" rotWithShape="1">
              <a:gsLst>
                <a:gs pos="0">
                  <a:srgbClr val="432B6F"/>
                </a:gs>
                <a:gs pos="50000">
                  <a:srgbClr val="432B6F">
                    <a:shade val="67500"/>
                    <a:satMod val="115000"/>
                  </a:srgbClr>
                </a:gs>
                <a:gs pos="100000">
                  <a:srgbClr val="432B6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5" name="AutoShape 35"/>
            <p:cNvSpPr>
              <a:spLocks noChangeArrowheads="1"/>
            </p:cNvSpPr>
            <p:nvPr/>
          </p:nvSpPr>
          <p:spPr bwMode="auto">
            <a:xfrm>
              <a:off x="6194630" y="2929145"/>
              <a:ext cx="2182018" cy="8683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10800000" algn="ctr" rotWithShape="0">
                      <a:srgbClr val="F9DFB5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endParaRPr lang="en-US" sz="600" dirty="0">
                <a:solidFill>
                  <a:srgbClr val="FFFFFF"/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20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John </a:t>
              </a:r>
              <a:r>
                <a:rPr lang="en-US" sz="2000" b="1" dirty="0" err="1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Loucks</a:t>
              </a:r>
              <a:endParaRPr lang="en-US" sz="20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endParaRPr lang="en-US" sz="400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1400" b="1" dirty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St. </a:t>
              </a:r>
              <a:r>
                <a:rPr lang="en-US" sz="14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Edward’s Univ.</a:t>
              </a:r>
              <a:endParaRPr lang="en-US" sz="14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597025" y="2090738"/>
            <a:ext cx="6048375" cy="372903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77156" name="Line 4"/>
          <p:cNvSpPr>
            <a:spLocks noChangeShapeType="1"/>
          </p:cNvSpPr>
          <p:nvPr/>
        </p:nvSpPr>
        <p:spPr bwMode="auto">
          <a:xfrm>
            <a:off x="2709863" y="2811463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2390775" y="2252663"/>
            <a:ext cx="620713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/>
              </a:rPr>
              <a:t>f</a:t>
            </a:r>
            <a:r>
              <a:rPr lang="en-US" sz="2400">
                <a:effectLst/>
              </a:rPr>
              <a:t>(</a:t>
            </a:r>
            <a:r>
              <a:rPr lang="en-US" sz="2400" i="1">
                <a:effectLst/>
              </a:rPr>
              <a:t>x</a:t>
            </a:r>
            <a:r>
              <a:rPr lang="en-US" sz="2400">
                <a:effectLst/>
              </a:rPr>
              <a:t>)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7038975" y="4462463"/>
            <a:ext cx="4095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/>
              </a:rPr>
              <a:t> x</a:t>
            </a: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3635375" y="48053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120</a:t>
            </a:r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488632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130</a:t>
            </a:r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6149975" y="48053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140</a:t>
            </a:r>
          </a:p>
        </p:txBody>
      </p:sp>
      <p:sp>
        <p:nvSpPr>
          <p:cNvPr id="177163" name="Freeform 11"/>
          <p:cNvSpPr>
            <a:spLocks/>
          </p:cNvSpPr>
          <p:nvPr/>
        </p:nvSpPr>
        <p:spPr bwMode="auto">
          <a:xfrm>
            <a:off x="3910013" y="3876675"/>
            <a:ext cx="2552700" cy="809625"/>
          </a:xfrm>
          <a:custGeom>
            <a:avLst/>
            <a:gdLst>
              <a:gd name="T0" fmla="*/ 0 w 528"/>
              <a:gd name="T1" fmla="*/ 528 h 528"/>
              <a:gd name="T2" fmla="*/ 12 w 528"/>
              <a:gd name="T3" fmla="*/ 0 h 528"/>
              <a:gd name="T4" fmla="*/ 528 w 528"/>
              <a:gd name="T5" fmla="*/ 0 h 528"/>
              <a:gd name="T6" fmla="*/ 528 w 528"/>
              <a:gd name="T7" fmla="*/ 528 h 528"/>
              <a:gd name="T8" fmla="*/ 0 w 528"/>
              <a:gd name="T9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528">
                <a:moveTo>
                  <a:pt x="0" y="528"/>
                </a:moveTo>
                <a:lnTo>
                  <a:pt x="12" y="0"/>
                </a:lnTo>
                <a:lnTo>
                  <a:pt x="528" y="0"/>
                </a:lnTo>
                <a:lnTo>
                  <a:pt x="528" y="528"/>
                </a:lnTo>
                <a:lnTo>
                  <a:pt x="0" y="528"/>
                </a:lnTo>
              </a:path>
            </a:pathLst>
          </a:custGeom>
          <a:gradFill rotWithShape="0">
            <a:gsLst>
              <a:gs pos="0">
                <a:srgbClr val="33CCCC">
                  <a:gamma/>
                  <a:shade val="46275"/>
                  <a:invGamma/>
                </a:srgbClr>
              </a:gs>
              <a:gs pos="50000">
                <a:srgbClr val="33CCCC"/>
              </a:gs>
              <a:gs pos="100000">
                <a:srgbClr val="33CCCC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4" name="Line 12"/>
          <p:cNvSpPr>
            <a:spLocks noChangeShapeType="1"/>
          </p:cNvSpPr>
          <p:nvPr/>
        </p:nvSpPr>
        <p:spPr bwMode="auto">
          <a:xfrm>
            <a:off x="6462713" y="3867150"/>
            <a:ext cx="0" cy="850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66" name="Line 14"/>
          <p:cNvSpPr>
            <a:spLocks noChangeShapeType="1"/>
          </p:cNvSpPr>
          <p:nvPr/>
        </p:nvSpPr>
        <p:spPr bwMode="auto">
          <a:xfrm>
            <a:off x="2716213" y="4686300"/>
            <a:ext cx="4349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67" name="Line 15"/>
          <p:cNvSpPr>
            <a:spLocks noChangeShapeType="1"/>
          </p:cNvSpPr>
          <p:nvPr/>
        </p:nvSpPr>
        <p:spPr bwMode="auto">
          <a:xfrm flipH="1">
            <a:off x="2620963" y="3867150"/>
            <a:ext cx="16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68" name="Rectangle 16"/>
          <p:cNvSpPr>
            <a:spLocks noChangeArrowheads="1"/>
          </p:cNvSpPr>
          <p:nvPr/>
        </p:nvSpPr>
        <p:spPr bwMode="auto">
          <a:xfrm>
            <a:off x="1812925" y="3643313"/>
            <a:ext cx="8223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1/20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3857625" y="5262563"/>
            <a:ext cx="27654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Flight Time (mins.)</a:t>
            </a:r>
          </a:p>
        </p:txBody>
      </p:sp>
      <p:sp>
        <p:nvSpPr>
          <p:cNvPr id="177170" name="Line 18"/>
          <p:cNvSpPr>
            <a:spLocks noChangeShapeType="1"/>
          </p:cNvSpPr>
          <p:nvPr/>
        </p:nvSpPr>
        <p:spPr bwMode="auto">
          <a:xfrm>
            <a:off x="3948113" y="3873500"/>
            <a:ext cx="0" cy="80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7171" name="Group 19"/>
          <p:cNvGrpSpPr>
            <a:grpSpLocks/>
          </p:cNvGrpSpPr>
          <p:nvPr/>
        </p:nvGrpSpPr>
        <p:grpSpPr bwMode="auto">
          <a:xfrm>
            <a:off x="3948113" y="4629150"/>
            <a:ext cx="2514600" cy="152400"/>
            <a:chOff x="2487" y="2916"/>
            <a:chExt cx="1584" cy="96"/>
          </a:xfrm>
        </p:grpSpPr>
        <p:sp>
          <p:nvSpPr>
            <p:cNvPr id="177172" name="Line 20"/>
            <p:cNvSpPr>
              <a:spLocks noChangeShapeType="1"/>
            </p:cNvSpPr>
            <p:nvPr/>
          </p:nvSpPr>
          <p:spPr bwMode="auto">
            <a:xfrm>
              <a:off x="2487" y="2920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73" name="Line 21"/>
            <p:cNvSpPr>
              <a:spLocks noChangeShapeType="1"/>
            </p:cNvSpPr>
            <p:nvPr/>
          </p:nvSpPr>
          <p:spPr bwMode="auto">
            <a:xfrm>
              <a:off x="4071" y="292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74" name="Line 22"/>
            <p:cNvSpPr>
              <a:spLocks noChangeShapeType="1"/>
            </p:cNvSpPr>
            <p:nvPr/>
          </p:nvSpPr>
          <p:spPr bwMode="auto">
            <a:xfrm>
              <a:off x="3279" y="2916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7225" name="Rectangle 73"/>
          <p:cNvSpPr>
            <a:spLocks noChangeArrowheads="1"/>
          </p:cNvSpPr>
          <p:nvPr/>
        </p:nvSpPr>
        <p:spPr bwMode="auto"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Flight Time</a:t>
            </a:r>
          </a:p>
        </p:txBody>
      </p:sp>
      <p:sp>
        <p:nvSpPr>
          <p:cNvPr id="177227" name="Freeform 75"/>
          <p:cNvSpPr>
            <a:spLocks/>
          </p:cNvSpPr>
          <p:nvPr/>
        </p:nvSpPr>
        <p:spPr bwMode="auto">
          <a:xfrm>
            <a:off x="5808663" y="3876675"/>
            <a:ext cx="647700" cy="809625"/>
          </a:xfrm>
          <a:custGeom>
            <a:avLst/>
            <a:gdLst>
              <a:gd name="T0" fmla="*/ 13 w 408"/>
              <a:gd name="T1" fmla="*/ 510 h 510"/>
              <a:gd name="T2" fmla="*/ 9 w 408"/>
              <a:gd name="T3" fmla="*/ 0 h 510"/>
              <a:gd name="T4" fmla="*/ 408 w 408"/>
              <a:gd name="T5" fmla="*/ 0 h 510"/>
              <a:gd name="T6" fmla="*/ 408 w 408"/>
              <a:gd name="T7" fmla="*/ 506 h 510"/>
              <a:gd name="T8" fmla="*/ 0 w 408"/>
              <a:gd name="T9" fmla="*/ 506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8" h="510">
                <a:moveTo>
                  <a:pt x="13" y="510"/>
                </a:moveTo>
                <a:lnTo>
                  <a:pt x="9" y="0"/>
                </a:lnTo>
                <a:lnTo>
                  <a:pt x="408" y="0"/>
                </a:lnTo>
                <a:lnTo>
                  <a:pt x="408" y="506"/>
                </a:lnTo>
                <a:lnTo>
                  <a:pt x="0" y="506"/>
                </a:lnTo>
              </a:path>
            </a:pathLst>
          </a:cu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229" name="Rectangle 77"/>
          <p:cNvSpPr>
            <a:spLocks noChangeArrowheads="1"/>
          </p:cNvSpPr>
          <p:nvPr/>
        </p:nvSpPr>
        <p:spPr bwMode="auto">
          <a:xfrm>
            <a:off x="2970213" y="3076575"/>
            <a:ext cx="45116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P(135 </a:t>
            </a:r>
            <a:r>
              <a:rPr lang="en-US" sz="2400" u="sng">
                <a:effectLst/>
              </a:rPr>
              <a:t>&lt;</a:t>
            </a:r>
            <a:r>
              <a:rPr lang="en-US" sz="2400">
                <a:effectLst/>
              </a:rPr>
              <a:t> </a:t>
            </a:r>
            <a:r>
              <a:rPr lang="en-US" sz="2400" i="1">
                <a:effectLst/>
              </a:rPr>
              <a:t>x</a:t>
            </a:r>
            <a:r>
              <a:rPr lang="en-US" sz="2400">
                <a:effectLst/>
              </a:rPr>
              <a:t> </a:t>
            </a:r>
            <a:r>
              <a:rPr lang="en-US" sz="2400" u="sng">
                <a:effectLst/>
              </a:rPr>
              <a:t>&lt;</a:t>
            </a:r>
            <a:r>
              <a:rPr lang="en-US" sz="2400">
                <a:effectLst/>
              </a:rPr>
              <a:t> 140) = 1/20(5) =   .25</a:t>
            </a:r>
          </a:p>
        </p:txBody>
      </p:sp>
      <p:sp>
        <p:nvSpPr>
          <p:cNvPr id="177230" name="Line 78"/>
          <p:cNvSpPr>
            <a:spLocks noChangeShapeType="1"/>
          </p:cNvSpPr>
          <p:nvPr/>
        </p:nvSpPr>
        <p:spPr bwMode="auto">
          <a:xfrm>
            <a:off x="5815013" y="3892550"/>
            <a:ext cx="0" cy="80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231" name="Rectangle 79"/>
          <p:cNvSpPr>
            <a:spLocks noChangeArrowheads="1"/>
          </p:cNvSpPr>
          <p:nvPr/>
        </p:nvSpPr>
        <p:spPr bwMode="auto">
          <a:xfrm>
            <a:off x="581025" y="1114425"/>
            <a:ext cx="77724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What is the probability that a flight will take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between 135 and 140 minutes?</a:t>
            </a:r>
          </a:p>
        </p:txBody>
      </p:sp>
      <p:sp>
        <p:nvSpPr>
          <p:cNvPr id="177165" name="Line 13"/>
          <p:cNvSpPr>
            <a:spLocks noChangeShapeType="1"/>
          </p:cNvSpPr>
          <p:nvPr/>
        </p:nvSpPr>
        <p:spPr bwMode="auto">
          <a:xfrm flipV="1">
            <a:off x="3954463" y="3867150"/>
            <a:ext cx="2511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232" name="Line 80"/>
          <p:cNvSpPr>
            <a:spLocks noChangeShapeType="1"/>
          </p:cNvSpPr>
          <p:nvPr/>
        </p:nvSpPr>
        <p:spPr bwMode="auto">
          <a:xfrm>
            <a:off x="5815013" y="462280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233" name="Rectangle 81"/>
          <p:cNvSpPr>
            <a:spLocks noChangeArrowheads="1"/>
          </p:cNvSpPr>
          <p:nvPr/>
        </p:nvSpPr>
        <p:spPr bwMode="auto">
          <a:xfrm>
            <a:off x="548957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135</a:t>
            </a:r>
          </a:p>
        </p:txBody>
      </p:sp>
      <p:sp>
        <p:nvSpPr>
          <p:cNvPr id="177228" name="Line 76"/>
          <p:cNvSpPr>
            <a:spLocks noChangeShapeType="1"/>
          </p:cNvSpPr>
          <p:nvPr/>
        </p:nvSpPr>
        <p:spPr bwMode="auto">
          <a:xfrm flipV="1">
            <a:off x="6176963" y="3506788"/>
            <a:ext cx="787400" cy="633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235" name="Oval 83"/>
          <p:cNvSpPr>
            <a:spLocks noChangeArrowheads="1"/>
          </p:cNvSpPr>
          <p:nvPr/>
        </p:nvSpPr>
        <p:spPr bwMode="auto">
          <a:xfrm>
            <a:off x="6908800" y="3048000"/>
            <a:ext cx="596900" cy="476250"/>
          </a:xfrm>
          <a:prstGeom prst="ellipse">
            <a:avLst/>
          </a:prstGeom>
          <a:noFill/>
          <a:ln w="28575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7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7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232" grpId="0" animBg="1"/>
      <p:bldP spid="17723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1597025" y="2090738"/>
            <a:ext cx="6048375" cy="372903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06851" name="Line 3"/>
          <p:cNvSpPr>
            <a:spLocks noChangeShapeType="1"/>
          </p:cNvSpPr>
          <p:nvPr/>
        </p:nvSpPr>
        <p:spPr bwMode="auto">
          <a:xfrm>
            <a:off x="2709863" y="2811463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2390775" y="2252663"/>
            <a:ext cx="620713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/>
              </a:rPr>
              <a:t>f</a:t>
            </a:r>
            <a:r>
              <a:rPr lang="en-US" sz="2400">
                <a:effectLst/>
              </a:rPr>
              <a:t>(</a:t>
            </a:r>
            <a:r>
              <a:rPr lang="en-US" sz="2400" i="1">
                <a:effectLst/>
              </a:rPr>
              <a:t>x</a:t>
            </a:r>
            <a:r>
              <a:rPr lang="en-US" sz="2400">
                <a:effectLst/>
              </a:rPr>
              <a:t>)</a:t>
            </a:r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7038975" y="4462463"/>
            <a:ext cx="4095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/>
              </a:rPr>
              <a:t> x</a:t>
            </a:r>
          </a:p>
        </p:txBody>
      </p:sp>
      <p:sp>
        <p:nvSpPr>
          <p:cNvPr id="206854" name="Rectangle 6"/>
          <p:cNvSpPr>
            <a:spLocks noChangeArrowheads="1"/>
          </p:cNvSpPr>
          <p:nvPr/>
        </p:nvSpPr>
        <p:spPr bwMode="auto">
          <a:xfrm>
            <a:off x="3635375" y="48053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120</a:t>
            </a:r>
          </a:p>
        </p:txBody>
      </p:sp>
      <p:sp>
        <p:nvSpPr>
          <p:cNvPr id="206855" name="Rectangle 7"/>
          <p:cNvSpPr>
            <a:spLocks noChangeArrowheads="1"/>
          </p:cNvSpPr>
          <p:nvPr/>
        </p:nvSpPr>
        <p:spPr bwMode="auto">
          <a:xfrm>
            <a:off x="488632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130</a:t>
            </a:r>
          </a:p>
        </p:txBody>
      </p:sp>
      <p:sp>
        <p:nvSpPr>
          <p:cNvPr id="206856" name="Rectangle 8"/>
          <p:cNvSpPr>
            <a:spLocks noChangeArrowheads="1"/>
          </p:cNvSpPr>
          <p:nvPr/>
        </p:nvSpPr>
        <p:spPr bwMode="auto">
          <a:xfrm>
            <a:off x="6149975" y="48053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140</a:t>
            </a:r>
          </a:p>
        </p:txBody>
      </p:sp>
      <p:sp>
        <p:nvSpPr>
          <p:cNvPr id="206857" name="Freeform 9"/>
          <p:cNvSpPr>
            <a:spLocks/>
          </p:cNvSpPr>
          <p:nvPr/>
        </p:nvSpPr>
        <p:spPr bwMode="auto">
          <a:xfrm>
            <a:off x="3910013" y="3876675"/>
            <a:ext cx="2552700" cy="809625"/>
          </a:xfrm>
          <a:custGeom>
            <a:avLst/>
            <a:gdLst>
              <a:gd name="T0" fmla="*/ 0 w 528"/>
              <a:gd name="T1" fmla="*/ 528 h 528"/>
              <a:gd name="T2" fmla="*/ 12 w 528"/>
              <a:gd name="T3" fmla="*/ 0 h 528"/>
              <a:gd name="T4" fmla="*/ 528 w 528"/>
              <a:gd name="T5" fmla="*/ 0 h 528"/>
              <a:gd name="T6" fmla="*/ 528 w 528"/>
              <a:gd name="T7" fmla="*/ 528 h 528"/>
              <a:gd name="T8" fmla="*/ 0 w 528"/>
              <a:gd name="T9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528">
                <a:moveTo>
                  <a:pt x="0" y="528"/>
                </a:moveTo>
                <a:lnTo>
                  <a:pt x="12" y="0"/>
                </a:lnTo>
                <a:lnTo>
                  <a:pt x="528" y="0"/>
                </a:lnTo>
                <a:lnTo>
                  <a:pt x="528" y="528"/>
                </a:lnTo>
                <a:lnTo>
                  <a:pt x="0" y="528"/>
                </a:lnTo>
              </a:path>
            </a:pathLst>
          </a:custGeom>
          <a:gradFill rotWithShape="0">
            <a:gsLst>
              <a:gs pos="0">
                <a:srgbClr val="33CCCC">
                  <a:gamma/>
                  <a:shade val="46275"/>
                  <a:invGamma/>
                </a:srgbClr>
              </a:gs>
              <a:gs pos="50000">
                <a:srgbClr val="33CCCC"/>
              </a:gs>
              <a:gs pos="100000">
                <a:srgbClr val="33CCCC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8" name="Line 10"/>
          <p:cNvSpPr>
            <a:spLocks noChangeShapeType="1"/>
          </p:cNvSpPr>
          <p:nvPr/>
        </p:nvSpPr>
        <p:spPr bwMode="auto">
          <a:xfrm>
            <a:off x="6462713" y="3867150"/>
            <a:ext cx="0" cy="850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59" name="Line 11"/>
          <p:cNvSpPr>
            <a:spLocks noChangeShapeType="1"/>
          </p:cNvSpPr>
          <p:nvPr/>
        </p:nvSpPr>
        <p:spPr bwMode="auto">
          <a:xfrm>
            <a:off x="2716213" y="4686300"/>
            <a:ext cx="4349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60" name="Line 12"/>
          <p:cNvSpPr>
            <a:spLocks noChangeShapeType="1"/>
          </p:cNvSpPr>
          <p:nvPr/>
        </p:nvSpPr>
        <p:spPr bwMode="auto">
          <a:xfrm flipH="1">
            <a:off x="2620963" y="3867150"/>
            <a:ext cx="16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61" name="Rectangle 13"/>
          <p:cNvSpPr>
            <a:spLocks noChangeArrowheads="1"/>
          </p:cNvSpPr>
          <p:nvPr/>
        </p:nvSpPr>
        <p:spPr bwMode="auto">
          <a:xfrm>
            <a:off x="1812925" y="3643313"/>
            <a:ext cx="8223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1/20</a:t>
            </a:r>
          </a:p>
        </p:txBody>
      </p:sp>
      <p:sp>
        <p:nvSpPr>
          <p:cNvPr id="206862" name="Rectangle 14"/>
          <p:cNvSpPr>
            <a:spLocks noChangeArrowheads="1"/>
          </p:cNvSpPr>
          <p:nvPr/>
        </p:nvSpPr>
        <p:spPr bwMode="auto">
          <a:xfrm>
            <a:off x="3857625" y="5262563"/>
            <a:ext cx="27654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Flight Time (mins.)</a:t>
            </a:r>
          </a:p>
        </p:txBody>
      </p:sp>
      <p:sp>
        <p:nvSpPr>
          <p:cNvPr id="206863" name="Line 15"/>
          <p:cNvSpPr>
            <a:spLocks noChangeShapeType="1"/>
          </p:cNvSpPr>
          <p:nvPr/>
        </p:nvSpPr>
        <p:spPr bwMode="auto">
          <a:xfrm>
            <a:off x="3948113" y="3873500"/>
            <a:ext cx="0" cy="80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6864" name="Group 16"/>
          <p:cNvGrpSpPr>
            <a:grpSpLocks/>
          </p:cNvGrpSpPr>
          <p:nvPr/>
        </p:nvGrpSpPr>
        <p:grpSpPr bwMode="auto">
          <a:xfrm>
            <a:off x="3948113" y="4629150"/>
            <a:ext cx="2514600" cy="152400"/>
            <a:chOff x="2487" y="2916"/>
            <a:chExt cx="1584" cy="96"/>
          </a:xfrm>
        </p:grpSpPr>
        <p:sp>
          <p:nvSpPr>
            <p:cNvPr id="206865" name="Line 17"/>
            <p:cNvSpPr>
              <a:spLocks noChangeShapeType="1"/>
            </p:cNvSpPr>
            <p:nvPr/>
          </p:nvSpPr>
          <p:spPr bwMode="auto">
            <a:xfrm>
              <a:off x="2487" y="2920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6" name="Line 18"/>
            <p:cNvSpPr>
              <a:spLocks noChangeShapeType="1"/>
            </p:cNvSpPr>
            <p:nvPr/>
          </p:nvSpPr>
          <p:spPr bwMode="auto">
            <a:xfrm>
              <a:off x="4071" y="292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7" name="Line 19"/>
            <p:cNvSpPr>
              <a:spLocks noChangeShapeType="1"/>
            </p:cNvSpPr>
            <p:nvPr/>
          </p:nvSpPr>
          <p:spPr bwMode="auto">
            <a:xfrm>
              <a:off x="3279" y="2916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868" name="Rectangle 20"/>
          <p:cNvSpPr>
            <a:spLocks noChangeArrowheads="1"/>
          </p:cNvSpPr>
          <p:nvPr/>
        </p:nvSpPr>
        <p:spPr bwMode="auto"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Flight Time</a:t>
            </a:r>
          </a:p>
        </p:txBody>
      </p:sp>
      <p:sp>
        <p:nvSpPr>
          <p:cNvPr id="206869" name="Freeform 21"/>
          <p:cNvSpPr>
            <a:spLocks/>
          </p:cNvSpPr>
          <p:nvPr/>
        </p:nvSpPr>
        <p:spPr bwMode="auto">
          <a:xfrm>
            <a:off x="4525963" y="3876675"/>
            <a:ext cx="1371600" cy="809625"/>
          </a:xfrm>
          <a:custGeom>
            <a:avLst/>
            <a:gdLst>
              <a:gd name="T0" fmla="*/ 13 w 408"/>
              <a:gd name="T1" fmla="*/ 510 h 510"/>
              <a:gd name="T2" fmla="*/ 9 w 408"/>
              <a:gd name="T3" fmla="*/ 0 h 510"/>
              <a:gd name="T4" fmla="*/ 408 w 408"/>
              <a:gd name="T5" fmla="*/ 0 h 510"/>
              <a:gd name="T6" fmla="*/ 408 w 408"/>
              <a:gd name="T7" fmla="*/ 506 h 510"/>
              <a:gd name="T8" fmla="*/ 0 w 408"/>
              <a:gd name="T9" fmla="*/ 506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8" h="510">
                <a:moveTo>
                  <a:pt x="13" y="510"/>
                </a:moveTo>
                <a:lnTo>
                  <a:pt x="9" y="0"/>
                </a:lnTo>
                <a:lnTo>
                  <a:pt x="408" y="0"/>
                </a:lnTo>
                <a:lnTo>
                  <a:pt x="408" y="506"/>
                </a:lnTo>
                <a:lnTo>
                  <a:pt x="0" y="506"/>
                </a:lnTo>
              </a:path>
            </a:pathLst>
          </a:cu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0" name="Rectangle 22"/>
          <p:cNvSpPr>
            <a:spLocks noChangeArrowheads="1"/>
          </p:cNvSpPr>
          <p:nvPr/>
        </p:nvSpPr>
        <p:spPr bwMode="auto">
          <a:xfrm>
            <a:off x="2906713" y="3076575"/>
            <a:ext cx="45116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P(124 </a:t>
            </a:r>
            <a:r>
              <a:rPr lang="en-US" sz="2400" u="sng">
                <a:effectLst/>
              </a:rPr>
              <a:t>&lt;</a:t>
            </a:r>
            <a:r>
              <a:rPr lang="en-US" sz="2400">
                <a:effectLst/>
              </a:rPr>
              <a:t> </a:t>
            </a:r>
            <a:r>
              <a:rPr lang="en-US" sz="2400" i="1">
                <a:effectLst/>
              </a:rPr>
              <a:t>x</a:t>
            </a:r>
            <a:r>
              <a:rPr lang="en-US" sz="2400">
                <a:effectLst/>
              </a:rPr>
              <a:t> </a:t>
            </a:r>
            <a:r>
              <a:rPr lang="en-US" sz="2400" u="sng">
                <a:effectLst/>
              </a:rPr>
              <a:t>&lt;</a:t>
            </a:r>
            <a:r>
              <a:rPr lang="en-US" sz="2400">
                <a:effectLst/>
              </a:rPr>
              <a:t> 136) = 1/20(12) =   .6</a:t>
            </a:r>
          </a:p>
        </p:txBody>
      </p:sp>
      <p:sp>
        <p:nvSpPr>
          <p:cNvPr id="206871" name="Line 23"/>
          <p:cNvSpPr>
            <a:spLocks noChangeShapeType="1"/>
          </p:cNvSpPr>
          <p:nvPr/>
        </p:nvSpPr>
        <p:spPr bwMode="auto">
          <a:xfrm>
            <a:off x="5891213" y="3892550"/>
            <a:ext cx="0" cy="80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2" name="Rectangle 24"/>
          <p:cNvSpPr>
            <a:spLocks noChangeArrowheads="1"/>
          </p:cNvSpPr>
          <p:nvPr/>
        </p:nvSpPr>
        <p:spPr bwMode="auto">
          <a:xfrm>
            <a:off x="581025" y="1114425"/>
            <a:ext cx="77724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What is the probability that a flight will take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between 124 and 136 minutes?</a:t>
            </a:r>
          </a:p>
        </p:txBody>
      </p:sp>
      <p:sp>
        <p:nvSpPr>
          <p:cNvPr id="206873" name="Line 25"/>
          <p:cNvSpPr>
            <a:spLocks noChangeShapeType="1"/>
          </p:cNvSpPr>
          <p:nvPr/>
        </p:nvSpPr>
        <p:spPr bwMode="auto">
          <a:xfrm flipV="1">
            <a:off x="3954463" y="3867150"/>
            <a:ext cx="2511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4" name="Line 26"/>
          <p:cNvSpPr>
            <a:spLocks noChangeShapeType="1"/>
          </p:cNvSpPr>
          <p:nvPr/>
        </p:nvSpPr>
        <p:spPr bwMode="auto">
          <a:xfrm>
            <a:off x="5891213" y="462280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5" name="Rectangle 27"/>
          <p:cNvSpPr>
            <a:spLocks noChangeArrowheads="1"/>
          </p:cNvSpPr>
          <p:nvPr/>
        </p:nvSpPr>
        <p:spPr bwMode="auto">
          <a:xfrm>
            <a:off x="556577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136</a:t>
            </a:r>
          </a:p>
        </p:txBody>
      </p:sp>
      <p:sp>
        <p:nvSpPr>
          <p:cNvPr id="206876" name="Line 28"/>
          <p:cNvSpPr>
            <a:spLocks noChangeShapeType="1"/>
          </p:cNvSpPr>
          <p:nvPr/>
        </p:nvSpPr>
        <p:spPr bwMode="auto">
          <a:xfrm flipV="1">
            <a:off x="5326063" y="3506788"/>
            <a:ext cx="1638300" cy="811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7" name="Oval 29"/>
          <p:cNvSpPr>
            <a:spLocks noChangeArrowheads="1"/>
          </p:cNvSpPr>
          <p:nvPr/>
        </p:nvSpPr>
        <p:spPr bwMode="auto">
          <a:xfrm>
            <a:off x="6985000" y="3048000"/>
            <a:ext cx="495300" cy="476250"/>
          </a:xfrm>
          <a:prstGeom prst="ellipse">
            <a:avLst/>
          </a:prstGeom>
          <a:noFill/>
          <a:ln w="28575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8" name="Line 30"/>
          <p:cNvSpPr>
            <a:spLocks noChangeShapeType="1"/>
          </p:cNvSpPr>
          <p:nvPr/>
        </p:nvSpPr>
        <p:spPr bwMode="auto">
          <a:xfrm>
            <a:off x="4532313" y="3879850"/>
            <a:ext cx="0" cy="80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9" name="Line 31"/>
          <p:cNvSpPr>
            <a:spLocks noChangeShapeType="1"/>
          </p:cNvSpPr>
          <p:nvPr/>
        </p:nvSpPr>
        <p:spPr bwMode="auto">
          <a:xfrm>
            <a:off x="4532313" y="4622800"/>
            <a:ext cx="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80" name="Rectangle 32"/>
          <p:cNvSpPr>
            <a:spLocks noChangeArrowheads="1"/>
          </p:cNvSpPr>
          <p:nvPr/>
        </p:nvSpPr>
        <p:spPr bwMode="auto">
          <a:xfrm>
            <a:off x="4219575" y="48117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124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0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74" grpId="0" animBg="1"/>
      <p:bldP spid="206875" grpId="0" autoUpdateAnimBg="0"/>
      <p:bldP spid="206879" grpId="0" animBg="1"/>
      <p:bldP spid="20688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Probability Distribution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30300"/>
            <a:ext cx="7886700" cy="1792288"/>
          </a:xfrm>
        </p:spPr>
        <p:txBody>
          <a:bodyPr/>
          <a:lstStyle/>
          <a:p>
            <a:r>
              <a:rPr lang="en-US"/>
              <a:t>The </a:t>
            </a:r>
            <a:r>
              <a:rPr lang="en-US" u="sng"/>
              <a:t>normal probability distribution</a:t>
            </a:r>
            <a:r>
              <a:rPr lang="en-US"/>
              <a:t> is the most important distribution for describing a continuous random variable.</a:t>
            </a:r>
          </a:p>
          <a:p>
            <a:r>
              <a:rPr lang="en-US"/>
              <a:t>It is widely used in statistical inference.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321" name="Rectangle 361"/>
          <p:cNvSpPr>
            <a:spLocks noChangeArrowheads="1"/>
          </p:cNvSpPr>
          <p:nvPr/>
        </p:nvSpPr>
        <p:spPr bwMode="auto">
          <a:xfrm>
            <a:off x="2641600" y="1758950"/>
            <a:ext cx="1714500" cy="102235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Heights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of people</a:t>
            </a:r>
          </a:p>
        </p:txBody>
      </p:sp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Probability Distribution</a:t>
            </a: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700088" y="1130300"/>
            <a:ext cx="7772400" cy="67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It has been used in a wide variety of applications:</a:t>
            </a:r>
          </a:p>
        </p:txBody>
      </p:sp>
      <p:sp>
        <p:nvSpPr>
          <p:cNvPr id="169320" name="Rectangle 360"/>
          <p:cNvSpPr>
            <a:spLocks noChangeArrowheads="1"/>
          </p:cNvSpPr>
          <p:nvPr/>
        </p:nvSpPr>
        <p:spPr bwMode="auto">
          <a:xfrm>
            <a:off x="4000500" y="3003550"/>
            <a:ext cx="2387600" cy="103505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Scientific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measurements</a:t>
            </a:r>
          </a:p>
        </p:txBody>
      </p:sp>
      <p:sp>
        <p:nvSpPr>
          <p:cNvPr id="169477" name="Rectangle 517"/>
          <p:cNvSpPr>
            <a:spLocks noChangeArrowheads="1"/>
          </p:cNvSpPr>
          <p:nvPr/>
        </p:nvSpPr>
        <p:spPr bwMode="auto">
          <a:xfrm>
            <a:off x="2641600" y="3013075"/>
            <a:ext cx="1219200" cy="1025525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Test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scores</a:t>
            </a:r>
          </a:p>
        </p:txBody>
      </p:sp>
      <p:sp>
        <p:nvSpPr>
          <p:cNvPr id="169479" name="Rectangle 519"/>
          <p:cNvSpPr>
            <a:spLocks noChangeArrowheads="1"/>
          </p:cNvSpPr>
          <p:nvPr/>
        </p:nvSpPr>
        <p:spPr bwMode="auto">
          <a:xfrm>
            <a:off x="4508500" y="1758950"/>
            <a:ext cx="1854200" cy="102235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Amounts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of rainfall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01600"/>
            <a:ext cx="7772400" cy="698500"/>
          </a:xfrm>
          <a:noFill/>
          <a:ln/>
        </p:spPr>
        <p:txBody>
          <a:bodyPr/>
          <a:lstStyle/>
          <a:p>
            <a:r>
              <a:rPr lang="en-US" dirty="0"/>
              <a:t>Normal Probability Distribution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8500" y="1127125"/>
            <a:ext cx="7886700" cy="5032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Normal Probability Density Function</a:t>
            </a:r>
            <a:endParaRPr lang="en-US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2703513" y="1754188"/>
            <a:ext cx="3719512" cy="1203325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0119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84513" y="1925638"/>
          <a:ext cx="30257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9" name="Equation" r:id="rId4" imgW="1434960" imgH="380880" progId="Equation.DSMT4">
                  <p:embed/>
                </p:oleObj>
              </mc:Choice>
              <mc:Fallback>
                <p:oleObj name="Equation" r:id="rId4" imgW="1434960" imgH="380880" progId="Equation.DSMT4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3" y="1925638"/>
                        <a:ext cx="30257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127" name="Group 15"/>
          <p:cNvGrpSpPr>
            <a:grpSpLocks/>
          </p:cNvGrpSpPr>
          <p:nvPr/>
        </p:nvGrpSpPr>
        <p:grpSpPr bwMode="auto">
          <a:xfrm>
            <a:off x="3327400" y="3479800"/>
            <a:ext cx="3943350" cy="1809750"/>
            <a:chOff x="1728" y="2184"/>
            <a:chExt cx="2484" cy="1140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>
              <a:off x="1728" y="2184"/>
              <a:ext cx="2448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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=  mean</a:t>
              </a:r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>
              <a:off x="1728" y="2460"/>
              <a:ext cx="2448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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=  standard deviation</a:t>
              </a:r>
            </a:p>
          </p:txBody>
        </p:sp>
        <p:sp>
          <p:nvSpPr>
            <p:cNvPr id="90123" name="Rectangle 11"/>
            <p:cNvSpPr>
              <a:spLocks noChangeArrowheads="1"/>
            </p:cNvSpPr>
            <p:nvPr/>
          </p:nvSpPr>
          <p:spPr bwMode="auto">
            <a:xfrm>
              <a:off x="1728" y="2736"/>
              <a:ext cx="2448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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=  3.14159</a:t>
              </a:r>
            </a:p>
          </p:txBody>
        </p:sp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>
              <a:off x="1764" y="3012"/>
              <a:ext cx="2448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=  2.71828</a:t>
              </a:r>
            </a:p>
          </p:txBody>
        </p:sp>
      </p:grp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2336800" y="3041650"/>
            <a:ext cx="38862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where: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5" name="Rectangle 9"/>
          <p:cNvSpPr>
            <a:spLocks noChangeArrowheads="1"/>
          </p:cNvSpPr>
          <p:nvPr/>
        </p:nvSpPr>
        <p:spPr bwMode="auto">
          <a:xfrm>
            <a:off x="1104900" y="2489200"/>
            <a:ext cx="7188200" cy="238125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1104900" y="1651000"/>
            <a:ext cx="7175500" cy="736600"/>
          </a:xfrm>
          <a:prstGeom prst="rect">
            <a:avLst/>
          </a:pr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distribution is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symmetric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and is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bell-shaped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Probability Distribution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695325" y="1130300"/>
            <a:ext cx="7772400" cy="63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  <a:endParaRPr lang="en-US" sz="28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7463" name="Freeform 7"/>
          <p:cNvSpPr>
            <a:spLocks/>
          </p:cNvSpPr>
          <p:nvPr/>
        </p:nvSpPr>
        <p:spPr bwMode="auto">
          <a:xfrm>
            <a:off x="2638425" y="2744788"/>
            <a:ext cx="3937000" cy="1862137"/>
          </a:xfrm>
          <a:custGeom>
            <a:avLst/>
            <a:gdLst>
              <a:gd name="T0" fmla="*/ 1209 w 2480"/>
              <a:gd name="T1" fmla="*/ 12 h 1173"/>
              <a:gd name="T2" fmla="*/ 1132 w 2480"/>
              <a:gd name="T3" fmla="*/ 66 h 1173"/>
              <a:gd name="T4" fmla="*/ 1082 w 2480"/>
              <a:gd name="T5" fmla="*/ 131 h 1173"/>
              <a:gd name="T6" fmla="*/ 1040 w 2480"/>
              <a:gd name="T7" fmla="*/ 197 h 1173"/>
              <a:gd name="T8" fmla="*/ 1003 w 2480"/>
              <a:gd name="T9" fmla="*/ 262 h 1173"/>
              <a:gd name="T10" fmla="*/ 975 w 2480"/>
              <a:gd name="T11" fmla="*/ 320 h 1173"/>
              <a:gd name="T12" fmla="*/ 941 w 2480"/>
              <a:gd name="T13" fmla="*/ 395 h 1173"/>
              <a:gd name="T14" fmla="*/ 910 w 2480"/>
              <a:gd name="T15" fmla="*/ 462 h 1173"/>
              <a:gd name="T16" fmla="*/ 881 w 2480"/>
              <a:gd name="T17" fmla="*/ 528 h 1173"/>
              <a:gd name="T18" fmla="*/ 856 w 2480"/>
              <a:gd name="T19" fmla="*/ 591 h 1173"/>
              <a:gd name="T20" fmla="*/ 826 w 2480"/>
              <a:gd name="T21" fmla="*/ 663 h 1173"/>
              <a:gd name="T22" fmla="*/ 796 w 2480"/>
              <a:gd name="T23" fmla="*/ 727 h 1173"/>
              <a:gd name="T24" fmla="*/ 765 w 2480"/>
              <a:gd name="T25" fmla="*/ 790 h 1173"/>
              <a:gd name="T26" fmla="*/ 717 w 2480"/>
              <a:gd name="T27" fmla="*/ 862 h 1173"/>
              <a:gd name="T28" fmla="*/ 653 w 2480"/>
              <a:gd name="T29" fmla="*/ 932 h 1173"/>
              <a:gd name="T30" fmla="*/ 592 w 2480"/>
              <a:gd name="T31" fmla="*/ 981 h 1173"/>
              <a:gd name="T32" fmla="*/ 506 w 2480"/>
              <a:gd name="T33" fmla="*/ 1031 h 1173"/>
              <a:gd name="T34" fmla="*/ 423 w 2480"/>
              <a:gd name="T35" fmla="*/ 1063 h 1173"/>
              <a:gd name="T36" fmla="*/ 333 w 2480"/>
              <a:gd name="T37" fmla="*/ 1089 h 1173"/>
              <a:gd name="T38" fmla="*/ 258 w 2480"/>
              <a:gd name="T39" fmla="*/ 1108 h 1173"/>
              <a:gd name="T40" fmla="*/ 155 w 2480"/>
              <a:gd name="T41" fmla="*/ 1129 h 1173"/>
              <a:gd name="T42" fmla="*/ 54 w 2480"/>
              <a:gd name="T43" fmla="*/ 1146 h 1173"/>
              <a:gd name="T44" fmla="*/ 2480 w 2480"/>
              <a:gd name="T45" fmla="*/ 1170 h 1173"/>
              <a:gd name="T46" fmla="*/ 2395 w 2480"/>
              <a:gd name="T47" fmla="*/ 1143 h 1173"/>
              <a:gd name="T48" fmla="*/ 2341 w 2480"/>
              <a:gd name="T49" fmla="*/ 1132 h 1173"/>
              <a:gd name="T50" fmla="*/ 2224 w 2480"/>
              <a:gd name="T51" fmla="*/ 1104 h 1173"/>
              <a:gd name="T52" fmla="*/ 2118 w 2480"/>
              <a:gd name="T53" fmla="*/ 1071 h 1173"/>
              <a:gd name="T54" fmla="*/ 2011 w 2480"/>
              <a:gd name="T55" fmla="*/ 1029 h 1173"/>
              <a:gd name="T56" fmla="*/ 1980 w 2480"/>
              <a:gd name="T57" fmla="*/ 1013 h 1173"/>
              <a:gd name="T58" fmla="*/ 1914 w 2480"/>
              <a:gd name="T59" fmla="*/ 969 h 1173"/>
              <a:gd name="T60" fmla="*/ 1859 w 2480"/>
              <a:gd name="T61" fmla="*/ 915 h 1173"/>
              <a:gd name="T62" fmla="*/ 1801 w 2480"/>
              <a:gd name="T63" fmla="*/ 845 h 1173"/>
              <a:gd name="T64" fmla="*/ 1765 w 2480"/>
              <a:gd name="T65" fmla="*/ 792 h 1173"/>
              <a:gd name="T66" fmla="*/ 1735 w 2480"/>
              <a:gd name="T67" fmla="*/ 729 h 1173"/>
              <a:gd name="T68" fmla="*/ 1710 w 2480"/>
              <a:gd name="T69" fmla="*/ 674 h 1173"/>
              <a:gd name="T70" fmla="*/ 1686 w 2480"/>
              <a:gd name="T71" fmla="*/ 619 h 1173"/>
              <a:gd name="T72" fmla="*/ 1651 w 2480"/>
              <a:gd name="T73" fmla="*/ 546 h 1173"/>
              <a:gd name="T74" fmla="*/ 1618 w 2480"/>
              <a:gd name="T75" fmla="*/ 476 h 1173"/>
              <a:gd name="T76" fmla="*/ 1580 w 2480"/>
              <a:gd name="T77" fmla="*/ 397 h 1173"/>
              <a:gd name="T78" fmla="*/ 1543 w 2480"/>
              <a:gd name="T79" fmla="*/ 322 h 1173"/>
              <a:gd name="T80" fmla="*/ 1506 w 2480"/>
              <a:gd name="T81" fmla="*/ 251 h 1173"/>
              <a:gd name="T82" fmla="*/ 1479 w 2480"/>
              <a:gd name="T83" fmla="*/ 203 h 1173"/>
              <a:gd name="T84" fmla="*/ 1449 w 2480"/>
              <a:gd name="T85" fmla="*/ 150 h 1173"/>
              <a:gd name="T86" fmla="*/ 1423 w 2480"/>
              <a:gd name="T87" fmla="*/ 114 h 1173"/>
              <a:gd name="T88" fmla="*/ 1407 w 2480"/>
              <a:gd name="T89" fmla="*/ 95 h 1173"/>
              <a:gd name="T90" fmla="*/ 1378 w 2480"/>
              <a:gd name="T91" fmla="*/ 62 h 1173"/>
              <a:gd name="T92" fmla="*/ 1341 w 2480"/>
              <a:gd name="T93" fmla="*/ 30 h 1173"/>
              <a:gd name="T94" fmla="*/ 1286 w 2480"/>
              <a:gd name="T95" fmla="*/ 4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80" h="1173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6899275" y="43672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147462" name="Line 6"/>
          <p:cNvSpPr>
            <a:spLocks noChangeShapeType="1"/>
          </p:cNvSpPr>
          <p:nvPr/>
        </p:nvSpPr>
        <p:spPr bwMode="auto">
          <a:xfrm>
            <a:off x="2305050" y="4608513"/>
            <a:ext cx="4591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1130300" y="3194050"/>
            <a:ext cx="7188200" cy="283845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1155700" y="1651000"/>
            <a:ext cx="7175500" cy="1441450"/>
          </a:xfrm>
          <a:prstGeom prst="rect">
            <a:avLst/>
          </a:pr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entire family of normal probability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distributions is defined by its</a:t>
            </a:r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mean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its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standard deviation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.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Probability Distribution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695325" y="1130300"/>
            <a:ext cx="7772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  <a:endParaRPr lang="en-US" sz="28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8493" name="Line 13"/>
          <p:cNvSpPr>
            <a:spLocks noChangeShapeType="1"/>
          </p:cNvSpPr>
          <p:nvPr/>
        </p:nvSpPr>
        <p:spPr bwMode="auto">
          <a:xfrm>
            <a:off x="2305050" y="5294313"/>
            <a:ext cx="4591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94" name="Freeform 14"/>
          <p:cNvSpPr>
            <a:spLocks/>
          </p:cNvSpPr>
          <p:nvPr/>
        </p:nvSpPr>
        <p:spPr bwMode="auto">
          <a:xfrm>
            <a:off x="2638425" y="3436938"/>
            <a:ext cx="3937000" cy="1862137"/>
          </a:xfrm>
          <a:custGeom>
            <a:avLst/>
            <a:gdLst>
              <a:gd name="T0" fmla="*/ 1209 w 2480"/>
              <a:gd name="T1" fmla="*/ 12 h 1173"/>
              <a:gd name="T2" fmla="*/ 1132 w 2480"/>
              <a:gd name="T3" fmla="*/ 66 h 1173"/>
              <a:gd name="T4" fmla="*/ 1082 w 2480"/>
              <a:gd name="T5" fmla="*/ 131 h 1173"/>
              <a:gd name="T6" fmla="*/ 1040 w 2480"/>
              <a:gd name="T7" fmla="*/ 197 h 1173"/>
              <a:gd name="T8" fmla="*/ 1003 w 2480"/>
              <a:gd name="T9" fmla="*/ 262 h 1173"/>
              <a:gd name="T10" fmla="*/ 975 w 2480"/>
              <a:gd name="T11" fmla="*/ 320 h 1173"/>
              <a:gd name="T12" fmla="*/ 941 w 2480"/>
              <a:gd name="T13" fmla="*/ 395 h 1173"/>
              <a:gd name="T14" fmla="*/ 910 w 2480"/>
              <a:gd name="T15" fmla="*/ 462 h 1173"/>
              <a:gd name="T16" fmla="*/ 881 w 2480"/>
              <a:gd name="T17" fmla="*/ 528 h 1173"/>
              <a:gd name="T18" fmla="*/ 856 w 2480"/>
              <a:gd name="T19" fmla="*/ 591 h 1173"/>
              <a:gd name="T20" fmla="*/ 826 w 2480"/>
              <a:gd name="T21" fmla="*/ 663 h 1173"/>
              <a:gd name="T22" fmla="*/ 796 w 2480"/>
              <a:gd name="T23" fmla="*/ 727 h 1173"/>
              <a:gd name="T24" fmla="*/ 765 w 2480"/>
              <a:gd name="T25" fmla="*/ 790 h 1173"/>
              <a:gd name="T26" fmla="*/ 717 w 2480"/>
              <a:gd name="T27" fmla="*/ 862 h 1173"/>
              <a:gd name="T28" fmla="*/ 653 w 2480"/>
              <a:gd name="T29" fmla="*/ 932 h 1173"/>
              <a:gd name="T30" fmla="*/ 592 w 2480"/>
              <a:gd name="T31" fmla="*/ 981 h 1173"/>
              <a:gd name="T32" fmla="*/ 506 w 2480"/>
              <a:gd name="T33" fmla="*/ 1031 h 1173"/>
              <a:gd name="T34" fmla="*/ 423 w 2480"/>
              <a:gd name="T35" fmla="*/ 1063 h 1173"/>
              <a:gd name="T36" fmla="*/ 333 w 2480"/>
              <a:gd name="T37" fmla="*/ 1089 h 1173"/>
              <a:gd name="T38" fmla="*/ 258 w 2480"/>
              <a:gd name="T39" fmla="*/ 1108 h 1173"/>
              <a:gd name="T40" fmla="*/ 155 w 2480"/>
              <a:gd name="T41" fmla="*/ 1129 h 1173"/>
              <a:gd name="T42" fmla="*/ 54 w 2480"/>
              <a:gd name="T43" fmla="*/ 1146 h 1173"/>
              <a:gd name="T44" fmla="*/ 2480 w 2480"/>
              <a:gd name="T45" fmla="*/ 1170 h 1173"/>
              <a:gd name="T46" fmla="*/ 2395 w 2480"/>
              <a:gd name="T47" fmla="*/ 1143 h 1173"/>
              <a:gd name="T48" fmla="*/ 2341 w 2480"/>
              <a:gd name="T49" fmla="*/ 1132 h 1173"/>
              <a:gd name="T50" fmla="*/ 2224 w 2480"/>
              <a:gd name="T51" fmla="*/ 1104 h 1173"/>
              <a:gd name="T52" fmla="*/ 2118 w 2480"/>
              <a:gd name="T53" fmla="*/ 1071 h 1173"/>
              <a:gd name="T54" fmla="*/ 2011 w 2480"/>
              <a:gd name="T55" fmla="*/ 1029 h 1173"/>
              <a:gd name="T56" fmla="*/ 1980 w 2480"/>
              <a:gd name="T57" fmla="*/ 1013 h 1173"/>
              <a:gd name="T58" fmla="*/ 1914 w 2480"/>
              <a:gd name="T59" fmla="*/ 969 h 1173"/>
              <a:gd name="T60" fmla="*/ 1859 w 2480"/>
              <a:gd name="T61" fmla="*/ 915 h 1173"/>
              <a:gd name="T62" fmla="*/ 1801 w 2480"/>
              <a:gd name="T63" fmla="*/ 845 h 1173"/>
              <a:gd name="T64" fmla="*/ 1765 w 2480"/>
              <a:gd name="T65" fmla="*/ 792 h 1173"/>
              <a:gd name="T66" fmla="*/ 1735 w 2480"/>
              <a:gd name="T67" fmla="*/ 729 h 1173"/>
              <a:gd name="T68" fmla="*/ 1710 w 2480"/>
              <a:gd name="T69" fmla="*/ 674 h 1173"/>
              <a:gd name="T70" fmla="*/ 1686 w 2480"/>
              <a:gd name="T71" fmla="*/ 619 h 1173"/>
              <a:gd name="T72" fmla="*/ 1651 w 2480"/>
              <a:gd name="T73" fmla="*/ 546 h 1173"/>
              <a:gd name="T74" fmla="*/ 1618 w 2480"/>
              <a:gd name="T75" fmla="*/ 476 h 1173"/>
              <a:gd name="T76" fmla="*/ 1580 w 2480"/>
              <a:gd name="T77" fmla="*/ 397 h 1173"/>
              <a:gd name="T78" fmla="*/ 1543 w 2480"/>
              <a:gd name="T79" fmla="*/ 322 h 1173"/>
              <a:gd name="T80" fmla="*/ 1506 w 2480"/>
              <a:gd name="T81" fmla="*/ 251 h 1173"/>
              <a:gd name="T82" fmla="*/ 1479 w 2480"/>
              <a:gd name="T83" fmla="*/ 203 h 1173"/>
              <a:gd name="T84" fmla="*/ 1449 w 2480"/>
              <a:gd name="T85" fmla="*/ 150 h 1173"/>
              <a:gd name="T86" fmla="*/ 1423 w 2480"/>
              <a:gd name="T87" fmla="*/ 114 h 1173"/>
              <a:gd name="T88" fmla="*/ 1407 w 2480"/>
              <a:gd name="T89" fmla="*/ 95 h 1173"/>
              <a:gd name="T90" fmla="*/ 1378 w 2480"/>
              <a:gd name="T91" fmla="*/ 62 h 1173"/>
              <a:gd name="T92" fmla="*/ 1341 w 2480"/>
              <a:gd name="T93" fmla="*/ 30 h 1173"/>
              <a:gd name="T94" fmla="*/ 1286 w 2480"/>
              <a:gd name="T95" fmla="*/ 4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80" h="1173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48496" name="Line 16"/>
          <p:cNvSpPr>
            <a:spLocks noChangeShapeType="1"/>
          </p:cNvSpPr>
          <p:nvPr/>
        </p:nvSpPr>
        <p:spPr bwMode="auto">
          <a:xfrm>
            <a:off x="4705350" y="5187950"/>
            <a:ext cx="0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497" name="Text Box 17"/>
          <p:cNvSpPr txBox="1">
            <a:spLocks noChangeArrowheads="1"/>
          </p:cNvSpPr>
          <p:nvPr/>
        </p:nvSpPr>
        <p:spPr bwMode="auto">
          <a:xfrm>
            <a:off x="5195888" y="3565525"/>
            <a:ext cx="28368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Standard Deviation 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</a:p>
        </p:txBody>
      </p:sp>
      <p:sp>
        <p:nvSpPr>
          <p:cNvPr id="148498" name="Text Box 18"/>
          <p:cNvSpPr txBox="1">
            <a:spLocks noChangeArrowheads="1"/>
          </p:cNvSpPr>
          <p:nvPr/>
        </p:nvSpPr>
        <p:spPr bwMode="auto">
          <a:xfrm>
            <a:off x="4125913" y="5435600"/>
            <a:ext cx="11128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Mean 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</a:p>
        </p:txBody>
      </p:sp>
      <p:sp>
        <p:nvSpPr>
          <p:cNvPr id="148499" name="Text Box 19"/>
          <p:cNvSpPr txBox="1">
            <a:spLocks noChangeArrowheads="1"/>
          </p:cNvSpPr>
          <p:nvPr/>
        </p:nvSpPr>
        <p:spPr bwMode="auto">
          <a:xfrm>
            <a:off x="6899275" y="50720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1104900" y="2774950"/>
            <a:ext cx="7188200" cy="238125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1104900" y="1651000"/>
            <a:ext cx="7175500" cy="1003300"/>
          </a:xfrm>
          <a:prstGeom prst="rect">
            <a:avLst/>
          </a:pr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highest point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on the normal curve is at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mean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which is also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median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mode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Probability Distribution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695325" y="1130300"/>
            <a:ext cx="777240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  <a:endParaRPr lang="en-US" sz="28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9511" name="Freeform 7"/>
          <p:cNvSpPr>
            <a:spLocks/>
          </p:cNvSpPr>
          <p:nvPr/>
        </p:nvSpPr>
        <p:spPr bwMode="auto">
          <a:xfrm>
            <a:off x="2638425" y="3011488"/>
            <a:ext cx="3937000" cy="1862137"/>
          </a:xfrm>
          <a:custGeom>
            <a:avLst/>
            <a:gdLst>
              <a:gd name="T0" fmla="*/ 1209 w 2480"/>
              <a:gd name="T1" fmla="*/ 12 h 1173"/>
              <a:gd name="T2" fmla="*/ 1132 w 2480"/>
              <a:gd name="T3" fmla="*/ 66 h 1173"/>
              <a:gd name="T4" fmla="*/ 1082 w 2480"/>
              <a:gd name="T5" fmla="*/ 131 h 1173"/>
              <a:gd name="T6" fmla="*/ 1040 w 2480"/>
              <a:gd name="T7" fmla="*/ 197 h 1173"/>
              <a:gd name="T8" fmla="*/ 1003 w 2480"/>
              <a:gd name="T9" fmla="*/ 262 h 1173"/>
              <a:gd name="T10" fmla="*/ 975 w 2480"/>
              <a:gd name="T11" fmla="*/ 320 h 1173"/>
              <a:gd name="T12" fmla="*/ 941 w 2480"/>
              <a:gd name="T13" fmla="*/ 395 h 1173"/>
              <a:gd name="T14" fmla="*/ 910 w 2480"/>
              <a:gd name="T15" fmla="*/ 462 h 1173"/>
              <a:gd name="T16" fmla="*/ 881 w 2480"/>
              <a:gd name="T17" fmla="*/ 528 h 1173"/>
              <a:gd name="T18" fmla="*/ 856 w 2480"/>
              <a:gd name="T19" fmla="*/ 591 h 1173"/>
              <a:gd name="T20" fmla="*/ 826 w 2480"/>
              <a:gd name="T21" fmla="*/ 663 h 1173"/>
              <a:gd name="T22" fmla="*/ 796 w 2480"/>
              <a:gd name="T23" fmla="*/ 727 h 1173"/>
              <a:gd name="T24" fmla="*/ 765 w 2480"/>
              <a:gd name="T25" fmla="*/ 790 h 1173"/>
              <a:gd name="T26" fmla="*/ 717 w 2480"/>
              <a:gd name="T27" fmla="*/ 862 h 1173"/>
              <a:gd name="T28" fmla="*/ 653 w 2480"/>
              <a:gd name="T29" fmla="*/ 932 h 1173"/>
              <a:gd name="T30" fmla="*/ 592 w 2480"/>
              <a:gd name="T31" fmla="*/ 981 h 1173"/>
              <a:gd name="T32" fmla="*/ 506 w 2480"/>
              <a:gd name="T33" fmla="*/ 1031 h 1173"/>
              <a:gd name="T34" fmla="*/ 423 w 2480"/>
              <a:gd name="T35" fmla="*/ 1063 h 1173"/>
              <a:gd name="T36" fmla="*/ 333 w 2480"/>
              <a:gd name="T37" fmla="*/ 1089 h 1173"/>
              <a:gd name="T38" fmla="*/ 258 w 2480"/>
              <a:gd name="T39" fmla="*/ 1108 h 1173"/>
              <a:gd name="T40" fmla="*/ 155 w 2480"/>
              <a:gd name="T41" fmla="*/ 1129 h 1173"/>
              <a:gd name="T42" fmla="*/ 54 w 2480"/>
              <a:gd name="T43" fmla="*/ 1146 h 1173"/>
              <a:gd name="T44" fmla="*/ 2480 w 2480"/>
              <a:gd name="T45" fmla="*/ 1170 h 1173"/>
              <a:gd name="T46" fmla="*/ 2395 w 2480"/>
              <a:gd name="T47" fmla="*/ 1143 h 1173"/>
              <a:gd name="T48" fmla="*/ 2341 w 2480"/>
              <a:gd name="T49" fmla="*/ 1132 h 1173"/>
              <a:gd name="T50" fmla="*/ 2224 w 2480"/>
              <a:gd name="T51" fmla="*/ 1104 h 1173"/>
              <a:gd name="T52" fmla="*/ 2118 w 2480"/>
              <a:gd name="T53" fmla="*/ 1071 h 1173"/>
              <a:gd name="T54" fmla="*/ 2011 w 2480"/>
              <a:gd name="T55" fmla="*/ 1029 h 1173"/>
              <a:gd name="T56" fmla="*/ 1980 w 2480"/>
              <a:gd name="T57" fmla="*/ 1013 h 1173"/>
              <a:gd name="T58" fmla="*/ 1914 w 2480"/>
              <a:gd name="T59" fmla="*/ 969 h 1173"/>
              <a:gd name="T60" fmla="*/ 1859 w 2480"/>
              <a:gd name="T61" fmla="*/ 915 h 1173"/>
              <a:gd name="T62" fmla="*/ 1801 w 2480"/>
              <a:gd name="T63" fmla="*/ 845 h 1173"/>
              <a:gd name="T64" fmla="*/ 1765 w 2480"/>
              <a:gd name="T65" fmla="*/ 792 h 1173"/>
              <a:gd name="T66" fmla="*/ 1735 w 2480"/>
              <a:gd name="T67" fmla="*/ 729 h 1173"/>
              <a:gd name="T68" fmla="*/ 1710 w 2480"/>
              <a:gd name="T69" fmla="*/ 674 h 1173"/>
              <a:gd name="T70" fmla="*/ 1686 w 2480"/>
              <a:gd name="T71" fmla="*/ 619 h 1173"/>
              <a:gd name="T72" fmla="*/ 1651 w 2480"/>
              <a:gd name="T73" fmla="*/ 546 h 1173"/>
              <a:gd name="T74" fmla="*/ 1618 w 2480"/>
              <a:gd name="T75" fmla="*/ 476 h 1173"/>
              <a:gd name="T76" fmla="*/ 1580 w 2480"/>
              <a:gd name="T77" fmla="*/ 397 h 1173"/>
              <a:gd name="T78" fmla="*/ 1543 w 2480"/>
              <a:gd name="T79" fmla="*/ 322 h 1173"/>
              <a:gd name="T80" fmla="*/ 1506 w 2480"/>
              <a:gd name="T81" fmla="*/ 251 h 1173"/>
              <a:gd name="T82" fmla="*/ 1479 w 2480"/>
              <a:gd name="T83" fmla="*/ 203 h 1173"/>
              <a:gd name="T84" fmla="*/ 1449 w 2480"/>
              <a:gd name="T85" fmla="*/ 150 h 1173"/>
              <a:gd name="T86" fmla="*/ 1423 w 2480"/>
              <a:gd name="T87" fmla="*/ 114 h 1173"/>
              <a:gd name="T88" fmla="*/ 1407 w 2480"/>
              <a:gd name="T89" fmla="*/ 95 h 1173"/>
              <a:gd name="T90" fmla="*/ 1378 w 2480"/>
              <a:gd name="T91" fmla="*/ 62 h 1173"/>
              <a:gd name="T92" fmla="*/ 1341 w 2480"/>
              <a:gd name="T93" fmla="*/ 30 h 1173"/>
              <a:gd name="T94" fmla="*/ 1286 w 2480"/>
              <a:gd name="T95" fmla="*/ 4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80" h="1173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49512" name="Line 8"/>
          <p:cNvSpPr>
            <a:spLocks noChangeShapeType="1"/>
          </p:cNvSpPr>
          <p:nvPr/>
        </p:nvSpPr>
        <p:spPr bwMode="auto">
          <a:xfrm>
            <a:off x="4648200" y="3016250"/>
            <a:ext cx="0" cy="19431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513" name="Text Box 9"/>
          <p:cNvSpPr txBox="1">
            <a:spLocks noChangeArrowheads="1"/>
          </p:cNvSpPr>
          <p:nvPr/>
        </p:nvSpPr>
        <p:spPr bwMode="auto">
          <a:xfrm>
            <a:off x="6899275" y="46529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149510" name="Line 6"/>
          <p:cNvSpPr>
            <a:spLocks noChangeShapeType="1"/>
          </p:cNvSpPr>
          <p:nvPr/>
        </p:nvSpPr>
        <p:spPr bwMode="auto">
          <a:xfrm>
            <a:off x="2305050" y="4875213"/>
            <a:ext cx="4591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69" name="Rectangle 25"/>
          <p:cNvSpPr>
            <a:spLocks noChangeArrowheads="1"/>
          </p:cNvSpPr>
          <p:nvPr/>
        </p:nvSpPr>
        <p:spPr bwMode="auto">
          <a:xfrm>
            <a:off x="1104900" y="2774950"/>
            <a:ext cx="7188200" cy="27051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Probability Distribution</a:t>
            </a: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695325" y="1130300"/>
            <a:ext cx="7772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  <a:endParaRPr lang="en-US" sz="2400">
              <a:solidFill>
                <a:srgbClr val="66FFFF"/>
              </a:solidFill>
              <a:effectLst/>
            </a:endParaRPr>
          </a:p>
        </p:txBody>
      </p:sp>
      <p:sp>
        <p:nvSpPr>
          <p:cNvPr id="134154" name="Line 10"/>
          <p:cNvSpPr>
            <a:spLocks noChangeShapeType="1"/>
          </p:cNvSpPr>
          <p:nvPr/>
        </p:nvSpPr>
        <p:spPr bwMode="auto">
          <a:xfrm>
            <a:off x="3968750" y="4749800"/>
            <a:ext cx="0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7" name="Freeform 13"/>
          <p:cNvSpPr>
            <a:spLocks/>
          </p:cNvSpPr>
          <p:nvPr/>
        </p:nvSpPr>
        <p:spPr bwMode="auto">
          <a:xfrm>
            <a:off x="1317625" y="3013075"/>
            <a:ext cx="3803650" cy="1855788"/>
          </a:xfrm>
          <a:custGeom>
            <a:avLst/>
            <a:gdLst>
              <a:gd name="T0" fmla="*/ 1199 w 2470"/>
              <a:gd name="T1" fmla="*/ 12 h 1171"/>
              <a:gd name="T2" fmla="*/ 1122 w 2470"/>
              <a:gd name="T3" fmla="*/ 66 h 1171"/>
              <a:gd name="T4" fmla="*/ 1072 w 2470"/>
              <a:gd name="T5" fmla="*/ 131 h 1171"/>
              <a:gd name="T6" fmla="*/ 1030 w 2470"/>
              <a:gd name="T7" fmla="*/ 197 h 1171"/>
              <a:gd name="T8" fmla="*/ 993 w 2470"/>
              <a:gd name="T9" fmla="*/ 262 h 1171"/>
              <a:gd name="T10" fmla="*/ 965 w 2470"/>
              <a:gd name="T11" fmla="*/ 320 h 1171"/>
              <a:gd name="T12" fmla="*/ 931 w 2470"/>
              <a:gd name="T13" fmla="*/ 395 h 1171"/>
              <a:gd name="T14" fmla="*/ 900 w 2470"/>
              <a:gd name="T15" fmla="*/ 462 h 1171"/>
              <a:gd name="T16" fmla="*/ 871 w 2470"/>
              <a:gd name="T17" fmla="*/ 528 h 1171"/>
              <a:gd name="T18" fmla="*/ 846 w 2470"/>
              <a:gd name="T19" fmla="*/ 591 h 1171"/>
              <a:gd name="T20" fmla="*/ 816 w 2470"/>
              <a:gd name="T21" fmla="*/ 663 h 1171"/>
              <a:gd name="T22" fmla="*/ 786 w 2470"/>
              <a:gd name="T23" fmla="*/ 727 h 1171"/>
              <a:gd name="T24" fmla="*/ 755 w 2470"/>
              <a:gd name="T25" fmla="*/ 790 h 1171"/>
              <a:gd name="T26" fmla="*/ 707 w 2470"/>
              <a:gd name="T27" fmla="*/ 862 h 1171"/>
              <a:gd name="T28" fmla="*/ 643 w 2470"/>
              <a:gd name="T29" fmla="*/ 932 h 1171"/>
              <a:gd name="T30" fmla="*/ 582 w 2470"/>
              <a:gd name="T31" fmla="*/ 981 h 1171"/>
              <a:gd name="T32" fmla="*/ 496 w 2470"/>
              <a:gd name="T33" fmla="*/ 1031 h 1171"/>
              <a:gd name="T34" fmla="*/ 413 w 2470"/>
              <a:gd name="T35" fmla="*/ 1063 h 1171"/>
              <a:gd name="T36" fmla="*/ 323 w 2470"/>
              <a:gd name="T37" fmla="*/ 1089 h 1171"/>
              <a:gd name="T38" fmla="*/ 248 w 2470"/>
              <a:gd name="T39" fmla="*/ 1108 h 1171"/>
              <a:gd name="T40" fmla="*/ 145 w 2470"/>
              <a:gd name="T41" fmla="*/ 1129 h 1171"/>
              <a:gd name="T42" fmla="*/ 64 w 2470"/>
              <a:gd name="T43" fmla="*/ 1144 h 1171"/>
              <a:gd name="T44" fmla="*/ 2470 w 2470"/>
              <a:gd name="T45" fmla="*/ 1170 h 1171"/>
              <a:gd name="T46" fmla="*/ 2385 w 2470"/>
              <a:gd name="T47" fmla="*/ 1143 h 1171"/>
              <a:gd name="T48" fmla="*/ 2331 w 2470"/>
              <a:gd name="T49" fmla="*/ 1132 h 1171"/>
              <a:gd name="T50" fmla="*/ 2214 w 2470"/>
              <a:gd name="T51" fmla="*/ 1104 h 1171"/>
              <a:gd name="T52" fmla="*/ 2108 w 2470"/>
              <a:gd name="T53" fmla="*/ 1071 h 1171"/>
              <a:gd name="T54" fmla="*/ 2001 w 2470"/>
              <a:gd name="T55" fmla="*/ 1029 h 1171"/>
              <a:gd name="T56" fmla="*/ 1970 w 2470"/>
              <a:gd name="T57" fmla="*/ 1013 h 1171"/>
              <a:gd name="T58" fmla="*/ 1904 w 2470"/>
              <a:gd name="T59" fmla="*/ 969 h 1171"/>
              <a:gd name="T60" fmla="*/ 1849 w 2470"/>
              <a:gd name="T61" fmla="*/ 915 h 1171"/>
              <a:gd name="T62" fmla="*/ 1791 w 2470"/>
              <a:gd name="T63" fmla="*/ 845 h 1171"/>
              <a:gd name="T64" fmla="*/ 1755 w 2470"/>
              <a:gd name="T65" fmla="*/ 792 h 1171"/>
              <a:gd name="T66" fmla="*/ 1725 w 2470"/>
              <a:gd name="T67" fmla="*/ 729 h 1171"/>
              <a:gd name="T68" fmla="*/ 1700 w 2470"/>
              <a:gd name="T69" fmla="*/ 674 h 1171"/>
              <a:gd name="T70" fmla="*/ 1676 w 2470"/>
              <a:gd name="T71" fmla="*/ 619 h 1171"/>
              <a:gd name="T72" fmla="*/ 1641 w 2470"/>
              <a:gd name="T73" fmla="*/ 546 h 1171"/>
              <a:gd name="T74" fmla="*/ 1608 w 2470"/>
              <a:gd name="T75" fmla="*/ 476 h 1171"/>
              <a:gd name="T76" fmla="*/ 1570 w 2470"/>
              <a:gd name="T77" fmla="*/ 397 h 1171"/>
              <a:gd name="T78" fmla="*/ 1533 w 2470"/>
              <a:gd name="T79" fmla="*/ 322 h 1171"/>
              <a:gd name="T80" fmla="*/ 1496 w 2470"/>
              <a:gd name="T81" fmla="*/ 251 h 1171"/>
              <a:gd name="T82" fmla="*/ 1469 w 2470"/>
              <a:gd name="T83" fmla="*/ 203 h 1171"/>
              <a:gd name="T84" fmla="*/ 1439 w 2470"/>
              <a:gd name="T85" fmla="*/ 150 h 1171"/>
              <a:gd name="T86" fmla="*/ 1413 w 2470"/>
              <a:gd name="T87" fmla="*/ 114 h 1171"/>
              <a:gd name="T88" fmla="*/ 1397 w 2470"/>
              <a:gd name="T89" fmla="*/ 95 h 1171"/>
              <a:gd name="T90" fmla="*/ 1368 w 2470"/>
              <a:gd name="T91" fmla="*/ 62 h 1171"/>
              <a:gd name="T92" fmla="*/ 1331 w 2470"/>
              <a:gd name="T93" fmla="*/ 30 h 1171"/>
              <a:gd name="T94" fmla="*/ 1276 w 2470"/>
              <a:gd name="T95" fmla="*/ 4 h 1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70" h="1171">
                <a:moveTo>
                  <a:pt x="1250" y="0"/>
                </a:moveTo>
                <a:lnTo>
                  <a:pt x="1226" y="5"/>
                </a:lnTo>
                <a:lnTo>
                  <a:pt x="1199" y="12"/>
                </a:lnTo>
                <a:lnTo>
                  <a:pt x="1169" y="27"/>
                </a:lnTo>
                <a:lnTo>
                  <a:pt x="1145" y="45"/>
                </a:lnTo>
                <a:lnTo>
                  <a:pt x="1122" y="66"/>
                </a:lnTo>
                <a:lnTo>
                  <a:pt x="1104" y="85"/>
                </a:lnTo>
                <a:lnTo>
                  <a:pt x="1089" y="106"/>
                </a:lnTo>
                <a:lnTo>
                  <a:pt x="1072" y="131"/>
                </a:lnTo>
                <a:lnTo>
                  <a:pt x="1060" y="149"/>
                </a:lnTo>
                <a:lnTo>
                  <a:pt x="1044" y="175"/>
                </a:lnTo>
                <a:lnTo>
                  <a:pt x="1030" y="197"/>
                </a:lnTo>
                <a:lnTo>
                  <a:pt x="1014" y="223"/>
                </a:lnTo>
                <a:lnTo>
                  <a:pt x="1005" y="240"/>
                </a:lnTo>
                <a:lnTo>
                  <a:pt x="993" y="262"/>
                </a:lnTo>
                <a:lnTo>
                  <a:pt x="984" y="282"/>
                </a:lnTo>
                <a:lnTo>
                  <a:pt x="974" y="300"/>
                </a:lnTo>
                <a:lnTo>
                  <a:pt x="965" y="320"/>
                </a:lnTo>
                <a:lnTo>
                  <a:pt x="954" y="344"/>
                </a:lnTo>
                <a:lnTo>
                  <a:pt x="941" y="373"/>
                </a:lnTo>
                <a:lnTo>
                  <a:pt x="931" y="395"/>
                </a:lnTo>
                <a:lnTo>
                  <a:pt x="923" y="412"/>
                </a:lnTo>
                <a:lnTo>
                  <a:pt x="911" y="437"/>
                </a:lnTo>
                <a:lnTo>
                  <a:pt x="900" y="462"/>
                </a:lnTo>
                <a:lnTo>
                  <a:pt x="892" y="479"/>
                </a:lnTo>
                <a:lnTo>
                  <a:pt x="880" y="506"/>
                </a:lnTo>
                <a:lnTo>
                  <a:pt x="871" y="528"/>
                </a:lnTo>
                <a:lnTo>
                  <a:pt x="863" y="549"/>
                </a:lnTo>
                <a:lnTo>
                  <a:pt x="855" y="570"/>
                </a:lnTo>
                <a:lnTo>
                  <a:pt x="846" y="591"/>
                </a:lnTo>
                <a:lnTo>
                  <a:pt x="838" y="612"/>
                </a:lnTo>
                <a:lnTo>
                  <a:pt x="829" y="633"/>
                </a:lnTo>
                <a:lnTo>
                  <a:pt x="816" y="663"/>
                </a:lnTo>
                <a:lnTo>
                  <a:pt x="804" y="690"/>
                </a:lnTo>
                <a:lnTo>
                  <a:pt x="795" y="708"/>
                </a:lnTo>
                <a:lnTo>
                  <a:pt x="786" y="727"/>
                </a:lnTo>
                <a:lnTo>
                  <a:pt x="777" y="747"/>
                </a:lnTo>
                <a:lnTo>
                  <a:pt x="768" y="765"/>
                </a:lnTo>
                <a:lnTo>
                  <a:pt x="755" y="790"/>
                </a:lnTo>
                <a:lnTo>
                  <a:pt x="741" y="814"/>
                </a:lnTo>
                <a:lnTo>
                  <a:pt x="725" y="838"/>
                </a:lnTo>
                <a:lnTo>
                  <a:pt x="707" y="862"/>
                </a:lnTo>
                <a:lnTo>
                  <a:pt x="689" y="885"/>
                </a:lnTo>
                <a:lnTo>
                  <a:pt x="667" y="907"/>
                </a:lnTo>
                <a:lnTo>
                  <a:pt x="643" y="932"/>
                </a:lnTo>
                <a:lnTo>
                  <a:pt x="626" y="947"/>
                </a:lnTo>
                <a:lnTo>
                  <a:pt x="606" y="963"/>
                </a:lnTo>
                <a:lnTo>
                  <a:pt x="582" y="981"/>
                </a:lnTo>
                <a:lnTo>
                  <a:pt x="562" y="994"/>
                </a:lnTo>
                <a:lnTo>
                  <a:pt x="536" y="1009"/>
                </a:lnTo>
                <a:lnTo>
                  <a:pt x="496" y="1031"/>
                </a:lnTo>
                <a:lnTo>
                  <a:pt x="462" y="1045"/>
                </a:lnTo>
                <a:lnTo>
                  <a:pt x="436" y="1054"/>
                </a:lnTo>
                <a:lnTo>
                  <a:pt x="413" y="1063"/>
                </a:lnTo>
                <a:lnTo>
                  <a:pt x="383" y="1073"/>
                </a:lnTo>
                <a:lnTo>
                  <a:pt x="353" y="1082"/>
                </a:lnTo>
                <a:lnTo>
                  <a:pt x="323" y="1089"/>
                </a:lnTo>
                <a:lnTo>
                  <a:pt x="300" y="1095"/>
                </a:lnTo>
                <a:lnTo>
                  <a:pt x="272" y="1102"/>
                </a:lnTo>
                <a:lnTo>
                  <a:pt x="248" y="1108"/>
                </a:lnTo>
                <a:lnTo>
                  <a:pt x="216" y="1115"/>
                </a:lnTo>
                <a:lnTo>
                  <a:pt x="173" y="1123"/>
                </a:lnTo>
                <a:lnTo>
                  <a:pt x="145" y="1129"/>
                </a:lnTo>
                <a:lnTo>
                  <a:pt x="120" y="1134"/>
                </a:lnTo>
                <a:lnTo>
                  <a:pt x="99" y="1137"/>
                </a:lnTo>
                <a:lnTo>
                  <a:pt x="64" y="1144"/>
                </a:lnTo>
                <a:lnTo>
                  <a:pt x="26" y="1152"/>
                </a:lnTo>
                <a:lnTo>
                  <a:pt x="0" y="1171"/>
                </a:lnTo>
                <a:lnTo>
                  <a:pt x="2470" y="1170"/>
                </a:lnTo>
                <a:lnTo>
                  <a:pt x="2454" y="1159"/>
                </a:lnTo>
                <a:lnTo>
                  <a:pt x="2413" y="1147"/>
                </a:lnTo>
                <a:lnTo>
                  <a:pt x="2385" y="1143"/>
                </a:lnTo>
                <a:lnTo>
                  <a:pt x="2351" y="1138"/>
                </a:lnTo>
                <a:lnTo>
                  <a:pt x="2310" y="1129"/>
                </a:lnTo>
                <a:lnTo>
                  <a:pt x="2331" y="1132"/>
                </a:lnTo>
                <a:lnTo>
                  <a:pt x="2285" y="1123"/>
                </a:lnTo>
                <a:lnTo>
                  <a:pt x="2258" y="1116"/>
                </a:lnTo>
                <a:lnTo>
                  <a:pt x="2214" y="1104"/>
                </a:lnTo>
                <a:lnTo>
                  <a:pt x="2174" y="1092"/>
                </a:lnTo>
                <a:lnTo>
                  <a:pt x="2140" y="1081"/>
                </a:lnTo>
                <a:lnTo>
                  <a:pt x="2108" y="1071"/>
                </a:lnTo>
                <a:lnTo>
                  <a:pt x="2072" y="1059"/>
                </a:lnTo>
                <a:lnTo>
                  <a:pt x="2041" y="1047"/>
                </a:lnTo>
                <a:lnTo>
                  <a:pt x="2001" y="1029"/>
                </a:lnTo>
                <a:lnTo>
                  <a:pt x="1984" y="1020"/>
                </a:lnTo>
                <a:lnTo>
                  <a:pt x="1983" y="1020"/>
                </a:lnTo>
                <a:lnTo>
                  <a:pt x="1970" y="1013"/>
                </a:lnTo>
                <a:lnTo>
                  <a:pt x="1946" y="1001"/>
                </a:lnTo>
                <a:lnTo>
                  <a:pt x="1926" y="986"/>
                </a:lnTo>
                <a:lnTo>
                  <a:pt x="1904" y="969"/>
                </a:lnTo>
                <a:lnTo>
                  <a:pt x="1888" y="955"/>
                </a:lnTo>
                <a:lnTo>
                  <a:pt x="1870" y="938"/>
                </a:lnTo>
                <a:lnTo>
                  <a:pt x="1849" y="915"/>
                </a:lnTo>
                <a:lnTo>
                  <a:pt x="1828" y="891"/>
                </a:lnTo>
                <a:lnTo>
                  <a:pt x="1810" y="868"/>
                </a:lnTo>
                <a:lnTo>
                  <a:pt x="1791" y="845"/>
                </a:lnTo>
                <a:lnTo>
                  <a:pt x="1778" y="825"/>
                </a:lnTo>
                <a:lnTo>
                  <a:pt x="1766" y="809"/>
                </a:lnTo>
                <a:lnTo>
                  <a:pt x="1755" y="792"/>
                </a:lnTo>
                <a:lnTo>
                  <a:pt x="1744" y="772"/>
                </a:lnTo>
                <a:lnTo>
                  <a:pt x="1734" y="751"/>
                </a:lnTo>
                <a:lnTo>
                  <a:pt x="1725" y="729"/>
                </a:lnTo>
                <a:lnTo>
                  <a:pt x="1715" y="707"/>
                </a:lnTo>
                <a:lnTo>
                  <a:pt x="1708" y="692"/>
                </a:lnTo>
                <a:lnTo>
                  <a:pt x="1700" y="674"/>
                </a:lnTo>
                <a:lnTo>
                  <a:pt x="1693" y="657"/>
                </a:lnTo>
                <a:lnTo>
                  <a:pt x="1685" y="641"/>
                </a:lnTo>
                <a:lnTo>
                  <a:pt x="1676" y="619"/>
                </a:lnTo>
                <a:lnTo>
                  <a:pt x="1666" y="598"/>
                </a:lnTo>
                <a:lnTo>
                  <a:pt x="1653" y="568"/>
                </a:lnTo>
                <a:lnTo>
                  <a:pt x="1641" y="546"/>
                </a:lnTo>
                <a:lnTo>
                  <a:pt x="1629" y="522"/>
                </a:lnTo>
                <a:lnTo>
                  <a:pt x="1617" y="497"/>
                </a:lnTo>
                <a:lnTo>
                  <a:pt x="1608" y="476"/>
                </a:lnTo>
                <a:lnTo>
                  <a:pt x="1597" y="452"/>
                </a:lnTo>
                <a:lnTo>
                  <a:pt x="1587" y="430"/>
                </a:lnTo>
                <a:lnTo>
                  <a:pt x="1570" y="397"/>
                </a:lnTo>
                <a:lnTo>
                  <a:pt x="1556" y="366"/>
                </a:lnTo>
                <a:lnTo>
                  <a:pt x="1543" y="340"/>
                </a:lnTo>
                <a:lnTo>
                  <a:pt x="1533" y="322"/>
                </a:lnTo>
                <a:lnTo>
                  <a:pt x="1521" y="298"/>
                </a:lnTo>
                <a:lnTo>
                  <a:pt x="1507" y="271"/>
                </a:lnTo>
                <a:lnTo>
                  <a:pt x="1496" y="251"/>
                </a:lnTo>
                <a:lnTo>
                  <a:pt x="1487" y="236"/>
                </a:lnTo>
                <a:lnTo>
                  <a:pt x="1480" y="223"/>
                </a:lnTo>
                <a:lnTo>
                  <a:pt x="1469" y="203"/>
                </a:lnTo>
                <a:lnTo>
                  <a:pt x="1458" y="183"/>
                </a:lnTo>
                <a:lnTo>
                  <a:pt x="1449" y="167"/>
                </a:lnTo>
                <a:lnTo>
                  <a:pt x="1439" y="150"/>
                </a:lnTo>
                <a:lnTo>
                  <a:pt x="1428" y="135"/>
                </a:lnTo>
                <a:lnTo>
                  <a:pt x="1419" y="125"/>
                </a:lnTo>
                <a:lnTo>
                  <a:pt x="1413" y="114"/>
                </a:lnTo>
                <a:lnTo>
                  <a:pt x="1407" y="107"/>
                </a:lnTo>
                <a:lnTo>
                  <a:pt x="1401" y="99"/>
                </a:lnTo>
                <a:lnTo>
                  <a:pt x="1397" y="95"/>
                </a:lnTo>
                <a:lnTo>
                  <a:pt x="1389" y="86"/>
                </a:lnTo>
                <a:lnTo>
                  <a:pt x="1379" y="74"/>
                </a:lnTo>
                <a:lnTo>
                  <a:pt x="1368" y="62"/>
                </a:lnTo>
                <a:lnTo>
                  <a:pt x="1356" y="50"/>
                </a:lnTo>
                <a:lnTo>
                  <a:pt x="1344" y="39"/>
                </a:lnTo>
                <a:lnTo>
                  <a:pt x="1331" y="30"/>
                </a:lnTo>
                <a:lnTo>
                  <a:pt x="1317" y="19"/>
                </a:lnTo>
                <a:lnTo>
                  <a:pt x="1296" y="11"/>
                </a:lnTo>
                <a:lnTo>
                  <a:pt x="1276" y="4"/>
                </a:lnTo>
                <a:lnTo>
                  <a:pt x="1251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93366">
                        <a:gamma/>
                        <a:shade val="46275"/>
                        <a:invGamma/>
                      </a:srgbClr>
                    </a:gs>
                    <a:gs pos="50000">
                      <a:srgbClr val="993366"/>
                    </a:gs>
                    <a:gs pos="100000">
                      <a:srgbClr val="993366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9" name="Line 15"/>
          <p:cNvSpPr>
            <a:spLocks noChangeShapeType="1"/>
          </p:cNvSpPr>
          <p:nvPr/>
        </p:nvSpPr>
        <p:spPr bwMode="auto">
          <a:xfrm>
            <a:off x="3238500" y="4746625"/>
            <a:ext cx="0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61" name="Line 17"/>
          <p:cNvSpPr>
            <a:spLocks noChangeShapeType="1"/>
          </p:cNvSpPr>
          <p:nvPr/>
        </p:nvSpPr>
        <p:spPr bwMode="auto">
          <a:xfrm>
            <a:off x="6000750" y="4746625"/>
            <a:ext cx="0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62" name="Text Box 18"/>
          <p:cNvSpPr txBox="1">
            <a:spLocks noChangeArrowheads="1"/>
          </p:cNvSpPr>
          <p:nvPr/>
        </p:nvSpPr>
        <p:spPr bwMode="auto">
          <a:xfrm>
            <a:off x="2922588" y="5008563"/>
            <a:ext cx="5572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-10</a:t>
            </a:r>
          </a:p>
        </p:txBody>
      </p:sp>
      <p:sp>
        <p:nvSpPr>
          <p:cNvPr id="134163" name="Text Box 19"/>
          <p:cNvSpPr txBox="1">
            <a:spLocks noChangeArrowheads="1"/>
          </p:cNvSpPr>
          <p:nvPr/>
        </p:nvSpPr>
        <p:spPr bwMode="auto">
          <a:xfrm>
            <a:off x="3797300" y="5008563"/>
            <a:ext cx="3238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34164" name="Text Box 20"/>
          <p:cNvSpPr txBox="1">
            <a:spLocks noChangeArrowheads="1"/>
          </p:cNvSpPr>
          <p:nvPr/>
        </p:nvSpPr>
        <p:spPr bwMode="auto">
          <a:xfrm>
            <a:off x="5765800" y="5008563"/>
            <a:ext cx="4635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</a:p>
        </p:txBody>
      </p:sp>
      <p:sp>
        <p:nvSpPr>
          <p:cNvPr id="134168" name="Rectangle 24"/>
          <p:cNvSpPr>
            <a:spLocks noChangeArrowheads="1"/>
          </p:cNvSpPr>
          <p:nvPr/>
        </p:nvSpPr>
        <p:spPr bwMode="auto">
          <a:xfrm>
            <a:off x="1104900" y="1651000"/>
            <a:ext cx="7175500" cy="1003300"/>
          </a:xfrm>
          <a:prstGeom prst="rect">
            <a:avLst/>
          </a:pr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mean can be any numerical value:  negative,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zero, or positive.</a:t>
            </a:r>
          </a:p>
        </p:txBody>
      </p:sp>
      <p:sp>
        <p:nvSpPr>
          <p:cNvPr id="134170" name="Freeform 26"/>
          <p:cNvSpPr>
            <a:spLocks/>
          </p:cNvSpPr>
          <p:nvPr/>
        </p:nvSpPr>
        <p:spPr bwMode="auto">
          <a:xfrm>
            <a:off x="2047875" y="3006725"/>
            <a:ext cx="3787775" cy="1858963"/>
          </a:xfrm>
          <a:custGeom>
            <a:avLst/>
            <a:gdLst>
              <a:gd name="T0" fmla="*/ 1199 w 2470"/>
              <a:gd name="T1" fmla="*/ 12 h 1171"/>
              <a:gd name="T2" fmla="*/ 1122 w 2470"/>
              <a:gd name="T3" fmla="*/ 66 h 1171"/>
              <a:gd name="T4" fmla="*/ 1072 w 2470"/>
              <a:gd name="T5" fmla="*/ 131 h 1171"/>
              <a:gd name="T6" fmla="*/ 1030 w 2470"/>
              <a:gd name="T7" fmla="*/ 197 h 1171"/>
              <a:gd name="T8" fmla="*/ 993 w 2470"/>
              <a:gd name="T9" fmla="*/ 262 h 1171"/>
              <a:gd name="T10" fmla="*/ 965 w 2470"/>
              <a:gd name="T11" fmla="*/ 320 h 1171"/>
              <a:gd name="T12" fmla="*/ 931 w 2470"/>
              <a:gd name="T13" fmla="*/ 395 h 1171"/>
              <a:gd name="T14" fmla="*/ 900 w 2470"/>
              <a:gd name="T15" fmla="*/ 462 h 1171"/>
              <a:gd name="T16" fmla="*/ 871 w 2470"/>
              <a:gd name="T17" fmla="*/ 528 h 1171"/>
              <a:gd name="T18" fmla="*/ 846 w 2470"/>
              <a:gd name="T19" fmla="*/ 591 h 1171"/>
              <a:gd name="T20" fmla="*/ 816 w 2470"/>
              <a:gd name="T21" fmla="*/ 663 h 1171"/>
              <a:gd name="T22" fmla="*/ 786 w 2470"/>
              <a:gd name="T23" fmla="*/ 727 h 1171"/>
              <a:gd name="T24" fmla="*/ 755 w 2470"/>
              <a:gd name="T25" fmla="*/ 790 h 1171"/>
              <a:gd name="T26" fmla="*/ 707 w 2470"/>
              <a:gd name="T27" fmla="*/ 862 h 1171"/>
              <a:gd name="T28" fmla="*/ 643 w 2470"/>
              <a:gd name="T29" fmla="*/ 932 h 1171"/>
              <a:gd name="T30" fmla="*/ 582 w 2470"/>
              <a:gd name="T31" fmla="*/ 981 h 1171"/>
              <a:gd name="T32" fmla="*/ 496 w 2470"/>
              <a:gd name="T33" fmla="*/ 1031 h 1171"/>
              <a:gd name="T34" fmla="*/ 413 w 2470"/>
              <a:gd name="T35" fmla="*/ 1063 h 1171"/>
              <a:gd name="T36" fmla="*/ 323 w 2470"/>
              <a:gd name="T37" fmla="*/ 1089 h 1171"/>
              <a:gd name="T38" fmla="*/ 248 w 2470"/>
              <a:gd name="T39" fmla="*/ 1108 h 1171"/>
              <a:gd name="T40" fmla="*/ 145 w 2470"/>
              <a:gd name="T41" fmla="*/ 1129 h 1171"/>
              <a:gd name="T42" fmla="*/ 64 w 2470"/>
              <a:gd name="T43" fmla="*/ 1144 h 1171"/>
              <a:gd name="T44" fmla="*/ 2470 w 2470"/>
              <a:gd name="T45" fmla="*/ 1170 h 1171"/>
              <a:gd name="T46" fmla="*/ 2385 w 2470"/>
              <a:gd name="T47" fmla="*/ 1143 h 1171"/>
              <a:gd name="T48" fmla="*/ 2331 w 2470"/>
              <a:gd name="T49" fmla="*/ 1132 h 1171"/>
              <a:gd name="T50" fmla="*/ 2214 w 2470"/>
              <a:gd name="T51" fmla="*/ 1104 h 1171"/>
              <a:gd name="T52" fmla="*/ 2108 w 2470"/>
              <a:gd name="T53" fmla="*/ 1071 h 1171"/>
              <a:gd name="T54" fmla="*/ 2001 w 2470"/>
              <a:gd name="T55" fmla="*/ 1029 h 1171"/>
              <a:gd name="T56" fmla="*/ 1970 w 2470"/>
              <a:gd name="T57" fmla="*/ 1013 h 1171"/>
              <a:gd name="T58" fmla="*/ 1904 w 2470"/>
              <a:gd name="T59" fmla="*/ 969 h 1171"/>
              <a:gd name="T60" fmla="*/ 1849 w 2470"/>
              <a:gd name="T61" fmla="*/ 915 h 1171"/>
              <a:gd name="T62" fmla="*/ 1791 w 2470"/>
              <a:gd name="T63" fmla="*/ 845 h 1171"/>
              <a:gd name="T64" fmla="*/ 1755 w 2470"/>
              <a:gd name="T65" fmla="*/ 792 h 1171"/>
              <a:gd name="T66" fmla="*/ 1725 w 2470"/>
              <a:gd name="T67" fmla="*/ 729 h 1171"/>
              <a:gd name="T68" fmla="*/ 1700 w 2470"/>
              <a:gd name="T69" fmla="*/ 674 h 1171"/>
              <a:gd name="T70" fmla="*/ 1676 w 2470"/>
              <a:gd name="T71" fmla="*/ 619 h 1171"/>
              <a:gd name="T72" fmla="*/ 1641 w 2470"/>
              <a:gd name="T73" fmla="*/ 546 h 1171"/>
              <a:gd name="T74" fmla="*/ 1608 w 2470"/>
              <a:gd name="T75" fmla="*/ 476 h 1171"/>
              <a:gd name="T76" fmla="*/ 1570 w 2470"/>
              <a:gd name="T77" fmla="*/ 397 h 1171"/>
              <a:gd name="T78" fmla="*/ 1533 w 2470"/>
              <a:gd name="T79" fmla="*/ 322 h 1171"/>
              <a:gd name="T80" fmla="*/ 1496 w 2470"/>
              <a:gd name="T81" fmla="*/ 251 h 1171"/>
              <a:gd name="T82" fmla="*/ 1469 w 2470"/>
              <a:gd name="T83" fmla="*/ 203 h 1171"/>
              <a:gd name="T84" fmla="*/ 1439 w 2470"/>
              <a:gd name="T85" fmla="*/ 150 h 1171"/>
              <a:gd name="T86" fmla="*/ 1413 w 2470"/>
              <a:gd name="T87" fmla="*/ 114 h 1171"/>
              <a:gd name="T88" fmla="*/ 1397 w 2470"/>
              <a:gd name="T89" fmla="*/ 95 h 1171"/>
              <a:gd name="T90" fmla="*/ 1368 w 2470"/>
              <a:gd name="T91" fmla="*/ 62 h 1171"/>
              <a:gd name="T92" fmla="*/ 1331 w 2470"/>
              <a:gd name="T93" fmla="*/ 30 h 1171"/>
              <a:gd name="T94" fmla="*/ 1276 w 2470"/>
              <a:gd name="T95" fmla="*/ 4 h 1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70" h="1171">
                <a:moveTo>
                  <a:pt x="1250" y="0"/>
                </a:moveTo>
                <a:lnTo>
                  <a:pt x="1226" y="5"/>
                </a:lnTo>
                <a:lnTo>
                  <a:pt x="1199" y="12"/>
                </a:lnTo>
                <a:lnTo>
                  <a:pt x="1169" y="27"/>
                </a:lnTo>
                <a:lnTo>
                  <a:pt x="1145" y="45"/>
                </a:lnTo>
                <a:lnTo>
                  <a:pt x="1122" y="66"/>
                </a:lnTo>
                <a:lnTo>
                  <a:pt x="1104" y="85"/>
                </a:lnTo>
                <a:lnTo>
                  <a:pt x="1089" y="106"/>
                </a:lnTo>
                <a:lnTo>
                  <a:pt x="1072" y="131"/>
                </a:lnTo>
                <a:lnTo>
                  <a:pt x="1060" y="149"/>
                </a:lnTo>
                <a:lnTo>
                  <a:pt x="1044" y="175"/>
                </a:lnTo>
                <a:lnTo>
                  <a:pt x="1030" y="197"/>
                </a:lnTo>
                <a:lnTo>
                  <a:pt x="1014" y="223"/>
                </a:lnTo>
                <a:lnTo>
                  <a:pt x="1005" y="240"/>
                </a:lnTo>
                <a:lnTo>
                  <a:pt x="993" y="262"/>
                </a:lnTo>
                <a:lnTo>
                  <a:pt x="984" y="282"/>
                </a:lnTo>
                <a:lnTo>
                  <a:pt x="974" y="300"/>
                </a:lnTo>
                <a:lnTo>
                  <a:pt x="965" y="320"/>
                </a:lnTo>
                <a:lnTo>
                  <a:pt x="954" y="344"/>
                </a:lnTo>
                <a:lnTo>
                  <a:pt x="941" y="373"/>
                </a:lnTo>
                <a:lnTo>
                  <a:pt x="931" y="395"/>
                </a:lnTo>
                <a:lnTo>
                  <a:pt x="923" y="412"/>
                </a:lnTo>
                <a:lnTo>
                  <a:pt x="911" y="437"/>
                </a:lnTo>
                <a:lnTo>
                  <a:pt x="900" y="462"/>
                </a:lnTo>
                <a:lnTo>
                  <a:pt x="892" y="479"/>
                </a:lnTo>
                <a:lnTo>
                  <a:pt x="880" y="506"/>
                </a:lnTo>
                <a:lnTo>
                  <a:pt x="871" y="528"/>
                </a:lnTo>
                <a:lnTo>
                  <a:pt x="863" y="549"/>
                </a:lnTo>
                <a:lnTo>
                  <a:pt x="855" y="570"/>
                </a:lnTo>
                <a:lnTo>
                  <a:pt x="846" y="591"/>
                </a:lnTo>
                <a:lnTo>
                  <a:pt x="838" y="612"/>
                </a:lnTo>
                <a:lnTo>
                  <a:pt x="829" y="633"/>
                </a:lnTo>
                <a:lnTo>
                  <a:pt x="816" y="663"/>
                </a:lnTo>
                <a:lnTo>
                  <a:pt x="804" y="690"/>
                </a:lnTo>
                <a:lnTo>
                  <a:pt x="795" y="708"/>
                </a:lnTo>
                <a:lnTo>
                  <a:pt x="786" y="727"/>
                </a:lnTo>
                <a:lnTo>
                  <a:pt x="777" y="747"/>
                </a:lnTo>
                <a:lnTo>
                  <a:pt x="768" y="765"/>
                </a:lnTo>
                <a:lnTo>
                  <a:pt x="755" y="790"/>
                </a:lnTo>
                <a:lnTo>
                  <a:pt x="741" y="814"/>
                </a:lnTo>
                <a:lnTo>
                  <a:pt x="725" y="838"/>
                </a:lnTo>
                <a:lnTo>
                  <a:pt x="707" y="862"/>
                </a:lnTo>
                <a:lnTo>
                  <a:pt x="689" y="885"/>
                </a:lnTo>
                <a:lnTo>
                  <a:pt x="667" y="907"/>
                </a:lnTo>
                <a:lnTo>
                  <a:pt x="643" y="932"/>
                </a:lnTo>
                <a:lnTo>
                  <a:pt x="626" y="947"/>
                </a:lnTo>
                <a:lnTo>
                  <a:pt x="606" y="963"/>
                </a:lnTo>
                <a:lnTo>
                  <a:pt x="582" y="981"/>
                </a:lnTo>
                <a:lnTo>
                  <a:pt x="562" y="994"/>
                </a:lnTo>
                <a:lnTo>
                  <a:pt x="536" y="1009"/>
                </a:lnTo>
                <a:lnTo>
                  <a:pt x="496" y="1031"/>
                </a:lnTo>
                <a:lnTo>
                  <a:pt x="462" y="1045"/>
                </a:lnTo>
                <a:lnTo>
                  <a:pt x="436" y="1054"/>
                </a:lnTo>
                <a:lnTo>
                  <a:pt x="413" y="1063"/>
                </a:lnTo>
                <a:lnTo>
                  <a:pt x="383" y="1073"/>
                </a:lnTo>
                <a:lnTo>
                  <a:pt x="353" y="1082"/>
                </a:lnTo>
                <a:lnTo>
                  <a:pt x="323" y="1089"/>
                </a:lnTo>
                <a:lnTo>
                  <a:pt x="300" y="1095"/>
                </a:lnTo>
                <a:lnTo>
                  <a:pt x="272" y="1102"/>
                </a:lnTo>
                <a:lnTo>
                  <a:pt x="248" y="1108"/>
                </a:lnTo>
                <a:lnTo>
                  <a:pt x="216" y="1115"/>
                </a:lnTo>
                <a:lnTo>
                  <a:pt x="173" y="1123"/>
                </a:lnTo>
                <a:lnTo>
                  <a:pt x="145" y="1129"/>
                </a:lnTo>
                <a:lnTo>
                  <a:pt x="120" y="1134"/>
                </a:lnTo>
                <a:lnTo>
                  <a:pt x="99" y="1137"/>
                </a:lnTo>
                <a:lnTo>
                  <a:pt x="64" y="1144"/>
                </a:lnTo>
                <a:lnTo>
                  <a:pt x="26" y="1152"/>
                </a:lnTo>
                <a:lnTo>
                  <a:pt x="0" y="1171"/>
                </a:lnTo>
                <a:lnTo>
                  <a:pt x="2470" y="1170"/>
                </a:lnTo>
                <a:lnTo>
                  <a:pt x="2454" y="1159"/>
                </a:lnTo>
                <a:lnTo>
                  <a:pt x="2413" y="1147"/>
                </a:lnTo>
                <a:lnTo>
                  <a:pt x="2385" y="1143"/>
                </a:lnTo>
                <a:lnTo>
                  <a:pt x="2351" y="1138"/>
                </a:lnTo>
                <a:lnTo>
                  <a:pt x="2310" y="1129"/>
                </a:lnTo>
                <a:lnTo>
                  <a:pt x="2331" y="1132"/>
                </a:lnTo>
                <a:lnTo>
                  <a:pt x="2285" y="1123"/>
                </a:lnTo>
                <a:lnTo>
                  <a:pt x="2258" y="1116"/>
                </a:lnTo>
                <a:lnTo>
                  <a:pt x="2214" y="1104"/>
                </a:lnTo>
                <a:lnTo>
                  <a:pt x="2174" y="1092"/>
                </a:lnTo>
                <a:lnTo>
                  <a:pt x="2140" y="1081"/>
                </a:lnTo>
                <a:lnTo>
                  <a:pt x="2108" y="1071"/>
                </a:lnTo>
                <a:lnTo>
                  <a:pt x="2072" y="1059"/>
                </a:lnTo>
                <a:lnTo>
                  <a:pt x="2041" y="1047"/>
                </a:lnTo>
                <a:lnTo>
                  <a:pt x="2001" y="1029"/>
                </a:lnTo>
                <a:lnTo>
                  <a:pt x="1984" y="1020"/>
                </a:lnTo>
                <a:lnTo>
                  <a:pt x="1983" y="1020"/>
                </a:lnTo>
                <a:lnTo>
                  <a:pt x="1970" y="1013"/>
                </a:lnTo>
                <a:lnTo>
                  <a:pt x="1946" y="1001"/>
                </a:lnTo>
                <a:lnTo>
                  <a:pt x="1926" y="986"/>
                </a:lnTo>
                <a:lnTo>
                  <a:pt x="1904" y="969"/>
                </a:lnTo>
                <a:lnTo>
                  <a:pt x="1888" y="955"/>
                </a:lnTo>
                <a:lnTo>
                  <a:pt x="1870" y="938"/>
                </a:lnTo>
                <a:lnTo>
                  <a:pt x="1849" y="915"/>
                </a:lnTo>
                <a:lnTo>
                  <a:pt x="1828" y="891"/>
                </a:lnTo>
                <a:lnTo>
                  <a:pt x="1810" y="868"/>
                </a:lnTo>
                <a:lnTo>
                  <a:pt x="1791" y="845"/>
                </a:lnTo>
                <a:lnTo>
                  <a:pt x="1778" y="825"/>
                </a:lnTo>
                <a:lnTo>
                  <a:pt x="1766" y="809"/>
                </a:lnTo>
                <a:lnTo>
                  <a:pt x="1755" y="792"/>
                </a:lnTo>
                <a:lnTo>
                  <a:pt x="1744" y="772"/>
                </a:lnTo>
                <a:lnTo>
                  <a:pt x="1734" y="751"/>
                </a:lnTo>
                <a:lnTo>
                  <a:pt x="1725" y="729"/>
                </a:lnTo>
                <a:lnTo>
                  <a:pt x="1715" y="707"/>
                </a:lnTo>
                <a:lnTo>
                  <a:pt x="1708" y="692"/>
                </a:lnTo>
                <a:lnTo>
                  <a:pt x="1700" y="674"/>
                </a:lnTo>
                <a:lnTo>
                  <a:pt x="1693" y="657"/>
                </a:lnTo>
                <a:lnTo>
                  <a:pt x="1685" y="641"/>
                </a:lnTo>
                <a:lnTo>
                  <a:pt x="1676" y="619"/>
                </a:lnTo>
                <a:lnTo>
                  <a:pt x="1666" y="598"/>
                </a:lnTo>
                <a:lnTo>
                  <a:pt x="1653" y="568"/>
                </a:lnTo>
                <a:lnTo>
                  <a:pt x="1641" y="546"/>
                </a:lnTo>
                <a:lnTo>
                  <a:pt x="1629" y="522"/>
                </a:lnTo>
                <a:lnTo>
                  <a:pt x="1617" y="497"/>
                </a:lnTo>
                <a:lnTo>
                  <a:pt x="1608" y="476"/>
                </a:lnTo>
                <a:lnTo>
                  <a:pt x="1597" y="452"/>
                </a:lnTo>
                <a:lnTo>
                  <a:pt x="1587" y="430"/>
                </a:lnTo>
                <a:lnTo>
                  <a:pt x="1570" y="397"/>
                </a:lnTo>
                <a:lnTo>
                  <a:pt x="1556" y="366"/>
                </a:lnTo>
                <a:lnTo>
                  <a:pt x="1543" y="340"/>
                </a:lnTo>
                <a:lnTo>
                  <a:pt x="1533" y="322"/>
                </a:lnTo>
                <a:lnTo>
                  <a:pt x="1521" y="298"/>
                </a:lnTo>
                <a:lnTo>
                  <a:pt x="1507" y="271"/>
                </a:lnTo>
                <a:lnTo>
                  <a:pt x="1496" y="251"/>
                </a:lnTo>
                <a:lnTo>
                  <a:pt x="1487" y="236"/>
                </a:lnTo>
                <a:lnTo>
                  <a:pt x="1480" y="223"/>
                </a:lnTo>
                <a:lnTo>
                  <a:pt x="1469" y="203"/>
                </a:lnTo>
                <a:lnTo>
                  <a:pt x="1458" y="183"/>
                </a:lnTo>
                <a:lnTo>
                  <a:pt x="1449" y="167"/>
                </a:lnTo>
                <a:lnTo>
                  <a:pt x="1439" y="150"/>
                </a:lnTo>
                <a:lnTo>
                  <a:pt x="1428" y="135"/>
                </a:lnTo>
                <a:lnTo>
                  <a:pt x="1419" y="125"/>
                </a:lnTo>
                <a:lnTo>
                  <a:pt x="1413" y="114"/>
                </a:lnTo>
                <a:lnTo>
                  <a:pt x="1407" y="107"/>
                </a:lnTo>
                <a:lnTo>
                  <a:pt x="1401" y="99"/>
                </a:lnTo>
                <a:lnTo>
                  <a:pt x="1397" y="95"/>
                </a:lnTo>
                <a:lnTo>
                  <a:pt x="1389" y="86"/>
                </a:lnTo>
                <a:lnTo>
                  <a:pt x="1379" y="74"/>
                </a:lnTo>
                <a:lnTo>
                  <a:pt x="1368" y="62"/>
                </a:lnTo>
                <a:lnTo>
                  <a:pt x="1356" y="50"/>
                </a:lnTo>
                <a:lnTo>
                  <a:pt x="1344" y="39"/>
                </a:lnTo>
                <a:lnTo>
                  <a:pt x="1331" y="30"/>
                </a:lnTo>
                <a:lnTo>
                  <a:pt x="1317" y="19"/>
                </a:lnTo>
                <a:lnTo>
                  <a:pt x="1296" y="11"/>
                </a:lnTo>
                <a:lnTo>
                  <a:pt x="1276" y="4"/>
                </a:lnTo>
                <a:lnTo>
                  <a:pt x="1251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93366">
                        <a:gamma/>
                        <a:shade val="46275"/>
                        <a:invGamma/>
                      </a:srgbClr>
                    </a:gs>
                    <a:gs pos="50000">
                      <a:srgbClr val="993366"/>
                    </a:gs>
                    <a:gs pos="100000">
                      <a:srgbClr val="993366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71" name="Freeform 27"/>
          <p:cNvSpPr>
            <a:spLocks/>
          </p:cNvSpPr>
          <p:nvPr/>
        </p:nvSpPr>
        <p:spPr bwMode="auto">
          <a:xfrm>
            <a:off x="4081463" y="3001963"/>
            <a:ext cx="3806825" cy="1858962"/>
          </a:xfrm>
          <a:custGeom>
            <a:avLst/>
            <a:gdLst>
              <a:gd name="T0" fmla="*/ 1199 w 2470"/>
              <a:gd name="T1" fmla="*/ 12 h 1171"/>
              <a:gd name="T2" fmla="*/ 1122 w 2470"/>
              <a:gd name="T3" fmla="*/ 66 h 1171"/>
              <a:gd name="T4" fmla="*/ 1072 w 2470"/>
              <a:gd name="T5" fmla="*/ 131 h 1171"/>
              <a:gd name="T6" fmla="*/ 1030 w 2470"/>
              <a:gd name="T7" fmla="*/ 197 h 1171"/>
              <a:gd name="T8" fmla="*/ 993 w 2470"/>
              <a:gd name="T9" fmla="*/ 262 h 1171"/>
              <a:gd name="T10" fmla="*/ 965 w 2470"/>
              <a:gd name="T11" fmla="*/ 320 h 1171"/>
              <a:gd name="T12" fmla="*/ 931 w 2470"/>
              <a:gd name="T13" fmla="*/ 395 h 1171"/>
              <a:gd name="T14" fmla="*/ 900 w 2470"/>
              <a:gd name="T15" fmla="*/ 462 h 1171"/>
              <a:gd name="T16" fmla="*/ 871 w 2470"/>
              <a:gd name="T17" fmla="*/ 528 h 1171"/>
              <a:gd name="T18" fmla="*/ 846 w 2470"/>
              <a:gd name="T19" fmla="*/ 591 h 1171"/>
              <a:gd name="T20" fmla="*/ 816 w 2470"/>
              <a:gd name="T21" fmla="*/ 663 h 1171"/>
              <a:gd name="T22" fmla="*/ 786 w 2470"/>
              <a:gd name="T23" fmla="*/ 727 h 1171"/>
              <a:gd name="T24" fmla="*/ 755 w 2470"/>
              <a:gd name="T25" fmla="*/ 790 h 1171"/>
              <a:gd name="T26" fmla="*/ 707 w 2470"/>
              <a:gd name="T27" fmla="*/ 862 h 1171"/>
              <a:gd name="T28" fmla="*/ 643 w 2470"/>
              <a:gd name="T29" fmla="*/ 932 h 1171"/>
              <a:gd name="T30" fmla="*/ 582 w 2470"/>
              <a:gd name="T31" fmla="*/ 981 h 1171"/>
              <a:gd name="T32" fmla="*/ 496 w 2470"/>
              <a:gd name="T33" fmla="*/ 1031 h 1171"/>
              <a:gd name="T34" fmla="*/ 413 w 2470"/>
              <a:gd name="T35" fmla="*/ 1063 h 1171"/>
              <a:gd name="T36" fmla="*/ 323 w 2470"/>
              <a:gd name="T37" fmla="*/ 1089 h 1171"/>
              <a:gd name="T38" fmla="*/ 248 w 2470"/>
              <a:gd name="T39" fmla="*/ 1108 h 1171"/>
              <a:gd name="T40" fmla="*/ 145 w 2470"/>
              <a:gd name="T41" fmla="*/ 1129 h 1171"/>
              <a:gd name="T42" fmla="*/ 64 w 2470"/>
              <a:gd name="T43" fmla="*/ 1144 h 1171"/>
              <a:gd name="T44" fmla="*/ 2470 w 2470"/>
              <a:gd name="T45" fmla="*/ 1170 h 1171"/>
              <a:gd name="T46" fmla="*/ 2385 w 2470"/>
              <a:gd name="T47" fmla="*/ 1143 h 1171"/>
              <a:gd name="T48" fmla="*/ 2331 w 2470"/>
              <a:gd name="T49" fmla="*/ 1132 h 1171"/>
              <a:gd name="T50" fmla="*/ 2214 w 2470"/>
              <a:gd name="T51" fmla="*/ 1104 h 1171"/>
              <a:gd name="T52" fmla="*/ 2108 w 2470"/>
              <a:gd name="T53" fmla="*/ 1071 h 1171"/>
              <a:gd name="T54" fmla="*/ 2001 w 2470"/>
              <a:gd name="T55" fmla="*/ 1029 h 1171"/>
              <a:gd name="T56" fmla="*/ 1970 w 2470"/>
              <a:gd name="T57" fmla="*/ 1013 h 1171"/>
              <a:gd name="T58" fmla="*/ 1904 w 2470"/>
              <a:gd name="T59" fmla="*/ 969 h 1171"/>
              <a:gd name="T60" fmla="*/ 1849 w 2470"/>
              <a:gd name="T61" fmla="*/ 915 h 1171"/>
              <a:gd name="T62" fmla="*/ 1791 w 2470"/>
              <a:gd name="T63" fmla="*/ 845 h 1171"/>
              <a:gd name="T64" fmla="*/ 1755 w 2470"/>
              <a:gd name="T65" fmla="*/ 792 h 1171"/>
              <a:gd name="T66" fmla="*/ 1725 w 2470"/>
              <a:gd name="T67" fmla="*/ 729 h 1171"/>
              <a:gd name="T68" fmla="*/ 1700 w 2470"/>
              <a:gd name="T69" fmla="*/ 674 h 1171"/>
              <a:gd name="T70" fmla="*/ 1676 w 2470"/>
              <a:gd name="T71" fmla="*/ 619 h 1171"/>
              <a:gd name="T72" fmla="*/ 1641 w 2470"/>
              <a:gd name="T73" fmla="*/ 546 h 1171"/>
              <a:gd name="T74" fmla="*/ 1608 w 2470"/>
              <a:gd name="T75" fmla="*/ 476 h 1171"/>
              <a:gd name="T76" fmla="*/ 1570 w 2470"/>
              <a:gd name="T77" fmla="*/ 397 h 1171"/>
              <a:gd name="T78" fmla="*/ 1533 w 2470"/>
              <a:gd name="T79" fmla="*/ 322 h 1171"/>
              <a:gd name="T80" fmla="*/ 1496 w 2470"/>
              <a:gd name="T81" fmla="*/ 251 h 1171"/>
              <a:gd name="T82" fmla="*/ 1469 w 2470"/>
              <a:gd name="T83" fmla="*/ 203 h 1171"/>
              <a:gd name="T84" fmla="*/ 1439 w 2470"/>
              <a:gd name="T85" fmla="*/ 150 h 1171"/>
              <a:gd name="T86" fmla="*/ 1413 w 2470"/>
              <a:gd name="T87" fmla="*/ 114 h 1171"/>
              <a:gd name="T88" fmla="*/ 1397 w 2470"/>
              <a:gd name="T89" fmla="*/ 95 h 1171"/>
              <a:gd name="T90" fmla="*/ 1368 w 2470"/>
              <a:gd name="T91" fmla="*/ 62 h 1171"/>
              <a:gd name="T92" fmla="*/ 1331 w 2470"/>
              <a:gd name="T93" fmla="*/ 30 h 1171"/>
              <a:gd name="T94" fmla="*/ 1276 w 2470"/>
              <a:gd name="T95" fmla="*/ 4 h 1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70" h="1171">
                <a:moveTo>
                  <a:pt x="1250" y="0"/>
                </a:moveTo>
                <a:lnTo>
                  <a:pt x="1226" y="5"/>
                </a:lnTo>
                <a:lnTo>
                  <a:pt x="1199" y="12"/>
                </a:lnTo>
                <a:lnTo>
                  <a:pt x="1169" y="27"/>
                </a:lnTo>
                <a:lnTo>
                  <a:pt x="1145" y="45"/>
                </a:lnTo>
                <a:lnTo>
                  <a:pt x="1122" y="66"/>
                </a:lnTo>
                <a:lnTo>
                  <a:pt x="1104" y="85"/>
                </a:lnTo>
                <a:lnTo>
                  <a:pt x="1089" y="106"/>
                </a:lnTo>
                <a:lnTo>
                  <a:pt x="1072" y="131"/>
                </a:lnTo>
                <a:lnTo>
                  <a:pt x="1060" y="149"/>
                </a:lnTo>
                <a:lnTo>
                  <a:pt x="1044" y="175"/>
                </a:lnTo>
                <a:lnTo>
                  <a:pt x="1030" y="197"/>
                </a:lnTo>
                <a:lnTo>
                  <a:pt x="1014" y="223"/>
                </a:lnTo>
                <a:lnTo>
                  <a:pt x="1005" y="240"/>
                </a:lnTo>
                <a:lnTo>
                  <a:pt x="993" y="262"/>
                </a:lnTo>
                <a:lnTo>
                  <a:pt x="984" y="282"/>
                </a:lnTo>
                <a:lnTo>
                  <a:pt x="974" y="300"/>
                </a:lnTo>
                <a:lnTo>
                  <a:pt x="965" y="320"/>
                </a:lnTo>
                <a:lnTo>
                  <a:pt x="954" y="344"/>
                </a:lnTo>
                <a:lnTo>
                  <a:pt x="941" y="373"/>
                </a:lnTo>
                <a:lnTo>
                  <a:pt x="931" y="395"/>
                </a:lnTo>
                <a:lnTo>
                  <a:pt x="923" y="412"/>
                </a:lnTo>
                <a:lnTo>
                  <a:pt x="911" y="437"/>
                </a:lnTo>
                <a:lnTo>
                  <a:pt x="900" y="462"/>
                </a:lnTo>
                <a:lnTo>
                  <a:pt x="892" y="479"/>
                </a:lnTo>
                <a:lnTo>
                  <a:pt x="880" y="506"/>
                </a:lnTo>
                <a:lnTo>
                  <a:pt x="871" y="528"/>
                </a:lnTo>
                <a:lnTo>
                  <a:pt x="863" y="549"/>
                </a:lnTo>
                <a:lnTo>
                  <a:pt x="855" y="570"/>
                </a:lnTo>
                <a:lnTo>
                  <a:pt x="846" y="591"/>
                </a:lnTo>
                <a:lnTo>
                  <a:pt x="838" y="612"/>
                </a:lnTo>
                <a:lnTo>
                  <a:pt x="829" y="633"/>
                </a:lnTo>
                <a:lnTo>
                  <a:pt x="816" y="663"/>
                </a:lnTo>
                <a:lnTo>
                  <a:pt x="804" y="690"/>
                </a:lnTo>
                <a:lnTo>
                  <a:pt x="795" y="708"/>
                </a:lnTo>
                <a:lnTo>
                  <a:pt x="786" y="727"/>
                </a:lnTo>
                <a:lnTo>
                  <a:pt x="777" y="747"/>
                </a:lnTo>
                <a:lnTo>
                  <a:pt x="768" y="765"/>
                </a:lnTo>
                <a:lnTo>
                  <a:pt x="755" y="790"/>
                </a:lnTo>
                <a:lnTo>
                  <a:pt x="741" y="814"/>
                </a:lnTo>
                <a:lnTo>
                  <a:pt x="725" y="838"/>
                </a:lnTo>
                <a:lnTo>
                  <a:pt x="707" y="862"/>
                </a:lnTo>
                <a:lnTo>
                  <a:pt x="689" y="885"/>
                </a:lnTo>
                <a:lnTo>
                  <a:pt x="667" y="907"/>
                </a:lnTo>
                <a:lnTo>
                  <a:pt x="643" y="932"/>
                </a:lnTo>
                <a:lnTo>
                  <a:pt x="626" y="947"/>
                </a:lnTo>
                <a:lnTo>
                  <a:pt x="606" y="963"/>
                </a:lnTo>
                <a:lnTo>
                  <a:pt x="582" y="981"/>
                </a:lnTo>
                <a:lnTo>
                  <a:pt x="562" y="994"/>
                </a:lnTo>
                <a:lnTo>
                  <a:pt x="536" y="1009"/>
                </a:lnTo>
                <a:lnTo>
                  <a:pt x="496" y="1031"/>
                </a:lnTo>
                <a:lnTo>
                  <a:pt x="462" y="1045"/>
                </a:lnTo>
                <a:lnTo>
                  <a:pt x="436" y="1054"/>
                </a:lnTo>
                <a:lnTo>
                  <a:pt x="413" y="1063"/>
                </a:lnTo>
                <a:lnTo>
                  <a:pt x="383" y="1073"/>
                </a:lnTo>
                <a:lnTo>
                  <a:pt x="353" y="1082"/>
                </a:lnTo>
                <a:lnTo>
                  <a:pt x="323" y="1089"/>
                </a:lnTo>
                <a:lnTo>
                  <a:pt x="300" y="1095"/>
                </a:lnTo>
                <a:lnTo>
                  <a:pt x="272" y="1102"/>
                </a:lnTo>
                <a:lnTo>
                  <a:pt x="248" y="1108"/>
                </a:lnTo>
                <a:lnTo>
                  <a:pt x="216" y="1115"/>
                </a:lnTo>
                <a:lnTo>
                  <a:pt x="173" y="1123"/>
                </a:lnTo>
                <a:lnTo>
                  <a:pt x="145" y="1129"/>
                </a:lnTo>
                <a:lnTo>
                  <a:pt x="120" y="1134"/>
                </a:lnTo>
                <a:lnTo>
                  <a:pt x="99" y="1137"/>
                </a:lnTo>
                <a:lnTo>
                  <a:pt x="64" y="1144"/>
                </a:lnTo>
                <a:lnTo>
                  <a:pt x="26" y="1152"/>
                </a:lnTo>
                <a:lnTo>
                  <a:pt x="0" y="1171"/>
                </a:lnTo>
                <a:lnTo>
                  <a:pt x="2470" y="1170"/>
                </a:lnTo>
                <a:lnTo>
                  <a:pt x="2454" y="1159"/>
                </a:lnTo>
                <a:lnTo>
                  <a:pt x="2413" y="1147"/>
                </a:lnTo>
                <a:lnTo>
                  <a:pt x="2385" y="1143"/>
                </a:lnTo>
                <a:lnTo>
                  <a:pt x="2351" y="1138"/>
                </a:lnTo>
                <a:lnTo>
                  <a:pt x="2310" y="1129"/>
                </a:lnTo>
                <a:lnTo>
                  <a:pt x="2331" y="1132"/>
                </a:lnTo>
                <a:lnTo>
                  <a:pt x="2285" y="1123"/>
                </a:lnTo>
                <a:lnTo>
                  <a:pt x="2258" y="1116"/>
                </a:lnTo>
                <a:lnTo>
                  <a:pt x="2214" y="1104"/>
                </a:lnTo>
                <a:lnTo>
                  <a:pt x="2174" y="1092"/>
                </a:lnTo>
                <a:lnTo>
                  <a:pt x="2140" y="1081"/>
                </a:lnTo>
                <a:lnTo>
                  <a:pt x="2108" y="1071"/>
                </a:lnTo>
                <a:lnTo>
                  <a:pt x="2072" y="1059"/>
                </a:lnTo>
                <a:lnTo>
                  <a:pt x="2041" y="1047"/>
                </a:lnTo>
                <a:lnTo>
                  <a:pt x="2001" y="1029"/>
                </a:lnTo>
                <a:lnTo>
                  <a:pt x="1984" y="1020"/>
                </a:lnTo>
                <a:lnTo>
                  <a:pt x="1983" y="1020"/>
                </a:lnTo>
                <a:lnTo>
                  <a:pt x="1970" y="1013"/>
                </a:lnTo>
                <a:lnTo>
                  <a:pt x="1946" y="1001"/>
                </a:lnTo>
                <a:lnTo>
                  <a:pt x="1926" y="986"/>
                </a:lnTo>
                <a:lnTo>
                  <a:pt x="1904" y="969"/>
                </a:lnTo>
                <a:lnTo>
                  <a:pt x="1888" y="955"/>
                </a:lnTo>
                <a:lnTo>
                  <a:pt x="1870" y="938"/>
                </a:lnTo>
                <a:lnTo>
                  <a:pt x="1849" y="915"/>
                </a:lnTo>
                <a:lnTo>
                  <a:pt x="1828" y="891"/>
                </a:lnTo>
                <a:lnTo>
                  <a:pt x="1810" y="868"/>
                </a:lnTo>
                <a:lnTo>
                  <a:pt x="1791" y="845"/>
                </a:lnTo>
                <a:lnTo>
                  <a:pt x="1778" y="825"/>
                </a:lnTo>
                <a:lnTo>
                  <a:pt x="1766" y="809"/>
                </a:lnTo>
                <a:lnTo>
                  <a:pt x="1755" y="792"/>
                </a:lnTo>
                <a:lnTo>
                  <a:pt x="1744" y="772"/>
                </a:lnTo>
                <a:lnTo>
                  <a:pt x="1734" y="751"/>
                </a:lnTo>
                <a:lnTo>
                  <a:pt x="1725" y="729"/>
                </a:lnTo>
                <a:lnTo>
                  <a:pt x="1715" y="707"/>
                </a:lnTo>
                <a:lnTo>
                  <a:pt x="1708" y="692"/>
                </a:lnTo>
                <a:lnTo>
                  <a:pt x="1700" y="674"/>
                </a:lnTo>
                <a:lnTo>
                  <a:pt x="1693" y="657"/>
                </a:lnTo>
                <a:lnTo>
                  <a:pt x="1685" y="641"/>
                </a:lnTo>
                <a:lnTo>
                  <a:pt x="1676" y="619"/>
                </a:lnTo>
                <a:lnTo>
                  <a:pt x="1666" y="598"/>
                </a:lnTo>
                <a:lnTo>
                  <a:pt x="1653" y="568"/>
                </a:lnTo>
                <a:lnTo>
                  <a:pt x="1641" y="546"/>
                </a:lnTo>
                <a:lnTo>
                  <a:pt x="1629" y="522"/>
                </a:lnTo>
                <a:lnTo>
                  <a:pt x="1617" y="497"/>
                </a:lnTo>
                <a:lnTo>
                  <a:pt x="1608" y="476"/>
                </a:lnTo>
                <a:lnTo>
                  <a:pt x="1597" y="452"/>
                </a:lnTo>
                <a:lnTo>
                  <a:pt x="1587" y="430"/>
                </a:lnTo>
                <a:lnTo>
                  <a:pt x="1570" y="397"/>
                </a:lnTo>
                <a:lnTo>
                  <a:pt x="1556" y="366"/>
                </a:lnTo>
                <a:lnTo>
                  <a:pt x="1543" y="340"/>
                </a:lnTo>
                <a:lnTo>
                  <a:pt x="1533" y="322"/>
                </a:lnTo>
                <a:lnTo>
                  <a:pt x="1521" y="298"/>
                </a:lnTo>
                <a:lnTo>
                  <a:pt x="1507" y="271"/>
                </a:lnTo>
                <a:lnTo>
                  <a:pt x="1496" y="251"/>
                </a:lnTo>
                <a:lnTo>
                  <a:pt x="1487" y="236"/>
                </a:lnTo>
                <a:lnTo>
                  <a:pt x="1480" y="223"/>
                </a:lnTo>
                <a:lnTo>
                  <a:pt x="1469" y="203"/>
                </a:lnTo>
                <a:lnTo>
                  <a:pt x="1458" y="183"/>
                </a:lnTo>
                <a:lnTo>
                  <a:pt x="1449" y="167"/>
                </a:lnTo>
                <a:lnTo>
                  <a:pt x="1439" y="150"/>
                </a:lnTo>
                <a:lnTo>
                  <a:pt x="1428" y="135"/>
                </a:lnTo>
                <a:lnTo>
                  <a:pt x="1419" y="125"/>
                </a:lnTo>
                <a:lnTo>
                  <a:pt x="1413" y="114"/>
                </a:lnTo>
                <a:lnTo>
                  <a:pt x="1407" y="107"/>
                </a:lnTo>
                <a:lnTo>
                  <a:pt x="1401" y="99"/>
                </a:lnTo>
                <a:lnTo>
                  <a:pt x="1397" y="95"/>
                </a:lnTo>
                <a:lnTo>
                  <a:pt x="1389" y="86"/>
                </a:lnTo>
                <a:lnTo>
                  <a:pt x="1379" y="74"/>
                </a:lnTo>
                <a:lnTo>
                  <a:pt x="1368" y="62"/>
                </a:lnTo>
                <a:lnTo>
                  <a:pt x="1356" y="50"/>
                </a:lnTo>
                <a:lnTo>
                  <a:pt x="1344" y="39"/>
                </a:lnTo>
                <a:lnTo>
                  <a:pt x="1331" y="30"/>
                </a:lnTo>
                <a:lnTo>
                  <a:pt x="1317" y="19"/>
                </a:lnTo>
                <a:lnTo>
                  <a:pt x="1296" y="11"/>
                </a:lnTo>
                <a:lnTo>
                  <a:pt x="1276" y="4"/>
                </a:lnTo>
                <a:lnTo>
                  <a:pt x="1251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93366">
                        <a:gamma/>
                        <a:shade val="46275"/>
                        <a:invGamma/>
                      </a:srgbClr>
                    </a:gs>
                    <a:gs pos="50000">
                      <a:srgbClr val="993366"/>
                    </a:gs>
                    <a:gs pos="100000">
                      <a:srgbClr val="993366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74" name="Text Box 30"/>
          <p:cNvSpPr txBox="1">
            <a:spLocks noChangeArrowheads="1"/>
          </p:cNvSpPr>
          <p:nvPr/>
        </p:nvSpPr>
        <p:spPr bwMode="auto">
          <a:xfrm>
            <a:off x="7947025" y="46339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134150" name="Line 6"/>
          <p:cNvSpPr>
            <a:spLocks noChangeShapeType="1"/>
          </p:cNvSpPr>
          <p:nvPr/>
        </p:nvSpPr>
        <p:spPr bwMode="auto">
          <a:xfrm>
            <a:off x="1225550" y="4856163"/>
            <a:ext cx="674687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29292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9" name="Rectangle 11"/>
          <p:cNvSpPr>
            <a:spLocks noChangeArrowheads="1"/>
          </p:cNvSpPr>
          <p:nvPr/>
        </p:nvSpPr>
        <p:spPr bwMode="auto">
          <a:xfrm>
            <a:off x="1117600" y="2774950"/>
            <a:ext cx="7188200" cy="32004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Probability Distribution</a:t>
            </a: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700088" y="1130300"/>
            <a:ext cx="77724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5412" name="Freeform 4"/>
          <p:cNvSpPr>
            <a:spLocks/>
          </p:cNvSpPr>
          <p:nvPr/>
        </p:nvSpPr>
        <p:spPr bwMode="auto">
          <a:xfrm>
            <a:off x="3265488" y="2925763"/>
            <a:ext cx="2657475" cy="2746375"/>
          </a:xfrm>
          <a:custGeom>
            <a:avLst/>
            <a:gdLst>
              <a:gd name="T0" fmla="*/ 797 w 1674"/>
              <a:gd name="T1" fmla="*/ 18 h 1730"/>
              <a:gd name="T2" fmla="*/ 749 w 1674"/>
              <a:gd name="T3" fmla="*/ 100 h 1730"/>
              <a:gd name="T4" fmla="*/ 718 w 1674"/>
              <a:gd name="T5" fmla="*/ 194 h 1730"/>
              <a:gd name="T6" fmla="*/ 691 w 1674"/>
              <a:gd name="T7" fmla="*/ 291 h 1730"/>
              <a:gd name="T8" fmla="*/ 669 w 1674"/>
              <a:gd name="T9" fmla="*/ 388 h 1730"/>
              <a:gd name="T10" fmla="*/ 651 w 1674"/>
              <a:gd name="T11" fmla="*/ 476 h 1730"/>
              <a:gd name="T12" fmla="*/ 630 w 1674"/>
              <a:gd name="T13" fmla="*/ 580 h 1730"/>
              <a:gd name="T14" fmla="*/ 610 w 1674"/>
              <a:gd name="T15" fmla="*/ 681 h 1730"/>
              <a:gd name="T16" fmla="*/ 594 w 1674"/>
              <a:gd name="T17" fmla="*/ 777 h 1730"/>
              <a:gd name="T18" fmla="*/ 577 w 1674"/>
              <a:gd name="T19" fmla="*/ 873 h 1730"/>
              <a:gd name="T20" fmla="*/ 558 w 1674"/>
              <a:gd name="T21" fmla="*/ 972 h 1730"/>
              <a:gd name="T22" fmla="*/ 537 w 1674"/>
              <a:gd name="T23" fmla="*/ 1071 h 1730"/>
              <a:gd name="T24" fmla="*/ 516 w 1674"/>
              <a:gd name="T25" fmla="*/ 1160 h 1730"/>
              <a:gd name="T26" fmla="*/ 487 w 1674"/>
              <a:gd name="T27" fmla="*/ 1266 h 1730"/>
              <a:gd name="T28" fmla="*/ 451 w 1674"/>
              <a:gd name="T29" fmla="*/ 1370 h 1730"/>
              <a:gd name="T30" fmla="*/ 413 w 1674"/>
              <a:gd name="T31" fmla="*/ 1448 h 1730"/>
              <a:gd name="T32" fmla="*/ 356 w 1674"/>
              <a:gd name="T33" fmla="*/ 1522 h 1730"/>
              <a:gd name="T34" fmla="*/ 303 w 1674"/>
              <a:gd name="T35" fmla="*/ 1574 h 1730"/>
              <a:gd name="T36" fmla="*/ 255 w 1674"/>
              <a:gd name="T37" fmla="*/ 1608 h 1730"/>
              <a:gd name="T38" fmla="*/ 198 w 1674"/>
              <a:gd name="T39" fmla="*/ 1641 h 1730"/>
              <a:gd name="T40" fmla="*/ 135 w 1674"/>
              <a:gd name="T41" fmla="*/ 1674 h 1730"/>
              <a:gd name="T42" fmla="*/ 74 w 1674"/>
              <a:gd name="T43" fmla="*/ 1702 h 1730"/>
              <a:gd name="T44" fmla="*/ 1674 w 1674"/>
              <a:gd name="T45" fmla="*/ 1728 h 1730"/>
              <a:gd name="T46" fmla="*/ 1550 w 1674"/>
              <a:gd name="T47" fmla="*/ 1689 h 1730"/>
              <a:gd name="T48" fmla="*/ 1499 w 1674"/>
              <a:gd name="T49" fmla="*/ 1667 h 1730"/>
              <a:gd name="T50" fmla="*/ 1430 w 1674"/>
              <a:gd name="T51" fmla="*/ 1631 h 1730"/>
              <a:gd name="T52" fmla="*/ 1366 w 1674"/>
              <a:gd name="T53" fmla="*/ 1585 h 1730"/>
              <a:gd name="T54" fmla="*/ 1302 w 1674"/>
              <a:gd name="T55" fmla="*/ 1527 h 1730"/>
              <a:gd name="T56" fmla="*/ 1278 w 1674"/>
              <a:gd name="T57" fmla="*/ 1497 h 1730"/>
              <a:gd name="T58" fmla="*/ 1241 w 1674"/>
              <a:gd name="T59" fmla="*/ 1434 h 1730"/>
              <a:gd name="T60" fmla="*/ 1205 w 1674"/>
              <a:gd name="T61" fmla="*/ 1354 h 1730"/>
              <a:gd name="T62" fmla="*/ 1168 w 1674"/>
              <a:gd name="T63" fmla="*/ 1246 h 1730"/>
              <a:gd name="T64" fmla="*/ 1150 w 1674"/>
              <a:gd name="T65" fmla="*/ 1174 h 1730"/>
              <a:gd name="T66" fmla="*/ 1128 w 1674"/>
              <a:gd name="T67" fmla="*/ 1077 h 1730"/>
              <a:gd name="T68" fmla="*/ 1112 w 1674"/>
              <a:gd name="T69" fmla="*/ 997 h 1730"/>
              <a:gd name="T70" fmla="*/ 1097 w 1674"/>
              <a:gd name="T71" fmla="*/ 916 h 1730"/>
              <a:gd name="T72" fmla="*/ 1077 w 1674"/>
              <a:gd name="T73" fmla="*/ 810 h 1730"/>
              <a:gd name="T74" fmla="*/ 1057 w 1674"/>
              <a:gd name="T75" fmla="*/ 713 h 1730"/>
              <a:gd name="T76" fmla="*/ 1031 w 1674"/>
              <a:gd name="T77" fmla="*/ 589 h 1730"/>
              <a:gd name="T78" fmla="*/ 1007 w 1674"/>
              <a:gd name="T79" fmla="*/ 476 h 1730"/>
              <a:gd name="T80" fmla="*/ 984 w 1674"/>
              <a:gd name="T81" fmla="*/ 370 h 1730"/>
              <a:gd name="T82" fmla="*/ 967 w 1674"/>
              <a:gd name="T83" fmla="*/ 301 h 1730"/>
              <a:gd name="T84" fmla="*/ 941 w 1674"/>
              <a:gd name="T85" fmla="*/ 209 h 1730"/>
              <a:gd name="T86" fmla="*/ 910 w 1674"/>
              <a:gd name="T87" fmla="*/ 116 h 1730"/>
              <a:gd name="T88" fmla="*/ 924 w 1674"/>
              <a:gd name="T89" fmla="*/ 149 h 1730"/>
              <a:gd name="T90" fmla="*/ 916 w 1674"/>
              <a:gd name="T91" fmla="*/ 132 h 1730"/>
              <a:gd name="T92" fmla="*/ 882 w 1674"/>
              <a:gd name="T93" fmla="*/ 45 h 1730"/>
              <a:gd name="T94" fmla="*/ 846 w 1674"/>
              <a:gd name="T95" fmla="*/ 3 h 1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74" h="1730">
                <a:moveTo>
                  <a:pt x="832" y="0"/>
                </a:moveTo>
                <a:lnTo>
                  <a:pt x="814" y="4"/>
                </a:lnTo>
                <a:lnTo>
                  <a:pt x="797" y="18"/>
                </a:lnTo>
                <a:lnTo>
                  <a:pt x="779" y="39"/>
                </a:lnTo>
                <a:lnTo>
                  <a:pt x="764" y="67"/>
                </a:lnTo>
                <a:lnTo>
                  <a:pt x="749" y="100"/>
                </a:lnTo>
                <a:lnTo>
                  <a:pt x="740" y="128"/>
                </a:lnTo>
                <a:lnTo>
                  <a:pt x="728" y="160"/>
                </a:lnTo>
                <a:lnTo>
                  <a:pt x="718" y="194"/>
                </a:lnTo>
                <a:lnTo>
                  <a:pt x="709" y="224"/>
                </a:lnTo>
                <a:lnTo>
                  <a:pt x="700" y="258"/>
                </a:lnTo>
                <a:lnTo>
                  <a:pt x="691" y="291"/>
                </a:lnTo>
                <a:lnTo>
                  <a:pt x="682" y="330"/>
                </a:lnTo>
                <a:lnTo>
                  <a:pt x="676" y="355"/>
                </a:lnTo>
                <a:lnTo>
                  <a:pt x="669" y="388"/>
                </a:lnTo>
                <a:lnTo>
                  <a:pt x="663" y="420"/>
                </a:lnTo>
                <a:lnTo>
                  <a:pt x="657" y="450"/>
                </a:lnTo>
                <a:lnTo>
                  <a:pt x="651" y="476"/>
                </a:lnTo>
                <a:lnTo>
                  <a:pt x="645" y="510"/>
                </a:lnTo>
                <a:lnTo>
                  <a:pt x="637" y="544"/>
                </a:lnTo>
                <a:lnTo>
                  <a:pt x="630" y="580"/>
                </a:lnTo>
                <a:lnTo>
                  <a:pt x="623" y="611"/>
                </a:lnTo>
                <a:lnTo>
                  <a:pt x="617" y="647"/>
                </a:lnTo>
                <a:lnTo>
                  <a:pt x="610" y="681"/>
                </a:lnTo>
                <a:lnTo>
                  <a:pt x="604" y="714"/>
                </a:lnTo>
                <a:lnTo>
                  <a:pt x="598" y="752"/>
                </a:lnTo>
                <a:lnTo>
                  <a:pt x="594" y="777"/>
                </a:lnTo>
                <a:lnTo>
                  <a:pt x="589" y="808"/>
                </a:lnTo>
                <a:lnTo>
                  <a:pt x="583" y="841"/>
                </a:lnTo>
                <a:lnTo>
                  <a:pt x="577" y="873"/>
                </a:lnTo>
                <a:lnTo>
                  <a:pt x="571" y="904"/>
                </a:lnTo>
                <a:lnTo>
                  <a:pt x="565" y="936"/>
                </a:lnTo>
                <a:lnTo>
                  <a:pt x="558" y="972"/>
                </a:lnTo>
                <a:lnTo>
                  <a:pt x="551" y="1006"/>
                </a:lnTo>
                <a:lnTo>
                  <a:pt x="543" y="1045"/>
                </a:lnTo>
                <a:lnTo>
                  <a:pt x="537" y="1071"/>
                </a:lnTo>
                <a:lnTo>
                  <a:pt x="531" y="1099"/>
                </a:lnTo>
                <a:lnTo>
                  <a:pt x="523" y="1131"/>
                </a:lnTo>
                <a:lnTo>
                  <a:pt x="516" y="1160"/>
                </a:lnTo>
                <a:lnTo>
                  <a:pt x="507" y="1195"/>
                </a:lnTo>
                <a:lnTo>
                  <a:pt x="498" y="1230"/>
                </a:lnTo>
                <a:lnTo>
                  <a:pt x="487" y="1266"/>
                </a:lnTo>
                <a:lnTo>
                  <a:pt x="477" y="1302"/>
                </a:lnTo>
                <a:lnTo>
                  <a:pt x="465" y="1337"/>
                </a:lnTo>
                <a:lnTo>
                  <a:pt x="451" y="1370"/>
                </a:lnTo>
                <a:lnTo>
                  <a:pt x="438" y="1402"/>
                </a:lnTo>
                <a:lnTo>
                  <a:pt x="426" y="1428"/>
                </a:lnTo>
                <a:lnTo>
                  <a:pt x="413" y="1448"/>
                </a:lnTo>
                <a:lnTo>
                  <a:pt x="398" y="1469"/>
                </a:lnTo>
                <a:lnTo>
                  <a:pt x="380" y="1493"/>
                </a:lnTo>
                <a:lnTo>
                  <a:pt x="356" y="1522"/>
                </a:lnTo>
                <a:lnTo>
                  <a:pt x="334" y="1544"/>
                </a:lnTo>
                <a:lnTo>
                  <a:pt x="318" y="1559"/>
                </a:lnTo>
                <a:lnTo>
                  <a:pt x="303" y="1574"/>
                </a:lnTo>
                <a:lnTo>
                  <a:pt x="287" y="1585"/>
                </a:lnTo>
                <a:lnTo>
                  <a:pt x="271" y="1597"/>
                </a:lnTo>
                <a:lnTo>
                  <a:pt x="255" y="1608"/>
                </a:lnTo>
                <a:lnTo>
                  <a:pt x="242" y="1616"/>
                </a:lnTo>
                <a:lnTo>
                  <a:pt x="224" y="1626"/>
                </a:lnTo>
                <a:lnTo>
                  <a:pt x="198" y="1641"/>
                </a:lnTo>
                <a:lnTo>
                  <a:pt x="179" y="1650"/>
                </a:lnTo>
                <a:lnTo>
                  <a:pt x="157" y="1662"/>
                </a:lnTo>
                <a:lnTo>
                  <a:pt x="135" y="1674"/>
                </a:lnTo>
                <a:lnTo>
                  <a:pt x="115" y="1684"/>
                </a:lnTo>
                <a:lnTo>
                  <a:pt x="96" y="1692"/>
                </a:lnTo>
                <a:lnTo>
                  <a:pt x="74" y="1702"/>
                </a:lnTo>
                <a:lnTo>
                  <a:pt x="50" y="1714"/>
                </a:lnTo>
                <a:lnTo>
                  <a:pt x="0" y="1730"/>
                </a:lnTo>
                <a:lnTo>
                  <a:pt x="1674" y="1728"/>
                </a:lnTo>
                <a:lnTo>
                  <a:pt x="1614" y="1708"/>
                </a:lnTo>
                <a:lnTo>
                  <a:pt x="1575" y="1696"/>
                </a:lnTo>
                <a:lnTo>
                  <a:pt x="1550" y="1689"/>
                </a:lnTo>
                <a:lnTo>
                  <a:pt x="1523" y="1678"/>
                </a:lnTo>
                <a:lnTo>
                  <a:pt x="1510" y="1673"/>
                </a:lnTo>
                <a:lnTo>
                  <a:pt x="1499" y="1667"/>
                </a:lnTo>
                <a:lnTo>
                  <a:pt x="1477" y="1657"/>
                </a:lnTo>
                <a:lnTo>
                  <a:pt x="1453" y="1645"/>
                </a:lnTo>
                <a:lnTo>
                  <a:pt x="1430" y="1631"/>
                </a:lnTo>
                <a:lnTo>
                  <a:pt x="1406" y="1615"/>
                </a:lnTo>
                <a:lnTo>
                  <a:pt x="1387" y="1601"/>
                </a:lnTo>
                <a:lnTo>
                  <a:pt x="1366" y="1585"/>
                </a:lnTo>
                <a:lnTo>
                  <a:pt x="1345" y="1568"/>
                </a:lnTo>
                <a:lnTo>
                  <a:pt x="1322" y="1547"/>
                </a:lnTo>
                <a:lnTo>
                  <a:pt x="1302" y="1527"/>
                </a:lnTo>
                <a:lnTo>
                  <a:pt x="1292" y="1513"/>
                </a:lnTo>
                <a:lnTo>
                  <a:pt x="1286" y="1506"/>
                </a:lnTo>
                <a:lnTo>
                  <a:pt x="1278" y="1497"/>
                </a:lnTo>
                <a:lnTo>
                  <a:pt x="1269" y="1480"/>
                </a:lnTo>
                <a:lnTo>
                  <a:pt x="1257" y="1460"/>
                </a:lnTo>
                <a:lnTo>
                  <a:pt x="1241" y="1434"/>
                </a:lnTo>
                <a:lnTo>
                  <a:pt x="1228" y="1406"/>
                </a:lnTo>
                <a:lnTo>
                  <a:pt x="1216" y="1379"/>
                </a:lnTo>
                <a:lnTo>
                  <a:pt x="1205" y="1354"/>
                </a:lnTo>
                <a:lnTo>
                  <a:pt x="1192" y="1318"/>
                </a:lnTo>
                <a:lnTo>
                  <a:pt x="1179" y="1281"/>
                </a:lnTo>
                <a:lnTo>
                  <a:pt x="1168" y="1246"/>
                </a:lnTo>
                <a:lnTo>
                  <a:pt x="1162" y="1220"/>
                </a:lnTo>
                <a:lnTo>
                  <a:pt x="1156" y="1198"/>
                </a:lnTo>
                <a:lnTo>
                  <a:pt x="1150" y="1174"/>
                </a:lnTo>
                <a:lnTo>
                  <a:pt x="1143" y="1141"/>
                </a:lnTo>
                <a:lnTo>
                  <a:pt x="1135" y="1107"/>
                </a:lnTo>
                <a:lnTo>
                  <a:pt x="1128" y="1077"/>
                </a:lnTo>
                <a:lnTo>
                  <a:pt x="1123" y="1049"/>
                </a:lnTo>
                <a:lnTo>
                  <a:pt x="1117" y="1025"/>
                </a:lnTo>
                <a:lnTo>
                  <a:pt x="1112" y="997"/>
                </a:lnTo>
                <a:lnTo>
                  <a:pt x="1107" y="970"/>
                </a:lnTo>
                <a:lnTo>
                  <a:pt x="1101" y="940"/>
                </a:lnTo>
                <a:lnTo>
                  <a:pt x="1097" y="916"/>
                </a:lnTo>
                <a:lnTo>
                  <a:pt x="1090" y="882"/>
                </a:lnTo>
                <a:lnTo>
                  <a:pt x="1084" y="844"/>
                </a:lnTo>
                <a:lnTo>
                  <a:pt x="1077" y="810"/>
                </a:lnTo>
                <a:lnTo>
                  <a:pt x="1069" y="772"/>
                </a:lnTo>
                <a:lnTo>
                  <a:pt x="1063" y="741"/>
                </a:lnTo>
                <a:lnTo>
                  <a:pt x="1057" y="713"/>
                </a:lnTo>
                <a:lnTo>
                  <a:pt x="1048" y="673"/>
                </a:lnTo>
                <a:lnTo>
                  <a:pt x="1041" y="636"/>
                </a:lnTo>
                <a:lnTo>
                  <a:pt x="1031" y="589"/>
                </a:lnTo>
                <a:lnTo>
                  <a:pt x="1023" y="549"/>
                </a:lnTo>
                <a:lnTo>
                  <a:pt x="1013" y="503"/>
                </a:lnTo>
                <a:lnTo>
                  <a:pt x="1007" y="476"/>
                </a:lnTo>
                <a:lnTo>
                  <a:pt x="999" y="439"/>
                </a:lnTo>
                <a:lnTo>
                  <a:pt x="991" y="406"/>
                </a:lnTo>
                <a:lnTo>
                  <a:pt x="984" y="370"/>
                </a:lnTo>
                <a:lnTo>
                  <a:pt x="978" y="342"/>
                </a:lnTo>
                <a:lnTo>
                  <a:pt x="972" y="320"/>
                </a:lnTo>
                <a:lnTo>
                  <a:pt x="967" y="301"/>
                </a:lnTo>
                <a:lnTo>
                  <a:pt x="959" y="272"/>
                </a:lnTo>
                <a:lnTo>
                  <a:pt x="951" y="242"/>
                </a:lnTo>
                <a:lnTo>
                  <a:pt x="941" y="209"/>
                </a:lnTo>
                <a:lnTo>
                  <a:pt x="927" y="164"/>
                </a:lnTo>
                <a:lnTo>
                  <a:pt x="916" y="134"/>
                </a:lnTo>
                <a:lnTo>
                  <a:pt x="910" y="116"/>
                </a:lnTo>
                <a:lnTo>
                  <a:pt x="918" y="132"/>
                </a:lnTo>
                <a:lnTo>
                  <a:pt x="915" y="126"/>
                </a:lnTo>
                <a:lnTo>
                  <a:pt x="924" y="149"/>
                </a:lnTo>
                <a:lnTo>
                  <a:pt x="934" y="184"/>
                </a:lnTo>
                <a:lnTo>
                  <a:pt x="922" y="150"/>
                </a:lnTo>
                <a:lnTo>
                  <a:pt x="916" y="132"/>
                </a:lnTo>
                <a:lnTo>
                  <a:pt x="905" y="102"/>
                </a:lnTo>
                <a:lnTo>
                  <a:pt x="895" y="74"/>
                </a:lnTo>
                <a:lnTo>
                  <a:pt x="882" y="45"/>
                </a:lnTo>
                <a:lnTo>
                  <a:pt x="871" y="27"/>
                </a:lnTo>
                <a:lnTo>
                  <a:pt x="859" y="15"/>
                </a:lnTo>
                <a:lnTo>
                  <a:pt x="846" y="3"/>
                </a:lnTo>
                <a:lnTo>
                  <a:pt x="832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>
            <a:off x="4578350" y="5611813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4775200" y="2981325"/>
            <a:ext cx="10826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b="1" i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r>
              <a:rPr lang="en-US" sz="2400" b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= 15</a:t>
            </a:r>
            <a:endParaRPr lang="en-US" sz="24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5416" name="Rectangle 8"/>
          <p:cNvSpPr>
            <a:spLocks noChangeArrowheads="1"/>
          </p:cNvSpPr>
          <p:nvPr/>
        </p:nvSpPr>
        <p:spPr bwMode="auto">
          <a:xfrm>
            <a:off x="5356225" y="4695825"/>
            <a:ext cx="10826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= 25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1117600" y="1651000"/>
            <a:ext cx="7175500" cy="1003300"/>
          </a:xfrm>
          <a:prstGeom prst="rect">
            <a:avLst/>
          </a:pr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standard deviation determines the width of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curve: larger values result in wider, flatter curves.</a:t>
            </a:r>
          </a:p>
        </p:txBody>
      </p:sp>
      <p:sp>
        <p:nvSpPr>
          <p:cNvPr id="145420" name="Freeform 12"/>
          <p:cNvSpPr>
            <a:spLocks/>
          </p:cNvSpPr>
          <p:nvPr/>
        </p:nvSpPr>
        <p:spPr bwMode="auto">
          <a:xfrm>
            <a:off x="2598738" y="3811588"/>
            <a:ext cx="3921125" cy="1858962"/>
          </a:xfrm>
          <a:custGeom>
            <a:avLst/>
            <a:gdLst>
              <a:gd name="T0" fmla="*/ 1199 w 2470"/>
              <a:gd name="T1" fmla="*/ 12 h 1171"/>
              <a:gd name="T2" fmla="*/ 1122 w 2470"/>
              <a:gd name="T3" fmla="*/ 66 h 1171"/>
              <a:gd name="T4" fmla="*/ 1072 w 2470"/>
              <a:gd name="T5" fmla="*/ 131 h 1171"/>
              <a:gd name="T6" fmla="*/ 1030 w 2470"/>
              <a:gd name="T7" fmla="*/ 197 h 1171"/>
              <a:gd name="T8" fmla="*/ 993 w 2470"/>
              <a:gd name="T9" fmla="*/ 262 h 1171"/>
              <a:gd name="T10" fmla="*/ 965 w 2470"/>
              <a:gd name="T11" fmla="*/ 320 h 1171"/>
              <a:gd name="T12" fmla="*/ 931 w 2470"/>
              <a:gd name="T13" fmla="*/ 395 h 1171"/>
              <a:gd name="T14" fmla="*/ 900 w 2470"/>
              <a:gd name="T15" fmla="*/ 462 h 1171"/>
              <a:gd name="T16" fmla="*/ 871 w 2470"/>
              <a:gd name="T17" fmla="*/ 528 h 1171"/>
              <a:gd name="T18" fmla="*/ 846 w 2470"/>
              <a:gd name="T19" fmla="*/ 591 h 1171"/>
              <a:gd name="T20" fmla="*/ 816 w 2470"/>
              <a:gd name="T21" fmla="*/ 663 h 1171"/>
              <a:gd name="T22" fmla="*/ 786 w 2470"/>
              <a:gd name="T23" fmla="*/ 727 h 1171"/>
              <a:gd name="T24" fmla="*/ 755 w 2470"/>
              <a:gd name="T25" fmla="*/ 790 h 1171"/>
              <a:gd name="T26" fmla="*/ 707 w 2470"/>
              <a:gd name="T27" fmla="*/ 862 h 1171"/>
              <a:gd name="T28" fmla="*/ 643 w 2470"/>
              <a:gd name="T29" fmla="*/ 932 h 1171"/>
              <a:gd name="T30" fmla="*/ 582 w 2470"/>
              <a:gd name="T31" fmla="*/ 981 h 1171"/>
              <a:gd name="T32" fmla="*/ 496 w 2470"/>
              <a:gd name="T33" fmla="*/ 1031 h 1171"/>
              <a:gd name="T34" fmla="*/ 413 w 2470"/>
              <a:gd name="T35" fmla="*/ 1063 h 1171"/>
              <a:gd name="T36" fmla="*/ 323 w 2470"/>
              <a:gd name="T37" fmla="*/ 1089 h 1171"/>
              <a:gd name="T38" fmla="*/ 248 w 2470"/>
              <a:gd name="T39" fmla="*/ 1108 h 1171"/>
              <a:gd name="T40" fmla="*/ 145 w 2470"/>
              <a:gd name="T41" fmla="*/ 1129 h 1171"/>
              <a:gd name="T42" fmla="*/ 64 w 2470"/>
              <a:gd name="T43" fmla="*/ 1144 h 1171"/>
              <a:gd name="T44" fmla="*/ 2470 w 2470"/>
              <a:gd name="T45" fmla="*/ 1170 h 1171"/>
              <a:gd name="T46" fmla="*/ 2385 w 2470"/>
              <a:gd name="T47" fmla="*/ 1143 h 1171"/>
              <a:gd name="T48" fmla="*/ 2331 w 2470"/>
              <a:gd name="T49" fmla="*/ 1132 h 1171"/>
              <a:gd name="T50" fmla="*/ 2214 w 2470"/>
              <a:gd name="T51" fmla="*/ 1104 h 1171"/>
              <a:gd name="T52" fmla="*/ 2108 w 2470"/>
              <a:gd name="T53" fmla="*/ 1071 h 1171"/>
              <a:gd name="T54" fmla="*/ 2001 w 2470"/>
              <a:gd name="T55" fmla="*/ 1029 h 1171"/>
              <a:gd name="T56" fmla="*/ 1970 w 2470"/>
              <a:gd name="T57" fmla="*/ 1013 h 1171"/>
              <a:gd name="T58" fmla="*/ 1904 w 2470"/>
              <a:gd name="T59" fmla="*/ 969 h 1171"/>
              <a:gd name="T60" fmla="*/ 1849 w 2470"/>
              <a:gd name="T61" fmla="*/ 915 h 1171"/>
              <a:gd name="T62" fmla="*/ 1791 w 2470"/>
              <a:gd name="T63" fmla="*/ 845 h 1171"/>
              <a:gd name="T64" fmla="*/ 1755 w 2470"/>
              <a:gd name="T65" fmla="*/ 792 h 1171"/>
              <a:gd name="T66" fmla="*/ 1725 w 2470"/>
              <a:gd name="T67" fmla="*/ 729 h 1171"/>
              <a:gd name="T68" fmla="*/ 1700 w 2470"/>
              <a:gd name="T69" fmla="*/ 674 h 1171"/>
              <a:gd name="T70" fmla="*/ 1676 w 2470"/>
              <a:gd name="T71" fmla="*/ 619 h 1171"/>
              <a:gd name="T72" fmla="*/ 1641 w 2470"/>
              <a:gd name="T73" fmla="*/ 546 h 1171"/>
              <a:gd name="T74" fmla="*/ 1608 w 2470"/>
              <a:gd name="T75" fmla="*/ 476 h 1171"/>
              <a:gd name="T76" fmla="*/ 1570 w 2470"/>
              <a:gd name="T77" fmla="*/ 397 h 1171"/>
              <a:gd name="T78" fmla="*/ 1533 w 2470"/>
              <a:gd name="T79" fmla="*/ 322 h 1171"/>
              <a:gd name="T80" fmla="*/ 1496 w 2470"/>
              <a:gd name="T81" fmla="*/ 251 h 1171"/>
              <a:gd name="T82" fmla="*/ 1469 w 2470"/>
              <a:gd name="T83" fmla="*/ 203 h 1171"/>
              <a:gd name="T84" fmla="*/ 1439 w 2470"/>
              <a:gd name="T85" fmla="*/ 150 h 1171"/>
              <a:gd name="T86" fmla="*/ 1413 w 2470"/>
              <a:gd name="T87" fmla="*/ 114 h 1171"/>
              <a:gd name="T88" fmla="*/ 1397 w 2470"/>
              <a:gd name="T89" fmla="*/ 95 h 1171"/>
              <a:gd name="T90" fmla="*/ 1368 w 2470"/>
              <a:gd name="T91" fmla="*/ 62 h 1171"/>
              <a:gd name="T92" fmla="*/ 1331 w 2470"/>
              <a:gd name="T93" fmla="*/ 30 h 1171"/>
              <a:gd name="T94" fmla="*/ 1276 w 2470"/>
              <a:gd name="T95" fmla="*/ 4 h 1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70" h="1171">
                <a:moveTo>
                  <a:pt x="1250" y="0"/>
                </a:moveTo>
                <a:lnTo>
                  <a:pt x="1226" y="5"/>
                </a:lnTo>
                <a:lnTo>
                  <a:pt x="1199" y="12"/>
                </a:lnTo>
                <a:lnTo>
                  <a:pt x="1169" y="27"/>
                </a:lnTo>
                <a:lnTo>
                  <a:pt x="1145" y="45"/>
                </a:lnTo>
                <a:lnTo>
                  <a:pt x="1122" y="66"/>
                </a:lnTo>
                <a:lnTo>
                  <a:pt x="1104" y="85"/>
                </a:lnTo>
                <a:lnTo>
                  <a:pt x="1089" y="106"/>
                </a:lnTo>
                <a:lnTo>
                  <a:pt x="1072" y="131"/>
                </a:lnTo>
                <a:lnTo>
                  <a:pt x="1060" y="149"/>
                </a:lnTo>
                <a:lnTo>
                  <a:pt x="1044" y="175"/>
                </a:lnTo>
                <a:lnTo>
                  <a:pt x="1030" y="197"/>
                </a:lnTo>
                <a:lnTo>
                  <a:pt x="1014" y="223"/>
                </a:lnTo>
                <a:lnTo>
                  <a:pt x="1005" y="240"/>
                </a:lnTo>
                <a:lnTo>
                  <a:pt x="993" y="262"/>
                </a:lnTo>
                <a:lnTo>
                  <a:pt x="984" y="282"/>
                </a:lnTo>
                <a:lnTo>
                  <a:pt x="974" y="300"/>
                </a:lnTo>
                <a:lnTo>
                  <a:pt x="965" y="320"/>
                </a:lnTo>
                <a:lnTo>
                  <a:pt x="954" y="344"/>
                </a:lnTo>
                <a:lnTo>
                  <a:pt x="941" y="373"/>
                </a:lnTo>
                <a:lnTo>
                  <a:pt x="931" y="395"/>
                </a:lnTo>
                <a:lnTo>
                  <a:pt x="923" y="412"/>
                </a:lnTo>
                <a:lnTo>
                  <a:pt x="911" y="437"/>
                </a:lnTo>
                <a:lnTo>
                  <a:pt x="900" y="462"/>
                </a:lnTo>
                <a:lnTo>
                  <a:pt x="892" y="479"/>
                </a:lnTo>
                <a:lnTo>
                  <a:pt x="880" y="506"/>
                </a:lnTo>
                <a:lnTo>
                  <a:pt x="871" y="528"/>
                </a:lnTo>
                <a:lnTo>
                  <a:pt x="863" y="549"/>
                </a:lnTo>
                <a:lnTo>
                  <a:pt x="855" y="570"/>
                </a:lnTo>
                <a:lnTo>
                  <a:pt x="846" y="591"/>
                </a:lnTo>
                <a:lnTo>
                  <a:pt x="838" y="612"/>
                </a:lnTo>
                <a:lnTo>
                  <a:pt x="829" y="633"/>
                </a:lnTo>
                <a:lnTo>
                  <a:pt x="816" y="663"/>
                </a:lnTo>
                <a:lnTo>
                  <a:pt x="804" y="690"/>
                </a:lnTo>
                <a:lnTo>
                  <a:pt x="795" y="708"/>
                </a:lnTo>
                <a:lnTo>
                  <a:pt x="786" y="727"/>
                </a:lnTo>
                <a:lnTo>
                  <a:pt x="777" y="747"/>
                </a:lnTo>
                <a:lnTo>
                  <a:pt x="768" y="765"/>
                </a:lnTo>
                <a:lnTo>
                  <a:pt x="755" y="790"/>
                </a:lnTo>
                <a:lnTo>
                  <a:pt x="741" y="814"/>
                </a:lnTo>
                <a:lnTo>
                  <a:pt x="725" y="838"/>
                </a:lnTo>
                <a:lnTo>
                  <a:pt x="707" y="862"/>
                </a:lnTo>
                <a:lnTo>
                  <a:pt x="689" y="885"/>
                </a:lnTo>
                <a:lnTo>
                  <a:pt x="667" y="907"/>
                </a:lnTo>
                <a:lnTo>
                  <a:pt x="643" y="932"/>
                </a:lnTo>
                <a:lnTo>
                  <a:pt x="626" y="947"/>
                </a:lnTo>
                <a:lnTo>
                  <a:pt x="606" y="963"/>
                </a:lnTo>
                <a:lnTo>
                  <a:pt x="582" y="981"/>
                </a:lnTo>
                <a:lnTo>
                  <a:pt x="562" y="994"/>
                </a:lnTo>
                <a:lnTo>
                  <a:pt x="536" y="1009"/>
                </a:lnTo>
                <a:lnTo>
                  <a:pt x="496" y="1031"/>
                </a:lnTo>
                <a:lnTo>
                  <a:pt x="462" y="1045"/>
                </a:lnTo>
                <a:lnTo>
                  <a:pt x="436" y="1054"/>
                </a:lnTo>
                <a:lnTo>
                  <a:pt x="413" y="1063"/>
                </a:lnTo>
                <a:lnTo>
                  <a:pt x="383" y="1073"/>
                </a:lnTo>
                <a:lnTo>
                  <a:pt x="353" y="1082"/>
                </a:lnTo>
                <a:lnTo>
                  <a:pt x="323" y="1089"/>
                </a:lnTo>
                <a:lnTo>
                  <a:pt x="300" y="1095"/>
                </a:lnTo>
                <a:lnTo>
                  <a:pt x="272" y="1102"/>
                </a:lnTo>
                <a:lnTo>
                  <a:pt x="248" y="1108"/>
                </a:lnTo>
                <a:lnTo>
                  <a:pt x="216" y="1115"/>
                </a:lnTo>
                <a:lnTo>
                  <a:pt x="173" y="1123"/>
                </a:lnTo>
                <a:lnTo>
                  <a:pt x="145" y="1129"/>
                </a:lnTo>
                <a:lnTo>
                  <a:pt x="120" y="1134"/>
                </a:lnTo>
                <a:lnTo>
                  <a:pt x="99" y="1137"/>
                </a:lnTo>
                <a:lnTo>
                  <a:pt x="64" y="1144"/>
                </a:lnTo>
                <a:lnTo>
                  <a:pt x="26" y="1152"/>
                </a:lnTo>
                <a:lnTo>
                  <a:pt x="0" y="1171"/>
                </a:lnTo>
                <a:lnTo>
                  <a:pt x="2470" y="1170"/>
                </a:lnTo>
                <a:lnTo>
                  <a:pt x="2454" y="1159"/>
                </a:lnTo>
                <a:lnTo>
                  <a:pt x="2413" y="1147"/>
                </a:lnTo>
                <a:lnTo>
                  <a:pt x="2385" y="1143"/>
                </a:lnTo>
                <a:lnTo>
                  <a:pt x="2351" y="1138"/>
                </a:lnTo>
                <a:lnTo>
                  <a:pt x="2310" y="1129"/>
                </a:lnTo>
                <a:lnTo>
                  <a:pt x="2331" y="1132"/>
                </a:lnTo>
                <a:lnTo>
                  <a:pt x="2285" y="1123"/>
                </a:lnTo>
                <a:lnTo>
                  <a:pt x="2258" y="1116"/>
                </a:lnTo>
                <a:lnTo>
                  <a:pt x="2214" y="1104"/>
                </a:lnTo>
                <a:lnTo>
                  <a:pt x="2174" y="1092"/>
                </a:lnTo>
                <a:lnTo>
                  <a:pt x="2140" y="1081"/>
                </a:lnTo>
                <a:lnTo>
                  <a:pt x="2108" y="1071"/>
                </a:lnTo>
                <a:lnTo>
                  <a:pt x="2072" y="1059"/>
                </a:lnTo>
                <a:lnTo>
                  <a:pt x="2041" y="1047"/>
                </a:lnTo>
                <a:lnTo>
                  <a:pt x="2001" y="1029"/>
                </a:lnTo>
                <a:lnTo>
                  <a:pt x="1984" y="1020"/>
                </a:lnTo>
                <a:lnTo>
                  <a:pt x="1983" y="1020"/>
                </a:lnTo>
                <a:lnTo>
                  <a:pt x="1970" y="1013"/>
                </a:lnTo>
                <a:lnTo>
                  <a:pt x="1946" y="1001"/>
                </a:lnTo>
                <a:lnTo>
                  <a:pt x="1926" y="986"/>
                </a:lnTo>
                <a:lnTo>
                  <a:pt x="1904" y="969"/>
                </a:lnTo>
                <a:lnTo>
                  <a:pt x="1888" y="955"/>
                </a:lnTo>
                <a:lnTo>
                  <a:pt x="1870" y="938"/>
                </a:lnTo>
                <a:lnTo>
                  <a:pt x="1849" y="915"/>
                </a:lnTo>
                <a:lnTo>
                  <a:pt x="1828" y="891"/>
                </a:lnTo>
                <a:lnTo>
                  <a:pt x="1810" y="868"/>
                </a:lnTo>
                <a:lnTo>
                  <a:pt x="1791" y="845"/>
                </a:lnTo>
                <a:lnTo>
                  <a:pt x="1778" y="825"/>
                </a:lnTo>
                <a:lnTo>
                  <a:pt x="1766" y="809"/>
                </a:lnTo>
                <a:lnTo>
                  <a:pt x="1755" y="792"/>
                </a:lnTo>
                <a:lnTo>
                  <a:pt x="1744" y="772"/>
                </a:lnTo>
                <a:lnTo>
                  <a:pt x="1734" y="751"/>
                </a:lnTo>
                <a:lnTo>
                  <a:pt x="1725" y="729"/>
                </a:lnTo>
                <a:lnTo>
                  <a:pt x="1715" y="707"/>
                </a:lnTo>
                <a:lnTo>
                  <a:pt x="1708" y="692"/>
                </a:lnTo>
                <a:lnTo>
                  <a:pt x="1700" y="674"/>
                </a:lnTo>
                <a:lnTo>
                  <a:pt x="1693" y="657"/>
                </a:lnTo>
                <a:lnTo>
                  <a:pt x="1685" y="641"/>
                </a:lnTo>
                <a:lnTo>
                  <a:pt x="1676" y="619"/>
                </a:lnTo>
                <a:lnTo>
                  <a:pt x="1666" y="598"/>
                </a:lnTo>
                <a:lnTo>
                  <a:pt x="1653" y="568"/>
                </a:lnTo>
                <a:lnTo>
                  <a:pt x="1641" y="546"/>
                </a:lnTo>
                <a:lnTo>
                  <a:pt x="1629" y="522"/>
                </a:lnTo>
                <a:lnTo>
                  <a:pt x="1617" y="497"/>
                </a:lnTo>
                <a:lnTo>
                  <a:pt x="1608" y="476"/>
                </a:lnTo>
                <a:lnTo>
                  <a:pt x="1597" y="452"/>
                </a:lnTo>
                <a:lnTo>
                  <a:pt x="1587" y="430"/>
                </a:lnTo>
                <a:lnTo>
                  <a:pt x="1570" y="397"/>
                </a:lnTo>
                <a:lnTo>
                  <a:pt x="1556" y="366"/>
                </a:lnTo>
                <a:lnTo>
                  <a:pt x="1543" y="340"/>
                </a:lnTo>
                <a:lnTo>
                  <a:pt x="1533" y="322"/>
                </a:lnTo>
                <a:lnTo>
                  <a:pt x="1521" y="298"/>
                </a:lnTo>
                <a:lnTo>
                  <a:pt x="1507" y="271"/>
                </a:lnTo>
                <a:lnTo>
                  <a:pt x="1496" y="251"/>
                </a:lnTo>
                <a:lnTo>
                  <a:pt x="1487" y="236"/>
                </a:lnTo>
                <a:lnTo>
                  <a:pt x="1480" y="223"/>
                </a:lnTo>
                <a:lnTo>
                  <a:pt x="1469" y="203"/>
                </a:lnTo>
                <a:lnTo>
                  <a:pt x="1458" y="183"/>
                </a:lnTo>
                <a:lnTo>
                  <a:pt x="1449" y="167"/>
                </a:lnTo>
                <a:lnTo>
                  <a:pt x="1439" y="150"/>
                </a:lnTo>
                <a:lnTo>
                  <a:pt x="1428" y="135"/>
                </a:lnTo>
                <a:lnTo>
                  <a:pt x="1419" y="125"/>
                </a:lnTo>
                <a:lnTo>
                  <a:pt x="1413" y="114"/>
                </a:lnTo>
                <a:lnTo>
                  <a:pt x="1407" y="107"/>
                </a:lnTo>
                <a:lnTo>
                  <a:pt x="1401" y="99"/>
                </a:lnTo>
                <a:lnTo>
                  <a:pt x="1397" y="95"/>
                </a:lnTo>
                <a:lnTo>
                  <a:pt x="1389" y="86"/>
                </a:lnTo>
                <a:lnTo>
                  <a:pt x="1379" y="74"/>
                </a:lnTo>
                <a:lnTo>
                  <a:pt x="1368" y="62"/>
                </a:lnTo>
                <a:lnTo>
                  <a:pt x="1356" y="50"/>
                </a:lnTo>
                <a:lnTo>
                  <a:pt x="1344" y="39"/>
                </a:lnTo>
                <a:lnTo>
                  <a:pt x="1331" y="30"/>
                </a:lnTo>
                <a:lnTo>
                  <a:pt x="1317" y="19"/>
                </a:lnTo>
                <a:lnTo>
                  <a:pt x="1296" y="11"/>
                </a:lnTo>
                <a:lnTo>
                  <a:pt x="1276" y="4"/>
                </a:lnTo>
                <a:lnTo>
                  <a:pt x="1251" y="0"/>
                </a:lnTo>
              </a:path>
            </a:pathLst>
          </a:custGeom>
          <a:noFill/>
          <a:ln w="1905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93366">
                        <a:gamma/>
                        <a:shade val="46275"/>
                        <a:invGamma/>
                      </a:srgbClr>
                    </a:gs>
                    <a:gs pos="50000">
                      <a:srgbClr val="993366"/>
                    </a:gs>
                    <a:gs pos="100000">
                      <a:srgbClr val="993366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2" name="Line 14"/>
          <p:cNvSpPr>
            <a:spLocks noChangeShapeType="1"/>
          </p:cNvSpPr>
          <p:nvPr/>
        </p:nvSpPr>
        <p:spPr bwMode="auto">
          <a:xfrm>
            <a:off x="2481263" y="5670550"/>
            <a:ext cx="42195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6721475" y="54340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14388"/>
          </a:xfrm>
          <a:noFill/>
          <a:ln/>
        </p:spPr>
        <p:txBody>
          <a:bodyPr/>
          <a:lstStyle/>
          <a:p>
            <a:r>
              <a:rPr lang="en-US"/>
              <a:t>Chapter 3, Part B</a:t>
            </a:r>
            <a:br>
              <a:rPr lang="en-US"/>
            </a:br>
            <a:r>
              <a:rPr lang="en-US"/>
              <a:t> Probability Distributions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122363"/>
            <a:ext cx="7842250" cy="1531937"/>
          </a:xfrm>
          <a:noFill/>
          <a:ln/>
        </p:spPr>
        <p:txBody>
          <a:bodyPr/>
          <a:lstStyle/>
          <a:p>
            <a:r>
              <a:rPr lang="en-US"/>
              <a:t>Uniform Probability Distribution</a:t>
            </a:r>
          </a:p>
          <a:p>
            <a:r>
              <a:rPr lang="en-US"/>
              <a:t>Normal Probability Distribution</a:t>
            </a:r>
          </a:p>
          <a:p>
            <a:r>
              <a:rPr lang="en-US"/>
              <a:t>Exponential Probability Distribution</a:t>
            </a:r>
          </a:p>
        </p:txBody>
      </p:sp>
      <p:sp>
        <p:nvSpPr>
          <p:cNvPr id="5180" name="AutoShape 60"/>
          <p:cNvSpPr>
            <a:spLocks noChangeArrowheads="1"/>
          </p:cNvSpPr>
          <p:nvPr/>
        </p:nvSpPr>
        <p:spPr bwMode="auto">
          <a:xfrm>
            <a:off x="367507" y="2800350"/>
            <a:ext cx="3028950" cy="24574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03" name="Group 83"/>
          <p:cNvGrpSpPr>
            <a:grpSpLocks/>
          </p:cNvGrpSpPr>
          <p:nvPr/>
        </p:nvGrpSpPr>
        <p:grpSpPr bwMode="auto">
          <a:xfrm>
            <a:off x="510382" y="3033713"/>
            <a:ext cx="2736850" cy="2071688"/>
            <a:chOff x="330" y="1911"/>
            <a:chExt cx="1724" cy="1305"/>
          </a:xfrm>
        </p:grpSpPr>
        <p:sp>
          <p:nvSpPr>
            <p:cNvPr id="5159" name="Line 39"/>
            <p:cNvSpPr>
              <a:spLocks noChangeShapeType="1"/>
            </p:cNvSpPr>
            <p:nvPr/>
          </p:nvSpPr>
          <p:spPr bwMode="auto">
            <a:xfrm>
              <a:off x="465" y="2183"/>
              <a:ext cx="0" cy="9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Rectangle 40"/>
            <p:cNvSpPr>
              <a:spLocks noChangeArrowheads="1"/>
            </p:cNvSpPr>
            <p:nvPr/>
          </p:nvSpPr>
          <p:spPr bwMode="auto">
            <a:xfrm>
              <a:off x="330" y="1911"/>
              <a:ext cx="384" cy="24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000" i="1">
                  <a:effectLst/>
                </a:rPr>
                <a:t>f </a:t>
              </a:r>
              <a:r>
                <a:rPr lang="en-US" sz="2000">
                  <a:effectLst/>
                </a:rPr>
                <a:t>(</a:t>
              </a:r>
              <a:r>
                <a:rPr lang="en-US" sz="2000" i="1">
                  <a:effectLst/>
                </a:rPr>
                <a:t>x</a:t>
              </a:r>
              <a:r>
                <a:rPr lang="en-US" sz="2000">
                  <a:effectLst/>
                </a:rPr>
                <a:t>)</a:t>
              </a:r>
            </a:p>
          </p:txBody>
        </p:sp>
        <p:sp>
          <p:nvSpPr>
            <p:cNvPr id="5161" name="Rectangle 41"/>
            <p:cNvSpPr>
              <a:spLocks noChangeArrowheads="1"/>
            </p:cNvSpPr>
            <p:nvPr/>
          </p:nvSpPr>
          <p:spPr bwMode="auto">
            <a:xfrm>
              <a:off x="1812" y="2930"/>
              <a:ext cx="242" cy="286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/>
                </a:rPr>
                <a:t>x</a:t>
              </a:r>
            </a:p>
          </p:txBody>
        </p:sp>
        <p:sp>
          <p:nvSpPr>
            <p:cNvPr id="5169" name="Line 49"/>
            <p:cNvSpPr>
              <a:spLocks noChangeShapeType="1"/>
            </p:cNvSpPr>
            <p:nvPr/>
          </p:nvSpPr>
          <p:spPr bwMode="auto">
            <a:xfrm>
              <a:off x="467" y="3096"/>
              <a:ext cx="14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82" name="Group 62"/>
            <p:cNvGrpSpPr>
              <a:grpSpLocks/>
            </p:cNvGrpSpPr>
            <p:nvPr/>
          </p:nvGrpSpPr>
          <p:grpSpPr bwMode="auto">
            <a:xfrm>
              <a:off x="637" y="2793"/>
              <a:ext cx="1042" cy="318"/>
              <a:chOff x="625" y="3333"/>
              <a:chExt cx="1078" cy="414"/>
            </a:xfrm>
          </p:grpSpPr>
          <p:sp>
            <p:nvSpPr>
              <p:cNvPr id="5166" name="Freeform 46"/>
              <p:cNvSpPr>
                <a:spLocks/>
              </p:cNvSpPr>
              <p:nvPr/>
            </p:nvSpPr>
            <p:spPr bwMode="auto">
              <a:xfrm>
                <a:off x="625" y="3337"/>
                <a:ext cx="1077" cy="395"/>
              </a:xfrm>
              <a:custGeom>
                <a:avLst/>
                <a:gdLst>
                  <a:gd name="T0" fmla="*/ 0 w 528"/>
                  <a:gd name="T1" fmla="*/ 528 h 528"/>
                  <a:gd name="T2" fmla="*/ 12 w 528"/>
                  <a:gd name="T3" fmla="*/ 0 h 528"/>
                  <a:gd name="T4" fmla="*/ 528 w 528"/>
                  <a:gd name="T5" fmla="*/ 0 h 528"/>
                  <a:gd name="T6" fmla="*/ 528 w 528"/>
                  <a:gd name="T7" fmla="*/ 528 h 528"/>
                  <a:gd name="T8" fmla="*/ 0 w 528"/>
                  <a:gd name="T9" fmla="*/ 528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8" h="528">
                    <a:moveTo>
                      <a:pt x="0" y="528"/>
                    </a:moveTo>
                    <a:lnTo>
                      <a:pt x="12" y="0"/>
                    </a:lnTo>
                    <a:lnTo>
                      <a:pt x="528" y="0"/>
                    </a:lnTo>
                    <a:lnTo>
                      <a:pt x="528" y="528"/>
                    </a:lnTo>
                    <a:lnTo>
                      <a:pt x="0" y="528"/>
                    </a:lnTo>
                  </a:path>
                </a:pathLst>
              </a:custGeom>
              <a:gradFill rotWithShape="0">
                <a:gsLst>
                  <a:gs pos="0">
                    <a:srgbClr val="993366">
                      <a:gamma/>
                      <a:shade val="46275"/>
                      <a:invGamma/>
                    </a:srgbClr>
                  </a:gs>
                  <a:gs pos="50000">
                    <a:srgbClr val="993366"/>
                  </a:gs>
                  <a:gs pos="100000">
                    <a:srgbClr val="993366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7" name="Line 47"/>
              <p:cNvSpPr>
                <a:spLocks noChangeShapeType="1"/>
              </p:cNvSpPr>
              <p:nvPr/>
            </p:nvSpPr>
            <p:spPr bwMode="auto">
              <a:xfrm>
                <a:off x="1702" y="3333"/>
                <a:ext cx="0" cy="4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8" name="Line 48"/>
              <p:cNvSpPr>
                <a:spLocks noChangeShapeType="1"/>
              </p:cNvSpPr>
              <p:nvPr/>
            </p:nvSpPr>
            <p:spPr bwMode="auto">
              <a:xfrm flipV="1">
                <a:off x="644" y="3333"/>
                <a:ext cx="105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" name="Line 53"/>
              <p:cNvSpPr>
                <a:spLocks noChangeShapeType="1"/>
              </p:cNvSpPr>
              <p:nvPr/>
            </p:nvSpPr>
            <p:spPr bwMode="auto">
              <a:xfrm>
                <a:off x="641" y="3336"/>
                <a:ext cx="0" cy="3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214" name="Text Box 94"/>
          <p:cNvSpPr txBox="1">
            <a:spLocks noChangeArrowheads="1"/>
          </p:cNvSpPr>
          <p:nvPr/>
        </p:nvSpPr>
        <p:spPr bwMode="auto">
          <a:xfrm>
            <a:off x="1289845" y="2857500"/>
            <a:ext cx="12477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Uniform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314700" y="3695700"/>
            <a:ext cx="3028950" cy="2457450"/>
            <a:chOff x="3314700" y="3695700"/>
            <a:chExt cx="3028950" cy="2457450"/>
          </a:xfrm>
        </p:grpSpPr>
        <p:sp>
          <p:nvSpPr>
            <p:cNvPr id="5156" name="AutoShape 36"/>
            <p:cNvSpPr>
              <a:spLocks noChangeArrowheads="1"/>
            </p:cNvSpPr>
            <p:nvPr/>
          </p:nvSpPr>
          <p:spPr bwMode="auto">
            <a:xfrm>
              <a:off x="3314700" y="3695700"/>
              <a:ext cx="3028950" cy="245745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3700463" y="5803900"/>
              <a:ext cx="21796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5910263" y="5602288"/>
              <a:ext cx="238125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5562" tIns="26988" rIns="55562" bIns="26988">
              <a:spAutoFit/>
            </a:bodyPr>
            <a:lstStyle/>
            <a:p>
              <a:pPr algn="l" defTabSz="330200"/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 flipH="1" flipV="1">
              <a:off x="3694113" y="4297363"/>
              <a:ext cx="0" cy="15081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3473450" y="3924300"/>
              <a:ext cx="53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5562" tIns="26988" rIns="55562" bIns="26988">
              <a:spAutoFit/>
            </a:bodyPr>
            <a:lstStyle/>
            <a:p>
              <a:pPr algn="l" defTabSz="330200"/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 </a:t>
              </a: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</a:t>
              </a: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>
              <a:off x="3883025" y="4384675"/>
              <a:ext cx="1766888" cy="1422400"/>
            </a:xfrm>
            <a:custGeom>
              <a:avLst/>
              <a:gdLst>
                <a:gd name="T0" fmla="*/ 1209 w 2480"/>
                <a:gd name="T1" fmla="*/ 12 h 1173"/>
                <a:gd name="T2" fmla="*/ 1132 w 2480"/>
                <a:gd name="T3" fmla="*/ 66 h 1173"/>
                <a:gd name="T4" fmla="*/ 1082 w 2480"/>
                <a:gd name="T5" fmla="*/ 131 h 1173"/>
                <a:gd name="T6" fmla="*/ 1040 w 2480"/>
                <a:gd name="T7" fmla="*/ 197 h 1173"/>
                <a:gd name="T8" fmla="*/ 1003 w 2480"/>
                <a:gd name="T9" fmla="*/ 262 h 1173"/>
                <a:gd name="T10" fmla="*/ 975 w 2480"/>
                <a:gd name="T11" fmla="*/ 320 h 1173"/>
                <a:gd name="T12" fmla="*/ 941 w 2480"/>
                <a:gd name="T13" fmla="*/ 395 h 1173"/>
                <a:gd name="T14" fmla="*/ 910 w 2480"/>
                <a:gd name="T15" fmla="*/ 462 h 1173"/>
                <a:gd name="T16" fmla="*/ 881 w 2480"/>
                <a:gd name="T17" fmla="*/ 528 h 1173"/>
                <a:gd name="T18" fmla="*/ 856 w 2480"/>
                <a:gd name="T19" fmla="*/ 591 h 1173"/>
                <a:gd name="T20" fmla="*/ 826 w 2480"/>
                <a:gd name="T21" fmla="*/ 663 h 1173"/>
                <a:gd name="T22" fmla="*/ 796 w 2480"/>
                <a:gd name="T23" fmla="*/ 727 h 1173"/>
                <a:gd name="T24" fmla="*/ 765 w 2480"/>
                <a:gd name="T25" fmla="*/ 790 h 1173"/>
                <a:gd name="T26" fmla="*/ 717 w 2480"/>
                <a:gd name="T27" fmla="*/ 862 h 1173"/>
                <a:gd name="T28" fmla="*/ 653 w 2480"/>
                <a:gd name="T29" fmla="*/ 932 h 1173"/>
                <a:gd name="T30" fmla="*/ 592 w 2480"/>
                <a:gd name="T31" fmla="*/ 981 h 1173"/>
                <a:gd name="T32" fmla="*/ 506 w 2480"/>
                <a:gd name="T33" fmla="*/ 1031 h 1173"/>
                <a:gd name="T34" fmla="*/ 423 w 2480"/>
                <a:gd name="T35" fmla="*/ 1063 h 1173"/>
                <a:gd name="T36" fmla="*/ 333 w 2480"/>
                <a:gd name="T37" fmla="*/ 1089 h 1173"/>
                <a:gd name="T38" fmla="*/ 258 w 2480"/>
                <a:gd name="T39" fmla="*/ 1108 h 1173"/>
                <a:gd name="T40" fmla="*/ 155 w 2480"/>
                <a:gd name="T41" fmla="*/ 1129 h 1173"/>
                <a:gd name="T42" fmla="*/ 54 w 2480"/>
                <a:gd name="T43" fmla="*/ 1146 h 1173"/>
                <a:gd name="T44" fmla="*/ 2480 w 2480"/>
                <a:gd name="T45" fmla="*/ 1170 h 1173"/>
                <a:gd name="T46" fmla="*/ 2395 w 2480"/>
                <a:gd name="T47" fmla="*/ 1143 h 1173"/>
                <a:gd name="T48" fmla="*/ 2341 w 2480"/>
                <a:gd name="T49" fmla="*/ 1132 h 1173"/>
                <a:gd name="T50" fmla="*/ 2224 w 2480"/>
                <a:gd name="T51" fmla="*/ 1104 h 1173"/>
                <a:gd name="T52" fmla="*/ 2118 w 2480"/>
                <a:gd name="T53" fmla="*/ 1071 h 1173"/>
                <a:gd name="T54" fmla="*/ 2011 w 2480"/>
                <a:gd name="T55" fmla="*/ 1029 h 1173"/>
                <a:gd name="T56" fmla="*/ 1980 w 2480"/>
                <a:gd name="T57" fmla="*/ 1013 h 1173"/>
                <a:gd name="T58" fmla="*/ 1914 w 2480"/>
                <a:gd name="T59" fmla="*/ 969 h 1173"/>
                <a:gd name="T60" fmla="*/ 1859 w 2480"/>
                <a:gd name="T61" fmla="*/ 915 h 1173"/>
                <a:gd name="T62" fmla="*/ 1801 w 2480"/>
                <a:gd name="T63" fmla="*/ 845 h 1173"/>
                <a:gd name="T64" fmla="*/ 1765 w 2480"/>
                <a:gd name="T65" fmla="*/ 792 h 1173"/>
                <a:gd name="T66" fmla="*/ 1735 w 2480"/>
                <a:gd name="T67" fmla="*/ 729 h 1173"/>
                <a:gd name="T68" fmla="*/ 1710 w 2480"/>
                <a:gd name="T69" fmla="*/ 674 h 1173"/>
                <a:gd name="T70" fmla="*/ 1686 w 2480"/>
                <a:gd name="T71" fmla="*/ 619 h 1173"/>
                <a:gd name="T72" fmla="*/ 1651 w 2480"/>
                <a:gd name="T73" fmla="*/ 546 h 1173"/>
                <a:gd name="T74" fmla="*/ 1618 w 2480"/>
                <a:gd name="T75" fmla="*/ 476 h 1173"/>
                <a:gd name="T76" fmla="*/ 1580 w 2480"/>
                <a:gd name="T77" fmla="*/ 397 h 1173"/>
                <a:gd name="T78" fmla="*/ 1543 w 2480"/>
                <a:gd name="T79" fmla="*/ 322 h 1173"/>
                <a:gd name="T80" fmla="*/ 1506 w 2480"/>
                <a:gd name="T81" fmla="*/ 251 h 1173"/>
                <a:gd name="T82" fmla="*/ 1479 w 2480"/>
                <a:gd name="T83" fmla="*/ 203 h 1173"/>
                <a:gd name="T84" fmla="*/ 1449 w 2480"/>
                <a:gd name="T85" fmla="*/ 150 h 1173"/>
                <a:gd name="T86" fmla="*/ 1423 w 2480"/>
                <a:gd name="T87" fmla="*/ 114 h 1173"/>
                <a:gd name="T88" fmla="*/ 1407 w 2480"/>
                <a:gd name="T89" fmla="*/ 95 h 1173"/>
                <a:gd name="T90" fmla="*/ 1378 w 2480"/>
                <a:gd name="T91" fmla="*/ 62 h 1173"/>
                <a:gd name="T92" fmla="*/ 1341 w 2480"/>
                <a:gd name="T93" fmla="*/ 30 h 1173"/>
                <a:gd name="T94" fmla="*/ 1286 w 2480"/>
                <a:gd name="T95" fmla="*/ 4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480" h="1173">
                  <a:moveTo>
                    <a:pt x="1260" y="0"/>
                  </a:moveTo>
                  <a:lnTo>
                    <a:pt x="1236" y="5"/>
                  </a:lnTo>
                  <a:lnTo>
                    <a:pt x="1209" y="12"/>
                  </a:lnTo>
                  <a:lnTo>
                    <a:pt x="1179" y="27"/>
                  </a:lnTo>
                  <a:lnTo>
                    <a:pt x="1155" y="45"/>
                  </a:lnTo>
                  <a:lnTo>
                    <a:pt x="1132" y="66"/>
                  </a:lnTo>
                  <a:lnTo>
                    <a:pt x="1114" y="85"/>
                  </a:lnTo>
                  <a:lnTo>
                    <a:pt x="1099" y="106"/>
                  </a:lnTo>
                  <a:lnTo>
                    <a:pt x="1082" y="131"/>
                  </a:lnTo>
                  <a:lnTo>
                    <a:pt x="1070" y="149"/>
                  </a:lnTo>
                  <a:lnTo>
                    <a:pt x="1054" y="175"/>
                  </a:lnTo>
                  <a:lnTo>
                    <a:pt x="1040" y="197"/>
                  </a:lnTo>
                  <a:lnTo>
                    <a:pt x="1024" y="223"/>
                  </a:lnTo>
                  <a:lnTo>
                    <a:pt x="1015" y="240"/>
                  </a:lnTo>
                  <a:lnTo>
                    <a:pt x="1003" y="262"/>
                  </a:lnTo>
                  <a:lnTo>
                    <a:pt x="994" y="282"/>
                  </a:lnTo>
                  <a:lnTo>
                    <a:pt x="984" y="300"/>
                  </a:lnTo>
                  <a:lnTo>
                    <a:pt x="975" y="320"/>
                  </a:lnTo>
                  <a:lnTo>
                    <a:pt x="964" y="344"/>
                  </a:lnTo>
                  <a:lnTo>
                    <a:pt x="951" y="373"/>
                  </a:lnTo>
                  <a:lnTo>
                    <a:pt x="941" y="395"/>
                  </a:lnTo>
                  <a:lnTo>
                    <a:pt x="933" y="412"/>
                  </a:lnTo>
                  <a:lnTo>
                    <a:pt x="921" y="437"/>
                  </a:lnTo>
                  <a:lnTo>
                    <a:pt x="910" y="462"/>
                  </a:lnTo>
                  <a:lnTo>
                    <a:pt x="902" y="479"/>
                  </a:lnTo>
                  <a:lnTo>
                    <a:pt x="890" y="506"/>
                  </a:lnTo>
                  <a:lnTo>
                    <a:pt x="881" y="528"/>
                  </a:lnTo>
                  <a:lnTo>
                    <a:pt x="873" y="549"/>
                  </a:lnTo>
                  <a:lnTo>
                    <a:pt x="865" y="570"/>
                  </a:lnTo>
                  <a:lnTo>
                    <a:pt x="856" y="591"/>
                  </a:lnTo>
                  <a:lnTo>
                    <a:pt x="848" y="612"/>
                  </a:lnTo>
                  <a:lnTo>
                    <a:pt x="839" y="633"/>
                  </a:lnTo>
                  <a:lnTo>
                    <a:pt x="826" y="663"/>
                  </a:lnTo>
                  <a:lnTo>
                    <a:pt x="814" y="690"/>
                  </a:lnTo>
                  <a:lnTo>
                    <a:pt x="805" y="708"/>
                  </a:lnTo>
                  <a:lnTo>
                    <a:pt x="796" y="727"/>
                  </a:lnTo>
                  <a:lnTo>
                    <a:pt x="787" y="747"/>
                  </a:lnTo>
                  <a:lnTo>
                    <a:pt x="778" y="765"/>
                  </a:lnTo>
                  <a:lnTo>
                    <a:pt x="765" y="790"/>
                  </a:lnTo>
                  <a:lnTo>
                    <a:pt x="751" y="814"/>
                  </a:lnTo>
                  <a:lnTo>
                    <a:pt x="735" y="838"/>
                  </a:lnTo>
                  <a:lnTo>
                    <a:pt x="717" y="862"/>
                  </a:lnTo>
                  <a:lnTo>
                    <a:pt x="699" y="885"/>
                  </a:lnTo>
                  <a:lnTo>
                    <a:pt x="677" y="907"/>
                  </a:lnTo>
                  <a:lnTo>
                    <a:pt x="653" y="932"/>
                  </a:lnTo>
                  <a:lnTo>
                    <a:pt x="636" y="947"/>
                  </a:lnTo>
                  <a:lnTo>
                    <a:pt x="616" y="963"/>
                  </a:lnTo>
                  <a:lnTo>
                    <a:pt x="592" y="981"/>
                  </a:lnTo>
                  <a:lnTo>
                    <a:pt x="572" y="994"/>
                  </a:lnTo>
                  <a:lnTo>
                    <a:pt x="546" y="1009"/>
                  </a:lnTo>
                  <a:lnTo>
                    <a:pt x="506" y="1031"/>
                  </a:lnTo>
                  <a:lnTo>
                    <a:pt x="472" y="1045"/>
                  </a:lnTo>
                  <a:lnTo>
                    <a:pt x="446" y="1054"/>
                  </a:lnTo>
                  <a:lnTo>
                    <a:pt x="423" y="1063"/>
                  </a:lnTo>
                  <a:lnTo>
                    <a:pt x="393" y="1073"/>
                  </a:lnTo>
                  <a:lnTo>
                    <a:pt x="363" y="1082"/>
                  </a:lnTo>
                  <a:lnTo>
                    <a:pt x="333" y="1089"/>
                  </a:lnTo>
                  <a:lnTo>
                    <a:pt x="310" y="1095"/>
                  </a:lnTo>
                  <a:lnTo>
                    <a:pt x="282" y="1102"/>
                  </a:lnTo>
                  <a:lnTo>
                    <a:pt x="258" y="1108"/>
                  </a:lnTo>
                  <a:lnTo>
                    <a:pt x="226" y="1115"/>
                  </a:lnTo>
                  <a:lnTo>
                    <a:pt x="183" y="1123"/>
                  </a:lnTo>
                  <a:lnTo>
                    <a:pt x="155" y="1129"/>
                  </a:lnTo>
                  <a:lnTo>
                    <a:pt x="130" y="1134"/>
                  </a:lnTo>
                  <a:lnTo>
                    <a:pt x="109" y="1137"/>
                  </a:lnTo>
                  <a:lnTo>
                    <a:pt x="54" y="1146"/>
                  </a:lnTo>
                  <a:lnTo>
                    <a:pt x="3" y="1158"/>
                  </a:lnTo>
                  <a:lnTo>
                    <a:pt x="0" y="1173"/>
                  </a:lnTo>
                  <a:lnTo>
                    <a:pt x="2480" y="1170"/>
                  </a:lnTo>
                  <a:lnTo>
                    <a:pt x="2454" y="1161"/>
                  </a:lnTo>
                  <a:lnTo>
                    <a:pt x="2427" y="1152"/>
                  </a:lnTo>
                  <a:lnTo>
                    <a:pt x="2395" y="1143"/>
                  </a:lnTo>
                  <a:lnTo>
                    <a:pt x="2361" y="1138"/>
                  </a:lnTo>
                  <a:lnTo>
                    <a:pt x="2320" y="1129"/>
                  </a:lnTo>
                  <a:lnTo>
                    <a:pt x="2341" y="1132"/>
                  </a:lnTo>
                  <a:lnTo>
                    <a:pt x="2295" y="1123"/>
                  </a:lnTo>
                  <a:lnTo>
                    <a:pt x="2268" y="1116"/>
                  </a:lnTo>
                  <a:lnTo>
                    <a:pt x="2224" y="1104"/>
                  </a:lnTo>
                  <a:lnTo>
                    <a:pt x="2184" y="1092"/>
                  </a:lnTo>
                  <a:lnTo>
                    <a:pt x="2150" y="1081"/>
                  </a:lnTo>
                  <a:lnTo>
                    <a:pt x="2118" y="1071"/>
                  </a:lnTo>
                  <a:lnTo>
                    <a:pt x="2082" y="1059"/>
                  </a:lnTo>
                  <a:lnTo>
                    <a:pt x="2051" y="1047"/>
                  </a:lnTo>
                  <a:lnTo>
                    <a:pt x="2011" y="1029"/>
                  </a:lnTo>
                  <a:lnTo>
                    <a:pt x="1994" y="1020"/>
                  </a:lnTo>
                  <a:lnTo>
                    <a:pt x="1993" y="1020"/>
                  </a:lnTo>
                  <a:lnTo>
                    <a:pt x="1980" y="1013"/>
                  </a:lnTo>
                  <a:lnTo>
                    <a:pt x="1956" y="1001"/>
                  </a:lnTo>
                  <a:lnTo>
                    <a:pt x="1936" y="986"/>
                  </a:lnTo>
                  <a:lnTo>
                    <a:pt x="1914" y="969"/>
                  </a:lnTo>
                  <a:lnTo>
                    <a:pt x="1898" y="955"/>
                  </a:lnTo>
                  <a:lnTo>
                    <a:pt x="1880" y="938"/>
                  </a:lnTo>
                  <a:lnTo>
                    <a:pt x="1859" y="915"/>
                  </a:lnTo>
                  <a:lnTo>
                    <a:pt x="1838" y="891"/>
                  </a:lnTo>
                  <a:lnTo>
                    <a:pt x="1820" y="868"/>
                  </a:lnTo>
                  <a:lnTo>
                    <a:pt x="1801" y="845"/>
                  </a:lnTo>
                  <a:lnTo>
                    <a:pt x="1788" y="825"/>
                  </a:lnTo>
                  <a:lnTo>
                    <a:pt x="1776" y="809"/>
                  </a:lnTo>
                  <a:lnTo>
                    <a:pt x="1765" y="792"/>
                  </a:lnTo>
                  <a:lnTo>
                    <a:pt x="1754" y="772"/>
                  </a:lnTo>
                  <a:lnTo>
                    <a:pt x="1744" y="751"/>
                  </a:lnTo>
                  <a:lnTo>
                    <a:pt x="1735" y="729"/>
                  </a:lnTo>
                  <a:lnTo>
                    <a:pt x="1725" y="707"/>
                  </a:lnTo>
                  <a:lnTo>
                    <a:pt x="1718" y="692"/>
                  </a:lnTo>
                  <a:lnTo>
                    <a:pt x="1710" y="674"/>
                  </a:lnTo>
                  <a:lnTo>
                    <a:pt x="1703" y="657"/>
                  </a:lnTo>
                  <a:lnTo>
                    <a:pt x="1695" y="641"/>
                  </a:lnTo>
                  <a:lnTo>
                    <a:pt x="1686" y="619"/>
                  </a:lnTo>
                  <a:lnTo>
                    <a:pt x="1676" y="598"/>
                  </a:lnTo>
                  <a:lnTo>
                    <a:pt x="1663" y="568"/>
                  </a:lnTo>
                  <a:lnTo>
                    <a:pt x="1651" y="546"/>
                  </a:lnTo>
                  <a:lnTo>
                    <a:pt x="1639" y="522"/>
                  </a:lnTo>
                  <a:lnTo>
                    <a:pt x="1627" y="497"/>
                  </a:lnTo>
                  <a:lnTo>
                    <a:pt x="1618" y="476"/>
                  </a:lnTo>
                  <a:lnTo>
                    <a:pt x="1607" y="452"/>
                  </a:lnTo>
                  <a:lnTo>
                    <a:pt x="1597" y="430"/>
                  </a:lnTo>
                  <a:lnTo>
                    <a:pt x="1580" y="397"/>
                  </a:lnTo>
                  <a:lnTo>
                    <a:pt x="1566" y="366"/>
                  </a:lnTo>
                  <a:lnTo>
                    <a:pt x="1553" y="340"/>
                  </a:lnTo>
                  <a:lnTo>
                    <a:pt x="1543" y="322"/>
                  </a:lnTo>
                  <a:lnTo>
                    <a:pt x="1531" y="298"/>
                  </a:lnTo>
                  <a:lnTo>
                    <a:pt x="1517" y="271"/>
                  </a:lnTo>
                  <a:lnTo>
                    <a:pt x="1506" y="251"/>
                  </a:lnTo>
                  <a:lnTo>
                    <a:pt x="1497" y="236"/>
                  </a:lnTo>
                  <a:lnTo>
                    <a:pt x="1490" y="223"/>
                  </a:lnTo>
                  <a:lnTo>
                    <a:pt x="1479" y="203"/>
                  </a:lnTo>
                  <a:lnTo>
                    <a:pt x="1468" y="183"/>
                  </a:lnTo>
                  <a:lnTo>
                    <a:pt x="1459" y="167"/>
                  </a:lnTo>
                  <a:lnTo>
                    <a:pt x="1449" y="150"/>
                  </a:lnTo>
                  <a:lnTo>
                    <a:pt x="1438" y="135"/>
                  </a:lnTo>
                  <a:lnTo>
                    <a:pt x="1429" y="125"/>
                  </a:lnTo>
                  <a:lnTo>
                    <a:pt x="1423" y="114"/>
                  </a:lnTo>
                  <a:lnTo>
                    <a:pt x="1417" y="107"/>
                  </a:lnTo>
                  <a:lnTo>
                    <a:pt x="1411" y="99"/>
                  </a:lnTo>
                  <a:lnTo>
                    <a:pt x="1407" y="95"/>
                  </a:lnTo>
                  <a:lnTo>
                    <a:pt x="1399" y="86"/>
                  </a:lnTo>
                  <a:lnTo>
                    <a:pt x="1389" y="74"/>
                  </a:lnTo>
                  <a:lnTo>
                    <a:pt x="1378" y="62"/>
                  </a:lnTo>
                  <a:lnTo>
                    <a:pt x="1366" y="50"/>
                  </a:lnTo>
                  <a:lnTo>
                    <a:pt x="1354" y="39"/>
                  </a:lnTo>
                  <a:lnTo>
                    <a:pt x="1341" y="30"/>
                  </a:lnTo>
                  <a:lnTo>
                    <a:pt x="1327" y="19"/>
                  </a:lnTo>
                  <a:lnTo>
                    <a:pt x="1306" y="11"/>
                  </a:lnTo>
                  <a:lnTo>
                    <a:pt x="1286" y="4"/>
                  </a:lnTo>
                  <a:lnTo>
                    <a:pt x="1261" y="0"/>
                  </a:lnTo>
                </a:path>
              </a:pathLst>
            </a:custGeom>
            <a:gradFill rotWithShape="0">
              <a:gsLst>
                <a:gs pos="0">
                  <a:srgbClr val="993366"/>
                </a:gs>
                <a:gs pos="50000">
                  <a:srgbClr val="993366">
                    <a:gamma/>
                    <a:shade val="46275"/>
                    <a:invGamma/>
                  </a:srgbClr>
                </a:gs>
                <a:gs pos="100000">
                  <a:srgbClr val="993366"/>
                </a:gs>
              </a:gsLst>
              <a:lin ang="0" scaled="1"/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Text Box 93"/>
            <p:cNvSpPr txBox="1">
              <a:spLocks noChangeArrowheads="1"/>
            </p:cNvSpPr>
            <p:nvPr/>
          </p:nvSpPr>
          <p:spPr bwMode="auto">
            <a:xfrm>
              <a:off x="4229100" y="3752850"/>
              <a:ext cx="1146175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Normal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734050" y="2495550"/>
            <a:ext cx="3028950" cy="2457450"/>
            <a:chOff x="5734050" y="2495550"/>
            <a:chExt cx="3028950" cy="2457450"/>
          </a:xfrm>
        </p:grpSpPr>
        <p:sp>
          <p:nvSpPr>
            <p:cNvPr id="5193" name="AutoShape 73"/>
            <p:cNvSpPr>
              <a:spLocks noChangeArrowheads="1"/>
            </p:cNvSpPr>
            <p:nvPr/>
          </p:nvSpPr>
          <p:spPr bwMode="auto">
            <a:xfrm>
              <a:off x="5734050" y="2495550"/>
              <a:ext cx="3028950" cy="245745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26" name="Group 106"/>
            <p:cNvGrpSpPr>
              <a:grpSpLocks/>
            </p:cNvGrpSpPr>
            <p:nvPr/>
          </p:nvGrpSpPr>
          <p:grpSpPr bwMode="auto">
            <a:xfrm>
              <a:off x="5886450" y="2624138"/>
              <a:ext cx="2727325" cy="2157413"/>
              <a:chOff x="3708" y="1653"/>
              <a:chExt cx="1718" cy="1359"/>
            </a:xfrm>
          </p:grpSpPr>
          <p:sp>
            <p:nvSpPr>
              <p:cNvPr id="5195" name="Rectangle 75"/>
              <p:cNvSpPr>
                <a:spLocks noChangeArrowheads="1"/>
              </p:cNvSpPr>
              <p:nvPr/>
            </p:nvSpPr>
            <p:spPr bwMode="auto">
              <a:xfrm>
                <a:off x="5232" y="2764"/>
                <a:ext cx="194" cy="24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00000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/>
                <a:r>
                  <a:rPr lang="en-US" sz="2000" i="1">
                    <a:effectLst/>
                  </a:rPr>
                  <a:t>x</a:t>
                </a:r>
              </a:p>
            </p:txBody>
          </p:sp>
          <p:sp>
            <p:nvSpPr>
              <p:cNvPr id="5196" name="Rectangle 76"/>
              <p:cNvSpPr>
                <a:spLocks noChangeArrowheads="1"/>
              </p:cNvSpPr>
              <p:nvPr/>
            </p:nvSpPr>
            <p:spPr bwMode="auto">
              <a:xfrm>
                <a:off x="3708" y="1653"/>
                <a:ext cx="384" cy="24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00000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/>
                <a:r>
                  <a:rPr lang="en-US" sz="2000" i="1">
                    <a:effectLst/>
                  </a:rPr>
                  <a:t>f </a:t>
                </a:r>
                <a:r>
                  <a:rPr lang="en-US" sz="2000">
                    <a:effectLst/>
                  </a:rPr>
                  <a:t>(</a:t>
                </a:r>
                <a:r>
                  <a:rPr lang="en-US" sz="2000" i="1">
                    <a:effectLst/>
                  </a:rPr>
                  <a:t>x</a:t>
                </a:r>
                <a:r>
                  <a:rPr lang="en-US" sz="2000">
                    <a:effectLst/>
                  </a:rPr>
                  <a:t>)</a:t>
                </a:r>
              </a:p>
            </p:txBody>
          </p:sp>
          <p:sp>
            <p:nvSpPr>
              <p:cNvPr id="5197" name="Freeform 77"/>
              <p:cNvSpPr>
                <a:spLocks/>
              </p:cNvSpPr>
              <p:nvPr/>
            </p:nvSpPr>
            <p:spPr bwMode="auto">
              <a:xfrm>
                <a:off x="3882" y="2207"/>
                <a:ext cx="1252" cy="683"/>
              </a:xfrm>
              <a:custGeom>
                <a:avLst/>
                <a:gdLst>
                  <a:gd name="T0" fmla="*/ 2 w 2853"/>
                  <a:gd name="T1" fmla="*/ 0 h 1070"/>
                  <a:gd name="T2" fmla="*/ 0 w 2853"/>
                  <a:gd name="T3" fmla="*/ 1070 h 1070"/>
                  <a:gd name="T4" fmla="*/ 2853 w 2853"/>
                  <a:gd name="T5" fmla="*/ 1070 h 1070"/>
                  <a:gd name="T6" fmla="*/ 2850 w 2853"/>
                  <a:gd name="T7" fmla="*/ 1013 h 1070"/>
                  <a:gd name="T8" fmla="*/ 2535 w 2853"/>
                  <a:gd name="T9" fmla="*/ 995 h 1070"/>
                  <a:gd name="T10" fmla="*/ 2265 w 2853"/>
                  <a:gd name="T11" fmla="*/ 977 h 1070"/>
                  <a:gd name="T12" fmla="*/ 1923 w 2853"/>
                  <a:gd name="T13" fmla="*/ 950 h 1070"/>
                  <a:gd name="T14" fmla="*/ 1635 w 2853"/>
                  <a:gd name="T15" fmla="*/ 911 h 1070"/>
                  <a:gd name="T16" fmla="*/ 1347 w 2853"/>
                  <a:gd name="T17" fmla="*/ 857 h 1070"/>
                  <a:gd name="T18" fmla="*/ 996 w 2853"/>
                  <a:gd name="T19" fmla="*/ 764 h 1070"/>
                  <a:gd name="T20" fmla="*/ 723 w 2853"/>
                  <a:gd name="T21" fmla="*/ 665 h 1070"/>
                  <a:gd name="T22" fmla="*/ 492 w 2853"/>
                  <a:gd name="T23" fmla="*/ 554 h 1070"/>
                  <a:gd name="T24" fmla="*/ 351 w 2853"/>
                  <a:gd name="T25" fmla="*/ 470 h 1070"/>
                  <a:gd name="T26" fmla="*/ 294 w 2853"/>
                  <a:gd name="T27" fmla="*/ 431 h 1070"/>
                  <a:gd name="T28" fmla="*/ 261 w 2853"/>
                  <a:gd name="T29" fmla="*/ 404 h 1070"/>
                  <a:gd name="T30" fmla="*/ 231 w 2853"/>
                  <a:gd name="T31" fmla="*/ 374 h 1070"/>
                  <a:gd name="T32" fmla="*/ 204 w 2853"/>
                  <a:gd name="T33" fmla="*/ 353 h 1070"/>
                  <a:gd name="T34" fmla="*/ 174 w 2853"/>
                  <a:gd name="T35" fmla="*/ 320 h 1070"/>
                  <a:gd name="T36" fmla="*/ 144 w 2853"/>
                  <a:gd name="T37" fmla="*/ 290 h 1070"/>
                  <a:gd name="T38" fmla="*/ 117 w 2853"/>
                  <a:gd name="T39" fmla="*/ 257 h 1070"/>
                  <a:gd name="T40" fmla="*/ 93 w 2853"/>
                  <a:gd name="T41" fmla="*/ 221 h 1070"/>
                  <a:gd name="T42" fmla="*/ 57 w 2853"/>
                  <a:gd name="T43" fmla="*/ 161 h 1070"/>
                  <a:gd name="T44" fmla="*/ 42 w 2853"/>
                  <a:gd name="T45" fmla="*/ 132 h 1070"/>
                  <a:gd name="T46" fmla="*/ 21 w 2853"/>
                  <a:gd name="T47" fmla="*/ 74 h 1070"/>
                  <a:gd name="T48" fmla="*/ 6 w 2853"/>
                  <a:gd name="T49" fmla="*/ 32 h 1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53" h="1070">
                    <a:moveTo>
                      <a:pt x="2" y="0"/>
                    </a:moveTo>
                    <a:lnTo>
                      <a:pt x="0" y="1070"/>
                    </a:lnTo>
                    <a:lnTo>
                      <a:pt x="2853" y="1070"/>
                    </a:lnTo>
                    <a:lnTo>
                      <a:pt x="2850" y="1013"/>
                    </a:lnTo>
                    <a:lnTo>
                      <a:pt x="2535" y="995"/>
                    </a:lnTo>
                    <a:lnTo>
                      <a:pt x="2265" y="977"/>
                    </a:lnTo>
                    <a:lnTo>
                      <a:pt x="1923" y="950"/>
                    </a:lnTo>
                    <a:lnTo>
                      <a:pt x="1635" y="911"/>
                    </a:lnTo>
                    <a:lnTo>
                      <a:pt x="1347" y="857"/>
                    </a:lnTo>
                    <a:lnTo>
                      <a:pt x="996" y="764"/>
                    </a:lnTo>
                    <a:lnTo>
                      <a:pt x="723" y="665"/>
                    </a:lnTo>
                    <a:lnTo>
                      <a:pt x="492" y="554"/>
                    </a:lnTo>
                    <a:lnTo>
                      <a:pt x="351" y="470"/>
                    </a:lnTo>
                    <a:lnTo>
                      <a:pt x="294" y="431"/>
                    </a:lnTo>
                    <a:lnTo>
                      <a:pt x="261" y="404"/>
                    </a:lnTo>
                    <a:lnTo>
                      <a:pt x="231" y="374"/>
                    </a:lnTo>
                    <a:lnTo>
                      <a:pt x="204" y="353"/>
                    </a:lnTo>
                    <a:lnTo>
                      <a:pt x="174" y="320"/>
                    </a:lnTo>
                    <a:lnTo>
                      <a:pt x="144" y="290"/>
                    </a:lnTo>
                    <a:lnTo>
                      <a:pt x="117" y="257"/>
                    </a:lnTo>
                    <a:lnTo>
                      <a:pt x="93" y="221"/>
                    </a:lnTo>
                    <a:lnTo>
                      <a:pt x="57" y="161"/>
                    </a:lnTo>
                    <a:lnTo>
                      <a:pt x="42" y="132"/>
                    </a:lnTo>
                    <a:lnTo>
                      <a:pt x="21" y="74"/>
                    </a:lnTo>
                    <a:lnTo>
                      <a:pt x="6" y="32"/>
                    </a:lnTo>
                  </a:path>
                </a:pathLst>
              </a:custGeom>
              <a:gradFill rotWithShape="0">
                <a:gsLst>
                  <a:gs pos="0">
                    <a:srgbClr val="993366">
                      <a:gamma/>
                      <a:shade val="46275"/>
                      <a:invGamma/>
                    </a:srgbClr>
                  </a:gs>
                  <a:gs pos="50000">
                    <a:srgbClr val="993366"/>
                  </a:gs>
                  <a:gs pos="100000">
                    <a:srgbClr val="993366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8" name="Line 78"/>
              <p:cNvSpPr>
                <a:spLocks noChangeShapeType="1"/>
              </p:cNvSpPr>
              <p:nvPr/>
            </p:nvSpPr>
            <p:spPr bwMode="auto">
              <a:xfrm>
                <a:off x="3882" y="1920"/>
                <a:ext cx="0" cy="9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9" name="Line 79"/>
              <p:cNvSpPr>
                <a:spLocks noChangeShapeType="1"/>
              </p:cNvSpPr>
              <p:nvPr/>
            </p:nvSpPr>
            <p:spPr bwMode="auto">
              <a:xfrm>
                <a:off x="3883" y="2890"/>
                <a:ext cx="13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06" name="Group 86"/>
              <p:cNvGrpSpPr>
                <a:grpSpLocks/>
              </p:cNvGrpSpPr>
              <p:nvPr/>
            </p:nvGrpSpPr>
            <p:grpSpPr bwMode="auto">
              <a:xfrm>
                <a:off x="3864" y="2200"/>
                <a:ext cx="1264" cy="643"/>
                <a:chOff x="3864" y="2200"/>
                <a:chExt cx="1264" cy="643"/>
              </a:xfrm>
            </p:grpSpPr>
            <p:sp>
              <p:nvSpPr>
                <p:cNvPr id="5201" name="Line 81"/>
                <p:cNvSpPr>
                  <a:spLocks noChangeShapeType="1"/>
                </p:cNvSpPr>
                <p:nvPr/>
              </p:nvSpPr>
              <p:spPr bwMode="auto">
                <a:xfrm rot="271170">
                  <a:off x="4844" y="2841"/>
                  <a:ext cx="284" cy="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7961" dir="2700000" algn="ctr" rotWithShape="0">
                    <a:srgbClr val="000000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02" name="Arc 82"/>
                <p:cNvSpPr>
                  <a:spLocks/>
                </p:cNvSpPr>
                <p:nvPr/>
              </p:nvSpPr>
              <p:spPr bwMode="auto">
                <a:xfrm rot="234569">
                  <a:off x="3864" y="2200"/>
                  <a:ext cx="1006" cy="595"/>
                </a:xfrm>
                <a:custGeom>
                  <a:avLst/>
                  <a:gdLst>
                    <a:gd name="G0" fmla="+- 21600 0 0"/>
                    <a:gd name="G1" fmla="+- 0 0 0"/>
                    <a:gd name="G2" fmla="+- 21600 0 0"/>
                    <a:gd name="T0" fmla="*/ 21619 w 21619"/>
                    <a:gd name="T1" fmla="*/ 21600 h 21600"/>
                    <a:gd name="T2" fmla="*/ 0 w 21619"/>
                    <a:gd name="T3" fmla="*/ 0 h 21600"/>
                    <a:gd name="T4" fmla="*/ 21600 w 21619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19" h="21600" fill="none" extrusionOk="0">
                      <a:moveTo>
                        <a:pt x="21618" y="21599"/>
                      </a:moveTo>
                      <a:cubicBezTo>
                        <a:pt x="21612" y="21599"/>
                        <a:pt x="21606" y="21599"/>
                        <a:pt x="21600" y="21600"/>
                      </a:cubicBezTo>
                      <a:cubicBezTo>
                        <a:pt x="9670" y="21600"/>
                        <a:pt x="0" y="11929"/>
                        <a:pt x="0" y="0"/>
                      </a:cubicBezTo>
                    </a:path>
                    <a:path w="21619" h="21600" stroke="0" extrusionOk="0">
                      <a:moveTo>
                        <a:pt x="21618" y="21599"/>
                      </a:moveTo>
                      <a:cubicBezTo>
                        <a:pt x="21612" y="21599"/>
                        <a:pt x="21606" y="21599"/>
                        <a:pt x="21600" y="21600"/>
                      </a:cubicBezTo>
                      <a:cubicBezTo>
                        <a:pt x="9670" y="21600"/>
                        <a:pt x="0" y="11929"/>
                        <a:pt x="0" y="0"/>
                      </a:cubicBez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7961" dir="2700000" algn="ctr" rotWithShape="0">
                    <a:srgbClr val="000000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215" name="Text Box 95"/>
            <p:cNvSpPr txBox="1">
              <a:spLocks noChangeArrowheads="1"/>
            </p:cNvSpPr>
            <p:nvPr/>
          </p:nvSpPr>
          <p:spPr bwMode="auto">
            <a:xfrm>
              <a:off x="6559550" y="2552700"/>
              <a:ext cx="16700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Exponential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1104900" y="3479800"/>
            <a:ext cx="7188200" cy="238125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1104900" y="1651000"/>
            <a:ext cx="7194550" cy="1708150"/>
          </a:xfrm>
          <a:prstGeom prst="rect">
            <a:avLst/>
          </a:pr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Probabilities for the normal random variable are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given by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areas under the curve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 The total area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under the curve is 1 (.5 to the left of the mean and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.5 to the right).</a:t>
            </a: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685800" y="1143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Probability Distribution</a:t>
            </a: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695325" y="1130300"/>
            <a:ext cx="77724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  <a:endParaRPr lang="en-US" sz="28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0534" name="Line 6"/>
          <p:cNvSpPr>
            <a:spLocks noChangeShapeType="1"/>
          </p:cNvSpPr>
          <p:nvPr/>
        </p:nvSpPr>
        <p:spPr bwMode="auto">
          <a:xfrm>
            <a:off x="2305050" y="5580063"/>
            <a:ext cx="4591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5" name="Freeform 7"/>
          <p:cNvSpPr>
            <a:spLocks/>
          </p:cNvSpPr>
          <p:nvPr/>
        </p:nvSpPr>
        <p:spPr bwMode="auto">
          <a:xfrm>
            <a:off x="2638425" y="3716338"/>
            <a:ext cx="3937000" cy="1862137"/>
          </a:xfrm>
          <a:custGeom>
            <a:avLst/>
            <a:gdLst>
              <a:gd name="T0" fmla="*/ 1209 w 2480"/>
              <a:gd name="T1" fmla="*/ 12 h 1173"/>
              <a:gd name="T2" fmla="*/ 1132 w 2480"/>
              <a:gd name="T3" fmla="*/ 66 h 1173"/>
              <a:gd name="T4" fmla="*/ 1082 w 2480"/>
              <a:gd name="T5" fmla="*/ 131 h 1173"/>
              <a:gd name="T6" fmla="*/ 1040 w 2480"/>
              <a:gd name="T7" fmla="*/ 197 h 1173"/>
              <a:gd name="T8" fmla="*/ 1003 w 2480"/>
              <a:gd name="T9" fmla="*/ 262 h 1173"/>
              <a:gd name="T10" fmla="*/ 975 w 2480"/>
              <a:gd name="T11" fmla="*/ 320 h 1173"/>
              <a:gd name="T12" fmla="*/ 941 w 2480"/>
              <a:gd name="T13" fmla="*/ 395 h 1173"/>
              <a:gd name="T14" fmla="*/ 910 w 2480"/>
              <a:gd name="T15" fmla="*/ 462 h 1173"/>
              <a:gd name="T16" fmla="*/ 881 w 2480"/>
              <a:gd name="T17" fmla="*/ 528 h 1173"/>
              <a:gd name="T18" fmla="*/ 856 w 2480"/>
              <a:gd name="T19" fmla="*/ 591 h 1173"/>
              <a:gd name="T20" fmla="*/ 826 w 2480"/>
              <a:gd name="T21" fmla="*/ 663 h 1173"/>
              <a:gd name="T22" fmla="*/ 796 w 2480"/>
              <a:gd name="T23" fmla="*/ 727 h 1173"/>
              <a:gd name="T24" fmla="*/ 765 w 2480"/>
              <a:gd name="T25" fmla="*/ 790 h 1173"/>
              <a:gd name="T26" fmla="*/ 717 w 2480"/>
              <a:gd name="T27" fmla="*/ 862 h 1173"/>
              <a:gd name="T28" fmla="*/ 653 w 2480"/>
              <a:gd name="T29" fmla="*/ 932 h 1173"/>
              <a:gd name="T30" fmla="*/ 592 w 2480"/>
              <a:gd name="T31" fmla="*/ 981 h 1173"/>
              <a:gd name="T32" fmla="*/ 506 w 2480"/>
              <a:gd name="T33" fmla="*/ 1031 h 1173"/>
              <a:gd name="T34" fmla="*/ 423 w 2480"/>
              <a:gd name="T35" fmla="*/ 1063 h 1173"/>
              <a:gd name="T36" fmla="*/ 333 w 2480"/>
              <a:gd name="T37" fmla="*/ 1089 h 1173"/>
              <a:gd name="T38" fmla="*/ 258 w 2480"/>
              <a:gd name="T39" fmla="*/ 1108 h 1173"/>
              <a:gd name="T40" fmla="*/ 155 w 2480"/>
              <a:gd name="T41" fmla="*/ 1129 h 1173"/>
              <a:gd name="T42" fmla="*/ 54 w 2480"/>
              <a:gd name="T43" fmla="*/ 1146 h 1173"/>
              <a:gd name="T44" fmla="*/ 2480 w 2480"/>
              <a:gd name="T45" fmla="*/ 1170 h 1173"/>
              <a:gd name="T46" fmla="*/ 2395 w 2480"/>
              <a:gd name="T47" fmla="*/ 1143 h 1173"/>
              <a:gd name="T48" fmla="*/ 2341 w 2480"/>
              <a:gd name="T49" fmla="*/ 1132 h 1173"/>
              <a:gd name="T50" fmla="*/ 2224 w 2480"/>
              <a:gd name="T51" fmla="*/ 1104 h 1173"/>
              <a:gd name="T52" fmla="*/ 2118 w 2480"/>
              <a:gd name="T53" fmla="*/ 1071 h 1173"/>
              <a:gd name="T54" fmla="*/ 2011 w 2480"/>
              <a:gd name="T55" fmla="*/ 1029 h 1173"/>
              <a:gd name="T56" fmla="*/ 1980 w 2480"/>
              <a:gd name="T57" fmla="*/ 1013 h 1173"/>
              <a:gd name="T58" fmla="*/ 1914 w 2480"/>
              <a:gd name="T59" fmla="*/ 969 h 1173"/>
              <a:gd name="T60" fmla="*/ 1859 w 2480"/>
              <a:gd name="T61" fmla="*/ 915 h 1173"/>
              <a:gd name="T62" fmla="*/ 1801 w 2480"/>
              <a:gd name="T63" fmla="*/ 845 h 1173"/>
              <a:gd name="T64" fmla="*/ 1765 w 2480"/>
              <a:gd name="T65" fmla="*/ 792 h 1173"/>
              <a:gd name="T66" fmla="*/ 1735 w 2480"/>
              <a:gd name="T67" fmla="*/ 729 h 1173"/>
              <a:gd name="T68" fmla="*/ 1710 w 2480"/>
              <a:gd name="T69" fmla="*/ 674 h 1173"/>
              <a:gd name="T70" fmla="*/ 1686 w 2480"/>
              <a:gd name="T71" fmla="*/ 619 h 1173"/>
              <a:gd name="T72" fmla="*/ 1651 w 2480"/>
              <a:gd name="T73" fmla="*/ 546 h 1173"/>
              <a:gd name="T74" fmla="*/ 1618 w 2480"/>
              <a:gd name="T75" fmla="*/ 476 h 1173"/>
              <a:gd name="T76" fmla="*/ 1580 w 2480"/>
              <a:gd name="T77" fmla="*/ 397 h 1173"/>
              <a:gd name="T78" fmla="*/ 1543 w 2480"/>
              <a:gd name="T79" fmla="*/ 322 h 1173"/>
              <a:gd name="T80" fmla="*/ 1506 w 2480"/>
              <a:gd name="T81" fmla="*/ 251 h 1173"/>
              <a:gd name="T82" fmla="*/ 1479 w 2480"/>
              <a:gd name="T83" fmla="*/ 203 h 1173"/>
              <a:gd name="T84" fmla="*/ 1449 w 2480"/>
              <a:gd name="T85" fmla="*/ 150 h 1173"/>
              <a:gd name="T86" fmla="*/ 1423 w 2480"/>
              <a:gd name="T87" fmla="*/ 114 h 1173"/>
              <a:gd name="T88" fmla="*/ 1407 w 2480"/>
              <a:gd name="T89" fmla="*/ 95 h 1173"/>
              <a:gd name="T90" fmla="*/ 1378 w 2480"/>
              <a:gd name="T91" fmla="*/ 62 h 1173"/>
              <a:gd name="T92" fmla="*/ 1341 w 2480"/>
              <a:gd name="T93" fmla="*/ 30 h 1173"/>
              <a:gd name="T94" fmla="*/ 1286 w 2480"/>
              <a:gd name="T95" fmla="*/ 4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80" h="1173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50536" name="Line 8"/>
          <p:cNvSpPr>
            <a:spLocks noChangeShapeType="1"/>
          </p:cNvSpPr>
          <p:nvPr/>
        </p:nvSpPr>
        <p:spPr bwMode="auto">
          <a:xfrm>
            <a:off x="4648200" y="3721100"/>
            <a:ext cx="0" cy="19431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4060825" y="4764088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.5</a:t>
            </a:r>
          </a:p>
        </p:txBody>
      </p:sp>
      <p:sp>
        <p:nvSpPr>
          <p:cNvPr id="150539" name="Text Box 11"/>
          <p:cNvSpPr txBox="1">
            <a:spLocks noChangeArrowheads="1"/>
          </p:cNvSpPr>
          <p:nvPr/>
        </p:nvSpPr>
        <p:spPr bwMode="auto">
          <a:xfrm>
            <a:off x="4803775" y="4764088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.5</a:t>
            </a:r>
          </a:p>
        </p:txBody>
      </p:sp>
      <p:sp>
        <p:nvSpPr>
          <p:cNvPr id="150540" name="Text Box 12"/>
          <p:cNvSpPr txBox="1">
            <a:spLocks noChangeArrowheads="1"/>
          </p:cNvSpPr>
          <p:nvPr/>
        </p:nvSpPr>
        <p:spPr bwMode="auto">
          <a:xfrm>
            <a:off x="6918325" y="53387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Probability Distribution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700088" y="1130300"/>
            <a:ext cx="77724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117600" y="1651000"/>
            <a:ext cx="7270750" cy="1060450"/>
            <a:chOff x="1117600" y="1651000"/>
            <a:chExt cx="7270750" cy="1060450"/>
          </a:xfrm>
          <a:solidFill>
            <a:srgbClr val="004B70"/>
          </a:solidFill>
        </p:grpSpPr>
        <p:sp>
          <p:nvSpPr>
            <p:cNvPr id="152585" name="Rectangle 9"/>
            <p:cNvSpPr>
              <a:spLocks noChangeArrowheads="1"/>
            </p:cNvSpPr>
            <p:nvPr/>
          </p:nvSpPr>
          <p:spPr bwMode="auto">
            <a:xfrm>
              <a:off x="1117600" y="1651000"/>
              <a:ext cx="7270750" cy="1060450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>
                <a:lnSpc>
                  <a:spcPct val="110000"/>
                </a:lnSpc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         of values of a normal random variable</a:t>
              </a:r>
            </a:p>
            <a:p>
              <a:pPr algn="l">
                <a:lnSpc>
                  <a:spcPct val="110000"/>
                </a:lnSpc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are within                                                   of its mean.</a:t>
              </a:r>
            </a:p>
          </p:txBody>
        </p:sp>
        <p:sp>
          <p:nvSpPr>
            <p:cNvPr id="152590" name="Rectangle 14"/>
            <p:cNvSpPr>
              <a:spLocks noChangeArrowheads="1"/>
            </p:cNvSpPr>
            <p:nvPr/>
          </p:nvSpPr>
          <p:spPr bwMode="auto">
            <a:xfrm>
              <a:off x="1289050" y="1765300"/>
              <a:ext cx="1047750" cy="419100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68.26%</a:t>
              </a:r>
            </a:p>
          </p:txBody>
        </p:sp>
        <p:sp>
          <p:nvSpPr>
            <p:cNvPr id="152593" name="Rectangle 17"/>
            <p:cNvSpPr>
              <a:spLocks noChangeArrowheads="1"/>
            </p:cNvSpPr>
            <p:nvPr/>
          </p:nvSpPr>
          <p:spPr bwMode="auto">
            <a:xfrm>
              <a:off x="2794000" y="2184400"/>
              <a:ext cx="3676650" cy="419100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+/- 1 standard deviation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17600" y="2889250"/>
            <a:ext cx="7270750" cy="1079500"/>
            <a:chOff x="1117600" y="2889250"/>
            <a:chExt cx="7270750" cy="1079500"/>
          </a:xfrm>
          <a:solidFill>
            <a:srgbClr val="004B70"/>
          </a:solidFill>
        </p:grpSpPr>
        <p:sp>
          <p:nvSpPr>
            <p:cNvPr id="152588" name="Rectangle 12"/>
            <p:cNvSpPr>
              <a:spLocks noChangeArrowheads="1"/>
            </p:cNvSpPr>
            <p:nvPr/>
          </p:nvSpPr>
          <p:spPr bwMode="auto">
            <a:xfrm>
              <a:off x="1117600" y="2889250"/>
              <a:ext cx="7270750" cy="1079500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>
                <a:lnSpc>
                  <a:spcPct val="110000"/>
                </a:lnSpc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         of values of a normal random variable</a:t>
              </a:r>
            </a:p>
            <a:p>
              <a:pPr algn="l">
                <a:lnSpc>
                  <a:spcPct val="110000"/>
                </a:lnSpc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are within                                                   of its mean.</a:t>
              </a:r>
            </a:p>
          </p:txBody>
        </p:sp>
        <p:sp>
          <p:nvSpPr>
            <p:cNvPr id="152591" name="Rectangle 15"/>
            <p:cNvSpPr>
              <a:spLocks noChangeArrowheads="1"/>
            </p:cNvSpPr>
            <p:nvPr/>
          </p:nvSpPr>
          <p:spPr bwMode="auto">
            <a:xfrm>
              <a:off x="1289050" y="3003550"/>
              <a:ext cx="1047750" cy="419100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95.44%</a:t>
              </a:r>
            </a:p>
          </p:txBody>
        </p:sp>
        <p:sp>
          <p:nvSpPr>
            <p:cNvPr id="152594" name="Rectangle 18"/>
            <p:cNvSpPr>
              <a:spLocks noChangeArrowheads="1"/>
            </p:cNvSpPr>
            <p:nvPr/>
          </p:nvSpPr>
          <p:spPr bwMode="auto">
            <a:xfrm>
              <a:off x="2774950" y="3422650"/>
              <a:ext cx="3714750" cy="419100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+/- 2 standard deviations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136650" y="4127500"/>
            <a:ext cx="7251700" cy="1079500"/>
            <a:chOff x="1136650" y="4127500"/>
            <a:chExt cx="7251700" cy="1079500"/>
          </a:xfrm>
          <a:solidFill>
            <a:srgbClr val="004B70"/>
          </a:solidFill>
        </p:grpSpPr>
        <p:sp>
          <p:nvSpPr>
            <p:cNvPr id="152589" name="Rectangle 13"/>
            <p:cNvSpPr>
              <a:spLocks noChangeArrowheads="1"/>
            </p:cNvSpPr>
            <p:nvPr/>
          </p:nvSpPr>
          <p:spPr bwMode="auto">
            <a:xfrm>
              <a:off x="1136650" y="4127500"/>
              <a:ext cx="7251700" cy="1079500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>
                <a:lnSpc>
                  <a:spcPct val="110000"/>
                </a:lnSpc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         of values of a normal random variable</a:t>
              </a:r>
            </a:p>
            <a:p>
              <a:pPr algn="l">
                <a:lnSpc>
                  <a:spcPct val="110000"/>
                </a:lnSpc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are within                                                   of its mean.</a:t>
              </a:r>
            </a:p>
          </p:txBody>
        </p:sp>
        <p:sp>
          <p:nvSpPr>
            <p:cNvPr id="152592" name="Rectangle 16"/>
            <p:cNvSpPr>
              <a:spLocks noChangeArrowheads="1"/>
            </p:cNvSpPr>
            <p:nvPr/>
          </p:nvSpPr>
          <p:spPr bwMode="auto">
            <a:xfrm>
              <a:off x="1289050" y="4241800"/>
              <a:ext cx="1047750" cy="419100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99.72%</a:t>
              </a:r>
            </a:p>
          </p:txBody>
        </p:sp>
        <p:sp>
          <p:nvSpPr>
            <p:cNvPr id="152595" name="Rectangle 19"/>
            <p:cNvSpPr>
              <a:spLocks noChangeArrowheads="1"/>
            </p:cNvSpPr>
            <p:nvPr/>
          </p:nvSpPr>
          <p:spPr bwMode="auto">
            <a:xfrm>
              <a:off x="2794000" y="4660900"/>
              <a:ext cx="3714750" cy="419100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+/- 3 standard deviations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1" name="Rectangle 9"/>
          <p:cNvSpPr>
            <a:spLocks noChangeArrowheads="1"/>
          </p:cNvSpPr>
          <p:nvPr/>
        </p:nvSpPr>
        <p:spPr bwMode="auto">
          <a:xfrm>
            <a:off x="1104900" y="1574800"/>
            <a:ext cx="7188200" cy="46085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51562" name="Rectangle 10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 Probability Distribution</a:t>
            </a:r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700088" y="11303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Characteristics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1565" name="Line 13"/>
          <p:cNvSpPr>
            <a:spLocks noChangeShapeType="1"/>
          </p:cNvSpPr>
          <p:nvPr/>
        </p:nvSpPr>
        <p:spPr bwMode="auto">
          <a:xfrm>
            <a:off x="4718050" y="5173663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9" name="Freeform 17"/>
          <p:cNvSpPr>
            <a:spLocks/>
          </p:cNvSpPr>
          <p:nvPr/>
        </p:nvSpPr>
        <p:spPr bwMode="auto">
          <a:xfrm>
            <a:off x="2338388" y="2935288"/>
            <a:ext cx="4732337" cy="2374900"/>
          </a:xfrm>
          <a:custGeom>
            <a:avLst/>
            <a:gdLst>
              <a:gd name="T0" fmla="*/ 1441 w 2981"/>
              <a:gd name="T1" fmla="*/ 15 h 1496"/>
              <a:gd name="T2" fmla="*/ 1351 w 2981"/>
              <a:gd name="T3" fmla="*/ 84 h 1496"/>
              <a:gd name="T4" fmla="*/ 1290 w 2981"/>
              <a:gd name="T5" fmla="*/ 168 h 1496"/>
              <a:gd name="T6" fmla="*/ 1241 w 2981"/>
              <a:gd name="T7" fmla="*/ 252 h 1496"/>
              <a:gd name="T8" fmla="*/ 1197 w 2981"/>
              <a:gd name="T9" fmla="*/ 334 h 1496"/>
              <a:gd name="T10" fmla="*/ 1163 w 2981"/>
              <a:gd name="T11" fmla="*/ 408 h 1496"/>
              <a:gd name="T12" fmla="*/ 1123 w 2981"/>
              <a:gd name="T13" fmla="*/ 505 h 1496"/>
              <a:gd name="T14" fmla="*/ 1087 w 2981"/>
              <a:gd name="T15" fmla="*/ 590 h 1496"/>
              <a:gd name="T16" fmla="*/ 1053 w 2981"/>
              <a:gd name="T17" fmla="*/ 674 h 1496"/>
              <a:gd name="T18" fmla="*/ 1023 w 2981"/>
              <a:gd name="T19" fmla="*/ 755 h 1496"/>
              <a:gd name="T20" fmla="*/ 987 w 2981"/>
              <a:gd name="T21" fmla="*/ 846 h 1496"/>
              <a:gd name="T22" fmla="*/ 951 w 2981"/>
              <a:gd name="T23" fmla="*/ 928 h 1496"/>
              <a:gd name="T24" fmla="*/ 914 w 2981"/>
              <a:gd name="T25" fmla="*/ 1008 h 1496"/>
              <a:gd name="T26" fmla="*/ 858 w 2981"/>
              <a:gd name="T27" fmla="*/ 1100 h 1496"/>
              <a:gd name="T28" fmla="*/ 781 w 2981"/>
              <a:gd name="T29" fmla="*/ 1190 h 1496"/>
              <a:gd name="T30" fmla="*/ 709 w 2981"/>
              <a:gd name="T31" fmla="*/ 1253 h 1496"/>
              <a:gd name="T32" fmla="*/ 606 w 2981"/>
              <a:gd name="T33" fmla="*/ 1316 h 1496"/>
              <a:gd name="T34" fmla="*/ 508 w 2981"/>
              <a:gd name="T35" fmla="*/ 1357 h 1496"/>
              <a:gd name="T36" fmla="*/ 401 w 2981"/>
              <a:gd name="T37" fmla="*/ 1390 h 1496"/>
              <a:gd name="T38" fmla="*/ 312 w 2981"/>
              <a:gd name="T39" fmla="*/ 1415 h 1496"/>
              <a:gd name="T40" fmla="*/ 190 w 2981"/>
              <a:gd name="T41" fmla="*/ 1441 h 1496"/>
              <a:gd name="T42" fmla="*/ 94 w 2981"/>
              <a:gd name="T43" fmla="*/ 1461 h 1496"/>
              <a:gd name="T44" fmla="*/ 2981 w 2981"/>
              <a:gd name="T45" fmla="*/ 1496 h 1496"/>
              <a:gd name="T46" fmla="*/ 2849 w 2981"/>
              <a:gd name="T47" fmla="*/ 1461 h 1496"/>
              <a:gd name="T48" fmla="*/ 2786 w 2981"/>
              <a:gd name="T49" fmla="*/ 1448 h 1496"/>
              <a:gd name="T50" fmla="*/ 2647 w 2981"/>
              <a:gd name="T51" fmla="*/ 1410 h 1496"/>
              <a:gd name="T52" fmla="*/ 2521 w 2981"/>
              <a:gd name="T53" fmla="*/ 1367 h 1496"/>
              <a:gd name="T54" fmla="*/ 2394 w 2981"/>
              <a:gd name="T55" fmla="*/ 1314 h 1496"/>
              <a:gd name="T56" fmla="*/ 2358 w 2981"/>
              <a:gd name="T57" fmla="*/ 1293 h 1496"/>
              <a:gd name="T58" fmla="*/ 2279 w 2981"/>
              <a:gd name="T59" fmla="*/ 1237 h 1496"/>
              <a:gd name="T60" fmla="*/ 2213 w 2981"/>
              <a:gd name="T61" fmla="*/ 1168 h 1496"/>
              <a:gd name="T62" fmla="*/ 2144 w 2981"/>
              <a:gd name="T63" fmla="*/ 1078 h 1496"/>
              <a:gd name="T64" fmla="*/ 2102 w 2981"/>
              <a:gd name="T65" fmla="*/ 1011 h 1496"/>
              <a:gd name="T66" fmla="*/ 2066 w 2981"/>
              <a:gd name="T67" fmla="*/ 931 h 1496"/>
              <a:gd name="T68" fmla="*/ 2037 w 2981"/>
              <a:gd name="T69" fmla="*/ 861 h 1496"/>
              <a:gd name="T70" fmla="*/ 2008 w 2981"/>
              <a:gd name="T71" fmla="*/ 791 h 1496"/>
              <a:gd name="T72" fmla="*/ 1967 w 2981"/>
              <a:gd name="T73" fmla="*/ 697 h 1496"/>
              <a:gd name="T74" fmla="*/ 1928 w 2981"/>
              <a:gd name="T75" fmla="*/ 608 h 1496"/>
              <a:gd name="T76" fmla="*/ 1882 w 2981"/>
              <a:gd name="T77" fmla="*/ 507 h 1496"/>
              <a:gd name="T78" fmla="*/ 1838 w 2981"/>
              <a:gd name="T79" fmla="*/ 411 h 1496"/>
              <a:gd name="T80" fmla="*/ 1794 w 2981"/>
              <a:gd name="T81" fmla="*/ 320 h 1496"/>
              <a:gd name="T82" fmla="*/ 1762 w 2981"/>
              <a:gd name="T83" fmla="*/ 259 h 1496"/>
              <a:gd name="T84" fmla="*/ 1727 w 2981"/>
              <a:gd name="T85" fmla="*/ 191 h 1496"/>
              <a:gd name="T86" fmla="*/ 1696 w 2981"/>
              <a:gd name="T87" fmla="*/ 146 h 1496"/>
              <a:gd name="T88" fmla="*/ 1676 w 2981"/>
              <a:gd name="T89" fmla="*/ 121 h 1496"/>
              <a:gd name="T90" fmla="*/ 1642 w 2981"/>
              <a:gd name="T91" fmla="*/ 80 h 1496"/>
              <a:gd name="T92" fmla="*/ 1598 w 2981"/>
              <a:gd name="T93" fmla="*/ 38 h 1496"/>
              <a:gd name="T94" fmla="*/ 1533 w 2981"/>
              <a:gd name="T95" fmla="*/ 5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981" h="1496">
                <a:moveTo>
                  <a:pt x="1503" y="0"/>
                </a:moveTo>
                <a:lnTo>
                  <a:pt x="1474" y="7"/>
                </a:lnTo>
                <a:lnTo>
                  <a:pt x="1441" y="15"/>
                </a:lnTo>
                <a:lnTo>
                  <a:pt x="1406" y="34"/>
                </a:lnTo>
                <a:lnTo>
                  <a:pt x="1377" y="58"/>
                </a:lnTo>
                <a:lnTo>
                  <a:pt x="1351" y="84"/>
                </a:lnTo>
                <a:lnTo>
                  <a:pt x="1329" y="109"/>
                </a:lnTo>
                <a:lnTo>
                  <a:pt x="1311" y="135"/>
                </a:lnTo>
                <a:lnTo>
                  <a:pt x="1290" y="168"/>
                </a:lnTo>
                <a:lnTo>
                  <a:pt x="1276" y="190"/>
                </a:lnTo>
                <a:lnTo>
                  <a:pt x="1258" y="223"/>
                </a:lnTo>
                <a:lnTo>
                  <a:pt x="1241" y="252"/>
                </a:lnTo>
                <a:lnTo>
                  <a:pt x="1222" y="285"/>
                </a:lnTo>
                <a:lnTo>
                  <a:pt x="1211" y="307"/>
                </a:lnTo>
                <a:lnTo>
                  <a:pt x="1197" y="334"/>
                </a:lnTo>
                <a:lnTo>
                  <a:pt x="1186" y="360"/>
                </a:lnTo>
                <a:lnTo>
                  <a:pt x="1175" y="383"/>
                </a:lnTo>
                <a:lnTo>
                  <a:pt x="1163" y="408"/>
                </a:lnTo>
                <a:lnTo>
                  <a:pt x="1151" y="439"/>
                </a:lnTo>
                <a:lnTo>
                  <a:pt x="1136" y="476"/>
                </a:lnTo>
                <a:lnTo>
                  <a:pt x="1123" y="505"/>
                </a:lnTo>
                <a:lnTo>
                  <a:pt x="1114" y="526"/>
                </a:lnTo>
                <a:lnTo>
                  <a:pt x="1099" y="558"/>
                </a:lnTo>
                <a:lnTo>
                  <a:pt x="1087" y="590"/>
                </a:lnTo>
                <a:lnTo>
                  <a:pt x="1077" y="612"/>
                </a:lnTo>
                <a:lnTo>
                  <a:pt x="1063" y="646"/>
                </a:lnTo>
                <a:lnTo>
                  <a:pt x="1053" y="674"/>
                </a:lnTo>
                <a:lnTo>
                  <a:pt x="1043" y="701"/>
                </a:lnTo>
                <a:lnTo>
                  <a:pt x="1033" y="728"/>
                </a:lnTo>
                <a:lnTo>
                  <a:pt x="1023" y="755"/>
                </a:lnTo>
                <a:lnTo>
                  <a:pt x="1013" y="781"/>
                </a:lnTo>
                <a:lnTo>
                  <a:pt x="1002" y="809"/>
                </a:lnTo>
                <a:lnTo>
                  <a:pt x="987" y="846"/>
                </a:lnTo>
                <a:lnTo>
                  <a:pt x="972" y="881"/>
                </a:lnTo>
                <a:lnTo>
                  <a:pt x="962" y="904"/>
                </a:lnTo>
                <a:lnTo>
                  <a:pt x="951" y="928"/>
                </a:lnTo>
                <a:lnTo>
                  <a:pt x="941" y="953"/>
                </a:lnTo>
                <a:lnTo>
                  <a:pt x="930" y="977"/>
                </a:lnTo>
                <a:lnTo>
                  <a:pt x="914" y="1008"/>
                </a:lnTo>
                <a:lnTo>
                  <a:pt x="898" y="1040"/>
                </a:lnTo>
                <a:lnTo>
                  <a:pt x="879" y="1070"/>
                </a:lnTo>
                <a:lnTo>
                  <a:pt x="858" y="1100"/>
                </a:lnTo>
                <a:lnTo>
                  <a:pt x="836" y="1130"/>
                </a:lnTo>
                <a:lnTo>
                  <a:pt x="810" y="1158"/>
                </a:lnTo>
                <a:lnTo>
                  <a:pt x="781" y="1190"/>
                </a:lnTo>
                <a:lnTo>
                  <a:pt x="761" y="1209"/>
                </a:lnTo>
                <a:lnTo>
                  <a:pt x="737" y="1230"/>
                </a:lnTo>
                <a:lnTo>
                  <a:pt x="709" y="1253"/>
                </a:lnTo>
                <a:lnTo>
                  <a:pt x="686" y="1269"/>
                </a:lnTo>
                <a:lnTo>
                  <a:pt x="654" y="1289"/>
                </a:lnTo>
                <a:lnTo>
                  <a:pt x="606" y="1316"/>
                </a:lnTo>
                <a:lnTo>
                  <a:pt x="566" y="1334"/>
                </a:lnTo>
                <a:lnTo>
                  <a:pt x="536" y="1345"/>
                </a:lnTo>
                <a:lnTo>
                  <a:pt x="508" y="1357"/>
                </a:lnTo>
                <a:lnTo>
                  <a:pt x="473" y="1370"/>
                </a:lnTo>
                <a:lnTo>
                  <a:pt x="437" y="1381"/>
                </a:lnTo>
                <a:lnTo>
                  <a:pt x="401" y="1390"/>
                </a:lnTo>
                <a:lnTo>
                  <a:pt x="374" y="1398"/>
                </a:lnTo>
                <a:lnTo>
                  <a:pt x="341" y="1407"/>
                </a:lnTo>
                <a:lnTo>
                  <a:pt x="312" y="1415"/>
                </a:lnTo>
                <a:lnTo>
                  <a:pt x="274" y="1423"/>
                </a:lnTo>
                <a:lnTo>
                  <a:pt x="230" y="1433"/>
                </a:lnTo>
                <a:lnTo>
                  <a:pt x="190" y="1441"/>
                </a:lnTo>
                <a:lnTo>
                  <a:pt x="160" y="1448"/>
                </a:lnTo>
                <a:lnTo>
                  <a:pt x="131" y="1454"/>
                </a:lnTo>
                <a:lnTo>
                  <a:pt x="94" y="1461"/>
                </a:lnTo>
                <a:lnTo>
                  <a:pt x="51" y="1473"/>
                </a:lnTo>
                <a:lnTo>
                  <a:pt x="0" y="1494"/>
                </a:lnTo>
                <a:lnTo>
                  <a:pt x="2981" y="1496"/>
                </a:lnTo>
                <a:lnTo>
                  <a:pt x="2933" y="1478"/>
                </a:lnTo>
                <a:lnTo>
                  <a:pt x="2883" y="1467"/>
                </a:lnTo>
                <a:lnTo>
                  <a:pt x="2849" y="1461"/>
                </a:lnTo>
                <a:lnTo>
                  <a:pt x="2809" y="1453"/>
                </a:lnTo>
                <a:lnTo>
                  <a:pt x="2761" y="1441"/>
                </a:lnTo>
                <a:lnTo>
                  <a:pt x="2786" y="1448"/>
                </a:lnTo>
                <a:lnTo>
                  <a:pt x="2731" y="1433"/>
                </a:lnTo>
                <a:lnTo>
                  <a:pt x="2700" y="1425"/>
                </a:lnTo>
                <a:lnTo>
                  <a:pt x="2647" y="1410"/>
                </a:lnTo>
                <a:lnTo>
                  <a:pt x="2599" y="1394"/>
                </a:lnTo>
                <a:lnTo>
                  <a:pt x="2559" y="1380"/>
                </a:lnTo>
                <a:lnTo>
                  <a:pt x="2521" y="1367"/>
                </a:lnTo>
                <a:lnTo>
                  <a:pt x="2478" y="1352"/>
                </a:lnTo>
                <a:lnTo>
                  <a:pt x="2442" y="1337"/>
                </a:lnTo>
                <a:lnTo>
                  <a:pt x="2394" y="1314"/>
                </a:lnTo>
                <a:lnTo>
                  <a:pt x="2374" y="1302"/>
                </a:lnTo>
                <a:lnTo>
                  <a:pt x="2373" y="1302"/>
                </a:lnTo>
                <a:lnTo>
                  <a:pt x="2358" y="1293"/>
                </a:lnTo>
                <a:lnTo>
                  <a:pt x="2331" y="1278"/>
                </a:lnTo>
                <a:lnTo>
                  <a:pt x="2305" y="1259"/>
                </a:lnTo>
                <a:lnTo>
                  <a:pt x="2279" y="1237"/>
                </a:lnTo>
                <a:lnTo>
                  <a:pt x="2260" y="1219"/>
                </a:lnTo>
                <a:lnTo>
                  <a:pt x="2238" y="1198"/>
                </a:lnTo>
                <a:lnTo>
                  <a:pt x="2213" y="1168"/>
                </a:lnTo>
                <a:lnTo>
                  <a:pt x="2188" y="1137"/>
                </a:lnTo>
                <a:lnTo>
                  <a:pt x="2167" y="1108"/>
                </a:lnTo>
                <a:lnTo>
                  <a:pt x="2144" y="1078"/>
                </a:lnTo>
                <a:lnTo>
                  <a:pt x="2129" y="1053"/>
                </a:lnTo>
                <a:lnTo>
                  <a:pt x="2115" y="1033"/>
                </a:lnTo>
                <a:lnTo>
                  <a:pt x="2102" y="1011"/>
                </a:lnTo>
                <a:lnTo>
                  <a:pt x="2089" y="986"/>
                </a:lnTo>
                <a:lnTo>
                  <a:pt x="2077" y="959"/>
                </a:lnTo>
                <a:lnTo>
                  <a:pt x="2066" y="931"/>
                </a:lnTo>
                <a:lnTo>
                  <a:pt x="2055" y="902"/>
                </a:lnTo>
                <a:lnTo>
                  <a:pt x="2046" y="883"/>
                </a:lnTo>
                <a:lnTo>
                  <a:pt x="2037" y="861"/>
                </a:lnTo>
                <a:lnTo>
                  <a:pt x="2028" y="839"/>
                </a:lnTo>
                <a:lnTo>
                  <a:pt x="2018" y="818"/>
                </a:lnTo>
                <a:lnTo>
                  <a:pt x="2008" y="791"/>
                </a:lnTo>
                <a:lnTo>
                  <a:pt x="1996" y="763"/>
                </a:lnTo>
                <a:lnTo>
                  <a:pt x="1981" y="725"/>
                </a:lnTo>
                <a:lnTo>
                  <a:pt x="1967" y="697"/>
                </a:lnTo>
                <a:lnTo>
                  <a:pt x="1952" y="667"/>
                </a:lnTo>
                <a:lnTo>
                  <a:pt x="1938" y="634"/>
                </a:lnTo>
                <a:lnTo>
                  <a:pt x="1928" y="608"/>
                </a:lnTo>
                <a:lnTo>
                  <a:pt x="1914" y="577"/>
                </a:lnTo>
                <a:lnTo>
                  <a:pt x="1903" y="549"/>
                </a:lnTo>
                <a:lnTo>
                  <a:pt x="1882" y="507"/>
                </a:lnTo>
                <a:lnTo>
                  <a:pt x="1866" y="468"/>
                </a:lnTo>
                <a:lnTo>
                  <a:pt x="1850" y="434"/>
                </a:lnTo>
                <a:lnTo>
                  <a:pt x="1838" y="411"/>
                </a:lnTo>
                <a:lnTo>
                  <a:pt x="1824" y="381"/>
                </a:lnTo>
                <a:lnTo>
                  <a:pt x="1807" y="346"/>
                </a:lnTo>
                <a:lnTo>
                  <a:pt x="1794" y="320"/>
                </a:lnTo>
                <a:lnTo>
                  <a:pt x="1783" y="301"/>
                </a:lnTo>
                <a:lnTo>
                  <a:pt x="1776" y="285"/>
                </a:lnTo>
                <a:lnTo>
                  <a:pt x="1762" y="259"/>
                </a:lnTo>
                <a:lnTo>
                  <a:pt x="1749" y="234"/>
                </a:lnTo>
                <a:lnTo>
                  <a:pt x="1738" y="213"/>
                </a:lnTo>
                <a:lnTo>
                  <a:pt x="1727" y="191"/>
                </a:lnTo>
                <a:lnTo>
                  <a:pt x="1714" y="172"/>
                </a:lnTo>
                <a:lnTo>
                  <a:pt x="1703" y="160"/>
                </a:lnTo>
                <a:lnTo>
                  <a:pt x="1696" y="146"/>
                </a:lnTo>
                <a:lnTo>
                  <a:pt x="1689" y="136"/>
                </a:lnTo>
                <a:lnTo>
                  <a:pt x="1681" y="126"/>
                </a:lnTo>
                <a:lnTo>
                  <a:pt x="1676" y="121"/>
                </a:lnTo>
                <a:lnTo>
                  <a:pt x="1667" y="110"/>
                </a:lnTo>
                <a:lnTo>
                  <a:pt x="1655" y="95"/>
                </a:lnTo>
                <a:lnTo>
                  <a:pt x="1642" y="80"/>
                </a:lnTo>
                <a:lnTo>
                  <a:pt x="1628" y="63"/>
                </a:lnTo>
                <a:lnTo>
                  <a:pt x="1613" y="50"/>
                </a:lnTo>
                <a:lnTo>
                  <a:pt x="1598" y="38"/>
                </a:lnTo>
                <a:lnTo>
                  <a:pt x="1582" y="25"/>
                </a:lnTo>
                <a:lnTo>
                  <a:pt x="1557" y="14"/>
                </a:lnTo>
                <a:lnTo>
                  <a:pt x="1533" y="5"/>
                </a:lnTo>
                <a:lnTo>
                  <a:pt x="1503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93366">
                        <a:gamma/>
                        <a:shade val="46275"/>
                        <a:invGamma/>
                      </a:srgbClr>
                    </a:gs>
                    <a:gs pos="50000">
                      <a:srgbClr val="993366"/>
                    </a:gs>
                    <a:gs pos="100000">
                      <a:srgbClr val="993366">
                        <a:gamma/>
                        <a:shade val="46275"/>
                        <a:invGamma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0" name="Line 18"/>
          <p:cNvSpPr>
            <a:spLocks noChangeShapeType="1"/>
          </p:cNvSpPr>
          <p:nvPr/>
        </p:nvSpPr>
        <p:spPr bwMode="auto">
          <a:xfrm>
            <a:off x="1935163" y="5308600"/>
            <a:ext cx="55340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7470775" y="50720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151577" name="Line 25"/>
          <p:cNvSpPr>
            <a:spLocks noChangeShapeType="1"/>
          </p:cNvSpPr>
          <p:nvPr/>
        </p:nvSpPr>
        <p:spPr bwMode="auto">
          <a:xfrm>
            <a:off x="3994150" y="2582863"/>
            <a:ext cx="3175" cy="284956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79" name="Line 27"/>
          <p:cNvSpPr>
            <a:spLocks noChangeShapeType="1"/>
          </p:cNvSpPr>
          <p:nvPr/>
        </p:nvSpPr>
        <p:spPr bwMode="auto">
          <a:xfrm flipH="1">
            <a:off x="5441950" y="2582863"/>
            <a:ext cx="0" cy="28305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84" name="Line 32"/>
          <p:cNvSpPr>
            <a:spLocks noChangeShapeType="1"/>
          </p:cNvSpPr>
          <p:nvPr/>
        </p:nvSpPr>
        <p:spPr bwMode="auto">
          <a:xfrm flipH="1">
            <a:off x="6169025" y="2182813"/>
            <a:ext cx="6350" cy="35290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85" name="Line 33"/>
          <p:cNvSpPr>
            <a:spLocks noChangeShapeType="1"/>
          </p:cNvSpPr>
          <p:nvPr/>
        </p:nvSpPr>
        <p:spPr bwMode="auto">
          <a:xfrm flipH="1">
            <a:off x="6927850" y="1773238"/>
            <a:ext cx="0" cy="368776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86" name="Text Box 34"/>
          <p:cNvSpPr txBox="1">
            <a:spLocks noChangeArrowheads="1"/>
          </p:cNvSpPr>
          <p:nvPr/>
        </p:nvSpPr>
        <p:spPr bwMode="auto">
          <a:xfrm>
            <a:off x="1995488" y="5413375"/>
            <a:ext cx="9318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– 3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</a:p>
        </p:txBody>
      </p: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3500438" y="5413375"/>
            <a:ext cx="9318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– 1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</a:p>
        </p:txBody>
      </p:sp>
      <p:sp>
        <p:nvSpPr>
          <p:cNvPr id="151588" name="Text Box 36"/>
          <p:cNvSpPr txBox="1">
            <a:spLocks noChangeArrowheads="1"/>
          </p:cNvSpPr>
          <p:nvPr/>
        </p:nvSpPr>
        <p:spPr bwMode="auto">
          <a:xfrm>
            <a:off x="2719388" y="5718175"/>
            <a:ext cx="9318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– 2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</a:p>
        </p:txBody>
      </p:sp>
      <p:sp>
        <p:nvSpPr>
          <p:cNvPr id="151590" name="Text Box 38"/>
          <p:cNvSpPr txBox="1">
            <a:spLocks noChangeArrowheads="1"/>
          </p:cNvSpPr>
          <p:nvPr/>
        </p:nvSpPr>
        <p:spPr bwMode="auto">
          <a:xfrm>
            <a:off x="4914900" y="5413375"/>
            <a:ext cx="9620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+ 1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</a:p>
        </p:txBody>
      </p:sp>
      <p:sp>
        <p:nvSpPr>
          <p:cNvPr id="151591" name="Text Box 39"/>
          <p:cNvSpPr txBox="1">
            <a:spLocks noChangeArrowheads="1"/>
          </p:cNvSpPr>
          <p:nvPr/>
        </p:nvSpPr>
        <p:spPr bwMode="auto">
          <a:xfrm>
            <a:off x="5638800" y="5718175"/>
            <a:ext cx="9620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+ 2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</a:p>
        </p:txBody>
      </p:sp>
      <p:sp>
        <p:nvSpPr>
          <p:cNvPr id="151592" name="Text Box 40"/>
          <p:cNvSpPr txBox="1">
            <a:spLocks noChangeArrowheads="1"/>
          </p:cNvSpPr>
          <p:nvPr/>
        </p:nvSpPr>
        <p:spPr bwMode="auto">
          <a:xfrm>
            <a:off x="6400800" y="5394325"/>
            <a:ext cx="9620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</a:p>
        </p:txBody>
      </p:sp>
      <p:sp>
        <p:nvSpPr>
          <p:cNvPr id="151593" name="Text Box 41"/>
          <p:cNvSpPr txBox="1">
            <a:spLocks noChangeArrowheads="1"/>
          </p:cNvSpPr>
          <p:nvPr/>
        </p:nvSpPr>
        <p:spPr bwMode="auto">
          <a:xfrm>
            <a:off x="4537075" y="5248275"/>
            <a:ext cx="3444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</a:p>
        </p:txBody>
      </p:sp>
      <p:sp>
        <p:nvSpPr>
          <p:cNvPr id="151595" name="Line 43"/>
          <p:cNvSpPr>
            <a:spLocks noChangeShapeType="1"/>
          </p:cNvSpPr>
          <p:nvPr/>
        </p:nvSpPr>
        <p:spPr bwMode="auto">
          <a:xfrm flipH="1">
            <a:off x="2470150" y="1773238"/>
            <a:ext cx="0" cy="369093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96" name="Line 44"/>
          <p:cNvSpPr>
            <a:spLocks noChangeShapeType="1"/>
          </p:cNvSpPr>
          <p:nvPr/>
        </p:nvSpPr>
        <p:spPr bwMode="auto">
          <a:xfrm flipH="1">
            <a:off x="3232150" y="2185988"/>
            <a:ext cx="0" cy="35575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604" name="Group 52"/>
          <p:cNvGrpSpPr>
            <a:grpSpLocks/>
          </p:cNvGrpSpPr>
          <p:nvPr/>
        </p:nvGrpSpPr>
        <p:grpSpPr bwMode="auto">
          <a:xfrm>
            <a:off x="3997325" y="2425700"/>
            <a:ext cx="1428750" cy="427038"/>
            <a:chOff x="2514" y="1560"/>
            <a:chExt cx="912" cy="269"/>
          </a:xfrm>
        </p:grpSpPr>
        <p:sp>
          <p:nvSpPr>
            <p:cNvPr id="151581" name="Text Box 29"/>
            <p:cNvSpPr txBox="1">
              <a:spLocks noChangeArrowheads="1"/>
            </p:cNvSpPr>
            <p:nvPr/>
          </p:nvSpPr>
          <p:spPr bwMode="auto">
            <a:xfrm>
              <a:off x="2648" y="1560"/>
              <a:ext cx="66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68.26%</a:t>
              </a:r>
            </a:p>
          </p:txBody>
        </p:sp>
        <p:sp>
          <p:nvSpPr>
            <p:cNvPr id="151598" name="Line 46"/>
            <p:cNvSpPr>
              <a:spLocks noChangeShapeType="1"/>
            </p:cNvSpPr>
            <p:nvPr/>
          </p:nvSpPr>
          <p:spPr bwMode="auto">
            <a:xfrm>
              <a:off x="3270" y="1686"/>
              <a:ext cx="1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99" name="Line 47"/>
            <p:cNvSpPr>
              <a:spLocks noChangeShapeType="1"/>
            </p:cNvSpPr>
            <p:nvPr/>
          </p:nvSpPr>
          <p:spPr bwMode="auto">
            <a:xfrm flipH="1">
              <a:off x="2514" y="1686"/>
              <a:ext cx="1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1605" name="Group 53"/>
          <p:cNvGrpSpPr>
            <a:grpSpLocks/>
          </p:cNvGrpSpPr>
          <p:nvPr/>
        </p:nvGrpSpPr>
        <p:grpSpPr bwMode="auto">
          <a:xfrm>
            <a:off x="3248025" y="2016125"/>
            <a:ext cx="2895600" cy="427038"/>
            <a:chOff x="2046" y="1302"/>
            <a:chExt cx="1824" cy="269"/>
          </a:xfrm>
        </p:grpSpPr>
        <p:sp>
          <p:nvSpPr>
            <p:cNvPr id="151582" name="Text Box 30"/>
            <p:cNvSpPr txBox="1">
              <a:spLocks noChangeArrowheads="1"/>
            </p:cNvSpPr>
            <p:nvPr/>
          </p:nvSpPr>
          <p:spPr bwMode="auto">
            <a:xfrm>
              <a:off x="2652" y="1302"/>
              <a:ext cx="66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95.44%</a:t>
              </a:r>
            </a:p>
          </p:txBody>
        </p:sp>
        <p:sp>
          <p:nvSpPr>
            <p:cNvPr id="151600" name="Line 48"/>
            <p:cNvSpPr>
              <a:spLocks noChangeShapeType="1"/>
            </p:cNvSpPr>
            <p:nvPr/>
          </p:nvSpPr>
          <p:spPr bwMode="auto">
            <a:xfrm flipH="1">
              <a:off x="2046" y="1434"/>
              <a:ext cx="6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601" name="Line 49"/>
            <p:cNvSpPr>
              <a:spLocks noChangeShapeType="1"/>
            </p:cNvSpPr>
            <p:nvPr/>
          </p:nvSpPr>
          <p:spPr bwMode="auto">
            <a:xfrm>
              <a:off x="3264" y="1434"/>
              <a:ext cx="6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1606" name="Group 54"/>
          <p:cNvGrpSpPr>
            <a:grpSpLocks/>
          </p:cNvGrpSpPr>
          <p:nvPr/>
        </p:nvGrpSpPr>
        <p:grpSpPr bwMode="auto">
          <a:xfrm>
            <a:off x="2514600" y="1616075"/>
            <a:ext cx="4381500" cy="427038"/>
            <a:chOff x="1584" y="1050"/>
            <a:chExt cx="2760" cy="269"/>
          </a:xfrm>
        </p:grpSpPr>
        <p:sp>
          <p:nvSpPr>
            <p:cNvPr id="151583" name="Text Box 31"/>
            <p:cNvSpPr txBox="1">
              <a:spLocks noChangeArrowheads="1"/>
            </p:cNvSpPr>
            <p:nvPr/>
          </p:nvSpPr>
          <p:spPr bwMode="auto">
            <a:xfrm>
              <a:off x="2652" y="1050"/>
              <a:ext cx="66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99.72%</a:t>
              </a:r>
            </a:p>
          </p:txBody>
        </p:sp>
        <p:sp>
          <p:nvSpPr>
            <p:cNvPr id="151602" name="Line 50"/>
            <p:cNvSpPr>
              <a:spLocks noChangeShapeType="1"/>
            </p:cNvSpPr>
            <p:nvPr/>
          </p:nvSpPr>
          <p:spPr bwMode="auto">
            <a:xfrm>
              <a:off x="3270" y="1176"/>
              <a:ext cx="10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603" name="Line 51"/>
            <p:cNvSpPr>
              <a:spLocks noChangeShapeType="1"/>
            </p:cNvSpPr>
            <p:nvPr/>
          </p:nvSpPr>
          <p:spPr bwMode="auto">
            <a:xfrm flipH="1">
              <a:off x="1584" y="1176"/>
              <a:ext cx="10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292929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673100"/>
          </a:xfrm>
          <a:noFill/>
          <a:ln/>
        </p:spPr>
        <p:txBody>
          <a:bodyPr/>
          <a:lstStyle/>
          <a:p>
            <a:r>
              <a:rPr lang="en-US"/>
              <a:t>Standard Normal Probability Distribution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1104900" y="1270000"/>
            <a:ext cx="7194550" cy="178435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random variable having a normal distribution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with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mean of 0 and a standard deviation of 1 is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said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 have a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standard normal probability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distribution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1104900" y="2463800"/>
            <a:ext cx="7188200" cy="27813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80227" name="Line 3"/>
          <p:cNvSpPr>
            <a:spLocks noChangeShapeType="1"/>
          </p:cNvSpPr>
          <p:nvPr/>
        </p:nvSpPr>
        <p:spPr bwMode="auto">
          <a:xfrm>
            <a:off x="2305050" y="4564063"/>
            <a:ext cx="4591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28" name="Freeform 4"/>
          <p:cNvSpPr>
            <a:spLocks/>
          </p:cNvSpPr>
          <p:nvPr/>
        </p:nvSpPr>
        <p:spPr bwMode="auto">
          <a:xfrm>
            <a:off x="2638425" y="2706688"/>
            <a:ext cx="3937000" cy="1862137"/>
          </a:xfrm>
          <a:custGeom>
            <a:avLst/>
            <a:gdLst>
              <a:gd name="T0" fmla="*/ 1209 w 2480"/>
              <a:gd name="T1" fmla="*/ 12 h 1173"/>
              <a:gd name="T2" fmla="*/ 1132 w 2480"/>
              <a:gd name="T3" fmla="*/ 66 h 1173"/>
              <a:gd name="T4" fmla="*/ 1082 w 2480"/>
              <a:gd name="T5" fmla="*/ 131 h 1173"/>
              <a:gd name="T6" fmla="*/ 1040 w 2480"/>
              <a:gd name="T7" fmla="*/ 197 h 1173"/>
              <a:gd name="T8" fmla="*/ 1003 w 2480"/>
              <a:gd name="T9" fmla="*/ 262 h 1173"/>
              <a:gd name="T10" fmla="*/ 975 w 2480"/>
              <a:gd name="T11" fmla="*/ 320 h 1173"/>
              <a:gd name="T12" fmla="*/ 941 w 2480"/>
              <a:gd name="T13" fmla="*/ 395 h 1173"/>
              <a:gd name="T14" fmla="*/ 910 w 2480"/>
              <a:gd name="T15" fmla="*/ 462 h 1173"/>
              <a:gd name="T16" fmla="*/ 881 w 2480"/>
              <a:gd name="T17" fmla="*/ 528 h 1173"/>
              <a:gd name="T18" fmla="*/ 856 w 2480"/>
              <a:gd name="T19" fmla="*/ 591 h 1173"/>
              <a:gd name="T20" fmla="*/ 826 w 2480"/>
              <a:gd name="T21" fmla="*/ 663 h 1173"/>
              <a:gd name="T22" fmla="*/ 796 w 2480"/>
              <a:gd name="T23" fmla="*/ 727 h 1173"/>
              <a:gd name="T24" fmla="*/ 765 w 2480"/>
              <a:gd name="T25" fmla="*/ 790 h 1173"/>
              <a:gd name="T26" fmla="*/ 717 w 2480"/>
              <a:gd name="T27" fmla="*/ 862 h 1173"/>
              <a:gd name="T28" fmla="*/ 653 w 2480"/>
              <a:gd name="T29" fmla="*/ 932 h 1173"/>
              <a:gd name="T30" fmla="*/ 592 w 2480"/>
              <a:gd name="T31" fmla="*/ 981 h 1173"/>
              <a:gd name="T32" fmla="*/ 506 w 2480"/>
              <a:gd name="T33" fmla="*/ 1031 h 1173"/>
              <a:gd name="T34" fmla="*/ 423 w 2480"/>
              <a:gd name="T35" fmla="*/ 1063 h 1173"/>
              <a:gd name="T36" fmla="*/ 333 w 2480"/>
              <a:gd name="T37" fmla="*/ 1089 h 1173"/>
              <a:gd name="T38" fmla="*/ 258 w 2480"/>
              <a:gd name="T39" fmla="*/ 1108 h 1173"/>
              <a:gd name="T40" fmla="*/ 155 w 2480"/>
              <a:gd name="T41" fmla="*/ 1129 h 1173"/>
              <a:gd name="T42" fmla="*/ 54 w 2480"/>
              <a:gd name="T43" fmla="*/ 1146 h 1173"/>
              <a:gd name="T44" fmla="*/ 2480 w 2480"/>
              <a:gd name="T45" fmla="*/ 1170 h 1173"/>
              <a:gd name="T46" fmla="*/ 2395 w 2480"/>
              <a:gd name="T47" fmla="*/ 1143 h 1173"/>
              <a:gd name="T48" fmla="*/ 2341 w 2480"/>
              <a:gd name="T49" fmla="*/ 1132 h 1173"/>
              <a:gd name="T50" fmla="*/ 2224 w 2480"/>
              <a:gd name="T51" fmla="*/ 1104 h 1173"/>
              <a:gd name="T52" fmla="*/ 2118 w 2480"/>
              <a:gd name="T53" fmla="*/ 1071 h 1173"/>
              <a:gd name="T54" fmla="*/ 2011 w 2480"/>
              <a:gd name="T55" fmla="*/ 1029 h 1173"/>
              <a:gd name="T56" fmla="*/ 1980 w 2480"/>
              <a:gd name="T57" fmla="*/ 1013 h 1173"/>
              <a:gd name="T58" fmla="*/ 1914 w 2480"/>
              <a:gd name="T59" fmla="*/ 969 h 1173"/>
              <a:gd name="T60" fmla="*/ 1859 w 2480"/>
              <a:gd name="T61" fmla="*/ 915 h 1173"/>
              <a:gd name="T62" fmla="*/ 1801 w 2480"/>
              <a:gd name="T63" fmla="*/ 845 h 1173"/>
              <a:gd name="T64" fmla="*/ 1765 w 2480"/>
              <a:gd name="T65" fmla="*/ 792 h 1173"/>
              <a:gd name="T66" fmla="*/ 1735 w 2480"/>
              <a:gd name="T67" fmla="*/ 729 h 1173"/>
              <a:gd name="T68" fmla="*/ 1710 w 2480"/>
              <a:gd name="T69" fmla="*/ 674 h 1173"/>
              <a:gd name="T70" fmla="*/ 1686 w 2480"/>
              <a:gd name="T71" fmla="*/ 619 h 1173"/>
              <a:gd name="T72" fmla="*/ 1651 w 2480"/>
              <a:gd name="T73" fmla="*/ 546 h 1173"/>
              <a:gd name="T74" fmla="*/ 1618 w 2480"/>
              <a:gd name="T75" fmla="*/ 476 h 1173"/>
              <a:gd name="T76" fmla="*/ 1580 w 2480"/>
              <a:gd name="T77" fmla="*/ 397 h 1173"/>
              <a:gd name="T78" fmla="*/ 1543 w 2480"/>
              <a:gd name="T79" fmla="*/ 322 h 1173"/>
              <a:gd name="T80" fmla="*/ 1506 w 2480"/>
              <a:gd name="T81" fmla="*/ 251 h 1173"/>
              <a:gd name="T82" fmla="*/ 1479 w 2480"/>
              <a:gd name="T83" fmla="*/ 203 h 1173"/>
              <a:gd name="T84" fmla="*/ 1449 w 2480"/>
              <a:gd name="T85" fmla="*/ 150 h 1173"/>
              <a:gd name="T86" fmla="*/ 1423 w 2480"/>
              <a:gd name="T87" fmla="*/ 114 h 1173"/>
              <a:gd name="T88" fmla="*/ 1407 w 2480"/>
              <a:gd name="T89" fmla="*/ 95 h 1173"/>
              <a:gd name="T90" fmla="*/ 1378 w 2480"/>
              <a:gd name="T91" fmla="*/ 62 h 1173"/>
              <a:gd name="T92" fmla="*/ 1341 w 2480"/>
              <a:gd name="T93" fmla="*/ 30 h 1173"/>
              <a:gd name="T94" fmla="*/ 1286 w 2480"/>
              <a:gd name="T95" fmla="*/ 4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480" h="1173">
                <a:moveTo>
                  <a:pt x="1260" y="0"/>
                </a:moveTo>
                <a:lnTo>
                  <a:pt x="1236" y="5"/>
                </a:lnTo>
                <a:lnTo>
                  <a:pt x="1209" y="12"/>
                </a:lnTo>
                <a:lnTo>
                  <a:pt x="1179" y="27"/>
                </a:lnTo>
                <a:lnTo>
                  <a:pt x="1155" y="45"/>
                </a:lnTo>
                <a:lnTo>
                  <a:pt x="1132" y="66"/>
                </a:lnTo>
                <a:lnTo>
                  <a:pt x="1114" y="85"/>
                </a:lnTo>
                <a:lnTo>
                  <a:pt x="1099" y="106"/>
                </a:lnTo>
                <a:lnTo>
                  <a:pt x="1082" y="131"/>
                </a:lnTo>
                <a:lnTo>
                  <a:pt x="1070" y="149"/>
                </a:lnTo>
                <a:lnTo>
                  <a:pt x="1054" y="175"/>
                </a:lnTo>
                <a:lnTo>
                  <a:pt x="1040" y="197"/>
                </a:lnTo>
                <a:lnTo>
                  <a:pt x="1024" y="223"/>
                </a:lnTo>
                <a:lnTo>
                  <a:pt x="1015" y="240"/>
                </a:lnTo>
                <a:lnTo>
                  <a:pt x="1003" y="262"/>
                </a:lnTo>
                <a:lnTo>
                  <a:pt x="994" y="282"/>
                </a:lnTo>
                <a:lnTo>
                  <a:pt x="984" y="300"/>
                </a:lnTo>
                <a:lnTo>
                  <a:pt x="975" y="320"/>
                </a:lnTo>
                <a:lnTo>
                  <a:pt x="964" y="344"/>
                </a:lnTo>
                <a:lnTo>
                  <a:pt x="951" y="373"/>
                </a:lnTo>
                <a:lnTo>
                  <a:pt x="941" y="395"/>
                </a:lnTo>
                <a:lnTo>
                  <a:pt x="933" y="412"/>
                </a:lnTo>
                <a:lnTo>
                  <a:pt x="921" y="437"/>
                </a:lnTo>
                <a:lnTo>
                  <a:pt x="910" y="462"/>
                </a:lnTo>
                <a:lnTo>
                  <a:pt x="902" y="479"/>
                </a:lnTo>
                <a:lnTo>
                  <a:pt x="890" y="506"/>
                </a:lnTo>
                <a:lnTo>
                  <a:pt x="881" y="528"/>
                </a:lnTo>
                <a:lnTo>
                  <a:pt x="873" y="549"/>
                </a:lnTo>
                <a:lnTo>
                  <a:pt x="865" y="570"/>
                </a:lnTo>
                <a:lnTo>
                  <a:pt x="856" y="591"/>
                </a:lnTo>
                <a:lnTo>
                  <a:pt x="848" y="612"/>
                </a:lnTo>
                <a:lnTo>
                  <a:pt x="839" y="633"/>
                </a:lnTo>
                <a:lnTo>
                  <a:pt x="826" y="663"/>
                </a:lnTo>
                <a:lnTo>
                  <a:pt x="814" y="690"/>
                </a:lnTo>
                <a:lnTo>
                  <a:pt x="805" y="708"/>
                </a:lnTo>
                <a:lnTo>
                  <a:pt x="796" y="727"/>
                </a:lnTo>
                <a:lnTo>
                  <a:pt x="787" y="747"/>
                </a:lnTo>
                <a:lnTo>
                  <a:pt x="778" y="765"/>
                </a:lnTo>
                <a:lnTo>
                  <a:pt x="765" y="790"/>
                </a:lnTo>
                <a:lnTo>
                  <a:pt x="751" y="814"/>
                </a:lnTo>
                <a:lnTo>
                  <a:pt x="735" y="838"/>
                </a:lnTo>
                <a:lnTo>
                  <a:pt x="717" y="862"/>
                </a:lnTo>
                <a:lnTo>
                  <a:pt x="699" y="885"/>
                </a:lnTo>
                <a:lnTo>
                  <a:pt x="677" y="907"/>
                </a:lnTo>
                <a:lnTo>
                  <a:pt x="653" y="932"/>
                </a:lnTo>
                <a:lnTo>
                  <a:pt x="636" y="947"/>
                </a:lnTo>
                <a:lnTo>
                  <a:pt x="616" y="963"/>
                </a:lnTo>
                <a:lnTo>
                  <a:pt x="592" y="981"/>
                </a:lnTo>
                <a:lnTo>
                  <a:pt x="572" y="994"/>
                </a:lnTo>
                <a:lnTo>
                  <a:pt x="546" y="1009"/>
                </a:lnTo>
                <a:lnTo>
                  <a:pt x="506" y="1031"/>
                </a:lnTo>
                <a:lnTo>
                  <a:pt x="472" y="1045"/>
                </a:lnTo>
                <a:lnTo>
                  <a:pt x="446" y="1054"/>
                </a:lnTo>
                <a:lnTo>
                  <a:pt x="423" y="1063"/>
                </a:lnTo>
                <a:lnTo>
                  <a:pt x="393" y="1073"/>
                </a:lnTo>
                <a:lnTo>
                  <a:pt x="363" y="1082"/>
                </a:lnTo>
                <a:lnTo>
                  <a:pt x="333" y="1089"/>
                </a:lnTo>
                <a:lnTo>
                  <a:pt x="310" y="1095"/>
                </a:lnTo>
                <a:lnTo>
                  <a:pt x="282" y="1102"/>
                </a:lnTo>
                <a:lnTo>
                  <a:pt x="258" y="1108"/>
                </a:lnTo>
                <a:lnTo>
                  <a:pt x="226" y="1115"/>
                </a:lnTo>
                <a:lnTo>
                  <a:pt x="183" y="1123"/>
                </a:lnTo>
                <a:lnTo>
                  <a:pt x="155" y="1129"/>
                </a:lnTo>
                <a:lnTo>
                  <a:pt x="130" y="1134"/>
                </a:lnTo>
                <a:lnTo>
                  <a:pt x="109" y="1137"/>
                </a:lnTo>
                <a:lnTo>
                  <a:pt x="54" y="1146"/>
                </a:lnTo>
                <a:lnTo>
                  <a:pt x="3" y="1158"/>
                </a:lnTo>
                <a:lnTo>
                  <a:pt x="0" y="1173"/>
                </a:lnTo>
                <a:lnTo>
                  <a:pt x="2480" y="1170"/>
                </a:lnTo>
                <a:lnTo>
                  <a:pt x="2454" y="1161"/>
                </a:lnTo>
                <a:lnTo>
                  <a:pt x="2427" y="1152"/>
                </a:lnTo>
                <a:lnTo>
                  <a:pt x="2395" y="1143"/>
                </a:lnTo>
                <a:lnTo>
                  <a:pt x="2361" y="1138"/>
                </a:lnTo>
                <a:lnTo>
                  <a:pt x="2320" y="1129"/>
                </a:lnTo>
                <a:lnTo>
                  <a:pt x="2341" y="1132"/>
                </a:lnTo>
                <a:lnTo>
                  <a:pt x="2295" y="1123"/>
                </a:lnTo>
                <a:lnTo>
                  <a:pt x="2268" y="1116"/>
                </a:lnTo>
                <a:lnTo>
                  <a:pt x="2224" y="1104"/>
                </a:lnTo>
                <a:lnTo>
                  <a:pt x="2184" y="1092"/>
                </a:lnTo>
                <a:lnTo>
                  <a:pt x="2150" y="1081"/>
                </a:lnTo>
                <a:lnTo>
                  <a:pt x="2118" y="1071"/>
                </a:lnTo>
                <a:lnTo>
                  <a:pt x="2082" y="1059"/>
                </a:lnTo>
                <a:lnTo>
                  <a:pt x="2051" y="1047"/>
                </a:lnTo>
                <a:lnTo>
                  <a:pt x="2011" y="1029"/>
                </a:lnTo>
                <a:lnTo>
                  <a:pt x="1994" y="1020"/>
                </a:lnTo>
                <a:lnTo>
                  <a:pt x="1993" y="1020"/>
                </a:lnTo>
                <a:lnTo>
                  <a:pt x="1980" y="1013"/>
                </a:lnTo>
                <a:lnTo>
                  <a:pt x="1956" y="1001"/>
                </a:lnTo>
                <a:lnTo>
                  <a:pt x="1936" y="986"/>
                </a:lnTo>
                <a:lnTo>
                  <a:pt x="1914" y="969"/>
                </a:lnTo>
                <a:lnTo>
                  <a:pt x="1898" y="955"/>
                </a:lnTo>
                <a:lnTo>
                  <a:pt x="1880" y="938"/>
                </a:lnTo>
                <a:lnTo>
                  <a:pt x="1859" y="915"/>
                </a:lnTo>
                <a:lnTo>
                  <a:pt x="1838" y="891"/>
                </a:lnTo>
                <a:lnTo>
                  <a:pt x="1820" y="868"/>
                </a:lnTo>
                <a:lnTo>
                  <a:pt x="1801" y="845"/>
                </a:lnTo>
                <a:lnTo>
                  <a:pt x="1788" y="825"/>
                </a:lnTo>
                <a:lnTo>
                  <a:pt x="1776" y="809"/>
                </a:lnTo>
                <a:lnTo>
                  <a:pt x="1765" y="792"/>
                </a:lnTo>
                <a:lnTo>
                  <a:pt x="1754" y="772"/>
                </a:lnTo>
                <a:lnTo>
                  <a:pt x="1744" y="751"/>
                </a:lnTo>
                <a:lnTo>
                  <a:pt x="1735" y="729"/>
                </a:lnTo>
                <a:lnTo>
                  <a:pt x="1725" y="707"/>
                </a:lnTo>
                <a:lnTo>
                  <a:pt x="1718" y="692"/>
                </a:lnTo>
                <a:lnTo>
                  <a:pt x="1710" y="674"/>
                </a:lnTo>
                <a:lnTo>
                  <a:pt x="1703" y="657"/>
                </a:lnTo>
                <a:lnTo>
                  <a:pt x="1695" y="641"/>
                </a:lnTo>
                <a:lnTo>
                  <a:pt x="1686" y="619"/>
                </a:lnTo>
                <a:lnTo>
                  <a:pt x="1676" y="598"/>
                </a:lnTo>
                <a:lnTo>
                  <a:pt x="1663" y="568"/>
                </a:lnTo>
                <a:lnTo>
                  <a:pt x="1651" y="546"/>
                </a:lnTo>
                <a:lnTo>
                  <a:pt x="1639" y="522"/>
                </a:lnTo>
                <a:lnTo>
                  <a:pt x="1627" y="497"/>
                </a:lnTo>
                <a:lnTo>
                  <a:pt x="1618" y="476"/>
                </a:lnTo>
                <a:lnTo>
                  <a:pt x="1607" y="452"/>
                </a:lnTo>
                <a:lnTo>
                  <a:pt x="1597" y="430"/>
                </a:lnTo>
                <a:lnTo>
                  <a:pt x="1580" y="397"/>
                </a:lnTo>
                <a:lnTo>
                  <a:pt x="1566" y="366"/>
                </a:lnTo>
                <a:lnTo>
                  <a:pt x="1553" y="340"/>
                </a:lnTo>
                <a:lnTo>
                  <a:pt x="1543" y="322"/>
                </a:lnTo>
                <a:lnTo>
                  <a:pt x="1531" y="298"/>
                </a:lnTo>
                <a:lnTo>
                  <a:pt x="1517" y="271"/>
                </a:lnTo>
                <a:lnTo>
                  <a:pt x="1506" y="251"/>
                </a:lnTo>
                <a:lnTo>
                  <a:pt x="1497" y="236"/>
                </a:lnTo>
                <a:lnTo>
                  <a:pt x="1490" y="223"/>
                </a:lnTo>
                <a:lnTo>
                  <a:pt x="1479" y="203"/>
                </a:lnTo>
                <a:lnTo>
                  <a:pt x="1468" y="183"/>
                </a:lnTo>
                <a:lnTo>
                  <a:pt x="1459" y="167"/>
                </a:lnTo>
                <a:lnTo>
                  <a:pt x="1449" y="150"/>
                </a:lnTo>
                <a:lnTo>
                  <a:pt x="1438" y="135"/>
                </a:lnTo>
                <a:lnTo>
                  <a:pt x="1429" y="125"/>
                </a:lnTo>
                <a:lnTo>
                  <a:pt x="1423" y="114"/>
                </a:lnTo>
                <a:lnTo>
                  <a:pt x="1417" y="107"/>
                </a:lnTo>
                <a:lnTo>
                  <a:pt x="1411" y="99"/>
                </a:lnTo>
                <a:lnTo>
                  <a:pt x="1407" y="95"/>
                </a:lnTo>
                <a:lnTo>
                  <a:pt x="1399" y="86"/>
                </a:lnTo>
                <a:lnTo>
                  <a:pt x="1389" y="74"/>
                </a:lnTo>
                <a:lnTo>
                  <a:pt x="1378" y="62"/>
                </a:lnTo>
                <a:lnTo>
                  <a:pt x="1366" y="50"/>
                </a:lnTo>
                <a:lnTo>
                  <a:pt x="1354" y="39"/>
                </a:lnTo>
                <a:lnTo>
                  <a:pt x="1341" y="30"/>
                </a:lnTo>
                <a:lnTo>
                  <a:pt x="1327" y="19"/>
                </a:lnTo>
                <a:lnTo>
                  <a:pt x="1306" y="11"/>
                </a:lnTo>
                <a:lnTo>
                  <a:pt x="1286" y="4"/>
                </a:lnTo>
                <a:lnTo>
                  <a:pt x="1261" y="0"/>
                </a:lnTo>
              </a:path>
            </a:pathLst>
          </a:cu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180229" name="Line 5"/>
          <p:cNvSpPr>
            <a:spLocks noChangeShapeType="1"/>
          </p:cNvSpPr>
          <p:nvPr/>
        </p:nvSpPr>
        <p:spPr bwMode="auto">
          <a:xfrm>
            <a:off x="4686300" y="4457700"/>
            <a:ext cx="0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5153025" y="2784475"/>
            <a:ext cx="7826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= 1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4538663" y="4705350"/>
            <a:ext cx="3238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i="1"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180232" name="Text Box 8"/>
          <p:cNvSpPr txBox="1">
            <a:spLocks noChangeArrowheads="1"/>
          </p:cNvSpPr>
          <p:nvPr/>
        </p:nvSpPr>
        <p:spPr bwMode="auto">
          <a:xfrm>
            <a:off x="6907213" y="4341813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</a:p>
        </p:txBody>
      </p:sp>
      <p:sp>
        <p:nvSpPr>
          <p:cNvPr id="180233" name="Rectangle 9"/>
          <p:cNvSpPr>
            <a:spLocks noChangeArrowheads="1"/>
          </p:cNvSpPr>
          <p:nvPr/>
        </p:nvSpPr>
        <p:spPr bwMode="auto">
          <a:xfrm>
            <a:off x="1104900" y="1282700"/>
            <a:ext cx="7175500" cy="1098550"/>
          </a:xfrm>
          <a:prstGeom prst="rect">
            <a:avLst/>
          </a:pr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letter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used to designate the standard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normal random variable.</a:t>
            </a:r>
          </a:p>
        </p:txBody>
      </p:sp>
      <p:sp>
        <p:nvSpPr>
          <p:cNvPr id="180234" name="Rectangle 10"/>
          <p:cNvSpPr>
            <a:spLocks noChangeArrowheads="1"/>
          </p:cNvSpPr>
          <p:nvPr/>
        </p:nvSpPr>
        <p:spPr bwMode="auto"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 Normal Probability Distribution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695325" y="1122363"/>
            <a:ext cx="7772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Converting to the Standard Normal Distribution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 Normal Probability Distribution</a:t>
            </a:r>
          </a:p>
        </p:txBody>
      </p:sp>
      <p:sp>
        <p:nvSpPr>
          <p:cNvPr id="179203" name="Rectangle 3"/>
          <p:cNvSpPr>
            <a:spLocks noChangeArrowheads="1"/>
          </p:cNvSpPr>
          <p:nvPr/>
        </p:nvSpPr>
        <p:spPr bwMode="auto">
          <a:xfrm>
            <a:off x="3557588" y="1731963"/>
            <a:ext cx="1981200" cy="1109662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9205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3925888" y="1881188"/>
          <a:ext cx="1190625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18" name="Equation" r:id="rId4" imgW="1103040" imgH="696600" progId="Equation.DSMT4">
                  <p:embed/>
                </p:oleObj>
              </mc:Choice>
              <mc:Fallback>
                <p:oleObj name="Equation" r:id="rId4" imgW="1103040" imgH="696600" progId="Equation.DSMT4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1881188"/>
                        <a:ext cx="1190625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1104900" y="2952750"/>
            <a:ext cx="6781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We can think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as a measure of the number of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standard deviations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from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4775"/>
            <a:ext cx="7772400" cy="706438"/>
          </a:xfrm>
          <a:noFill/>
          <a:ln/>
        </p:spPr>
        <p:txBody>
          <a:bodyPr/>
          <a:lstStyle/>
          <a:p>
            <a:r>
              <a:rPr lang="en-US"/>
              <a:t>Example:  Pep Zone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122363"/>
            <a:ext cx="7810500" cy="2897187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Standard Normal Probability Distribution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Pep Zone sells auto parts and supplies including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a popular multi-grade motor oil.  When the stock of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this oil drops to 20 gallons, a replenishment order is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placed.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690563" y="1122363"/>
            <a:ext cx="7772400" cy="362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 Normal Probability Distribution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The store manager is concerned that sales are being lost due to stockouts while waiting for an order.  It has been determined that demand during replenishment lead-time is normally distributed with a mean of 15 gallons and a standard deviation of 6 gallons.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The manager would like to know the probability of a stockout,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&gt; 20).  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4" name="Rectangle 202"/>
          <p:cNvSpPr>
            <a:spLocks noChangeArrowheads="1"/>
          </p:cNvSpPr>
          <p:nvPr/>
        </p:nvSpPr>
        <p:spPr bwMode="auto">
          <a:xfrm>
            <a:off x="3390900" y="2565400"/>
            <a:ext cx="2305050" cy="140970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)/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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= (20 - 15)/6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= .83</a:t>
            </a: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690563" y="1154113"/>
            <a:ext cx="7772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for the Stockout Probability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  <p:sp>
        <p:nvSpPr>
          <p:cNvPr id="105584" name="Rectangle 112"/>
          <p:cNvSpPr>
            <a:spLocks noChangeArrowheads="1"/>
          </p:cNvSpPr>
          <p:nvPr/>
        </p:nvSpPr>
        <p:spPr bwMode="auto">
          <a:xfrm>
            <a:off x="1104900" y="1670050"/>
            <a:ext cx="7537450" cy="75565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Step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1:  Convert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the standard normal distribution.</a:t>
            </a:r>
          </a:p>
        </p:txBody>
      </p:sp>
      <p:sp>
        <p:nvSpPr>
          <p:cNvPr id="105676" name="Rectangle 204"/>
          <p:cNvSpPr>
            <a:spLocks noChangeArrowheads="1"/>
          </p:cNvSpPr>
          <p:nvPr/>
        </p:nvSpPr>
        <p:spPr bwMode="auto">
          <a:xfrm>
            <a:off x="1104900" y="4222750"/>
            <a:ext cx="7537450" cy="106045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Step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2:  Find the area under the standard normal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curve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between the mean and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.83.</a:t>
            </a:r>
          </a:p>
        </p:txBody>
      </p:sp>
      <p:sp>
        <p:nvSpPr>
          <p:cNvPr id="105678" name="Rectangle 206"/>
          <p:cNvSpPr>
            <a:spLocks noChangeArrowheads="1"/>
          </p:cNvSpPr>
          <p:nvPr/>
        </p:nvSpPr>
        <p:spPr bwMode="auto">
          <a:xfrm>
            <a:off x="3390900" y="5441950"/>
            <a:ext cx="2305050" cy="72390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see next slide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695325" y="1155700"/>
            <a:ext cx="7772400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 Table for the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Standard Normal Distribution</a:t>
            </a:r>
          </a:p>
        </p:txBody>
      </p:sp>
      <p:graphicFrame>
        <p:nvGraphicFramePr>
          <p:cNvPr id="187395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800100" y="2120900"/>
          <a:ext cx="784860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91" name="Worksheet" r:id="rId4" imgW="4067538" imgH="1533754" progId="Excel.Sheet.8">
                  <p:embed/>
                </p:oleObj>
              </mc:Choice>
              <mc:Fallback>
                <p:oleObj name="Worksheet" r:id="rId4" imgW="4067538" imgH="1533754" progId="Excel.Shee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120900"/>
                        <a:ext cx="7848600" cy="29464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993366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993366"/>
                          </a:gs>
                          <a:gs pos="100000">
                            <a:srgbClr val="993366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84" name="Rectangle 92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  <p:sp>
        <p:nvSpPr>
          <p:cNvPr id="187485" name="Oval 93"/>
          <p:cNvSpPr>
            <a:spLocks noChangeArrowheads="1"/>
          </p:cNvSpPr>
          <p:nvPr/>
        </p:nvSpPr>
        <p:spPr bwMode="auto">
          <a:xfrm>
            <a:off x="3571875" y="2073275"/>
            <a:ext cx="590550" cy="419100"/>
          </a:xfrm>
          <a:prstGeom prst="ellips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6" name="Oval 94"/>
          <p:cNvSpPr>
            <a:spLocks noChangeArrowheads="1"/>
          </p:cNvSpPr>
          <p:nvPr/>
        </p:nvSpPr>
        <p:spPr bwMode="auto">
          <a:xfrm>
            <a:off x="784225" y="3908425"/>
            <a:ext cx="527050" cy="419100"/>
          </a:xfrm>
          <a:prstGeom prst="ellips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7" name="Oval 95"/>
          <p:cNvSpPr>
            <a:spLocks noChangeArrowheads="1"/>
          </p:cNvSpPr>
          <p:nvPr/>
        </p:nvSpPr>
        <p:spPr bwMode="auto">
          <a:xfrm>
            <a:off x="3482975" y="3892550"/>
            <a:ext cx="835025" cy="466725"/>
          </a:xfrm>
          <a:prstGeom prst="ellips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79" name="Line 187"/>
          <p:cNvSpPr>
            <a:spLocks noChangeShapeType="1"/>
          </p:cNvSpPr>
          <p:nvPr/>
        </p:nvSpPr>
        <p:spPr bwMode="auto">
          <a:xfrm flipV="1">
            <a:off x="1314450" y="4095750"/>
            <a:ext cx="2114550" cy="6350"/>
          </a:xfrm>
          <a:prstGeom prst="line">
            <a:avLst/>
          </a:prstGeom>
          <a:noFill/>
          <a:ln w="28575">
            <a:solidFill>
              <a:srgbClr val="66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580" name="Line 188"/>
          <p:cNvSpPr>
            <a:spLocks noChangeShapeType="1"/>
          </p:cNvSpPr>
          <p:nvPr/>
        </p:nvSpPr>
        <p:spPr bwMode="auto">
          <a:xfrm rot="5400000" flipV="1">
            <a:off x="3200400" y="3200400"/>
            <a:ext cx="1384300" cy="0"/>
          </a:xfrm>
          <a:prstGeom prst="line">
            <a:avLst/>
          </a:prstGeom>
          <a:noFill/>
          <a:ln w="28575">
            <a:solidFill>
              <a:srgbClr val="66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581" name="AutoShape 189"/>
          <p:cNvSpPr>
            <a:spLocks noChangeArrowheads="1"/>
          </p:cNvSpPr>
          <p:nvPr/>
        </p:nvSpPr>
        <p:spPr bwMode="auto">
          <a:xfrm>
            <a:off x="3829050" y="5276850"/>
            <a:ext cx="2724150" cy="609600"/>
          </a:xfrm>
          <a:prstGeom prst="wedgeEllipseCallout">
            <a:avLst>
              <a:gd name="adj1" fmla="val -37704"/>
              <a:gd name="adj2" fmla="val -195051"/>
            </a:avLst>
          </a:prstGeom>
          <a:gradFill rotWithShape="0">
            <a:gsLst>
              <a:gs pos="0">
                <a:srgbClr val="969696">
                  <a:gamma/>
                  <a:shade val="46275"/>
                  <a:invGamma/>
                </a:srgbClr>
              </a:gs>
              <a:gs pos="50000">
                <a:srgbClr val="969696"/>
              </a:gs>
              <a:gs pos="100000">
                <a:srgbClr val="969696">
                  <a:gamma/>
                  <a:shade val="46275"/>
                  <a:invGamma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(0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.83)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690563" y="144463"/>
            <a:ext cx="77724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Continuous Random Variables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690563" y="1122363"/>
            <a:ext cx="7886700" cy="427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Examples of continuous random variables include the following: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number of ounces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of soup placed in a can labeled “8 ounces”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flight time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of an airplane traveling from Chicago to New York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lifetime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of the picture tube in a new television set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drilling depth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required to reach oil in an offshore drilling operation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ChangeArrowheads="1"/>
          </p:cNvSpPr>
          <p:nvPr/>
        </p:nvSpPr>
        <p:spPr bwMode="auto">
          <a:xfrm>
            <a:off x="2533650" y="2997200"/>
            <a:ext cx="4305300" cy="1733550"/>
          </a:xfrm>
          <a:prstGeom prst="rect">
            <a:avLst/>
          </a:prstGeom>
          <a:gradFill rotWithShape="0">
            <a:gsLst>
              <a:gs pos="0">
                <a:srgbClr val="969696">
                  <a:gamma/>
                  <a:shade val="46275"/>
                  <a:invGamma/>
                </a:srgbClr>
              </a:gs>
              <a:gs pos="50000">
                <a:srgbClr val="969696"/>
              </a:gs>
              <a:gs pos="100000">
                <a:srgbClr val="969696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&gt; .83) = .5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(0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.83)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	       = 1- .2967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=   .2033</a:t>
            </a: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690563" y="1166813"/>
            <a:ext cx="77724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for the Stockout Probability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1104900" y="1682750"/>
            <a:ext cx="7537450" cy="107950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Step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3:  Compute the area under the standard normal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curve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 the right of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.83.</a:t>
            </a:r>
          </a:p>
        </p:txBody>
      </p:sp>
      <p:sp>
        <p:nvSpPr>
          <p:cNvPr id="198755" name="Oval 99"/>
          <p:cNvSpPr>
            <a:spLocks noChangeArrowheads="1"/>
          </p:cNvSpPr>
          <p:nvPr/>
        </p:nvSpPr>
        <p:spPr bwMode="auto">
          <a:xfrm>
            <a:off x="4340225" y="4038600"/>
            <a:ext cx="1019175" cy="523875"/>
          </a:xfrm>
          <a:prstGeom prst="ellips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756" name="AutoShape 100"/>
          <p:cNvSpPr>
            <a:spLocks noChangeArrowheads="1"/>
          </p:cNvSpPr>
          <p:nvPr/>
        </p:nvSpPr>
        <p:spPr bwMode="auto">
          <a:xfrm>
            <a:off x="1123950" y="4902200"/>
            <a:ext cx="2647950" cy="819150"/>
          </a:xfrm>
          <a:prstGeom prst="wedgeEllipseCallout">
            <a:avLst>
              <a:gd name="adj1" fmla="val 74222"/>
              <a:gd name="adj2" fmla="val -100194"/>
            </a:avLst>
          </a:pr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</a:p>
          <a:p>
            <a:pPr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of a stockout</a:t>
            </a:r>
          </a:p>
        </p:txBody>
      </p:sp>
      <p:sp>
        <p:nvSpPr>
          <p:cNvPr id="198757" name="AutoShape 101"/>
          <p:cNvSpPr>
            <a:spLocks noChangeArrowheads="1"/>
          </p:cNvSpPr>
          <p:nvPr/>
        </p:nvSpPr>
        <p:spPr bwMode="auto">
          <a:xfrm>
            <a:off x="5086350" y="5092700"/>
            <a:ext cx="2000250" cy="552450"/>
          </a:xfrm>
          <a:prstGeom prst="wedgeEllipseCallout">
            <a:avLst>
              <a:gd name="adj1" fmla="val -52222"/>
              <a:gd name="adj2" fmla="val -141667"/>
            </a:avLst>
          </a:prstGeom>
          <a:gradFill flip="none" rotWithShape="1">
            <a:gsLst>
              <a:gs pos="0">
                <a:srgbClr val="018B99">
                  <a:shade val="30000"/>
                  <a:satMod val="115000"/>
                </a:srgbClr>
              </a:gs>
              <a:gs pos="50000">
                <a:srgbClr val="018B99">
                  <a:shade val="67500"/>
                  <a:satMod val="115000"/>
                </a:srgbClr>
              </a:gs>
              <a:gs pos="100000">
                <a:srgbClr val="018B99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&gt; 20)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6" name="Rectangle 310"/>
          <p:cNvSpPr>
            <a:spLocks noChangeArrowheads="1"/>
          </p:cNvSpPr>
          <p:nvPr/>
        </p:nvSpPr>
        <p:spPr bwMode="auto">
          <a:xfrm>
            <a:off x="1524000" y="1720850"/>
            <a:ext cx="6286500" cy="4152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6605" name="Rectangle 109"/>
          <p:cNvSpPr>
            <a:spLocks noChangeArrowheads="1"/>
          </p:cNvSpPr>
          <p:nvPr/>
        </p:nvSpPr>
        <p:spPr bwMode="auto">
          <a:xfrm>
            <a:off x="690563" y="1166813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for the Stockout Probability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</a:p>
        </p:txBody>
      </p:sp>
      <p:sp>
        <p:nvSpPr>
          <p:cNvPr id="106606" name="Freeform 110"/>
          <p:cNvSpPr>
            <a:spLocks/>
          </p:cNvSpPr>
          <p:nvPr/>
        </p:nvSpPr>
        <p:spPr bwMode="auto">
          <a:xfrm>
            <a:off x="2143125" y="2071688"/>
            <a:ext cx="4543425" cy="3060700"/>
          </a:xfrm>
          <a:custGeom>
            <a:avLst/>
            <a:gdLst>
              <a:gd name="T0" fmla="*/ 1355 w 2862"/>
              <a:gd name="T1" fmla="*/ 16 h 1928"/>
              <a:gd name="T2" fmla="*/ 1263 w 2862"/>
              <a:gd name="T3" fmla="*/ 104 h 1928"/>
              <a:gd name="T4" fmla="*/ 1204 w 2862"/>
              <a:gd name="T5" fmla="*/ 196 h 1928"/>
              <a:gd name="T6" fmla="*/ 1144 w 2862"/>
              <a:gd name="T7" fmla="*/ 314 h 1928"/>
              <a:gd name="T8" fmla="*/ 1102 w 2862"/>
              <a:gd name="T9" fmla="*/ 408 h 1928"/>
              <a:gd name="T10" fmla="*/ 1062 w 2862"/>
              <a:gd name="T11" fmla="*/ 504 h 1928"/>
              <a:gd name="T12" fmla="*/ 1020 w 2862"/>
              <a:gd name="T13" fmla="*/ 624 h 1928"/>
              <a:gd name="T14" fmla="*/ 980 w 2862"/>
              <a:gd name="T15" fmla="*/ 736 h 1928"/>
              <a:gd name="T16" fmla="*/ 950 w 2862"/>
              <a:gd name="T17" fmla="*/ 852 h 1928"/>
              <a:gd name="T18" fmla="*/ 921 w 2862"/>
              <a:gd name="T19" fmla="*/ 974 h 1928"/>
              <a:gd name="T20" fmla="*/ 885 w 2862"/>
              <a:gd name="T21" fmla="*/ 1072 h 1928"/>
              <a:gd name="T22" fmla="*/ 843 w 2862"/>
              <a:gd name="T23" fmla="*/ 1186 h 1928"/>
              <a:gd name="T24" fmla="*/ 811 w 2862"/>
              <a:gd name="T25" fmla="*/ 1288 h 1928"/>
              <a:gd name="T26" fmla="*/ 753 w 2862"/>
              <a:gd name="T27" fmla="*/ 1406 h 1928"/>
              <a:gd name="T28" fmla="*/ 675 w 2862"/>
              <a:gd name="T29" fmla="*/ 1520 h 1928"/>
              <a:gd name="T30" fmla="*/ 603 w 2862"/>
              <a:gd name="T31" fmla="*/ 1616 h 1928"/>
              <a:gd name="T32" fmla="*/ 507 w 2862"/>
              <a:gd name="T33" fmla="*/ 1688 h 1928"/>
              <a:gd name="T34" fmla="*/ 398 w 2862"/>
              <a:gd name="T35" fmla="*/ 1738 h 1928"/>
              <a:gd name="T36" fmla="*/ 291 w 2862"/>
              <a:gd name="T37" fmla="*/ 1784 h 1928"/>
              <a:gd name="T38" fmla="*/ 199 w 2862"/>
              <a:gd name="T39" fmla="*/ 1820 h 1928"/>
              <a:gd name="T40" fmla="*/ 75 w 2862"/>
              <a:gd name="T41" fmla="*/ 1860 h 1928"/>
              <a:gd name="T42" fmla="*/ 2 w 2862"/>
              <a:gd name="T43" fmla="*/ 1882 h 1928"/>
              <a:gd name="T44" fmla="*/ 2860 w 2862"/>
              <a:gd name="T45" fmla="*/ 1928 h 1928"/>
              <a:gd name="T46" fmla="*/ 2816 w 2862"/>
              <a:gd name="T47" fmla="*/ 1874 h 1928"/>
              <a:gd name="T48" fmla="*/ 2694 w 2862"/>
              <a:gd name="T49" fmla="*/ 1846 h 1928"/>
              <a:gd name="T50" fmla="*/ 2577 w 2862"/>
              <a:gd name="T51" fmla="*/ 1804 h 1928"/>
              <a:gd name="T52" fmla="*/ 2463 w 2862"/>
              <a:gd name="T53" fmla="*/ 1756 h 1928"/>
              <a:gd name="T54" fmla="*/ 2342 w 2862"/>
              <a:gd name="T55" fmla="*/ 1700 h 1928"/>
              <a:gd name="T56" fmla="*/ 2284 w 2862"/>
              <a:gd name="T57" fmla="*/ 1664 h 1928"/>
              <a:gd name="T58" fmla="*/ 2204 w 2862"/>
              <a:gd name="T59" fmla="*/ 1594 h 1928"/>
              <a:gd name="T60" fmla="*/ 2122 w 2862"/>
              <a:gd name="T61" fmla="*/ 1502 h 1928"/>
              <a:gd name="T62" fmla="*/ 2066 w 2862"/>
              <a:gd name="T63" fmla="*/ 1406 h 1928"/>
              <a:gd name="T64" fmla="*/ 2014 w 2862"/>
              <a:gd name="T65" fmla="*/ 1306 h 1928"/>
              <a:gd name="T66" fmla="*/ 1970 w 2862"/>
              <a:gd name="T67" fmla="*/ 1196 h 1928"/>
              <a:gd name="T68" fmla="*/ 1940 w 2862"/>
              <a:gd name="T69" fmla="*/ 1114 h 1928"/>
              <a:gd name="T70" fmla="*/ 1914 w 2862"/>
              <a:gd name="T71" fmla="*/ 1028 h 1928"/>
              <a:gd name="T72" fmla="*/ 1878 w 2862"/>
              <a:gd name="T73" fmla="*/ 900 h 1928"/>
              <a:gd name="T74" fmla="*/ 1842 w 2862"/>
              <a:gd name="T75" fmla="*/ 770 h 1928"/>
              <a:gd name="T76" fmla="*/ 1803 w 2862"/>
              <a:gd name="T77" fmla="*/ 652 h 1928"/>
              <a:gd name="T78" fmla="*/ 1761 w 2862"/>
              <a:gd name="T79" fmla="*/ 526 h 1928"/>
              <a:gd name="T80" fmla="*/ 1715 w 2862"/>
              <a:gd name="T81" fmla="*/ 404 h 1928"/>
              <a:gd name="T82" fmla="*/ 1683 w 2862"/>
              <a:gd name="T83" fmla="*/ 332 h 1928"/>
              <a:gd name="T84" fmla="*/ 1634 w 2862"/>
              <a:gd name="T85" fmla="*/ 236 h 1928"/>
              <a:gd name="T86" fmla="*/ 1590 w 2862"/>
              <a:gd name="T87" fmla="*/ 156 h 1928"/>
              <a:gd name="T88" fmla="*/ 1610 w 2862"/>
              <a:gd name="T89" fmla="*/ 190 h 1928"/>
              <a:gd name="T90" fmla="*/ 1587 w 2862"/>
              <a:gd name="T91" fmla="*/ 152 h 1928"/>
              <a:gd name="T92" fmla="*/ 1510 w 2862"/>
              <a:gd name="T93" fmla="*/ 52 h 1928"/>
              <a:gd name="T94" fmla="*/ 1452 w 2862"/>
              <a:gd name="T95" fmla="*/ 8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62" h="1928">
                <a:moveTo>
                  <a:pt x="1430" y="0"/>
                </a:moveTo>
                <a:lnTo>
                  <a:pt x="1387" y="4"/>
                </a:lnTo>
                <a:lnTo>
                  <a:pt x="1355" y="16"/>
                </a:lnTo>
                <a:lnTo>
                  <a:pt x="1319" y="40"/>
                </a:lnTo>
                <a:lnTo>
                  <a:pt x="1292" y="68"/>
                </a:lnTo>
                <a:lnTo>
                  <a:pt x="1263" y="104"/>
                </a:lnTo>
                <a:lnTo>
                  <a:pt x="1239" y="140"/>
                </a:lnTo>
                <a:lnTo>
                  <a:pt x="1221" y="170"/>
                </a:lnTo>
                <a:lnTo>
                  <a:pt x="1204" y="196"/>
                </a:lnTo>
                <a:lnTo>
                  <a:pt x="1179" y="242"/>
                </a:lnTo>
                <a:lnTo>
                  <a:pt x="1162" y="276"/>
                </a:lnTo>
                <a:lnTo>
                  <a:pt x="1144" y="314"/>
                </a:lnTo>
                <a:lnTo>
                  <a:pt x="1132" y="344"/>
                </a:lnTo>
                <a:lnTo>
                  <a:pt x="1114" y="380"/>
                </a:lnTo>
                <a:lnTo>
                  <a:pt x="1102" y="408"/>
                </a:lnTo>
                <a:lnTo>
                  <a:pt x="1090" y="436"/>
                </a:lnTo>
                <a:lnTo>
                  <a:pt x="1076" y="472"/>
                </a:lnTo>
                <a:lnTo>
                  <a:pt x="1062" y="504"/>
                </a:lnTo>
                <a:lnTo>
                  <a:pt x="1048" y="544"/>
                </a:lnTo>
                <a:lnTo>
                  <a:pt x="1036" y="580"/>
                </a:lnTo>
                <a:lnTo>
                  <a:pt x="1020" y="624"/>
                </a:lnTo>
                <a:lnTo>
                  <a:pt x="1014" y="650"/>
                </a:lnTo>
                <a:lnTo>
                  <a:pt x="994" y="690"/>
                </a:lnTo>
                <a:lnTo>
                  <a:pt x="980" y="736"/>
                </a:lnTo>
                <a:lnTo>
                  <a:pt x="970" y="776"/>
                </a:lnTo>
                <a:lnTo>
                  <a:pt x="960" y="814"/>
                </a:lnTo>
                <a:lnTo>
                  <a:pt x="950" y="852"/>
                </a:lnTo>
                <a:lnTo>
                  <a:pt x="940" y="894"/>
                </a:lnTo>
                <a:lnTo>
                  <a:pt x="930" y="938"/>
                </a:lnTo>
                <a:lnTo>
                  <a:pt x="921" y="974"/>
                </a:lnTo>
                <a:lnTo>
                  <a:pt x="915" y="1004"/>
                </a:lnTo>
                <a:lnTo>
                  <a:pt x="903" y="1040"/>
                </a:lnTo>
                <a:lnTo>
                  <a:pt x="885" y="1072"/>
                </a:lnTo>
                <a:lnTo>
                  <a:pt x="873" y="1114"/>
                </a:lnTo>
                <a:lnTo>
                  <a:pt x="855" y="1168"/>
                </a:lnTo>
                <a:lnTo>
                  <a:pt x="843" y="1186"/>
                </a:lnTo>
                <a:lnTo>
                  <a:pt x="837" y="1222"/>
                </a:lnTo>
                <a:lnTo>
                  <a:pt x="823" y="1264"/>
                </a:lnTo>
                <a:lnTo>
                  <a:pt x="811" y="1288"/>
                </a:lnTo>
                <a:lnTo>
                  <a:pt x="789" y="1330"/>
                </a:lnTo>
                <a:lnTo>
                  <a:pt x="771" y="1366"/>
                </a:lnTo>
                <a:lnTo>
                  <a:pt x="753" y="1406"/>
                </a:lnTo>
                <a:lnTo>
                  <a:pt x="729" y="1442"/>
                </a:lnTo>
                <a:lnTo>
                  <a:pt x="712" y="1478"/>
                </a:lnTo>
                <a:lnTo>
                  <a:pt x="675" y="1520"/>
                </a:lnTo>
                <a:lnTo>
                  <a:pt x="658" y="1546"/>
                </a:lnTo>
                <a:lnTo>
                  <a:pt x="626" y="1584"/>
                </a:lnTo>
                <a:lnTo>
                  <a:pt x="603" y="1616"/>
                </a:lnTo>
                <a:lnTo>
                  <a:pt x="579" y="1628"/>
                </a:lnTo>
                <a:lnTo>
                  <a:pt x="549" y="1658"/>
                </a:lnTo>
                <a:lnTo>
                  <a:pt x="507" y="1688"/>
                </a:lnTo>
                <a:lnTo>
                  <a:pt x="462" y="1708"/>
                </a:lnTo>
                <a:lnTo>
                  <a:pt x="428" y="1724"/>
                </a:lnTo>
                <a:lnTo>
                  <a:pt x="398" y="1738"/>
                </a:lnTo>
                <a:lnTo>
                  <a:pt x="362" y="1756"/>
                </a:lnTo>
                <a:lnTo>
                  <a:pt x="327" y="1772"/>
                </a:lnTo>
                <a:lnTo>
                  <a:pt x="291" y="1784"/>
                </a:lnTo>
                <a:lnTo>
                  <a:pt x="274" y="1792"/>
                </a:lnTo>
                <a:lnTo>
                  <a:pt x="238" y="1804"/>
                </a:lnTo>
                <a:lnTo>
                  <a:pt x="199" y="1820"/>
                </a:lnTo>
                <a:lnTo>
                  <a:pt x="159" y="1832"/>
                </a:lnTo>
                <a:lnTo>
                  <a:pt x="114" y="1846"/>
                </a:lnTo>
                <a:lnTo>
                  <a:pt x="75" y="1860"/>
                </a:lnTo>
                <a:lnTo>
                  <a:pt x="38" y="1870"/>
                </a:lnTo>
                <a:lnTo>
                  <a:pt x="16" y="1876"/>
                </a:lnTo>
                <a:lnTo>
                  <a:pt x="2" y="1882"/>
                </a:lnTo>
                <a:lnTo>
                  <a:pt x="0" y="1902"/>
                </a:lnTo>
                <a:lnTo>
                  <a:pt x="2" y="1924"/>
                </a:lnTo>
                <a:lnTo>
                  <a:pt x="2860" y="1928"/>
                </a:lnTo>
                <a:lnTo>
                  <a:pt x="2860" y="1904"/>
                </a:lnTo>
                <a:lnTo>
                  <a:pt x="2862" y="1886"/>
                </a:lnTo>
                <a:lnTo>
                  <a:pt x="2816" y="1874"/>
                </a:lnTo>
                <a:lnTo>
                  <a:pt x="2764" y="1862"/>
                </a:lnTo>
                <a:lnTo>
                  <a:pt x="2724" y="1852"/>
                </a:lnTo>
                <a:lnTo>
                  <a:pt x="2694" y="1846"/>
                </a:lnTo>
                <a:lnTo>
                  <a:pt x="2668" y="1836"/>
                </a:lnTo>
                <a:lnTo>
                  <a:pt x="2628" y="1822"/>
                </a:lnTo>
                <a:lnTo>
                  <a:pt x="2577" y="1804"/>
                </a:lnTo>
                <a:lnTo>
                  <a:pt x="2535" y="1786"/>
                </a:lnTo>
                <a:lnTo>
                  <a:pt x="2505" y="1774"/>
                </a:lnTo>
                <a:lnTo>
                  <a:pt x="2463" y="1756"/>
                </a:lnTo>
                <a:lnTo>
                  <a:pt x="2424" y="1740"/>
                </a:lnTo>
                <a:lnTo>
                  <a:pt x="2379" y="1720"/>
                </a:lnTo>
                <a:lnTo>
                  <a:pt x="2342" y="1700"/>
                </a:lnTo>
                <a:lnTo>
                  <a:pt x="2316" y="1684"/>
                </a:lnTo>
                <a:lnTo>
                  <a:pt x="2300" y="1670"/>
                </a:lnTo>
                <a:lnTo>
                  <a:pt x="2284" y="1664"/>
                </a:lnTo>
                <a:lnTo>
                  <a:pt x="2260" y="1648"/>
                </a:lnTo>
                <a:lnTo>
                  <a:pt x="2232" y="1622"/>
                </a:lnTo>
                <a:lnTo>
                  <a:pt x="2204" y="1594"/>
                </a:lnTo>
                <a:lnTo>
                  <a:pt x="2180" y="1572"/>
                </a:lnTo>
                <a:lnTo>
                  <a:pt x="2148" y="1538"/>
                </a:lnTo>
                <a:lnTo>
                  <a:pt x="2122" y="1502"/>
                </a:lnTo>
                <a:lnTo>
                  <a:pt x="2102" y="1470"/>
                </a:lnTo>
                <a:lnTo>
                  <a:pt x="2084" y="1438"/>
                </a:lnTo>
                <a:lnTo>
                  <a:pt x="2066" y="1406"/>
                </a:lnTo>
                <a:lnTo>
                  <a:pt x="2048" y="1360"/>
                </a:lnTo>
                <a:lnTo>
                  <a:pt x="2032" y="1336"/>
                </a:lnTo>
                <a:lnTo>
                  <a:pt x="2014" y="1306"/>
                </a:lnTo>
                <a:lnTo>
                  <a:pt x="1998" y="1266"/>
                </a:lnTo>
                <a:lnTo>
                  <a:pt x="1984" y="1232"/>
                </a:lnTo>
                <a:lnTo>
                  <a:pt x="1970" y="1196"/>
                </a:lnTo>
                <a:lnTo>
                  <a:pt x="1956" y="1160"/>
                </a:lnTo>
                <a:lnTo>
                  <a:pt x="1946" y="1138"/>
                </a:lnTo>
                <a:lnTo>
                  <a:pt x="1940" y="1114"/>
                </a:lnTo>
                <a:lnTo>
                  <a:pt x="1932" y="1090"/>
                </a:lnTo>
                <a:lnTo>
                  <a:pt x="1926" y="1062"/>
                </a:lnTo>
                <a:lnTo>
                  <a:pt x="1914" y="1028"/>
                </a:lnTo>
                <a:lnTo>
                  <a:pt x="1904" y="994"/>
                </a:lnTo>
                <a:lnTo>
                  <a:pt x="1888" y="946"/>
                </a:lnTo>
                <a:lnTo>
                  <a:pt x="1878" y="900"/>
                </a:lnTo>
                <a:lnTo>
                  <a:pt x="1862" y="850"/>
                </a:lnTo>
                <a:lnTo>
                  <a:pt x="1854" y="810"/>
                </a:lnTo>
                <a:lnTo>
                  <a:pt x="1842" y="770"/>
                </a:lnTo>
                <a:lnTo>
                  <a:pt x="1830" y="732"/>
                </a:lnTo>
                <a:lnTo>
                  <a:pt x="1814" y="692"/>
                </a:lnTo>
                <a:lnTo>
                  <a:pt x="1803" y="652"/>
                </a:lnTo>
                <a:lnTo>
                  <a:pt x="1786" y="604"/>
                </a:lnTo>
                <a:lnTo>
                  <a:pt x="1773" y="556"/>
                </a:lnTo>
                <a:lnTo>
                  <a:pt x="1761" y="526"/>
                </a:lnTo>
                <a:lnTo>
                  <a:pt x="1742" y="478"/>
                </a:lnTo>
                <a:lnTo>
                  <a:pt x="1725" y="442"/>
                </a:lnTo>
                <a:lnTo>
                  <a:pt x="1715" y="404"/>
                </a:lnTo>
                <a:lnTo>
                  <a:pt x="1698" y="368"/>
                </a:lnTo>
                <a:lnTo>
                  <a:pt x="1692" y="354"/>
                </a:lnTo>
                <a:lnTo>
                  <a:pt x="1683" y="332"/>
                </a:lnTo>
                <a:lnTo>
                  <a:pt x="1662" y="294"/>
                </a:lnTo>
                <a:lnTo>
                  <a:pt x="1647" y="260"/>
                </a:lnTo>
                <a:lnTo>
                  <a:pt x="1634" y="236"/>
                </a:lnTo>
                <a:lnTo>
                  <a:pt x="1624" y="208"/>
                </a:lnTo>
                <a:lnTo>
                  <a:pt x="1596" y="168"/>
                </a:lnTo>
                <a:lnTo>
                  <a:pt x="1590" y="156"/>
                </a:lnTo>
                <a:lnTo>
                  <a:pt x="1574" y="136"/>
                </a:lnTo>
                <a:lnTo>
                  <a:pt x="1582" y="144"/>
                </a:lnTo>
                <a:lnTo>
                  <a:pt x="1610" y="190"/>
                </a:lnTo>
                <a:lnTo>
                  <a:pt x="1602" y="180"/>
                </a:lnTo>
                <a:lnTo>
                  <a:pt x="1608" y="182"/>
                </a:lnTo>
                <a:lnTo>
                  <a:pt x="1587" y="152"/>
                </a:lnTo>
                <a:lnTo>
                  <a:pt x="1560" y="114"/>
                </a:lnTo>
                <a:lnTo>
                  <a:pt x="1536" y="84"/>
                </a:lnTo>
                <a:lnTo>
                  <a:pt x="1510" y="52"/>
                </a:lnTo>
                <a:lnTo>
                  <a:pt x="1491" y="32"/>
                </a:lnTo>
                <a:lnTo>
                  <a:pt x="1473" y="14"/>
                </a:lnTo>
                <a:lnTo>
                  <a:pt x="1452" y="8"/>
                </a:lnTo>
                <a:lnTo>
                  <a:pt x="1410" y="2"/>
                </a:lnTo>
              </a:path>
            </a:pathLst>
          </a:custGeom>
          <a:gradFill rotWithShape="0">
            <a:gsLst>
              <a:gs pos="0">
                <a:srgbClr val="838383">
                  <a:gamma/>
                  <a:shade val="46275"/>
                  <a:invGamma/>
                </a:srgbClr>
              </a:gs>
              <a:gs pos="100000">
                <a:srgbClr val="83838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607" name="Freeform 111"/>
          <p:cNvSpPr>
            <a:spLocks/>
          </p:cNvSpPr>
          <p:nvPr/>
        </p:nvSpPr>
        <p:spPr bwMode="auto">
          <a:xfrm>
            <a:off x="4957763" y="2973388"/>
            <a:ext cx="1731962" cy="2162175"/>
          </a:xfrm>
          <a:custGeom>
            <a:avLst/>
            <a:gdLst>
              <a:gd name="T0" fmla="*/ 6 w 1091"/>
              <a:gd name="T1" fmla="*/ 0 h 1362"/>
              <a:gd name="T2" fmla="*/ 12 w 1091"/>
              <a:gd name="T3" fmla="*/ 24 h 1362"/>
              <a:gd name="T4" fmla="*/ 23 w 1091"/>
              <a:gd name="T5" fmla="*/ 58 h 1362"/>
              <a:gd name="T6" fmla="*/ 37 w 1091"/>
              <a:gd name="T7" fmla="*/ 104 h 1362"/>
              <a:gd name="T8" fmla="*/ 49 w 1091"/>
              <a:gd name="T9" fmla="*/ 136 h 1362"/>
              <a:gd name="T10" fmla="*/ 59 w 1091"/>
              <a:gd name="T11" fmla="*/ 174 h 1362"/>
              <a:gd name="T12" fmla="*/ 71 w 1091"/>
              <a:gd name="T13" fmla="*/ 212 h 1362"/>
              <a:gd name="T14" fmla="*/ 84 w 1091"/>
              <a:gd name="T15" fmla="*/ 246 h 1362"/>
              <a:gd name="T16" fmla="*/ 87 w 1091"/>
              <a:gd name="T17" fmla="*/ 284 h 1362"/>
              <a:gd name="T18" fmla="*/ 99 w 1091"/>
              <a:gd name="T19" fmla="*/ 316 h 1362"/>
              <a:gd name="T20" fmla="*/ 108 w 1091"/>
              <a:gd name="T21" fmla="*/ 354 h 1362"/>
              <a:gd name="T22" fmla="*/ 120 w 1091"/>
              <a:gd name="T23" fmla="*/ 390 h 1362"/>
              <a:gd name="T24" fmla="*/ 125 w 1091"/>
              <a:gd name="T25" fmla="*/ 424 h 1362"/>
              <a:gd name="T26" fmla="*/ 139 w 1091"/>
              <a:gd name="T27" fmla="*/ 462 h 1362"/>
              <a:gd name="T28" fmla="*/ 149 w 1091"/>
              <a:gd name="T29" fmla="*/ 498 h 1362"/>
              <a:gd name="T30" fmla="*/ 161 w 1091"/>
              <a:gd name="T31" fmla="*/ 534 h 1362"/>
              <a:gd name="T32" fmla="*/ 175 w 1091"/>
              <a:gd name="T33" fmla="*/ 572 h 1362"/>
              <a:gd name="T34" fmla="*/ 189 w 1091"/>
              <a:gd name="T35" fmla="*/ 606 h 1362"/>
              <a:gd name="T36" fmla="*/ 204 w 1091"/>
              <a:gd name="T37" fmla="*/ 642 h 1362"/>
              <a:gd name="T38" fmla="*/ 216 w 1091"/>
              <a:gd name="T39" fmla="*/ 678 h 1362"/>
              <a:gd name="T40" fmla="*/ 231 w 1091"/>
              <a:gd name="T41" fmla="*/ 712 h 1362"/>
              <a:gd name="T42" fmla="*/ 252 w 1091"/>
              <a:gd name="T43" fmla="*/ 750 h 1362"/>
              <a:gd name="T44" fmla="*/ 264 w 1091"/>
              <a:gd name="T45" fmla="*/ 786 h 1362"/>
              <a:gd name="T46" fmla="*/ 287 w 1091"/>
              <a:gd name="T47" fmla="*/ 824 h 1362"/>
              <a:gd name="T48" fmla="*/ 301 w 1091"/>
              <a:gd name="T49" fmla="*/ 854 h 1362"/>
              <a:gd name="T50" fmla="*/ 321 w 1091"/>
              <a:gd name="T51" fmla="*/ 886 h 1362"/>
              <a:gd name="T52" fmla="*/ 343 w 1091"/>
              <a:gd name="T53" fmla="*/ 918 h 1362"/>
              <a:gd name="T54" fmla="*/ 363 w 1091"/>
              <a:gd name="T55" fmla="*/ 946 h 1362"/>
              <a:gd name="T56" fmla="*/ 383 w 1091"/>
              <a:gd name="T57" fmla="*/ 978 h 1362"/>
              <a:gd name="T58" fmla="*/ 407 w 1091"/>
              <a:gd name="T59" fmla="*/ 1004 h 1362"/>
              <a:gd name="T60" fmla="*/ 435 w 1091"/>
              <a:gd name="T61" fmla="*/ 1034 h 1362"/>
              <a:gd name="T62" fmla="*/ 465 w 1091"/>
              <a:gd name="T63" fmla="*/ 1068 h 1362"/>
              <a:gd name="T64" fmla="*/ 504 w 1091"/>
              <a:gd name="T65" fmla="*/ 1098 h 1362"/>
              <a:gd name="T66" fmla="*/ 528 w 1091"/>
              <a:gd name="T67" fmla="*/ 1110 h 1362"/>
              <a:gd name="T68" fmla="*/ 559 w 1091"/>
              <a:gd name="T69" fmla="*/ 1130 h 1362"/>
              <a:gd name="T70" fmla="*/ 593 w 1091"/>
              <a:gd name="T71" fmla="*/ 1148 h 1362"/>
              <a:gd name="T72" fmla="*/ 633 w 1091"/>
              <a:gd name="T73" fmla="*/ 1168 h 1362"/>
              <a:gd name="T74" fmla="*/ 675 w 1091"/>
              <a:gd name="T75" fmla="*/ 1188 h 1362"/>
              <a:gd name="T76" fmla="*/ 709 w 1091"/>
              <a:gd name="T77" fmla="*/ 1202 h 1362"/>
              <a:gd name="T78" fmla="*/ 741 w 1091"/>
              <a:gd name="T79" fmla="*/ 1216 h 1362"/>
              <a:gd name="T80" fmla="*/ 771 w 1091"/>
              <a:gd name="T81" fmla="*/ 1226 h 1362"/>
              <a:gd name="T82" fmla="*/ 803 w 1091"/>
              <a:gd name="T83" fmla="*/ 1236 h 1362"/>
              <a:gd name="T84" fmla="*/ 845 w 1091"/>
              <a:gd name="T85" fmla="*/ 1250 h 1362"/>
              <a:gd name="T86" fmla="*/ 825 w 1091"/>
              <a:gd name="T87" fmla="*/ 1244 h 1362"/>
              <a:gd name="T88" fmla="*/ 867 w 1091"/>
              <a:gd name="T89" fmla="*/ 1258 h 1362"/>
              <a:gd name="T90" fmla="*/ 899 w 1091"/>
              <a:gd name="T91" fmla="*/ 1270 h 1362"/>
              <a:gd name="T92" fmla="*/ 954 w 1091"/>
              <a:gd name="T93" fmla="*/ 1290 h 1362"/>
              <a:gd name="T94" fmla="*/ 1038 w 1091"/>
              <a:gd name="T95" fmla="*/ 1308 h 1362"/>
              <a:gd name="T96" fmla="*/ 1086 w 1091"/>
              <a:gd name="T97" fmla="*/ 1320 h 1362"/>
              <a:gd name="T98" fmla="*/ 1087 w 1091"/>
              <a:gd name="T99" fmla="*/ 1336 h 1362"/>
              <a:gd name="T100" fmla="*/ 1091 w 1091"/>
              <a:gd name="T101" fmla="*/ 1356 h 1362"/>
              <a:gd name="T102" fmla="*/ 0 w 1091"/>
              <a:gd name="T103" fmla="*/ 1362 h 1362"/>
              <a:gd name="T104" fmla="*/ 6 w 1091"/>
              <a:gd name="T105" fmla="*/ 0 h 1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1" h="1362">
                <a:moveTo>
                  <a:pt x="6" y="0"/>
                </a:moveTo>
                <a:lnTo>
                  <a:pt x="12" y="24"/>
                </a:lnTo>
                <a:lnTo>
                  <a:pt x="23" y="58"/>
                </a:lnTo>
                <a:lnTo>
                  <a:pt x="37" y="104"/>
                </a:lnTo>
                <a:lnTo>
                  <a:pt x="49" y="136"/>
                </a:lnTo>
                <a:lnTo>
                  <a:pt x="59" y="174"/>
                </a:lnTo>
                <a:lnTo>
                  <a:pt x="71" y="212"/>
                </a:lnTo>
                <a:lnTo>
                  <a:pt x="84" y="246"/>
                </a:lnTo>
                <a:lnTo>
                  <a:pt x="87" y="284"/>
                </a:lnTo>
                <a:lnTo>
                  <a:pt x="99" y="316"/>
                </a:lnTo>
                <a:lnTo>
                  <a:pt x="108" y="354"/>
                </a:lnTo>
                <a:lnTo>
                  <a:pt x="120" y="390"/>
                </a:lnTo>
                <a:lnTo>
                  <a:pt x="125" y="424"/>
                </a:lnTo>
                <a:lnTo>
                  <a:pt x="139" y="462"/>
                </a:lnTo>
                <a:lnTo>
                  <a:pt x="149" y="498"/>
                </a:lnTo>
                <a:lnTo>
                  <a:pt x="161" y="534"/>
                </a:lnTo>
                <a:lnTo>
                  <a:pt x="175" y="572"/>
                </a:lnTo>
                <a:lnTo>
                  <a:pt x="189" y="606"/>
                </a:lnTo>
                <a:lnTo>
                  <a:pt x="204" y="642"/>
                </a:lnTo>
                <a:lnTo>
                  <a:pt x="216" y="678"/>
                </a:lnTo>
                <a:lnTo>
                  <a:pt x="231" y="712"/>
                </a:lnTo>
                <a:lnTo>
                  <a:pt x="252" y="750"/>
                </a:lnTo>
                <a:lnTo>
                  <a:pt x="264" y="786"/>
                </a:lnTo>
                <a:lnTo>
                  <a:pt x="287" y="824"/>
                </a:lnTo>
                <a:lnTo>
                  <a:pt x="301" y="854"/>
                </a:lnTo>
                <a:lnTo>
                  <a:pt x="321" y="886"/>
                </a:lnTo>
                <a:lnTo>
                  <a:pt x="343" y="918"/>
                </a:lnTo>
                <a:lnTo>
                  <a:pt x="363" y="946"/>
                </a:lnTo>
                <a:lnTo>
                  <a:pt x="383" y="978"/>
                </a:lnTo>
                <a:lnTo>
                  <a:pt x="407" y="1004"/>
                </a:lnTo>
                <a:lnTo>
                  <a:pt x="435" y="1034"/>
                </a:lnTo>
                <a:lnTo>
                  <a:pt x="465" y="1068"/>
                </a:lnTo>
                <a:lnTo>
                  <a:pt x="504" y="1098"/>
                </a:lnTo>
                <a:lnTo>
                  <a:pt x="528" y="1110"/>
                </a:lnTo>
                <a:lnTo>
                  <a:pt x="559" y="1130"/>
                </a:lnTo>
                <a:lnTo>
                  <a:pt x="593" y="1148"/>
                </a:lnTo>
                <a:lnTo>
                  <a:pt x="633" y="1168"/>
                </a:lnTo>
                <a:lnTo>
                  <a:pt x="675" y="1188"/>
                </a:lnTo>
                <a:lnTo>
                  <a:pt x="709" y="1202"/>
                </a:lnTo>
                <a:lnTo>
                  <a:pt x="741" y="1216"/>
                </a:lnTo>
                <a:lnTo>
                  <a:pt x="771" y="1226"/>
                </a:lnTo>
                <a:lnTo>
                  <a:pt x="803" y="1236"/>
                </a:lnTo>
                <a:lnTo>
                  <a:pt x="845" y="1250"/>
                </a:lnTo>
                <a:lnTo>
                  <a:pt x="825" y="1244"/>
                </a:lnTo>
                <a:lnTo>
                  <a:pt x="867" y="1258"/>
                </a:lnTo>
                <a:lnTo>
                  <a:pt x="899" y="1270"/>
                </a:lnTo>
                <a:lnTo>
                  <a:pt x="954" y="1290"/>
                </a:lnTo>
                <a:lnTo>
                  <a:pt x="1038" y="1308"/>
                </a:lnTo>
                <a:lnTo>
                  <a:pt x="1086" y="1320"/>
                </a:lnTo>
                <a:lnTo>
                  <a:pt x="1087" y="1336"/>
                </a:lnTo>
                <a:lnTo>
                  <a:pt x="1091" y="1356"/>
                </a:lnTo>
                <a:lnTo>
                  <a:pt x="0" y="1362"/>
                </a:lnTo>
                <a:lnTo>
                  <a:pt x="6" y="0"/>
                </a:lnTo>
              </a:path>
            </a:pathLst>
          </a:cu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608" name="Rectangle 112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  <p:sp>
        <p:nvSpPr>
          <p:cNvPr id="106609" name="Line 113"/>
          <p:cNvSpPr>
            <a:spLocks noChangeShapeType="1"/>
          </p:cNvSpPr>
          <p:nvPr/>
        </p:nvSpPr>
        <p:spPr bwMode="auto">
          <a:xfrm flipH="1">
            <a:off x="4384675" y="2106613"/>
            <a:ext cx="1588" cy="31384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610" name="Line 114"/>
          <p:cNvSpPr>
            <a:spLocks noChangeShapeType="1"/>
          </p:cNvSpPr>
          <p:nvPr/>
        </p:nvSpPr>
        <p:spPr bwMode="auto">
          <a:xfrm>
            <a:off x="3589338" y="2773363"/>
            <a:ext cx="1117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611" name="Rectangle 115"/>
          <p:cNvSpPr>
            <a:spLocks noChangeArrowheads="1"/>
          </p:cNvSpPr>
          <p:nvPr/>
        </p:nvSpPr>
        <p:spPr bwMode="auto">
          <a:xfrm>
            <a:off x="4216400" y="5216525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06612" name="Rectangle 116"/>
          <p:cNvSpPr>
            <a:spLocks noChangeArrowheads="1"/>
          </p:cNvSpPr>
          <p:nvPr/>
        </p:nvSpPr>
        <p:spPr bwMode="auto">
          <a:xfrm>
            <a:off x="4676775" y="5219700"/>
            <a:ext cx="561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.83</a:t>
            </a:r>
          </a:p>
        </p:txBody>
      </p:sp>
      <p:sp>
        <p:nvSpPr>
          <p:cNvPr id="106613" name="Line 117"/>
          <p:cNvSpPr>
            <a:spLocks noChangeShapeType="1"/>
          </p:cNvSpPr>
          <p:nvPr/>
        </p:nvSpPr>
        <p:spPr bwMode="auto">
          <a:xfrm>
            <a:off x="1911350" y="5133975"/>
            <a:ext cx="5002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6614" name="Group 118"/>
          <p:cNvGrpSpPr>
            <a:grpSpLocks/>
          </p:cNvGrpSpPr>
          <p:nvPr/>
        </p:nvGrpSpPr>
        <p:grpSpPr bwMode="auto">
          <a:xfrm>
            <a:off x="2044700" y="2001838"/>
            <a:ext cx="4719638" cy="2944812"/>
            <a:chOff x="1312" y="1785"/>
            <a:chExt cx="2973" cy="1855"/>
          </a:xfrm>
        </p:grpSpPr>
        <p:sp>
          <p:nvSpPr>
            <p:cNvPr id="106615" name="Arc 119"/>
            <p:cNvSpPr>
              <a:spLocks/>
            </p:cNvSpPr>
            <p:nvPr/>
          </p:nvSpPr>
          <p:spPr bwMode="auto">
            <a:xfrm rot="6300000">
              <a:off x="2072" y="2155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16" name="Arc 120"/>
            <p:cNvSpPr>
              <a:spLocks/>
            </p:cNvSpPr>
            <p:nvPr/>
          </p:nvSpPr>
          <p:spPr bwMode="auto">
            <a:xfrm rot="16980000">
              <a:off x="1695" y="2911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17" name="Arc 121"/>
            <p:cNvSpPr>
              <a:spLocks/>
            </p:cNvSpPr>
            <p:nvPr/>
          </p:nvSpPr>
          <p:spPr bwMode="auto">
            <a:xfrm rot="20700000">
              <a:off x="1312" y="3468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18" name="Arc 122"/>
            <p:cNvSpPr>
              <a:spLocks/>
            </p:cNvSpPr>
            <p:nvPr/>
          </p:nvSpPr>
          <p:spPr bwMode="auto">
            <a:xfrm rot="816431">
              <a:off x="3561" y="3467"/>
              <a:ext cx="724" cy="173"/>
            </a:xfrm>
            <a:custGeom>
              <a:avLst/>
              <a:gdLst>
                <a:gd name="G0" fmla="+- 20765 0 0"/>
                <a:gd name="G1" fmla="+- 0 0 0"/>
                <a:gd name="G2" fmla="+- 21600 0 0"/>
                <a:gd name="T0" fmla="*/ 20314 w 20765"/>
                <a:gd name="T1" fmla="*/ 21595 h 21595"/>
                <a:gd name="T2" fmla="*/ 0 w 20765"/>
                <a:gd name="T3" fmla="*/ 5948 h 21595"/>
                <a:gd name="T4" fmla="*/ 20765 w 20765"/>
                <a:gd name="T5" fmla="*/ 0 h 21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65" h="21595" fill="none" extrusionOk="0">
                  <a:moveTo>
                    <a:pt x="20313" y="21595"/>
                  </a:moveTo>
                  <a:cubicBezTo>
                    <a:pt x="10844" y="21397"/>
                    <a:pt x="2608" y="15053"/>
                    <a:pt x="0" y="5947"/>
                  </a:cubicBezTo>
                </a:path>
                <a:path w="20765" h="21595" stroke="0" extrusionOk="0">
                  <a:moveTo>
                    <a:pt x="20313" y="21595"/>
                  </a:moveTo>
                  <a:cubicBezTo>
                    <a:pt x="10844" y="21397"/>
                    <a:pt x="2608" y="15053"/>
                    <a:pt x="0" y="5947"/>
                  </a:cubicBezTo>
                  <a:lnTo>
                    <a:pt x="20765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>
              <a:outerShdw dist="17961" dir="135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19" name="Arc 123"/>
            <p:cNvSpPr>
              <a:spLocks/>
            </p:cNvSpPr>
            <p:nvPr/>
          </p:nvSpPr>
          <p:spPr bwMode="auto">
            <a:xfrm rot="15300000">
              <a:off x="2531" y="2151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20" name="Arc 124"/>
            <p:cNvSpPr>
              <a:spLocks/>
            </p:cNvSpPr>
            <p:nvPr/>
          </p:nvSpPr>
          <p:spPr bwMode="auto">
            <a:xfrm rot="4587037">
              <a:off x="3070" y="2905"/>
              <a:ext cx="802" cy="28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621" name="Rectangle 125"/>
          <p:cNvSpPr>
            <a:spLocks noChangeArrowheads="1"/>
          </p:cNvSpPr>
          <p:nvPr/>
        </p:nvSpPr>
        <p:spPr bwMode="auto">
          <a:xfrm>
            <a:off x="1771650" y="2492375"/>
            <a:ext cx="18589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Area = .2967</a:t>
            </a:r>
          </a:p>
        </p:txBody>
      </p:sp>
      <p:sp>
        <p:nvSpPr>
          <p:cNvPr id="106622" name="Rectangle 126"/>
          <p:cNvSpPr>
            <a:spLocks noChangeArrowheads="1"/>
          </p:cNvSpPr>
          <p:nvPr/>
        </p:nvSpPr>
        <p:spPr bwMode="auto">
          <a:xfrm>
            <a:off x="5162550" y="2206625"/>
            <a:ext cx="2341563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Area = .5 - .2967</a:t>
            </a:r>
          </a:p>
          <a:p>
            <a:pPr algn="l"/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=   .2033</a:t>
            </a:r>
          </a:p>
        </p:txBody>
      </p:sp>
      <p:sp>
        <p:nvSpPr>
          <p:cNvPr id="106623" name="Line 127"/>
          <p:cNvSpPr>
            <a:spLocks noChangeShapeType="1"/>
          </p:cNvSpPr>
          <p:nvPr/>
        </p:nvSpPr>
        <p:spPr bwMode="auto">
          <a:xfrm flipH="1">
            <a:off x="5411788" y="3236913"/>
            <a:ext cx="879475" cy="163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624" name="Rectangle 128"/>
          <p:cNvSpPr>
            <a:spLocks noChangeArrowheads="1"/>
          </p:cNvSpPr>
          <p:nvPr/>
        </p:nvSpPr>
        <p:spPr bwMode="auto">
          <a:xfrm>
            <a:off x="6972300" y="4892675"/>
            <a:ext cx="3159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</a:p>
        </p:txBody>
      </p:sp>
      <p:sp>
        <p:nvSpPr>
          <p:cNvPr id="106625" name="Line 129"/>
          <p:cNvSpPr>
            <a:spLocks noChangeShapeType="1"/>
          </p:cNvSpPr>
          <p:nvPr/>
        </p:nvSpPr>
        <p:spPr bwMode="auto">
          <a:xfrm flipH="1">
            <a:off x="4954588" y="2978150"/>
            <a:ext cx="0" cy="2266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804" name="Oval 308"/>
          <p:cNvSpPr>
            <a:spLocks noChangeArrowheads="1"/>
          </p:cNvSpPr>
          <p:nvPr/>
        </p:nvSpPr>
        <p:spPr bwMode="auto">
          <a:xfrm>
            <a:off x="6283325" y="2686050"/>
            <a:ext cx="1038225" cy="504825"/>
          </a:xfrm>
          <a:prstGeom prst="ellipse">
            <a:avLst/>
          </a:prstGeom>
          <a:noFill/>
          <a:ln w="1270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8500" y="1131888"/>
            <a:ext cx="7886700" cy="1725612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Standard Normal Probability Distribution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If the manager of Pep Zone wants the probability of a stockout to be no more than .05, what should the reorder point be?</a:t>
            </a:r>
          </a:p>
        </p:txBody>
      </p:sp>
      <p:sp>
        <p:nvSpPr>
          <p:cNvPr id="17607" name="Rectangle 199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698500" y="1131888"/>
            <a:ext cx="77724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for the Reorder Point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</p:txBody>
      </p:sp>
      <p:sp>
        <p:nvSpPr>
          <p:cNvPr id="195692" name="Rectangle 108"/>
          <p:cNvSpPr>
            <a:spLocks noChangeArrowheads="1"/>
          </p:cNvSpPr>
          <p:nvPr/>
        </p:nvSpPr>
        <p:spPr bwMode="auto">
          <a:xfrm>
            <a:off x="1384300" y="1670050"/>
            <a:ext cx="6286500" cy="4152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95693" name="Freeform 109"/>
          <p:cNvSpPr>
            <a:spLocks/>
          </p:cNvSpPr>
          <p:nvPr/>
        </p:nvSpPr>
        <p:spPr bwMode="auto">
          <a:xfrm>
            <a:off x="2003425" y="2020888"/>
            <a:ext cx="4543425" cy="3060700"/>
          </a:xfrm>
          <a:custGeom>
            <a:avLst/>
            <a:gdLst>
              <a:gd name="T0" fmla="*/ 1355 w 2862"/>
              <a:gd name="T1" fmla="*/ 16 h 1928"/>
              <a:gd name="T2" fmla="*/ 1263 w 2862"/>
              <a:gd name="T3" fmla="*/ 104 h 1928"/>
              <a:gd name="T4" fmla="*/ 1204 w 2862"/>
              <a:gd name="T5" fmla="*/ 196 h 1928"/>
              <a:gd name="T6" fmla="*/ 1144 w 2862"/>
              <a:gd name="T7" fmla="*/ 314 h 1928"/>
              <a:gd name="T8" fmla="*/ 1102 w 2862"/>
              <a:gd name="T9" fmla="*/ 408 h 1928"/>
              <a:gd name="T10" fmla="*/ 1062 w 2862"/>
              <a:gd name="T11" fmla="*/ 504 h 1928"/>
              <a:gd name="T12" fmla="*/ 1020 w 2862"/>
              <a:gd name="T13" fmla="*/ 624 h 1928"/>
              <a:gd name="T14" fmla="*/ 980 w 2862"/>
              <a:gd name="T15" fmla="*/ 736 h 1928"/>
              <a:gd name="T16" fmla="*/ 950 w 2862"/>
              <a:gd name="T17" fmla="*/ 852 h 1928"/>
              <a:gd name="T18" fmla="*/ 921 w 2862"/>
              <a:gd name="T19" fmla="*/ 974 h 1928"/>
              <a:gd name="T20" fmla="*/ 885 w 2862"/>
              <a:gd name="T21" fmla="*/ 1072 h 1928"/>
              <a:gd name="T22" fmla="*/ 843 w 2862"/>
              <a:gd name="T23" fmla="*/ 1186 h 1928"/>
              <a:gd name="T24" fmla="*/ 811 w 2862"/>
              <a:gd name="T25" fmla="*/ 1288 h 1928"/>
              <a:gd name="T26" fmla="*/ 753 w 2862"/>
              <a:gd name="T27" fmla="*/ 1406 h 1928"/>
              <a:gd name="T28" fmla="*/ 675 w 2862"/>
              <a:gd name="T29" fmla="*/ 1520 h 1928"/>
              <a:gd name="T30" fmla="*/ 603 w 2862"/>
              <a:gd name="T31" fmla="*/ 1616 h 1928"/>
              <a:gd name="T32" fmla="*/ 507 w 2862"/>
              <a:gd name="T33" fmla="*/ 1688 h 1928"/>
              <a:gd name="T34" fmla="*/ 398 w 2862"/>
              <a:gd name="T35" fmla="*/ 1738 h 1928"/>
              <a:gd name="T36" fmla="*/ 291 w 2862"/>
              <a:gd name="T37" fmla="*/ 1784 h 1928"/>
              <a:gd name="T38" fmla="*/ 199 w 2862"/>
              <a:gd name="T39" fmla="*/ 1820 h 1928"/>
              <a:gd name="T40" fmla="*/ 75 w 2862"/>
              <a:gd name="T41" fmla="*/ 1860 h 1928"/>
              <a:gd name="T42" fmla="*/ 2 w 2862"/>
              <a:gd name="T43" fmla="*/ 1882 h 1928"/>
              <a:gd name="T44" fmla="*/ 2860 w 2862"/>
              <a:gd name="T45" fmla="*/ 1928 h 1928"/>
              <a:gd name="T46" fmla="*/ 2816 w 2862"/>
              <a:gd name="T47" fmla="*/ 1874 h 1928"/>
              <a:gd name="T48" fmla="*/ 2694 w 2862"/>
              <a:gd name="T49" fmla="*/ 1846 h 1928"/>
              <a:gd name="T50" fmla="*/ 2577 w 2862"/>
              <a:gd name="T51" fmla="*/ 1804 h 1928"/>
              <a:gd name="T52" fmla="*/ 2463 w 2862"/>
              <a:gd name="T53" fmla="*/ 1756 h 1928"/>
              <a:gd name="T54" fmla="*/ 2342 w 2862"/>
              <a:gd name="T55" fmla="*/ 1700 h 1928"/>
              <a:gd name="T56" fmla="*/ 2284 w 2862"/>
              <a:gd name="T57" fmla="*/ 1664 h 1928"/>
              <a:gd name="T58" fmla="*/ 2204 w 2862"/>
              <a:gd name="T59" fmla="*/ 1594 h 1928"/>
              <a:gd name="T60" fmla="*/ 2122 w 2862"/>
              <a:gd name="T61" fmla="*/ 1502 h 1928"/>
              <a:gd name="T62" fmla="*/ 2066 w 2862"/>
              <a:gd name="T63" fmla="*/ 1406 h 1928"/>
              <a:gd name="T64" fmla="*/ 2014 w 2862"/>
              <a:gd name="T65" fmla="*/ 1306 h 1928"/>
              <a:gd name="T66" fmla="*/ 1970 w 2862"/>
              <a:gd name="T67" fmla="*/ 1196 h 1928"/>
              <a:gd name="T68" fmla="*/ 1940 w 2862"/>
              <a:gd name="T69" fmla="*/ 1114 h 1928"/>
              <a:gd name="T70" fmla="*/ 1914 w 2862"/>
              <a:gd name="T71" fmla="*/ 1028 h 1928"/>
              <a:gd name="T72" fmla="*/ 1878 w 2862"/>
              <a:gd name="T73" fmla="*/ 900 h 1928"/>
              <a:gd name="T74" fmla="*/ 1842 w 2862"/>
              <a:gd name="T75" fmla="*/ 770 h 1928"/>
              <a:gd name="T76" fmla="*/ 1803 w 2862"/>
              <a:gd name="T77" fmla="*/ 652 h 1928"/>
              <a:gd name="T78" fmla="*/ 1761 w 2862"/>
              <a:gd name="T79" fmla="*/ 526 h 1928"/>
              <a:gd name="T80" fmla="*/ 1715 w 2862"/>
              <a:gd name="T81" fmla="*/ 404 h 1928"/>
              <a:gd name="T82" fmla="*/ 1683 w 2862"/>
              <a:gd name="T83" fmla="*/ 332 h 1928"/>
              <a:gd name="T84" fmla="*/ 1634 w 2862"/>
              <a:gd name="T85" fmla="*/ 236 h 1928"/>
              <a:gd name="T86" fmla="*/ 1590 w 2862"/>
              <a:gd name="T87" fmla="*/ 156 h 1928"/>
              <a:gd name="T88" fmla="*/ 1610 w 2862"/>
              <a:gd name="T89" fmla="*/ 190 h 1928"/>
              <a:gd name="T90" fmla="*/ 1587 w 2862"/>
              <a:gd name="T91" fmla="*/ 152 h 1928"/>
              <a:gd name="T92" fmla="*/ 1510 w 2862"/>
              <a:gd name="T93" fmla="*/ 52 h 1928"/>
              <a:gd name="T94" fmla="*/ 1452 w 2862"/>
              <a:gd name="T95" fmla="*/ 8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62" h="1928">
                <a:moveTo>
                  <a:pt x="1430" y="0"/>
                </a:moveTo>
                <a:lnTo>
                  <a:pt x="1387" y="4"/>
                </a:lnTo>
                <a:lnTo>
                  <a:pt x="1355" y="16"/>
                </a:lnTo>
                <a:lnTo>
                  <a:pt x="1319" y="40"/>
                </a:lnTo>
                <a:lnTo>
                  <a:pt x="1292" y="68"/>
                </a:lnTo>
                <a:lnTo>
                  <a:pt x="1263" y="104"/>
                </a:lnTo>
                <a:lnTo>
                  <a:pt x="1239" y="140"/>
                </a:lnTo>
                <a:lnTo>
                  <a:pt x="1221" y="170"/>
                </a:lnTo>
                <a:lnTo>
                  <a:pt x="1204" y="196"/>
                </a:lnTo>
                <a:lnTo>
                  <a:pt x="1179" y="242"/>
                </a:lnTo>
                <a:lnTo>
                  <a:pt x="1162" y="276"/>
                </a:lnTo>
                <a:lnTo>
                  <a:pt x="1144" y="314"/>
                </a:lnTo>
                <a:lnTo>
                  <a:pt x="1132" y="344"/>
                </a:lnTo>
                <a:lnTo>
                  <a:pt x="1114" y="380"/>
                </a:lnTo>
                <a:lnTo>
                  <a:pt x="1102" y="408"/>
                </a:lnTo>
                <a:lnTo>
                  <a:pt x="1090" y="436"/>
                </a:lnTo>
                <a:lnTo>
                  <a:pt x="1076" y="472"/>
                </a:lnTo>
                <a:lnTo>
                  <a:pt x="1062" y="504"/>
                </a:lnTo>
                <a:lnTo>
                  <a:pt x="1048" y="544"/>
                </a:lnTo>
                <a:lnTo>
                  <a:pt x="1036" y="580"/>
                </a:lnTo>
                <a:lnTo>
                  <a:pt x="1020" y="624"/>
                </a:lnTo>
                <a:lnTo>
                  <a:pt x="1014" y="650"/>
                </a:lnTo>
                <a:lnTo>
                  <a:pt x="994" y="690"/>
                </a:lnTo>
                <a:lnTo>
                  <a:pt x="980" y="736"/>
                </a:lnTo>
                <a:lnTo>
                  <a:pt x="970" y="776"/>
                </a:lnTo>
                <a:lnTo>
                  <a:pt x="960" y="814"/>
                </a:lnTo>
                <a:lnTo>
                  <a:pt x="950" y="852"/>
                </a:lnTo>
                <a:lnTo>
                  <a:pt x="940" y="894"/>
                </a:lnTo>
                <a:lnTo>
                  <a:pt x="930" y="938"/>
                </a:lnTo>
                <a:lnTo>
                  <a:pt x="921" y="974"/>
                </a:lnTo>
                <a:lnTo>
                  <a:pt x="915" y="1004"/>
                </a:lnTo>
                <a:lnTo>
                  <a:pt x="903" y="1040"/>
                </a:lnTo>
                <a:lnTo>
                  <a:pt x="885" y="1072"/>
                </a:lnTo>
                <a:lnTo>
                  <a:pt x="873" y="1114"/>
                </a:lnTo>
                <a:lnTo>
                  <a:pt x="855" y="1168"/>
                </a:lnTo>
                <a:lnTo>
                  <a:pt x="843" y="1186"/>
                </a:lnTo>
                <a:lnTo>
                  <a:pt x="837" y="1222"/>
                </a:lnTo>
                <a:lnTo>
                  <a:pt x="823" y="1264"/>
                </a:lnTo>
                <a:lnTo>
                  <a:pt x="811" y="1288"/>
                </a:lnTo>
                <a:lnTo>
                  <a:pt x="789" y="1330"/>
                </a:lnTo>
                <a:lnTo>
                  <a:pt x="771" y="1366"/>
                </a:lnTo>
                <a:lnTo>
                  <a:pt x="753" y="1406"/>
                </a:lnTo>
                <a:lnTo>
                  <a:pt x="729" y="1442"/>
                </a:lnTo>
                <a:lnTo>
                  <a:pt x="712" y="1478"/>
                </a:lnTo>
                <a:lnTo>
                  <a:pt x="675" y="1520"/>
                </a:lnTo>
                <a:lnTo>
                  <a:pt x="658" y="1546"/>
                </a:lnTo>
                <a:lnTo>
                  <a:pt x="626" y="1584"/>
                </a:lnTo>
                <a:lnTo>
                  <a:pt x="603" y="1616"/>
                </a:lnTo>
                <a:lnTo>
                  <a:pt x="579" y="1628"/>
                </a:lnTo>
                <a:lnTo>
                  <a:pt x="549" y="1658"/>
                </a:lnTo>
                <a:lnTo>
                  <a:pt x="507" y="1688"/>
                </a:lnTo>
                <a:lnTo>
                  <a:pt x="462" y="1708"/>
                </a:lnTo>
                <a:lnTo>
                  <a:pt x="428" y="1724"/>
                </a:lnTo>
                <a:lnTo>
                  <a:pt x="398" y="1738"/>
                </a:lnTo>
                <a:lnTo>
                  <a:pt x="362" y="1756"/>
                </a:lnTo>
                <a:lnTo>
                  <a:pt x="327" y="1772"/>
                </a:lnTo>
                <a:lnTo>
                  <a:pt x="291" y="1784"/>
                </a:lnTo>
                <a:lnTo>
                  <a:pt x="274" y="1792"/>
                </a:lnTo>
                <a:lnTo>
                  <a:pt x="238" y="1804"/>
                </a:lnTo>
                <a:lnTo>
                  <a:pt x="199" y="1820"/>
                </a:lnTo>
                <a:lnTo>
                  <a:pt x="159" y="1832"/>
                </a:lnTo>
                <a:lnTo>
                  <a:pt x="114" y="1846"/>
                </a:lnTo>
                <a:lnTo>
                  <a:pt x="75" y="1860"/>
                </a:lnTo>
                <a:lnTo>
                  <a:pt x="38" y="1870"/>
                </a:lnTo>
                <a:lnTo>
                  <a:pt x="16" y="1876"/>
                </a:lnTo>
                <a:lnTo>
                  <a:pt x="2" y="1882"/>
                </a:lnTo>
                <a:lnTo>
                  <a:pt x="0" y="1902"/>
                </a:lnTo>
                <a:lnTo>
                  <a:pt x="2" y="1924"/>
                </a:lnTo>
                <a:lnTo>
                  <a:pt x="2860" y="1928"/>
                </a:lnTo>
                <a:lnTo>
                  <a:pt x="2860" y="1904"/>
                </a:lnTo>
                <a:lnTo>
                  <a:pt x="2862" y="1886"/>
                </a:lnTo>
                <a:lnTo>
                  <a:pt x="2816" y="1874"/>
                </a:lnTo>
                <a:lnTo>
                  <a:pt x="2764" y="1862"/>
                </a:lnTo>
                <a:lnTo>
                  <a:pt x="2724" y="1852"/>
                </a:lnTo>
                <a:lnTo>
                  <a:pt x="2694" y="1846"/>
                </a:lnTo>
                <a:lnTo>
                  <a:pt x="2668" y="1836"/>
                </a:lnTo>
                <a:lnTo>
                  <a:pt x="2628" y="1822"/>
                </a:lnTo>
                <a:lnTo>
                  <a:pt x="2577" y="1804"/>
                </a:lnTo>
                <a:lnTo>
                  <a:pt x="2535" y="1786"/>
                </a:lnTo>
                <a:lnTo>
                  <a:pt x="2505" y="1774"/>
                </a:lnTo>
                <a:lnTo>
                  <a:pt x="2463" y="1756"/>
                </a:lnTo>
                <a:lnTo>
                  <a:pt x="2424" y="1740"/>
                </a:lnTo>
                <a:lnTo>
                  <a:pt x="2379" y="1720"/>
                </a:lnTo>
                <a:lnTo>
                  <a:pt x="2342" y="1700"/>
                </a:lnTo>
                <a:lnTo>
                  <a:pt x="2316" y="1684"/>
                </a:lnTo>
                <a:lnTo>
                  <a:pt x="2300" y="1670"/>
                </a:lnTo>
                <a:lnTo>
                  <a:pt x="2284" y="1664"/>
                </a:lnTo>
                <a:lnTo>
                  <a:pt x="2260" y="1648"/>
                </a:lnTo>
                <a:lnTo>
                  <a:pt x="2232" y="1622"/>
                </a:lnTo>
                <a:lnTo>
                  <a:pt x="2204" y="1594"/>
                </a:lnTo>
                <a:lnTo>
                  <a:pt x="2180" y="1572"/>
                </a:lnTo>
                <a:lnTo>
                  <a:pt x="2148" y="1538"/>
                </a:lnTo>
                <a:lnTo>
                  <a:pt x="2122" y="1502"/>
                </a:lnTo>
                <a:lnTo>
                  <a:pt x="2102" y="1470"/>
                </a:lnTo>
                <a:lnTo>
                  <a:pt x="2084" y="1438"/>
                </a:lnTo>
                <a:lnTo>
                  <a:pt x="2066" y="1406"/>
                </a:lnTo>
                <a:lnTo>
                  <a:pt x="2048" y="1360"/>
                </a:lnTo>
                <a:lnTo>
                  <a:pt x="2032" y="1336"/>
                </a:lnTo>
                <a:lnTo>
                  <a:pt x="2014" y="1306"/>
                </a:lnTo>
                <a:lnTo>
                  <a:pt x="1998" y="1266"/>
                </a:lnTo>
                <a:lnTo>
                  <a:pt x="1984" y="1232"/>
                </a:lnTo>
                <a:lnTo>
                  <a:pt x="1970" y="1196"/>
                </a:lnTo>
                <a:lnTo>
                  <a:pt x="1956" y="1160"/>
                </a:lnTo>
                <a:lnTo>
                  <a:pt x="1946" y="1138"/>
                </a:lnTo>
                <a:lnTo>
                  <a:pt x="1940" y="1114"/>
                </a:lnTo>
                <a:lnTo>
                  <a:pt x="1932" y="1090"/>
                </a:lnTo>
                <a:lnTo>
                  <a:pt x="1926" y="1062"/>
                </a:lnTo>
                <a:lnTo>
                  <a:pt x="1914" y="1028"/>
                </a:lnTo>
                <a:lnTo>
                  <a:pt x="1904" y="994"/>
                </a:lnTo>
                <a:lnTo>
                  <a:pt x="1888" y="946"/>
                </a:lnTo>
                <a:lnTo>
                  <a:pt x="1878" y="900"/>
                </a:lnTo>
                <a:lnTo>
                  <a:pt x="1862" y="850"/>
                </a:lnTo>
                <a:lnTo>
                  <a:pt x="1854" y="810"/>
                </a:lnTo>
                <a:lnTo>
                  <a:pt x="1842" y="770"/>
                </a:lnTo>
                <a:lnTo>
                  <a:pt x="1830" y="732"/>
                </a:lnTo>
                <a:lnTo>
                  <a:pt x="1814" y="692"/>
                </a:lnTo>
                <a:lnTo>
                  <a:pt x="1803" y="652"/>
                </a:lnTo>
                <a:lnTo>
                  <a:pt x="1786" y="604"/>
                </a:lnTo>
                <a:lnTo>
                  <a:pt x="1773" y="556"/>
                </a:lnTo>
                <a:lnTo>
                  <a:pt x="1761" y="526"/>
                </a:lnTo>
                <a:lnTo>
                  <a:pt x="1742" y="478"/>
                </a:lnTo>
                <a:lnTo>
                  <a:pt x="1725" y="442"/>
                </a:lnTo>
                <a:lnTo>
                  <a:pt x="1715" y="404"/>
                </a:lnTo>
                <a:lnTo>
                  <a:pt x="1698" y="368"/>
                </a:lnTo>
                <a:lnTo>
                  <a:pt x="1692" y="354"/>
                </a:lnTo>
                <a:lnTo>
                  <a:pt x="1683" y="332"/>
                </a:lnTo>
                <a:lnTo>
                  <a:pt x="1662" y="294"/>
                </a:lnTo>
                <a:lnTo>
                  <a:pt x="1647" y="260"/>
                </a:lnTo>
                <a:lnTo>
                  <a:pt x="1634" y="236"/>
                </a:lnTo>
                <a:lnTo>
                  <a:pt x="1624" y="208"/>
                </a:lnTo>
                <a:lnTo>
                  <a:pt x="1596" y="168"/>
                </a:lnTo>
                <a:lnTo>
                  <a:pt x="1590" y="156"/>
                </a:lnTo>
                <a:lnTo>
                  <a:pt x="1574" y="136"/>
                </a:lnTo>
                <a:lnTo>
                  <a:pt x="1582" y="144"/>
                </a:lnTo>
                <a:lnTo>
                  <a:pt x="1610" y="190"/>
                </a:lnTo>
                <a:lnTo>
                  <a:pt x="1602" y="180"/>
                </a:lnTo>
                <a:lnTo>
                  <a:pt x="1608" y="182"/>
                </a:lnTo>
                <a:lnTo>
                  <a:pt x="1587" y="152"/>
                </a:lnTo>
                <a:lnTo>
                  <a:pt x="1560" y="114"/>
                </a:lnTo>
                <a:lnTo>
                  <a:pt x="1536" y="84"/>
                </a:lnTo>
                <a:lnTo>
                  <a:pt x="1510" y="52"/>
                </a:lnTo>
                <a:lnTo>
                  <a:pt x="1491" y="32"/>
                </a:lnTo>
                <a:lnTo>
                  <a:pt x="1473" y="14"/>
                </a:lnTo>
                <a:lnTo>
                  <a:pt x="1452" y="8"/>
                </a:lnTo>
                <a:lnTo>
                  <a:pt x="1410" y="2"/>
                </a:lnTo>
              </a:path>
            </a:pathLst>
          </a:custGeom>
          <a:gradFill rotWithShape="0">
            <a:gsLst>
              <a:gs pos="0">
                <a:srgbClr val="838383">
                  <a:gamma/>
                  <a:shade val="46275"/>
                  <a:invGamma/>
                </a:srgbClr>
              </a:gs>
              <a:gs pos="100000">
                <a:srgbClr val="83838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696" name="Line 112"/>
          <p:cNvSpPr>
            <a:spLocks noChangeShapeType="1"/>
          </p:cNvSpPr>
          <p:nvPr/>
        </p:nvSpPr>
        <p:spPr bwMode="auto">
          <a:xfrm>
            <a:off x="3449638" y="2722563"/>
            <a:ext cx="11938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7" name="Rectangle 113"/>
          <p:cNvSpPr>
            <a:spLocks noChangeArrowheads="1"/>
          </p:cNvSpPr>
          <p:nvPr/>
        </p:nvSpPr>
        <p:spPr bwMode="auto">
          <a:xfrm>
            <a:off x="4076700" y="5165725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grpSp>
        <p:nvGrpSpPr>
          <p:cNvPr id="195700" name="Group 116"/>
          <p:cNvGrpSpPr>
            <a:grpSpLocks/>
          </p:cNvGrpSpPr>
          <p:nvPr/>
        </p:nvGrpSpPr>
        <p:grpSpPr bwMode="auto">
          <a:xfrm>
            <a:off x="1905000" y="1951038"/>
            <a:ext cx="4719638" cy="2944812"/>
            <a:chOff x="1312" y="1785"/>
            <a:chExt cx="2973" cy="1855"/>
          </a:xfrm>
        </p:grpSpPr>
        <p:sp>
          <p:nvSpPr>
            <p:cNvPr id="195701" name="Arc 117"/>
            <p:cNvSpPr>
              <a:spLocks/>
            </p:cNvSpPr>
            <p:nvPr/>
          </p:nvSpPr>
          <p:spPr bwMode="auto">
            <a:xfrm rot="6300000">
              <a:off x="2072" y="2155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02" name="Arc 118"/>
            <p:cNvSpPr>
              <a:spLocks/>
            </p:cNvSpPr>
            <p:nvPr/>
          </p:nvSpPr>
          <p:spPr bwMode="auto">
            <a:xfrm rot="16980000">
              <a:off x="1695" y="2911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03" name="Arc 119"/>
            <p:cNvSpPr>
              <a:spLocks/>
            </p:cNvSpPr>
            <p:nvPr/>
          </p:nvSpPr>
          <p:spPr bwMode="auto">
            <a:xfrm rot="20700000">
              <a:off x="1312" y="3468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04" name="Arc 120"/>
            <p:cNvSpPr>
              <a:spLocks/>
            </p:cNvSpPr>
            <p:nvPr/>
          </p:nvSpPr>
          <p:spPr bwMode="auto">
            <a:xfrm rot="816431">
              <a:off x="3561" y="3467"/>
              <a:ext cx="724" cy="173"/>
            </a:xfrm>
            <a:custGeom>
              <a:avLst/>
              <a:gdLst>
                <a:gd name="G0" fmla="+- 20765 0 0"/>
                <a:gd name="G1" fmla="+- 0 0 0"/>
                <a:gd name="G2" fmla="+- 21600 0 0"/>
                <a:gd name="T0" fmla="*/ 20314 w 20765"/>
                <a:gd name="T1" fmla="*/ 21595 h 21595"/>
                <a:gd name="T2" fmla="*/ 0 w 20765"/>
                <a:gd name="T3" fmla="*/ 5948 h 21595"/>
                <a:gd name="T4" fmla="*/ 20765 w 20765"/>
                <a:gd name="T5" fmla="*/ 0 h 21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65" h="21595" fill="none" extrusionOk="0">
                  <a:moveTo>
                    <a:pt x="20313" y="21595"/>
                  </a:moveTo>
                  <a:cubicBezTo>
                    <a:pt x="10844" y="21397"/>
                    <a:pt x="2608" y="15053"/>
                    <a:pt x="0" y="5947"/>
                  </a:cubicBezTo>
                </a:path>
                <a:path w="20765" h="21595" stroke="0" extrusionOk="0">
                  <a:moveTo>
                    <a:pt x="20313" y="21595"/>
                  </a:moveTo>
                  <a:cubicBezTo>
                    <a:pt x="10844" y="21397"/>
                    <a:pt x="2608" y="15053"/>
                    <a:pt x="0" y="5947"/>
                  </a:cubicBezTo>
                  <a:lnTo>
                    <a:pt x="20765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>
              <a:outerShdw dist="17961" dir="135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05" name="Arc 121"/>
            <p:cNvSpPr>
              <a:spLocks/>
            </p:cNvSpPr>
            <p:nvPr/>
          </p:nvSpPr>
          <p:spPr bwMode="auto">
            <a:xfrm rot="15300000">
              <a:off x="2531" y="2151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706" name="Arc 122"/>
            <p:cNvSpPr>
              <a:spLocks/>
            </p:cNvSpPr>
            <p:nvPr/>
          </p:nvSpPr>
          <p:spPr bwMode="auto">
            <a:xfrm rot="4587037">
              <a:off x="3070" y="2905"/>
              <a:ext cx="802" cy="28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707" name="Rectangle 123"/>
          <p:cNvSpPr>
            <a:spLocks noChangeArrowheads="1"/>
          </p:cNvSpPr>
          <p:nvPr/>
        </p:nvSpPr>
        <p:spPr bwMode="auto">
          <a:xfrm>
            <a:off x="1631950" y="2441575"/>
            <a:ext cx="18589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Area = .4500</a:t>
            </a:r>
          </a:p>
        </p:txBody>
      </p:sp>
      <p:sp>
        <p:nvSpPr>
          <p:cNvPr id="195708" name="Rectangle 124"/>
          <p:cNvSpPr>
            <a:spLocks noChangeArrowheads="1"/>
          </p:cNvSpPr>
          <p:nvPr/>
        </p:nvSpPr>
        <p:spPr bwMode="auto">
          <a:xfrm>
            <a:off x="5461000" y="3279775"/>
            <a:ext cx="18589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Area = .0500</a:t>
            </a:r>
          </a:p>
        </p:txBody>
      </p:sp>
      <p:sp>
        <p:nvSpPr>
          <p:cNvPr id="195710" name="Rectangle 126"/>
          <p:cNvSpPr>
            <a:spLocks noChangeArrowheads="1"/>
          </p:cNvSpPr>
          <p:nvPr/>
        </p:nvSpPr>
        <p:spPr bwMode="auto">
          <a:xfrm>
            <a:off x="6832600" y="4841875"/>
            <a:ext cx="3159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</a:p>
        </p:txBody>
      </p:sp>
      <p:sp>
        <p:nvSpPr>
          <p:cNvPr id="195715" name="Freeform 131"/>
          <p:cNvSpPr>
            <a:spLocks/>
          </p:cNvSpPr>
          <p:nvPr/>
        </p:nvSpPr>
        <p:spPr bwMode="auto">
          <a:xfrm>
            <a:off x="5829300" y="4781550"/>
            <a:ext cx="711200" cy="320675"/>
          </a:xfrm>
          <a:custGeom>
            <a:avLst/>
            <a:gdLst>
              <a:gd name="T0" fmla="*/ 0 w 448"/>
              <a:gd name="T1" fmla="*/ 0 h 202"/>
              <a:gd name="T2" fmla="*/ 2 w 448"/>
              <a:gd name="T3" fmla="*/ 26 h 202"/>
              <a:gd name="T4" fmla="*/ 2 w 448"/>
              <a:gd name="T5" fmla="*/ 50 h 202"/>
              <a:gd name="T6" fmla="*/ 2 w 448"/>
              <a:gd name="T7" fmla="*/ 80 h 202"/>
              <a:gd name="T8" fmla="*/ 0 w 448"/>
              <a:gd name="T9" fmla="*/ 106 h 202"/>
              <a:gd name="T10" fmla="*/ 0 w 448"/>
              <a:gd name="T11" fmla="*/ 130 h 202"/>
              <a:gd name="T12" fmla="*/ 0 w 448"/>
              <a:gd name="T13" fmla="*/ 154 h 202"/>
              <a:gd name="T14" fmla="*/ 0 w 448"/>
              <a:gd name="T15" fmla="*/ 178 h 202"/>
              <a:gd name="T16" fmla="*/ 0 w 448"/>
              <a:gd name="T17" fmla="*/ 202 h 202"/>
              <a:gd name="T18" fmla="*/ 448 w 448"/>
              <a:gd name="T19" fmla="*/ 202 h 202"/>
              <a:gd name="T20" fmla="*/ 446 w 448"/>
              <a:gd name="T21" fmla="*/ 176 h 202"/>
              <a:gd name="T22" fmla="*/ 436 w 448"/>
              <a:gd name="T23" fmla="*/ 156 h 202"/>
              <a:gd name="T24" fmla="*/ 424 w 448"/>
              <a:gd name="T25" fmla="*/ 154 h 202"/>
              <a:gd name="T26" fmla="*/ 396 w 448"/>
              <a:gd name="T27" fmla="*/ 146 h 202"/>
              <a:gd name="T28" fmla="*/ 372 w 448"/>
              <a:gd name="T29" fmla="*/ 138 h 202"/>
              <a:gd name="T30" fmla="*/ 348 w 448"/>
              <a:gd name="T31" fmla="*/ 134 h 202"/>
              <a:gd name="T32" fmla="*/ 324 w 448"/>
              <a:gd name="T33" fmla="*/ 128 h 202"/>
              <a:gd name="T34" fmla="*/ 302 w 448"/>
              <a:gd name="T35" fmla="*/ 120 h 202"/>
              <a:gd name="T36" fmla="*/ 282 w 448"/>
              <a:gd name="T37" fmla="*/ 116 h 202"/>
              <a:gd name="T38" fmla="*/ 260 w 448"/>
              <a:gd name="T39" fmla="*/ 106 h 202"/>
              <a:gd name="T40" fmla="*/ 238 w 448"/>
              <a:gd name="T41" fmla="*/ 98 h 202"/>
              <a:gd name="T42" fmla="*/ 212 w 448"/>
              <a:gd name="T43" fmla="*/ 92 h 202"/>
              <a:gd name="T44" fmla="*/ 184 w 448"/>
              <a:gd name="T45" fmla="*/ 84 h 202"/>
              <a:gd name="T46" fmla="*/ 166 w 448"/>
              <a:gd name="T47" fmla="*/ 74 h 202"/>
              <a:gd name="T48" fmla="*/ 144 w 448"/>
              <a:gd name="T49" fmla="*/ 66 h 202"/>
              <a:gd name="T50" fmla="*/ 114 w 448"/>
              <a:gd name="T51" fmla="*/ 52 h 202"/>
              <a:gd name="T52" fmla="*/ 90 w 448"/>
              <a:gd name="T53" fmla="*/ 48 h 202"/>
              <a:gd name="T54" fmla="*/ 68 w 448"/>
              <a:gd name="T55" fmla="*/ 38 h 202"/>
              <a:gd name="T56" fmla="*/ 46 w 448"/>
              <a:gd name="T57" fmla="*/ 28 h 202"/>
              <a:gd name="T58" fmla="*/ 26 w 448"/>
              <a:gd name="T59" fmla="*/ 16 h 202"/>
              <a:gd name="T60" fmla="*/ 0 w 448"/>
              <a:gd name="T61" fmla="*/ 2 h 202"/>
              <a:gd name="T62" fmla="*/ 2 w 448"/>
              <a:gd name="T63" fmla="*/ 2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48" h="202">
                <a:moveTo>
                  <a:pt x="0" y="0"/>
                </a:moveTo>
                <a:lnTo>
                  <a:pt x="2" y="26"/>
                </a:lnTo>
                <a:lnTo>
                  <a:pt x="2" y="50"/>
                </a:lnTo>
                <a:lnTo>
                  <a:pt x="2" y="80"/>
                </a:lnTo>
                <a:lnTo>
                  <a:pt x="0" y="106"/>
                </a:lnTo>
                <a:lnTo>
                  <a:pt x="0" y="130"/>
                </a:lnTo>
                <a:lnTo>
                  <a:pt x="0" y="154"/>
                </a:lnTo>
                <a:lnTo>
                  <a:pt x="0" y="178"/>
                </a:lnTo>
                <a:lnTo>
                  <a:pt x="0" y="202"/>
                </a:lnTo>
                <a:lnTo>
                  <a:pt x="448" y="202"/>
                </a:lnTo>
                <a:lnTo>
                  <a:pt x="446" y="176"/>
                </a:lnTo>
                <a:lnTo>
                  <a:pt x="436" y="156"/>
                </a:lnTo>
                <a:lnTo>
                  <a:pt x="424" y="154"/>
                </a:lnTo>
                <a:lnTo>
                  <a:pt x="396" y="146"/>
                </a:lnTo>
                <a:lnTo>
                  <a:pt x="372" y="138"/>
                </a:lnTo>
                <a:lnTo>
                  <a:pt x="348" y="134"/>
                </a:lnTo>
                <a:lnTo>
                  <a:pt x="324" y="128"/>
                </a:lnTo>
                <a:lnTo>
                  <a:pt x="302" y="120"/>
                </a:lnTo>
                <a:lnTo>
                  <a:pt x="282" y="116"/>
                </a:lnTo>
                <a:lnTo>
                  <a:pt x="260" y="106"/>
                </a:lnTo>
                <a:lnTo>
                  <a:pt x="238" y="98"/>
                </a:lnTo>
                <a:lnTo>
                  <a:pt x="212" y="92"/>
                </a:lnTo>
                <a:lnTo>
                  <a:pt x="184" y="84"/>
                </a:lnTo>
                <a:lnTo>
                  <a:pt x="166" y="74"/>
                </a:lnTo>
                <a:lnTo>
                  <a:pt x="144" y="66"/>
                </a:lnTo>
                <a:lnTo>
                  <a:pt x="114" y="52"/>
                </a:lnTo>
                <a:lnTo>
                  <a:pt x="90" y="48"/>
                </a:lnTo>
                <a:lnTo>
                  <a:pt x="68" y="38"/>
                </a:lnTo>
                <a:lnTo>
                  <a:pt x="46" y="28"/>
                </a:lnTo>
                <a:lnTo>
                  <a:pt x="26" y="16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gradFill rotWithShape="0">
            <a:gsLst>
              <a:gs pos="0">
                <a:srgbClr val="33CCCC">
                  <a:gamma/>
                  <a:shade val="46275"/>
                  <a:invGamma/>
                </a:srgbClr>
              </a:gs>
              <a:gs pos="50000">
                <a:srgbClr val="33CCCC"/>
              </a:gs>
              <a:gs pos="100000">
                <a:srgbClr val="33CCCC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16" name="Line 132"/>
          <p:cNvSpPr>
            <a:spLocks noChangeShapeType="1"/>
          </p:cNvSpPr>
          <p:nvPr/>
        </p:nvSpPr>
        <p:spPr bwMode="auto">
          <a:xfrm>
            <a:off x="5829300" y="4676775"/>
            <a:ext cx="0" cy="539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7" name="Rectangle 133"/>
          <p:cNvSpPr>
            <a:spLocks noChangeArrowheads="1"/>
          </p:cNvSpPr>
          <p:nvPr/>
        </p:nvSpPr>
        <p:spPr bwMode="auto">
          <a:xfrm>
            <a:off x="5561013" y="5170488"/>
            <a:ext cx="569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.05</a:t>
            </a:r>
          </a:p>
        </p:txBody>
      </p:sp>
      <p:sp>
        <p:nvSpPr>
          <p:cNvPr id="195699" name="Line 115"/>
          <p:cNvSpPr>
            <a:spLocks noChangeShapeType="1"/>
          </p:cNvSpPr>
          <p:nvPr/>
        </p:nvSpPr>
        <p:spPr bwMode="auto">
          <a:xfrm>
            <a:off x="1771650" y="5083175"/>
            <a:ext cx="5002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9" name="Line 125"/>
          <p:cNvSpPr>
            <a:spLocks noChangeShapeType="1"/>
          </p:cNvSpPr>
          <p:nvPr/>
        </p:nvSpPr>
        <p:spPr bwMode="auto">
          <a:xfrm flipH="1">
            <a:off x="6015038" y="3776663"/>
            <a:ext cx="384175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9" name="Rectangle 135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  <p:sp>
        <p:nvSpPr>
          <p:cNvPr id="195720" name="Line 136"/>
          <p:cNvSpPr>
            <a:spLocks noChangeShapeType="1"/>
          </p:cNvSpPr>
          <p:nvPr/>
        </p:nvSpPr>
        <p:spPr bwMode="auto">
          <a:xfrm flipH="1">
            <a:off x="4244975" y="2036763"/>
            <a:ext cx="1588" cy="31384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ChangeArrowheads="1"/>
          </p:cNvSpPr>
          <p:nvPr/>
        </p:nvSpPr>
        <p:spPr bwMode="auto">
          <a:xfrm>
            <a:off x="690563" y="1154113"/>
            <a:ext cx="7772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for the Reorder Point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  <p:sp>
        <p:nvSpPr>
          <p:cNvPr id="194656" name="Rectangle 96"/>
          <p:cNvSpPr>
            <a:spLocks noChangeArrowheads="1"/>
          </p:cNvSpPr>
          <p:nvPr/>
        </p:nvSpPr>
        <p:spPr bwMode="auto">
          <a:xfrm>
            <a:off x="1104900" y="1695450"/>
            <a:ext cx="7499350" cy="115570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b"/>
          <a:lstStyle/>
          <a:p>
            <a:pPr algn="l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Step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1:  Find the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-value that cuts off an area of .05</a:t>
            </a:r>
          </a:p>
          <a:p>
            <a:pPr algn="l"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in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right tail of the standard normal</a:t>
            </a:r>
          </a:p>
          <a:p>
            <a:pPr algn="l"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distribution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graphicFrame>
        <p:nvGraphicFramePr>
          <p:cNvPr id="194659" name="Object 99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04900" y="2997200"/>
          <a:ext cx="7569200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6" name="Worksheet" r:id="rId4" imgW="4067538" imgH="1533754" progId="Excel.Sheet.8">
                  <p:embed/>
                </p:oleObj>
              </mc:Choice>
              <mc:Fallback>
                <p:oleObj name="Worksheet" r:id="rId4" imgW="4067538" imgH="1533754" progId="Excel.Sheet.8">
                  <p:embed/>
                  <p:pic>
                    <p:nvPicPr>
                      <p:cNvPr id="0" name="Object 9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2997200"/>
                        <a:ext cx="7569200" cy="28702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38383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838383"/>
                          </a:gs>
                          <a:gs pos="100000">
                            <a:srgbClr val="838383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rgbClr val="4D4D4D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0" name="Oval 100"/>
          <p:cNvSpPr>
            <a:spLocks noChangeArrowheads="1"/>
          </p:cNvSpPr>
          <p:nvPr/>
        </p:nvSpPr>
        <p:spPr bwMode="auto">
          <a:xfrm>
            <a:off x="4337050" y="2924175"/>
            <a:ext cx="1562100" cy="428625"/>
          </a:xfrm>
          <a:prstGeom prst="ellips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1" name="Oval 101"/>
          <p:cNvSpPr>
            <a:spLocks noChangeArrowheads="1"/>
          </p:cNvSpPr>
          <p:nvPr/>
        </p:nvSpPr>
        <p:spPr bwMode="auto">
          <a:xfrm>
            <a:off x="1069975" y="4029075"/>
            <a:ext cx="542925" cy="419100"/>
          </a:xfrm>
          <a:prstGeom prst="ellips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2" name="Oval 102"/>
          <p:cNvSpPr>
            <a:spLocks noChangeArrowheads="1"/>
          </p:cNvSpPr>
          <p:nvPr/>
        </p:nvSpPr>
        <p:spPr bwMode="auto">
          <a:xfrm>
            <a:off x="4368800" y="4003675"/>
            <a:ext cx="1543050" cy="495300"/>
          </a:xfrm>
          <a:prstGeom prst="ellips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3" name="Line 103"/>
          <p:cNvSpPr>
            <a:spLocks noChangeShapeType="1"/>
          </p:cNvSpPr>
          <p:nvPr/>
        </p:nvSpPr>
        <p:spPr bwMode="auto">
          <a:xfrm flipH="1">
            <a:off x="1628775" y="4241800"/>
            <a:ext cx="2714625" cy="3175"/>
          </a:xfrm>
          <a:prstGeom prst="line">
            <a:avLst/>
          </a:prstGeom>
          <a:noFill/>
          <a:ln w="28575">
            <a:solidFill>
              <a:srgbClr val="66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4" name="Line 104"/>
          <p:cNvSpPr>
            <a:spLocks noChangeShapeType="1"/>
          </p:cNvSpPr>
          <p:nvPr/>
        </p:nvSpPr>
        <p:spPr bwMode="auto">
          <a:xfrm rot="-5400000">
            <a:off x="4808537" y="3668713"/>
            <a:ext cx="631825" cy="0"/>
          </a:xfrm>
          <a:prstGeom prst="line">
            <a:avLst/>
          </a:prstGeom>
          <a:noFill/>
          <a:ln w="28575">
            <a:solidFill>
              <a:srgbClr val="66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6" name="AutoShape 106"/>
          <p:cNvSpPr>
            <a:spLocks noChangeArrowheads="1"/>
          </p:cNvSpPr>
          <p:nvPr/>
        </p:nvSpPr>
        <p:spPr bwMode="auto">
          <a:xfrm>
            <a:off x="3143250" y="5162550"/>
            <a:ext cx="3790950" cy="895350"/>
          </a:xfrm>
          <a:prstGeom prst="wedgeEllipseCallout">
            <a:avLst>
              <a:gd name="adj1" fmla="val 1088"/>
              <a:gd name="adj2" fmla="val -121454"/>
            </a:avLst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We look up the area</a:t>
            </a: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(.5 - .05 = .45)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524" name="Rectangle 108"/>
          <p:cNvSpPr>
            <a:spLocks noChangeArrowheads="1"/>
          </p:cNvSpPr>
          <p:nvPr/>
        </p:nvSpPr>
        <p:spPr bwMode="auto">
          <a:xfrm>
            <a:off x="690563" y="1154113"/>
            <a:ext cx="77724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for the Reorder Point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8525" name="Rectangle 109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  <p:sp>
        <p:nvSpPr>
          <p:cNvPr id="188615" name="Rectangle 199"/>
          <p:cNvSpPr>
            <a:spLocks noChangeArrowheads="1"/>
          </p:cNvSpPr>
          <p:nvPr/>
        </p:nvSpPr>
        <p:spPr bwMode="auto">
          <a:xfrm>
            <a:off x="1104900" y="1676400"/>
            <a:ext cx="7499350" cy="79375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Step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2:  Convert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.05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the corresponding value of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88624" name="Rectangle 208"/>
          <p:cNvSpPr>
            <a:spLocks noChangeArrowheads="1"/>
          </p:cNvSpPr>
          <p:nvPr/>
        </p:nvSpPr>
        <p:spPr bwMode="auto">
          <a:xfrm>
            <a:off x="3181350" y="2667000"/>
            <a:ext cx="2781300" cy="1676400"/>
          </a:xfrm>
          <a:prstGeom prst="rect">
            <a:avLst/>
          </a:prstGeom>
          <a:gradFill rotWithShape="0">
            <a:gsLst>
              <a:gs pos="0">
                <a:srgbClr val="969696">
                  <a:gamma/>
                  <a:shade val="46275"/>
                  <a:invGamma/>
                </a:srgbClr>
              </a:gs>
              <a:gs pos="50000">
                <a:srgbClr val="969696"/>
              </a:gs>
              <a:gs pos="100000">
                <a:srgbClr val="969696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 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.05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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  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15 + 1.645(6)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=   24.87 or   25</a:t>
            </a:r>
          </a:p>
        </p:txBody>
      </p:sp>
      <p:sp>
        <p:nvSpPr>
          <p:cNvPr id="188625" name="Oval 209"/>
          <p:cNvSpPr>
            <a:spLocks noChangeArrowheads="1"/>
          </p:cNvSpPr>
          <p:nvPr/>
        </p:nvSpPr>
        <p:spPr bwMode="auto">
          <a:xfrm>
            <a:off x="5289550" y="3702050"/>
            <a:ext cx="533400" cy="476250"/>
          </a:xfrm>
          <a:prstGeom prst="ellipse">
            <a:avLst/>
          </a:prstGeom>
          <a:noFill/>
          <a:ln w="28575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8627" name="Rectangle 211"/>
          <p:cNvSpPr>
            <a:spLocks noChangeArrowheads="1"/>
          </p:cNvSpPr>
          <p:nvPr/>
        </p:nvSpPr>
        <p:spPr bwMode="auto">
          <a:xfrm>
            <a:off x="781050" y="4438650"/>
            <a:ext cx="78486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A reorder point of 25 gallons will place the probability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of a stockout during leadtime at (slightly less than) .05.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690563" y="1154113"/>
            <a:ext cx="77724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Solving for the Reorder Point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685800" y="104775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Pep Zone</a:t>
            </a:r>
          </a:p>
        </p:txBody>
      </p:sp>
      <p:sp>
        <p:nvSpPr>
          <p:cNvPr id="200796" name="Rectangle 92"/>
          <p:cNvSpPr>
            <a:spLocks noChangeArrowheads="1"/>
          </p:cNvSpPr>
          <p:nvPr/>
        </p:nvSpPr>
        <p:spPr bwMode="auto">
          <a:xfrm>
            <a:off x="1047750" y="1485900"/>
            <a:ext cx="763905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By raising the reorder point from 20 gallons to 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25 gallons on hand, the probability of a stockout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decreases from about .20 to .05.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This is a significant decrease in the chance that Pep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Zone will be out of stock and unable to meet a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customer’s desire to make a purchase.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Exponential Probability Distribution</a:t>
            </a: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700088" y="1130300"/>
            <a:ext cx="7772400" cy="169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exponential probability distribution is useful in describing the time it takes to complete a task.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exponential random variables can be used to describe:</a:t>
            </a:r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1098550" y="2825750"/>
            <a:ext cx="2362200" cy="141605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Time between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vehicle arrivals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at a toll booth</a:t>
            </a:r>
          </a:p>
        </p:txBody>
      </p:sp>
      <p:sp>
        <p:nvSpPr>
          <p:cNvPr id="162826" name="Rectangle 10"/>
          <p:cNvSpPr>
            <a:spLocks noChangeArrowheads="1"/>
          </p:cNvSpPr>
          <p:nvPr/>
        </p:nvSpPr>
        <p:spPr bwMode="auto">
          <a:xfrm>
            <a:off x="3371850" y="3219450"/>
            <a:ext cx="2305050" cy="141605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Time required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complete a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questionnaire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5568950" y="3600450"/>
            <a:ext cx="2705100" cy="141605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Distance between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major defects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in a highway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30300"/>
            <a:ext cx="7886700" cy="50958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Density Function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630238"/>
          </a:xfrm>
          <a:noFill/>
          <a:ln/>
        </p:spPr>
        <p:txBody>
          <a:bodyPr/>
          <a:lstStyle/>
          <a:p>
            <a:r>
              <a:rPr lang="en-US"/>
              <a:t>Exponential Probability Distribution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373313" y="1668463"/>
            <a:ext cx="4470400" cy="1068387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889250" y="2908300"/>
            <a:ext cx="33909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where: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mean</a:t>
            </a: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2.71828</a:t>
            </a:r>
          </a:p>
        </p:txBody>
      </p:sp>
      <p:grpSp>
        <p:nvGrpSpPr>
          <p:cNvPr id="21516" name="Group 12"/>
          <p:cNvGrpSpPr>
            <a:grpSpLocks/>
          </p:cNvGrpSpPr>
          <p:nvPr/>
        </p:nvGrpSpPr>
        <p:grpSpPr bwMode="auto">
          <a:xfrm>
            <a:off x="2592388" y="1795463"/>
            <a:ext cx="4132262" cy="779462"/>
            <a:chOff x="1625" y="1123"/>
            <a:chExt cx="2603" cy="491"/>
          </a:xfrm>
        </p:grpSpPr>
        <p:graphicFrame>
          <p:nvGraphicFramePr>
            <p:cNvPr id="21508" name="Object 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25" y="1123"/>
            <a:ext cx="1157" cy="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26" name="Equation" r:id="rId4" imgW="1776240" imgH="760320" progId="EQUATION">
                    <p:embed/>
                  </p:oleObj>
                </mc:Choice>
                <mc:Fallback>
                  <p:oleObj name="Equation" r:id="rId4" imgW="1776240" imgH="760320" progId="EQUATION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5" y="1123"/>
                          <a:ext cx="1157" cy="4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635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2900" y="1231"/>
              <a:ext cx="13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for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&gt;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0,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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&gt; 0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30300"/>
            <a:ext cx="7886700" cy="490538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Cumulative Probabilities</a:t>
            </a:r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Exponential Probability Distribution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3038475" y="1668463"/>
            <a:ext cx="3194050" cy="792162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85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87713" y="1855788"/>
          <a:ext cx="26479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6" name="Equation" r:id="rId4" imgW="2614320" imgH="392040" progId="EQUATION">
                  <p:embed/>
                </p:oleObj>
              </mc:Choice>
              <mc:Fallback>
                <p:oleObj name="Equation" r:id="rId4" imgW="2614320" imgH="392040" progId="EQUATION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1855788"/>
                        <a:ext cx="26479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2051050" y="2584450"/>
            <a:ext cx="49911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where: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some specific value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144463"/>
            <a:ext cx="7772400" cy="611187"/>
          </a:xfrm>
          <a:noFill/>
          <a:ln/>
        </p:spPr>
        <p:txBody>
          <a:bodyPr/>
          <a:lstStyle/>
          <a:p>
            <a:r>
              <a:rPr lang="en-US"/>
              <a:t>Continuous Probability Distributions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122363"/>
            <a:ext cx="7886700" cy="2959100"/>
          </a:xfrm>
          <a:noFill/>
          <a:ln/>
        </p:spPr>
        <p:txBody>
          <a:bodyPr/>
          <a:lstStyle/>
          <a:p>
            <a:r>
              <a:rPr lang="en-US"/>
              <a:t>A </a:t>
            </a:r>
            <a:r>
              <a:rPr lang="en-US" u="sng"/>
              <a:t>continuous random variable</a:t>
            </a:r>
            <a:r>
              <a:rPr lang="en-US"/>
              <a:t> can assume any value in an interval on the real line or in a collection of intervals.</a:t>
            </a:r>
          </a:p>
          <a:p>
            <a:r>
              <a:rPr lang="en-US"/>
              <a:t>It is not possible to talk about the probability of the random variable assuming a particular value.</a:t>
            </a:r>
          </a:p>
          <a:p>
            <a:r>
              <a:rPr lang="en-US"/>
              <a:t>Instead, we talk about the probability of the random variable assuming a value within a given interval.</a:t>
            </a:r>
            <a:endParaRPr lang="en-US" i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0563" y="1127125"/>
            <a:ext cx="7886700" cy="33226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Exponential Probability Distribution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The time between arrivals of cars 	at Al’s full-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service gas pump follows an exponential probability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distribution with a mean time between arrivals of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3 minutes.  Al would like to know the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probability that the time between two successive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arrivals will be 2 minutes or less.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685800"/>
          </a:xfrm>
          <a:noFill/>
          <a:ln/>
        </p:spPr>
        <p:txBody>
          <a:bodyPr/>
          <a:lstStyle/>
          <a:p>
            <a:r>
              <a:rPr lang="en-US"/>
              <a:t>Example:  Al’s Full-Service Pump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" name="Rectangle 109"/>
          <p:cNvSpPr>
            <a:spLocks noChangeArrowheads="1"/>
          </p:cNvSpPr>
          <p:nvPr/>
        </p:nvSpPr>
        <p:spPr bwMode="auto">
          <a:xfrm>
            <a:off x="1139825" y="1690688"/>
            <a:ext cx="6276975" cy="437673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127125"/>
            <a:ext cx="7772400" cy="56673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Exponential Probability Distribution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838950" y="4643438"/>
            <a:ext cx="3333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/>
              </a:rPr>
              <a:t>x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543050" y="1881188"/>
            <a:ext cx="620713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/>
              </a:rPr>
              <a:t>f</a:t>
            </a:r>
            <a:r>
              <a:rPr lang="en-US" sz="2400">
                <a:effectLst/>
              </a:rPr>
              <a:t>(</a:t>
            </a:r>
            <a:r>
              <a:rPr lang="en-US" sz="2400" i="1">
                <a:effectLst/>
              </a:rPr>
              <a:t>x</a:t>
            </a:r>
            <a:r>
              <a:rPr lang="en-US" sz="2400">
                <a:effectLst/>
              </a:rPr>
              <a:t>)</a:t>
            </a:r>
          </a:p>
        </p:txBody>
      </p:sp>
      <p:grpSp>
        <p:nvGrpSpPr>
          <p:cNvPr id="23664" name="Group 112"/>
          <p:cNvGrpSpPr>
            <a:grpSpLocks/>
          </p:cNvGrpSpPr>
          <p:nvPr/>
        </p:nvGrpSpPr>
        <p:grpSpPr bwMode="auto">
          <a:xfrm>
            <a:off x="1716088" y="2790825"/>
            <a:ext cx="215900" cy="1562100"/>
            <a:chOff x="1297" y="1734"/>
            <a:chExt cx="136" cy="984"/>
          </a:xfrm>
        </p:grpSpPr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>
              <a:off x="1297" y="2718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1309" y="2394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>
              <a:off x="1309" y="2070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>
              <a:off x="1309" y="1734"/>
              <a:ext cx="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665" name="Group 113"/>
          <p:cNvGrpSpPr>
            <a:grpSpLocks/>
          </p:cNvGrpSpPr>
          <p:nvPr/>
        </p:nvGrpSpPr>
        <p:grpSpPr bwMode="auto">
          <a:xfrm>
            <a:off x="1276350" y="2586038"/>
            <a:ext cx="428625" cy="1978025"/>
            <a:chOff x="1020" y="1605"/>
            <a:chExt cx="270" cy="1246"/>
          </a:xfrm>
        </p:grpSpPr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020" y="2565"/>
              <a:ext cx="258" cy="286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>
                  <a:effectLst/>
                </a:rPr>
                <a:t>.1</a:t>
              </a: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032" y="1929"/>
              <a:ext cx="258" cy="286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>
                  <a:effectLst/>
                </a:rPr>
                <a:t>.3</a:t>
              </a: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1032" y="1605"/>
              <a:ext cx="258" cy="286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>
                  <a:effectLst/>
                </a:rPr>
                <a:t>.4</a:t>
              </a: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1032" y="2253"/>
              <a:ext cx="258" cy="286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>
                  <a:effectLst/>
                </a:rPr>
                <a:t>.2</a:t>
              </a:r>
            </a:p>
          </p:txBody>
        </p:sp>
      </p:grpSp>
      <p:grpSp>
        <p:nvGrpSpPr>
          <p:cNvPr id="23663" name="Group 111"/>
          <p:cNvGrpSpPr>
            <a:grpSpLocks/>
          </p:cNvGrpSpPr>
          <p:nvPr/>
        </p:nvGrpSpPr>
        <p:grpSpPr bwMode="auto">
          <a:xfrm>
            <a:off x="2271713" y="4768850"/>
            <a:ext cx="4057650" cy="196850"/>
            <a:chOff x="1647" y="2980"/>
            <a:chExt cx="2556" cy="124"/>
          </a:xfrm>
        </p:grpSpPr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1647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2511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>
              <a:off x="2799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>
              <a:off x="1929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>
              <a:off x="2223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>
              <a:off x="3063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>
              <a:off x="3339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Line 21"/>
            <p:cNvSpPr>
              <a:spLocks noChangeShapeType="1"/>
            </p:cNvSpPr>
            <p:nvPr/>
          </p:nvSpPr>
          <p:spPr bwMode="auto">
            <a:xfrm>
              <a:off x="3927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Line 22"/>
            <p:cNvSpPr>
              <a:spLocks noChangeShapeType="1"/>
            </p:cNvSpPr>
            <p:nvPr/>
          </p:nvSpPr>
          <p:spPr bwMode="auto">
            <a:xfrm>
              <a:off x="3639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23"/>
            <p:cNvSpPr>
              <a:spLocks noChangeShapeType="1"/>
            </p:cNvSpPr>
            <p:nvPr/>
          </p:nvSpPr>
          <p:spPr bwMode="auto">
            <a:xfrm>
              <a:off x="4203" y="2980"/>
              <a:ext cx="0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2038350" y="5081588"/>
            <a:ext cx="46005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 1    2    3    4    5    6    7    8    9   10</a:t>
            </a:r>
          </a:p>
        </p:txBody>
      </p:sp>
      <p:sp>
        <p:nvSpPr>
          <p:cNvPr id="23578" name="Freeform 26"/>
          <p:cNvSpPr>
            <a:spLocks/>
          </p:cNvSpPr>
          <p:nvPr/>
        </p:nvSpPr>
        <p:spPr bwMode="auto">
          <a:xfrm>
            <a:off x="1819275" y="3149600"/>
            <a:ext cx="904875" cy="1712913"/>
          </a:xfrm>
          <a:custGeom>
            <a:avLst/>
            <a:gdLst>
              <a:gd name="T0" fmla="*/ 5 w 570"/>
              <a:gd name="T1" fmla="*/ 0 h 1079"/>
              <a:gd name="T2" fmla="*/ 0 w 570"/>
              <a:gd name="T3" fmla="*/ 1073 h 1079"/>
              <a:gd name="T4" fmla="*/ 570 w 570"/>
              <a:gd name="T5" fmla="*/ 1079 h 1079"/>
              <a:gd name="T6" fmla="*/ 567 w 570"/>
              <a:gd name="T7" fmla="*/ 602 h 1079"/>
              <a:gd name="T8" fmla="*/ 563 w 570"/>
              <a:gd name="T9" fmla="*/ 598 h 1079"/>
              <a:gd name="T10" fmla="*/ 537 w 570"/>
              <a:gd name="T11" fmla="*/ 584 h 1079"/>
              <a:gd name="T12" fmla="*/ 513 w 570"/>
              <a:gd name="T13" fmla="*/ 574 h 1079"/>
              <a:gd name="T14" fmla="*/ 487 w 570"/>
              <a:gd name="T15" fmla="*/ 558 h 1079"/>
              <a:gd name="T16" fmla="*/ 455 w 570"/>
              <a:gd name="T17" fmla="*/ 540 h 1079"/>
              <a:gd name="T18" fmla="*/ 426 w 570"/>
              <a:gd name="T19" fmla="*/ 520 h 1079"/>
              <a:gd name="T20" fmla="*/ 398 w 570"/>
              <a:gd name="T21" fmla="*/ 506 h 1079"/>
              <a:gd name="T22" fmla="*/ 362 w 570"/>
              <a:gd name="T23" fmla="*/ 482 h 1079"/>
              <a:gd name="T24" fmla="*/ 326 w 570"/>
              <a:gd name="T25" fmla="*/ 458 h 1079"/>
              <a:gd name="T26" fmla="*/ 294 w 570"/>
              <a:gd name="T27" fmla="*/ 438 h 1079"/>
              <a:gd name="T28" fmla="*/ 266 w 570"/>
              <a:gd name="T29" fmla="*/ 410 h 1079"/>
              <a:gd name="T30" fmla="*/ 232 w 570"/>
              <a:gd name="T31" fmla="*/ 388 h 1079"/>
              <a:gd name="T32" fmla="*/ 208 w 570"/>
              <a:gd name="T33" fmla="*/ 364 h 1079"/>
              <a:gd name="T34" fmla="*/ 182 w 570"/>
              <a:gd name="T35" fmla="*/ 338 h 1079"/>
              <a:gd name="T36" fmla="*/ 147 w 570"/>
              <a:gd name="T37" fmla="*/ 300 h 1079"/>
              <a:gd name="T38" fmla="*/ 121 w 570"/>
              <a:gd name="T39" fmla="*/ 262 h 1079"/>
              <a:gd name="T40" fmla="*/ 99 w 570"/>
              <a:gd name="T41" fmla="*/ 232 h 1079"/>
              <a:gd name="T42" fmla="*/ 73 w 570"/>
              <a:gd name="T43" fmla="*/ 190 h 1079"/>
              <a:gd name="T44" fmla="*/ 45 w 570"/>
              <a:gd name="T45" fmla="*/ 132 h 1079"/>
              <a:gd name="T46" fmla="*/ 24 w 570"/>
              <a:gd name="T47" fmla="*/ 77 h 1079"/>
              <a:gd name="T48" fmla="*/ 9 w 570"/>
              <a:gd name="T49" fmla="*/ 26 h 10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70" h="1079">
                <a:moveTo>
                  <a:pt x="5" y="0"/>
                </a:moveTo>
                <a:lnTo>
                  <a:pt x="0" y="1073"/>
                </a:lnTo>
                <a:lnTo>
                  <a:pt x="570" y="1079"/>
                </a:lnTo>
                <a:lnTo>
                  <a:pt x="567" y="602"/>
                </a:lnTo>
                <a:lnTo>
                  <a:pt x="563" y="598"/>
                </a:lnTo>
                <a:lnTo>
                  <a:pt x="537" y="584"/>
                </a:lnTo>
                <a:lnTo>
                  <a:pt x="513" y="574"/>
                </a:lnTo>
                <a:lnTo>
                  <a:pt x="487" y="558"/>
                </a:lnTo>
                <a:lnTo>
                  <a:pt x="455" y="540"/>
                </a:lnTo>
                <a:lnTo>
                  <a:pt x="426" y="520"/>
                </a:lnTo>
                <a:lnTo>
                  <a:pt x="398" y="506"/>
                </a:lnTo>
                <a:lnTo>
                  <a:pt x="362" y="482"/>
                </a:lnTo>
                <a:lnTo>
                  <a:pt x="326" y="458"/>
                </a:lnTo>
                <a:lnTo>
                  <a:pt x="294" y="438"/>
                </a:lnTo>
                <a:lnTo>
                  <a:pt x="266" y="410"/>
                </a:lnTo>
                <a:lnTo>
                  <a:pt x="232" y="388"/>
                </a:lnTo>
                <a:lnTo>
                  <a:pt x="208" y="364"/>
                </a:lnTo>
                <a:lnTo>
                  <a:pt x="182" y="338"/>
                </a:lnTo>
                <a:lnTo>
                  <a:pt x="147" y="300"/>
                </a:lnTo>
                <a:lnTo>
                  <a:pt x="121" y="262"/>
                </a:lnTo>
                <a:lnTo>
                  <a:pt x="99" y="232"/>
                </a:lnTo>
                <a:lnTo>
                  <a:pt x="73" y="190"/>
                </a:lnTo>
                <a:lnTo>
                  <a:pt x="45" y="132"/>
                </a:lnTo>
                <a:lnTo>
                  <a:pt x="24" y="77"/>
                </a:lnTo>
                <a:lnTo>
                  <a:pt x="9" y="26"/>
                </a:lnTo>
              </a:path>
            </a:pathLst>
          </a:cu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 flipH="1" flipV="1">
            <a:off x="2722563" y="4114800"/>
            <a:ext cx="1587" cy="758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1824038" y="2454275"/>
            <a:ext cx="0" cy="2406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1830388" y="4867275"/>
            <a:ext cx="490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 flipV="1">
            <a:off x="2414588" y="3165475"/>
            <a:ext cx="438150" cy="1174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670" name="Group 118"/>
          <p:cNvGrpSpPr>
            <a:grpSpLocks/>
          </p:cNvGrpSpPr>
          <p:nvPr/>
        </p:nvGrpSpPr>
        <p:grpSpPr bwMode="auto">
          <a:xfrm>
            <a:off x="1792288" y="3151188"/>
            <a:ext cx="4549775" cy="1600200"/>
            <a:chOff x="1129" y="1961"/>
            <a:chExt cx="2866" cy="1008"/>
          </a:xfrm>
        </p:grpSpPr>
        <p:sp>
          <p:nvSpPr>
            <p:cNvPr id="23577" name="Line 25"/>
            <p:cNvSpPr>
              <a:spLocks noChangeShapeType="1"/>
            </p:cNvSpPr>
            <p:nvPr/>
          </p:nvSpPr>
          <p:spPr bwMode="auto">
            <a:xfrm rot="197881">
              <a:off x="3403" y="2965"/>
              <a:ext cx="592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" name="Arc 32"/>
            <p:cNvSpPr>
              <a:spLocks/>
            </p:cNvSpPr>
            <p:nvPr/>
          </p:nvSpPr>
          <p:spPr bwMode="auto">
            <a:xfrm rot="157834">
              <a:off x="1129" y="1961"/>
              <a:ext cx="2289" cy="932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1695450" y="5481638"/>
            <a:ext cx="5337175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Time Between Successive Arrivals (mins.)</a:t>
            </a:r>
          </a:p>
        </p:txBody>
      </p:sp>
      <p:sp>
        <p:nvSpPr>
          <p:cNvPr id="23589" name="Rectangle 37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685800"/>
          </a:xfrm>
          <a:noFill/>
          <a:ln/>
        </p:spPr>
        <p:txBody>
          <a:bodyPr/>
          <a:lstStyle/>
          <a:p>
            <a:r>
              <a:rPr lang="en-US"/>
              <a:t>Example:  Al’s Full-Service Pump</a:t>
            </a:r>
          </a:p>
        </p:txBody>
      </p:sp>
      <p:sp>
        <p:nvSpPr>
          <p:cNvPr id="23667" name="Rectangle 115"/>
          <p:cNvSpPr>
            <a:spLocks noChangeArrowheads="1"/>
          </p:cNvSpPr>
          <p:nvPr/>
        </p:nvSpPr>
        <p:spPr bwMode="auto">
          <a:xfrm>
            <a:off x="2190750" y="2343150"/>
            <a:ext cx="6305550" cy="819150"/>
          </a:xfrm>
          <a:prstGeom prst="rect">
            <a:avLst/>
          </a:prstGeom>
          <a:gradFill rotWithShape="0">
            <a:gsLst>
              <a:gs pos="0">
                <a:srgbClr val="969696">
                  <a:gamma/>
                  <a:shade val="46275"/>
                  <a:invGamma/>
                </a:srgbClr>
              </a:gs>
              <a:gs pos="50000">
                <a:srgbClr val="969696"/>
              </a:gs>
              <a:gs pos="100000">
                <a:srgbClr val="969696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2) = 1 - 2.71828</a:t>
            </a:r>
            <a:r>
              <a:rPr lang="en-US" sz="2400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-2/3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1 - .5134 =   .4866</a:t>
            </a:r>
          </a:p>
        </p:txBody>
      </p:sp>
      <p:sp>
        <p:nvSpPr>
          <p:cNvPr id="23668" name="Oval 116"/>
          <p:cNvSpPr>
            <a:spLocks noChangeArrowheads="1"/>
          </p:cNvSpPr>
          <p:nvPr/>
        </p:nvSpPr>
        <p:spPr bwMode="auto">
          <a:xfrm>
            <a:off x="7334250" y="2514600"/>
            <a:ext cx="990600" cy="476250"/>
          </a:xfrm>
          <a:prstGeom prst="ellipse">
            <a:avLst/>
          </a:prstGeom>
          <a:noFill/>
          <a:ln w="28575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7638"/>
            <a:ext cx="7772400" cy="814387"/>
          </a:xfrm>
        </p:spPr>
        <p:txBody>
          <a:bodyPr/>
          <a:lstStyle/>
          <a:p>
            <a:r>
              <a:rPr lang="en-US"/>
              <a:t>Relationship between the Poisson</a:t>
            </a:r>
            <a:br>
              <a:rPr lang="en-US"/>
            </a:br>
            <a:r>
              <a:rPr lang="en-US"/>
              <a:t>and Exponential Distributions</a:t>
            </a: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auto">
          <a:xfrm>
            <a:off x="1562100" y="1352550"/>
            <a:ext cx="6019800" cy="1924050"/>
          </a:xfrm>
          <a:prstGeom prst="ellipse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Poisson distribution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provides an appropriate description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of the number of occurrences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per interval</a:t>
            </a:r>
          </a:p>
        </p:txBody>
      </p:sp>
      <p:sp>
        <p:nvSpPr>
          <p:cNvPr id="74757" name="Oval 5"/>
          <p:cNvSpPr>
            <a:spLocks noChangeArrowheads="1"/>
          </p:cNvSpPr>
          <p:nvPr/>
        </p:nvSpPr>
        <p:spPr bwMode="auto">
          <a:xfrm>
            <a:off x="1562100" y="3867150"/>
            <a:ext cx="6019800" cy="2057400"/>
          </a:xfrm>
          <a:prstGeom prst="ellipse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exponential distribution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provides an appropriate description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of the length of the interval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between occurrences</a:t>
            </a: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4341813" y="3276600"/>
            <a:ext cx="0" cy="590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V="1">
            <a:off x="4818063" y="3276600"/>
            <a:ext cx="0" cy="590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End of Chapter 3, Part B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3797300" y="3048000"/>
            <a:ext cx="1557338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Freeform 4"/>
          <p:cNvSpPr>
            <a:spLocks/>
          </p:cNvSpPr>
          <p:nvPr/>
        </p:nvSpPr>
        <p:spPr bwMode="auto">
          <a:xfrm>
            <a:off x="3927475" y="2133600"/>
            <a:ext cx="1681163" cy="2670175"/>
          </a:xfrm>
          <a:custGeom>
            <a:avLst/>
            <a:gdLst>
              <a:gd name="T0" fmla="*/ 119 w 1059"/>
              <a:gd name="T1" fmla="*/ 784 h 1682"/>
              <a:gd name="T2" fmla="*/ 0 w 1059"/>
              <a:gd name="T3" fmla="*/ 1239 h 1682"/>
              <a:gd name="T4" fmla="*/ 409 w 1059"/>
              <a:gd name="T5" fmla="*/ 1681 h 1682"/>
              <a:gd name="T6" fmla="*/ 1058 w 1059"/>
              <a:gd name="T7" fmla="*/ 196 h 1682"/>
              <a:gd name="T8" fmla="*/ 1058 w 1059"/>
              <a:gd name="T9" fmla="*/ 0 h 1682"/>
              <a:gd name="T10" fmla="*/ 334 w 1059"/>
              <a:gd name="T11" fmla="*/ 1252 h 1682"/>
              <a:gd name="T12" fmla="*/ 119 w 1059"/>
              <a:gd name="T13" fmla="*/ 784 h 1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690563" y="144463"/>
            <a:ext cx="77724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Continuous Probability Distributions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690563" y="1122363"/>
            <a:ext cx="777240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probability of the random variable assuming a value within some given interval from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is defined to be the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area under the graph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of the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 density function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between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x</a:t>
            </a:r>
            <a:r>
              <a:rPr lang="en-US" sz="2400" i="1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6713" y="2924175"/>
            <a:ext cx="3028950" cy="2601913"/>
            <a:chOff x="366713" y="3000375"/>
            <a:chExt cx="3028950" cy="2601913"/>
          </a:xfrm>
        </p:grpSpPr>
        <p:sp>
          <p:nvSpPr>
            <p:cNvPr id="186377" name="AutoShape 9"/>
            <p:cNvSpPr>
              <a:spLocks noChangeArrowheads="1"/>
            </p:cNvSpPr>
            <p:nvPr/>
          </p:nvSpPr>
          <p:spPr bwMode="auto">
            <a:xfrm>
              <a:off x="366713" y="3000375"/>
              <a:ext cx="3028950" cy="260191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9" name="Line 11"/>
            <p:cNvSpPr>
              <a:spLocks noChangeShapeType="1"/>
            </p:cNvSpPr>
            <p:nvPr/>
          </p:nvSpPr>
          <p:spPr bwMode="auto">
            <a:xfrm>
              <a:off x="723901" y="3665538"/>
              <a:ext cx="0" cy="1447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0" name="Rectangle 12"/>
            <p:cNvSpPr>
              <a:spLocks noChangeArrowheads="1"/>
            </p:cNvSpPr>
            <p:nvPr/>
          </p:nvSpPr>
          <p:spPr bwMode="auto">
            <a:xfrm>
              <a:off x="509588" y="3233738"/>
              <a:ext cx="609600" cy="39370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000" i="1">
                  <a:effectLst/>
                </a:rPr>
                <a:t>f </a:t>
              </a:r>
              <a:r>
                <a:rPr lang="en-US" sz="2000">
                  <a:effectLst/>
                </a:rPr>
                <a:t>(</a:t>
              </a:r>
              <a:r>
                <a:rPr lang="en-US" sz="2000" i="1">
                  <a:effectLst/>
                </a:rPr>
                <a:t>x</a:t>
              </a:r>
              <a:r>
                <a:rPr lang="en-US" sz="2000">
                  <a:effectLst/>
                </a:rPr>
                <a:t>)</a:t>
              </a:r>
            </a:p>
          </p:txBody>
        </p:sp>
        <p:sp>
          <p:nvSpPr>
            <p:cNvPr id="186381" name="Rectangle 13"/>
            <p:cNvSpPr>
              <a:spLocks noChangeArrowheads="1"/>
            </p:cNvSpPr>
            <p:nvPr/>
          </p:nvSpPr>
          <p:spPr bwMode="auto">
            <a:xfrm>
              <a:off x="2862263" y="4851400"/>
              <a:ext cx="38417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/>
                </a:rPr>
                <a:t>x</a:t>
              </a:r>
            </a:p>
          </p:txBody>
        </p:sp>
        <p:sp>
          <p:nvSpPr>
            <p:cNvPr id="186384" name="Freeform 16"/>
            <p:cNvSpPr>
              <a:spLocks/>
            </p:cNvSpPr>
            <p:nvPr/>
          </p:nvSpPr>
          <p:spPr bwMode="auto">
            <a:xfrm>
              <a:off x="996951" y="4638675"/>
              <a:ext cx="1652588" cy="481013"/>
            </a:xfrm>
            <a:custGeom>
              <a:avLst/>
              <a:gdLst>
                <a:gd name="T0" fmla="*/ 0 w 528"/>
                <a:gd name="T1" fmla="*/ 528 h 528"/>
                <a:gd name="T2" fmla="*/ 12 w 528"/>
                <a:gd name="T3" fmla="*/ 0 h 528"/>
                <a:gd name="T4" fmla="*/ 528 w 528"/>
                <a:gd name="T5" fmla="*/ 0 h 528"/>
                <a:gd name="T6" fmla="*/ 528 w 528"/>
                <a:gd name="T7" fmla="*/ 528 h 528"/>
                <a:gd name="T8" fmla="*/ 0 w 528"/>
                <a:gd name="T9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528">
                  <a:moveTo>
                    <a:pt x="0" y="528"/>
                  </a:moveTo>
                  <a:lnTo>
                    <a:pt x="12" y="0"/>
                  </a:lnTo>
                  <a:lnTo>
                    <a:pt x="528" y="0"/>
                  </a:lnTo>
                  <a:lnTo>
                    <a:pt x="528" y="528"/>
                  </a:lnTo>
                  <a:lnTo>
                    <a:pt x="0" y="528"/>
                  </a:lnTo>
                </a:path>
              </a:pathLst>
            </a:custGeom>
            <a:gradFill rotWithShape="0">
              <a:gsLst>
                <a:gs pos="0">
                  <a:srgbClr val="993366">
                    <a:gamma/>
                    <a:shade val="46275"/>
                    <a:invGamma/>
                  </a:srgbClr>
                </a:gs>
                <a:gs pos="50000">
                  <a:srgbClr val="993366"/>
                </a:gs>
                <a:gs pos="100000">
                  <a:srgbClr val="99336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385" name="Line 17"/>
            <p:cNvSpPr>
              <a:spLocks noChangeShapeType="1"/>
            </p:cNvSpPr>
            <p:nvPr/>
          </p:nvSpPr>
          <p:spPr bwMode="auto">
            <a:xfrm>
              <a:off x="2649538" y="4633913"/>
              <a:ext cx="0" cy="504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6" name="Line 18"/>
            <p:cNvSpPr>
              <a:spLocks noChangeShapeType="1"/>
            </p:cNvSpPr>
            <p:nvPr/>
          </p:nvSpPr>
          <p:spPr bwMode="auto">
            <a:xfrm flipV="1">
              <a:off x="1025526" y="4633913"/>
              <a:ext cx="1625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7" name="Line 19"/>
            <p:cNvSpPr>
              <a:spLocks noChangeShapeType="1"/>
            </p:cNvSpPr>
            <p:nvPr/>
          </p:nvSpPr>
          <p:spPr bwMode="auto">
            <a:xfrm>
              <a:off x="1020763" y="4637088"/>
              <a:ext cx="0" cy="4778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8" name="Text Box 20"/>
            <p:cNvSpPr txBox="1">
              <a:spLocks noChangeArrowheads="1"/>
            </p:cNvSpPr>
            <p:nvPr/>
          </p:nvSpPr>
          <p:spPr bwMode="auto">
            <a:xfrm>
              <a:off x="1289051" y="3057525"/>
              <a:ext cx="1247775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Uniform</a:t>
              </a:r>
            </a:p>
          </p:txBody>
        </p:sp>
        <p:sp>
          <p:nvSpPr>
            <p:cNvPr id="186411" name="Rectangle 43"/>
            <p:cNvSpPr>
              <a:spLocks noChangeArrowheads="1"/>
            </p:cNvSpPr>
            <p:nvPr/>
          </p:nvSpPr>
          <p:spPr bwMode="auto">
            <a:xfrm>
              <a:off x="1314451" y="4648200"/>
              <a:ext cx="419100" cy="466725"/>
            </a:xfrm>
            <a:prstGeom prst="rect">
              <a:avLst/>
            </a:prstGeom>
            <a:gradFill rotWithShape="0">
              <a:gsLst>
                <a:gs pos="0">
                  <a:srgbClr val="66FFFF">
                    <a:gamma/>
                    <a:shade val="46275"/>
                    <a:invGamma/>
                  </a:srgbClr>
                </a:gs>
                <a:gs pos="50000">
                  <a:srgbClr val="66FFFF"/>
                </a:gs>
                <a:gs pos="100000">
                  <a:srgbClr val="66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2" name="Line 44"/>
            <p:cNvSpPr>
              <a:spLocks noChangeShapeType="1"/>
            </p:cNvSpPr>
            <p:nvPr/>
          </p:nvSpPr>
          <p:spPr bwMode="auto">
            <a:xfrm>
              <a:off x="1733551" y="4643438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13" name="Line 45"/>
            <p:cNvSpPr>
              <a:spLocks noChangeShapeType="1"/>
            </p:cNvSpPr>
            <p:nvPr/>
          </p:nvSpPr>
          <p:spPr bwMode="auto">
            <a:xfrm>
              <a:off x="1304926" y="4643438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14" name="Rectangle 46"/>
            <p:cNvSpPr>
              <a:spLocks noChangeArrowheads="1"/>
            </p:cNvSpPr>
            <p:nvPr/>
          </p:nvSpPr>
          <p:spPr bwMode="auto">
            <a:xfrm>
              <a:off x="1047751" y="5056188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16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186415" name="Rectangle 47"/>
            <p:cNvSpPr>
              <a:spLocks noChangeArrowheads="1"/>
            </p:cNvSpPr>
            <p:nvPr/>
          </p:nvSpPr>
          <p:spPr bwMode="auto">
            <a:xfrm>
              <a:off x="1476376" y="5056188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16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186382" name="Line 14"/>
            <p:cNvSpPr>
              <a:spLocks noChangeShapeType="1"/>
            </p:cNvSpPr>
            <p:nvPr/>
          </p:nvSpPr>
          <p:spPr bwMode="auto">
            <a:xfrm>
              <a:off x="727076" y="5114925"/>
              <a:ext cx="2249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302000" y="3549650"/>
            <a:ext cx="3028950" cy="2616200"/>
            <a:chOff x="3314700" y="3638550"/>
            <a:chExt cx="3028950" cy="2616200"/>
          </a:xfrm>
        </p:grpSpPr>
        <p:sp>
          <p:nvSpPr>
            <p:cNvPr id="186391" name="AutoShape 23"/>
            <p:cNvSpPr>
              <a:spLocks noChangeArrowheads="1"/>
            </p:cNvSpPr>
            <p:nvPr/>
          </p:nvSpPr>
          <p:spPr bwMode="auto">
            <a:xfrm>
              <a:off x="3314700" y="3638550"/>
              <a:ext cx="3028950" cy="26162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2" name="Line 24"/>
            <p:cNvSpPr>
              <a:spLocks noChangeShapeType="1"/>
            </p:cNvSpPr>
            <p:nvPr/>
          </p:nvSpPr>
          <p:spPr bwMode="auto">
            <a:xfrm>
              <a:off x="3700463" y="5746750"/>
              <a:ext cx="21796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3" name="Rectangle 25"/>
            <p:cNvSpPr>
              <a:spLocks noChangeArrowheads="1"/>
            </p:cNvSpPr>
            <p:nvPr/>
          </p:nvSpPr>
          <p:spPr bwMode="auto">
            <a:xfrm>
              <a:off x="5910263" y="5545138"/>
              <a:ext cx="238125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5562" tIns="26988" rIns="55562" bIns="26988">
              <a:spAutoFit/>
            </a:bodyPr>
            <a:lstStyle/>
            <a:p>
              <a:pPr algn="l" defTabSz="330200"/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</a:p>
          </p:txBody>
        </p:sp>
        <p:sp>
          <p:nvSpPr>
            <p:cNvPr id="186394" name="Line 26"/>
            <p:cNvSpPr>
              <a:spLocks noChangeShapeType="1"/>
            </p:cNvSpPr>
            <p:nvPr/>
          </p:nvSpPr>
          <p:spPr bwMode="auto">
            <a:xfrm flipH="1" flipV="1">
              <a:off x="3694113" y="4240213"/>
              <a:ext cx="0" cy="15081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5" name="Rectangle 27"/>
            <p:cNvSpPr>
              <a:spLocks noChangeArrowheads="1"/>
            </p:cNvSpPr>
            <p:nvPr/>
          </p:nvSpPr>
          <p:spPr bwMode="auto">
            <a:xfrm>
              <a:off x="3473450" y="3867150"/>
              <a:ext cx="53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5562" tIns="26988" rIns="55562" bIns="26988">
              <a:spAutoFit/>
            </a:bodyPr>
            <a:lstStyle/>
            <a:p>
              <a:pPr algn="l" defTabSz="330200"/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 </a:t>
              </a: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</a:t>
              </a:r>
            </a:p>
          </p:txBody>
        </p:sp>
        <p:sp>
          <p:nvSpPr>
            <p:cNvPr id="186396" name="Freeform 28"/>
            <p:cNvSpPr>
              <a:spLocks/>
            </p:cNvSpPr>
            <p:nvPr/>
          </p:nvSpPr>
          <p:spPr bwMode="auto">
            <a:xfrm>
              <a:off x="3883025" y="4327525"/>
              <a:ext cx="1766888" cy="1422400"/>
            </a:xfrm>
            <a:custGeom>
              <a:avLst/>
              <a:gdLst>
                <a:gd name="T0" fmla="*/ 1209 w 2480"/>
                <a:gd name="T1" fmla="*/ 12 h 1173"/>
                <a:gd name="T2" fmla="*/ 1132 w 2480"/>
                <a:gd name="T3" fmla="*/ 66 h 1173"/>
                <a:gd name="T4" fmla="*/ 1082 w 2480"/>
                <a:gd name="T5" fmla="*/ 131 h 1173"/>
                <a:gd name="T6" fmla="*/ 1040 w 2480"/>
                <a:gd name="T7" fmla="*/ 197 h 1173"/>
                <a:gd name="T8" fmla="*/ 1003 w 2480"/>
                <a:gd name="T9" fmla="*/ 262 h 1173"/>
                <a:gd name="T10" fmla="*/ 975 w 2480"/>
                <a:gd name="T11" fmla="*/ 320 h 1173"/>
                <a:gd name="T12" fmla="*/ 941 w 2480"/>
                <a:gd name="T13" fmla="*/ 395 h 1173"/>
                <a:gd name="T14" fmla="*/ 910 w 2480"/>
                <a:gd name="T15" fmla="*/ 462 h 1173"/>
                <a:gd name="T16" fmla="*/ 881 w 2480"/>
                <a:gd name="T17" fmla="*/ 528 h 1173"/>
                <a:gd name="T18" fmla="*/ 856 w 2480"/>
                <a:gd name="T19" fmla="*/ 591 h 1173"/>
                <a:gd name="T20" fmla="*/ 826 w 2480"/>
                <a:gd name="T21" fmla="*/ 663 h 1173"/>
                <a:gd name="T22" fmla="*/ 796 w 2480"/>
                <a:gd name="T23" fmla="*/ 727 h 1173"/>
                <a:gd name="T24" fmla="*/ 765 w 2480"/>
                <a:gd name="T25" fmla="*/ 790 h 1173"/>
                <a:gd name="T26" fmla="*/ 717 w 2480"/>
                <a:gd name="T27" fmla="*/ 862 h 1173"/>
                <a:gd name="T28" fmla="*/ 653 w 2480"/>
                <a:gd name="T29" fmla="*/ 932 h 1173"/>
                <a:gd name="T30" fmla="*/ 592 w 2480"/>
                <a:gd name="T31" fmla="*/ 981 h 1173"/>
                <a:gd name="T32" fmla="*/ 506 w 2480"/>
                <a:gd name="T33" fmla="*/ 1031 h 1173"/>
                <a:gd name="T34" fmla="*/ 423 w 2480"/>
                <a:gd name="T35" fmla="*/ 1063 h 1173"/>
                <a:gd name="T36" fmla="*/ 333 w 2480"/>
                <a:gd name="T37" fmla="*/ 1089 h 1173"/>
                <a:gd name="T38" fmla="*/ 258 w 2480"/>
                <a:gd name="T39" fmla="*/ 1108 h 1173"/>
                <a:gd name="T40" fmla="*/ 155 w 2480"/>
                <a:gd name="T41" fmla="*/ 1129 h 1173"/>
                <a:gd name="T42" fmla="*/ 54 w 2480"/>
                <a:gd name="T43" fmla="*/ 1146 h 1173"/>
                <a:gd name="T44" fmla="*/ 2480 w 2480"/>
                <a:gd name="T45" fmla="*/ 1170 h 1173"/>
                <a:gd name="T46" fmla="*/ 2395 w 2480"/>
                <a:gd name="T47" fmla="*/ 1143 h 1173"/>
                <a:gd name="T48" fmla="*/ 2341 w 2480"/>
                <a:gd name="T49" fmla="*/ 1132 h 1173"/>
                <a:gd name="T50" fmla="*/ 2224 w 2480"/>
                <a:gd name="T51" fmla="*/ 1104 h 1173"/>
                <a:gd name="T52" fmla="*/ 2118 w 2480"/>
                <a:gd name="T53" fmla="*/ 1071 h 1173"/>
                <a:gd name="T54" fmla="*/ 2011 w 2480"/>
                <a:gd name="T55" fmla="*/ 1029 h 1173"/>
                <a:gd name="T56" fmla="*/ 1980 w 2480"/>
                <a:gd name="T57" fmla="*/ 1013 h 1173"/>
                <a:gd name="T58" fmla="*/ 1914 w 2480"/>
                <a:gd name="T59" fmla="*/ 969 h 1173"/>
                <a:gd name="T60" fmla="*/ 1859 w 2480"/>
                <a:gd name="T61" fmla="*/ 915 h 1173"/>
                <a:gd name="T62" fmla="*/ 1801 w 2480"/>
                <a:gd name="T63" fmla="*/ 845 h 1173"/>
                <a:gd name="T64" fmla="*/ 1765 w 2480"/>
                <a:gd name="T65" fmla="*/ 792 h 1173"/>
                <a:gd name="T66" fmla="*/ 1735 w 2480"/>
                <a:gd name="T67" fmla="*/ 729 h 1173"/>
                <a:gd name="T68" fmla="*/ 1710 w 2480"/>
                <a:gd name="T69" fmla="*/ 674 h 1173"/>
                <a:gd name="T70" fmla="*/ 1686 w 2480"/>
                <a:gd name="T71" fmla="*/ 619 h 1173"/>
                <a:gd name="T72" fmla="*/ 1651 w 2480"/>
                <a:gd name="T73" fmla="*/ 546 h 1173"/>
                <a:gd name="T74" fmla="*/ 1618 w 2480"/>
                <a:gd name="T75" fmla="*/ 476 h 1173"/>
                <a:gd name="T76" fmla="*/ 1580 w 2480"/>
                <a:gd name="T77" fmla="*/ 397 h 1173"/>
                <a:gd name="T78" fmla="*/ 1543 w 2480"/>
                <a:gd name="T79" fmla="*/ 322 h 1173"/>
                <a:gd name="T80" fmla="*/ 1506 w 2480"/>
                <a:gd name="T81" fmla="*/ 251 h 1173"/>
                <a:gd name="T82" fmla="*/ 1479 w 2480"/>
                <a:gd name="T83" fmla="*/ 203 h 1173"/>
                <a:gd name="T84" fmla="*/ 1449 w 2480"/>
                <a:gd name="T85" fmla="*/ 150 h 1173"/>
                <a:gd name="T86" fmla="*/ 1423 w 2480"/>
                <a:gd name="T87" fmla="*/ 114 h 1173"/>
                <a:gd name="T88" fmla="*/ 1407 w 2480"/>
                <a:gd name="T89" fmla="*/ 95 h 1173"/>
                <a:gd name="T90" fmla="*/ 1378 w 2480"/>
                <a:gd name="T91" fmla="*/ 62 h 1173"/>
                <a:gd name="T92" fmla="*/ 1341 w 2480"/>
                <a:gd name="T93" fmla="*/ 30 h 1173"/>
                <a:gd name="T94" fmla="*/ 1286 w 2480"/>
                <a:gd name="T95" fmla="*/ 4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480" h="1173">
                  <a:moveTo>
                    <a:pt x="1260" y="0"/>
                  </a:moveTo>
                  <a:lnTo>
                    <a:pt x="1236" y="5"/>
                  </a:lnTo>
                  <a:lnTo>
                    <a:pt x="1209" y="12"/>
                  </a:lnTo>
                  <a:lnTo>
                    <a:pt x="1179" y="27"/>
                  </a:lnTo>
                  <a:lnTo>
                    <a:pt x="1155" y="45"/>
                  </a:lnTo>
                  <a:lnTo>
                    <a:pt x="1132" y="66"/>
                  </a:lnTo>
                  <a:lnTo>
                    <a:pt x="1114" y="85"/>
                  </a:lnTo>
                  <a:lnTo>
                    <a:pt x="1099" y="106"/>
                  </a:lnTo>
                  <a:lnTo>
                    <a:pt x="1082" y="131"/>
                  </a:lnTo>
                  <a:lnTo>
                    <a:pt x="1070" y="149"/>
                  </a:lnTo>
                  <a:lnTo>
                    <a:pt x="1054" y="175"/>
                  </a:lnTo>
                  <a:lnTo>
                    <a:pt x="1040" y="197"/>
                  </a:lnTo>
                  <a:lnTo>
                    <a:pt x="1024" y="223"/>
                  </a:lnTo>
                  <a:lnTo>
                    <a:pt x="1015" y="240"/>
                  </a:lnTo>
                  <a:lnTo>
                    <a:pt x="1003" y="262"/>
                  </a:lnTo>
                  <a:lnTo>
                    <a:pt x="994" y="282"/>
                  </a:lnTo>
                  <a:lnTo>
                    <a:pt x="984" y="300"/>
                  </a:lnTo>
                  <a:lnTo>
                    <a:pt x="975" y="320"/>
                  </a:lnTo>
                  <a:lnTo>
                    <a:pt x="964" y="344"/>
                  </a:lnTo>
                  <a:lnTo>
                    <a:pt x="951" y="373"/>
                  </a:lnTo>
                  <a:lnTo>
                    <a:pt x="941" y="395"/>
                  </a:lnTo>
                  <a:lnTo>
                    <a:pt x="933" y="412"/>
                  </a:lnTo>
                  <a:lnTo>
                    <a:pt x="921" y="437"/>
                  </a:lnTo>
                  <a:lnTo>
                    <a:pt x="910" y="462"/>
                  </a:lnTo>
                  <a:lnTo>
                    <a:pt x="902" y="479"/>
                  </a:lnTo>
                  <a:lnTo>
                    <a:pt x="890" y="506"/>
                  </a:lnTo>
                  <a:lnTo>
                    <a:pt x="881" y="528"/>
                  </a:lnTo>
                  <a:lnTo>
                    <a:pt x="873" y="549"/>
                  </a:lnTo>
                  <a:lnTo>
                    <a:pt x="865" y="570"/>
                  </a:lnTo>
                  <a:lnTo>
                    <a:pt x="856" y="591"/>
                  </a:lnTo>
                  <a:lnTo>
                    <a:pt x="848" y="612"/>
                  </a:lnTo>
                  <a:lnTo>
                    <a:pt x="839" y="633"/>
                  </a:lnTo>
                  <a:lnTo>
                    <a:pt x="826" y="663"/>
                  </a:lnTo>
                  <a:lnTo>
                    <a:pt x="814" y="690"/>
                  </a:lnTo>
                  <a:lnTo>
                    <a:pt x="805" y="708"/>
                  </a:lnTo>
                  <a:lnTo>
                    <a:pt x="796" y="727"/>
                  </a:lnTo>
                  <a:lnTo>
                    <a:pt x="787" y="747"/>
                  </a:lnTo>
                  <a:lnTo>
                    <a:pt x="778" y="765"/>
                  </a:lnTo>
                  <a:lnTo>
                    <a:pt x="765" y="790"/>
                  </a:lnTo>
                  <a:lnTo>
                    <a:pt x="751" y="814"/>
                  </a:lnTo>
                  <a:lnTo>
                    <a:pt x="735" y="838"/>
                  </a:lnTo>
                  <a:lnTo>
                    <a:pt x="717" y="862"/>
                  </a:lnTo>
                  <a:lnTo>
                    <a:pt x="699" y="885"/>
                  </a:lnTo>
                  <a:lnTo>
                    <a:pt x="677" y="907"/>
                  </a:lnTo>
                  <a:lnTo>
                    <a:pt x="653" y="932"/>
                  </a:lnTo>
                  <a:lnTo>
                    <a:pt x="636" y="947"/>
                  </a:lnTo>
                  <a:lnTo>
                    <a:pt x="616" y="963"/>
                  </a:lnTo>
                  <a:lnTo>
                    <a:pt x="592" y="981"/>
                  </a:lnTo>
                  <a:lnTo>
                    <a:pt x="572" y="994"/>
                  </a:lnTo>
                  <a:lnTo>
                    <a:pt x="546" y="1009"/>
                  </a:lnTo>
                  <a:lnTo>
                    <a:pt x="506" y="1031"/>
                  </a:lnTo>
                  <a:lnTo>
                    <a:pt x="472" y="1045"/>
                  </a:lnTo>
                  <a:lnTo>
                    <a:pt x="446" y="1054"/>
                  </a:lnTo>
                  <a:lnTo>
                    <a:pt x="423" y="1063"/>
                  </a:lnTo>
                  <a:lnTo>
                    <a:pt x="393" y="1073"/>
                  </a:lnTo>
                  <a:lnTo>
                    <a:pt x="363" y="1082"/>
                  </a:lnTo>
                  <a:lnTo>
                    <a:pt x="333" y="1089"/>
                  </a:lnTo>
                  <a:lnTo>
                    <a:pt x="310" y="1095"/>
                  </a:lnTo>
                  <a:lnTo>
                    <a:pt x="282" y="1102"/>
                  </a:lnTo>
                  <a:lnTo>
                    <a:pt x="258" y="1108"/>
                  </a:lnTo>
                  <a:lnTo>
                    <a:pt x="226" y="1115"/>
                  </a:lnTo>
                  <a:lnTo>
                    <a:pt x="183" y="1123"/>
                  </a:lnTo>
                  <a:lnTo>
                    <a:pt x="155" y="1129"/>
                  </a:lnTo>
                  <a:lnTo>
                    <a:pt x="130" y="1134"/>
                  </a:lnTo>
                  <a:lnTo>
                    <a:pt x="109" y="1137"/>
                  </a:lnTo>
                  <a:lnTo>
                    <a:pt x="54" y="1146"/>
                  </a:lnTo>
                  <a:lnTo>
                    <a:pt x="3" y="1158"/>
                  </a:lnTo>
                  <a:lnTo>
                    <a:pt x="0" y="1173"/>
                  </a:lnTo>
                  <a:lnTo>
                    <a:pt x="2480" y="1170"/>
                  </a:lnTo>
                  <a:lnTo>
                    <a:pt x="2454" y="1161"/>
                  </a:lnTo>
                  <a:lnTo>
                    <a:pt x="2427" y="1152"/>
                  </a:lnTo>
                  <a:lnTo>
                    <a:pt x="2395" y="1143"/>
                  </a:lnTo>
                  <a:lnTo>
                    <a:pt x="2361" y="1138"/>
                  </a:lnTo>
                  <a:lnTo>
                    <a:pt x="2320" y="1129"/>
                  </a:lnTo>
                  <a:lnTo>
                    <a:pt x="2341" y="1132"/>
                  </a:lnTo>
                  <a:lnTo>
                    <a:pt x="2295" y="1123"/>
                  </a:lnTo>
                  <a:lnTo>
                    <a:pt x="2268" y="1116"/>
                  </a:lnTo>
                  <a:lnTo>
                    <a:pt x="2224" y="1104"/>
                  </a:lnTo>
                  <a:lnTo>
                    <a:pt x="2184" y="1092"/>
                  </a:lnTo>
                  <a:lnTo>
                    <a:pt x="2150" y="1081"/>
                  </a:lnTo>
                  <a:lnTo>
                    <a:pt x="2118" y="1071"/>
                  </a:lnTo>
                  <a:lnTo>
                    <a:pt x="2082" y="1059"/>
                  </a:lnTo>
                  <a:lnTo>
                    <a:pt x="2051" y="1047"/>
                  </a:lnTo>
                  <a:lnTo>
                    <a:pt x="2011" y="1029"/>
                  </a:lnTo>
                  <a:lnTo>
                    <a:pt x="1994" y="1020"/>
                  </a:lnTo>
                  <a:lnTo>
                    <a:pt x="1993" y="1020"/>
                  </a:lnTo>
                  <a:lnTo>
                    <a:pt x="1980" y="1013"/>
                  </a:lnTo>
                  <a:lnTo>
                    <a:pt x="1956" y="1001"/>
                  </a:lnTo>
                  <a:lnTo>
                    <a:pt x="1936" y="986"/>
                  </a:lnTo>
                  <a:lnTo>
                    <a:pt x="1914" y="969"/>
                  </a:lnTo>
                  <a:lnTo>
                    <a:pt x="1898" y="955"/>
                  </a:lnTo>
                  <a:lnTo>
                    <a:pt x="1880" y="938"/>
                  </a:lnTo>
                  <a:lnTo>
                    <a:pt x="1859" y="915"/>
                  </a:lnTo>
                  <a:lnTo>
                    <a:pt x="1838" y="891"/>
                  </a:lnTo>
                  <a:lnTo>
                    <a:pt x="1820" y="868"/>
                  </a:lnTo>
                  <a:lnTo>
                    <a:pt x="1801" y="845"/>
                  </a:lnTo>
                  <a:lnTo>
                    <a:pt x="1788" y="825"/>
                  </a:lnTo>
                  <a:lnTo>
                    <a:pt x="1776" y="809"/>
                  </a:lnTo>
                  <a:lnTo>
                    <a:pt x="1765" y="792"/>
                  </a:lnTo>
                  <a:lnTo>
                    <a:pt x="1754" y="772"/>
                  </a:lnTo>
                  <a:lnTo>
                    <a:pt x="1744" y="751"/>
                  </a:lnTo>
                  <a:lnTo>
                    <a:pt x="1735" y="729"/>
                  </a:lnTo>
                  <a:lnTo>
                    <a:pt x="1725" y="707"/>
                  </a:lnTo>
                  <a:lnTo>
                    <a:pt x="1718" y="692"/>
                  </a:lnTo>
                  <a:lnTo>
                    <a:pt x="1710" y="674"/>
                  </a:lnTo>
                  <a:lnTo>
                    <a:pt x="1703" y="657"/>
                  </a:lnTo>
                  <a:lnTo>
                    <a:pt x="1695" y="641"/>
                  </a:lnTo>
                  <a:lnTo>
                    <a:pt x="1686" y="619"/>
                  </a:lnTo>
                  <a:lnTo>
                    <a:pt x="1676" y="598"/>
                  </a:lnTo>
                  <a:lnTo>
                    <a:pt x="1663" y="568"/>
                  </a:lnTo>
                  <a:lnTo>
                    <a:pt x="1651" y="546"/>
                  </a:lnTo>
                  <a:lnTo>
                    <a:pt x="1639" y="522"/>
                  </a:lnTo>
                  <a:lnTo>
                    <a:pt x="1627" y="497"/>
                  </a:lnTo>
                  <a:lnTo>
                    <a:pt x="1618" y="476"/>
                  </a:lnTo>
                  <a:lnTo>
                    <a:pt x="1607" y="452"/>
                  </a:lnTo>
                  <a:lnTo>
                    <a:pt x="1597" y="430"/>
                  </a:lnTo>
                  <a:lnTo>
                    <a:pt x="1580" y="397"/>
                  </a:lnTo>
                  <a:lnTo>
                    <a:pt x="1566" y="366"/>
                  </a:lnTo>
                  <a:lnTo>
                    <a:pt x="1553" y="340"/>
                  </a:lnTo>
                  <a:lnTo>
                    <a:pt x="1543" y="322"/>
                  </a:lnTo>
                  <a:lnTo>
                    <a:pt x="1531" y="298"/>
                  </a:lnTo>
                  <a:lnTo>
                    <a:pt x="1517" y="271"/>
                  </a:lnTo>
                  <a:lnTo>
                    <a:pt x="1506" y="251"/>
                  </a:lnTo>
                  <a:lnTo>
                    <a:pt x="1497" y="236"/>
                  </a:lnTo>
                  <a:lnTo>
                    <a:pt x="1490" y="223"/>
                  </a:lnTo>
                  <a:lnTo>
                    <a:pt x="1479" y="203"/>
                  </a:lnTo>
                  <a:lnTo>
                    <a:pt x="1468" y="183"/>
                  </a:lnTo>
                  <a:lnTo>
                    <a:pt x="1459" y="167"/>
                  </a:lnTo>
                  <a:lnTo>
                    <a:pt x="1449" y="150"/>
                  </a:lnTo>
                  <a:lnTo>
                    <a:pt x="1438" y="135"/>
                  </a:lnTo>
                  <a:lnTo>
                    <a:pt x="1429" y="125"/>
                  </a:lnTo>
                  <a:lnTo>
                    <a:pt x="1423" y="114"/>
                  </a:lnTo>
                  <a:lnTo>
                    <a:pt x="1417" y="107"/>
                  </a:lnTo>
                  <a:lnTo>
                    <a:pt x="1411" y="99"/>
                  </a:lnTo>
                  <a:lnTo>
                    <a:pt x="1407" y="95"/>
                  </a:lnTo>
                  <a:lnTo>
                    <a:pt x="1399" y="86"/>
                  </a:lnTo>
                  <a:lnTo>
                    <a:pt x="1389" y="74"/>
                  </a:lnTo>
                  <a:lnTo>
                    <a:pt x="1378" y="62"/>
                  </a:lnTo>
                  <a:lnTo>
                    <a:pt x="1366" y="50"/>
                  </a:lnTo>
                  <a:lnTo>
                    <a:pt x="1354" y="39"/>
                  </a:lnTo>
                  <a:lnTo>
                    <a:pt x="1341" y="30"/>
                  </a:lnTo>
                  <a:lnTo>
                    <a:pt x="1327" y="19"/>
                  </a:lnTo>
                  <a:lnTo>
                    <a:pt x="1306" y="11"/>
                  </a:lnTo>
                  <a:lnTo>
                    <a:pt x="1286" y="4"/>
                  </a:lnTo>
                  <a:lnTo>
                    <a:pt x="1261" y="0"/>
                  </a:lnTo>
                </a:path>
              </a:pathLst>
            </a:custGeom>
            <a:gradFill rotWithShape="0">
              <a:gsLst>
                <a:gs pos="0">
                  <a:srgbClr val="993366"/>
                </a:gs>
                <a:gs pos="50000">
                  <a:srgbClr val="993366">
                    <a:gamma/>
                    <a:shade val="46275"/>
                    <a:invGamma/>
                  </a:srgbClr>
                </a:gs>
                <a:gs pos="100000">
                  <a:srgbClr val="993366"/>
                </a:gs>
              </a:gsLst>
              <a:lin ang="0" scaled="1"/>
            </a:gra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397" name="Text Box 29"/>
            <p:cNvSpPr txBox="1">
              <a:spLocks noChangeArrowheads="1"/>
            </p:cNvSpPr>
            <p:nvPr/>
          </p:nvSpPr>
          <p:spPr bwMode="auto">
            <a:xfrm>
              <a:off x="4229100" y="3695700"/>
              <a:ext cx="1146175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Normal</a:t>
              </a:r>
            </a:p>
          </p:txBody>
        </p:sp>
        <p:sp>
          <p:nvSpPr>
            <p:cNvPr id="186416" name="Rectangle 48"/>
            <p:cNvSpPr>
              <a:spLocks noChangeArrowheads="1"/>
            </p:cNvSpPr>
            <p:nvPr/>
          </p:nvSpPr>
          <p:spPr bwMode="auto">
            <a:xfrm>
              <a:off x="4743450" y="5708650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16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186417" name="Rectangle 49"/>
            <p:cNvSpPr>
              <a:spLocks noChangeArrowheads="1"/>
            </p:cNvSpPr>
            <p:nvPr/>
          </p:nvSpPr>
          <p:spPr bwMode="auto">
            <a:xfrm>
              <a:off x="5067300" y="5708650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16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grpSp>
          <p:nvGrpSpPr>
            <p:cNvPr id="186422" name="Group 54"/>
            <p:cNvGrpSpPr>
              <a:grpSpLocks/>
            </p:cNvGrpSpPr>
            <p:nvPr/>
          </p:nvGrpSpPr>
          <p:grpSpPr bwMode="auto">
            <a:xfrm>
              <a:off x="5005388" y="4748213"/>
              <a:ext cx="592138" cy="989013"/>
              <a:chOff x="3153" y="3177"/>
              <a:chExt cx="373" cy="623"/>
            </a:xfrm>
          </p:grpSpPr>
          <p:sp>
            <p:nvSpPr>
              <p:cNvPr id="186423" name="Freeform 55"/>
              <p:cNvSpPr>
                <a:spLocks/>
              </p:cNvSpPr>
              <p:nvPr/>
            </p:nvSpPr>
            <p:spPr bwMode="auto">
              <a:xfrm>
                <a:off x="3153" y="3177"/>
                <a:ext cx="373" cy="622"/>
              </a:xfrm>
              <a:custGeom>
                <a:avLst/>
                <a:gdLst>
                  <a:gd name="T0" fmla="*/ 6 w 1091"/>
                  <a:gd name="T1" fmla="*/ 0 h 1362"/>
                  <a:gd name="T2" fmla="*/ 12 w 1091"/>
                  <a:gd name="T3" fmla="*/ 24 h 1362"/>
                  <a:gd name="T4" fmla="*/ 23 w 1091"/>
                  <a:gd name="T5" fmla="*/ 58 h 1362"/>
                  <a:gd name="T6" fmla="*/ 37 w 1091"/>
                  <a:gd name="T7" fmla="*/ 104 h 1362"/>
                  <a:gd name="T8" fmla="*/ 49 w 1091"/>
                  <a:gd name="T9" fmla="*/ 136 h 1362"/>
                  <a:gd name="T10" fmla="*/ 59 w 1091"/>
                  <a:gd name="T11" fmla="*/ 174 h 1362"/>
                  <a:gd name="T12" fmla="*/ 71 w 1091"/>
                  <a:gd name="T13" fmla="*/ 212 h 1362"/>
                  <a:gd name="T14" fmla="*/ 84 w 1091"/>
                  <a:gd name="T15" fmla="*/ 246 h 1362"/>
                  <a:gd name="T16" fmla="*/ 87 w 1091"/>
                  <a:gd name="T17" fmla="*/ 284 h 1362"/>
                  <a:gd name="T18" fmla="*/ 99 w 1091"/>
                  <a:gd name="T19" fmla="*/ 316 h 1362"/>
                  <a:gd name="T20" fmla="*/ 108 w 1091"/>
                  <a:gd name="T21" fmla="*/ 354 h 1362"/>
                  <a:gd name="T22" fmla="*/ 120 w 1091"/>
                  <a:gd name="T23" fmla="*/ 390 h 1362"/>
                  <a:gd name="T24" fmla="*/ 125 w 1091"/>
                  <a:gd name="T25" fmla="*/ 424 h 1362"/>
                  <a:gd name="T26" fmla="*/ 139 w 1091"/>
                  <a:gd name="T27" fmla="*/ 462 h 1362"/>
                  <a:gd name="T28" fmla="*/ 149 w 1091"/>
                  <a:gd name="T29" fmla="*/ 498 h 1362"/>
                  <a:gd name="T30" fmla="*/ 161 w 1091"/>
                  <a:gd name="T31" fmla="*/ 534 h 1362"/>
                  <a:gd name="T32" fmla="*/ 175 w 1091"/>
                  <a:gd name="T33" fmla="*/ 572 h 1362"/>
                  <a:gd name="T34" fmla="*/ 189 w 1091"/>
                  <a:gd name="T35" fmla="*/ 606 h 1362"/>
                  <a:gd name="T36" fmla="*/ 204 w 1091"/>
                  <a:gd name="T37" fmla="*/ 642 h 1362"/>
                  <a:gd name="T38" fmla="*/ 216 w 1091"/>
                  <a:gd name="T39" fmla="*/ 678 h 1362"/>
                  <a:gd name="T40" fmla="*/ 231 w 1091"/>
                  <a:gd name="T41" fmla="*/ 712 h 1362"/>
                  <a:gd name="T42" fmla="*/ 252 w 1091"/>
                  <a:gd name="T43" fmla="*/ 750 h 1362"/>
                  <a:gd name="T44" fmla="*/ 264 w 1091"/>
                  <a:gd name="T45" fmla="*/ 786 h 1362"/>
                  <a:gd name="T46" fmla="*/ 287 w 1091"/>
                  <a:gd name="T47" fmla="*/ 824 h 1362"/>
                  <a:gd name="T48" fmla="*/ 301 w 1091"/>
                  <a:gd name="T49" fmla="*/ 854 h 1362"/>
                  <a:gd name="T50" fmla="*/ 321 w 1091"/>
                  <a:gd name="T51" fmla="*/ 886 h 1362"/>
                  <a:gd name="T52" fmla="*/ 343 w 1091"/>
                  <a:gd name="T53" fmla="*/ 918 h 1362"/>
                  <a:gd name="T54" fmla="*/ 363 w 1091"/>
                  <a:gd name="T55" fmla="*/ 946 h 1362"/>
                  <a:gd name="T56" fmla="*/ 383 w 1091"/>
                  <a:gd name="T57" fmla="*/ 978 h 1362"/>
                  <a:gd name="T58" fmla="*/ 407 w 1091"/>
                  <a:gd name="T59" fmla="*/ 1004 h 1362"/>
                  <a:gd name="T60" fmla="*/ 435 w 1091"/>
                  <a:gd name="T61" fmla="*/ 1034 h 1362"/>
                  <a:gd name="T62" fmla="*/ 465 w 1091"/>
                  <a:gd name="T63" fmla="*/ 1068 h 1362"/>
                  <a:gd name="T64" fmla="*/ 504 w 1091"/>
                  <a:gd name="T65" fmla="*/ 1098 h 1362"/>
                  <a:gd name="T66" fmla="*/ 528 w 1091"/>
                  <a:gd name="T67" fmla="*/ 1110 h 1362"/>
                  <a:gd name="T68" fmla="*/ 559 w 1091"/>
                  <a:gd name="T69" fmla="*/ 1130 h 1362"/>
                  <a:gd name="T70" fmla="*/ 593 w 1091"/>
                  <a:gd name="T71" fmla="*/ 1148 h 1362"/>
                  <a:gd name="T72" fmla="*/ 633 w 1091"/>
                  <a:gd name="T73" fmla="*/ 1168 h 1362"/>
                  <a:gd name="T74" fmla="*/ 675 w 1091"/>
                  <a:gd name="T75" fmla="*/ 1188 h 1362"/>
                  <a:gd name="T76" fmla="*/ 709 w 1091"/>
                  <a:gd name="T77" fmla="*/ 1202 h 1362"/>
                  <a:gd name="T78" fmla="*/ 741 w 1091"/>
                  <a:gd name="T79" fmla="*/ 1216 h 1362"/>
                  <a:gd name="T80" fmla="*/ 771 w 1091"/>
                  <a:gd name="T81" fmla="*/ 1226 h 1362"/>
                  <a:gd name="T82" fmla="*/ 803 w 1091"/>
                  <a:gd name="T83" fmla="*/ 1236 h 1362"/>
                  <a:gd name="T84" fmla="*/ 845 w 1091"/>
                  <a:gd name="T85" fmla="*/ 1250 h 1362"/>
                  <a:gd name="T86" fmla="*/ 825 w 1091"/>
                  <a:gd name="T87" fmla="*/ 1244 h 1362"/>
                  <a:gd name="T88" fmla="*/ 867 w 1091"/>
                  <a:gd name="T89" fmla="*/ 1258 h 1362"/>
                  <a:gd name="T90" fmla="*/ 899 w 1091"/>
                  <a:gd name="T91" fmla="*/ 1270 h 1362"/>
                  <a:gd name="T92" fmla="*/ 954 w 1091"/>
                  <a:gd name="T93" fmla="*/ 1290 h 1362"/>
                  <a:gd name="T94" fmla="*/ 1038 w 1091"/>
                  <a:gd name="T95" fmla="*/ 1308 h 1362"/>
                  <a:gd name="T96" fmla="*/ 1086 w 1091"/>
                  <a:gd name="T97" fmla="*/ 1320 h 1362"/>
                  <a:gd name="T98" fmla="*/ 1087 w 1091"/>
                  <a:gd name="T99" fmla="*/ 1336 h 1362"/>
                  <a:gd name="T100" fmla="*/ 1091 w 1091"/>
                  <a:gd name="T101" fmla="*/ 1356 h 1362"/>
                  <a:gd name="T102" fmla="*/ 0 w 1091"/>
                  <a:gd name="T103" fmla="*/ 1362 h 1362"/>
                  <a:gd name="T104" fmla="*/ 6 w 1091"/>
                  <a:gd name="T105" fmla="*/ 0 h 1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091" h="1362">
                    <a:moveTo>
                      <a:pt x="6" y="0"/>
                    </a:moveTo>
                    <a:lnTo>
                      <a:pt x="12" y="24"/>
                    </a:lnTo>
                    <a:lnTo>
                      <a:pt x="23" y="58"/>
                    </a:lnTo>
                    <a:lnTo>
                      <a:pt x="37" y="104"/>
                    </a:lnTo>
                    <a:lnTo>
                      <a:pt x="49" y="136"/>
                    </a:lnTo>
                    <a:lnTo>
                      <a:pt x="59" y="174"/>
                    </a:lnTo>
                    <a:lnTo>
                      <a:pt x="71" y="212"/>
                    </a:lnTo>
                    <a:lnTo>
                      <a:pt x="84" y="246"/>
                    </a:lnTo>
                    <a:lnTo>
                      <a:pt x="87" y="284"/>
                    </a:lnTo>
                    <a:lnTo>
                      <a:pt x="99" y="316"/>
                    </a:lnTo>
                    <a:lnTo>
                      <a:pt x="108" y="354"/>
                    </a:lnTo>
                    <a:lnTo>
                      <a:pt x="120" y="390"/>
                    </a:lnTo>
                    <a:lnTo>
                      <a:pt x="125" y="424"/>
                    </a:lnTo>
                    <a:lnTo>
                      <a:pt x="139" y="462"/>
                    </a:lnTo>
                    <a:lnTo>
                      <a:pt x="149" y="498"/>
                    </a:lnTo>
                    <a:lnTo>
                      <a:pt x="161" y="534"/>
                    </a:lnTo>
                    <a:lnTo>
                      <a:pt x="175" y="572"/>
                    </a:lnTo>
                    <a:lnTo>
                      <a:pt x="189" y="606"/>
                    </a:lnTo>
                    <a:lnTo>
                      <a:pt x="204" y="642"/>
                    </a:lnTo>
                    <a:lnTo>
                      <a:pt x="216" y="678"/>
                    </a:lnTo>
                    <a:lnTo>
                      <a:pt x="231" y="712"/>
                    </a:lnTo>
                    <a:lnTo>
                      <a:pt x="252" y="750"/>
                    </a:lnTo>
                    <a:lnTo>
                      <a:pt x="264" y="786"/>
                    </a:lnTo>
                    <a:lnTo>
                      <a:pt x="287" y="824"/>
                    </a:lnTo>
                    <a:lnTo>
                      <a:pt x="301" y="854"/>
                    </a:lnTo>
                    <a:lnTo>
                      <a:pt x="321" y="886"/>
                    </a:lnTo>
                    <a:lnTo>
                      <a:pt x="343" y="918"/>
                    </a:lnTo>
                    <a:lnTo>
                      <a:pt x="363" y="946"/>
                    </a:lnTo>
                    <a:lnTo>
                      <a:pt x="383" y="978"/>
                    </a:lnTo>
                    <a:lnTo>
                      <a:pt x="407" y="1004"/>
                    </a:lnTo>
                    <a:lnTo>
                      <a:pt x="435" y="1034"/>
                    </a:lnTo>
                    <a:lnTo>
                      <a:pt x="465" y="1068"/>
                    </a:lnTo>
                    <a:lnTo>
                      <a:pt x="504" y="1098"/>
                    </a:lnTo>
                    <a:lnTo>
                      <a:pt x="528" y="1110"/>
                    </a:lnTo>
                    <a:lnTo>
                      <a:pt x="559" y="1130"/>
                    </a:lnTo>
                    <a:lnTo>
                      <a:pt x="593" y="1148"/>
                    </a:lnTo>
                    <a:lnTo>
                      <a:pt x="633" y="1168"/>
                    </a:lnTo>
                    <a:lnTo>
                      <a:pt x="675" y="1188"/>
                    </a:lnTo>
                    <a:lnTo>
                      <a:pt x="709" y="1202"/>
                    </a:lnTo>
                    <a:lnTo>
                      <a:pt x="741" y="1216"/>
                    </a:lnTo>
                    <a:lnTo>
                      <a:pt x="771" y="1226"/>
                    </a:lnTo>
                    <a:lnTo>
                      <a:pt x="803" y="1236"/>
                    </a:lnTo>
                    <a:lnTo>
                      <a:pt x="845" y="1250"/>
                    </a:lnTo>
                    <a:lnTo>
                      <a:pt x="825" y="1244"/>
                    </a:lnTo>
                    <a:lnTo>
                      <a:pt x="867" y="1258"/>
                    </a:lnTo>
                    <a:lnTo>
                      <a:pt x="899" y="1270"/>
                    </a:lnTo>
                    <a:lnTo>
                      <a:pt x="954" y="1290"/>
                    </a:lnTo>
                    <a:lnTo>
                      <a:pt x="1038" y="1308"/>
                    </a:lnTo>
                    <a:lnTo>
                      <a:pt x="1086" y="1320"/>
                    </a:lnTo>
                    <a:lnTo>
                      <a:pt x="1087" y="1336"/>
                    </a:lnTo>
                    <a:lnTo>
                      <a:pt x="1091" y="1356"/>
                    </a:lnTo>
                    <a:lnTo>
                      <a:pt x="0" y="1362"/>
                    </a:lnTo>
                    <a:lnTo>
                      <a:pt x="6" y="0"/>
                    </a:lnTo>
                  </a:path>
                </a:pathLst>
              </a:custGeom>
              <a:gradFill rotWithShape="0">
                <a:gsLst>
                  <a:gs pos="0">
                    <a:srgbClr val="33CCCC">
                      <a:gamma/>
                      <a:shade val="46275"/>
                      <a:invGamma/>
                    </a:srgbClr>
                  </a:gs>
                  <a:gs pos="50000">
                    <a:srgbClr val="33CCCC"/>
                  </a:gs>
                  <a:gs pos="100000">
                    <a:srgbClr val="33CCCC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24" name="Freeform 56"/>
              <p:cNvSpPr>
                <a:spLocks/>
              </p:cNvSpPr>
              <p:nvPr/>
            </p:nvSpPr>
            <p:spPr bwMode="auto">
              <a:xfrm>
                <a:off x="3340" y="3688"/>
                <a:ext cx="184" cy="112"/>
              </a:xfrm>
              <a:custGeom>
                <a:avLst/>
                <a:gdLst>
                  <a:gd name="T0" fmla="*/ 0 w 448"/>
                  <a:gd name="T1" fmla="*/ 0 h 202"/>
                  <a:gd name="T2" fmla="*/ 2 w 448"/>
                  <a:gd name="T3" fmla="*/ 26 h 202"/>
                  <a:gd name="T4" fmla="*/ 2 w 448"/>
                  <a:gd name="T5" fmla="*/ 50 h 202"/>
                  <a:gd name="T6" fmla="*/ 2 w 448"/>
                  <a:gd name="T7" fmla="*/ 80 h 202"/>
                  <a:gd name="T8" fmla="*/ 0 w 448"/>
                  <a:gd name="T9" fmla="*/ 106 h 202"/>
                  <a:gd name="T10" fmla="*/ 0 w 448"/>
                  <a:gd name="T11" fmla="*/ 130 h 202"/>
                  <a:gd name="T12" fmla="*/ 0 w 448"/>
                  <a:gd name="T13" fmla="*/ 154 h 202"/>
                  <a:gd name="T14" fmla="*/ 0 w 448"/>
                  <a:gd name="T15" fmla="*/ 178 h 202"/>
                  <a:gd name="T16" fmla="*/ 0 w 448"/>
                  <a:gd name="T17" fmla="*/ 202 h 202"/>
                  <a:gd name="T18" fmla="*/ 448 w 448"/>
                  <a:gd name="T19" fmla="*/ 202 h 202"/>
                  <a:gd name="T20" fmla="*/ 446 w 448"/>
                  <a:gd name="T21" fmla="*/ 176 h 202"/>
                  <a:gd name="T22" fmla="*/ 436 w 448"/>
                  <a:gd name="T23" fmla="*/ 156 h 202"/>
                  <a:gd name="T24" fmla="*/ 424 w 448"/>
                  <a:gd name="T25" fmla="*/ 154 h 202"/>
                  <a:gd name="T26" fmla="*/ 396 w 448"/>
                  <a:gd name="T27" fmla="*/ 146 h 202"/>
                  <a:gd name="T28" fmla="*/ 372 w 448"/>
                  <a:gd name="T29" fmla="*/ 138 h 202"/>
                  <a:gd name="T30" fmla="*/ 348 w 448"/>
                  <a:gd name="T31" fmla="*/ 134 h 202"/>
                  <a:gd name="T32" fmla="*/ 324 w 448"/>
                  <a:gd name="T33" fmla="*/ 128 h 202"/>
                  <a:gd name="T34" fmla="*/ 302 w 448"/>
                  <a:gd name="T35" fmla="*/ 120 h 202"/>
                  <a:gd name="T36" fmla="*/ 282 w 448"/>
                  <a:gd name="T37" fmla="*/ 116 h 202"/>
                  <a:gd name="T38" fmla="*/ 260 w 448"/>
                  <a:gd name="T39" fmla="*/ 106 h 202"/>
                  <a:gd name="T40" fmla="*/ 238 w 448"/>
                  <a:gd name="T41" fmla="*/ 98 h 202"/>
                  <a:gd name="T42" fmla="*/ 212 w 448"/>
                  <a:gd name="T43" fmla="*/ 92 h 202"/>
                  <a:gd name="T44" fmla="*/ 184 w 448"/>
                  <a:gd name="T45" fmla="*/ 84 h 202"/>
                  <a:gd name="T46" fmla="*/ 166 w 448"/>
                  <a:gd name="T47" fmla="*/ 74 h 202"/>
                  <a:gd name="T48" fmla="*/ 144 w 448"/>
                  <a:gd name="T49" fmla="*/ 66 h 202"/>
                  <a:gd name="T50" fmla="*/ 114 w 448"/>
                  <a:gd name="T51" fmla="*/ 52 h 202"/>
                  <a:gd name="T52" fmla="*/ 90 w 448"/>
                  <a:gd name="T53" fmla="*/ 48 h 202"/>
                  <a:gd name="T54" fmla="*/ 68 w 448"/>
                  <a:gd name="T55" fmla="*/ 38 h 202"/>
                  <a:gd name="T56" fmla="*/ 46 w 448"/>
                  <a:gd name="T57" fmla="*/ 28 h 202"/>
                  <a:gd name="T58" fmla="*/ 26 w 448"/>
                  <a:gd name="T59" fmla="*/ 16 h 202"/>
                  <a:gd name="T60" fmla="*/ 0 w 448"/>
                  <a:gd name="T61" fmla="*/ 2 h 202"/>
                  <a:gd name="T62" fmla="*/ 2 w 448"/>
                  <a:gd name="T63" fmla="*/ 2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8" h="202">
                    <a:moveTo>
                      <a:pt x="0" y="0"/>
                    </a:moveTo>
                    <a:lnTo>
                      <a:pt x="2" y="26"/>
                    </a:lnTo>
                    <a:lnTo>
                      <a:pt x="2" y="50"/>
                    </a:lnTo>
                    <a:lnTo>
                      <a:pt x="2" y="80"/>
                    </a:lnTo>
                    <a:lnTo>
                      <a:pt x="0" y="106"/>
                    </a:lnTo>
                    <a:lnTo>
                      <a:pt x="0" y="130"/>
                    </a:lnTo>
                    <a:lnTo>
                      <a:pt x="0" y="154"/>
                    </a:lnTo>
                    <a:lnTo>
                      <a:pt x="0" y="178"/>
                    </a:lnTo>
                    <a:lnTo>
                      <a:pt x="0" y="202"/>
                    </a:lnTo>
                    <a:lnTo>
                      <a:pt x="448" y="202"/>
                    </a:lnTo>
                    <a:lnTo>
                      <a:pt x="446" y="176"/>
                    </a:lnTo>
                    <a:lnTo>
                      <a:pt x="436" y="156"/>
                    </a:lnTo>
                    <a:lnTo>
                      <a:pt x="424" y="154"/>
                    </a:lnTo>
                    <a:lnTo>
                      <a:pt x="396" y="146"/>
                    </a:lnTo>
                    <a:lnTo>
                      <a:pt x="372" y="138"/>
                    </a:lnTo>
                    <a:lnTo>
                      <a:pt x="348" y="134"/>
                    </a:lnTo>
                    <a:lnTo>
                      <a:pt x="324" y="128"/>
                    </a:lnTo>
                    <a:lnTo>
                      <a:pt x="302" y="120"/>
                    </a:lnTo>
                    <a:lnTo>
                      <a:pt x="282" y="116"/>
                    </a:lnTo>
                    <a:lnTo>
                      <a:pt x="260" y="106"/>
                    </a:lnTo>
                    <a:lnTo>
                      <a:pt x="238" y="98"/>
                    </a:lnTo>
                    <a:lnTo>
                      <a:pt x="212" y="92"/>
                    </a:lnTo>
                    <a:lnTo>
                      <a:pt x="184" y="84"/>
                    </a:lnTo>
                    <a:lnTo>
                      <a:pt x="166" y="74"/>
                    </a:lnTo>
                    <a:lnTo>
                      <a:pt x="144" y="66"/>
                    </a:lnTo>
                    <a:lnTo>
                      <a:pt x="114" y="52"/>
                    </a:lnTo>
                    <a:lnTo>
                      <a:pt x="90" y="48"/>
                    </a:lnTo>
                    <a:lnTo>
                      <a:pt x="68" y="38"/>
                    </a:lnTo>
                    <a:lnTo>
                      <a:pt x="46" y="28"/>
                    </a:lnTo>
                    <a:lnTo>
                      <a:pt x="26" y="16"/>
                    </a:ln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solidFill>
                <a:srgbClr val="99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6425" name="Freeform 57"/>
            <p:cNvSpPr>
              <a:spLocks/>
            </p:cNvSpPr>
            <p:nvPr/>
          </p:nvSpPr>
          <p:spPr bwMode="auto">
            <a:xfrm>
              <a:off x="3883025" y="4327525"/>
              <a:ext cx="1766888" cy="1422400"/>
            </a:xfrm>
            <a:custGeom>
              <a:avLst/>
              <a:gdLst>
                <a:gd name="T0" fmla="*/ 1209 w 2480"/>
                <a:gd name="T1" fmla="*/ 12 h 1173"/>
                <a:gd name="T2" fmla="*/ 1132 w 2480"/>
                <a:gd name="T3" fmla="*/ 66 h 1173"/>
                <a:gd name="T4" fmla="*/ 1082 w 2480"/>
                <a:gd name="T5" fmla="*/ 131 h 1173"/>
                <a:gd name="T6" fmla="*/ 1040 w 2480"/>
                <a:gd name="T7" fmla="*/ 197 h 1173"/>
                <a:gd name="T8" fmla="*/ 1003 w 2480"/>
                <a:gd name="T9" fmla="*/ 262 h 1173"/>
                <a:gd name="T10" fmla="*/ 975 w 2480"/>
                <a:gd name="T11" fmla="*/ 320 h 1173"/>
                <a:gd name="T12" fmla="*/ 941 w 2480"/>
                <a:gd name="T13" fmla="*/ 395 h 1173"/>
                <a:gd name="T14" fmla="*/ 910 w 2480"/>
                <a:gd name="T15" fmla="*/ 462 h 1173"/>
                <a:gd name="T16" fmla="*/ 881 w 2480"/>
                <a:gd name="T17" fmla="*/ 528 h 1173"/>
                <a:gd name="T18" fmla="*/ 856 w 2480"/>
                <a:gd name="T19" fmla="*/ 591 h 1173"/>
                <a:gd name="T20" fmla="*/ 826 w 2480"/>
                <a:gd name="T21" fmla="*/ 663 h 1173"/>
                <a:gd name="T22" fmla="*/ 796 w 2480"/>
                <a:gd name="T23" fmla="*/ 727 h 1173"/>
                <a:gd name="T24" fmla="*/ 765 w 2480"/>
                <a:gd name="T25" fmla="*/ 790 h 1173"/>
                <a:gd name="T26" fmla="*/ 717 w 2480"/>
                <a:gd name="T27" fmla="*/ 862 h 1173"/>
                <a:gd name="T28" fmla="*/ 653 w 2480"/>
                <a:gd name="T29" fmla="*/ 932 h 1173"/>
                <a:gd name="T30" fmla="*/ 592 w 2480"/>
                <a:gd name="T31" fmla="*/ 981 h 1173"/>
                <a:gd name="T32" fmla="*/ 506 w 2480"/>
                <a:gd name="T33" fmla="*/ 1031 h 1173"/>
                <a:gd name="T34" fmla="*/ 423 w 2480"/>
                <a:gd name="T35" fmla="*/ 1063 h 1173"/>
                <a:gd name="T36" fmla="*/ 333 w 2480"/>
                <a:gd name="T37" fmla="*/ 1089 h 1173"/>
                <a:gd name="T38" fmla="*/ 258 w 2480"/>
                <a:gd name="T39" fmla="*/ 1108 h 1173"/>
                <a:gd name="T40" fmla="*/ 155 w 2480"/>
                <a:gd name="T41" fmla="*/ 1129 h 1173"/>
                <a:gd name="T42" fmla="*/ 54 w 2480"/>
                <a:gd name="T43" fmla="*/ 1146 h 1173"/>
                <a:gd name="T44" fmla="*/ 2480 w 2480"/>
                <a:gd name="T45" fmla="*/ 1170 h 1173"/>
                <a:gd name="T46" fmla="*/ 2395 w 2480"/>
                <a:gd name="T47" fmla="*/ 1143 h 1173"/>
                <a:gd name="T48" fmla="*/ 2341 w 2480"/>
                <a:gd name="T49" fmla="*/ 1132 h 1173"/>
                <a:gd name="T50" fmla="*/ 2224 w 2480"/>
                <a:gd name="T51" fmla="*/ 1104 h 1173"/>
                <a:gd name="T52" fmla="*/ 2118 w 2480"/>
                <a:gd name="T53" fmla="*/ 1071 h 1173"/>
                <a:gd name="T54" fmla="*/ 2011 w 2480"/>
                <a:gd name="T55" fmla="*/ 1029 h 1173"/>
                <a:gd name="T56" fmla="*/ 1980 w 2480"/>
                <a:gd name="T57" fmla="*/ 1013 h 1173"/>
                <a:gd name="T58" fmla="*/ 1914 w 2480"/>
                <a:gd name="T59" fmla="*/ 969 h 1173"/>
                <a:gd name="T60" fmla="*/ 1859 w 2480"/>
                <a:gd name="T61" fmla="*/ 915 h 1173"/>
                <a:gd name="T62" fmla="*/ 1801 w 2480"/>
                <a:gd name="T63" fmla="*/ 845 h 1173"/>
                <a:gd name="T64" fmla="*/ 1765 w 2480"/>
                <a:gd name="T65" fmla="*/ 792 h 1173"/>
                <a:gd name="T66" fmla="*/ 1735 w 2480"/>
                <a:gd name="T67" fmla="*/ 729 h 1173"/>
                <a:gd name="T68" fmla="*/ 1710 w 2480"/>
                <a:gd name="T69" fmla="*/ 674 h 1173"/>
                <a:gd name="T70" fmla="*/ 1686 w 2480"/>
                <a:gd name="T71" fmla="*/ 619 h 1173"/>
                <a:gd name="T72" fmla="*/ 1651 w 2480"/>
                <a:gd name="T73" fmla="*/ 546 h 1173"/>
                <a:gd name="T74" fmla="*/ 1618 w 2480"/>
                <a:gd name="T75" fmla="*/ 476 h 1173"/>
                <a:gd name="T76" fmla="*/ 1580 w 2480"/>
                <a:gd name="T77" fmla="*/ 397 h 1173"/>
                <a:gd name="T78" fmla="*/ 1543 w 2480"/>
                <a:gd name="T79" fmla="*/ 322 h 1173"/>
                <a:gd name="T80" fmla="*/ 1506 w 2480"/>
                <a:gd name="T81" fmla="*/ 251 h 1173"/>
                <a:gd name="T82" fmla="*/ 1479 w 2480"/>
                <a:gd name="T83" fmla="*/ 203 h 1173"/>
                <a:gd name="T84" fmla="*/ 1449 w 2480"/>
                <a:gd name="T85" fmla="*/ 150 h 1173"/>
                <a:gd name="T86" fmla="*/ 1423 w 2480"/>
                <a:gd name="T87" fmla="*/ 114 h 1173"/>
                <a:gd name="T88" fmla="*/ 1407 w 2480"/>
                <a:gd name="T89" fmla="*/ 95 h 1173"/>
                <a:gd name="T90" fmla="*/ 1378 w 2480"/>
                <a:gd name="T91" fmla="*/ 62 h 1173"/>
                <a:gd name="T92" fmla="*/ 1341 w 2480"/>
                <a:gd name="T93" fmla="*/ 30 h 1173"/>
                <a:gd name="T94" fmla="*/ 1286 w 2480"/>
                <a:gd name="T95" fmla="*/ 4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480" h="1173">
                  <a:moveTo>
                    <a:pt x="1260" y="0"/>
                  </a:moveTo>
                  <a:lnTo>
                    <a:pt x="1236" y="5"/>
                  </a:lnTo>
                  <a:lnTo>
                    <a:pt x="1209" y="12"/>
                  </a:lnTo>
                  <a:lnTo>
                    <a:pt x="1179" y="27"/>
                  </a:lnTo>
                  <a:lnTo>
                    <a:pt x="1155" y="45"/>
                  </a:lnTo>
                  <a:lnTo>
                    <a:pt x="1132" y="66"/>
                  </a:lnTo>
                  <a:lnTo>
                    <a:pt x="1114" y="85"/>
                  </a:lnTo>
                  <a:lnTo>
                    <a:pt x="1099" y="106"/>
                  </a:lnTo>
                  <a:lnTo>
                    <a:pt x="1082" y="131"/>
                  </a:lnTo>
                  <a:lnTo>
                    <a:pt x="1070" y="149"/>
                  </a:lnTo>
                  <a:lnTo>
                    <a:pt x="1054" y="175"/>
                  </a:lnTo>
                  <a:lnTo>
                    <a:pt x="1040" y="197"/>
                  </a:lnTo>
                  <a:lnTo>
                    <a:pt x="1024" y="223"/>
                  </a:lnTo>
                  <a:lnTo>
                    <a:pt x="1015" y="240"/>
                  </a:lnTo>
                  <a:lnTo>
                    <a:pt x="1003" y="262"/>
                  </a:lnTo>
                  <a:lnTo>
                    <a:pt x="994" y="282"/>
                  </a:lnTo>
                  <a:lnTo>
                    <a:pt x="984" y="300"/>
                  </a:lnTo>
                  <a:lnTo>
                    <a:pt x="975" y="320"/>
                  </a:lnTo>
                  <a:lnTo>
                    <a:pt x="964" y="344"/>
                  </a:lnTo>
                  <a:lnTo>
                    <a:pt x="951" y="373"/>
                  </a:lnTo>
                  <a:lnTo>
                    <a:pt x="941" y="395"/>
                  </a:lnTo>
                  <a:lnTo>
                    <a:pt x="933" y="412"/>
                  </a:lnTo>
                  <a:lnTo>
                    <a:pt x="921" y="437"/>
                  </a:lnTo>
                  <a:lnTo>
                    <a:pt x="910" y="462"/>
                  </a:lnTo>
                  <a:lnTo>
                    <a:pt x="902" y="479"/>
                  </a:lnTo>
                  <a:lnTo>
                    <a:pt x="890" y="506"/>
                  </a:lnTo>
                  <a:lnTo>
                    <a:pt x="881" y="528"/>
                  </a:lnTo>
                  <a:lnTo>
                    <a:pt x="873" y="549"/>
                  </a:lnTo>
                  <a:lnTo>
                    <a:pt x="865" y="570"/>
                  </a:lnTo>
                  <a:lnTo>
                    <a:pt x="856" y="591"/>
                  </a:lnTo>
                  <a:lnTo>
                    <a:pt x="848" y="612"/>
                  </a:lnTo>
                  <a:lnTo>
                    <a:pt x="839" y="633"/>
                  </a:lnTo>
                  <a:lnTo>
                    <a:pt x="826" y="663"/>
                  </a:lnTo>
                  <a:lnTo>
                    <a:pt x="814" y="690"/>
                  </a:lnTo>
                  <a:lnTo>
                    <a:pt x="805" y="708"/>
                  </a:lnTo>
                  <a:lnTo>
                    <a:pt x="796" y="727"/>
                  </a:lnTo>
                  <a:lnTo>
                    <a:pt x="787" y="747"/>
                  </a:lnTo>
                  <a:lnTo>
                    <a:pt x="778" y="765"/>
                  </a:lnTo>
                  <a:lnTo>
                    <a:pt x="765" y="790"/>
                  </a:lnTo>
                  <a:lnTo>
                    <a:pt x="751" y="814"/>
                  </a:lnTo>
                  <a:lnTo>
                    <a:pt x="735" y="838"/>
                  </a:lnTo>
                  <a:lnTo>
                    <a:pt x="717" y="862"/>
                  </a:lnTo>
                  <a:lnTo>
                    <a:pt x="699" y="885"/>
                  </a:lnTo>
                  <a:lnTo>
                    <a:pt x="677" y="907"/>
                  </a:lnTo>
                  <a:lnTo>
                    <a:pt x="653" y="932"/>
                  </a:lnTo>
                  <a:lnTo>
                    <a:pt x="636" y="947"/>
                  </a:lnTo>
                  <a:lnTo>
                    <a:pt x="616" y="963"/>
                  </a:lnTo>
                  <a:lnTo>
                    <a:pt x="592" y="981"/>
                  </a:lnTo>
                  <a:lnTo>
                    <a:pt x="572" y="994"/>
                  </a:lnTo>
                  <a:lnTo>
                    <a:pt x="546" y="1009"/>
                  </a:lnTo>
                  <a:lnTo>
                    <a:pt x="506" y="1031"/>
                  </a:lnTo>
                  <a:lnTo>
                    <a:pt x="472" y="1045"/>
                  </a:lnTo>
                  <a:lnTo>
                    <a:pt x="446" y="1054"/>
                  </a:lnTo>
                  <a:lnTo>
                    <a:pt x="423" y="1063"/>
                  </a:lnTo>
                  <a:lnTo>
                    <a:pt x="393" y="1073"/>
                  </a:lnTo>
                  <a:lnTo>
                    <a:pt x="363" y="1082"/>
                  </a:lnTo>
                  <a:lnTo>
                    <a:pt x="333" y="1089"/>
                  </a:lnTo>
                  <a:lnTo>
                    <a:pt x="310" y="1095"/>
                  </a:lnTo>
                  <a:lnTo>
                    <a:pt x="282" y="1102"/>
                  </a:lnTo>
                  <a:lnTo>
                    <a:pt x="258" y="1108"/>
                  </a:lnTo>
                  <a:lnTo>
                    <a:pt x="226" y="1115"/>
                  </a:lnTo>
                  <a:lnTo>
                    <a:pt x="183" y="1123"/>
                  </a:lnTo>
                  <a:lnTo>
                    <a:pt x="155" y="1129"/>
                  </a:lnTo>
                  <a:lnTo>
                    <a:pt x="130" y="1134"/>
                  </a:lnTo>
                  <a:lnTo>
                    <a:pt x="109" y="1137"/>
                  </a:lnTo>
                  <a:lnTo>
                    <a:pt x="54" y="1146"/>
                  </a:lnTo>
                  <a:lnTo>
                    <a:pt x="3" y="1158"/>
                  </a:lnTo>
                  <a:lnTo>
                    <a:pt x="0" y="1173"/>
                  </a:lnTo>
                  <a:lnTo>
                    <a:pt x="2480" y="1170"/>
                  </a:lnTo>
                  <a:lnTo>
                    <a:pt x="2454" y="1161"/>
                  </a:lnTo>
                  <a:lnTo>
                    <a:pt x="2427" y="1152"/>
                  </a:lnTo>
                  <a:lnTo>
                    <a:pt x="2395" y="1143"/>
                  </a:lnTo>
                  <a:lnTo>
                    <a:pt x="2361" y="1138"/>
                  </a:lnTo>
                  <a:lnTo>
                    <a:pt x="2320" y="1129"/>
                  </a:lnTo>
                  <a:lnTo>
                    <a:pt x="2341" y="1132"/>
                  </a:lnTo>
                  <a:lnTo>
                    <a:pt x="2295" y="1123"/>
                  </a:lnTo>
                  <a:lnTo>
                    <a:pt x="2268" y="1116"/>
                  </a:lnTo>
                  <a:lnTo>
                    <a:pt x="2224" y="1104"/>
                  </a:lnTo>
                  <a:lnTo>
                    <a:pt x="2184" y="1092"/>
                  </a:lnTo>
                  <a:lnTo>
                    <a:pt x="2150" y="1081"/>
                  </a:lnTo>
                  <a:lnTo>
                    <a:pt x="2118" y="1071"/>
                  </a:lnTo>
                  <a:lnTo>
                    <a:pt x="2082" y="1059"/>
                  </a:lnTo>
                  <a:lnTo>
                    <a:pt x="2051" y="1047"/>
                  </a:lnTo>
                  <a:lnTo>
                    <a:pt x="2011" y="1029"/>
                  </a:lnTo>
                  <a:lnTo>
                    <a:pt x="1994" y="1020"/>
                  </a:lnTo>
                  <a:lnTo>
                    <a:pt x="1993" y="1020"/>
                  </a:lnTo>
                  <a:lnTo>
                    <a:pt x="1980" y="1013"/>
                  </a:lnTo>
                  <a:lnTo>
                    <a:pt x="1956" y="1001"/>
                  </a:lnTo>
                  <a:lnTo>
                    <a:pt x="1936" y="986"/>
                  </a:lnTo>
                  <a:lnTo>
                    <a:pt x="1914" y="969"/>
                  </a:lnTo>
                  <a:lnTo>
                    <a:pt x="1898" y="955"/>
                  </a:lnTo>
                  <a:lnTo>
                    <a:pt x="1880" y="938"/>
                  </a:lnTo>
                  <a:lnTo>
                    <a:pt x="1859" y="915"/>
                  </a:lnTo>
                  <a:lnTo>
                    <a:pt x="1838" y="891"/>
                  </a:lnTo>
                  <a:lnTo>
                    <a:pt x="1820" y="868"/>
                  </a:lnTo>
                  <a:lnTo>
                    <a:pt x="1801" y="845"/>
                  </a:lnTo>
                  <a:lnTo>
                    <a:pt x="1788" y="825"/>
                  </a:lnTo>
                  <a:lnTo>
                    <a:pt x="1776" y="809"/>
                  </a:lnTo>
                  <a:lnTo>
                    <a:pt x="1765" y="792"/>
                  </a:lnTo>
                  <a:lnTo>
                    <a:pt x="1754" y="772"/>
                  </a:lnTo>
                  <a:lnTo>
                    <a:pt x="1744" y="751"/>
                  </a:lnTo>
                  <a:lnTo>
                    <a:pt x="1735" y="729"/>
                  </a:lnTo>
                  <a:lnTo>
                    <a:pt x="1725" y="707"/>
                  </a:lnTo>
                  <a:lnTo>
                    <a:pt x="1718" y="692"/>
                  </a:lnTo>
                  <a:lnTo>
                    <a:pt x="1710" y="674"/>
                  </a:lnTo>
                  <a:lnTo>
                    <a:pt x="1703" y="657"/>
                  </a:lnTo>
                  <a:lnTo>
                    <a:pt x="1695" y="641"/>
                  </a:lnTo>
                  <a:lnTo>
                    <a:pt x="1686" y="619"/>
                  </a:lnTo>
                  <a:lnTo>
                    <a:pt x="1676" y="598"/>
                  </a:lnTo>
                  <a:lnTo>
                    <a:pt x="1663" y="568"/>
                  </a:lnTo>
                  <a:lnTo>
                    <a:pt x="1651" y="546"/>
                  </a:lnTo>
                  <a:lnTo>
                    <a:pt x="1639" y="522"/>
                  </a:lnTo>
                  <a:lnTo>
                    <a:pt x="1627" y="497"/>
                  </a:lnTo>
                  <a:lnTo>
                    <a:pt x="1618" y="476"/>
                  </a:lnTo>
                  <a:lnTo>
                    <a:pt x="1607" y="452"/>
                  </a:lnTo>
                  <a:lnTo>
                    <a:pt x="1597" y="430"/>
                  </a:lnTo>
                  <a:lnTo>
                    <a:pt x="1580" y="397"/>
                  </a:lnTo>
                  <a:lnTo>
                    <a:pt x="1566" y="366"/>
                  </a:lnTo>
                  <a:lnTo>
                    <a:pt x="1553" y="340"/>
                  </a:lnTo>
                  <a:lnTo>
                    <a:pt x="1543" y="322"/>
                  </a:lnTo>
                  <a:lnTo>
                    <a:pt x="1531" y="298"/>
                  </a:lnTo>
                  <a:lnTo>
                    <a:pt x="1517" y="271"/>
                  </a:lnTo>
                  <a:lnTo>
                    <a:pt x="1506" y="251"/>
                  </a:lnTo>
                  <a:lnTo>
                    <a:pt x="1497" y="236"/>
                  </a:lnTo>
                  <a:lnTo>
                    <a:pt x="1490" y="223"/>
                  </a:lnTo>
                  <a:lnTo>
                    <a:pt x="1479" y="203"/>
                  </a:lnTo>
                  <a:lnTo>
                    <a:pt x="1468" y="183"/>
                  </a:lnTo>
                  <a:lnTo>
                    <a:pt x="1459" y="167"/>
                  </a:lnTo>
                  <a:lnTo>
                    <a:pt x="1449" y="150"/>
                  </a:lnTo>
                  <a:lnTo>
                    <a:pt x="1438" y="135"/>
                  </a:lnTo>
                  <a:lnTo>
                    <a:pt x="1429" y="125"/>
                  </a:lnTo>
                  <a:lnTo>
                    <a:pt x="1423" y="114"/>
                  </a:lnTo>
                  <a:lnTo>
                    <a:pt x="1417" y="107"/>
                  </a:lnTo>
                  <a:lnTo>
                    <a:pt x="1411" y="99"/>
                  </a:lnTo>
                  <a:lnTo>
                    <a:pt x="1407" y="95"/>
                  </a:lnTo>
                  <a:lnTo>
                    <a:pt x="1399" y="86"/>
                  </a:lnTo>
                  <a:lnTo>
                    <a:pt x="1389" y="74"/>
                  </a:lnTo>
                  <a:lnTo>
                    <a:pt x="1378" y="62"/>
                  </a:lnTo>
                  <a:lnTo>
                    <a:pt x="1366" y="50"/>
                  </a:lnTo>
                  <a:lnTo>
                    <a:pt x="1354" y="39"/>
                  </a:lnTo>
                  <a:lnTo>
                    <a:pt x="1341" y="30"/>
                  </a:lnTo>
                  <a:lnTo>
                    <a:pt x="1327" y="19"/>
                  </a:lnTo>
                  <a:lnTo>
                    <a:pt x="1306" y="11"/>
                  </a:lnTo>
                  <a:lnTo>
                    <a:pt x="1286" y="4"/>
                  </a:lnTo>
                  <a:lnTo>
                    <a:pt x="126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993366"/>
                      </a:gs>
                      <a:gs pos="50000">
                        <a:srgbClr val="993366">
                          <a:gamma/>
                          <a:shade val="46275"/>
                          <a:invGamma/>
                        </a:srgbClr>
                      </a:gs>
                      <a:gs pos="100000">
                        <a:srgbClr val="9933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26" name="Line 58"/>
            <p:cNvSpPr>
              <a:spLocks noChangeShapeType="1"/>
            </p:cNvSpPr>
            <p:nvPr/>
          </p:nvSpPr>
          <p:spPr bwMode="auto">
            <a:xfrm>
              <a:off x="5000625" y="4819650"/>
              <a:ext cx="0" cy="10001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27" name="Line 59"/>
            <p:cNvSpPr>
              <a:spLocks noChangeShapeType="1"/>
            </p:cNvSpPr>
            <p:nvPr/>
          </p:nvSpPr>
          <p:spPr bwMode="auto">
            <a:xfrm>
              <a:off x="5295900" y="5553075"/>
              <a:ext cx="0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734050" y="2774950"/>
            <a:ext cx="3028950" cy="2590800"/>
            <a:chOff x="5734050" y="2800350"/>
            <a:chExt cx="3028950" cy="2590800"/>
          </a:xfrm>
        </p:grpSpPr>
        <p:sp>
          <p:nvSpPr>
            <p:cNvPr id="186404" name="Freeform 36"/>
            <p:cNvSpPr>
              <a:spLocks/>
            </p:cNvSpPr>
            <p:nvPr/>
          </p:nvSpPr>
          <p:spPr bwMode="auto">
            <a:xfrm>
              <a:off x="6162675" y="3808413"/>
              <a:ext cx="1987550" cy="1084263"/>
            </a:xfrm>
            <a:custGeom>
              <a:avLst/>
              <a:gdLst>
                <a:gd name="T0" fmla="*/ 2 w 2853"/>
                <a:gd name="T1" fmla="*/ 0 h 1070"/>
                <a:gd name="T2" fmla="*/ 0 w 2853"/>
                <a:gd name="T3" fmla="*/ 1070 h 1070"/>
                <a:gd name="T4" fmla="*/ 2853 w 2853"/>
                <a:gd name="T5" fmla="*/ 1070 h 1070"/>
                <a:gd name="T6" fmla="*/ 2850 w 2853"/>
                <a:gd name="T7" fmla="*/ 1013 h 1070"/>
                <a:gd name="T8" fmla="*/ 2535 w 2853"/>
                <a:gd name="T9" fmla="*/ 995 h 1070"/>
                <a:gd name="T10" fmla="*/ 2265 w 2853"/>
                <a:gd name="T11" fmla="*/ 977 h 1070"/>
                <a:gd name="T12" fmla="*/ 1923 w 2853"/>
                <a:gd name="T13" fmla="*/ 950 h 1070"/>
                <a:gd name="T14" fmla="*/ 1635 w 2853"/>
                <a:gd name="T15" fmla="*/ 911 h 1070"/>
                <a:gd name="T16" fmla="*/ 1347 w 2853"/>
                <a:gd name="T17" fmla="*/ 857 h 1070"/>
                <a:gd name="T18" fmla="*/ 996 w 2853"/>
                <a:gd name="T19" fmla="*/ 764 h 1070"/>
                <a:gd name="T20" fmla="*/ 723 w 2853"/>
                <a:gd name="T21" fmla="*/ 665 h 1070"/>
                <a:gd name="T22" fmla="*/ 492 w 2853"/>
                <a:gd name="T23" fmla="*/ 554 h 1070"/>
                <a:gd name="T24" fmla="*/ 351 w 2853"/>
                <a:gd name="T25" fmla="*/ 470 h 1070"/>
                <a:gd name="T26" fmla="*/ 294 w 2853"/>
                <a:gd name="T27" fmla="*/ 431 h 1070"/>
                <a:gd name="T28" fmla="*/ 261 w 2853"/>
                <a:gd name="T29" fmla="*/ 404 h 1070"/>
                <a:gd name="T30" fmla="*/ 231 w 2853"/>
                <a:gd name="T31" fmla="*/ 374 h 1070"/>
                <a:gd name="T32" fmla="*/ 204 w 2853"/>
                <a:gd name="T33" fmla="*/ 353 h 1070"/>
                <a:gd name="T34" fmla="*/ 174 w 2853"/>
                <a:gd name="T35" fmla="*/ 320 h 1070"/>
                <a:gd name="T36" fmla="*/ 144 w 2853"/>
                <a:gd name="T37" fmla="*/ 290 h 1070"/>
                <a:gd name="T38" fmla="*/ 117 w 2853"/>
                <a:gd name="T39" fmla="*/ 257 h 1070"/>
                <a:gd name="T40" fmla="*/ 93 w 2853"/>
                <a:gd name="T41" fmla="*/ 221 h 1070"/>
                <a:gd name="T42" fmla="*/ 57 w 2853"/>
                <a:gd name="T43" fmla="*/ 161 h 1070"/>
                <a:gd name="T44" fmla="*/ 42 w 2853"/>
                <a:gd name="T45" fmla="*/ 132 h 1070"/>
                <a:gd name="T46" fmla="*/ 21 w 2853"/>
                <a:gd name="T47" fmla="*/ 74 h 1070"/>
                <a:gd name="T48" fmla="*/ 6 w 2853"/>
                <a:gd name="T49" fmla="*/ 32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3" h="1070">
                  <a:moveTo>
                    <a:pt x="2" y="0"/>
                  </a:moveTo>
                  <a:lnTo>
                    <a:pt x="0" y="1070"/>
                  </a:lnTo>
                  <a:lnTo>
                    <a:pt x="2853" y="1070"/>
                  </a:lnTo>
                  <a:lnTo>
                    <a:pt x="2850" y="1013"/>
                  </a:lnTo>
                  <a:lnTo>
                    <a:pt x="2535" y="995"/>
                  </a:lnTo>
                  <a:lnTo>
                    <a:pt x="2265" y="977"/>
                  </a:lnTo>
                  <a:lnTo>
                    <a:pt x="1923" y="950"/>
                  </a:lnTo>
                  <a:lnTo>
                    <a:pt x="1635" y="911"/>
                  </a:lnTo>
                  <a:lnTo>
                    <a:pt x="1347" y="857"/>
                  </a:lnTo>
                  <a:lnTo>
                    <a:pt x="996" y="764"/>
                  </a:lnTo>
                  <a:lnTo>
                    <a:pt x="723" y="665"/>
                  </a:lnTo>
                  <a:lnTo>
                    <a:pt x="492" y="554"/>
                  </a:lnTo>
                  <a:lnTo>
                    <a:pt x="351" y="470"/>
                  </a:lnTo>
                  <a:lnTo>
                    <a:pt x="294" y="431"/>
                  </a:lnTo>
                  <a:lnTo>
                    <a:pt x="261" y="404"/>
                  </a:lnTo>
                  <a:lnTo>
                    <a:pt x="231" y="374"/>
                  </a:lnTo>
                  <a:lnTo>
                    <a:pt x="204" y="353"/>
                  </a:lnTo>
                  <a:lnTo>
                    <a:pt x="174" y="320"/>
                  </a:lnTo>
                  <a:lnTo>
                    <a:pt x="144" y="290"/>
                  </a:lnTo>
                  <a:lnTo>
                    <a:pt x="117" y="257"/>
                  </a:lnTo>
                  <a:lnTo>
                    <a:pt x="93" y="221"/>
                  </a:lnTo>
                  <a:lnTo>
                    <a:pt x="57" y="161"/>
                  </a:lnTo>
                  <a:lnTo>
                    <a:pt x="42" y="132"/>
                  </a:lnTo>
                  <a:lnTo>
                    <a:pt x="21" y="74"/>
                  </a:lnTo>
                  <a:lnTo>
                    <a:pt x="6" y="32"/>
                  </a:lnTo>
                </a:path>
              </a:pathLst>
            </a:custGeom>
            <a:gradFill rotWithShape="0">
              <a:gsLst>
                <a:gs pos="0">
                  <a:srgbClr val="993366">
                    <a:gamma/>
                    <a:shade val="46275"/>
                    <a:invGamma/>
                  </a:srgbClr>
                </a:gs>
                <a:gs pos="50000">
                  <a:srgbClr val="993366"/>
                </a:gs>
                <a:gs pos="100000">
                  <a:srgbClr val="99336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19" name="Rectangle 51"/>
            <p:cNvSpPr>
              <a:spLocks noChangeArrowheads="1"/>
            </p:cNvSpPr>
            <p:nvPr/>
          </p:nvSpPr>
          <p:spPr bwMode="auto">
            <a:xfrm>
              <a:off x="6524625" y="4822825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16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186420" name="Rectangle 52"/>
            <p:cNvSpPr>
              <a:spLocks noChangeArrowheads="1"/>
            </p:cNvSpPr>
            <p:nvPr/>
          </p:nvSpPr>
          <p:spPr bwMode="auto">
            <a:xfrm>
              <a:off x="6953250" y="4822825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16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186400" name="AutoShape 32"/>
            <p:cNvSpPr>
              <a:spLocks noChangeArrowheads="1"/>
            </p:cNvSpPr>
            <p:nvPr/>
          </p:nvSpPr>
          <p:spPr bwMode="auto">
            <a:xfrm>
              <a:off x="5734050" y="2800350"/>
              <a:ext cx="3028950" cy="25908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0" name="Text Box 42"/>
            <p:cNvSpPr txBox="1">
              <a:spLocks noChangeArrowheads="1"/>
            </p:cNvSpPr>
            <p:nvPr/>
          </p:nvSpPr>
          <p:spPr bwMode="auto">
            <a:xfrm>
              <a:off x="6559550" y="2857500"/>
              <a:ext cx="16700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Exponential</a:t>
              </a:r>
            </a:p>
          </p:txBody>
        </p:sp>
        <p:sp>
          <p:nvSpPr>
            <p:cNvPr id="186402" name="Rectangle 34"/>
            <p:cNvSpPr>
              <a:spLocks noChangeArrowheads="1"/>
            </p:cNvSpPr>
            <p:nvPr/>
          </p:nvSpPr>
          <p:spPr bwMode="auto">
            <a:xfrm>
              <a:off x="8305800" y="4692650"/>
              <a:ext cx="307975" cy="39370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000" i="1">
                  <a:effectLst/>
                </a:rPr>
                <a:t>x</a:t>
              </a:r>
            </a:p>
          </p:txBody>
        </p:sp>
        <p:sp>
          <p:nvSpPr>
            <p:cNvPr id="186403" name="Rectangle 35"/>
            <p:cNvSpPr>
              <a:spLocks noChangeArrowheads="1"/>
            </p:cNvSpPr>
            <p:nvPr/>
          </p:nvSpPr>
          <p:spPr bwMode="auto">
            <a:xfrm>
              <a:off x="5886450" y="2928938"/>
              <a:ext cx="609600" cy="39370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000" i="1">
                  <a:effectLst/>
                </a:rPr>
                <a:t>f </a:t>
              </a:r>
              <a:r>
                <a:rPr lang="en-US" sz="2000">
                  <a:effectLst/>
                </a:rPr>
                <a:t>(</a:t>
              </a:r>
              <a:r>
                <a:rPr lang="en-US" sz="2000" i="1">
                  <a:effectLst/>
                </a:rPr>
                <a:t>x</a:t>
              </a:r>
              <a:r>
                <a:rPr lang="en-US" sz="2000">
                  <a:effectLst/>
                </a:rPr>
                <a:t>)</a:t>
              </a:r>
            </a:p>
          </p:txBody>
        </p:sp>
        <p:sp>
          <p:nvSpPr>
            <p:cNvPr id="186406" name="Line 38"/>
            <p:cNvSpPr>
              <a:spLocks noChangeShapeType="1"/>
            </p:cNvSpPr>
            <p:nvPr/>
          </p:nvSpPr>
          <p:spPr bwMode="auto">
            <a:xfrm>
              <a:off x="6164263" y="4892675"/>
              <a:ext cx="21526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32" name="Rectangle 64"/>
            <p:cNvSpPr>
              <a:spLocks noChangeArrowheads="1"/>
            </p:cNvSpPr>
            <p:nvPr/>
          </p:nvSpPr>
          <p:spPr bwMode="auto">
            <a:xfrm>
              <a:off x="6134100" y="4832350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16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186433" name="Rectangle 65"/>
            <p:cNvSpPr>
              <a:spLocks noChangeArrowheads="1"/>
            </p:cNvSpPr>
            <p:nvPr/>
          </p:nvSpPr>
          <p:spPr bwMode="auto">
            <a:xfrm>
              <a:off x="6584950" y="4832350"/>
              <a:ext cx="454025" cy="45402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2400" i="1">
                  <a:effectLst/>
                </a:rPr>
                <a:t> </a:t>
              </a:r>
              <a:r>
                <a:rPr lang="en-US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x</a:t>
              </a:r>
              <a:r>
                <a:rPr lang="en-US" sz="16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186436" name="Freeform 68"/>
            <p:cNvSpPr>
              <a:spLocks/>
            </p:cNvSpPr>
            <p:nvPr/>
          </p:nvSpPr>
          <p:spPr bwMode="auto">
            <a:xfrm>
              <a:off x="6162675" y="3802063"/>
              <a:ext cx="1987550" cy="1084263"/>
            </a:xfrm>
            <a:custGeom>
              <a:avLst/>
              <a:gdLst>
                <a:gd name="T0" fmla="*/ 2 w 2853"/>
                <a:gd name="T1" fmla="*/ 0 h 1070"/>
                <a:gd name="T2" fmla="*/ 0 w 2853"/>
                <a:gd name="T3" fmla="*/ 1070 h 1070"/>
                <a:gd name="T4" fmla="*/ 2853 w 2853"/>
                <a:gd name="T5" fmla="*/ 1070 h 1070"/>
                <a:gd name="T6" fmla="*/ 2850 w 2853"/>
                <a:gd name="T7" fmla="*/ 1013 h 1070"/>
                <a:gd name="T8" fmla="*/ 2535 w 2853"/>
                <a:gd name="T9" fmla="*/ 995 h 1070"/>
                <a:gd name="T10" fmla="*/ 2265 w 2853"/>
                <a:gd name="T11" fmla="*/ 977 h 1070"/>
                <a:gd name="T12" fmla="*/ 1923 w 2853"/>
                <a:gd name="T13" fmla="*/ 950 h 1070"/>
                <a:gd name="T14" fmla="*/ 1635 w 2853"/>
                <a:gd name="T15" fmla="*/ 911 h 1070"/>
                <a:gd name="T16" fmla="*/ 1347 w 2853"/>
                <a:gd name="T17" fmla="*/ 857 h 1070"/>
                <a:gd name="T18" fmla="*/ 996 w 2853"/>
                <a:gd name="T19" fmla="*/ 764 h 1070"/>
                <a:gd name="T20" fmla="*/ 723 w 2853"/>
                <a:gd name="T21" fmla="*/ 665 h 1070"/>
                <a:gd name="T22" fmla="*/ 492 w 2853"/>
                <a:gd name="T23" fmla="*/ 554 h 1070"/>
                <a:gd name="T24" fmla="*/ 351 w 2853"/>
                <a:gd name="T25" fmla="*/ 470 h 1070"/>
                <a:gd name="T26" fmla="*/ 294 w 2853"/>
                <a:gd name="T27" fmla="*/ 431 h 1070"/>
                <a:gd name="T28" fmla="*/ 261 w 2853"/>
                <a:gd name="T29" fmla="*/ 404 h 1070"/>
                <a:gd name="T30" fmla="*/ 231 w 2853"/>
                <a:gd name="T31" fmla="*/ 374 h 1070"/>
                <a:gd name="T32" fmla="*/ 204 w 2853"/>
                <a:gd name="T33" fmla="*/ 353 h 1070"/>
                <a:gd name="T34" fmla="*/ 174 w 2853"/>
                <a:gd name="T35" fmla="*/ 320 h 1070"/>
                <a:gd name="T36" fmla="*/ 144 w 2853"/>
                <a:gd name="T37" fmla="*/ 290 h 1070"/>
                <a:gd name="T38" fmla="*/ 117 w 2853"/>
                <a:gd name="T39" fmla="*/ 257 h 1070"/>
                <a:gd name="T40" fmla="*/ 93 w 2853"/>
                <a:gd name="T41" fmla="*/ 221 h 1070"/>
                <a:gd name="T42" fmla="*/ 57 w 2853"/>
                <a:gd name="T43" fmla="*/ 161 h 1070"/>
                <a:gd name="T44" fmla="*/ 42 w 2853"/>
                <a:gd name="T45" fmla="*/ 132 h 1070"/>
                <a:gd name="T46" fmla="*/ 21 w 2853"/>
                <a:gd name="T47" fmla="*/ 74 h 1070"/>
                <a:gd name="T48" fmla="*/ 6 w 2853"/>
                <a:gd name="T49" fmla="*/ 32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3" h="1070">
                  <a:moveTo>
                    <a:pt x="2" y="0"/>
                  </a:moveTo>
                  <a:lnTo>
                    <a:pt x="0" y="1070"/>
                  </a:lnTo>
                  <a:lnTo>
                    <a:pt x="2853" y="1070"/>
                  </a:lnTo>
                  <a:lnTo>
                    <a:pt x="2850" y="1013"/>
                  </a:lnTo>
                  <a:lnTo>
                    <a:pt x="2535" y="995"/>
                  </a:lnTo>
                  <a:lnTo>
                    <a:pt x="2265" y="977"/>
                  </a:lnTo>
                  <a:lnTo>
                    <a:pt x="1923" y="950"/>
                  </a:lnTo>
                  <a:lnTo>
                    <a:pt x="1635" y="911"/>
                  </a:lnTo>
                  <a:lnTo>
                    <a:pt x="1347" y="857"/>
                  </a:lnTo>
                  <a:lnTo>
                    <a:pt x="996" y="764"/>
                  </a:lnTo>
                  <a:lnTo>
                    <a:pt x="723" y="665"/>
                  </a:lnTo>
                  <a:lnTo>
                    <a:pt x="492" y="554"/>
                  </a:lnTo>
                  <a:lnTo>
                    <a:pt x="351" y="470"/>
                  </a:lnTo>
                  <a:lnTo>
                    <a:pt x="294" y="431"/>
                  </a:lnTo>
                  <a:lnTo>
                    <a:pt x="261" y="404"/>
                  </a:lnTo>
                  <a:lnTo>
                    <a:pt x="231" y="374"/>
                  </a:lnTo>
                  <a:lnTo>
                    <a:pt x="204" y="353"/>
                  </a:lnTo>
                  <a:lnTo>
                    <a:pt x="174" y="320"/>
                  </a:lnTo>
                  <a:lnTo>
                    <a:pt x="144" y="290"/>
                  </a:lnTo>
                  <a:lnTo>
                    <a:pt x="117" y="257"/>
                  </a:lnTo>
                  <a:lnTo>
                    <a:pt x="93" y="221"/>
                  </a:lnTo>
                  <a:lnTo>
                    <a:pt x="57" y="161"/>
                  </a:lnTo>
                  <a:lnTo>
                    <a:pt x="42" y="132"/>
                  </a:lnTo>
                  <a:lnTo>
                    <a:pt x="21" y="74"/>
                  </a:lnTo>
                  <a:lnTo>
                    <a:pt x="6" y="32"/>
                  </a:lnTo>
                </a:path>
              </a:pathLst>
            </a:custGeom>
            <a:gradFill rotWithShape="0">
              <a:gsLst>
                <a:gs pos="0">
                  <a:srgbClr val="993366">
                    <a:gamma/>
                    <a:shade val="46275"/>
                    <a:invGamma/>
                  </a:srgbClr>
                </a:gs>
                <a:gs pos="50000">
                  <a:srgbClr val="993366"/>
                </a:gs>
                <a:gs pos="100000">
                  <a:srgbClr val="99336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29" name="Freeform 61"/>
            <p:cNvSpPr>
              <a:spLocks/>
            </p:cNvSpPr>
            <p:nvPr/>
          </p:nvSpPr>
          <p:spPr bwMode="auto">
            <a:xfrm>
              <a:off x="6376988" y="4191000"/>
              <a:ext cx="454025" cy="695325"/>
            </a:xfrm>
            <a:custGeom>
              <a:avLst/>
              <a:gdLst>
                <a:gd name="T0" fmla="*/ 2 w 576"/>
                <a:gd name="T1" fmla="*/ 0 h 1070"/>
                <a:gd name="T2" fmla="*/ 0 w 576"/>
                <a:gd name="T3" fmla="*/ 1070 h 1070"/>
                <a:gd name="T4" fmla="*/ 576 w 576"/>
                <a:gd name="T5" fmla="*/ 1070 h 1070"/>
                <a:gd name="T6" fmla="*/ 564 w 576"/>
                <a:gd name="T7" fmla="*/ 602 h 1070"/>
                <a:gd name="T8" fmla="*/ 562 w 576"/>
                <a:gd name="T9" fmla="*/ 598 h 1070"/>
                <a:gd name="T10" fmla="*/ 536 w 576"/>
                <a:gd name="T11" fmla="*/ 584 h 1070"/>
                <a:gd name="T12" fmla="*/ 512 w 576"/>
                <a:gd name="T13" fmla="*/ 574 h 1070"/>
                <a:gd name="T14" fmla="*/ 486 w 576"/>
                <a:gd name="T15" fmla="*/ 558 h 1070"/>
                <a:gd name="T16" fmla="*/ 454 w 576"/>
                <a:gd name="T17" fmla="*/ 540 h 1070"/>
                <a:gd name="T18" fmla="*/ 424 w 576"/>
                <a:gd name="T19" fmla="*/ 520 h 1070"/>
                <a:gd name="T20" fmla="*/ 396 w 576"/>
                <a:gd name="T21" fmla="*/ 506 h 1070"/>
                <a:gd name="T22" fmla="*/ 360 w 576"/>
                <a:gd name="T23" fmla="*/ 482 h 1070"/>
                <a:gd name="T24" fmla="*/ 324 w 576"/>
                <a:gd name="T25" fmla="*/ 458 h 1070"/>
                <a:gd name="T26" fmla="*/ 292 w 576"/>
                <a:gd name="T27" fmla="*/ 438 h 1070"/>
                <a:gd name="T28" fmla="*/ 264 w 576"/>
                <a:gd name="T29" fmla="*/ 410 h 1070"/>
                <a:gd name="T30" fmla="*/ 230 w 576"/>
                <a:gd name="T31" fmla="*/ 388 h 1070"/>
                <a:gd name="T32" fmla="*/ 206 w 576"/>
                <a:gd name="T33" fmla="*/ 364 h 1070"/>
                <a:gd name="T34" fmla="*/ 180 w 576"/>
                <a:gd name="T35" fmla="*/ 338 h 1070"/>
                <a:gd name="T36" fmla="*/ 144 w 576"/>
                <a:gd name="T37" fmla="*/ 300 h 1070"/>
                <a:gd name="T38" fmla="*/ 118 w 576"/>
                <a:gd name="T39" fmla="*/ 262 h 1070"/>
                <a:gd name="T40" fmla="*/ 96 w 576"/>
                <a:gd name="T41" fmla="*/ 232 h 1070"/>
                <a:gd name="T42" fmla="*/ 70 w 576"/>
                <a:gd name="T43" fmla="*/ 190 h 1070"/>
                <a:gd name="T44" fmla="*/ 42 w 576"/>
                <a:gd name="T45" fmla="*/ 132 h 1070"/>
                <a:gd name="T46" fmla="*/ 26 w 576"/>
                <a:gd name="T47" fmla="*/ 74 h 1070"/>
                <a:gd name="T48" fmla="*/ 16 w 576"/>
                <a:gd name="T49" fmla="*/ 24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76" h="1070">
                  <a:moveTo>
                    <a:pt x="2" y="0"/>
                  </a:moveTo>
                  <a:lnTo>
                    <a:pt x="0" y="1070"/>
                  </a:lnTo>
                  <a:lnTo>
                    <a:pt x="576" y="1070"/>
                  </a:lnTo>
                  <a:lnTo>
                    <a:pt x="564" y="602"/>
                  </a:lnTo>
                  <a:lnTo>
                    <a:pt x="562" y="598"/>
                  </a:lnTo>
                  <a:lnTo>
                    <a:pt x="536" y="584"/>
                  </a:lnTo>
                  <a:lnTo>
                    <a:pt x="512" y="574"/>
                  </a:lnTo>
                  <a:lnTo>
                    <a:pt x="486" y="558"/>
                  </a:lnTo>
                  <a:lnTo>
                    <a:pt x="454" y="540"/>
                  </a:lnTo>
                  <a:lnTo>
                    <a:pt x="424" y="520"/>
                  </a:lnTo>
                  <a:lnTo>
                    <a:pt x="396" y="506"/>
                  </a:lnTo>
                  <a:lnTo>
                    <a:pt x="360" y="482"/>
                  </a:lnTo>
                  <a:lnTo>
                    <a:pt x="324" y="458"/>
                  </a:lnTo>
                  <a:lnTo>
                    <a:pt x="292" y="438"/>
                  </a:lnTo>
                  <a:lnTo>
                    <a:pt x="264" y="410"/>
                  </a:lnTo>
                  <a:lnTo>
                    <a:pt x="230" y="388"/>
                  </a:lnTo>
                  <a:lnTo>
                    <a:pt x="206" y="364"/>
                  </a:lnTo>
                  <a:lnTo>
                    <a:pt x="180" y="338"/>
                  </a:lnTo>
                  <a:lnTo>
                    <a:pt x="144" y="300"/>
                  </a:lnTo>
                  <a:lnTo>
                    <a:pt x="118" y="262"/>
                  </a:lnTo>
                  <a:lnTo>
                    <a:pt x="96" y="232"/>
                  </a:lnTo>
                  <a:lnTo>
                    <a:pt x="70" y="190"/>
                  </a:lnTo>
                  <a:lnTo>
                    <a:pt x="42" y="132"/>
                  </a:lnTo>
                  <a:lnTo>
                    <a:pt x="26" y="74"/>
                  </a:lnTo>
                  <a:lnTo>
                    <a:pt x="16" y="24"/>
                  </a:lnTo>
                </a:path>
              </a:pathLst>
            </a:custGeom>
            <a:gradFill rotWithShape="0">
              <a:gsLst>
                <a:gs pos="0">
                  <a:srgbClr val="66FFFF">
                    <a:gamma/>
                    <a:shade val="46275"/>
                    <a:invGamma/>
                  </a:srgbClr>
                </a:gs>
                <a:gs pos="50000">
                  <a:srgbClr val="66FFFF"/>
                </a:gs>
                <a:gs pos="100000">
                  <a:srgbClr val="66FFFF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30" name="Line 62"/>
            <p:cNvSpPr>
              <a:spLocks noChangeShapeType="1"/>
            </p:cNvSpPr>
            <p:nvPr/>
          </p:nvSpPr>
          <p:spPr bwMode="auto">
            <a:xfrm>
              <a:off x="6375400" y="4273550"/>
              <a:ext cx="0" cy="660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31" name="Line 63"/>
            <p:cNvSpPr>
              <a:spLocks noChangeShapeType="1"/>
            </p:cNvSpPr>
            <p:nvPr/>
          </p:nvSpPr>
          <p:spPr bwMode="auto">
            <a:xfrm>
              <a:off x="6832600" y="4584700"/>
              <a:ext cx="0" cy="349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09" name="Arc 41"/>
            <p:cNvSpPr>
              <a:spLocks/>
            </p:cNvSpPr>
            <p:nvPr/>
          </p:nvSpPr>
          <p:spPr bwMode="auto">
            <a:xfrm rot="234569">
              <a:off x="6134100" y="3797300"/>
              <a:ext cx="1597025" cy="944563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19 w 21619"/>
                <a:gd name="T1" fmla="*/ 21600 h 21600"/>
                <a:gd name="T2" fmla="*/ 0 w 21619"/>
                <a:gd name="T3" fmla="*/ 0 h 21600"/>
                <a:gd name="T4" fmla="*/ 21600 w 2161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19" h="21600" fill="none" extrusionOk="0">
                  <a:moveTo>
                    <a:pt x="21618" y="21599"/>
                  </a:moveTo>
                  <a:cubicBezTo>
                    <a:pt x="21612" y="21599"/>
                    <a:pt x="21606" y="21599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21619" h="21600" stroke="0" extrusionOk="0">
                  <a:moveTo>
                    <a:pt x="21618" y="21599"/>
                  </a:moveTo>
                  <a:cubicBezTo>
                    <a:pt x="21612" y="21599"/>
                    <a:pt x="21606" y="21599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8" name="Line 40"/>
            <p:cNvSpPr>
              <a:spLocks noChangeShapeType="1"/>
            </p:cNvSpPr>
            <p:nvPr/>
          </p:nvSpPr>
          <p:spPr bwMode="auto">
            <a:xfrm rot="271170">
              <a:off x="7689850" y="4814888"/>
              <a:ext cx="450850" cy="3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5" name="Line 37"/>
            <p:cNvSpPr>
              <a:spLocks noChangeShapeType="1"/>
            </p:cNvSpPr>
            <p:nvPr/>
          </p:nvSpPr>
          <p:spPr bwMode="auto">
            <a:xfrm>
              <a:off x="6162675" y="3352800"/>
              <a:ext cx="0" cy="1536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30300"/>
            <a:ext cx="7886700" cy="1752600"/>
          </a:xfrm>
          <a:noFill/>
          <a:ln/>
        </p:spPr>
        <p:txBody>
          <a:bodyPr/>
          <a:lstStyle/>
          <a:p>
            <a:r>
              <a:rPr lang="en-US" dirty="0"/>
              <a:t>A random variable is </a:t>
            </a:r>
            <a:r>
              <a:rPr lang="en-US" u="sng" dirty="0"/>
              <a:t>uniformly distributed</a:t>
            </a:r>
            <a:r>
              <a:rPr lang="en-US" dirty="0"/>
              <a:t> whenever the probability </a:t>
            </a:r>
            <a:r>
              <a:rPr lang="en-US" dirty="0" smtClean="0"/>
              <a:t>that the variable will assume a value in any interval of equal length is the same for each interval. </a:t>
            </a:r>
            <a:endParaRPr lang="en-US" dirty="0"/>
          </a:p>
          <a:p>
            <a:r>
              <a:rPr lang="en-US" dirty="0"/>
              <a:t>The </a:t>
            </a:r>
            <a:r>
              <a:rPr lang="en-US" u="sng" dirty="0"/>
              <a:t>uniform probability density function</a:t>
            </a:r>
            <a:r>
              <a:rPr lang="en-US" dirty="0"/>
              <a:t> is:		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673100"/>
          </a:xfrm>
          <a:noFill/>
          <a:ln/>
        </p:spPr>
        <p:txBody>
          <a:bodyPr/>
          <a:lstStyle/>
          <a:p>
            <a:r>
              <a:rPr lang="en-US"/>
              <a:t>Uniform Probability Distribution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041400" y="4305300"/>
            <a:ext cx="706755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where: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smallest value the variable can assume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largest value the variable can assume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222500" y="3232150"/>
            <a:ext cx="4324350" cy="104775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f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1/(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  for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0                elsewhere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673100"/>
          </a:xfrm>
          <a:noFill/>
          <a:ln/>
        </p:spPr>
        <p:txBody>
          <a:bodyPr/>
          <a:lstStyle/>
          <a:p>
            <a:r>
              <a:rPr lang="en-US"/>
              <a:t>Example:  Flight Time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130300"/>
            <a:ext cx="7886700" cy="4319588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Uniform Probability Distribution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</a:t>
            </a:r>
            <a:r>
              <a:rPr lang="en-US">
                <a:cs typeface="Times New Roman" pitchFamily="18" charset="0"/>
              </a:rPr>
              <a:t>Let </a:t>
            </a:r>
            <a:r>
              <a:rPr lang="en-US" i="1">
                <a:cs typeface="Times New Roman" pitchFamily="18" charset="0"/>
              </a:rPr>
              <a:t>x</a:t>
            </a:r>
            <a:r>
              <a:rPr lang="en-US">
                <a:cs typeface="Times New Roman" pitchFamily="18" charset="0"/>
              </a:rPr>
              <a:t> denote the flight time of an airplane traveling from Chicago to New York. Assume that the minimum time is 2 hours and that the maximum time is 2 hours 20 minutes.</a:t>
            </a:r>
          </a:p>
          <a:p>
            <a:pPr>
              <a:buFont typeface="Monotype Sorts" pitchFamily="2" charset="2"/>
              <a:buNone/>
            </a:pPr>
            <a:r>
              <a:rPr lang="en-US">
                <a:cs typeface="Times New Roman" pitchFamily="18" charset="0"/>
              </a:rPr>
              <a:t>		Assume that sufficient actual flight data are available to conclude that the probability of a flight time between 120 and 121 minutes is the same as the probability of a flight time within any other 1-minute interval up to and including 140 minutes.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690563" y="1130300"/>
            <a:ext cx="7772400" cy="63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Uniform Probability Density Function</a:t>
            </a:r>
            <a:r>
              <a:rPr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343" name="Rectangle 103"/>
          <p:cNvSpPr>
            <a:spLocks noChangeArrowheads="1"/>
          </p:cNvSpPr>
          <p:nvPr/>
        </p:nvSpPr>
        <p:spPr bwMode="auto">
          <a:xfrm>
            <a:off x="685800" y="114300"/>
            <a:ext cx="77724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Flight Time</a:t>
            </a:r>
          </a:p>
        </p:txBody>
      </p:sp>
      <p:sp>
        <p:nvSpPr>
          <p:cNvPr id="138344" name="Rectangle 104"/>
          <p:cNvSpPr>
            <a:spLocks noChangeArrowheads="1"/>
          </p:cNvSpPr>
          <p:nvPr/>
        </p:nvSpPr>
        <p:spPr bwMode="auto">
          <a:xfrm>
            <a:off x="2476500" y="1822450"/>
            <a:ext cx="4298950" cy="1085850"/>
          </a:xfrm>
          <a:prstGeom prst="rect">
            <a:avLst/>
          </a:prstGeom>
          <a:gradFill flip="none" rotWithShape="1">
            <a:gsLst>
              <a:gs pos="0">
                <a:srgbClr val="004B70">
                  <a:shade val="30000"/>
                  <a:satMod val="115000"/>
                </a:srgbClr>
              </a:gs>
              <a:gs pos="50000">
                <a:srgbClr val="004B70">
                  <a:shade val="67500"/>
                  <a:satMod val="115000"/>
                </a:srgbClr>
              </a:gs>
              <a:gs pos="100000">
                <a:srgbClr val="004B70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f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1/20   for 120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140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= 0         elsewhere</a:t>
            </a:r>
          </a:p>
        </p:txBody>
      </p:sp>
      <p:sp>
        <p:nvSpPr>
          <p:cNvPr id="138345" name="Rectangle 105"/>
          <p:cNvSpPr>
            <a:spLocks noChangeArrowheads="1"/>
          </p:cNvSpPr>
          <p:nvPr/>
        </p:nvSpPr>
        <p:spPr bwMode="auto">
          <a:xfrm>
            <a:off x="2114550" y="3175000"/>
            <a:ext cx="466725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where:</a:t>
            </a: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flight time in minutes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1155700"/>
            <a:ext cx="7886700" cy="10112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Uniform Probability Distribution for Flight Time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1597025" y="1646238"/>
            <a:ext cx="6048375" cy="372903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88069" name="Line 5"/>
          <p:cNvSpPr>
            <a:spLocks noChangeShapeType="1"/>
          </p:cNvSpPr>
          <p:nvPr/>
        </p:nvSpPr>
        <p:spPr bwMode="auto">
          <a:xfrm>
            <a:off x="2709863" y="2366963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2390775" y="1808163"/>
            <a:ext cx="620713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/>
              </a:rPr>
              <a:t>f</a:t>
            </a:r>
            <a:r>
              <a:rPr lang="en-US" sz="2400">
                <a:effectLst/>
              </a:rPr>
              <a:t>(</a:t>
            </a:r>
            <a:r>
              <a:rPr lang="en-US" sz="2400" i="1">
                <a:effectLst/>
              </a:rPr>
              <a:t>x</a:t>
            </a:r>
            <a:r>
              <a:rPr lang="en-US" sz="2400">
                <a:effectLst/>
              </a:rPr>
              <a:t>)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7038975" y="4017963"/>
            <a:ext cx="4095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/>
              </a:rPr>
              <a:t> x</a:t>
            </a:r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3635375" y="43608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120</a:t>
            </a:r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4886325" y="437991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130</a:t>
            </a:r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6149975" y="4398963"/>
            <a:ext cx="6381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140</a:t>
            </a:r>
          </a:p>
        </p:txBody>
      </p:sp>
      <p:sp>
        <p:nvSpPr>
          <p:cNvPr id="88081" name="Freeform 17"/>
          <p:cNvSpPr>
            <a:spLocks/>
          </p:cNvSpPr>
          <p:nvPr/>
        </p:nvSpPr>
        <p:spPr bwMode="auto">
          <a:xfrm>
            <a:off x="3910013" y="3432175"/>
            <a:ext cx="2552700" cy="809625"/>
          </a:xfrm>
          <a:custGeom>
            <a:avLst/>
            <a:gdLst>
              <a:gd name="T0" fmla="*/ 0 w 528"/>
              <a:gd name="T1" fmla="*/ 528 h 528"/>
              <a:gd name="T2" fmla="*/ 12 w 528"/>
              <a:gd name="T3" fmla="*/ 0 h 528"/>
              <a:gd name="T4" fmla="*/ 528 w 528"/>
              <a:gd name="T5" fmla="*/ 0 h 528"/>
              <a:gd name="T6" fmla="*/ 528 w 528"/>
              <a:gd name="T7" fmla="*/ 528 h 528"/>
              <a:gd name="T8" fmla="*/ 0 w 528"/>
              <a:gd name="T9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528">
                <a:moveTo>
                  <a:pt x="0" y="528"/>
                </a:moveTo>
                <a:lnTo>
                  <a:pt x="12" y="0"/>
                </a:lnTo>
                <a:lnTo>
                  <a:pt x="528" y="0"/>
                </a:lnTo>
                <a:lnTo>
                  <a:pt x="528" y="528"/>
                </a:lnTo>
                <a:lnTo>
                  <a:pt x="0" y="528"/>
                </a:lnTo>
              </a:path>
            </a:pathLst>
          </a:custGeom>
          <a:gradFill rotWithShape="0">
            <a:gsLst>
              <a:gs pos="0">
                <a:srgbClr val="33CCCC">
                  <a:gamma/>
                  <a:shade val="46275"/>
                  <a:invGamma/>
                </a:srgbClr>
              </a:gs>
              <a:gs pos="50000">
                <a:srgbClr val="33CCCC"/>
              </a:gs>
              <a:gs pos="100000">
                <a:srgbClr val="33CCCC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3" name="Line 19"/>
          <p:cNvSpPr>
            <a:spLocks noChangeShapeType="1"/>
          </p:cNvSpPr>
          <p:nvPr/>
        </p:nvSpPr>
        <p:spPr bwMode="auto">
          <a:xfrm>
            <a:off x="6462713" y="3422650"/>
            <a:ext cx="0" cy="850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4" name="Line 20"/>
          <p:cNvSpPr>
            <a:spLocks noChangeShapeType="1"/>
          </p:cNvSpPr>
          <p:nvPr/>
        </p:nvSpPr>
        <p:spPr bwMode="auto">
          <a:xfrm flipV="1">
            <a:off x="3954463" y="3422650"/>
            <a:ext cx="2511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>
            <a:off x="2716213" y="4241800"/>
            <a:ext cx="4349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6" name="Line 22"/>
          <p:cNvSpPr>
            <a:spLocks noChangeShapeType="1"/>
          </p:cNvSpPr>
          <p:nvPr/>
        </p:nvSpPr>
        <p:spPr bwMode="auto">
          <a:xfrm flipH="1">
            <a:off x="2620963" y="3422650"/>
            <a:ext cx="16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7" name="Rectangle 23"/>
          <p:cNvSpPr>
            <a:spLocks noChangeArrowheads="1"/>
          </p:cNvSpPr>
          <p:nvPr/>
        </p:nvSpPr>
        <p:spPr bwMode="auto">
          <a:xfrm>
            <a:off x="1812925" y="3198813"/>
            <a:ext cx="8223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1/20</a:t>
            </a:r>
          </a:p>
        </p:txBody>
      </p:sp>
      <p:sp>
        <p:nvSpPr>
          <p:cNvPr id="88088" name="Rectangle 24"/>
          <p:cNvSpPr>
            <a:spLocks noChangeArrowheads="1"/>
          </p:cNvSpPr>
          <p:nvPr/>
        </p:nvSpPr>
        <p:spPr bwMode="auto">
          <a:xfrm>
            <a:off x="3857625" y="4818063"/>
            <a:ext cx="27654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Flight Time (mins.)</a:t>
            </a:r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>
            <a:off x="3948113" y="3429000"/>
            <a:ext cx="0" cy="80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145" name="Group 81"/>
          <p:cNvGrpSpPr>
            <a:grpSpLocks/>
          </p:cNvGrpSpPr>
          <p:nvPr/>
        </p:nvGrpSpPr>
        <p:grpSpPr bwMode="auto">
          <a:xfrm>
            <a:off x="3948113" y="4184650"/>
            <a:ext cx="2514600" cy="152400"/>
            <a:chOff x="2487" y="2916"/>
            <a:chExt cx="1584" cy="96"/>
          </a:xfrm>
        </p:grpSpPr>
        <p:sp>
          <p:nvSpPr>
            <p:cNvPr id="88072" name="Line 8"/>
            <p:cNvSpPr>
              <a:spLocks noChangeShapeType="1"/>
            </p:cNvSpPr>
            <p:nvPr/>
          </p:nvSpPr>
          <p:spPr bwMode="auto">
            <a:xfrm>
              <a:off x="2487" y="2920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3" name="Line 9"/>
            <p:cNvSpPr>
              <a:spLocks noChangeShapeType="1"/>
            </p:cNvSpPr>
            <p:nvPr/>
          </p:nvSpPr>
          <p:spPr bwMode="auto">
            <a:xfrm>
              <a:off x="4071" y="292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4" name="Line 10"/>
            <p:cNvSpPr>
              <a:spLocks noChangeShapeType="1"/>
            </p:cNvSpPr>
            <p:nvPr/>
          </p:nvSpPr>
          <p:spPr bwMode="auto">
            <a:xfrm>
              <a:off x="3279" y="2916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142" name="Rectangle 78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673100"/>
          </a:xfrm>
          <a:noFill/>
          <a:ln/>
        </p:spPr>
        <p:txBody>
          <a:bodyPr/>
          <a:lstStyle/>
          <a:p>
            <a:r>
              <a:rPr lang="en-US"/>
              <a:t>Example:  Flight Time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C:\Slides\QMB11ppt\QMB11ch01.ppt</Template>
  <TotalTime>3720</TotalTime>
  <Pages>21</Pages>
  <Words>1452</Words>
  <Application>Microsoft Office PowerPoint</Application>
  <PresentationFormat>On-screen Show (4:3)</PresentationFormat>
  <Paragraphs>340</Paragraphs>
  <Slides>43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Book Antiqua</vt:lpstr>
      <vt:lpstr>Times New Roman</vt:lpstr>
      <vt:lpstr>Monotype Sorts</vt:lpstr>
      <vt:lpstr>Symbol</vt:lpstr>
      <vt:lpstr>Futura Md BT</vt:lpstr>
      <vt:lpstr>QMB11ch01</vt:lpstr>
      <vt:lpstr>Equation</vt:lpstr>
      <vt:lpstr>Worksheet</vt:lpstr>
      <vt:lpstr>PowerPoint Presentation</vt:lpstr>
      <vt:lpstr>Chapter 3, Part B  Probability Distributions</vt:lpstr>
      <vt:lpstr>PowerPoint Presentation</vt:lpstr>
      <vt:lpstr>Continuous Probability Distributions</vt:lpstr>
      <vt:lpstr>PowerPoint Presentation</vt:lpstr>
      <vt:lpstr>Uniform Probability Distribution</vt:lpstr>
      <vt:lpstr>Example:  Flight Time</vt:lpstr>
      <vt:lpstr>PowerPoint Presentation</vt:lpstr>
      <vt:lpstr>Example:  Flight Time</vt:lpstr>
      <vt:lpstr>PowerPoint Presentation</vt:lpstr>
      <vt:lpstr>PowerPoint Presentation</vt:lpstr>
      <vt:lpstr>Normal Probability Distribution</vt:lpstr>
      <vt:lpstr>PowerPoint Presentation</vt:lpstr>
      <vt:lpstr>Normal Probability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Standard Normal Probability Distribution</vt:lpstr>
      <vt:lpstr>PowerPoint Presentation</vt:lpstr>
      <vt:lpstr>PowerPoint Presentation</vt:lpstr>
      <vt:lpstr>Example:  Pep Zone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Exponential Probability Distribution</vt:lpstr>
      <vt:lpstr>Exponential Probability Distribution</vt:lpstr>
      <vt:lpstr>Example:  Al’s Full-Service Pump</vt:lpstr>
      <vt:lpstr>Example:  Al’s Full-Service Pump</vt:lpstr>
      <vt:lpstr>Relationship between the Poisson and Exponential Distributions</vt:lpstr>
      <vt:lpstr>End of Chapter 3, Part 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3, Part B</dc:title>
  <dc:subject>Probability Distributions</dc:subject>
  <dc:creator>John S. Loucks IV</dc:creator>
  <cp:lastModifiedBy>John IV</cp:lastModifiedBy>
  <cp:revision>157</cp:revision>
  <cp:lastPrinted>1601-01-01T00:00:00Z</cp:lastPrinted>
  <dcterms:created xsi:type="dcterms:W3CDTF">1996-08-26T13:21:22Z</dcterms:created>
  <dcterms:modified xsi:type="dcterms:W3CDTF">2012-02-17T16:50:49Z</dcterms:modified>
</cp:coreProperties>
</file>