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51"/>
  </p:notesMasterIdLst>
  <p:handoutMasterIdLst>
    <p:handoutMasterId r:id="rId52"/>
  </p:handoutMasterIdLst>
  <p:sldIdLst>
    <p:sldId id="305" r:id="rId2"/>
    <p:sldId id="257" r:id="rId3"/>
    <p:sldId id="328" r:id="rId4"/>
    <p:sldId id="258" r:id="rId5"/>
    <p:sldId id="335" r:id="rId6"/>
    <p:sldId id="306" r:id="rId7"/>
    <p:sldId id="334" r:id="rId8"/>
    <p:sldId id="307" r:id="rId9"/>
    <p:sldId id="295" r:id="rId10"/>
    <p:sldId id="333" r:id="rId11"/>
    <p:sldId id="330" r:id="rId12"/>
    <p:sldId id="297" r:id="rId13"/>
    <p:sldId id="331" r:id="rId14"/>
    <p:sldId id="311" r:id="rId15"/>
    <p:sldId id="329" r:id="rId16"/>
    <p:sldId id="298" r:id="rId17"/>
    <p:sldId id="299" r:id="rId18"/>
    <p:sldId id="264" r:id="rId19"/>
    <p:sldId id="294" r:id="rId20"/>
    <p:sldId id="301" r:id="rId21"/>
    <p:sldId id="332" r:id="rId22"/>
    <p:sldId id="303" r:id="rId23"/>
    <p:sldId id="304" r:id="rId24"/>
    <p:sldId id="265" r:id="rId25"/>
    <p:sldId id="266" r:id="rId26"/>
    <p:sldId id="336" r:id="rId27"/>
    <p:sldId id="308" r:id="rId28"/>
    <p:sldId id="309" r:id="rId29"/>
    <p:sldId id="310" r:id="rId30"/>
    <p:sldId id="340" r:id="rId31"/>
    <p:sldId id="342" r:id="rId32"/>
    <p:sldId id="341" r:id="rId33"/>
    <p:sldId id="339" r:id="rId34"/>
    <p:sldId id="343" r:id="rId35"/>
    <p:sldId id="346" r:id="rId36"/>
    <p:sldId id="344" r:id="rId37"/>
    <p:sldId id="347" r:id="rId38"/>
    <p:sldId id="352" r:id="rId39"/>
    <p:sldId id="354" r:id="rId40"/>
    <p:sldId id="269" r:id="rId41"/>
    <p:sldId id="271" r:id="rId42"/>
    <p:sldId id="292" r:id="rId43"/>
    <p:sldId id="356" r:id="rId44"/>
    <p:sldId id="337" r:id="rId45"/>
    <p:sldId id="338" r:id="rId46"/>
    <p:sldId id="349" r:id="rId47"/>
    <p:sldId id="350" r:id="rId48"/>
    <p:sldId id="351" r:id="rId49"/>
    <p:sldId id="293" r:id="rId50"/>
  </p:sldIdLst>
  <p:sldSz cx="9144000" cy="6858000" type="screen4x3"/>
  <p:notesSz cx="6858000" cy="9144000"/>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8A"/>
    <a:srgbClr val="666699"/>
    <a:srgbClr val="660033"/>
    <a:srgbClr val="993366"/>
    <a:srgbClr val="006699"/>
    <a:srgbClr val="00FFFF"/>
    <a:srgbClr val="FFCC00"/>
    <a:srgbClr val="D9B367"/>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898" autoAdjust="0"/>
  </p:normalViewPr>
  <p:slideViewPr>
    <p:cSldViewPr snapToGrid="0">
      <p:cViewPr>
        <p:scale>
          <a:sx n="75" d="100"/>
          <a:sy n="75" d="100"/>
        </p:scale>
        <p:origin x="-762" y="-72"/>
      </p:cViewPr>
      <p:guideLst>
        <p:guide orient="horz" pos="817"/>
        <p:guide pos="512"/>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15.xml"/><Relationship Id="rId13" Type="http://schemas.openxmlformats.org/officeDocument/2006/relationships/slide" Target="slides/slide30.xml"/><Relationship Id="rId18" Type="http://schemas.openxmlformats.org/officeDocument/2006/relationships/slide" Target="slides/slide39.xml"/><Relationship Id="rId3" Type="http://schemas.openxmlformats.org/officeDocument/2006/relationships/slide" Target="slides/slide7.xml"/><Relationship Id="rId21" Type="http://schemas.openxmlformats.org/officeDocument/2006/relationships/slide" Target="slides/slide47.xml"/><Relationship Id="rId7" Type="http://schemas.openxmlformats.org/officeDocument/2006/relationships/slide" Target="slides/slide13.xml"/><Relationship Id="rId12" Type="http://schemas.openxmlformats.org/officeDocument/2006/relationships/slide" Target="slides/slide26.xml"/><Relationship Id="rId17" Type="http://schemas.openxmlformats.org/officeDocument/2006/relationships/slide" Target="slides/slide37.xml"/><Relationship Id="rId2" Type="http://schemas.openxmlformats.org/officeDocument/2006/relationships/slide" Target="slides/slide5.xml"/><Relationship Id="rId16" Type="http://schemas.openxmlformats.org/officeDocument/2006/relationships/slide" Target="slides/slide35.xml"/><Relationship Id="rId20" Type="http://schemas.openxmlformats.org/officeDocument/2006/relationships/slide" Target="slides/slide44.xml"/><Relationship Id="rId1" Type="http://schemas.openxmlformats.org/officeDocument/2006/relationships/slide" Target="slides/slide3.xml"/><Relationship Id="rId6" Type="http://schemas.openxmlformats.org/officeDocument/2006/relationships/slide" Target="slides/slide11.xml"/><Relationship Id="rId11" Type="http://schemas.openxmlformats.org/officeDocument/2006/relationships/slide" Target="slides/slide22.xml"/><Relationship Id="rId5" Type="http://schemas.openxmlformats.org/officeDocument/2006/relationships/slide" Target="slides/slide10.xml"/><Relationship Id="rId15" Type="http://schemas.openxmlformats.org/officeDocument/2006/relationships/slide" Target="slides/slide33.xml"/><Relationship Id="rId10" Type="http://schemas.openxmlformats.org/officeDocument/2006/relationships/slide" Target="slides/slide21.xml"/><Relationship Id="rId19" Type="http://schemas.openxmlformats.org/officeDocument/2006/relationships/slide" Target="slides/slide43.xml"/><Relationship Id="rId4" Type="http://schemas.openxmlformats.org/officeDocument/2006/relationships/slide" Target="slides/slide9.xml"/><Relationship Id="rId9" Type="http://schemas.openxmlformats.org/officeDocument/2006/relationships/slide" Target="slides/slide16.xml"/><Relationship Id="rId14" Type="http://schemas.openxmlformats.org/officeDocument/2006/relationships/slide" Target="slides/slide32.xml"/><Relationship Id="rId22"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a:defRPr sz="1000" i="1">
                <a:effectLst/>
                <a:latin typeface="Arial Narrow" pitchFamily="34" charset="0"/>
              </a:defRPr>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effectLst/>
                <a:latin typeface="Arial Narrow" pitchFamily="34" charset="0"/>
              </a:defRPr>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a:defRPr sz="1000" i="1">
                <a:effectLst/>
                <a:latin typeface="Arial Narrow" pitchFamily="34" charset="0"/>
              </a:defRPr>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effectLst/>
                <a:latin typeface="Arial Narrow" pitchFamily="34" charset="0"/>
              </a:defRPr>
            </a:lvl1pPr>
          </a:lstStyle>
          <a:p>
            <a:fld id="{BCDA23A0-E77C-429C-AD1D-990F79BDAAA7}" type="slidenum">
              <a:rPr lang="en-US"/>
              <a:pPr/>
              <a:t>‹#›</a:t>
            </a:fld>
            <a:endParaRPr lang="en-US"/>
          </a:p>
        </p:txBody>
      </p:sp>
      <p:sp>
        <p:nvSpPr>
          <p:cNvPr id="3078" name="Rectangle 6"/>
          <p:cNvSpPr>
            <a:spLocks noChangeArrowheads="1"/>
          </p:cNvSpPr>
          <p:nvPr/>
        </p:nvSpPr>
        <p:spPr bwMode="auto">
          <a:xfrm>
            <a:off x="6380163" y="8748713"/>
            <a:ext cx="409575" cy="304800"/>
          </a:xfrm>
          <a:prstGeom prst="rect">
            <a:avLst/>
          </a:prstGeom>
          <a:noFill/>
          <a:ln w="9525">
            <a:noFill/>
            <a:miter lim="800000"/>
            <a:headEnd/>
            <a:tailEnd/>
          </a:ln>
          <a:effectLst/>
        </p:spPr>
        <p:txBody>
          <a:bodyPr wrap="none" lIns="92075" tIns="46038" rIns="92075" bIns="46038" anchor="ctr">
            <a:spAutoFit/>
          </a:bodyPr>
          <a:lstStyle/>
          <a:p>
            <a:pPr algn="r"/>
            <a:fld id="{13184F76-0206-432D-8FE7-A9DBEDE3D0DB}" type="slidenum">
              <a:rPr lang="en-US" sz="1400">
                <a:effectLst/>
              </a:rPr>
              <a:pPr algn="r"/>
              <a:t>‹#›</a:t>
            </a:fld>
            <a:endParaRPr lang="en-US" sz="1400">
              <a:effectLst/>
            </a:endParaRPr>
          </a:p>
        </p:txBody>
      </p:sp>
    </p:spTree>
    <p:extLst>
      <p:ext uri="{BB962C8B-B14F-4D97-AF65-F5344CB8AC3E}">
        <p14:creationId xmlns:p14="http://schemas.microsoft.com/office/powerpoint/2010/main" val="187665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a:defRPr sz="1000" i="1">
                <a:effectLst/>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effectLst/>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a:defRPr sz="1000" i="1">
                <a:effectLst/>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effectLst/>
                <a:latin typeface="Times New Roman" pitchFamily="18" charset="0"/>
              </a:defRPr>
            </a:lvl1pPr>
          </a:lstStyle>
          <a:p>
            <a:fld id="{15FA0C2F-6E39-42FE-917D-28A6CE83898E}" type="slidenum">
              <a:rPr lang="en-US"/>
              <a:pPr/>
              <a:t>‹#›</a:t>
            </a:fld>
            <a:endParaRPr lang="en-US"/>
          </a:p>
        </p:txBody>
      </p:sp>
      <p:sp>
        <p:nvSpPr>
          <p:cNvPr id="2054" name="Rectangle 6"/>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5" name="Rectangle 7"/>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6" name="Rectangle 8"/>
          <p:cNvSpPr>
            <a:spLocks noChangeArrowheads="1"/>
          </p:cNvSpPr>
          <p:nvPr/>
        </p:nvSpPr>
        <p:spPr bwMode="auto">
          <a:xfrm>
            <a:off x="6380163" y="8748713"/>
            <a:ext cx="409575" cy="304800"/>
          </a:xfrm>
          <a:prstGeom prst="rect">
            <a:avLst/>
          </a:prstGeom>
          <a:noFill/>
          <a:ln w="9525">
            <a:noFill/>
            <a:miter lim="800000"/>
            <a:headEnd/>
            <a:tailEnd/>
          </a:ln>
          <a:effectLst/>
        </p:spPr>
        <p:txBody>
          <a:bodyPr wrap="none" lIns="92075" tIns="46038" rIns="92075" bIns="46038" anchor="ctr">
            <a:spAutoFit/>
          </a:bodyPr>
          <a:lstStyle/>
          <a:p>
            <a:pPr algn="r"/>
            <a:fld id="{53F3FCA4-D37B-4708-AFA3-C65A307946FE}" type="slidenum">
              <a:rPr lang="en-US" sz="1400">
                <a:effectLst/>
              </a:rPr>
              <a:pPr algn="r"/>
              <a:t>‹#›</a:t>
            </a:fld>
            <a:endParaRPr lang="en-US" sz="1400">
              <a:effectLst/>
            </a:endParaRPr>
          </a:p>
        </p:txBody>
      </p:sp>
    </p:spTree>
    <p:extLst>
      <p:ext uri="{BB962C8B-B14F-4D97-AF65-F5344CB8AC3E}">
        <p14:creationId xmlns:p14="http://schemas.microsoft.com/office/powerpoint/2010/main" val="41189376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19EECCF-C562-4027-9111-C375F3F19CDA}" type="slidenum">
              <a:rPr lang="en-US"/>
              <a:pPr/>
              <a:t>1</a:t>
            </a:fld>
            <a:endParaRPr lang="en-US"/>
          </a:p>
        </p:txBody>
      </p:sp>
      <p:sp>
        <p:nvSpPr>
          <p:cNvPr id="5122" name="Rectangle 2"/>
          <p:cNvSpPr>
            <a:spLocks noGrp="1" noRot="1" noChangeAspect="1" noChangeArrowheads="1" noTextEdit="1"/>
          </p:cNvSpPr>
          <p:nvPr>
            <p:ph type="sldImg"/>
          </p:nvPr>
        </p:nvSpPr>
        <p:spPr>
          <a:xfrm>
            <a:off x="1150938" y="692150"/>
            <a:ext cx="4556125" cy="3416300"/>
          </a:xfrm>
          <a:ln cap="flat"/>
        </p:spPr>
      </p:sp>
      <p:sp>
        <p:nvSpPr>
          <p:cNvPr id="512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1531DF2-96DA-4E6D-B765-60D4D015A3AE}" type="slidenum">
              <a:rPr lang="en-US"/>
              <a:pPr/>
              <a:t>10</a:t>
            </a:fld>
            <a:endParaRPr lang="en-US"/>
          </a:p>
        </p:txBody>
      </p:sp>
      <p:sp>
        <p:nvSpPr>
          <p:cNvPr id="169986" name="Rectangle 2"/>
          <p:cNvSpPr>
            <a:spLocks noGrp="1" noRot="1" noChangeAspect="1" noChangeArrowheads="1" noTextEdit="1"/>
          </p:cNvSpPr>
          <p:nvPr>
            <p:ph type="sldImg"/>
          </p:nvPr>
        </p:nvSpPr>
        <p:spPr>
          <a:xfrm>
            <a:off x="1150938" y="692150"/>
            <a:ext cx="4556125" cy="3416300"/>
          </a:xfrm>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3F3BB8E-2B92-4766-BFAE-9E74A7C2B249}" type="slidenum">
              <a:rPr lang="en-US"/>
              <a:pPr/>
              <a:t>11</a:t>
            </a:fld>
            <a:endParaRPr lang="en-US"/>
          </a:p>
        </p:txBody>
      </p:sp>
      <p:sp>
        <p:nvSpPr>
          <p:cNvPr id="171010" name="Rectangle 2"/>
          <p:cNvSpPr>
            <a:spLocks noGrp="1" noRot="1" noChangeAspect="1" noChangeArrowheads="1" noTextEdit="1"/>
          </p:cNvSpPr>
          <p:nvPr>
            <p:ph type="sldImg"/>
          </p:nvPr>
        </p:nvSpPr>
        <p:spPr>
          <a:xfrm>
            <a:off x="1150938" y="692150"/>
            <a:ext cx="4556125" cy="3416300"/>
          </a:xfrm>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99609A9-4AA0-42CD-9465-8E90356BA8D1}" type="slidenum">
              <a:rPr lang="en-US"/>
              <a:pPr/>
              <a:t>12</a:t>
            </a:fld>
            <a:endParaRPr lang="en-US"/>
          </a:p>
        </p:txBody>
      </p:sp>
      <p:sp>
        <p:nvSpPr>
          <p:cNvPr id="25602" name="Rectangle 2"/>
          <p:cNvSpPr>
            <a:spLocks noGrp="1" noRot="1" noChangeAspect="1" noChangeArrowheads="1" noTextEdit="1"/>
          </p:cNvSpPr>
          <p:nvPr>
            <p:ph type="sldImg"/>
          </p:nvPr>
        </p:nvSpPr>
        <p:spPr>
          <a:xfrm>
            <a:off x="1150938" y="692150"/>
            <a:ext cx="4556125" cy="3416300"/>
          </a:xfrm>
          <a:ln cap="flat"/>
        </p:spPr>
      </p:sp>
      <p:sp>
        <p:nvSpPr>
          <p:cNvPr id="2560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A8F2CC6-F5E5-4D20-B5F3-46E0810A3164}" type="slidenum">
              <a:rPr lang="en-US"/>
              <a:pPr/>
              <a:t>13</a:t>
            </a:fld>
            <a:endParaRPr lang="en-US"/>
          </a:p>
        </p:txBody>
      </p:sp>
      <p:sp>
        <p:nvSpPr>
          <p:cNvPr id="172034" name="Rectangle 2"/>
          <p:cNvSpPr>
            <a:spLocks noGrp="1" noRot="1" noChangeAspect="1" noChangeArrowheads="1" noTextEdit="1"/>
          </p:cNvSpPr>
          <p:nvPr>
            <p:ph type="sldImg"/>
          </p:nvPr>
        </p:nvSpPr>
        <p:spPr>
          <a:xfrm>
            <a:off x="1150938" y="692150"/>
            <a:ext cx="4556125" cy="3416300"/>
          </a:xfrm>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9D0EC43-E41E-4A3C-A4C2-DD26FBE30CB2}" type="slidenum">
              <a:rPr lang="en-US"/>
              <a:pPr/>
              <a:t>14</a:t>
            </a:fld>
            <a:endParaRPr lang="en-US"/>
          </a:p>
        </p:txBody>
      </p:sp>
      <p:sp>
        <p:nvSpPr>
          <p:cNvPr id="105474" name="Rectangle 2"/>
          <p:cNvSpPr>
            <a:spLocks noGrp="1" noRot="1" noChangeAspect="1" noChangeArrowheads="1" noTextEdit="1"/>
          </p:cNvSpPr>
          <p:nvPr>
            <p:ph type="sldImg"/>
          </p:nvPr>
        </p:nvSpPr>
        <p:spPr>
          <a:xfrm>
            <a:off x="1150938" y="692150"/>
            <a:ext cx="4556125" cy="3416300"/>
          </a:xfrm>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EF69A27-69AE-4F04-A514-A6FFDB81FCAE}" type="slidenum">
              <a:rPr lang="en-US"/>
              <a:pPr/>
              <a:t>15</a:t>
            </a:fld>
            <a:endParaRPr lang="en-US"/>
          </a:p>
        </p:txBody>
      </p:sp>
      <p:sp>
        <p:nvSpPr>
          <p:cNvPr id="173058" name="Rectangle 2"/>
          <p:cNvSpPr>
            <a:spLocks noGrp="1" noRot="1" noChangeAspect="1" noChangeArrowheads="1" noTextEdit="1"/>
          </p:cNvSpPr>
          <p:nvPr>
            <p:ph type="sldImg"/>
          </p:nvPr>
        </p:nvSpPr>
        <p:spPr>
          <a:xfrm>
            <a:off x="1150938" y="692150"/>
            <a:ext cx="4556125" cy="3416300"/>
          </a:xfrm>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94E78CE-5207-4582-B15E-194933437473}" type="slidenum">
              <a:rPr lang="en-US"/>
              <a:pPr/>
              <a:t>16</a:t>
            </a:fld>
            <a:endParaRPr lang="en-US"/>
          </a:p>
        </p:txBody>
      </p:sp>
      <p:sp>
        <p:nvSpPr>
          <p:cNvPr id="27650" name="Rectangle 2"/>
          <p:cNvSpPr>
            <a:spLocks noGrp="1" noRot="1" noChangeAspect="1" noChangeArrowheads="1" noTextEdit="1"/>
          </p:cNvSpPr>
          <p:nvPr>
            <p:ph type="sldImg"/>
          </p:nvPr>
        </p:nvSpPr>
        <p:spPr>
          <a:xfrm>
            <a:off x="1150938" y="692150"/>
            <a:ext cx="4556125" cy="3416300"/>
          </a:xfrm>
          <a:ln cap="flat"/>
        </p:spPr>
      </p:sp>
      <p:sp>
        <p:nvSpPr>
          <p:cNvPr id="2765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F449080-51B1-4F90-8A71-FE5A4CFAD479}" type="slidenum">
              <a:rPr lang="en-US"/>
              <a:pPr/>
              <a:t>17</a:t>
            </a:fld>
            <a:endParaRPr lang="en-US"/>
          </a:p>
        </p:txBody>
      </p:sp>
      <p:sp>
        <p:nvSpPr>
          <p:cNvPr id="29698" name="Rectangle 2"/>
          <p:cNvSpPr>
            <a:spLocks noGrp="1" noRot="1" noChangeAspect="1" noChangeArrowheads="1" noTextEdit="1"/>
          </p:cNvSpPr>
          <p:nvPr>
            <p:ph type="sldImg"/>
          </p:nvPr>
        </p:nvSpPr>
        <p:spPr>
          <a:xfrm>
            <a:off x="1150938" y="692150"/>
            <a:ext cx="4556125" cy="3416300"/>
          </a:xfrm>
          <a:ln cap="flat"/>
        </p:spPr>
      </p:sp>
      <p:sp>
        <p:nvSpPr>
          <p:cNvPr id="2969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29910E3-9161-4806-B676-4EFE36881B55}" type="slidenum">
              <a:rPr lang="en-US"/>
              <a:pPr/>
              <a:t>18</a:t>
            </a:fld>
            <a:endParaRPr lang="en-US"/>
          </a:p>
        </p:txBody>
      </p:sp>
      <p:sp>
        <p:nvSpPr>
          <p:cNvPr id="31746" name="Rectangle 2"/>
          <p:cNvSpPr>
            <a:spLocks noGrp="1" noRot="1" noChangeAspect="1" noChangeArrowheads="1" noTextEdit="1"/>
          </p:cNvSpPr>
          <p:nvPr>
            <p:ph type="sldImg"/>
          </p:nvPr>
        </p:nvSpPr>
        <p:spPr>
          <a:xfrm>
            <a:off x="1150938" y="692150"/>
            <a:ext cx="4556125" cy="3416300"/>
          </a:xfrm>
          <a:ln cap="flat"/>
        </p:spPr>
      </p:sp>
      <p:sp>
        <p:nvSpPr>
          <p:cNvPr id="3174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A162524-B860-47CD-BEF3-6CBC51C74DC4}" type="slidenum">
              <a:rPr lang="en-US"/>
              <a:pPr/>
              <a:t>19</a:t>
            </a:fld>
            <a:endParaRPr lang="en-US"/>
          </a:p>
        </p:txBody>
      </p:sp>
      <p:sp>
        <p:nvSpPr>
          <p:cNvPr id="33794" name="Rectangle 2"/>
          <p:cNvSpPr>
            <a:spLocks noGrp="1" noRot="1" noChangeAspect="1" noChangeArrowheads="1" noTextEdit="1"/>
          </p:cNvSpPr>
          <p:nvPr>
            <p:ph type="sldImg"/>
          </p:nvPr>
        </p:nvSpPr>
        <p:spPr>
          <a:xfrm>
            <a:off x="1150938" y="692150"/>
            <a:ext cx="4556125" cy="3416300"/>
          </a:xfrm>
          <a:ln cap="flat"/>
        </p:spPr>
      </p:sp>
      <p:sp>
        <p:nvSpPr>
          <p:cNvPr id="3379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B00B33F-52D2-4BF1-AA56-F06A4A38CBE9}" type="slidenum">
              <a:rPr lang="en-US"/>
              <a:pPr/>
              <a:t>2</a:t>
            </a:fld>
            <a:endParaRPr lang="en-US"/>
          </a:p>
        </p:txBody>
      </p:sp>
      <p:sp>
        <p:nvSpPr>
          <p:cNvPr id="7170" name="Rectangle 2"/>
          <p:cNvSpPr>
            <a:spLocks noGrp="1" noRot="1" noChangeAspect="1" noChangeArrowheads="1" noTextEdit="1"/>
          </p:cNvSpPr>
          <p:nvPr>
            <p:ph type="sldImg"/>
          </p:nvPr>
        </p:nvSpPr>
        <p:spPr>
          <a:xfrm>
            <a:off x="1150938" y="692150"/>
            <a:ext cx="4556125" cy="3416300"/>
          </a:xfrm>
          <a:ln cap="flat"/>
        </p:spPr>
      </p:sp>
      <p:sp>
        <p:nvSpPr>
          <p:cNvPr id="71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B1D5E45-C048-4D57-AA06-B5EECD67DC1D}" type="slidenum">
              <a:rPr lang="en-US"/>
              <a:pPr/>
              <a:t>20</a:t>
            </a:fld>
            <a:endParaRPr lang="en-US"/>
          </a:p>
        </p:txBody>
      </p:sp>
      <p:sp>
        <p:nvSpPr>
          <p:cNvPr id="37890" name="Rectangle 2"/>
          <p:cNvSpPr>
            <a:spLocks noGrp="1" noRot="1" noChangeAspect="1" noChangeArrowheads="1" noTextEdit="1"/>
          </p:cNvSpPr>
          <p:nvPr>
            <p:ph type="sldImg"/>
          </p:nvPr>
        </p:nvSpPr>
        <p:spPr>
          <a:xfrm>
            <a:off x="1150938" y="692150"/>
            <a:ext cx="4556125" cy="3416300"/>
          </a:xfrm>
          <a:ln cap="flat"/>
        </p:spPr>
      </p:sp>
      <p:sp>
        <p:nvSpPr>
          <p:cNvPr id="3789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812E53C-3D8F-4615-9E5E-02F11143640A}" type="slidenum">
              <a:rPr lang="en-US"/>
              <a:pPr/>
              <a:t>21</a:t>
            </a:fld>
            <a:endParaRPr lang="en-US"/>
          </a:p>
        </p:txBody>
      </p:sp>
      <p:sp>
        <p:nvSpPr>
          <p:cNvPr id="174082" name="Rectangle 2"/>
          <p:cNvSpPr>
            <a:spLocks noGrp="1" noRot="1" noChangeAspect="1" noChangeArrowheads="1" noTextEdit="1"/>
          </p:cNvSpPr>
          <p:nvPr>
            <p:ph type="sldImg"/>
          </p:nvPr>
        </p:nvSpPr>
        <p:spPr>
          <a:xfrm>
            <a:off x="1150938" y="692150"/>
            <a:ext cx="4556125" cy="3416300"/>
          </a:xfrm>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F39AD4C-ADFD-4172-A123-0FCDB5ECA652}" type="slidenum">
              <a:rPr lang="en-US"/>
              <a:pPr/>
              <a:t>22</a:t>
            </a:fld>
            <a:endParaRPr lang="en-US"/>
          </a:p>
        </p:txBody>
      </p:sp>
      <p:sp>
        <p:nvSpPr>
          <p:cNvPr id="39938" name="Rectangle 2"/>
          <p:cNvSpPr>
            <a:spLocks noGrp="1" noRot="1" noChangeAspect="1" noChangeArrowheads="1" noTextEdit="1"/>
          </p:cNvSpPr>
          <p:nvPr>
            <p:ph type="sldImg"/>
          </p:nvPr>
        </p:nvSpPr>
        <p:spPr>
          <a:xfrm>
            <a:off x="1150938" y="692150"/>
            <a:ext cx="4556125" cy="3416300"/>
          </a:xfrm>
          <a:ln cap="flat"/>
        </p:spPr>
      </p:sp>
      <p:sp>
        <p:nvSpPr>
          <p:cNvPr id="3993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BD6A8F7-1F70-41F5-9EBE-41285BE965B3}" type="slidenum">
              <a:rPr lang="en-US"/>
              <a:pPr/>
              <a:t>23</a:t>
            </a:fld>
            <a:endParaRPr lang="en-US"/>
          </a:p>
        </p:txBody>
      </p:sp>
      <p:sp>
        <p:nvSpPr>
          <p:cNvPr id="41986" name="Rectangle 2"/>
          <p:cNvSpPr>
            <a:spLocks noGrp="1" noRot="1" noChangeAspect="1" noChangeArrowheads="1" noTextEdit="1"/>
          </p:cNvSpPr>
          <p:nvPr>
            <p:ph type="sldImg"/>
          </p:nvPr>
        </p:nvSpPr>
        <p:spPr>
          <a:xfrm>
            <a:off x="1150938" y="692150"/>
            <a:ext cx="4556125" cy="3416300"/>
          </a:xfrm>
          <a:ln cap="flat"/>
        </p:spPr>
      </p:sp>
      <p:sp>
        <p:nvSpPr>
          <p:cNvPr id="4198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668EFB9-B4FF-41B5-9C54-E32770E6E6DE}" type="slidenum">
              <a:rPr lang="en-US"/>
              <a:pPr/>
              <a:t>24</a:t>
            </a:fld>
            <a:endParaRPr lang="en-US"/>
          </a:p>
        </p:txBody>
      </p:sp>
      <p:sp>
        <p:nvSpPr>
          <p:cNvPr id="44034" name="Rectangle 2"/>
          <p:cNvSpPr>
            <a:spLocks noGrp="1" noRot="1" noChangeAspect="1" noChangeArrowheads="1" noTextEdit="1"/>
          </p:cNvSpPr>
          <p:nvPr>
            <p:ph type="sldImg"/>
          </p:nvPr>
        </p:nvSpPr>
        <p:spPr>
          <a:xfrm>
            <a:off x="1150938" y="692150"/>
            <a:ext cx="4556125" cy="3416300"/>
          </a:xfrm>
          <a:ln cap="flat"/>
        </p:spPr>
      </p:sp>
      <p:sp>
        <p:nvSpPr>
          <p:cNvPr id="4403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D732CC5-0EB9-4C88-8E2C-224A336B02DB}" type="slidenum">
              <a:rPr lang="en-US"/>
              <a:pPr/>
              <a:t>25</a:t>
            </a:fld>
            <a:endParaRPr lang="en-US"/>
          </a:p>
        </p:txBody>
      </p:sp>
      <p:sp>
        <p:nvSpPr>
          <p:cNvPr id="46082" name="Rectangle 2"/>
          <p:cNvSpPr>
            <a:spLocks noGrp="1" noRot="1" noChangeAspect="1" noChangeArrowheads="1" noTextEdit="1"/>
          </p:cNvSpPr>
          <p:nvPr>
            <p:ph type="sldImg"/>
          </p:nvPr>
        </p:nvSpPr>
        <p:spPr>
          <a:xfrm>
            <a:off x="1150938" y="692150"/>
            <a:ext cx="4556125" cy="3416300"/>
          </a:xfrm>
          <a:ln cap="flat"/>
        </p:spPr>
      </p:sp>
      <p:sp>
        <p:nvSpPr>
          <p:cNvPr id="4608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CB9D838-1F31-40A9-857E-5E0DD05045EA}" type="slidenum">
              <a:rPr lang="en-US"/>
              <a:pPr/>
              <a:t>26</a:t>
            </a:fld>
            <a:endParaRPr lang="en-US"/>
          </a:p>
        </p:txBody>
      </p:sp>
      <p:sp>
        <p:nvSpPr>
          <p:cNvPr id="175106" name="Rectangle 2"/>
          <p:cNvSpPr>
            <a:spLocks noGrp="1" noRot="1" noChangeAspect="1" noChangeArrowheads="1" noTextEdit="1"/>
          </p:cNvSpPr>
          <p:nvPr>
            <p:ph type="sldImg"/>
          </p:nvPr>
        </p:nvSpPr>
        <p:spPr>
          <a:xfrm>
            <a:off x="1150938" y="692150"/>
            <a:ext cx="4556125" cy="3416300"/>
          </a:xfrm>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4F2D453-2EBE-4379-A908-D66423705587}" type="slidenum">
              <a:rPr lang="en-US"/>
              <a:pPr/>
              <a:t>27</a:t>
            </a:fld>
            <a:endParaRPr lang="en-US"/>
          </a:p>
        </p:txBody>
      </p:sp>
      <p:sp>
        <p:nvSpPr>
          <p:cNvPr id="86018" name="Rectangle 2"/>
          <p:cNvSpPr>
            <a:spLocks noGrp="1" noRot="1" noChangeAspect="1" noChangeArrowheads="1" noTextEdit="1"/>
          </p:cNvSpPr>
          <p:nvPr>
            <p:ph type="sldImg"/>
          </p:nvPr>
        </p:nvSpPr>
        <p:spPr>
          <a:xfrm>
            <a:off x="1150938" y="692150"/>
            <a:ext cx="4556125" cy="3416300"/>
          </a:xfrm>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9B34104-F552-477D-88AE-4839BE16829B}" type="slidenum">
              <a:rPr lang="en-US"/>
              <a:pPr/>
              <a:t>28</a:t>
            </a:fld>
            <a:endParaRPr lang="en-US"/>
          </a:p>
        </p:txBody>
      </p:sp>
      <p:sp>
        <p:nvSpPr>
          <p:cNvPr id="87042" name="Rectangle 2"/>
          <p:cNvSpPr>
            <a:spLocks noGrp="1" noRot="1" noChangeAspect="1" noChangeArrowheads="1" noTextEdit="1"/>
          </p:cNvSpPr>
          <p:nvPr>
            <p:ph type="sldImg"/>
          </p:nvPr>
        </p:nvSpPr>
        <p:spPr>
          <a:xfrm>
            <a:off x="1150938" y="692150"/>
            <a:ext cx="4556125" cy="3416300"/>
          </a:xfrm>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466B744-3AB1-47DF-AFD3-5509399C301C}" type="slidenum">
              <a:rPr lang="en-US"/>
              <a:pPr/>
              <a:t>29</a:t>
            </a:fld>
            <a:endParaRPr lang="en-US"/>
          </a:p>
        </p:txBody>
      </p:sp>
      <p:sp>
        <p:nvSpPr>
          <p:cNvPr id="89090" name="Rectangle 2"/>
          <p:cNvSpPr>
            <a:spLocks noGrp="1" noRot="1" noChangeAspect="1" noChangeArrowheads="1" noTextEdit="1"/>
          </p:cNvSpPr>
          <p:nvPr>
            <p:ph type="sldImg"/>
          </p:nvPr>
        </p:nvSpPr>
        <p:spPr>
          <a:xfrm>
            <a:off x="1150938" y="692150"/>
            <a:ext cx="4556125" cy="3416300"/>
          </a:xfrm>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5A70055-B0B1-47A8-BB0D-C6036AC57F9C}" type="slidenum">
              <a:rPr lang="en-US"/>
              <a:pPr/>
              <a:t>3</a:t>
            </a:fld>
            <a:endParaRPr lang="en-US"/>
          </a:p>
        </p:txBody>
      </p:sp>
      <p:sp>
        <p:nvSpPr>
          <p:cNvPr id="166914" name="Rectangle 2"/>
          <p:cNvSpPr>
            <a:spLocks noGrp="1" noRot="1" noChangeAspect="1" noChangeArrowheads="1" noTextEdit="1"/>
          </p:cNvSpPr>
          <p:nvPr>
            <p:ph type="sldImg"/>
          </p:nvPr>
        </p:nvSpPr>
        <p:spPr>
          <a:xfrm>
            <a:off x="1150938" y="692150"/>
            <a:ext cx="4556125" cy="3416300"/>
          </a:xfrm>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F3219B1-A1C7-4E41-8328-2FB928C4BB96}" type="slidenum">
              <a:rPr lang="en-US"/>
              <a:pPr/>
              <a:t>30</a:t>
            </a:fld>
            <a:endParaRPr lang="en-US"/>
          </a:p>
        </p:txBody>
      </p:sp>
      <p:sp>
        <p:nvSpPr>
          <p:cNvPr id="181250" name="Rectangle 2"/>
          <p:cNvSpPr>
            <a:spLocks noGrp="1" noRot="1" noChangeAspect="1" noChangeArrowheads="1" noTextEdit="1"/>
          </p:cNvSpPr>
          <p:nvPr>
            <p:ph type="sldImg"/>
          </p:nvPr>
        </p:nvSpPr>
        <p:spPr>
          <a:xfrm>
            <a:off x="1150938" y="692150"/>
            <a:ext cx="4556125" cy="3416300"/>
          </a:xfrm>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D17B985-2031-47A9-945F-F7D4B9A38315}" type="slidenum">
              <a:rPr lang="en-US"/>
              <a:pPr/>
              <a:t>31</a:t>
            </a:fld>
            <a:endParaRPr lang="en-US"/>
          </a:p>
        </p:txBody>
      </p:sp>
      <p:sp>
        <p:nvSpPr>
          <p:cNvPr id="189442" name="Rectangle 2"/>
          <p:cNvSpPr>
            <a:spLocks noGrp="1" noRot="1" noChangeAspect="1" noChangeArrowheads="1" noTextEdit="1"/>
          </p:cNvSpPr>
          <p:nvPr>
            <p:ph type="sldImg"/>
          </p:nvPr>
        </p:nvSpPr>
        <p:spPr>
          <a:xfrm>
            <a:off x="1150938" y="692150"/>
            <a:ext cx="4556125" cy="3416300"/>
          </a:xfrm>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15CDD5A-6D9D-4D63-97D1-E580E1878B97}" type="slidenum">
              <a:rPr lang="en-US"/>
              <a:pPr/>
              <a:t>32</a:t>
            </a:fld>
            <a:endParaRPr lang="en-US"/>
          </a:p>
        </p:txBody>
      </p:sp>
      <p:sp>
        <p:nvSpPr>
          <p:cNvPr id="182274" name="Rectangle 2"/>
          <p:cNvSpPr>
            <a:spLocks noGrp="1" noRot="1" noChangeAspect="1" noChangeArrowheads="1" noTextEdit="1"/>
          </p:cNvSpPr>
          <p:nvPr>
            <p:ph type="sldImg"/>
          </p:nvPr>
        </p:nvSpPr>
        <p:spPr>
          <a:xfrm>
            <a:off x="1150938" y="692150"/>
            <a:ext cx="4556125" cy="3416300"/>
          </a:xfrm>
          <a:ln/>
        </p:spPr>
      </p:sp>
      <p:sp>
        <p:nvSpPr>
          <p:cNvPr id="18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C7365AB-4CE0-4662-BD4B-3A86D2FEA953}" type="slidenum">
              <a:rPr lang="en-US"/>
              <a:pPr/>
              <a:t>33</a:t>
            </a:fld>
            <a:endParaRPr lang="en-US"/>
          </a:p>
        </p:txBody>
      </p:sp>
      <p:sp>
        <p:nvSpPr>
          <p:cNvPr id="183298" name="Rectangle 2"/>
          <p:cNvSpPr>
            <a:spLocks noGrp="1" noRot="1" noChangeAspect="1" noChangeArrowheads="1" noTextEdit="1"/>
          </p:cNvSpPr>
          <p:nvPr>
            <p:ph type="sldImg"/>
          </p:nvPr>
        </p:nvSpPr>
        <p:spPr>
          <a:xfrm>
            <a:off x="1150938" y="692150"/>
            <a:ext cx="4556125" cy="3416300"/>
          </a:xfrm>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A982876-4851-46B8-85DC-B85662453469}" type="slidenum">
              <a:rPr lang="en-US"/>
              <a:pPr/>
              <a:t>34</a:t>
            </a:fld>
            <a:endParaRPr lang="en-US"/>
          </a:p>
        </p:txBody>
      </p:sp>
      <p:sp>
        <p:nvSpPr>
          <p:cNvPr id="190466" name="Rectangle 2"/>
          <p:cNvSpPr>
            <a:spLocks noGrp="1" noRot="1" noChangeAspect="1" noChangeArrowheads="1" noTextEdit="1"/>
          </p:cNvSpPr>
          <p:nvPr>
            <p:ph type="sldImg"/>
          </p:nvPr>
        </p:nvSpPr>
        <p:spPr>
          <a:xfrm>
            <a:off x="1150938" y="692150"/>
            <a:ext cx="4556125" cy="3416300"/>
          </a:xfrm>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0AE263D-CCAA-4BF8-A037-12FDB409CDF5}" type="slidenum">
              <a:rPr lang="en-US"/>
              <a:pPr/>
              <a:t>35</a:t>
            </a:fld>
            <a:endParaRPr lang="en-US"/>
          </a:p>
        </p:txBody>
      </p:sp>
      <p:sp>
        <p:nvSpPr>
          <p:cNvPr id="200706" name="Rectangle 2"/>
          <p:cNvSpPr>
            <a:spLocks noGrp="1" noRot="1" noChangeAspect="1" noChangeArrowheads="1" noTextEdit="1"/>
          </p:cNvSpPr>
          <p:nvPr>
            <p:ph type="sldImg"/>
          </p:nvPr>
        </p:nvSpPr>
        <p:spPr>
          <a:xfrm>
            <a:off x="1150938" y="692150"/>
            <a:ext cx="4556125" cy="3416300"/>
          </a:xfrm>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16C0F41-4D86-43D3-B983-59ED2736626E}" type="slidenum">
              <a:rPr lang="en-US"/>
              <a:pPr/>
              <a:t>36</a:t>
            </a:fld>
            <a:endParaRPr lang="en-US"/>
          </a:p>
        </p:txBody>
      </p:sp>
      <p:sp>
        <p:nvSpPr>
          <p:cNvPr id="201730" name="Rectangle 2"/>
          <p:cNvSpPr>
            <a:spLocks noGrp="1" noRot="1" noChangeAspect="1" noChangeArrowheads="1" noTextEdit="1"/>
          </p:cNvSpPr>
          <p:nvPr>
            <p:ph type="sldImg"/>
          </p:nvPr>
        </p:nvSpPr>
        <p:spPr>
          <a:xfrm>
            <a:off x="1150938" y="692150"/>
            <a:ext cx="4556125" cy="3416300"/>
          </a:xfrm>
          <a:ln/>
        </p:spPr>
      </p:sp>
      <p:sp>
        <p:nvSpPr>
          <p:cNvPr id="201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F8CE38D-7277-4E4E-8666-A875515B1870}" type="slidenum">
              <a:rPr lang="en-US"/>
              <a:pPr/>
              <a:t>37</a:t>
            </a:fld>
            <a:endParaRPr lang="en-US"/>
          </a:p>
        </p:txBody>
      </p:sp>
      <p:sp>
        <p:nvSpPr>
          <p:cNvPr id="202754" name="Rectangle 2"/>
          <p:cNvSpPr>
            <a:spLocks noGrp="1" noRot="1" noChangeAspect="1" noChangeArrowheads="1" noTextEdit="1"/>
          </p:cNvSpPr>
          <p:nvPr>
            <p:ph type="sldImg"/>
          </p:nvPr>
        </p:nvSpPr>
        <p:spPr>
          <a:xfrm>
            <a:off x="1150938" y="692150"/>
            <a:ext cx="4556125" cy="3416300"/>
          </a:xfrm>
          <a:ln/>
        </p:spPr>
      </p:sp>
      <p:sp>
        <p:nvSpPr>
          <p:cNvPr id="202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264D497-F729-45B8-A094-AD00D2D0BF33}" type="slidenum">
              <a:rPr lang="en-US"/>
              <a:pPr/>
              <a:t>38</a:t>
            </a:fld>
            <a:endParaRPr lang="en-US"/>
          </a:p>
        </p:txBody>
      </p:sp>
      <p:sp>
        <p:nvSpPr>
          <p:cNvPr id="207874" name="Rectangle 2"/>
          <p:cNvSpPr>
            <a:spLocks noGrp="1" noRot="1" noChangeAspect="1" noChangeArrowheads="1" noTextEdit="1"/>
          </p:cNvSpPr>
          <p:nvPr>
            <p:ph type="sldImg"/>
          </p:nvPr>
        </p:nvSpPr>
        <p:spPr>
          <a:xfrm>
            <a:off x="1150938" y="692150"/>
            <a:ext cx="4556125" cy="3416300"/>
          </a:xfrm>
          <a:ln/>
        </p:spPr>
      </p:sp>
      <p:sp>
        <p:nvSpPr>
          <p:cNvPr id="207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99AB2C0-187C-4FD6-9E58-8BBA06C5ECF2}" type="slidenum">
              <a:rPr lang="en-US"/>
              <a:pPr/>
              <a:t>39</a:t>
            </a:fld>
            <a:endParaRPr lang="en-US"/>
          </a:p>
        </p:txBody>
      </p:sp>
      <p:sp>
        <p:nvSpPr>
          <p:cNvPr id="211970" name="Rectangle 2"/>
          <p:cNvSpPr>
            <a:spLocks noGrp="1" noRot="1" noChangeAspect="1" noChangeArrowheads="1" noTextEdit="1"/>
          </p:cNvSpPr>
          <p:nvPr>
            <p:ph type="sldImg"/>
          </p:nvPr>
        </p:nvSpPr>
        <p:spPr>
          <a:xfrm>
            <a:off x="1150938" y="692150"/>
            <a:ext cx="4556125" cy="3416300"/>
          </a:xfrm>
          <a:ln/>
        </p:spPr>
      </p:sp>
      <p:sp>
        <p:nvSpPr>
          <p:cNvPr id="211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00FF55B-F773-4EEE-9FA1-5AC987AB9665}" type="slidenum">
              <a:rPr lang="en-US"/>
              <a:pPr/>
              <a:t>4</a:t>
            </a:fld>
            <a:endParaRPr lang="en-US"/>
          </a:p>
        </p:txBody>
      </p:sp>
      <p:sp>
        <p:nvSpPr>
          <p:cNvPr id="9218" name="Rectangle 2"/>
          <p:cNvSpPr>
            <a:spLocks noGrp="1" noRot="1" noChangeAspect="1" noChangeArrowheads="1" noTextEdit="1"/>
          </p:cNvSpPr>
          <p:nvPr>
            <p:ph type="sldImg"/>
          </p:nvPr>
        </p:nvSpPr>
        <p:spPr>
          <a:xfrm>
            <a:off x="1150938" y="692150"/>
            <a:ext cx="4556125" cy="3416300"/>
          </a:xfrm>
          <a:ln cap="flat"/>
        </p:spPr>
      </p:sp>
      <p:sp>
        <p:nvSpPr>
          <p:cNvPr id="921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CF10EEA-C5B6-46AA-9330-CB97A82AF605}" type="slidenum">
              <a:rPr lang="en-US"/>
              <a:pPr/>
              <a:t>40</a:t>
            </a:fld>
            <a:endParaRPr lang="en-US"/>
          </a:p>
        </p:txBody>
      </p:sp>
      <p:sp>
        <p:nvSpPr>
          <p:cNvPr id="54274" name="Rectangle 2"/>
          <p:cNvSpPr>
            <a:spLocks noGrp="1" noRot="1" noChangeAspect="1" noChangeArrowheads="1" noTextEdit="1"/>
          </p:cNvSpPr>
          <p:nvPr>
            <p:ph type="sldImg"/>
          </p:nvPr>
        </p:nvSpPr>
        <p:spPr>
          <a:xfrm>
            <a:off x="1150938" y="692150"/>
            <a:ext cx="4556125" cy="3416300"/>
          </a:xfrm>
          <a:ln cap="flat"/>
        </p:spPr>
      </p:sp>
      <p:sp>
        <p:nvSpPr>
          <p:cNvPr id="5427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83799E1-D380-4A83-9FDD-D870234B6F02}" type="slidenum">
              <a:rPr lang="en-US"/>
              <a:pPr/>
              <a:t>41</a:t>
            </a:fld>
            <a:endParaRPr lang="en-US"/>
          </a:p>
        </p:txBody>
      </p:sp>
      <p:sp>
        <p:nvSpPr>
          <p:cNvPr id="58370" name="Rectangle 2"/>
          <p:cNvSpPr>
            <a:spLocks noGrp="1" noRot="1" noChangeAspect="1" noChangeArrowheads="1" noTextEdit="1"/>
          </p:cNvSpPr>
          <p:nvPr>
            <p:ph type="sldImg"/>
          </p:nvPr>
        </p:nvSpPr>
        <p:spPr>
          <a:xfrm>
            <a:off x="1150938" y="692150"/>
            <a:ext cx="4556125" cy="3416300"/>
          </a:xfrm>
          <a:ln cap="flat"/>
        </p:spPr>
      </p:sp>
      <p:sp>
        <p:nvSpPr>
          <p:cNvPr id="583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012668C-77A0-46C3-BB0B-6557D7AA705E}" type="slidenum">
              <a:rPr lang="en-US"/>
              <a:pPr/>
              <a:t>42</a:t>
            </a:fld>
            <a:endParaRPr lang="en-US"/>
          </a:p>
        </p:txBody>
      </p:sp>
      <p:sp>
        <p:nvSpPr>
          <p:cNvPr id="74754" name="Rectangle 2"/>
          <p:cNvSpPr>
            <a:spLocks noGrp="1" noRot="1" noChangeAspect="1" noChangeArrowheads="1" noTextEdit="1"/>
          </p:cNvSpPr>
          <p:nvPr>
            <p:ph type="sldImg"/>
          </p:nvPr>
        </p:nvSpPr>
        <p:spPr>
          <a:xfrm>
            <a:off x="1150938" y="692150"/>
            <a:ext cx="4556125" cy="3416300"/>
          </a:xfrm>
          <a:ln cap="flat"/>
        </p:spPr>
      </p:sp>
      <p:sp>
        <p:nvSpPr>
          <p:cNvPr id="7475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9401F95-560F-4A70-A81D-0AEE70C04E63}" type="slidenum">
              <a:rPr lang="en-US"/>
              <a:pPr/>
              <a:t>43</a:t>
            </a:fld>
            <a:endParaRPr lang="en-US"/>
          </a:p>
        </p:txBody>
      </p:sp>
      <p:sp>
        <p:nvSpPr>
          <p:cNvPr id="215042" name="Rectangle 2"/>
          <p:cNvSpPr>
            <a:spLocks noGrp="1" noRot="1" noChangeAspect="1" noChangeArrowheads="1" noTextEdit="1"/>
          </p:cNvSpPr>
          <p:nvPr>
            <p:ph type="sldImg"/>
          </p:nvPr>
        </p:nvSpPr>
        <p:spPr>
          <a:xfrm>
            <a:off x="1150938" y="692150"/>
            <a:ext cx="4556125" cy="3416300"/>
          </a:xfrm>
          <a:ln/>
        </p:spPr>
      </p:sp>
      <p:sp>
        <p:nvSpPr>
          <p:cNvPr id="215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9776C08-A65C-473B-98F5-FE2519332ADA}" type="slidenum">
              <a:rPr lang="en-US"/>
              <a:pPr/>
              <a:t>44</a:t>
            </a:fld>
            <a:endParaRPr lang="en-US"/>
          </a:p>
        </p:txBody>
      </p:sp>
      <p:sp>
        <p:nvSpPr>
          <p:cNvPr id="184322" name="Rectangle 2"/>
          <p:cNvSpPr>
            <a:spLocks noGrp="1" noRot="1" noChangeAspect="1" noChangeArrowheads="1" noTextEdit="1"/>
          </p:cNvSpPr>
          <p:nvPr>
            <p:ph type="sldImg"/>
          </p:nvPr>
        </p:nvSpPr>
        <p:spPr>
          <a:xfrm>
            <a:off x="1150938" y="692150"/>
            <a:ext cx="4556125" cy="3416300"/>
          </a:xfrm>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B62F4A5-F53C-46D8-96ED-9F4F65FDF3CF}" type="slidenum">
              <a:rPr lang="en-US"/>
              <a:pPr/>
              <a:t>45</a:t>
            </a:fld>
            <a:endParaRPr lang="en-US"/>
          </a:p>
        </p:txBody>
      </p:sp>
      <p:sp>
        <p:nvSpPr>
          <p:cNvPr id="185346" name="Rectangle 2"/>
          <p:cNvSpPr>
            <a:spLocks noGrp="1" noRot="1" noChangeAspect="1" noChangeArrowheads="1" noTextEdit="1"/>
          </p:cNvSpPr>
          <p:nvPr>
            <p:ph type="sldImg"/>
          </p:nvPr>
        </p:nvSpPr>
        <p:spPr>
          <a:xfrm>
            <a:off x="1150938" y="692150"/>
            <a:ext cx="4556125" cy="3416300"/>
          </a:xfrm>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E710545-C86A-4C4B-B585-94D5292E794F}" type="slidenum">
              <a:rPr lang="en-US"/>
              <a:pPr/>
              <a:t>46</a:t>
            </a:fld>
            <a:endParaRPr lang="en-US"/>
          </a:p>
        </p:txBody>
      </p:sp>
      <p:sp>
        <p:nvSpPr>
          <p:cNvPr id="203778" name="Rectangle 2"/>
          <p:cNvSpPr>
            <a:spLocks noGrp="1" noRot="1" noChangeAspect="1" noChangeArrowheads="1" noTextEdit="1"/>
          </p:cNvSpPr>
          <p:nvPr>
            <p:ph type="sldImg"/>
          </p:nvPr>
        </p:nvSpPr>
        <p:spPr>
          <a:xfrm>
            <a:off x="1150938" y="692150"/>
            <a:ext cx="4556125" cy="3416300"/>
          </a:xfrm>
          <a:ln/>
        </p:spPr>
      </p:sp>
      <p:sp>
        <p:nvSpPr>
          <p:cNvPr id="203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97EBFE5-E799-477D-97CF-C1CCC95136A6}" type="slidenum">
              <a:rPr lang="en-US"/>
              <a:pPr/>
              <a:t>47</a:t>
            </a:fld>
            <a:endParaRPr lang="en-US"/>
          </a:p>
        </p:txBody>
      </p:sp>
      <p:sp>
        <p:nvSpPr>
          <p:cNvPr id="204802" name="Rectangle 2"/>
          <p:cNvSpPr>
            <a:spLocks noGrp="1" noRot="1" noChangeAspect="1" noChangeArrowheads="1" noTextEdit="1"/>
          </p:cNvSpPr>
          <p:nvPr>
            <p:ph type="sldImg"/>
          </p:nvPr>
        </p:nvSpPr>
        <p:spPr>
          <a:xfrm>
            <a:off x="1150938" y="692150"/>
            <a:ext cx="4556125" cy="3416300"/>
          </a:xfrm>
          <a:ln/>
        </p:spPr>
      </p:sp>
      <p:sp>
        <p:nvSpPr>
          <p:cNvPr id="20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12C1CED-AC92-401A-B745-F86FCBE07CD9}" type="slidenum">
              <a:rPr lang="en-US"/>
              <a:pPr/>
              <a:t>48</a:t>
            </a:fld>
            <a:endParaRPr lang="en-US"/>
          </a:p>
        </p:txBody>
      </p:sp>
      <p:sp>
        <p:nvSpPr>
          <p:cNvPr id="205826" name="Rectangle 2"/>
          <p:cNvSpPr>
            <a:spLocks noGrp="1" noRot="1" noChangeAspect="1" noChangeArrowheads="1" noTextEdit="1"/>
          </p:cNvSpPr>
          <p:nvPr>
            <p:ph type="sldImg"/>
          </p:nvPr>
        </p:nvSpPr>
        <p:spPr>
          <a:xfrm>
            <a:off x="1150938" y="692150"/>
            <a:ext cx="4556125" cy="3416300"/>
          </a:xfrm>
          <a:ln/>
        </p:spPr>
      </p:sp>
      <p:sp>
        <p:nvSpPr>
          <p:cNvPr id="205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EF7EB0E-A371-4092-A3EE-6199FB753E4C}" type="slidenum">
              <a:rPr lang="en-US"/>
              <a:pPr/>
              <a:t>49</a:t>
            </a:fld>
            <a:endParaRPr lang="en-US"/>
          </a:p>
        </p:txBody>
      </p:sp>
      <p:sp>
        <p:nvSpPr>
          <p:cNvPr id="76802" name="Rectangle 2"/>
          <p:cNvSpPr>
            <a:spLocks noGrp="1" noRot="1" noChangeAspect="1" noChangeArrowheads="1" noTextEdit="1"/>
          </p:cNvSpPr>
          <p:nvPr>
            <p:ph type="sldImg"/>
          </p:nvPr>
        </p:nvSpPr>
        <p:spPr>
          <a:xfrm>
            <a:off x="1150938" y="692150"/>
            <a:ext cx="4556125" cy="3416300"/>
          </a:xfrm>
          <a:ln cap="flat"/>
        </p:spPr>
      </p:sp>
      <p:sp>
        <p:nvSpPr>
          <p:cNvPr id="7680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C70AD31-9A88-4AB5-B0D6-9E7F82D05F9E}" type="slidenum">
              <a:rPr lang="en-US"/>
              <a:pPr/>
              <a:t>5</a:t>
            </a:fld>
            <a:endParaRPr lang="en-US"/>
          </a:p>
        </p:txBody>
      </p:sp>
      <p:sp>
        <p:nvSpPr>
          <p:cNvPr id="167938" name="Rectangle 2"/>
          <p:cNvSpPr>
            <a:spLocks noGrp="1" noRot="1" noChangeAspect="1" noChangeArrowheads="1" noTextEdit="1"/>
          </p:cNvSpPr>
          <p:nvPr>
            <p:ph type="sldImg"/>
          </p:nvPr>
        </p:nvSpPr>
        <p:spPr>
          <a:xfrm>
            <a:off x="1150938" y="692150"/>
            <a:ext cx="4556125" cy="3416300"/>
          </a:xfrm>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B0580A2-0D07-4BE3-82ED-D7133832A10F}" type="slidenum">
              <a:rPr lang="en-US"/>
              <a:pPr/>
              <a:t>6</a:t>
            </a:fld>
            <a:endParaRPr lang="en-US"/>
          </a:p>
        </p:txBody>
      </p:sp>
      <p:sp>
        <p:nvSpPr>
          <p:cNvPr id="81922" name="Rectangle 2"/>
          <p:cNvSpPr>
            <a:spLocks noGrp="1" noRot="1" noChangeAspect="1" noChangeArrowheads="1" noTextEdit="1"/>
          </p:cNvSpPr>
          <p:nvPr>
            <p:ph type="sldImg"/>
          </p:nvPr>
        </p:nvSpPr>
        <p:spPr>
          <a:xfrm>
            <a:off x="1150938" y="692150"/>
            <a:ext cx="4556125" cy="3416300"/>
          </a:xfrm>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0F11459-6FDB-4C67-99F2-AEFCE5206860}" type="slidenum">
              <a:rPr lang="en-US"/>
              <a:pPr/>
              <a:t>7</a:t>
            </a:fld>
            <a:endParaRPr lang="en-US"/>
          </a:p>
        </p:txBody>
      </p:sp>
      <p:sp>
        <p:nvSpPr>
          <p:cNvPr id="168962" name="Rectangle 2"/>
          <p:cNvSpPr>
            <a:spLocks noGrp="1" noRot="1" noChangeAspect="1" noChangeArrowheads="1" noTextEdit="1"/>
          </p:cNvSpPr>
          <p:nvPr>
            <p:ph type="sldImg"/>
          </p:nvPr>
        </p:nvSpPr>
        <p:spPr>
          <a:xfrm>
            <a:off x="1150938" y="692150"/>
            <a:ext cx="4556125" cy="3416300"/>
          </a:xfrm>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D7D450B-D04C-4E98-B53C-7CAF872567A7}" type="slidenum">
              <a:rPr lang="en-US"/>
              <a:pPr/>
              <a:t>8</a:t>
            </a:fld>
            <a:endParaRPr lang="en-US"/>
          </a:p>
        </p:txBody>
      </p:sp>
      <p:sp>
        <p:nvSpPr>
          <p:cNvPr id="82946" name="Rectangle 2"/>
          <p:cNvSpPr>
            <a:spLocks noGrp="1" noRot="1" noChangeAspect="1" noChangeArrowheads="1" noTextEdit="1"/>
          </p:cNvSpPr>
          <p:nvPr>
            <p:ph type="sldImg"/>
          </p:nvPr>
        </p:nvSpPr>
        <p:spPr>
          <a:xfrm>
            <a:off x="1150938" y="692150"/>
            <a:ext cx="4556125" cy="3416300"/>
          </a:xfrm>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3F25B86-7BB7-4BC6-AC1E-EE6A02B5865E}" type="slidenum">
              <a:rPr lang="en-US"/>
              <a:pPr/>
              <a:t>9</a:t>
            </a:fld>
            <a:endParaRPr lang="en-US"/>
          </a:p>
        </p:txBody>
      </p:sp>
      <p:sp>
        <p:nvSpPr>
          <p:cNvPr id="21506" name="Rectangle 2"/>
          <p:cNvSpPr>
            <a:spLocks noGrp="1" noRot="1" noChangeAspect="1" noChangeArrowheads="1" noTextEdit="1"/>
          </p:cNvSpPr>
          <p:nvPr>
            <p:ph type="sldImg"/>
          </p:nvPr>
        </p:nvSpPr>
        <p:spPr>
          <a:xfrm>
            <a:off x="1150938" y="692150"/>
            <a:ext cx="4556125" cy="3416300"/>
          </a:xfrm>
          <a:ln cap="flat"/>
        </p:spPr>
      </p:sp>
      <p:sp>
        <p:nvSpPr>
          <p:cNvPr id="21507" name="Rectangle 3"/>
          <p:cNvSpPr>
            <a:spLocks noGrp="1" noChangeArrowheads="1"/>
          </p:cNvSpPr>
          <p:nvPr>
            <p:ph type="body" idx="1"/>
          </p:nvPr>
        </p:nvSpPr>
        <p:spPr>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144386" name="Group 2"/>
          <p:cNvGrpSpPr>
            <a:grpSpLocks/>
          </p:cNvGrpSpPr>
          <p:nvPr/>
        </p:nvGrpSpPr>
        <p:grpSpPr bwMode="auto">
          <a:xfrm>
            <a:off x="457200" y="304800"/>
            <a:ext cx="8231188" cy="6183313"/>
            <a:chOff x="372" y="186"/>
            <a:chExt cx="5185" cy="3895"/>
          </a:xfrm>
        </p:grpSpPr>
        <p:grpSp>
          <p:nvGrpSpPr>
            <p:cNvPr id="144387" name="Group 3"/>
            <p:cNvGrpSpPr>
              <a:grpSpLocks/>
            </p:cNvGrpSpPr>
            <p:nvPr/>
          </p:nvGrpSpPr>
          <p:grpSpPr bwMode="auto">
            <a:xfrm>
              <a:off x="372" y="186"/>
              <a:ext cx="5185" cy="919"/>
              <a:chOff x="372" y="186"/>
              <a:chExt cx="5185" cy="919"/>
            </a:xfrm>
          </p:grpSpPr>
          <p:sp>
            <p:nvSpPr>
              <p:cNvPr id="144388" name="Freeform 4"/>
              <p:cNvSpPr>
                <a:spLocks/>
              </p:cNvSpPr>
              <p:nvPr/>
            </p:nvSpPr>
            <p:spPr bwMode="auto">
              <a:xfrm>
                <a:off x="372" y="192"/>
                <a:ext cx="86" cy="913"/>
              </a:xfrm>
              <a:custGeom>
                <a:avLst/>
                <a:gdLst/>
                <a:ahLst/>
                <a:cxnLst>
                  <a:cxn ang="0">
                    <a:pos x="0" y="0"/>
                  </a:cxn>
                  <a:cxn ang="0">
                    <a:pos x="85" y="96"/>
                  </a:cxn>
                  <a:cxn ang="0">
                    <a:pos x="85" y="816"/>
                  </a:cxn>
                  <a:cxn ang="0">
                    <a:pos x="0" y="912"/>
                  </a:cxn>
                  <a:cxn ang="0">
                    <a:pos x="0" y="0"/>
                  </a:cxn>
                </a:cxnLst>
                <a:rect l="0" t="0" r="r" b="b"/>
                <a:pathLst>
                  <a:path w="86" h="913">
                    <a:moveTo>
                      <a:pt x="0" y="0"/>
                    </a:moveTo>
                    <a:lnTo>
                      <a:pt x="85" y="96"/>
                    </a:lnTo>
                    <a:lnTo>
                      <a:pt x="85" y="816"/>
                    </a:lnTo>
                    <a:lnTo>
                      <a:pt x="0" y="912"/>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144389" name="Freeform 5"/>
              <p:cNvSpPr>
                <a:spLocks/>
              </p:cNvSpPr>
              <p:nvPr/>
            </p:nvSpPr>
            <p:spPr bwMode="auto">
              <a:xfrm>
                <a:off x="5470" y="186"/>
                <a:ext cx="87" cy="910"/>
              </a:xfrm>
              <a:custGeom>
                <a:avLst/>
                <a:gdLst/>
                <a:ahLst/>
                <a:cxnLst>
                  <a:cxn ang="0">
                    <a:pos x="86" y="0"/>
                  </a:cxn>
                  <a:cxn ang="0">
                    <a:pos x="0" y="93"/>
                  </a:cxn>
                  <a:cxn ang="0">
                    <a:pos x="0" y="813"/>
                  </a:cxn>
                  <a:cxn ang="0">
                    <a:pos x="86" y="909"/>
                  </a:cxn>
                  <a:cxn ang="0">
                    <a:pos x="86" y="0"/>
                  </a:cxn>
                </a:cxnLst>
                <a:rect l="0" t="0" r="r" b="b"/>
                <a:pathLst>
                  <a:path w="87" h="910">
                    <a:moveTo>
                      <a:pt x="86" y="0"/>
                    </a:moveTo>
                    <a:lnTo>
                      <a:pt x="0" y="93"/>
                    </a:lnTo>
                    <a:lnTo>
                      <a:pt x="0" y="813"/>
                    </a:lnTo>
                    <a:lnTo>
                      <a:pt x="86" y="909"/>
                    </a:lnTo>
                    <a:lnTo>
                      <a:pt x="86" y="0"/>
                    </a:lnTo>
                  </a:path>
                </a:pathLst>
              </a:custGeom>
              <a:noFill/>
              <a:ln w="12700" cap="rnd" cmpd="sng">
                <a:noFill/>
                <a:prstDash val="solid"/>
                <a:round/>
                <a:headEnd type="none" w="med" len="med"/>
                <a:tailEnd type="none" w="med" len="med"/>
              </a:ln>
              <a:effectLst/>
            </p:spPr>
            <p:txBody>
              <a:bodyPr/>
              <a:lstStyle/>
              <a:p>
                <a:endParaRPr lang="en-US"/>
              </a:p>
            </p:txBody>
          </p:sp>
          <p:sp>
            <p:nvSpPr>
              <p:cNvPr id="144390" name="Freeform 6"/>
              <p:cNvSpPr>
                <a:spLocks/>
              </p:cNvSpPr>
              <p:nvPr/>
            </p:nvSpPr>
            <p:spPr bwMode="auto">
              <a:xfrm>
                <a:off x="372" y="189"/>
                <a:ext cx="5185" cy="103"/>
              </a:xfrm>
              <a:custGeom>
                <a:avLst/>
                <a:gdLst/>
                <a:ahLst/>
                <a:cxnLst>
                  <a:cxn ang="0">
                    <a:pos x="0" y="0"/>
                  </a:cxn>
                  <a:cxn ang="0">
                    <a:pos x="5184" y="3"/>
                  </a:cxn>
                  <a:cxn ang="0">
                    <a:pos x="5093" y="102"/>
                  </a:cxn>
                  <a:cxn ang="0">
                    <a:pos x="88" y="102"/>
                  </a:cxn>
                  <a:cxn ang="0">
                    <a:pos x="0" y="0"/>
                  </a:cxn>
                </a:cxnLst>
                <a:rect l="0" t="0" r="r" b="b"/>
                <a:pathLst>
                  <a:path w="5185" h="103">
                    <a:moveTo>
                      <a:pt x="0" y="0"/>
                    </a:moveTo>
                    <a:lnTo>
                      <a:pt x="5184" y="3"/>
                    </a:lnTo>
                    <a:lnTo>
                      <a:pt x="5093" y="102"/>
                    </a:lnTo>
                    <a:lnTo>
                      <a:pt x="88" y="102"/>
                    </a:lnTo>
                    <a:lnTo>
                      <a:pt x="0" y="0"/>
                    </a:lnTo>
                  </a:path>
                </a:pathLst>
              </a:custGeom>
              <a:noFill/>
              <a:ln w="12700" cap="rnd" cmpd="sng">
                <a:noFill/>
                <a:prstDash val="solid"/>
                <a:round/>
                <a:headEnd type="none" w="med" len="med"/>
                <a:tailEnd type="none" w="med" len="med"/>
              </a:ln>
              <a:effectLst/>
            </p:spPr>
            <p:txBody>
              <a:bodyPr/>
              <a:lstStyle/>
              <a:p>
                <a:endParaRPr lang="en-US"/>
              </a:p>
            </p:txBody>
          </p:sp>
        </p:grpSp>
        <p:grpSp>
          <p:nvGrpSpPr>
            <p:cNvPr id="144391" name="Group 7"/>
            <p:cNvGrpSpPr>
              <a:grpSpLocks/>
            </p:cNvGrpSpPr>
            <p:nvPr/>
          </p:nvGrpSpPr>
          <p:grpSpPr bwMode="auto">
            <a:xfrm>
              <a:off x="372" y="291"/>
              <a:ext cx="5185" cy="3790"/>
              <a:chOff x="372" y="291"/>
              <a:chExt cx="5185" cy="3790"/>
            </a:xfrm>
          </p:grpSpPr>
          <p:sp>
            <p:nvSpPr>
              <p:cNvPr id="144392" name="Freeform 8"/>
              <p:cNvSpPr>
                <a:spLocks/>
              </p:cNvSpPr>
              <p:nvPr/>
            </p:nvSpPr>
            <p:spPr bwMode="auto">
              <a:xfrm>
                <a:off x="372" y="807"/>
                <a:ext cx="79" cy="3274"/>
              </a:xfrm>
              <a:custGeom>
                <a:avLst/>
                <a:gdLst/>
                <a:ahLst/>
                <a:cxnLst>
                  <a:cxn ang="0">
                    <a:pos x="0" y="0"/>
                  </a:cxn>
                  <a:cxn ang="0">
                    <a:pos x="78" y="107"/>
                  </a:cxn>
                  <a:cxn ang="0">
                    <a:pos x="78" y="3166"/>
                  </a:cxn>
                  <a:cxn ang="0">
                    <a:pos x="0" y="3273"/>
                  </a:cxn>
                  <a:cxn ang="0">
                    <a:pos x="0" y="0"/>
                  </a:cxn>
                </a:cxnLst>
                <a:rect l="0" t="0" r="r" b="b"/>
                <a:pathLst>
                  <a:path w="79" h="3274">
                    <a:moveTo>
                      <a:pt x="0" y="0"/>
                    </a:moveTo>
                    <a:lnTo>
                      <a:pt x="78" y="107"/>
                    </a:lnTo>
                    <a:lnTo>
                      <a:pt x="78" y="3166"/>
                    </a:lnTo>
                    <a:lnTo>
                      <a:pt x="0" y="3273"/>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144393" name="Freeform 9"/>
              <p:cNvSpPr>
                <a:spLocks/>
              </p:cNvSpPr>
              <p:nvPr/>
            </p:nvSpPr>
            <p:spPr bwMode="auto">
              <a:xfrm>
                <a:off x="5470" y="747"/>
                <a:ext cx="84" cy="3325"/>
              </a:xfrm>
              <a:custGeom>
                <a:avLst/>
                <a:gdLst/>
                <a:ahLst/>
                <a:cxnLst>
                  <a:cxn ang="0">
                    <a:pos x="83" y="0"/>
                  </a:cxn>
                  <a:cxn ang="0">
                    <a:pos x="3" y="109"/>
                  </a:cxn>
                  <a:cxn ang="0">
                    <a:pos x="0" y="3233"/>
                  </a:cxn>
                  <a:cxn ang="0">
                    <a:pos x="83" y="3324"/>
                  </a:cxn>
                  <a:cxn ang="0">
                    <a:pos x="83" y="0"/>
                  </a:cxn>
                </a:cxnLst>
                <a:rect l="0" t="0" r="r" b="b"/>
                <a:pathLst>
                  <a:path w="84" h="3325">
                    <a:moveTo>
                      <a:pt x="83" y="0"/>
                    </a:moveTo>
                    <a:lnTo>
                      <a:pt x="3" y="109"/>
                    </a:lnTo>
                    <a:lnTo>
                      <a:pt x="0" y="3233"/>
                    </a:lnTo>
                    <a:lnTo>
                      <a:pt x="83" y="3324"/>
                    </a:lnTo>
                    <a:lnTo>
                      <a:pt x="83" y="0"/>
                    </a:lnTo>
                  </a:path>
                </a:pathLst>
              </a:custGeom>
              <a:noFill/>
              <a:ln w="12700" cap="rnd" cmpd="sng">
                <a:noFill/>
                <a:prstDash val="solid"/>
                <a:round/>
                <a:headEnd type="none" w="med" len="med"/>
                <a:tailEnd type="none" w="med" len="med"/>
              </a:ln>
              <a:effectLst/>
            </p:spPr>
            <p:txBody>
              <a:bodyPr/>
              <a:lstStyle/>
              <a:p>
                <a:endParaRPr lang="en-US"/>
              </a:p>
            </p:txBody>
          </p:sp>
          <p:sp>
            <p:nvSpPr>
              <p:cNvPr id="144394" name="Freeform 10"/>
              <p:cNvSpPr>
                <a:spLocks/>
              </p:cNvSpPr>
              <p:nvPr/>
            </p:nvSpPr>
            <p:spPr bwMode="auto">
              <a:xfrm>
                <a:off x="372" y="3984"/>
                <a:ext cx="5185" cy="88"/>
              </a:xfrm>
              <a:custGeom>
                <a:avLst/>
                <a:gdLst/>
                <a:ahLst/>
                <a:cxnLst>
                  <a:cxn ang="0">
                    <a:pos x="0" y="87"/>
                  </a:cxn>
                  <a:cxn ang="0">
                    <a:pos x="5184" y="87"/>
                  </a:cxn>
                  <a:cxn ang="0">
                    <a:pos x="5095" y="0"/>
                  </a:cxn>
                  <a:cxn ang="0">
                    <a:pos x="89" y="0"/>
                  </a:cxn>
                  <a:cxn ang="0">
                    <a:pos x="0" y="87"/>
                  </a:cxn>
                </a:cxnLst>
                <a:rect l="0" t="0" r="r" b="b"/>
                <a:pathLst>
                  <a:path w="5185" h="88">
                    <a:moveTo>
                      <a:pt x="0" y="87"/>
                    </a:moveTo>
                    <a:lnTo>
                      <a:pt x="5184" y="87"/>
                    </a:lnTo>
                    <a:lnTo>
                      <a:pt x="5095" y="0"/>
                    </a:lnTo>
                    <a:lnTo>
                      <a:pt x="89" y="0"/>
                    </a:lnTo>
                    <a:lnTo>
                      <a:pt x="0" y="87"/>
                    </a:lnTo>
                  </a:path>
                </a:pathLst>
              </a:custGeom>
              <a:noFill/>
              <a:ln w="12700" cap="rnd" cmpd="sng">
                <a:noFill/>
                <a:prstDash val="solid"/>
                <a:round/>
                <a:headEnd type="none" w="med" len="med"/>
                <a:tailEnd type="none" w="med" len="med"/>
              </a:ln>
              <a:effectLst/>
            </p:spPr>
            <p:txBody>
              <a:bodyPr/>
              <a:lstStyle/>
              <a:p>
                <a:endParaRPr lang="en-US"/>
              </a:p>
            </p:txBody>
          </p:sp>
          <p:sp>
            <p:nvSpPr>
              <p:cNvPr id="144395" name="Rectangle 11"/>
              <p:cNvSpPr>
                <a:spLocks noChangeArrowheads="1"/>
              </p:cNvSpPr>
              <p:nvPr/>
            </p:nvSpPr>
            <p:spPr bwMode="auto">
              <a:xfrm>
                <a:off x="457" y="291"/>
                <a:ext cx="5013" cy="3690"/>
              </a:xfrm>
              <a:prstGeom prst="rect">
                <a:avLst/>
              </a:prstGeom>
              <a:noFill/>
              <a:ln w="12700">
                <a:noFill/>
                <a:miter lim="800000"/>
                <a:headEnd/>
                <a:tailEnd/>
              </a:ln>
              <a:effectLst/>
            </p:spPr>
            <p:txBody>
              <a:bodyPr wrap="none" anchor="ctr"/>
              <a:lstStyle/>
              <a:p>
                <a:endParaRPr lang="en-US"/>
              </a:p>
            </p:txBody>
          </p:sp>
        </p:grpSp>
      </p:grpSp>
      <p:sp>
        <p:nvSpPr>
          <p:cNvPr id="144396" name="Rectangle 12"/>
          <p:cNvSpPr>
            <a:spLocks noGrp="1" noChangeArrowheads="1"/>
          </p:cNvSpPr>
          <p:nvPr>
            <p:ph type="title"/>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44397" name="Rectangle 13"/>
          <p:cNvSpPr>
            <a:spLocks noGrp="1" noChangeArrowheads="1"/>
          </p:cNvSpPr>
          <p:nvPr>
            <p:ph type="body" idx="1"/>
          </p:nvPr>
        </p:nvSpPr>
        <p:spPr bwMode="auto">
          <a:xfrm>
            <a:off x="687388" y="1104900"/>
            <a:ext cx="7886700" cy="46434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7" name="Rectangle 16"/>
          <p:cNvSpPr>
            <a:spLocks noChangeArrowheads="1"/>
          </p:cNvSpPr>
          <p:nvPr userDrawn="1"/>
        </p:nvSpPr>
        <p:spPr bwMode="auto">
          <a:xfrm>
            <a:off x="8012658" y="6322219"/>
            <a:ext cx="543420" cy="366767"/>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fld id="{52D30340-E83C-4288-85A8-74FE9C04A5A1}" type="slidenum">
              <a:rPr lang="en-US" sz="1500" baseline="0">
                <a:effectLst/>
              </a:rPr>
              <a:pPr algn="l"/>
              <a:t>‹#›</a:t>
            </a:fld>
            <a:endParaRPr lang="en-US" sz="1500" baseline="0" dirty="0">
              <a:effectLst/>
            </a:endParaRPr>
          </a:p>
        </p:txBody>
      </p:sp>
      <p:sp>
        <p:nvSpPr>
          <p:cNvPr id="18" name="Rectangle 17"/>
          <p:cNvSpPr>
            <a:spLocks noChangeArrowheads="1"/>
          </p:cNvSpPr>
          <p:nvPr userDrawn="1"/>
        </p:nvSpPr>
        <p:spPr bwMode="auto">
          <a:xfrm>
            <a:off x="7596733" y="6085682"/>
            <a:ext cx="831850" cy="597599"/>
          </a:xfrm>
          <a:prstGeom prst="rect">
            <a:avLst/>
          </a:prstGeom>
          <a:noFill/>
          <a:ln w="12700">
            <a:noFill/>
            <a:miter lim="800000"/>
            <a:headEnd/>
            <a:tailEnd/>
          </a:ln>
          <a:effectLst>
            <a:outerShdw dist="17961" dir="2700000" algn="ctr" rotWithShape="0">
              <a:srgbClr val="000000"/>
            </a:outerShdw>
          </a:effectLst>
        </p:spPr>
        <p:txBody>
          <a:bodyPr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r>
              <a:rPr lang="en-US" sz="1500" baseline="0" dirty="0">
                <a:effectLst/>
              </a:rPr>
              <a:t>Slide</a:t>
            </a:r>
          </a:p>
        </p:txBody>
      </p:sp>
      <p:sp>
        <p:nvSpPr>
          <p:cNvPr id="19" name="Rectangle 18"/>
          <p:cNvSpPr>
            <a:spLocks noChangeArrowheads="1"/>
          </p:cNvSpPr>
          <p:nvPr userDrawn="1"/>
        </p:nvSpPr>
        <p:spPr bwMode="auto">
          <a:xfrm>
            <a:off x="587921" y="6269832"/>
            <a:ext cx="6827837" cy="547687"/>
          </a:xfrm>
          <a:prstGeom prst="rect">
            <a:avLst/>
          </a:prstGeom>
          <a:noFill/>
          <a:ln w="12700">
            <a:noFill/>
            <a:miter lim="800000"/>
            <a:headEnd/>
            <a:tailEnd/>
          </a:ln>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a:t>
            </a:r>
            <a:r>
              <a:rPr lang="en-US" sz="1500" dirty="0" smtClean="0">
                <a:solidFill>
                  <a:srgbClr val="FFFFFF"/>
                </a:solidFill>
                <a:effectLst>
                  <a:outerShdw blurRad="38100" dist="38100" dir="2700000" algn="tl">
                    <a:srgbClr val="000000"/>
                  </a:outerShdw>
                </a:effectLst>
                <a:latin typeface="Book Antiqua" pitchFamily="18" charset="0"/>
              </a:rPr>
              <a:t>2013  </a:t>
            </a:r>
            <a:r>
              <a:rPr lang="en-US" sz="1500" dirty="0">
                <a:solidFill>
                  <a:srgbClr val="FFFFFF"/>
                </a:solidFill>
                <a:effectLst>
                  <a:outerShdw blurRad="38100" dist="38100" dir="2700000" algn="tl">
                    <a:srgbClr val="000000"/>
                  </a:outerShdw>
                </a:effectLst>
                <a:latin typeface="Book Antiqua" pitchFamily="18" charset="0"/>
              </a:rPr>
              <a:t>Cengage Learning.  All </a:t>
            </a:r>
            <a:r>
              <a:rPr lang="en-US" sz="1500" baseline="0" dirty="0">
                <a:solidFill>
                  <a:srgbClr val="FFFFFF"/>
                </a:solidFill>
                <a:effectLst>
                  <a:outerShdw blurRad="38100" dist="38100" dir="2700000" algn="tl">
                    <a:srgbClr val="000000"/>
                  </a:outerShdw>
                </a:effectLst>
                <a:latin typeface="Book Antiqua" pitchFamily="18" charset="0"/>
              </a:rPr>
              <a:t>Rights</a:t>
            </a:r>
            <a:r>
              <a:rPr lang="en-US" sz="1500" dirty="0">
                <a:solidFill>
                  <a:srgbClr val="FFFFFF"/>
                </a:solidFill>
                <a:effectLst>
                  <a:outerShdw blurRad="38100" dist="38100" dir="2700000" algn="tl">
                    <a:srgbClr val="000000"/>
                  </a:outerShdw>
                </a:effectLst>
                <a:latin typeface="Book Antiqua" pitchFamily="18" charset="0"/>
              </a:rPr>
              <a:t> Reserved.  May not be scanned, copied</a:t>
            </a:r>
          </a:p>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or duplicated, or posted to a publicly accessible website, in whole or in part.</a:t>
            </a:r>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descr="C:\Users\John IV\Downloads\978084006233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5446" y="412750"/>
            <a:ext cx="4288644" cy="5626100"/>
          </a:xfrm>
          <a:prstGeom prst="rect">
            <a:avLst/>
          </a:prstGeom>
          <a:noFill/>
          <a:extLst>
            <a:ext uri="{909E8E84-426E-40DD-AFC4-6F175D3DCCD1}">
              <a14:hiddenFill xmlns:a14="http://schemas.microsoft.com/office/drawing/2010/main">
                <a:solidFill>
                  <a:srgbClr val="FFFFFF"/>
                </a:solidFill>
              </a14:hiddenFill>
            </a:ext>
          </a:extLst>
        </p:spPr>
      </p:pic>
      <p:grpSp>
        <p:nvGrpSpPr>
          <p:cNvPr id="28" name="Group 27"/>
          <p:cNvGrpSpPr/>
          <p:nvPr/>
        </p:nvGrpSpPr>
        <p:grpSpPr>
          <a:xfrm>
            <a:off x="5481875" y="2122566"/>
            <a:ext cx="2594095" cy="1827486"/>
            <a:chOff x="6033407" y="2122566"/>
            <a:chExt cx="2594095" cy="1827486"/>
          </a:xfrm>
        </p:grpSpPr>
        <p:sp>
          <p:nvSpPr>
            <p:cNvPr id="29" name="Rectangle 28"/>
            <p:cNvSpPr/>
            <p:nvPr/>
          </p:nvSpPr>
          <p:spPr bwMode="auto">
            <a:xfrm>
              <a:off x="6035673" y="2672654"/>
              <a:ext cx="2389871" cy="276999"/>
            </a:xfrm>
            <a:prstGeom prst="rect">
              <a:avLst/>
            </a:prstGeom>
            <a:solidFill>
              <a:schemeClr val="accent4">
                <a:lumMod val="1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457200" marR="0" indent="-45720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all" normalizeH="0" dirty="0" smtClean="0">
                  <a:ln>
                    <a:noFill/>
                  </a:ln>
                  <a:solidFill>
                    <a:schemeClr val="tx1"/>
                  </a:solidFill>
                  <a:effectLst>
                    <a:outerShdw blurRad="38100" dist="38100" dir="2700000" algn="tl">
                      <a:srgbClr val="000000">
                        <a:alpha val="43137"/>
                      </a:srgbClr>
                    </a:outerShdw>
                  </a:effectLst>
                  <a:latin typeface="Futura Md BT"/>
                </a:rPr>
                <a:t>                           </a:t>
              </a:r>
              <a:r>
                <a:rPr kumimoji="0" lang="en-US" sz="1150" b="1" i="0" u="none" strike="noStrike" cap="all" normalizeH="0" dirty="0" smtClean="0">
                  <a:ln>
                    <a:noFill/>
                  </a:ln>
                  <a:solidFill>
                    <a:schemeClr val="tx1">
                      <a:lumMod val="95000"/>
                    </a:schemeClr>
                  </a:solidFill>
                  <a:effectLst>
                    <a:outerShdw blurRad="38100" dist="38100" dir="2700000" algn="tl">
                      <a:srgbClr val="000000">
                        <a:alpha val="43137"/>
                      </a:srgbClr>
                    </a:outerShdw>
                  </a:effectLst>
                  <a:latin typeface="Futura Md BT"/>
                </a:rPr>
                <a:t>Slides  by</a:t>
              </a:r>
            </a:p>
          </p:txBody>
        </p:sp>
        <p:grpSp>
          <p:nvGrpSpPr>
            <p:cNvPr id="30" name="Group 29"/>
            <p:cNvGrpSpPr/>
            <p:nvPr/>
          </p:nvGrpSpPr>
          <p:grpSpPr>
            <a:xfrm>
              <a:off x="6035673" y="2122566"/>
              <a:ext cx="2382611" cy="556438"/>
              <a:chOff x="6035673" y="1335314"/>
              <a:chExt cx="2382611" cy="560160"/>
            </a:xfrm>
          </p:grpSpPr>
          <p:sp>
            <p:nvSpPr>
              <p:cNvPr id="44" name="Rectangle 43"/>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5" name="Rectangle 44"/>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6" name="Rectangle 45"/>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7" name="Rectangle 46"/>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48" name="Straight Connector 47"/>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grpSp>
          <p:nvGrpSpPr>
            <p:cNvPr id="31" name="Group 30"/>
            <p:cNvGrpSpPr/>
            <p:nvPr/>
          </p:nvGrpSpPr>
          <p:grpSpPr>
            <a:xfrm>
              <a:off x="6042933" y="2947824"/>
              <a:ext cx="2382611" cy="970744"/>
              <a:chOff x="6035673" y="1335314"/>
              <a:chExt cx="2382611" cy="560160"/>
            </a:xfrm>
          </p:grpSpPr>
          <p:sp>
            <p:nvSpPr>
              <p:cNvPr id="39" name="Rectangle 38"/>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0" name="Rectangle 39"/>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1" name="Rectangle 40"/>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2" name="Rectangle 41"/>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43" name="Straight Connector 42"/>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sp>
          <p:nvSpPr>
            <p:cNvPr id="32" name="Rectangle 31"/>
            <p:cNvSpPr/>
            <p:nvPr/>
          </p:nvSpPr>
          <p:spPr bwMode="auto">
            <a:xfrm>
              <a:off x="6033407" y="2949371"/>
              <a:ext cx="1468113" cy="969197"/>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3" name="TextBox 32"/>
            <p:cNvSpPr txBox="1"/>
            <p:nvPr/>
          </p:nvSpPr>
          <p:spPr>
            <a:xfrm>
              <a:off x="6172510" y="2690733"/>
              <a:ext cx="223138" cy="1259319"/>
            </a:xfrm>
            <a:prstGeom prst="rect">
              <a:avLst/>
            </a:prstGeom>
            <a:noFill/>
          </p:spPr>
          <p:txBody>
            <a:bodyPr wrap="none" rtlCol="0">
              <a:spAutoFit/>
            </a:bodyPr>
            <a:lstStyle/>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endParaRPr lang="en-US" sz="1200" b="1" dirty="0" smtClean="0">
                <a:effectLst/>
              </a:endParaRPr>
            </a:p>
          </p:txBody>
        </p:sp>
        <p:sp>
          <p:nvSpPr>
            <p:cNvPr id="34" name="Rectangle 33"/>
            <p:cNvSpPr/>
            <p:nvPr/>
          </p:nvSpPr>
          <p:spPr bwMode="auto">
            <a:xfrm rot="10800000">
              <a:off x="7501520" y="2946948"/>
              <a:ext cx="1003836" cy="971620"/>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35" name="Straight Connector 34"/>
            <p:cNvCxnSpPr/>
            <p:nvPr/>
          </p:nvCxnSpPr>
          <p:spPr bwMode="auto">
            <a:xfrm flipH="1">
              <a:off x="7485889" y="2894222"/>
              <a:ext cx="7474" cy="1021849"/>
            </a:xfrm>
            <a:prstGeom prst="line">
              <a:avLst/>
            </a:prstGeom>
            <a:solidFill>
              <a:schemeClr val="accent1"/>
            </a:solidFill>
            <a:ln w="22225" cap="flat" cmpd="sng" algn="ctr">
              <a:solidFill>
                <a:schemeClr val="bg2">
                  <a:alpha val="84000"/>
                </a:schemeClr>
              </a:solidFill>
              <a:prstDash val="solid"/>
              <a:round/>
              <a:headEnd type="none" w="med" len="med"/>
              <a:tailEnd type="none" w="med" len="med"/>
            </a:ln>
            <a:effectLst/>
          </p:spPr>
        </p:cxnSp>
        <p:sp>
          <p:nvSpPr>
            <p:cNvPr id="36" name="Rectangle 35"/>
            <p:cNvSpPr/>
            <p:nvPr/>
          </p:nvSpPr>
          <p:spPr bwMode="auto">
            <a:xfrm>
              <a:off x="7406277" y="2870056"/>
              <a:ext cx="180066" cy="1049024"/>
            </a:xfrm>
            <a:prstGeom prst="rect">
              <a:avLst/>
            </a:prstGeom>
            <a:solidFill>
              <a:srgbClr val="1F103B">
                <a:alpha val="56863"/>
              </a:srgb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7" name="Rectangle 36"/>
            <p:cNvSpPr/>
            <p:nvPr/>
          </p:nvSpPr>
          <p:spPr bwMode="auto">
            <a:xfrm>
              <a:off x="8418284" y="2126262"/>
              <a:ext cx="209218" cy="1792818"/>
            </a:xfrm>
            <a:prstGeom prst="rect">
              <a:avLst/>
            </a:prstGeom>
            <a:gradFill flip="none" rotWithShape="1">
              <a:gsLst>
                <a:gs pos="0">
                  <a:srgbClr val="432B6F"/>
                </a:gs>
                <a:gs pos="50000">
                  <a:srgbClr val="432B6F">
                    <a:shade val="67500"/>
                    <a:satMod val="115000"/>
                  </a:srgbClr>
                </a:gs>
                <a:gs pos="100000">
                  <a:srgbClr val="432B6F">
                    <a:shade val="100000"/>
                    <a:satMod val="115000"/>
                  </a:srgbClr>
                </a:gs>
              </a:gsLst>
              <a:lin ang="54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8" name="AutoShape 35"/>
            <p:cNvSpPr>
              <a:spLocks noChangeArrowheads="1"/>
            </p:cNvSpPr>
            <p:nvPr/>
          </p:nvSpPr>
          <p:spPr bwMode="auto">
            <a:xfrm>
              <a:off x="6194630" y="2929145"/>
              <a:ext cx="2182018" cy="868323"/>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99"/>
                  </a:solidFill>
                  <a:round/>
                  <a:headEnd/>
                  <a:tailEnd/>
                </a14:hiddenLine>
              </a:ext>
              <a:ext uri="{AF507438-7753-43E0-B8FC-AC1667EBCBE1}">
                <a14:hiddenEffects xmlns:a14="http://schemas.microsoft.com/office/drawing/2010/main">
                  <a:effectLst>
                    <a:outerShdw dist="12700" dir="10800000" algn="ctr" rotWithShape="0">
                      <a:srgbClr val="F9DFB5">
                        <a:alpha val="50000"/>
                      </a:srgbClr>
                    </a:outerShdw>
                  </a:effectLst>
                </a14:hiddenEffects>
              </a:ext>
            </a:extLst>
          </p:spPr>
          <p:txBody>
            <a:bodyPr wrap="square">
              <a:spAutoFit/>
            </a:bodyPr>
            <a:lstStyle/>
            <a:p>
              <a:pPr algn="r"/>
              <a:endParaRPr lang="en-US" sz="600" dirty="0">
                <a:solidFill>
                  <a:srgbClr val="FFFFFF"/>
                </a:solidFill>
                <a:effectLst/>
                <a:latin typeface="Futura Md BT" pitchFamily="34" charset="0"/>
              </a:endParaRPr>
            </a:p>
            <a:p>
              <a:pPr algn="r"/>
              <a:r>
                <a:rPr lang="en-US" sz="2000" b="1" dirty="0" smtClean="0">
                  <a:solidFill>
                    <a:schemeClr val="tx1">
                      <a:lumMod val="95000"/>
                    </a:schemeClr>
                  </a:solidFill>
                  <a:effectLst/>
                  <a:latin typeface="Futura Md BT" pitchFamily="34" charset="0"/>
                </a:rPr>
                <a:t>John </a:t>
              </a:r>
              <a:r>
                <a:rPr lang="en-US" sz="2000" b="1" dirty="0" err="1" smtClean="0">
                  <a:solidFill>
                    <a:schemeClr val="tx1">
                      <a:lumMod val="95000"/>
                    </a:schemeClr>
                  </a:solidFill>
                  <a:effectLst/>
                  <a:latin typeface="Futura Md BT" pitchFamily="34" charset="0"/>
                </a:rPr>
                <a:t>Loucks</a:t>
              </a:r>
              <a:endParaRPr lang="en-US" sz="2000" b="1" dirty="0">
                <a:solidFill>
                  <a:schemeClr val="tx1">
                    <a:lumMod val="95000"/>
                  </a:schemeClr>
                </a:solidFill>
                <a:effectLst/>
                <a:latin typeface="Futura Md BT" pitchFamily="34" charset="0"/>
              </a:endParaRPr>
            </a:p>
            <a:p>
              <a:pPr algn="r"/>
              <a:endParaRPr lang="en-US" sz="400" dirty="0">
                <a:solidFill>
                  <a:schemeClr val="tx1">
                    <a:lumMod val="95000"/>
                  </a:schemeClr>
                </a:solidFill>
                <a:effectLst/>
                <a:latin typeface="Futura Md BT" pitchFamily="34" charset="0"/>
              </a:endParaRPr>
            </a:p>
            <a:p>
              <a:pPr algn="r"/>
              <a:r>
                <a:rPr lang="en-US" sz="1400" b="1" dirty="0">
                  <a:solidFill>
                    <a:schemeClr val="tx1">
                      <a:lumMod val="95000"/>
                    </a:schemeClr>
                  </a:solidFill>
                  <a:effectLst/>
                  <a:latin typeface="Futura Md BT" pitchFamily="34" charset="0"/>
                </a:rPr>
                <a:t>St. </a:t>
              </a:r>
              <a:r>
                <a:rPr lang="en-US" sz="1400" b="1" dirty="0" smtClean="0">
                  <a:solidFill>
                    <a:schemeClr val="tx1">
                      <a:lumMod val="95000"/>
                    </a:schemeClr>
                  </a:solidFill>
                  <a:effectLst/>
                  <a:latin typeface="Futura Md BT" pitchFamily="34" charset="0"/>
                </a:rPr>
                <a:t>Edward’s Univ.</a:t>
              </a:r>
              <a:endParaRPr lang="en-US" sz="1400" b="1" dirty="0">
                <a:solidFill>
                  <a:schemeClr val="tx1">
                    <a:lumMod val="95000"/>
                  </a:schemeClr>
                </a:solidFill>
                <a:effectLst/>
                <a:latin typeface="Futura Md BT" pitchFamily="34" charset="0"/>
              </a:endParaRPr>
            </a:p>
          </p:txBody>
        </p:sp>
      </p:gr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7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ChangeArrowheads="1"/>
          </p:cNvSpPr>
          <p:nvPr/>
        </p:nvSpPr>
        <p:spPr bwMode="auto">
          <a:xfrm>
            <a:off x="831850" y="204788"/>
            <a:ext cx="7475538" cy="5095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Decision Making without Probabilities</a:t>
            </a:r>
          </a:p>
        </p:txBody>
      </p:sp>
      <p:sp>
        <p:nvSpPr>
          <p:cNvPr id="162819" name="Rectangle 3"/>
          <p:cNvSpPr>
            <a:spLocks noChangeArrowheads="1"/>
          </p:cNvSpPr>
          <p:nvPr/>
        </p:nvSpPr>
        <p:spPr bwMode="auto">
          <a:xfrm>
            <a:off x="688975" y="1114425"/>
            <a:ext cx="7456488" cy="2668588"/>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Three commonly used criteria for decision making when probability information regarding the likelihood of the states of nature is unavailable are: </a:t>
            </a:r>
          </a:p>
          <a:p>
            <a:pPr marL="742950" lvl="1" indent="-285750" algn="l">
              <a:spcBef>
                <a:spcPct val="20000"/>
              </a:spcBef>
              <a:buClr>
                <a:srgbClr val="66FFFF"/>
              </a:buClr>
              <a:buSzPct val="125000"/>
              <a:buFontTx/>
              <a:buChar char="•"/>
            </a:pPr>
            <a:r>
              <a:rPr lang="en-US" sz="2400">
                <a:effectLst>
                  <a:outerShdw blurRad="38100" dist="38100" dir="2700000" algn="tl">
                    <a:srgbClr val="000000"/>
                  </a:outerShdw>
                </a:effectLst>
              </a:rPr>
              <a:t>the </a:t>
            </a:r>
            <a:r>
              <a:rPr lang="en-US" sz="2400" u="sng">
                <a:effectLst>
                  <a:outerShdw blurRad="38100" dist="38100" dir="2700000" algn="tl">
                    <a:srgbClr val="000000"/>
                  </a:outerShdw>
                </a:effectLst>
              </a:rPr>
              <a:t>optimistic</a:t>
            </a:r>
            <a:r>
              <a:rPr lang="en-US" sz="2400">
                <a:effectLst>
                  <a:outerShdw blurRad="38100" dist="38100" dir="2700000" algn="tl">
                    <a:srgbClr val="000000"/>
                  </a:outerShdw>
                </a:effectLst>
              </a:rPr>
              <a:t> approach</a:t>
            </a:r>
            <a:endParaRPr lang="en-US" sz="2400" u="sng">
              <a:effectLst>
                <a:outerShdw blurRad="38100" dist="38100" dir="2700000" algn="tl">
                  <a:srgbClr val="000000"/>
                </a:outerShdw>
              </a:effectLst>
            </a:endParaRPr>
          </a:p>
          <a:p>
            <a:pPr marL="742950" lvl="1" indent="-285750" algn="l">
              <a:spcBef>
                <a:spcPct val="20000"/>
              </a:spcBef>
              <a:buClr>
                <a:srgbClr val="66FFFF"/>
              </a:buClr>
              <a:buSzPct val="125000"/>
              <a:buFontTx/>
              <a:buChar char="•"/>
            </a:pPr>
            <a:r>
              <a:rPr lang="en-US" sz="2400">
                <a:effectLst>
                  <a:outerShdw blurRad="38100" dist="38100" dir="2700000" algn="tl">
                    <a:srgbClr val="000000"/>
                  </a:outerShdw>
                </a:effectLst>
              </a:rPr>
              <a:t>the </a:t>
            </a:r>
            <a:r>
              <a:rPr lang="en-US" sz="2400" u="sng">
                <a:effectLst>
                  <a:outerShdw blurRad="38100" dist="38100" dir="2700000" algn="tl">
                    <a:srgbClr val="000000"/>
                  </a:outerShdw>
                </a:effectLst>
              </a:rPr>
              <a:t>conservative</a:t>
            </a:r>
            <a:r>
              <a:rPr lang="en-US" sz="2400">
                <a:effectLst>
                  <a:outerShdw blurRad="38100" dist="38100" dir="2700000" algn="tl">
                    <a:srgbClr val="000000"/>
                  </a:outerShdw>
                </a:effectLst>
              </a:rPr>
              <a:t> approach</a:t>
            </a:r>
            <a:endParaRPr lang="en-US" sz="2400" u="sng">
              <a:effectLst>
                <a:outerShdw blurRad="38100" dist="38100" dir="2700000" algn="tl">
                  <a:srgbClr val="000000"/>
                </a:outerShdw>
              </a:effectLst>
            </a:endParaRPr>
          </a:p>
          <a:p>
            <a:pPr marL="742950" lvl="1" indent="-285750" algn="l">
              <a:spcBef>
                <a:spcPct val="20000"/>
              </a:spcBef>
              <a:buClr>
                <a:srgbClr val="66FFFF"/>
              </a:buClr>
              <a:buSzPct val="125000"/>
              <a:buFontTx/>
              <a:buChar char="•"/>
            </a:pPr>
            <a:r>
              <a:rPr lang="en-US" sz="2400">
                <a:effectLst>
                  <a:outerShdw blurRad="38100" dist="38100" dir="2700000" algn="tl">
                    <a:srgbClr val="000000"/>
                  </a:outerShdw>
                </a:effectLst>
              </a:rPr>
              <a:t>the </a:t>
            </a:r>
            <a:r>
              <a:rPr lang="en-US" sz="2400" u="sng">
                <a:effectLst>
                  <a:outerShdw blurRad="38100" dist="38100" dir="2700000" algn="tl">
                    <a:srgbClr val="000000"/>
                  </a:outerShdw>
                </a:effectLst>
              </a:rPr>
              <a:t>minimax regret</a:t>
            </a:r>
            <a:r>
              <a:rPr lang="en-US" sz="2400">
                <a:effectLst>
                  <a:outerShdw blurRad="38100" dist="38100" dir="2700000" algn="tl">
                    <a:srgbClr val="000000"/>
                  </a:outerShdw>
                </a:effectLst>
              </a:rPr>
              <a:t> approach.  </a:t>
            </a:r>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831850" y="246063"/>
            <a:ext cx="7475538" cy="433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Optimistic Approach</a:t>
            </a:r>
          </a:p>
        </p:txBody>
      </p:sp>
      <p:sp>
        <p:nvSpPr>
          <p:cNvPr id="159747" name="Rectangle 3"/>
          <p:cNvSpPr>
            <a:spLocks noChangeArrowheads="1"/>
          </p:cNvSpPr>
          <p:nvPr/>
        </p:nvSpPr>
        <p:spPr bwMode="auto">
          <a:xfrm>
            <a:off x="693738" y="1108075"/>
            <a:ext cx="7772400" cy="2636838"/>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 </a:t>
            </a:r>
            <a:r>
              <a:rPr lang="en-US" sz="2400" u="sng">
                <a:effectLst>
                  <a:outerShdw blurRad="38100" dist="38100" dir="2700000" algn="tl">
                    <a:srgbClr val="000000"/>
                  </a:outerShdw>
                </a:effectLst>
              </a:rPr>
              <a:t>optimistic approach</a:t>
            </a:r>
            <a:r>
              <a:rPr lang="en-US" sz="2400">
                <a:effectLst>
                  <a:outerShdw blurRad="38100" dist="38100" dir="2700000" algn="tl">
                    <a:srgbClr val="000000"/>
                  </a:outerShdw>
                </a:effectLst>
              </a:rPr>
              <a:t> would be used by an optimistic decision maker.</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 </a:t>
            </a:r>
            <a:r>
              <a:rPr lang="en-US" sz="2400" u="sng">
                <a:effectLst>
                  <a:outerShdw blurRad="38100" dist="38100" dir="2700000" algn="tl">
                    <a:srgbClr val="000000"/>
                  </a:outerShdw>
                </a:effectLst>
              </a:rPr>
              <a:t>decision with the largest possible payoff</a:t>
            </a:r>
            <a:r>
              <a:rPr lang="en-US" sz="2400">
                <a:effectLst>
                  <a:outerShdw blurRad="38100" dist="38100" dir="2700000" algn="tl">
                    <a:srgbClr val="000000"/>
                  </a:outerShdw>
                </a:effectLst>
              </a:rPr>
              <a:t> is chosen.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If the payoff table was in terms of costs, the </a:t>
            </a:r>
            <a:r>
              <a:rPr lang="en-US" sz="2400" u="sng">
                <a:effectLst>
                  <a:outerShdw blurRad="38100" dist="38100" dir="2700000" algn="tl">
                    <a:srgbClr val="000000"/>
                  </a:outerShdw>
                </a:effectLst>
              </a:rPr>
              <a:t>decision with the lowest cost</a:t>
            </a:r>
            <a:r>
              <a:rPr lang="en-US" sz="2400">
                <a:effectLst>
                  <a:outerShdw blurRad="38100" dist="38100" dir="2700000" algn="tl">
                    <a:srgbClr val="000000"/>
                  </a:outerShdw>
                </a:effectLst>
              </a:rPr>
              <a:t> would be chosen.</a:t>
            </a: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5" name="Rectangle 9"/>
          <p:cNvSpPr>
            <a:spLocks noChangeArrowheads="1"/>
          </p:cNvSpPr>
          <p:nvPr/>
        </p:nvSpPr>
        <p:spPr bwMode="auto">
          <a:xfrm>
            <a:off x="3105150" y="2781300"/>
            <a:ext cx="3409950" cy="23622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4578" name="Rectangle 2"/>
          <p:cNvSpPr>
            <a:spLocks noGrp="1" noChangeArrowheads="1"/>
          </p:cNvSpPr>
          <p:nvPr>
            <p:ph type="title"/>
          </p:nvPr>
        </p:nvSpPr>
        <p:spPr>
          <a:noFill/>
          <a:ln/>
        </p:spPr>
        <p:txBody>
          <a:bodyPr lIns="92075" tIns="46038" rIns="92075" bIns="46038"/>
          <a:lstStyle/>
          <a:p>
            <a:r>
              <a:rPr lang="en-US"/>
              <a:t>Example:  Optimistic Approach</a:t>
            </a:r>
          </a:p>
        </p:txBody>
      </p:sp>
      <p:sp>
        <p:nvSpPr>
          <p:cNvPr id="24579" name="Rectangle 3"/>
          <p:cNvSpPr>
            <a:spLocks noGrp="1" noChangeArrowheads="1"/>
          </p:cNvSpPr>
          <p:nvPr>
            <p:ph type="body" idx="1"/>
          </p:nvPr>
        </p:nvSpPr>
        <p:spPr>
          <a:xfrm>
            <a:off x="700088" y="1106488"/>
            <a:ext cx="7862887" cy="3959225"/>
          </a:xfrm>
          <a:noFill/>
          <a:ln/>
        </p:spPr>
        <p:txBody>
          <a:bodyPr lIns="92075" tIns="46038" rIns="92075" bIns="46038"/>
          <a:lstStyle/>
          <a:p>
            <a:pPr>
              <a:buFont typeface="Monotype Sorts" pitchFamily="2" charset="2"/>
              <a:buNone/>
            </a:pPr>
            <a:r>
              <a:rPr lang="en-US" dirty="0"/>
              <a:t>		An optimistic decision maker would use the optimistic (maximax) approach.  We choose the decision that has the largest single value in the payoff table. </a:t>
            </a:r>
          </a:p>
          <a:p>
            <a:pPr>
              <a:buFont typeface="Monotype Sorts" pitchFamily="2" charset="2"/>
              <a:buNone/>
            </a:pPr>
            <a:endParaRPr lang="en-US" sz="1600" dirty="0"/>
          </a:p>
          <a:p>
            <a:pPr>
              <a:lnSpc>
                <a:spcPct val="80000"/>
              </a:lnSpc>
              <a:buFont typeface="Monotype Sorts" pitchFamily="2" charset="2"/>
              <a:buNone/>
            </a:pPr>
            <a:r>
              <a:rPr lang="en-US" dirty="0"/>
              <a:t>			      		     </a:t>
            </a:r>
            <a:r>
              <a:rPr lang="en-US" dirty="0" smtClean="0"/>
              <a:t>Maximum</a:t>
            </a:r>
            <a:endParaRPr lang="en-US" dirty="0"/>
          </a:p>
          <a:p>
            <a:pPr algn="ctr">
              <a:lnSpc>
                <a:spcPct val="80000"/>
              </a:lnSpc>
              <a:buFont typeface="Monotype Sorts" pitchFamily="2" charset="2"/>
              <a:buNone/>
            </a:pPr>
            <a:r>
              <a:rPr lang="en-US" dirty="0"/>
              <a:t> </a:t>
            </a:r>
            <a:r>
              <a:rPr lang="en-US" u="sng" dirty="0"/>
              <a:t>Decision</a:t>
            </a:r>
            <a:r>
              <a:rPr lang="en-US" dirty="0"/>
              <a:t>       </a:t>
            </a:r>
            <a:r>
              <a:rPr lang="en-US" u="sng" dirty="0"/>
              <a:t>Payoff</a:t>
            </a:r>
            <a:endParaRPr lang="en-US" dirty="0"/>
          </a:p>
          <a:p>
            <a:pPr>
              <a:buFont typeface="Monotype Sorts" pitchFamily="2" charset="2"/>
              <a:buNone/>
            </a:pPr>
            <a:r>
              <a:rPr lang="en-US" dirty="0"/>
              <a:t>			     	     </a:t>
            </a:r>
            <a:r>
              <a:rPr lang="en-US" i="1" dirty="0"/>
              <a:t>d</a:t>
            </a:r>
            <a:r>
              <a:rPr lang="en-US" baseline="-25000" dirty="0"/>
              <a:t>1</a:t>
            </a:r>
            <a:r>
              <a:rPr lang="en-US" dirty="0"/>
              <a:t>                  8</a:t>
            </a:r>
          </a:p>
          <a:p>
            <a:pPr>
              <a:buFont typeface="Monotype Sorts" pitchFamily="2" charset="2"/>
              <a:buNone/>
            </a:pPr>
            <a:r>
              <a:rPr lang="en-US" dirty="0"/>
              <a:t>				     </a:t>
            </a:r>
            <a:r>
              <a:rPr lang="en-US" i="1" dirty="0"/>
              <a:t>d</a:t>
            </a:r>
            <a:r>
              <a:rPr lang="en-US" baseline="-25000" dirty="0"/>
              <a:t>2</a:t>
            </a:r>
            <a:r>
              <a:rPr lang="en-US" dirty="0"/>
              <a:t>                14</a:t>
            </a:r>
          </a:p>
          <a:p>
            <a:pPr>
              <a:buFont typeface="Monotype Sorts" pitchFamily="2" charset="2"/>
              <a:buNone/>
            </a:pPr>
            <a:r>
              <a:rPr lang="en-US" dirty="0"/>
              <a:t> 		 		     </a:t>
            </a:r>
            <a:r>
              <a:rPr lang="en-US" i="1" dirty="0"/>
              <a:t>d</a:t>
            </a:r>
            <a:r>
              <a:rPr lang="en-US" baseline="-25000" dirty="0"/>
              <a:t>3</a:t>
            </a:r>
            <a:r>
              <a:rPr lang="en-US" dirty="0"/>
              <a:t>                20</a:t>
            </a:r>
          </a:p>
        </p:txBody>
      </p:sp>
      <p:sp>
        <p:nvSpPr>
          <p:cNvPr id="24580" name="Rectangle 4"/>
          <p:cNvSpPr>
            <a:spLocks noChangeArrowheads="1"/>
          </p:cNvSpPr>
          <p:nvPr/>
        </p:nvSpPr>
        <p:spPr bwMode="auto">
          <a:xfrm>
            <a:off x="4479925" y="3405188"/>
            <a:ext cx="3001963" cy="519112"/>
          </a:xfrm>
          <a:prstGeom prst="rect">
            <a:avLst/>
          </a:prstGeom>
          <a:noFill/>
          <a:ln w="9525">
            <a:noFill/>
            <a:miter lim="800000"/>
            <a:headEnd/>
            <a:tailEnd/>
          </a:ln>
          <a:effectLst/>
        </p:spPr>
        <p:txBody>
          <a:bodyPr wrap="none" anchor="ctr"/>
          <a:lstStyle/>
          <a:p>
            <a:endParaRPr lang="en-US"/>
          </a:p>
        </p:txBody>
      </p:sp>
      <p:sp>
        <p:nvSpPr>
          <p:cNvPr id="24586" name="AutoShape 10"/>
          <p:cNvSpPr>
            <a:spLocks noChangeArrowheads="1"/>
          </p:cNvSpPr>
          <p:nvPr/>
        </p:nvSpPr>
        <p:spPr bwMode="auto">
          <a:xfrm>
            <a:off x="6096000" y="3562350"/>
            <a:ext cx="2228850" cy="1028700"/>
          </a:xfrm>
          <a:prstGeom prst="wedgeEllipseCallout">
            <a:avLst>
              <a:gd name="adj1" fmla="val -63532"/>
              <a:gd name="adj2" fmla="val 67440"/>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sz="2400">
                <a:solidFill>
                  <a:srgbClr val="FFFFFF"/>
                </a:solidFill>
                <a:effectLst>
                  <a:outerShdw blurRad="38100" dist="38100" dir="2700000" algn="tl">
                    <a:srgbClr val="000000"/>
                  </a:outerShdw>
                </a:effectLst>
              </a:rPr>
              <a:t>Maximax</a:t>
            </a:r>
          </a:p>
          <a:p>
            <a:r>
              <a:rPr lang="en-US" sz="2400">
                <a:solidFill>
                  <a:srgbClr val="FFFFFF"/>
                </a:solidFill>
                <a:effectLst>
                  <a:outerShdw blurRad="38100" dist="38100" dir="2700000" algn="tl">
                    <a:srgbClr val="000000"/>
                  </a:outerShdw>
                </a:effectLst>
              </a:rPr>
              <a:t>payoff</a:t>
            </a:r>
          </a:p>
        </p:txBody>
      </p:sp>
      <p:sp>
        <p:nvSpPr>
          <p:cNvPr id="24587" name="AutoShape 11"/>
          <p:cNvSpPr>
            <a:spLocks noChangeArrowheads="1"/>
          </p:cNvSpPr>
          <p:nvPr/>
        </p:nvSpPr>
        <p:spPr bwMode="auto">
          <a:xfrm>
            <a:off x="1104900" y="3562350"/>
            <a:ext cx="2228850" cy="1085850"/>
          </a:xfrm>
          <a:prstGeom prst="wedgeEllipseCallout">
            <a:avLst>
              <a:gd name="adj1" fmla="val 70657"/>
              <a:gd name="adj2" fmla="val 61259"/>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sz="2400">
                <a:solidFill>
                  <a:srgbClr val="FFFFFF"/>
                </a:solidFill>
                <a:effectLst>
                  <a:outerShdw blurRad="38100" dist="38100" dir="2700000" algn="tl">
                    <a:srgbClr val="000000"/>
                  </a:outerShdw>
                </a:effectLst>
              </a:rPr>
              <a:t>Maximaxdecision</a:t>
            </a:r>
          </a:p>
        </p:txBody>
      </p:sp>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ChangeArrowheads="1"/>
          </p:cNvSpPr>
          <p:nvPr/>
        </p:nvSpPr>
        <p:spPr bwMode="auto">
          <a:xfrm>
            <a:off x="831850" y="246063"/>
            <a:ext cx="7475538" cy="433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Conservative Approach</a:t>
            </a:r>
          </a:p>
        </p:txBody>
      </p:sp>
      <p:sp>
        <p:nvSpPr>
          <p:cNvPr id="160771" name="Rectangle 3"/>
          <p:cNvSpPr>
            <a:spLocks noChangeArrowheads="1"/>
          </p:cNvSpPr>
          <p:nvPr/>
        </p:nvSpPr>
        <p:spPr bwMode="auto">
          <a:xfrm>
            <a:off x="700088" y="1106488"/>
            <a:ext cx="7456487" cy="4311650"/>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 </a:t>
            </a:r>
            <a:r>
              <a:rPr lang="en-US" sz="2400" u="sng">
                <a:effectLst>
                  <a:outerShdw blurRad="38100" dist="38100" dir="2700000" algn="tl">
                    <a:srgbClr val="000000"/>
                  </a:outerShdw>
                </a:effectLst>
              </a:rPr>
              <a:t>conservative approach</a:t>
            </a:r>
            <a:r>
              <a:rPr lang="en-US" sz="2400">
                <a:effectLst>
                  <a:outerShdw blurRad="38100" dist="38100" dir="2700000" algn="tl">
                    <a:srgbClr val="000000"/>
                  </a:outerShdw>
                </a:effectLst>
              </a:rPr>
              <a:t> would be used by a conservative decision maker.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For each decision the minimum payoff is listed and then the decision corresponding to the maximum of these minimum payoffs is selected.  (Hence, the </a:t>
            </a:r>
            <a:r>
              <a:rPr lang="en-US" sz="2400" u="sng">
                <a:effectLst>
                  <a:outerShdw blurRad="38100" dist="38100" dir="2700000" algn="tl">
                    <a:srgbClr val="000000"/>
                  </a:outerShdw>
                </a:effectLst>
              </a:rPr>
              <a:t>minimum possible payoff is maximized</a:t>
            </a:r>
            <a:r>
              <a:rPr lang="en-US" sz="2400">
                <a:effectLst>
                  <a:outerShdw blurRad="38100" dist="38100" dir="2700000" algn="tl">
                    <a:srgbClr val="000000"/>
                  </a:outerShdw>
                </a:effectLst>
              </a:rPr>
              <a:t>.)</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If the payoff was in terms of costs, the maximum costs would be determined for each decision and then the decision corresponding to the minimum of these maximum costs is selected.  (Hence, the </a:t>
            </a:r>
            <a:r>
              <a:rPr lang="en-US" sz="2400" u="sng">
                <a:effectLst>
                  <a:outerShdw blurRad="38100" dist="38100" dir="2700000" algn="tl">
                    <a:srgbClr val="000000"/>
                  </a:outerShdw>
                </a:effectLst>
              </a:rPr>
              <a:t>maximum possible cost is minimized</a:t>
            </a:r>
            <a:r>
              <a:rPr lang="en-US" sz="2400">
                <a:effectLst>
                  <a:outerShdw blurRad="38100" dist="38100" dir="2700000" algn="tl">
                    <a:srgbClr val="000000"/>
                  </a:outerShdw>
                </a:effectLst>
              </a:rPr>
              <a:t>.)</a:t>
            </a: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20" name="Rectangle 8"/>
          <p:cNvSpPr>
            <a:spLocks noChangeArrowheads="1"/>
          </p:cNvSpPr>
          <p:nvPr/>
        </p:nvSpPr>
        <p:spPr bwMode="auto">
          <a:xfrm>
            <a:off x="3124200" y="2781300"/>
            <a:ext cx="3371850" cy="2438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90116" name="Rectangle 4"/>
          <p:cNvSpPr>
            <a:spLocks noGrp="1" noChangeArrowheads="1"/>
          </p:cNvSpPr>
          <p:nvPr>
            <p:ph type="title"/>
          </p:nvPr>
        </p:nvSpPr>
        <p:spPr>
          <a:noFill/>
          <a:ln/>
        </p:spPr>
        <p:txBody>
          <a:bodyPr lIns="92075" tIns="46038" rIns="92075" bIns="46038"/>
          <a:lstStyle/>
          <a:p>
            <a:r>
              <a:rPr lang="en-US"/>
              <a:t>Example:  Conservative Approach</a:t>
            </a:r>
          </a:p>
        </p:txBody>
      </p:sp>
      <p:sp>
        <p:nvSpPr>
          <p:cNvPr id="90117" name="Rectangle 5"/>
          <p:cNvSpPr>
            <a:spLocks noGrp="1" noChangeArrowheads="1"/>
          </p:cNvSpPr>
          <p:nvPr>
            <p:ph type="body" idx="1"/>
          </p:nvPr>
        </p:nvSpPr>
        <p:spPr>
          <a:xfrm>
            <a:off x="700088" y="1106488"/>
            <a:ext cx="7862887" cy="4060825"/>
          </a:xfrm>
          <a:noFill/>
          <a:ln/>
        </p:spPr>
        <p:txBody>
          <a:bodyPr lIns="92075" tIns="46038" rIns="92075" bIns="46038"/>
          <a:lstStyle/>
          <a:p>
            <a:pPr>
              <a:buFont typeface="Monotype Sorts" pitchFamily="2" charset="2"/>
              <a:buNone/>
            </a:pPr>
            <a:r>
              <a:rPr lang="en-US" dirty="0"/>
              <a:t>		A conservative decision maker would use the conservative (maximin) approach.  List the minimum payoff for each decision.  Choose the decision with the maximum of these minimum payoffs.</a:t>
            </a:r>
          </a:p>
          <a:p>
            <a:pPr>
              <a:buFont typeface="Monotype Sorts" pitchFamily="2" charset="2"/>
              <a:buNone/>
            </a:pPr>
            <a:endParaRPr lang="en-US" sz="1200" dirty="0"/>
          </a:p>
          <a:p>
            <a:pPr>
              <a:buFont typeface="Monotype Sorts" pitchFamily="2" charset="2"/>
              <a:buNone/>
            </a:pPr>
            <a:r>
              <a:rPr lang="en-US" dirty="0"/>
              <a:t>                    			     </a:t>
            </a:r>
            <a:r>
              <a:rPr lang="en-US" dirty="0" smtClean="0"/>
              <a:t>Minimum</a:t>
            </a:r>
            <a:endParaRPr lang="en-US" dirty="0"/>
          </a:p>
          <a:p>
            <a:pPr algn="ctr">
              <a:buFont typeface="Monotype Sorts" pitchFamily="2" charset="2"/>
              <a:buNone/>
            </a:pPr>
            <a:r>
              <a:rPr lang="en-US" dirty="0"/>
              <a:t> </a:t>
            </a:r>
            <a:r>
              <a:rPr lang="en-US" u="sng" dirty="0"/>
              <a:t>Decision</a:t>
            </a:r>
            <a:r>
              <a:rPr lang="en-US" dirty="0"/>
              <a:t>       </a:t>
            </a:r>
            <a:r>
              <a:rPr lang="en-US" u="sng" dirty="0"/>
              <a:t>Payoff</a:t>
            </a:r>
            <a:endParaRPr lang="en-US" dirty="0"/>
          </a:p>
          <a:p>
            <a:pPr>
              <a:buFont typeface="Monotype Sorts" pitchFamily="2" charset="2"/>
              <a:buNone/>
            </a:pPr>
            <a:r>
              <a:rPr lang="en-US" dirty="0"/>
              <a:t>			     	     </a:t>
            </a:r>
            <a:r>
              <a:rPr lang="en-US" i="1" dirty="0"/>
              <a:t>d</a:t>
            </a:r>
            <a:r>
              <a:rPr lang="en-US" baseline="-25000" dirty="0"/>
              <a:t>1</a:t>
            </a:r>
            <a:r>
              <a:rPr lang="en-US" dirty="0"/>
              <a:t>                 7</a:t>
            </a:r>
          </a:p>
          <a:p>
            <a:pPr>
              <a:buFont typeface="Monotype Sorts" pitchFamily="2" charset="2"/>
              <a:buNone/>
            </a:pPr>
            <a:r>
              <a:rPr lang="en-US" dirty="0"/>
              <a:t>				     </a:t>
            </a:r>
            <a:r>
              <a:rPr lang="en-US" i="1" dirty="0"/>
              <a:t>d</a:t>
            </a:r>
            <a:r>
              <a:rPr lang="en-US" baseline="-25000" dirty="0"/>
              <a:t>2</a:t>
            </a:r>
            <a:r>
              <a:rPr lang="en-US" dirty="0"/>
              <a:t>                 5</a:t>
            </a:r>
          </a:p>
          <a:p>
            <a:pPr>
              <a:buFont typeface="Monotype Sorts" pitchFamily="2" charset="2"/>
              <a:buNone/>
            </a:pPr>
            <a:r>
              <a:rPr lang="en-US" dirty="0"/>
              <a:t>                                  	     </a:t>
            </a:r>
            <a:r>
              <a:rPr lang="en-US" i="1" dirty="0"/>
              <a:t>d</a:t>
            </a:r>
            <a:r>
              <a:rPr lang="en-US" baseline="-25000" dirty="0"/>
              <a:t>3</a:t>
            </a:r>
            <a:r>
              <a:rPr lang="en-US" dirty="0"/>
              <a:t>                -9</a:t>
            </a:r>
          </a:p>
        </p:txBody>
      </p:sp>
      <p:sp>
        <p:nvSpPr>
          <p:cNvPr id="90123" name="AutoShape 11"/>
          <p:cNvSpPr>
            <a:spLocks noChangeArrowheads="1"/>
          </p:cNvSpPr>
          <p:nvPr/>
        </p:nvSpPr>
        <p:spPr bwMode="auto">
          <a:xfrm>
            <a:off x="965200" y="2749550"/>
            <a:ext cx="2228850" cy="1085850"/>
          </a:xfrm>
          <a:prstGeom prst="wedgeEllipseCallout">
            <a:avLst>
              <a:gd name="adj1" fmla="val 76639"/>
              <a:gd name="adj2" fmla="val 62426"/>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sz="2400">
                <a:solidFill>
                  <a:srgbClr val="FFFFFF"/>
                </a:solidFill>
                <a:effectLst>
                  <a:outerShdw blurRad="38100" dist="38100" dir="2700000" algn="tl">
                    <a:srgbClr val="000000"/>
                  </a:outerShdw>
                </a:effectLst>
              </a:rPr>
              <a:t>Maximin</a:t>
            </a:r>
          </a:p>
          <a:p>
            <a:r>
              <a:rPr lang="en-US" sz="2400">
                <a:solidFill>
                  <a:srgbClr val="FFFFFF"/>
                </a:solidFill>
                <a:effectLst>
                  <a:outerShdw blurRad="38100" dist="38100" dir="2700000" algn="tl">
                    <a:srgbClr val="000000"/>
                  </a:outerShdw>
                </a:effectLst>
              </a:rPr>
              <a:t>decision</a:t>
            </a:r>
          </a:p>
        </p:txBody>
      </p:sp>
      <p:sp>
        <p:nvSpPr>
          <p:cNvPr id="90124" name="AutoShape 12"/>
          <p:cNvSpPr>
            <a:spLocks noChangeArrowheads="1"/>
          </p:cNvSpPr>
          <p:nvPr/>
        </p:nvSpPr>
        <p:spPr bwMode="auto">
          <a:xfrm>
            <a:off x="6248400" y="3016250"/>
            <a:ext cx="2228850" cy="1028700"/>
          </a:xfrm>
          <a:prstGeom prst="wedgeEllipseCallout">
            <a:avLst>
              <a:gd name="adj1" fmla="val -71796"/>
              <a:gd name="adj2" fmla="val 39662"/>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sz="2400" dirty="0">
                <a:solidFill>
                  <a:srgbClr val="FFFFFF"/>
                </a:solidFill>
                <a:effectLst>
                  <a:outerShdw blurRad="38100" dist="38100" dir="2700000" algn="tl">
                    <a:srgbClr val="000000"/>
                  </a:outerShdw>
                </a:effectLst>
              </a:rPr>
              <a:t>Maximin</a:t>
            </a:r>
          </a:p>
          <a:p>
            <a:r>
              <a:rPr lang="en-US" sz="2400" dirty="0">
                <a:solidFill>
                  <a:srgbClr val="FFFFFF"/>
                </a:solidFill>
                <a:effectLst>
                  <a:outerShdw blurRad="38100" dist="38100" dir="2700000" algn="tl">
                    <a:srgbClr val="000000"/>
                  </a:outerShdw>
                </a:effectLst>
              </a:rPr>
              <a:t>payoff</a:t>
            </a: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831850" y="211138"/>
            <a:ext cx="7475538" cy="5095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Minimax Regret Approach</a:t>
            </a:r>
          </a:p>
        </p:txBody>
      </p:sp>
      <p:sp>
        <p:nvSpPr>
          <p:cNvPr id="158723" name="Rectangle 3"/>
          <p:cNvSpPr>
            <a:spLocks noChangeArrowheads="1"/>
          </p:cNvSpPr>
          <p:nvPr/>
        </p:nvSpPr>
        <p:spPr bwMode="auto">
          <a:xfrm>
            <a:off x="700088" y="1106488"/>
            <a:ext cx="7735887" cy="4154487"/>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 minimax regret approach requires the construction of a </a:t>
            </a:r>
            <a:r>
              <a:rPr lang="en-US" sz="2400" u="sng">
                <a:effectLst>
                  <a:outerShdw blurRad="38100" dist="38100" dir="2700000" algn="tl">
                    <a:srgbClr val="000000"/>
                  </a:outerShdw>
                </a:effectLst>
              </a:rPr>
              <a:t>regret table</a:t>
            </a:r>
            <a:r>
              <a:rPr lang="en-US" sz="2400">
                <a:effectLst>
                  <a:outerShdw blurRad="38100" dist="38100" dir="2700000" algn="tl">
                    <a:srgbClr val="000000"/>
                  </a:outerShdw>
                </a:effectLst>
              </a:rPr>
              <a:t> or an </a:t>
            </a:r>
            <a:r>
              <a:rPr lang="en-US" sz="2400" u="sng">
                <a:effectLst>
                  <a:outerShdw blurRad="38100" dist="38100" dir="2700000" algn="tl">
                    <a:srgbClr val="000000"/>
                  </a:outerShdw>
                </a:effectLst>
              </a:rPr>
              <a:t>opportunity loss table</a:t>
            </a:r>
            <a:r>
              <a:rPr lang="en-US" sz="240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This is done by calculating for each state of nature the difference between each payoff and the largest payoff for that state of nature.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Then, using this regret table, the maximum regret for each possible decision is listed.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 decision chosen is the one corresponding to the </a:t>
            </a:r>
            <a:r>
              <a:rPr lang="en-US" sz="2400" u="sng">
                <a:effectLst>
                  <a:outerShdw blurRad="38100" dist="38100" dir="2700000" algn="tl">
                    <a:srgbClr val="000000"/>
                  </a:outerShdw>
                </a:effectLst>
              </a:rPr>
              <a:t>minimum of the maximum regrets</a:t>
            </a:r>
            <a:r>
              <a:rPr lang="en-US" sz="2400">
                <a:effectLst>
                  <a:outerShdw blurRad="38100" dist="38100" dir="2700000" algn="tl">
                    <a:srgbClr val="000000"/>
                  </a:outerShdw>
                </a:effectLst>
              </a:rPr>
              <a:t>.</a:t>
            </a: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41" name="Rectangle 17"/>
          <p:cNvSpPr>
            <a:spLocks noChangeArrowheads="1"/>
          </p:cNvSpPr>
          <p:nvPr/>
        </p:nvSpPr>
        <p:spPr bwMode="auto">
          <a:xfrm>
            <a:off x="711200" y="2679700"/>
            <a:ext cx="7943850" cy="31623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6627" name="Rectangle 3"/>
          <p:cNvSpPr>
            <a:spLocks noGrp="1" noChangeArrowheads="1"/>
          </p:cNvSpPr>
          <p:nvPr>
            <p:ph type="body" idx="1"/>
          </p:nvPr>
        </p:nvSpPr>
        <p:spPr>
          <a:xfrm>
            <a:off x="514350" y="1049338"/>
            <a:ext cx="8128000" cy="5238750"/>
          </a:xfrm>
          <a:noFill/>
          <a:ln/>
        </p:spPr>
        <p:txBody>
          <a:bodyPr lIns="92075" tIns="46038" rIns="92075" bIns="46038"/>
          <a:lstStyle/>
          <a:p>
            <a:pPr>
              <a:buFont typeface="Monotype Sorts" pitchFamily="2" charset="2"/>
              <a:buNone/>
            </a:pPr>
            <a:r>
              <a:rPr lang="en-US" dirty="0"/>
              <a:t>		For the </a:t>
            </a:r>
            <a:r>
              <a:rPr lang="en-US" dirty="0" err="1"/>
              <a:t>minimax</a:t>
            </a:r>
            <a:r>
              <a:rPr lang="en-US" dirty="0"/>
              <a:t> regret approach, first compute a regret table by subtracting each payoff in a column from the largest payoff in that column.  In this example, in the first column subtract 8, 14, and 20 from 20;  etc. </a:t>
            </a:r>
          </a:p>
          <a:p>
            <a:pPr>
              <a:buFont typeface="Monotype Sorts" pitchFamily="2" charset="2"/>
              <a:buNone/>
            </a:pPr>
            <a:endParaRPr lang="en-US" sz="1100" dirty="0"/>
          </a:p>
          <a:p>
            <a:pPr algn="ctr">
              <a:buFont typeface="Monotype Sorts" pitchFamily="2" charset="2"/>
              <a:buNone/>
            </a:pPr>
            <a:r>
              <a:rPr lang="en-US" dirty="0"/>
              <a:t>				      </a:t>
            </a:r>
            <a:r>
              <a:rPr lang="en-US" u="sng" dirty="0"/>
              <a:t>States of Nature</a:t>
            </a:r>
          </a:p>
          <a:p>
            <a:pPr algn="ctr">
              <a:buFont typeface="Monotype Sorts" pitchFamily="2" charset="2"/>
              <a:buNone/>
            </a:pPr>
            <a:r>
              <a:rPr lang="en-US" dirty="0"/>
              <a:t>			                 Strong Demand   Weak Demand</a:t>
            </a:r>
          </a:p>
          <a:p>
            <a:pPr>
              <a:buFont typeface="Monotype Sorts" pitchFamily="2" charset="2"/>
              <a:buNone/>
            </a:pPr>
            <a:r>
              <a:rPr lang="en-US" dirty="0"/>
              <a:t>    </a:t>
            </a:r>
            <a:r>
              <a:rPr lang="en-US" u="sng" dirty="0"/>
              <a:t>Decision Alternative</a:t>
            </a:r>
            <a:r>
              <a:rPr lang="en-US" dirty="0"/>
              <a:t>	             </a:t>
            </a:r>
            <a:r>
              <a:rPr lang="en-US" i="1" dirty="0"/>
              <a:t>s</a:t>
            </a:r>
            <a:r>
              <a:rPr lang="en-US" baseline="-25000" dirty="0"/>
              <a:t>1</a:t>
            </a:r>
            <a:r>
              <a:rPr lang="en-US" dirty="0"/>
              <a:t>        		 </a:t>
            </a:r>
            <a:r>
              <a:rPr lang="en-US" i="1" dirty="0"/>
              <a:t>s</a:t>
            </a:r>
            <a:r>
              <a:rPr lang="en-US" baseline="-25000" dirty="0"/>
              <a:t>2</a:t>
            </a:r>
            <a:endParaRPr lang="en-US" dirty="0"/>
          </a:p>
          <a:p>
            <a:pPr>
              <a:buFont typeface="Monotype Sorts" pitchFamily="2" charset="2"/>
              <a:buNone/>
            </a:pPr>
            <a:r>
              <a:rPr lang="en-US" sz="1200" dirty="0"/>
              <a:t>                               	</a:t>
            </a:r>
          </a:p>
          <a:p>
            <a:pPr>
              <a:buFont typeface="Monotype Sorts" pitchFamily="2" charset="2"/>
              <a:buNone/>
            </a:pPr>
            <a:r>
              <a:rPr lang="en-US" dirty="0"/>
              <a:t>     Small complex, </a:t>
            </a:r>
            <a:r>
              <a:rPr lang="en-US" i="1" dirty="0"/>
              <a:t>d</a:t>
            </a:r>
            <a:r>
              <a:rPr lang="en-US" baseline="-25000" dirty="0"/>
              <a:t>1</a:t>
            </a:r>
            <a:r>
              <a:rPr lang="en-US" dirty="0"/>
              <a:t>        		12       		  0</a:t>
            </a:r>
          </a:p>
          <a:p>
            <a:pPr>
              <a:buFont typeface="Monotype Sorts" pitchFamily="2" charset="2"/>
              <a:buNone/>
            </a:pPr>
            <a:r>
              <a:rPr lang="en-US" dirty="0"/>
              <a:t>     Medium complex, </a:t>
            </a:r>
            <a:r>
              <a:rPr lang="en-US" i="1" dirty="0"/>
              <a:t>d</a:t>
            </a:r>
            <a:r>
              <a:rPr lang="en-US" baseline="-25000" dirty="0"/>
              <a:t>2</a:t>
            </a:r>
            <a:r>
              <a:rPr lang="en-US" dirty="0"/>
              <a:t>      		  6       		  2</a:t>
            </a:r>
          </a:p>
          <a:p>
            <a:pPr>
              <a:buFont typeface="Monotype Sorts" pitchFamily="2" charset="2"/>
              <a:buNone/>
            </a:pPr>
            <a:r>
              <a:rPr lang="en-US" dirty="0"/>
              <a:t>     Large complex, </a:t>
            </a:r>
            <a:r>
              <a:rPr lang="en-US" i="1" dirty="0"/>
              <a:t>d</a:t>
            </a:r>
            <a:r>
              <a:rPr lang="en-US" baseline="-25000" dirty="0"/>
              <a:t>3</a:t>
            </a:r>
            <a:r>
              <a:rPr lang="en-US" dirty="0"/>
              <a:t>      		  0     		16</a:t>
            </a:r>
          </a:p>
          <a:p>
            <a:pPr>
              <a:buFont typeface="Monotype Sorts" pitchFamily="2" charset="2"/>
              <a:buNone/>
            </a:pPr>
            <a:endParaRPr lang="en-US" sz="1200" dirty="0"/>
          </a:p>
        </p:txBody>
      </p:sp>
      <p:sp>
        <p:nvSpPr>
          <p:cNvPr id="26634" name="Rectangle 10"/>
          <p:cNvSpPr>
            <a:spLocks noGrp="1" noChangeArrowheads="1"/>
          </p:cNvSpPr>
          <p:nvPr>
            <p:ph type="title"/>
          </p:nvPr>
        </p:nvSpPr>
        <p:spPr>
          <a:noFill/>
          <a:ln/>
        </p:spPr>
        <p:txBody>
          <a:bodyPr lIns="92075" tIns="46038" rIns="92075" bIns="46038"/>
          <a:lstStyle/>
          <a:p>
            <a:r>
              <a:rPr lang="en-US"/>
              <a:t>Example:  Minimax Regret Approach</a:t>
            </a:r>
          </a:p>
        </p:txBody>
      </p:sp>
      <p:grpSp>
        <p:nvGrpSpPr>
          <p:cNvPr id="26637" name="Group 13"/>
          <p:cNvGrpSpPr>
            <a:grpSpLocks/>
          </p:cNvGrpSpPr>
          <p:nvPr/>
        </p:nvGrpSpPr>
        <p:grpSpPr bwMode="auto">
          <a:xfrm>
            <a:off x="3978275" y="4224338"/>
            <a:ext cx="4402138" cy="1412875"/>
            <a:chOff x="2267" y="2367"/>
            <a:chExt cx="1296" cy="1008"/>
          </a:xfrm>
        </p:grpSpPr>
        <p:sp>
          <p:nvSpPr>
            <p:cNvPr id="26638" name="Line 14"/>
            <p:cNvSpPr>
              <a:spLocks noChangeShapeType="1"/>
            </p:cNvSpPr>
            <p:nvPr/>
          </p:nvSpPr>
          <p:spPr bwMode="auto">
            <a:xfrm>
              <a:off x="2268" y="2367"/>
              <a:ext cx="1295"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6639" name="Line 15"/>
            <p:cNvSpPr>
              <a:spLocks noChangeShapeType="1"/>
            </p:cNvSpPr>
            <p:nvPr/>
          </p:nvSpPr>
          <p:spPr bwMode="auto">
            <a:xfrm>
              <a:off x="2267" y="2368"/>
              <a:ext cx="0" cy="1007"/>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grpSp>
      <p:sp>
        <p:nvSpPr>
          <p:cNvPr id="26640" name="Text Box 16"/>
          <p:cNvSpPr txBox="1">
            <a:spLocks noChangeArrowheads="1"/>
          </p:cNvSpPr>
          <p:nvPr/>
        </p:nvSpPr>
        <p:spPr bwMode="auto">
          <a:xfrm>
            <a:off x="960438" y="3238500"/>
            <a:ext cx="2271712" cy="439738"/>
          </a:xfrm>
          <a:prstGeom prst="rect">
            <a:avLst/>
          </a:prstGeom>
          <a:solidFill>
            <a:srgbClr val="666699"/>
          </a:soli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en-US">
                <a:solidFill>
                  <a:srgbClr val="66FFFF"/>
                </a:solidFill>
                <a:effectLst>
                  <a:outerShdw blurRad="38100" dist="38100" dir="2700000" algn="tl">
                    <a:srgbClr val="000000"/>
                  </a:outerShdw>
                </a:effectLst>
              </a:rPr>
              <a:t>REGRET TABLE</a:t>
            </a:r>
          </a:p>
        </p:txBody>
      </p:sp>
    </p:spTree>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8" name="Rectangle 6"/>
          <p:cNvSpPr>
            <a:spLocks noChangeArrowheads="1"/>
          </p:cNvSpPr>
          <p:nvPr/>
        </p:nvSpPr>
        <p:spPr bwMode="auto">
          <a:xfrm>
            <a:off x="3028950" y="2343150"/>
            <a:ext cx="3409950" cy="2495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8675" name="Rectangle 3"/>
          <p:cNvSpPr>
            <a:spLocks noGrp="1" noChangeArrowheads="1"/>
          </p:cNvSpPr>
          <p:nvPr>
            <p:ph type="body" idx="1"/>
          </p:nvPr>
        </p:nvSpPr>
        <p:spPr>
          <a:xfrm>
            <a:off x="700088" y="1106488"/>
            <a:ext cx="7862887" cy="3641725"/>
          </a:xfrm>
          <a:noFill/>
          <a:ln/>
        </p:spPr>
        <p:txBody>
          <a:bodyPr lIns="92075" tIns="46038" rIns="92075" bIns="46038"/>
          <a:lstStyle/>
          <a:p>
            <a:pPr>
              <a:buFont typeface="Monotype Sorts" pitchFamily="2" charset="2"/>
              <a:buNone/>
            </a:pPr>
            <a:r>
              <a:rPr lang="en-US"/>
              <a:t>		For each decision list the maximum regret.  Choose the decision with the minimum of these values.</a:t>
            </a:r>
          </a:p>
          <a:p>
            <a:pPr>
              <a:buFont typeface="Monotype Sorts" pitchFamily="2" charset="2"/>
              <a:buNone/>
            </a:pPr>
            <a:r>
              <a:rPr lang="en-US" sz="1600"/>
              <a:t>                              </a:t>
            </a:r>
          </a:p>
          <a:p>
            <a:pPr>
              <a:lnSpc>
                <a:spcPct val="80000"/>
              </a:lnSpc>
              <a:buFont typeface="Monotype Sorts" pitchFamily="2" charset="2"/>
              <a:buNone/>
            </a:pPr>
            <a:r>
              <a:rPr lang="en-US"/>
              <a:t>					    Maximum</a:t>
            </a:r>
          </a:p>
          <a:p>
            <a:pPr>
              <a:lnSpc>
                <a:spcPct val="80000"/>
              </a:lnSpc>
              <a:buFont typeface="Monotype Sorts" pitchFamily="2" charset="2"/>
              <a:buNone/>
            </a:pPr>
            <a:r>
              <a:rPr lang="en-US"/>
              <a:t>                                 </a:t>
            </a:r>
            <a:r>
              <a:rPr lang="en-US" u="sng"/>
              <a:t>Decision</a:t>
            </a:r>
            <a:r>
              <a:rPr lang="en-US"/>
              <a:t>       </a:t>
            </a:r>
            <a:r>
              <a:rPr lang="en-US" u="sng"/>
              <a:t>Regret</a:t>
            </a:r>
            <a:endParaRPr lang="en-US"/>
          </a:p>
          <a:p>
            <a:pPr>
              <a:buFont typeface="Monotype Sorts" pitchFamily="2" charset="2"/>
              <a:buNone/>
            </a:pPr>
            <a:r>
              <a:rPr lang="en-US"/>
              <a:t> 	 		    </a:t>
            </a:r>
            <a:r>
              <a:rPr lang="en-US" baseline="-25000"/>
              <a:t>            </a:t>
            </a:r>
            <a:r>
              <a:rPr lang="en-US"/>
              <a:t>   </a:t>
            </a:r>
            <a:r>
              <a:rPr lang="en-US" i="1"/>
              <a:t>d</a:t>
            </a:r>
            <a:r>
              <a:rPr lang="en-US" baseline="-25000"/>
              <a:t>1</a:t>
            </a:r>
            <a:r>
              <a:rPr lang="en-US"/>
              <a:t>                  12</a:t>
            </a:r>
          </a:p>
          <a:p>
            <a:pPr>
              <a:buFont typeface="Monotype Sorts" pitchFamily="2" charset="2"/>
              <a:buNone/>
            </a:pPr>
            <a:r>
              <a:rPr lang="en-US"/>
              <a:t>                                       </a:t>
            </a:r>
            <a:r>
              <a:rPr lang="en-US" i="1"/>
              <a:t>d</a:t>
            </a:r>
            <a:r>
              <a:rPr lang="en-US" baseline="-25000"/>
              <a:t>2</a:t>
            </a:r>
            <a:r>
              <a:rPr lang="en-US"/>
              <a:t>                    6</a:t>
            </a:r>
          </a:p>
          <a:p>
            <a:pPr>
              <a:buFont typeface="Monotype Sorts" pitchFamily="2" charset="2"/>
              <a:buNone/>
            </a:pPr>
            <a:r>
              <a:rPr lang="en-US"/>
              <a:t>                                       </a:t>
            </a:r>
            <a:r>
              <a:rPr lang="en-US" i="1"/>
              <a:t>d</a:t>
            </a:r>
            <a:r>
              <a:rPr lang="en-US" baseline="-25000"/>
              <a:t>3</a:t>
            </a:r>
            <a:r>
              <a:rPr lang="en-US"/>
              <a:t>                  16      </a:t>
            </a:r>
          </a:p>
        </p:txBody>
      </p:sp>
      <p:sp>
        <p:nvSpPr>
          <p:cNvPr id="28674" name="Rectangle 2"/>
          <p:cNvSpPr>
            <a:spLocks noGrp="1" noChangeArrowheads="1"/>
          </p:cNvSpPr>
          <p:nvPr>
            <p:ph type="title"/>
          </p:nvPr>
        </p:nvSpPr>
        <p:spPr>
          <a:noFill/>
          <a:ln/>
        </p:spPr>
        <p:txBody>
          <a:bodyPr lIns="92075" tIns="46038" rIns="92075" bIns="46038"/>
          <a:lstStyle/>
          <a:p>
            <a:r>
              <a:rPr lang="en-US"/>
              <a:t>Example:  Minimax Regret Approach</a:t>
            </a:r>
          </a:p>
        </p:txBody>
      </p:sp>
      <p:sp>
        <p:nvSpPr>
          <p:cNvPr id="28679" name="AutoShape 7"/>
          <p:cNvSpPr>
            <a:spLocks noChangeArrowheads="1"/>
          </p:cNvSpPr>
          <p:nvPr/>
        </p:nvSpPr>
        <p:spPr bwMode="auto">
          <a:xfrm>
            <a:off x="996950" y="4108450"/>
            <a:ext cx="2228850" cy="1085850"/>
          </a:xfrm>
          <a:prstGeom prst="wedgeEllipseCallout">
            <a:avLst>
              <a:gd name="adj1" fmla="val 68944"/>
              <a:gd name="adj2" fmla="val -56287"/>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sz="2400">
                <a:solidFill>
                  <a:srgbClr val="FFFFFF"/>
                </a:solidFill>
                <a:effectLst>
                  <a:outerShdw blurRad="38100" dist="38100" dir="2700000" algn="tl">
                    <a:srgbClr val="000000"/>
                  </a:outerShdw>
                </a:effectLst>
              </a:rPr>
              <a:t>Minimax</a:t>
            </a:r>
          </a:p>
          <a:p>
            <a:r>
              <a:rPr lang="en-US" sz="2400">
                <a:solidFill>
                  <a:srgbClr val="FFFFFF"/>
                </a:solidFill>
                <a:effectLst>
                  <a:outerShdw blurRad="38100" dist="38100" dir="2700000" algn="tl">
                    <a:srgbClr val="000000"/>
                  </a:outerShdw>
                </a:effectLst>
              </a:rPr>
              <a:t>decision</a:t>
            </a:r>
          </a:p>
        </p:txBody>
      </p:sp>
      <p:sp>
        <p:nvSpPr>
          <p:cNvPr id="28680" name="AutoShape 8"/>
          <p:cNvSpPr>
            <a:spLocks noChangeArrowheads="1"/>
          </p:cNvSpPr>
          <p:nvPr/>
        </p:nvSpPr>
        <p:spPr bwMode="auto">
          <a:xfrm>
            <a:off x="6343650" y="4095750"/>
            <a:ext cx="2228850" cy="1028700"/>
          </a:xfrm>
          <a:prstGeom prst="wedgeEllipseCallout">
            <a:avLst>
              <a:gd name="adj1" fmla="val -75500"/>
              <a:gd name="adj2" fmla="val -57255"/>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sz="2400">
                <a:solidFill>
                  <a:srgbClr val="FFFFFF"/>
                </a:solidFill>
                <a:effectLst>
                  <a:outerShdw blurRad="38100" dist="38100" dir="2700000" algn="tl">
                    <a:srgbClr val="000000"/>
                  </a:outerShdw>
                </a:effectLst>
              </a:rPr>
              <a:t>Minimax</a:t>
            </a:r>
          </a:p>
          <a:p>
            <a:r>
              <a:rPr lang="en-US" sz="2400">
                <a:solidFill>
                  <a:srgbClr val="FFFFFF"/>
                </a:solidFill>
                <a:effectLst>
                  <a:outerShdw blurRad="38100" dist="38100" dir="2700000" algn="tl">
                    <a:srgbClr val="000000"/>
                  </a:outerShdw>
                </a:effectLst>
              </a:rPr>
              <a:t>regret</a:t>
            </a:r>
          </a:p>
        </p:txBody>
      </p:sp>
    </p:spTree>
  </p:cSld>
  <p:clrMapOvr>
    <a:masterClrMapping/>
  </p:clrMapOvr>
  <p:transition spd="med">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30263" y="169863"/>
            <a:ext cx="7475537" cy="585787"/>
          </a:xfrm>
          <a:noFill/>
          <a:ln/>
        </p:spPr>
        <p:txBody>
          <a:bodyPr lIns="92075" tIns="46038" rIns="92075" bIns="46038"/>
          <a:lstStyle/>
          <a:p>
            <a:r>
              <a:rPr lang="en-US"/>
              <a:t>Decision Making with Probabilities</a:t>
            </a:r>
          </a:p>
        </p:txBody>
      </p:sp>
      <p:sp>
        <p:nvSpPr>
          <p:cNvPr id="30723" name="Rectangle 3"/>
          <p:cNvSpPr>
            <a:spLocks noGrp="1" noChangeArrowheads="1"/>
          </p:cNvSpPr>
          <p:nvPr>
            <p:ph type="body" idx="1"/>
          </p:nvPr>
        </p:nvSpPr>
        <p:spPr>
          <a:xfrm>
            <a:off x="700088" y="1106488"/>
            <a:ext cx="7786687" cy="4383087"/>
          </a:xfrm>
          <a:noFill/>
          <a:ln/>
        </p:spPr>
        <p:txBody>
          <a:bodyPr lIns="92075" tIns="46038" rIns="92075" bIns="46038"/>
          <a:lstStyle/>
          <a:p>
            <a:r>
              <a:rPr lang="en-US">
                <a:solidFill>
                  <a:srgbClr val="66FFFF"/>
                </a:solidFill>
              </a:rPr>
              <a:t>Expected Value Approach</a:t>
            </a:r>
          </a:p>
          <a:p>
            <a:pPr lvl="1"/>
            <a:r>
              <a:rPr lang="en-US"/>
              <a:t>If probabilistic information regarding the states of nature is available, one may use the </a:t>
            </a:r>
            <a:r>
              <a:rPr lang="en-US" u="sng"/>
              <a:t>expected value (EV) approach</a:t>
            </a:r>
            <a:r>
              <a:rPr lang="en-US"/>
              <a:t>.   </a:t>
            </a:r>
          </a:p>
          <a:p>
            <a:pPr lvl="1"/>
            <a:r>
              <a:rPr lang="en-US"/>
              <a:t>Here the expected return for each decision is calculated by summing the products of the payoff under each state of nature and the probability of the respective state of nature occurring.  </a:t>
            </a:r>
          </a:p>
          <a:p>
            <a:pPr lvl="1"/>
            <a:r>
              <a:rPr lang="en-US"/>
              <a:t>The decision yielding the </a:t>
            </a:r>
            <a:r>
              <a:rPr lang="en-US" u="sng"/>
              <a:t>best expected return</a:t>
            </a:r>
            <a:r>
              <a:rPr lang="en-US"/>
              <a:t> is chosen.</a:t>
            </a:r>
          </a:p>
        </p:txBody>
      </p:sp>
    </p:spTree>
  </p:cSld>
  <p:clrMapOvr>
    <a:masterClrMapping/>
  </p:clrMapOvr>
  <p:transition spd="med">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700088" y="1131888"/>
            <a:ext cx="7862887" cy="4594225"/>
          </a:xfrm>
          <a:noFill/>
          <a:ln/>
        </p:spPr>
        <p:txBody>
          <a:bodyPr lIns="92075" tIns="46038" rIns="92075" bIns="46038"/>
          <a:lstStyle/>
          <a:p>
            <a:pPr>
              <a:lnSpc>
                <a:spcPct val="90000"/>
              </a:lnSpc>
            </a:pPr>
            <a:r>
              <a:rPr lang="en-US" dirty="0"/>
              <a:t>The </a:t>
            </a:r>
            <a:r>
              <a:rPr lang="en-US" u="sng" dirty="0"/>
              <a:t>expected value of a decision alternative</a:t>
            </a:r>
            <a:r>
              <a:rPr lang="en-US" dirty="0"/>
              <a:t> is the sum of weighted payoffs for the decision alternative.</a:t>
            </a:r>
          </a:p>
          <a:p>
            <a:pPr>
              <a:lnSpc>
                <a:spcPct val="90000"/>
              </a:lnSpc>
            </a:pPr>
            <a:r>
              <a:rPr lang="en-US" dirty="0"/>
              <a:t>The expected value (EV) of decision alternative </a:t>
            </a:r>
            <a:r>
              <a:rPr lang="en-US" i="1" dirty="0"/>
              <a:t>d</a:t>
            </a:r>
            <a:r>
              <a:rPr lang="en-US" i="1" baseline="-25000" dirty="0"/>
              <a:t>i</a:t>
            </a:r>
            <a:r>
              <a:rPr lang="en-US" dirty="0"/>
              <a:t>  is defined as:</a:t>
            </a:r>
          </a:p>
          <a:p>
            <a:pPr>
              <a:lnSpc>
                <a:spcPct val="90000"/>
              </a:lnSpc>
              <a:buFont typeface="Monotype Sorts" pitchFamily="2" charset="2"/>
              <a:buNone/>
            </a:pPr>
            <a:endParaRPr lang="en-US" dirty="0"/>
          </a:p>
          <a:p>
            <a:pPr>
              <a:lnSpc>
                <a:spcPct val="90000"/>
              </a:lnSpc>
              <a:buFont typeface="Monotype Sorts" pitchFamily="2" charset="2"/>
              <a:buNone/>
            </a:pPr>
            <a:endParaRPr lang="en-US" dirty="0"/>
          </a:p>
          <a:p>
            <a:pPr>
              <a:lnSpc>
                <a:spcPct val="90000"/>
              </a:lnSpc>
              <a:buFont typeface="Monotype Sorts" pitchFamily="2" charset="2"/>
              <a:buNone/>
            </a:pPr>
            <a:endParaRPr lang="en-US" sz="1600" dirty="0"/>
          </a:p>
          <a:p>
            <a:pPr>
              <a:lnSpc>
                <a:spcPct val="90000"/>
              </a:lnSpc>
              <a:buFont typeface="Monotype Sorts" pitchFamily="2" charset="2"/>
              <a:buNone/>
            </a:pPr>
            <a:r>
              <a:rPr lang="en-US" sz="1200" dirty="0"/>
              <a:t>	</a:t>
            </a:r>
          </a:p>
          <a:p>
            <a:pPr>
              <a:lnSpc>
                <a:spcPct val="90000"/>
              </a:lnSpc>
              <a:buFont typeface="Monotype Sorts" pitchFamily="2" charset="2"/>
              <a:buNone/>
            </a:pPr>
            <a:r>
              <a:rPr lang="en-US" dirty="0"/>
              <a:t>	where:      </a:t>
            </a:r>
            <a:r>
              <a:rPr lang="en-US" i="1" dirty="0"/>
              <a:t>N</a:t>
            </a:r>
            <a:r>
              <a:rPr lang="en-US" dirty="0"/>
              <a:t> = the number of states of nature</a:t>
            </a:r>
          </a:p>
          <a:p>
            <a:pPr>
              <a:lnSpc>
                <a:spcPct val="90000"/>
              </a:lnSpc>
              <a:buFont typeface="Monotype Sorts" pitchFamily="2" charset="2"/>
              <a:buNone/>
            </a:pPr>
            <a:r>
              <a:rPr lang="en-US" dirty="0"/>
              <a:t>		      </a:t>
            </a:r>
            <a:r>
              <a:rPr lang="en-US" i="1" dirty="0"/>
              <a:t>P</a:t>
            </a:r>
            <a:r>
              <a:rPr lang="en-US" dirty="0"/>
              <a:t>(</a:t>
            </a:r>
            <a:r>
              <a:rPr lang="en-US" i="1" dirty="0" err="1"/>
              <a:t>s</a:t>
            </a:r>
            <a:r>
              <a:rPr lang="en-US" i="1" baseline="-25000" dirty="0" err="1"/>
              <a:t>j</a:t>
            </a:r>
            <a:r>
              <a:rPr lang="en-US" i="1" baseline="-25000" dirty="0"/>
              <a:t> </a:t>
            </a:r>
            <a:r>
              <a:rPr lang="en-US" dirty="0"/>
              <a:t>) = the probability of state of nature </a:t>
            </a:r>
            <a:r>
              <a:rPr lang="en-US" i="1" dirty="0" err="1"/>
              <a:t>s</a:t>
            </a:r>
            <a:r>
              <a:rPr lang="en-US" i="1" baseline="-25000" dirty="0" err="1"/>
              <a:t>j</a:t>
            </a:r>
            <a:endParaRPr lang="en-US" dirty="0"/>
          </a:p>
          <a:p>
            <a:pPr>
              <a:lnSpc>
                <a:spcPct val="90000"/>
              </a:lnSpc>
              <a:buFont typeface="Monotype Sorts" pitchFamily="2" charset="2"/>
              <a:buNone/>
            </a:pPr>
            <a:r>
              <a:rPr lang="en-US" dirty="0"/>
              <a:t>		         </a:t>
            </a:r>
            <a:r>
              <a:rPr lang="en-US" i="1" dirty="0" err="1"/>
              <a:t>V</a:t>
            </a:r>
            <a:r>
              <a:rPr lang="en-US" i="1" baseline="-25000" dirty="0" err="1"/>
              <a:t>ij</a:t>
            </a:r>
            <a:r>
              <a:rPr lang="en-US" i="1" baseline="-25000" dirty="0"/>
              <a:t> </a:t>
            </a:r>
            <a:r>
              <a:rPr lang="en-US" dirty="0"/>
              <a:t> = the payoff corresponding to decision 		       alternative </a:t>
            </a:r>
            <a:r>
              <a:rPr lang="en-US" i="1" dirty="0"/>
              <a:t>d</a:t>
            </a:r>
            <a:r>
              <a:rPr lang="en-US" i="1" baseline="-25000" dirty="0"/>
              <a:t>i</a:t>
            </a:r>
            <a:r>
              <a:rPr lang="en-US" dirty="0"/>
              <a:t>  and state of nature </a:t>
            </a:r>
            <a:r>
              <a:rPr lang="en-US" i="1" dirty="0" err="1"/>
              <a:t>s</a:t>
            </a:r>
            <a:r>
              <a:rPr lang="en-US" i="1" baseline="-25000" dirty="0" err="1"/>
              <a:t>j</a:t>
            </a:r>
            <a:endParaRPr lang="en-US" i="1" baseline="-25000" dirty="0"/>
          </a:p>
        </p:txBody>
      </p:sp>
      <p:sp>
        <p:nvSpPr>
          <p:cNvPr id="32773" name="Rectangle 5"/>
          <p:cNvSpPr>
            <a:spLocks noChangeArrowheads="1"/>
          </p:cNvSpPr>
          <p:nvPr/>
        </p:nvSpPr>
        <p:spPr bwMode="auto">
          <a:xfrm>
            <a:off x="2965450" y="2622550"/>
            <a:ext cx="3105150" cy="1162050"/>
          </a:xfrm>
          <a:prstGeom prst="rect">
            <a:avLst/>
          </a:prstGeom>
          <a:gradFill flip="none" rotWithShape="1">
            <a:gsLst>
              <a:gs pos="0">
                <a:srgbClr val="005C8A">
                  <a:shade val="30000"/>
                  <a:satMod val="115000"/>
                </a:srgbClr>
              </a:gs>
              <a:gs pos="50000">
                <a:srgbClr val="005C8A">
                  <a:shade val="67500"/>
                  <a:satMod val="115000"/>
                </a:srgbClr>
              </a:gs>
              <a:gs pos="100000">
                <a:srgbClr val="005C8A">
                  <a:shade val="100000"/>
                  <a:satMod val="115000"/>
                </a:srgbClr>
              </a:gs>
            </a:gsLst>
            <a:lin ang="16200000" scaled="1"/>
            <a:tileRect/>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2770" name="Rectangle 2"/>
          <p:cNvSpPr>
            <a:spLocks noGrp="1" noChangeArrowheads="1"/>
          </p:cNvSpPr>
          <p:nvPr>
            <p:ph type="title"/>
          </p:nvPr>
        </p:nvSpPr>
        <p:spPr>
          <a:noFill/>
          <a:ln/>
        </p:spPr>
        <p:txBody>
          <a:bodyPr lIns="92075" tIns="46038" rIns="92075" bIns="46038"/>
          <a:lstStyle/>
          <a:p>
            <a:r>
              <a:rPr lang="en-US"/>
              <a:t>Expected Value of a Decision Alternative</a:t>
            </a:r>
          </a:p>
        </p:txBody>
      </p:sp>
      <p:graphicFrame>
        <p:nvGraphicFramePr>
          <p:cNvPr id="32772" name="Object 4"/>
          <p:cNvGraphicFramePr>
            <a:graphicFrameLocks/>
          </p:cNvGraphicFramePr>
          <p:nvPr/>
        </p:nvGraphicFramePr>
        <p:xfrm>
          <a:off x="3160713" y="2759075"/>
          <a:ext cx="2744787" cy="954088"/>
        </p:xfrm>
        <a:graphic>
          <a:graphicData uri="http://schemas.openxmlformats.org/presentationml/2006/ole">
            <mc:AlternateContent xmlns:mc="http://schemas.openxmlformats.org/markup-compatibility/2006">
              <mc:Choice xmlns:v="urn:schemas-microsoft-com:vml" Requires="v">
                <p:oleObj spid="_x0000_s32779" name="Equation" r:id="rId4" imgW="2744640" imgH="954000" progId="Equation.2">
                  <p:embed/>
                </p:oleObj>
              </mc:Choice>
              <mc:Fallback>
                <p:oleObj name="Equation" r:id="rId4" imgW="2744640" imgH="954000" progId="Equation.2">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60713" y="2759075"/>
                        <a:ext cx="2744787"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100138"/>
          </a:xfrm>
          <a:noFill/>
          <a:ln/>
        </p:spPr>
        <p:txBody>
          <a:bodyPr lIns="92075" tIns="46038" rIns="92075" bIns="46038"/>
          <a:lstStyle/>
          <a:p>
            <a:r>
              <a:rPr lang="en-US" dirty="0"/>
              <a:t>Chapter </a:t>
            </a:r>
            <a:r>
              <a:rPr lang="en-US" dirty="0" smtClean="0"/>
              <a:t>4</a:t>
            </a:r>
            <a:r>
              <a:rPr lang="en-US" dirty="0"/>
              <a:t/>
            </a:r>
            <a:br>
              <a:rPr lang="en-US" dirty="0"/>
            </a:br>
            <a:r>
              <a:rPr lang="en-US" dirty="0"/>
              <a:t>Decision Analysis</a:t>
            </a:r>
          </a:p>
        </p:txBody>
      </p:sp>
      <p:sp>
        <p:nvSpPr>
          <p:cNvPr id="6147" name="Rectangle 3"/>
          <p:cNvSpPr>
            <a:spLocks noGrp="1" noChangeArrowheads="1"/>
          </p:cNvSpPr>
          <p:nvPr>
            <p:ph type="body" idx="1"/>
          </p:nvPr>
        </p:nvSpPr>
        <p:spPr>
          <a:xfrm>
            <a:off x="862013" y="1263650"/>
            <a:ext cx="6892925" cy="2781300"/>
          </a:xfrm>
          <a:noFill/>
          <a:ln/>
        </p:spPr>
        <p:txBody>
          <a:bodyPr lIns="92075" tIns="46038" rIns="92075" bIns="46038"/>
          <a:lstStyle/>
          <a:p>
            <a:r>
              <a:rPr lang="en-US"/>
              <a:t>Problem Formulation</a:t>
            </a:r>
          </a:p>
          <a:p>
            <a:r>
              <a:rPr lang="en-US"/>
              <a:t>Decision Making without Probabilities</a:t>
            </a:r>
          </a:p>
          <a:p>
            <a:r>
              <a:rPr lang="en-US"/>
              <a:t>Decision Making with Probabilities</a:t>
            </a:r>
          </a:p>
          <a:p>
            <a:r>
              <a:rPr lang="en-US"/>
              <a:t>Risk Analysis and Sensitivity Analysis</a:t>
            </a:r>
          </a:p>
          <a:p>
            <a:r>
              <a:rPr lang="en-US"/>
              <a:t>Decision Analysis with Sample Information</a:t>
            </a:r>
          </a:p>
          <a:p>
            <a:r>
              <a:rPr lang="en-US"/>
              <a:t>Computing Branch Probabilities</a:t>
            </a:r>
          </a:p>
        </p:txBody>
      </p:sp>
    </p:spTree>
  </p:cSld>
  <p:clrMapOvr>
    <a:masterClrMapping/>
  </p:clrMapOvr>
  <p:transition spd="med">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lIns="92075" tIns="46038" rIns="92075" bIns="46038"/>
          <a:lstStyle/>
          <a:p>
            <a:r>
              <a:rPr lang="en-US"/>
              <a:t>Expected Value Approach</a:t>
            </a:r>
          </a:p>
        </p:txBody>
      </p:sp>
      <p:sp>
        <p:nvSpPr>
          <p:cNvPr id="36867" name="Rectangle 3"/>
          <p:cNvSpPr>
            <a:spLocks noGrp="1" noChangeArrowheads="1"/>
          </p:cNvSpPr>
          <p:nvPr>
            <p:ph type="body" idx="1"/>
          </p:nvPr>
        </p:nvSpPr>
        <p:spPr>
          <a:xfrm>
            <a:off x="687388" y="698500"/>
            <a:ext cx="7772400" cy="3640138"/>
          </a:xfrm>
          <a:noFill/>
          <a:ln/>
        </p:spPr>
        <p:txBody>
          <a:bodyPr lIns="92075" tIns="46038" rIns="92075" bIns="46038"/>
          <a:lstStyle/>
          <a:p>
            <a:pPr>
              <a:buFont typeface="Monotype Sorts" pitchFamily="2" charset="2"/>
              <a:buNone/>
            </a:pPr>
            <a:endParaRPr lang="en-US">
              <a:solidFill>
                <a:srgbClr val="66FFFF"/>
              </a:solidFill>
            </a:endParaRPr>
          </a:p>
          <a:p>
            <a:pPr>
              <a:lnSpc>
                <a:spcPct val="110000"/>
              </a:lnSpc>
              <a:buFont typeface="Monotype Sorts" pitchFamily="2" charset="2"/>
              <a:buNone/>
            </a:pPr>
            <a:r>
              <a:rPr lang="en-US"/>
              <a:t>		Calculate the expected value for each decision.  The decision tree on the next slide can assist in this calculation.  Here </a:t>
            </a:r>
            <a:r>
              <a:rPr lang="en-US" i="1"/>
              <a:t>d</a:t>
            </a:r>
            <a:r>
              <a:rPr lang="en-US" baseline="-25000"/>
              <a:t>1</a:t>
            </a:r>
            <a:r>
              <a:rPr lang="en-US"/>
              <a:t>, </a:t>
            </a:r>
            <a:r>
              <a:rPr lang="en-US" i="1"/>
              <a:t>d</a:t>
            </a:r>
            <a:r>
              <a:rPr lang="en-US" baseline="-25000"/>
              <a:t>2</a:t>
            </a:r>
            <a:r>
              <a:rPr lang="en-US"/>
              <a:t>, and </a:t>
            </a:r>
            <a:r>
              <a:rPr lang="en-US" i="1"/>
              <a:t>d</a:t>
            </a:r>
            <a:r>
              <a:rPr lang="en-US" baseline="-25000"/>
              <a:t>3 </a:t>
            </a:r>
            <a:r>
              <a:rPr lang="en-US"/>
              <a:t> represent the decision alternatives of building a small, medium, and large complex, while </a:t>
            </a:r>
            <a:r>
              <a:rPr lang="en-US" i="1"/>
              <a:t>s</a:t>
            </a:r>
            <a:r>
              <a:rPr lang="en-US" baseline="-25000"/>
              <a:t>1</a:t>
            </a:r>
            <a:r>
              <a:rPr lang="en-US"/>
              <a:t> and </a:t>
            </a:r>
            <a:r>
              <a:rPr lang="en-US" i="1"/>
              <a:t>s</a:t>
            </a:r>
            <a:r>
              <a:rPr lang="en-US" baseline="-25000"/>
              <a:t>2 </a:t>
            </a:r>
            <a:r>
              <a:rPr lang="en-US"/>
              <a:t>represent the states of nature of strong demand and weak demand.</a:t>
            </a:r>
          </a:p>
        </p:txBody>
      </p:sp>
    </p:spTree>
  </p:cSld>
  <p:clrMapOvr>
    <a:masterClrMapping/>
  </p:clrMapOvr>
  <p:transition spd="med">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p:cNvSpPr>
          <p:nvPr/>
        </p:nvSpPr>
        <p:spPr bwMode="auto">
          <a:xfrm>
            <a:off x="831850" y="246063"/>
            <a:ext cx="7475538" cy="433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Decision Trees</a:t>
            </a:r>
          </a:p>
        </p:txBody>
      </p:sp>
      <p:sp>
        <p:nvSpPr>
          <p:cNvPr id="161795" name="Rectangle 3"/>
          <p:cNvSpPr>
            <a:spLocks noChangeArrowheads="1"/>
          </p:cNvSpPr>
          <p:nvPr/>
        </p:nvSpPr>
        <p:spPr bwMode="auto">
          <a:xfrm>
            <a:off x="693738" y="1114425"/>
            <a:ext cx="7772400" cy="4802188"/>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A </a:t>
            </a:r>
            <a:r>
              <a:rPr lang="en-US" sz="2400" u="sng">
                <a:effectLst>
                  <a:outerShdw blurRad="38100" dist="38100" dir="2700000" algn="tl">
                    <a:srgbClr val="000000"/>
                  </a:outerShdw>
                </a:effectLst>
              </a:rPr>
              <a:t>decision tree</a:t>
            </a:r>
            <a:r>
              <a:rPr lang="en-US" sz="2400">
                <a:effectLst>
                  <a:outerShdw blurRad="38100" dist="38100" dir="2700000" algn="tl">
                    <a:srgbClr val="000000"/>
                  </a:outerShdw>
                </a:effectLst>
              </a:rPr>
              <a:t> is a chronological representation of the decision problem.</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Each decision tree has two types of nodes;  </a:t>
            </a:r>
            <a:r>
              <a:rPr lang="en-US" sz="2400" u="sng">
                <a:effectLst>
                  <a:outerShdw blurRad="38100" dist="38100" dir="2700000" algn="tl">
                    <a:srgbClr val="000000"/>
                  </a:outerShdw>
                </a:effectLst>
              </a:rPr>
              <a:t>round nodes</a:t>
            </a:r>
            <a:r>
              <a:rPr lang="en-US" sz="2400">
                <a:effectLst>
                  <a:outerShdw blurRad="38100" dist="38100" dir="2700000" algn="tl">
                    <a:srgbClr val="000000"/>
                  </a:outerShdw>
                </a:effectLst>
              </a:rPr>
              <a:t> correspond to the states of nature while </a:t>
            </a:r>
            <a:r>
              <a:rPr lang="en-US" sz="2400" u="sng">
                <a:effectLst>
                  <a:outerShdw blurRad="38100" dist="38100" dir="2700000" algn="tl">
                    <a:srgbClr val="000000"/>
                  </a:outerShdw>
                </a:effectLst>
              </a:rPr>
              <a:t>square nodes</a:t>
            </a:r>
            <a:r>
              <a:rPr lang="en-US" sz="2400">
                <a:effectLst>
                  <a:outerShdw blurRad="38100" dist="38100" dir="2700000" algn="tl">
                    <a:srgbClr val="000000"/>
                  </a:outerShdw>
                </a:effectLst>
              </a:rPr>
              <a:t> correspond to the decision alternatives.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 </a:t>
            </a:r>
            <a:r>
              <a:rPr lang="en-US" sz="2400" u="sng">
                <a:effectLst>
                  <a:outerShdw blurRad="38100" dist="38100" dir="2700000" algn="tl">
                    <a:srgbClr val="000000"/>
                  </a:outerShdw>
                </a:effectLst>
              </a:rPr>
              <a:t>branches</a:t>
            </a:r>
            <a:r>
              <a:rPr lang="en-US" sz="2400">
                <a:effectLst>
                  <a:outerShdw blurRad="38100" dist="38100" dir="2700000" algn="tl">
                    <a:srgbClr val="000000"/>
                  </a:outerShdw>
                </a:effectLst>
              </a:rPr>
              <a:t> leaving each round node represent the different states of nature while the branches leaving each square node represent the different decision alternatives.</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At the end of each limb of a tree are the payoffs attained from the series of branches making up that limb.  </a:t>
            </a: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20" name="Rectangle 308"/>
          <p:cNvSpPr>
            <a:spLocks noChangeArrowheads="1"/>
          </p:cNvSpPr>
          <p:nvPr/>
        </p:nvSpPr>
        <p:spPr bwMode="auto">
          <a:xfrm>
            <a:off x="806450" y="1289050"/>
            <a:ext cx="7473950" cy="47371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8914" name="Rectangle 2"/>
          <p:cNvSpPr>
            <a:spLocks noGrp="1" noChangeArrowheads="1"/>
          </p:cNvSpPr>
          <p:nvPr>
            <p:ph type="title"/>
          </p:nvPr>
        </p:nvSpPr>
        <p:spPr>
          <a:noFill/>
          <a:ln/>
        </p:spPr>
        <p:txBody>
          <a:bodyPr lIns="92075" tIns="46038" rIns="92075" bIns="46038"/>
          <a:lstStyle/>
          <a:p>
            <a:r>
              <a:rPr lang="en-US"/>
              <a:t>Decision Tree</a:t>
            </a:r>
          </a:p>
        </p:txBody>
      </p:sp>
      <p:sp>
        <p:nvSpPr>
          <p:cNvPr id="38916" name="Rectangle 4"/>
          <p:cNvSpPr>
            <a:spLocks noChangeArrowheads="1"/>
          </p:cNvSpPr>
          <p:nvPr/>
        </p:nvSpPr>
        <p:spPr bwMode="auto">
          <a:xfrm>
            <a:off x="1079500" y="3498850"/>
            <a:ext cx="612775" cy="611188"/>
          </a:xfrm>
          <a:prstGeom prst="rect">
            <a:avLst/>
          </a:prstGeom>
          <a:gradFill rotWithShape="0">
            <a:gsLst>
              <a:gs pos="0">
                <a:srgbClr val="993366"/>
              </a:gs>
              <a:gs pos="100000">
                <a:srgbClr val="993366">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400">
                <a:solidFill>
                  <a:srgbClr val="FFFFFF"/>
                </a:solidFill>
                <a:effectLst>
                  <a:outerShdw blurRad="38100" dist="38100" dir="2700000" algn="tl">
                    <a:srgbClr val="000000"/>
                  </a:outerShdw>
                </a:effectLst>
              </a:rPr>
              <a:t>1</a:t>
            </a:r>
          </a:p>
        </p:txBody>
      </p:sp>
      <p:sp>
        <p:nvSpPr>
          <p:cNvPr id="38917" name="Line 5"/>
          <p:cNvSpPr>
            <a:spLocks noChangeShapeType="1"/>
          </p:cNvSpPr>
          <p:nvPr/>
        </p:nvSpPr>
        <p:spPr bwMode="auto">
          <a:xfrm flipV="1">
            <a:off x="1698625" y="2668588"/>
            <a:ext cx="2076450" cy="804862"/>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38918" name="Line 6"/>
          <p:cNvSpPr>
            <a:spLocks noChangeShapeType="1"/>
          </p:cNvSpPr>
          <p:nvPr/>
        </p:nvSpPr>
        <p:spPr bwMode="auto">
          <a:xfrm>
            <a:off x="1700213" y="3843338"/>
            <a:ext cx="207645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38919" name="Line 7"/>
          <p:cNvSpPr>
            <a:spLocks noChangeShapeType="1"/>
          </p:cNvSpPr>
          <p:nvPr/>
        </p:nvSpPr>
        <p:spPr bwMode="auto">
          <a:xfrm>
            <a:off x="1681163" y="4079875"/>
            <a:ext cx="2095500" cy="11366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38921" name="Line 9"/>
          <p:cNvSpPr>
            <a:spLocks noChangeShapeType="1"/>
          </p:cNvSpPr>
          <p:nvPr/>
        </p:nvSpPr>
        <p:spPr bwMode="auto">
          <a:xfrm flipV="1">
            <a:off x="4471988" y="2179638"/>
            <a:ext cx="2335212" cy="328612"/>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38922" name="Line 10"/>
          <p:cNvSpPr>
            <a:spLocks noChangeShapeType="1"/>
          </p:cNvSpPr>
          <p:nvPr/>
        </p:nvSpPr>
        <p:spPr bwMode="auto">
          <a:xfrm>
            <a:off x="4522788" y="2674938"/>
            <a:ext cx="2259012" cy="265112"/>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38923" name="Line 11"/>
          <p:cNvSpPr>
            <a:spLocks noChangeShapeType="1"/>
          </p:cNvSpPr>
          <p:nvPr/>
        </p:nvSpPr>
        <p:spPr bwMode="auto">
          <a:xfrm flipV="1">
            <a:off x="4522788" y="3563938"/>
            <a:ext cx="2271712" cy="252412"/>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38925" name="Line 13"/>
          <p:cNvSpPr>
            <a:spLocks noChangeShapeType="1"/>
          </p:cNvSpPr>
          <p:nvPr/>
        </p:nvSpPr>
        <p:spPr bwMode="auto">
          <a:xfrm flipV="1">
            <a:off x="4484688" y="4979988"/>
            <a:ext cx="2327275" cy="207962"/>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38927" name="Line 15"/>
          <p:cNvSpPr>
            <a:spLocks noChangeShapeType="1"/>
          </p:cNvSpPr>
          <p:nvPr/>
        </p:nvSpPr>
        <p:spPr bwMode="auto">
          <a:xfrm>
            <a:off x="4495800" y="5397500"/>
            <a:ext cx="2303463" cy="30162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38929" name="Rectangle 17"/>
          <p:cNvSpPr>
            <a:spLocks noChangeArrowheads="1"/>
          </p:cNvSpPr>
          <p:nvPr/>
        </p:nvSpPr>
        <p:spPr bwMode="auto">
          <a:xfrm>
            <a:off x="6076950" y="1851025"/>
            <a:ext cx="3746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.8</a:t>
            </a:r>
          </a:p>
        </p:txBody>
      </p:sp>
      <p:sp>
        <p:nvSpPr>
          <p:cNvPr id="38930" name="Rectangle 18"/>
          <p:cNvSpPr>
            <a:spLocks noChangeArrowheads="1"/>
          </p:cNvSpPr>
          <p:nvPr/>
        </p:nvSpPr>
        <p:spPr bwMode="auto">
          <a:xfrm>
            <a:off x="6076950" y="2400300"/>
            <a:ext cx="3746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.2</a:t>
            </a:r>
          </a:p>
        </p:txBody>
      </p:sp>
      <p:sp>
        <p:nvSpPr>
          <p:cNvPr id="38931" name="Rectangle 19"/>
          <p:cNvSpPr>
            <a:spLocks noChangeArrowheads="1"/>
          </p:cNvSpPr>
          <p:nvPr/>
        </p:nvSpPr>
        <p:spPr bwMode="auto">
          <a:xfrm>
            <a:off x="6076950" y="3228975"/>
            <a:ext cx="3746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.8</a:t>
            </a:r>
          </a:p>
        </p:txBody>
      </p:sp>
      <p:sp>
        <p:nvSpPr>
          <p:cNvPr id="38933" name="Rectangle 21"/>
          <p:cNvSpPr>
            <a:spLocks noChangeArrowheads="1"/>
          </p:cNvSpPr>
          <p:nvPr/>
        </p:nvSpPr>
        <p:spPr bwMode="auto">
          <a:xfrm>
            <a:off x="6076950" y="3771900"/>
            <a:ext cx="3746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.2</a:t>
            </a:r>
          </a:p>
        </p:txBody>
      </p:sp>
      <p:sp>
        <p:nvSpPr>
          <p:cNvPr id="38934" name="Rectangle 22"/>
          <p:cNvSpPr>
            <a:spLocks noChangeArrowheads="1"/>
          </p:cNvSpPr>
          <p:nvPr/>
        </p:nvSpPr>
        <p:spPr bwMode="auto">
          <a:xfrm>
            <a:off x="6069013" y="4630738"/>
            <a:ext cx="3746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.8</a:t>
            </a:r>
          </a:p>
        </p:txBody>
      </p:sp>
      <p:sp>
        <p:nvSpPr>
          <p:cNvPr id="38936" name="Rectangle 24"/>
          <p:cNvSpPr>
            <a:spLocks noChangeArrowheads="1"/>
          </p:cNvSpPr>
          <p:nvPr/>
        </p:nvSpPr>
        <p:spPr bwMode="auto">
          <a:xfrm>
            <a:off x="6049963" y="5145088"/>
            <a:ext cx="3746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.2</a:t>
            </a:r>
          </a:p>
        </p:txBody>
      </p:sp>
      <p:sp>
        <p:nvSpPr>
          <p:cNvPr id="38937" name="Rectangle 25"/>
          <p:cNvSpPr>
            <a:spLocks noChangeArrowheads="1"/>
          </p:cNvSpPr>
          <p:nvPr/>
        </p:nvSpPr>
        <p:spPr bwMode="auto">
          <a:xfrm>
            <a:off x="2071688" y="2740025"/>
            <a:ext cx="438150" cy="457200"/>
          </a:xfrm>
          <a:prstGeom prst="rect">
            <a:avLst/>
          </a:prstGeom>
          <a:noFill/>
          <a:ln w="9525">
            <a:noFill/>
            <a:miter lim="800000"/>
            <a:headEnd/>
            <a:tailEnd/>
          </a:ln>
          <a:effectLst/>
        </p:spPr>
        <p:txBody>
          <a:bodyPr wrap="none" lIns="92075" tIns="46038" rIns="92075" bIns="46038">
            <a:spAutoFit/>
          </a:bodyPr>
          <a:lstStyle/>
          <a:p>
            <a:pPr algn="l"/>
            <a:r>
              <a:rPr lang="en-US" sz="2400" i="1">
                <a:solidFill>
                  <a:srgbClr val="FFFFFF"/>
                </a:solidFill>
                <a:effectLst>
                  <a:outerShdw blurRad="38100" dist="38100" dir="2700000" algn="tl">
                    <a:srgbClr val="000000"/>
                  </a:outerShdw>
                </a:effectLst>
              </a:rPr>
              <a:t>d</a:t>
            </a:r>
            <a:r>
              <a:rPr lang="en-US" sz="2400" baseline="-25000">
                <a:solidFill>
                  <a:srgbClr val="FFFFFF"/>
                </a:solidFill>
                <a:effectLst>
                  <a:outerShdw blurRad="38100" dist="38100" dir="2700000" algn="tl">
                    <a:srgbClr val="000000"/>
                  </a:outerShdw>
                </a:effectLst>
              </a:rPr>
              <a:t>1</a:t>
            </a:r>
          </a:p>
        </p:txBody>
      </p:sp>
      <p:sp>
        <p:nvSpPr>
          <p:cNvPr id="38938" name="Rectangle 26"/>
          <p:cNvSpPr>
            <a:spLocks noChangeArrowheads="1"/>
          </p:cNvSpPr>
          <p:nvPr/>
        </p:nvSpPr>
        <p:spPr bwMode="auto">
          <a:xfrm>
            <a:off x="2071688" y="3348038"/>
            <a:ext cx="438150" cy="457200"/>
          </a:xfrm>
          <a:prstGeom prst="rect">
            <a:avLst/>
          </a:prstGeom>
          <a:noFill/>
          <a:ln w="9525">
            <a:noFill/>
            <a:miter lim="800000"/>
            <a:headEnd/>
            <a:tailEnd/>
          </a:ln>
          <a:effectLst/>
        </p:spPr>
        <p:txBody>
          <a:bodyPr wrap="none" lIns="92075" tIns="46038" rIns="92075" bIns="46038">
            <a:spAutoFit/>
          </a:bodyPr>
          <a:lstStyle/>
          <a:p>
            <a:pPr algn="l"/>
            <a:r>
              <a:rPr lang="en-US" sz="2400" i="1">
                <a:solidFill>
                  <a:srgbClr val="FFFFFF"/>
                </a:solidFill>
                <a:effectLst>
                  <a:outerShdw blurRad="38100" dist="38100" dir="2700000" algn="tl">
                    <a:srgbClr val="000000"/>
                  </a:outerShdw>
                </a:effectLst>
              </a:rPr>
              <a:t>d</a:t>
            </a:r>
            <a:r>
              <a:rPr lang="en-US" sz="2400" baseline="-25000">
                <a:solidFill>
                  <a:srgbClr val="FFFFFF"/>
                </a:solidFill>
                <a:effectLst>
                  <a:outerShdw blurRad="38100" dist="38100" dir="2700000" algn="tl">
                    <a:srgbClr val="000000"/>
                  </a:outerShdw>
                </a:effectLst>
              </a:rPr>
              <a:t>2</a:t>
            </a:r>
          </a:p>
        </p:txBody>
      </p:sp>
      <p:sp>
        <p:nvSpPr>
          <p:cNvPr id="38939" name="Rectangle 27"/>
          <p:cNvSpPr>
            <a:spLocks noChangeArrowheads="1"/>
          </p:cNvSpPr>
          <p:nvPr/>
        </p:nvSpPr>
        <p:spPr bwMode="auto">
          <a:xfrm>
            <a:off x="2071688" y="3937000"/>
            <a:ext cx="438150" cy="457200"/>
          </a:xfrm>
          <a:prstGeom prst="rect">
            <a:avLst/>
          </a:prstGeom>
          <a:noFill/>
          <a:ln w="9525">
            <a:noFill/>
            <a:miter lim="800000"/>
            <a:headEnd/>
            <a:tailEnd/>
          </a:ln>
          <a:effectLst/>
        </p:spPr>
        <p:txBody>
          <a:bodyPr wrap="none" lIns="92075" tIns="46038" rIns="92075" bIns="46038">
            <a:spAutoFit/>
          </a:bodyPr>
          <a:lstStyle/>
          <a:p>
            <a:pPr algn="l"/>
            <a:r>
              <a:rPr lang="en-US" sz="2400" i="1">
                <a:solidFill>
                  <a:srgbClr val="FFFFFF"/>
                </a:solidFill>
                <a:effectLst>
                  <a:outerShdw blurRad="38100" dist="38100" dir="2700000" algn="tl">
                    <a:srgbClr val="000000"/>
                  </a:outerShdw>
                </a:effectLst>
              </a:rPr>
              <a:t>d</a:t>
            </a:r>
            <a:r>
              <a:rPr lang="en-US" sz="2400" baseline="-25000">
                <a:solidFill>
                  <a:srgbClr val="FFFFFF"/>
                </a:solidFill>
                <a:effectLst>
                  <a:outerShdw blurRad="38100" dist="38100" dir="2700000" algn="tl">
                    <a:srgbClr val="000000"/>
                  </a:outerShdw>
                </a:effectLst>
              </a:rPr>
              <a:t>3</a:t>
            </a:r>
          </a:p>
        </p:txBody>
      </p:sp>
      <p:sp>
        <p:nvSpPr>
          <p:cNvPr id="38940" name="Rectangle 28"/>
          <p:cNvSpPr>
            <a:spLocks noChangeArrowheads="1"/>
          </p:cNvSpPr>
          <p:nvPr/>
        </p:nvSpPr>
        <p:spPr bwMode="auto">
          <a:xfrm>
            <a:off x="5527675" y="1847850"/>
            <a:ext cx="365125"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s</a:t>
            </a:r>
            <a:r>
              <a:rPr lang="en-US" sz="2000" baseline="-25000">
                <a:solidFill>
                  <a:srgbClr val="FFFFFF"/>
                </a:solidFill>
                <a:effectLst>
                  <a:outerShdw blurRad="38100" dist="38100" dir="2700000" algn="tl">
                    <a:srgbClr val="000000"/>
                  </a:outerShdw>
                </a:effectLst>
              </a:rPr>
              <a:t>1</a:t>
            </a:r>
          </a:p>
        </p:txBody>
      </p:sp>
      <p:sp>
        <p:nvSpPr>
          <p:cNvPr id="38941" name="Rectangle 29"/>
          <p:cNvSpPr>
            <a:spLocks noChangeArrowheads="1"/>
          </p:cNvSpPr>
          <p:nvPr/>
        </p:nvSpPr>
        <p:spPr bwMode="auto">
          <a:xfrm>
            <a:off x="5527675" y="3219450"/>
            <a:ext cx="365125"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s</a:t>
            </a:r>
            <a:r>
              <a:rPr lang="en-US" sz="2000" baseline="-25000">
                <a:solidFill>
                  <a:srgbClr val="FFFFFF"/>
                </a:solidFill>
                <a:effectLst>
                  <a:outerShdw blurRad="38100" dist="38100" dir="2700000" algn="tl">
                    <a:srgbClr val="000000"/>
                  </a:outerShdw>
                </a:effectLst>
              </a:rPr>
              <a:t>1</a:t>
            </a:r>
          </a:p>
        </p:txBody>
      </p:sp>
      <p:sp>
        <p:nvSpPr>
          <p:cNvPr id="38942" name="Rectangle 30"/>
          <p:cNvSpPr>
            <a:spLocks noChangeArrowheads="1"/>
          </p:cNvSpPr>
          <p:nvPr/>
        </p:nvSpPr>
        <p:spPr bwMode="auto">
          <a:xfrm>
            <a:off x="5554663" y="4611688"/>
            <a:ext cx="365125"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s</a:t>
            </a:r>
            <a:r>
              <a:rPr lang="en-US" sz="2000" baseline="-25000">
                <a:solidFill>
                  <a:srgbClr val="FFFFFF"/>
                </a:solidFill>
                <a:effectLst>
                  <a:outerShdw blurRad="38100" dist="38100" dir="2700000" algn="tl">
                    <a:srgbClr val="000000"/>
                  </a:outerShdw>
                </a:effectLst>
              </a:rPr>
              <a:t>1</a:t>
            </a:r>
          </a:p>
        </p:txBody>
      </p:sp>
      <p:sp>
        <p:nvSpPr>
          <p:cNvPr id="38944" name="Rectangle 32"/>
          <p:cNvSpPr>
            <a:spLocks noChangeArrowheads="1"/>
          </p:cNvSpPr>
          <p:nvPr/>
        </p:nvSpPr>
        <p:spPr bwMode="auto">
          <a:xfrm>
            <a:off x="5527675" y="2387600"/>
            <a:ext cx="365125"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s</a:t>
            </a:r>
            <a:r>
              <a:rPr lang="en-US" sz="2000" baseline="-25000">
                <a:solidFill>
                  <a:srgbClr val="FFFFFF"/>
                </a:solidFill>
                <a:effectLst>
                  <a:outerShdw blurRad="38100" dist="38100" dir="2700000" algn="tl">
                    <a:srgbClr val="000000"/>
                  </a:outerShdw>
                </a:effectLst>
              </a:rPr>
              <a:t>2</a:t>
            </a:r>
          </a:p>
        </p:txBody>
      </p:sp>
      <p:sp>
        <p:nvSpPr>
          <p:cNvPr id="38947" name="Rectangle 35"/>
          <p:cNvSpPr>
            <a:spLocks noChangeArrowheads="1"/>
          </p:cNvSpPr>
          <p:nvPr/>
        </p:nvSpPr>
        <p:spPr bwMode="auto">
          <a:xfrm>
            <a:off x="5548313" y="5103813"/>
            <a:ext cx="365125"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s</a:t>
            </a:r>
            <a:r>
              <a:rPr lang="en-US" sz="2000" baseline="-25000">
                <a:solidFill>
                  <a:srgbClr val="FFFFFF"/>
                </a:solidFill>
                <a:effectLst>
                  <a:outerShdw blurRad="38100" dist="38100" dir="2700000" algn="tl">
                    <a:srgbClr val="000000"/>
                  </a:outerShdw>
                </a:effectLst>
              </a:rPr>
              <a:t>2</a:t>
            </a:r>
          </a:p>
        </p:txBody>
      </p:sp>
      <p:sp>
        <p:nvSpPr>
          <p:cNvPr id="38948" name="Rectangle 36"/>
          <p:cNvSpPr>
            <a:spLocks noChangeArrowheads="1"/>
          </p:cNvSpPr>
          <p:nvPr/>
        </p:nvSpPr>
        <p:spPr bwMode="auto">
          <a:xfrm>
            <a:off x="5527675" y="3740150"/>
            <a:ext cx="365125"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s</a:t>
            </a:r>
            <a:r>
              <a:rPr lang="en-US" sz="2000" baseline="-25000">
                <a:solidFill>
                  <a:srgbClr val="FFFFFF"/>
                </a:solidFill>
                <a:effectLst>
                  <a:outerShdw blurRad="38100" dist="38100" dir="2700000" algn="tl">
                    <a:srgbClr val="000000"/>
                  </a:outerShdw>
                </a:effectLst>
              </a:rPr>
              <a:t>2</a:t>
            </a:r>
          </a:p>
        </p:txBody>
      </p:sp>
      <p:sp>
        <p:nvSpPr>
          <p:cNvPr id="38949" name="Rectangle 37"/>
          <p:cNvSpPr>
            <a:spLocks noChangeArrowheads="1"/>
          </p:cNvSpPr>
          <p:nvPr/>
        </p:nvSpPr>
        <p:spPr bwMode="auto">
          <a:xfrm>
            <a:off x="6948488" y="1401763"/>
            <a:ext cx="1200650" cy="462307"/>
          </a:xfrm>
          <a:prstGeom prst="rect">
            <a:avLst/>
          </a:prstGeom>
          <a:noFill/>
          <a:ln w="9525">
            <a:noFill/>
            <a:miter lim="800000"/>
            <a:headEnd/>
            <a:tailEnd/>
          </a:ln>
          <a:effectLst/>
        </p:spPr>
        <p:txBody>
          <a:bodyPr wrap="none" lIns="92075" tIns="46038" rIns="92075" bIns="46038">
            <a:spAutoFit/>
          </a:bodyPr>
          <a:lstStyle/>
          <a:p>
            <a:pPr algn="l"/>
            <a:r>
              <a:rPr lang="en-US" sz="2400" u="sng" dirty="0">
                <a:solidFill>
                  <a:srgbClr val="FFFFFF"/>
                </a:solidFill>
                <a:effectLst>
                  <a:outerShdw blurRad="38100" dist="38100" dir="2700000" algn="tl">
                    <a:srgbClr val="000000"/>
                  </a:outerShdw>
                </a:effectLst>
              </a:rPr>
              <a:t>Payoffs</a:t>
            </a:r>
          </a:p>
        </p:txBody>
      </p:sp>
      <p:sp>
        <p:nvSpPr>
          <p:cNvPr id="38950" name="Line 38"/>
          <p:cNvSpPr>
            <a:spLocks noChangeShapeType="1"/>
          </p:cNvSpPr>
          <p:nvPr/>
        </p:nvSpPr>
        <p:spPr bwMode="auto">
          <a:xfrm>
            <a:off x="4497388" y="3995738"/>
            <a:ext cx="2301875" cy="306387"/>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38951" name="Rectangle 39"/>
          <p:cNvSpPr>
            <a:spLocks noChangeArrowheads="1"/>
          </p:cNvSpPr>
          <p:nvPr/>
        </p:nvSpPr>
        <p:spPr bwMode="auto">
          <a:xfrm>
            <a:off x="7065963" y="1936750"/>
            <a:ext cx="1012825" cy="457200"/>
          </a:xfrm>
          <a:prstGeom prst="rect">
            <a:avLst/>
          </a:prstGeom>
          <a:noFill/>
          <a:ln w="9525">
            <a:noFill/>
            <a:miter lim="800000"/>
            <a:headEnd/>
            <a:tailEnd/>
          </a:ln>
          <a:effectLst/>
        </p:spPr>
        <p:txBody>
          <a:bodyPr wrap="none" lIns="92075" tIns="46038" rIns="92075" bIns="46038">
            <a:spAutoFit/>
          </a:bodyPr>
          <a:lstStyle/>
          <a:p>
            <a:pPr algn="l"/>
            <a:r>
              <a:rPr lang="en-US" sz="2400">
                <a:solidFill>
                  <a:srgbClr val="FFFFFF"/>
                </a:solidFill>
                <a:effectLst>
                  <a:outerShdw blurRad="38100" dist="38100" dir="2700000" algn="tl">
                    <a:srgbClr val="000000"/>
                  </a:outerShdw>
                </a:effectLst>
              </a:rPr>
              <a:t>$8 mil</a:t>
            </a:r>
          </a:p>
        </p:txBody>
      </p:sp>
      <p:sp>
        <p:nvSpPr>
          <p:cNvPr id="38953" name="Rectangle 41"/>
          <p:cNvSpPr>
            <a:spLocks noChangeArrowheads="1"/>
          </p:cNvSpPr>
          <p:nvPr/>
        </p:nvSpPr>
        <p:spPr bwMode="auto">
          <a:xfrm>
            <a:off x="7065963" y="2693988"/>
            <a:ext cx="1012825" cy="457200"/>
          </a:xfrm>
          <a:prstGeom prst="rect">
            <a:avLst/>
          </a:prstGeom>
          <a:noFill/>
          <a:ln w="9525">
            <a:noFill/>
            <a:miter lim="800000"/>
            <a:headEnd/>
            <a:tailEnd/>
          </a:ln>
          <a:effectLst/>
        </p:spPr>
        <p:txBody>
          <a:bodyPr wrap="none" lIns="92075" tIns="46038" rIns="92075" bIns="46038">
            <a:spAutoFit/>
          </a:bodyPr>
          <a:lstStyle/>
          <a:p>
            <a:pPr algn="l"/>
            <a:r>
              <a:rPr lang="en-US" sz="2400">
                <a:solidFill>
                  <a:srgbClr val="FFFFFF"/>
                </a:solidFill>
                <a:effectLst>
                  <a:outerShdw blurRad="38100" dist="38100" dir="2700000" algn="tl">
                    <a:srgbClr val="000000"/>
                  </a:outerShdw>
                </a:effectLst>
              </a:rPr>
              <a:t>$7 mil</a:t>
            </a:r>
          </a:p>
        </p:txBody>
      </p:sp>
      <p:sp>
        <p:nvSpPr>
          <p:cNvPr id="38954" name="Rectangle 42"/>
          <p:cNvSpPr>
            <a:spLocks noChangeArrowheads="1"/>
          </p:cNvSpPr>
          <p:nvPr/>
        </p:nvSpPr>
        <p:spPr bwMode="auto">
          <a:xfrm>
            <a:off x="6911975" y="3335338"/>
            <a:ext cx="1165225" cy="457200"/>
          </a:xfrm>
          <a:prstGeom prst="rect">
            <a:avLst/>
          </a:prstGeom>
          <a:noFill/>
          <a:ln w="9525">
            <a:noFill/>
            <a:miter lim="800000"/>
            <a:headEnd/>
            <a:tailEnd/>
          </a:ln>
          <a:effectLst/>
        </p:spPr>
        <p:txBody>
          <a:bodyPr wrap="none" lIns="92075" tIns="46038" rIns="92075" bIns="46038">
            <a:spAutoFit/>
          </a:bodyPr>
          <a:lstStyle/>
          <a:p>
            <a:pPr algn="l"/>
            <a:r>
              <a:rPr lang="en-US" sz="2400">
                <a:solidFill>
                  <a:srgbClr val="FFFFFF"/>
                </a:solidFill>
                <a:effectLst>
                  <a:outerShdw blurRad="38100" dist="38100" dir="2700000" algn="tl">
                    <a:srgbClr val="000000"/>
                  </a:outerShdw>
                </a:effectLst>
              </a:rPr>
              <a:t>$14 mil</a:t>
            </a:r>
          </a:p>
        </p:txBody>
      </p:sp>
      <p:sp>
        <p:nvSpPr>
          <p:cNvPr id="38956" name="Rectangle 44"/>
          <p:cNvSpPr>
            <a:spLocks noChangeArrowheads="1"/>
          </p:cNvSpPr>
          <p:nvPr/>
        </p:nvSpPr>
        <p:spPr bwMode="auto">
          <a:xfrm>
            <a:off x="7053263" y="4079875"/>
            <a:ext cx="1012825" cy="457200"/>
          </a:xfrm>
          <a:prstGeom prst="rect">
            <a:avLst/>
          </a:prstGeom>
          <a:noFill/>
          <a:ln w="9525">
            <a:noFill/>
            <a:miter lim="800000"/>
            <a:headEnd/>
            <a:tailEnd/>
          </a:ln>
          <a:effectLst/>
        </p:spPr>
        <p:txBody>
          <a:bodyPr wrap="none" lIns="92075" tIns="46038" rIns="92075" bIns="46038">
            <a:spAutoFit/>
          </a:bodyPr>
          <a:lstStyle/>
          <a:p>
            <a:pPr algn="l"/>
            <a:r>
              <a:rPr lang="en-US" sz="2400">
                <a:solidFill>
                  <a:srgbClr val="FFFFFF"/>
                </a:solidFill>
                <a:effectLst>
                  <a:outerShdw blurRad="38100" dist="38100" dir="2700000" algn="tl">
                    <a:srgbClr val="000000"/>
                  </a:outerShdw>
                </a:effectLst>
              </a:rPr>
              <a:t>$5 mil</a:t>
            </a:r>
          </a:p>
        </p:txBody>
      </p:sp>
      <p:sp>
        <p:nvSpPr>
          <p:cNvPr id="38957" name="Rectangle 45"/>
          <p:cNvSpPr>
            <a:spLocks noChangeArrowheads="1"/>
          </p:cNvSpPr>
          <p:nvPr/>
        </p:nvSpPr>
        <p:spPr bwMode="auto">
          <a:xfrm>
            <a:off x="6899275" y="4748213"/>
            <a:ext cx="1165225" cy="457200"/>
          </a:xfrm>
          <a:prstGeom prst="rect">
            <a:avLst/>
          </a:prstGeom>
          <a:noFill/>
          <a:ln w="9525">
            <a:noFill/>
            <a:miter lim="800000"/>
            <a:headEnd/>
            <a:tailEnd/>
          </a:ln>
          <a:effectLst/>
        </p:spPr>
        <p:txBody>
          <a:bodyPr wrap="none" lIns="92075" tIns="46038" rIns="92075" bIns="46038">
            <a:spAutoFit/>
          </a:bodyPr>
          <a:lstStyle/>
          <a:p>
            <a:pPr algn="l"/>
            <a:r>
              <a:rPr lang="en-US" sz="2400">
                <a:solidFill>
                  <a:srgbClr val="FFFFFF"/>
                </a:solidFill>
                <a:effectLst>
                  <a:outerShdw blurRad="38100" dist="38100" dir="2700000" algn="tl">
                    <a:srgbClr val="000000"/>
                  </a:outerShdw>
                </a:effectLst>
              </a:rPr>
              <a:t>$20 mil</a:t>
            </a:r>
          </a:p>
        </p:txBody>
      </p:sp>
      <p:sp>
        <p:nvSpPr>
          <p:cNvPr id="38959" name="Rectangle 47"/>
          <p:cNvSpPr>
            <a:spLocks noChangeArrowheads="1"/>
          </p:cNvSpPr>
          <p:nvPr/>
        </p:nvSpPr>
        <p:spPr bwMode="auto">
          <a:xfrm>
            <a:off x="6951663" y="5445125"/>
            <a:ext cx="1114425" cy="457200"/>
          </a:xfrm>
          <a:prstGeom prst="rect">
            <a:avLst/>
          </a:prstGeom>
          <a:noFill/>
          <a:ln w="9525">
            <a:noFill/>
            <a:miter lim="800000"/>
            <a:headEnd/>
            <a:tailEnd/>
          </a:ln>
          <a:effectLst/>
        </p:spPr>
        <p:txBody>
          <a:bodyPr wrap="none" lIns="92075" tIns="46038" rIns="92075" bIns="46038">
            <a:spAutoFit/>
          </a:bodyPr>
          <a:lstStyle/>
          <a:p>
            <a:pPr algn="l"/>
            <a:r>
              <a:rPr lang="en-US" sz="2400">
                <a:solidFill>
                  <a:srgbClr val="FFFFFF"/>
                </a:solidFill>
                <a:effectLst>
                  <a:outerShdw blurRad="38100" dist="38100" dir="2700000" algn="tl">
                    <a:srgbClr val="000000"/>
                  </a:outerShdw>
                </a:effectLst>
              </a:rPr>
              <a:t>-$9 mil</a:t>
            </a:r>
          </a:p>
        </p:txBody>
      </p:sp>
      <p:sp>
        <p:nvSpPr>
          <p:cNvPr id="38960" name="Oval 48"/>
          <p:cNvSpPr>
            <a:spLocks noChangeArrowheads="1"/>
          </p:cNvSpPr>
          <p:nvPr/>
        </p:nvSpPr>
        <p:spPr bwMode="auto">
          <a:xfrm>
            <a:off x="3783013" y="2281238"/>
            <a:ext cx="738187" cy="690562"/>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400">
                <a:solidFill>
                  <a:srgbClr val="FFFFFF"/>
                </a:solidFill>
                <a:effectLst>
                  <a:outerShdw blurRad="38100" dist="38100" dir="2700000" algn="tl">
                    <a:srgbClr val="000000"/>
                  </a:outerShdw>
                </a:effectLst>
              </a:rPr>
              <a:t>2</a:t>
            </a:r>
          </a:p>
        </p:txBody>
      </p:sp>
      <p:sp>
        <p:nvSpPr>
          <p:cNvPr id="38961" name="Oval 49"/>
          <p:cNvSpPr>
            <a:spLocks noChangeArrowheads="1"/>
          </p:cNvSpPr>
          <p:nvPr/>
        </p:nvSpPr>
        <p:spPr bwMode="auto">
          <a:xfrm>
            <a:off x="3783013" y="3556000"/>
            <a:ext cx="738187" cy="7112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400">
                <a:solidFill>
                  <a:srgbClr val="FFFFFF"/>
                </a:solidFill>
                <a:effectLst>
                  <a:outerShdw blurRad="38100" dist="38100" dir="2700000" algn="tl">
                    <a:srgbClr val="000000"/>
                  </a:outerShdw>
                </a:effectLst>
              </a:rPr>
              <a:t>3</a:t>
            </a:r>
          </a:p>
        </p:txBody>
      </p:sp>
      <p:sp>
        <p:nvSpPr>
          <p:cNvPr id="38962" name="Oval 50"/>
          <p:cNvSpPr>
            <a:spLocks noChangeArrowheads="1"/>
          </p:cNvSpPr>
          <p:nvPr/>
        </p:nvSpPr>
        <p:spPr bwMode="auto">
          <a:xfrm>
            <a:off x="3783013" y="4929188"/>
            <a:ext cx="738187" cy="709612"/>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400">
                <a:solidFill>
                  <a:srgbClr val="FFFFFF"/>
                </a:solidFill>
                <a:effectLst>
                  <a:outerShdw blurRad="38100" dist="38100" dir="2700000" algn="tl">
                    <a:srgbClr val="000000"/>
                  </a:outerShdw>
                </a:effectLst>
              </a:rPr>
              <a:t>4</a:t>
            </a:r>
          </a:p>
        </p:txBody>
      </p:sp>
    </p:spTree>
  </p:cSld>
  <p:clrMapOvr>
    <a:masterClrMapping/>
  </p:clrMapOvr>
  <p:transition spd="med">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528638" y="42863"/>
            <a:ext cx="8081962" cy="814387"/>
          </a:xfrm>
          <a:prstGeom prst="rect">
            <a:avLst/>
          </a:prstGeom>
          <a:noFill/>
          <a:ln w="9525">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Expected Value for Each Decision</a:t>
            </a:r>
          </a:p>
        </p:txBody>
      </p:sp>
      <p:sp>
        <p:nvSpPr>
          <p:cNvPr id="40963" name="Rectangle 3"/>
          <p:cNvSpPr>
            <a:spLocks noChangeArrowheads="1"/>
          </p:cNvSpPr>
          <p:nvPr/>
        </p:nvSpPr>
        <p:spPr bwMode="auto">
          <a:xfrm>
            <a:off x="1198563" y="4851400"/>
            <a:ext cx="7188200" cy="863600"/>
          </a:xfrm>
          <a:prstGeom prst="rect">
            <a:avLst/>
          </a:prstGeom>
          <a:noFill/>
          <a:ln w="9525">
            <a:noFill/>
            <a:miter lim="800000"/>
            <a:headEnd/>
            <a:tailEnd/>
          </a:ln>
          <a:effectLst/>
        </p:spPr>
        <p:txBody>
          <a:bodyPr lIns="92075" tIns="46038" rIns="92075" bIns="46038"/>
          <a:lstStyle/>
          <a:p>
            <a:pPr algn="l">
              <a:spcBef>
                <a:spcPct val="20000"/>
              </a:spcBef>
              <a:buClr>
                <a:srgbClr val="66FFFF"/>
              </a:buClr>
              <a:buSzPct val="75000"/>
              <a:buFont typeface="Monotype Sorts" pitchFamily="2" charset="2"/>
              <a:buNone/>
            </a:pPr>
            <a:r>
              <a:rPr lang="en-US" sz="2400">
                <a:solidFill>
                  <a:srgbClr val="FFFFFF"/>
                </a:solidFill>
                <a:effectLst>
                  <a:outerShdw blurRad="38100" dist="38100" dir="2700000" algn="tl">
                    <a:srgbClr val="000000"/>
                  </a:outerShdw>
                </a:effectLst>
              </a:rPr>
              <a:t>Choose the decision alternative with the largest EV. Build the large complex.</a:t>
            </a:r>
          </a:p>
        </p:txBody>
      </p:sp>
      <p:sp>
        <p:nvSpPr>
          <p:cNvPr id="40964" name="Oval 4"/>
          <p:cNvSpPr>
            <a:spLocks noChangeArrowheads="1"/>
          </p:cNvSpPr>
          <p:nvPr/>
        </p:nvSpPr>
        <p:spPr bwMode="auto">
          <a:xfrm>
            <a:off x="3649662" y="2921000"/>
            <a:ext cx="555625" cy="517525"/>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400">
                <a:solidFill>
                  <a:srgbClr val="FFFFFF"/>
                </a:solidFill>
                <a:effectLst>
                  <a:outerShdw blurRad="38100" dist="38100" dir="2700000" algn="tl">
                    <a:srgbClr val="000000"/>
                  </a:outerShdw>
                </a:effectLst>
              </a:rPr>
              <a:t>3</a:t>
            </a:r>
          </a:p>
        </p:txBody>
      </p:sp>
      <p:sp>
        <p:nvSpPr>
          <p:cNvPr id="40966" name="Line 6"/>
          <p:cNvSpPr>
            <a:spLocks noChangeShapeType="1"/>
          </p:cNvSpPr>
          <p:nvPr/>
        </p:nvSpPr>
        <p:spPr bwMode="auto">
          <a:xfrm>
            <a:off x="973138" y="3160713"/>
            <a:ext cx="2671762"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40967" name="Line 7"/>
          <p:cNvSpPr>
            <a:spLocks noChangeShapeType="1"/>
          </p:cNvSpPr>
          <p:nvPr/>
        </p:nvSpPr>
        <p:spPr bwMode="auto">
          <a:xfrm>
            <a:off x="817563" y="3162300"/>
            <a:ext cx="2844800" cy="1184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40968" name="Rectangle 8"/>
          <p:cNvSpPr>
            <a:spLocks noChangeArrowheads="1"/>
          </p:cNvSpPr>
          <p:nvPr/>
        </p:nvSpPr>
        <p:spPr bwMode="auto">
          <a:xfrm>
            <a:off x="3062288" y="1617663"/>
            <a:ext cx="361950" cy="415925"/>
          </a:xfrm>
          <a:prstGeom prst="rect">
            <a:avLst/>
          </a:prstGeom>
          <a:noFill/>
          <a:ln w="9525">
            <a:noFill/>
            <a:miter lim="800000"/>
            <a:headEnd/>
            <a:tailEnd/>
          </a:ln>
          <a:effectLst/>
        </p:spPr>
        <p:txBody>
          <a:bodyPr wrap="none" lIns="53975" tIns="25400" rIns="53975" bIns="25400">
            <a:spAutoFit/>
          </a:bodyPr>
          <a:lstStyle/>
          <a:p>
            <a:pPr algn="l" defTabSz="523875"/>
            <a:r>
              <a:rPr lang="en-US" sz="2400" i="1">
                <a:solidFill>
                  <a:srgbClr val="FFFFFF"/>
                </a:solidFill>
                <a:effectLst>
                  <a:outerShdw blurRad="38100" dist="38100" dir="2700000" algn="tl">
                    <a:srgbClr val="000000"/>
                  </a:outerShdw>
                </a:effectLst>
              </a:rPr>
              <a:t>d</a:t>
            </a:r>
            <a:r>
              <a:rPr lang="en-US" sz="2400" baseline="-25000">
                <a:solidFill>
                  <a:srgbClr val="FFFFFF"/>
                </a:solidFill>
                <a:effectLst>
                  <a:outerShdw blurRad="38100" dist="38100" dir="2700000" algn="tl">
                    <a:srgbClr val="000000"/>
                  </a:outerShdw>
                </a:effectLst>
              </a:rPr>
              <a:t>1</a:t>
            </a:r>
          </a:p>
        </p:txBody>
      </p:sp>
      <p:sp>
        <p:nvSpPr>
          <p:cNvPr id="40969" name="Rectangle 9"/>
          <p:cNvSpPr>
            <a:spLocks noChangeArrowheads="1"/>
          </p:cNvSpPr>
          <p:nvPr/>
        </p:nvSpPr>
        <p:spPr bwMode="auto">
          <a:xfrm>
            <a:off x="3062288" y="2719388"/>
            <a:ext cx="361950" cy="415925"/>
          </a:xfrm>
          <a:prstGeom prst="rect">
            <a:avLst/>
          </a:prstGeom>
          <a:noFill/>
          <a:ln w="9525">
            <a:noFill/>
            <a:miter lim="800000"/>
            <a:headEnd/>
            <a:tailEnd/>
          </a:ln>
          <a:effectLst/>
        </p:spPr>
        <p:txBody>
          <a:bodyPr wrap="none" lIns="53975" tIns="25400" rIns="53975" bIns="25400">
            <a:spAutoFit/>
          </a:bodyPr>
          <a:lstStyle/>
          <a:p>
            <a:pPr algn="l" defTabSz="523875"/>
            <a:r>
              <a:rPr lang="en-US" sz="2400" i="1">
                <a:solidFill>
                  <a:srgbClr val="FFFFFF"/>
                </a:solidFill>
                <a:effectLst>
                  <a:outerShdw blurRad="38100" dist="38100" dir="2700000" algn="tl">
                    <a:srgbClr val="000000"/>
                  </a:outerShdw>
                </a:effectLst>
              </a:rPr>
              <a:t>d</a:t>
            </a:r>
            <a:r>
              <a:rPr lang="en-US" sz="2400" baseline="-25000">
                <a:solidFill>
                  <a:srgbClr val="FFFFFF"/>
                </a:solidFill>
                <a:effectLst>
                  <a:outerShdw blurRad="38100" dist="38100" dir="2700000" algn="tl">
                    <a:srgbClr val="000000"/>
                  </a:outerShdw>
                </a:effectLst>
              </a:rPr>
              <a:t>2</a:t>
            </a:r>
          </a:p>
        </p:txBody>
      </p:sp>
      <p:sp>
        <p:nvSpPr>
          <p:cNvPr id="40970" name="Rectangle 10"/>
          <p:cNvSpPr>
            <a:spLocks noChangeArrowheads="1"/>
          </p:cNvSpPr>
          <p:nvPr/>
        </p:nvSpPr>
        <p:spPr bwMode="auto">
          <a:xfrm>
            <a:off x="3048000" y="4217988"/>
            <a:ext cx="361950" cy="415925"/>
          </a:xfrm>
          <a:prstGeom prst="rect">
            <a:avLst/>
          </a:prstGeom>
          <a:noFill/>
          <a:ln w="9525">
            <a:noFill/>
            <a:miter lim="800000"/>
            <a:headEnd/>
            <a:tailEnd/>
          </a:ln>
          <a:effectLst/>
        </p:spPr>
        <p:txBody>
          <a:bodyPr wrap="none" lIns="53975" tIns="25400" rIns="53975" bIns="25400">
            <a:spAutoFit/>
          </a:bodyPr>
          <a:lstStyle/>
          <a:p>
            <a:pPr algn="l" defTabSz="523875"/>
            <a:r>
              <a:rPr lang="en-US" sz="2400" i="1">
                <a:solidFill>
                  <a:srgbClr val="FFFFFF"/>
                </a:solidFill>
                <a:effectLst>
                  <a:outerShdw blurRad="38100" dist="38100" dir="2700000" algn="tl">
                    <a:srgbClr val="000000"/>
                  </a:outerShdw>
                </a:effectLst>
              </a:rPr>
              <a:t>d</a:t>
            </a:r>
            <a:r>
              <a:rPr lang="en-US" sz="2400" baseline="-25000">
                <a:solidFill>
                  <a:srgbClr val="FFFFFF"/>
                </a:solidFill>
                <a:effectLst>
                  <a:outerShdw blurRad="38100" dist="38100" dir="2700000" algn="tl">
                    <a:srgbClr val="000000"/>
                  </a:outerShdw>
                </a:effectLst>
              </a:rPr>
              <a:t>3</a:t>
            </a:r>
          </a:p>
        </p:txBody>
      </p:sp>
      <p:sp>
        <p:nvSpPr>
          <p:cNvPr id="40971" name="Rectangle 11"/>
          <p:cNvSpPr>
            <a:spLocks noChangeArrowheads="1"/>
          </p:cNvSpPr>
          <p:nvPr/>
        </p:nvSpPr>
        <p:spPr bwMode="auto">
          <a:xfrm>
            <a:off x="3544888" y="1244600"/>
            <a:ext cx="4808537" cy="385763"/>
          </a:xfrm>
          <a:prstGeom prst="rect">
            <a:avLst/>
          </a:prstGeom>
          <a:noFill/>
          <a:ln w="9525">
            <a:noFill/>
            <a:miter lim="800000"/>
            <a:headEnd/>
            <a:tailEnd/>
          </a:ln>
          <a:effectLst/>
        </p:spPr>
        <p:txBody>
          <a:bodyPr wrap="none" lIns="53975" tIns="25400" rIns="53975" bIns="25400">
            <a:spAutoFit/>
          </a:bodyPr>
          <a:lstStyle/>
          <a:p>
            <a:pPr algn="l" defTabSz="523875"/>
            <a:r>
              <a:rPr lang="en-US">
                <a:solidFill>
                  <a:srgbClr val="FFFFFF"/>
                </a:solidFill>
                <a:effectLst>
                  <a:outerShdw blurRad="38100" dist="38100" dir="2700000" algn="tl">
                    <a:srgbClr val="000000"/>
                  </a:outerShdw>
                </a:effectLst>
              </a:rPr>
              <a:t>EMV = .8(8 mil) + .2(7 mil) =   $7.8 mil</a:t>
            </a:r>
          </a:p>
        </p:txBody>
      </p:sp>
      <p:sp>
        <p:nvSpPr>
          <p:cNvPr id="40972" name="Rectangle 12"/>
          <p:cNvSpPr>
            <a:spLocks noChangeArrowheads="1"/>
          </p:cNvSpPr>
          <p:nvPr/>
        </p:nvSpPr>
        <p:spPr bwMode="auto">
          <a:xfrm>
            <a:off x="3524250" y="2457450"/>
            <a:ext cx="5087938" cy="385763"/>
          </a:xfrm>
          <a:prstGeom prst="rect">
            <a:avLst/>
          </a:prstGeom>
          <a:noFill/>
          <a:ln w="9525">
            <a:noFill/>
            <a:miter lim="800000"/>
            <a:headEnd/>
            <a:tailEnd/>
          </a:ln>
          <a:effectLst/>
        </p:spPr>
        <p:txBody>
          <a:bodyPr wrap="none" lIns="53975" tIns="25400" rIns="53975" bIns="25400">
            <a:spAutoFit/>
          </a:bodyPr>
          <a:lstStyle/>
          <a:p>
            <a:pPr algn="l" defTabSz="523875"/>
            <a:r>
              <a:rPr lang="en-US">
                <a:solidFill>
                  <a:srgbClr val="FFFFFF"/>
                </a:solidFill>
                <a:effectLst>
                  <a:outerShdw blurRad="38100" dist="38100" dir="2700000" algn="tl">
                    <a:srgbClr val="000000"/>
                  </a:outerShdw>
                </a:effectLst>
              </a:rPr>
              <a:t>EMV = .8(14 mil) + .2(5 mil) =   $12.2 mil</a:t>
            </a:r>
          </a:p>
        </p:txBody>
      </p:sp>
      <p:sp>
        <p:nvSpPr>
          <p:cNvPr id="40973" name="Rectangle 13"/>
          <p:cNvSpPr>
            <a:spLocks noChangeArrowheads="1"/>
          </p:cNvSpPr>
          <p:nvPr/>
        </p:nvSpPr>
        <p:spPr bwMode="auto">
          <a:xfrm>
            <a:off x="3543300" y="3695700"/>
            <a:ext cx="5111750" cy="385763"/>
          </a:xfrm>
          <a:prstGeom prst="rect">
            <a:avLst/>
          </a:prstGeom>
          <a:noFill/>
          <a:ln w="9525">
            <a:noFill/>
            <a:miter lim="800000"/>
            <a:headEnd/>
            <a:tailEnd/>
          </a:ln>
          <a:effectLst/>
        </p:spPr>
        <p:txBody>
          <a:bodyPr wrap="none" lIns="53975" tIns="25400" rIns="53975" bIns="25400">
            <a:spAutoFit/>
          </a:bodyPr>
          <a:lstStyle/>
          <a:p>
            <a:pPr algn="l" defTabSz="523875"/>
            <a:r>
              <a:rPr lang="en-US">
                <a:solidFill>
                  <a:srgbClr val="FFFFFF"/>
                </a:solidFill>
                <a:effectLst>
                  <a:outerShdw blurRad="38100" dist="38100" dir="2700000" algn="tl">
                    <a:srgbClr val="000000"/>
                  </a:outerShdw>
                </a:effectLst>
              </a:rPr>
              <a:t>EMV = .8(20 mil) + .2(-9 mil) =  $14.2 mil</a:t>
            </a:r>
          </a:p>
        </p:txBody>
      </p:sp>
      <p:sp>
        <p:nvSpPr>
          <p:cNvPr id="40974" name="Rectangle 14"/>
          <p:cNvSpPr>
            <a:spLocks noChangeArrowheads="1"/>
          </p:cNvSpPr>
          <p:nvPr/>
        </p:nvSpPr>
        <p:spPr bwMode="auto">
          <a:xfrm>
            <a:off x="1793875" y="1643063"/>
            <a:ext cx="868363" cy="415925"/>
          </a:xfrm>
          <a:prstGeom prst="rect">
            <a:avLst/>
          </a:prstGeom>
          <a:noFill/>
          <a:ln w="9525">
            <a:noFill/>
            <a:miter lim="800000"/>
            <a:headEnd/>
            <a:tailEnd/>
          </a:ln>
          <a:effectLst/>
        </p:spPr>
        <p:txBody>
          <a:bodyPr wrap="none" lIns="53975" tIns="25400" rIns="53975" bIns="25400">
            <a:spAutoFit/>
          </a:bodyPr>
          <a:lstStyle/>
          <a:p>
            <a:pPr algn="l" defTabSz="523875"/>
            <a:r>
              <a:rPr lang="en-US" sz="2400">
                <a:solidFill>
                  <a:srgbClr val="FFFFFF"/>
                </a:solidFill>
                <a:effectLst>
                  <a:outerShdw blurRad="38100" dist="38100" dir="2700000" algn="tl">
                    <a:srgbClr val="000000"/>
                  </a:outerShdw>
                </a:effectLst>
              </a:rPr>
              <a:t>Small</a:t>
            </a:r>
          </a:p>
        </p:txBody>
      </p:sp>
      <p:sp>
        <p:nvSpPr>
          <p:cNvPr id="40975" name="Rectangle 15"/>
          <p:cNvSpPr>
            <a:spLocks noChangeArrowheads="1"/>
          </p:cNvSpPr>
          <p:nvPr/>
        </p:nvSpPr>
        <p:spPr bwMode="auto">
          <a:xfrm>
            <a:off x="1738313" y="2717800"/>
            <a:ext cx="1271587" cy="415925"/>
          </a:xfrm>
          <a:prstGeom prst="rect">
            <a:avLst/>
          </a:prstGeom>
          <a:noFill/>
          <a:ln w="9525">
            <a:noFill/>
            <a:miter lim="800000"/>
            <a:headEnd/>
            <a:tailEnd/>
          </a:ln>
          <a:effectLst/>
        </p:spPr>
        <p:txBody>
          <a:bodyPr wrap="none" lIns="53975" tIns="25400" rIns="53975" bIns="25400">
            <a:spAutoFit/>
          </a:bodyPr>
          <a:lstStyle/>
          <a:p>
            <a:pPr algn="l" defTabSz="523875"/>
            <a:r>
              <a:rPr lang="en-US" sz="2400">
                <a:solidFill>
                  <a:srgbClr val="FFFFFF"/>
                </a:solidFill>
                <a:effectLst>
                  <a:outerShdw blurRad="38100" dist="38100" dir="2700000" algn="tl">
                    <a:srgbClr val="000000"/>
                  </a:outerShdw>
                </a:effectLst>
              </a:rPr>
              <a:t>Medium</a:t>
            </a:r>
          </a:p>
        </p:txBody>
      </p:sp>
      <p:sp>
        <p:nvSpPr>
          <p:cNvPr id="40976" name="Rectangle 16"/>
          <p:cNvSpPr>
            <a:spLocks noChangeArrowheads="1"/>
          </p:cNvSpPr>
          <p:nvPr/>
        </p:nvSpPr>
        <p:spPr bwMode="auto">
          <a:xfrm>
            <a:off x="1827213" y="4224338"/>
            <a:ext cx="882650" cy="415925"/>
          </a:xfrm>
          <a:prstGeom prst="rect">
            <a:avLst/>
          </a:prstGeom>
          <a:noFill/>
          <a:ln w="9525">
            <a:noFill/>
            <a:miter lim="800000"/>
            <a:headEnd/>
            <a:tailEnd/>
          </a:ln>
          <a:effectLst/>
        </p:spPr>
        <p:txBody>
          <a:bodyPr wrap="none" lIns="53975" tIns="25400" rIns="53975" bIns="25400">
            <a:spAutoFit/>
          </a:bodyPr>
          <a:lstStyle/>
          <a:p>
            <a:pPr algn="l" defTabSz="523875"/>
            <a:r>
              <a:rPr lang="en-US" sz="2400">
                <a:solidFill>
                  <a:srgbClr val="FFFFFF"/>
                </a:solidFill>
                <a:effectLst>
                  <a:outerShdw blurRad="38100" dist="38100" dir="2700000" algn="tl">
                    <a:srgbClr val="000000"/>
                  </a:outerShdw>
                </a:effectLst>
              </a:rPr>
              <a:t>Large</a:t>
            </a:r>
          </a:p>
        </p:txBody>
      </p:sp>
      <p:sp>
        <p:nvSpPr>
          <p:cNvPr id="40977" name="Line 17"/>
          <p:cNvSpPr>
            <a:spLocks noChangeShapeType="1"/>
          </p:cNvSpPr>
          <p:nvPr/>
        </p:nvSpPr>
        <p:spPr bwMode="auto">
          <a:xfrm flipV="1">
            <a:off x="971550" y="1993900"/>
            <a:ext cx="2663825" cy="103822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40978" name="Oval 18"/>
          <p:cNvSpPr>
            <a:spLocks noChangeArrowheads="1"/>
          </p:cNvSpPr>
          <p:nvPr/>
        </p:nvSpPr>
        <p:spPr bwMode="auto">
          <a:xfrm>
            <a:off x="3649662" y="1693863"/>
            <a:ext cx="520700" cy="490537"/>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400">
                <a:solidFill>
                  <a:srgbClr val="FFFFFF"/>
                </a:solidFill>
                <a:effectLst>
                  <a:outerShdw blurRad="38100" dist="38100" dir="2700000" algn="tl">
                    <a:srgbClr val="000000"/>
                  </a:outerShdw>
                </a:effectLst>
              </a:rPr>
              <a:t>2</a:t>
            </a:r>
          </a:p>
        </p:txBody>
      </p:sp>
      <p:sp>
        <p:nvSpPr>
          <p:cNvPr id="40979" name="Rectangle 19"/>
          <p:cNvSpPr>
            <a:spLocks noChangeArrowheads="1"/>
          </p:cNvSpPr>
          <p:nvPr/>
        </p:nvSpPr>
        <p:spPr bwMode="auto">
          <a:xfrm>
            <a:off x="522287" y="2914650"/>
            <a:ext cx="450850" cy="490538"/>
          </a:xfrm>
          <a:prstGeom prst="rect">
            <a:avLst/>
          </a:prstGeom>
          <a:gradFill rotWithShape="0">
            <a:gsLst>
              <a:gs pos="0">
                <a:srgbClr val="993366"/>
              </a:gs>
              <a:gs pos="100000">
                <a:srgbClr val="993366">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400" dirty="0">
                <a:solidFill>
                  <a:srgbClr val="FFFFFF"/>
                </a:solidFill>
                <a:effectLst>
                  <a:outerShdw blurRad="38100" dist="38100" dir="2700000" algn="tl">
                    <a:srgbClr val="000000"/>
                  </a:outerShdw>
                </a:effectLst>
              </a:rPr>
              <a:t>1</a:t>
            </a:r>
          </a:p>
        </p:txBody>
      </p:sp>
      <p:sp>
        <p:nvSpPr>
          <p:cNvPr id="40965" name="Oval 5"/>
          <p:cNvSpPr>
            <a:spLocks noChangeArrowheads="1"/>
          </p:cNvSpPr>
          <p:nvPr/>
        </p:nvSpPr>
        <p:spPr bwMode="auto">
          <a:xfrm>
            <a:off x="3641725" y="4138613"/>
            <a:ext cx="520700" cy="496887"/>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400">
                <a:solidFill>
                  <a:srgbClr val="FFFFFF"/>
                </a:solidFill>
                <a:effectLst>
                  <a:outerShdw blurRad="38100" dist="38100" dir="2700000" algn="tl">
                    <a:srgbClr val="000000"/>
                  </a:outerShdw>
                </a:effectLst>
              </a:rPr>
              <a:t>4</a:t>
            </a:r>
          </a:p>
        </p:txBody>
      </p:sp>
      <p:sp>
        <p:nvSpPr>
          <p:cNvPr id="41365" name="Oval 405"/>
          <p:cNvSpPr>
            <a:spLocks noChangeArrowheads="1"/>
          </p:cNvSpPr>
          <p:nvPr/>
        </p:nvSpPr>
        <p:spPr bwMode="auto">
          <a:xfrm>
            <a:off x="2933700" y="4205288"/>
            <a:ext cx="558800" cy="520700"/>
          </a:xfrm>
          <a:prstGeom prst="ellipse">
            <a:avLst/>
          </a:prstGeom>
          <a:noFill/>
          <a:ln w="19050">
            <a:solidFill>
              <a:srgbClr val="66FFFF"/>
            </a:solidFill>
            <a:round/>
            <a:headEnd/>
            <a:tailEnd/>
          </a:ln>
          <a:effectLst/>
        </p:spPr>
        <p:txBody>
          <a:bodyPr wrap="none" anchor="ctr"/>
          <a:lstStyle/>
          <a:p>
            <a:endParaRPr lang="en-US"/>
          </a:p>
        </p:txBody>
      </p:sp>
      <p:sp>
        <p:nvSpPr>
          <p:cNvPr id="41366" name="Line 406"/>
          <p:cNvSpPr>
            <a:spLocks noChangeShapeType="1"/>
          </p:cNvSpPr>
          <p:nvPr/>
        </p:nvSpPr>
        <p:spPr bwMode="auto">
          <a:xfrm>
            <a:off x="7505700" y="4089400"/>
            <a:ext cx="1104900" cy="0"/>
          </a:xfrm>
          <a:prstGeom prst="line">
            <a:avLst/>
          </a:prstGeom>
          <a:noFill/>
          <a:ln w="28575">
            <a:solidFill>
              <a:srgbClr val="66FFFF"/>
            </a:solidFill>
            <a:round/>
            <a:headEnd/>
            <a:tailEnd/>
          </a:ln>
          <a:effectLst/>
        </p:spPr>
        <p:txBody>
          <a:bodyPr/>
          <a:lstStyle/>
          <a:p>
            <a:endParaRPr lang="en-US"/>
          </a:p>
        </p:txBody>
      </p:sp>
    </p:spTree>
  </p:cSld>
  <p:clrMapOvr>
    <a:masterClrMapping/>
  </p:clrMapOvr>
  <p:transition spd="med">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825500" y="211138"/>
            <a:ext cx="7475538" cy="509587"/>
          </a:xfrm>
          <a:noFill/>
          <a:ln/>
        </p:spPr>
        <p:txBody>
          <a:bodyPr lIns="92075" tIns="46038" rIns="92075" bIns="46038"/>
          <a:lstStyle/>
          <a:p>
            <a:r>
              <a:rPr lang="en-US"/>
              <a:t>Expected Value of Perfect Information</a:t>
            </a:r>
          </a:p>
        </p:txBody>
      </p:sp>
      <p:sp>
        <p:nvSpPr>
          <p:cNvPr id="43011" name="Rectangle 3"/>
          <p:cNvSpPr>
            <a:spLocks noGrp="1" noChangeArrowheads="1"/>
          </p:cNvSpPr>
          <p:nvPr>
            <p:ph type="body" idx="1"/>
          </p:nvPr>
        </p:nvSpPr>
        <p:spPr>
          <a:xfrm>
            <a:off x="688975" y="1114425"/>
            <a:ext cx="7710488" cy="4030663"/>
          </a:xfrm>
          <a:noFill/>
          <a:ln/>
        </p:spPr>
        <p:txBody>
          <a:bodyPr lIns="92075" tIns="46038" rIns="92075" bIns="46038"/>
          <a:lstStyle/>
          <a:p>
            <a:r>
              <a:rPr lang="en-US"/>
              <a:t>Frequently information is available which can improve the probability estimates for the states of nature.  </a:t>
            </a:r>
          </a:p>
          <a:p>
            <a:r>
              <a:rPr lang="en-US"/>
              <a:t>The </a:t>
            </a:r>
            <a:r>
              <a:rPr lang="en-US" u="sng"/>
              <a:t>expected value of perfect information</a:t>
            </a:r>
            <a:r>
              <a:rPr lang="en-US"/>
              <a:t> (EVPI) is the increase in the expected profit that would result if one knew with certainty which state of nature would occur.  </a:t>
            </a:r>
          </a:p>
          <a:p>
            <a:r>
              <a:rPr lang="en-US"/>
              <a:t>The EVPI provides an </a:t>
            </a:r>
            <a:r>
              <a:rPr lang="en-US" u="sng"/>
              <a:t>upper bound on the expected value of any sample or survey information</a:t>
            </a:r>
            <a:r>
              <a:rPr lang="en-US"/>
              <a:t>.  </a:t>
            </a:r>
          </a:p>
        </p:txBody>
      </p:sp>
    </p:spTree>
  </p:cSld>
  <p:clrMapOvr>
    <a:masterClrMapping/>
  </p:clrMapOvr>
  <p:transition spd="med">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14350" y="55563"/>
            <a:ext cx="8081963" cy="814387"/>
          </a:xfrm>
          <a:noFill/>
          <a:ln/>
        </p:spPr>
        <p:txBody>
          <a:bodyPr lIns="92075" tIns="46038" rIns="92075" bIns="46038"/>
          <a:lstStyle/>
          <a:p>
            <a:r>
              <a:rPr lang="en-US" dirty="0"/>
              <a:t>Expected Value of Perfect Information</a:t>
            </a:r>
          </a:p>
        </p:txBody>
      </p:sp>
      <p:sp>
        <p:nvSpPr>
          <p:cNvPr id="45059" name="Rectangle 3"/>
          <p:cNvSpPr>
            <a:spLocks noGrp="1" noChangeArrowheads="1"/>
          </p:cNvSpPr>
          <p:nvPr>
            <p:ph type="body" idx="1"/>
          </p:nvPr>
        </p:nvSpPr>
        <p:spPr>
          <a:xfrm>
            <a:off x="698501" y="1109663"/>
            <a:ext cx="7594600" cy="4376737"/>
          </a:xfrm>
          <a:noFill/>
          <a:ln/>
        </p:spPr>
        <p:txBody>
          <a:bodyPr lIns="92075" tIns="46038" rIns="92075" bIns="46038"/>
          <a:lstStyle/>
          <a:p>
            <a:r>
              <a:rPr lang="en-US" dirty="0">
                <a:solidFill>
                  <a:srgbClr val="66FFFF"/>
                </a:solidFill>
              </a:rPr>
              <a:t>EVPI Calculation</a:t>
            </a:r>
          </a:p>
          <a:p>
            <a:pPr lvl="1"/>
            <a:r>
              <a:rPr lang="en-US" dirty="0">
                <a:solidFill>
                  <a:srgbClr val="66FFFF"/>
                </a:solidFill>
              </a:rPr>
              <a:t>Step 1:</a:t>
            </a:r>
          </a:p>
          <a:p>
            <a:pPr lvl="1">
              <a:buFontTx/>
              <a:buNone/>
            </a:pPr>
            <a:r>
              <a:rPr lang="en-US" dirty="0"/>
              <a:t>		    Determine the optimal return corresponding to each state of nature.</a:t>
            </a:r>
          </a:p>
          <a:p>
            <a:pPr lvl="1"/>
            <a:r>
              <a:rPr lang="en-US" dirty="0">
                <a:solidFill>
                  <a:srgbClr val="66FFFF"/>
                </a:solidFill>
              </a:rPr>
              <a:t>Step 2:</a:t>
            </a:r>
          </a:p>
          <a:p>
            <a:pPr lvl="1">
              <a:buFontTx/>
              <a:buNone/>
            </a:pPr>
            <a:r>
              <a:rPr lang="en-US" dirty="0"/>
              <a:t>		    Compute the expected value of these optimal returns.</a:t>
            </a:r>
          </a:p>
          <a:p>
            <a:pPr lvl="1"/>
            <a:r>
              <a:rPr lang="en-US" dirty="0">
                <a:solidFill>
                  <a:srgbClr val="66FFFF"/>
                </a:solidFill>
              </a:rPr>
              <a:t>Step 3:</a:t>
            </a:r>
          </a:p>
          <a:p>
            <a:pPr lvl="1">
              <a:buFontTx/>
              <a:buNone/>
            </a:pPr>
            <a:r>
              <a:rPr lang="en-US" dirty="0"/>
              <a:t>		    Subtract the EV of the optimal decision from the amount determined in step (2).</a:t>
            </a:r>
          </a:p>
        </p:txBody>
      </p:sp>
    </p:spTree>
  </p:cSld>
  <p:clrMapOvr>
    <a:masterClrMapping/>
  </p:clrMapOvr>
  <p:transition spd="med">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ChangeArrowheads="1"/>
          </p:cNvSpPr>
          <p:nvPr/>
        </p:nvSpPr>
        <p:spPr bwMode="auto">
          <a:xfrm>
            <a:off x="698500" y="1109663"/>
            <a:ext cx="8050213" cy="4376737"/>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Expected Value with Perfect Information (EVwPI)</a:t>
            </a:r>
          </a:p>
          <a:p>
            <a:pPr marL="342900" indent="-342900" algn="l">
              <a:spcBef>
                <a:spcPct val="20000"/>
              </a:spcBef>
              <a:buClr>
                <a:srgbClr val="66FFFF"/>
              </a:buClr>
              <a:buSzPct val="75000"/>
              <a:buFont typeface="Monotype Sorts" pitchFamily="2" charset="2"/>
              <a:buChar char="n"/>
            </a:pPr>
            <a:endParaRPr lang="en-US" sz="240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Char char="n"/>
            </a:pPr>
            <a:endParaRPr lang="en-US" sz="240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Expected Value without Perfect Information (EVwoPI)</a:t>
            </a:r>
          </a:p>
          <a:p>
            <a:pPr marL="342900" indent="-342900" algn="l">
              <a:spcBef>
                <a:spcPct val="20000"/>
              </a:spcBef>
              <a:buClr>
                <a:srgbClr val="66FFFF"/>
              </a:buClr>
              <a:buSzPct val="75000"/>
              <a:buFont typeface="Monotype Sorts" pitchFamily="2" charset="2"/>
              <a:buChar char="n"/>
            </a:pPr>
            <a:endParaRPr lang="en-US" sz="240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240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Expected Value of Perfect Information (EVPI)</a:t>
            </a:r>
            <a:endParaRPr lang="en-US" sz="2400">
              <a:effectLst>
                <a:outerShdw blurRad="38100" dist="38100" dir="2700000" algn="tl">
                  <a:srgbClr val="000000"/>
                </a:outerShdw>
              </a:effectLst>
            </a:endParaRPr>
          </a:p>
        </p:txBody>
      </p:sp>
      <p:sp>
        <p:nvSpPr>
          <p:cNvPr id="165891" name="Rectangle 3"/>
          <p:cNvSpPr>
            <a:spLocks noChangeArrowheads="1"/>
          </p:cNvSpPr>
          <p:nvPr/>
        </p:nvSpPr>
        <p:spPr bwMode="auto">
          <a:xfrm>
            <a:off x="514350" y="55563"/>
            <a:ext cx="8081963" cy="814387"/>
          </a:xfrm>
          <a:prstGeom prst="rect">
            <a:avLst/>
          </a:prstGeom>
          <a:noFill/>
          <a:ln w="12700">
            <a:noFill/>
            <a:miter lim="800000"/>
            <a:headEnd/>
            <a:tailEnd/>
          </a:ln>
          <a:effectLst/>
        </p:spPr>
        <p:txBody>
          <a:bodyPr lIns="92075" tIns="46038" rIns="92075" bIns="46038" anchor="ctr"/>
          <a:lstStyle/>
          <a:p>
            <a:r>
              <a:rPr lang="en-US" sz="2800" dirty="0">
                <a:solidFill>
                  <a:srgbClr val="66FFFF"/>
                </a:solidFill>
                <a:effectLst>
                  <a:outerShdw blurRad="38100" dist="38100" dir="2700000" algn="tl">
                    <a:srgbClr val="000000"/>
                  </a:outerShdw>
                </a:effectLst>
              </a:rPr>
              <a:t>Expected Value of Perfect Information</a:t>
            </a:r>
          </a:p>
        </p:txBody>
      </p:sp>
      <p:sp>
        <p:nvSpPr>
          <p:cNvPr id="165892" name="Text Box 4"/>
          <p:cNvSpPr txBox="1">
            <a:spLocks noChangeArrowheads="1"/>
          </p:cNvSpPr>
          <p:nvPr/>
        </p:nvSpPr>
        <p:spPr bwMode="auto">
          <a:xfrm>
            <a:off x="1281113" y="1665288"/>
            <a:ext cx="5719762" cy="457200"/>
          </a:xfrm>
          <a:prstGeom prst="rect">
            <a:avLst/>
          </a:prstGeom>
          <a:noFill/>
          <a:ln w="12700">
            <a:noFill/>
            <a:miter lim="800000"/>
            <a:headEnd/>
            <a:tailEnd/>
          </a:ln>
          <a:effectLst/>
        </p:spPr>
        <p:txBody>
          <a:bodyPr wrap="none">
            <a:spAutoFit/>
          </a:bodyPr>
          <a:lstStyle/>
          <a:p>
            <a:pPr algn="l"/>
            <a:r>
              <a:rPr lang="en-US" sz="2400">
                <a:effectLst>
                  <a:outerShdw blurRad="38100" dist="38100" dir="2700000" algn="tl">
                    <a:srgbClr val="000000"/>
                  </a:outerShdw>
                </a:effectLst>
              </a:rPr>
              <a:t>EVwPI = .8(20 mil) + .2(7 mil) = $17.4 mil</a:t>
            </a:r>
          </a:p>
        </p:txBody>
      </p:sp>
      <p:sp>
        <p:nvSpPr>
          <p:cNvPr id="165893" name="Text Box 5"/>
          <p:cNvSpPr txBox="1">
            <a:spLocks noChangeArrowheads="1"/>
          </p:cNvSpPr>
          <p:nvPr/>
        </p:nvSpPr>
        <p:spPr bwMode="auto">
          <a:xfrm>
            <a:off x="1247775" y="2986088"/>
            <a:ext cx="6064250" cy="457200"/>
          </a:xfrm>
          <a:prstGeom prst="rect">
            <a:avLst/>
          </a:prstGeom>
          <a:noFill/>
          <a:ln w="12700">
            <a:noFill/>
            <a:miter lim="800000"/>
            <a:headEnd/>
            <a:tailEnd/>
          </a:ln>
          <a:effectLst/>
        </p:spPr>
        <p:txBody>
          <a:bodyPr wrap="none">
            <a:spAutoFit/>
          </a:bodyPr>
          <a:lstStyle/>
          <a:p>
            <a:pPr algn="l"/>
            <a:r>
              <a:rPr lang="en-US" sz="2400">
                <a:effectLst>
                  <a:outerShdw blurRad="38100" dist="38100" dir="2700000" algn="tl">
                    <a:srgbClr val="000000"/>
                  </a:outerShdw>
                </a:effectLst>
              </a:rPr>
              <a:t>EVwoPI = </a:t>
            </a:r>
            <a:r>
              <a:rPr lang="en-US" sz="2400">
                <a:solidFill>
                  <a:srgbClr val="FFFFFF"/>
                </a:solidFill>
                <a:effectLst>
                  <a:outerShdw blurRad="38100" dist="38100" dir="2700000" algn="tl">
                    <a:srgbClr val="000000"/>
                  </a:outerShdw>
                </a:effectLst>
              </a:rPr>
              <a:t>.8(20 mil) + .2(-9 mil) =  $14.2 mil</a:t>
            </a:r>
          </a:p>
        </p:txBody>
      </p:sp>
      <p:sp>
        <p:nvSpPr>
          <p:cNvPr id="165894" name="Text Box 6"/>
          <p:cNvSpPr txBox="1">
            <a:spLocks noChangeArrowheads="1"/>
          </p:cNvSpPr>
          <p:nvPr/>
        </p:nvSpPr>
        <p:spPr bwMode="auto">
          <a:xfrm>
            <a:off x="1230313" y="4294188"/>
            <a:ext cx="7419975" cy="457200"/>
          </a:xfrm>
          <a:prstGeom prst="rect">
            <a:avLst/>
          </a:prstGeom>
          <a:noFill/>
          <a:ln w="12700">
            <a:noFill/>
            <a:miter lim="800000"/>
            <a:headEnd/>
            <a:tailEnd/>
          </a:ln>
          <a:effectLst/>
        </p:spPr>
        <p:txBody>
          <a:bodyPr wrap="none">
            <a:spAutoFit/>
          </a:bodyPr>
          <a:lstStyle/>
          <a:p>
            <a:pPr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EVPI = |EVwPI – EVwoPI| = |17.4 – 14.2| = $3.2 mil</a:t>
            </a:r>
            <a:endParaRPr lang="en-US">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t>Risk Analysis</a:t>
            </a:r>
          </a:p>
        </p:txBody>
      </p:sp>
      <p:sp>
        <p:nvSpPr>
          <p:cNvPr id="83971" name="Rectangle 3"/>
          <p:cNvSpPr>
            <a:spLocks noGrp="1" noChangeArrowheads="1"/>
          </p:cNvSpPr>
          <p:nvPr>
            <p:ph type="body" idx="1"/>
          </p:nvPr>
        </p:nvSpPr>
        <p:spPr>
          <a:xfrm>
            <a:off x="700088" y="1117600"/>
            <a:ext cx="7886700" cy="3030538"/>
          </a:xfrm>
        </p:spPr>
        <p:txBody>
          <a:bodyPr/>
          <a:lstStyle/>
          <a:p>
            <a:r>
              <a:rPr lang="en-US" u="sng"/>
              <a:t>Risk analysis</a:t>
            </a:r>
            <a:r>
              <a:rPr lang="en-US"/>
              <a:t> helps the decision maker recognize the difference between:</a:t>
            </a:r>
          </a:p>
          <a:p>
            <a:pPr lvl="1"/>
            <a:r>
              <a:rPr lang="en-US"/>
              <a:t>the expected value of a decision alternative, and</a:t>
            </a:r>
          </a:p>
          <a:p>
            <a:pPr lvl="1"/>
            <a:r>
              <a:rPr lang="en-US"/>
              <a:t>the payoff that might actually occur</a:t>
            </a:r>
          </a:p>
          <a:p>
            <a:r>
              <a:rPr lang="en-US"/>
              <a:t>The </a:t>
            </a:r>
            <a:r>
              <a:rPr lang="en-US" u="sng"/>
              <a:t>risk profile</a:t>
            </a:r>
            <a:r>
              <a:rPr lang="en-US"/>
              <a:t> for a decision alternative shows the possible payoffs for the decision alternative along with their associated probabilities.</a:t>
            </a:r>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20" name="Rectangle 28"/>
          <p:cNvSpPr>
            <a:spLocks noChangeArrowheads="1"/>
          </p:cNvSpPr>
          <p:nvPr/>
        </p:nvSpPr>
        <p:spPr bwMode="auto">
          <a:xfrm>
            <a:off x="1790700" y="1708150"/>
            <a:ext cx="5727700" cy="4337988"/>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84994" name="Rectangle 2"/>
          <p:cNvSpPr>
            <a:spLocks noGrp="1" noChangeArrowheads="1"/>
          </p:cNvSpPr>
          <p:nvPr>
            <p:ph type="title"/>
          </p:nvPr>
        </p:nvSpPr>
        <p:spPr/>
        <p:txBody>
          <a:bodyPr/>
          <a:lstStyle/>
          <a:p>
            <a:r>
              <a:rPr lang="en-US"/>
              <a:t>Risk Profile</a:t>
            </a:r>
            <a:endParaRPr lang="en-US" sz="3200"/>
          </a:p>
        </p:txBody>
      </p:sp>
      <p:sp>
        <p:nvSpPr>
          <p:cNvPr id="84995" name="Rectangle 3"/>
          <p:cNvSpPr>
            <a:spLocks noGrp="1" noChangeArrowheads="1"/>
          </p:cNvSpPr>
          <p:nvPr>
            <p:ph type="body" idx="1"/>
          </p:nvPr>
        </p:nvSpPr>
        <p:spPr>
          <a:xfrm>
            <a:off x="700088" y="1117600"/>
            <a:ext cx="6518275" cy="515938"/>
          </a:xfrm>
        </p:spPr>
        <p:txBody>
          <a:bodyPr/>
          <a:lstStyle/>
          <a:p>
            <a:r>
              <a:rPr lang="en-US">
                <a:solidFill>
                  <a:srgbClr val="66FFFF"/>
                </a:solidFill>
              </a:rPr>
              <a:t>Large Complex Decision Alternative</a:t>
            </a:r>
            <a:endParaRPr lang="en-US"/>
          </a:p>
        </p:txBody>
      </p:sp>
      <p:sp>
        <p:nvSpPr>
          <p:cNvPr id="84996" name="Line 4"/>
          <p:cNvSpPr>
            <a:spLocks noChangeShapeType="1"/>
          </p:cNvSpPr>
          <p:nvPr/>
        </p:nvSpPr>
        <p:spPr bwMode="auto">
          <a:xfrm>
            <a:off x="3251200" y="1847850"/>
            <a:ext cx="0" cy="31813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4997" name="Line 5"/>
          <p:cNvSpPr>
            <a:spLocks noChangeShapeType="1"/>
          </p:cNvSpPr>
          <p:nvPr/>
        </p:nvSpPr>
        <p:spPr bwMode="auto">
          <a:xfrm>
            <a:off x="3251200" y="5022850"/>
            <a:ext cx="344805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4998" name="Line 6"/>
          <p:cNvSpPr>
            <a:spLocks noChangeShapeType="1"/>
          </p:cNvSpPr>
          <p:nvPr/>
        </p:nvSpPr>
        <p:spPr bwMode="auto">
          <a:xfrm>
            <a:off x="3136900" y="4457700"/>
            <a:ext cx="2286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4999" name="Line 7"/>
          <p:cNvSpPr>
            <a:spLocks noChangeShapeType="1"/>
          </p:cNvSpPr>
          <p:nvPr/>
        </p:nvSpPr>
        <p:spPr bwMode="auto">
          <a:xfrm>
            <a:off x="3136900" y="3867150"/>
            <a:ext cx="2286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000" name="Line 8"/>
          <p:cNvSpPr>
            <a:spLocks noChangeShapeType="1"/>
          </p:cNvSpPr>
          <p:nvPr/>
        </p:nvSpPr>
        <p:spPr bwMode="auto">
          <a:xfrm>
            <a:off x="3117850" y="3276600"/>
            <a:ext cx="2286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001" name="Line 9"/>
          <p:cNvSpPr>
            <a:spLocks noChangeShapeType="1"/>
          </p:cNvSpPr>
          <p:nvPr/>
        </p:nvSpPr>
        <p:spPr bwMode="auto">
          <a:xfrm>
            <a:off x="3136900" y="2686050"/>
            <a:ext cx="2286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002" name="Line 10"/>
          <p:cNvSpPr>
            <a:spLocks noChangeShapeType="1"/>
          </p:cNvSpPr>
          <p:nvPr/>
        </p:nvSpPr>
        <p:spPr bwMode="auto">
          <a:xfrm>
            <a:off x="3136900" y="2114550"/>
            <a:ext cx="2286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003" name="Rectangle 11"/>
          <p:cNvSpPr>
            <a:spLocks noChangeArrowheads="1"/>
          </p:cNvSpPr>
          <p:nvPr/>
        </p:nvSpPr>
        <p:spPr bwMode="auto">
          <a:xfrm>
            <a:off x="2625725" y="425926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.20</a:t>
            </a:r>
          </a:p>
        </p:txBody>
      </p:sp>
      <p:sp>
        <p:nvSpPr>
          <p:cNvPr id="85004" name="Rectangle 12"/>
          <p:cNvSpPr>
            <a:spLocks noChangeArrowheads="1"/>
          </p:cNvSpPr>
          <p:nvPr/>
        </p:nvSpPr>
        <p:spPr bwMode="auto">
          <a:xfrm>
            <a:off x="2625725" y="368776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.40</a:t>
            </a:r>
          </a:p>
        </p:txBody>
      </p:sp>
      <p:sp>
        <p:nvSpPr>
          <p:cNvPr id="85005" name="Rectangle 13"/>
          <p:cNvSpPr>
            <a:spLocks noChangeArrowheads="1"/>
          </p:cNvSpPr>
          <p:nvPr/>
        </p:nvSpPr>
        <p:spPr bwMode="auto">
          <a:xfrm>
            <a:off x="2625725" y="307816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.60</a:t>
            </a:r>
          </a:p>
        </p:txBody>
      </p:sp>
      <p:sp>
        <p:nvSpPr>
          <p:cNvPr id="85006" name="Rectangle 14"/>
          <p:cNvSpPr>
            <a:spLocks noChangeArrowheads="1"/>
          </p:cNvSpPr>
          <p:nvPr/>
        </p:nvSpPr>
        <p:spPr bwMode="auto">
          <a:xfrm>
            <a:off x="2625725" y="248761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.80</a:t>
            </a:r>
          </a:p>
        </p:txBody>
      </p:sp>
      <p:sp>
        <p:nvSpPr>
          <p:cNvPr id="85007" name="Rectangle 15"/>
          <p:cNvSpPr>
            <a:spLocks noChangeArrowheads="1"/>
          </p:cNvSpPr>
          <p:nvPr/>
        </p:nvSpPr>
        <p:spPr bwMode="auto">
          <a:xfrm>
            <a:off x="2505075" y="1935163"/>
            <a:ext cx="628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1.00</a:t>
            </a:r>
          </a:p>
        </p:txBody>
      </p:sp>
      <p:sp>
        <p:nvSpPr>
          <p:cNvPr id="85010" name="Line 18"/>
          <p:cNvSpPr>
            <a:spLocks noChangeShapeType="1"/>
          </p:cNvSpPr>
          <p:nvPr/>
        </p:nvSpPr>
        <p:spPr bwMode="auto">
          <a:xfrm flipV="1">
            <a:off x="3806825" y="4452938"/>
            <a:ext cx="0" cy="565150"/>
          </a:xfrm>
          <a:prstGeom prst="line">
            <a:avLst/>
          </a:prstGeom>
          <a:noFill/>
          <a:ln w="38100">
            <a:solidFill>
              <a:srgbClr val="FFFF00"/>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011" name="Line 19"/>
          <p:cNvSpPr>
            <a:spLocks noChangeShapeType="1"/>
          </p:cNvSpPr>
          <p:nvPr/>
        </p:nvSpPr>
        <p:spPr bwMode="auto">
          <a:xfrm flipH="1" flipV="1">
            <a:off x="5372100" y="49371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012" name="Line 20"/>
          <p:cNvSpPr>
            <a:spLocks noChangeShapeType="1"/>
          </p:cNvSpPr>
          <p:nvPr/>
        </p:nvSpPr>
        <p:spPr bwMode="auto">
          <a:xfrm flipH="1" flipV="1">
            <a:off x="6194425" y="2674938"/>
            <a:ext cx="0" cy="2343150"/>
          </a:xfrm>
          <a:prstGeom prst="line">
            <a:avLst/>
          </a:prstGeom>
          <a:noFill/>
          <a:ln w="38100">
            <a:solidFill>
              <a:srgbClr val="FFFF00"/>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013" name="Rectangle 21"/>
          <p:cNvSpPr>
            <a:spLocks noChangeArrowheads="1"/>
          </p:cNvSpPr>
          <p:nvPr/>
        </p:nvSpPr>
        <p:spPr bwMode="auto">
          <a:xfrm>
            <a:off x="3375025" y="5110163"/>
            <a:ext cx="3019425"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-10   -5     0    5   10  15   20</a:t>
            </a:r>
          </a:p>
        </p:txBody>
      </p:sp>
      <p:sp>
        <p:nvSpPr>
          <p:cNvPr id="85014" name="Rectangle 22"/>
          <p:cNvSpPr>
            <a:spLocks noChangeArrowheads="1"/>
          </p:cNvSpPr>
          <p:nvPr/>
        </p:nvSpPr>
        <p:spPr bwMode="auto">
          <a:xfrm rot="16200000">
            <a:off x="1645444" y="3105944"/>
            <a:ext cx="1433513"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Probability</a:t>
            </a:r>
            <a:endParaRPr lang="en-US" sz="2000" b="1">
              <a:solidFill>
                <a:srgbClr val="FFFFFF"/>
              </a:solidFill>
              <a:effectLst/>
            </a:endParaRPr>
          </a:p>
        </p:txBody>
      </p:sp>
      <p:sp>
        <p:nvSpPr>
          <p:cNvPr id="85015" name="Rectangle 23"/>
          <p:cNvSpPr>
            <a:spLocks noChangeArrowheads="1"/>
          </p:cNvSpPr>
          <p:nvPr/>
        </p:nvSpPr>
        <p:spPr bwMode="auto">
          <a:xfrm rot="21571675">
            <a:off x="3736975" y="5564188"/>
            <a:ext cx="2155825"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Profit ($ millions)</a:t>
            </a:r>
          </a:p>
        </p:txBody>
      </p:sp>
      <p:sp>
        <p:nvSpPr>
          <p:cNvPr id="85016" name="Line 24"/>
          <p:cNvSpPr>
            <a:spLocks noChangeShapeType="1"/>
          </p:cNvSpPr>
          <p:nvPr/>
        </p:nvSpPr>
        <p:spPr bwMode="auto">
          <a:xfrm flipH="1" flipV="1">
            <a:off x="4133850" y="49371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017" name="Line 25"/>
          <p:cNvSpPr>
            <a:spLocks noChangeShapeType="1"/>
          </p:cNvSpPr>
          <p:nvPr/>
        </p:nvSpPr>
        <p:spPr bwMode="auto">
          <a:xfrm flipH="1" flipV="1">
            <a:off x="3738563" y="49371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018" name="Line 26"/>
          <p:cNvSpPr>
            <a:spLocks noChangeShapeType="1"/>
          </p:cNvSpPr>
          <p:nvPr/>
        </p:nvSpPr>
        <p:spPr bwMode="auto">
          <a:xfrm flipH="1" flipV="1">
            <a:off x="4562475" y="49371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019" name="Line 27"/>
          <p:cNvSpPr>
            <a:spLocks noChangeShapeType="1"/>
          </p:cNvSpPr>
          <p:nvPr/>
        </p:nvSpPr>
        <p:spPr bwMode="auto">
          <a:xfrm flipH="1" flipV="1">
            <a:off x="5783263" y="49371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277" name="Line 285"/>
          <p:cNvSpPr>
            <a:spLocks noChangeShapeType="1"/>
          </p:cNvSpPr>
          <p:nvPr/>
        </p:nvSpPr>
        <p:spPr bwMode="auto">
          <a:xfrm flipH="1" flipV="1">
            <a:off x="4965700" y="49371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85279" name="Line 287"/>
          <p:cNvSpPr>
            <a:spLocks noChangeShapeType="1"/>
          </p:cNvSpPr>
          <p:nvPr/>
        </p:nvSpPr>
        <p:spPr bwMode="auto">
          <a:xfrm flipH="1" flipV="1">
            <a:off x="6189663" y="49371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Sensitivity Analysis</a:t>
            </a:r>
          </a:p>
        </p:txBody>
      </p:sp>
      <p:sp>
        <p:nvSpPr>
          <p:cNvPr id="88067" name="Rectangle 3"/>
          <p:cNvSpPr>
            <a:spLocks noGrp="1" noChangeArrowheads="1"/>
          </p:cNvSpPr>
          <p:nvPr>
            <p:ph type="body" idx="1"/>
          </p:nvPr>
        </p:nvSpPr>
        <p:spPr>
          <a:xfrm>
            <a:off x="700088" y="1117600"/>
            <a:ext cx="7975600" cy="3716338"/>
          </a:xfrm>
        </p:spPr>
        <p:txBody>
          <a:bodyPr/>
          <a:lstStyle/>
          <a:p>
            <a:r>
              <a:rPr lang="en-US" u="sng"/>
              <a:t>Sensitivity analysis</a:t>
            </a:r>
            <a:r>
              <a:rPr lang="en-US"/>
              <a:t> can be used to determine how  changes to the following inputs affect the recommended decision alternative:</a:t>
            </a:r>
          </a:p>
          <a:p>
            <a:pPr lvl="1"/>
            <a:r>
              <a:rPr lang="en-US"/>
              <a:t>probabilities for the states of nature</a:t>
            </a:r>
          </a:p>
          <a:p>
            <a:pPr lvl="1"/>
            <a:r>
              <a:rPr lang="en-US"/>
              <a:t>values of the payoffs</a:t>
            </a:r>
          </a:p>
          <a:p>
            <a:r>
              <a:rPr lang="en-US"/>
              <a:t>If a small change in the value of one of the inputs causes a change in the recommended decision alternative, extra effort and care should be taken in estimating the input value.</a:t>
            </a: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ChangeArrowheads="1"/>
          </p:cNvSpPr>
          <p:nvPr/>
        </p:nvSpPr>
        <p:spPr bwMode="auto">
          <a:xfrm>
            <a:off x="830263" y="114300"/>
            <a:ext cx="7475537" cy="681038"/>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Decision Analysis</a:t>
            </a:r>
          </a:p>
        </p:txBody>
      </p:sp>
      <p:sp>
        <p:nvSpPr>
          <p:cNvPr id="157699" name="Rectangle 3"/>
          <p:cNvSpPr>
            <a:spLocks noChangeArrowheads="1"/>
          </p:cNvSpPr>
          <p:nvPr/>
        </p:nvSpPr>
        <p:spPr bwMode="auto">
          <a:xfrm>
            <a:off x="700088" y="1106488"/>
            <a:ext cx="7796212" cy="5151437"/>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Char char="n"/>
            </a:pPr>
            <a:r>
              <a:rPr lang="en-US" sz="2400" u="sng" dirty="0">
                <a:effectLst>
                  <a:outerShdw blurRad="38100" dist="38100" dir="2700000" algn="tl">
                    <a:srgbClr val="000000"/>
                  </a:outerShdw>
                </a:effectLst>
                <a:ea typeface="Calibri" pitchFamily="34" charset="0"/>
                <a:cs typeface="Calibri" pitchFamily="34" charset="0"/>
              </a:rPr>
              <a:t>Decision analysis</a:t>
            </a:r>
            <a:r>
              <a:rPr lang="en-US" sz="2400" dirty="0">
                <a:effectLst>
                  <a:outerShdw blurRad="38100" dist="38100" dir="2700000" algn="tl">
                    <a:srgbClr val="000000"/>
                  </a:outerShdw>
                </a:effectLst>
                <a:ea typeface="Calibri" pitchFamily="34" charset="0"/>
                <a:cs typeface="Calibri" pitchFamily="34" charset="0"/>
              </a:rPr>
              <a:t> can be used to develop an optimal strategy when a decision maker is faced with several decision alternatives and an uncertain or risk-filled pattern of future events.</a:t>
            </a: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cs typeface="Times New Roman" pitchFamily="18" charset="0"/>
              </a:rPr>
              <a:t>Even when a careful decision analysis has been conducted, the uncertain future events make the final consequence uncertain.</a:t>
            </a:r>
          </a:p>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cs typeface="Times New Roman" pitchFamily="18" charset="0"/>
              </a:rPr>
              <a:t>The risk associated with any decision alternative is a direct result of the uncertainty associated with the final consequence</a:t>
            </a:r>
            <a:r>
              <a:rPr lang="en-US" sz="2400" dirty="0">
                <a:effectLst>
                  <a:outerShdw blurRad="38100" dist="38100" dir="2700000" algn="tl">
                    <a:srgbClr val="000000"/>
                  </a:outerShdw>
                </a:effectLst>
              </a:rPr>
              <a:t>.</a:t>
            </a:r>
          </a:p>
          <a:p>
            <a:pPr marL="342900" indent="-342900" algn="l">
              <a:spcBef>
                <a:spcPct val="20000"/>
              </a:spcBef>
              <a:buClr>
                <a:srgbClr val="66FFFF"/>
              </a:buClr>
              <a:buSzPct val="75000"/>
              <a:buFont typeface="Monotype Sorts" pitchFamily="2" charset="2"/>
              <a:buChar char="n"/>
            </a:pPr>
            <a:r>
              <a:rPr lang="en-US" sz="2400" dirty="0" smtClean="0">
                <a:effectLst>
                  <a:outerShdw blurRad="38100" dist="38100" dir="2700000" algn="tl">
                    <a:srgbClr val="000000"/>
                  </a:outerShdw>
                </a:effectLst>
                <a:latin typeface="Times New Roman" pitchFamily="18" charset="0"/>
                <a:cs typeface="Times New Roman" pitchFamily="18" charset="0"/>
              </a:rPr>
              <a:t>Good </a:t>
            </a:r>
            <a:r>
              <a:rPr lang="en-US" sz="2400" dirty="0">
                <a:effectLst>
                  <a:outerShdw blurRad="38100" dist="38100" dir="2700000" algn="tl">
                    <a:srgbClr val="000000"/>
                  </a:outerShdw>
                </a:effectLst>
                <a:latin typeface="Times New Roman" pitchFamily="18" charset="0"/>
                <a:cs typeface="Times New Roman" pitchFamily="18" charset="0"/>
              </a:rPr>
              <a:t>decision analysis includes </a:t>
            </a:r>
            <a:r>
              <a:rPr lang="en-US" sz="2400" u="sng" dirty="0">
                <a:effectLst>
                  <a:outerShdw blurRad="38100" dist="38100" dir="2700000" algn="tl">
                    <a:srgbClr val="000000"/>
                  </a:outerShdw>
                </a:effectLst>
                <a:latin typeface="Times New Roman" pitchFamily="18" charset="0"/>
                <a:cs typeface="Times New Roman" pitchFamily="18" charset="0"/>
              </a:rPr>
              <a:t>risk analysis</a:t>
            </a:r>
            <a:r>
              <a:rPr lang="en-US" sz="2400" dirty="0">
                <a:effectLst>
                  <a:outerShdw blurRad="38100" dist="38100" dir="2700000" algn="tl">
                    <a:srgbClr val="000000"/>
                  </a:outerShdw>
                </a:effectLst>
                <a:latin typeface="Times New Roman" pitchFamily="18" charset="0"/>
                <a:cs typeface="Times New Roman" pitchFamily="18" charset="0"/>
              </a:rPr>
              <a:t> that provides probability information about the favorable as well as the unfavorable consequences that may occur</a:t>
            </a:r>
            <a:r>
              <a:rPr lang="en-US" sz="2400" dirty="0">
                <a:effectLst>
                  <a:outerShdw blurRad="38100" dist="38100" dir="2700000" algn="tl">
                    <a:srgbClr val="000000"/>
                  </a:outerShdw>
                </a:effectLst>
              </a:rPr>
              <a:t>.</a:t>
            </a: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Decision Analysis with Sample Information</a:t>
            </a:r>
          </a:p>
        </p:txBody>
      </p:sp>
      <p:sp>
        <p:nvSpPr>
          <p:cNvPr id="179203" name="Rectangle 3"/>
          <p:cNvSpPr>
            <a:spLocks noChangeArrowheads="1"/>
          </p:cNvSpPr>
          <p:nvPr/>
        </p:nvSpPr>
        <p:spPr bwMode="auto">
          <a:xfrm>
            <a:off x="700088" y="1117600"/>
            <a:ext cx="7886700" cy="5189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Frequently, decision makers have preliminary or </a:t>
            </a:r>
            <a:r>
              <a:rPr lang="en-US" sz="2400" u="sng">
                <a:effectLst>
                  <a:outerShdw blurRad="38100" dist="38100" dir="2700000" algn="tl">
                    <a:srgbClr val="000000"/>
                  </a:outerShdw>
                </a:effectLst>
                <a:cs typeface="Times New Roman" pitchFamily="18" charset="0"/>
              </a:rPr>
              <a:t>prior probability</a:t>
            </a:r>
            <a:r>
              <a:rPr lang="en-US" sz="2400">
                <a:effectLst>
                  <a:outerShdw blurRad="38100" dist="38100" dir="2700000" algn="tl">
                    <a:srgbClr val="000000"/>
                  </a:outerShdw>
                </a:effectLst>
                <a:cs typeface="Times New Roman" pitchFamily="18" charset="0"/>
              </a:rPr>
              <a:t> assessments for the states of nature that are the best probability values available at that time.</a:t>
            </a:r>
            <a:r>
              <a:rPr lang="en-US" sz="2400">
                <a:effectLst>
                  <a:outerShdw blurRad="38100" dist="38100" dir="2700000" algn="tl">
                    <a:srgbClr val="000000"/>
                  </a:outerShdw>
                </a:effectLst>
                <a:latin typeface="Times New Roman" pitchFamily="18" charset="0"/>
                <a:cs typeface="Times New Roman" pitchFamily="18" charset="0"/>
              </a:rPr>
              <a:t>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ea typeface="Calibri" pitchFamily="34" charset="0"/>
                <a:cs typeface="Calibri" pitchFamily="34" charset="0"/>
              </a:rPr>
              <a:t>To make the best possible decision, the decision maker may want to seek additional information about the states of nature.</a:t>
            </a:r>
            <a:r>
              <a:rPr lang="en-US" sz="2400">
                <a:effectLst>
                  <a:outerShdw blurRad="38100" dist="38100" dir="2700000" algn="tl">
                    <a:srgbClr val="000000"/>
                  </a:outerShdw>
                </a:effectLst>
                <a:latin typeface="Times New Roman" pitchFamily="18" charset="0"/>
                <a:ea typeface="Calibri" pitchFamily="34" charset="0"/>
                <a:cs typeface="Calibri" pitchFamily="34" charset="0"/>
              </a:rPr>
              <a:t>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ea typeface="Calibri" pitchFamily="34" charset="0"/>
                <a:cs typeface="Calibri" pitchFamily="34" charset="0"/>
              </a:rPr>
              <a:t>This new information, often obtained through sampling, can be used to revise the prior probabilities so that the final decision is based on more accurate probabilities for the states of nature.</a:t>
            </a:r>
            <a:r>
              <a:rPr lang="en-US" sz="2400">
                <a:effectLst>
                  <a:outerShdw blurRad="38100" dist="38100" dir="2700000" algn="tl">
                    <a:srgbClr val="000000"/>
                  </a:outerShdw>
                </a:effectLst>
                <a:latin typeface="Times New Roman" pitchFamily="18" charset="0"/>
                <a:ea typeface="Calibri" pitchFamily="34" charset="0"/>
                <a:cs typeface="Calibri" pitchFamily="34" charset="0"/>
              </a:rPr>
              <a:t>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These revised probabilities are called </a:t>
            </a:r>
            <a:r>
              <a:rPr lang="en-US" sz="2400" u="sng">
                <a:effectLst>
                  <a:outerShdw blurRad="38100" dist="38100" dir="2700000" algn="tl">
                    <a:srgbClr val="000000"/>
                  </a:outerShdw>
                </a:effectLst>
                <a:cs typeface="Times New Roman" pitchFamily="18" charset="0"/>
              </a:rPr>
              <a:t>posterior probabilities</a:t>
            </a:r>
            <a:r>
              <a:rPr lang="en-US" sz="2400">
                <a:effectLst>
                  <a:outerShdw blurRad="38100" dist="38100" dir="2700000" algn="tl">
                    <a:srgbClr val="000000"/>
                  </a:outerShdw>
                </a:effectLst>
                <a:ea typeface="Calibri" pitchFamily="34" charset="0"/>
                <a:cs typeface="Calibri" pitchFamily="34" charset="0"/>
              </a:rPr>
              <a:t>.</a:t>
            </a:r>
            <a:r>
              <a:rPr lang="en-US" sz="2400">
                <a:effectLst>
                  <a:outerShdw blurRad="38100" dist="38100" dir="2700000" algn="tl">
                    <a:srgbClr val="000000"/>
                  </a:outerShdw>
                </a:effectLst>
                <a:cs typeface="Times New Roman" pitchFamily="18" charset="0"/>
              </a:rPr>
              <a:t> </a:t>
            </a:r>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ChangeArrowheads="1"/>
          </p:cNvSpPr>
          <p:nvPr/>
        </p:nvSpPr>
        <p:spPr bwMode="auto">
          <a:xfrm>
            <a:off x="928688" y="977900"/>
            <a:ext cx="7734300" cy="5049838"/>
          </a:xfrm>
          <a:prstGeom prst="rect">
            <a:avLst/>
          </a:prstGeom>
          <a:noFill/>
          <a:ln w="12700">
            <a:noFill/>
            <a:miter lim="800000"/>
            <a:headEnd/>
            <a:tailEnd/>
          </a:ln>
          <a:effectLst/>
        </p:spPr>
        <p:txBody>
          <a:bodyPr lIns="90488" tIns="44450" rIns="90488" bIns="44450"/>
          <a:lstStyle/>
          <a:p>
            <a:pPr marL="342900" indent="-342900" algn="l">
              <a:buClr>
                <a:srgbClr val="66FFFF"/>
              </a:buClr>
              <a:buSzPct val="75000"/>
              <a:buFont typeface="Monotype Sorts" pitchFamily="2" charset="2"/>
              <a:buNone/>
            </a:pPr>
            <a:r>
              <a:rPr lang="en-US" sz="2400">
                <a:effectLst>
                  <a:outerShdw blurRad="38100" dist="38100" dir="2700000" algn="tl">
                    <a:srgbClr val="000000"/>
                  </a:outerShdw>
                </a:effectLst>
                <a:cs typeface="Times New Roman" pitchFamily="18" charset="0"/>
              </a:rPr>
              <a:t>     	Let us return to the PDC problem and assume that management is considering a 6-month market research study designed to learn more about potential market acceptance of the PDC condominium project.  Management anticipates that the market research study will provide one of the following two results:</a:t>
            </a:r>
          </a:p>
        </p:txBody>
      </p:sp>
      <p:sp>
        <p:nvSpPr>
          <p:cNvPr id="186371"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Example:  Pittsburgh Development Corp.</a:t>
            </a:r>
          </a:p>
        </p:txBody>
      </p:sp>
      <p:sp>
        <p:nvSpPr>
          <p:cNvPr id="186372" name="Rectangle 4"/>
          <p:cNvSpPr>
            <a:spLocks noChangeArrowheads="1"/>
          </p:cNvSpPr>
          <p:nvPr/>
        </p:nvSpPr>
        <p:spPr bwMode="auto">
          <a:xfrm>
            <a:off x="928688" y="3683000"/>
            <a:ext cx="7734300" cy="2357438"/>
          </a:xfrm>
          <a:prstGeom prst="rect">
            <a:avLst/>
          </a:prstGeom>
          <a:noFill/>
          <a:ln w="12700">
            <a:noFill/>
            <a:miter lim="800000"/>
            <a:headEnd/>
            <a:tailEnd/>
          </a:ln>
          <a:effectLst/>
        </p:spPr>
        <p:txBody>
          <a:bodyPr lIns="90488" tIns="44450" rIns="90488" bIns="44450"/>
          <a:lstStyle/>
          <a:p>
            <a:pPr marL="342900" indent="-342900" algn="l">
              <a:buClr>
                <a:srgbClr val="66FFFF"/>
              </a:buClr>
              <a:buSzPct val="75000"/>
              <a:buFont typeface="Monotype Sorts" pitchFamily="2" charset="2"/>
              <a:buNone/>
            </a:pPr>
            <a:r>
              <a:rPr lang="en-US" sz="2400">
                <a:effectLst>
                  <a:outerShdw blurRad="38100" dist="38100" dir="2700000" algn="tl">
                    <a:srgbClr val="000000"/>
                  </a:outerShdw>
                </a:effectLst>
                <a:cs typeface="Times New Roman" pitchFamily="18" charset="0"/>
              </a:rPr>
              <a:t>     1.  Favorable report: A significant number of the</a:t>
            </a:r>
          </a:p>
          <a:p>
            <a:pPr marL="342900" indent="-342900" algn="l">
              <a:buClr>
                <a:srgbClr val="66FFFF"/>
              </a:buClr>
              <a:buSzPct val="75000"/>
              <a:buFont typeface="Monotype Sorts" pitchFamily="2" charset="2"/>
              <a:buNone/>
            </a:pPr>
            <a:r>
              <a:rPr lang="en-US" sz="2400">
                <a:effectLst>
                  <a:outerShdw blurRad="38100" dist="38100" dir="2700000" algn="tl">
                    <a:srgbClr val="000000"/>
                  </a:outerShdw>
                </a:effectLst>
                <a:cs typeface="Times New Roman" pitchFamily="18" charset="0"/>
              </a:rPr>
              <a:t>          individuals contacted express interest in</a:t>
            </a:r>
          </a:p>
          <a:p>
            <a:pPr marL="342900" indent="-342900" algn="l">
              <a:buClr>
                <a:srgbClr val="66FFFF"/>
              </a:buClr>
              <a:buSzPct val="75000"/>
              <a:buFont typeface="Monotype Sorts" pitchFamily="2" charset="2"/>
              <a:buNone/>
            </a:pPr>
            <a:r>
              <a:rPr lang="en-US" sz="2400">
                <a:effectLst>
                  <a:outerShdw blurRad="38100" dist="38100" dir="2700000" algn="tl">
                    <a:srgbClr val="000000"/>
                  </a:outerShdw>
                </a:effectLst>
                <a:cs typeface="Times New Roman" pitchFamily="18" charset="0"/>
              </a:rPr>
              <a:t>          purchasing a PDC condominium.</a:t>
            </a:r>
          </a:p>
          <a:p>
            <a:pPr marL="342900" indent="-342900" algn="l">
              <a:buClr>
                <a:srgbClr val="66FFFF"/>
              </a:buClr>
              <a:buSzPct val="75000"/>
              <a:buFont typeface="Monotype Sorts" pitchFamily="2" charset="2"/>
              <a:buNone/>
            </a:pPr>
            <a:r>
              <a:rPr lang="en-US" sz="2400">
                <a:effectLst>
                  <a:outerShdw blurRad="38100" dist="38100" dir="2700000" algn="tl">
                    <a:srgbClr val="000000"/>
                  </a:outerShdw>
                </a:effectLst>
                <a:cs typeface="Times New Roman" pitchFamily="18" charset="0"/>
              </a:rPr>
              <a:t>     2.  Unfavorable report: Very few of the individuals</a:t>
            </a:r>
          </a:p>
          <a:p>
            <a:pPr marL="342900" indent="-342900" algn="l">
              <a:buClr>
                <a:srgbClr val="66FFFF"/>
              </a:buClr>
              <a:buSzPct val="75000"/>
              <a:buFont typeface="Monotype Sorts" pitchFamily="2" charset="2"/>
              <a:buNone/>
            </a:pPr>
            <a:r>
              <a:rPr lang="en-US" sz="2400">
                <a:effectLst>
                  <a:outerShdw blurRad="38100" dist="38100" dir="2700000" algn="tl">
                    <a:srgbClr val="000000"/>
                  </a:outerShdw>
                </a:effectLst>
                <a:cs typeface="Times New Roman" pitchFamily="18" charset="0"/>
              </a:rPr>
              <a:t>          contacted express interest in purchasing a PDC</a:t>
            </a:r>
          </a:p>
          <a:p>
            <a:pPr marL="342900" indent="-342900" algn="l">
              <a:buClr>
                <a:srgbClr val="66FFFF"/>
              </a:buClr>
              <a:buSzPct val="75000"/>
              <a:buFont typeface="Monotype Sorts" pitchFamily="2" charset="2"/>
              <a:buNone/>
            </a:pPr>
            <a:r>
              <a:rPr lang="en-US" sz="2400">
                <a:effectLst>
                  <a:outerShdw blurRad="38100" dist="38100" dir="2700000" algn="tl">
                    <a:srgbClr val="000000"/>
                  </a:outerShdw>
                </a:effectLst>
                <a:cs typeface="Times New Roman" pitchFamily="18" charset="0"/>
              </a:rPr>
              <a:t>          condominium. </a:t>
            </a:r>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361950" y="1282700"/>
            <a:ext cx="8407400" cy="3962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80227"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Influence Diagram</a:t>
            </a:r>
          </a:p>
        </p:txBody>
      </p:sp>
      <p:sp>
        <p:nvSpPr>
          <p:cNvPr id="180228" name="Rectangle 4"/>
          <p:cNvSpPr>
            <a:spLocks noChangeArrowheads="1"/>
          </p:cNvSpPr>
          <p:nvPr/>
        </p:nvSpPr>
        <p:spPr bwMode="auto">
          <a:xfrm>
            <a:off x="3314700" y="3854450"/>
            <a:ext cx="1885950" cy="1066800"/>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r>
              <a:rPr lang="en-US" sz="2400">
                <a:solidFill>
                  <a:srgbClr val="FFFFFF"/>
                </a:solidFill>
                <a:effectLst>
                  <a:outerShdw blurRad="38100" dist="38100" dir="2700000" algn="tl">
                    <a:srgbClr val="000000"/>
                  </a:outerShdw>
                </a:effectLst>
              </a:rPr>
              <a:t>Complex</a:t>
            </a:r>
          </a:p>
          <a:p>
            <a:r>
              <a:rPr lang="en-US" sz="2400">
                <a:solidFill>
                  <a:srgbClr val="FFFFFF"/>
                </a:solidFill>
                <a:effectLst>
                  <a:outerShdw blurRad="38100" dist="38100" dir="2700000" algn="tl">
                    <a:srgbClr val="000000"/>
                  </a:outerShdw>
                </a:effectLst>
              </a:rPr>
              <a:t>Size</a:t>
            </a:r>
            <a:endParaRPr lang="en-US" sz="2000" u="sng">
              <a:effectLst/>
              <a:latin typeface="Arial Narrow" pitchFamily="34" charset="0"/>
            </a:endParaRPr>
          </a:p>
        </p:txBody>
      </p:sp>
      <p:sp>
        <p:nvSpPr>
          <p:cNvPr id="180229" name="AutoShape 5"/>
          <p:cNvSpPr>
            <a:spLocks noChangeArrowheads="1"/>
          </p:cNvSpPr>
          <p:nvPr/>
        </p:nvSpPr>
        <p:spPr bwMode="auto">
          <a:xfrm>
            <a:off x="5905500" y="3873500"/>
            <a:ext cx="2286000" cy="1047750"/>
          </a:xfrm>
          <a:prstGeom prst="diamond">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r>
              <a:rPr lang="en-US" sz="2400">
                <a:solidFill>
                  <a:srgbClr val="FFFFFF"/>
                </a:solidFill>
                <a:effectLst>
                  <a:outerShdw blurRad="38100" dist="38100" dir="2700000" algn="tl">
                    <a:srgbClr val="000000"/>
                  </a:outerShdw>
                </a:effectLst>
              </a:rPr>
              <a:t>Profit</a:t>
            </a:r>
            <a:endParaRPr lang="en-US" sz="2000" u="sng">
              <a:effectLst>
                <a:outerShdw blurRad="38100" dist="38100" dir="2700000" algn="tl">
                  <a:srgbClr val="000000"/>
                </a:outerShdw>
              </a:effectLst>
              <a:latin typeface="Arial Narrow" pitchFamily="34" charset="0"/>
            </a:endParaRPr>
          </a:p>
        </p:txBody>
      </p:sp>
      <p:sp>
        <p:nvSpPr>
          <p:cNvPr id="180230" name="Oval 6"/>
          <p:cNvSpPr>
            <a:spLocks noChangeArrowheads="1"/>
          </p:cNvSpPr>
          <p:nvPr/>
        </p:nvSpPr>
        <p:spPr bwMode="auto">
          <a:xfrm>
            <a:off x="5645150" y="1625600"/>
            <a:ext cx="2838450" cy="1500188"/>
          </a:xfrm>
          <a:prstGeom prst="ellipse">
            <a:avLst/>
          </a:prstGeom>
          <a:gradFill rotWithShape="0">
            <a:gsLst>
              <a:gs pos="0">
                <a:srgbClr val="666699">
                  <a:gamma/>
                  <a:shade val="46275"/>
                  <a:invGamma/>
                </a:srgbClr>
              </a:gs>
              <a:gs pos="50000">
                <a:srgbClr val="666699"/>
              </a:gs>
              <a:gs pos="100000">
                <a:srgbClr val="666699">
                  <a:gamma/>
                  <a:shade val="46275"/>
                  <a:invGamma/>
                </a:srgbClr>
              </a:gs>
            </a:gsLst>
            <a:lin ang="5400000" scaled="1"/>
          </a:gradFill>
          <a:ln w="12700">
            <a:noFill/>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nSpc>
                <a:spcPct val="90000"/>
              </a:lnSpc>
            </a:pPr>
            <a:r>
              <a:rPr lang="en-US" sz="2400">
                <a:solidFill>
                  <a:srgbClr val="FFFFFF"/>
                </a:solidFill>
                <a:effectLst>
                  <a:outerShdw blurRad="38100" dist="38100" dir="2700000" algn="tl">
                    <a:srgbClr val="000000"/>
                  </a:outerShdw>
                </a:effectLst>
              </a:rPr>
              <a:t>Demand</a:t>
            </a:r>
          </a:p>
          <a:p>
            <a:pPr>
              <a:lnSpc>
                <a:spcPct val="90000"/>
              </a:lnSpc>
            </a:pPr>
            <a:r>
              <a:rPr lang="en-US" sz="2400">
                <a:solidFill>
                  <a:srgbClr val="FFFFFF"/>
                </a:solidFill>
                <a:effectLst>
                  <a:outerShdw blurRad="38100" dist="38100" dir="2700000" algn="tl">
                    <a:srgbClr val="000000"/>
                  </a:outerShdw>
                </a:effectLst>
              </a:rPr>
              <a:t>for the</a:t>
            </a:r>
          </a:p>
          <a:p>
            <a:pPr>
              <a:lnSpc>
                <a:spcPct val="90000"/>
              </a:lnSpc>
            </a:pPr>
            <a:r>
              <a:rPr lang="en-US" sz="2400">
                <a:solidFill>
                  <a:srgbClr val="FFFFFF"/>
                </a:solidFill>
                <a:effectLst>
                  <a:outerShdw blurRad="38100" dist="38100" dir="2700000" algn="tl">
                    <a:srgbClr val="000000"/>
                  </a:outerShdw>
                </a:effectLst>
              </a:rPr>
              <a:t>Condominiums</a:t>
            </a:r>
            <a:endParaRPr lang="en-US" sz="2000" u="sng">
              <a:effectLst/>
              <a:latin typeface="Arial Narrow" pitchFamily="34" charset="0"/>
            </a:endParaRPr>
          </a:p>
        </p:txBody>
      </p:sp>
      <p:sp>
        <p:nvSpPr>
          <p:cNvPr id="180231" name="Oval 7"/>
          <p:cNvSpPr>
            <a:spLocks noChangeArrowheads="1"/>
          </p:cNvSpPr>
          <p:nvPr/>
        </p:nvSpPr>
        <p:spPr bwMode="auto">
          <a:xfrm>
            <a:off x="3486150" y="1682750"/>
            <a:ext cx="1543050" cy="1443038"/>
          </a:xfrm>
          <a:prstGeom prst="ellipse">
            <a:avLst/>
          </a:prstGeom>
          <a:gradFill rotWithShape="0">
            <a:gsLst>
              <a:gs pos="0">
                <a:srgbClr val="666699">
                  <a:gamma/>
                  <a:shade val="46275"/>
                  <a:invGamma/>
                </a:srgbClr>
              </a:gs>
              <a:gs pos="50000">
                <a:srgbClr val="666699"/>
              </a:gs>
              <a:gs pos="100000">
                <a:srgbClr val="666699">
                  <a:gamma/>
                  <a:shade val="46275"/>
                  <a:invGamma/>
                </a:srgbClr>
              </a:gs>
            </a:gsLst>
            <a:lin ang="5400000" scaled="1"/>
          </a:gradFill>
          <a:ln w="12700">
            <a:noFill/>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nSpc>
                <a:spcPct val="90000"/>
              </a:lnSpc>
            </a:pPr>
            <a:r>
              <a:rPr lang="en-US" sz="2400">
                <a:solidFill>
                  <a:srgbClr val="FFFFFF"/>
                </a:solidFill>
                <a:effectLst>
                  <a:outerShdw blurRad="38100" dist="38100" dir="2700000" algn="tl">
                    <a:srgbClr val="000000"/>
                  </a:outerShdw>
                </a:effectLst>
              </a:rPr>
              <a:t>Market</a:t>
            </a:r>
          </a:p>
          <a:p>
            <a:pPr>
              <a:lnSpc>
                <a:spcPct val="90000"/>
              </a:lnSpc>
            </a:pPr>
            <a:r>
              <a:rPr lang="en-US" sz="2400">
                <a:solidFill>
                  <a:srgbClr val="FFFFFF"/>
                </a:solidFill>
                <a:effectLst>
                  <a:outerShdw blurRad="38100" dist="38100" dir="2700000" algn="tl">
                    <a:srgbClr val="000000"/>
                  </a:outerShdw>
                </a:effectLst>
              </a:rPr>
              <a:t>Survey</a:t>
            </a:r>
          </a:p>
          <a:p>
            <a:pPr>
              <a:lnSpc>
                <a:spcPct val="90000"/>
              </a:lnSpc>
            </a:pPr>
            <a:r>
              <a:rPr lang="en-US" sz="2400">
                <a:solidFill>
                  <a:srgbClr val="FFFFFF"/>
                </a:solidFill>
                <a:effectLst>
                  <a:outerShdw blurRad="38100" dist="38100" dir="2700000" algn="tl">
                    <a:srgbClr val="000000"/>
                  </a:outerShdw>
                </a:effectLst>
              </a:rPr>
              <a:t>Results</a:t>
            </a:r>
          </a:p>
        </p:txBody>
      </p:sp>
      <p:sp>
        <p:nvSpPr>
          <p:cNvPr id="180232" name="Line 8"/>
          <p:cNvSpPr>
            <a:spLocks noChangeShapeType="1"/>
          </p:cNvSpPr>
          <p:nvPr/>
        </p:nvSpPr>
        <p:spPr bwMode="auto">
          <a:xfrm>
            <a:off x="2533650" y="4406900"/>
            <a:ext cx="762000" cy="0"/>
          </a:xfrm>
          <a:prstGeom prst="line">
            <a:avLst/>
          </a:prstGeom>
          <a:noFill/>
          <a:ln w="12700">
            <a:solidFill>
              <a:srgbClr val="FFFFFF"/>
            </a:solidFill>
            <a:round/>
            <a:headEnd type="none" w="sm" len="sm"/>
            <a:tailEnd type="triangle" w="med" len="med"/>
          </a:ln>
          <a:effectLst/>
        </p:spPr>
        <p:txBody>
          <a:bodyPr wrap="none" anchor="ctr"/>
          <a:lstStyle/>
          <a:p>
            <a:endParaRPr lang="en-US"/>
          </a:p>
        </p:txBody>
      </p:sp>
      <p:sp>
        <p:nvSpPr>
          <p:cNvPr id="180233" name="Line 9"/>
          <p:cNvSpPr>
            <a:spLocks noChangeShapeType="1"/>
          </p:cNvSpPr>
          <p:nvPr/>
        </p:nvSpPr>
        <p:spPr bwMode="auto">
          <a:xfrm>
            <a:off x="5219700" y="4387850"/>
            <a:ext cx="723900" cy="0"/>
          </a:xfrm>
          <a:prstGeom prst="line">
            <a:avLst/>
          </a:prstGeom>
          <a:noFill/>
          <a:ln w="12700">
            <a:solidFill>
              <a:srgbClr val="FFFFFF"/>
            </a:solidFill>
            <a:round/>
            <a:headEnd type="none" w="sm" len="sm"/>
            <a:tailEnd type="triangle" w="med" len="med"/>
          </a:ln>
          <a:effectLst/>
        </p:spPr>
        <p:txBody>
          <a:bodyPr wrap="none" anchor="ctr"/>
          <a:lstStyle/>
          <a:p>
            <a:endParaRPr lang="en-US"/>
          </a:p>
        </p:txBody>
      </p:sp>
      <p:sp>
        <p:nvSpPr>
          <p:cNvPr id="180234" name="Line 10"/>
          <p:cNvSpPr>
            <a:spLocks noChangeShapeType="1"/>
          </p:cNvSpPr>
          <p:nvPr/>
        </p:nvSpPr>
        <p:spPr bwMode="auto">
          <a:xfrm>
            <a:off x="7054850" y="3130550"/>
            <a:ext cx="0" cy="723900"/>
          </a:xfrm>
          <a:prstGeom prst="line">
            <a:avLst/>
          </a:prstGeom>
          <a:noFill/>
          <a:ln w="12700">
            <a:solidFill>
              <a:srgbClr val="FFFFFF"/>
            </a:solidFill>
            <a:round/>
            <a:headEnd type="none" w="sm" len="sm"/>
            <a:tailEnd type="triangle" w="med" len="med"/>
          </a:ln>
          <a:effectLst/>
        </p:spPr>
        <p:txBody>
          <a:bodyPr wrap="none" anchor="ctr"/>
          <a:lstStyle/>
          <a:p>
            <a:endParaRPr lang="en-US"/>
          </a:p>
        </p:txBody>
      </p:sp>
      <p:sp>
        <p:nvSpPr>
          <p:cNvPr id="180235" name="Line 11"/>
          <p:cNvSpPr>
            <a:spLocks noChangeShapeType="1"/>
          </p:cNvSpPr>
          <p:nvPr/>
        </p:nvSpPr>
        <p:spPr bwMode="auto">
          <a:xfrm>
            <a:off x="4264025" y="3130550"/>
            <a:ext cx="0" cy="723900"/>
          </a:xfrm>
          <a:prstGeom prst="line">
            <a:avLst/>
          </a:prstGeom>
          <a:noFill/>
          <a:ln w="12700">
            <a:solidFill>
              <a:srgbClr val="FFFFFF"/>
            </a:solidFill>
            <a:round/>
            <a:headEnd type="none" w="sm" len="sm"/>
            <a:tailEnd type="triangle" w="med" len="med"/>
          </a:ln>
          <a:effectLst/>
        </p:spPr>
        <p:txBody>
          <a:bodyPr wrap="none" anchor="ctr"/>
          <a:lstStyle/>
          <a:p>
            <a:endParaRPr lang="en-US"/>
          </a:p>
        </p:txBody>
      </p:sp>
      <p:sp>
        <p:nvSpPr>
          <p:cNvPr id="180236" name="Line 12"/>
          <p:cNvSpPr>
            <a:spLocks noChangeShapeType="1"/>
          </p:cNvSpPr>
          <p:nvPr/>
        </p:nvSpPr>
        <p:spPr bwMode="auto">
          <a:xfrm>
            <a:off x="5029200" y="2376488"/>
            <a:ext cx="603250" cy="0"/>
          </a:xfrm>
          <a:prstGeom prst="line">
            <a:avLst/>
          </a:prstGeom>
          <a:noFill/>
          <a:ln w="12700">
            <a:solidFill>
              <a:srgbClr val="FFFFFF"/>
            </a:solidFill>
            <a:round/>
            <a:headEnd type="triangle" w="med" len="med"/>
            <a:tailEnd/>
          </a:ln>
          <a:effectLst/>
        </p:spPr>
        <p:txBody>
          <a:bodyPr wrap="none" anchor="ctr"/>
          <a:lstStyle/>
          <a:p>
            <a:endParaRPr lang="en-US"/>
          </a:p>
        </p:txBody>
      </p:sp>
      <p:sp>
        <p:nvSpPr>
          <p:cNvPr id="180237" name="Rectangle 13"/>
          <p:cNvSpPr>
            <a:spLocks noChangeArrowheads="1"/>
          </p:cNvSpPr>
          <p:nvPr/>
        </p:nvSpPr>
        <p:spPr bwMode="auto">
          <a:xfrm>
            <a:off x="895350" y="3854450"/>
            <a:ext cx="1619250" cy="1066800"/>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r>
              <a:rPr lang="en-US" sz="2400">
                <a:solidFill>
                  <a:srgbClr val="FFFFFF"/>
                </a:solidFill>
                <a:effectLst>
                  <a:outerShdw blurRad="38100" dist="38100" dir="2700000" algn="tl">
                    <a:srgbClr val="000000"/>
                  </a:outerShdw>
                </a:effectLst>
              </a:rPr>
              <a:t>Market</a:t>
            </a:r>
          </a:p>
          <a:p>
            <a:r>
              <a:rPr lang="en-US" sz="2400">
                <a:solidFill>
                  <a:srgbClr val="FFFFFF"/>
                </a:solidFill>
                <a:effectLst>
                  <a:outerShdw blurRad="38100" dist="38100" dir="2700000" algn="tl">
                    <a:srgbClr val="000000"/>
                  </a:outerShdw>
                </a:effectLst>
              </a:rPr>
              <a:t>Survey</a:t>
            </a:r>
            <a:endParaRPr lang="en-US" sz="2000" u="sng">
              <a:effectLst>
                <a:outerShdw blurRad="38100" dist="38100" dir="2700000" algn="tl">
                  <a:srgbClr val="000000"/>
                </a:outerShdw>
              </a:effectLst>
              <a:latin typeface="Arial Narrow" pitchFamily="34" charset="0"/>
            </a:endParaRPr>
          </a:p>
        </p:txBody>
      </p:sp>
      <p:sp>
        <p:nvSpPr>
          <p:cNvPr id="180238" name="Rectangle 14"/>
          <p:cNvSpPr>
            <a:spLocks noChangeArrowheads="1"/>
          </p:cNvSpPr>
          <p:nvPr/>
        </p:nvSpPr>
        <p:spPr bwMode="auto">
          <a:xfrm>
            <a:off x="647700" y="1778000"/>
            <a:ext cx="2476500" cy="1333500"/>
          </a:xfrm>
          <a:prstGeom prst="rect">
            <a:avLst/>
          </a:prstGeom>
          <a:gradFill rotWithShape="0">
            <a:gsLst>
              <a:gs pos="0">
                <a:srgbClr val="B2B2B2">
                  <a:gamma/>
                  <a:shade val="46275"/>
                  <a:invGamma/>
                </a:srgbClr>
              </a:gs>
              <a:gs pos="50000">
                <a:srgbClr val="B2B2B2"/>
              </a:gs>
              <a:gs pos="100000">
                <a:srgbClr val="B2B2B2">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80239" name="Text Box 15"/>
          <p:cNvSpPr txBox="1">
            <a:spLocks noChangeArrowheads="1"/>
          </p:cNvSpPr>
          <p:nvPr/>
        </p:nvSpPr>
        <p:spPr bwMode="auto">
          <a:xfrm>
            <a:off x="1031875" y="1468438"/>
            <a:ext cx="2044700" cy="1552575"/>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 </a:t>
            </a:r>
          </a:p>
          <a:p>
            <a:pPr algn="l"/>
            <a:r>
              <a:rPr lang="en-US" sz="2400" b="1">
                <a:solidFill>
                  <a:srgbClr val="993366"/>
                </a:solidFill>
                <a:effectLst>
                  <a:outerShdw blurRad="38100" dist="38100" dir="2700000" algn="tl">
                    <a:srgbClr val="000000"/>
                  </a:outerShdw>
                </a:effectLst>
              </a:rPr>
              <a:t>Decision</a:t>
            </a:r>
          </a:p>
          <a:p>
            <a:pPr algn="l"/>
            <a:r>
              <a:rPr lang="en-US" sz="2400" b="1">
                <a:solidFill>
                  <a:srgbClr val="666699"/>
                </a:solidFill>
                <a:effectLst>
                  <a:outerShdw blurRad="38100" dist="38100" dir="2700000" algn="tl">
                    <a:srgbClr val="000000"/>
                  </a:outerShdw>
                </a:effectLst>
              </a:rPr>
              <a:t>Chance</a:t>
            </a:r>
          </a:p>
          <a:p>
            <a:pPr algn="l"/>
            <a:r>
              <a:rPr lang="en-US" sz="2400" b="1">
                <a:solidFill>
                  <a:srgbClr val="006699"/>
                </a:solidFill>
                <a:effectLst>
                  <a:outerShdw blurRad="38100" dist="38100" dir="2700000" algn="tl">
                    <a:srgbClr val="000000"/>
                  </a:outerShdw>
                </a:effectLst>
              </a:rPr>
              <a:t>Consequence</a:t>
            </a:r>
            <a:endParaRPr lang="en-US" sz="2000" b="1" u="sng">
              <a:solidFill>
                <a:srgbClr val="006699"/>
              </a:solidFill>
              <a:effectLst/>
              <a:latin typeface="Arial Narrow" pitchFamily="34" charset="0"/>
            </a:endParaRPr>
          </a:p>
        </p:txBody>
      </p:sp>
      <p:sp>
        <p:nvSpPr>
          <p:cNvPr id="180240" name="Oval 16"/>
          <p:cNvSpPr>
            <a:spLocks noChangeArrowheads="1"/>
          </p:cNvSpPr>
          <p:nvPr/>
        </p:nvSpPr>
        <p:spPr bwMode="auto">
          <a:xfrm>
            <a:off x="781050" y="2336800"/>
            <a:ext cx="190500" cy="171450"/>
          </a:xfrm>
          <a:prstGeom prst="ellipse">
            <a:avLst/>
          </a:prstGeom>
          <a:solidFill>
            <a:srgbClr val="666699"/>
          </a:solidFill>
          <a:ln w="12700">
            <a:noFill/>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80241" name="Rectangle 17"/>
          <p:cNvSpPr>
            <a:spLocks noChangeArrowheads="1"/>
          </p:cNvSpPr>
          <p:nvPr/>
        </p:nvSpPr>
        <p:spPr bwMode="auto">
          <a:xfrm>
            <a:off x="781050" y="1974850"/>
            <a:ext cx="190500" cy="171450"/>
          </a:xfrm>
          <a:prstGeom prst="rect">
            <a:avLst/>
          </a:prstGeom>
          <a:solidFill>
            <a:srgbClr val="993366"/>
          </a:soli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80242" name="AutoShape 18"/>
          <p:cNvSpPr>
            <a:spLocks noChangeArrowheads="1"/>
          </p:cNvSpPr>
          <p:nvPr/>
        </p:nvSpPr>
        <p:spPr bwMode="auto">
          <a:xfrm>
            <a:off x="762000" y="2686050"/>
            <a:ext cx="247650" cy="209550"/>
          </a:xfrm>
          <a:prstGeom prst="diamond">
            <a:avLst/>
          </a:prstGeom>
          <a:solidFill>
            <a:srgbClr val="006699"/>
          </a:soli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1" name="Rectangle 5"/>
          <p:cNvSpPr>
            <a:spLocks noChangeArrowheads="1"/>
          </p:cNvSpPr>
          <p:nvPr/>
        </p:nvSpPr>
        <p:spPr bwMode="auto">
          <a:xfrm>
            <a:off x="914400" y="4578350"/>
            <a:ext cx="7512050" cy="11239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78178" name="Rectangle 2"/>
          <p:cNvSpPr>
            <a:spLocks noChangeArrowheads="1"/>
          </p:cNvSpPr>
          <p:nvPr/>
        </p:nvSpPr>
        <p:spPr bwMode="auto">
          <a:xfrm>
            <a:off x="2184400" y="2597150"/>
            <a:ext cx="5099050" cy="11239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78179" name="Rectangle 3"/>
          <p:cNvSpPr>
            <a:spLocks noChangeArrowheads="1"/>
          </p:cNvSpPr>
          <p:nvPr/>
        </p:nvSpPr>
        <p:spPr bwMode="auto">
          <a:xfrm>
            <a:off x="520700" y="1065213"/>
            <a:ext cx="8101013" cy="4275137"/>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None/>
            </a:pPr>
            <a:r>
              <a:rPr lang="en-US" sz="2400">
                <a:solidFill>
                  <a:srgbClr val="66FFFF"/>
                </a:solidFill>
                <a:effectLst>
                  <a:outerShdw blurRad="38100" dist="38100" dir="2700000" algn="tl">
                    <a:srgbClr val="000000"/>
                  </a:outerShdw>
                </a:effectLst>
              </a:rPr>
              <a:t>	</a:t>
            </a:r>
            <a:r>
              <a:rPr lang="en-US" sz="2400">
                <a:effectLst>
                  <a:outerShdw blurRad="38100" dist="38100" dir="2700000" algn="tl">
                    <a:srgbClr val="000000"/>
                  </a:outerShdw>
                </a:effectLst>
              </a:rPr>
              <a:t>	PDC has developed the following branch probabilities.</a:t>
            </a:r>
          </a:p>
          <a:p>
            <a:pPr marL="342900" indent="-342900" algn="l">
              <a:spcBef>
                <a:spcPct val="20000"/>
              </a:spcBef>
              <a:buClr>
                <a:srgbClr val="66FFFF"/>
              </a:buClr>
              <a:buSzPct val="75000"/>
              <a:buFont typeface="Monotype Sorts" pitchFamily="2" charset="2"/>
              <a:buNone/>
            </a:pPr>
            <a:endParaRPr lang="en-US" sz="10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If the market research study is undertaken:</a:t>
            </a:r>
          </a:p>
          <a:p>
            <a:pPr marL="342900" indent="-342900" algn="l">
              <a:spcBef>
                <a:spcPct val="20000"/>
              </a:spcBef>
              <a:buClr>
                <a:srgbClr val="66FFFF"/>
              </a:buClr>
              <a:buSzPct val="75000"/>
              <a:buFont typeface="Monotype Sorts" pitchFamily="2" charset="2"/>
              <a:buNone/>
            </a:pPr>
            <a:endParaRPr lang="en-US" sz="12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rPr>
              <a:t>			P</a:t>
            </a:r>
            <a:r>
              <a:rPr lang="en-US" sz="2400">
                <a:effectLst>
                  <a:outerShdw blurRad="38100" dist="38100" dir="2700000" algn="tl">
                    <a:srgbClr val="000000"/>
                  </a:outerShdw>
                </a:effectLst>
              </a:rPr>
              <a:t>(Favorable report)      =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F</a:t>
            </a:r>
            <a:r>
              <a:rPr lang="en-US" sz="2400">
                <a:effectLst>
                  <a:outerShdw blurRad="38100" dist="38100" dir="2700000" algn="tl">
                    <a:srgbClr val="000000"/>
                  </a:outerShdw>
                </a:effectLst>
              </a:rPr>
              <a:t>) = .77</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(Unfavorable report) =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(U) = .23 	</a:t>
            </a:r>
          </a:p>
          <a:p>
            <a:pPr marL="342900" indent="-342900" algn="l">
              <a:spcBef>
                <a:spcPct val="20000"/>
              </a:spcBef>
              <a:buClr>
                <a:srgbClr val="66FFFF"/>
              </a:buClr>
              <a:buSzPct val="75000"/>
              <a:buFont typeface="Monotype Sorts" pitchFamily="2" charset="2"/>
              <a:buNone/>
            </a:pPr>
            <a:endParaRPr lang="en-US" sz="24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If the market research report is favorable:</a:t>
            </a:r>
          </a:p>
          <a:p>
            <a:pPr marL="342900" indent="-342900" algn="l">
              <a:spcBef>
                <a:spcPct val="20000"/>
              </a:spcBef>
              <a:buClr>
                <a:srgbClr val="66FFFF"/>
              </a:buClr>
              <a:buSzPct val="75000"/>
              <a:buFont typeface="Monotype Sorts" pitchFamily="2" charset="2"/>
              <a:buNone/>
            </a:pPr>
            <a:endParaRPr lang="en-US" sz="12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(Strong demand | favorable report) =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F</a:t>
            </a:r>
            <a:r>
              <a:rPr lang="en-US" sz="2400">
                <a:effectLst>
                  <a:outerShdw blurRad="38100" dist="38100" dir="2700000" algn="tl">
                    <a:srgbClr val="000000"/>
                  </a:outerShdw>
                </a:effectLst>
              </a:rPr>
              <a:t>) = .94</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(Weak demand | favorable report)  =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F</a:t>
            </a:r>
            <a:r>
              <a:rPr lang="en-US" sz="2400">
                <a:effectLst>
                  <a:outerShdw blurRad="38100" dist="38100" dir="2700000" algn="tl">
                    <a:srgbClr val="000000"/>
                  </a:outerShdw>
                </a:effectLst>
              </a:rPr>
              <a:t>) = .06</a:t>
            </a:r>
          </a:p>
        </p:txBody>
      </p:sp>
      <p:sp>
        <p:nvSpPr>
          <p:cNvPr id="178180" name="Rectangle 4"/>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Sample Information</a:t>
            </a:r>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ChangeArrowheads="1"/>
          </p:cNvSpPr>
          <p:nvPr/>
        </p:nvSpPr>
        <p:spPr bwMode="auto">
          <a:xfrm>
            <a:off x="787400" y="1619250"/>
            <a:ext cx="7791450" cy="11239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88419" name="Rectangle 3"/>
          <p:cNvSpPr>
            <a:spLocks noChangeArrowheads="1"/>
          </p:cNvSpPr>
          <p:nvPr/>
        </p:nvSpPr>
        <p:spPr bwMode="auto">
          <a:xfrm>
            <a:off x="2222500" y="4006850"/>
            <a:ext cx="5099050" cy="11239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88420" name="Rectangle 4"/>
          <p:cNvSpPr>
            <a:spLocks noChangeArrowheads="1"/>
          </p:cNvSpPr>
          <p:nvPr/>
        </p:nvSpPr>
        <p:spPr bwMode="auto">
          <a:xfrm>
            <a:off x="520700" y="1065213"/>
            <a:ext cx="8101013" cy="4275137"/>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None/>
            </a:pPr>
            <a:r>
              <a:rPr lang="en-US" sz="2400" dirty="0">
                <a:solidFill>
                  <a:srgbClr val="66FFFF"/>
                </a:solidFill>
                <a:effectLst>
                  <a:outerShdw blurRad="38100" dist="38100" dir="2700000" algn="tl">
                    <a:srgbClr val="000000"/>
                  </a:outerShdw>
                </a:effectLst>
              </a:rPr>
              <a:t>	</a:t>
            </a:r>
            <a:r>
              <a:rPr lang="en-US" sz="2400" dirty="0">
                <a:effectLst>
                  <a:outerShdw blurRad="38100" dist="38100" dir="2700000" algn="tl">
                    <a:srgbClr val="000000"/>
                  </a:outerShdw>
                </a:effectLst>
              </a:rPr>
              <a:t>If the market research report is unfavorable:</a:t>
            </a:r>
          </a:p>
          <a:p>
            <a:pPr marL="342900" indent="-342900" algn="l">
              <a:spcBef>
                <a:spcPct val="20000"/>
              </a:spcBef>
              <a:buClr>
                <a:srgbClr val="66FFFF"/>
              </a:buClr>
              <a:buSzPct val="75000"/>
              <a:buFont typeface="Monotype Sorts" pitchFamily="2" charset="2"/>
              <a:buNone/>
            </a:pPr>
            <a:endParaRPr lang="en-US" sz="12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P</a:t>
            </a:r>
            <a:r>
              <a:rPr lang="en-US" sz="2400" dirty="0">
                <a:effectLst>
                  <a:outerShdw blurRad="38100" dist="38100" dir="2700000" algn="tl">
                    <a:srgbClr val="000000"/>
                  </a:outerShdw>
                </a:effectLst>
              </a:rPr>
              <a:t>(Strong demand | unfavorable report) = </a:t>
            </a:r>
            <a:r>
              <a:rPr lang="en-US" sz="2400" i="1" dirty="0">
                <a:effectLst>
                  <a:outerShdw blurRad="38100" dist="38100" dir="2700000" algn="tl">
                    <a:srgbClr val="000000"/>
                  </a:outerShdw>
                </a:effectLst>
              </a:rPr>
              <a:t>P</a:t>
            </a:r>
            <a:r>
              <a:rPr lang="en-US" sz="2400" dirty="0">
                <a:effectLst>
                  <a:outerShdw blurRad="38100" dist="38100" dir="2700000" algn="tl">
                    <a:srgbClr val="000000"/>
                  </a:outerShdw>
                </a:effectLst>
              </a:rPr>
              <a:t>(</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a:t>
            </a:r>
            <a:r>
              <a:rPr lang="en-US" sz="2400" i="1" dirty="0">
                <a:effectLst>
                  <a:outerShdw blurRad="38100" dist="38100" dir="2700000" algn="tl">
                    <a:srgbClr val="000000"/>
                  </a:outerShdw>
                </a:effectLst>
              </a:rPr>
              <a:t>U</a:t>
            </a:r>
            <a:r>
              <a:rPr lang="en-US" sz="2400" dirty="0">
                <a:effectLst>
                  <a:outerShdw blurRad="38100" dist="38100" dir="2700000" algn="tl">
                    <a:srgbClr val="000000"/>
                  </a:outerShdw>
                </a:effectLst>
              </a:rPr>
              <a:t>) = .35</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P</a:t>
            </a:r>
            <a:r>
              <a:rPr lang="en-US" sz="2400" dirty="0">
                <a:effectLst>
                  <a:outerShdw blurRad="38100" dist="38100" dir="2700000" algn="tl">
                    <a:srgbClr val="000000"/>
                  </a:outerShdw>
                </a:effectLst>
              </a:rPr>
              <a:t>(Weak demand | unfavorable report)  = </a:t>
            </a:r>
            <a:r>
              <a:rPr lang="en-US" sz="2400" i="1" dirty="0">
                <a:effectLst>
                  <a:outerShdw blurRad="38100" dist="38100" dir="2700000" algn="tl">
                    <a:srgbClr val="000000"/>
                  </a:outerShdw>
                </a:effectLst>
              </a:rPr>
              <a:t>P</a:t>
            </a:r>
            <a:r>
              <a:rPr lang="en-US" sz="2400" dirty="0">
                <a:effectLst>
                  <a:outerShdw blurRad="38100" dist="38100" dir="2700000" algn="tl">
                    <a:srgbClr val="000000"/>
                  </a:outerShdw>
                </a:effectLst>
              </a:rPr>
              <a:t>(</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a:t>
            </a:r>
            <a:r>
              <a:rPr lang="en-US" sz="2400" i="1" dirty="0">
                <a:effectLst>
                  <a:outerShdw blurRad="38100" dist="38100" dir="2700000" algn="tl">
                    <a:srgbClr val="000000"/>
                  </a:outerShdw>
                </a:effectLst>
              </a:rPr>
              <a:t>U</a:t>
            </a:r>
            <a:r>
              <a:rPr lang="en-US" sz="2400" dirty="0">
                <a:effectLst>
                  <a:outerShdw blurRad="38100" dist="38100" dir="2700000" algn="tl">
                    <a:srgbClr val="000000"/>
                  </a:outerShdw>
                </a:effectLst>
              </a:rPr>
              <a:t>) = .65</a:t>
            </a:r>
          </a:p>
          <a:p>
            <a:pPr marL="342900" indent="-342900" algn="l">
              <a:spcBef>
                <a:spcPct val="20000"/>
              </a:spcBef>
              <a:buClr>
                <a:srgbClr val="66FFFF"/>
              </a:buClr>
              <a:buSzPct val="75000"/>
              <a:buFont typeface="Monotype Sorts" pitchFamily="2" charset="2"/>
              <a:buNone/>
            </a:pP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If the market research study is not undertaken, the prior</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probabilities are applicable:</a:t>
            </a:r>
          </a:p>
          <a:p>
            <a:pPr marL="342900" indent="-342900" algn="l">
              <a:spcBef>
                <a:spcPct val="20000"/>
              </a:spcBef>
              <a:buClr>
                <a:srgbClr val="66FFFF"/>
              </a:buClr>
              <a:buSzPct val="75000"/>
              <a:buFont typeface="Monotype Sorts" pitchFamily="2" charset="2"/>
              <a:buNone/>
            </a:pPr>
            <a:endParaRPr lang="en-US" sz="12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rPr>
              <a:t>			P</a:t>
            </a:r>
            <a:r>
              <a:rPr lang="en-US" sz="2400" dirty="0">
                <a:effectLst>
                  <a:outerShdw blurRad="38100" dist="38100" dir="2700000" algn="tl">
                    <a:srgbClr val="000000"/>
                  </a:outerShdw>
                </a:effectLst>
              </a:rPr>
              <a:t>(Favorable report)      = </a:t>
            </a:r>
            <a:r>
              <a:rPr lang="en-US" sz="2400" i="1" dirty="0">
                <a:effectLst>
                  <a:outerShdw blurRad="38100" dist="38100" dir="2700000" algn="tl">
                    <a:srgbClr val="000000"/>
                  </a:outerShdw>
                </a:effectLst>
              </a:rPr>
              <a:t>P</a:t>
            </a:r>
            <a:r>
              <a:rPr lang="en-US" sz="2400" dirty="0">
                <a:effectLst>
                  <a:outerShdw blurRad="38100" dist="38100" dir="2700000" algn="tl">
                    <a:srgbClr val="000000"/>
                  </a:outerShdw>
                </a:effectLst>
              </a:rPr>
              <a:t>(</a:t>
            </a:r>
            <a:r>
              <a:rPr lang="en-US" sz="2400" i="1" dirty="0">
                <a:effectLst>
                  <a:outerShdw blurRad="38100" dist="38100" dir="2700000" algn="tl">
                    <a:srgbClr val="000000"/>
                  </a:outerShdw>
                </a:effectLst>
              </a:rPr>
              <a:t>F</a:t>
            </a:r>
            <a:r>
              <a:rPr lang="en-US" sz="2400" dirty="0">
                <a:effectLst>
                  <a:outerShdw blurRad="38100" dist="38100" dir="2700000" algn="tl">
                    <a:srgbClr val="000000"/>
                  </a:outerShdw>
                </a:effectLst>
              </a:rPr>
              <a:t>) = .80</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P</a:t>
            </a:r>
            <a:r>
              <a:rPr lang="en-US" sz="2400" dirty="0">
                <a:effectLst>
                  <a:outerShdw blurRad="38100" dist="38100" dir="2700000" algn="tl">
                    <a:srgbClr val="000000"/>
                  </a:outerShdw>
                </a:effectLst>
              </a:rPr>
              <a:t>(Unfavorable report) = </a:t>
            </a:r>
            <a:r>
              <a:rPr lang="en-US" sz="2400" i="1" dirty="0">
                <a:effectLst>
                  <a:outerShdw blurRad="38100" dist="38100" dir="2700000" algn="tl">
                    <a:srgbClr val="000000"/>
                  </a:outerShdw>
                </a:effectLst>
              </a:rPr>
              <a:t>P</a:t>
            </a:r>
            <a:r>
              <a:rPr lang="en-US" sz="2400" dirty="0">
                <a:effectLst>
                  <a:outerShdw blurRad="38100" dist="38100" dir="2700000" algn="tl">
                    <a:srgbClr val="000000"/>
                  </a:outerShdw>
                </a:effectLst>
              </a:rPr>
              <a:t>(</a:t>
            </a:r>
            <a:r>
              <a:rPr lang="en-US" sz="2400" i="1" dirty="0">
                <a:effectLst>
                  <a:outerShdw blurRad="38100" dist="38100" dir="2700000" algn="tl">
                    <a:srgbClr val="000000"/>
                  </a:outerShdw>
                </a:effectLst>
              </a:rPr>
              <a:t>U</a:t>
            </a:r>
            <a:r>
              <a:rPr lang="en-US" sz="2400" dirty="0">
                <a:effectLst>
                  <a:outerShdw blurRad="38100" dist="38100" dir="2700000" algn="tl">
                    <a:srgbClr val="000000"/>
                  </a:outerShdw>
                </a:effectLst>
              </a:rPr>
              <a:t>) = .20</a:t>
            </a:r>
          </a:p>
        </p:txBody>
      </p:sp>
      <p:sp>
        <p:nvSpPr>
          <p:cNvPr id="188421" name="Rectangle 5"/>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Sample Information</a:t>
            </a:r>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72" name="Rectangle 36"/>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Decision Tree</a:t>
            </a:r>
          </a:p>
        </p:txBody>
      </p:sp>
      <p:sp>
        <p:nvSpPr>
          <p:cNvPr id="193573" name="Rectangle 37"/>
          <p:cNvSpPr>
            <a:spLocks noChangeArrowheads="1"/>
          </p:cNvSpPr>
          <p:nvPr/>
        </p:nvSpPr>
        <p:spPr bwMode="auto">
          <a:xfrm>
            <a:off x="311150" y="660400"/>
            <a:ext cx="8553450" cy="56197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effectLst>
                <a:outerShdw blurRad="38100" dist="38100" dir="2700000" algn="tl">
                  <a:srgbClr val="000000"/>
                </a:outerShdw>
              </a:effectLst>
            </a:endParaRPr>
          </a:p>
        </p:txBody>
      </p:sp>
      <p:sp>
        <p:nvSpPr>
          <p:cNvPr id="193574" name="Line 38"/>
          <p:cNvSpPr>
            <a:spLocks noChangeShapeType="1"/>
          </p:cNvSpPr>
          <p:nvPr/>
        </p:nvSpPr>
        <p:spPr bwMode="auto">
          <a:xfrm>
            <a:off x="2636838" y="2638425"/>
            <a:ext cx="798512" cy="64770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575" name="Line 39"/>
          <p:cNvSpPr>
            <a:spLocks noChangeShapeType="1"/>
          </p:cNvSpPr>
          <p:nvPr/>
        </p:nvSpPr>
        <p:spPr bwMode="auto">
          <a:xfrm flipV="1">
            <a:off x="3786188" y="2884488"/>
            <a:ext cx="747712" cy="4127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576" name="Line 40"/>
          <p:cNvSpPr>
            <a:spLocks noChangeShapeType="1"/>
          </p:cNvSpPr>
          <p:nvPr/>
        </p:nvSpPr>
        <p:spPr bwMode="auto">
          <a:xfrm>
            <a:off x="3773488" y="3443288"/>
            <a:ext cx="836612"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577" name="Line 41"/>
          <p:cNvSpPr>
            <a:spLocks noChangeShapeType="1"/>
          </p:cNvSpPr>
          <p:nvPr/>
        </p:nvSpPr>
        <p:spPr bwMode="auto">
          <a:xfrm>
            <a:off x="3811588" y="3652838"/>
            <a:ext cx="696912" cy="3333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578" name="Rectangle 42"/>
          <p:cNvSpPr>
            <a:spLocks noChangeArrowheads="1"/>
          </p:cNvSpPr>
          <p:nvPr/>
        </p:nvSpPr>
        <p:spPr bwMode="auto">
          <a:xfrm>
            <a:off x="2486025" y="2890838"/>
            <a:ext cx="669925" cy="7016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  </a:t>
            </a:r>
            <a:r>
              <a:rPr lang="en-US" sz="2000" i="1">
                <a:solidFill>
                  <a:srgbClr val="FFFFFF"/>
                </a:solidFill>
                <a:effectLst>
                  <a:outerShdw blurRad="38100" dist="38100" dir="2700000" algn="tl">
                    <a:srgbClr val="000000"/>
                  </a:outerShdw>
                </a:effectLst>
              </a:rPr>
              <a:t>U</a:t>
            </a:r>
            <a:endParaRPr lang="en-US" sz="2000">
              <a:solidFill>
                <a:srgbClr val="FFFFFF"/>
              </a:solidFill>
              <a:effectLst>
                <a:outerShdw blurRad="38100" dist="38100" dir="2700000" algn="tl">
                  <a:srgbClr val="000000"/>
                </a:outerShdw>
              </a:effectLst>
            </a:endParaRPr>
          </a:p>
          <a:p>
            <a:pPr algn="l"/>
            <a:r>
              <a:rPr lang="en-US" sz="2000">
                <a:solidFill>
                  <a:srgbClr val="FFFFFF"/>
                </a:solidFill>
                <a:effectLst>
                  <a:outerShdw blurRad="38100" dist="38100" dir="2700000" algn="tl">
                    <a:srgbClr val="000000"/>
                  </a:outerShdw>
                </a:effectLst>
              </a:rPr>
              <a:t>(.23)</a:t>
            </a:r>
          </a:p>
        </p:txBody>
      </p:sp>
      <p:sp>
        <p:nvSpPr>
          <p:cNvPr id="193579" name="Rectangle 43"/>
          <p:cNvSpPr>
            <a:spLocks noChangeArrowheads="1"/>
          </p:cNvSpPr>
          <p:nvPr/>
        </p:nvSpPr>
        <p:spPr bwMode="auto">
          <a:xfrm>
            <a:off x="4048125" y="2581275"/>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1</a:t>
            </a:r>
          </a:p>
        </p:txBody>
      </p:sp>
      <p:sp>
        <p:nvSpPr>
          <p:cNvPr id="193580" name="Rectangle 44"/>
          <p:cNvSpPr>
            <a:spLocks noChangeArrowheads="1"/>
          </p:cNvSpPr>
          <p:nvPr/>
        </p:nvSpPr>
        <p:spPr bwMode="auto">
          <a:xfrm>
            <a:off x="4048125" y="3035300"/>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2</a:t>
            </a:r>
          </a:p>
        </p:txBody>
      </p:sp>
      <p:sp>
        <p:nvSpPr>
          <p:cNvPr id="193581" name="Rectangle 45"/>
          <p:cNvSpPr>
            <a:spLocks noChangeArrowheads="1"/>
          </p:cNvSpPr>
          <p:nvPr/>
        </p:nvSpPr>
        <p:spPr bwMode="auto">
          <a:xfrm>
            <a:off x="4060825" y="3465513"/>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3</a:t>
            </a:r>
          </a:p>
        </p:txBody>
      </p:sp>
      <p:sp>
        <p:nvSpPr>
          <p:cNvPr id="193585" name="Line 49"/>
          <p:cNvSpPr>
            <a:spLocks noChangeShapeType="1"/>
          </p:cNvSpPr>
          <p:nvPr/>
        </p:nvSpPr>
        <p:spPr bwMode="auto">
          <a:xfrm flipV="1">
            <a:off x="2655888" y="1811338"/>
            <a:ext cx="779462" cy="7397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586" name="Line 50"/>
          <p:cNvSpPr>
            <a:spLocks noChangeShapeType="1"/>
          </p:cNvSpPr>
          <p:nvPr/>
        </p:nvSpPr>
        <p:spPr bwMode="auto">
          <a:xfrm flipV="1">
            <a:off x="3786188" y="1074738"/>
            <a:ext cx="747712" cy="3873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587" name="Line 51"/>
          <p:cNvSpPr>
            <a:spLocks noChangeShapeType="1"/>
          </p:cNvSpPr>
          <p:nvPr/>
        </p:nvSpPr>
        <p:spPr bwMode="auto">
          <a:xfrm flipV="1">
            <a:off x="3811588" y="1638300"/>
            <a:ext cx="798512" cy="1588"/>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588" name="Line 52"/>
          <p:cNvSpPr>
            <a:spLocks noChangeShapeType="1"/>
          </p:cNvSpPr>
          <p:nvPr/>
        </p:nvSpPr>
        <p:spPr bwMode="auto">
          <a:xfrm>
            <a:off x="3786188" y="1817688"/>
            <a:ext cx="709612" cy="4000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589" name="Rectangle 53"/>
          <p:cNvSpPr>
            <a:spLocks noChangeArrowheads="1"/>
          </p:cNvSpPr>
          <p:nvPr/>
        </p:nvSpPr>
        <p:spPr bwMode="auto">
          <a:xfrm>
            <a:off x="2403475" y="1525588"/>
            <a:ext cx="669925" cy="7016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   </a:t>
            </a:r>
            <a:r>
              <a:rPr lang="en-US" sz="2000" i="1">
                <a:solidFill>
                  <a:srgbClr val="FFFFFF"/>
                </a:solidFill>
                <a:effectLst>
                  <a:outerShdw blurRad="38100" dist="38100" dir="2700000" algn="tl">
                    <a:srgbClr val="000000"/>
                  </a:outerShdw>
                </a:effectLst>
              </a:rPr>
              <a:t>F</a:t>
            </a:r>
            <a:endParaRPr lang="en-US" sz="2000">
              <a:solidFill>
                <a:srgbClr val="FFFFFF"/>
              </a:solidFill>
              <a:effectLst>
                <a:outerShdw blurRad="38100" dist="38100" dir="2700000" algn="tl">
                  <a:srgbClr val="000000"/>
                </a:outerShdw>
              </a:effectLst>
            </a:endParaRPr>
          </a:p>
          <a:p>
            <a:pPr algn="l"/>
            <a:r>
              <a:rPr lang="en-US" sz="2000">
                <a:solidFill>
                  <a:srgbClr val="FFFFFF"/>
                </a:solidFill>
                <a:effectLst>
                  <a:outerShdw blurRad="38100" dist="38100" dir="2700000" algn="tl">
                    <a:srgbClr val="000000"/>
                  </a:outerShdw>
                </a:effectLst>
              </a:rPr>
              <a:t>(.77)</a:t>
            </a:r>
          </a:p>
        </p:txBody>
      </p:sp>
      <p:sp>
        <p:nvSpPr>
          <p:cNvPr id="193590" name="Rectangle 54"/>
          <p:cNvSpPr>
            <a:spLocks noChangeArrowheads="1"/>
          </p:cNvSpPr>
          <p:nvPr/>
        </p:nvSpPr>
        <p:spPr bwMode="auto">
          <a:xfrm>
            <a:off x="4060825" y="769938"/>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1</a:t>
            </a:r>
          </a:p>
        </p:txBody>
      </p:sp>
      <p:sp>
        <p:nvSpPr>
          <p:cNvPr id="193591" name="Rectangle 55"/>
          <p:cNvSpPr>
            <a:spLocks noChangeArrowheads="1"/>
          </p:cNvSpPr>
          <p:nvPr/>
        </p:nvSpPr>
        <p:spPr bwMode="auto">
          <a:xfrm>
            <a:off x="4060825" y="1254125"/>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2</a:t>
            </a:r>
          </a:p>
        </p:txBody>
      </p:sp>
      <p:sp>
        <p:nvSpPr>
          <p:cNvPr id="193592" name="Rectangle 56"/>
          <p:cNvSpPr>
            <a:spLocks noChangeArrowheads="1"/>
          </p:cNvSpPr>
          <p:nvPr/>
        </p:nvSpPr>
        <p:spPr bwMode="auto">
          <a:xfrm>
            <a:off x="4060825" y="1663700"/>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3</a:t>
            </a:r>
          </a:p>
        </p:txBody>
      </p:sp>
      <p:sp>
        <p:nvSpPr>
          <p:cNvPr id="193596" name="Oval 60"/>
          <p:cNvSpPr>
            <a:spLocks noChangeArrowheads="1"/>
          </p:cNvSpPr>
          <p:nvPr/>
        </p:nvSpPr>
        <p:spPr bwMode="auto">
          <a:xfrm>
            <a:off x="4489450" y="825500"/>
            <a:ext cx="444500" cy="41275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6</a:t>
            </a:r>
          </a:p>
        </p:txBody>
      </p:sp>
      <p:sp>
        <p:nvSpPr>
          <p:cNvPr id="193597" name="Oval 61"/>
          <p:cNvSpPr>
            <a:spLocks noChangeArrowheads="1"/>
          </p:cNvSpPr>
          <p:nvPr/>
        </p:nvSpPr>
        <p:spPr bwMode="auto">
          <a:xfrm>
            <a:off x="4489450" y="1406525"/>
            <a:ext cx="444500" cy="41275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7</a:t>
            </a:r>
          </a:p>
        </p:txBody>
      </p:sp>
      <p:sp>
        <p:nvSpPr>
          <p:cNvPr id="193598" name="Oval 62"/>
          <p:cNvSpPr>
            <a:spLocks noChangeArrowheads="1"/>
          </p:cNvSpPr>
          <p:nvPr/>
        </p:nvSpPr>
        <p:spPr bwMode="auto">
          <a:xfrm>
            <a:off x="4489450" y="2000250"/>
            <a:ext cx="444500" cy="411163"/>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8</a:t>
            </a:r>
          </a:p>
        </p:txBody>
      </p:sp>
      <p:sp>
        <p:nvSpPr>
          <p:cNvPr id="193599" name="Oval 63"/>
          <p:cNvSpPr>
            <a:spLocks noChangeArrowheads="1"/>
          </p:cNvSpPr>
          <p:nvPr/>
        </p:nvSpPr>
        <p:spPr bwMode="auto">
          <a:xfrm>
            <a:off x="4489450" y="2646363"/>
            <a:ext cx="442913" cy="382587"/>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9</a:t>
            </a:r>
          </a:p>
        </p:txBody>
      </p:sp>
      <p:sp>
        <p:nvSpPr>
          <p:cNvPr id="193600" name="Oval 64"/>
          <p:cNvSpPr>
            <a:spLocks noChangeArrowheads="1"/>
          </p:cNvSpPr>
          <p:nvPr/>
        </p:nvSpPr>
        <p:spPr bwMode="auto">
          <a:xfrm>
            <a:off x="4489450" y="3238500"/>
            <a:ext cx="442913" cy="382588"/>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10</a:t>
            </a:r>
          </a:p>
        </p:txBody>
      </p:sp>
      <p:sp>
        <p:nvSpPr>
          <p:cNvPr id="193601" name="Oval 65"/>
          <p:cNvSpPr>
            <a:spLocks noChangeArrowheads="1"/>
          </p:cNvSpPr>
          <p:nvPr/>
        </p:nvSpPr>
        <p:spPr bwMode="auto">
          <a:xfrm>
            <a:off x="4489450" y="3797300"/>
            <a:ext cx="442913" cy="382588"/>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11</a:t>
            </a:r>
          </a:p>
        </p:txBody>
      </p:sp>
      <p:sp>
        <p:nvSpPr>
          <p:cNvPr id="193602" name="Rectangle 66"/>
          <p:cNvSpPr>
            <a:spLocks noChangeArrowheads="1"/>
          </p:cNvSpPr>
          <p:nvPr/>
        </p:nvSpPr>
        <p:spPr bwMode="auto">
          <a:xfrm>
            <a:off x="3422650" y="1463675"/>
            <a:ext cx="368300" cy="377825"/>
          </a:xfrm>
          <a:prstGeom prst="rect">
            <a:avLst/>
          </a:prstGeom>
          <a:gradFill rotWithShape="0">
            <a:gsLst>
              <a:gs pos="0">
                <a:srgbClr val="993366"/>
              </a:gs>
              <a:gs pos="100000">
                <a:srgbClr val="993366">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3</a:t>
            </a:r>
          </a:p>
        </p:txBody>
      </p:sp>
      <p:sp>
        <p:nvSpPr>
          <p:cNvPr id="193603" name="Rectangle 67"/>
          <p:cNvSpPr>
            <a:spLocks noChangeArrowheads="1"/>
          </p:cNvSpPr>
          <p:nvPr/>
        </p:nvSpPr>
        <p:spPr bwMode="auto">
          <a:xfrm>
            <a:off x="3422650" y="3292475"/>
            <a:ext cx="368300" cy="365125"/>
          </a:xfrm>
          <a:prstGeom prst="rect">
            <a:avLst/>
          </a:prstGeom>
          <a:gradFill rotWithShape="0">
            <a:gsLst>
              <a:gs pos="0">
                <a:srgbClr val="993366"/>
              </a:gs>
              <a:gs pos="100000">
                <a:srgbClr val="993366">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4</a:t>
            </a:r>
          </a:p>
        </p:txBody>
      </p:sp>
      <p:sp>
        <p:nvSpPr>
          <p:cNvPr id="193604" name="Oval 68"/>
          <p:cNvSpPr>
            <a:spLocks noChangeArrowheads="1"/>
          </p:cNvSpPr>
          <p:nvPr/>
        </p:nvSpPr>
        <p:spPr bwMode="auto">
          <a:xfrm>
            <a:off x="2241550" y="2368550"/>
            <a:ext cx="444500" cy="41275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2</a:t>
            </a:r>
          </a:p>
        </p:txBody>
      </p:sp>
      <p:sp>
        <p:nvSpPr>
          <p:cNvPr id="193608" name="Rectangle 72"/>
          <p:cNvSpPr>
            <a:spLocks noChangeArrowheads="1"/>
          </p:cNvSpPr>
          <p:nvPr/>
        </p:nvSpPr>
        <p:spPr bwMode="auto">
          <a:xfrm>
            <a:off x="1339850" y="3609975"/>
            <a:ext cx="368300" cy="365125"/>
          </a:xfrm>
          <a:prstGeom prst="rect">
            <a:avLst/>
          </a:prstGeom>
          <a:gradFill rotWithShape="0">
            <a:gsLst>
              <a:gs pos="0">
                <a:srgbClr val="993366"/>
              </a:gs>
              <a:gs pos="100000">
                <a:srgbClr val="993366">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dirty="0">
                <a:solidFill>
                  <a:srgbClr val="FFFFFF"/>
                </a:solidFill>
                <a:effectLst>
                  <a:outerShdw blurRad="38100" dist="38100" dir="2700000" algn="tl">
                    <a:srgbClr val="000000"/>
                  </a:outerShdw>
                </a:effectLst>
              </a:rPr>
              <a:t>1</a:t>
            </a:r>
          </a:p>
        </p:txBody>
      </p:sp>
      <p:sp>
        <p:nvSpPr>
          <p:cNvPr id="193609" name="Line 73"/>
          <p:cNvSpPr>
            <a:spLocks noChangeShapeType="1"/>
          </p:cNvSpPr>
          <p:nvPr/>
        </p:nvSpPr>
        <p:spPr bwMode="auto">
          <a:xfrm>
            <a:off x="1697038" y="3946525"/>
            <a:ext cx="1738312" cy="120650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10" name="Line 74"/>
          <p:cNvSpPr>
            <a:spLocks noChangeShapeType="1"/>
          </p:cNvSpPr>
          <p:nvPr/>
        </p:nvSpPr>
        <p:spPr bwMode="auto">
          <a:xfrm flipV="1">
            <a:off x="3786188" y="4624388"/>
            <a:ext cx="747712" cy="4127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11" name="Line 75"/>
          <p:cNvSpPr>
            <a:spLocks noChangeShapeType="1"/>
          </p:cNvSpPr>
          <p:nvPr/>
        </p:nvSpPr>
        <p:spPr bwMode="auto">
          <a:xfrm>
            <a:off x="3773488" y="5183188"/>
            <a:ext cx="836612"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12" name="Line 76"/>
          <p:cNvSpPr>
            <a:spLocks noChangeShapeType="1"/>
          </p:cNvSpPr>
          <p:nvPr/>
        </p:nvSpPr>
        <p:spPr bwMode="auto">
          <a:xfrm>
            <a:off x="3798888" y="5354638"/>
            <a:ext cx="709612" cy="4349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13" name="Rectangle 77"/>
          <p:cNvSpPr>
            <a:spLocks noChangeArrowheads="1"/>
          </p:cNvSpPr>
          <p:nvPr/>
        </p:nvSpPr>
        <p:spPr bwMode="auto">
          <a:xfrm>
            <a:off x="4048125" y="4321175"/>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1</a:t>
            </a:r>
          </a:p>
        </p:txBody>
      </p:sp>
      <p:sp>
        <p:nvSpPr>
          <p:cNvPr id="193614" name="Rectangle 78"/>
          <p:cNvSpPr>
            <a:spLocks noChangeArrowheads="1"/>
          </p:cNvSpPr>
          <p:nvPr/>
        </p:nvSpPr>
        <p:spPr bwMode="auto">
          <a:xfrm>
            <a:off x="4048125" y="4787900"/>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2</a:t>
            </a:r>
          </a:p>
        </p:txBody>
      </p:sp>
      <p:sp>
        <p:nvSpPr>
          <p:cNvPr id="193615" name="Rectangle 79"/>
          <p:cNvSpPr>
            <a:spLocks noChangeArrowheads="1"/>
          </p:cNvSpPr>
          <p:nvPr/>
        </p:nvSpPr>
        <p:spPr bwMode="auto">
          <a:xfrm>
            <a:off x="4060825" y="5218113"/>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3</a:t>
            </a:r>
          </a:p>
        </p:txBody>
      </p:sp>
      <p:sp>
        <p:nvSpPr>
          <p:cNvPr id="193619" name="Oval 83"/>
          <p:cNvSpPr>
            <a:spLocks noChangeArrowheads="1"/>
          </p:cNvSpPr>
          <p:nvPr/>
        </p:nvSpPr>
        <p:spPr bwMode="auto">
          <a:xfrm>
            <a:off x="4489450" y="4373563"/>
            <a:ext cx="442913" cy="382587"/>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12</a:t>
            </a:r>
          </a:p>
        </p:txBody>
      </p:sp>
      <p:sp>
        <p:nvSpPr>
          <p:cNvPr id="193620" name="Oval 84"/>
          <p:cNvSpPr>
            <a:spLocks noChangeArrowheads="1"/>
          </p:cNvSpPr>
          <p:nvPr/>
        </p:nvSpPr>
        <p:spPr bwMode="auto">
          <a:xfrm>
            <a:off x="4489450" y="4991100"/>
            <a:ext cx="442913" cy="382588"/>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13</a:t>
            </a:r>
          </a:p>
        </p:txBody>
      </p:sp>
      <p:sp>
        <p:nvSpPr>
          <p:cNvPr id="193621" name="Oval 85"/>
          <p:cNvSpPr>
            <a:spLocks noChangeArrowheads="1"/>
          </p:cNvSpPr>
          <p:nvPr/>
        </p:nvSpPr>
        <p:spPr bwMode="auto">
          <a:xfrm>
            <a:off x="4489450" y="5575300"/>
            <a:ext cx="442913" cy="382588"/>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14</a:t>
            </a:r>
          </a:p>
        </p:txBody>
      </p:sp>
      <p:sp>
        <p:nvSpPr>
          <p:cNvPr id="193622" name="Rectangle 86"/>
          <p:cNvSpPr>
            <a:spLocks noChangeArrowheads="1"/>
          </p:cNvSpPr>
          <p:nvPr/>
        </p:nvSpPr>
        <p:spPr bwMode="auto">
          <a:xfrm>
            <a:off x="3422650" y="4994275"/>
            <a:ext cx="368300" cy="365125"/>
          </a:xfrm>
          <a:prstGeom prst="rect">
            <a:avLst/>
          </a:prstGeom>
          <a:gradFill rotWithShape="0">
            <a:gsLst>
              <a:gs pos="0">
                <a:srgbClr val="993366"/>
              </a:gs>
              <a:gs pos="100000">
                <a:srgbClr val="993366">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5</a:t>
            </a:r>
          </a:p>
        </p:txBody>
      </p:sp>
      <p:sp>
        <p:nvSpPr>
          <p:cNvPr id="193624" name="Line 88"/>
          <p:cNvSpPr>
            <a:spLocks noChangeShapeType="1"/>
          </p:cNvSpPr>
          <p:nvPr/>
        </p:nvSpPr>
        <p:spPr bwMode="auto">
          <a:xfrm flipV="1">
            <a:off x="1716088" y="2738438"/>
            <a:ext cx="677862" cy="8794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29" name="Line 93"/>
          <p:cNvSpPr>
            <a:spLocks noChangeShapeType="1"/>
          </p:cNvSpPr>
          <p:nvPr/>
        </p:nvSpPr>
        <p:spPr bwMode="auto">
          <a:xfrm flipV="1">
            <a:off x="4916488" y="846138"/>
            <a:ext cx="1154112" cy="1460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30" name="Line 94"/>
          <p:cNvSpPr>
            <a:spLocks noChangeShapeType="1"/>
          </p:cNvSpPr>
          <p:nvPr/>
        </p:nvSpPr>
        <p:spPr bwMode="auto">
          <a:xfrm>
            <a:off x="4916488" y="1030288"/>
            <a:ext cx="1141412" cy="1968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31" name="Line 95"/>
          <p:cNvSpPr>
            <a:spLocks noChangeShapeType="1"/>
          </p:cNvSpPr>
          <p:nvPr/>
        </p:nvSpPr>
        <p:spPr bwMode="auto">
          <a:xfrm flipV="1">
            <a:off x="4916488" y="1443038"/>
            <a:ext cx="1154112" cy="1460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32" name="Line 96"/>
          <p:cNvSpPr>
            <a:spLocks noChangeShapeType="1"/>
          </p:cNvSpPr>
          <p:nvPr/>
        </p:nvSpPr>
        <p:spPr bwMode="auto">
          <a:xfrm>
            <a:off x="4916488" y="1627188"/>
            <a:ext cx="1128712" cy="1968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33" name="Line 97"/>
          <p:cNvSpPr>
            <a:spLocks noChangeShapeType="1"/>
          </p:cNvSpPr>
          <p:nvPr/>
        </p:nvSpPr>
        <p:spPr bwMode="auto">
          <a:xfrm flipV="1">
            <a:off x="4916488" y="2052638"/>
            <a:ext cx="1154112" cy="1333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34" name="Line 98"/>
          <p:cNvSpPr>
            <a:spLocks noChangeShapeType="1"/>
          </p:cNvSpPr>
          <p:nvPr/>
        </p:nvSpPr>
        <p:spPr bwMode="auto">
          <a:xfrm>
            <a:off x="4916488" y="2224088"/>
            <a:ext cx="1128712" cy="1968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35" name="Line 99"/>
          <p:cNvSpPr>
            <a:spLocks noChangeShapeType="1"/>
          </p:cNvSpPr>
          <p:nvPr/>
        </p:nvSpPr>
        <p:spPr bwMode="auto">
          <a:xfrm flipV="1">
            <a:off x="4916488" y="2662238"/>
            <a:ext cx="1154112" cy="1460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36" name="Line 100"/>
          <p:cNvSpPr>
            <a:spLocks noChangeShapeType="1"/>
          </p:cNvSpPr>
          <p:nvPr/>
        </p:nvSpPr>
        <p:spPr bwMode="auto">
          <a:xfrm>
            <a:off x="4916488" y="2846388"/>
            <a:ext cx="1128712" cy="2222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37" name="Line 101"/>
          <p:cNvSpPr>
            <a:spLocks noChangeShapeType="1"/>
          </p:cNvSpPr>
          <p:nvPr/>
        </p:nvSpPr>
        <p:spPr bwMode="auto">
          <a:xfrm flipV="1">
            <a:off x="4916488" y="3259138"/>
            <a:ext cx="1154112" cy="1333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38" name="Line 102"/>
          <p:cNvSpPr>
            <a:spLocks noChangeShapeType="1"/>
          </p:cNvSpPr>
          <p:nvPr/>
        </p:nvSpPr>
        <p:spPr bwMode="auto">
          <a:xfrm>
            <a:off x="4929188" y="3430588"/>
            <a:ext cx="1128712" cy="1968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39" name="Line 103"/>
          <p:cNvSpPr>
            <a:spLocks noChangeShapeType="1"/>
          </p:cNvSpPr>
          <p:nvPr/>
        </p:nvSpPr>
        <p:spPr bwMode="auto">
          <a:xfrm flipV="1">
            <a:off x="4929188" y="3817938"/>
            <a:ext cx="1154112" cy="1460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40" name="Line 104"/>
          <p:cNvSpPr>
            <a:spLocks noChangeShapeType="1"/>
          </p:cNvSpPr>
          <p:nvPr/>
        </p:nvSpPr>
        <p:spPr bwMode="auto">
          <a:xfrm>
            <a:off x="4929188" y="4040188"/>
            <a:ext cx="1128712" cy="1841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41" name="Line 105"/>
          <p:cNvSpPr>
            <a:spLocks noChangeShapeType="1"/>
          </p:cNvSpPr>
          <p:nvPr/>
        </p:nvSpPr>
        <p:spPr bwMode="auto">
          <a:xfrm flipV="1">
            <a:off x="4929188" y="4414838"/>
            <a:ext cx="1128712" cy="1333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42" name="Line 106"/>
          <p:cNvSpPr>
            <a:spLocks noChangeShapeType="1"/>
          </p:cNvSpPr>
          <p:nvPr/>
        </p:nvSpPr>
        <p:spPr bwMode="auto">
          <a:xfrm>
            <a:off x="4929188" y="4598988"/>
            <a:ext cx="1128712" cy="1714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43" name="Line 107"/>
          <p:cNvSpPr>
            <a:spLocks noChangeShapeType="1"/>
          </p:cNvSpPr>
          <p:nvPr/>
        </p:nvSpPr>
        <p:spPr bwMode="auto">
          <a:xfrm flipV="1">
            <a:off x="4916488" y="4999038"/>
            <a:ext cx="1154112" cy="1460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44" name="Line 108"/>
          <p:cNvSpPr>
            <a:spLocks noChangeShapeType="1"/>
          </p:cNvSpPr>
          <p:nvPr/>
        </p:nvSpPr>
        <p:spPr bwMode="auto">
          <a:xfrm>
            <a:off x="4929188" y="5195888"/>
            <a:ext cx="1128712" cy="2222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45" name="Line 109"/>
          <p:cNvSpPr>
            <a:spLocks noChangeShapeType="1"/>
          </p:cNvSpPr>
          <p:nvPr/>
        </p:nvSpPr>
        <p:spPr bwMode="auto">
          <a:xfrm flipV="1">
            <a:off x="4903788" y="5595938"/>
            <a:ext cx="1154112" cy="1460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46" name="Line 110"/>
          <p:cNvSpPr>
            <a:spLocks noChangeShapeType="1"/>
          </p:cNvSpPr>
          <p:nvPr/>
        </p:nvSpPr>
        <p:spPr bwMode="auto">
          <a:xfrm>
            <a:off x="4916488" y="5792788"/>
            <a:ext cx="1128712" cy="2222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3648" name="Text Box 112"/>
          <p:cNvSpPr txBox="1">
            <a:spLocks noChangeArrowheads="1"/>
          </p:cNvSpPr>
          <p:nvPr/>
        </p:nvSpPr>
        <p:spPr bwMode="auto">
          <a:xfrm>
            <a:off x="7680325" y="6572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8 mil</a:t>
            </a:r>
          </a:p>
        </p:txBody>
      </p:sp>
      <p:sp>
        <p:nvSpPr>
          <p:cNvPr id="193649" name="Text Box 113"/>
          <p:cNvSpPr txBox="1">
            <a:spLocks noChangeArrowheads="1"/>
          </p:cNvSpPr>
          <p:nvPr/>
        </p:nvSpPr>
        <p:spPr bwMode="auto">
          <a:xfrm>
            <a:off x="7680325" y="9747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7 mil</a:t>
            </a:r>
          </a:p>
        </p:txBody>
      </p:sp>
      <p:sp>
        <p:nvSpPr>
          <p:cNvPr id="193650" name="Text Box 114"/>
          <p:cNvSpPr txBox="1">
            <a:spLocks noChangeArrowheads="1"/>
          </p:cNvSpPr>
          <p:nvPr/>
        </p:nvSpPr>
        <p:spPr bwMode="auto">
          <a:xfrm>
            <a:off x="5030788" y="5461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1</a:t>
            </a:r>
          </a:p>
        </p:txBody>
      </p:sp>
      <p:sp>
        <p:nvSpPr>
          <p:cNvPr id="193651" name="Text Box 115"/>
          <p:cNvSpPr txBox="1">
            <a:spLocks noChangeArrowheads="1"/>
          </p:cNvSpPr>
          <p:nvPr/>
        </p:nvSpPr>
        <p:spPr bwMode="auto">
          <a:xfrm>
            <a:off x="5640388" y="8001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2</a:t>
            </a:r>
          </a:p>
        </p:txBody>
      </p:sp>
      <p:sp>
        <p:nvSpPr>
          <p:cNvPr id="193652" name="Text Box 116"/>
          <p:cNvSpPr txBox="1">
            <a:spLocks noChangeArrowheads="1"/>
          </p:cNvSpPr>
          <p:nvPr/>
        </p:nvSpPr>
        <p:spPr bwMode="auto">
          <a:xfrm>
            <a:off x="6115050" y="6572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1</a:t>
            </a:r>
            <a:r>
              <a:rPr lang="en-US" sz="2000">
                <a:effectLst>
                  <a:outerShdw blurRad="38100" dist="38100" dir="2700000" algn="tl">
                    <a:srgbClr val="000000"/>
                  </a:outerShdw>
                </a:effectLst>
              </a:rPr>
              <a:t>) = .94</a:t>
            </a:r>
            <a:endParaRPr lang="en-US" sz="2000" baseline="-25000">
              <a:effectLst>
                <a:outerShdw blurRad="38100" dist="38100" dir="2700000" algn="tl">
                  <a:srgbClr val="000000"/>
                </a:outerShdw>
              </a:effectLst>
            </a:endParaRPr>
          </a:p>
        </p:txBody>
      </p:sp>
      <p:sp>
        <p:nvSpPr>
          <p:cNvPr id="193653" name="Text Box 117"/>
          <p:cNvSpPr txBox="1">
            <a:spLocks noChangeArrowheads="1"/>
          </p:cNvSpPr>
          <p:nvPr/>
        </p:nvSpPr>
        <p:spPr bwMode="auto">
          <a:xfrm>
            <a:off x="6115050" y="9747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2</a:t>
            </a:r>
            <a:r>
              <a:rPr lang="en-US" sz="2000">
                <a:effectLst>
                  <a:outerShdw blurRad="38100" dist="38100" dir="2700000" algn="tl">
                    <a:srgbClr val="000000"/>
                  </a:outerShdw>
                </a:effectLst>
              </a:rPr>
              <a:t>) = .06</a:t>
            </a:r>
            <a:endParaRPr lang="en-US" sz="2000" baseline="-25000">
              <a:effectLst>
                <a:outerShdw blurRad="38100" dist="38100" dir="2700000" algn="tl">
                  <a:srgbClr val="000000"/>
                </a:outerShdw>
              </a:effectLst>
            </a:endParaRPr>
          </a:p>
        </p:txBody>
      </p:sp>
      <p:sp>
        <p:nvSpPr>
          <p:cNvPr id="193654" name="Text Box 118"/>
          <p:cNvSpPr txBox="1">
            <a:spLocks noChangeArrowheads="1"/>
          </p:cNvSpPr>
          <p:nvPr/>
        </p:nvSpPr>
        <p:spPr bwMode="auto">
          <a:xfrm>
            <a:off x="6115050" y="12668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1</a:t>
            </a:r>
            <a:r>
              <a:rPr lang="en-US" sz="2000">
                <a:effectLst>
                  <a:outerShdw blurRad="38100" dist="38100" dir="2700000" algn="tl">
                    <a:srgbClr val="000000"/>
                  </a:outerShdw>
                </a:effectLst>
              </a:rPr>
              <a:t>) = .94</a:t>
            </a:r>
            <a:endParaRPr lang="en-US" sz="2000" baseline="-25000">
              <a:effectLst>
                <a:outerShdw blurRad="38100" dist="38100" dir="2700000" algn="tl">
                  <a:srgbClr val="000000"/>
                </a:outerShdw>
              </a:effectLst>
            </a:endParaRPr>
          </a:p>
        </p:txBody>
      </p:sp>
      <p:sp>
        <p:nvSpPr>
          <p:cNvPr id="193655" name="Text Box 119"/>
          <p:cNvSpPr txBox="1">
            <a:spLocks noChangeArrowheads="1"/>
          </p:cNvSpPr>
          <p:nvPr/>
        </p:nvSpPr>
        <p:spPr bwMode="auto">
          <a:xfrm>
            <a:off x="6115050" y="15716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2</a:t>
            </a:r>
            <a:r>
              <a:rPr lang="en-US" sz="2000">
                <a:effectLst>
                  <a:outerShdw blurRad="38100" dist="38100" dir="2700000" algn="tl">
                    <a:srgbClr val="000000"/>
                  </a:outerShdw>
                </a:effectLst>
              </a:rPr>
              <a:t>) = .06</a:t>
            </a:r>
            <a:endParaRPr lang="en-US" sz="2000" baseline="-25000">
              <a:effectLst>
                <a:outerShdw blurRad="38100" dist="38100" dir="2700000" algn="tl">
                  <a:srgbClr val="000000"/>
                </a:outerShdw>
              </a:effectLst>
            </a:endParaRPr>
          </a:p>
        </p:txBody>
      </p:sp>
      <p:sp>
        <p:nvSpPr>
          <p:cNvPr id="193656" name="Text Box 120"/>
          <p:cNvSpPr txBox="1">
            <a:spLocks noChangeArrowheads="1"/>
          </p:cNvSpPr>
          <p:nvPr/>
        </p:nvSpPr>
        <p:spPr bwMode="auto">
          <a:xfrm>
            <a:off x="6115050" y="18764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1</a:t>
            </a:r>
            <a:r>
              <a:rPr lang="en-US" sz="2000">
                <a:effectLst>
                  <a:outerShdw blurRad="38100" dist="38100" dir="2700000" algn="tl">
                    <a:srgbClr val="000000"/>
                  </a:outerShdw>
                </a:effectLst>
              </a:rPr>
              <a:t>) = .94</a:t>
            </a:r>
            <a:endParaRPr lang="en-US" sz="2000" baseline="-25000">
              <a:effectLst>
                <a:outerShdw blurRad="38100" dist="38100" dir="2700000" algn="tl">
                  <a:srgbClr val="000000"/>
                </a:outerShdw>
              </a:effectLst>
            </a:endParaRPr>
          </a:p>
        </p:txBody>
      </p:sp>
      <p:sp>
        <p:nvSpPr>
          <p:cNvPr id="193657" name="Text Box 121"/>
          <p:cNvSpPr txBox="1">
            <a:spLocks noChangeArrowheads="1"/>
          </p:cNvSpPr>
          <p:nvPr/>
        </p:nvSpPr>
        <p:spPr bwMode="auto">
          <a:xfrm>
            <a:off x="6115050" y="21812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2</a:t>
            </a:r>
            <a:r>
              <a:rPr lang="en-US" sz="2000">
                <a:effectLst>
                  <a:outerShdw blurRad="38100" dist="38100" dir="2700000" algn="tl">
                    <a:srgbClr val="000000"/>
                  </a:outerShdw>
                </a:effectLst>
              </a:rPr>
              <a:t>) = .06</a:t>
            </a:r>
            <a:endParaRPr lang="en-US" sz="2000" baseline="-25000">
              <a:effectLst>
                <a:outerShdw blurRad="38100" dist="38100" dir="2700000" algn="tl">
                  <a:srgbClr val="000000"/>
                </a:outerShdw>
              </a:effectLst>
            </a:endParaRPr>
          </a:p>
        </p:txBody>
      </p:sp>
      <p:sp>
        <p:nvSpPr>
          <p:cNvPr id="193658" name="Text Box 122"/>
          <p:cNvSpPr txBox="1">
            <a:spLocks noChangeArrowheads="1"/>
          </p:cNvSpPr>
          <p:nvPr/>
        </p:nvSpPr>
        <p:spPr bwMode="auto">
          <a:xfrm>
            <a:off x="6115050" y="24860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1</a:t>
            </a:r>
            <a:r>
              <a:rPr lang="en-US" sz="2000">
                <a:effectLst>
                  <a:outerShdw blurRad="38100" dist="38100" dir="2700000" algn="tl">
                    <a:srgbClr val="000000"/>
                  </a:outerShdw>
                </a:effectLst>
              </a:rPr>
              <a:t>) = .35</a:t>
            </a:r>
            <a:endParaRPr lang="en-US" sz="2000" baseline="-25000">
              <a:effectLst>
                <a:outerShdw blurRad="38100" dist="38100" dir="2700000" algn="tl">
                  <a:srgbClr val="000000"/>
                </a:outerShdw>
              </a:effectLst>
            </a:endParaRPr>
          </a:p>
        </p:txBody>
      </p:sp>
      <p:sp>
        <p:nvSpPr>
          <p:cNvPr id="193659" name="Text Box 123"/>
          <p:cNvSpPr txBox="1">
            <a:spLocks noChangeArrowheads="1"/>
          </p:cNvSpPr>
          <p:nvPr/>
        </p:nvSpPr>
        <p:spPr bwMode="auto">
          <a:xfrm>
            <a:off x="6115050" y="28035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2</a:t>
            </a:r>
            <a:r>
              <a:rPr lang="en-US" sz="2000">
                <a:effectLst>
                  <a:outerShdw blurRad="38100" dist="38100" dir="2700000" algn="tl">
                    <a:srgbClr val="000000"/>
                  </a:outerShdw>
                </a:effectLst>
              </a:rPr>
              <a:t>) = .65</a:t>
            </a:r>
            <a:endParaRPr lang="en-US" sz="2000" baseline="-25000">
              <a:effectLst>
                <a:outerShdw blurRad="38100" dist="38100" dir="2700000" algn="tl">
                  <a:srgbClr val="000000"/>
                </a:outerShdw>
              </a:effectLst>
            </a:endParaRPr>
          </a:p>
        </p:txBody>
      </p:sp>
      <p:sp>
        <p:nvSpPr>
          <p:cNvPr id="193660" name="Text Box 124"/>
          <p:cNvSpPr txBox="1">
            <a:spLocks noChangeArrowheads="1"/>
          </p:cNvSpPr>
          <p:nvPr/>
        </p:nvSpPr>
        <p:spPr bwMode="auto">
          <a:xfrm>
            <a:off x="6115050" y="31083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1</a:t>
            </a:r>
            <a:r>
              <a:rPr lang="en-US" sz="2000">
                <a:effectLst>
                  <a:outerShdw blurRad="38100" dist="38100" dir="2700000" algn="tl">
                    <a:srgbClr val="000000"/>
                  </a:outerShdw>
                </a:effectLst>
              </a:rPr>
              <a:t>) = .35</a:t>
            </a:r>
            <a:endParaRPr lang="en-US" sz="2000" baseline="-25000">
              <a:effectLst>
                <a:outerShdw blurRad="38100" dist="38100" dir="2700000" algn="tl">
                  <a:srgbClr val="000000"/>
                </a:outerShdw>
              </a:effectLst>
            </a:endParaRPr>
          </a:p>
        </p:txBody>
      </p:sp>
      <p:sp>
        <p:nvSpPr>
          <p:cNvPr id="193661" name="Text Box 125"/>
          <p:cNvSpPr txBox="1">
            <a:spLocks noChangeArrowheads="1"/>
          </p:cNvSpPr>
          <p:nvPr/>
        </p:nvSpPr>
        <p:spPr bwMode="auto">
          <a:xfrm>
            <a:off x="6115050" y="34258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2</a:t>
            </a:r>
            <a:r>
              <a:rPr lang="en-US" sz="2000">
                <a:effectLst>
                  <a:outerShdw blurRad="38100" dist="38100" dir="2700000" algn="tl">
                    <a:srgbClr val="000000"/>
                  </a:outerShdw>
                </a:effectLst>
              </a:rPr>
              <a:t>) = .65</a:t>
            </a:r>
            <a:endParaRPr lang="en-US" sz="2000" baseline="-25000">
              <a:effectLst>
                <a:outerShdw blurRad="38100" dist="38100" dir="2700000" algn="tl">
                  <a:srgbClr val="000000"/>
                </a:outerShdw>
              </a:effectLst>
            </a:endParaRPr>
          </a:p>
        </p:txBody>
      </p:sp>
      <p:sp>
        <p:nvSpPr>
          <p:cNvPr id="193662" name="Text Box 126"/>
          <p:cNvSpPr txBox="1">
            <a:spLocks noChangeArrowheads="1"/>
          </p:cNvSpPr>
          <p:nvPr/>
        </p:nvSpPr>
        <p:spPr bwMode="auto">
          <a:xfrm>
            <a:off x="6115050" y="37306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1</a:t>
            </a:r>
            <a:r>
              <a:rPr lang="en-US" sz="2000">
                <a:effectLst>
                  <a:outerShdw blurRad="38100" dist="38100" dir="2700000" algn="tl">
                    <a:srgbClr val="000000"/>
                  </a:outerShdw>
                </a:effectLst>
              </a:rPr>
              <a:t>) = .35</a:t>
            </a:r>
            <a:endParaRPr lang="en-US" sz="2000" baseline="-25000">
              <a:effectLst>
                <a:outerShdw blurRad="38100" dist="38100" dir="2700000" algn="tl">
                  <a:srgbClr val="000000"/>
                </a:outerShdw>
              </a:effectLst>
            </a:endParaRPr>
          </a:p>
        </p:txBody>
      </p:sp>
      <p:sp>
        <p:nvSpPr>
          <p:cNvPr id="193663" name="Text Box 127"/>
          <p:cNvSpPr txBox="1">
            <a:spLocks noChangeArrowheads="1"/>
          </p:cNvSpPr>
          <p:nvPr/>
        </p:nvSpPr>
        <p:spPr bwMode="auto">
          <a:xfrm>
            <a:off x="6115050" y="40354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2</a:t>
            </a:r>
            <a:r>
              <a:rPr lang="en-US" sz="2000">
                <a:effectLst>
                  <a:outerShdw blurRad="38100" dist="38100" dir="2700000" algn="tl">
                    <a:srgbClr val="000000"/>
                  </a:outerShdw>
                </a:effectLst>
              </a:rPr>
              <a:t>) = .65</a:t>
            </a:r>
            <a:endParaRPr lang="en-US" sz="2000" baseline="-25000">
              <a:effectLst>
                <a:outerShdw blurRad="38100" dist="38100" dir="2700000" algn="tl">
                  <a:srgbClr val="000000"/>
                </a:outerShdw>
              </a:effectLst>
            </a:endParaRPr>
          </a:p>
        </p:txBody>
      </p:sp>
      <p:sp>
        <p:nvSpPr>
          <p:cNvPr id="193664" name="Text Box 128"/>
          <p:cNvSpPr txBox="1">
            <a:spLocks noChangeArrowheads="1"/>
          </p:cNvSpPr>
          <p:nvPr/>
        </p:nvSpPr>
        <p:spPr bwMode="auto">
          <a:xfrm>
            <a:off x="6115050" y="43275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1</a:t>
            </a:r>
            <a:r>
              <a:rPr lang="en-US" sz="2000">
                <a:effectLst>
                  <a:outerShdw blurRad="38100" dist="38100" dir="2700000" algn="tl">
                    <a:srgbClr val="000000"/>
                  </a:outerShdw>
                </a:effectLst>
              </a:rPr>
              <a:t>) = .80</a:t>
            </a:r>
            <a:endParaRPr lang="en-US" sz="2000" baseline="-25000">
              <a:effectLst>
                <a:outerShdw blurRad="38100" dist="38100" dir="2700000" algn="tl">
                  <a:srgbClr val="000000"/>
                </a:outerShdw>
              </a:effectLst>
            </a:endParaRPr>
          </a:p>
        </p:txBody>
      </p:sp>
      <p:sp>
        <p:nvSpPr>
          <p:cNvPr id="193665" name="Text Box 129"/>
          <p:cNvSpPr txBox="1">
            <a:spLocks noChangeArrowheads="1"/>
          </p:cNvSpPr>
          <p:nvPr/>
        </p:nvSpPr>
        <p:spPr bwMode="auto">
          <a:xfrm>
            <a:off x="6115050" y="46450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2</a:t>
            </a:r>
            <a:r>
              <a:rPr lang="en-US" sz="2000">
                <a:effectLst>
                  <a:outerShdw blurRad="38100" dist="38100" dir="2700000" algn="tl">
                    <a:srgbClr val="000000"/>
                  </a:outerShdw>
                </a:effectLst>
              </a:rPr>
              <a:t>) = .20</a:t>
            </a:r>
            <a:endParaRPr lang="en-US" sz="2000" baseline="-25000">
              <a:effectLst>
                <a:outerShdw blurRad="38100" dist="38100" dir="2700000" algn="tl">
                  <a:srgbClr val="000000"/>
                </a:outerShdw>
              </a:effectLst>
            </a:endParaRPr>
          </a:p>
        </p:txBody>
      </p:sp>
      <p:sp>
        <p:nvSpPr>
          <p:cNvPr id="193666" name="Text Box 130"/>
          <p:cNvSpPr txBox="1">
            <a:spLocks noChangeArrowheads="1"/>
          </p:cNvSpPr>
          <p:nvPr/>
        </p:nvSpPr>
        <p:spPr bwMode="auto">
          <a:xfrm>
            <a:off x="6115050" y="49498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1</a:t>
            </a:r>
            <a:r>
              <a:rPr lang="en-US" sz="2000">
                <a:effectLst>
                  <a:outerShdw blurRad="38100" dist="38100" dir="2700000" algn="tl">
                    <a:srgbClr val="000000"/>
                  </a:outerShdw>
                </a:effectLst>
              </a:rPr>
              <a:t>) = .80</a:t>
            </a:r>
            <a:endParaRPr lang="en-US" sz="2000" baseline="-25000">
              <a:effectLst>
                <a:outerShdw blurRad="38100" dist="38100" dir="2700000" algn="tl">
                  <a:srgbClr val="000000"/>
                </a:outerShdw>
              </a:effectLst>
            </a:endParaRPr>
          </a:p>
        </p:txBody>
      </p:sp>
      <p:sp>
        <p:nvSpPr>
          <p:cNvPr id="193667" name="Text Box 131"/>
          <p:cNvSpPr txBox="1">
            <a:spLocks noChangeArrowheads="1"/>
          </p:cNvSpPr>
          <p:nvPr/>
        </p:nvSpPr>
        <p:spPr bwMode="auto">
          <a:xfrm>
            <a:off x="6115050" y="52673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2</a:t>
            </a:r>
            <a:r>
              <a:rPr lang="en-US" sz="2000">
                <a:effectLst>
                  <a:outerShdw blurRad="38100" dist="38100" dir="2700000" algn="tl">
                    <a:srgbClr val="000000"/>
                  </a:outerShdw>
                </a:effectLst>
              </a:rPr>
              <a:t>) = .20</a:t>
            </a:r>
            <a:endParaRPr lang="en-US" sz="2000" baseline="-25000">
              <a:effectLst>
                <a:outerShdw blurRad="38100" dist="38100" dir="2700000" algn="tl">
                  <a:srgbClr val="000000"/>
                </a:outerShdw>
              </a:effectLst>
            </a:endParaRPr>
          </a:p>
        </p:txBody>
      </p:sp>
      <p:sp>
        <p:nvSpPr>
          <p:cNvPr id="193668" name="Text Box 132"/>
          <p:cNvSpPr txBox="1">
            <a:spLocks noChangeArrowheads="1"/>
          </p:cNvSpPr>
          <p:nvPr/>
        </p:nvSpPr>
        <p:spPr bwMode="auto">
          <a:xfrm>
            <a:off x="6115050" y="55721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1</a:t>
            </a:r>
            <a:r>
              <a:rPr lang="en-US" sz="2000">
                <a:effectLst>
                  <a:outerShdw blurRad="38100" dist="38100" dir="2700000" algn="tl">
                    <a:srgbClr val="000000"/>
                  </a:outerShdw>
                </a:effectLst>
              </a:rPr>
              <a:t>) = .80</a:t>
            </a:r>
            <a:endParaRPr lang="en-US" sz="2000" baseline="-25000">
              <a:effectLst>
                <a:outerShdw blurRad="38100" dist="38100" dir="2700000" algn="tl">
                  <a:srgbClr val="000000"/>
                </a:outerShdw>
              </a:effectLst>
            </a:endParaRPr>
          </a:p>
        </p:txBody>
      </p:sp>
      <p:sp>
        <p:nvSpPr>
          <p:cNvPr id="193669" name="Text Box 133"/>
          <p:cNvSpPr txBox="1">
            <a:spLocks noChangeArrowheads="1"/>
          </p:cNvSpPr>
          <p:nvPr/>
        </p:nvSpPr>
        <p:spPr bwMode="auto">
          <a:xfrm>
            <a:off x="6115050" y="5876925"/>
            <a:ext cx="1287463"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P</a:t>
            </a:r>
            <a:r>
              <a:rPr lang="en-US" sz="2000">
                <a:effectLst>
                  <a:outerShdw blurRad="38100" dist="38100" dir="2700000" algn="tl">
                    <a:srgbClr val="000000"/>
                  </a:outerShdw>
                </a:effectLst>
              </a:rPr>
              <a:t>(</a:t>
            </a:r>
            <a:r>
              <a:rPr lang="en-US" sz="2000" i="1">
                <a:effectLst>
                  <a:outerShdw blurRad="38100" dist="38100" dir="2700000" algn="tl">
                    <a:srgbClr val="000000"/>
                  </a:outerShdw>
                </a:effectLst>
              </a:rPr>
              <a:t>s</a:t>
            </a:r>
            <a:r>
              <a:rPr lang="en-US" sz="2000" baseline="-25000">
                <a:effectLst>
                  <a:outerShdw blurRad="38100" dist="38100" dir="2700000" algn="tl">
                    <a:srgbClr val="000000"/>
                  </a:outerShdw>
                </a:effectLst>
              </a:rPr>
              <a:t>2</a:t>
            </a:r>
            <a:r>
              <a:rPr lang="en-US" sz="2000">
                <a:effectLst>
                  <a:outerShdw blurRad="38100" dist="38100" dir="2700000" algn="tl">
                    <a:srgbClr val="000000"/>
                  </a:outerShdw>
                </a:effectLst>
              </a:rPr>
              <a:t>) = .20</a:t>
            </a:r>
            <a:endParaRPr lang="en-US" sz="2000" baseline="-25000">
              <a:effectLst>
                <a:outerShdw blurRad="38100" dist="38100" dir="2700000" algn="tl">
                  <a:srgbClr val="000000"/>
                </a:outerShdw>
              </a:effectLst>
            </a:endParaRPr>
          </a:p>
        </p:txBody>
      </p:sp>
      <p:sp>
        <p:nvSpPr>
          <p:cNvPr id="193670" name="Text Box 134"/>
          <p:cNvSpPr txBox="1">
            <a:spLocks noChangeArrowheads="1"/>
          </p:cNvSpPr>
          <p:nvPr/>
        </p:nvSpPr>
        <p:spPr bwMode="auto">
          <a:xfrm>
            <a:off x="7680325" y="12668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$14 mil</a:t>
            </a:r>
          </a:p>
        </p:txBody>
      </p:sp>
      <p:sp>
        <p:nvSpPr>
          <p:cNvPr id="193671" name="Text Box 135"/>
          <p:cNvSpPr txBox="1">
            <a:spLocks noChangeArrowheads="1"/>
          </p:cNvSpPr>
          <p:nvPr/>
        </p:nvSpPr>
        <p:spPr bwMode="auto">
          <a:xfrm>
            <a:off x="7680325" y="15843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5 mil</a:t>
            </a:r>
          </a:p>
        </p:txBody>
      </p:sp>
      <p:sp>
        <p:nvSpPr>
          <p:cNvPr id="193672" name="Text Box 136"/>
          <p:cNvSpPr txBox="1">
            <a:spLocks noChangeArrowheads="1"/>
          </p:cNvSpPr>
          <p:nvPr/>
        </p:nvSpPr>
        <p:spPr bwMode="auto">
          <a:xfrm>
            <a:off x="7680325" y="18764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$20 mil</a:t>
            </a:r>
          </a:p>
        </p:txBody>
      </p:sp>
      <p:sp>
        <p:nvSpPr>
          <p:cNvPr id="193673" name="Text Box 137"/>
          <p:cNvSpPr txBox="1">
            <a:spLocks noChangeArrowheads="1"/>
          </p:cNvSpPr>
          <p:nvPr/>
        </p:nvSpPr>
        <p:spPr bwMode="auto">
          <a:xfrm>
            <a:off x="7591425" y="2193925"/>
            <a:ext cx="1085850"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9 mil</a:t>
            </a:r>
          </a:p>
        </p:txBody>
      </p:sp>
      <p:sp>
        <p:nvSpPr>
          <p:cNvPr id="193674" name="Text Box 138"/>
          <p:cNvSpPr txBox="1">
            <a:spLocks noChangeArrowheads="1"/>
          </p:cNvSpPr>
          <p:nvPr/>
        </p:nvSpPr>
        <p:spPr bwMode="auto">
          <a:xfrm>
            <a:off x="7680325" y="24987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8 mil</a:t>
            </a:r>
          </a:p>
        </p:txBody>
      </p:sp>
      <p:sp>
        <p:nvSpPr>
          <p:cNvPr id="193675" name="Text Box 139"/>
          <p:cNvSpPr txBox="1">
            <a:spLocks noChangeArrowheads="1"/>
          </p:cNvSpPr>
          <p:nvPr/>
        </p:nvSpPr>
        <p:spPr bwMode="auto">
          <a:xfrm>
            <a:off x="7680325" y="28162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7 mil</a:t>
            </a:r>
          </a:p>
        </p:txBody>
      </p:sp>
      <p:sp>
        <p:nvSpPr>
          <p:cNvPr id="193676" name="Text Box 140"/>
          <p:cNvSpPr txBox="1">
            <a:spLocks noChangeArrowheads="1"/>
          </p:cNvSpPr>
          <p:nvPr/>
        </p:nvSpPr>
        <p:spPr bwMode="auto">
          <a:xfrm>
            <a:off x="7680325" y="31210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$14 mil</a:t>
            </a:r>
          </a:p>
        </p:txBody>
      </p:sp>
      <p:sp>
        <p:nvSpPr>
          <p:cNvPr id="193677" name="Text Box 141"/>
          <p:cNvSpPr txBox="1">
            <a:spLocks noChangeArrowheads="1"/>
          </p:cNvSpPr>
          <p:nvPr/>
        </p:nvSpPr>
        <p:spPr bwMode="auto">
          <a:xfrm>
            <a:off x="7680325" y="34385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5 mil</a:t>
            </a:r>
          </a:p>
        </p:txBody>
      </p:sp>
      <p:sp>
        <p:nvSpPr>
          <p:cNvPr id="193678" name="Text Box 142"/>
          <p:cNvSpPr txBox="1">
            <a:spLocks noChangeArrowheads="1"/>
          </p:cNvSpPr>
          <p:nvPr/>
        </p:nvSpPr>
        <p:spPr bwMode="auto">
          <a:xfrm>
            <a:off x="7680325" y="37179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$20 mil</a:t>
            </a:r>
          </a:p>
        </p:txBody>
      </p:sp>
      <p:sp>
        <p:nvSpPr>
          <p:cNvPr id="193679" name="Text Box 143"/>
          <p:cNvSpPr txBox="1">
            <a:spLocks noChangeArrowheads="1"/>
          </p:cNvSpPr>
          <p:nvPr/>
        </p:nvSpPr>
        <p:spPr bwMode="auto">
          <a:xfrm>
            <a:off x="7591425" y="4035425"/>
            <a:ext cx="1085850"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9 mil</a:t>
            </a:r>
          </a:p>
        </p:txBody>
      </p:sp>
      <p:sp>
        <p:nvSpPr>
          <p:cNvPr id="193680" name="Text Box 144"/>
          <p:cNvSpPr txBox="1">
            <a:spLocks noChangeArrowheads="1"/>
          </p:cNvSpPr>
          <p:nvPr/>
        </p:nvSpPr>
        <p:spPr bwMode="auto">
          <a:xfrm>
            <a:off x="7680325" y="43402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8 mil</a:t>
            </a:r>
          </a:p>
        </p:txBody>
      </p:sp>
      <p:sp>
        <p:nvSpPr>
          <p:cNvPr id="193681" name="Text Box 145"/>
          <p:cNvSpPr txBox="1">
            <a:spLocks noChangeArrowheads="1"/>
          </p:cNvSpPr>
          <p:nvPr/>
        </p:nvSpPr>
        <p:spPr bwMode="auto">
          <a:xfrm>
            <a:off x="7680325" y="46577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7 mil</a:t>
            </a:r>
          </a:p>
        </p:txBody>
      </p:sp>
      <p:sp>
        <p:nvSpPr>
          <p:cNvPr id="193682" name="Text Box 146"/>
          <p:cNvSpPr txBox="1">
            <a:spLocks noChangeArrowheads="1"/>
          </p:cNvSpPr>
          <p:nvPr/>
        </p:nvSpPr>
        <p:spPr bwMode="auto">
          <a:xfrm>
            <a:off x="7680325" y="49625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$14 mil</a:t>
            </a:r>
          </a:p>
        </p:txBody>
      </p:sp>
      <p:sp>
        <p:nvSpPr>
          <p:cNvPr id="193683" name="Text Box 147"/>
          <p:cNvSpPr txBox="1">
            <a:spLocks noChangeArrowheads="1"/>
          </p:cNvSpPr>
          <p:nvPr/>
        </p:nvSpPr>
        <p:spPr bwMode="auto">
          <a:xfrm>
            <a:off x="7680325" y="52800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5 mil</a:t>
            </a:r>
          </a:p>
        </p:txBody>
      </p:sp>
      <p:sp>
        <p:nvSpPr>
          <p:cNvPr id="193684" name="Text Box 148"/>
          <p:cNvSpPr txBox="1">
            <a:spLocks noChangeArrowheads="1"/>
          </p:cNvSpPr>
          <p:nvPr/>
        </p:nvSpPr>
        <p:spPr bwMode="auto">
          <a:xfrm>
            <a:off x="7680325" y="5572125"/>
            <a:ext cx="1001713"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$20 mil</a:t>
            </a:r>
          </a:p>
        </p:txBody>
      </p:sp>
      <p:sp>
        <p:nvSpPr>
          <p:cNvPr id="193685" name="Text Box 149"/>
          <p:cNvSpPr txBox="1">
            <a:spLocks noChangeArrowheads="1"/>
          </p:cNvSpPr>
          <p:nvPr/>
        </p:nvSpPr>
        <p:spPr bwMode="auto">
          <a:xfrm>
            <a:off x="7578725" y="5889625"/>
            <a:ext cx="1085850" cy="396875"/>
          </a:xfrm>
          <a:prstGeom prst="rect">
            <a:avLst/>
          </a:prstGeom>
          <a:noFill/>
          <a:ln w="12700">
            <a:noFill/>
            <a:miter lim="800000"/>
            <a:headEnd/>
            <a:tailEnd/>
          </a:ln>
          <a:effectLst/>
        </p:spPr>
        <p:txBody>
          <a:bodyPr wrap="none">
            <a:spAutoFit/>
          </a:bodyPr>
          <a:lstStyle/>
          <a:p>
            <a:pPr algn="l"/>
            <a:r>
              <a:rPr lang="en-US" sz="2000">
                <a:effectLst>
                  <a:outerShdw blurRad="38100" dist="38100" dir="2700000" algn="tl">
                    <a:srgbClr val="000000"/>
                  </a:outerShdw>
                </a:effectLst>
              </a:rPr>
              <a:t>-$  9 mil</a:t>
            </a:r>
          </a:p>
        </p:txBody>
      </p:sp>
      <p:sp>
        <p:nvSpPr>
          <p:cNvPr id="193686" name="Text Box 150"/>
          <p:cNvSpPr txBox="1">
            <a:spLocks noChangeArrowheads="1"/>
          </p:cNvSpPr>
          <p:nvPr/>
        </p:nvSpPr>
        <p:spPr bwMode="auto">
          <a:xfrm>
            <a:off x="5030788" y="11303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1</a:t>
            </a:r>
          </a:p>
        </p:txBody>
      </p:sp>
      <p:sp>
        <p:nvSpPr>
          <p:cNvPr id="193687" name="Text Box 151"/>
          <p:cNvSpPr txBox="1">
            <a:spLocks noChangeArrowheads="1"/>
          </p:cNvSpPr>
          <p:nvPr/>
        </p:nvSpPr>
        <p:spPr bwMode="auto">
          <a:xfrm>
            <a:off x="5640388" y="13843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2</a:t>
            </a:r>
          </a:p>
        </p:txBody>
      </p:sp>
      <p:sp>
        <p:nvSpPr>
          <p:cNvPr id="193688" name="Text Box 152"/>
          <p:cNvSpPr txBox="1">
            <a:spLocks noChangeArrowheads="1"/>
          </p:cNvSpPr>
          <p:nvPr/>
        </p:nvSpPr>
        <p:spPr bwMode="auto">
          <a:xfrm>
            <a:off x="5030788" y="17399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1</a:t>
            </a:r>
          </a:p>
        </p:txBody>
      </p:sp>
      <p:sp>
        <p:nvSpPr>
          <p:cNvPr id="193689" name="Text Box 153"/>
          <p:cNvSpPr txBox="1">
            <a:spLocks noChangeArrowheads="1"/>
          </p:cNvSpPr>
          <p:nvPr/>
        </p:nvSpPr>
        <p:spPr bwMode="auto">
          <a:xfrm>
            <a:off x="5640388" y="19939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2</a:t>
            </a:r>
          </a:p>
        </p:txBody>
      </p:sp>
      <p:sp>
        <p:nvSpPr>
          <p:cNvPr id="193690" name="Text Box 154"/>
          <p:cNvSpPr txBox="1">
            <a:spLocks noChangeArrowheads="1"/>
          </p:cNvSpPr>
          <p:nvPr/>
        </p:nvSpPr>
        <p:spPr bwMode="auto">
          <a:xfrm>
            <a:off x="5030788" y="23622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1</a:t>
            </a:r>
          </a:p>
        </p:txBody>
      </p:sp>
      <p:sp>
        <p:nvSpPr>
          <p:cNvPr id="193691" name="Text Box 155"/>
          <p:cNvSpPr txBox="1">
            <a:spLocks noChangeArrowheads="1"/>
          </p:cNvSpPr>
          <p:nvPr/>
        </p:nvSpPr>
        <p:spPr bwMode="auto">
          <a:xfrm>
            <a:off x="5640388" y="26162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2</a:t>
            </a:r>
          </a:p>
        </p:txBody>
      </p:sp>
      <p:sp>
        <p:nvSpPr>
          <p:cNvPr id="193692" name="Text Box 156"/>
          <p:cNvSpPr txBox="1">
            <a:spLocks noChangeArrowheads="1"/>
          </p:cNvSpPr>
          <p:nvPr/>
        </p:nvSpPr>
        <p:spPr bwMode="auto">
          <a:xfrm>
            <a:off x="5030788" y="29464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1</a:t>
            </a:r>
          </a:p>
        </p:txBody>
      </p:sp>
      <p:sp>
        <p:nvSpPr>
          <p:cNvPr id="193693" name="Text Box 157"/>
          <p:cNvSpPr txBox="1">
            <a:spLocks noChangeArrowheads="1"/>
          </p:cNvSpPr>
          <p:nvPr/>
        </p:nvSpPr>
        <p:spPr bwMode="auto">
          <a:xfrm>
            <a:off x="5640388" y="31877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2</a:t>
            </a:r>
          </a:p>
        </p:txBody>
      </p:sp>
      <p:sp>
        <p:nvSpPr>
          <p:cNvPr id="193694" name="Text Box 158"/>
          <p:cNvSpPr txBox="1">
            <a:spLocks noChangeArrowheads="1"/>
          </p:cNvSpPr>
          <p:nvPr/>
        </p:nvSpPr>
        <p:spPr bwMode="auto">
          <a:xfrm>
            <a:off x="5030788" y="35179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1</a:t>
            </a:r>
          </a:p>
        </p:txBody>
      </p:sp>
      <p:sp>
        <p:nvSpPr>
          <p:cNvPr id="193695" name="Text Box 159"/>
          <p:cNvSpPr txBox="1">
            <a:spLocks noChangeArrowheads="1"/>
          </p:cNvSpPr>
          <p:nvPr/>
        </p:nvSpPr>
        <p:spPr bwMode="auto">
          <a:xfrm>
            <a:off x="5640388" y="37846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2</a:t>
            </a:r>
          </a:p>
        </p:txBody>
      </p:sp>
      <p:sp>
        <p:nvSpPr>
          <p:cNvPr id="193696" name="Text Box 160"/>
          <p:cNvSpPr txBox="1">
            <a:spLocks noChangeArrowheads="1"/>
          </p:cNvSpPr>
          <p:nvPr/>
        </p:nvSpPr>
        <p:spPr bwMode="auto">
          <a:xfrm>
            <a:off x="5030788" y="40894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1</a:t>
            </a:r>
          </a:p>
        </p:txBody>
      </p:sp>
      <p:sp>
        <p:nvSpPr>
          <p:cNvPr id="193697" name="Text Box 161"/>
          <p:cNvSpPr txBox="1">
            <a:spLocks noChangeArrowheads="1"/>
          </p:cNvSpPr>
          <p:nvPr/>
        </p:nvSpPr>
        <p:spPr bwMode="auto">
          <a:xfrm>
            <a:off x="5640388" y="43434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2</a:t>
            </a:r>
          </a:p>
        </p:txBody>
      </p:sp>
      <p:sp>
        <p:nvSpPr>
          <p:cNvPr id="193698" name="Text Box 162"/>
          <p:cNvSpPr txBox="1">
            <a:spLocks noChangeArrowheads="1"/>
          </p:cNvSpPr>
          <p:nvPr/>
        </p:nvSpPr>
        <p:spPr bwMode="auto">
          <a:xfrm>
            <a:off x="5030788" y="46990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1</a:t>
            </a:r>
          </a:p>
        </p:txBody>
      </p:sp>
      <p:sp>
        <p:nvSpPr>
          <p:cNvPr id="193699" name="Text Box 163"/>
          <p:cNvSpPr txBox="1">
            <a:spLocks noChangeArrowheads="1"/>
          </p:cNvSpPr>
          <p:nvPr/>
        </p:nvSpPr>
        <p:spPr bwMode="auto">
          <a:xfrm>
            <a:off x="5640388" y="49784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2</a:t>
            </a:r>
          </a:p>
        </p:txBody>
      </p:sp>
      <p:sp>
        <p:nvSpPr>
          <p:cNvPr id="193700" name="Text Box 164"/>
          <p:cNvSpPr txBox="1">
            <a:spLocks noChangeArrowheads="1"/>
          </p:cNvSpPr>
          <p:nvPr/>
        </p:nvSpPr>
        <p:spPr bwMode="auto">
          <a:xfrm>
            <a:off x="5030788" y="52832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1</a:t>
            </a:r>
          </a:p>
        </p:txBody>
      </p:sp>
      <p:sp>
        <p:nvSpPr>
          <p:cNvPr id="193701" name="Text Box 165"/>
          <p:cNvSpPr txBox="1">
            <a:spLocks noChangeArrowheads="1"/>
          </p:cNvSpPr>
          <p:nvPr/>
        </p:nvSpPr>
        <p:spPr bwMode="auto">
          <a:xfrm>
            <a:off x="5640388" y="5562600"/>
            <a:ext cx="377825" cy="396875"/>
          </a:xfrm>
          <a:prstGeom prst="rect">
            <a:avLst/>
          </a:prstGeom>
          <a:noFill/>
          <a:ln w="12700">
            <a:noFill/>
            <a:miter lim="800000"/>
            <a:headEnd/>
            <a:tailEnd/>
          </a:ln>
          <a:effectLst/>
        </p:spPr>
        <p:txBody>
          <a:bodyPr wrap="none">
            <a:spAutoFit/>
          </a:bodyPr>
          <a:lstStyle/>
          <a:p>
            <a:r>
              <a:rPr lang="en-US" sz="2000" i="1">
                <a:effectLst>
                  <a:outerShdw blurRad="38100" dist="38100" dir="2700000" algn="tl">
                    <a:srgbClr val="000000"/>
                  </a:outerShdw>
                </a:effectLst>
              </a:rPr>
              <a:t>s</a:t>
            </a:r>
            <a:r>
              <a:rPr lang="en-US" baseline="-25000">
                <a:effectLst>
                  <a:outerShdw blurRad="38100" dist="38100" dir="2700000" algn="tl">
                    <a:srgbClr val="000000"/>
                  </a:outerShdw>
                </a:effectLst>
              </a:rPr>
              <a:t>2</a:t>
            </a:r>
          </a:p>
        </p:txBody>
      </p:sp>
      <p:sp>
        <p:nvSpPr>
          <p:cNvPr id="193702" name="Text Box 166"/>
          <p:cNvSpPr txBox="1">
            <a:spLocks noChangeArrowheads="1"/>
          </p:cNvSpPr>
          <p:nvPr/>
        </p:nvSpPr>
        <p:spPr bwMode="auto">
          <a:xfrm>
            <a:off x="752475" y="2195513"/>
            <a:ext cx="1193800" cy="1311275"/>
          </a:xfrm>
          <a:prstGeom prst="rect">
            <a:avLst/>
          </a:prstGeom>
          <a:noFill/>
          <a:ln w="12700">
            <a:noFill/>
            <a:miter lim="800000"/>
            <a:headEnd/>
            <a:tailEnd/>
          </a:ln>
          <a:effectLst/>
        </p:spPr>
        <p:txBody>
          <a:bodyPr wrap="none">
            <a:spAutoFit/>
          </a:bodyPr>
          <a:lstStyle/>
          <a:p>
            <a:r>
              <a:rPr lang="en-US" sz="2000">
                <a:effectLst>
                  <a:outerShdw blurRad="38100" dist="38100" dir="2700000" algn="tl">
                    <a:srgbClr val="000000"/>
                  </a:outerShdw>
                </a:effectLst>
              </a:rPr>
              <a:t>Conduct</a:t>
            </a:r>
          </a:p>
          <a:p>
            <a:r>
              <a:rPr lang="en-US" sz="2000">
                <a:effectLst>
                  <a:outerShdw blurRad="38100" dist="38100" dir="2700000" algn="tl">
                    <a:srgbClr val="000000"/>
                  </a:outerShdw>
                </a:effectLst>
              </a:rPr>
              <a:t>Market</a:t>
            </a:r>
          </a:p>
          <a:p>
            <a:r>
              <a:rPr lang="en-US" sz="2000">
                <a:effectLst>
                  <a:outerShdw blurRad="38100" dist="38100" dir="2700000" algn="tl">
                    <a:srgbClr val="000000"/>
                  </a:outerShdw>
                </a:effectLst>
              </a:rPr>
              <a:t>Research</a:t>
            </a:r>
          </a:p>
          <a:p>
            <a:r>
              <a:rPr lang="en-US" sz="2000">
                <a:effectLst>
                  <a:outerShdw blurRad="38100" dist="38100" dir="2700000" algn="tl">
                    <a:srgbClr val="000000"/>
                  </a:outerShdw>
                </a:effectLst>
              </a:rPr>
              <a:t>Study</a:t>
            </a:r>
          </a:p>
        </p:txBody>
      </p:sp>
      <p:sp>
        <p:nvSpPr>
          <p:cNvPr id="193703" name="Text Box 167"/>
          <p:cNvSpPr txBox="1">
            <a:spLocks noChangeArrowheads="1"/>
          </p:cNvSpPr>
          <p:nvPr/>
        </p:nvSpPr>
        <p:spPr bwMode="auto">
          <a:xfrm>
            <a:off x="508000" y="4494213"/>
            <a:ext cx="2070100" cy="1006475"/>
          </a:xfrm>
          <a:prstGeom prst="rect">
            <a:avLst/>
          </a:prstGeom>
          <a:noFill/>
          <a:ln w="12700">
            <a:noFill/>
            <a:miter lim="800000"/>
            <a:headEnd/>
            <a:tailEnd/>
          </a:ln>
          <a:effectLst/>
        </p:spPr>
        <p:txBody>
          <a:bodyPr wrap="none">
            <a:spAutoFit/>
          </a:bodyPr>
          <a:lstStyle/>
          <a:p>
            <a:r>
              <a:rPr lang="en-US" sz="2000">
                <a:effectLst>
                  <a:outerShdw blurRad="38100" dist="38100" dir="2700000" algn="tl">
                    <a:srgbClr val="000000"/>
                  </a:outerShdw>
                </a:effectLst>
              </a:rPr>
              <a:t>Do Not Conduct</a:t>
            </a:r>
          </a:p>
          <a:p>
            <a:r>
              <a:rPr lang="en-US" sz="2000">
                <a:effectLst>
                  <a:outerShdw blurRad="38100" dist="38100" dir="2700000" algn="tl">
                    <a:srgbClr val="000000"/>
                  </a:outerShdw>
                </a:effectLst>
              </a:rPr>
              <a:t>Market Research</a:t>
            </a:r>
          </a:p>
          <a:p>
            <a:r>
              <a:rPr lang="en-US" sz="2000">
                <a:effectLst>
                  <a:outerShdw blurRad="38100" dist="38100" dir="2700000" algn="tl">
                    <a:srgbClr val="000000"/>
                  </a:outerShdw>
                </a:effectLst>
              </a:rPr>
              <a:t>Study</a:t>
            </a:r>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Decision Strategy</a:t>
            </a:r>
          </a:p>
        </p:txBody>
      </p:sp>
      <p:sp>
        <p:nvSpPr>
          <p:cNvPr id="191491" name="Rectangle 3"/>
          <p:cNvSpPr>
            <a:spLocks noChangeArrowheads="1"/>
          </p:cNvSpPr>
          <p:nvPr/>
        </p:nvSpPr>
        <p:spPr bwMode="auto">
          <a:xfrm>
            <a:off x="700088" y="1117600"/>
            <a:ext cx="8140700" cy="5189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A </a:t>
            </a:r>
            <a:r>
              <a:rPr lang="en-US" sz="2400" u="sng">
                <a:effectLst>
                  <a:outerShdw blurRad="38100" dist="38100" dir="2700000" algn="tl">
                    <a:srgbClr val="000000"/>
                  </a:outerShdw>
                </a:effectLst>
                <a:cs typeface="Times New Roman" pitchFamily="18" charset="0"/>
              </a:rPr>
              <a:t>decision strategy</a:t>
            </a:r>
            <a:r>
              <a:rPr lang="en-US" sz="2400">
                <a:effectLst>
                  <a:outerShdw blurRad="38100" dist="38100" dir="2700000" algn="tl">
                    <a:srgbClr val="000000"/>
                  </a:outerShdw>
                </a:effectLst>
                <a:cs typeface="Times New Roman" pitchFamily="18" charset="0"/>
              </a:rPr>
              <a:t> is a sequence of decisions and chance outcomes where the decisions chosen depend on the yet-to-be-determined outcomes of chance events.</a:t>
            </a:r>
            <a:r>
              <a:rPr lang="en-US" sz="2400">
                <a:effectLst>
                  <a:outerShdw blurRad="38100" dist="38100" dir="2700000" algn="tl">
                    <a:srgbClr val="000000"/>
                  </a:outerShdw>
                </a:effectLst>
                <a:latin typeface="Times New Roman" pitchFamily="18" charset="0"/>
                <a:cs typeface="Times New Roman" pitchFamily="18" charset="0"/>
              </a:rPr>
              <a:t>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The approach used to determine the optimal decision strategy is based on a backward pass through the decision tree using the following steps:</a:t>
            </a:r>
            <a:r>
              <a:rPr lang="en-US" sz="2400">
                <a:effectLst>
                  <a:outerShdw blurRad="38100" dist="38100" dir="2700000" algn="tl">
                    <a:srgbClr val="000000"/>
                  </a:outerShdw>
                </a:effectLst>
                <a:ea typeface="Calibri" pitchFamily="34" charset="0"/>
                <a:cs typeface="Calibri" pitchFamily="34" charset="0"/>
              </a:rPr>
              <a:t> </a:t>
            </a:r>
          </a:p>
          <a:p>
            <a:pPr marL="742950" lvl="1" indent="-285750" algn="l">
              <a:spcBef>
                <a:spcPct val="20000"/>
              </a:spcBef>
              <a:buClr>
                <a:srgbClr val="66FFFF"/>
              </a:buClr>
              <a:buSzPct val="125000"/>
              <a:buFontTx/>
              <a:buChar char="•"/>
            </a:pPr>
            <a:r>
              <a:rPr lang="en-US" sz="2400">
                <a:effectLst>
                  <a:outerShdw blurRad="38100" dist="38100" dir="2700000" algn="tl">
                    <a:srgbClr val="000000"/>
                  </a:outerShdw>
                </a:effectLst>
                <a:cs typeface="Times New Roman" pitchFamily="18" charset="0"/>
              </a:rPr>
              <a:t>At chance nodes, compute the expected value by multiplying the payoff at the end of each branch by the corresponding branch probabilities</a:t>
            </a:r>
            <a:r>
              <a:rPr lang="en-US" sz="2400">
                <a:effectLst>
                  <a:outerShdw blurRad="38100" dist="38100" dir="2700000" algn="tl">
                    <a:srgbClr val="000000"/>
                  </a:outerShdw>
                </a:effectLst>
                <a:ea typeface="Calibri" pitchFamily="34" charset="0"/>
                <a:cs typeface="Calibri" pitchFamily="34" charset="0"/>
              </a:rPr>
              <a:t>.</a:t>
            </a:r>
          </a:p>
          <a:p>
            <a:pPr marL="742950" lvl="1" indent="-285750" algn="l">
              <a:spcBef>
                <a:spcPct val="20000"/>
              </a:spcBef>
              <a:buClr>
                <a:srgbClr val="66FFFF"/>
              </a:buClr>
              <a:buSzPct val="125000"/>
              <a:buFontTx/>
              <a:buChar char="•"/>
            </a:pPr>
            <a:r>
              <a:rPr lang="en-US" sz="2400">
                <a:effectLst>
                  <a:outerShdw blurRad="38100" dist="38100" dir="2700000" algn="tl">
                    <a:srgbClr val="000000"/>
                  </a:outerShdw>
                </a:effectLst>
                <a:cs typeface="Times New Roman" pitchFamily="18" charset="0"/>
              </a:rPr>
              <a:t>At decision nodes, select the decision branch that leads to the best expected value. This expected value becomes the expected value at the decision node</a:t>
            </a:r>
            <a:r>
              <a:rPr lang="en-US" sz="2400">
                <a:effectLst>
                  <a:outerShdw blurRad="38100" dist="38100" dir="2700000" algn="tl">
                    <a:srgbClr val="000000"/>
                  </a:outerShdw>
                </a:effectLst>
                <a:ea typeface="Calibri" pitchFamily="34" charset="0"/>
                <a:cs typeface="Calibri" pitchFamily="34" charset="0"/>
              </a:rPr>
              <a:t>.</a:t>
            </a:r>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6" name="Rectangle 36"/>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Decision Tree</a:t>
            </a:r>
          </a:p>
        </p:txBody>
      </p:sp>
      <p:sp>
        <p:nvSpPr>
          <p:cNvPr id="194619" name="Rectangle 59"/>
          <p:cNvSpPr>
            <a:spLocks noChangeArrowheads="1"/>
          </p:cNvSpPr>
          <p:nvPr/>
        </p:nvSpPr>
        <p:spPr bwMode="auto">
          <a:xfrm>
            <a:off x="425450" y="698500"/>
            <a:ext cx="8286750" cy="55181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94620" name="Line 60"/>
          <p:cNvSpPr>
            <a:spLocks noChangeShapeType="1"/>
          </p:cNvSpPr>
          <p:nvPr/>
        </p:nvSpPr>
        <p:spPr bwMode="auto">
          <a:xfrm>
            <a:off x="2319338" y="2740025"/>
            <a:ext cx="798512" cy="64770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21" name="Line 61"/>
          <p:cNvSpPr>
            <a:spLocks noChangeShapeType="1"/>
          </p:cNvSpPr>
          <p:nvPr/>
        </p:nvSpPr>
        <p:spPr bwMode="auto">
          <a:xfrm flipV="1">
            <a:off x="3468688" y="2986088"/>
            <a:ext cx="747712" cy="4127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22" name="Line 62"/>
          <p:cNvSpPr>
            <a:spLocks noChangeShapeType="1"/>
          </p:cNvSpPr>
          <p:nvPr/>
        </p:nvSpPr>
        <p:spPr bwMode="auto">
          <a:xfrm>
            <a:off x="3455988" y="3532188"/>
            <a:ext cx="836612"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23" name="Line 63"/>
          <p:cNvSpPr>
            <a:spLocks noChangeShapeType="1"/>
          </p:cNvSpPr>
          <p:nvPr/>
        </p:nvSpPr>
        <p:spPr bwMode="auto">
          <a:xfrm>
            <a:off x="3494088" y="3754438"/>
            <a:ext cx="696912" cy="3333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24" name="Rectangle 64"/>
          <p:cNvSpPr>
            <a:spLocks noChangeArrowheads="1"/>
          </p:cNvSpPr>
          <p:nvPr/>
        </p:nvSpPr>
        <p:spPr bwMode="auto">
          <a:xfrm>
            <a:off x="2168525" y="2992438"/>
            <a:ext cx="669925" cy="7016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  </a:t>
            </a:r>
            <a:r>
              <a:rPr lang="en-US" sz="2000" i="1">
                <a:solidFill>
                  <a:srgbClr val="FFFFFF"/>
                </a:solidFill>
                <a:effectLst>
                  <a:outerShdw blurRad="38100" dist="38100" dir="2700000" algn="tl">
                    <a:srgbClr val="000000"/>
                  </a:outerShdw>
                </a:effectLst>
              </a:rPr>
              <a:t>U</a:t>
            </a:r>
            <a:endParaRPr lang="en-US" sz="2000">
              <a:solidFill>
                <a:srgbClr val="FFFFFF"/>
              </a:solidFill>
              <a:effectLst>
                <a:outerShdw blurRad="38100" dist="38100" dir="2700000" algn="tl">
                  <a:srgbClr val="000000"/>
                </a:outerShdw>
              </a:effectLst>
            </a:endParaRPr>
          </a:p>
          <a:p>
            <a:pPr algn="l"/>
            <a:r>
              <a:rPr lang="en-US" sz="2000">
                <a:solidFill>
                  <a:srgbClr val="FFFFFF"/>
                </a:solidFill>
                <a:effectLst>
                  <a:outerShdw blurRad="38100" dist="38100" dir="2700000" algn="tl">
                    <a:srgbClr val="000000"/>
                  </a:outerShdw>
                </a:effectLst>
              </a:rPr>
              <a:t>(.23)</a:t>
            </a:r>
          </a:p>
        </p:txBody>
      </p:sp>
      <p:sp>
        <p:nvSpPr>
          <p:cNvPr id="194625" name="Rectangle 65"/>
          <p:cNvSpPr>
            <a:spLocks noChangeArrowheads="1"/>
          </p:cNvSpPr>
          <p:nvPr/>
        </p:nvSpPr>
        <p:spPr bwMode="auto">
          <a:xfrm>
            <a:off x="3730625" y="2720975"/>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1</a:t>
            </a:r>
          </a:p>
        </p:txBody>
      </p:sp>
      <p:sp>
        <p:nvSpPr>
          <p:cNvPr id="194626" name="Rectangle 66"/>
          <p:cNvSpPr>
            <a:spLocks noChangeArrowheads="1"/>
          </p:cNvSpPr>
          <p:nvPr/>
        </p:nvSpPr>
        <p:spPr bwMode="auto">
          <a:xfrm>
            <a:off x="3730625" y="3136900"/>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2</a:t>
            </a:r>
          </a:p>
        </p:txBody>
      </p:sp>
      <p:sp>
        <p:nvSpPr>
          <p:cNvPr id="194627" name="Rectangle 67"/>
          <p:cNvSpPr>
            <a:spLocks noChangeArrowheads="1"/>
          </p:cNvSpPr>
          <p:nvPr/>
        </p:nvSpPr>
        <p:spPr bwMode="auto">
          <a:xfrm>
            <a:off x="3743325" y="3541713"/>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3</a:t>
            </a:r>
          </a:p>
        </p:txBody>
      </p:sp>
      <p:sp>
        <p:nvSpPr>
          <p:cNvPr id="194628" name="Rectangle 68"/>
          <p:cNvSpPr>
            <a:spLocks noChangeArrowheads="1"/>
          </p:cNvSpPr>
          <p:nvPr/>
        </p:nvSpPr>
        <p:spPr bwMode="auto">
          <a:xfrm>
            <a:off x="4664075" y="2703513"/>
            <a:ext cx="36004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EV = .35(8) + .65(7) = </a:t>
            </a:r>
            <a:r>
              <a:rPr lang="en-US" sz="2000">
                <a:effectLst>
                  <a:outerShdw blurRad="38100" dist="38100" dir="2700000" algn="tl">
                    <a:srgbClr val="000000"/>
                  </a:outerShdw>
                </a:effectLst>
              </a:rPr>
              <a:t>$7.35 mil</a:t>
            </a:r>
          </a:p>
        </p:txBody>
      </p:sp>
      <p:sp>
        <p:nvSpPr>
          <p:cNvPr id="194629" name="Rectangle 69"/>
          <p:cNvSpPr>
            <a:spLocks noChangeArrowheads="1"/>
          </p:cNvSpPr>
          <p:nvPr/>
        </p:nvSpPr>
        <p:spPr bwMode="auto">
          <a:xfrm>
            <a:off x="4664075" y="3303588"/>
            <a:ext cx="37274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EV = .35(14) + .65(5) = </a:t>
            </a:r>
            <a:r>
              <a:rPr lang="en-US" sz="2000">
                <a:effectLst>
                  <a:outerShdw blurRad="38100" dist="38100" dir="2700000" algn="tl">
                    <a:srgbClr val="000000"/>
                  </a:outerShdw>
                </a:effectLst>
              </a:rPr>
              <a:t>$8.15 mil</a:t>
            </a:r>
          </a:p>
        </p:txBody>
      </p:sp>
      <p:sp>
        <p:nvSpPr>
          <p:cNvPr id="194630" name="Rectangle 70"/>
          <p:cNvSpPr>
            <a:spLocks noChangeArrowheads="1"/>
          </p:cNvSpPr>
          <p:nvPr/>
        </p:nvSpPr>
        <p:spPr bwMode="auto">
          <a:xfrm>
            <a:off x="4664075" y="3906838"/>
            <a:ext cx="3811588"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EV = .35(20) + .65(-9) = $1.15 mil</a:t>
            </a:r>
          </a:p>
        </p:txBody>
      </p:sp>
      <p:sp>
        <p:nvSpPr>
          <p:cNvPr id="194631" name="Line 71"/>
          <p:cNvSpPr>
            <a:spLocks noChangeShapeType="1"/>
          </p:cNvSpPr>
          <p:nvPr/>
        </p:nvSpPr>
        <p:spPr bwMode="auto">
          <a:xfrm flipV="1">
            <a:off x="2338388" y="1849438"/>
            <a:ext cx="779462" cy="7397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32" name="Line 72"/>
          <p:cNvSpPr>
            <a:spLocks noChangeShapeType="1"/>
          </p:cNvSpPr>
          <p:nvPr/>
        </p:nvSpPr>
        <p:spPr bwMode="auto">
          <a:xfrm flipV="1">
            <a:off x="3468688" y="1112838"/>
            <a:ext cx="747712" cy="3873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33" name="Line 73"/>
          <p:cNvSpPr>
            <a:spLocks noChangeShapeType="1"/>
          </p:cNvSpPr>
          <p:nvPr/>
        </p:nvSpPr>
        <p:spPr bwMode="auto">
          <a:xfrm flipV="1">
            <a:off x="3494088" y="1676400"/>
            <a:ext cx="798512" cy="1588"/>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34" name="Line 74"/>
          <p:cNvSpPr>
            <a:spLocks noChangeShapeType="1"/>
          </p:cNvSpPr>
          <p:nvPr/>
        </p:nvSpPr>
        <p:spPr bwMode="auto">
          <a:xfrm>
            <a:off x="3468688" y="1855788"/>
            <a:ext cx="709612" cy="4000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35" name="Rectangle 75"/>
          <p:cNvSpPr>
            <a:spLocks noChangeArrowheads="1"/>
          </p:cNvSpPr>
          <p:nvPr/>
        </p:nvSpPr>
        <p:spPr bwMode="auto">
          <a:xfrm>
            <a:off x="2085975" y="1563688"/>
            <a:ext cx="669925" cy="7016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   </a:t>
            </a:r>
            <a:r>
              <a:rPr lang="en-US" sz="2000" i="1">
                <a:solidFill>
                  <a:srgbClr val="FFFFFF"/>
                </a:solidFill>
                <a:effectLst>
                  <a:outerShdw blurRad="38100" dist="38100" dir="2700000" algn="tl">
                    <a:srgbClr val="000000"/>
                  </a:outerShdw>
                </a:effectLst>
              </a:rPr>
              <a:t>F</a:t>
            </a:r>
            <a:endParaRPr lang="en-US" sz="2000">
              <a:solidFill>
                <a:srgbClr val="FFFFFF"/>
              </a:solidFill>
              <a:effectLst>
                <a:outerShdw blurRad="38100" dist="38100" dir="2700000" algn="tl">
                  <a:srgbClr val="000000"/>
                </a:outerShdw>
              </a:effectLst>
            </a:endParaRPr>
          </a:p>
          <a:p>
            <a:pPr algn="l"/>
            <a:r>
              <a:rPr lang="en-US" sz="2000">
                <a:solidFill>
                  <a:srgbClr val="FFFFFF"/>
                </a:solidFill>
                <a:effectLst>
                  <a:outerShdw blurRad="38100" dist="38100" dir="2700000" algn="tl">
                    <a:srgbClr val="000000"/>
                  </a:outerShdw>
                </a:effectLst>
              </a:rPr>
              <a:t>(.77)</a:t>
            </a:r>
          </a:p>
        </p:txBody>
      </p:sp>
      <p:sp>
        <p:nvSpPr>
          <p:cNvPr id="194636" name="Rectangle 76"/>
          <p:cNvSpPr>
            <a:spLocks noChangeArrowheads="1"/>
          </p:cNvSpPr>
          <p:nvPr/>
        </p:nvSpPr>
        <p:spPr bwMode="auto">
          <a:xfrm>
            <a:off x="3743325" y="846138"/>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1</a:t>
            </a:r>
          </a:p>
        </p:txBody>
      </p:sp>
      <p:sp>
        <p:nvSpPr>
          <p:cNvPr id="194637" name="Rectangle 77"/>
          <p:cNvSpPr>
            <a:spLocks noChangeArrowheads="1"/>
          </p:cNvSpPr>
          <p:nvPr/>
        </p:nvSpPr>
        <p:spPr bwMode="auto">
          <a:xfrm>
            <a:off x="3743325" y="1292225"/>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2</a:t>
            </a:r>
          </a:p>
        </p:txBody>
      </p:sp>
      <p:sp>
        <p:nvSpPr>
          <p:cNvPr id="194638" name="Rectangle 78"/>
          <p:cNvSpPr>
            <a:spLocks noChangeArrowheads="1"/>
          </p:cNvSpPr>
          <p:nvPr/>
        </p:nvSpPr>
        <p:spPr bwMode="auto">
          <a:xfrm>
            <a:off x="3743325" y="1701800"/>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3</a:t>
            </a:r>
          </a:p>
        </p:txBody>
      </p:sp>
      <p:sp>
        <p:nvSpPr>
          <p:cNvPr id="194639" name="Rectangle 79"/>
          <p:cNvSpPr>
            <a:spLocks noChangeArrowheads="1"/>
          </p:cNvSpPr>
          <p:nvPr/>
        </p:nvSpPr>
        <p:spPr bwMode="auto">
          <a:xfrm>
            <a:off x="4651375" y="868363"/>
            <a:ext cx="36004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EV = .94(8) + .06(7) = $7.94 mil</a:t>
            </a:r>
          </a:p>
        </p:txBody>
      </p:sp>
      <p:sp>
        <p:nvSpPr>
          <p:cNvPr id="194640" name="Rectangle 80"/>
          <p:cNvSpPr>
            <a:spLocks noChangeArrowheads="1"/>
          </p:cNvSpPr>
          <p:nvPr/>
        </p:nvSpPr>
        <p:spPr bwMode="auto">
          <a:xfrm>
            <a:off x="4651375" y="1460500"/>
            <a:ext cx="38544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EV = .94(14) + .06(5) = $13.46 mil</a:t>
            </a:r>
          </a:p>
        </p:txBody>
      </p:sp>
      <p:sp>
        <p:nvSpPr>
          <p:cNvPr id="194641" name="Rectangle 81"/>
          <p:cNvSpPr>
            <a:spLocks noChangeArrowheads="1"/>
          </p:cNvSpPr>
          <p:nvPr/>
        </p:nvSpPr>
        <p:spPr bwMode="auto">
          <a:xfrm>
            <a:off x="4651375" y="2105025"/>
            <a:ext cx="3938588"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EV = .94(20) + .06(-9) = </a:t>
            </a:r>
            <a:r>
              <a:rPr lang="en-US" sz="2000">
                <a:effectLst>
                  <a:outerShdw blurRad="38100" dist="38100" dir="2700000" algn="tl">
                    <a:srgbClr val="000000"/>
                  </a:outerShdw>
                </a:effectLst>
              </a:rPr>
              <a:t>$18.26 mil</a:t>
            </a:r>
          </a:p>
        </p:txBody>
      </p:sp>
      <p:sp>
        <p:nvSpPr>
          <p:cNvPr id="194642" name="Oval 82"/>
          <p:cNvSpPr>
            <a:spLocks noChangeArrowheads="1"/>
          </p:cNvSpPr>
          <p:nvPr/>
        </p:nvSpPr>
        <p:spPr bwMode="auto">
          <a:xfrm>
            <a:off x="4171950" y="863600"/>
            <a:ext cx="444500" cy="41275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6</a:t>
            </a:r>
          </a:p>
        </p:txBody>
      </p:sp>
      <p:sp>
        <p:nvSpPr>
          <p:cNvPr id="194643" name="Oval 83"/>
          <p:cNvSpPr>
            <a:spLocks noChangeArrowheads="1"/>
          </p:cNvSpPr>
          <p:nvPr/>
        </p:nvSpPr>
        <p:spPr bwMode="auto">
          <a:xfrm>
            <a:off x="4171950" y="1470025"/>
            <a:ext cx="444500" cy="41275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7</a:t>
            </a:r>
          </a:p>
        </p:txBody>
      </p:sp>
      <p:sp>
        <p:nvSpPr>
          <p:cNvPr id="194644" name="Oval 84"/>
          <p:cNvSpPr>
            <a:spLocks noChangeArrowheads="1"/>
          </p:cNvSpPr>
          <p:nvPr/>
        </p:nvSpPr>
        <p:spPr bwMode="auto">
          <a:xfrm>
            <a:off x="4171950" y="2089150"/>
            <a:ext cx="444500" cy="411163"/>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8</a:t>
            </a:r>
          </a:p>
        </p:txBody>
      </p:sp>
      <p:sp>
        <p:nvSpPr>
          <p:cNvPr id="194645" name="Oval 85"/>
          <p:cNvSpPr>
            <a:spLocks noChangeArrowheads="1"/>
          </p:cNvSpPr>
          <p:nvPr/>
        </p:nvSpPr>
        <p:spPr bwMode="auto">
          <a:xfrm>
            <a:off x="4171950" y="2735263"/>
            <a:ext cx="442913" cy="382587"/>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9</a:t>
            </a:r>
          </a:p>
        </p:txBody>
      </p:sp>
      <p:sp>
        <p:nvSpPr>
          <p:cNvPr id="194646" name="Oval 86"/>
          <p:cNvSpPr>
            <a:spLocks noChangeArrowheads="1"/>
          </p:cNvSpPr>
          <p:nvPr/>
        </p:nvSpPr>
        <p:spPr bwMode="auto">
          <a:xfrm>
            <a:off x="4171950" y="3314700"/>
            <a:ext cx="442913" cy="382588"/>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10</a:t>
            </a:r>
          </a:p>
        </p:txBody>
      </p:sp>
      <p:sp>
        <p:nvSpPr>
          <p:cNvPr id="194647" name="Oval 87"/>
          <p:cNvSpPr>
            <a:spLocks noChangeArrowheads="1"/>
          </p:cNvSpPr>
          <p:nvPr/>
        </p:nvSpPr>
        <p:spPr bwMode="auto">
          <a:xfrm>
            <a:off x="4171950" y="3898900"/>
            <a:ext cx="442913" cy="382588"/>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11</a:t>
            </a:r>
          </a:p>
        </p:txBody>
      </p:sp>
      <p:sp>
        <p:nvSpPr>
          <p:cNvPr id="194648" name="Rectangle 88"/>
          <p:cNvSpPr>
            <a:spLocks noChangeArrowheads="1"/>
          </p:cNvSpPr>
          <p:nvPr/>
        </p:nvSpPr>
        <p:spPr bwMode="auto">
          <a:xfrm>
            <a:off x="3105150" y="1501775"/>
            <a:ext cx="368300" cy="377825"/>
          </a:xfrm>
          <a:prstGeom prst="rect">
            <a:avLst/>
          </a:prstGeom>
          <a:gradFill rotWithShape="0">
            <a:gsLst>
              <a:gs pos="0">
                <a:srgbClr val="993366"/>
              </a:gs>
              <a:gs pos="100000">
                <a:srgbClr val="993366">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3</a:t>
            </a:r>
          </a:p>
        </p:txBody>
      </p:sp>
      <p:sp>
        <p:nvSpPr>
          <p:cNvPr id="194649" name="Rectangle 89"/>
          <p:cNvSpPr>
            <a:spLocks noChangeArrowheads="1"/>
          </p:cNvSpPr>
          <p:nvPr/>
        </p:nvSpPr>
        <p:spPr bwMode="auto">
          <a:xfrm>
            <a:off x="3105150" y="3394075"/>
            <a:ext cx="368300" cy="365125"/>
          </a:xfrm>
          <a:prstGeom prst="rect">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miter lim="800000"/>
            <a:headEnd/>
            <a:tailEnd/>
          </a:ln>
          <a:effectLst>
            <a:outerShdw dist="17961" dir="2700000" algn="ctr" rotWithShape="0">
              <a:srgbClr val="000000"/>
            </a:outerShdw>
          </a:effectLst>
        </p:spPr>
        <p:txBody>
          <a:bodyPr wrap="none" lIns="92075" tIns="46038" rIns="92075" bIns="46038" anchor="ctr"/>
          <a:lstStyle/>
          <a:p>
            <a:r>
              <a:rPr lang="en-US" sz="2000">
                <a:solidFill>
                  <a:srgbClr val="FFFFFF"/>
                </a:solidFill>
                <a:effectLst>
                  <a:outerShdw blurRad="38100" dist="38100" dir="2700000" algn="tl">
                    <a:srgbClr val="000000"/>
                  </a:outerShdw>
                </a:effectLst>
              </a:rPr>
              <a:t>4</a:t>
            </a:r>
          </a:p>
        </p:txBody>
      </p:sp>
      <p:sp>
        <p:nvSpPr>
          <p:cNvPr id="194650" name="Oval 90"/>
          <p:cNvSpPr>
            <a:spLocks noChangeArrowheads="1"/>
          </p:cNvSpPr>
          <p:nvPr/>
        </p:nvSpPr>
        <p:spPr bwMode="auto">
          <a:xfrm>
            <a:off x="1924050" y="2444750"/>
            <a:ext cx="444500" cy="41275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2</a:t>
            </a:r>
          </a:p>
        </p:txBody>
      </p:sp>
      <p:sp>
        <p:nvSpPr>
          <p:cNvPr id="194651" name="Rectangle 91"/>
          <p:cNvSpPr>
            <a:spLocks noChangeArrowheads="1"/>
          </p:cNvSpPr>
          <p:nvPr/>
        </p:nvSpPr>
        <p:spPr bwMode="auto">
          <a:xfrm>
            <a:off x="2073275" y="820738"/>
            <a:ext cx="1433513" cy="701675"/>
          </a:xfrm>
          <a:prstGeom prst="rect">
            <a:avLst/>
          </a:prstGeom>
          <a:noFill/>
          <a:ln w="9525">
            <a:noFill/>
            <a:miter lim="800000"/>
            <a:headEnd/>
            <a:tailEnd/>
          </a:ln>
          <a:effectLst/>
        </p:spPr>
        <p:txBody>
          <a:bodyPr wrap="none" lIns="92075" tIns="46038" rIns="92075" bIns="46038">
            <a:spAutoFit/>
          </a:bodyPr>
          <a:lstStyle/>
          <a:p>
            <a:pPr marL="114300" lvl="1" algn="l"/>
            <a:r>
              <a:rPr lang="en-US" sz="2000">
                <a:solidFill>
                  <a:srgbClr val="FFFFFF"/>
                </a:solidFill>
                <a:effectLst>
                  <a:outerShdw blurRad="38100" dist="38100" dir="2700000" algn="tl">
                    <a:srgbClr val="000000"/>
                  </a:outerShdw>
                </a:effectLst>
              </a:rPr>
              <a:t>     EV =</a:t>
            </a:r>
          </a:p>
          <a:p>
            <a:pPr marL="114300" lvl="1" algn="l"/>
            <a:r>
              <a:rPr lang="en-US" sz="2000">
                <a:solidFill>
                  <a:srgbClr val="FFFFFF"/>
                </a:solidFill>
                <a:effectLst>
                  <a:outerShdw blurRad="38100" dist="38100" dir="2700000" algn="tl">
                    <a:srgbClr val="000000"/>
                  </a:outerShdw>
                </a:effectLst>
              </a:rPr>
              <a:t>$18.26 mil</a:t>
            </a:r>
          </a:p>
        </p:txBody>
      </p:sp>
      <p:sp>
        <p:nvSpPr>
          <p:cNvPr id="194652" name="Rectangle 92"/>
          <p:cNvSpPr>
            <a:spLocks noChangeArrowheads="1"/>
          </p:cNvSpPr>
          <p:nvPr/>
        </p:nvSpPr>
        <p:spPr bwMode="auto">
          <a:xfrm>
            <a:off x="2263775" y="3741738"/>
            <a:ext cx="1306513" cy="701675"/>
          </a:xfrm>
          <a:prstGeom prst="rect">
            <a:avLst/>
          </a:prstGeom>
          <a:noFill/>
          <a:ln w="9525">
            <a:noFill/>
            <a:miter lim="800000"/>
            <a:headEnd/>
            <a:tailEnd/>
          </a:ln>
          <a:effectLst/>
        </p:spPr>
        <p:txBody>
          <a:bodyPr wrap="none" lIns="92075" tIns="46038" rIns="92075" bIns="46038">
            <a:spAutoFit/>
          </a:bodyPr>
          <a:lstStyle/>
          <a:p>
            <a:pPr marL="114300" lvl="1" algn="l"/>
            <a:r>
              <a:rPr lang="en-US" sz="2000">
                <a:solidFill>
                  <a:srgbClr val="FFFFFF"/>
                </a:solidFill>
                <a:effectLst>
                  <a:outerShdw blurRad="38100" dist="38100" dir="2700000" algn="tl">
                    <a:srgbClr val="000000"/>
                  </a:outerShdw>
                </a:effectLst>
              </a:rPr>
              <a:t>    EV =</a:t>
            </a:r>
          </a:p>
          <a:p>
            <a:pPr marL="114300" lvl="1" algn="l"/>
            <a:r>
              <a:rPr lang="en-US" sz="2000">
                <a:solidFill>
                  <a:srgbClr val="FFFFFF"/>
                </a:solidFill>
                <a:effectLst>
                  <a:outerShdw blurRad="38100" dist="38100" dir="2700000" algn="tl">
                    <a:srgbClr val="000000"/>
                  </a:outerShdw>
                </a:effectLst>
              </a:rPr>
              <a:t>$8.15 mil</a:t>
            </a:r>
          </a:p>
        </p:txBody>
      </p:sp>
      <p:sp>
        <p:nvSpPr>
          <p:cNvPr id="194653" name="Rectangle 93"/>
          <p:cNvSpPr>
            <a:spLocks noChangeArrowheads="1"/>
          </p:cNvSpPr>
          <p:nvPr/>
        </p:nvSpPr>
        <p:spPr bwMode="auto">
          <a:xfrm>
            <a:off x="917575" y="2128838"/>
            <a:ext cx="996950" cy="1006475"/>
          </a:xfrm>
          <a:prstGeom prst="rect">
            <a:avLst/>
          </a:prstGeom>
          <a:noFill/>
          <a:ln w="9525">
            <a:noFill/>
            <a:miter lim="800000"/>
            <a:headEnd/>
            <a:tailEnd/>
          </a:ln>
          <a:effectLst/>
        </p:spPr>
        <p:txBody>
          <a:bodyPr wrap="none" lIns="92075" tIns="46038" rIns="92075" bIns="46038">
            <a:spAutoFit/>
          </a:bodyPr>
          <a:lstStyle/>
          <a:p>
            <a:pPr marL="114300" lvl="1" algn="l"/>
            <a:r>
              <a:rPr lang="en-US" sz="2000">
                <a:solidFill>
                  <a:srgbClr val="FFFFFF"/>
                </a:solidFill>
                <a:effectLst>
                  <a:outerShdw blurRad="38100" dist="38100" dir="2700000" algn="tl">
                    <a:srgbClr val="000000"/>
                  </a:outerShdw>
                </a:effectLst>
              </a:rPr>
              <a:t>  EV =</a:t>
            </a:r>
          </a:p>
          <a:p>
            <a:pPr marL="114300" lvl="1" algn="l"/>
            <a:r>
              <a:rPr lang="en-US" sz="2000">
                <a:solidFill>
                  <a:srgbClr val="FFFFFF"/>
                </a:solidFill>
                <a:effectLst>
                  <a:outerShdw blurRad="38100" dist="38100" dir="2700000" algn="tl">
                    <a:srgbClr val="000000"/>
                  </a:outerShdw>
                </a:effectLst>
              </a:rPr>
              <a:t>$15.93</a:t>
            </a:r>
          </a:p>
          <a:p>
            <a:pPr marL="114300" lvl="1" algn="l"/>
            <a:r>
              <a:rPr lang="en-US" sz="2000">
                <a:solidFill>
                  <a:srgbClr val="FFFFFF"/>
                </a:solidFill>
                <a:effectLst>
                  <a:outerShdw blurRad="38100" dist="38100" dir="2700000" algn="tl">
                    <a:srgbClr val="000000"/>
                  </a:outerShdw>
                </a:effectLst>
              </a:rPr>
              <a:t>   mil</a:t>
            </a:r>
          </a:p>
        </p:txBody>
      </p:sp>
      <p:sp>
        <p:nvSpPr>
          <p:cNvPr id="194654" name="Rectangle 94"/>
          <p:cNvSpPr>
            <a:spLocks noChangeArrowheads="1"/>
          </p:cNvSpPr>
          <p:nvPr/>
        </p:nvSpPr>
        <p:spPr bwMode="auto">
          <a:xfrm>
            <a:off x="1022350" y="3711575"/>
            <a:ext cx="368300" cy="365125"/>
          </a:xfrm>
          <a:prstGeom prst="rect">
            <a:avLst/>
          </a:prstGeom>
          <a:gradFill rotWithShape="0">
            <a:gsLst>
              <a:gs pos="0">
                <a:srgbClr val="993366"/>
              </a:gs>
              <a:gs pos="100000">
                <a:srgbClr val="993366">
                  <a:gamma/>
                  <a:shade val="46275"/>
                  <a:invGamma/>
                </a:srgbClr>
              </a:gs>
            </a:gsLst>
            <a:path path="shape">
              <a:fillToRect l="50000" t="50000" r="50000" b="50000"/>
            </a:path>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dirty="0">
                <a:solidFill>
                  <a:srgbClr val="FFFFFF"/>
                </a:solidFill>
                <a:effectLst>
                  <a:outerShdw blurRad="38100" dist="38100" dir="2700000" algn="tl">
                    <a:srgbClr val="000000"/>
                  </a:outerShdw>
                </a:effectLst>
              </a:rPr>
              <a:t>1</a:t>
            </a:r>
          </a:p>
        </p:txBody>
      </p:sp>
      <p:sp>
        <p:nvSpPr>
          <p:cNvPr id="194655" name="Line 95"/>
          <p:cNvSpPr>
            <a:spLocks noChangeShapeType="1"/>
          </p:cNvSpPr>
          <p:nvPr/>
        </p:nvSpPr>
        <p:spPr bwMode="auto">
          <a:xfrm>
            <a:off x="1392238" y="4060825"/>
            <a:ext cx="1725612" cy="127000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56" name="Line 96"/>
          <p:cNvSpPr>
            <a:spLocks noChangeShapeType="1"/>
          </p:cNvSpPr>
          <p:nvPr/>
        </p:nvSpPr>
        <p:spPr bwMode="auto">
          <a:xfrm flipV="1">
            <a:off x="3468688" y="4764088"/>
            <a:ext cx="747712" cy="4127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57" name="Line 97"/>
          <p:cNvSpPr>
            <a:spLocks noChangeShapeType="1"/>
          </p:cNvSpPr>
          <p:nvPr/>
        </p:nvSpPr>
        <p:spPr bwMode="auto">
          <a:xfrm>
            <a:off x="3455988" y="5348288"/>
            <a:ext cx="836612"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58" name="Line 98"/>
          <p:cNvSpPr>
            <a:spLocks noChangeShapeType="1"/>
          </p:cNvSpPr>
          <p:nvPr/>
        </p:nvSpPr>
        <p:spPr bwMode="auto">
          <a:xfrm>
            <a:off x="3481388" y="5519738"/>
            <a:ext cx="709612" cy="3714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59" name="Rectangle 99"/>
          <p:cNvSpPr>
            <a:spLocks noChangeArrowheads="1"/>
          </p:cNvSpPr>
          <p:nvPr/>
        </p:nvSpPr>
        <p:spPr bwMode="auto">
          <a:xfrm>
            <a:off x="3730625" y="4498975"/>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1</a:t>
            </a:r>
          </a:p>
        </p:txBody>
      </p:sp>
      <p:sp>
        <p:nvSpPr>
          <p:cNvPr id="194660" name="Rectangle 100"/>
          <p:cNvSpPr>
            <a:spLocks noChangeArrowheads="1"/>
          </p:cNvSpPr>
          <p:nvPr/>
        </p:nvSpPr>
        <p:spPr bwMode="auto">
          <a:xfrm>
            <a:off x="3730625" y="4914900"/>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2</a:t>
            </a:r>
          </a:p>
        </p:txBody>
      </p:sp>
      <p:sp>
        <p:nvSpPr>
          <p:cNvPr id="194661" name="Rectangle 101"/>
          <p:cNvSpPr>
            <a:spLocks noChangeArrowheads="1"/>
          </p:cNvSpPr>
          <p:nvPr/>
        </p:nvSpPr>
        <p:spPr bwMode="auto">
          <a:xfrm>
            <a:off x="3743325" y="5357813"/>
            <a:ext cx="393700" cy="396875"/>
          </a:xfrm>
          <a:prstGeom prst="rect">
            <a:avLst/>
          </a:prstGeom>
          <a:noFill/>
          <a:ln w="9525">
            <a:noFill/>
            <a:miter lim="800000"/>
            <a:headEnd/>
            <a:tailEnd/>
          </a:ln>
          <a:effectLst/>
        </p:spPr>
        <p:txBody>
          <a:bodyPr wrap="none" lIns="92075" tIns="46038" rIns="92075" bIns="46038">
            <a:spAutoFit/>
          </a:bodyPr>
          <a:lstStyle/>
          <a:p>
            <a:pPr algn="l"/>
            <a:r>
              <a:rPr lang="en-US" sz="2000" i="1">
                <a:solidFill>
                  <a:srgbClr val="FFFFFF"/>
                </a:solidFill>
                <a:effectLst>
                  <a:outerShdw blurRad="38100" dist="38100" dir="2700000" algn="tl">
                    <a:srgbClr val="000000"/>
                  </a:outerShdw>
                </a:effectLst>
              </a:rPr>
              <a:t>d</a:t>
            </a:r>
            <a:r>
              <a:rPr lang="en-US" sz="2000" baseline="-25000">
                <a:solidFill>
                  <a:srgbClr val="FFFFFF"/>
                </a:solidFill>
                <a:effectLst>
                  <a:outerShdw blurRad="38100" dist="38100" dir="2700000" algn="tl">
                    <a:srgbClr val="000000"/>
                  </a:outerShdw>
                </a:effectLst>
              </a:rPr>
              <a:t>3</a:t>
            </a:r>
          </a:p>
        </p:txBody>
      </p:sp>
      <p:sp>
        <p:nvSpPr>
          <p:cNvPr id="194662" name="Rectangle 102"/>
          <p:cNvSpPr>
            <a:spLocks noChangeArrowheads="1"/>
          </p:cNvSpPr>
          <p:nvPr/>
        </p:nvSpPr>
        <p:spPr bwMode="auto">
          <a:xfrm>
            <a:off x="4664075" y="4481513"/>
            <a:ext cx="33464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EV = .8(8) + .2(7) = </a:t>
            </a:r>
            <a:r>
              <a:rPr lang="en-US" sz="2000">
                <a:effectLst>
                  <a:outerShdw blurRad="38100" dist="38100" dir="2700000" algn="tl">
                    <a:srgbClr val="000000"/>
                  </a:outerShdw>
                </a:effectLst>
              </a:rPr>
              <a:t>$7.80 mil</a:t>
            </a:r>
          </a:p>
        </p:txBody>
      </p:sp>
      <p:sp>
        <p:nvSpPr>
          <p:cNvPr id="194663" name="Rectangle 103"/>
          <p:cNvSpPr>
            <a:spLocks noChangeArrowheads="1"/>
          </p:cNvSpPr>
          <p:nvPr/>
        </p:nvSpPr>
        <p:spPr bwMode="auto">
          <a:xfrm>
            <a:off x="4664075" y="5132388"/>
            <a:ext cx="3600450"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EV = .8(14) + .2(5) = </a:t>
            </a:r>
            <a:r>
              <a:rPr lang="en-US" sz="2000">
                <a:effectLst>
                  <a:outerShdw blurRad="38100" dist="38100" dir="2700000" algn="tl">
                    <a:srgbClr val="000000"/>
                  </a:outerShdw>
                </a:effectLst>
              </a:rPr>
              <a:t>$12.20 mil</a:t>
            </a:r>
          </a:p>
        </p:txBody>
      </p:sp>
      <p:sp>
        <p:nvSpPr>
          <p:cNvPr id="194664" name="Rectangle 104"/>
          <p:cNvSpPr>
            <a:spLocks noChangeArrowheads="1"/>
          </p:cNvSpPr>
          <p:nvPr/>
        </p:nvSpPr>
        <p:spPr bwMode="auto">
          <a:xfrm>
            <a:off x="4664075" y="5697538"/>
            <a:ext cx="3684588" cy="396875"/>
          </a:xfrm>
          <a:prstGeom prst="rect">
            <a:avLst/>
          </a:prstGeom>
          <a:noFill/>
          <a:ln w="9525">
            <a:noFill/>
            <a:miter lim="800000"/>
            <a:headEnd/>
            <a:tailEnd/>
          </a:ln>
          <a:effectLst/>
        </p:spPr>
        <p:txBody>
          <a:bodyPr wrap="none" lIns="92075" tIns="46038" rIns="92075" bIns="46038">
            <a:spAutoFit/>
          </a:bodyPr>
          <a:lstStyle/>
          <a:p>
            <a:pPr algn="l"/>
            <a:r>
              <a:rPr lang="en-US" sz="2000">
                <a:solidFill>
                  <a:srgbClr val="FFFFFF"/>
                </a:solidFill>
                <a:effectLst>
                  <a:outerShdw blurRad="38100" dist="38100" dir="2700000" algn="tl">
                    <a:srgbClr val="000000"/>
                  </a:outerShdw>
                </a:effectLst>
              </a:rPr>
              <a:t>EV = .8(20) + .2(-9) = </a:t>
            </a:r>
            <a:r>
              <a:rPr lang="en-US" sz="2000">
                <a:effectLst>
                  <a:outerShdw blurRad="38100" dist="38100" dir="2700000" algn="tl">
                    <a:srgbClr val="000000"/>
                  </a:outerShdw>
                </a:effectLst>
              </a:rPr>
              <a:t>$14.20 mil</a:t>
            </a:r>
          </a:p>
        </p:txBody>
      </p:sp>
      <p:sp>
        <p:nvSpPr>
          <p:cNvPr id="194665" name="Oval 105"/>
          <p:cNvSpPr>
            <a:spLocks noChangeArrowheads="1"/>
          </p:cNvSpPr>
          <p:nvPr/>
        </p:nvSpPr>
        <p:spPr bwMode="auto">
          <a:xfrm>
            <a:off x="4171950" y="4513263"/>
            <a:ext cx="442913" cy="382587"/>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12</a:t>
            </a:r>
          </a:p>
        </p:txBody>
      </p:sp>
      <p:sp>
        <p:nvSpPr>
          <p:cNvPr id="194666" name="Oval 106"/>
          <p:cNvSpPr>
            <a:spLocks noChangeArrowheads="1"/>
          </p:cNvSpPr>
          <p:nvPr/>
        </p:nvSpPr>
        <p:spPr bwMode="auto">
          <a:xfrm>
            <a:off x="4171950" y="5143500"/>
            <a:ext cx="442913" cy="382588"/>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13</a:t>
            </a:r>
          </a:p>
        </p:txBody>
      </p:sp>
      <p:sp>
        <p:nvSpPr>
          <p:cNvPr id="194667" name="Oval 107"/>
          <p:cNvSpPr>
            <a:spLocks noChangeArrowheads="1"/>
          </p:cNvSpPr>
          <p:nvPr/>
        </p:nvSpPr>
        <p:spPr bwMode="auto">
          <a:xfrm>
            <a:off x="4171950" y="5689600"/>
            <a:ext cx="442913" cy="382588"/>
          </a:xfrm>
          <a:prstGeom prst="ellipse">
            <a:avLst/>
          </a:prstGeom>
          <a:gradFill rotWithShape="0">
            <a:gsLst>
              <a:gs pos="0">
                <a:srgbClr val="993366"/>
              </a:gs>
              <a:gs pos="100000">
                <a:srgbClr val="993366">
                  <a:gamma/>
                  <a:shade val="46275"/>
                  <a:invGamma/>
                </a:srgbClr>
              </a:gs>
            </a:gsLst>
            <a:path path="shape">
              <a:fillToRect l="50000" t="50000" r="50000" b="50000"/>
            </a:path>
          </a:gradFill>
          <a:ln w="1270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2075" tIns="46038" rIns="92075" bIns="46038" anchor="ctr"/>
          <a:lstStyle/>
          <a:p>
            <a:r>
              <a:rPr lang="en-US" sz="2000">
                <a:solidFill>
                  <a:srgbClr val="FFFFFF"/>
                </a:solidFill>
                <a:effectLst>
                  <a:outerShdw blurRad="38100" dist="38100" dir="2700000" algn="tl">
                    <a:srgbClr val="000000"/>
                  </a:outerShdw>
                </a:effectLst>
              </a:rPr>
              <a:t>14</a:t>
            </a:r>
          </a:p>
        </p:txBody>
      </p:sp>
      <p:sp>
        <p:nvSpPr>
          <p:cNvPr id="194668" name="Rectangle 108"/>
          <p:cNvSpPr>
            <a:spLocks noChangeArrowheads="1"/>
          </p:cNvSpPr>
          <p:nvPr/>
        </p:nvSpPr>
        <p:spPr bwMode="auto">
          <a:xfrm>
            <a:off x="3105150" y="5172075"/>
            <a:ext cx="368300" cy="365125"/>
          </a:xfrm>
          <a:prstGeom prst="rect">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miter lim="800000"/>
            <a:headEnd/>
            <a:tailEnd/>
          </a:ln>
          <a:effectLst>
            <a:outerShdw dist="17961" dir="2700000" algn="ctr" rotWithShape="0">
              <a:srgbClr val="000000"/>
            </a:outerShdw>
          </a:effectLst>
        </p:spPr>
        <p:txBody>
          <a:bodyPr wrap="none" lIns="92075" tIns="46038" rIns="92075" bIns="46038" anchor="ctr"/>
          <a:lstStyle/>
          <a:p>
            <a:r>
              <a:rPr lang="en-US" sz="2000">
                <a:solidFill>
                  <a:srgbClr val="FFFFFF"/>
                </a:solidFill>
                <a:effectLst>
                  <a:outerShdw blurRad="38100" dist="38100" dir="2700000" algn="tl">
                    <a:srgbClr val="000000"/>
                  </a:outerShdw>
                </a:effectLst>
              </a:rPr>
              <a:t>5</a:t>
            </a:r>
          </a:p>
        </p:txBody>
      </p:sp>
      <p:sp>
        <p:nvSpPr>
          <p:cNvPr id="194669" name="Rectangle 109"/>
          <p:cNvSpPr>
            <a:spLocks noChangeArrowheads="1"/>
          </p:cNvSpPr>
          <p:nvPr/>
        </p:nvSpPr>
        <p:spPr bwMode="auto">
          <a:xfrm>
            <a:off x="1158875" y="5545138"/>
            <a:ext cx="2397125" cy="396875"/>
          </a:xfrm>
          <a:prstGeom prst="rect">
            <a:avLst/>
          </a:prstGeom>
          <a:noFill/>
          <a:ln w="9525">
            <a:noFill/>
            <a:miter lim="800000"/>
            <a:headEnd/>
            <a:tailEnd/>
          </a:ln>
          <a:effectLst/>
        </p:spPr>
        <p:txBody>
          <a:bodyPr wrap="none" lIns="92075" tIns="46038" rIns="92075" bIns="46038">
            <a:spAutoFit/>
          </a:bodyPr>
          <a:lstStyle/>
          <a:p>
            <a:pPr lvl="1" algn="l"/>
            <a:r>
              <a:rPr lang="en-US" sz="2000">
                <a:solidFill>
                  <a:srgbClr val="FFFFFF"/>
                </a:solidFill>
                <a:effectLst>
                  <a:outerShdw blurRad="38100" dist="38100" dir="2700000" algn="tl">
                    <a:srgbClr val="000000"/>
                  </a:outerShdw>
                </a:effectLst>
              </a:rPr>
              <a:t>EV = $14.20 mil</a:t>
            </a:r>
          </a:p>
        </p:txBody>
      </p:sp>
      <p:sp>
        <p:nvSpPr>
          <p:cNvPr id="194670" name="Line 110"/>
          <p:cNvSpPr>
            <a:spLocks noChangeShapeType="1"/>
          </p:cNvSpPr>
          <p:nvPr/>
        </p:nvSpPr>
        <p:spPr bwMode="auto">
          <a:xfrm flipV="1">
            <a:off x="1398588" y="2840038"/>
            <a:ext cx="677862" cy="9048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94671" name="Rectangle 111"/>
          <p:cNvSpPr>
            <a:spLocks noChangeArrowheads="1"/>
          </p:cNvSpPr>
          <p:nvPr/>
        </p:nvSpPr>
        <p:spPr bwMode="auto">
          <a:xfrm>
            <a:off x="473075" y="4110038"/>
            <a:ext cx="996950" cy="1006475"/>
          </a:xfrm>
          <a:prstGeom prst="rect">
            <a:avLst/>
          </a:prstGeom>
          <a:noFill/>
          <a:ln w="9525">
            <a:noFill/>
            <a:miter lim="800000"/>
            <a:headEnd/>
            <a:tailEnd/>
          </a:ln>
          <a:effectLst/>
        </p:spPr>
        <p:txBody>
          <a:bodyPr wrap="none" lIns="92075" tIns="46038" rIns="92075" bIns="46038">
            <a:spAutoFit/>
          </a:bodyPr>
          <a:lstStyle/>
          <a:p>
            <a:pPr marL="114300" lvl="1" algn="l"/>
            <a:r>
              <a:rPr lang="en-US" sz="2000">
                <a:solidFill>
                  <a:srgbClr val="FFFFFF"/>
                </a:solidFill>
                <a:effectLst>
                  <a:outerShdw blurRad="38100" dist="38100" dir="2700000" algn="tl">
                    <a:srgbClr val="000000"/>
                  </a:outerShdw>
                </a:effectLst>
              </a:rPr>
              <a:t> EV =</a:t>
            </a:r>
          </a:p>
          <a:p>
            <a:pPr marL="114300" lvl="1" algn="l"/>
            <a:r>
              <a:rPr lang="en-US" sz="2000">
                <a:solidFill>
                  <a:srgbClr val="FFFFFF"/>
                </a:solidFill>
                <a:effectLst>
                  <a:outerShdw blurRad="38100" dist="38100" dir="2700000" algn="tl">
                    <a:srgbClr val="000000"/>
                  </a:outerShdw>
                </a:effectLst>
              </a:rPr>
              <a:t>$15.93</a:t>
            </a:r>
          </a:p>
          <a:p>
            <a:pPr marL="114300" lvl="1" algn="l"/>
            <a:r>
              <a:rPr lang="en-US" sz="2000">
                <a:solidFill>
                  <a:srgbClr val="FFFFFF"/>
                </a:solidFill>
                <a:effectLst>
                  <a:outerShdw blurRad="38100" dist="38100" dir="2700000" algn="tl">
                    <a:srgbClr val="000000"/>
                  </a:outerShdw>
                </a:effectLst>
              </a:rPr>
              <a:t>  mil</a:t>
            </a:r>
          </a:p>
        </p:txBody>
      </p:sp>
      <p:sp>
        <p:nvSpPr>
          <p:cNvPr id="194672" name="Line 112"/>
          <p:cNvSpPr>
            <a:spLocks noChangeShapeType="1"/>
          </p:cNvSpPr>
          <p:nvPr/>
        </p:nvSpPr>
        <p:spPr bwMode="auto">
          <a:xfrm>
            <a:off x="1587500" y="3263900"/>
            <a:ext cx="190500" cy="215900"/>
          </a:xfrm>
          <a:prstGeom prst="line">
            <a:avLst/>
          </a:prstGeom>
          <a:noFill/>
          <a:ln w="38100">
            <a:solidFill>
              <a:schemeClr val="tx1"/>
            </a:solidFill>
            <a:round/>
            <a:headEnd/>
            <a:tailEnd/>
          </a:ln>
          <a:effectLst/>
        </p:spPr>
        <p:txBody>
          <a:bodyPr/>
          <a:lstStyle/>
          <a:p>
            <a:endParaRPr lang="en-US"/>
          </a:p>
        </p:txBody>
      </p:sp>
      <p:sp>
        <p:nvSpPr>
          <p:cNvPr id="194673" name="Line 113"/>
          <p:cNvSpPr>
            <a:spLocks noChangeShapeType="1"/>
          </p:cNvSpPr>
          <p:nvPr/>
        </p:nvSpPr>
        <p:spPr bwMode="auto">
          <a:xfrm flipH="1">
            <a:off x="3670300" y="3429000"/>
            <a:ext cx="25400" cy="215900"/>
          </a:xfrm>
          <a:prstGeom prst="line">
            <a:avLst/>
          </a:prstGeom>
          <a:noFill/>
          <a:ln w="38100">
            <a:solidFill>
              <a:schemeClr val="tx1"/>
            </a:solidFill>
            <a:round/>
            <a:headEnd/>
            <a:tailEnd/>
          </a:ln>
          <a:effectLst/>
        </p:spPr>
        <p:txBody>
          <a:bodyPr/>
          <a:lstStyle/>
          <a:p>
            <a:endParaRPr lang="en-US"/>
          </a:p>
        </p:txBody>
      </p:sp>
      <p:sp>
        <p:nvSpPr>
          <p:cNvPr id="194674" name="Line 114"/>
          <p:cNvSpPr>
            <a:spLocks noChangeShapeType="1"/>
          </p:cNvSpPr>
          <p:nvPr/>
        </p:nvSpPr>
        <p:spPr bwMode="auto">
          <a:xfrm flipV="1">
            <a:off x="3530600" y="1866900"/>
            <a:ext cx="152400" cy="139700"/>
          </a:xfrm>
          <a:prstGeom prst="line">
            <a:avLst/>
          </a:prstGeom>
          <a:noFill/>
          <a:ln w="38100">
            <a:solidFill>
              <a:schemeClr val="tx1"/>
            </a:solidFill>
            <a:round/>
            <a:headEnd/>
            <a:tailEnd/>
          </a:ln>
          <a:effectLst/>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86" name="Rectangle 38"/>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Decision Strategy</a:t>
            </a:r>
          </a:p>
        </p:txBody>
      </p:sp>
      <p:sp>
        <p:nvSpPr>
          <p:cNvPr id="206887" name="Rectangle 39"/>
          <p:cNvSpPr>
            <a:spLocks noChangeArrowheads="1"/>
          </p:cNvSpPr>
          <p:nvPr/>
        </p:nvSpPr>
        <p:spPr bwMode="auto">
          <a:xfrm>
            <a:off x="700088" y="1117600"/>
            <a:ext cx="8140700" cy="26622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PDC’s </a:t>
            </a:r>
            <a:r>
              <a:rPr lang="en-US" sz="2400" u="sng">
                <a:effectLst>
                  <a:outerShdw blurRad="38100" dist="38100" dir="2700000" algn="tl">
                    <a:srgbClr val="000000"/>
                  </a:outerShdw>
                </a:effectLst>
                <a:cs typeface="Times New Roman" pitchFamily="18" charset="0"/>
              </a:rPr>
              <a:t>optimal decision strategy</a:t>
            </a:r>
            <a:r>
              <a:rPr lang="en-US" sz="2400">
                <a:effectLst>
                  <a:outerShdw blurRad="38100" dist="38100" dir="2700000" algn="tl">
                    <a:srgbClr val="000000"/>
                  </a:outerShdw>
                </a:effectLst>
                <a:cs typeface="Times New Roman" pitchFamily="18" charset="0"/>
              </a:rPr>
              <a:t> is:</a:t>
            </a:r>
            <a:r>
              <a:rPr lang="en-US" sz="2400">
                <a:effectLst>
                  <a:outerShdw blurRad="38100" dist="38100" dir="2700000" algn="tl">
                    <a:srgbClr val="000000"/>
                  </a:outerShdw>
                </a:effectLst>
                <a:ea typeface="Calibri" pitchFamily="34" charset="0"/>
                <a:cs typeface="Calibri" pitchFamily="34" charset="0"/>
              </a:rPr>
              <a:t> </a:t>
            </a:r>
          </a:p>
          <a:p>
            <a:pPr marL="742950" lvl="1" indent="-285750" algn="l">
              <a:spcBef>
                <a:spcPct val="20000"/>
              </a:spcBef>
              <a:buClr>
                <a:srgbClr val="66FFFF"/>
              </a:buClr>
              <a:buSzPct val="125000"/>
              <a:buFontTx/>
              <a:buChar char="•"/>
            </a:pPr>
            <a:r>
              <a:rPr lang="en-US" sz="2400">
                <a:effectLst>
                  <a:outerShdw blurRad="38100" dist="38100" dir="2700000" algn="tl">
                    <a:srgbClr val="000000"/>
                  </a:outerShdw>
                </a:effectLst>
                <a:cs typeface="Times New Roman" pitchFamily="18" charset="0"/>
              </a:rPr>
              <a:t>Conduct the market research study.</a:t>
            </a:r>
            <a:endParaRPr lang="en-US" sz="2400">
              <a:effectLst>
                <a:outerShdw blurRad="38100" dist="38100" dir="2700000" algn="tl">
                  <a:srgbClr val="000000"/>
                </a:outerShdw>
              </a:effectLst>
              <a:ea typeface="Calibri" pitchFamily="34" charset="0"/>
              <a:cs typeface="Calibri" pitchFamily="34" charset="0"/>
            </a:endParaRPr>
          </a:p>
          <a:p>
            <a:pPr marL="742950" lvl="1" indent="-285750" algn="l">
              <a:spcBef>
                <a:spcPct val="20000"/>
              </a:spcBef>
              <a:buClr>
                <a:srgbClr val="66FFFF"/>
              </a:buClr>
              <a:buSzPct val="125000"/>
              <a:buFontTx/>
              <a:buChar char="•"/>
            </a:pPr>
            <a:r>
              <a:rPr lang="en-US" sz="2400">
                <a:effectLst>
                  <a:outerShdw blurRad="38100" dist="38100" dir="2700000" algn="tl">
                    <a:srgbClr val="000000"/>
                  </a:outerShdw>
                </a:effectLst>
                <a:cs typeface="Times New Roman" pitchFamily="18" charset="0"/>
              </a:rPr>
              <a:t>If the market research report is favorable, construct the large condominium complex.</a:t>
            </a:r>
          </a:p>
          <a:p>
            <a:pPr marL="742950" lvl="1" indent="-285750" algn="l">
              <a:spcBef>
                <a:spcPct val="20000"/>
              </a:spcBef>
              <a:buClr>
                <a:srgbClr val="66FFFF"/>
              </a:buClr>
              <a:buSzPct val="125000"/>
              <a:buFontTx/>
              <a:buChar char="•"/>
            </a:pPr>
            <a:r>
              <a:rPr lang="en-US" sz="2400">
                <a:effectLst>
                  <a:outerShdw blurRad="38100" dist="38100" dir="2700000" algn="tl">
                    <a:srgbClr val="000000"/>
                  </a:outerShdw>
                </a:effectLst>
                <a:cs typeface="Times New Roman" pitchFamily="18" charset="0"/>
              </a:rPr>
              <a:t>If the market research report is unfavorable, construct the medium condominium complex.</a:t>
            </a:r>
            <a:endParaRPr lang="en-US" sz="2400">
              <a:effectLst>
                <a:outerShdw blurRad="38100" dist="38100" dir="2700000" algn="tl">
                  <a:srgbClr val="000000"/>
                </a:outerShdw>
              </a:effectLst>
              <a:ea typeface="Calibri" pitchFamily="34" charset="0"/>
              <a:cs typeface="Calibri" pitchFamily="34" charset="0"/>
            </a:endParaRPr>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1765300" y="1631950"/>
            <a:ext cx="5727700" cy="45148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10947"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Risk Profile</a:t>
            </a:r>
            <a:endParaRPr lang="en-US" sz="3200">
              <a:solidFill>
                <a:srgbClr val="66FFFF"/>
              </a:solidFill>
              <a:effectLst>
                <a:outerShdw blurRad="38100" dist="38100" dir="2700000" algn="tl">
                  <a:srgbClr val="000000"/>
                </a:outerShdw>
              </a:effectLst>
            </a:endParaRPr>
          </a:p>
        </p:txBody>
      </p:sp>
      <p:sp>
        <p:nvSpPr>
          <p:cNvPr id="210948" name="Rectangle 4"/>
          <p:cNvSpPr>
            <a:spLocks noChangeArrowheads="1"/>
          </p:cNvSpPr>
          <p:nvPr/>
        </p:nvSpPr>
        <p:spPr bwMode="auto">
          <a:xfrm>
            <a:off x="700088" y="1117600"/>
            <a:ext cx="6518275" cy="5159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PDC’s Risk Profile</a:t>
            </a:r>
            <a:endParaRPr lang="en-US" sz="2400">
              <a:effectLst>
                <a:outerShdw blurRad="38100" dist="38100" dir="2700000" algn="tl">
                  <a:srgbClr val="000000"/>
                </a:outerShdw>
              </a:effectLst>
            </a:endParaRPr>
          </a:p>
        </p:txBody>
      </p:sp>
      <p:sp>
        <p:nvSpPr>
          <p:cNvPr id="210949" name="Line 5"/>
          <p:cNvSpPr>
            <a:spLocks noChangeShapeType="1"/>
          </p:cNvSpPr>
          <p:nvPr/>
        </p:nvSpPr>
        <p:spPr bwMode="auto">
          <a:xfrm>
            <a:off x="3251200" y="1924050"/>
            <a:ext cx="0" cy="318135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50" name="Line 6"/>
          <p:cNvSpPr>
            <a:spLocks noChangeShapeType="1"/>
          </p:cNvSpPr>
          <p:nvPr/>
        </p:nvSpPr>
        <p:spPr bwMode="auto">
          <a:xfrm>
            <a:off x="3251200" y="5099050"/>
            <a:ext cx="344805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51" name="Line 7"/>
          <p:cNvSpPr>
            <a:spLocks noChangeShapeType="1"/>
          </p:cNvSpPr>
          <p:nvPr/>
        </p:nvSpPr>
        <p:spPr bwMode="auto">
          <a:xfrm>
            <a:off x="3136900" y="4533900"/>
            <a:ext cx="2286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52" name="Line 8"/>
          <p:cNvSpPr>
            <a:spLocks noChangeShapeType="1"/>
          </p:cNvSpPr>
          <p:nvPr/>
        </p:nvSpPr>
        <p:spPr bwMode="auto">
          <a:xfrm>
            <a:off x="3136900" y="3943350"/>
            <a:ext cx="2286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53" name="Line 9"/>
          <p:cNvSpPr>
            <a:spLocks noChangeShapeType="1"/>
          </p:cNvSpPr>
          <p:nvPr/>
        </p:nvSpPr>
        <p:spPr bwMode="auto">
          <a:xfrm>
            <a:off x="3117850" y="3352800"/>
            <a:ext cx="2286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54" name="Line 10"/>
          <p:cNvSpPr>
            <a:spLocks noChangeShapeType="1"/>
          </p:cNvSpPr>
          <p:nvPr/>
        </p:nvSpPr>
        <p:spPr bwMode="auto">
          <a:xfrm>
            <a:off x="3136900" y="2762250"/>
            <a:ext cx="2286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55" name="Line 11"/>
          <p:cNvSpPr>
            <a:spLocks noChangeShapeType="1"/>
          </p:cNvSpPr>
          <p:nvPr/>
        </p:nvSpPr>
        <p:spPr bwMode="auto">
          <a:xfrm>
            <a:off x="3136900" y="2190750"/>
            <a:ext cx="2286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56" name="Rectangle 12"/>
          <p:cNvSpPr>
            <a:spLocks noChangeArrowheads="1"/>
          </p:cNvSpPr>
          <p:nvPr/>
        </p:nvSpPr>
        <p:spPr bwMode="auto">
          <a:xfrm>
            <a:off x="2625725" y="433546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.20</a:t>
            </a:r>
          </a:p>
        </p:txBody>
      </p:sp>
      <p:sp>
        <p:nvSpPr>
          <p:cNvPr id="210957" name="Rectangle 13"/>
          <p:cNvSpPr>
            <a:spLocks noChangeArrowheads="1"/>
          </p:cNvSpPr>
          <p:nvPr/>
        </p:nvSpPr>
        <p:spPr bwMode="auto">
          <a:xfrm>
            <a:off x="2625725" y="376396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.40</a:t>
            </a:r>
          </a:p>
        </p:txBody>
      </p:sp>
      <p:sp>
        <p:nvSpPr>
          <p:cNvPr id="210958" name="Rectangle 14"/>
          <p:cNvSpPr>
            <a:spLocks noChangeArrowheads="1"/>
          </p:cNvSpPr>
          <p:nvPr/>
        </p:nvSpPr>
        <p:spPr bwMode="auto">
          <a:xfrm>
            <a:off x="2625725" y="315436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.60</a:t>
            </a:r>
          </a:p>
        </p:txBody>
      </p:sp>
      <p:sp>
        <p:nvSpPr>
          <p:cNvPr id="210959" name="Rectangle 15"/>
          <p:cNvSpPr>
            <a:spLocks noChangeArrowheads="1"/>
          </p:cNvSpPr>
          <p:nvPr/>
        </p:nvSpPr>
        <p:spPr bwMode="auto">
          <a:xfrm>
            <a:off x="2625725" y="256381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.80</a:t>
            </a:r>
          </a:p>
        </p:txBody>
      </p:sp>
      <p:sp>
        <p:nvSpPr>
          <p:cNvPr id="210960" name="Rectangle 16"/>
          <p:cNvSpPr>
            <a:spLocks noChangeArrowheads="1"/>
          </p:cNvSpPr>
          <p:nvPr/>
        </p:nvSpPr>
        <p:spPr bwMode="auto">
          <a:xfrm>
            <a:off x="2505075" y="2011363"/>
            <a:ext cx="628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1.00</a:t>
            </a:r>
          </a:p>
        </p:txBody>
      </p:sp>
      <p:sp>
        <p:nvSpPr>
          <p:cNvPr id="210961" name="Line 17"/>
          <p:cNvSpPr>
            <a:spLocks noChangeShapeType="1"/>
          </p:cNvSpPr>
          <p:nvPr/>
        </p:nvSpPr>
        <p:spPr bwMode="auto">
          <a:xfrm flipV="1">
            <a:off x="3806825" y="4954588"/>
            <a:ext cx="0" cy="139700"/>
          </a:xfrm>
          <a:prstGeom prst="line">
            <a:avLst/>
          </a:prstGeom>
          <a:noFill/>
          <a:ln w="38100">
            <a:solidFill>
              <a:srgbClr val="FFFF00"/>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62" name="Line 18"/>
          <p:cNvSpPr>
            <a:spLocks noChangeShapeType="1"/>
          </p:cNvSpPr>
          <p:nvPr/>
        </p:nvSpPr>
        <p:spPr bwMode="auto">
          <a:xfrm flipH="1" flipV="1">
            <a:off x="5372100" y="50133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63" name="Line 19"/>
          <p:cNvSpPr>
            <a:spLocks noChangeShapeType="1"/>
          </p:cNvSpPr>
          <p:nvPr/>
        </p:nvSpPr>
        <p:spPr bwMode="auto">
          <a:xfrm flipH="1" flipV="1">
            <a:off x="6194425" y="2998788"/>
            <a:ext cx="0" cy="2095500"/>
          </a:xfrm>
          <a:prstGeom prst="line">
            <a:avLst/>
          </a:prstGeom>
          <a:noFill/>
          <a:ln w="38100">
            <a:solidFill>
              <a:srgbClr val="FFFF00"/>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64" name="Rectangle 20"/>
          <p:cNvSpPr>
            <a:spLocks noChangeArrowheads="1"/>
          </p:cNvSpPr>
          <p:nvPr/>
        </p:nvSpPr>
        <p:spPr bwMode="auto">
          <a:xfrm>
            <a:off x="3375025" y="5186363"/>
            <a:ext cx="3019425"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-10   -5     0    5   10  15   20</a:t>
            </a:r>
          </a:p>
        </p:txBody>
      </p:sp>
      <p:sp>
        <p:nvSpPr>
          <p:cNvPr id="210965" name="Rectangle 21"/>
          <p:cNvSpPr>
            <a:spLocks noChangeArrowheads="1"/>
          </p:cNvSpPr>
          <p:nvPr/>
        </p:nvSpPr>
        <p:spPr bwMode="auto">
          <a:xfrm rot="16200000">
            <a:off x="1645444" y="3182144"/>
            <a:ext cx="1433513"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Probability</a:t>
            </a:r>
            <a:endParaRPr lang="en-US" sz="2000" b="1">
              <a:solidFill>
                <a:srgbClr val="FFFFFF"/>
              </a:solidFill>
              <a:effectLst/>
            </a:endParaRPr>
          </a:p>
        </p:txBody>
      </p:sp>
      <p:sp>
        <p:nvSpPr>
          <p:cNvPr id="210966" name="Rectangle 22"/>
          <p:cNvSpPr>
            <a:spLocks noChangeArrowheads="1"/>
          </p:cNvSpPr>
          <p:nvPr/>
        </p:nvSpPr>
        <p:spPr bwMode="auto">
          <a:xfrm rot="21571675">
            <a:off x="3736975" y="5640388"/>
            <a:ext cx="2155825"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Profit ($ millions)</a:t>
            </a:r>
          </a:p>
        </p:txBody>
      </p:sp>
      <p:sp>
        <p:nvSpPr>
          <p:cNvPr id="210967" name="Line 23"/>
          <p:cNvSpPr>
            <a:spLocks noChangeShapeType="1"/>
          </p:cNvSpPr>
          <p:nvPr/>
        </p:nvSpPr>
        <p:spPr bwMode="auto">
          <a:xfrm flipH="1" flipV="1">
            <a:off x="4133850" y="50133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68" name="Line 24"/>
          <p:cNvSpPr>
            <a:spLocks noChangeShapeType="1"/>
          </p:cNvSpPr>
          <p:nvPr/>
        </p:nvSpPr>
        <p:spPr bwMode="auto">
          <a:xfrm flipH="1" flipV="1">
            <a:off x="3738563" y="50133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69" name="Line 25"/>
          <p:cNvSpPr>
            <a:spLocks noChangeShapeType="1"/>
          </p:cNvSpPr>
          <p:nvPr/>
        </p:nvSpPr>
        <p:spPr bwMode="auto">
          <a:xfrm flipH="1" flipV="1">
            <a:off x="4562475" y="50133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70" name="Line 26"/>
          <p:cNvSpPr>
            <a:spLocks noChangeShapeType="1"/>
          </p:cNvSpPr>
          <p:nvPr/>
        </p:nvSpPr>
        <p:spPr bwMode="auto">
          <a:xfrm flipH="1" flipV="1">
            <a:off x="5783263" y="50133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71" name="Line 27"/>
          <p:cNvSpPr>
            <a:spLocks noChangeShapeType="1"/>
          </p:cNvSpPr>
          <p:nvPr/>
        </p:nvSpPr>
        <p:spPr bwMode="auto">
          <a:xfrm flipH="1" flipV="1">
            <a:off x="4965700" y="50133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72" name="Line 28"/>
          <p:cNvSpPr>
            <a:spLocks noChangeShapeType="1"/>
          </p:cNvSpPr>
          <p:nvPr/>
        </p:nvSpPr>
        <p:spPr bwMode="auto">
          <a:xfrm flipH="1" flipV="1">
            <a:off x="6189663" y="5013325"/>
            <a:ext cx="0" cy="168275"/>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73" name="Rectangle 29"/>
          <p:cNvSpPr>
            <a:spLocks noChangeArrowheads="1"/>
          </p:cNvSpPr>
          <p:nvPr/>
        </p:nvSpPr>
        <p:spPr bwMode="auto">
          <a:xfrm>
            <a:off x="5927725" y="259556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.72</a:t>
            </a:r>
          </a:p>
        </p:txBody>
      </p:sp>
      <p:sp>
        <p:nvSpPr>
          <p:cNvPr id="210974" name="Rectangle 30"/>
          <p:cNvSpPr>
            <a:spLocks noChangeArrowheads="1"/>
          </p:cNvSpPr>
          <p:nvPr/>
        </p:nvSpPr>
        <p:spPr bwMode="auto">
          <a:xfrm>
            <a:off x="5419725" y="444341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.08</a:t>
            </a:r>
          </a:p>
        </p:txBody>
      </p:sp>
      <p:sp>
        <p:nvSpPr>
          <p:cNvPr id="210975" name="Rectangle 31"/>
          <p:cNvSpPr>
            <a:spLocks noChangeArrowheads="1"/>
          </p:cNvSpPr>
          <p:nvPr/>
        </p:nvSpPr>
        <p:spPr bwMode="auto">
          <a:xfrm>
            <a:off x="4695825" y="427831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.15</a:t>
            </a:r>
          </a:p>
        </p:txBody>
      </p:sp>
      <p:sp>
        <p:nvSpPr>
          <p:cNvPr id="210976" name="Rectangle 32"/>
          <p:cNvSpPr>
            <a:spLocks noChangeArrowheads="1"/>
          </p:cNvSpPr>
          <p:nvPr/>
        </p:nvSpPr>
        <p:spPr bwMode="auto">
          <a:xfrm>
            <a:off x="3540125" y="4557713"/>
            <a:ext cx="501650" cy="396875"/>
          </a:xfrm>
          <a:prstGeom prst="rect">
            <a:avLst/>
          </a:prstGeom>
          <a:noFill/>
          <a:ln w="9525">
            <a:noFill/>
            <a:miter lim="800000"/>
            <a:headEnd/>
            <a:tailEnd/>
          </a:ln>
          <a:effectLst>
            <a:outerShdw dist="17961" dir="2700000" algn="ctr" rotWithShape="0">
              <a:srgbClr val="000000"/>
            </a:outerShdw>
          </a:effectLst>
        </p:spPr>
        <p:txBody>
          <a:bodyPr wrap="none" lIns="92075" tIns="46038" rIns="92075" bIns="46038">
            <a:spAutoFit/>
          </a:bodyPr>
          <a:lstStyle/>
          <a:p>
            <a:pPr algn="l"/>
            <a:r>
              <a:rPr lang="en-US" sz="2000">
                <a:solidFill>
                  <a:srgbClr val="FFFFFF"/>
                </a:solidFill>
                <a:effectLst/>
              </a:rPr>
              <a:t>.05</a:t>
            </a:r>
          </a:p>
        </p:txBody>
      </p:sp>
      <p:sp>
        <p:nvSpPr>
          <p:cNvPr id="210977" name="Line 33"/>
          <p:cNvSpPr>
            <a:spLocks noChangeShapeType="1"/>
          </p:cNvSpPr>
          <p:nvPr/>
        </p:nvSpPr>
        <p:spPr bwMode="auto">
          <a:xfrm flipV="1">
            <a:off x="4962525" y="4675188"/>
            <a:ext cx="0" cy="419100"/>
          </a:xfrm>
          <a:prstGeom prst="line">
            <a:avLst/>
          </a:prstGeom>
          <a:noFill/>
          <a:ln w="38100">
            <a:solidFill>
              <a:srgbClr val="FFFF00"/>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10978" name="Line 34"/>
          <p:cNvSpPr>
            <a:spLocks noChangeShapeType="1"/>
          </p:cNvSpPr>
          <p:nvPr/>
        </p:nvSpPr>
        <p:spPr bwMode="auto">
          <a:xfrm flipV="1">
            <a:off x="5699125" y="4840288"/>
            <a:ext cx="0" cy="254000"/>
          </a:xfrm>
          <a:prstGeom prst="line">
            <a:avLst/>
          </a:prstGeom>
          <a:noFill/>
          <a:ln w="38100">
            <a:solidFill>
              <a:srgbClr val="FFFF00"/>
            </a:solidFill>
            <a:round/>
            <a:headEnd type="none" w="sm" len="sm"/>
            <a:tailEnd type="none" w="sm" len="sm"/>
          </a:ln>
          <a:effectLst>
            <a:outerShdw dist="17961" dir="2700000" algn="ctr" rotWithShape="0">
              <a:srgbClr val="000000"/>
            </a:outerShdw>
          </a:effec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30263" y="114300"/>
            <a:ext cx="7475537" cy="681038"/>
          </a:xfrm>
          <a:noFill/>
          <a:ln/>
        </p:spPr>
        <p:txBody>
          <a:bodyPr lIns="92075" tIns="46038" rIns="92075" bIns="46038"/>
          <a:lstStyle/>
          <a:p>
            <a:r>
              <a:rPr lang="en-US"/>
              <a:t>Problem Formulation</a:t>
            </a:r>
          </a:p>
        </p:txBody>
      </p:sp>
      <p:sp>
        <p:nvSpPr>
          <p:cNvPr id="8195" name="Rectangle 3"/>
          <p:cNvSpPr>
            <a:spLocks noGrp="1" noChangeArrowheads="1"/>
          </p:cNvSpPr>
          <p:nvPr>
            <p:ph type="body" idx="1"/>
          </p:nvPr>
        </p:nvSpPr>
        <p:spPr>
          <a:xfrm>
            <a:off x="700088" y="1106488"/>
            <a:ext cx="7566025" cy="3602037"/>
          </a:xfrm>
          <a:noFill/>
          <a:ln/>
        </p:spPr>
        <p:txBody>
          <a:bodyPr lIns="92075" tIns="46038" rIns="92075" bIns="46038"/>
          <a:lstStyle/>
          <a:p>
            <a:r>
              <a:rPr lang="en-US"/>
              <a:t>A decision problem is characterized by decision alternatives, states of nature, and resulting payoffs.</a:t>
            </a:r>
          </a:p>
          <a:p>
            <a:r>
              <a:rPr lang="en-US"/>
              <a:t>The </a:t>
            </a:r>
            <a:r>
              <a:rPr lang="en-US" u="sng"/>
              <a:t>decision alternatives</a:t>
            </a:r>
            <a:r>
              <a:rPr lang="en-US"/>
              <a:t> are the different possible strategies the decision maker can employ.</a:t>
            </a:r>
          </a:p>
          <a:p>
            <a:r>
              <a:rPr lang="en-US"/>
              <a:t>The </a:t>
            </a:r>
            <a:r>
              <a:rPr lang="en-US" u="sng"/>
              <a:t>states of nature</a:t>
            </a:r>
            <a:r>
              <a:rPr lang="en-US"/>
              <a:t> refer to future events, not under the control of the decision maker, which may occur.  States of nature should be defined so that they are mutually exclusive and collectively exhaustive.</a:t>
            </a:r>
            <a:endParaRPr lang="en-US" b="1"/>
          </a:p>
        </p:txBody>
      </p:sp>
    </p:spTree>
  </p:cSld>
  <p:clrMapOvr>
    <a:masterClrMapping/>
  </p:clrMapOvr>
  <p:transition spd="med">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ln/>
        </p:spPr>
        <p:txBody>
          <a:bodyPr lIns="92075" tIns="46038" rIns="92075" bIns="46038"/>
          <a:lstStyle/>
          <a:p>
            <a:r>
              <a:rPr lang="en-US"/>
              <a:t>Expected Value of Sample Information</a:t>
            </a:r>
          </a:p>
        </p:txBody>
      </p:sp>
      <p:sp>
        <p:nvSpPr>
          <p:cNvPr id="53251" name="Rectangle 3"/>
          <p:cNvSpPr>
            <a:spLocks noGrp="1" noChangeArrowheads="1"/>
          </p:cNvSpPr>
          <p:nvPr>
            <p:ph type="body" idx="1"/>
          </p:nvPr>
        </p:nvSpPr>
        <p:spPr>
          <a:xfrm>
            <a:off x="690563" y="1114425"/>
            <a:ext cx="7456487" cy="5068888"/>
          </a:xfrm>
          <a:noFill/>
          <a:ln/>
        </p:spPr>
        <p:txBody>
          <a:bodyPr lIns="92075" tIns="46038" rIns="92075" bIns="46038"/>
          <a:lstStyle/>
          <a:p>
            <a:r>
              <a:rPr lang="en-US"/>
              <a:t>The </a:t>
            </a:r>
            <a:r>
              <a:rPr lang="en-US" u="sng"/>
              <a:t>expected value of sample information</a:t>
            </a:r>
            <a:r>
              <a:rPr lang="en-US"/>
              <a:t> (EVSI) is the additional expected profit possible through knowledge of the sample or survey information.</a:t>
            </a:r>
          </a:p>
          <a:p>
            <a:r>
              <a:rPr lang="en-US">
                <a:cs typeface="Times New Roman" pitchFamily="18" charset="0"/>
              </a:rPr>
              <a:t>The expected value associated with the market research study is $15.93.</a:t>
            </a:r>
          </a:p>
          <a:p>
            <a:r>
              <a:rPr lang="en-US">
                <a:cs typeface="Times New Roman" pitchFamily="18" charset="0"/>
              </a:rPr>
              <a:t>The best expected value if the market research study is </a:t>
            </a:r>
            <a:r>
              <a:rPr lang="en-US" i="1">
                <a:cs typeface="Times New Roman" pitchFamily="18" charset="0"/>
              </a:rPr>
              <a:t>not</a:t>
            </a:r>
            <a:r>
              <a:rPr lang="en-US">
                <a:cs typeface="Times New Roman" pitchFamily="18" charset="0"/>
              </a:rPr>
              <a:t> undertaken is $14.20.</a:t>
            </a:r>
          </a:p>
          <a:p>
            <a:r>
              <a:rPr lang="en-US">
                <a:cs typeface="Times New Roman" pitchFamily="18" charset="0"/>
              </a:rPr>
              <a:t>We can conclude that the difference, $15.93 </a:t>
            </a:r>
            <a:r>
              <a:rPr lang="en-US">
                <a:ea typeface="Calibri" pitchFamily="34" charset="0"/>
                <a:cs typeface="Calibri" pitchFamily="34" charset="0"/>
                <a:sym typeface="Symbol" pitchFamily="18" charset="2"/>
              </a:rPr>
              <a:t></a:t>
            </a:r>
            <a:r>
              <a:rPr lang="en-US">
                <a:cs typeface="Times New Roman" pitchFamily="18" charset="0"/>
              </a:rPr>
              <a:t> $14.20 = $1.73, is the </a:t>
            </a:r>
            <a:r>
              <a:rPr lang="en-US" u="sng">
                <a:cs typeface="Times New Roman" pitchFamily="18" charset="0"/>
              </a:rPr>
              <a:t>expected value of sample information</a:t>
            </a:r>
            <a:r>
              <a:rPr lang="en-US" b="1">
                <a:cs typeface="Times New Roman" pitchFamily="18" charset="0"/>
              </a:rPr>
              <a:t>.</a:t>
            </a:r>
            <a:r>
              <a:rPr lang="en-US"/>
              <a:t> </a:t>
            </a:r>
          </a:p>
          <a:p>
            <a:r>
              <a:rPr lang="en-US">
                <a:cs typeface="Times New Roman" pitchFamily="18" charset="0"/>
              </a:rPr>
              <a:t>Conducting the market research study adds $1.73 million to the PDC expected value.</a:t>
            </a:r>
            <a:r>
              <a:rPr lang="en-US">
                <a:latin typeface="Times New Roman" pitchFamily="18" charset="0"/>
                <a:cs typeface="Times New Roman" pitchFamily="18" charset="0"/>
              </a:rPr>
              <a:t> </a:t>
            </a:r>
          </a:p>
        </p:txBody>
      </p:sp>
    </p:spTree>
  </p:cSld>
  <p:clrMapOvr>
    <a:masterClrMapping/>
  </p:clrMapOvr>
  <p:transition spd="med">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noFill/>
          <a:ln/>
        </p:spPr>
        <p:txBody>
          <a:bodyPr lIns="92075" tIns="46038" rIns="92075" bIns="46038"/>
          <a:lstStyle/>
          <a:p>
            <a:r>
              <a:rPr lang="en-US"/>
              <a:t>Efficiency of Sample Information</a:t>
            </a:r>
          </a:p>
        </p:txBody>
      </p:sp>
      <p:sp>
        <p:nvSpPr>
          <p:cNvPr id="57347" name="Rectangle 3"/>
          <p:cNvSpPr>
            <a:spLocks noGrp="1" noChangeArrowheads="1"/>
          </p:cNvSpPr>
          <p:nvPr>
            <p:ph type="body" idx="1"/>
          </p:nvPr>
        </p:nvSpPr>
        <p:spPr>
          <a:xfrm>
            <a:off x="700088" y="1117600"/>
            <a:ext cx="7886700" cy="1773238"/>
          </a:xfrm>
          <a:noFill/>
          <a:ln/>
        </p:spPr>
        <p:txBody>
          <a:bodyPr lIns="92075" tIns="46038" rIns="92075" bIns="46038"/>
          <a:lstStyle/>
          <a:p>
            <a:r>
              <a:rPr lang="en-US" u="sng"/>
              <a:t>Efficiency of sample information</a:t>
            </a:r>
            <a:r>
              <a:rPr lang="en-US"/>
              <a:t> is the ratio of EVSI to EVPI. </a:t>
            </a:r>
          </a:p>
          <a:p>
            <a:r>
              <a:rPr lang="en-US"/>
              <a:t>As the EVPI provides an upper bound for the EVSI, efficiency is always a number between 0 and 1.</a:t>
            </a:r>
          </a:p>
        </p:txBody>
      </p:sp>
    </p:spTree>
  </p:cSld>
  <p:clrMapOvr>
    <a:masterClrMapping/>
  </p:clrMapOvr>
  <p:transition spd="med">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noFill/>
          <a:ln/>
        </p:spPr>
        <p:txBody>
          <a:bodyPr lIns="92075" tIns="46038" rIns="92075" bIns="46038"/>
          <a:lstStyle/>
          <a:p>
            <a:r>
              <a:rPr lang="en-US"/>
              <a:t>Efficiency of Sample Information</a:t>
            </a:r>
          </a:p>
        </p:txBody>
      </p:sp>
      <p:sp>
        <p:nvSpPr>
          <p:cNvPr id="73731" name="Rectangle 3"/>
          <p:cNvSpPr>
            <a:spLocks noGrp="1" noChangeArrowheads="1"/>
          </p:cNvSpPr>
          <p:nvPr>
            <p:ph type="body" idx="1"/>
          </p:nvPr>
        </p:nvSpPr>
        <p:spPr>
          <a:xfrm>
            <a:off x="687388" y="1104900"/>
            <a:ext cx="8191500" cy="3068638"/>
          </a:xfrm>
          <a:noFill/>
          <a:ln/>
        </p:spPr>
        <p:txBody>
          <a:bodyPr lIns="92075" tIns="46038" rIns="92075" bIns="46038"/>
          <a:lstStyle/>
          <a:p>
            <a:pPr>
              <a:buFont typeface="Monotype Sorts" pitchFamily="2" charset="2"/>
              <a:buNone/>
            </a:pPr>
            <a:r>
              <a:rPr lang="en-US"/>
              <a:t>	The efficiency of the survey:</a:t>
            </a:r>
          </a:p>
          <a:p>
            <a:pPr>
              <a:buFont typeface="Monotype Sorts" pitchFamily="2" charset="2"/>
              <a:buNone/>
            </a:pPr>
            <a:endParaRPr lang="en-US" sz="1200"/>
          </a:p>
          <a:p>
            <a:pPr>
              <a:buFont typeface="Monotype Sorts" pitchFamily="2" charset="2"/>
              <a:buNone/>
            </a:pPr>
            <a:r>
              <a:rPr lang="en-US"/>
              <a:t>            E = (EVSI/EVPI) X 100</a:t>
            </a:r>
          </a:p>
          <a:p>
            <a:pPr>
              <a:buFont typeface="Monotype Sorts" pitchFamily="2" charset="2"/>
              <a:buNone/>
            </a:pPr>
            <a:r>
              <a:rPr lang="en-US"/>
              <a:t>               =  [($1.73 mil)/($3.20 mil)] X 100</a:t>
            </a:r>
          </a:p>
          <a:p>
            <a:pPr>
              <a:buFont typeface="Monotype Sorts" pitchFamily="2" charset="2"/>
              <a:buNone/>
            </a:pPr>
            <a:r>
              <a:rPr lang="en-US"/>
              <a:t>               =  54.1%</a:t>
            </a:r>
          </a:p>
          <a:p>
            <a:pPr>
              <a:buFont typeface="Monotype Sorts" pitchFamily="2" charset="2"/>
              <a:buNone/>
            </a:pPr>
            <a:endParaRPr lang="en-US" sz="1200"/>
          </a:p>
          <a:p>
            <a:pPr>
              <a:buFont typeface="Monotype Sorts" pitchFamily="2" charset="2"/>
              <a:buNone/>
            </a:pPr>
            <a:r>
              <a:rPr lang="en-US"/>
              <a:t>	T</a:t>
            </a:r>
            <a:r>
              <a:rPr lang="en-US">
                <a:latin typeface="Times New Roman" pitchFamily="18" charset="0"/>
                <a:cs typeface="Times New Roman" pitchFamily="18" charset="0"/>
              </a:rPr>
              <a:t>he information from the market research study is 54.1% as efficient as perfect information</a:t>
            </a:r>
            <a:r>
              <a:rPr lang="en-US"/>
              <a:t>.</a:t>
            </a:r>
          </a:p>
        </p:txBody>
      </p:sp>
    </p:spTree>
  </p:cSld>
  <p:clrMapOvr>
    <a:masterClrMapping/>
  </p:clrMapOvr>
  <p:transition spd="med">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Computing Branch Probabilities</a:t>
            </a:r>
          </a:p>
        </p:txBody>
      </p:sp>
      <p:graphicFrame>
        <p:nvGraphicFramePr>
          <p:cNvPr id="214068" name="Group 52"/>
          <p:cNvGraphicFramePr>
            <a:graphicFrameLocks noGrp="1"/>
          </p:cNvGraphicFramePr>
          <p:nvPr>
            <p:extLst>
              <p:ext uri="{D42A27DB-BD31-4B8C-83A1-F6EECF244321}">
                <p14:modId xmlns:p14="http://schemas.microsoft.com/office/powerpoint/2010/main" val="3643120000"/>
              </p:ext>
            </p:extLst>
          </p:nvPr>
        </p:nvGraphicFramePr>
        <p:xfrm>
          <a:off x="1130300" y="2501900"/>
          <a:ext cx="7277100" cy="2159000"/>
        </p:xfrm>
        <a:graphic>
          <a:graphicData uri="http://schemas.openxmlformats.org/drawingml/2006/table">
            <a:tbl>
              <a:tblPr/>
              <a:tblGrid>
                <a:gridCol w="2705100"/>
                <a:gridCol w="2120900"/>
                <a:gridCol w="2451100"/>
              </a:tblGrid>
              <a:tr h="495300">
                <a:tc>
                  <a:txBody>
                    <a:bodyPr/>
                    <a:lstStyle/>
                    <a:p>
                      <a:pPr marL="0" marR="0" lvl="0" indent="0" algn="l"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pP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Book Antiqua"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6699">
                            <a:gamma/>
                            <a:shade val="46275"/>
                            <a:invGamma/>
                          </a:srgbClr>
                        </a:gs>
                        <a:gs pos="50000">
                          <a:srgbClr val="006699"/>
                        </a:gs>
                        <a:gs pos="100000">
                          <a:srgbClr val="006699">
                            <a:gamma/>
                            <a:shade val="46275"/>
                            <a:invGamma/>
                          </a:srgbClr>
                        </a:gs>
                      </a:gsLst>
                      <a:lin ang="5400000" scaled="1"/>
                    </a:gradFill>
                  </a:tcPr>
                </a:tc>
                <a:tc gridSpan="2">
                  <a:txBody>
                    <a:bodyPr/>
                    <a:lstStyle/>
                    <a:p>
                      <a:pPr marL="0" marR="0" lvl="0" indent="0" algn="ctr"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Market Research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6699">
                            <a:gamma/>
                            <a:shade val="46275"/>
                            <a:invGamma/>
                          </a:srgbClr>
                        </a:gs>
                        <a:gs pos="50000">
                          <a:srgbClr val="006699"/>
                        </a:gs>
                        <a:gs pos="100000">
                          <a:srgbClr val="006699">
                            <a:gamma/>
                            <a:shade val="46275"/>
                            <a:invGamma/>
                          </a:srgbClr>
                        </a:gs>
                      </a:gsLst>
                      <a:lin ang="5400000" scaled="1"/>
                    </a:gradFill>
                  </a:tcPr>
                </a:tc>
                <a:tc hMerge="1">
                  <a:txBody>
                    <a:bodyPr/>
                    <a:lstStyle/>
                    <a:p>
                      <a:endParaRPr lang="en-US"/>
                    </a:p>
                  </a:txBody>
                  <a:tcPr/>
                </a:tc>
              </a:tr>
              <a:tr h="533400">
                <a:tc>
                  <a:txBody>
                    <a:bodyPr/>
                    <a:lstStyle/>
                    <a:p>
                      <a:pPr marL="0" marR="0" lvl="0" indent="0" algn="l"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  State of Nature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6699">
                            <a:gamma/>
                            <a:shade val="46275"/>
                            <a:invGamma/>
                          </a:srgbClr>
                        </a:gs>
                        <a:gs pos="50000">
                          <a:srgbClr val="006699"/>
                        </a:gs>
                        <a:gs pos="100000">
                          <a:srgbClr val="006699">
                            <a:gamma/>
                            <a:shade val="46275"/>
                            <a:invGamma/>
                          </a:srgbClr>
                        </a:gs>
                      </a:gsLst>
                      <a:lin ang="5400000" scaled="1"/>
                    </a:gradFill>
                  </a:tcPr>
                </a:tc>
                <a:tc>
                  <a:txBody>
                    <a:bodyPr/>
                    <a:lstStyle/>
                    <a:p>
                      <a:pPr marL="0" marR="0" lvl="0" indent="0" algn="l"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Book Antiqua" pitchFamily="18" charset="0"/>
                        </a:rPr>
                        <a:t>  Favorable, </a:t>
                      </a:r>
                      <a:r>
                        <a:rPr kumimoji="0" lang="en-US" sz="2400" b="0" i="1" u="none" strike="noStrike" cap="none" normalizeH="0" baseline="0" dirty="0" smtClean="0">
                          <a:ln>
                            <a:noFill/>
                          </a:ln>
                          <a:solidFill>
                            <a:schemeClr val="tx1"/>
                          </a:solidFill>
                          <a:effectLst>
                            <a:outerShdw blurRad="38100" dist="38100" dir="2700000" algn="tl">
                              <a:srgbClr val="000000"/>
                            </a:outerShdw>
                          </a:effectLst>
                          <a:latin typeface="Book Antiqua" pitchFamily="18"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6699">
                            <a:gamma/>
                            <a:shade val="46275"/>
                            <a:invGamma/>
                          </a:srgbClr>
                        </a:gs>
                        <a:gs pos="50000">
                          <a:srgbClr val="006699"/>
                        </a:gs>
                        <a:gs pos="100000">
                          <a:srgbClr val="006699">
                            <a:gamma/>
                            <a:shade val="46275"/>
                            <a:invGamma/>
                          </a:srgbClr>
                        </a:gs>
                      </a:gsLst>
                      <a:lin ang="5400000" scaled="1"/>
                    </a:gradFill>
                  </a:tcPr>
                </a:tc>
                <a:tc>
                  <a:txBody>
                    <a:bodyPr/>
                    <a:lstStyle/>
                    <a:p>
                      <a:pPr marL="0" marR="0" lvl="0" indent="0" algn="l"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 Unfavorable, </a:t>
                      </a: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U</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6699">
                            <a:gamma/>
                            <a:shade val="46275"/>
                            <a:invGamma/>
                          </a:srgbClr>
                        </a:gs>
                        <a:gs pos="50000">
                          <a:srgbClr val="006699"/>
                        </a:gs>
                        <a:gs pos="100000">
                          <a:srgbClr val="006699">
                            <a:gamma/>
                            <a:shade val="46275"/>
                            <a:invGamma/>
                          </a:srgbClr>
                        </a:gs>
                      </a:gsLst>
                      <a:lin ang="5400000" scaled="1"/>
                    </a:gradFill>
                  </a:tcPr>
                </a:tc>
              </a:tr>
              <a:tr h="571500">
                <a:tc>
                  <a:txBody>
                    <a:bodyPr/>
                    <a:lstStyle/>
                    <a:p>
                      <a:pPr marL="0" marR="0" lvl="0" indent="0" algn="l"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Strong demand, </a:t>
                      </a: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s</a:t>
                      </a:r>
                      <a:r>
                        <a:rPr kumimoji="0" lang="en-US" sz="2400" b="0" i="0" u="none" strike="noStrike" cap="none" normalizeH="0" baseline="-25000" smtClean="0">
                          <a:ln>
                            <a:noFill/>
                          </a:ln>
                          <a:solidFill>
                            <a:schemeClr val="tx1"/>
                          </a:solidFill>
                          <a:effectLst>
                            <a:outerShdw blurRad="38100" dist="38100" dir="2700000" algn="tl">
                              <a:srgbClr val="000000"/>
                            </a:outerShdw>
                          </a:effectLst>
                          <a:latin typeface="Book Antiqua"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6699">
                            <a:gamma/>
                            <a:shade val="46275"/>
                            <a:invGamma/>
                          </a:srgbClr>
                        </a:gs>
                        <a:gs pos="50000">
                          <a:srgbClr val="006699"/>
                        </a:gs>
                        <a:gs pos="100000">
                          <a:srgbClr val="006699">
                            <a:gamma/>
                            <a:shade val="46275"/>
                            <a:invGamma/>
                          </a:srgbClr>
                        </a:gs>
                      </a:gsLst>
                      <a:lin ang="5400000" scaled="1"/>
                    </a:gradFill>
                  </a:tcPr>
                </a:tc>
                <a:tc>
                  <a:txBody>
                    <a:bodyPr/>
                    <a:lstStyle/>
                    <a:p>
                      <a:pPr marL="0" marR="0" lvl="0" indent="0" algn="l"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pP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 P</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a:t>
                      </a: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F</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 </a:t>
                      </a: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s</a:t>
                      </a:r>
                      <a:r>
                        <a:rPr kumimoji="0" lang="en-US" sz="2400" b="0" i="0" u="none" strike="noStrike" cap="none" normalizeH="0" baseline="-25000" smtClean="0">
                          <a:ln>
                            <a:noFill/>
                          </a:ln>
                          <a:solidFill>
                            <a:schemeClr val="tx1"/>
                          </a:solidFill>
                          <a:effectLst>
                            <a:outerShdw blurRad="38100" dist="38100" dir="2700000" algn="tl">
                              <a:srgbClr val="000000"/>
                            </a:outerShdw>
                          </a:effectLst>
                          <a:latin typeface="Book Antiqua" pitchFamily="18" charset="0"/>
                        </a:rPr>
                        <a:t>1</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 = .90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6699">
                            <a:gamma/>
                            <a:shade val="46275"/>
                            <a:invGamma/>
                          </a:srgbClr>
                        </a:gs>
                        <a:gs pos="50000">
                          <a:srgbClr val="006699"/>
                        </a:gs>
                        <a:gs pos="100000">
                          <a:srgbClr val="006699">
                            <a:gamma/>
                            <a:shade val="46275"/>
                            <a:invGamma/>
                          </a:srgbClr>
                        </a:gs>
                      </a:gsLst>
                      <a:lin ang="5400000" scaled="1"/>
                    </a:gradFill>
                  </a:tcPr>
                </a:tc>
                <a:tc>
                  <a:txBody>
                    <a:bodyPr/>
                    <a:lstStyle/>
                    <a:p>
                      <a:pPr marL="0" marR="0" lvl="0" indent="0" algn="l"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pP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  P</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a:t>
                      </a: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U</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 </a:t>
                      </a: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s</a:t>
                      </a:r>
                      <a:r>
                        <a:rPr kumimoji="0" lang="en-US" sz="2400" b="0" i="0" u="none" strike="noStrike" cap="none" normalizeH="0" baseline="-25000" smtClean="0">
                          <a:ln>
                            <a:noFill/>
                          </a:ln>
                          <a:solidFill>
                            <a:schemeClr val="tx1"/>
                          </a:solidFill>
                          <a:effectLst>
                            <a:outerShdw blurRad="38100" dist="38100" dir="2700000" algn="tl">
                              <a:srgbClr val="000000"/>
                            </a:outerShdw>
                          </a:effectLst>
                          <a:latin typeface="Book Antiqua" pitchFamily="18" charset="0"/>
                        </a:rPr>
                        <a:t>1</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 = .10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6699">
                            <a:gamma/>
                            <a:shade val="46275"/>
                            <a:invGamma/>
                          </a:srgbClr>
                        </a:gs>
                        <a:gs pos="50000">
                          <a:srgbClr val="006699"/>
                        </a:gs>
                        <a:gs pos="100000">
                          <a:srgbClr val="006699">
                            <a:gamma/>
                            <a:shade val="46275"/>
                            <a:invGamma/>
                          </a:srgbClr>
                        </a:gs>
                      </a:gsLst>
                      <a:lin ang="5400000" scaled="1"/>
                    </a:gradFill>
                  </a:tcPr>
                </a:tc>
              </a:tr>
              <a:tr h="558800">
                <a:tc>
                  <a:txBody>
                    <a:bodyPr/>
                    <a:lstStyle/>
                    <a:p>
                      <a:pPr marL="0" marR="0" lvl="0" indent="0" algn="l"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Weak demand, </a:t>
                      </a: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s</a:t>
                      </a:r>
                      <a:r>
                        <a:rPr kumimoji="0" lang="en-US" sz="2400" b="0" i="0" u="none" strike="noStrike" cap="none" normalizeH="0" baseline="-25000" smtClean="0">
                          <a:ln>
                            <a:noFill/>
                          </a:ln>
                          <a:solidFill>
                            <a:schemeClr val="tx1"/>
                          </a:solidFill>
                          <a:effectLst>
                            <a:outerShdw blurRad="38100" dist="38100" dir="2700000" algn="tl">
                              <a:srgbClr val="000000"/>
                            </a:outerShdw>
                          </a:effectLst>
                          <a:latin typeface="Book Antiqua" pitchFamily="18" charset="0"/>
                        </a:rPr>
                        <a:t>2</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006699">
                            <a:gamma/>
                            <a:shade val="46275"/>
                            <a:invGamma/>
                          </a:srgbClr>
                        </a:gs>
                        <a:gs pos="50000">
                          <a:srgbClr val="006699"/>
                        </a:gs>
                        <a:gs pos="100000">
                          <a:srgbClr val="006699">
                            <a:gamma/>
                            <a:shade val="46275"/>
                            <a:invGamma/>
                          </a:srgbClr>
                        </a:gs>
                      </a:gsLst>
                      <a:lin ang="5400000" scaled="1"/>
                    </a:gradFill>
                  </a:tcPr>
                </a:tc>
                <a:tc>
                  <a:txBody>
                    <a:bodyPr/>
                    <a:lstStyle/>
                    <a:p>
                      <a:pPr marL="0" marR="0" lvl="0" indent="0" algn="l"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pP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 P</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a:t>
                      </a: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F</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 </a:t>
                      </a:r>
                      <a:r>
                        <a:rPr kumimoji="0" lang="en-US" sz="2400" b="0" i="1"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s</a:t>
                      </a:r>
                      <a:r>
                        <a:rPr kumimoji="0" lang="en-US" sz="2400" b="0" i="0" u="none" strike="noStrike" cap="none" normalizeH="0" baseline="-25000" smtClean="0">
                          <a:ln>
                            <a:noFill/>
                          </a:ln>
                          <a:solidFill>
                            <a:schemeClr val="tx1"/>
                          </a:solidFill>
                          <a:effectLst>
                            <a:outerShdw blurRad="38100" dist="38100" dir="2700000" algn="tl">
                              <a:srgbClr val="000000"/>
                            </a:outerShdw>
                          </a:effectLst>
                          <a:latin typeface="Book Antiqua" pitchFamily="18" charset="0"/>
                        </a:rPr>
                        <a:t>2</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Book Antiqua" pitchFamily="18" charset="0"/>
                        </a:rPr>
                        <a:t>) = .25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006699">
                            <a:gamma/>
                            <a:shade val="46275"/>
                            <a:invGamma/>
                          </a:srgbClr>
                        </a:gs>
                        <a:gs pos="50000">
                          <a:srgbClr val="006699"/>
                        </a:gs>
                        <a:gs pos="100000">
                          <a:srgbClr val="006699">
                            <a:gamma/>
                            <a:shade val="46275"/>
                            <a:invGamma/>
                          </a:srgbClr>
                        </a:gs>
                      </a:gsLst>
                      <a:lin ang="5400000" scaled="1"/>
                    </a:gradFill>
                  </a:tcPr>
                </a:tc>
                <a:tc>
                  <a:txBody>
                    <a:bodyPr/>
                    <a:lstStyle/>
                    <a:p>
                      <a:pPr marL="0" marR="0" lvl="0" indent="0" algn="l" defTabSz="914400" rtl="0" eaLnBrk="0" fontAlgn="base" latinLnBrk="0" hangingPunct="0">
                        <a:lnSpc>
                          <a:spcPct val="100000"/>
                        </a:lnSpc>
                        <a:spcBef>
                          <a:spcPct val="20000"/>
                        </a:spcBef>
                        <a:spcAft>
                          <a:spcPct val="0"/>
                        </a:spcAft>
                        <a:buClr>
                          <a:srgbClr val="66FFFF"/>
                        </a:buClr>
                        <a:buSzPct val="75000"/>
                        <a:buFont typeface="Monotype Sorts" pitchFamily="2" charset="2"/>
                        <a:buNone/>
                        <a:tabLst/>
                      </a:pPr>
                      <a:r>
                        <a:rPr kumimoji="0" lang="en-US" sz="2400" b="0" i="1" u="none" strike="noStrike" cap="none" normalizeH="0" baseline="0" dirty="0" smtClean="0">
                          <a:ln>
                            <a:noFill/>
                          </a:ln>
                          <a:solidFill>
                            <a:schemeClr val="tx1"/>
                          </a:solidFill>
                          <a:effectLst>
                            <a:outerShdw blurRad="38100" dist="38100" dir="2700000" algn="tl">
                              <a:srgbClr val="000000"/>
                            </a:outerShdw>
                          </a:effectLst>
                          <a:latin typeface="Book Antiqua" pitchFamily="18" charset="0"/>
                        </a:rPr>
                        <a:t>  P</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Book Antiqua" pitchFamily="18" charset="0"/>
                        </a:rPr>
                        <a:t>(</a:t>
                      </a:r>
                      <a:r>
                        <a:rPr kumimoji="0" lang="en-US" sz="2400" b="0" i="1" u="none" strike="noStrike" cap="none" normalizeH="0" baseline="0" dirty="0" smtClean="0">
                          <a:ln>
                            <a:noFill/>
                          </a:ln>
                          <a:solidFill>
                            <a:schemeClr val="tx1"/>
                          </a:solidFill>
                          <a:effectLst>
                            <a:outerShdw blurRad="38100" dist="38100" dir="2700000" algn="tl">
                              <a:srgbClr val="000000"/>
                            </a:outerShdw>
                          </a:effectLst>
                          <a:latin typeface="Book Antiqua" pitchFamily="18" charset="0"/>
                        </a:rPr>
                        <a:t>U</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Book Antiqua" pitchFamily="18" charset="0"/>
                        </a:rPr>
                        <a:t>| </a:t>
                      </a:r>
                      <a:r>
                        <a:rPr kumimoji="0" lang="en-US" sz="2400" b="0" i="1" u="none" strike="noStrike" cap="none" normalizeH="0" baseline="0" dirty="0" smtClean="0">
                          <a:ln>
                            <a:noFill/>
                          </a:ln>
                          <a:solidFill>
                            <a:schemeClr val="tx1"/>
                          </a:solidFill>
                          <a:effectLst>
                            <a:outerShdw blurRad="38100" dist="38100" dir="2700000" algn="tl">
                              <a:srgbClr val="000000"/>
                            </a:outerShdw>
                          </a:effectLst>
                          <a:latin typeface="Book Antiqua" pitchFamily="18" charset="0"/>
                        </a:rPr>
                        <a:t>s</a:t>
                      </a:r>
                      <a:r>
                        <a:rPr kumimoji="0" lang="en-US" sz="2400" b="0" i="0" u="none" strike="noStrike" cap="none" normalizeH="0" baseline="-25000" dirty="0" smtClean="0">
                          <a:ln>
                            <a:noFill/>
                          </a:ln>
                          <a:solidFill>
                            <a:schemeClr val="tx1"/>
                          </a:solidFill>
                          <a:effectLst>
                            <a:outerShdw blurRad="38100" dist="38100" dir="2700000" algn="tl">
                              <a:srgbClr val="000000"/>
                            </a:outerShdw>
                          </a:effectLst>
                          <a:latin typeface="Book Antiqua" pitchFamily="18" charset="0"/>
                        </a:rPr>
                        <a:t>2</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Book Antiqua" pitchFamily="18" charset="0"/>
                        </a:rPr>
                        <a:t>) = .75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006699">
                            <a:gamma/>
                            <a:shade val="46275"/>
                            <a:invGamma/>
                          </a:srgbClr>
                        </a:gs>
                        <a:gs pos="50000">
                          <a:srgbClr val="006699"/>
                        </a:gs>
                        <a:gs pos="100000">
                          <a:srgbClr val="006699">
                            <a:gamma/>
                            <a:shade val="46275"/>
                            <a:invGamma/>
                          </a:srgbClr>
                        </a:gs>
                      </a:gsLst>
                      <a:lin ang="5400000" scaled="1"/>
                    </a:gradFill>
                  </a:tcPr>
                </a:tc>
              </a:tr>
            </a:tbl>
          </a:graphicData>
        </a:graphic>
      </p:graphicFrame>
      <p:sp>
        <p:nvSpPr>
          <p:cNvPr id="214069" name="Rectangle 53"/>
          <p:cNvSpPr>
            <a:spLocks noChangeArrowheads="1"/>
          </p:cNvSpPr>
          <p:nvPr/>
        </p:nvSpPr>
        <p:spPr bwMode="auto">
          <a:xfrm>
            <a:off x="700088" y="1117600"/>
            <a:ext cx="7886700" cy="1316038"/>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We will need conditional probabilities for all sample outcomes given all states of nature, that is, </a:t>
            </a:r>
            <a:r>
              <a:rPr lang="en-US" sz="2400" i="1">
                <a:effectLst>
                  <a:outerShdw blurRad="38100" dist="38100" dir="2700000" algn="tl">
                    <a:srgbClr val="000000"/>
                  </a:outerShdw>
                </a:effectLst>
                <a:cs typeface="Times New Roman" pitchFamily="18" charset="0"/>
              </a:rPr>
              <a:t>P</a:t>
            </a:r>
            <a:r>
              <a:rPr lang="en-US" sz="2400">
                <a:effectLst>
                  <a:outerShdw blurRad="38100" dist="38100" dir="2700000" algn="tl">
                    <a:srgbClr val="000000"/>
                  </a:outerShdw>
                </a:effectLst>
                <a:cs typeface="Times New Roman" pitchFamily="18" charset="0"/>
              </a:rPr>
              <a:t>(</a:t>
            </a:r>
            <a:r>
              <a:rPr lang="en-US" sz="2400" i="1">
                <a:effectLst>
                  <a:outerShdw blurRad="38100" dist="38100" dir="2700000" algn="tl">
                    <a:srgbClr val="000000"/>
                  </a:outerShdw>
                </a:effectLst>
                <a:cs typeface="Times New Roman" pitchFamily="18" charset="0"/>
              </a:rPr>
              <a:t>F</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s</a:t>
            </a:r>
            <a:r>
              <a:rPr lang="en-US" sz="2400" baseline="-30000">
                <a:effectLst>
                  <a:outerShdw blurRad="38100" dist="38100" dir="2700000" algn="tl">
                    <a:srgbClr val="000000"/>
                  </a:outerShdw>
                </a:effectLst>
                <a:cs typeface="Times New Roman" pitchFamily="18" charset="0"/>
              </a:rPr>
              <a:t>1</a:t>
            </a:r>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P</a:t>
            </a:r>
            <a:r>
              <a:rPr lang="en-US" sz="2400">
                <a:effectLst>
                  <a:outerShdw blurRad="38100" dist="38100" dir="2700000" algn="tl">
                    <a:srgbClr val="000000"/>
                  </a:outerShdw>
                </a:effectLst>
                <a:cs typeface="Times New Roman" pitchFamily="18" charset="0"/>
              </a:rPr>
              <a:t>(</a:t>
            </a:r>
            <a:r>
              <a:rPr lang="en-US" sz="2400" i="1">
                <a:effectLst>
                  <a:outerShdw blurRad="38100" dist="38100" dir="2700000" algn="tl">
                    <a:srgbClr val="000000"/>
                  </a:outerShdw>
                </a:effectLst>
                <a:cs typeface="Times New Roman" pitchFamily="18" charset="0"/>
              </a:rPr>
              <a:t>F</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s</a:t>
            </a:r>
            <a:r>
              <a:rPr lang="en-US" sz="2400" baseline="-30000">
                <a:effectLst>
                  <a:outerShdw blurRad="38100" dist="38100" dir="2700000" algn="tl">
                    <a:srgbClr val="000000"/>
                  </a:outerShdw>
                </a:effectLst>
                <a:cs typeface="Times New Roman" pitchFamily="18" charset="0"/>
              </a:rPr>
              <a:t>2</a:t>
            </a:r>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P</a:t>
            </a:r>
            <a:r>
              <a:rPr lang="en-US" sz="2400">
                <a:effectLst>
                  <a:outerShdw blurRad="38100" dist="38100" dir="2700000" algn="tl">
                    <a:srgbClr val="000000"/>
                  </a:outerShdw>
                </a:effectLst>
                <a:cs typeface="Times New Roman" pitchFamily="18" charset="0"/>
              </a:rPr>
              <a:t>(</a:t>
            </a:r>
            <a:r>
              <a:rPr lang="en-US" sz="2400" i="1">
                <a:effectLst>
                  <a:outerShdw blurRad="38100" dist="38100" dir="2700000" algn="tl">
                    <a:srgbClr val="000000"/>
                  </a:outerShdw>
                </a:effectLst>
                <a:cs typeface="Times New Roman" pitchFamily="18" charset="0"/>
              </a:rPr>
              <a:t>U</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s</a:t>
            </a:r>
            <a:r>
              <a:rPr lang="en-US" sz="2400" baseline="-30000">
                <a:effectLst>
                  <a:outerShdw blurRad="38100" dist="38100" dir="2700000" algn="tl">
                    <a:srgbClr val="000000"/>
                  </a:outerShdw>
                </a:effectLst>
                <a:cs typeface="Times New Roman" pitchFamily="18" charset="0"/>
              </a:rPr>
              <a:t>1</a:t>
            </a:r>
            <a:r>
              <a:rPr lang="en-US" sz="2400">
                <a:effectLst>
                  <a:outerShdw blurRad="38100" dist="38100" dir="2700000" algn="tl">
                    <a:srgbClr val="000000"/>
                  </a:outerShdw>
                </a:effectLst>
                <a:cs typeface="Times New Roman" pitchFamily="18" charset="0"/>
              </a:rPr>
              <a:t>), and </a:t>
            </a:r>
            <a:r>
              <a:rPr lang="en-US" sz="2400" i="1">
                <a:effectLst>
                  <a:outerShdw blurRad="38100" dist="38100" dir="2700000" algn="tl">
                    <a:srgbClr val="000000"/>
                  </a:outerShdw>
                </a:effectLst>
                <a:cs typeface="Times New Roman" pitchFamily="18" charset="0"/>
              </a:rPr>
              <a:t>P</a:t>
            </a:r>
            <a:r>
              <a:rPr lang="en-US" sz="2400">
                <a:effectLst>
                  <a:outerShdw blurRad="38100" dist="38100" dir="2700000" algn="tl">
                    <a:srgbClr val="000000"/>
                  </a:outerShdw>
                </a:effectLst>
                <a:cs typeface="Times New Roman" pitchFamily="18" charset="0"/>
              </a:rPr>
              <a:t>(</a:t>
            </a:r>
            <a:r>
              <a:rPr lang="en-US" sz="2400" i="1">
                <a:effectLst>
                  <a:outerShdw blurRad="38100" dist="38100" dir="2700000" algn="tl">
                    <a:srgbClr val="000000"/>
                  </a:outerShdw>
                </a:effectLst>
                <a:cs typeface="Times New Roman" pitchFamily="18" charset="0"/>
              </a:rPr>
              <a:t>U</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s</a:t>
            </a:r>
            <a:r>
              <a:rPr lang="en-US" sz="2400" baseline="-30000">
                <a:effectLst>
                  <a:outerShdw blurRad="38100" dist="38100" dir="2700000" algn="tl">
                    <a:srgbClr val="000000"/>
                  </a:outerShdw>
                </a:effectLst>
                <a:cs typeface="Times New Roman" pitchFamily="18" charset="0"/>
              </a:rPr>
              <a:t>2</a:t>
            </a:r>
            <a:r>
              <a:rPr lang="en-US" sz="2400">
                <a:effectLst>
                  <a:outerShdw blurRad="38100" dist="38100" dir="2700000" algn="tl">
                    <a:srgbClr val="000000"/>
                  </a:outerShdw>
                </a:effectLst>
                <a:cs typeface="Times New Roman" pitchFamily="18" charset="0"/>
              </a:rPr>
              <a:t>).</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Computing Branch Probabilities</a:t>
            </a:r>
          </a:p>
        </p:txBody>
      </p:sp>
      <p:sp>
        <p:nvSpPr>
          <p:cNvPr id="176131" name="Rectangle 3"/>
          <p:cNvSpPr>
            <a:spLocks noChangeArrowheads="1"/>
          </p:cNvSpPr>
          <p:nvPr/>
        </p:nvSpPr>
        <p:spPr bwMode="auto">
          <a:xfrm>
            <a:off x="698500" y="1109663"/>
            <a:ext cx="8101013" cy="2560637"/>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Branch (Posterior) Probabilities Calculation</a:t>
            </a:r>
            <a:r>
              <a:rPr lang="en-US" sz="2400">
                <a:solidFill>
                  <a:schemeClr val="tx2"/>
                </a:solidFill>
                <a:effectLst>
                  <a:outerShdw blurRad="38100" dist="38100" dir="2700000" algn="tl">
                    <a:srgbClr val="000000"/>
                  </a:outerShdw>
                </a:effectLst>
              </a:rPr>
              <a:t>            </a:t>
            </a:r>
          </a:p>
          <a:p>
            <a:pPr marL="742950" lvl="1" indent="-285750" algn="l">
              <a:spcBef>
                <a:spcPct val="20000"/>
              </a:spcBef>
              <a:buClr>
                <a:srgbClr val="66FFFF"/>
              </a:buClr>
              <a:buSzPct val="125000"/>
              <a:buFontTx/>
              <a:buChar char="•"/>
            </a:pPr>
            <a:r>
              <a:rPr lang="en-US" sz="2400">
                <a:solidFill>
                  <a:srgbClr val="66FFFF"/>
                </a:solidFill>
                <a:effectLst>
                  <a:outerShdw blurRad="38100" dist="38100" dir="2700000" algn="tl">
                    <a:srgbClr val="000000"/>
                  </a:outerShdw>
                </a:effectLst>
              </a:rPr>
              <a:t>Step 1:</a:t>
            </a:r>
          </a:p>
          <a:p>
            <a:pPr marL="742950" lvl="1" indent="-285750" algn="l">
              <a:spcBef>
                <a:spcPct val="20000"/>
              </a:spcBef>
              <a:buClr>
                <a:srgbClr val="66FFFF"/>
              </a:buClr>
              <a:buSzPct val="125000"/>
            </a:pPr>
            <a:r>
              <a:rPr lang="en-US" sz="2400">
                <a:effectLst>
                  <a:outerShdw blurRad="38100" dist="38100" dir="2700000" algn="tl">
                    <a:srgbClr val="000000"/>
                  </a:outerShdw>
                </a:effectLst>
              </a:rPr>
              <a:t>		    For each state of nature, multiply the prior probability by its conditional probability for the indicator -- this gives the </a:t>
            </a:r>
            <a:r>
              <a:rPr lang="en-US" sz="2400" u="sng">
                <a:effectLst>
                  <a:outerShdw blurRad="38100" dist="38100" dir="2700000" algn="tl">
                    <a:srgbClr val="000000"/>
                  </a:outerShdw>
                </a:effectLst>
              </a:rPr>
              <a:t>joint probabilities</a:t>
            </a:r>
            <a:r>
              <a:rPr lang="en-US" sz="2400">
                <a:effectLst>
                  <a:outerShdw blurRad="38100" dist="38100" dir="2700000" algn="tl">
                    <a:srgbClr val="000000"/>
                  </a:outerShdw>
                </a:effectLst>
              </a:rPr>
              <a:t> for the states and indicator.</a:t>
            </a:r>
          </a:p>
        </p:txBody>
      </p:sp>
    </p:spTree>
  </p:cSld>
  <p:clrMapOvr>
    <a:masterClrMapping/>
  </p:clrMapOvr>
  <p:transition>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Computing Branch Probabilities</a:t>
            </a:r>
          </a:p>
        </p:txBody>
      </p:sp>
      <p:sp>
        <p:nvSpPr>
          <p:cNvPr id="177155" name="Rectangle 3"/>
          <p:cNvSpPr>
            <a:spLocks noChangeArrowheads="1"/>
          </p:cNvSpPr>
          <p:nvPr/>
        </p:nvSpPr>
        <p:spPr bwMode="auto">
          <a:xfrm>
            <a:off x="698500" y="1109663"/>
            <a:ext cx="7974013" cy="3386137"/>
          </a:xfrm>
          <a:prstGeom prst="rect">
            <a:avLst/>
          </a:prstGeom>
          <a:noFill/>
          <a:ln w="12700">
            <a:noFill/>
            <a:miter lim="800000"/>
            <a:headEnd/>
            <a:tailEnd/>
          </a:ln>
          <a:effectLst/>
        </p:spPr>
        <p:txBody>
          <a:bodyPr lIns="92075" tIns="46038" rIns="92075" bIns="46038"/>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Branch (Posterior) Probabilities Calculation</a:t>
            </a:r>
            <a:r>
              <a:rPr lang="en-US" sz="2400">
                <a:solidFill>
                  <a:schemeClr val="tx2"/>
                </a:solidFill>
                <a:effectLst>
                  <a:outerShdw blurRad="38100" dist="38100" dir="2700000" algn="tl">
                    <a:srgbClr val="000000"/>
                  </a:outerShdw>
                </a:effectLst>
              </a:rPr>
              <a:t>            </a:t>
            </a:r>
          </a:p>
          <a:p>
            <a:pPr marL="742950" lvl="1" indent="-285750" algn="l">
              <a:spcBef>
                <a:spcPct val="20000"/>
              </a:spcBef>
              <a:buClr>
                <a:srgbClr val="66FFFF"/>
              </a:buClr>
              <a:buSzPct val="125000"/>
              <a:buFontTx/>
              <a:buChar char="•"/>
            </a:pPr>
            <a:r>
              <a:rPr lang="en-US" sz="2400">
                <a:solidFill>
                  <a:srgbClr val="66FFFF"/>
                </a:solidFill>
                <a:effectLst>
                  <a:outerShdw blurRad="38100" dist="38100" dir="2700000" algn="tl">
                    <a:srgbClr val="000000"/>
                  </a:outerShdw>
                </a:effectLst>
              </a:rPr>
              <a:t>Step 2:</a:t>
            </a:r>
            <a:r>
              <a:rPr lang="en-US" sz="2400">
                <a:solidFill>
                  <a:schemeClr val="tx2"/>
                </a:solidFill>
                <a:effectLst>
                  <a:outerShdw blurRad="38100" dist="38100" dir="2700000" algn="tl">
                    <a:srgbClr val="000000"/>
                  </a:outerShdw>
                </a:effectLst>
              </a:rPr>
              <a:t>    </a:t>
            </a:r>
          </a:p>
          <a:p>
            <a:pPr marL="742950" lvl="1" indent="-285750" algn="l">
              <a:spcBef>
                <a:spcPct val="20000"/>
              </a:spcBef>
              <a:buClr>
                <a:srgbClr val="66FFFF"/>
              </a:buClr>
              <a:buSzPct val="125000"/>
            </a:pPr>
            <a:r>
              <a:rPr lang="en-US" sz="2400">
                <a:effectLst>
                  <a:outerShdw blurRad="38100" dist="38100" dir="2700000" algn="tl">
                    <a:srgbClr val="000000"/>
                  </a:outerShdw>
                </a:effectLst>
              </a:rPr>
              <a:t>		    Sum these joint probabilities over all states -- this gives the </a:t>
            </a:r>
            <a:r>
              <a:rPr lang="en-US" sz="2400" u="sng">
                <a:effectLst>
                  <a:outerShdw blurRad="38100" dist="38100" dir="2700000" algn="tl">
                    <a:srgbClr val="000000"/>
                  </a:outerShdw>
                </a:effectLst>
              </a:rPr>
              <a:t>marginal probability</a:t>
            </a:r>
            <a:r>
              <a:rPr lang="en-US" sz="2400">
                <a:effectLst>
                  <a:outerShdw blurRad="38100" dist="38100" dir="2700000" algn="tl">
                    <a:srgbClr val="000000"/>
                  </a:outerShdw>
                </a:effectLst>
              </a:rPr>
              <a:t> for the indicator.</a:t>
            </a:r>
          </a:p>
          <a:p>
            <a:pPr marL="742950" lvl="1" indent="-285750" algn="l">
              <a:spcBef>
                <a:spcPct val="20000"/>
              </a:spcBef>
              <a:buClr>
                <a:srgbClr val="66FFFF"/>
              </a:buClr>
              <a:buSzPct val="125000"/>
              <a:buFontTx/>
              <a:buChar char="•"/>
            </a:pPr>
            <a:r>
              <a:rPr lang="en-US" sz="2400">
                <a:solidFill>
                  <a:srgbClr val="66FFFF"/>
                </a:solidFill>
                <a:effectLst>
                  <a:outerShdw blurRad="38100" dist="38100" dir="2700000" algn="tl">
                    <a:srgbClr val="000000"/>
                  </a:outerShdw>
                </a:effectLst>
              </a:rPr>
              <a:t>Step 3:</a:t>
            </a:r>
            <a:r>
              <a:rPr lang="en-US" sz="2400">
                <a:solidFill>
                  <a:schemeClr val="tx2"/>
                </a:solidFill>
                <a:effectLst>
                  <a:outerShdw blurRad="38100" dist="38100" dir="2700000" algn="tl">
                    <a:srgbClr val="000000"/>
                  </a:outerShdw>
                </a:effectLst>
              </a:rPr>
              <a:t>    </a:t>
            </a:r>
          </a:p>
          <a:p>
            <a:pPr marL="742950" lvl="1" indent="-285750" algn="l">
              <a:spcBef>
                <a:spcPct val="20000"/>
              </a:spcBef>
              <a:buClr>
                <a:srgbClr val="66FFFF"/>
              </a:buClr>
              <a:buSzPct val="125000"/>
            </a:pPr>
            <a:r>
              <a:rPr lang="en-US" sz="2400">
                <a:effectLst>
                  <a:outerShdw blurRad="38100" dist="38100" dir="2700000" algn="tl">
                    <a:srgbClr val="000000"/>
                  </a:outerShdw>
                </a:effectLst>
              </a:rPr>
              <a:t>		    For each state, divide its joint probability by the marginal probability for the indicator -- this gives the posterior probability distribution.</a:t>
            </a:r>
          </a:p>
        </p:txBody>
      </p:sp>
    </p:spTree>
  </p:cSld>
  <p:clrMapOvr>
    <a:masterClrMapping/>
  </p:clrMapOvr>
  <p:transition>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831850" y="211138"/>
            <a:ext cx="7475538" cy="5095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Bayes’ Theorem and Posterior Probabilities</a:t>
            </a:r>
          </a:p>
        </p:txBody>
      </p:sp>
      <p:sp>
        <p:nvSpPr>
          <p:cNvPr id="196611" name="Rectangle 3"/>
          <p:cNvSpPr>
            <a:spLocks noChangeArrowheads="1"/>
          </p:cNvSpPr>
          <p:nvPr/>
        </p:nvSpPr>
        <p:spPr bwMode="auto">
          <a:xfrm>
            <a:off x="698500" y="1135063"/>
            <a:ext cx="8005763" cy="4497387"/>
          </a:xfrm>
          <a:prstGeom prst="rect">
            <a:avLst/>
          </a:prstGeom>
          <a:noFill/>
          <a:ln w="12700">
            <a:noFill/>
            <a:miter lim="800000"/>
            <a:headEnd/>
            <a:tailEnd/>
          </a:ln>
          <a:effectLst/>
        </p:spPr>
        <p:txBody>
          <a:bodyPr lIns="92075" tIns="46038" rIns="92075" bIns="46038"/>
          <a:lstStyle/>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Knowledge of sample (survey) information can be used to revise the probability estimates for the states of nature.  </a:t>
            </a:r>
          </a:p>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Prior to obtaining this information, the probability estimates for the states of nature are called </a:t>
            </a:r>
            <a:r>
              <a:rPr lang="en-US" sz="2400" u="sng">
                <a:effectLst>
                  <a:outerShdw blurRad="38100" dist="38100" dir="2700000" algn="tl">
                    <a:srgbClr val="000000"/>
                  </a:outerShdw>
                </a:effectLst>
              </a:rPr>
              <a:t>prior probabilities</a:t>
            </a:r>
            <a:r>
              <a:rPr lang="en-US" sz="2400">
                <a:effectLst>
                  <a:outerShdw blurRad="38100" dist="38100" dir="2700000" algn="tl">
                    <a:srgbClr val="000000"/>
                  </a:outerShdw>
                </a:effectLst>
              </a:rPr>
              <a:t>. </a:t>
            </a:r>
          </a:p>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With knowledge of </a:t>
            </a:r>
            <a:r>
              <a:rPr lang="en-US" sz="2400" u="sng">
                <a:effectLst>
                  <a:outerShdw blurRad="38100" dist="38100" dir="2700000" algn="tl">
                    <a:srgbClr val="000000"/>
                  </a:outerShdw>
                </a:effectLst>
              </a:rPr>
              <a:t>conditional probabilities</a:t>
            </a:r>
            <a:r>
              <a:rPr lang="en-US" sz="2400">
                <a:effectLst>
                  <a:outerShdw blurRad="38100" dist="38100" dir="2700000" algn="tl">
                    <a:srgbClr val="000000"/>
                  </a:outerShdw>
                </a:effectLst>
              </a:rPr>
              <a:t> for the outcomes or indicators of the sample or survey information, these prior probabilities can be revised by employing </a:t>
            </a:r>
            <a:r>
              <a:rPr lang="en-US" sz="2400" u="sng">
                <a:effectLst>
                  <a:outerShdw blurRad="38100" dist="38100" dir="2700000" algn="tl">
                    <a:srgbClr val="000000"/>
                  </a:outerShdw>
                </a:effectLst>
              </a:rPr>
              <a:t>Bayes' Theorem</a:t>
            </a:r>
            <a:r>
              <a:rPr lang="en-US" sz="2400">
                <a:effectLst>
                  <a:outerShdw blurRad="38100" dist="38100" dir="2700000" algn="tl">
                    <a:srgbClr val="000000"/>
                  </a:outerShdw>
                </a:effectLst>
              </a:rPr>
              <a:t>.  </a:t>
            </a:r>
          </a:p>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 outcomes of this analysis are called </a:t>
            </a:r>
            <a:r>
              <a:rPr lang="en-US" sz="2400" u="sng">
                <a:effectLst>
                  <a:outerShdw blurRad="38100" dist="38100" dir="2700000" algn="tl">
                    <a:srgbClr val="000000"/>
                  </a:outerShdw>
                </a:effectLst>
              </a:rPr>
              <a:t>posterior probabilities</a:t>
            </a:r>
            <a:r>
              <a:rPr lang="en-US" sz="2400">
                <a:effectLst>
                  <a:outerShdw blurRad="38100" dist="38100" dir="2700000" algn="tl">
                    <a:srgbClr val="000000"/>
                  </a:outerShdw>
                </a:effectLst>
              </a:rPr>
              <a:t> or </a:t>
            </a:r>
            <a:r>
              <a:rPr lang="en-US" sz="2400" u="sng">
                <a:effectLst>
                  <a:outerShdw blurRad="38100" dist="38100" dir="2700000" algn="tl">
                    <a:srgbClr val="000000"/>
                  </a:outerShdw>
                </a:effectLst>
              </a:rPr>
              <a:t>branch probabilities</a:t>
            </a:r>
            <a:r>
              <a:rPr lang="en-US" sz="2400">
                <a:effectLst>
                  <a:outerShdw blurRad="38100" dist="38100" dir="2700000" algn="tl">
                    <a:srgbClr val="000000"/>
                  </a:outerShdw>
                </a:effectLst>
              </a:rPr>
              <a:t> for decision trees.</a:t>
            </a:r>
          </a:p>
        </p:txBody>
      </p:sp>
    </p:spTree>
  </p:cSld>
  <p:clrMapOvr>
    <a:masterClrMapping/>
  </p:clrMapOvr>
  <p:transition>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Posterior Probabilities</a:t>
            </a:r>
          </a:p>
        </p:txBody>
      </p:sp>
      <p:sp>
        <p:nvSpPr>
          <p:cNvPr id="197635" name="Rectangle 3"/>
          <p:cNvSpPr>
            <a:spLocks noChangeArrowheads="1"/>
          </p:cNvSpPr>
          <p:nvPr/>
        </p:nvSpPr>
        <p:spPr bwMode="auto">
          <a:xfrm>
            <a:off x="463550" y="1282700"/>
            <a:ext cx="8248650" cy="35941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97636" name="Rectangle 4"/>
          <p:cNvSpPr>
            <a:spLocks noChangeArrowheads="1"/>
          </p:cNvSpPr>
          <p:nvPr/>
        </p:nvSpPr>
        <p:spPr bwMode="auto">
          <a:xfrm>
            <a:off x="598488" y="762000"/>
            <a:ext cx="8089900" cy="4033838"/>
          </a:xfrm>
          <a:prstGeom prst="rect">
            <a:avLst/>
          </a:prstGeom>
          <a:noFill/>
          <a:ln w="12700">
            <a:noFill/>
            <a:miter lim="800000"/>
            <a:headEnd/>
            <a:tailEnd/>
          </a:ln>
          <a:effectLst/>
        </p:spPr>
        <p:txBody>
          <a:bodyPr lIns="92075" tIns="46038" rIns="92075" bIns="46038"/>
          <a:lstStyle/>
          <a:p>
            <a:pPr algn="l">
              <a:spcBef>
                <a:spcPct val="20000"/>
              </a:spcBef>
              <a:buClr>
                <a:srgbClr val="66FFFF"/>
              </a:buClr>
              <a:buSzPct val="75000"/>
              <a:buFont typeface="Monotype Sorts" pitchFamily="2" charset="2"/>
              <a:buNone/>
            </a:pPr>
            <a:endParaRPr lang="en-US" sz="2400">
              <a:solidFill>
                <a:srgbClr val="66FFFF"/>
              </a:solidFill>
              <a:effectLst>
                <a:outerShdw blurRad="38100" dist="38100" dir="2700000" algn="tl">
                  <a:srgbClr val="000000"/>
                </a:outerShdw>
              </a:effectLst>
            </a:endParaRPr>
          </a:p>
          <a:p>
            <a:pPr algn="l">
              <a:spcBef>
                <a:spcPct val="20000"/>
              </a:spcBef>
              <a:buClr>
                <a:srgbClr val="66FFFF"/>
              </a:buClr>
              <a:buSzPct val="75000"/>
              <a:buFont typeface="Monotype Sorts" pitchFamily="2" charset="2"/>
              <a:buNone/>
            </a:pPr>
            <a:endParaRPr lang="en-US" sz="1000">
              <a:solidFill>
                <a:schemeClr val="tx2"/>
              </a:solidFill>
              <a:effectLst>
                <a:outerShdw blurRad="38100" dist="38100" dir="2700000" algn="tl">
                  <a:srgbClr val="000000"/>
                </a:outerShdw>
              </a:effectLst>
            </a:endParaRPr>
          </a:p>
          <a:p>
            <a:pPr>
              <a:spcBef>
                <a:spcPct val="20000"/>
              </a:spcBef>
              <a:buClr>
                <a:srgbClr val="66FFFF"/>
              </a:buClr>
              <a:buSzPct val="75000"/>
              <a:buFont typeface="Monotype Sorts" pitchFamily="2" charset="2"/>
              <a:buNone/>
            </a:pPr>
            <a:r>
              <a:rPr lang="en-US" sz="2400" u="sng">
                <a:effectLst>
                  <a:outerShdw blurRad="38100" dist="38100" dir="2700000" algn="tl">
                    <a:srgbClr val="000000"/>
                  </a:outerShdw>
                </a:effectLst>
              </a:rPr>
              <a:t>Favorable</a:t>
            </a:r>
          </a:p>
          <a:p>
            <a:pPr>
              <a:spcBef>
                <a:spcPct val="20000"/>
              </a:spcBef>
              <a:buClr>
                <a:srgbClr val="66FFFF"/>
              </a:buClr>
              <a:buSzPct val="75000"/>
              <a:buFont typeface="Monotype Sorts" pitchFamily="2" charset="2"/>
              <a:buNone/>
            </a:pPr>
            <a:endParaRPr lang="en-US" sz="600">
              <a:effectLst>
                <a:outerShdw blurRad="38100" dist="38100" dir="2700000" algn="tl">
                  <a:srgbClr val="000000"/>
                </a:outerShdw>
              </a:effectLst>
            </a:endParaRPr>
          </a:p>
          <a:p>
            <a:pPr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State of        Prior       Conditional        Joint          Posterior</a:t>
            </a:r>
          </a:p>
          <a:p>
            <a:pPr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Nature   Probability   Probability   Probability   Probability</a:t>
            </a:r>
          </a:p>
          <a:p>
            <a:pPr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s</a:t>
            </a:r>
            <a:r>
              <a:rPr lang="en-US" sz="2400" i="1" baseline="-25000">
                <a:effectLst>
                  <a:outerShdw blurRad="38100" dist="38100" dir="2700000" algn="tl">
                    <a:srgbClr val="000000"/>
                  </a:outerShdw>
                </a:effectLst>
              </a:rPr>
              <a:t>j</a:t>
            </a:r>
            <a:r>
              <a:rPr lang="en-US" sz="2400" i="1">
                <a:effectLst>
                  <a:outerShdw blurRad="38100" dist="38100" dir="2700000" algn="tl">
                    <a:srgbClr val="000000"/>
                  </a:outerShdw>
                </a:effectLst>
              </a:rPr>
              <a:t>              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s</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F</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s</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F </a:t>
            </a:r>
            <a:r>
              <a:rPr lang="en-US" sz="2400">
                <a:effectLst>
                  <a:outerShdw blurRad="38100" dist="38100" dir="2700000" algn="tl">
                    <a:srgbClr val="000000"/>
                  </a:outerShdw>
                </a:effectLst>
                <a:latin typeface="MT Extra" pitchFamily="18" charset="2"/>
              </a:rPr>
              <a:t>I</a:t>
            </a: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s</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s</a:t>
            </a:r>
            <a:r>
              <a:rPr lang="en-US" sz="2400" i="1" baseline="-25000">
                <a:effectLst>
                  <a:outerShdw blurRad="38100" dist="38100" dir="2700000" algn="tl">
                    <a:srgbClr val="000000"/>
                  </a:outerShdw>
                </a:effectLst>
              </a:rPr>
              <a:t>j</a:t>
            </a:r>
            <a:r>
              <a:rPr lang="en-US" sz="2400" i="1">
                <a:effectLst>
                  <a:outerShdw blurRad="38100" dist="38100" dir="2700000" algn="tl">
                    <a:srgbClr val="000000"/>
                  </a:outerShdw>
                </a:effectLst>
              </a:rPr>
              <a:t> </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F</a:t>
            </a:r>
            <a:r>
              <a:rPr lang="en-US" sz="2400">
                <a:effectLst>
                  <a:outerShdw blurRad="38100" dist="38100" dir="2700000" algn="tl">
                    <a:srgbClr val="000000"/>
                  </a:outerShdw>
                </a:effectLst>
              </a:rPr>
              <a:t>)</a:t>
            </a:r>
            <a:endParaRPr lang="en-US" sz="2400" baseline="-25000">
              <a:effectLst>
                <a:outerShdw blurRad="38100" dist="38100" dir="2700000" algn="tl">
                  <a:srgbClr val="000000"/>
                </a:outerShdw>
              </a:effectLst>
            </a:endParaRPr>
          </a:p>
          <a:p>
            <a:pPr algn="l">
              <a:lnSpc>
                <a:spcPct val="90000"/>
              </a:lnSpc>
              <a:spcBef>
                <a:spcPct val="20000"/>
              </a:spcBef>
              <a:buClr>
                <a:srgbClr val="66FFFF"/>
              </a:buClr>
              <a:buSzPct val="75000"/>
              <a:buFont typeface="Monotype Sorts" pitchFamily="2" charset="2"/>
              <a:buNone/>
            </a:pPr>
            <a:endParaRPr lang="en-US" sz="2400" i="1" baseline="-25000">
              <a:effectLst>
                <a:outerShdw blurRad="38100" dist="38100" dir="2700000" algn="tl">
                  <a:srgbClr val="000000"/>
                </a:outerShdw>
              </a:effectLst>
            </a:endParaRPr>
          </a:p>
          <a:p>
            <a:pPr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0.8                  0.90              0.72               0.94</a:t>
            </a:r>
          </a:p>
          <a:p>
            <a:pPr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0.2                  0.25              </a:t>
            </a:r>
            <a:r>
              <a:rPr lang="en-US" sz="2400" u="sng">
                <a:effectLst>
                  <a:outerShdw blurRad="38100" dist="38100" dir="2700000" algn="tl">
                    <a:srgbClr val="000000"/>
                  </a:outerShdw>
                </a:effectLst>
              </a:rPr>
              <a:t>0.05</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0.06</a:t>
            </a:r>
            <a:endParaRPr lang="en-US" sz="2400">
              <a:effectLst>
                <a:outerShdw blurRad="38100" dist="38100" dir="2700000" algn="tl">
                  <a:srgbClr val="000000"/>
                </a:outerShdw>
              </a:effectLst>
            </a:endParaRPr>
          </a:p>
          <a:p>
            <a:pPr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(favorable) =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F</a:t>
            </a:r>
            <a:r>
              <a:rPr lang="en-US" sz="2400">
                <a:effectLst>
                  <a:outerShdw blurRad="38100" dist="38100" dir="2700000" algn="tl">
                    <a:srgbClr val="000000"/>
                  </a:outerShdw>
                </a:effectLst>
              </a:rPr>
              <a:t>) =  0.77                1.00</a:t>
            </a:r>
          </a:p>
        </p:txBody>
      </p:sp>
      <p:sp>
        <p:nvSpPr>
          <p:cNvPr id="197637" name="Line 5"/>
          <p:cNvSpPr>
            <a:spLocks noChangeShapeType="1"/>
          </p:cNvSpPr>
          <p:nvPr/>
        </p:nvSpPr>
        <p:spPr bwMode="auto">
          <a:xfrm>
            <a:off x="685800" y="3251200"/>
            <a:ext cx="1054100" cy="0"/>
          </a:xfrm>
          <a:prstGeom prst="line">
            <a:avLst/>
          </a:prstGeom>
          <a:noFill/>
          <a:ln w="12700">
            <a:solidFill>
              <a:schemeClr val="tx1"/>
            </a:solidFill>
            <a:round/>
            <a:headEnd/>
            <a:tailEnd/>
          </a:ln>
          <a:effectLst/>
        </p:spPr>
        <p:txBody>
          <a:bodyPr/>
          <a:lstStyle/>
          <a:p>
            <a:endParaRPr lang="en-US"/>
          </a:p>
        </p:txBody>
      </p:sp>
      <p:sp>
        <p:nvSpPr>
          <p:cNvPr id="197638" name="Line 6"/>
          <p:cNvSpPr>
            <a:spLocks noChangeShapeType="1"/>
          </p:cNvSpPr>
          <p:nvPr/>
        </p:nvSpPr>
        <p:spPr bwMode="auto">
          <a:xfrm>
            <a:off x="1917700" y="3251200"/>
            <a:ext cx="1346200" cy="0"/>
          </a:xfrm>
          <a:prstGeom prst="line">
            <a:avLst/>
          </a:prstGeom>
          <a:noFill/>
          <a:ln w="12700">
            <a:solidFill>
              <a:schemeClr val="tx1"/>
            </a:solidFill>
            <a:round/>
            <a:headEnd/>
            <a:tailEnd/>
          </a:ln>
          <a:effectLst/>
        </p:spPr>
        <p:txBody>
          <a:bodyPr/>
          <a:lstStyle/>
          <a:p>
            <a:endParaRPr lang="en-US"/>
          </a:p>
        </p:txBody>
      </p:sp>
      <p:sp>
        <p:nvSpPr>
          <p:cNvPr id="197639" name="Line 7"/>
          <p:cNvSpPr>
            <a:spLocks noChangeShapeType="1"/>
          </p:cNvSpPr>
          <p:nvPr/>
        </p:nvSpPr>
        <p:spPr bwMode="auto">
          <a:xfrm>
            <a:off x="3594100" y="3251200"/>
            <a:ext cx="1473200" cy="0"/>
          </a:xfrm>
          <a:prstGeom prst="line">
            <a:avLst/>
          </a:prstGeom>
          <a:noFill/>
          <a:ln w="12700">
            <a:solidFill>
              <a:schemeClr val="tx1"/>
            </a:solidFill>
            <a:round/>
            <a:headEnd/>
            <a:tailEnd/>
          </a:ln>
          <a:effectLst/>
        </p:spPr>
        <p:txBody>
          <a:bodyPr/>
          <a:lstStyle/>
          <a:p>
            <a:endParaRPr lang="en-US"/>
          </a:p>
        </p:txBody>
      </p:sp>
      <p:sp>
        <p:nvSpPr>
          <p:cNvPr id="197640" name="Line 8"/>
          <p:cNvSpPr>
            <a:spLocks noChangeShapeType="1"/>
          </p:cNvSpPr>
          <p:nvPr/>
        </p:nvSpPr>
        <p:spPr bwMode="auto">
          <a:xfrm>
            <a:off x="5334000" y="3251200"/>
            <a:ext cx="1473200" cy="0"/>
          </a:xfrm>
          <a:prstGeom prst="line">
            <a:avLst/>
          </a:prstGeom>
          <a:noFill/>
          <a:ln w="12700">
            <a:solidFill>
              <a:schemeClr val="tx1"/>
            </a:solidFill>
            <a:round/>
            <a:headEnd/>
            <a:tailEnd/>
          </a:ln>
          <a:effectLst/>
        </p:spPr>
        <p:txBody>
          <a:bodyPr/>
          <a:lstStyle/>
          <a:p>
            <a:endParaRPr lang="en-US"/>
          </a:p>
        </p:txBody>
      </p:sp>
      <p:sp>
        <p:nvSpPr>
          <p:cNvPr id="197641" name="Line 9"/>
          <p:cNvSpPr>
            <a:spLocks noChangeShapeType="1"/>
          </p:cNvSpPr>
          <p:nvPr/>
        </p:nvSpPr>
        <p:spPr bwMode="auto">
          <a:xfrm>
            <a:off x="7035800" y="3251200"/>
            <a:ext cx="1473200" cy="0"/>
          </a:xfrm>
          <a:prstGeom prst="line">
            <a:avLst/>
          </a:prstGeom>
          <a:noFill/>
          <a:ln w="12700">
            <a:solidFill>
              <a:schemeClr val="tx1"/>
            </a:solidFill>
            <a:round/>
            <a:headEnd/>
            <a:tailEnd/>
          </a:ln>
          <a:effectLst/>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ChangeArrowheads="1"/>
          </p:cNvSpPr>
          <p:nvPr/>
        </p:nvSpPr>
        <p:spPr bwMode="auto">
          <a:xfrm>
            <a:off x="463550" y="1282700"/>
            <a:ext cx="8248650" cy="35941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98659" name="Rectangle 3"/>
          <p:cNvSpPr>
            <a:spLocks noChangeArrowheads="1"/>
          </p:cNvSpPr>
          <p:nvPr/>
        </p:nvSpPr>
        <p:spPr bwMode="auto">
          <a:xfrm>
            <a:off x="598488" y="762000"/>
            <a:ext cx="8089900" cy="4033838"/>
          </a:xfrm>
          <a:prstGeom prst="rect">
            <a:avLst/>
          </a:prstGeom>
          <a:noFill/>
          <a:ln w="12700">
            <a:noFill/>
            <a:miter lim="800000"/>
            <a:headEnd/>
            <a:tailEnd/>
          </a:ln>
          <a:effectLst/>
        </p:spPr>
        <p:txBody>
          <a:bodyPr lIns="92075" tIns="46038" rIns="92075" bIns="46038"/>
          <a:lstStyle/>
          <a:p>
            <a:pPr algn="l">
              <a:spcBef>
                <a:spcPct val="20000"/>
              </a:spcBef>
              <a:buClr>
                <a:srgbClr val="66FFFF"/>
              </a:buClr>
              <a:buSzPct val="75000"/>
              <a:buFont typeface="Monotype Sorts" pitchFamily="2" charset="2"/>
              <a:buNone/>
            </a:pPr>
            <a:endParaRPr lang="en-US" sz="2400">
              <a:solidFill>
                <a:srgbClr val="66FFFF"/>
              </a:solidFill>
              <a:effectLst>
                <a:outerShdw blurRad="38100" dist="38100" dir="2700000" algn="tl">
                  <a:srgbClr val="000000"/>
                </a:outerShdw>
              </a:effectLst>
            </a:endParaRPr>
          </a:p>
          <a:p>
            <a:pPr algn="l">
              <a:spcBef>
                <a:spcPct val="20000"/>
              </a:spcBef>
              <a:buClr>
                <a:srgbClr val="66FFFF"/>
              </a:buClr>
              <a:buSzPct val="75000"/>
              <a:buFont typeface="Monotype Sorts" pitchFamily="2" charset="2"/>
              <a:buNone/>
            </a:pPr>
            <a:endParaRPr lang="en-US" sz="1000">
              <a:solidFill>
                <a:schemeClr val="tx2"/>
              </a:solidFill>
              <a:effectLst>
                <a:outerShdw blurRad="38100" dist="38100" dir="2700000" algn="tl">
                  <a:srgbClr val="000000"/>
                </a:outerShdw>
              </a:effectLst>
            </a:endParaRPr>
          </a:p>
          <a:p>
            <a:pPr>
              <a:spcBef>
                <a:spcPct val="20000"/>
              </a:spcBef>
              <a:buClr>
                <a:srgbClr val="66FFFF"/>
              </a:buClr>
              <a:buSzPct val="75000"/>
              <a:buFont typeface="Monotype Sorts" pitchFamily="2" charset="2"/>
              <a:buNone/>
            </a:pPr>
            <a:r>
              <a:rPr lang="en-US" sz="2400" u="sng">
                <a:effectLst>
                  <a:outerShdw blurRad="38100" dist="38100" dir="2700000" algn="tl">
                    <a:srgbClr val="000000"/>
                  </a:outerShdw>
                </a:effectLst>
              </a:rPr>
              <a:t>Unfavorable</a:t>
            </a:r>
          </a:p>
          <a:p>
            <a:pPr>
              <a:spcBef>
                <a:spcPct val="20000"/>
              </a:spcBef>
              <a:buClr>
                <a:srgbClr val="66FFFF"/>
              </a:buClr>
              <a:buSzPct val="75000"/>
              <a:buFont typeface="Monotype Sorts" pitchFamily="2" charset="2"/>
              <a:buNone/>
            </a:pPr>
            <a:endParaRPr lang="en-US" sz="600">
              <a:effectLst>
                <a:outerShdw blurRad="38100" dist="38100" dir="2700000" algn="tl">
                  <a:srgbClr val="000000"/>
                </a:outerShdw>
              </a:effectLst>
            </a:endParaRPr>
          </a:p>
          <a:p>
            <a:pPr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State of        Prior       Conditional        Joint          Posterior</a:t>
            </a:r>
          </a:p>
          <a:p>
            <a:pPr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Nature   Probability   Probability   Probability   Probability</a:t>
            </a:r>
          </a:p>
          <a:p>
            <a:pPr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s</a:t>
            </a:r>
            <a:r>
              <a:rPr lang="en-US" sz="2400" i="1" baseline="-25000">
                <a:effectLst>
                  <a:outerShdw blurRad="38100" dist="38100" dir="2700000" algn="tl">
                    <a:srgbClr val="000000"/>
                  </a:outerShdw>
                </a:effectLst>
              </a:rPr>
              <a:t>j</a:t>
            </a:r>
            <a:r>
              <a:rPr lang="en-US" sz="2400" i="1">
                <a:effectLst>
                  <a:outerShdw blurRad="38100" dist="38100" dir="2700000" algn="tl">
                    <a:srgbClr val="000000"/>
                  </a:outerShdw>
                </a:effectLst>
              </a:rPr>
              <a:t>              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s</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U</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s</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U </a:t>
            </a:r>
            <a:r>
              <a:rPr lang="en-US" sz="2400">
                <a:effectLst>
                  <a:outerShdw blurRad="38100" dist="38100" dir="2700000" algn="tl">
                    <a:srgbClr val="000000"/>
                  </a:outerShdw>
                </a:effectLst>
                <a:latin typeface="MT Extra" pitchFamily="18" charset="2"/>
              </a:rPr>
              <a:t>I</a:t>
            </a: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s</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s</a:t>
            </a:r>
            <a:r>
              <a:rPr lang="en-US" sz="2400" i="1" baseline="-25000">
                <a:effectLst>
                  <a:outerShdw blurRad="38100" dist="38100" dir="2700000" algn="tl">
                    <a:srgbClr val="000000"/>
                  </a:outerShdw>
                </a:effectLst>
              </a:rPr>
              <a:t>j</a:t>
            </a:r>
            <a:r>
              <a:rPr lang="en-US" sz="2400" i="1">
                <a:effectLst>
                  <a:outerShdw blurRad="38100" dist="38100" dir="2700000" algn="tl">
                    <a:srgbClr val="000000"/>
                  </a:outerShdw>
                </a:effectLst>
              </a:rPr>
              <a:t> </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U</a:t>
            </a:r>
            <a:r>
              <a:rPr lang="en-US" sz="2400">
                <a:effectLst>
                  <a:outerShdw blurRad="38100" dist="38100" dir="2700000" algn="tl">
                    <a:srgbClr val="000000"/>
                  </a:outerShdw>
                </a:effectLst>
              </a:rPr>
              <a:t>)</a:t>
            </a:r>
            <a:endParaRPr lang="en-US" sz="2400" baseline="-25000">
              <a:effectLst>
                <a:outerShdw blurRad="38100" dist="38100" dir="2700000" algn="tl">
                  <a:srgbClr val="000000"/>
                </a:outerShdw>
              </a:effectLst>
            </a:endParaRPr>
          </a:p>
          <a:p>
            <a:pPr algn="l">
              <a:lnSpc>
                <a:spcPct val="90000"/>
              </a:lnSpc>
              <a:spcBef>
                <a:spcPct val="20000"/>
              </a:spcBef>
              <a:buClr>
                <a:srgbClr val="66FFFF"/>
              </a:buClr>
              <a:buSzPct val="75000"/>
              <a:buFont typeface="Monotype Sorts" pitchFamily="2" charset="2"/>
              <a:buNone/>
            </a:pPr>
            <a:endParaRPr lang="en-US" sz="2400" i="1" baseline="-25000">
              <a:effectLst>
                <a:outerShdw blurRad="38100" dist="38100" dir="2700000" algn="tl">
                  <a:srgbClr val="000000"/>
                </a:outerShdw>
              </a:effectLst>
            </a:endParaRPr>
          </a:p>
          <a:p>
            <a:pPr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0.8                  0.10              0.08               0.35</a:t>
            </a:r>
          </a:p>
          <a:p>
            <a:pPr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0.2                  0.75              </a:t>
            </a:r>
            <a:r>
              <a:rPr lang="en-US" sz="2400" u="sng">
                <a:effectLst>
                  <a:outerShdw blurRad="38100" dist="38100" dir="2700000" algn="tl">
                    <a:srgbClr val="000000"/>
                  </a:outerShdw>
                </a:effectLst>
              </a:rPr>
              <a:t>0.15</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0.65</a:t>
            </a:r>
            <a:endParaRPr lang="en-US" sz="2400">
              <a:effectLst>
                <a:outerShdw blurRad="38100" dist="38100" dir="2700000" algn="tl">
                  <a:srgbClr val="000000"/>
                </a:outerShdw>
              </a:effectLst>
            </a:endParaRPr>
          </a:p>
          <a:p>
            <a:pPr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(unfavorable) = </a:t>
            </a:r>
            <a:r>
              <a:rPr lang="en-US" sz="2400" i="1">
                <a:effectLst>
                  <a:outerShdw blurRad="38100" dist="38100" dir="2700000" algn="tl">
                    <a:srgbClr val="000000"/>
                  </a:outerShdw>
                </a:effectLst>
              </a:rPr>
              <a:t>P</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U</a:t>
            </a:r>
            <a:r>
              <a:rPr lang="en-US" sz="2400">
                <a:effectLst>
                  <a:outerShdw blurRad="38100" dist="38100" dir="2700000" algn="tl">
                    <a:srgbClr val="000000"/>
                  </a:outerShdw>
                </a:effectLst>
              </a:rPr>
              <a:t>) =  0.23               1.00</a:t>
            </a:r>
          </a:p>
        </p:txBody>
      </p:sp>
      <p:sp>
        <p:nvSpPr>
          <p:cNvPr id="198660" name="Rectangle 4"/>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Posterior Probabilities</a:t>
            </a:r>
          </a:p>
        </p:txBody>
      </p:sp>
      <p:sp>
        <p:nvSpPr>
          <p:cNvPr id="198661" name="Line 5"/>
          <p:cNvSpPr>
            <a:spLocks noChangeShapeType="1"/>
          </p:cNvSpPr>
          <p:nvPr/>
        </p:nvSpPr>
        <p:spPr bwMode="auto">
          <a:xfrm>
            <a:off x="685800" y="3251200"/>
            <a:ext cx="1054100" cy="0"/>
          </a:xfrm>
          <a:prstGeom prst="line">
            <a:avLst/>
          </a:prstGeom>
          <a:noFill/>
          <a:ln w="12700">
            <a:solidFill>
              <a:schemeClr val="tx1"/>
            </a:solidFill>
            <a:round/>
            <a:headEnd/>
            <a:tailEnd/>
          </a:ln>
          <a:effectLst/>
        </p:spPr>
        <p:txBody>
          <a:bodyPr/>
          <a:lstStyle/>
          <a:p>
            <a:endParaRPr lang="en-US"/>
          </a:p>
        </p:txBody>
      </p:sp>
      <p:sp>
        <p:nvSpPr>
          <p:cNvPr id="198662" name="Line 6"/>
          <p:cNvSpPr>
            <a:spLocks noChangeShapeType="1"/>
          </p:cNvSpPr>
          <p:nvPr/>
        </p:nvSpPr>
        <p:spPr bwMode="auto">
          <a:xfrm>
            <a:off x="1917700" y="3251200"/>
            <a:ext cx="1346200" cy="0"/>
          </a:xfrm>
          <a:prstGeom prst="line">
            <a:avLst/>
          </a:prstGeom>
          <a:noFill/>
          <a:ln w="12700">
            <a:solidFill>
              <a:schemeClr val="tx1"/>
            </a:solidFill>
            <a:round/>
            <a:headEnd/>
            <a:tailEnd/>
          </a:ln>
          <a:effectLst/>
        </p:spPr>
        <p:txBody>
          <a:bodyPr/>
          <a:lstStyle/>
          <a:p>
            <a:endParaRPr lang="en-US"/>
          </a:p>
        </p:txBody>
      </p:sp>
      <p:sp>
        <p:nvSpPr>
          <p:cNvPr id="198663" name="Line 7"/>
          <p:cNvSpPr>
            <a:spLocks noChangeShapeType="1"/>
          </p:cNvSpPr>
          <p:nvPr/>
        </p:nvSpPr>
        <p:spPr bwMode="auto">
          <a:xfrm>
            <a:off x="3594100" y="3251200"/>
            <a:ext cx="1473200" cy="0"/>
          </a:xfrm>
          <a:prstGeom prst="line">
            <a:avLst/>
          </a:prstGeom>
          <a:noFill/>
          <a:ln w="12700">
            <a:solidFill>
              <a:schemeClr val="tx1"/>
            </a:solidFill>
            <a:round/>
            <a:headEnd/>
            <a:tailEnd/>
          </a:ln>
          <a:effectLst/>
        </p:spPr>
        <p:txBody>
          <a:bodyPr/>
          <a:lstStyle/>
          <a:p>
            <a:endParaRPr lang="en-US"/>
          </a:p>
        </p:txBody>
      </p:sp>
      <p:sp>
        <p:nvSpPr>
          <p:cNvPr id="198664" name="Line 8"/>
          <p:cNvSpPr>
            <a:spLocks noChangeShapeType="1"/>
          </p:cNvSpPr>
          <p:nvPr/>
        </p:nvSpPr>
        <p:spPr bwMode="auto">
          <a:xfrm>
            <a:off x="5334000" y="3251200"/>
            <a:ext cx="1473200" cy="0"/>
          </a:xfrm>
          <a:prstGeom prst="line">
            <a:avLst/>
          </a:prstGeom>
          <a:noFill/>
          <a:ln w="12700">
            <a:solidFill>
              <a:schemeClr val="tx1"/>
            </a:solidFill>
            <a:round/>
            <a:headEnd/>
            <a:tailEnd/>
          </a:ln>
          <a:effectLst/>
        </p:spPr>
        <p:txBody>
          <a:bodyPr/>
          <a:lstStyle/>
          <a:p>
            <a:endParaRPr lang="en-US"/>
          </a:p>
        </p:txBody>
      </p:sp>
      <p:sp>
        <p:nvSpPr>
          <p:cNvPr id="198665" name="Line 9"/>
          <p:cNvSpPr>
            <a:spLocks noChangeShapeType="1"/>
          </p:cNvSpPr>
          <p:nvPr/>
        </p:nvSpPr>
        <p:spPr bwMode="auto">
          <a:xfrm>
            <a:off x="7035800" y="3251200"/>
            <a:ext cx="1473200" cy="0"/>
          </a:xfrm>
          <a:prstGeom prst="line">
            <a:avLst/>
          </a:prstGeom>
          <a:noFill/>
          <a:ln w="12700">
            <a:solidFill>
              <a:schemeClr val="tx1"/>
            </a:solidFill>
            <a:round/>
            <a:headEnd/>
            <a:tailEnd/>
          </a:ln>
          <a:effectLst/>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noFill/>
          <a:ln/>
        </p:spPr>
        <p:txBody>
          <a:bodyPr lIns="92075" tIns="46038" rIns="92075" bIns="46038"/>
          <a:lstStyle/>
          <a:p>
            <a:r>
              <a:rPr lang="en-US" dirty="0"/>
              <a:t>End of Chapter </a:t>
            </a:r>
            <a:r>
              <a:rPr lang="en-US" dirty="0" smtClean="0"/>
              <a:t>4</a:t>
            </a:r>
            <a:endParaRPr lang="en-US" dirty="0"/>
          </a:p>
        </p:txBody>
      </p:sp>
      <p:sp>
        <p:nvSpPr>
          <p:cNvPr id="75779" name="AutoShape 3"/>
          <p:cNvSpPr>
            <a:spLocks noChangeArrowheads="1"/>
          </p:cNvSpPr>
          <p:nvPr/>
        </p:nvSpPr>
        <p:spPr bwMode="auto">
          <a:xfrm>
            <a:off x="3792538" y="2781300"/>
            <a:ext cx="1557337" cy="1611313"/>
          </a:xfrm>
          <a:prstGeom prst="roundRect">
            <a:avLst>
              <a:gd name="adj" fmla="val 12056"/>
            </a:avLst>
          </a:prstGeom>
          <a:noFill/>
          <a:ln w="50800">
            <a:solidFill>
              <a:srgbClr val="66FFFF"/>
            </a:solidFill>
            <a:round/>
            <a:headEnd/>
            <a:tailEnd/>
          </a:ln>
          <a:effectLst>
            <a:outerShdw dist="35921" dir="2700000" algn="ctr" rotWithShape="0">
              <a:srgbClr val="000000"/>
            </a:outerShdw>
          </a:effectLst>
        </p:spPr>
        <p:txBody>
          <a:bodyPr wrap="none" anchor="ctr"/>
          <a:lstStyle/>
          <a:p>
            <a:endParaRPr lang="en-US"/>
          </a:p>
        </p:txBody>
      </p:sp>
      <p:sp>
        <p:nvSpPr>
          <p:cNvPr id="75780" name="Freeform 4"/>
          <p:cNvSpPr>
            <a:spLocks/>
          </p:cNvSpPr>
          <p:nvPr/>
        </p:nvSpPr>
        <p:spPr bwMode="auto">
          <a:xfrm>
            <a:off x="3937000" y="1866900"/>
            <a:ext cx="1681163" cy="2670175"/>
          </a:xfrm>
          <a:custGeom>
            <a:avLst/>
            <a:gdLst/>
            <a:ahLst/>
            <a:cxnLst>
              <a:cxn ang="0">
                <a:pos x="119" y="784"/>
              </a:cxn>
              <a:cxn ang="0">
                <a:pos x="0" y="1239"/>
              </a:cxn>
              <a:cxn ang="0">
                <a:pos x="409" y="1681"/>
              </a:cxn>
              <a:cxn ang="0">
                <a:pos x="1058" y="196"/>
              </a:cxn>
              <a:cxn ang="0">
                <a:pos x="1058" y="0"/>
              </a:cxn>
              <a:cxn ang="0">
                <a:pos x="334" y="1252"/>
              </a:cxn>
              <a:cxn ang="0">
                <a:pos x="119" y="784"/>
              </a:cxn>
            </a:cxnLst>
            <a:rect l="0" t="0" r="r" b="b"/>
            <a:pathLst>
              <a:path w="1059" h="1682">
                <a:moveTo>
                  <a:pt x="119" y="784"/>
                </a:moveTo>
                <a:lnTo>
                  <a:pt x="0" y="1239"/>
                </a:lnTo>
                <a:lnTo>
                  <a:pt x="409" y="1681"/>
                </a:lnTo>
                <a:lnTo>
                  <a:pt x="1058" y="196"/>
                </a:lnTo>
                <a:lnTo>
                  <a:pt x="1058" y="0"/>
                </a:lnTo>
                <a:lnTo>
                  <a:pt x="334" y="1252"/>
                </a:lnTo>
                <a:lnTo>
                  <a:pt x="119" y="784"/>
                </a:lnTo>
              </a:path>
            </a:pathLst>
          </a:cu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w="9525" cap="rnd">
            <a:noFill/>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Tree>
  </p:cSld>
  <p:clrMapOvr>
    <a:masterClrMapping/>
  </p:clrMapOvr>
  <p:transition spd="med">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ChangeArrowheads="1"/>
          </p:cNvSpPr>
          <p:nvPr/>
        </p:nvSpPr>
        <p:spPr bwMode="auto">
          <a:xfrm>
            <a:off x="700088" y="1106488"/>
            <a:ext cx="7832725" cy="5253037"/>
          </a:xfrm>
          <a:prstGeom prst="rect">
            <a:avLst/>
          </a:prstGeom>
          <a:noFill/>
          <a:ln w="12700">
            <a:noFill/>
            <a:miter lim="800000"/>
            <a:headEnd/>
            <a:tailEnd/>
          </a:ln>
          <a:effectLst/>
        </p:spPr>
        <p:txBody>
          <a:bodyPr lIns="92075" tIns="46038" rIns="92075" bIns="46038"/>
          <a:lstStyle/>
          <a:p>
            <a:pPr marL="342900" indent="-342900" algn="l">
              <a:buClr>
                <a:srgbClr val="66FFFF"/>
              </a:buClr>
              <a:buSzPct val="75000"/>
              <a:buFont typeface="Monotype Sorts" pitchFamily="2" charset="2"/>
              <a:buNone/>
            </a:pP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dirty="0">
                <a:effectLst>
                  <a:outerShdw blurRad="38100" dist="38100" dir="2700000" algn="tl">
                    <a:srgbClr val="000000"/>
                  </a:outerShdw>
                </a:effectLst>
                <a:cs typeface="Times New Roman" pitchFamily="18" charset="0"/>
              </a:rPr>
              <a:t>Pittsburgh Development Corporation (PDC) purchased land that will be the site of a new luxury condominium complex. PDC commissioned preliminary architectural drawings for three different projects: one with 30, one with 60, and one with 90 condominiums. </a:t>
            </a:r>
          </a:p>
          <a:p>
            <a:pPr marL="342900" indent="-342900" algn="l">
              <a:buClr>
                <a:srgbClr val="66FFFF"/>
              </a:buClr>
              <a:buSzPct val="75000"/>
              <a:buFont typeface="Monotype Sorts" pitchFamily="2" charset="2"/>
              <a:buNone/>
            </a:pPr>
            <a:r>
              <a:rPr lang="en-US" sz="2400" dirty="0">
                <a:effectLst>
                  <a:outerShdw blurRad="38100" dist="38100" dir="2700000" algn="tl">
                    <a:srgbClr val="000000"/>
                  </a:outerShdw>
                </a:effectLst>
                <a:cs typeface="Times New Roman" pitchFamily="18" charset="0"/>
              </a:rPr>
              <a:t>     	The financial success of the project depends upon the size of the condominium complex and the chance event concerning the demand for the condominiums. </a:t>
            </a:r>
            <a:r>
              <a:rPr lang="en-US" sz="2400" dirty="0" smtClean="0">
                <a:effectLst>
                  <a:outerShdw blurRad="38100" dist="38100" dir="2700000" algn="tl">
                    <a:srgbClr val="000000"/>
                  </a:outerShdw>
                </a:effectLst>
                <a:cs typeface="Times New Roman" pitchFamily="18" charset="0"/>
              </a:rPr>
              <a:t>The </a:t>
            </a:r>
            <a:r>
              <a:rPr lang="en-US" sz="2400" dirty="0">
                <a:effectLst>
                  <a:outerShdw blurRad="38100" dist="38100" dir="2700000" algn="tl">
                    <a:srgbClr val="000000"/>
                  </a:outerShdw>
                </a:effectLst>
                <a:cs typeface="Times New Roman" pitchFamily="18" charset="0"/>
              </a:rPr>
              <a:t>statement of the PDC decision problem is to select the size of the new </a:t>
            </a:r>
            <a:r>
              <a:rPr lang="en-US" sz="2400" dirty="0" smtClean="0">
                <a:effectLst>
                  <a:outerShdw blurRad="38100" dist="38100" dir="2700000" algn="tl">
                    <a:srgbClr val="000000"/>
                  </a:outerShdw>
                </a:effectLst>
                <a:cs typeface="Times New Roman" pitchFamily="18" charset="0"/>
              </a:rPr>
              <a:t>complex </a:t>
            </a:r>
            <a:r>
              <a:rPr lang="en-US" sz="2400" dirty="0">
                <a:effectLst>
                  <a:outerShdw blurRad="38100" dist="38100" dir="2700000" algn="tl">
                    <a:srgbClr val="000000"/>
                  </a:outerShdw>
                </a:effectLst>
                <a:cs typeface="Times New Roman" pitchFamily="18" charset="0"/>
              </a:rPr>
              <a:t>that will lead to the largest profit given the uncertainty concerning the demand for the condominiums.</a:t>
            </a:r>
            <a:endParaRPr lang="en-US" sz="2400" dirty="0">
              <a:effectLst>
                <a:outerShdw blurRad="38100" dist="38100" dir="2700000" algn="tl">
                  <a:srgbClr val="000000"/>
                </a:outerShdw>
              </a:effectLst>
            </a:endParaRPr>
          </a:p>
        </p:txBody>
      </p:sp>
      <p:sp>
        <p:nvSpPr>
          <p:cNvPr id="164868" name="Rectangle 4"/>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Example:  Pittsburgh Development Corp.</a:t>
            </a: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t>Influence Diagrams</a:t>
            </a:r>
          </a:p>
        </p:txBody>
      </p:sp>
      <p:sp>
        <p:nvSpPr>
          <p:cNvPr id="79875" name="Rectangle 3"/>
          <p:cNvSpPr>
            <a:spLocks noGrp="1" noChangeArrowheads="1"/>
          </p:cNvSpPr>
          <p:nvPr>
            <p:ph type="body" idx="1"/>
          </p:nvPr>
        </p:nvSpPr>
        <p:spPr>
          <a:xfrm>
            <a:off x="700088" y="1117600"/>
            <a:ext cx="7886700" cy="3386138"/>
          </a:xfrm>
        </p:spPr>
        <p:txBody>
          <a:bodyPr/>
          <a:lstStyle/>
          <a:p>
            <a:r>
              <a:rPr lang="en-US"/>
              <a:t>An </a:t>
            </a:r>
            <a:r>
              <a:rPr lang="en-US" u="sng"/>
              <a:t>influence diagram</a:t>
            </a:r>
            <a:r>
              <a:rPr lang="en-US"/>
              <a:t> is a graphical device showing the relationships among the decisions, the chance events, and the consequences.</a:t>
            </a:r>
          </a:p>
          <a:p>
            <a:r>
              <a:rPr lang="en-US" u="sng"/>
              <a:t>Squares or rectangles</a:t>
            </a:r>
            <a:r>
              <a:rPr lang="en-US"/>
              <a:t> depict decision nodes.</a:t>
            </a:r>
          </a:p>
          <a:p>
            <a:r>
              <a:rPr lang="en-US" u="sng"/>
              <a:t>Circles or ovals</a:t>
            </a:r>
            <a:r>
              <a:rPr lang="en-US"/>
              <a:t> depict chance nodes.</a:t>
            </a:r>
          </a:p>
          <a:p>
            <a:r>
              <a:rPr lang="en-US" u="sng"/>
              <a:t>Diamonds</a:t>
            </a:r>
            <a:r>
              <a:rPr lang="en-US"/>
              <a:t> depict consequence nodes.</a:t>
            </a:r>
          </a:p>
          <a:p>
            <a:r>
              <a:rPr lang="en-US" u="sng"/>
              <a:t>Lines or arcs</a:t>
            </a:r>
            <a:r>
              <a:rPr lang="en-US"/>
              <a:t> connecting the nodes show the direction of influence.</a:t>
            </a: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ChangeArrowheads="1"/>
          </p:cNvSpPr>
          <p:nvPr/>
        </p:nvSpPr>
        <p:spPr bwMode="auto">
          <a:xfrm>
            <a:off x="1473200" y="1549400"/>
            <a:ext cx="6210300" cy="38481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63843" name="Rectangle 3"/>
          <p:cNvSpPr>
            <a:spLocks noChangeArrowheads="1"/>
          </p:cNvSpPr>
          <p:nvPr/>
        </p:nvSpPr>
        <p:spPr bwMode="auto">
          <a:xfrm>
            <a:off x="2260600" y="3981450"/>
            <a:ext cx="1885950" cy="1066800"/>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r>
              <a:rPr lang="en-US" sz="2400">
                <a:solidFill>
                  <a:srgbClr val="FFFFFF"/>
                </a:solidFill>
                <a:effectLst>
                  <a:outerShdw blurRad="38100" dist="38100" dir="2700000" algn="tl">
                    <a:srgbClr val="000000"/>
                  </a:outerShdw>
                </a:effectLst>
              </a:rPr>
              <a:t>Complex</a:t>
            </a:r>
          </a:p>
          <a:p>
            <a:r>
              <a:rPr lang="en-US" sz="2400">
                <a:solidFill>
                  <a:srgbClr val="FFFFFF"/>
                </a:solidFill>
                <a:effectLst>
                  <a:outerShdw blurRad="38100" dist="38100" dir="2700000" algn="tl">
                    <a:srgbClr val="000000"/>
                  </a:outerShdw>
                </a:effectLst>
              </a:rPr>
              <a:t>Size</a:t>
            </a:r>
            <a:endParaRPr lang="en-US" sz="2000" u="sng">
              <a:effectLst/>
              <a:latin typeface="Arial Narrow" pitchFamily="34" charset="0"/>
            </a:endParaRPr>
          </a:p>
        </p:txBody>
      </p:sp>
      <p:sp>
        <p:nvSpPr>
          <p:cNvPr id="163844" name="AutoShape 4"/>
          <p:cNvSpPr>
            <a:spLocks noChangeArrowheads="1"/>
          </p:cNvSpPr>
          <p:nvPr/>
        </p:nvSpPr>
        <p:spPr bwMode="auto">
          <a:xfrm>
            <a:off x="4851400" y="4000500"/>
            <a:ext cx="2286000" cy="1047750"/>
          </a:xfrm>
          <a:prstGeom prst="diamond">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r>
              <a:rPr lang="en-US" sz="2400">
                <a:solidFill>
                  <a:srgbClr val="FFFFFF"/>
                </a:solidFill>
                <a:effectLst>
                  <a:outerShdw blurRad="38100" dist="38100" dir="2700000" algn="tl">
                    <a:srgbClr val="000000"/>
                  </a:outerShdw>
                </a:effectLst>
              </a:rPr>
              <a:t>Profit</a:t>
            </a:r>
            <a:endParaRPr lang="en-US" sz="2000" u="sng">
              <a:effectLst>
                <a:outerShdw blurRad="38100" dist="38100" dir="2700000" algn="tl">
                  <a:srgbClr val="000000"/>
                </a:outerShdw>
              </a:effectLst>
              <a:latin typeface="Arial Narrow" pitchFamily="34" charset="0"/>
            </a:endParaRPr>
          </a:p>
        </p:txBody>
      </p:sp>
      <p:sp>
        <p:nvSpPr>
          <p:cNvPr id="163845" name="Oval 5"/>
          <p:cNvSpPr>
            <a:spLocks noChangeArrowheads="1"/>
          </p:cNvSpPr>
          <p:nvPr/>
        </p:nvSpPr>
        <p:spPr bwMode="auto">
          <a:xfrm>
            <a:off x="4540250" y="2019300"/>
            <a:ext cx="2901950" cy="1271588"/>
          </a:xfrm>
          <a:prstGeom prst="ellipse">
            <a:avLst/>
          </a:prstGeom>
          <a:gradFill rotWithShape="0">
            <a:gsLst>
              <a:gs pos="0">
                <a:srgbClr val="666699">
                  <a:gamma/>
                  <a:shade val="46275"/>
                  <a:invGamma/>
                </a:srgbClr>
              </a:gs>
              <a:gs pos="50000">
                <a:srgbClr val="666699"/>
              </a:gs>
              <a:gs pos="100000">
                <a:srgbClr val="666699">
                  <a:gamma/>
                  <a:shade val="46275"/>
                  <a:invGamma/>
                </a:srgbClr>
              </a:gs>
            </a:gsLst>
            <a:lin ang="5400000" scaled="1"/>
          </a:gradFill>
          <a:ln w="12700">
            <a:noFill/>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nSpc>
                <a:spcPct val="90000"/>
              </a:lnSpc>
            </a:pPr>
            <a:r>
              <a:rPr lang="en-US" sz="2400">
                <a:solidFill>
                  <a:srgbClr val="FFFFFF"/>
                </a:solidFill>
                <a:effectLst>
                  <a:outerShdw blurRad="38100" dist="38100" dir="2700000" algn="tl">
                    <a:srgbClr val="000000"/>
                  </a:outerShdw>
                </a:effectLst>
              </a:rPr>
              <a:t>Demand for the</a:t>
            </a:r>
          </a:p>
          <a:p>
            <a:pPr>
              <a:lnSpc>
                <a:spcPct val="90000"/>
              </a:lnSpc>
            </a:pPr>
            <a:r>
              <a:rPr lang="en-US" sz="2400">
                <a:solidFill>
                  <a:srgbClr val="FFFFFF"/>
                </a:solidFill>
                <a:effectLst>
                  <a:outerShdw blurRad="38100" dist="38100" dir="2700000" algn="tl">
                    <a:srgbClr val="000000"/>
                  </a:outerShdw>
                </a:effectLst>
              </a:rPr>
              <a:t>Condominiums</a:t>
            </a:r>
            <a:endParaRPr lang="en-US" sz="2000" u="sng">
              <a:effectLst/>
              <a:latin typeface="Arial Narrow" pitchFamily="34" charset="0"/>
            </a:endParaRPr>
          </a:p>
        </p:txBody>
      </p:sp>
      <p:sp>
        <p:nvSpPr>
          <p:cNvPr id="163848" name="Line 8"/>
          <p:cNvSpPr>
            <a:spLocks noChangeShapeType="1"/>
          </p:cNvSpPr>
          <p:nvPr/>
        </p:nvSpPr>
        <p:spPr bwMode="auto">
          <a:xfrm>
            <a:off x="4140200" y="4514850"/>
            <a:ext cx="723900" cy="0"/>
          </a:xfrm>
          <a:prstGeom prst="line">
            <a:avLst/>
          </a:prstGeom>
          <a:noFill/>
          <a:ln w="12700">
            <a:solidFill>
              <a:srgbClr val="FFFFFF"/>
            </a:solidFill>
            <a:round/>
            <a:headEnd type="none" w="sm" len="sm"/>
            <a:tailEnd type="triangle" w="med" len="med"/>
          </a:ln>
          <a:effectLst/>
        </p:spPr>
        <p:txBody>
          <a:bodyPr wrap="none" anchor="ctr"/>
          <a:lstStyle/>
          <a:p>
            <a:endParaRPr lang="en-US"/>
          </a:p>
        </p:txBody>
      </p:sp>
      <p:sp>
        <p:nvSpPr>
          <p:cNvPr id="163849" name="Line 9"/>
          <p:cNvSpPr>
            <a:spLocks noChangeShapeType="1"/>
          </p:cNvSpPr>
          <p:nvPr/>
        </p:nvSpPr>
        <p:spPr bwMode="auto">
          <a:xfrm>
            <a:off x="5988050" y="3282950"/>
            <a:ext cx="0" cy="698500"/>
          </a:xfrm>
          <a:prstGeom prst="line">
            <a:avLst/>
          </a:prstGeom>
          <a:noFill/>
          <a:ln w="12700">
            <a:solidFill>
              <a:srgbClr val="FFFFFF"/>
            </a:solidFill>
            <a:round/>
            <a:headEnd type="none" w="sm" len="sm"/>
            <a:tailEnd type="triangle" w="med" len="med"/>
          </a:ln>
          <a:effectLst/>
        </p:spPr>
        <p:txBody>
          <a:bodyPr wrap="none" anchor="ctr"/>
          <a:lstStyle/>
          <a:p>
            <a:endParaRPr lang="en-US"/>
          </a:p>
        </p:txBody>
      </p:sp>
      <p:sp>
        <p:nvSpPr>
          <p:cNvPr id="163853" name="Rectangle 13"/>
          <p:cNvSpPr>
            <a:spLocks noChangeArrowheads="1"/>
          </p:cNvSpPr>
          <p:nvPr/>
        </p:nvSpPr>
        <p:spPr bwMode="auto">
          <a:xfrm>
            <a:off x="1727200" y="2019300"/>
            <a:ext cx="2476500" cy="1333500"/>
          </a:xfrm>
          <a:prstGeom prst="rect">
            <a:avLst/>
          </a:prstGeom>
          <a:gradFill rotWithShape="0">
            <a:gsLst>
              <a:gs pos="0">
                <a:srgbClr val="B2B2B2">
                  <a:gamma/>
                  <a:shade val="46275"/>
                  <a:invGamma/>
                </a:srgbClr>
              </a:gs>
              <a:gs pos="50000">
                <a:srgbClr val="B2B2B2"/>
              </a:gs>
              <a:gs pos="100000">
                <a:srgbClr val="B2B2B2">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63854" name="Text Box 14"/>
          <p:cNvSpPr txBox="1">
            <a:spLocks noChangeArrowheads="1"/>
          </p:cNvSpPr>
          <p:nvPr/>
        </p:nvSpPr>
        <p:spPr bwMode="auto">
          <a:xfrm>
            <a:off x="2073275" y="1709738"/>
            <a:ext cx="2044700" cy="1552575"/>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 </a:t>
            </a:r>
          </a:p>
          <a:p>
            <a:pPr algn="l"/>
            <a:r>
              <a:rPr lang="en-US" sz="2400" b="1">
                <a:solidFill>
                  <a:srgbClr val="993366"/>
                </a:solidFill>
                <a:effectLst>
                  <a:outerShdw blurRad="38100" dist="38100" dir="2700000" algn="tl">
                    <a:srgbClr val="000000"/>
                  </a:outerShdw>
                </a:effectLst>
              </a:rPr>
              <a:t>Decision</a:t>
            </a:r>
          </a:p>
          <a:p>
            <a:pPr algn="l"/>
            <a:r>
              <a:rPr lang="en-US" sz="2400" b="1">
                <a:solidFill>
                  <a:srgbClr val="666699"/>
                </a:solidFill>
                <a:effectLst>
                  <a:outerShdw blurRad="38100" dist="38100" dir="2700000" algn="tl">
                    <a:srgbClr val="000000"/>
                  </a:outerShdw>
                </a:effectLst>
              </a:rPr>
              <a:t>Chance</a:t>
            </a:r>
          </a:p>
          <a:p>
            <a:pPr algn="l"/>
            <a:r>
              <a:rPr lang="en-US" sz="2400" b="1">
                <a:solidFill>
                  <a:srgbClr val="006699"/>
                </a:solidFill>
                <a:effectLst>
                  <a:outerShdw blurRad="38100" dist="38100" dir="2700000" algn="tl">
                    <a:srgbClr val="000000"/>
                  </a:outerShdw>
                </a:effectLst>
              </a:rPr>
              <a:t>Consequence</a:t>
            </a:r>
            <a:endParaRPr lang="en-US" sz="2000" b="1" u="sng">
              <a:solidFill>
                <a:srgbClr val="006699"/>
              </a:solidFill>
              <a:effectLst/>
              <a:latin typeface="Arial Narrow" pitchFamily="34" charset="0"/>
            </a:endParaRPr>
          </a:p>
        </p:txBody>
      </p:sp>
      <p:sp>
        <p:nvSpPr>
          <p:cNvPr id="163855" name="Oval 15"/>
          <p:cNvSpPr>
            <a:spLocks noChangeArrowheads="1"/>
          </p:cNvSpPr>
          <p:nvPr/>
        </p:nvSpPr>
        <p:spPr bwMode="auto">
          <a:xfrm>
            <a:off x="1860550" y="2578100"/>
            <a:ext cx="190500" cy="171450"/>
          </a:xfrm>
          <a:prstGeom prst="ellipse">
            <a:avLst/>
          </a:prstGeom>
          <a:solidFill>
            <a:srgbClr val="666699"/>
          </a:solidFill>
          <a:ln w="12700">
            <a:noFill/>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63856" name="Rectangle 16"/>
          <p:cNvSpPr>
            <a:spLocks noChangeArrowheads="1"/>
          </p:cNvSpPr>
          <p:nvPr/>
        </p:nvSpPr>
        <p:spPr bwMode="auto">
          <a:xfrm>
            <a:off x="1860550" y="2216150"/>
            <a:ext cx="190500" cy="171450"/>
          </a:xfrm>
          <a:prstGeom prst="rect">
            <a:avLst/>
          </a:prstGeom>
          <a:solidFill>
            <a:srgbClr val="993366"/>
          </a:soli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63857" name="AutoShape 17"/>
          <p:cNvSpPr>
            <a:spLocks noChangeArrowheads="1"/>
          </p:cNvSpPr>
          <p:nvPr/>
        </p:nvSpPr>
        <p:spPr bwMode="auto">
          <a:xfrm>
            <a:off x="1841500" y="2927350"/>
            <a:ext cx="247650" cy="209550"/>
          </a:xfrm>
          <a:prstGeom prst="diamond">
            <a:avLst/>
          </a:prstGeom>
          <a:solidFill>
            <a:srgbClr val="006699"/>
          </a:soli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63858" name="Rectangle 18"/>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Influence Diagrams</a:t>
            </a: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Payoff Tables</a:t>
            </a:r>
          </a:p>
        </p:txBody>
      </p:sp>
      <p:sp>
        <p:nvSpPr>
          <p:cNvPr id="80899" name="Rectangle 3"/>
          <p:cNvSpPr>
            <a:spLocks noGrp="1" noChangeArrowheads="1"/>
          </p:cNvSpPr>
          <p:nvPr>
            <p:ph type="body" idx="1"/>
          </p:nvPr>
        </p:nvSpPr>
        <p:spPr>
          <a:xfrm>
            <a:off x="700088" y="1117600"/>
            <a:ext cx="7886700" cy="3233738"/>
          </a:xfrm>
        </p:spPr>
        <p:txBody>
          <a:bodyPr/>
          <a:lstStyle/>
          <a:p>
            <a:r>
              <a:rPr lang="en-US"/>
              <a:t>The consequence resulting from a specific combination of a decision alternative and a state of nature is a </a:t>
            </a:r>
            <a:r>
              <a:rPr lang="en-US" u="sng"/>
              <a:t>payoff</a:t>
            </a:r>
            <a:r>
              <a:rPr lang="en-US"/>
              <a:t>.</a:t>
            </a:r>
          </a:p>
          <a:p>
            <a:r>
              <a:rPr lang="en-US"/>
              <a:t>A table showing payoffs for all combinations of decision alternatives and states of nature is a </a:t>
            </a:r>
            <a:r>
              <a:rPr lang="en-US" u="sng"/>
              <a:t>payoff table</a:t>
            </a:r>
            <a:r>
              <a:rPr lang="en-US"/>
              <a:t>.</a:t>
            </a:r>
          </a:p>
          <a:p>
            <a:r>
              <a:rPr lang="en-US"/>
              <a:t>Payoffs can be expressed in terms of </a:t>
            </a:r>
            <a:r>
              <a:rPr lang="en-US" u="sng"/>
              <a:t>profit</a:t>
            </a:r>
            <a:r>
              <a:rPr lang="en-US"/>
              <a:t>, </a:t>
            </a:r>
            <a:r>
              <a:rPr lang="en-US" u="sng"/>
              <a:t>cost</a:t>
            </a:r>
            <a:r>
              <a:rPr lang="en-US"/>
              <a:t>, </a:t>
            </a:r>
            <a:r>
              <a:rPr lang="en-US" u="sng"/>
              <a:t>time</a:t>
            </a:r>
            <a:r>
              <a:rPr lang="en-US"/>
              <a:t>, </a:t>
            </a:r>
            <a:r>
              <a:rPr lang="en-US" u="sng"/>
              <a:t>distance</a:t>
            </a:r>
            <a:r>
              <a:rPr lang="en-US"/>
              <a:t> or any other appropriate measure.</a:t>
            </a: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Rectangle 7"/>
          <p:cNvSpPr>
            <a:spLocks noChangeArrowheads="1"/>
          </p:cNvSpPr>
          <p:nvPr/>
        </p:nvSpPr>
        <p:spPr bwMode="auto">
          <a:xfrm>
            <a:off x="800100" y="2311400"/>
            <a:ext cx="7766050" cy="2946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0483" name="Rectangle 3"/>
          <p:cNvSpPr>
            <a:spLocks noGrp="1" noChangeArrowheads="1"/>
          </p:cNvSpPr>
          <p:nvPr>
            <p:ph type="body" idx="1"/>
          </p:nvPr>
        </p:nvSpPr>
        <p:spPr>
          <a:xfrm>
            <a:off x="585788" y="1104900"/>
            <a:ext cx="8089900" cy="4059238"/>
          </a:xfrm>
          <a:noFill/>
          <a:ln/>
        </p:spPr>
        <p:txBody>
          <a:bodyPr lIns="92075" tIns="46038" rIns="92075" bIns="46038"/>
          <a:lstStyle/>
          <a:p>
            <a:pPr>
              <a:lnSpc>
                <a:spcPct val="90000"/>
              </a:lnSpc>
              <a:buFont typeface="Monotype Sorts" pitchFamily="2" charset="2"/>
              <a:buNone/>
            </a:pPr>
            <a:r>
              <a:rPr lang="en-US"/>
              <a:t>		Consider the following problem with three   decision alternatives and two states of nature with  the following payoff table representing profits:</a:t>
            </a:r>
          </a:p>
          <a:p>
            <a:pPr>
              <a:lnSpc>
                <a:spcPct val="90000"/>
              </a:lnSpc>
              <a:buFont typeface="Monotype Sorts" pitchFamily="2" charset="2"/>
              <a:buNone/>
            </a:pPr>
            <a:r>
              <a:rPr lang="en-US" sz="1000"/>
              <a:t>      </a:t>
            </a:r>
            <a:r>
              <a:rPr lang="en-US" sz="1600"/>
              <a:t>                     </a:t>
            </a:r>
          </a:p>
          <a:p>
            <a:pPr algn="ctr">
              <a:lnSpc>
                <a:spcPct val="90000"/>
              </a:lnSpc>
              <a:buFont typeface="Monotype Sorts" pitchFamily="2" charset="2"/>
              <a:buNone/>
            </a:pPr>
            <a:r>
              <a:rPr lang="en-US"/>
              <a:t>			                 </a:t>
            </a:r>
            <a:r>
              <a:rPr lang="en-US" u="sng"/>
              <a:t>States of Nature</a:t>
            </a:r>
          </a:p>
          <a:p>
            <a:pPr algn="ctr">
              <a:lnSpc>
                <a:spcPct val="90000"/>
              </a:lnSpc>
              <a:buFont typeface="Monotype Sorts" pitchFamily="2" charset="2"/>
              <a:buNone/>
            </a:pPr>
            <a:r>
              <a:rPr lang="en-US"/>
              <a:t>			                 Strong Demand   Weak Demand</a:t>
            </a:r>
          </a:p>
          <a:p>
            <a:pPr>
              <a:lnSpc>
                <a:spcPct val="90000"/>
              </a:lnSpc>
              <a:buFont typeface="Monotype Sorts" pitchFamily="2" charset="2"/>
              <a:buNone/>
            </a:pPr>
            <a:r>
              <a:rPr lang="en-US"/>
              <a:t>    </a:t>
            </a:r>
            <a:r>
              <a:rPr lang="en-US" u="sng"/>
              <a:t>Decision Alternative</a:t>
            </a:r>
            <a:r>
              <a:rPr lang="en-US"/>
              <a:t>	             </a:t>
            </a:r>
            <a:r>
              <a:rPr lang="en-US" i="1"/>
              <a:t>s</a:t>
            </a:r>
            <a:r>
              <a:rPr lang="en-US" baseline="-25000"/>
              <a:t>1</a:t>
            </a:r>
            <a:r>
              <a:rPr lang="en-US"/>
              <a:t>        		 </a:t>
            </a:r>
            <a:r>
              <a:rPr lang="en-US" i="1"/>
              <a:t>s</a:t>
            </a:r>
            <a:r>
              <a:rPr lang="en-US" baseline="-25000"/>
              <a:t>2</a:t>
            </a:r>
            <a:endParaRPr lang="en-US"/>
          </a:p>
          <a:p>
            <a:pPr>
              <a:lnSpc>
                <a:spcPct val="90000"/>
              </a:lnSpc>
              <a:buFont typeface="Monotype Sorts" pitchFamily="2" charset="2"/>
              <a:buNone/>
            </a:pPr>
            <a:r>
              <a:rPr lang="en-US" sz="1200"/>
              <a:t>                               	</a:t>
            </a:r>
          </a:p>
          <a:p>
            <a:pPr>
              <a:lnSpc>
                <a:spcPct val="90000"/>
              </a:lnSpc>
              <a:buFont typeface="Monotype Sorts" pitchFamily="2" charset="2"/>
              <a:buNone/>
            </a:pPr>
            <a:r>
              <a:rPr lang="en-US"/>
              <a:t>     Small complex, </a:t>
            </a:r>
            <a:r>
              <a:rPr lang="en-US" i="1"/>
              <a:t>d</a:t>
            </a:r>
            <a:r>
              <a:rPr lang="en-US" baseline="-25000"/>
              <a:t>1</a:t>
            </a:r>
            <a:r>
              <a:rPr lang="en-US"/>
              <a:t>        		  8       		  7</a:t>
            </a:r>
          </a:p>
          <a:p>
            <a:pPr>
              <a:lnSpc>
                <a:spcPct val="90000"/>
              </a:lnSpc>
              <a:buFont typeface="Monotype Sorts" pitchFamily="2" charset="2"/>
              <a:buNone/>
            </a:pPr>
            <a:r>
              <a:rPr lang="en-US"/>
              <a:t>     Medium complex, </a:t>
            </a:r>
            <a:r>
              <a:rPr lang="en-US" i="1"/>
              <a:t>d</a:t>
            </a:r>
            <a:r>
              <a:rPr lang="en-US" baseline="-25000"/>
              <a:t>2</a:t>
            </a:r>
            <a:r>
              <a:rPr lang="en-US"/>
              <a:t>      		14       		  5</a:t>
            </a:r>
          </a:p>
          <a:p>
            <a:pPr>
              <a:lnSpc>
                <a:spcPct val="90000"/>
              </a:lnSpc>
              <a:buFont typeface="Monotype Sorts" pitchFamily="2" charset="2"/>
              <a:buNone/>
            </a:pPr>
            <a:r>
              <a:rPr lang="en-US"/>
              <a:t>     Large complex, </a:t>
            </a:r>
            <a:r>
              <a:rPr lang="en-US" i="1"/>
              <a:t>d</a:t>
            </a:r>
            <a:r>
              <a:rPr lang="en-US" baseline="-25000"/>
              <a:t>3</a:t>
            </a:r>
            <a:r>
              <a:rPr lang="en-US"/>
              <a:t>      		20     		 -9</a:t>
            </a:r>
          </a:p>
        </p:txBody>
      </p:sp>
      <p:grpSp>
        <p:nvGrpSpPr>
          <p:cNvPr id="20486" name="Group 6"/>
          <p:cNvGrpSpPr>
            <a:grpSpLocks/>
          </p:cNvGrpSpPr>
          <p:nvPr/>
        </p:nvGrpSpPr>
        <p:grpSpPr bwMode="auto">
          <a:xfrm>
            <a:off x="4003675" y="3703638"/>
            <a:ext cx="4402138" cy="1412875"/>
            <a:chOff x="2267" y="2367"/>
            <a:chExt cx="1296" cy="1008"/>
          </a:xfrm>
        </p:grpSpPr>
        <p:sp>
          <p:nvSpPr>
            <p:cNvPr id="20484" name="Line 4"/>
            <p:cNvSpPr>
              <a:spLocks noChangeShapeType="1"/>
            </p:cNvSpPr>
            <p:nvPr/>
          </p:nvSpPr>
          <p:spPr bwMode="auto">
            <a:xfrm>
              <a:off x="2268" y="2367"/>
              <a:ext cx="1295"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20485" name="Line 5"/>
            <p:cNvSpPr>
              <a:spLocks noChangeShapeType="1"/>
            </p:cNvSpPr>
            <p:nvPr/>
          </p:nvSpPr>
          <p:spPr bwMode="auto">
            <a:xfrm>
              <a:off x="2267" y="2368"/>
              <a:ext cx="0" cy="1007"/>
            </a:xfrm>
            <a:prstGeom prst="line">
              <a:avLst/>
            </a:prstGeom>
            <a:noFill/>
            <a:ln w="12700">
              <a:solidFill>
                <a:srgbClr val="FFFFFF"/>
              </a:solidFill>
              <a:round/>
              <a:headEnd type="none" w="sm" len="sm"/>
              <a:tailEnd type="none" w="sm" len="sm"/>
            </a:ln>
            <a:effectLst>
              <a:outerShdw dist="17961" dir="2700000" algn="ctr" rotWithShape="0">
                <a:srgbClr val="000000"/>
              </a:outerShdw>
            </a:effectLst>
          </p:spPr>
          <p:txBody>
            <a:bodyPr wrap="none" anchor="ctr"/>
            <a:lstStyle/>
            <a:p>
              <a:endParaRPr lang="en-US"/>
            </a:p>
          </p:txBody>
        </p:sp>
      </p:grpSp>
      <p:sp>
        <p:nvSpPr>
          <p:cNvPr id="20488" name="Text Box 8"/>
          <p:cNvSpPr txBox="1">
            <a:spLocks noChangeArrowheads="1"/>
          </p:cNvSpPr>
          <p:nvPr/>
        </p:nvSpPr>
        <p:spPr bwMode="auto">
          <a:xfrm>
            <a:off x="962025" y="2425700"/>
            <a:ext cx="2271713" cy="439738"/>
          </a:xfrm>
          <a:prstGeom prst="rect">
            <a:avLst/>
          </a:prstGeom>
          <a:solidFill>
            <a:srgbClr val="666699"/>
          </a:soli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en-US">
                <a:solidFill>
                  <a:srgbClr val="66FFFF"/>
                </a:solidFill>
                <a:effectLst>
                  <a:outerShdw blurRad="38100" dist="38100" dir="2700000" algn="tl">
                    <a:srgbClr val="000000"/>
                  </a:outerShdw>
                </a:effectLst>
              </a:rPr>
              <a:t>PAYOFF TABLE</a:t>
            </a:r>
          </a:p>
        </p:txBody>
      </p:sp>
      <p:sp>
        <p:nvSpPr>
          <p:cNvPr id="20490" name="Rectangle 10"/>
          <p:cNvSpPr>
            <a:spLocks noChangeArrowheads="1"/>
          </p:cNvSpPr>
          <p:nvPr/>
        </p:nvSpPr>
        <p:spPr bwMode="auto">
          <a:xfrm>
            <a:off x="685800" y="52388"/>
            <a:ext cx="7772400" cy="814387"/>
          </a:xfrm>
          <a:prstGeom prst="rect">
            <a:avLst/>
          </a:prstGeom>
          <a:noFill/>
          <a:ln w="12700">
            <a:noFill/>
            <a:miter lim="800000"/>
            <a:headEnd/>
            <a:tailEnd/>
          </a:ln>
          <a:effectLst/>
        </p:spPr>
        <p:txBody>
          <a:bodyPr lIns="92075" tIns="46038" rIns="92075" bIns="46038" anchor="ctr"/>
          <a:lstStyle/>
          <a:p>
            <a:r>
              <a:rPr lang="en-US" sz="2800">
                <a:solidFill>
                  <a:srgbClr val="66FFFF"/>
                </a:solidFill>
                <a:effectLst>
                  <a:outerShdw blurRad="38100" dist="38100" dir="2700000" algn="tl">
                    <a:srgbClr val="000000"/>
                  </a:outerShdw>
                </a:effectLst>
              </a:rPr>
              <a:t>Example:  Pittsburgh Development Corp.</a:t>
            </a:r>
          </a:p>
        </p:txBody>
      </p:sp>
    </p:spTree>
  </p:cSld>
  <p:clrMapOvr>
    <a:masterClrMapping/>
  </p:clrMapOvr>
  <p:transition spd="med">
    <p:zoom/>
  </p:transition>
  <p:timing>
    <p:tnLst>
      <p:par>
        <p:cTn id="1" dur="indefinite" restart="never" nodeType="tmRoot"/>
      </p:par>
    </p:tnLst>
  </p:timing>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C:\Slides\QMB11ppt\QMB11ch01.ppt</Template>
  <TotalTime>60266100</TotalTime>
  <Pages>38</Pages>
  <Words>2481</Words>
  <Application>Microsoft Office PowerPoint</Application>
  <PresentationFormat>On-screen Show (4:3)</PresentationFormat>
  <Paragraphs>570</Paragraphs>
  <Slides>49</Slides>
  <Notes>49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QMB11ch01</vt:lpstr>
      <vt:lpstr>Equation</vt:lpstr>
      <vt:lpstr>PowerPoint Presentation</vt:lpstr>
      <vt:lpstr>Chapter 4 Decision Analysis</vt:lpstr>
      <vt:lpstr>PowerPoint Presentation</vt:lpstr>
      <vt:lpstr>Problem Formulation</vt:lpstr>
      <vt:lpstr>PowerPoint Presentation</vt:lpstr>
      <vt:lpstr>Influence Diagrams</vt:lpstr>
      <vt:lpstr>PowerPoint Presentation</vt:lpstr>
      <vt:lpstr>Payoff Tables</vt:lpstr>
      <vt:lpstr>PowerPoint Presentation</vt:lpstr>
      <vt:lpstr>PowerPoint Presentation</vt:lpstr>
      <vt:lpstr>PowerPoint Presentation</vt:lpstr>
      <vt:lpstr>Example:  Optimistic Approach</vt:lpstr>
      <vt:lpstr>PowerPoint Presentation</vt:lpstr>
      <vt:lpstr>Example:  Conservative Approach</vt:lpstr>
      <vt:lpstr>PowerPoint Presentation</vt:lpstr>
      <vt:lpstr>Example:  Minimax Regret Approach</vt:lpstr>
      <vt:lpstr>Example:  Minimax Regret Approach</vt:lpstr>
      <vt:lpstr>Decision Making with Probabilities</vt:lpstr>
      <vt:lpstr>Expected Value of a Decision Alternative</vt:lpstr>
      <vt:lpstr>Expected Value Approach</vt:lpstr>
      <vt:lpstr>PowerPoint Presentation</vt:lpstr>
      <vt:lpstr>Decision Tree</vt:lpstr>
      <vt:lpstr>PowerPoint Presentation</vt:lpstr>
      <vt:lpstr>Expected Value of Perfect Information</vt:lpstr>
      <vt:lpstr>Expected Value of Perfect Information</vt:lpstr>
      <vt:lpstr>PowerPoint Presentation</vt:lpstr>
      <vt:lpstr>Risk Analysis</vt:lpstr>
      <vt:lpstr>Risk Profile</vt:lpstr>
      <vt:lpstr>Sensitivity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Expected Value of Sample Information</vt:lpstr>
      <vt:lpstr>Efficiency of Sample Information</vt:lpstr>
      <vt:lpstr>Efficiency of Sample Information</vt:lpstr>
      <vt:lpstr>PowerPoint Presentation</vt:lpstr>
      <vt:lpstr>PowerPoint Presentation</vt:lpstr>
      <vt:lpstr>PowerPoint Presentation</vt:lpstr>
      <vt:lpstr>PowerPoint Presentation</vt:lpstr>
      <vt:lpstr>PowerPoint Presentation</vt:lpstr>
      <vt:lpstr>PowerPoint Presentation</vt:lpstr>
      <vt:lpstr>End of Chapter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subject>Decision Analysis</dc:subject>
  <dc:creator>John Loucks</dc:creator>
  <cp:lastModifiedBy>John IV</cp:lastModifiedBy>
  <cp:revision>131</cp:revision>
  <cp:lastPrinted>1601-01-01T00:00:00Z</cp:lastPrinted>
  <dcterms:created xsi:type="dcterms:W3CDTF">1996-06-03T20:22:58Z</dcterms:created>
  <dcterms:modified xsi:type="dcterms:W3CDTF">2012-02-17T16:44:22Z</dcterms:modified>
</cp:coreProperties>
</file>