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6" r:id="rId1"/>
  </p:sldMasterIdLst>
  <p:notesMasterIdLst>
    <p:notesMasterId r:id="rId58"/>
  </p:notesMasterIdLst>
  <p:handoutMasterIdLst>
    <p:handoutMasterId r:id="rId59"/>
  </p:handoutMasterIdLst>
  <p:sldIdLst>
    <p:sldId id="257" r:id="rId2"/>
    <p:sldId id="406" r:id="rId3"/>
    <p:sldId id="347" r:id="rId4"/>
    <p:sldId id="348" r:id="rId5"/>
    <p:sldId id="258" r:id="rId6"/>
    <p:sldId id="370" r:id="rId7"/>
    <p:sldId id="351" r:id="rId8"/>
    <p:sldId id="372" r:id="rId9"/>
    <p:sldId id="373" r:id="rId10"/>
    <p:sldId id="405" r:id="rId11"/>
    <p:sldId id="321" r:id="rId12"/>
    <p:sldId id="374" r:id="rId13"/>
    <p:sldId id="259" r:id="rId14"/>
    <p:sldId id="375" r:id="rId15"/>
    <p:sldId id="376" r:id="rId16"/>
    <p:sldId id="318" r:id="rId17"/>
    <p:sldId id="353" r:id="rId18"/>
    <p:sldId id="356" r:id="rId19"/>
    <p:sldId id="377" r:id="rId20"/>
    <p:sldId id="378" r:id="rId21"/>
    <p:sldId id="354" r:id="rId22"/>
    <p:sldId id="384" r:id="rId23"/>
    <p:sldId id="382" r:id="rId24"/>
    <p:sldId id="383" r:id="rId25"/>
    <p:sldId id="385" r:id="rId26"/>
    <p:sldId id="261" r:id="rId27"/>
    <p:sldId id="262" r:id="rId28"/>
    <p:sldId id="379" r:id="rId29"/>
    <p:sldId id="386" r:id="rId30"/>
    <p:sldId id="315" r:id="rId31"/>
    <p:sldId id="329" r:id="rId32"/>
    <p:sldId id="381" r:id="rId33"/>
    <p:sldId id="380" r:id="rId34"/>
    <p:sldId id="264" r:id="rId35"/>
    <p:sldId id="332" r:id="rId36"/>
    <p:sldId id="400" r:id="rId37"/>
    <p:sldId id="401" r:id="rId38"/>
    <p:sldId id="333" r:id="rId39"/>
    <p:sldId id="265" r:id="rId40"/>
    <p:sldId id="336" r:id="rId41"/>
    <p:sldId id="391" r:id="rId42"/>
    <p:sldId id="334" r:id="rId43"/>
    <p:sldId id="270" r:id="rId44"/>
    <p:sldId id="337" r:id="rId45"/>
    <p:sldId id="387" r:id="rId46"/>
    <p:sldId id="388" r:id="rId47"/>
    <p:sldId id="389" r:id="rId48"/>
    <p:sldId id="390" r:id="rId49"/>
    <p:sldId id="394" r:id="rId50"/>
    <p:sldId id="399" r:id="rId51"/>
    <p:sldId id="395" r:id="rId52"/>
    <p:sldId id="396" r:id="rId53"/>
    <p:sldId id="397" r:id="rId54"/>
    <p:sldId id="398" r:id="rId55"/>
    <p:sldId id="403" r:id="rId56"/>
    <p:sldId id="289" r:id="rId57"/>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MS Reference Serif"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70"/>
    <a:srgbClr val="00517A"/>
    <a:srgbClr val="006699"/>
    <a:srgbClr val="66FFFF"/>
    <a:srgbClr val="213600"/>
    <a:srgbClr val="669900"/>
    <a:srgbClr val="666699"/>
    <a:srgbClr val="CC9900"/>
    <a:srgbClr val="00808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25" autoAdjust="0"/>
    <p:restoredTop sz="90929"/>
  </p:normalViewPr>
  <p:slideViewPr>
    <p:cSldViewPr snapToGrid="0">
      <p:cViewPr>
        <p:scale>
          <a:sx n="75" d="100"/>
          <a:sy n="75" d="100"/>
        </p:scale>
        <p:origin x="-762" y="-72"/>
      </p:cViewPr>
      <p:guideLst>
        <p:guide orient="horz" pos="4232"/>
        <p:guide pos="18"/>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30.xml"/><Relationship Id="rId13" Type="http://schemas.openxmlformats.org/officeDocument/2006/relationships/slide" Target="slides/slide42.xml"/><Relationship Id="rId3" Type="http://schemas.openxmlformats.org/officeDocument/2006/relationships/slide" Target="slides/slide11.xml"/><Relationship Id="rId7" Type="http://schemas.openxmlformats.org/officeDocument/2006/relationships/slide" Target="slides/slide27.xml"/><Relationship Id="rId12" Type="http://schemas.openxmlformats.org/officeDocument/2006/relationships/slide" Target="slides/slide40.xml"/><Relationship Id="rId2" Type="http://schemas.openxmlformats.org/officeDocument/2006/relationships/slide" Target="slides/slide5.xml"/><Relationship Id="rId1" Type="http://schemas.openxmlformats.org/officeDocument/2006/relationships/slide" Target="slides/slide1.xml"/><Relationship Id="rId6" Type="http://schemas.openxmlformats.org/officeDocument/2006/relationships/slide" Target="slides/slide26.xml"/><Relationship Id="rId11" Type="http://schemas.openxmlformats.org/officeDocument/2006/relationships/slide" Target="slides/slide38.xml"/><Relationship Id="rId5" Type="http://schemas.openxmlformats.org/officeDocument/2006/relationships/slide" Target="slides/slide16.xml"/><Relationship Id="rId15" Type="http://schemas.openxmlformats.org/officeDocument/2006/relationships/slide" Target="slides/slide44.xml"/><Relationship Id="rId10" Type="http://schemas.openxmlformats.org/officeDocument/2006/relationships/slide" Target="slides/slide35.xml"/><Relationship Id="rId4" Type="http://schemas.openxmlformats.org/officeDocument/2006/relationships/slide" Target="slides/slide13.xml"/><Relationship Id="rId9" Type="http://schemas.openxmlformats.org/officeDocument/2006/relationships/slide" Target="slides/slide34.xml"/><Relationship Id="rId14" Type="http://schemas.openxmlformats.org/officeDocument/2006/relationships/slide" Target="slides/slide4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85EECAE4-355A-4C22-B5AD-916D713ED01C}" type="slidenum">
              <a:rPr lang="en-US" sz="1400">
                <a:effectLst/>
                <a:latin typeface="Book Antiqua" pitchFamily="18" charset="0"/>
              </a:rPr>
              <a:pPr algn="r"/>
              <a:t>‹#›</a:t>
            </a:fld>
            <a:endParaRPr lang="en-US" sz="1400">
              <a:effectLst/>
              <a:latin typeface="Book Antiqua" pitchFamily="18" charset="0"/>
            </a:endParaRPr>
          </a:p>
        </p:txBody>
      </p:sp>
    </p:spTree>
    <p:extLst>
      <p:ext uri="{BB962C8B-B14F-4D97-AF65-F5344CB8AC3E}">
        <p14:creationId xmlns:p14="http://schemas.microsoft.com/office/powerpoint/2010/main" val="1292513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2F8504AC-CF63-45D1-A0E6-74F33E8D02F6}" type="slidenum">
              <a:rPr lang="en-US" sz="1400">
                <a:effectLst/>
                <a:latin typeface="Book Antiqua" pitchFamily="18" charset="0"/>
              </a:rPr>
              <a:pPr algn="r"/>
              <a:t>‹#›</a:t>
            </a:fld>
            <a:endParaRPr lang="en-US" sz="1400">
              <a:effectLst/>
              <a:latin typeface="Book Antiqua" pitchFamily="18" charset="0"/>
            </a:endParaRPr>
          </a:p>
        </p:txBody>
      </p:sp>
    </p:spTree>
    <p:extLst>
      <p:ext uri="{BB962C8B-B14F-4D97-AF65-F5344CB8AC3E}">
        <p14:creationId xmlns:p14="http://schemas.microsoft.com/office/powerpoint/2010/main" val="2706287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xfrm>
            <a:off x="1150938" y="692150"/>
            <a:ext cx="4556125" cy="3416300"/>
          </a:xfrm>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1150938" y="692150"/>
            <a:ext cx="4556125" cy="3416300"/>
          </a:xfrm>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50938" y="692150"/>
            <a:ext cx="4556125" cy="3416300"/>
          </a:xfrm>
          <a:ln/>
        </p:spPr>
      </p:sp>
      <p:sp>
        <p:nvSpPr>
          <p:cNvPr id="4813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1150938" y="692150"/>
            <a:ext cx="4556125" cy="3416300"/>
          </a:xfrm>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1150938" y="692150"/>
            <a:ext cx="4556125" cy="3416300"/>
          </a:xfrm>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p:spPr>
      </p:sp>
      <p:sp>
        <p:nvSpPr>
          <p:cNvPr id="4096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xfrm>
            <a:off x="1150938" y="692150"/>
            <a:ext cx="4556125" cy="3416300"/>
          </a:xfrm>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xfrm>
            <a:off x="1150938" y="692150"/>
            <a:ext cx="4556125" cy="3416300"/>
          </a:xfrm>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1150938" y="692150"/>
            <a:ext cx="4556125" cy="3416300"/>
          </a:xfrm>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xfrm>
            <a:off x="1150938" y="692150"/>
            <a:ext cx="4556125" cy="3416300"/>
          </a:xfrm>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457200" y="304800"/>
            <a:ext cx="8231188" cy="6183313"/>
            <a:chOff x="372" y="186"/>
            <a:chExt cx="5185" cy="3895"/>
          </a:xfrm>
        </p:grpSpPr>
        <p:grpSp>
          <p:nvGrpSpPr>
            <p:cNvPr id="3" name="Group 3"/>
            <p:cNvGrpSpPr>
              <a:grpSpLocks/>
            </p:cNvGrpSpPr>
            <p:nvPr/>
          </p:nvGrpSpPr>
          <p:grpSpPr bwMode="auto">
            <a:xfrm>
              <a:off x="372" y="186"/>
              <a:ext cx="5185" cy="919"/>
              <a:chOff x="372" y="186"/>
              <a:chExt cx="5185" cy="919"/>
            </a:xfrm>
          </p:grpSpPr>
          <p:sp>
            <p:nvSpPr>
              <p:cNvPr id="206852"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3"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206854"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4" name="Group 7"/>
            <p:cNvGrpSpPr>
              <a:grpSpLocks/>
            </p:cNvGrpSpPr>
            <p:nvPr/>
          </p:nvGrpSpPr>
          <p:grpSpPr bwMode="auto">
            <a:xfrm>
              <a:off x="372" y="291"/>
              <a:ext cx="5185" cy="3790"/>
              <a:chOff x="372" y="291"/>
              <a:chExt cx="5185" cy="3790"/>
            </a:xfrm>
          </p:grpSpPr>
          <p:sp>
            <p:nvSpPr>
              <p:cNvPr id="206856"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7"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206858"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206859"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206860"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206861"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 name="Rectangle 16"/>
          <p:cNvSpPr>
            <a:spLocks noChangeArrowheads="1"/>
          </p:cNvSpPr>
          <p:nvPr/>
        </p:nvSpPr>
        <p:spPr bwMode="auto">
          <a:xfrm>
            <a:off x="8012658" y="62841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
        <p:nvSpPr>
          <p:cNvPr id="18" name="Rectangle 17"/>
          <p:cNvSpPr>
            <a:spLocks noChangeArrowheads="1"/>
          </p:cNvSpPr>
          <p:nvPr/>
        </p:nvSpPr>
        <p:spPr bwMode="auto">
          <a:xfrm>
            <a:off x="7596733" y="6034882"/>
            <a:ext cx="831850" cy="597599"/>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r>
              <a:rPr lang="en-US" sz="1500" baseline="0" dirty="0">
                <a:effectLst/>
              </a:rPr>
              <a:t>Slide</a:t>
            </a:r>
          </a:p>
        </p:txBody>
      </p:sp>
      <p:sp>
        <p:nvSpPr>
          <p:cNvPr id="19" name="Rectangle 18"/>
          <p:cNvSpPr>
            <a:spLocks noChangeArrowheads="1"/>
          </p:cNvSpPr>
          <p:nvPr/>
        </p:nvSpPr>
        <p:spPr bwMode="auto">
          <a:xfrm>
            <a:off x="587921" y="6231732"/>
            <a:ext cx="6827837" cy="547687"/>
          </a:xfrm>
          <a:prstGeom prst="rect">
            <a:avLst/>
          </a:prstGeom>
          <a:noFill/>
          <a:ln w="12700">
            <a:noFill/>
            <a:miter lim="800000"/>
            <a:headEnd/>
            <a:tailEnd/>
          </a:ln>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a:t>
            </a:r>
            <a:r>
              <a:rPr lang="en-US" sz="1500" dirty="0" smtClean="0">
                <a:solidFill>
                  <a:srgbClr val="FFFFFF"/>
                </a:solidFill>
                <a:effectLst>
                  <a:outerShdw blurRad="38100" dist="38100" dir="2700000" algn="tl">
                    <a:srgbClr val="000000"/>
                  </a:outerShdw>
                </a:effectLst>
                <a:latin typeface="Book Antiqua" pitchFamily="18" charset="0"/>
              </a:rPr>
              <a:t>2013  </a:t>
            </a:r>
            <a:r>
              <a:rPr lang="en-US" sz="1500" dirty="0">
                <a:solidFill>
                  <a:srgbClr val="FFFFFF"/>
                </a:solidFill>
                <a:effectLst>
                  <a:outerShdw blurRad="38100" dist="38100" dir="2700000" algn="tl">
                    <a:srgbClr val="000000"/>
                  </a:outerShdw>
                </a:effectLst>
                <a:latin typeface="Book Antiqua" pitchFamily="18" charset="0"/>
              </a:rPr>
              <a:t>Cengage Learning.  All </a:t>
            </a:r>
            <a:r>
              <a:rPr lang="en-US" sz="1500" baseline="0" dirty="0">
                <a:solidFill>
                  <a:srgbClr val="FFFFFF"/>
                </a:solidFill>
                <a:effectLst>
                  <a:outerShdw blurRad="38100" dist="38100" dir="2700000" algn="tl">
                    <a:srgbClr val="000000"/>
                  </a:outerShdw>
                </a:effectLst>
                <a:latin typeface="Book Antiqua" pitchFamily="18" charset="0"/>
              </a:rPr>
              <a:t>Rights</a:t>
            </a:r>
            <a:r>
              <a:rPr lang="en-US" sz="1500" dirty="0">
                <a:solidFill>
                  <a:srgbClr val="FFFFFF"/>
                </a:solidFill>
                <a:effectLst>
                  <a:outerShdw blurRad="38100" dist="38100" dir="2700000" algn="tl">
                    <a:srgbClr val="000000"/>
                  </a:outerShdw>
                </a:effectLst>
                <a:latin typeface="Book Antiqua" pitchFamily="18" charset="0"/>
              </a:rPr>
              <a:t> Reserved.  May not be scanned, copied</a:t>
            </a:r>
          </a:p>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or duplicated, or posted to a publicly accessible website, in whole or in part.</a:t>
            </a:r>
          </a:p>
        </p:txBody>
      </p:sp>
    </p:spTree>
  </p:cSld>
  <p:clrMap bg1="dk2" tx1="lt1" bg2="dk1"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zoom/>
  </p:transition>
  <p:timing>
    <p:tnLst>
      <p:par>
        <p:cTn id="1" dur="indefinite" restart="never" nodeType="tmRoot"/>
      </p:par>
    </p:tnLst>
  </p:timing>
  <p:txStyles>
    <p:titleStyle>
      <a:lvl1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latin typeface="Times New Roman" pitchFamily="18" charset="0"/>
        </a:defRPr>
      </a:lvl4pPr>
      <a:lvl5pPr marL="2057400" indent="-228600" algn="l" rtl="0" eaLnBrk="1" fontAlgn="base" hangingPunct="1">
        <a:spcBef>
          <a:spcPct val="20000"/>
        </a:spcBef>
        <a:spcAft>
          <a:spcPct val="0"/>
        </a:spcAft>
        <a:buChar char="»"/>
        <a:defRPr sz="2000">
          <a:solidFill>
            <a:schemeClr val="tx1"/>
          </a:solidFill>
          <a:latin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Times New Roman" pitchFamily="18" charset="0"/>
        </a:defRPr>
      </a:lvl6pPr>
      <a:lvl7pPr marL="2971800" indent="-228600" algn="l" rtl="0" eaLnBrk="1" fontAlgn="base" hangingPunct="1">
        <a:spcBef>
          <a:spcPct val="20000"/>
        </a:spcBef>
        <a:spcAft>
          <a:spcPct val="0"/>
        </a:spcAft>
        <a:buChar char="»"/>
        <a:defRPr sz="2000">
          <a:solidFill>
            <a:schemeClr val="tx1"/>
          </a:solidFill>
          <a:latin typeface="Times New Roman" pitchFamily="18" charset="0"/>
        </a:defRPr>
      </a:lvl7pPr>
      <a:lvl8pPr marL="3429000" indent="-228600" algn="l" rtl="0" eaLnBrk="1" fontAlgn="base" hangingPunct="1">
        <a:spcBef>
          <a:spcPct val="20000"/>
        </a:spcBef>
        <a:spcAft>
          <a:spcPct val="0"/>
        </a:spcAft>
        <a:buChar char="»"/>
        <a:defRPr sz="2000">
          <a:solidFill>
            <a:schemeClr val="tx1"/>
          </a:solidFill>
          <a:latin typeface="Times New Roman" pitchFamily="18" charset="0"/>
        </a:defRPr>
      </a:lvl8pPr>
      <a:lvl9pPr marL="3886200" indent="-228600" algn="l" rtl="0" eaLnBrk="1" fontAlgn="base" hangingPunct="1">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9.bin"/><Relationship Id="rId4" Type="http://schemas.openxmlformats.org/officeDocument/2006/relationships/image" Target="../media/image10.wmf"/></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12.bin"/><Relationship Id="rId4" Type="http://schemas.openxmlformats.org/officeDocument/2006/relationships/image" Target="../media/image13.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5.bin"/><Relationship Id="rId4" Type="http://schemas.openxmlformats.org/officeDocument/2006/relationships/image" Target="../media/image16.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1.wmf"/><Relationship Id="rId5" Type="http://schemas.openxmlformats.org/officeDocument/2006/relationships/oleObject" Target="../embeddings/oleObject19.bin"/><Relationship Id="rId4" Type="http://schemas.openxmlformats.org/officeDocument/2006/relationships/image" Target="../media/image20.wmf"/></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descr="C:\Users\John IV\Downloads\978084006233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5446" y="412750"/>
            <a:ext cx="4288644" cy="5626100"/>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oup 24"/>
          <p:cNvGrpSpPr/>
          <p:nvPr/>
        </p:nvGrpSpPr>
        <p:grpSpPr>
          <a:xfrm>
            <a:off x="5481875" y="2122566"/>
            <a:ext cx="2594095" cy="1827486"/>
            <a:chOff x="6033407" y="2122566"/>
            <a:chExt cx="2594095" cy="1827486"/>
          </a:xfrm>
        </p:grpSpPr>
        <p:sp>
          <p:nvSpPr>
            <p:cNvPr id="26" name="Rectangle 25"/>
            <p:cNvSpPr/>
            <p:nvPr/>
          </p:nvSpPr>
          <p:spPr bwMode="auto">
            <a:xfrm>
              <a:off x="6035673" y="2672654"/>
              <a:ext cx="2389871" cy="276999"/>
            </a:xfrm>
            <a:prstGeom prst="rect">
              <a:avLst/>
            </a:prstGeom>
            <a:solidFill>
              <a:schemeClr val="accent4">
                <a:lumMod val="1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457200" marR="0" indent="-45720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all" normalizeH="0" dirty="0" smtClean="0">
                  <a:ln>
                    <a:noFill/>
                  </a:ln>
                  <a:solidFill>
                    <a:schemeClr val="tx1"/>
                  </a:solidFill>
                  <a:effectLst>
                    <a:outerShdw blurRad="38100" dist="38100" dir="2700000" algn="tl">
                      <a:srgbClr val="000000">
                        <a:alpha val="43137"/>
                      </a:srgbClr>
                    </a:outerShdw>
                  </a:effectLst>
                  <a:latin typeface="Futura Md BT"/>
                </a:rPr>
                <a:t>                           </a:t>
              </a:r>
              <a:r>
                <a:rPr kumimoji="0" lang="en-US" sz="1150" b="1" i="0" u="none" strike="noStrike" cap="all" normalizeH="0" dirty="0" smtClean="0">
                  <a:ln>
                    <a:noFill/>
                  </a:ln>
                  <a:solidFill>
                    <a:schemeClr val="tx1">
                      <a:lumMod val="95000"/>
                    </a:schemeClr>
                  </a:solidFill>
                  <a:effectLst>
                    <a:outerShdw blurRad="38100" dist="38100" dir="2700000" algn="tl">
                      <a:srgbClr val="000000">
                        <a:alpha val="43137"/>
                      </a:srgbClr>
                    </a:outerShdw>
                  </a:effectLst>
                  <a:latin typeface="Futura Md BT"/>
                </a:rPr>
                <a:t>Slides  by</a:t>
              </a:r>
            </a:p>
          </p:txBody>
        </p:sp>
        <p:grpSp>
          <p:nvGrpSpPr>
            <p:cNvPr id="27" name="Group 26"/>
            <p:cNvGrpSpPr/>
            <p:nvPr/>
          </p:nvGrpSpPr>
          <p:grpSpPr>
            <a:xfrm>
              <a:off x="6035673" y="2122566"/>
              <a:ext cx="2382611" cy="556438"/>
              <a:chOff x="6035673" y="1335314"/>
              <a:chExt cx="2382611" cy="560160"/>
            </a:xfrm>
          </p:grpSpPr>
          <p:sp>
            <p:nvSpPr>
              <p:cNvPr id="41" name="Rectangle 40"/>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2" name="Rectangle 41"/>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3" name="Rectangle 42"/>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4" name="Rectangle 43"/>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5" name="Straight Connector 44"/>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grpSp>
          <p:nvGrpSpPr>
            <p:cNvPr id="28" name="Group 27"/>
            <p:cNvGrpSpPr/>
            <p:nvPr/>
          </p:nvGrpSpPr>
          <p:grpSpPr>
            <a:xfrm>
              <a:off x="6042933" y="2947824"/>
              <a:ext cx="2382611" cy="970744"/>
              <a:chOff x="6035673" y="1335314"/>
              <a:chExt cx="2382611" cy="560160"/>
            </a:xfrm>
          </p:grpSpPr>
          <p:sp>
            <p:nvSpPr>
              <p:cNvPr id="36" name="Rectangle 35"/>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7" name="Rectangle 36"/>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8" name="Rectangle 37"/>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9" name="Rectangle 38"/>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0" name="Straight Connector 39"/>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sp>
          <p:nvSpPr>
            <p:cNvPr id="29" name="Rectangle 28"/>
            <p:cNvSpPr/>
            <p:nvPr/>
          </p:nvSpPr>
          <p:spPr bwMode="auto">
            <a:xfrm>
              <a:off x="6033407" y="2949371"/>
              <a:ext cx="1468113" cy="969197"/>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0" name="TextBox 29"/>
            <p:cNvSpPr txBox="1"/>
            <p:nvPr/>
          </p:nvSpPr>
          <p:spPr>
            <a:xfrm>
              <a:off x="6172510" y="2690733"/>
              <a:ext cx="223138" cy="1259319"/>
            </a:xfrm>
            <a:prstGeom prst="rect">
              <a:avLst/>
            </a:prstGeom>
            <a:noFill/>
          </p:spPr>
          <p:txBody>
            <a:bodyPr wrap="none" rtlCol="0">
              <a:spAutoFit/>
            </a:bodyPr>
            <a:lstStyle/>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endParaRPr lang="en-US" sz="1200" b="1" dirty="0" smtClean="0">
                <a:effectLst/>
              </a:endParaRPr>
            </a:p>
          </p:txBody>
        </p:sp>
        <p:sp>
          <p:nvSpPr>
            <p:cNvPr id="31" name="Rectangle 30"/>
            <p:cNvSpPr/>
            <p:nvPr/>
          </p:nvSpPr>
          <p:spPr bwMode="auto">
            <a:xfrm rot="10800000">
              <a:off x="7501520" y="2946948"/>
              <a:ext cx="1003836" cy="971620"/>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2" name="Straight Connector 31"/>
            <p:cNvCxnSpPr/>
            <p:nvPr/>
          </p:nvCxnSpPr>
          <p:spPr bwMode="auto">
            <a:xfrm flipH="1">
              <a:off x="7485889" y="2894222"/>
              <a:ext cx="7474" cy="1021849"/>
            </a:xfrm>
            <a:prstGeom prst="line">
              <a:avLst/>
            </a:prstGeom>
            <a:solidFill>
              <a:schemeClr val="accent1"/>
            </a:solidFill>
            <a:ln w="22225" cap="flat" cmpd="sng" algn="ctr">
              <a:solidFill>
                <a:schemeClr val="bg2">
                  <a:alpha val="84000"/>
                </a:schemeClr>
              </a:solidFill>
              <a:prstDash val="solid"/>
              <a:round/>
              <a:headEnd type="none" w="med" len="med"/>
              <a:tailEnd type="none" w="med" len="med"/>
            </a:ln>
            <a:effectLst/>
          </p:spPr>
        </p:cxnSp>
        <p:sp>
          <p:nvSpPr>
            <p:cNvPr id="33" name="Rectangle 32"/>
            <p:cNvSpPr/>
            <p:nvPr/>
          </p:nvSpPr>
          <p:spPr bwMode="auto">
            <a:xfrm>
              <a:off x="7406277" y="2870056"/>
              <a:ext cx="180066" cy="1049024"/>
            </a:xfrm>
            <a:prstGeom prst="rect">
              <a:avLst/>
            </a:prstGeom>
            <a:solidFill>
              <a:srgbClr val="1F103B">
                <a:alpha val="56863"/>
              </a:srgb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4" name="Rectangle 33"/>
            <p:cNvSpPr/>
            <p:nvPr/>
          </p:nvSpPr>
          <p:spPr bwMode="auto">
            <a:xfrm>
              <a:off x="8418284" y="2126262"/>
              <a:ext cx="209218" cy="1792818"/>
            </a:xfrm>
            <a:prstGeom prst="rect">
              <a:avLst/>
            </a:prstGeom>
            <a:gradFill flip="none" rotWithShape="1">
              <a:gsLst>
                <a:gs pos="0">
                  <a:srgbClr val="432B6F"/>
                </a:gs>
                <a:gs pos="50000">
                  <a:srgbClr val="432B6F">
                    <a:shade val="67500"/>
                    <a:satMod val="115000"/>
                  </a:srgbClr>
                </a:gs>
                <a:gs pos="100000">
                  <a:srgbClr val="432B6F">
                    <a:shade val="100000"/>
                    <a:satMod val="115000"/>
                  </a:srgbClr>
                </a:gs>
              </a:gsLst>
              <a:lin ang="54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5" name="AutoShape 35"/>
            <p:cNvSpPr>
              <a:spLocks noChangeArrowheads="1"/>
            </p:cNvSpPr>
            <p:nvPr/>
          </p:nvSpPr>
          <p:spPr bwMode="auto">
            <a:xfrm>
              <a:off x="6194630" y="2929145"/>
              <a:ext cx="2182018" cy="86832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99"/>
                  </a:solidFill>
                  <a:round/>
                  <a:headEnd/>
                  <a:tailEnd/>
                </a14:hiddenLine>
              </a:ext>
              <a:ext uri="{AF507438-7753-43E0-B8FC-AC1667EBCBE1}">
                <a14:hiddenEffects xmlns:a14="http://schemas.microsoft.com/office/drawing/2010/main">
                  <a:effectLst>
                    <a:outerShdw dist="12700" dir="10800000" algn="ctr" rotWithShape="0">
                      <a:srgbClr val="F9DFB5">
                        <a:alpha val="50000"/>
                      </a:srgbClr>
                    </a:outerShdw>
                  </a:effectLst>
                </a14:hiddenEffects>
              </a:ext>
            </a:extLst>
          </p:spPr>
          <p:txBody>
            <a:bodyPr wrap="square">
              <a:spAutoFit/>
            </a:bodyPr>
            <a:lstStyle/>
            <a:p>
              <a:pPr algn="r"/>
              <a:endParaRPr lang="en-US" sz="600" dirty="0">
                <a:solidFill>
                  <a:srgbClr val="FFFFFF"/>
                </a:solidFill>
                <a:effectLst/>
                <a:latin typeface="Futura Md BT" pitchFamily="34" charset="0"/>
              </a:endParaRPr>
            </a:p>
            <a:p>
              <a:pPr algn="r"/>
              <a:r>
                <a:rPr lang="en-US" sz="2000" b="1" dirty="0" smtClean="0">
                  <a:solidFill>
                    <a:schemeClr val="tx1">
                      <a:lumMod val="95000"/>
                    </a:schemeClr>
                  </a:solidFill>
                  <a:effectLst/>
                  <a:latin typeface="Futura Md BT" pitchFamily="34" charset="0"/>
                </a:rPr>
                <a:t>John </a:t>
              </a:r>
              <a:r>
                <a:rPr lang="en-US" sz="2000" b="1" dirty="0" err="1" smtClean="0">
                  <a:solidFill>
                    <a:schemeClr val="tx1">
                      <a:lumMod val="95000"/>
                    </a:schemeClr>
                  </a:solidFill>
                  <a:effectLst/>
                  <a:latin typeface="Futura Md BT" pitchFamily="34" charset="0"/>
                </a:rPr>
                <a:t>Loucks</a:t>
              </a:r>
              <a:endParaRPr lang="en-US" sz="2000" b="1" dirty="0">
                <a:solidFill>
                  <a:schemeClr val="tx1">
                    <a:lumMod val="95000"/>
                  </a:schemeClr>
                </a:solidFill>
                <a:effectLst/>
                <a:latin typeface="Futura Md BT" pitchFamily="34" charset="0"/>
              </a:endParaRPr>
            </a:p>
            <a:p>
              <a:pPr algn="r"/>
              <a:endParaRPr lang="en-US" sz="400" dirty="0">
                <a:solidFill>
                  <a:schemeClr val="tx1">
                    <a:lumMod val="95000"/>
                  </a:schemeClr>
                </a:solidFill>
                <a:effectLst/>
                <a:latin typeface="Futura Md BT" pitchFamily="34" charset="0"/>
              </a:endParaRPr>
            </a:p>
            <a:p>
              <a:pPr algn="r"/>
              <a:r>
                <a:rPr lang="en-US" sz="1400" b="1" dirty="0">
                  <a:solidFill>
                    <a:schemeClr val="tx1">
                      <a:lumMod val="95000"/>
                    </a:schemeClr>
                  </a:solidFill>
                  <a:effectLst/>
                  <a:latin typeface="Futura Md BT" pitchFamily="34" charset="0"/>
                </a:rPr>
                <a:t>St. </a:t>
              </a:r>
              <a:r>
                <a:rPr lang="en-US" sz="1400" b="1" dirty="0" smtClean="0">
                  <a:solidFill>
                    <a:schemeClr val="tx1">
                      <a:lumMod val="95000"/>
                    </a:schemeClr>
                  </a:solidFill>
                  <a:effectLst/>
                  <a:latin typeface="Futura Md BT" pitchFamily="34" charset="0"/>
                </a:rPr>
                <a:t>Edward’s Univ.</a:t>
              </a:r>
              <a:endParaRPr lang="en-US" sz="1400" b="1" dirty="0">
                <a:solidFill>
                  <a:schemeClr val="tx1">
                    <a:lumMod val="95000"/>
                  </a:schemeClr>
                </a:solidFill>
                <a:effectLst/>
                <a:latin typeface="Futura Md BT" pitchFamily="34" charset="0"/>
              </a:endParaRP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7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asonal Time Series Plot0001.jpg"/>
          <p:cNvPicPr>
            <a:picLocks noChangeAspect="1"/>
          </p:cNvPicPr>
          <p:nvPr/>
        </p:nvPicPr>
        <p:blipFill>
          <a:blip r:embed="rId2"/>
          <a:stretch>
            <a:fillRect/>
          </a:stretch>
        </p:blipFill>
        <p:spPr>
          <a:xfrm>
            <a:off x="1513332" y="1679829"/>
            <a:ext cx="6117336" cy="370789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Rectangle 166"/>
          <p:cNvSpPr>
            <a:spLocks noChangeArrowheads="1"/>
          </p:cNvSpPr>
          <p:nvPr/>
        </p:nvSpPr>
        <p:spPr bwMode="auto">
          <a:xfrm>
            <a:off x="698500" y="1077913"/>
            <a:ext cx="810101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Example</a:t>
            </a:r>
            <a:endParaRPr lang="en-US" sz="2400" dirty="0">
              <a:effectLst>
                <a:outerShdw blurRad="38100" dist="38100" dir="2700000" algn="tl">
                  <a:srgbClr val="000000"/>
                </a:outerShdw>
              </a:effectLst>
              <a:latin typeface="Book Antiqua" pitchFamily="18" charset="0"/>
            </a:endParaRPr>
          </a:p>
        </p:txBody>
      </p:sp>
      <p:sp>
        <p:nvSpPr>
          <p:cNvPr id="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Plot</a:t>
            </a:r>
            <a:endParaRPr lang="en-US" sz="2800" dirty="0">
              <a:solidFill>
                <a:srgbClr val="66FFFF"/>
              </a:solidFill>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Patterns</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144390" name="Rectangle 6"/>
          <p:cNvSpPr>
            <a:spLocks noChangeArrowheads="1"/>
          </p:cNvSpPr>
          <p:nvPr/>
        </p:nvSpPr>
        <p:spPr bwMode="auto">
          <a:xfrm>
            <a:off x="700088" y="1105564"/>
            <a:ext cx="7704137" cy="4889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latin typeface="Book Antiqua" pitchFamily="18" charset="0"/>
              </a:rPr>
              <a:t>The </a:t>
            </a:r>
            <a:r>
              <a:rPr lang="en-US" sz="2400" dirty="0" smtClean="0">
                <a:effectLst>
                  <a:outerShdw blurRad="38100" dist="38100" dir="2700000" algn="tl">
                    <a:srgbClr val="000000"/>
                  </a:outerShdw>
                </a:effectLst>
                <a:latin typeface="Book Antiqua" pitchFamily="18" charset="0"/>
              </a:rPr>
              <a:t>common types of data patterns that can be identified when examining a time series plot include:</a:t>
            </a:r>
            <a:endParaRPr lang="en-US" sz="2400" dirty="0">
              <a:effectLst>
                <a:outerShdw blurRad="38100" dist="38100" dir="2700000" algn="tl">
                  <a:srgbClr val="000000"/>
                </a:outerShdw>
              </a:effectLst>
              <a:latin typeface="Book Antiqua" pitchFamily="18" charset="0"/>
            </a:endParaRPr>
          </a:p>
        </p:txBody>
      </p:sp>
      <p:grpSp>
        <p:nvGrpSpPr>
          <p:cNvPr id="144399" name="Group 15"/>
          <p:cNvGrpSpPr>
            <a:grpSpLocks/>
          </p:cNvGrpSpPr>
          <p:nvPr/>
        </p:nvGrpSpPr>
        <p:grpSpPr bwMode="auto">
          <a:xfrm>
            <a:off x="1142999" y="1961226"/>
            <a:ext cx="2276475" cy="552450"/>
            <a:chOff x="684" y="1560"/>
            <a:chExt cx="1056" cy="348"/>
          </a:xfr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scene3d>
            <a:camera prst="orthographicFront">
              <a:rot lat="0" lon="0" rev="0"/>
            </a:camera>
            <a:lightRig rig="balanced" dir="t">
              <a:rot lat="0" lon="0" rev="8700000"/>
            </a:lightRig>
          </a:scene3d>
        </p:grpSpPr>
        <p:sp>
          <p:nvSpPr>
            <p:cNvPr id="144398" name="Rectangle 14"/>
            <p:cNvSpPr>
              <a:spLocks noChangeArrowheads="1"/>
            </p:cNvSpPr>
            <p:nvPr/>
          </p:nvSpPr>
          <p:spPr bwMode="auto">
            <a:xfrm>
              <a:off x="684" y="1560"/>
              <a:ext cx="1056" cy="348"/>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144392" name="Text Box 8"/>
            <p:cNvSpPr txBox="1">
              <a:spLocks noChangeArrowheads="1"/>
            </p:cNvSpPr>
            <p:nvPr/>
          </p:nvSpPr>
          <p:spPr bwMode="auto">
            <a:xfrm>
              <a:off x="689" y="1593"/>
              <a:ext cx="1050" cy="291"/>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Horizontal</a:t>
              </a:r>
              <a:endParaRPr lang="en-US" sz="2400" dirty="0">
                <a:effectLst>
                  <a:outerShdw blurRad="38100" dist="38100" dir="2700000" algn="tl">
                    <a:srgbClr val="000000"/>
                  </a:outerShdw>
                </a:effectLst>
                <a:latin typeface="Book Antiqua" pitchFamily="18" charset="0"/>
              </a:endParaRPr>
            </a:p>
          </p:txBody>
        </p:sp>
      </p:grpSp>
      <p:grpSp>
        <p:nvGrpSpPr>
          <p:cNvPr id="144400" name="Group 16"/>
          <p:cNvGrpSpPr>
            <a:grpSpLocks/>
          </p:cNvGrpSpPr>
          <p:nvPr/>
        </p:nvGrpSpPr>
        <p:grpSpPr bwMode="auto">
          <a:xfrm>
            <a:off x="1876426" y="2618451"/>
            <a:ext cx="2276474" cy="552450"/>
            <a:chOff x="1812" y="1560"/>
            <a:chExt cx="1056" cy="348"/>
          </a:xfr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scene3d>
            <a:camera prst="orthographicFront">
              <a:rot lat="0" lon="0" rev="0"/>
            </a:camera>
            <a:lightRig rig="balanced" dir="t">
              <a:rot lat="0" lon="0" rev="8700000"/>
            </a:lightRig>
          </a:scene3d>
        </p:grpSpPr>
        <p:sp>
          <p:nvSpPr>
            <p:cNvPr id="144396" name="Rectangle 12"/>
            <p:cNvSpPr>
              <a:spLocks noChangeArrowheads="1"/>
            </p:cNvSpPr>
            <p:nvPr/>
          </p:nvSpPr>
          <p:spPr bwMode="auto">
            <a:xfrm>
              <a:off x="1812" y="1560"/>
              <a:ext cx="1056" cy="348"/>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144393" name="Text Box 9"/>
            <p:cNvSpPr txBox="1">
              <a:spLocks noChangeArrowheads="1"/>
            </p:cNvSpPr>
            <p:nvPr/>
          </p:nvSpPr>
          <p:spPr bwMode="auto">
            <a:xfrm>
              <a:off x="1947" y="1593"/>
              <a:ext cx="733" cy="291"/>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  Trend</a:t>
              </a:r>
              <a:endParaRPr lang="en-US" sz="2400" dirty="0">
                <a:effectLst>
                  <a:outerShdw blurRad="38100" dist="38100" dir="2700000" algn="tl">
                    <a:srgbClr val="000000"/>
                  </a:outerShdw>
                </a:effectLst>
                <a:latin typeface="Book Antiqua" pitchFamily="18" charset="0"/>
              </a:endParaRPr>
            </a:p>
          </p:txBody>
        </p:sp>
      </p:grpSp>
      <p:grpSp>
        <p:nvGrpSpPr>
          <p:cNvPr id="144401" name="Group 17"/>
          <p:cNvGrpSpPr>
            <a:grpSpLocks/>
          </p:cNvGrpSpPr>
          <p:nvPr/>
        </p:nvGrpSpPr>
        <p:grpSpPr bwMode="auto">
          <a:xfrm>
            <a:off x="2686049" y="3275676"/>
            <a:ext cx="2428875" cy="552450"/>
            <a:chOff x="2940" y="1560"/>
            <a:chExt cx="1056" cy="348"/>
          </a:xfr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scene3d>
            <a:camera prst="orthographicFront">
              <a:rot lat="0" lon="0" rev="0"/>
            </a:camera>
            <a:lightRig rig="balanced" dir="t">
              <a:rot lat="0" lon="0" rev="8700000"/>
            </a:lightRig>
          </a:scene3d>
        </p:grpSpPr>
        <p:sp>
          <p:nvSpPr>
            <p:cNvPr id="144397" name="Rectangle 13"/>
            <p:cNvSpPr>
              <a:spLocks noChangeArrowheads="1"/>
            </p:cNvSpPr>
            <p:nvPr/>
          </p:nvSpPr>
          <p:spPr bwMode="auto">
            <a:xfrm>
              <a:off x="2940" y="1560"/>
              <a:ext cx="1056" cy="348"/>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144394" name="Text Box 10"/>
            <p:cNvSpPr txBox="1">
              <a:spLocks noChangeArrowheads="1"/>
            </p:cNvSpPr>
            <p:nvPr/>
          </p:nvSpPr>
          <p:spPr bwMode="auto">
            <a:xfrm>
              <a:off x="3056" y="1593"/>
              <a:ext cx="855" cy="288"/>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Seasonal</a:t>
              </a:r>
            </a:p>
          </p:txBody>
        </p:sp>
      </p:grpSp>
      <p:grpSp>
        <p:nvGrpSpPr>
          <p:cNvPr id="144402" name="Group 18"/>
          <p:cNvGrpSpPr>
            <a:grpSpLocks/>
          </p:cNvGrpSpPr>
          <p:nvPr/>
        </p:nvGrpSpPr>
        <p:grpSpPr bwMode="auto">
          <a:xfrm>
            <a:off x="4381500" y="4599651"/>
            <a:ext cx="2514599" cy="552450"/>
            <a:chOff x="4068" y="1560"/>
            <a:chExt cx="1056" cy="348"/>
          </a:xfr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scene3d>
            <a:camera prst="orthographicFront">
              <a:rot lat="0" lon="0" rev="0"/>
            </a:camera>
            <a:lightRig rig="balanced" dir="t">
              <a:rot lat="0" lon="0" rev="8700000"/>
            </a:lightRig>
          </a:scene3d>
        </p:grpSpPr>
        <p:sp>
          <p:nvSpPr>
            <p:cNvPr id="144391" name="Rectangle 7"/>
            <p:cNvSpPr>
              <a:spLocks noChangeArrowheads="1"/>
            </p:cNvSpPr>
            <p:nvPr/>
          </p:nvSpPr>
          <p:spPr bwMode="auto">
            <a:xfrm>
              <a:off x="4068" y="1560"/>
              <a:ext cx="1056" cy="348"/>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144395" name="Text Box 11"/>
            <p:cNvSpPr txBox="1">
              <a:spLocks noChangeArrowheads="1"/>
            </p:cNvSpPr>
            <p:nvPr/>
          </p:nvSpPr>
          <p:spPr bwMode="auto">
            <a:xfrm>
              <a:off x="4173" y="1581"/>
              <a:ext cx="800" cy="291"/>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Cyclical</a:t>
              </a:r>
              <a:endParaRPr lang="en-US" sz="2400" dirty="0">
                <a:effectLst>
                  <a:outerShdw blurRad="38100" dist="38100" dir="2700000" algn="tl">
                    <a:srgbClr val="000000"/>
                  </a:outerShdw>
                </a:effectLst>
                <a:latin typeface="Book Antiqua" pitchFamily="18" charset="0"/>
              </a:endParaRPr>
            </a:p>
          </p:txBody>
        </p:sp>
      </p:grpSp>
      <p:sp>
        <p:nvSpPr>
          <p:cNvPr id="20" name="Rectangle 13"/>
          <p:cNvSpPr>
            <a:spLocks noChangeArrowheads="1"/>
          </p:cNvSpPr>
          <p:nvPr/>
        </p:nvSpPr>
        <p:spPr bwMode="auto">
          <a:xfrm>
            <a:off x="3448046" y="3932901"/>
            <a:ext cx="2676529" cy="552450"/>
          </a:xfrm>
          <a:prstGeom prst="rect">
            <a:avLst/>
          </a:prstGeo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1" name="Text Box 10"/>
          <p:cNvSpPr txBox="1">
            <a:spLocks noChangeArrowheads="1"/>
          </p:cNvSpPr>
          <p:nvPr/>
        </p:nvSpPr>
        <p:spPr bwMode="auto">
          <a:xfrm>
            <a:off x="3266143" y="3985289"/>
            <a:ext cx="3039407" cy="461963"/>
          </a:xfrm>
          <a:prstGeom prst="rect">
            <a:avLst/>
          </a:prstGeom>
          <a:noFill/>
          <a:ln w="12700">
            <a:noFill/>
            <a:miter lim="800000"/>
            <a:headEnd type="none" w="sm" len="sm"/>
            <a:tailEnd type="none" w="sm" len="sm"/>
          </a:ln>
          <a:effectLst>
            <a:outerShdw blurRad="44450" dist="27940" dir="5400000" algn="ctr">
              <a:srgbClr val="000000">
                <a:alpha val="32000"/>
              </a:srgbClr>
            </a:outerShdw>
          </a:effectLst>
        </p:spPr>
        <p:txBody>
          <a:bodyPr wrap="none">
            <a:spAutoFit/>
          </a:bodyPr>
          <a:lstStyle/>
          <a:p>
            <a:r>
              <a:rPr lang="en-US" sz="2400" dirty="0" smtClean="0">
                <a:effectLst>
                  <a:outerShdw blurRad="38100" dist="38100" dir="2700000" algn="tl">
                    <a:srgbClr val="000000"/>
                  </a:outerShdw>
                </a:effectLst>
                <a:latin typeface="Book Antiqua" pitchFamily="18" charset="0"/>
              </a:rPr>
              <a:t>Trend &amp; Seasonal</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701675" y="1068388"/>
            <a:ext cx="3662363"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Horizontal Pattern</a:t>
            </a:r>
            <a:endParaRPr lang="en-US" sz="2400" dirty="0">
              <a:solidFill>
                <a:srgbClr val="66FFFF"/>
              </a:solidFill>
              <a:effectLst>
                <a:outerShdw blurRad="38100" dist="38100" dir="2700000" algn="tl">
                  <a:srgbClr val="000000"/>
                </a:outerShdw>
              </a:effectLst>
              <a:latin typeface="Book Antiqua" pitchFamily="18" charset="0"/>
            </a:endParaRPr>
          </a:p>
        </p:txBody>
      </p:sp>
      <p:sp>
        <p:nvSpPr>
          <p:cNvPr id="5" name="Rectangle 10"/>
          <p:cNvSpPr>
            <a:spLocks noChangeArrowheads="1"/>
          </p:cNvSpPr>
          <p:nvPr/>
        </p:nvSpPr>
        <p:spPr bwMode="auto">
          <a:xfrm>
            <a:off x="701675" y="1563688"/>
            <a:ext cx="7605713" cy="123983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horizontal pattern exists when the data fluctuate around a constant mean.</a:t>
            </a:r>
            <a:endParaRPr lang="en-US" sz="2400" dirty="0">
              <a:effectLst>
                <a:outerShdw blurRad="38100" dist="38100" dir="2700000" algn="tl">
                  <a:srgbClr val="000000"/>
                </a:outerShdw>
              </a:effectLst>
              <a:latin typeface="Book Antiqua" pitchFamily="18" charset="0"/>
            </a:endParaRPr>
          </a:p>
        </p:txBody>
      </p:sp>
      <p:sp>
        <p:nvSpPr>
          <p:cNvPr id="7" name="Rectangle 15"/>
          <p:cNvSpPr>
            <a:spLocks noChangeArrowheads="1"/>
          </p:cNvSpPr>
          <p:nvPr/>
        </p:nvSpPr>
        <p:spPr bwMode="auto">
          <a:xfrm>
            <a:off x="701675" y="2411413"/>
            <a:ext cx="7796213" cy="13350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Changes in business conditions can often result in a time series that has a horizontal pattern shifting to a new level.</a:t>
            </a:r>
            <a:endParaRPr lang="en-US" sz="2400" dirty="0">
              <a:effectLst>
                <a:outerShdw blurRad="38100" dist="38100" dir="2700000" algn="tl">
                  <a:srgbClr val="000000"/>
                </a:outerShdw>
              </a:effectLst>
              <a:latin typeface="Book Antiqua" pitchFamily="18" charset="0"/>
            </a:endParaRPr>
          </a:p>
        </p:txBody>
      </p:sp>
      <p:sp>
        <p:nvSpPr>
          <p:cNvPr id="9" name="Rectangle 15"/>
          <p:cNvSpPr>
            <a:spLocks noChangeArrowheads="1"/>
          </p:cNvSpPr>
          <p:nvPr/>
        </p:nvSpPr>
        <p:spPr bwMode="auto">
          <a:xfrm>
            <a:off x="701675" y="3602038"/>
            <a:ext cx="7796213" cy="13350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change in the level of the time series makes it more difficult to choose an appropriate forecasting method.</a:t>
            </a:r>
            <a:endParaRPr lang="en-US" sz="2400" dirty="0">
              <a:effectLst>
                <a:outerShdw blurRad="38100" dist="38100" dir="2700000" algn="tl">
                  <a:srgbClr val="000000"/>
                </a:outerShdw>
              </a:effectLst>
              <a:latin typeface="Book Antiqua" pitchFamily="18" charset="0"/>
            </a:endParaRPr>
          </a:p>
        </p:txBody>
      </p:sp>
      <p:sp>
        <p:nvSpPr>
          <p:cNvPr id="1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Patterns</a:t>
            </a:r>
            <a:endParaRPr lang="en-US" sz="2800" dirty="0">
              <a:solidFill>
                <a:srgbClr val="66FFFF"/>
              </a:solidFill>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dirty="0" smtClean="0"/>
              <a:t>Time Series Patterns</a:t>
            </a:r>
            <a:endParaRPr lang="en-US" dirty="0"/>
          </a:p>
        </p:txBody>
      </p:sp>
      <p:sp>
        <p:nvSpPr>
          <p:cNvPr id="7177" name="Rectangle 9"/>
          <p:cNvSpPr>
            <a:spLocks noChangeArrowheads="1"/>
          </p:cNvSpPr>
          <p:nvPr/>
        </p:nvSpPr>
        <p:spPr bwMode="auto">
          <a:xfrm>
            <a:off x="701675" y="1068388"/>
            <a:ext cx="3662363"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Trend </a:t>
            </a:r>
            <a:r>
              <a:rPr lang="en-US" sz="2400" dirty="0" smtClean="0">
                <a:solidFill>
                  <a:srgbClr val="66FFFF"/>
                </a:solidFill>
                <a:effectLst>
                  <a:outerShdw blurRad="38100" dist="38100" dir="2700000" algn="tl">
                    <a:srgbClr val="000000"/>
                  </a:outerShdw>
                </a:effectLst>
                <a:latin typeface="Book Antiqua" pitchFamily="18" charset="0"/>
              </a:rPr>
              <a:t>Pattern</a:t>
            </a:r>
            <a:endParaRPr lang="en-US" sz="2400" dirty="0">
              <a:solidFill>
                <a:srgbClr val="66FFFF"/>
              </a:solidFill>
              <a:effectLst>
                <a:outerShdw blurRad="38100" dist="38100" dir="2700000" algn="tl">
                  <a:srgbClr val="000000"/>
                </a:outerShdw>
              </a:effectLst>
              <a:latin typeface="Book Antiqua" pitchFamily="18" charset="0"/>
            </a:endParaRPr>
          </a:p>
        </p:txBody>
      </p:sp>
      <p:sp>
        <p:nvSpPr>
          <p:cNvPr id="7178" name="Rectangle 10"/>
          <p:cNvSpPr>
            <a:spLocks noChangeArrowheads="1"/>
          </p:cNvSpPr>
          <p:nvPr/>
        </p:nvSpPr>
        <p:spPr bwMode="auto">
          <a:xfrm>
            <a:off x="701675" y="1563688"/>
            <a:ext cx="7775575" cy="123983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time series may show gradual shifts or movements to relatively higher or lower values over a longer period of time.</a:t>
            </a:r>
            <a:endParaRPr lang="en-US" sz="2400" dirty="0">
              <a:effectLst>
                <a:outerShdw blurRad="38100" dist="38100" dir="2700000" algn="tl">
                  <a:srgbClr val="000000"/>
                </a:outerShdw>
              </a:effectLst>
              <a:latin typeface="Book Antiqua" pitchFamily="18" charset="0"/>
            </a:endParaRPr>
          </a:p>
        </p:txBody>
      </p:sp>
      <p:sp>
        <p:nvSpPr>
          <p:cNvPr id="7183" name="Rectangle 15"/>
          <p:cNvSpPr>
            <a:spLocks noChangeArrowheads="1"/>
          </p:cNvSpPr>
          <p:nvPr/>
        </p:nvSpPr>
        <p:spPr bwMode="auto">
          <a:xfrm>
            <a:off x="701675" y="2801938"/>
            <a:ext cx="7796213" cy="13350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latin typeface="Book Antiqua" pitchFamily="18" charset="0"/>
              </a:rPr>
              <a:t>Trend is usually the result of long-term factors such as changes in the population, demographics, technology, or consumer preferences.</a:t>
            </a:r>
          </a:p>
        </p:txBody>
      </p:sp>
      <p:sp>
        <p:nvSpPr>
          <p:cNvPr id="9" name="Rectangle 15"/>
          <p:cNvSpPr>
            <a:spLocks noChangeArrowheads="1"/>
          </p:cNvSpPr>
          <p:nvPr/>
        </p:nvSpPr>
        <p:spPr bwMode="auto">
          <a:xfrm>
            <a:off x="701675" y="4021138"/>
            <a:ext cx="7796213" cy="13350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systematic increase or decrease might be linear or nonlinear.</a:t>
            </a:r>
            <a:endParaRPr lang="en-US" sz="2400" dirty="0">
              <a:effectLst>
                <a:outerShdw blurRad="38100" dist="38100" dir="2700000" algn="tl">
                  <a:srgbClr val="000000"/>
                </a:outerShdw>
              </a:effectLst>
              <a:latin typeface="Book Antiqua" pitchFamily="18" charset="0"/>
            </a:endParaRPr>
          </a:p>
        </p:txBody>
      </p:sp>
      <p:sp>
        <p:nvSpPr>
          <p:cNvPr id="11" name="Rectangle 15"/>
          <p:cNvSpPr>
            <a:spLocks noChangeArrowheads="1"/>
          </p:cNvSpPr>
          <p:nvPr/>
        </p:nvSpPr>
        <p:spPr bwMode="auto">
          <a:xfrm>
            <a:off x="701675" y="4849814"/>
            <a:ext cx="7796213" cy="912812"/>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trend pattern can be identified by analyzing multiyear movements in historical data.</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Patterns</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4"/>
          <p:cNvSpPr>
            <a:spLocks noChangeArrowheads="1"/>
          </p:cNvSpPr>
          <p:nvPr/>
        </p:nvSpPr>
        <p:spPr bwMode="auto">
          <a:xfrm>
            <a:off x="701675" y="1563688"/>
            <a:ext cx="7948613" cy="11064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Seasonal patterns are recognized by seeing the same repeating pattern of highs and lows over successive periods of time within a year.</a:t>
            </a:r>
            <a:endParaRPr lang="en-US" sz="2400" dirty="0">
              <a:effectLst>
                <a:outerShdw blurRad="38100" dist="38100" dir="2700000" algn="tl">
                  <a:srgbClr val="000000"/>
                </a:outerShdw>
              </a:effectLst>
              <a:latin typeface="Book Antiqua" pitchFamily="18" charset="0"/>
            </a:endParaRPr>
          </a:p>
        </p:txBody>
      </p:sp>
      <p:sp>
        <p:nvSpPr>
          <p:cNvPr id="4" name="Rectangle 5"/>
          <p:cNvSpPr>
            <a:spLocks noChangeArrowheads="1"/>
          </p:cNvSpPr>
          <p:nvPr/>
        </p:nvSpPr>
        <p:spPr bwMode="auto">
          <a:xfrm>
            <a:off x="701675" y="1068388"/>
            <a:ext cx="3776663"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Seasonal </a:t>
            </a:r>
            <a:r>
              <a:rPr lang="en-US" sz="2400" dirty="0" smtClean="0">
                <a:solidFill>
                  <a:srgbClr val="66FFFF"/>
                </a:solidFill>
                <a:effectLst>
                  <a:outerShdw blurRad="38100" dist="38100" dir="2700000" algn="tl">
                    <a:srgbClr val="000000"/>
                  </a:outerShdw>
                </a:effectLst>
                <a:latin typeface="Book Antiqua" pitchFamily="18" charset="0"/>
              </a:rPr>
              <a:t>Pattern</a:t>
            </a:r>
            <a:endParaRPr lang="en-US" sz="2400" dirty="0">
              <a:solidFill>
                <a:srgbClr val="66FFFF"/>
              </a:solidFill>
              <a:effectLst>
                <a:outerShdw blurRad="38100" dist="38100" dir="2700000" algn="tl">
                  <a:srgbClr val="000000"/>
                </a:outerShdw>
              </a:effectLst>
              <a:latin typeface="Book Antiqua" pitchFamily="18" charset="0"/>
            </a:endParaRPr>
          </a:p>
        </p:txBody>
      </p:sp>
      <p:sp>
        <p:nvSpPr>
          <p:cNvPr id="5" name="Rectangle 6"/>
          <p:cNvSpPr>
            <a:spLocks noChangeArrowheads="1"/>
          </p:cNvSpPr>
          <p:nvPr/>
        </p:nvSpPr>
        <p:spPr bwMode="auto">
          <a:xfrm>
            <a:off x="701675" y="2782888"/>
            <a:ext cx="8081963" cy="11826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seasonal pattern might occur within a day, week, month, quarter, year, or some other interval no greater than a year.</a:t>
            </a:r>
            <a:endParaRPr lang="en-US" sz="2400" dirty="0">
              <a:effectLst>
                <a:outerShdw blurRad="38100" dist="38100" dir="2700000" algn="tl">
                  <a:srgbClr val="000000"/>
                </a:outerShdw>
              </a:effectLst>
              <a:latin typeface="Book Antiqua" pitchFamily="18" charset="0"/>
            </a:endParaRPr>
          </a:p>
        </p:txBody>
      </p:sp>
      <p:sp>
        <p:nvSpPr>
          <p:cNvPr id="6" name="Rectangle 7"/>
          <p:cNvSpPr>
            <a:spLocks noChangeArrowheads="1"/>
          </p:cNvSpPr>
          <p:nvPr/>
        </p:nvSpPr>
        <p:spPr bwMode="auto">
          <a:xfrm>
            <a:off x="701675" y="4040188"/>
            <a:ext cx="7948613" cy="93503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seasonal pattern does not necessarily refer to the four seasons of the year (spring, summer, fall, and winter).</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Patterns</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4"/>
          <p:cNvSpPr>
            <a:spLocks noChangeArrowheads="1"/>
          </p:cNvSpPr>
          <p:nvPr/>
        </p:nvSpPr>
        <p:spPr bwMode="auto">
          <a:xfrm>
            <a:off x="701675" y="1563688"/>
            <a:ext cx="7948613" cy="11064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Some time series include a combination of a trend and seasonal pattern.</a:t>
            </a:r>
            <a:endParaRPr lang="en-US" sz="2400" dirty="0">
              <a:effectLst>
                <a:outerShdw blurRad="38100" dist="38100" dir="2700000" algn="tl">
                  <a:srgbClr val="000000"/>
                </a:outerShdw>
              </a:effectLst>
              <a:latin typeface="Book Antiqua" pitchFamily="18" charset="0"/>
            </a:endParaRPr>
          </a:p>
        </p:txBody>
      </p:sp>
      <p:sp>
        <p:nvSpPr>
          <p:cNvPr id="4" name="Rectangle 5"/>
          <p:cNvSpPr>
            <a:spLocks noChangeArrowheads="1"/>
          </p:cNvSpPr>
          <p:nvPr/>
        </p:nvSpPr>
        <p:spPr bwMode="auto">
          <a:xfrm>
            <a:off x="701675" y="1068388"/>
            <a:ext cx="4832350"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Trend and Seasonal Pattern</a:t>
            </a:r>
            <a:endParaRPr lang="en-US" sz="2400" dirty="0">
              <a:solidFill>
                <a:srgbClr val="66FFFF"/>
              </a:solidFill>
              <a:effectLst>
                <a:outerShdw blurRad="38100" dist="38100" dir="2700000" algn="tl">
                  <a:srgbClr val="000000"/>
                </a:outerShdw>
              </a:effectLst>
              <a:latin typeface="Book Antiqua" pitchFamily="18" charset="0"/>
            </a:endParaRPr>
          </a:p>
        </p:txBody>
      </p:sp>
      <p:sp>
        <p:nvSpPr>
          <p:cNvPr id="5" name="Rectangle 6"/>
          <p:cNvSpPr>
            <a:spLocks noChangeArrowheads="1"/>
          </p:cNvSpPr>
          <p:nvPr/>
        </p:nvSpPr>
        <p:spPr bwMode="auto">
          <a:xfrm>
            <a:off x="701675" y="2478088"/>
            <a:ext cx="8081963" cy="11826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In such cases we need to use a forecasting method that has the capability to deal with both trend and seasonality.</a:t>
            </a:r>
            <a:endParaRPr lang="en-US" sz="2400" dirty="0">
              <a:effectLst>
                <a:outerShdw blurRad="38100" dist="38100" dir="2700000" algn="tl">
                  <a:srgbClr val="000000"/>
                </a:outerShdw>
              </a:effectLst>
              <a:latin typeface="Book Antiqua" pitchFamily="18" charset="0"/>
            </a:endParaRPr>
          </a:p>
        </p:txBody>
      </p:sp>
      <p:sp>
        <p:nvSpPr>
          <p:cNvPr id="6" name="Rectangle 7"/>
          <p:cNvSpPr>
            <a:spLocks noChangeArrowheads="1"/>
          </p:cNvSpPr>
          <p:nvPr/>
        </p:nvSpPr>
        <p:spPr bwMode="auto">
          <a:xfrm>
            <a:off x="701676" y="3735388"/>
            <a:ext cx="7785100" cy="93503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Time series decomposition can be used to separate or decompose a time series into trend and seasonal components.</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Patterns</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137220" name="Rectangle 4"/>
          <p:cNvSpPr>
            <a:spLocks noChangeArrowheads="1"/>
          </p:cNvSpPr>
          <p:nvPr/>
        </p:nvSpPr>
        <p:spPr bwMode="auto">
          <a:xfrm>
            <a:off x="701675" y="1563688"/>
            <a:ext cx="8101013" cy="11445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A cyclical pattern exists if the time series plot shows an alternating sequence of points below and above the trend line lasting more than one year.</a:t>
            </a:r>
            <a:endParaRPr lang="en-US" sz="2400" dirty="0">
              <a:effectLst>
                <a:outerShdw blurRad="38100" dist="38100" dir="2700000" algn="tl">
                  <a:srgbClr val="000000"/>
                </a:outerShdw>
              </a:effectLst>
              <a:latin typeface="Book Antiqua" pitchFamily="18" charset="0"/>
            </a:endParaRPr>
          </a:p>
        </p:txBody>
      </p:sp>
      <p:sp>
        <p:nvSpPr>
          <p:cNvPr id="137222" name="Rectangle 6"/>
          <p:cNvSpPr>
            <a:spLocks noChangeArrowheads="1"/>
          </p:cNvSpPr>
          <p:nvPr/>
        </p:nvSpPr>
        <p:spPr bwMode="auto">
          <a:xfrm>
            <a:off x="701675" y="1068388"/>
            <a:ext cx="3776663"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Cyclical </a:t>
            </a:r>
            <a:r>
              <a:rPr lang="en-US" sz="2400" dirty="0" smtClean="0">
                <a:solidFill>
                  <a:srgbClr val="66FFFF"/>
                </a:solidFill>
                <a:effectLst>
                  <a:outerShdw blurRad="38100" dist="38100" dir="2700000" algn="tl">
                    <a:srgbClr val="000000"/>
                  </a:outerShdw>
                </a:effectLst>
                <a:latin typeface="Book Antiqua" pitchFamily="18" charset="0"/>
              </a:rPr>
              <a:t>Pattern</a:t>
            </a:r>
            <a:endParaRPr lang="en-US" sz="2400" dirty="0">
              <a:solidFill>
                <a:srgbClr val="66FFFF"/>
              </a:solidFill>
              <a:effectLst>
                <a:outerShdw blurRad="38100" dist="38100" dir="2700000" algn="tl">
                  <a:srgbClr val="000000"/>
                </a:outerShdw>
              </a:effectLst>
              <a:latin typeface="Book Antiqua" pitchFamily="18" charset="0"/>
            </a:endParaRPr>
          </a:p>
        </p:txBody>
      </p:sp>
      <p:sp>
        <p:nvSpPr>
          <p:cNvPr id="137223" name="Rectangle 7"/>
          <p:cNvSpPr>
            <a:spLocks noChangeArrowheads="1"/>
          </p:cNvSpPr>
          <p:nvPr/>
        </p:nvSpPr>
        <p:spPr bwMode="auto">
          <a:xfrm>
            <a:off x="701675" y="2801938"/>
            <a:ext cx="8101013" cy="8778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Often, the cyclical component of a time series is due to multiyear business cycles.</a:t>
            </a:r>
            <a:endParaRPr lang="en-US" sz="2400" dirty="0">
              <a:effectLst>
                <a:outerShdw blurRad="38100" dist="38100" dir="2700000" algn="tl">
                  <a:srgbClr val="000000"/>
                </a:outerShdw>
              </a:effectLst>
              <a:latin typeface="Book Antiqua" pitchFamily="18" charset="0"/>
            </a:endParaRPr>
          </a:p>
        </p:txBody>
      </p:sp>
      <p:sp>
        <p:nvSpPr>
          <p:cNvPr id="9" name="Rectangle 7"/>
          <p:cNvSpPr>
            <a:spLocks noChangeArrowheads="1"/>
          </p:cNvSpPr>
          <p:nvPr/>
        </p:nvSpPr>
        <p:spPr bwMode="auto">
          <a:xfrm>
            <a:off x="701675" y="3659188"/>
            <a:ext cx="8101013" cy="8778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Business cycles are extremely difficult, if not impossible, to forecast.</a:t>
            </a:r>
            <a:endParaRPr lang="en-US" sz="2400" dirty="0">
              <a:effectLst>
                <a:outerShdw blurRad="38100" dist="38100" dir="2700000" algn="tl">
                  <a:srgbClr val="000000"/>
                </a:outerShdw>
              </a:effectLst>
              <a:latin typeface="Book Antiqua" pitchFamily="18" charset="0"/>
            </a:endParaRPr>
          </a:p>
        </p:txBody>
      </p:sp>
      <p:sp>
        <p:nvSpPr>
          <p:cNvPr id="11" name="Rectangle 7"/>
          <p:cNvSpPr>
            <a:spLocks noChangeArrowheads="1"/>
          </p:cNvSpPr>
          <p:nvPr/>
        </p:nvSpPr>
        <p:spPr bwMode="auto">
          <a:xfrm>
            <a:off x="701675" y="4545013"/>
            <a:ext cx="8101013" cy="877887"/>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latin typeface="Book Antiqua" pitchFamily="18" charset="0"/>
              </a:rPr>
              <a:t>In this chapter we do not deal with cyclical effects that may be present in the time series.</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30263" y="192088"/>
            <a:ext cx="7475537" cy="68103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800" kern="0" dirty="0" smtClean="0">
                <a:solidFill>
                  <a:srgbClr val="66FFFF"/>
                </a:solidFill>
                <a:effectLst>
                  <a:outerShdw blurRad="38100" dist="38100" dir="2700000" algn="tl">
                    <a:srgbClr val="000000"/>
                  </a:outerShdw>
                </a:effectLst>
                <a:latin typeface="+mj-lt"/>
                <a:ea typeface="+mj-ea"/>
                <a:cs typeface="+mj-cs"/>
              </a:rPr>
              <a:t>Selecting a Forecasting </a:t>
            </a: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Method</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6" name="Rectangle 9"/>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 underlying pattern in the time series is an important factor in selecting a forecasting method.</a:t>
            </a:r>
            <a:endParaRPr lang="en-US" sz="2400" dirty="0">
              <a:effectLst>
                <a:outerShdw blurRad="38100" dist="38100" dir="2700000" algn="tl">
                  <a:srgbClr val="000000"/>
                </a:outerShdw>
              </a:effectLst>
              <a:latin typeface="Book Antiqua" pitchFamily="18" charset="0"/>
            </a:endParaRPr>
          </a:p>
        </p:txBody>
      </p:sp>
      <p:sp>
        <p:nvSpPr>
          <p:cNvPr id="7" name="Rectangle 10"/>
          <p:cNvSpPr>
            <a:spLocks noChangeArrowheads="1"/>
          </p:cNvSpPr>
          <p:nvPr/>
        </p:nvSpPr>
        <p:spPr bwMode="auto">
          <a:xfrm>
            <a:off x="700088" y="1979158"/>
            <a:ext cx="7704137" cy="107950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Thus, a </a:t>
            </a:r>
            <a:r>
              <a:rPr lang="en-US" sz="2400" u="sng" dirty="0" smtClean="0">
                <a:effectLst>
                  <a:outerShdw blurRad="38100" dist="38100" dir="2700000" algn="tl">
                    <a:srgbClr val="000000"/>
                  </a:outerShdw>
                </a:effectLst>
                <a:latin typeface="Book Antiqua" pitchFamily="18" charset="0"/>
              </a:rPr>
              <a:t>time series plot</a:t>
            </a:r>
            <a:r>
              <a:rPr lang="en-US" sz="2400" dirty="0" smtClean="0">
                <a:effectLst>
                  <a:outerShdw blurRad="38100" dist="38100" dir="2700000" algn="tl">
                    <a:srgbClr val="000000"/>
                  </a:outerShdw>
                </a:effectLst>
                <a:latin typeface="Book Antiqua" pitchFamily="18" charset="0"/>
              </a:rPr>
              <a:t> should be one of the first things developed when trying to determine what forecasting method to use.</a:t>
            </a:r>
            <a:endParaRPr lang="en-US" sz="2400" dirty="0">
              <a:effectLst>
                <a:outerShdw blurRad="38100" dist="38100" dir="2700000" algn="tl">
                  <a:srgbClr val="000000"/>
                </a:outerShdw>
              </a:effectLst>
              <a:latin typeface="Book Antiqua" pitchFamily="18" charset="0"/>
            </a:endParaRPr>
          </a:p>
        </p:txBody>
      </p:sp>
      <p:sp>
        <p:nvSpPr>
          <p:cNvPr id="9" name="Rectangle 9"/>
          <p:cNvSpPr>
            <a:spLocks noChangeArrowheads="1"/>
          </p:cNvSpPr>
          <p:nvPr/>
        </p:nvSpPr>
        <p:spPr bwMode="auto">
          <a:xfrm>
            <a:off x="707348" y="3131194"/>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If we see a horizontal pattern, then we need to select a method appropriate for this type of pattern.</a:t>
            </a:r>
            <a:endParaRPr lang="en-US" sz="2400" dirty="0">
              <a:effectLst>
                <a:outerShdw blurRad="38100" dist="38100" dir="2700000" algn="tl">
                  <a:srgbClr val="000000"/>
                </a:outerShdw>
              </a:effectLst>
              <a:latin typeface="Book Antiqua" pitchFamily="18" charset="0"/>
            </a:endParaRPr>
          </a:p>
        </p:txBody>
      </p:sp>
      <p:sp>
        <p:nvSpPr>
          <p:cNvPr id="11" name="Rectangle 9"/>
          <p:cNvSpPr>
            <a:spLocks noChangeArrowheads="1"/>
          </p:cNvSpPr>
          <p:nvPr/>
        </p:nvSpPr>
        <p:spPr bwMode="auto">
          <a:xfrm>
            <a:off x="700094" y="3965752"/>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If we observe a trend in the data, then we need to use a method that has the capability to handle trend effectively.</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5" name="Rectangle 9"/>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Measures of forecast accuracy are used to determine how well a particular forecasting method is able to reproduce the time series data that are already available.</a:t>
            </a:r>
            <a:endParaRPr lang="en-US" sz="2400" dirty="0">
              <a:effectLst>
                <a:outerShdw blurRad="38100" dist="38100" dir="2700000" algn="tl">
                  <a:srgbClr val="000000"/>
                </a:outerShdw>
              </a:effectLst>
              <a:latin typeface="Book Antiqua" pitchFamily="18" charset="0"/>
            </a:endParaRPr>
          </a:p>
        </p:txBody>
      </p:sp>
      <p:sp>
        <p:nvSpPr>
          <p:cNvPr id="6" name="Rectangle 10"/>
          <p:cNvSpPr>
            <a:spLocks noChangeArrowheads="1"/>
          </p:cNvSpPr>
          <p:nvPr/>
        </p:nvSpPr>
        <p:spPr bwMode="auto">
          <a:xfrm>
            <a:off x="700088" y="3436483"/>
            <a:ext cx="7704137" cy="107950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By selecting the method that has the best accuracy for the data already known, we hope to increase the likelihood that we will obtain better forecasts for future time periods.</a:t>
            </a:r>
            <a:endParaRPr lang="en-US" sz="2400" dirty="0">
              <a:effectLst>
                <a:outerShdw blurRad="38100" dist="38100" dir="2700000" algn="tl">
                  <a:srgbClr val="000000"/>
                </a:outerShdw>
              </a:effectLst>
              <a:latin typeface="Book Antiqua" pitchFamily="18" charset="0"/>
            </a:endParaRPr>
          </a:p>
        </p:txBody>
      </p:sp>
      <p:sp>
        <p:nvSpPr>
          <p:cNvPr id="8" name="Rectangle 9"/>
          <p:cNvSpPr>
            <a:spLocks noChangeArrowheads="1"/>
          </p:cNvSpPr>
          <p:nvPr/>
        </p:nvSpPr>
        <p:spPr bwMode="auto">
          <a:xfrm>
            <a:off x="707348" y="2597794"/>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Measures of forecast accuracy are important factors in comparing different forecasting methods.</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5" name="Rectangle 9"/>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 key concept associated with measuring forecast accuracy is </a:t>
            </a:r>
            <a:r>
              <a:rPr lang="en-US" sz="2400" u="sng" dirty="0" smtClean="0">
                <a:effectLst>
                  <a:outerShdw blurRad="38100" dist="38100" dir="2700000" algn="tl">
                    <a:srgbClr val="000000"/>
                  </a:outerShdw>
                </a:effectLst>
                <a:latin typeface="Book Antiqua" pitchFamily="18" charset="0"/>
              </a:rPr>
              <a:t>forecast error</a:t>
            </a:r>
            <a:r>
              <a:rPr lang="en-US" sz="2400" dirty="0" smtClean="0">
                <a:effectLst>
                  <a:outerShdw blurRad="38100" dist="38100" dir="2700000" algn="tl">
                    <a:srgbClr val="000000"/>
                  </a:outerShdw>
                </a:effectLst>
                <a:latin typeface="Book Antiqua" pitchFamily="18" charset="0"/>
              </a:rPr>
              <a:t>.</a:t>
            </a:r>
            <a:endParaRPr lang="en-US" sz="2400" dirty="0">
              <a:effectLst>
                <a:outerShdw blurRad="38100" dist="38100" dir="2700000" algn="tl">
                  <a:srgbClr val="000000"/>
                </a:outerShdw>
              </a:effectLst>
              <a:latin typeface="Book Antiqua" pitchFamily="18" charset="0"/>
            </a:endParaRPr>
          </a:p>
        </p:txBody>
      </p:sp>
      <p:sp>
        <p:nvSpPr>
          <p:cNvPr id="7" name="Rectangle 9"/>
          <p:cNvSpPr>
            <a:spLocks noChangeArrowheads="1"/>
          </p:cNvSpPr>
          <p:nvPr/>
        </p:nvSpPr>
        <p:spPr bwMode="auto">
          <a:xfrm>
            <a:off x="707348" y="2845444"/>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A positive forecast error indicates the forecasting method underestimated the actual value.</a:t>
            </a:r>
            <a:endParaRPr lang="en-US" sz="2400" dirty="0">
              <a:effectLst>
                <a:outerShdw blurRad="38100" dist="38100" dir="2700000" algn="tl">
                  <a:srgbClr val="000000"/>
                </a:outerShdw>
              </a:effectLst>
              <a:latin typeface="Book Antiqua" pitchFamily="18" charset="0"/>
            </a:endParaRPr>
          </a:p>
        </p:txBody>
      </p:sp>
      <p:sp>
        <p:nvSpPr>
          <p:cNvPr id="8" name="TextBox 7"/>
          <p:cNvSpPr txBox="1"/>
          <p:nvPr/>
        </p:nvSpPr>
        <p:spPr>
          <a:xfrm>
            <a:off x="1727200" y="2095500"/>
            <a:ext cx="5918200" cy="461665"/>
          </a:xfrm>
          <a:prstGeom prst="rect">
            <a:avLst/>
          </a:prstGeo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2400" dirty="0" smtClean="0">
                <a:latin typeface="+mn-lt"/>
              </a:rPr>
              <a:t>Forecast Error = Actual Value </a:t>
            </a:r>
            <a:r>
              <a:rPr lang="en-US" sz="2400" dirty="0" smtClean="0">
                <a:latin typeface="Symbol" pitchFamily="18" charset="2"/>
              </a:rPr>
              <a:t>-</a:t>
            </a:r>
            <a:r>
              <a:rPr lang="en-US" sz="2400" dirty="0" smtClean="0">
                <a:latin typeface="+mn-lt"/>
              </a:rPr>
              <a:t> Forecast</a:t>
            </a:r>
            <a:endParaRPr lang="en-US" sz="2400" dirty="0">
              <a:latin typeface="+mn-lt"/>
            </a:endParaRPr>
          </a:p>
        </p:txBody>
      </p:sp>
      <p:sp>
        <p:nvSpPr>
          <p:cNvPr id="9" name="Rectangle 9"/>
          <p:cNvSpPr>
            <a:spLocks noChangeArrowheads="1"/>
          </p:cNvSpPr>
          <p:nvPr/>
        </p:nvSpPr>
        <p:spPr bwMode="auto">
          <a:xfrm>
            <a:off x="707348" y="3683644"/>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A negative forecast error indicates the forecasting method overestimated the actual value.</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52388"/>
            <a:ext cx="7772400" cy="814387"/>
          </a:xfrm>
        </p:spPr>
        <p:txBody>
          <a:bodyPr/>
          <a:lstStyle/>
          <a:p>
            <a:r>
              <a:rPr lang="en-US" dirty="0" smtClean="0"/>
              <a:t>Chapter 6, Part A</a:t>
            </a:r>
            <a:br>
              <a:rPr lang="en-US" dirty="0" smtClean="0"/>
            </a:br>
            <a:r>
              <a:rPr lang="en-US" dirty="0" smtClean="0"/>
              <a:t>Time Series Analysis and Forecasting</a:t>
            </a:r>
            <a:endParaRPr lang="en-US" dirty="0"/>
          </a:p>
        </p:txBody>
      </p:sp>
      <p:sp>
        <p:nvSpPr>
          <p:cNvPr id="5" name="Rectangle 12"/>
          <p:cNvSpPr>
            <a:spLocks noChangeArrowheads="1"/>
          </p:cNvSpPr>
          <p:nvPr/>
        </p:nvSpPr>
        <p:spPr bwMode="auto">
          <a:xfrm>
            <a:off x="717550" y="1289050"/>
            <a:ext cx="6234113" cy="48895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latin typeface="Book Antiqua" pitchFamily="18" charset="0"/>
              </a:rPr>
              <a:t>Quantitative Approaches to Forecasting</a:t>
            </a:r>
          </a:p>
        </p:txBody>
      </p:sp>
      <p:sp>
        <p:nvSpPr>
          <p:cNvPr id="6" name="Rectangle 13"/>
          <p:cNvSpPr>
            <a:spLocks noChangeArrowheads="1"/>
          </p:cNvSpPr>
          <p:nvPr/>
        </p:nvSpPr>
        <p:spPr bwMode="auto">
          <a:xfrm>
            <a:off x="717550" y="1727200"/>
            <a:ext cx="5910263" cy="4318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Time Series Patterns</a:t>
            </a:r>
            <a:endParaRPr lang="en-US" sz="2400" dirty="0">
              <a:effectLst>
                <a:outerShdw blurRad="38100" dist="38100" dir="2700000" algn="tl">
                  <a:srgbClr val="000000"/>
                </a:outerShdw>
              </a:effectLst>
              <a:latin typeface="Book Antiqua" pitchFamily="18" charset="0"/>
            </a:endParaRPr>
          </a:p>
        </p:txBody>
      </p:sp>
      <p:sp>
        <p:nvSpPr>
          <p:cNvPr id="7" name="Rectangle 14"/>
          <p:cNvSpPr>
            <a:spLocks noChangeArrowheads="1"/>
          </p:cNvSpPr>
          <p:nvPr/>
        </p:nvSpPr>
        <p:spPr bwMode="auto">
          <a:xfrm>
            <a:off x="717550" y="2165350"/>
            <a:ext cx="5491163" cy="45085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Forecast </a:t>
            </a:r>
            <a:r>
              <a:rPr lang="en-US" sz="2400" dirty="0">
                <a:effectLst>
                  <a:outerShdw blurRad="38100" dist="38100" dir="2700000" algn="tl">
                    <a:srgbClr val="000000"/>
                  </a:outerShdw>
                </a:effectLst>
                <a:latin typeface="Book Antiqua" pitchFamily="18" charset="0"/>
              </a:rPr>
              <a:t>Accuracy</a:t>
            </a:r>
          </a:p>
        </p:txBody>
      </p:sp>
      <p:sp>
        <p:nvSpPr>
          <p:cNvPr id="8" name="Rectangle 15"/>
          <p:cNvSpPr>
            <a:spLocks noChangeArrowheads="1"/>
          </p:cNvSpPr>
          <p:nvPr/>
        </p:nvSpPr>
        <p:spPr bwMode="auto">
          <a:xfrm>
            <a:off x="717550" y="2603500"/>
            <a:ext cx="7018564" cy="5080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Moving Averages and Exponential Smoothing</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3" name="Rectangle 3"/>
          <p:cNvSpPr txBox="1">
            <a:spLocks noChangeArrowheads="1"/>
          </p:cNvSpPr>
          <p:nvPr/>
        </p:nvSpPr>
        <p:spPr>
          <a:xfrm>
            <a:off x="701675" y="1541463"/>
            <a:ext cx="7927975" cy="1538287"/>
          </a:xfrm>
          <a:prstGeom prst="rect">
            <a:avLst/>
          </a:prstGeom>
          <a:noFill/>
          <a:ln/>
        </p:spPr>
        <p:txBody>
          <a:bodyPr/>
          <a:lstStyle/>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 simple measure of forecast accuracy is the mean</a:t>
            </a: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lang="en-US" sz="2400" kern="0" dirty="0" smtClean="0">
                <a:effectLst>
                  <a:outerShdw blurRad="38100" dist="38100" dir="2700000" algn="tl">
                    <a:srgbClr val="000000"/>
                  </a:outerShdw>
                </a:effectLst>
                <a:latin typeface="+mn-lt"/>
              </a:rPr>
              <a:t>    </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or average of the forecast errors.  Because positive and</a:t>
            </a: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lang="en-US" sz="2400" kern="0" dirty="0" smtClean="0">
                <a:effectLst>
                  <a:outerShdw blurRad="38100" dist="38100" dir="2700000" algn="tl">
                    <a:srgbClr val="000000"/>
                  </a:outerShdw>
                </a:effectLst>
                <a:latin typeface="+mn-lt"/>
              </a:rPr>
              <a:t>   </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negative forecast errors tend to offset one another, the</a:t>
            </a: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lang="en-US" sz="2400" kern="0" dirty="0" smtClean="0">
                <a:effectLst>
                  <a:outerShdw blurRad="38100" dist="38100" dir="2700000" algn="tl">
                    <a:srgbClr val="000000"/>
                  </a:outerShdw>
                </a:effectLst>
                <a:latin typeface="+mn-lt"/>
              </a:rPr>
              <a:t>   </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mean error is likely to be small.  Thus, the mean error</a:t>
            </a: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lang="en-US" sz="2400" kern="0" dirty="0" smtClean="0">
                <a:effectLst>
                  <a:outerShdw blurRad="38100" dist="38100" dir="2700000" algn="tl">
                    <a:srgbClr val="000000"/>
                  </a:outerShdw>
                </a:effectLst>
                <a:latin typeface="+mn-lt"/>
              </a:rPr>
              <a:t>    </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is not a very useful measure.</a:t>
            </a:r>
            <a:endParaRPr kumimoji="0" lang="en-US" sz="2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Rectangle 9"/>
          <p:cNvSpPr>
            <a:spLocks noChangeArrowheads="1"/>
          </p:cNvSpPr>
          <p:nvPr/>
        </p:nvSpPr>
        <p:spPr bwMode="auto">
          <a:xfrm>
            <a:off x="701676" y="4084638"/>
            <a:ext cx="7937500" cy="1957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This measure avoids the problem of positive and negative errors offsetting one another.  It is the </a:t>
            </a:r>
            <a:r>
              <a:rPr lang="en-US" sz="2400" dirty="0">
                <a:effectLst>
                  <a:outerShdw blurRad="38100" dist="38100" dir="2700000" algn="tl">
                    <a:srgbClr val="000000"/>
                  </a:outerShdw>
                </a:effectLst>
                <a:latin typeface="Book Antiqua" pitchFamily="18" charset="0"/>
              </a:rPr>
              <a:t>mean of the </a:t>
            </a:r>
            <a:r>
              <a:rPr lang="en-US" sz="2400" i="1" dirty="0">
                <a:effectLst>
                  <a:outerShdw blurRad="38100" dist="38100" dir="2700000" algn="tl">
                    <a:srgbClr val="000000"/>
                  </a:outerShdw>
                </a:effectLst>
                <a:latin typeface="Book Antiqua" pitchFamily="18" charset="0"/>
              </a:rPr>
              <a:t>absolute values</a:t>
            </a:r>
            <a:r>
              <a:rPr lang="en-US" sz="2400" dirty="0">
                <a:effectLst>
                  <a:outerShdw blurRad="38100" dist="38100" dir="2700000" algn="tl">
                    <a:srgbClr val="000000"/>
                  </a:outerShdw>
                </a:effectLst>
                <a:latin typeface="Book Antiqua" pitchFamily="18" charset="0"/>
              </a:rPr>
              <a:t> of </a:t>
            </a:r>
            <a:r>
              <a:rPr lang="en-US" sz="2400" dirty="0" smtClean="0">
                <a:effectLst>
                  <a:outerShdw blurRad="38100" dist="38100" dir="2700000" algn="tl">
                    <a:srgbClr val="000000"/>
                  </a:outerShdw>
                </a:effectLst>
                <a:latin typeface="Book Antiqua" pitchFamily="18" charset="0"/>
              </a:rPr>
              <a:t>the </a:t>
            </a:r>
            <a:r>
              <a:rPr lang="en-US" sz="2400" dirty="0">
                <a:effectLst>
                  <a:outerShdw blurRad="38100" dist="38100" dir="2700000" algn="tl">
                    <a:srgbClr val="000000"/>
                  </a:outerShdw>
                </a:effectLst>
                <a:latin typeface="Book Antiqua" pitchFamily="18" charset="0"/>
              </a:rPr>
              <a:t>forecast </a:t>
            </a:r>
            <a:r>
              <a:rPr lang="en-US" sz="2400" dirty="0" smtClean="0">
                <a:effectLst>
                  <a:outerShdw blurRad="38100" dist="38100" dir="2700000" algn="tl">
                    <a:srgbClr val="000000"/>
                  </a:outerShdw>
                </a:effectLst>
                <a:latin typeface="Book Antiqua" pitchFamily="18" charset="0"/>
              </a:rPr>
              <a:t>errors.  </a:t>
            </a:r>
            <a:endParaRPr lang="en-US" sz="2400" dirty="0">
              <a:effectLst>
                <a:outerShdw blurRad="38100" dist="38100" dir="2700000" algn="tl">
                  <a:srgbClr val="000000"/>
                </a:outerShdw>
              </a:effectLst>
              <a:latin typeface="Book Antiqua" pitchFamily="18" charset="0"/>
            </a:endParaRPr>
          </a:p>
        </p:txBody>
      </p:sp>
      <p:sp>
        <p:nvSpPr>
          <p:cNvPr id="7" name="Rectangle 10"/>
          <p:cNvSpPr>
            <a:spLocks noChangeArrowheads="1"/>
          </p:cNvSpPr>
          <p:nvPr/>
        </p:nvSpPr>
        <p:spPr bwMode="auto">
          <a:xfrm>
            <a:off x="701675" y="1065213"/>
            <a:ext cx="6291263" cy="4524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Mean </a:t>
            </a:r>
            <a:r>
              <a:rPr lang="en-US" sz="2400" dirty="0" smtClean="0">
                <a:solidFill>
                  <a:srgbClr val="66FFFF"/>
                </a:solidFill>
                <a:effectLst>
                  <a:outerShdw blurRad="38100" dist="38100" dir="2700000" algn="tl">
                    <a:srgbClr val="000000"/>
                  </a:outerShdw>
                </a:effectLst>
                <a:latin typeface="Book Antiqua" pitchFamily="18" charset="0"/>
              </a:rPr>
              <a:t>Error</a:t>
            </a:r>
            <a:endParaRPr lang="en-US" sz="2400" dirty="0">
              <a:effectLst>
                <a:outerShdw blurRad="38100" dist="38100" dir="2700000" algn="tl">
                  <a:srgbClr val="000000"/>
                </a:outerShdw>
              </a:effectLst>
              <a:latin typeface="Book Antiqua" pitchFamily="18" charset="0"/>
            </a:endParaRPr>
          </a:p>
        </p:txBody>
      </p:sp>
      <p:sp>
        <p:nvSpPr>
          <p:cNvPr id="8" name="Rectangle 11"/>
          <p:cNvSpPr>
            <a:spLocks noChangeArrowheads="1"/>
          </p:cNvSpPr>
          <p:nvPr/>
        </p:nvSpPr>
        <p:spPr bwMode="auto">
          <a:xfrm>
            <a:off x="701675" y="3608388"/>
            <a:ext cx="6369599" cy="4524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Mean Absolute </a:t>
            </a:r>
            <a:r>
              <a:rPr lang="en-US" sz="2400" dirty="0" smtClean="0">
                <a:solidFill>
                  <a:srgbClr val="66FFFF"/>
                </a:solidFill>
                <a:effectLst>
                  <a:outerShdw blurRad="38100" dist="38100" dir="2700000" algn="tl">
                    <a:srgbClr val="000000"/>
                  </a:outerShdw>
                </a:effectLst>
                <a:latin typeface="Book Antiqua" pitchFamily="18" charset="0"/>
              </a:rPr>
              <a:t>Error (MAE)</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3" name="Rectangle 3"/>
          <p:cNvSpPr txBox="1">
            <a:spLocks noChangeArrowheads="1"/>
          </p:cNvSpPr>
          <p:nvPr/>
        </p:nvSpPr>
        <p:spPr>
          <a:xfrm>
            <a:off x="701676" y="1541464"/>
            <a:ext cx="7743824" cy="1230312"/>
          </a:xfrm>
          <a:prstGeom prst="rect">
            <a:avLst/>
          </a:prstGeom>
          <a:noFill/>
          <a:ln/>
        </p:spPr>
        <p:txBody>
          <a:bodyPr/>
          <a:lstStyle/>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This is another measure that avoids the problem</a:t>
            </a: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lang="en-US" sz="2400" kern="0" dirty="0" smtClean="0">
                <a:effectLst>
                  <a:outerShdw blurRad="38100" dist="38100" dir="2700000" algn="tl">
                    <a:srgbClr val="000000"/>
                  </a:outerShdw>
                </a:effectLst>
                <a:latin typeface="+mn-lt"/>
              </a:rPr>
              <a:t>	</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of positive and negative errors offsetting one</a:t>
            </a: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lang="en-US" sz="2400" kern="0" dirty="0" smtClean="0">
                <a:effectLst>
                  <a:outerShdw blurRad="38100" dist="38100" dir="2700000" algn="tl">
                    <a:srgbClr val="000000"/>
                  </a:outerShdw>
                </a:effectLst>
                <a:latin typeface="+mn-lt"/>
              </a:rPr>
              <a:t>	</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another.  It is the average of the </a:t>
            </a:r>
            <a:r>
              <a:rPr kumimoji="0" lang="en-US" sz="2400" b="0" i="1"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squared</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forecast</a:t>
            </a: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None/>
              <a:tabLst/>
              <a:defRPr/>
            </a:pPr>
            <a:r>
              <a:rPr lang="en-US" sz="2400" kern="0" dirty="0" smtClean="0">
                <a:effectLst>
                  <a:outerShdw blurRad="38100" dist="38100" dir="2700000" algn="tl">
                    <a:srgbClr val="000000"/>
                  </a:outerShdw>
                </a:effectLst>
                <a:latin typeface="+mn-lt"/>
              </a:rPr>
              <a:t>	</a:t>
            </a: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errors.</a:t>
            </a:r>
            <a:endParaRPr kumimoji="0" lang="en-US" sz="2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Rectangle 9"/>
          <p:cNvSpPr>
            <a:spLocks noChangeArrowheads="1"/>
          </p:cNvSpPr>
          <p:nvPr/>
        </p:nvSpPr>
        <p:spPr bwMode="auto">
          <a:xfrm>
            <a:off x="701675" y="3646488"/>
            <a:ext cx="7851775" cy="24590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The size of MAE and MSE depend upon the scale of the data, so it is difficult to make comparisons for different time intervals.  To make such comparisons we need to work with relative or percentage error measures.  The MAPE is the average of the </a:t>
            </a:r>
            <a:r>
              <a:rPr lang="en-US" sz="2400" i="1" dirty="0" smtClean="0">
                <a:effectLst>
                  <a:outerShdw blurRad="38100" dist="38100" dir="2700000" algn="tl">
                    <a:srgbClr val="000000"/>
                  </a:outerShdw>
                </a:effectLst>
                <a:latin typeface="Book Antiqua" pitchFamily="18" charset="0"/>
              </a:rPr>
              <a:t>absolute</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percentage</a:t>
            </a:r>
            <a:r>
              <a:rPr lang="en-US" sz="2400" dirty="0" smtClean="0">
                <a:effectLst>
                  <a:outerShdw blurRad="38100" dist="38100" dir="2700000" algn="tl">
                    <a:srgbClr val="000000"/>
                  </a:outerShdw>
                </a:effectLst>
                <a:latin typeface="Book Antiqua" pitchFamily="18" charset="0"/>
              </a:rPr>
              <a:t> errors of the forecasts.</a:t>
            </a:r>
            <a:endParaRPr lang="en-US" sz="2400" dirty="0">
              <a:effectLst>
                <a:outerShdw blurRad="38100" dist="38100" dir="2700000" algn="tl">
                  <a:srgbClr val="000000"/>
                </a:outerShdw>
              </a:effectLst>
              <a:latin typeface="Book Antiqua" pitchFamily="18" charset="0"/>
            </a:endParaRPr>
          </a:p>
        </p:txBody>
      </p:sp>
      <p:sp>
        <p:nvSpPr>
          <p:cNvPr id="7" name="Rectangle 10"/>
          <p:cNvSpPr>
            <a:spLocks noChangeArrowheads="1"/>
          </p:cNvSpPr>
          <p:nvPr/>
        </p:nvSpPr>
        <p:spPr bwMode="auto">
          <a:xfrm>
            <a:off x="701675" y="1065213"/>
            <a:ext cx="6291263" cy="4524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Mean Squared </a:t>
            </a:r>
            <a:r>
              <a:rPr lang="en-US" sz="2400" dirty="0" smtClean="0">
                <a:solidFill>
                  <a:srgbClr val="66FFFF"/>
                </a:solidFill>
                <a:effectLst>
                  <a:outerShdw blurRad="38100" dist="38100" dir="2700000" algn="tl">
                    <a:srgbClr val="000000"/>
                  </a:outerShdw>
                </a:effectLst>
                <a:latin typeface="Book Antiqua" pitchFamily="18" charset="0"/>
              </a:rPr>
              <a:t>Error (MSE)</a:t>
            </a:r>
            <a:endParaRPr lang="en-US" sz="2400" dirty="0">
              <a:effectLst>
                <a:outerShdw blurRad="38100" dist="38100" dir="2700000" algn="tl">
                  <a:srgbClr val="000000"/>
                </a:outerShdw>
              </a:effectLst>
              <a:latin typeface="Book Antiqua" pitchFamily="18" charset="0"/>
            </a:endParaRPr>
          </a:p>
        </p:txBody>
      </p:sp>
      <p:sp>
        <p:nvSpPr>
          <p:cNvPr id="8" name="Rectangle 11"/>
          <p:cNvSpPr>
            <a:spLocks noChangeArrowheads="1"/>
          </p:cNvSpPr>
          <p:nvPr/>
        </p:nvSpPr>
        <p:spPr bwMode="auto">
          <a:xfrm>
            <a:off x="701675" y="3170238"/>
            <a:ext cx="6500813" cy="4524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Mean Absolute </a:t>
            </a:r>
            <a:r>
              <a:rPr lang="en-US" sz="2400" dirty="0" smtClean="0">
                <a:solidFill>
                  <a:srgbClr val="66FFFF"/>
                </a:solidFill>
                <a:effectLst>
                  <a:outerShdw blurRad="38100" dist="38100" dir="2700000" algn="tl">
                    <a:srgbClr val="000000"/>
                  </a:outerShdw>
                </a:effectLst>
                <a:latin typeface="Book Antiqua" pitchFamily="18" charset="0"/>
              </a:rPr>
              <a:t>Percentage Error (MAPE)</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10" name="Rectangle 9"/>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To demonstrate the computation of these measures of forecast accuracy we will introduce the simplest of forecasting methods.</a:t>
            </a:r>
            <a:endParaRPr lang="en-US" sz="2400" dirty="0">
              <a:effectLst>
                <a:outerShdw blurRad="38100" dist="38100" dir="2700000" algn="tl">
                  <a:srgbClr val="000000"/>
                </a:outerShdw>
              </a:effectLst>
              <a:latin typeface="Book Antiqua" pitchFamily="18" charset="0"/>
            </a:endParaRPr>
          </a:p>
        </p:txBody>
      </p:sp>
      <p:sp>
        <p:nvSpPr>
          <p:cNvPr id="12" name="Rectangle 9"/>
          <p:cNvSpPr>
            <a:spLocks noChangeArrowheads="1"/>
          </p:cNvSpPr>
          <p:nvPr/>
        </p:nvSpPr>
        <p:spPr bwMode="auto">
          <a:xfrm>
            <a:off x="707348" y="2226319"/>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 </a:t>
            </a:r>
            <a:r>
              <a:rPr lang="en-US" sz="2400" u="sng" dirty="0" smtClean="0">
                <a:effectLst>
                  <a:outerShdw blurRad="38100" dist="38100" dir="2700000" algn="tl">
                    <a:srgbClr val="000000"/>
                  </a:outerShdw>
                </a:effectLst>
                <a:latin typeface="Book Antiqua" pitchFamily="18" charset="0"/>
              </a:rPr>
              <a:t>naïve forecasting method</a:t>
            </a:r>
            <a:r>
              <a:rPr lang="en-US" sz="2400" dirty="0" smtClean="0">
                <a:effectLst>
                  <a:outerShdw blurRad="38100" dist="38100" dir="2700000" algn="tl">
                    <a:srgbClr val="000000"/>
                  </a:outerShdw>
                </a:effectLst>
                <a:latin typeface="Book Antiqua" pitchFamily="18" charset="0"/>
              </a:rPr>
              <a:t> uses the most recent observation in the time series as the forecast for the next time period.</a:t>
            </a:r>
            <a:endParaRPr lang="en-US" sz="2400" dirty="0">
              <a:effectLst>
                <a:outerShdw blurRad="38100" dist="38100" dir="2700000" algn="tl">
                  <a:srgbClr val="000000"/>
                </a:outerShdw>
              </a:effectLst>
              <a:latin typeface="Book Antiqua" pitchFamily="18" charset="0"/>
            </a:endParaRPr>
          </a:p>
        </p:txBody>
      </p:sp>
      <p:sp>
        <p:nvSpPr>
          <p:cNvPr id="13" name="TextBox 12"/>
          <p:cNvSpPr txBox="1"/>
          <p:nvPr/>
        </p:nvSpPr>
        <p:spPr>
          <a:xfrm>
            <a:off x="2390775" y="3457575"/>
            <a:ext cx="4568825" cy="461665"/>
          </a:xfrm>
          <a:prstGeom prst="rect">
            <a:avLst/>
          </a:prstGeo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2400" i="1" dirty="0" smtClean="0">
                <a:latin typeface="+mn-lt"/>
              </a:rPr>
              <a:t>F</a:t>
            </a:r>
            <a:r>
              <a:rPr lang="en-US" sz="2400" baseline="-25000" dirty="0" smtClean="0">
                <a:latin typeface="+mn-lt"/>
              </a:rPr>
              <a:t>t+1</a:t>
            </a:r>
            <a:r>
              <a:rPr lang="en-US" sz="2400" dirty="0" smtClean="0">
                <a:latin typeface="+mn-lt"/>
              </a:rPr>
              <a:t> = Actual Value in Period </a:t>
            </a:r>
            <a:r>
              <a:rPr lang="en-US" sz="2400" i="1" dirty="0" smtClean="0">
                <a:latin typeface="+mn-lt"/>
              </a:rPr>
              <a:t>t</a:t>
            </a:r>
            <a:endParaRPr lang="en-US" sz="2400" i="1" dirty="0">
              <a:latin typeface="+mn-lt"/>
            </a:endParaRPr>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12763" y="1554163"/>
            <a:ext cx="8383587" cy="37226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     Sales </a:t>
            </a:r>
            <a:r>
              <a:rPr lang="en-US" sz="2400" dirty="0">
                <a:effectLst>
                  <a:outerShdw blurRad="38100" dist="38100" dir="2700000" algn="tl">
                    <a:srgbClr val="000000"/>
                  </a:outerShdw>
                </a:effectLst>
                <a:latin typeface="Book Antiqua" pitchFamily="18" charset="0"/>
              </a:rPr>
              <a:t>of Comfort brand headache medicine </a:t>
            </a:r>
            <a:r>
              <a:rPr lang="en-US" sz="2400" dirty="0" smtClean="0">
                <a:effectLst>
                  <a:outerShdw blurRad="38100" dist="38100" dir="2700000" algn="tl">
                    <a:srgbClr val="000000"/>
                  </a:outerShdw>
                </a:effectLst>
                <a:latin typeface="Book Antiqua" pitchFamily="18" charset="0"/>
              </a:rPr>
              <a:t>for the</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past 10 </a:t>
            </a:r>
            <a:r>
              <a:rPr lang="en-US" sz="2400" dirty="0">
                <a:effectLst>
                  <a:outerShdw blurRad="38100" dist="38100" dir="2700000" algn="tl">
                    <a:srgbClr val="000000"/>
                  </a:outerShdw>
                </a:effectLst>
                <a:latin typeface="Book Antiqua" pitchFamily="18" charset="0"/>
              </a:rPr>
              <a:t>weeks at </a:t>
            </a:r>
            <a:r>
              <a:rPr lang="en-US" sz="2400" dirty="0" err="1" smtClean="0">
                <a:effectLst>
                  <a:outerShdw blurRad="38100" dist="38100" dir="2700000" algn="tl">
                    <a:srgbClr val="000000"/>
                  </a:outerShdw>
                </a:effectLst>
                <a:latin typeface="Book Antiqua" pitchFamily="18" charset="0"/>
              </a:rPr>
              <a:t>Rosco</a:t>
            </a:r>
            <a:r>
              <a:rPr lang="en-US" sz="2400" dirty="0" smtClean="0">
                <a:effectLst>
                  <a:outerShdw blurRad="38100" dist="38100" dir="2700000" algn="tl">
                    <a:srgbClr val="000000"/>
                  </a:outerShdw>
                </a:effectLst>
                <a:latin typeface="Book Antiqua" pitchFamily="18" charset="0"/>
              </a:rPr>
              <a:t> Drugs are shown below.   </a:t>
            </a:r>
            <a:endParaRPr lang="en-US" sz="2400" dirty="0">
              <a:effectLst>
                <a:outerShdw blurRad="38100" dist="38100" dir="2700000" algn="tl">
                  <a:srgbClr val="000000"/>
                </a:outerShdw>
              </a:effectLst>
              <a:latin typeface="Book Antiqua" pitchFamily="18" charset="0"/>
            </a:endParaRPr>
          </a:p>
        </p:txBody>
      </p:sp>
      <p:sp>
        <p:nvSpPr>
          <p:cNvPr id="3" name="Rectangle 57"/>
          <p:cNvSpPr>
            <a:spLocks noChangeArrowheads="1"/>
          </p:cNvSpPr>
          <p:nvPr/>
        </p:nvSpPr>
        <p:spPr bwMode="auto">
          <a:xfrm>
            <a:off x="701675" y="1065213"/>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Example:  </a:t>
            </a:r>
            <a:r>
              <a:rPr lang="en-US" sz="2400" dirty="0" err="1">
                <a:solidFill>
                  <a:srgbClr val="66FFFF"/>
                </a:solidFill>
                <a:effectLst>
                  <a:outerShdw blurRad="38100" dist="38100" dir="2700000" algn="tl">
                    <a:srgbClr val="000000"/>
                  </a:outerShdw>
                </a:effectLst>
                <a:latin typeface="Book Antiqua" pitchFamily="18" charset="0"/>
              </a:rPr>
              <a:t>Rosco</a:t>
            </a:r>
            <a:r>
              <a:rPr lang="en-US" sz="2400" dirty="0">
                <a:solidFill>
                  <a:srgbClr val="66FFFF"/>
                </a:solidFill>
                <a:effectLst>
                  <a:outerShdw blurRad="38100" dist="38100" dir="2700000" algn="tl">
                    <a:srgbClr val="000000"/>
                  </a:outerShdw>
                </a:effectLst>
                <a:latin typeface="Book Antiqua" pitchFamily="18" charset="0"/>
              </a:rPr>
              <a:t> Drugs</a:t>
            </a:r>
            <a:endParaRPr lang="en-US" sz="2400" dirty="0">
              <a:effectLst>
                <a:outerShdw blurRad="38100" dist="38100" dir="2700000" algn="tl">
                  <a:srgbClr val="000000"/>
                </a:outerShdw>
              </a:effectLst>
              <a:latin typeface="Book Antiqua" pitchFamily="18" charset="0"/>
            </a:endParaRPr>
          </a:p>
        </p:txBody>
      </p:sp>
      <p:sp>
        <p:nvSpPr>
          <p:cNvPr id="6" name="Rectangle 2"/>
          <p:cNvSpPr>
            <a:spLocks noChangeArrowheads="1"/>
          </p:cNvSpPr>
          <p:nvPr/>
        </p:nvSpPr>
        <p:spPr bwMode="auto">
          <a:xfrm>
            <a:off x="4505325" y="2695575"/>
            <a:ext cx="3981450" cy="2705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 name="Line 5"/>
          <p:cNvSpPr>
            <a:spLocks noChangeShapeType="1"/>
          </p:cNvSpPr>
          <p:nvPr/>
        </p:nvSpPr>
        <p:spPr bwMode="auto">
          <a:xfrm>
            <a:off x="6467475" y="2946400"/>
            <a:ext cx="0" cy="2257425"/>
          </a:xfrm>
          <a:prstGeom prst="line">
            <a:avLst/>
          </a:prstGeom>
          <a:noFill/>
          <a:ln w="12700">
            <a:solidFill>
              <a:srgbClr val="FFFFFF"/>
            </a:solidFill>
            <a:round/>
            <a:headEnd/>
            <a:tailEnd/>
          </a:ln>
          <a:effectLst>
            <a:outerShdw dist="17961" dir="2700000" algn="ctr" rotWithShape="0">
              <a:schemeClr val="bg2"/>
            </a:outerShdw>
          </a:effectLst>
        </p:spPr>
        <p:txBody>
          <a:bodyPr wrap="none" anchor="ctr"/>
          <a:lstStyle/>
          <a:p>
            <a:endParaRPr lang="en-US"/>
          </a:p>
        </p:txBody>
      </p:sp>
      <p:sp>
        <p:nvSpPr>
          <p:cNvPr id="8" name="Text Box 120"/>
          <p:cNvSpPr txBox="1">
            <a:spLocks noChangeArrowheads="1"/>
          </p:cNvSpPr>
          <p:nvPr/>
        </p:nvSpPr>
        <p:spPr bwMode="auto">
          <a:xfrm>
            <a:off x="4900613" y="3214688"/>
            <a:ext cx="336550" cy="2100262"/>
          </a:xfrm>
          <a:prstGeom prst="rect">
            <a:avLst/>
          </a:prstGeom>
          <a:noFill/>
          <a:ln w="12700">
            <a:noFill/>
            <a:miter lim="800000"/>
            <a:headEnd type="none" w="sm" len="sm"/>
            <a:tailEnd type="none" w="sm" len="sm"/>
          </a:ln>
          <a:effectLst/>
        </p:spPr>
        <p:txBody>
          <a:bodyPr wrap="none">
            <a:spAutoFit/>
          </a:bodyPr>
          <a:lstStyle/>
          <a:p>
            <a:pPr algn="l">
              <a:lnSpc>
                <a:spcPct val="110000"/>
              </a:lnSpc>
            </a:pPr>
            <a:r>
              <a:rPr lang="en-US" sz="2400">
                <a:effectLst>
                  <a:outerShdw blurRad="38100" dist="38100" dir="2700000" algn="tl">
                    <a:srgbClr val="000000"/>
                  </a:outerShdw>
                </a:effectLst>
                <a:latin typeface="Book Antiqua" pitchFamily="18" charset="0"/>
              </a:rPr>
              <a:t>1</a:t>
            </a:r>
          </a:p>
          <a:p>
            <a:pPr algn="l">
              <a:lnSpc>
                <a:spcPct val="110000"/>
              </a:lnSpc>
            </a:pPr>
            <a:r>
              <a:rPr lang="en-US" sz="2400">
                <a:effectLst>
                  <a:outerShdw blurRad="38100" dist="38100" dir="2700000" algn="tl">
                    <a:srgbClr val="000000"/>
                  </a:outerShdw>
                </a:effectLst>
                <a:latin typeface="Book Antiqua" pitchFamily="18" charset="0"/>
              </a:rPr>
              <a:t>2</a:t>
            </a:r>
          </a:p>
          <a:p>
            <a:pPr algn="l">
              <a:lnSpc>
                <a:spcPct val="110000"/>
              </a:lnSpc>
            </a:pPr>
            <a:r>
              <a:rPr lang="en-US" sz="2400">
                <a:effectLst>
                  <a:outerShdw blurRad="38100" dist="38100" dir="2700000" algn="tl">
                    <a:srgbClr val="000000"/>
                  </a:outerShdw>
                </a:effectLst>
                <a:latin typeface="Book Antiqua" pitchFamily="18" charset="0"/>
              </a:rPr>
              <a:t>3</a:t>
            </a:r>
          </a:p>
          <a:p>
            <a:pPr algn="l">
              <a:lnSpc>
                <a:spcPct val="110000"/>
              </a:lnSpc>
            </a:pPr>
            <a:r>
              <a:rPr lang="en-US" sz="2400">
                <a:effectLst>
                  <a:outerShdw blurRad="38100" dist="38100" dir="2700000" algn="tl">
                    <a:srgbClr val="000000"/>
                  </a:outerShdw>
                </a:effectLst>
                <a:latin typeface="Book Antiqua" pitchFamily="18" charset="0"/>
              </a:rPr>
              <a:t>4</a:t>
            </a:r>
          </a:p>
          <a:p>
            <a:pPr algn="l">
              <a:lnSpc>
                <a:spcPct val="110000"/>
              </a:lnSpc>
            </a:pPr>
            <a:r>
              <a:rPr lang="en-US" sz="2400">
                <a:effectLst>
                  <a:outerShdw blurRad="38100" dist="38100" dir="2700000" algn="tl">
                    <a:srgbClr val="000000"/>
                  </a:outerShdw>
                </a:effectLst>
                <a:latin typeface="Book Antiqua" pitchFamily="18" charset="0"/>
              </a:rPr>
              <a:t>5</a:t>
            </a:r>
          </a:p>
        </p:txBody>
      </p:sp>
      <p:sp>
        <p:nvSpPr>
          <p:cNvPr id="9" name="Text Box 121"/>
          <p:cNvSpPr txBox="1">
            <a:spLocks noChangeArrowheads="1"/>
          </p:cNvSpPr>
          <p:nvPr/>
        </p:nvSpPr>
        <p:spPr bwMode="auto">
          <a:xfrm>
            <a:off x="6824663" y="3214688"/>
            <a:ext cx="488950" cy="2100262"/>
          </a:xfrm>
          <a:prstGeom prst="rect">
            <a:avLst/>
          </a:prstGeom>
          <a:noFill/>
          <a:ln w="12700">
            <a:noFill/>
            <a:miter lim="800000"/>
            <a:headEnd type="none" w="sm" len="sm"/>
            <a:tailEnd type="none" w="sm" len="sm"/>
          </a:ln>
          <a:effectLst/>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6</a:t>
            </a:r>
          </a:p>
          <a:p>
            <a:pPr>
              <a:lnSpc>
                <a:spcPct val="110000"/>
              </a:lnSpc>
            </a:pPr>
            <a:r>
              <a:rPr lang="en-US" sz="2400">
                <a:effectLst>
                  <a:outerShdw blurRad="38100" dist="38100" dir="2700000" algn="tl">
                    <a:srgbClr val="000000"/>
                  </a:outerShdw>
                </a:effectLst>
                <a:latin typeface="Book Antiqua" pitchFamily="18" charset="0"/>
              </a:rPr>
              <a:t>7</a:t>
            </a:r>
          </a:p>
          <a:p>
            <a:pPr>
              <a:lnSpc>
                <a:spcPct val="110000"/>
              </a:lnSpc>
            </a:pPr>
            <a:r>
              <a:rPr lang="en-US" sz="2400">
                <a:effectLst>
                  <a:outerShdw blurRad="38100" dist="38100" dir="2700000" algn="tl">
                    <a:srgbClr val="000000"/>
                  </a:outerShdw>
                </a:effectLst>
                <a:latin typeface="Book Antiqua" pitchFamily="18" charset="0"/>
              </a:rPr>
              <a:t>8</a:t>
            </a:r>
          </a:p>
          <a:p>
            <a:pPr>
              <a:lnSpc>
                <a:spcPct val="110000"/>
              </a:lnSpc>
            </a:pPr>
            <a:r>
              <a:rPr lang="en-US" sz="2400">
                <a:effectLst>
                  <a:outerShdw blurRad="38100" dist="38100" dir="2700000" algn="tl">
                    <a:srgbClr val="000000"/>
                  </a:outerShdw>
                </a:effectLst>
                <a:latin typeface="Book Antiqua" pitchFamily="18" charset="0"/>
              </a:rPr>
              <a:t>9</a:t>
            </a:r>
          </a:p>
          <a:p>
            <a:pPr>
              <a:lnSpc>
                <a:spcPct val="110000"/>
              </a:lnSpc>
            </a:pPr>
            <a:r>
              <a:rPr lang="en-US" sz="2400">
                <a:effectLst>
                  <a:outerShdw blurRad="38100" dist="38100" dir="2700000" algn="tl">
                    <a:srgbClr val="000000"/>
                  </a:outerShdw>
                </a:effectLst>
                <a:latin typeface="Book Antiqua" pitchFamily="18" charset="0"/>
              </a:rPr>
              <a:t>10</a:t>
            </a:r>
          </a:p>
        </p:txBody>
      </p:sp>
      <p:sp>
        <p:nvSpPr>
          <p:cNvPr id="10" name="Text Box 123"/>
          <p:cNvSpPr txBox="1">
            <a:spLocks noChangeArrowheads="1"/>
          </p:cNvSpPr>
          <p:nvPr/>
        </p:nvSpPr>
        <p:spPr bwMode="auto">
          <a:xfrm>
            <a:off x="5614988" y="3214688"/>
            <a:ext cx="641350" cy="2100262"/>
          </a:xfrm>
          <a:prstGeom prst="rect">
            <a:avLst/>
          </a:prstGeom>
          <a:noFill/>
          <a:ln w="12700">
            <a:noFill/>
            <a:miter lim="800000"/>
            <a:headEnd type="none" w="sm" len="sm"/>
            <a:tailEnd type="none" w="sm" len="sm"/>
          </a:ln>
          <a:effectLst/>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110</a:t>
            </a:r>
          </a:p>
          <a:p>
            <a:pPr>
              <a:lnSpc>
                <a:spcPct val="110000"/>
              </a:lnSpc>
            </a:pPr>
            <a:r>
              <a:rPr lang="en-US" sz="2400">
                <a:effectLst>
                  <a:outerShdw blurRad="38100" dist="38100" dir="2700000" algn="tl">
                    <a:srgbClr val="000000"/>
                  </a:outerShdw>
                </a:effectLst>
                <a:latin typeface="Book Antiqua" pitchFamily="18" charset="0"/>
              </a:rPr>
              <a:t>115</a:t>
            </a:r>
          </a:p>
          <a:p>
            <a:pPr>
              <a:lnSpc>
                <a:spcPct val="110000"/>
              </a:lnSpc>
            </a:pPr>
            <a:r>
              <a:rPr lang="en-US" sz="2400">
                <a:effectLst>
                  <a:outerShdw blurRad="38100" dist="38100" dir="2700000" algn="tl">
                    <a:srgbClr val="000000"/>
                  </a:outerShdw>
                </a:effectLst>
                <a:latin typeface="Book Antiqua" pitchFamily="18" charset="0"/>
              </a:rPr>
              <a:t>125</a:t>
            </a:r>
          </a:p>
          <a:p>
            <a:pPr>
              <a:lnSpc>
                <a:spcPct val="110000"/>
              </a:lnSpc>
            </a:pPr>
            <a:r>
              <a:rPr lang="en-US" sz="2400">
                <a:effectLst>
                  <a:outerShdw blurRad="38100" dist="38100" dir="2700000" algn="tl">
                    <a:srgbClr val="000000"/>
                  </a:outerShdw>
                </a:effectLst>
                <a:latin typeface="Book Antiqua" pitchFamily="18" charset="0"/>
              </a:rPr>
              <a:t>120</a:t>
            </a:r>
          </a:p>
          <a:p>
            <a:pPr>
              <a:lnSpc>
                <a:spcPct val="110000"/>
              </a:lnSpc>
            </a:pPr>
            <a:r>
              <a:rPr lang="en-US" sz="2400">
                <a:effectLst>
                  <a:outerShdw blurRad="38100" dist="38100" dir="2700000" algn="tl">
                    <a:srgbClr val="000000"/>
                  </a:outerShdw>
                </a:effectLst>
                <a:latin typeface="Book Antiqua" pitchFamily="18" charset="0"/>
              </a:rPr>
              <a:t>125</a:t>
            </a:r>
          </a:p>
        </p:txBody>
      </p:sp>
      <p:sp>
        <p:nvSpPr>
          <p:cNvPr id="11" name="Text Box 124"/>
          <p:cNvSpPr txBox="1">
            <a:spLocks noChangeArrowheads="1"/>
          </p:cNvSpPr>
          <p:nvPr/>
        </p:nvSpPr>
        <p:spPr bwMode="auto">
          <a:xfrm>
            <a:off x="7672388" y="3214688"/>
            <a:ext cx="641350" cy="2100262"/>
          </a:xfrm>
          <a:prstGeom prst="rect">
            <a:avLst/>
          </a:prstGeom>
          <a:noFill/>
          <a:ln w="12700">
            <a:noFill/>
            <a:miter lim="800000"/>
            <a:headEnd type="none" w="sm" len="sm"/>
            <a:tailEnd type="none" w="sm" len="sm"/>
          </a:ln>
          <a:effectLst/>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120</a:t>
            </a:r>
          </a:p>
          <a:p>
            <a:pPr>
              <a:lnSpc>
                <a:spcPct val="110000"/>
              </a:lnSpc>
            </a:pPr>
            <a:r>
              <a:rPr lang="en-US" sz="2400">
                <a:effectLst>
                  <a:outerShdw blurRad="38100" dist="38100" dir="2700000" algn="tl">
                    <a:srgbClr val="000000"/>
                  </a:outerShdw>
                </a:effectLst>
                <a:latin typeface="Book Antiqua" pitchFamily="18" charset="0"/>
              </a:rPr>
              <a:t>130</a:t>
            </a:r>
          </a:p>
          <a:p>
            <a:pPr>
              <a:lnSpc>
                <a:spcPct val="110000"/>
              </a:lnSpc>
            </a:pPr>
            <a:r>
              <a:rPr lang="en-US" sz="2400">
                <a:effectLst>
                  <a:outerShdw blurRad="38100" dist="38100" dir="2700000" algn="tl">
                    <a:srgbClr val="000000"/>
                  </a:outerShdw>
                </a:effectLst>
                <a:latin typeface="Book Antiqua" pitchFamily="18" charset="0"/>
              </a:rPr>
              <a:t>115</a:t>
            </a:r>
          </a:p>
          <a:p>
            <a:pPr>
              <a:lnSpc>
                <a:spcPct val="110000"/>
              </a:lnSpc>
            </a:pPr>
            <a:r>
              <a:rPr lang="en-US" sz="2400">
                <a:effectLst>
                  <a:outerShdw blurRad="38100" dist="38100" dir="2700000" algn="tl">
                    <a:srgbClr val="000000"/>
                  </a:outerShdw>
                </a:effectLst>
                <a:latin typeface="Book Antiqua" pitchFamily="18" charset="0"/>
              </a:rPr>
              <a:t>110</a:t>
            </a:r>
          </a:p>
          <a:p>
            <a:pPr>
              <a:lnSpc>
                <a:spcPct val="110000"/>
              </a:lnSpc>
            </a:pPr>
            <a:r>
              <a:rPr lang="en-US" sz="2400">
                <a:effectLst>
                  <a:outerShdw blurRad="38100" dist="38100" dir="2700000" algn="tl">
                    <a:srgbClr val="000000"/>
                  </a:outerShdw>
                </a:effectLst>
                <a:latin typeface="Book Antiqua" pitchFamily="18" charset="0"/>
              </a:rPr>
              <a:t>130</a:t>
            </a:r>
          </a:p>
        </p:txBody>
      </p:sp>
      <p:sp>
        <p:nvSpPr>
          <p:cNvPr id="12" name="Text Box 125"/>
          <p:cNvSpPr txBox="1">
            <a:spLocks noChangeArrowheads="1"/>
          </p:cNvSpPr>
          <p:nvPr/>
        </p:nvSpPr>
        <p:spPr bwMode="auto">
          <a:xfrm>
            <a:off x="4545013" y="2824163"/>
            <a:ext cx="950912" cy="457200"/>
          </a:xfrm>
          <a:prstGeom prst="rect">
            <a:avLst/>
          </a:prstGeom>
          <a:noFill/>
          <a:ln w="12700">
            <a:noFill/>
            <a:miter lim="800000"/>
            <a:headEnd type="none" w="sm" len="sm"/>
            <a:tailEnd type="none" w="sm" len="sm"/>
          </a:ln>
          <a:effectLst/>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3" name="Text Box 126"/>
          <p:cNvSpPr txBox="1">
            <a:spLocks noChangeArrowheads="1"/>
          </p:cNvSpPr>
          <p:nvPr/>
        </p:nvSpPr>
        <p:spPr bwMode="auto">
          <a:xfrm>
            <a:off x="6564313" y="2824163"/>
            <a:ext cx="950912" cy="457200"/>
          </a:xfrm>
          <a:prstGeom prst="rect">
            <a:avLst/>
          </a:prstGeom>
          <a:noFill/>
          <a:ln w="12700">
            <a:noFill/>
            <a:miter lim="800000"/>
            <a:headEnd type="none" w="sm" len="sm"/>
            <a:tailEnd type="none" w="sm" len="sm"/>
          </a:ln>
          <a:effectLst/>
        </p:spPr>
        <p:txBody>
          <a:bodyPr wrap="none">
            <a:spAutoFit/>
          </a:bodyPr>
          <a:lstStyle/>
          <a:p>
            <a:r>
              <a:rPr lang="en-US" sz="2400" u="sng">
                <a:effectLst>
                  <a:outerShdw blurRad="38100" dist="38100" dir="2700000" algn="tl">
                    <a:srgbClr val="000000"/>
                  </a:outerShdw>
                </a:effectLst>
                <a:latin typeface="Book Antiqua" pitchFamily="18" charset="0"/>
              </a:rPr>
              <a:t>Week</a:t>
            </a:r>
          </a:p>
        </p:txBody>
      </p:sp>
      <p:sp>
        <p:nvSpPr>
          <p:cNvPr id="14" name="Text Box 127"/>
          <p:cNvSpPr txBox="1">
            <a:spLocks noChangeArrowheads="1"/>
          </p:cNvSpPr>
          <p:nvPr/>
        </p:nvSpPr>
        <p:spPr bwMode="auto">
          <a:xfrm>
            <a:off x="5508625" y="2824163"/>
            <a:ext cx="860425" cy="457200"/>
          </a:xfrm>
          <a:prstGeom prst="rect">
            <a:avLst/>
          </a:prstGeom>
          <a:noFill/>
          <a:ln w="12700">
            <a:noFill/>
            <a:miter lim="800000"/>
            <a:headEnd type="none" w="sm" len="sm"/>
            <a:tailEnd type="none" w="sm" len="sm"/>
          </a:ln>
          <a:effectLst/>
        </p:spPr>
        <p:txBody>
          <a:bodyPr wrap="none">
            <a:spAutoFit/>
          </a:bodyPr>
          <a:lstStyle/>
          <a:p>
            <a:pPr algn="l"/>
            <a:r>
              <a:rPr lang="en-US" sz="2400" u="sng">
                <a:effectLst>
                  <a:outerShdw blurRad="38100" dist="38100" dir="2700000" algn="tl">
                    <a:srgbClr val="000000"/>
                  </a:outerShdw>
                </a:effectLst>
                <a:latin typeface="Book Antiqua" pitchFamily="18" charset="0"/>
              </a:rPr>
              <a:t>Sales</a:t>
            </a:r>
          </a:p>
        </p:txBody>
      </p:sp>
      <p:sp>
        <p:nvSpPr>
          <p:cNvPr id="15" name="Text Box 128"/>
          <p:cNvSpPr txBox="1">
            <a:spLocks noChangeArrowheads="1"/>
          </p:cNvSpPr>
          <p:nvPr/>
        </p:nvSpPr>
        <p:spPr bwMode="auto">
          <a:xfrm>
            <a:off x="7527925" y="2824163"/>
            <a:ext cx="860425" cy="457200"/>
          </a:xfrm>
          <a:prstGeom prst="rect">
            <a:avLst/>
          </a:prstGeom>
          <a:noFill/>
          <a:ln w="12700">
            <a:noFill/>
            <a:miter lim="800000"/>
            <a:headEnd type="none" w="sm" len="sm"/>
            <a:tailEnd type="none" w="sm" len="sm"/>
          </a:ln>
          <a:effectLst/>
        </p:spPr>
        <p:txBody>
          <a:bodyPr wrap="none">
            <a:spAutoFit/>
          </a:bodyPr>
          <a:lstStyle/>
          <a:p>
            <a:pPr algn="l"/>
            <a:r>
              <a:rPr lang="en-US" sz="2400" u="sng">
                <a:effectLst>
                  <a:outerShdw blurRad="38100" dist="38100" dir="2700000" algn="tl">
                    <a:srgbClr val="000000"/>
                  </a:outerShdw>
                </a:effectLst>
                <a:latin typeface="Book Antiqua" pitchFamily="18" charset="0"/>
              </a:rPr>
              <a:t>Sales</a:t>
            </a:r>
          </a:p>
        </p:txBody>
      </p:sp>
      <p:sp>
        <p:nvSpPr>
          <p:cNvPr id="17"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18" name="Rectangle 2"/>
          <p:cNvSpPr>
            <a:spLocks noChangeArrowheads="1"/>
          </p:cNvSpPr>
          <p:nvPr/>
        </p:nvSpPr>
        <p:spPr bwMode="auto">
          <a:xfrm>
            <a:off x="550863" y="2439988"/>
            <a:ext cx="4268787" cy="27320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If </a:t>
            </a:r>
            <a:r>
              <a:rPr lang="en-US" sz="2400" dirty="0" err="1" smtClean="0">
                <a:effectLst>
                  <a:outerShdw blurRad="38100" dist="38100" dir="2700000" algn="tl">
                    <a:srgbClr val="000000"/>
                  </a:outerShdw>
                </a:effectLst>
                <a:latin typeface="Book Antiqua" pitchFamily="18" charset="0"/>
              </a:rPr>
              <a:t>Rosco</a:t>
            </a:r>
            <a:r>
              <a:rPr lang="en-US" sz="2400" dirty="0" smtClean="0">
                <a:effectLst>
                  <a:outerShdw blurRad="38100" dist="38100" dir="2700000" algn="tl">
                    <a:srgbClr val="000000"/>
                  </a:outerShdw>
                </a:effectLst>
                <a:latin typeface="Book Antiqua" pitchFamily="18" charset="0"/>
              </a:rPr>
              <a:t> uses the naïve</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forecast method to</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forecast sales for weeks</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2 – 10, what are the</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resulting MAE, MSE,</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and MAPE values?</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9"/>
          <p:cNvSpPr>
            <a:spLocks noChangeArrowheads="1"/>
          </p:cNvSpPr>
          <p:nvPr/>
        </p:nvSpPr>
        <p:spPr bwMode="auto">
          <a:xfrm>
            <a:off x="428624" y="838200"/>
            <a:ext cx="8353425" cy="5238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 name="Text Box 240"/>
          <p:cNvSpPr txBox="1">
            <a:spLocks noChangeArrowheads="1"/>
          </p:cNvSpPr>
          <p:nvPr/>
        </p:nvSpPr>
        <p:spPr bwMode="auto">
          <a:xfrm>
            <a:off x="692150" y="1824038"/>
            <a:ext cx="622300" cy="3785652"/>
          </a:xfrm>
          <a:prstGeom prst="rect">
            <a:avLst/>
          </a:prstGeom>
          <a:noFill/>
          <a:ln w="12700">
            <a:noFill/>
            <a:miter lim="800000"/>
            <a:headEnd type="none" w="sm" len="sm"/>
            <a:tailEnd type="none" w="sm" len="sm"/>
          </a:ln>
          <a:effectLst/>
        </p:spPr>
        <p:txBody>
          <a:bodyPr>
            <a:spAutoFit/>
          </a:bodyPr>
          <a:lstStyle/>
          <a:p>
            <a:r>
              <a:rPr lang="en-US" sz="2400" dirty="0">
                <a:effectLst>
                  <a:outerShdw blurRad="38100" dist="38100" dir="2700000" algn="tl">
                    <a:srgbClr val="000000"/>
                  </a:outerShdw>
                </a:effectLst>
                <a:latin typeface="Book Antiqua" pitchFamily="18" charset="0"/>
              </a:rPr>
              <a:t>1</a:t>
            </a:r>
          </a:p>
          <a:p>
            <a:r>
              <a:rPr lang="en-US" sz="2400" dirty="0">
                <a:effectLst>
                  <a:outerShdw blurRad="38100" dist="38100" dir="2700000" algn="tl">
                    <a:srgbClr val="000000"/>
                  </a:outerShdw>
                </a:effectLst>
                <a:latin typeface="Book Antiqua" pitchFamily="18" charset="0"/>
              </a:rPr>
              <a:t>2</a:t>
            </a:r>
          </a:p>
          <a:p>
            <a:r>
              <a:rPr lang="en-US" sz="2400" dirty="0">
                <a:effectLst>
                  <a:outerShdw blurRad="38100" dist="38100" dir="2700000" algn="tl">
                    <a:srgbClr val="000000"/>
                  </a:outerShdw>
                </a:effectLst>
                <a:latin typeface="Book Antiqua" pitchFamily="18" charset="0"/>
              </a:rPr>
              <a:t>3</a:t>
            </a:r>
          </a:p>
          <a:p>
            <a:r>
              <a:rPr lang="en-US" sz="2400" dirty="0">
                <a:effectLst>
                  <a:outerShdw blurRad="38100" dist="38100" dir="2700000" algn="tl">
                    <a:srgbClr val="000000"/>
                  </a:outerShdw>
                </a:effectLst>
                <a:latin typeface="Book Antiqua" pitchFamily="18" charset="0"/>
              </a:rPr>
              <a:t>4</a:t>
            </a:r>
          </a:p>
          <a:p>
            <a:r>
              <a:rPr lang="en-US" sz="2400" dirty="0">
                <a:effectLst>
                  <a:outerShdw blurRad="38100" dist="38100" dir="2700000" algn="tl">
                    <a:srgbClr val="000000"/>
                  </a:outerShdw>
                </a:effectLst>
                <a:latin typeface="Book Antiqua" pitchFamily="18" charset="0"/>
              </a:rPr>
              <a:t>5</a:t>
            </a:r>
          </a:p>
          <a:p>
            <a:r>
              <a:rPr lang="en-US" sz="2400" dirty="0">
                <a:effectLst>
                  <a:outerShdw blurRad="38100" dist="38100" dir="2700000" algn="tl">
                    <a:srgbClr val="000000"/>
                  </a:outerShdw>
                </a:effectLst>
                <a:latin typeface="Book Antiqua" pitchFamily="18" charset="0"/>
              </a:rPr>
              <a:t>6</a:t>
            </a:r>
          </a:p>
          <a:p>
            <a:r>
              <a:rPr lang="en-US" sz="2400" dirty="0">
                <a:effectLst>
                  <a:outerShdw blurRad="38100" dist="38100" dir="2700000" algn="tl">
                    <a:srgbClr val="000000"/>
                  </a:outerShdw>
                </a:effectLst>
                <a:latin typeface="Book Antiqua" pitchFamily="18" charset="0"/>
              </a:rPr>
              <a:t>7</a:t>
            </a:r>
          </a:p>
          <a:p>
            <a:r>
              <a:rPr lang="en-US" sz="2400" dirty="0">
                <a:effectLst>
                  <a:outerShdw blurRad="38100" dist="38100" dir="2700000" algn="tl">
                    <a:srgbClr val="000000"/>
                  </a:outerShdw>
                </a:effectLst>
                <a:latin typeface="Book Antiqua" pitchFamily="18" charset="0"/>
              </a:rPr>
              <a:t>8</a:t>
            </a:r>
          </a:p>
          <a:p>
            <a:r>
              <a:rPr lang="en-US" sz="2400" dirty="0">
                <a:effectLst>
                  <a:outerShdw blurRad="38100" dist="38100" dir="2700000" algn="tl">
                    <a:srgbClr val="000000"/>
                  </a:outerShdw>
                </a:effectLst>
                <a:latin typeface="Book Antiqua" pitchFamily="18" charset="0"/>
              </a:rPr>
              <a:t>9</a:t>
            </a:r>
          </a:p>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6" name="Text Box 241"/>
          <p:cNvSpPr txBox="1">
            <a:spLocks noChangeArrowheads="1"/>
          </p:cNvSpPr>
          <p:nvPr/>
        </p:nvSpPr>
        <p:spPr bwMode="auto">
          <a:xfrm>
            <a:off x="1568450" y="1824038"/>
            <a:ext cx="641350" cy="3743325"/>
          </a:xfrm>
          <a:prstGeom prst="rect">
            <a:avLst/>
          </a:prstGeom>
          <a:noFill/>
          <a:ln w="12700">
            <a:noFill/>
            <a:miter lim="800000"/>
            <a:headEnd type="none" w="sm" len="sm"/>
            <a:tailEnd type="none" w="sm" len="sm"/>
          </a:ln>
          <a:effectLst/>
        </p:spPr>
        <p:txBody>
          <a:bodyPr wrap="none">
            <a:spAutoFit/>
          </a:bodyPr>
          <a:lstStyle/>
          <a:p>
            <a:r>
              <a:rPr lang="en-US" sz="2400">
                <a:effectLst>
                  <a:outerShdw blurRad="38100" dist="38100" dir="2700000" algn="tl">
                    <a:srgbClr val="000000"/>
                  </a:outerShdw>
                </a:effectLst>
                <a:latin typeface="Book Antiqua" pitchFamily="18" charset="0"/>
              </a:rPr>
              <a:t>110</a:t>
            </a:r>
          </a:p>
          <a:p>
            <a:r>
              <a:rPr lang="en-US" sz="2400">
                <a:effectLst>
                  <a:outerShdw blurRad="38100" dist="38100" dir="2700000" algn="tl">
                    <a:srgbClr val="000000"/>
                  </a:outerShdw>
                </a:effectLst>
                <a:latin typeface="Book Antiqua" pitchFamily="18" charset="0"/>
              </a:rPr>
              <a:t>115</a:t>
            </a:r>
          </a:p>
          <a:p>
            <a:r>
              <a:rPr lang="en-US" sz="2400">
                <a:effectLst>
                  <a:outerShdw blurRad="38100" dist="38100" dir="2700000" algn="tl">
                    <a:srgbClr val="000000"/>
                  </a:outerShdw>
                </a:effectLst>
                <a:latin typeface="Book Antiqua" pitchFamily="18" charset="0"/>
              </a:rPr>
              <a:t>125</a:t>
            </a:r>
          </a:p>
          <a:p>
            <a:r>
              <a:rPr lang="en-US" sz="2400">
                <a:effectLst>
                  <a:outerShdw blurRad="38100" dist="38100" dir="2700000" algn="tl">
                    <a:srgbClr val="000000"/>
                  </a:outerShdw>
                </a:effectLst>
                <a:latin typeface="Book Antiqua" pitchFamily="18" charset="0"/>
              </a:rPr>
              <a:t>120</a:t>
            </a:r>
          </a:p>
          <a:p>
            <a:r>
              <a:rPr lang="en-US" sz="2400">
                <a:effectLst>
                  <a:outerShdw blurRad="38100" dist="38100" dir="2700000" algn="tl">
                    <a:srgbClr val="000000"/>
                  </a:outerShdw>
                </a:effectLst>
                <a:latin typeface="Book Antiqua" pitchFamily="18" charset="0"/>
              </a:rPr>
              <a:t>125</a:t>
            </a:r>
          </a:p>
          <a:p>
            <a:r>
              <a:rPr lang="en-US" sz="2400">
                <a:effectLst>
                  <a:outerShdw blurRad="38100" dist="38100" dir="2700000" algn="tl">
                    <a:srgbClr val="000000"/>
                  </a:outerShdw>
                </a:effectLst>
                <a:latin typeface="Book Antiqua" pitchFamily="18" charset="0"/>
              </a:rPr>
              <a:t>120</a:t>
            </a:r>
          </a:p>
          <a:p>
            <a:r>
              <a:rPr lang="en-US" sz="2400">
                <a:effectLst>
                  <a:outerShdw blurRad="38100" dist="38100" dir="2700000" algn="tl">
                    <a:srgbClr val="000000"/>
                  </a:outerShdw>
                </a:effectLst>
                <a:latin typeface="Book Antiqua" pitchFamily="18" charset="0"/>
              </a:rPr>
              <a:t>130</a:t>
            </a:r>
          </a:p>
          <a:p>
            <a:r>
              <a:rPr lang="en-US" sz="2400">
                <a:effectLst>
                  <a:outerShdw blurRad="38100" dist="38100" dir="2700000" algn="tl">
                    <a:srgbClr val="000000"/>
                  </a:outerShdw>
                </a:effectLst>
                <a:latin typeface="Book Antiqua" pitchFamily="18" charset="0"/>
              </a:rPr>
              <a:t>115</a:t>
            </a:r>
          </a:p>
          <a:p>
            <a:r>
              <a:rPr lang="en-US" sz="2400">
                <a:effectLst>
                  <a:outerShdw blurRad="38100" dist="38100" dir="2700000" algn="tl">
                    <a:srgbClr val="000000"/>
                  </a:outerShdw>
                </a:effectLst>
                <a:latin typeface="Book Antiqua" pitchFamily="18" charset="0"/>
              </a:rPr>
              <a:t>110</a:t>
            </a:r>
          </a:p>
          <a:p>
            <a:r>
              <a:rPr lang="en-US" sz="2400">
                <a:effectLst>
                  <a:outerShdw blurRad="38100" dist="38100" dir="2700000" algn="tl">
                    <a:srgbClr val="000000"/>
                  </a:outerShdw>
                </a:effectLst>
                <a:latin typeface="Book Antiqua" pitchFamily="18" charset="0"/>
              </a:rPr>
              <a:t>130</a:t>
            </a:r>
          </a:p>
        </p:txBody>
      </p:sp>
      <p:sp>
        <p:nvSpPr>
          <p:cNvPr id="7" name="Text Box 245"/>
          <p:cNvSpPr txBox="1">
            <a:spLocks noChangeArrowheads="1"/>
          </p:cNvSpPr>
          <p:nvPr/>
        </p:nvSpPr>
        <p:spPr bwMode="auto">
          <a:xfrm>
            <a:off x="2643188" y="3643313"/>
            <a:ext cx="646331" cy="1938992"/>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125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130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110</a:t>
            </a:r>
            <a:endParaRPr lang="en-US" sz="2400" dirty="0">
              <a:effectLst>
                <a:outerShdw blurRad="38100" dist="38100" dir="2700000" algn="tl">
                  <a:srgbClr val="000000"/>
                </a:outerShdw>
              </a:effectLst>
              <a:latin typeface="Book Antiqua" pitchFamily="18" charset="0"/>
            </a:endParaRPr>
          </a:p>
        </p:txBody>
      </p:sp>
      <p:sp>
        <p:nvSpPr>
          <p:cNvPr id="8" name="Text Box 246"/>
          <p:cNvSpPr txBox="1">
            <a:spLocks noChangeArrowheads="1"/>
          </p:cNvSpPr>
          <p:nvPr/>
        </p:nvSpPr>
        <p:spPr bwMode="auto">
          <a:xfrm>
            <a:off x="2643188" y="2909888"/>
            <a:ext cx="64633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125</a:t>
            </a:r>
            <a:endParaRPr lang="en-US" sz="2400" dirty="0">
              <a:effectLst>
                <a:outerShdw blurRad="38100" dist="38100" dir="2700000" algn="tl">
                  <a:srgbClr val="000000"/>
                </a:outerShdw>
              </a:effectLst>
              <a:latin typeface="Book Antiqua" pitchFamily="18" charset="0"/>
            </a:endParaRPr>
          </a:p>
        </p:txBody>
      </p:sp>
      <p:sp>
        <p:nvSpPr>
          <p:cNvPr id="9" name="Text Box 247"/>
          <p:cNvSpPr txBox="1">
            <a:spLocks noChangeArrowheads="1"/>
          </p:cNvSpPr>
          <p:nvPr/>
        </p:nvSpPr>
        <p:spPr bwMode="auto">
          <a:xfrm>
            <a:off x="2633663" y="3281363"/>
            <a:ext cx="64633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120</a:t>
            </a:r>
            <a:endParaRPr lang="en-US" sz="2400" dirty="0">
              <a:effectLst>
                <a:outerShdw blurRad="38100" dist="38100" dir="2700000" algn="tl">
                  <a:srgbClr val="000000"/>
                </a:outerShdw>
              </a:effectLst>
              <a:latin typeface="Book Antiqua" pitchFamily="18" charset="0"/>
            </a:endParaRPr>
          </a:p>
        </p:txBody>
      </p:sp>
      <p:sp>
        <p:nvSpPr>
          <p:cNvPr id="10" name="Text Box 248"/>
          <p:cNvSpPr txBox="1">
            <a:spLocks noChangeArrowheads="1"/>
          </p:cNvSpPr>
          <p:nvPr/>
        </p:nvSpPr>
        <p:spPr bwMode="auto">
          <a:xfrm>
            <a:off x="495300" y="1328738"/>
            <a:ext cx="950913" cy="457200"/>
          </a:xfrm>
          <a:prstGeom prst="rect">
            <a:avLst/>
          </a:prstGeom>
          <a:noFill/>
          <a:ln w="12700">
            <a:noFill/>
            <a:miter lim="800000"/>
            <a:headEnd type="none" w="sm" len="sm"/>
            <a:tailEnd type="none" w="sm" len="sm"/>
          </a:ln>
          <a:effectLst/>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1" name="Text Box 249"/>
          <p:cNvSpPr txBox="1">
            <a:spLocks noChangeArrowheads="1"/>
          </p:cNvSpPr>
          <p:nvPr/>
        </p:nvSpPr>
        <p:spPr bwMode="auto">
          <a:xfrm>
            <a:off x="1444625" y="1328738"/>
            <a:ext cx="860425" cy="457200"/>
          </a:xfrm>
          <a:prstGeom prst="rect">
            <a:avLst/>
          </a:prstGeom>
          <a:noFill/>
          <a:ln w="12700">
            <a:noFill/>
            <a:miter lim="800000"/>
            <a:headEnd type="none" w="sm" len="sm"/>
            <a:tailEnd type="none" w="sm" len="sm"/>
          </a:ln>
          <a:effectLst/>
        </p:spPr>
        <p:txBody>
          <a:bodyPr wrap="none">
            <a:spAutoFit/>
          </a:bodyPr>
          <a:lstStyle/>
          <a:p>
            <a:r>
              <a:rPr lang="en-US" sz="2400" u="sng">
                <a:effectLst>
                  <a:outerShdw blurRad="38100" dist="38100" dir="2700000" algn="tl">
                    <a:srgbClr val="000000"/>
                  </a:outerShdw>
                </a:effectLst>
                <a:latin typeface="Book Antiqua" pitchFamily="18" charset="0"/>
              </a:rPr>
              <a:t>Sales</a:t>
            </a:r>
          </a:p>
        </p:txBody>
      </p:sp>
      <p:sp>
        <p:nvSpPr>
          <p:cNvPr id="12" name="Text Box 250"/>
          <p:cNvSpPr txBox="1">
            <a:spLocks noChangeArrowheads="1"/>
          </p:cNvSpPr>
          <p:nvPr/>
        </p:nvSpPr>
        <p:spPr bwMode="auto">
          <a:xfrm>
            <a:off x="2309813" y="966788"/>
            <a:ext cx="1314784"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Naïve</a:t>
            </a:r>
          </a:p>
          <a:p>
            <a:r>
              <a:rPr lang="en-US" sz="2400" u="sng" dirty="0" smtClean="0">
                <a:effectLst>
                  <a:outerShdw blurRad="38100" dist="38100" dir="2700000" algn="tl">
                    <a:srgbClr val="000000"/>
                  </a:outerShdw>
                </a:effectLst>
                <a:latin typeface="Book Antiqua" pitchFamily="18" charset="0"/>
              </a:rPr>
              <a:t>Forecast</a:t>
            </a:r>
            <a:endParaRPr lang="en-US" sz="2400" u="sng" dirty="0">
              <a:effectLst>
                <a:outerShdw blurRad="38100" dist="38100" dir="2700000" algn="tl">
                  <a:srgbClr val="000000"/>
                </a:outerShdw>
              </a:effectLst>
              <a:latin typeface="Book Antiqua" pitchFamily="18" charset="0"/>
            </a:endParaRPr>
          </a:p>
        </p:txBody>
      </p:sp>
      <p:sp>
        <p:nvSpPr>
          <p:cNvPr id="15" name="Text Box 245"/>
          <p:cNvSpPr txBox="1">
            <a:spLocks noChangeArrowheads="1"/>
          </p:cNvSpPr>
          <p:nvPr/>
        </p:nvSpPr>
        <p:spPr bwMode="auto">
          <a:xfrm>
            <a:off x="3976688" y="3643313"/>
            <a:ext cx="646331" cy="1938992"/>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20</a:t>
            </a:r>
            <a:endParaRPr lang="en-US" sz="2400" dirty="0">
              <a:effectLst>
                <a:outerShdw blurRad="38100" dist="38100" dir="2700000" algn="tl">
                  <a:srgbClr val="000000"/>
                </a:outerShdw>
              </a:effectLst>
              <a:latin typeface="Book Antiqua" pitchFamily="18" charset="0"/>
            </a:endParaRPr>
          </a:p>
        </p:txBody>
      </p:sp>
      <p:sp>
        <p:nvSpPr>
          <p:cNvPr id="16" name="Text Box 246"/>
          <p:cNvSpPr txBox="1">
            <a:spLocks noChangeArrowheads="1"/>
          </p:cNvSpPr>
          <p:nvPr/>
        </p:nvSpPr>
        <p:spPr bwMode="auto">
          <a:xfrm>
            <a:off x="4071938" y="2909888"/>
            <a:ext cx="518092"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a:t>
            </a:r>
            <a:endParaRPr lang="en-US" sz="2400" dirty="0">
              <a:effectLst>
                <a:outerShdw blurRad="38100" dist="38100" dir="2700000" algn="tl">
                  <a:srgbClr val="000000"/>
                </a:outerShdw>
              </a:effectLst>
              <a:latin typeface="Book Antiqua" pitchFamily="18" charset="0"/>
            </a:endParaRPr>
          </a:p>
        </p:txBody>
      </p:sp>
      <p:sp>
        <p:nvSpPr>
          <p:cNvPr id="17" name="Text Box 247"/>
          <p:cNvSpPr txBox="1">
            <a:spLocks noChangeArrowheads="1"/>
          </p:cNvSpPr>
          <p:nvPr/>
        </p:nvSpPr>
        <p:spPr bwMode="auto">
          <a:xfrm>
            <a:off x="4100513" y="3281363"/>
            <a:ext cx="492444"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a:t>
            </a:r>
            <a:endParaRPr lang="en-US" sz="2400" dirty="0">
              <a:effectLst>
                <a:outerShdw blurRad="38100" dist="38100" dir="2700000" algn="tl">
                  <a:srgbClr val="000000"/>
                </a:outerShdw>
              </a:effectLst>
              <a:latin typeface="Book Antiqua" pitchFamily="18" charset="0"/>
            </a:endParaRPr>
          </a:p>
        </p:txBody>
      </p:sp>
      <p:sp>
        <p:nvSpPr>
          <p:cNvPr id="18" name="Text Box 250"/>
          <p:cNvSpPr txBox="1">
            <a:spLocks noChangeArrowheads="1"/>
          </p:cNvSpPr>
          <p:nvPr/>
        </p:nvSpPr>
        <p:spPr bwMode="auto">
          <a:xfrm>
            <a:off x="3652838" y="966788"/>
            <a:ext cx="131478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Forecast</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19" name="Text Box 250"/>
          <p:cNvSpPr txBox="1">
            <a:spLocks noChangeArrowheads="1"/>
          </p:cNvSpPr>
          <p:nvPr/>
        </p:nvSpPr>
        <p:spPr bwMode="auto">
          <a:xfrm>
            <a:off x="4948238" y="966788"/>
            <a:ext cx="141577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Absolute</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20" name="Text Box 250"/>
          <p:cNvSpPr txBox="1">
            <a:spLocks noChangeArrowheads="1"/>
          </p:cNvSpPr>
          <p:nvPr/>
        </p:nvSpPr>
        <p:spPr bwMode="auto">
          <a:xfrm>
            <a:off x="6357938" y="966788"/>
            <a:ext cx="1316386"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Squared</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21" name="Rectangle 238"/>
          <p:cNvSpPr>
            <a:spLocks noChangeArrowheads="1"/>
          </p:cNvSpPr>
          <p:nvPr/>
        </p:nvSpPr>
        <p:spPr bwMode="auto">
          <a:xfrm>
            <a:off x="5324475" y="5505450"/>
            <a:ext cx="752475"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 name="Text Box 245"/>
          <p:cNvSpPr txBox="1">
            <a:spLocks noChangeArrowheads="1"/>
          </p:cNvSpPr>
          <p:nvPr/>
        </p:nvSpPr>
        <p:spPr bwMode="auto">
          <a:xfrm>
            <a:off x="5291138" y="3643313"/>
            <a:ext cx="64633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20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80</a:t>
            </a:r>
            <a:endParaRPr lang="en-US" sz="2400" dirty="0">
              <a:effectLst>
                <a:outerShdw blurRad="38100" dist="38100" dir="2700000" algn="tl">
                  <a:srgbClr val="000000"/>
                </a:outerShdw>
              </a:effectLst>
              <a:latin typeface="Book Antiqua" pitchFamily="18" charset="0"/>
            </a:endParaRPr>
          </a:p>
        </p:txBody>
      </p:sp>
      <p:sp>
        <p:nvSpPr>
          <p:cNvPr id="23" name="Text Box 246"/>
          <p:cNvSpPr txBox="1">
            <a:spLocks noChangeArrowheads="1"/>
          </p:cNvSpPr>
          <p:nvPr/>
        </p:nvSpPr>
        <p:spPr bwMode="auto">
          <a:xfrm>
            <a:off x="5576888" y="2909888"/>
            <a:ext cx="338554"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5</a:t>
            </a:r>
            <a:endParaRPr lang="en-US" sz="2400" dirty="0">
              <a:effectLst>
                <a:outerShdw blurRad="38100" dist="38100" dir="2700000" algn="tl">
                  <a:srgbClr val="000000"/>
                </a:outerShdw>
              </a:effectLst>
              <a:latin typeface="Book Antiqua" pitchFamily="18" charset="0"/>
            </a:endParaRPr>
          </a:p>
        </p:txBody>
      </p:sp>
      <p:sp>
        <p:nvSpPr>
          <p:cNvPr id="24" name="Text Box 247"/>
          <p:cNvSpPr txBox="1">
            <a:spLocks noChangeArrowheads="1"/>
          </p:cNvSpPr>
          <p:nvPr/>
        </p:nvSpPr>
        <p:spPr bwMode="auto">
          <a:xfrm>
            <a:off x="5586413" y="3281363"/>
            <a:ext cx="338554"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5</a:t>
            </a:r>
            <a:endParaRPr lang="en-US" sz="2400" dirty="0">
              <a:effectLst>
                <a:outerShdw blurRad="38100" dist="38100" dir="2700000" algn="tl">
                  <a:srgbClr val="000000"/>
                </a:outerShdw>
              </a:effectLst>
              <a:latin typeface="Book Antiqua" pitchFamily="18" charset="0"/>
            </a:endParaRPr>
          </a:p>
        </p:txBody>
      </p:sp>
      <p:sp>
        <p:nvSpPr>
          <p:cNvPr id="25" name="Rectangle 238"/>
          <p:cNvSpPr>
            <a:spLocks noChangeArrowheads="1"/>
          </p:cNvSpPr>
          <p:nvPr/>
        </p:nvSpPr>
        <p:spPr bwMode="auto">
          <a:xfrm>
            <a:off x="6619875" y="5505450"/>
            <a:ext cx="81915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6" name="Text Box 245"/>
          <p:cNvSpPr txBox="1">
            <a:spLocks noChangeArrowheads="1"/>
          </p:cNvSpPr>
          <p:nvPr/>
        </p:nvSpPr>
        <p:spPr bwMode="auto">
          <a:xfrm>
            <a:off x="6700838" y="3643313"/>
            <a:ext cx="64633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25</a:t>
            </a:r>
          </a:p>
          <a:p>
            <a:r>
              <a:rPr lang="en-US" sz="2400" dirty="0" smtClean="0">
                <a:effectLst>
                  <a:outerShdw blurRad="38100" dist="38100" dir="2700000" algn="tl">
                    <a:srgbClr val="000000"/>
                  </a:outerShdw>
                </a:effectLst>
                <a:latin typeface="Book Antiqua" pitchFamily="18" charset="0"/>
              </a:rPr>
              <a:t>100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25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400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850</a:t>
            </a:r>
            <a:endParaRPr lang="en-US" sz="2400" dirty="0">
              <a:effectLst>
                <a:outerShdw blurRad="38100" dist="38100" dir="2700000" algn="tl">
                  <a:srgbClr val="000000"/>
                </a:outerShdw>
              </a:effectLst>
              <a:latin typeface="Book Antiqua" pitchFamily="18" charset="0"/>
            </a:endParaRPr>
          </a:p>
        </p:txBody>
      </p:sp>
      <p:sp>
        <p:nvSpPr>
          <p:cNvPr id="27" name="Text Box 246"/>
          <p:cNvSpPr txBox="1">
            <a:spLocks noChangeArrowheads="1"/>
          </p:cNvSpPr>
          <p:nvPr/>
        </p:nvSpPr>
        <p:spPr bwMode="auto">
          <a:xfrm>
            <a:off x="6843713" y="2909888"/>
            <a:ext cx="49244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25</a:t>
            </a:r>
            <a:endParaRPr lang="en-US" sz="2400" dirty="0">
              <a:effectLst>
                <a:outerShdw blurRad="38100" dist="38100" dir="2700000" algn="tl">
                  <a:srgbClr val="000000"/>
                </a:outerShdw>
              </a:effectLst>
              <a:latin typeface="Book Antiqua" pitchFamily="18" charset="0"/>
            </a:endParaRPr>
          </a:p>
        </p:txBody>
      </p:sp>
      <p:sp>
        <p:nvSpPr>
          <p:cNvPr id="28" name="Text Box 247"/>
          <p:cNvSpPr txBox="1">
            <a:spLocks noChangeArrowheads="1"/>
          </p:cNvSpPr>
          <p:nvPr/>
        </p:nvSpPr>
        <p:spPr bwMode="auto">
          <a:xfrm>
            <a:off x="6843713" y="3281363"/>
            <a:ext cx="49244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25</a:t>
            </a:r>
            <a:endParaRPr lang="en-US" sz="2400" dirty="0">
              <a:effectLst>
                <a:outerShdw blurRad="38100" dist="38100" dir="2700000" algn="tl">
                  <a:srgbClr val="000000"/>
                </a:outerShdw>
              </a:effectLst>
              <a:latin typeface="Book Antiqua" pitchFamily="18" charset="0"/>
            </a:endParaRPr>
          </a:p>
        </p:txBody>
      </p:sp>
      <p:sp>
        <p:nvSpPr>
          <p:cNvPr id="29" name="Text Box 250"/>
          <p:cNvSpPr txBox="1">
            <a:spLocks noChangeArrowheads="1"/>
          </p:cNvSpPr>
          <p:nvPr/>
        </p:nvSpPr>
        <p:spPr bwMode="auto">
          <a:xfrm>
            <a:off x="7653338" y="966788"/>
            <a:ext cx="1058303"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a:t>
            </a:r>
          </a:p>
          <a:p>
            <a:r>
              <a:rPr lang="en-US" sz="2400" u="sng" dirty="0" smtClean="0">
                <a:effectLst>
                  <a:outerShdw blurRad="38100" dist="38100" dir="2700000" algn="tl">
                    <a:srgbClr val="000000"/>
                  </a:outerShdw>
                </a:effectLst>
                <a:latin typeface="Book Antiqua" pitchFamily="18" charset="0"/>
              </a:rPr>
              <a:t>Error</a:t>
            </a:r>
            <a:endParaRPr lang="en-US" sz="2400" u="sng" dirty="0">
              <a:effectLst>
                <a:outerShdw blurRad="38100" dist="38100" dir="2700000" algn="tl">
                  <a:srgbClr val="000000"/>
                </a:outerShdw>
              </a:effectLst>
              <a:latin typeface="Book Antiqua" pitchFamily="18" charset="0"/>
            </a:endParaRPr>
          </a:p>
        </p:txBody>
      </p:sp>
      <p:sp>
        <p:nvSpPr>
          <p:cNvPr id="30" name="Rectangle 238"/>
          <p:cNvSpPr>
            <a:spLocks noChangeArrowheads="1"/>
          </p:cNvSpPr>
          <p:nvPr/>
        </p:nvSpPr>
        <p:spPr bwMode="auto">
          <a:xfrm>
            <a:off x="7743825" y="5505450"/>
            <a:ext cx="89535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1" name="Text Box 245"/>
          <p:cNvSpPr txBox="1">
            <a:spLocks noChangeArrowheads="1"/>
          </p:cNvSpPr>
          <p:nvPr/>
        </p:nvSpPr>
        <p:spPr bwMode="auto">
          <a:xfrm>
            <a:off x="7615238"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4.17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7.69</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13.04</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4.55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15.38</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65.35</a:t>
            </a:r>
            <a:endParaRPr lang="en-US" sz="2400" dirty="0">
              <a:effectLst>
                <a:outerShdw blurRad="38100" dist="38100" dir="2700000" algn="tl">
                  <a:srgbClr val="000000"/>
                </a:outerShdw>
              </a:effectLst>
              <a:latin typeface="Book Antiqua" pitchFamily="18" charset="0"/>
            </a:endParaRPr>
          </a:p>
        </p:txBody>
      </p:sp>
      <p:sp>
        <p:nvSpPr>
          <p:cNvPr id="32" name="Text Box 246"/>
          <p:cNvSpPr txBox="1">
            <a:spLocks noChangeArrowheads="1"/>
          </p:cNvSpPr>
          <p:nvPr/>
        </p:nvSpPr>
        <p:spPr bwMode="auto">
          <a:xfrm>
            <a:off x="7920038" y="29098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4.17</a:t>
            </a:r>
            <a:endParaRPr lang="en-US" sz="2400" dirty="0">
              <a:effectLst>
                <a:outerShdw blurRad="38100" dist="38100" dir="2700000" algn="tl">
                  <a:srgbClr val="000000"/>
                </a:outerShdw>
              </a:effectLst>
              <a:latin typeface="Book Antiqua" pitchFamily="18" charset="0"/>
            </a:endParaRPr>
          </a:p>
        </p:txBody>
      </p:sp>
      <p:sp>
        <p:nvSpPr>
          <p:cNvPr id="33" name="Text Box 247"/>
          <p:cNvSpPr txBox="1">
            <a:spLocks noChangeArrowheads="1"/>
          </p:cNvSpPr>
          <p:nvPr/>
        </p:nvSpPr>
        <p:spPr bwMode="auto">
          <a:xfrm>
            <a:off x="7920038" y="32813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4.00</a:t>
            </a:r>
            <a:endParaRPr lang="en-US" sz="2400" dirty="0">
              <a:effectLst>
                <a:outerShdw blurRad="38100" dist="38100" dir="2700000" algn="tl">
                  <a:srgbClr val="000000"/>
                </a:outerShdw>
              </a:effectLst>
              <a:latin typeface="Book Antiqua" pitchFamily="18" charset="0"/>
            </a:endParaRPr>
          </a:p>
        </p:txBody>
      </p:sp>
      <p:sp>
        <p:nvSpPr>
          <p:cNvPr id="34"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35" name="Text Box 246"/>
          <p:cNvSpPr txBox="1">
            <a:spLocks noChangeArrowheads="1"/>
          </p:cNvSpPr>
          <p:nvPr/>
        </p:nvSpPr>
        <p:spPr bwMode="auto">
          <a:xfrm>
            <a:off x="2643188" y="2185988"/>
            <a:ext cx="64633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110</a:t>
            </a:r>
            <a:endParaRPr lang="en-US" sz="2400" dirty="0">
              <a:effectLst>
                <a:outerShdw blurRad="38100" dist="38100" dir="2700000" algn="tl">
                  <a:srgbClr val="000000"/>
                </a:outerShdw>
              </a:effectLst>
              <a:latin typeface="Book Antiqua" pitchFamily="18" charset="0"/>
            </a:endParaRPr>
          </a:p>
        </p:txBody>
      </p:sp>
      <p:sp>
        <p:nvSpPr>
          <p:cNvPr id="36" name="Text Box 246"/>
          <p:cNvSpPr txBox="1">
            <a:spLocks noChangeArrowheads="1"/>
          </p:cNvSpPr>
          <p:nvPr/>
        </p:nvSpPr>
        <p:spPr bwMode="auto">
          <a:xfrm>
            <a:off x="2643188" y="2547938"/>
            <a:ext cx="64633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115</a:t>
            </a:r>
            <a:endParaRPr lang="en-US" sz="2400" dirty="0">
              <a:effectLst>
                <a:outerShdw blurRad="38100" dist="38100" dir="2700000" algn="tl">
                  <a:srgbClr val="000000"/>
                </a:outerShdw>
              </a:effectLst>
              <a:latin typeface="Book Antiqua" pitchFamily="18" charset="0"/>
            </a:endParaRPr>
          </a:p>
        </p:txBody>
      </p:sp>
      <p:sp>
        <p:nvSpPr>
          <p:cNvPr id="37" name="Text Box 246"/>
          <p:cNvSpPr txBox="1">
            <a:spLocks noChangeArrowheads="1"/>
          </p:cNvSpPr>
          <p:nvPr/>
        </p:nvSpPr>
        <p:spPr bwMode="auto">
          <a:xfrm>
            <a:off x="4090988" y="2176463"/>
            <a:ext cx="49244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a:t>
            </a:r>
            <a:endParaRPr lang="en-US" sz="2400" dirty="0">
              <a:effectLst>
                <a:outerShdw blurRad="38100" dist="38100" dir="2700000" algn="tl">
                  <a:srgbClr val="000000"/>
                </a:outerShdw>
              </a:effectLst>
              <a:latin typeface="Book Antiqua" pitchFamily="18" charset="0"/>
            </a:endParaRPr>
          </a:p>
        </p:txBody>
      </p:sp>
      <p:sp>
        <p:nvSpPr>
          <p:cNvPr id="38" name="Text Box 246"/>
          <p:cNvSpPr txBox="1">
            <a:spLocks noChangeArrowheads="1"/>
          </p:cNvSpPr>
          <p:nvPr/>
        </p:nvSpPr>
        <p:spPr bwMode="auto">
          <a:xfrm>
            <a:off x="4090988" y="2538413"/>
            <a:ext cx="49244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39" name="Text Box 246"/>
          <p:cNvSpPr txBox="1">
            <a:spLocks noChangeArrowheads="1"/>
          </p:cNvSpPr>
          <p:nvPr/>
        </p:nvSpPr>
        <p:spPr bwMode="auto">
          <a:xfrm>
            <a:off x="5576888" y="2176463"/>
            <a:ext cx="338554"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5</a:t>
            </a:r>
            <a:endParaRPr lang="en-US" sz="2400" dirty="0">
              <a:effectLst>
                <a:outerShdw blurRad="38100" dist="38100" dir="2700000" algn="tl">
                  <a:srgbClr val="000000"/>
                </a:outerShdw>
              </a:effectLst>
              <a:latin typeface="Book Antiqua" pitchFamily="18" charset="0"/>
            </a:endParaRPr>
          </a:p>
        </p:txBody>
      </p:sp>
      <p:sp>
        <p:nvSpPr>
          <p:cNvPr id="40" name="Text Box 246"/>
          <p:cNvSpPr txBox="1">
            <a:spLocks noChangeArrowheads="1"/>
          </p:cNvSpPr>
          <p:nvPr/>
        </p:nvSpPr>
        <p:spPr bwMode="auto">
          <a:xfrm>
            <a:off x="5424488" y="2538413"/>
            <a:ext cx="49244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41" name="Text Box 246"/>
          <p:cNvSpPr txBox="1">
            <a:spLocks noChangeArrowheads="1"/>
          </p:cNvSpPr>
          <p:nvPr/>
        </p:nvSpPr>
        <p:spPr bwMode="auto">
          <a:xfrm>
            <a:off x="6681788" y="2547938"/>
            <a:ext cx="64633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100</a:t>
            </a:r>
            <a:endParaRPr lang="en-US" sz="2400" dirty="0">
              <a:effectLst>
                <a:outerShdw blurRad="38100" dist="38100" dir="2700000" algn="tl">
                  <a:srgbClr val="000000"/>
                </a:outerShdw>
              </a:effectLst>
              <a:latin typeface="Book Antiqua" pitchFamily="18" charset="0"/>
            </a:endParaRPr>
          </a:p>
        </p:txBody>
      </p:sp>
      <p:sp>
        <p:nvSpPr>
          <p:cNvPr id="42" name="Text Box 246"/>
          <p:cNvSpPr txBox="1">
            <a:spLocks noChangeArrowheads="1"/>
          </p:cNvSpPr>
          <p:nvPr/>
        </p:nvSpPr>
        <p:spPr bwMode="auto">
          <a:xfrm>
            <a:off x="6824663" y="2185988"/>
            <a:ext cx="49244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25</a:t>
            </a:r>
            <a:endParaRPr lang="en-US" sz="2400" dirty="0">
              <a:effectLst>
                <a:outerShdw blurRad="38100" dist="38100" dir="2700000" algn="tl">
                  <a:srgbClr val="000000"/>
                </a:outerShdw>
              </a:effectLst>
              <a:latin typeface="Book Antiqua" pitchFamily="18" charset="0"/>
            </a:endParaRPr>
          </a:p>
        </p:txBody>
      </p:sp>
      <p:sp>
        <p:nvSpPr>
          <p:cNvPr id="43" name="Text Box 246"/>
          <p:cNvSpPr txBox="1">
            <a:spLocks noChangeArrowheads="1"/>
          </p:cNvSpPr>
          <p:nvPr/>
        </p:nvSpPr>
        <p:spPr bwMode="auto">
          <a:xfrm>
            <a:off x="7929563" y="21859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4.35</a:t>
            </a:r>
            <a:endParaRPr lang="en-US" sz="2400" dirty="0">
              <a:effectLst>
                <a:outerShdw blurRad="38100" dist="38100" dir="2700000" algn="tl">
                  <a:srgbClr val="000000"/>
                </a:outerShdw>
              </a:effectLst>
              <a:latin typeface="Book Antiqua" pitchFamily="18" charset="0"/>
            </a:endParaRPr>
          </a:p>
        </p:txBody>
      </p:sp>
      <p:sp>
        <p:nvSpPr>
          <p:cNvPr id="44" name="Text Box 246"/>
          <p:cNvSpPr txBox="1">
            <a:spLocks noChangeArrowheads="1"/>
          </p:cNvSpPr>
          <p:nvPr/>
        </p:nvSpPr>
        <p:spPr bwMode="auto">
          <a:xfrm>
            <a:off x="7929563" y="253841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8.00</a:t>
            </a:r>
            <a:endParaRPr lang="en-US" sz="2400" dirty="0">
              <a:effectLst>
                <a:outerShdw blurRad="38100" dist="38100" dir="2700000" algn="tl">
                  <a:srgbClr val="000000"/>
                </a:outerShdw>
              </a:effectLst>
              <a:latin typeface="Book Antiqua" pitchFamily="18" charset="0"/>
            </a:endParaRPr>
          </a:p>
        </p:txBody>
      </p:sp>
      <p:sp>
        <p:nvSpPr>
          <p:cNvPr id="45" name="Text Box 249"/>
          <p:cNvSpPr txBox="1">
            <a:spLocks noChangeArrowheads="1"/>
          </p:cNvSpPr>
          <p:nvPr/>
        </p:nvSpPr>
        <p:spPr bwMode="auto">
          <a:xfrm>
            <a:off x="4121150" y="5462588"/>
            <a:ext cx="886781" cy="461665"/>
          </a:xfrm>
          <a:prstGeom prst="rect">
            <a:avLst/>
          </a:prstGeom>
          <a:noFill/>
          <a:ln w="12700">
            <a:noFill/>
            <a:miter lim="800000"/>
            <a:headEnd type="none" w="sm" len="sm"/>
            <a:tailEnd type="none" w="sm" len="sm"/>
          </a:ln>
          <a:effectLst/>
        </p:spPr>
        <p:txBody>
          <a:bodyPr wrap="none">
            <a:spAutoFit/>
          </a:bodyPr>
          <a:lstStyle/>
          <a:p>
            <a:r>
              <a:rPr lang="en-US" sz="2400" u="sng" dirty="0" smtClean="0">
                <a:effectLst>
                  <a:outerShdw blurRad="38100" dist="38100" dir="2700000" algn="tl">
                    <a:srgbClr val="000000"/>
                  </a:outerShdw>
                </a:effectLst>
                <a:latin typeface="Book Antiqua" pitchFamily="18" charset="0"/>
              </a:rPr>
              <a:t>Total</a:t>
            </a:r>
            <a:endParaRPr lang="en-US" sz="2400" u="sng"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7"/>
          <p:cNvSpPr>
            <a:spLocks noChangeArrowheads="1"/>
          </p:cNvSpPr>
          <p:nvPr/>
        </p:nvSpPr>
        <p:spPr bwMode="auto">
          <a:xfrm>
            <a:off x="701676" y="1065213"/>
            <a:ext cx="4117974"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Naive Forecast Accuracy</a:t>
            </a:r>
            <a:endParaRPr lang="en-US" sz="2400" dirty="0">
              <a:effectLst>
                <a:outerShdw blurRad="38100" dist="38100" dir="2700000" algn="tl">
                  <a:srgbClr val="000000"/>
                </a:outerShdw>
              </a:effectLst>
              <a:latin typeface="Book Antiqua" pitchFamily="18" charset="0"/>
            </a:endParaRPr>
          </a:p>
        </p:txBody>
      </p:sp>
      <p:graphicFrame>
        <p:nvGraphicFramePr>
          <p:cNvPr id="4" name="Object 3"/>
          <p:cNvGraphicFramePr>
            <a:graphicFrameLocks noChangeAspect="1"/>
          </p:cNvGraphicFramePr>
          <p:nvPr/>
        </p:nvGraphicFramePr>
        <p:xfrm>
          <a:off x="3392488" y="1789113"/>
          <a:ext cx="2379662" cy="811212"/>
        </p:xfrm>
        <a:graphic>
          <a:graphicData uri="http://schemas.openxmlformats.org/presentationml/2006/ole">
            <mc:AlternateContent xmlns:mc="http://schemas.openxmlformats.org/markup-compatibility/2006">
              <mc:Choice xmlns:v="urn:schemas-microsoft-com:vml" Requires="v">
                <p:oleObj spid="_x0000_s203796" name="Equation" r:id="rId3" imgW="1155600" imgH="393480" progId="Equation.DSMT4">
                  <p:embed/>
                </p:oleObj>
              </mc:Choice>
              <mc:Fallback>
                <p:oleObj name="Equation" r:id="rId3" imgW="115560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2488" y="1789113"/>
                        <a:ext cx="2379662"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3"/>
          <p:cNvGraphicFramePr>
            <a:graphicFrameLocks noChangeAspect="1"/>
          </p:cNvGraphicFramePr>
          <p:nvPr/>
        </p:nvGraphicFramePr>
        <p:xfrm>
          <a:off x="3275013" y="2789238"/>
          <a:ext cx="2614612" cy="811212"/>
        </p:xfrm>
        <a:graphic>
          <a:graphicData uri="http://schemas.openxmlformats.org/presentationml/2006/ole">
            <mc:AlternateContent xmlns:mc="http://schemas.openxmlformats.org/markup-compatibility/2006">
              <mc:Choice xmlns:v="urn:schemas-microsoft-com:vml" Requires="v">
                <p:oleObj spid="_x0000_s203797" name="Equation" r:id="rId5" imgW="1269720" imgH="393480" progId="Equation.DSMT4">
                  <p:embed/>
                </p:oleObj>
              </mc:Choice>
              <mc:Fallback>
                <p:oleObj name="Equation" r:id="rId5" imgW="1269720" imgH="393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5013" y="2789238"/>
                        <a:ext cx="2614612"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4"/>
          <p:cNvGraphicFramePr>
            <a:graphicFrameLocks noChangeAspect="1"/>
          </p:cNvGraphicFramePr>
          <p:nvPr/>
        </p:nvGraphicFramePr>
        <p:xfrm>
          <a:off x="2987675" y="3836988"/>
          <a:ext cx="3189288" cy="811212"/>
        </p:xfrm>
        <a:graphic>
          <a:graphicData uri="http://schemas.openxmlformats.org/presentationml/2006/ole">
            <mc:AlternateContent xmlns:mc="http://schemas.openxmlformats.org/markup-compatibility/2006">
              <mc:Choice xmlns:v="urn:schemas-microsoft-com:vml" Requires="v">
                <p:oleObj spid="_x0000_s203798" name="Equation" r:id="rId7" imgW="1549080" imgH="393480" progId="Equation.DSMT4">
                  <p:embed/>
                </p:oleObj>
              </mc:Choice>
              <mc:Fallback>
                <p:oleObj name="Equation" r:id="rId7" imgW="1549080" imgH="39348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7675" y="3836988"/>
                        <a:ext cx="3189288"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Forecast Accuracy</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6613" y="242888"/>
            <a:ext cx="7475537" cy="433387"/>
          </a:xfrm>
          <a:noFill/>
          <a:ln/>
        </p:spPr>
        <p:txBody>
          <a:bodyPr/>
          <a:lstStyle/>
          <a:p>
            <a:r>
              <a:rPr lang="en-US" dirty="0" smtClean="0"/>
              <a:t>Moving Averages and Exponential Smoothing</a:t>
            </a:r>
            <a:endParaRPr lang="en-US" dirty="0"/>
          </a:p>
        </p:txBody>
      </p:sp>
      <p:sp>
        <p:nvSpPr>
          <p:cNvPr id="9220" name="Rectangle 4"/>
          <p:cNvSpPr>
            <a:spLocks noChangeArrowheads="1"/>
          </p:cNvSpPr>
          <p:nvPr/>
        </p:nvSpPr>
        <p:spPr bwMode="auto">
          <a:xfrm>
            <a:off x="700089" y="1068388"/>
            <a:ext cx="7339012" cy="1322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Now we discuss three forecasting methods that are appropriate for a time series with a horizontal pattern: </a:t>
            </a:r>
            <a:endParaRPr lang="en-US" sz="2400" dirty="0">
              <a:effectLst>
                <a:outerShdw blurRad="38100" dist="38100" dir="2700000" algn="tl">
                  <a:srgbClr val="000000"/>
                </a:outerShdw>
              </a:effectLst>
              <a:latin typeface="Book Antiqua" pitchFamily="18" charset="0"/>
            </a:endParaRPr>
          </a:p>
        </p:txBody>
      </p:sp>
      <p:grpSp>
        <p:nvGrpSpPr>
          <p:cNvPr id="21" name="Group 20"/>
          <p:cNvGrpSpPr/>
          <p:nvPr/>
        </p:nvGrpSpPr>
        <p:grpSpPr>
          <a:xfrm>
            <a:off x="2790826" y="3019425"/>
            <a:ext cx="3543300" cy="552450"/>
            <a:chOff x="2495551" y="3019425"/>
            <a:chExt cx="3543300" cy="552450"/>
          </a:xfr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scene3d>
            <a:camera prst="orthographicFront">
              <a:rot lat="0" lon="0" rev="0"/>
            </a:camera>
            <a:lightRig rig="balanced" dir="t">
              <a:rot lat="0" lon="0" rev="8700000"/>
            </a:lightRig>
          </a:scene3d>
        </p:grpSpPr>
        <p:sp>
          <p:nvSpPr>
            <p:cNvPr id="9230" name="Rectangle 14"/>
            <p:cNvSpPr>
              <a:spLocks noChangeArrowheads="1"/>
            </p:cNvSpPr>
            <p:nvPr/>
          </p:nvSpPr>
          <p:spPr bwMode="auto">
            <a:xfrm>
              <a:off x="2495551" y="3019425"/>
              <a:ext cx="3543300" cy="552450"/>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9224" name="Text Box 8"/>
            <p:cNvSpPr txBox="1">
              <a:spLocks noChangeArrowheads="1"/>
            </p:cNvSpPr>
            <p:nvPr/>
          </p:nvSpPr>
          <p:spPr bwMode="auto">
            <a:xfrm>
              <a:off x="2616043" y="3052763"/>
              <a:ext cx="3413282" cy="457200"/>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square">
              <a:spAutoFit/>
            </a:bodyPr>
            <a:lstStyle/>
            <a:p>
              <a:pPr algn="l"/>
              <a:r>
                <a:rPr lang="en-US" sz="2400" dirty="0">
                  <a:effectLst>
                    <a:outerShdw blurRad="38100" dist="38100" dir="2700000" algn="tl">
                      <a:srgbClr val="000000"/>
                    </a:outerShdw>
                  </a:effectLst>
                  <a:latin typeface="Book Antiqua" pitchFamily="18" charset="0"/>
                </a:rPr>
                <a:t>Exponential Smoothing</a:t>
              </a:r>
            </a:p>
          </p:txBody>
        </p:sp>
      </p:grpSp>
      <p:grpSp>
        <p:nvGrpSpPr>
          <p:cNvPr id="9233" name="Group 17"/>
          <p:cNvGrpSpPr>
            <a:grpSpLocks/>
          </p:cNvGrpSpPr>
          <p:nvPr/>
        </p:nvGrpSpPr>
        <p:grpSpPr bwMode="auto">
          <a:xfrm>
            <a:off x="4000500" y="2371725"/>
            <a:ext cx="4152900" cy="552450"/>
            <a:chOff x="1764" y="2880"/>
            <a:chExt cx="2556" cy="348"/>
          </a:xfr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scene3d>
            <a:camera prst="orthographicFront">
              <a:rot lat="0" lon="0" rev="0"/>
            </a:camera>
            <a:lightRig rig="balanced" dir="t">
              <a:rot lat="0" lon="0" rev="8700000"/>
            </a:lightRig>
          </a:scene3d>
        </p:grpSpPr>
        <p:sp>
          <p:nvSpPr>
            <p:cNvPr id="9228" name="Rectangle 12"/>
            <p:cNvSpPr>
              <a:spLocks noChangeArrowheads="1"/>
            </p:cNvSpPr>
            <p:nvPr/>
          </p:nvSpPr>
          <p:spPr bwMode="auto">
            <a:xfrm>
              <a:off x="1764" y="2880"/>
              <a:ext cx="2556" cy="348"/>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9225" name="Text Box 9"/>
            <p:cNvSpPr txBox="1">
              <a:spLocks noChangeArrowheads="1"/>
            </p:cNvSpPr>
            <p:nvPr/>
          </p:nvSpPr>
          <p:spPr bwMode="auto">
            <a:xfrm>
              <a:off x="1814" y="2901"/>
              <a:ext cx="2456" cy="288"/>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gn="l"/>
              <a:r>
                <a:rPr lang="en-US" sz="2400" dirty="0">
                  <a:effectLst>
                    <a:outerShdw blurRad="38100" dist="38100" dir="2700000" algn="tl">
                      <a:srgbClr val="000000"/>
                    </a:outerShdw>
                  </a:effectLst>
                  <a:latin typeface="Book Antiqua" pitchFamily="18" charset="0"/>
                </a:rPr>
                <a:t>Weighted Moving Averages</a:t>
              </a:r>
            </a:p>
          </p:txBody>
        </p:sp>
      </p:grpSp>
      <p:grpSp>
        <p:nvGrpSpPr>
          <p:cNvPr id="20" name="Group 19"/>
          <p:cNvGrpSpPr/>
          <p:nvPr/>
        </p:nvGrpSpPr>
        <p:grpSpPr>
          <a:xfrm>
            <a:off x="1123950" y="2371725"/>
            <a:ext cx="2790824" cy="552450"/>
            <a:chOff x="2114550" y="2419350"/>
            <a:chExt cx="2790824" cy="552450"/>
          </a:xfr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scene3d>
            <a:camera prst="orthographicFront">
              <a:rot lat="0" lon="0" rev="0"/>
            </a:camera>
            <a:lightRig rig="balanced" dir="t">
              <a:rot lat="0" lon="0" rev="8700000"/>
            </a:lightRig>
          </a:scene3d>
        </p:grpSpPr>
        <p:sp>
          <p:nvSpPr>
            <p:cNvPr id="9229" name="Rectangle 13"/>
            <p:cNvSpPr>
              <a:spLocks noChangeArrowheads="1"/>
            </p:cNvSpPr>
            <p:nvPr/>
          </p:nvSpPr>
          <p:spPr bwMode="auto">
            <a:xfrm>
              <a:off x="2114550" y="2419350"/>
              <a:ext cx="2781300" cy="552450"/>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9227" name="Text Box 11"/>
            <p:cNvSpPr txBox="1">
              <a:spLocks noChangeArrowheads="1"/>
            </p:cNvSpPr>
            <p:nvPr/>
          </p:nvSpPr>
          <p:spPr bwMode="auto">
            <a:xfrm>
              <a:off x="2180233" y="2452688"/>
              <a:ext cx="2725141" cy="457200"/>
            </a:xfrm>
            <a:prstGeom prst="rect">
              <a:avLst/>
            </a:prstGeom>
            <a:grp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square">
              <a:spAutoFit/>
            </a:bodyPr>
            <a:lstStyle/>
            <a:p>
              <a:pPr algn="l"/>
              <a:r>
                <a:rPr lang="en-US" sz="2400" dirty="0">
                  <a:effectLst>
                    <a:outerShdw blurRad="38100" dist="38100" dir="2700000" algn="tl">
                      <a:srgbClr val="000000"/>
                    </a:outerShdw>
                  </a:effectLst>
                  <a:latin typeface="Book Antiqua" pitchFamily="18" charset="0"/>
                </a:rPr>
                <a:t>Moving Averages</a:t>
              </a:r>
            </a:p>
          </p:txBody>
        </p:sp>
      </p:grpSp>
      <p:sp>
        <p:nvSpPr>
          <p:cNvPr id="18" name="Rectangle 4"/>
          <p:cNvSpPr>
            <a:spLocks noChangeArrowheads="1"/>
          </p:cNvSpPr>
          <p:nvPr/>
        </p:nvSpPr>
        <p:spPr bwMode="auto">
          <a:xfrm>
            <a:off x="700089" y="3649663"/>
            <a:ext cx="7339012" cy="1322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They are called </a:t>
            </a:r>
            <a:r>
              <a:rPr lang="en-US" sz="2400" u="sng" dirty="0" smtClean="0">
                <a:effectLst>
                  <a:outerShdw blurRad="38100" dist="38100" dir="2700000" algn="tl">
                    <a:srgbClr val="000000"/>
                  </a:outerShdw>
                </a:effectLst>
                <a:latin typeface="Book Antiqua" pitchFamily="18" charset="0"/>
              </a:rPr>
              <a:t>smoothing methods</a:t>
            </a:r>
            <a:r>
              <a:rPr lang="en-US" sz="2400" dirty="0" smtClean="0">
                <a:effectLst>
                  <a:outerShdw blurRad="38100" dist="38100" dir="2700000" algn="tl">
                    <a:srgbClr val="000000"/>
                  </a:outerShdw>
                </a:effectLst>
                <a:latin typeface="Book Antiqua" pitchFamily="18" charset="0"/>
              </a:rPr>
              <a:t> because their objective is to smooth out the random fluctuations in the time series.</a:t>
            </a:r>
            <a:endParaRPr lang="en-US" sz="2400" dirty="0">
              <a:effectLst>
                <a:outerShdw blurRad="38100" dist="38100" dir="2700000" algn="tl">
                  <a:srgbClr val="000000"/>
                </a:outerShdw>
              </a:effectLst>
              <a:latin typeface="Book Antiqua" pitchFamily="18" charset="0"/>
            </a:endParaRPr>
          </a:p>
        </p:txBody>
      </p:sp>
      <p:sp>
        <p:nvSpPr>
          <p:cNvPr id="22" name="Rectangle 4"/>
          <p:cNvSpPr>
            <a:spLocks noChangeArrowheads="1"/>
          </p:cNvSpPr>
          <p:nvPr/>
        </p:nvSpPr>
        <p:spPr bwMode="auto">
          <a:xfrm>
            <a:off x="700089" y="4849814"/>
            <a:ext cx="7339012" cy="9509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They are most appropriate for short-range forecasts. </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823913" y="242888"/>
            <a:ext cx="7475537" cy="433387"/>
          </a:xfrm>
          <a:noFill/>
          <a:ln/>
        </p:spPr>
        <p:txBody>
          <a:bodyPr/>
          <a:lstStyle/>
          <a:p>
            <a:r>
              <a:rPr lang="en-US" dirty="0" smtClean="0"/>
              <a:t>Moving Averages</a:t>
            </a:r>
            <a:endParaRPr lang="en-US" dirty="0"/>
          </a:p>
        </p:txBody>
      </p:sp>
      <p:sp>
        <p:nvSpPr>
          <p:cNvPr id="10243" name="Rectangle 3"/>
          <p:cNvSpPr>
            <a:spLocks noGrp="1" noChangeArrowheads="1"/>
          </p:cNvSpPr>
          <p:nvPr>
            <p:ph idx="1"/>
          </p:nvPr>
        </p:nvSpPr>
        <p:spPr>
          <a:xfrm>
            <a:off x="520700" y="1198563"/>
            <a:ext cx="8101013" cy="1576387"/>
          </a:xfrm>
          <a:noFill/>
          <a:ln/>
        </p:spPr>
        <p:txBody>
          <a:bodyPr/>
          <a:lstStyle/>
          <a:p>
            <a:pPr>
              <a:buFont typeface="Monotype Sorts" pitchFamily="2" charset="2"/>
              <a:buNone/>
            </a:pPr>
            <a:r>
              <a:rPr lang="en-US" dirty="0"/>
              <a:t>		The moving averages method </a:t>
            </a:r>
            <a:r>
              <a:rPr lang="en-US" dirty="0" smtClean="0"/>
              <a:t>uses the average of the most recent </a:t>
            </a:r>
            <a:r>
              <a:rPr lang="en-US" i="1" dirty="0" smtClean="0"/>
              <a:t>k</a:t>
            </a:r>
            <a:r>
              <a:rPr lang="en-US" dirty="0" smtClean="0"/>
              <a:t> data values in the time series. As the forecast for the next period.</a:t>
            </a:r>
            <a:endParaRPr lang="en-US" dirty="0"/>
          </a:p>
        </p:txBody>
      </p:sp>
      <p:sp>
        <p:nvSpPr>
          <p:cNvPr id="10245" name="Rectangle 5"/>
          <p:cNvSpPr>
            <a:spLocks noChangeArrowheads="1"/>
          </p:cNvSpPr>
          <p:nvPr/>
        </p:nvSpPr>
        <p:spPr bwMode="auto">
          <a:xfrm>
            <a:off x="581024" y="2581275"/>
            <a:ext cx="7974013" cy="1143000"/>
          </a:xfrm>
          <a:prstGeom prst="rect">
            <a:avLst/>
          </a:prstGeo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graphicFrame>
        <p:nvGraphicFramePr>
          <p:cNvPr id="10244" name="Object 4"/>
          <p:cNvGraphicFramePr>
            <a:graphicFrameLocks noChangeAspect="1"/>
          </p:cNvGraphicFramePr>
          <p:nvPr/>
        </p:nvGraphicFramePr>
        <p:xfrm>
          <a:off x="720725" y="2720975"/>
          <a:ext cx="7699375" cy="912813"/>
        </p:xfrm>
        <a:graphic>
          <a:graphicData uri="http://schemas.openxmlformats.org/presentationml/2006/ole">
            <mc:AlternateContent xmlns:mc="http://schemas.openxmlformats.org/markup-compatibility/2006">
              <mc:Choice xmlns:v="urn:schemas-microsoft-com:vml" Requires="v">
                <p:oleObj spid="_x0000_s10250" name="Equation" r:id="rId4" imgW="3238200" imgH="380880" progId="Equation.DSMT4">
                  <p:embed/>
                </p:oleObj>
              </mc:Choice>
              <mc:Fallback>
                <p:oleObj name="Equation" r:id="rId4" imgW="3238200" imgH="38088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725" y="2720975"/>
                        <a:ext cx="7699375" cy="912813"/>
                      </a:xfrm>
                      <a:prstGeom prst="rect">
                        <a:avLst/>
                      </a:prstGeom>
                      <a:noFill/>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904875" y="3857625"/>
            <a:ext cx="7556877" cy="830997"/>
          </a:xfrm>
          <a:prstGeom prst="rect">
            <a:avLst/>
          </a:prstGeom>
          <a:noFill/>
        </p:spPr>
        <p:txBody>
          <a:bodyPr wrap="none" rtlCol="0">
            <a:spAutoFit/>
          </a:bodyPr>
          <a:lstStyle/>
          <a:p>
            <a:pPr algn="l"/>
            <a:r>
              <a:rPr lang="en-US" sz="2400" dirty="0" smtClean="0">
                <a:latin typeface="+mn-lt"/>
              </a:rPr>
              <a:t>where: </a:t>
            </a:r>
          </a:p>
          <a:p>
            <a:pPr algn="l"/>
            <a:r>
              <a:rPr lang="en-US" sz="2400" i="1" dirty="0" smtClean="0">
                <a:latin typeface="+mn-lt"/>
              </a:rPr>
              <a:t>              F</a:t>
            </a:r>
            <a:r>
              <a:rPr lang="en-US" sz="2400" i="1" baseline="-25000" dirty="0" smtClean="0">
                <a:latin typeface="+mn-lt"/>
              </a:rPr>
              <a:t>t</a:t>
            </a:r>
            <a:r>
              <a:rPr lang="en-US" sz="2400" baseline="-25000" dirty="0" smtClean="0">
                <a:latin typeface="+mn-lt"/>
              </a:rPr>
              <a:t>+1</a:t>
            </a:r>
            <a:r>
              <a:rPr lang="en-US" sz="2400" dirty="0" smtClean="0">
                <a:latin typeface="+mn-lt"/>
              </a:rPr>
              <a:t>= forecast of the time series for period </a:t>
            </a:r>
            <a:r>
              <a:rPr lang="en-US" sz="2400" i="1" dirty="0" smtClean="0">
                <a:latin typeface="+mn-lt"/>
              </a:rPr>
              <a:t>t</a:t>
            </a:r>
            <a:r>
              <a:rPr lang="en-US" sz="2400" dirty="0" smtClean="0">
                <a:latin typeface="+mn-lt"/>
              </a:rPr>
              <a:t> + 1</a:t>
            </a:r>
            <a:endParaRPr lang="en-US" sz="2400" dirty="0">
              <a:latin typeface="+mn-lt"/>
            </a:endParaRPr>
          </a:p>
        </p:txBody>
      </p:sp>
      <p:sp>
        <p:nvSpPr>
          <p:cNvPr id="13" name="Rectangle 3"/>
          <p:cNvSpPr txBox="1">
            <a:spLocks noChangeArrowheads="1"/>
          </p:cNvSpPr>
          <p:nvPr/>
        </p:nvSpPr>
        <p:spPr bwMode="auto">
          <a:xfrm>
            <a:off x="530225" y="4760913"/>
            <a:ext cx="8101013" cy="992187"/>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Each observation in the moving average calculation receives the same weight.</a:t>
            </a:r>
            <a:endParaRPr kumimoji="0" lang="en-US" sz="2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27088" y="192088"/>
            <a:ext cx="7475537" cy="519112"/>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Moving Averages</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3" name="Rectangle 4"/>
          <p:cNvSpPr>
            <a:spLocks noChangeArrowheads="1"/>
          </p:cNvSpPr>
          <p:nvPr/>
        </p:nvSpPr>
        <p:spPr bwMode="auto">
          <a:xfrm>
            <a:off x="700089" y="1068388"/>
            <a:ext cx="7339012" cy="1322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 term </a:t>
            </a:r>
            <a:r>
              <a:rPr lang="en-US" sz="2400" i="1" dirty="0" smtClean="0">
                <a:effectLst>
                  <a:outerShdw blurRad="38100" dist="38100" dir="2700000" algn="tl">
                    <a:srgbClr val="000000"/>
                  </a:outerShdw>
                </a:effectLst>
                <a:latin typeface="Book Antiqua" pitchFamily="18" charset="0"/>
              </a:rPr>
              <a:t>moving</a:t>
            </a:r>
            <a:r>
              <a:rPr lang="en-US" sz="2400" dirty="0" smtClean="0">
                <a:effectLst>
                  <a:outerShdw blurRad="38100" dist="38100" dir="2700000" algn="tl">
                    <a:srgbClr val="000000"/>
                  </a:outerShdw>
                </a:effectLst>
                <a:latin typeface="Book Antiqua" pitchFamily="18" charset="0"/>
              </a:rPr>
              <a:t> is used because every time a new observation becomes available for the time series, it replaces the oldest observation in the equation.</a:t>
            </a:r>
            <a:endParaRPr lang="en-US" sz="2400" dirty="0">
              <a:effectLst>
                <a:outerShdw blurRad="38100" dist="38100" dir="2700000" algn="tl">
                  <a:srgbClr val="000000"/>
                </a:outerShdw>
              </a:effectLst>
              <a:latin typeface="Book Antiqua" pitchFamily="18" charset="0"/>
            </a:endParaRPr>
          </a:p>
        </p:txBody>
      </p:sp>
      <p:sp>
        <p:nvSpPr>
          <p:cNvPr id="5" name="Rectangle 4"/>
          <p:cNvSpPr>
            <a:spLocks noChangeArrowheads="1"/>
          </p:cNvSpPr>
          <p:nvPr/>
        </p:nvSpPr>
        <p:spPr bwMode="auto">
          <a:xfrm>
            <a:off x="700089" y="2287589"/>
            <a:ext cx="7339012" cy="9890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As a result, the average will change, or move, as new observations become available.</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27088" y="192088"/>
            <a:ext cx="7475537" cy="519112"/>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Moving Averages</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3" name="Rectangle 4"/>
          <p:cNvSpPr>
            <a:spLocks noChangeArrowheads="1"/>
          </p:cNvSpPr>
          <p:nvPr/>
        </p:nvSpPr>
        <p:spPr bwMode="auto">
          <a:xfrm>
            <a:off x="700089" y="3125788"/>
            <a:ext cx="7339012" cy="10175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If more past observations are considered relevant, then a larger value of </a:t>
            </a:r>
            <a:r>
              <a:rPr lang="en-US" sz="2400" i="1" dirty="0" smtClean="0">
                <a:effectLst>
                  <a:outerShdw blurRad="38100" dist="38100" dir="2700000" algn="tl">
                    <a:srgbClr val="000000"/>
                  </a:outerShdw>
                </a:effectLst>
                <a:latin typeface="Book Antiqua" pitchFamily="18" charset="0"/>
              </a:rPr>
              <a:t>k</a:t>
            </a:r>
            <a:r>
              <a:rPr lang="en-US" sz="2400" dirty="0" smtClean="0">
                <a:effectLst>
                  <a:outerShdw blurRad="38100" dist="38100" dir="2700000" algn="tl">
                    <a:srgbClr val="000000"/>
                  </a:outerShdw>
                </a:effectLst>
                <a:latin typeface="Book Antiqua" pitchFamily="18" charset="0"/>
              </a:rPr>
              <a:t> is better.</a:t>
            </a:r>
            <a:endParaRPr lang="en-US" sz="2400" dirty="0">
              <a:effectLst>
                <a:outerShdw blurRad="38100" dist="38100" dir="2700000" algn="tl">
                  <a:srgbClr val="000000"/>
                </a:outerShdw>
              </a:effectLst>
              <a:latin typeface="Book Antiqua" pitchFamily="18" charset="0"/>
            </a:endParaRPr>
          </a:p>
        </p:txBody>
      </p:sp>
      <p:sp>
        <p:nvSpPr>
          <p:cNvPr id="5" name="Rectangle 4"/>
          <p:cNvSpPr>
            <a:spLocks noChangeArrowheads="1"/>
          </p:cNvSpPr>
          <p:nvPr/>
        </p:nvSpPr>
        <p:spPr bwMode="auto">
          <a:xfrm>
            <a:off x="700089" y="2316164"/>
            <a:ext cx="7339012" cy="9890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A smaller value of </a:t>
            </a:r>
            <a:r>
              <a:rPr lang="en-US" sz="2400" i="1" dirty="0" smtClean="0">
                <a:effectLst>
                  <a:outerShdw blurRad="38100" dist="38100" dir="2700000" algn="tl">
                    <a:srgbClr val="000000"/>
                  </a:outerShdw>
                </a:effectLst>
                <a:latin typeface="Book Antiqua" pitchFamily="18" charset="0"/>
              </a:rPr>
              <a:t>k</a:t>
            </a:r>
            <a:r>
              <a:rPr lang="en-US" sz="2400" dirty="0" smtClean="0">
                <a:effectLst>
                  <a:outerShdw blurRad="38100" dist="38100" dir="2700000" algn="tl">
                    <a:srgbClr val="000000"/>
                  </a:outerShdw>
                </a:effectLst>
                <a:latin typeface="Book Antiqua" pitchFamily="18" charset="0"/>
              </a:rPr>
              <a:t> will track shifts in a time series more quickly than a larger value of </a:t>
            </a:r>
            <a:r>
              <a:rPr lang="en-US" sz="2400" i="1" dirty="0" smtClean="0">
                <a:effectLst>
                  <a:outerShdw blurRad="38100" dist="38100" dir="2700000" algn="tl">
                    <a:srgbClr val="000000"/>
                  </a:outerShdw>
                </a:effectLst>
                <a:latin typeface="Book Antiqua" pitchFamily="18" charset="0"/>
              </a:rPr>
              <a:t>k</a:t>
            </a:r>
            <a:r>
              <a:rPr lang="en-US" sz="2400" dirty="0" smtClean="0">
                <a:effectLst>
                  <a:outerShdw blurRad="38100" dist="38100" dir="2700000" algn="tl">
                    <a:srgbClr val="000000"/>
                  </a:outerShdw>
                </a:effectLst>
                <a:latin typeface="Book Antiqua" pitchFamily="18" charset="0"/>
              </a:rPr>
              <a:t>.</a:t>
            </a:r>
            <a:endParaRPr lang="en-US" sz="2400" dirty="0">
              <a:effectLst>
                <a:outerShdw blurRad="38100" dist="38100" dir="2700000" algn="tl">
                  <a:srgbClr val="000000"/>
                </a:outerShdw>
              </a:effectLst>
              <a:latin typeface="Book Antiqua" pitchFamily="18" charset="0"/>
            </a:endParaRPr>
          </a:p>
        </p:txBody>
      </p:sp>
      <p:sp>
        <p:nvSpPr>
          <p:cNvPr id="7" name="Rectangle 6"/>
          <p:cNvSpPr>
            <a:spLocks noChangeArrowheads="1"/>
          </p:cNvSpPr>
          <p:nvPr/>
        </p:nvSpPr>
        <p:spPr bwMode="auto">
          <a:xfrm>
            <a:off x="700089" y="1068389"/>
            <a:ext cx="7339012" cy="9890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To use moving averages to forecast, we must first select the order </a:t>
            </a:r>
            <a:r>
              <a:rPr lang="en-US" sz="2400" i="1" dirty="0" smtClean="0">
                <a:effectLst>
                  <a:outerShdw blurRad="38100" dist="38100" dir="2700000" algn="tl">
                    <a:srgbClr val="000000"/>
                  </a:outerShdw>
                </a:effectLst>
                <a:latin typeface="Book Antiqua" pitchFamily="18" charset="0"/>
              </a:rPr>
              <a:t>k</a:t>
            </a:r>
            <a:r>
              <a:rPr lang="en-US" sz="2400" dirty="0" smtClean="0">
                <a:effectLst>
                  <a:outerShdw blurRad="38100" dist="38100" dir="2700000" algn="tl">
                    <a:srgbClr val="000000"/>
                  </a:outerShdw>
                </a:effectLst>
                <a:latin typeface="Book Antiqua" pitchFamily="18" charset="0"/>
              </a:rPr>
              <a:t>, or number of time series values, to be included in the moving average.</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latin typeface="Book Antiqua" pitchFamily="18" charset="0"/>
              </a:rPr>
              <a:t>Forecasting Methods</a:t>
            </a:r>
          </a:p>
        </p:txBody>
      </p:sp>
      <p:sp>
        <p:nvSpPr>
          <p:cNvPr id="5" name="Rectangle 9"/>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Forecasting methods can be classified as qualitative or quantitative.</a:t>
            </a:r>
            <a:endParaRPr lang="en-US" sz="2400" dirty="0">
              <a:effectLst>
                <a:outerShdw blurRad="38100" dist="38100" dir="2700000" algn="tl">
                  <a:srgbClr val="000000"/>
                </a:outerShdw>
              </a:effectLst>
              <a:latin typeface="Book Antiqua" pitchFamily="18" charset="0"/>
            </a:endParaRPr>
          </a:p>
        </p:txBody>
      </p:sp>
      <p:sp>
        <p:nvSpPr>
          <p:cNvPr id="6" name="Rectangle 10"/>
          <p:cNvSpPr>
            <a:spLocks noChangeArrowheads="1"/>
          </p:cNvSpPr>
          <p:nvPr/>
        </p:nvSpPr>
        <p:spPr bwMode="auto">
          <a:xfrm>
            <a:off x="700088" y="2733886"/>
            <a:ext cx="7704137" cy="107950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Such methods are appropriate when historical data on the variable being forecast are either not applicable or unavailable.</a:t>
            </a:r>
            <a:endParaRPr lang="en-US" sz="2400" dirty="0">
              <a:effectLst>
                <a:outerShdw blurRad="38100" dist="38100" dir="2700000" algn="tl">
                  <a:srgbClr val="000000"/>
                </a:outerShdw>
              </a:effectLst>
              <a:latin typeface="Book Antiqua" pitchFamily="18" charset="0"/>
            </a:endParaRPr>
          </a:p>
        </p:txBody>
      </p:sp>
      <p:sp>
        <p:nvSpPr>
          <p:cNvPr id="8" name="Rectangle 9"/>
          <p:cNvSpPr>
            <a:spLocks noChangeArrowheads="1"/>
          </p:cNvSpPr>
          <p:nvPr/>
        </p:nvSpPr>
        <p:spPr bwMode="auto">
          <a:xfrm>
            <a:off x="707348" y="1897504"/>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u="sng" dirty="0" smtClean="0">
                <a:effectLst>
                  <a:outerShdw blurRad="38100" dist="38100" dir="2700000" algn="tl">
                    <a:srgbClr val="000000"/>
                  </a:outerShdw>
                </a:effectLst>
                <a:latin typeface="Book Antiqua" pitchFamily="18" charset="0"/>
              </a:rPr>
              <a:t>Qualitative </a:t>
            </a:r>
            <a:r>
              <a:rPr lang="en-US" sz="2400" u="sng" dirty="0">
                <a:effectLst>
                  <a:outerShdw blurRad="38100" dist="38100" dir="2700000" algn="tl">
                    <a:srgbClr val="000000"/>
                  </a:outerShdw>
                </a:effectLst>
                <a:latin typeface="Book Antiqua" pitchFamily="18" charset="0"/>
              </a:rPr>
              <a:t>methods</a:t>
            </a: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generally involve the use of expert judgment to develop forecasts.</a:t>
            </a:r>
            <a:endParaRPr lang="en-US" sz="2400" dirty="0">
              <a:effectLst>
                <a:outerShdw blurRad="38100" dist="38100" dir="2700000" algn="tl">
                  <a:srgbClr val="000000"/>
                </a:outerShdw>
              </a:effectLst>
              <a:latin typeface="Book Antiqua" pitchFamily="18" charset="0"/>
            </a:endParaRPr>
          </a:p>
        </p:txBody>
      </p:sp>
      <p:sp>
        <p:nvSpPr>
          <p:cNvPr id="10" name="Rectangle 10"/>
          <p:cNvSpPr>
            <a:spLocks noChangeArrowheads="1"/>
          </p:cNvSpPr>
          <p:nvPr/>
        </p:nvSpPr>
        <p:spPr bwMode="auto">
          <a:xfrm>
            <a:off x="700088" y="3905461"/>
            <a:ext cx="7704137" cy="923714"/>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We will focus exclusively on quantitative forecasting methods in this chapter.</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512763" y="1554163"/>
            <a:ext cx="8383587" cy="37226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     If </a:t>
            </a:r>
            <a:r>
              <a:rPr lang="en-US" sz="2400" dirty="0" err="1" smtClean="0">
                <a:effectLst>
                  <a:outerShdw blurRad="38100" dist="38100" dir="2700000" algn="tl">
                    <a:srgbClr val="000000"/>
                  </a:outerShdw>
                </a:effectLst>
                <a:latin typeface="Book Antiqua" pitchFamily="18" charset="0"/>
              </a:rPr>
              <a:t>Rosco</a:t>
            </a:r>
            <a:r>
              <a:rPr lang="en-US" sz="2400" dirty="0" smtClean="0">
                <a:effectLst>
                  <a:outerShdw blurRad="38100" dist="38100" dir="2700000" algn="tl">
                    <a:srgbClr val="000000"/>
                  </a:outerShdw>
                </a:effectLst>
                <a:latin typeface="Book Antiqua" pitchFamily="18" charset="0"/>
              </a:rPr>
              <a:t> Drugs uses </a:t>
            </a:r>
            <a:r>
              <a:rPr lang="en-US" sz="2400" dirty="0">
                <a:effectLst>
                  <a:outerShdw blurRad="38100" dist="38100" dir="2700000" algn="tl">
                    <a:srgbClr val="000000"/>
                  </a:outerShdw>
                </a:effectLst>
                <a:latin typeface="Book Antiqua" pitchFamily="18" charset="0"/>
              </a:rPr>
              <a:t>a </a:t>
            </a:r>
            <a:r>
              <a:rPr lang="en-US" sz="2400" dirty="0" smtClean="0">
                <a:effectLst>
                  <a:outerShdw blurRad="38100" dist="38100" dir="2700000" algn="tl">
                    <a:srgbClr val="000000"/>
                  </a:outerShdw>
                </a:effectLst>
                <a:latin typeface="Book Antiqua" pitchFamily="18" charset="0"/>
              </a:rPr>
              <a:t>3-period moving </a:t>
            </a:r>
            <a:r>
              <a:rPr lang="en-US" sz="2400" dirty="0">
                <a:effectLst>
                  <a:outerShdw blurRad="38100" dist="38100" dir="2700000" algn="tl">
                    <a:srgbClr val="000000"/>
                  </a:outerShdw>
                </a:effectLst>
                <a:latin typeface="Book Antiqua" pitchFamily="18" charset="0"/>
              </a:rPr>
              <a:t>average </a:t>
            </a:r>
            <a:r>
              <a:rPr lang="en-US" sz="2400" dirty="0" smtClean="0">
                <a:effectLst>
                  <a:outerShdw blurRad="38100" dist="38100" dir="2700000" algn="tl">
                    <a:srgbClr val="000000"/>
                  </a:outerShdw>
                </a:effectLst>
                <a:latin typeface="Book Antiqua" pitchFamily="18" charset="0"/>
              </a:rPr>
              <a:t>to</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a:t>
            </a:r>
            <a:r>
              <a:rPr lang="en-US" sz="2400" dirty="0">
                <a:effectLst>
                  <a:outerShdw blurRad="38100" dist="38100" dir="2700000" algn="tl">
                    <a:srgbClr val="000000"/>
                  </a:outerShdw>
                </a:effectLst>
                <a:latin typeface="Book Antiqua" pitchFamily="18" charset="0"/>
              </a:rPr>
              <a:t>forecast sales</a:t>
            </a:r>
            <a:r>
              <a:rPr lang="en-US" sz="2400" dirty="0" smtClean="0">
                <a:effectLst>
                  <a:outerShdw blurRad="38100" dist="38100" dir="2700000" algn="tl">
                    <a:srgbClr val="000000"/>
                  </a:outerShdw>
                </a:effectLst>
                <a:latin typeface="Book Antiqua" pitchFamily="18" charset="0"/>
              </a:rPr>
              <a:t>, what are the forecasts for weeks 4-11?</a:t>
            </a:r>
            <a:endParaRPr lang="en-US" sz="2400" dirty="0">
              <a:effectLst>
                <a:outerShdw blurRad="38100" dist="38100" dir="2700000" algn="tl">
                  <a:srgbClr val="000000"/>
                </a:outerShdw>
              </a:effectLst>
              <a:latin typeface="Book Antiqua" pitchFamily="18" charset="0"/>
            </a:endParaRPr>
          </a:p>
        </p:txBody>
      </p:sp>
      <p:sp>
        <p:nvSpPr>
          <p:cNvPr id="126009" name="Rectangle 57"/>
          <p:cNvSpPr>
            <a:spLocks noChangeArrowheads="1"/>
          </p:cNvSpPr>
          <p:nvPr/>
        </p:nvSpPr>
        <p:spPr bwMode="auto">
          <a:xfrm>
            <a:off x="701675" y="1065213"/>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Example:  </a:t>
            </a:r>
            <a:r>
              <a:rPr lang="en-US" sz="2400" dirty="0" err="1">
                <a:solidFill>
                  <a:srgbClr val="66FFFF"/>
                </a:solidFill>
                <a:effectLst>
                  <a:outerShdw blurRad="38100" dist="38100" dir="2700000" algn="tl">
                    <a:srgbClr val="000000"/>
                  </a:outerShdw>
                </a:effectLst>
                <a:latin typeface="Book Antiqua" pitchFamily="18" charset="0"/>
              </a:rPr>
              <a:t>Rosco</a:t>
            </a:r>
            <a:r>
              <a:rPr lang="en-US" sz="2400" dirty="0">
                <a:solidFill>
                  <a:srgbClr val="66FFFF"/>
                </a:solidFill>
                <a:effectLst>
                  <a:outerShdw blurRad="38100" dist="38100" dir="2700000" algn="tl">
                    <a:srgbClr val="000000"/>
                  </a:outerShdw>
                </a:effectLst>
                <a:latin typeface="Book Antiqua" pitchFamily="18" charset="0"/>
              </a:rPr>
              <a:t> Drugs</a:t>
            </a:r>
            <a:endParaRPr lang="en-US" sz="2400" dirty="0">
              <a:effectLst>
                <a:outerShdw blurRad="38100" dist="38100" dir="2700000" algn="tl">
                  <a:srgbClr val="000000"/>
                </a:outerShdw>
              </a:effectLst>
              <a:latin typeface="Book Antiqua" pitchFamily="18" charset="0"/>
            </a:endParaRPr>
          </a:p>
        </p:txBody>
      </p:sp>
      <p:sp>
        <p:nvSpPr>
          <p:cNvPr id="126011" name="Rectangle 59"/>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Moving Average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6" name="Rectangle 2"/>
          <p:cNvSpPr>
            <a:spLocks noChangeArrowheads="1"/>
          </p:cNvSpPr>
          <p:nvPr/>
        </p:nvSpPr>
        <p:spPr bwMode="auto">
          <a:xfrm>
            <a:off x="2362200" y="2695575"/>
            <a:ext cx="4406900" cy="2705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 name="Line 5"/>
          <p:cNvSpPr>
            <a:spLocks noChangeShapeType="1"/>
          </p:cNvSpPr>
          <p:nvPr/>
        </p:nvSpPr>
        <p:spPr bwMode="auto">
          <a:xfrm>
            <a:off x="4572122" y="2946400"/>
            <a:ext cx="0" cy="2257425"/>
          </a:xfrm>
          <a:prstGeom prst="line">
            <a:avLst/>
          </a:prstGeom>
          <a:no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8" name="Text Box 120"/>
          <p:cNvSpPr txBox="1">
            <a:spLocks noChangeArrowheads="1"/>
          </p:cNvSpPr>
          <p:nvPr/>
        </p:nvSpPr>
        <p:spPr bwMode="auto">
          <a:xfrm>
            <a:off x="2837828" y="3214688"/>
            <a:ext cx="372513"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gn="l">
              <a:lnSpc>
                <a:spcPct val="110000"/>
              </a:lnSpc>
            </a:pPr>
            <a:r>
              <a:rPr lang="en-US" sz="2400">
                <a:effectLst>
                  <a:outerShdw blurRad="38100" dist="38100" dir="2700000" algn="tl">
                    <a:srgbClr val="000000"/>
                  </a:outerShdw>
                </a:effectLst>
                <a:latin typeface="Book Antiqua" pitchFamily="18" charset="0"/>
              </a:rPr>
              <a:t>1</a:t>
            </a:r>
          </a:p>
          <a:p>
            <a:pPr algn="l">
              <a:lnSpc>
                <a:spcPct val="110000"/>
              </a:lnSpc>
            </a:pPr>
            <a:r>
              <a:rPr lang="en-US" sz="2400">
                <a:effectLst>
                  <a:outerShdw blurRad="38100" dist="38100" dir="2700000" algn="tl">
                    <a:srgbClr val="000000"/>
                  </a:outerShdw>
                </a:effectLst>
                <a:latin typeface="Book Antiqua" pitchFamily="18" charset="0"/>
              </a:rPr>
              <a:t>2</a:t>
            </a:r>
          </a:p>
          <a:p>
            <a:pPr algn="l">
              <a:lnSpc>
                <a:spcPct val="110000"/>
              </a:lnSpc>
            </a:pPr>
            <a:r>
              <a:rPr lang="en-US" sz="2400">
                <a:effectLst>
                  <a:outerShdw blurRad="38100" dist="38100" dir="2700000" algn="tl">
                    <a:srgbClr val="000000"/>
                  </a:outerShdw>
                </a:effectLst>
                <a:latin typeface="Book Antiqua" pitchFamily="18" charset="0"/>
              </a:rPr>
              <a:t>3</a:t>
            </a:r>
          </a:p>
          <a:p>
            <a:pPr algn="l">
              <a:lnSpc>
                <a:spcPct val="110000"/>
              </a:lnSpc>
            </a:pPr>
            <a:r>
              <a:rPr lang="en-US" sz="2400">
                <a:effectLst>
                  <a:outerShdw blurRad="38100" dist="38100" dir="2700000" algn="tl">
                    <a:srgbClr val="000000"/>
                  </a:outerShdw>
                </a:effectLst>
                <a:latin typeface="Book Antiqua" pitchFamily="18" charset="0"/>
              </a:rPr>
              <a:t>4</a:t>
            </a:r>
          </a:p>
          <a:p>
            <a:pPr algn="l">
              <a:lnSpc>
                <a:spcPct val="110000"/>
              </a:lnSpc>
            </a:pPr>
            <a:r>
              <a:rPr lang="en-US" sz="2400">
                <a:effectLst>
                  <a:outerShdw blurRad="38100" dist="38100" dir="2700000" algn="tl">
                    <a:srgbClr val="000000"/>
                  </a:outerShdw>
                </a:effectLst>
                <a:latin typeface="Book Antiqua" pitchFamily="18" charset="0"/>
              </a:rPr>
              <a:t>5</a:t>
            </a:r>
          </a:p>
        </p:txBody>
      </p:sp>
      <p:sp>
        <p:nvSpPr>
          <p:cNvPr id="9" name="Text Box 121"/>
          <p:cNvSpPr txBox="1">
            <a:spLocks noChangeArrowheads="1"/>
          </p:cNvSpPr>
          <p:nvPr/>
        </p:nvSpPr>
        <p:spPr bwMode="auto">
          <a:xfrm>
            <a:off x="4967478" y="3214688"/>
            <a:ext cx="541198"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6</a:t>
            </a:r>
          </a:p>
          <a:p>
            <a:pPr>
              <a:lnSpc>
                <a:spcPct val="110000"/>
              </a:lnSpc>
            </a:pPr>
            <a:r>
              <a:rPr lang="en-US" sz="2400">
                <a:effectLst>
                  <a:outerShdw blurRad="38100" dist="38100" dir="2700000" algn="tl">
                    <a:srgbClr val="000000"/>
                  </a:outerShdw>
                </a:effectLst>
                <a:latin typeface="Book Antiqua" pitchFamily="18" charset="0"/>
              </a:rPr>
              <a:t>7</a:t>
            </a:r>
          </a:p>
          <a:p>
            <a:pPr>
              <a:lnSpc>
                <a:spcPct val="110000"/>
              </a:lnSpc>
            </a:pPr>
            <a:r>
              <a:rPr lang="en-US" sz="2400">
                <a:effectLst>
                  <a:outerShdw blurRad="38100" dist="38100" dir="2700000" algn="tl">
                    <a:srgbClr val="000000"/>
                  </a:outerShdw>
                </a:effectLst>
                <a:latin typeface="Book Antiqua" pitchFamily="18" charset="0"/>
              </a:rPr>
              <a:t>8</a:t>
            </a:r>
          </a:p>
          <a:p>
            <a:pPr>
              <a:lnSpc>
                <a:spcPct val="110000"/>
              </a:lnSpc>
            </a:pPr>
            <a:r>
              <a:rPr lang="en-US" sz="2400">
                <a:effectLst>
                  <a:outerShdw blurRad="38100" dist="38100" dir="2700000" algn="tl">
                    <a:srgbClr val="000000"/>
                  </a:outerShdw>
                </a:effectLst>
                <a:latin typeface="Book Antiqua" pitchFamily="18" charset="0"/>
              </a:rPr>
              <a:t>9</a:t>
            </a:r>
          </a:p>
          <a:p>
            <a:pPr>
              <a:lnSpc>
                <a:spcPct val="110000"/>
              </a:lnSpc>
            </a:pPr>
            <a:r>
              <a:rPr lang="en-US" sz="2400">
                <a:effectLst>
                  <a:outerShdw blurRad="38100" dist="38100" dir="2700000" algn="tl">
                    <a:srgbClr val="000000"/>
                  </a:outerShdw>
                </a:effectLst>
                <a:latin typeface="Book Antiqua" pitchFamily="18" charset="0"/>
              </a:rPr>
              <a:t>10</a:t>
            </a:r>
          </a:p>
        </p:txBody>
      </p:sp>
      <p:sp>
        <p:nvSpPr>
          <p:cNvPr id="10" name="Text Box 123"/>
          <p:cNvSpPr txBox="1">
            <a:spLocks noChangeArrowheads="1"/>
          </p:cNvSpPr>
          <p:nvPr/>
        </p:nvSpPr>
        <p:spPr bwMode="auto">
          <a:xfrm>
            <a:off x="3628539" y="3214688"/>
            <a:ext cx="709883"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110</a:t>
            </a:r>
          </a:p>
          <a:p>
            <a:pPr>
              <a:lnSpc>
                <a:spcPct val="110000"/>
              </a:lnSpc>
            </a:pPr>
            <a:r>
              <a:rPr lang="en-US" sz="2400">
                <a:effectLst>
                  <a:outerShdw blurRad="38100" dist="38100" dir="2700000" algn="tl">
                    <a:srgbClr val="000000"/>
                  </a:outerShdw>
                </a:effectLst>
                <a:latin typeface="Book Antiqua" pitchFamily="18" charset="0"/>
              </a:rPr>
              <a:t>115</a:t>
            </a:r>
          </a:p>
          <a:p>
            <a:pPr>
              <a:lnSpc>
                <a:spcPct val="110000"/>
              </a:lnSpc>
            </a:pPr>
            <a:r>
              <a:rPr lang="en-US" sz="2400">
                <a:effectLst>
                  <a:outerShdw blurRad="38100" dist="38100" dir="2700000" algn="tl">
                    <a:srgbClr val="000000"/>
                  </a:outerShdw>
                </a:effectLst>
                <a:latin typeface="Book Antiqua" pitchFamily="18" charset="0"/>
              </a:rPr>
              <a:t>125</a:t>
            </a:r>
          </a:p>
          <a:p>
            <a:pPr>
              <a:lnSpc>
                <a:spcPct val="110000"/>
              </a:lnSpc>
            </a:pPr>
            <a:r>
              <a:rPr lang="en-US" sz="2400">
                <a:effectLst>
                  <a:outerShdw blurRad="38100" dist="38100" dir="2700000" algn="tl">
                    <a:srgbClr val="000000"/>
                  </a:outerShdw>
                </a:effectLst>
                <a:latin typeface="Book Antiqua" pitchFamily="18" charset="0"/>
              </a:rPr>
              <a:t>120</a:t>
            </a:r>
          </a:p>
          <a:p>
            <a:pPr>
              <a:lnSpc>
                <a:spcPct val="110000"/>
              </a:lnSpc>
            </a:pPr>
            <a:r>
              <a:rPr lang="en-US" sz="2400">
                <a:effectLst>
                  <a:outerShdw blurRad="38100" dist="38100" dir="2700000" algn="tl">
                    <a:srgbClr val="000000"/>
                  </a:outerShdw>
                </a:effectLst>
                <a:latin typeface="Book Antiqua" pitchFamily="18" charset="0"/>
              </a:rPr>
              <a:t>125</a:t>
            </a:r>
          </a:p>
        </p:txBody>
      </p:sp>
      <p:sp>
        <p:nvSpPr>
          <p:cNvPr id="11" name="Text Box 124"/>
          <p:cNvSpPr txBox="1">
            <a:spLocks noChangeArrowheads="1"/>
          </p:cNvSpPr>
          <p:nvPr/>
        </p:nvSpPr>
        <p:spPr bwMode="auto">
          <a:xfrm>
            <a:off x="5905789" y="3214688"/>
            <a:ext cx="709883"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nSpc>
                <a:spcPct val="110000"/>
              </a:lnSpc>
            </a:pPr>
            <a:r>
              <a:rPr lang="en-US" sz="2400" dirty="0">
                <a:effectLst>
                  <a:outerShdw blurRad="38100" dist="38100" dir="2700000" algn="tl">
                    <a:srgbClr val="000000"/>
                  </a:outerShdw>
                </a:effectLst>
                <a:latin typeface="Book Antiqua" pitchFamily="18" charset="0"/>
              </a:rPr>
              <a:t>120</a:t>
            </a:r>
          </a:p>
          <a:p>
            <a:pPr>
              <a:lnSpc>
                <a:spcPct val="110000"/>
              </a:lnSpc>
            </a:pPr>
            <a:r>
              <a:rPr lang="en-US" sz="2400" dirty="0">
                <a:effectLst>
                  <a:outerShdw blurRad="38100" dist="38100" dir="2700000" algn="tl">
                    <a:srgbClr val="000000"/>
                  </a:outerShdw>
                </a:effectLst>
                <a:latin typeface="Book Antiqua" pitchFamily="18" charset="0"/>
              </a:rPr>
              <a:t>130</a:t>
            </a:r>
          </a:p>
          <a:p>
            <a:pPr>
              <a:lnSpc>
                <a:spcPct val="110000"/>
              </a:lnSpc>
            </a:pPr>
            <a:r>
              <a:rPr lang="en-US" sz="2400" dirty="0">
                <a:effectLst>
                  <a:outerShdw blurRad="38100" dist="38100" dir="2700000" algn="tl">
                    <a:srgbClr val="000000"/>
                  </a:outerShdw>
                </a:effectLst>
                <a:latin typeface="Book Antiqua" pitchFamily="18" charset="0"/>
              </a:rPr>
              <a:t>115</a:t>
            </a:r>
          </a:p>
          <a:p>
            <a:pPr>
              <a:lnSpc>
                <a:spcPct val="110000"/>
              </a:lnSpc>
            </a:pPr>
            <a:r>
              <a:rPr lang="en-US" sz="2400" dirty="0">
                <a:effectLst>
                  <a:outerShdw blurRad="38100" dist="38100" dir="2700000" algn="tl">
                    <a:srgbClr val="000000"/>
                  </a:outerShdw>
                </a:effectLst>
                <a:latin typeface="Book Antiqua" pitchFamily="18" charset="0"/>
              </a:rPr>
              <a:t>110</a:t>
            </a:r>
          </a:p>
          <a:p>
            <a:pPr>
              <a:lnSpc>
                <a:spcPct val="110000"/>
              </a:lnSpc>
            </a:pPr>
            <a:r>
              <a:rPr lang="en-US" sz="2400" dirty="0">
                <a:effectLst>
                  <a:outerShdw blurRad="38100" dist="38100" dir="2700000" algn="tl">
                    <a:srgbClr val="000000"/>
                  </a:outerShdw>
                </a:effectLst>
                <a:latin typeface="Book Antiqua" pitchFamily="18" charset="0"/>
              </a:rPr>
              <a:t>130</a:t>
            </a:r>
          </a:p>
        </p:txBody>
      </p:sp>
      <p:sp>
        <p:nvSpPr>
          <p:cNvPr id="12" name="Text Box 125"/>
          <p:cNvSpPr txBox="1">
            <a:spLocks noChangeArrowheads="1"/>
          </p:cNvSpPr>
          <p:nvPr/>
        </p:nvSpPr>
        <p:spPr bwMode="auto">
          <a:xfrm>
            <a:off x="2444229" y="2824163"/>
            <a:ext cx="10525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3" name="Text Box 126"/>
          <p:cNvSpPr txBox="1">
            <a:spLocks noChangeArrowheads="1"/>
          </p:cNvSpPr>
          <p:nvPr/>
        </p:nvSpPr>
        <p:spPr bwMode="auto">
          <a:xfrm>
            <a:off x="4679307" y="2824163"/>
            <a:ext cx="10525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sz="2400" u="sng">
                <a:effectLst>
                  <a:outerShdw blurRad="38100" dist="38100" dir="2700000" algn="tl">
                    <a:srgbClr val="000000"/>
                  </a:outerShdw>
                </a:effectLst>
                <a:latin typeface="Book Antiqua" pitchFamily="18" charset="0"/>
              </a:rPr>
              <a:t>Week</a:t>
            </a:r>
          </a:p>
        </p:txBody>
      </p:sp>
      <p:sp>
        <p:nvSpPr>
          <p:cNvPr id="14" name="Text Box 127"/>
          <p:cNvSpPr txBox="1">
            <a:spLocks noChangeArrowheads="1"/>
          </p:cNvSpPr>
          <p:nvPr/>
        </p:nvSpPr>
        <p:spPr bwMode="auto">
          <a:xfrm>
            <a:off x="3510811" y="2824163"/>
            <a:ext cx="952368"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gn="l"/>
            <a:r>
              <a:rPr lang="en-US" sz="2400" u="sng">
                <a:effectLst>
                  <a:outerShdw blurRad="38100" dist="38100" dir="2700000" algn="tl">
                    <a:srgbClr val="000000"/>
                  </a:outerShdw>
                </a:effectLst>
                <a:latin typeface="Book Antiqua" pitchFamily="18" charset="0"/>
              </a:rPr>
              <a:t>Sales</a:t>
            </a:r>
          </a:p>
        </p:txBody>
      </p:sp>
      <p:sp>
        <p:nvSpPr>
          <p:cNvPr id="15" name="Text Box 128"/>
          <p:cNvSpPr txBox="1">
            <a:spLocks noChangeArrowheads="1"/>
          </p:cNvSpPr>
          <p:nvPr/>
        </p:nvSpPr>
        <p:spPr bwMode="auto">
          <a:xfrm>
            <a:off x="5745889" y="2824163"/>
            <a:ext cx="952368"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gn="l"/>
            <a:r>
              <a:rPr lang="en-US" sz="2400" u="sng">
                <a:effectLst>
                  <a:outerShdw blurRad="38100" dist="38100" dir="2700000" algn="tl">
                    <a:srgbClr val="000000"/>
                  </a:outerShdw>
                </a:effectLst>
                <a:latin typeface="Book Antiqua" pitchFamily="18" charset="0"/>
              </a:rPr>
              <a:t>Sales</a:t>
            </a: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733550" y="1225550"/>
            <a:ext cx="5600700" cy="4838700"/>
            <a:chOff x="1733550" y="1238250"/>
            <a:chExt cx="5600700" cy="4838700"/>
          </a:xfrm>
          <a:scene3d>
            <a:camera prst="orthographicFront">
              <a:rot lat="0" lon="0" rev="0"/>
            </a:camera>
            <a:lightRig rig="balanced" dir="t">
              <a:rot lat="0" lon="0" rev="8700000"/>
            </a:lightRig>
          </a:scene3d>
        </p:grpSpPr>
        <p:sp>
          <p:nvSpPr>
            <p:cNvPr id="156911" name="Rectangle 239"/>
            <p:cNvSpPr>
              <a:spLocks noChangeArrowheads="1"/>
            </p:cNvSpPr>
            <p:nvPr/>
          </p:nvSpPr>
          <p:spPr bwMode="auto">
            <a:xfrm>
              <a:off x="1733550" y="1238250"/>
              <a:ext cx="5600700" cy="48387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156912" name="Text Box 240"/>
            <p:cNvSpPr txBox="1">
              <a:spLocks noChangeArrowheads="1"/>
            </p:cNvSpPr>
            <p:nvPr/>
          </p:nvSpPr>
          <p:spPr bwMode="auto">
            <a:xfrm>
              <a:off x="2273300" y="1824038"/>
              <a:ext cx="622300" cy="410845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a:spAutoFit/>
            </a:bodyPr>
            <a:lstStyle/>
            <a:p>
              <a:r>
                <a:rPr lang="en-US" sz="2400" dirty="0">
                  <a:effectLst>
                    <a:outerShdw blurRad="38100" dist="38100" dir="2700000" algn="tl">
                      <a:srgbClr val="000000"/>
                    </a:outerShdw>
                  </a:effectLst>
                  <a:latin typeface="Book Antiqua" pitchFamily="18" charset="0"/>
                </a:rPr>
                <a:t>1</a:t>
              </a:r>
            </a:p>
            <a:p>
              <a:r>
                <a:rPr lang="en-US" sz="2400" dirty="0">
                  <a:effectLst>
                    <a:outerShdw blurRad="38100" dist="38100" dir="2700000" algn="tl">
                      <a:srgbClr val="000000"/>
                    </a:outerShdw>
                  </a:effectLst>
                  <a:latin typeface="Book Antiqua" pitchFamily="18" charset="0"/>
                </a:rPr>
                <a:t>2</a:t>
              </a:r>
            </a:p>
            <a:p>
              <a:r>
                <a:rPr lang="en-US" sz="2400" dirty="0">
                  <a:effectLst>
                    <a:outerShdw blurRad="38100" dist="38100" dir="2700000" algn="tl">
                      <a:srgbClr val="000000"/>
                    </a:outerShdw>
                  </a:effectLst>
                  <a:latin typeface="Book Antiqua" pitchFamily="18" charset="0"/>
                </a:rPr>
                <a:t>3</a:t>
              </a:r>
            </a:p>
            <a:p>
              <a:r>
                <a:rPr lang="en-US" sz="2400" dirty="0">
                  <a:effectLst>
                    <a:outerShdw blurRad="38100" dist="38100" dir="2700000" algn="tl">
                      <a:srgbClr val="000000"/>
                    </a:outerShdw>
                  </a:effectLst>
                  <a:latin typeface="Book Antiqua" pitchFamily="18" charset="0"/>
                </a:rPr>
                <a:t>4</a:t>
              </a:r>
            </a:p>
            <a:p>
              <a:r>
                <a:rPr lang="en-US" sz="2400" dirty="0">
                  <a:effectLst>
                    <a:outerShdw blurRad="38100" dist="38100" dir="2700000" algn="tl">
                      <a:srgbClr val="000000"/>
                    </a:outerShdw>
                  </a:effectLst>
                  <a:latin typeface="Book Antiqua" pitchFamily="18" charset="0"/>
                </a:rPr>
                <a:t>5</a:t>
              </a:r>
            </a:p>
            <a:p>
              <a:r>
                <a:rPr lang="en-US" sz="2400" dirty="0">
                  <a:effectLst>
                    <a:outerShdw blurRad="38100" dist="38100" dir="2700000" algn="tl">
                      <a:srgbClr val="000000"/>
                    </a:outerShdw>
                  </a:effectLst>
                  <a:latin typeface="Book Antiqua" pitchFamily="18" charset="0"/>
                </a:rPr>
                <a:t>6</a:t>
              </a:r>
            </a:p>
            <a:p>
              <a:r>
                <a:rPr lang="en-US" sz="2400" dirty="0">
                  <a:effectLst>
                    <a:outerShdw blurRad="38100" dist="38100" dir="2700000" algn="tl">
                      <a:srgbClr val="000000"/>
                    </a:outerShdw>
                  </a:effectLst>
                  <a:latin typeface="Book Antiqua" pitchFamily="18" charset="0"/>
                </a:rPr>
                <a:t>7</a:t>
              </a:r>
            </a:p>
            <a:p>
              <a:r>
                <a:rPr lang="en-US" sz="2400" dirty="0">
                  <a:effectLst>
                    <a:outerShdw blurRad="38100" dist="38100" dir="2700000" algn="tl">
                      <a:srgbClr val="000000"/>
                    </a:outerShdw>
                  </a:effectLst>
                  <a:latin typeface="Book Antiqua" pitchFamily="18" charset="0"/>
                </a:rPr>
                <a:t>8</a:t>
              </a:r>
            </a:p>
            <a:p>
              <a:r>
                <a:rPr lang="en-US" sz="2400" dirty="0">
                  <a:effectLst>
                    <a:outerShdw blurRad="38100" dist="38100" dir="2700000" algn="tl">
                      <a:srgbClr val="000000"/>
                    </a:outerShdw>
                  </a:effectLst>
                  <a:latin typeface="Book Antiqua" pitchFamily="18" charset="0"/>
                </a:rPr>
                <a:t>9</a:t>
              </a:r>
            </a:p>
            <a:p>
              <a:r>
                <a:rPr lang="en-US" sz="2400" dirty="0">
                  <a:effectLst>
                    <a:outerShdw blurRad="38100" dist="38100" dir="2700000" algn="tl">
                      <a:srgbClr val="000000"/>
                    </a:outerShdw>
                  </a:effectLst>
                  <a:latin typeface="Book Antiqua" pitchFamily="18" charset="0"/>
                </a:rPr>
                <a:t>10</a:t>
              </a:r>
            </a:p>
            <a:p>
              <a:r>
                <a:rPr lang="en-US" sz="2400" dirty="0">
                  <a:effectLst>
                    <a:outerShdw blurRad="38100" dist="38100" dir="2700000" algn="tl">
                      <a:srgbClr val="000000"/>
                    </a:outerShdw>
                  </a:effectLst>
                  <a:latin typeface="Book Antiqua" pitchFamily="18" charset="0"/>
                </a:rPr>
                <a:t>11</a:t>
              </a:r>
            </a:p>
          </p:txBody>
        </p:sp>
        <p:sp>
          <p:nvSpPr>
            <p:cNvPr id="156913" name="Text Box 241"/>
            <p:cNvSpPr txBox="1">
              <a:spLocks noChangeArrowheads="1"/>
            </p:cNvSpPr>
            <p:nvPr/>
          </p:nvSpPr>
          <p:spPr bwMode="auto">
            <a:xfrm>
              <a:off x="3511550" y="1824038"/>
              <a:ext cx="641350" cy="374332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130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130</a:t>
              </a:r>
            </a:p>
          </p:txBody>
        </p:sp>
        <p:sp>
          <p:nvSpPr>
            <p:cNvPr id="156920" name="Text Box 248"/>
            <p:cNvSpPr txBox="1">
              <a:spLocks noChangeArrowheads="1"/>
            </p:cNvSpPr>
            <p:nvPr/>
          </p:nvSpPr>
          <p:spPr bwMode="auto">
            <a:xfrm>
              <a:off x="2047875" y="1328738"/>
              <a:ext cx="950913"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56921" name="Text Box 249"/>
            <p:cNvSpPr txBox="1">
              <a:spLocks noChangeArrowheads="1"/>
            </p:cNvSpPr>
            <p:nvPr/>
          </p:nvSpPr>
          <p:spPr bwMode="auto">
            <a:xfrm>
              <a:off x="3387725" y="132873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Sales</a:t>
              </a:r>
            </a:p>
          </p:txBody>
        </p:sp>
      </p:grpSp>
      <p:sp>
        <p:nvSpPr>
          <p:cNvPr id="156804" name="Rectangle 13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Moving Average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156917" name="Text Box 245"/>
          <p:cNvSpPr txBox="1">
            <a:spLocks noChangeArrowheads="1"/>
          </p:cNvSpPr>
          <p:nvPr/>
        </p:nvSpPr>
        <p:spPr bwMode="auto">
          <a:xfrm>
            <a:off x="5205413" y="3643313"/>
            <a:ext cx="869950" cy="2282825"/>
          </a:xfrm>
          <a:prstGeom prst="rect">
            <a:avLst/>
          </a:prstGeom>
          <a:noFill/>
          <a:ln w="12700">
            <a:noFill/>
            <a:miter lim="800000"/>
            <a:headEnd type="none" w="sm" len="sm"/>
            <a:tailEnd type="none" w="sm" len="sm"/>
          </a:ln>
          <a:effectLst/>
        </p:spPr>
        <p:txBody>
          <a:bodyPr wrap="none">
            <a:spAutoFit/>
          </a:bodyPr>
          <a:lstStyle/>
          <a:p>
            <a:r>
              <a:rPr lang="en-US" sz="2400">
                <a:effectLst>
                  <a:outerShdw blurRad="38100" dist="38100" dir="2700000" algn="tl">
                    <a:srgbClr val="000000"/>
                  </a:outerShdw>
                </a:effectLst>
                <a:latin typeface="Book Antiqua" pitchFamily="18" charset="0"/>
              </a:rPr>
              <a:t>123.3</a:t>
            </a:r>
          </a:p>
          <a:p>
            <a:r>
              <a:rPr lang="en-US" sz="2400">
                <a:effectLst>
                  <a:outerShdw blurRad="38100" dist="38100" dir="2700000" algn="tl">
                    <a:srgbClr val="000000"/>
                  </a:outerShdw>
                </a:effectLst>
                <a:latin typeface="Book Antiqua" pitchFamily="18" charset="0"/>
              </a:rPr>
              <a:t>121.7</a:t>
            </a:r>
          </a:p>
          <a:p>
            <a:r>
              <a:rPr lang="en-US" sz="2400">
                <a:effectLst>
                  <a:outerShdw blurRad="38100" dist="38100" dir="2700000" algn="tl">
                    <a:srgbClr val="000000"/>
                  </a:outerShdw>
                </a:effectLst>
                <a:latin typeface="Book Antiqua" pitchFamily="18" charset="0"/>
              </a:rPr>
              <a:t>125.0</a:t>
            </a:r>
          </a:p>
          <a:p>
            <a:r>
              <a:rPr lang="en-US" sz="2400">
                <a:effectLst>
                  <a:outerShdw blurRad="38100" dist="38100" dir="2700000" algn="tl">
                    <a:srgbClr val="000000"/>
                  </a:outerShdw>
                </a:effectLst>
                <a:latin typeface="Book Antiqua" pitchFamily="18" charset="0"/>
              </a:rPr>
              <a:t>121.7</a:t>
            </a:r>
          </a:p>
          <a:p>
            <a:r>
              <a:rPr lang="en-US" sz="2400">
                <a:effectLst>
                  <a:outerShdw blurRad="38100" dist="38100" dir="2700000" algn="tl">
                    <a:srgbClr val="000000"/>
                  </a:outerShdw>
                </a:effectLst>
                <a:latin typeface="Book Antiqua" pitchFamily="18" charset="0"/>
              </a:rPr>
              <a:t>118.3</a:t>
            </a:r>
          </a:p>
          <a:p>
            <a:r>
              <a:rPr lang="en-US" sz="2400">
                <a:effectLst>
                  <a:outerShdw blurRad="38100" dist="38100" dir="2700000" algn="tl">
                    <a:srgbClr val="000000"/>
                  </a:outerShdw>
                </a:effectLst>
                <a:latin typeface="Book Antiqua" pitchFamily="18" charset="0"/>
              </a:rPr>
              <a:t>118.3</a:t>
            </a:r>
          </a:p>
        </p:txBody>
      </p:sp>
      <p:sp>
        <p:nvSpPr>
          <p:cNvPr id="156918" name="Text Box 246"/>
          <p:cNvSpPr txBox="1">
            <a:spLocks noChangeArrowheads="1"/>
          </p:cNvSpPr>
          <p:nvPr/>
        </p:nvSpPr>
        <p:spPr bwMode="auto">
          <a:xfrm>
            <a:off x="5214938" y="2909888"/>
            <a:ext cx="869950" cy="457200"/>
          </a:xfrm>
          <a:prstGeom prst="rect">
            <a:avLst/>
          </a:prstGeom>
          <a:noFill/>
          <a:ln w="12700">
            <a:noFill/>
            <a:miter lim="800000"/>
            <a:headEnd type="none" w="sm" len="sm"/>
            <a:tailEnd type="none" w="sm" len="sm"/>
          </a:ln>
          <a:effectLst/>
        </p:spPr>
        <p:txBody>
          <a:bodyPr wrap="none">
            <a:spAutoFit/>
          </a:bodyPr>
          <a:lstStyle/>
          <a:p>
            <a:r>
              <a:rPr lang="en-US" sz="2400" dirty="0">
                <a:effectLst>
                  <a:outerShdw blurRad="38100" dist="38100" dir="2700000" algn="tl">
                    <a:srgbClr val="000000"/>
                  </a:outerShdw>
                </a:effectLst>
                <a:latin typeface="Book Antiqua" pitchFamily="18" charset="0"/>
              </a:rPr>
              <a:t>116.7</a:t>
            </a:r>
          </a:p>
        </p:txBody>
      </p:sp>
      <p:sp>
        <p:nvSpPr>
          <p:cNvPr id="156919" name="Text Box 247"/>
          <p:cNvSpPr txBox="1">
            <a:spLocks noChangeArrowheads="1"/>
          </p:cNvSpPr>
          <p:nvPr/>
        </p:nvSpPr>
        <p:spPr bwMode="auto">
          <a:xfrm>
            <a:off x="5205413" y="3281363"/>
            <a:ext cx="869950" cy="457200"/>
          </a:xfrm>
          <a:prstGeom prst="rect">
            <a:avLst/>
          </a:prstGeom>
          <a:noFill/>
          <a:ln w="12700">
            <a:noFill/>
            <a:miter lim="800000"/>
            <a:headEnd type="none" w="sm" len="sm"/>
            <a:tailEnd type="none" w="sm" len="sm"/>
          </a:ln>
          <a:effectLst/>
        </p:spPr>
        <p:txBody>
          <a:bodyPr wrap="none">
            <a:spAutoFit/>
          </a:bodyPr>
          <a:lstStyle/>
          <a:p>
            <a:r>
              <a:rPr lang="en-US" sz="2400" dirty="0">
                <a:effectLst>
                  <a:outerShdw blurRad="38100" dist="38100" dir="2700000" algn="tl">
                    <a:srgbClr val="000000"/>
                  </a:outerShdw>
                </a:effectLst>
                <a:latin typeface="Book Antiqua" pitchFamily="18" charset="0"/>
              </a:rPr>
              <a:t>120.0</a:t>
            </a:r>
          </a:p>
        </p:txBody>
      </p:sp>
      <p:sp>
        <p:nvSpPr>
          <p:cNvPr id="156922" name="Text Box 250"/>
          <p:cNvSpPr txBox="1">
            <a:spLocks noChangeArrowheads="1"/>
          </p:cNvSpPr>
          <p:nvPr/>
        </p:nvSpPr>
        <p:spPr bwMode="auto">
          <a:xfrm>
            <a:off x="4624388" y="1328738"/>
            <a:ext cx="2076210" cy="461665"/>
          </a:xfrm>
          <a:prstGeom prst="rect">
            <a:avLst/>
          </a:prstGeom>
          <a:noFill/>
          <a:ln w="12700">
            <a:noFill/>
            <a:miter lim="800000"/>
            <a:headEnd type="none" w="sm" len="sm"/>
            <a:tailEnd type="none" w="sm" len="sm"/>
          </a:ln>
          <a:effectLst/>
        </p:spPr>
        <p:txBody>
          <a:bodyPr wrap="none">
            <a:spAutoFit/>
          </a:bodyPr>
          <a:lstStyle/>
          <a:p>
            <a:r>
              <a:rPr lang="en-US" sz="2400" u="sng" dirty="0" smtClean="0">
                <a:effectLst>
                  <a:outerShdw blurRad="38100" dist="38100" dir="2700000" algn="tl">
                    <a:srgbClr val="000000"/>
                  </a:outerShdw>
                </a:effectLst>
                <a:latin typeface="Book Antiqua" pitchFamily="18" charset="0"/>
              </a:rPr>
              <a:t>3MA Forecast</a:t>
            </a:r>
            <a:endParaRPr lang="en-US" sz="2400" u="sng" dirty="0">
              <a:effectLst>
                <a:outerShdw blurRad="38100" dist="38100" dir="2700000" algn="tl">
                  <a:srgbClr val="000000"/>
                </a:outerShdw>
              </a:effectLst>
              <a:latin typeface="Book Antiqua" pitchFamily="18" charset="0"/>
            </a:endParaRPr>
          </a:p>
        </p:txBody>
      </p:sp>
      <p:sp>
        <p:nvSpPr>
          <p:cNvPr id="156925" name="AutoShape 253"/>
          <p:cNvSpPr>
            <a:spLocks noChangeArrowheads="1"/>
          </p:cNvSpPr>
          <p:nvPr/>
        </p:nvSpPr>
        <p:spPr bwMode="auto">
          <a:xfrm>
            <a:off x="5981701" y="2095500"/>
            <a:ext cx="2705099" cy="428625"/>
          </a:xfrm>
          <a:prstGeom prst="wedgeRoundRectCallout">
            <a:avLst>
              <a:gd name="adj1" fmla="val -47583"/>
              <a:gd name="adj2" fmla="val 160597"/>
              <a:gd name="adj3" fmla="val 16667"/>
            </a:avLst>
          </a:prstGeom>
          <a:gradFill rotWithShape="0">
            <a:gsLst>
              <a:gs pos="0">
                <a:srgbClr val="B2B2B2"/>
              </a:gs>
              <a:gs pos="100000">
                <a:srgbClr val="B2B2B2">
                  <a:gamma/>
                  <a:shade val="46275"/>
                  <a:invGamma/>
                </a:srgbClr>
              </a:gs>
            </a:gsLst>
            <a:path path="rect">
              <a:fillToRect l="50000" t="50000" r="50000" b="50000"/>
            </a:path>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dirty="0">
                <a:effectLst>
                  <a:outerShdw blurRad="38100" dist="38100" dir="2700000" algn="tl">
                    <a:srgbClr val="000000"/>
                  </a:outerShdw>
                </a:effectLst>
                <a:latin typeface="Book Antiqua" pitchFamily="18" charset="0"/>
              </a:rPr>
              <a:t>(110 + 115 + 125)/3</a:t>
            </a:r>
          </a:p>
        </p:txBody>
      </p:sp>
      <p:sp>
        <p:nvSpPr>
          <p:cNvPr id="156926" name="AutoShape 254"/>
          <p:cNvSpPr>
            <a:spLocks/>
          </p:cNvSpPr>
          <p:nvPr/>
        </p:nvSpPr>
        <p:spPr bwMode="auto">
          <a:xfrm>
            <a:off x="4152900" y="1885950"/>
            <a:ext cx="495300" cy="1085850"/>
          </a:xfrm>
          <a:prstGeom prst="rightBrace">
            <a:avLst>
              <a:gd name="adj1" fmla="val 18269"/>
              <a:gd name="adj2" fmla="val 78815"/>
            </a:avLst>
          </a:prstGeom>
          <a:noFill/>
          <a:ln w="12700">
            <a:solidFill>
              <a:schemeClr val="tx1"/>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56927" name="AutoShape 255"/>
          <p:cNvSpPr>
            <a:spLocks/>
          </p:cNvSpPr>
          <p:nvPr/>
        </p:nvSpPr>
        <p:spPr bwMode="auto">
          <a:xfrm>
            <a:off x="4152900" y="2247900"/>
            <a:ext cx="361950" cy="1085850"/>
          </a:xfrm>
          <a:prstGeom prst="rightBrace">
            <a:avLst>
              <a:gd name="adj1" fmla="val 25000"/>
              <a:gd name="adj2" fmla="val 78815"/>
            </a:avLst>
          </a:prstGeom>
          <a:noFill/>
          <a:ln w="12700">
            <a:solidFill>
              <a:schemeClr val="tx1"/>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56929" name="Line 257"/>
          <p:cNvSpPr>
            <a:spLocks noChangeShapeType="1"/>
          </p:cNvSpPr>
          <p:nvPr/>
        </p:nvSpPr>
        <p:spPr bwMode="auto">
          <a:xfrm>
            <a:off x="4676775" y="2762250"/>
            <a:ext cx="533400" cy="247650"/>
          </a:xfrm>
          <a:prstGeom prst="line">
            <a:avLst/>
          </a:prstGeom>
          <a:noFill/>
          <a:ln w="12700">
            <a:solidFill>
              <a:schemeClr val="tx1"/>
            </a:solidFill>
            <a:round/>
            <a:headEnd type="none" w="sm" len="sm"/>
            <a:tailEnd type="triangle" w="med" len="med"/>
          </a:ln>
          <a:effectLst>
            <a:outerShdw dist="17961" dir="2700000" algn="ctr" rotWithShape="0">
              <a:srgbClr val="000000"/>
            </a:outerShdw>
          </a:effectLst>
        </p:spPr>
        <p:txBody>
          <a:bodyPr/>
          <a:lstStyle/>
          <a:p>
            <a:endParaRPr lang="en-US"/>
          </a:p>
        </p:txBody>
      </p:sp>
      <p:sp>
        <p:nvSpPr>
          <p:cNvPr id="156930" name="Line 258"/>
          <p:cNvSpPr>
            <a:spLocks noChangeShapeType="1"/>
          </p:cNvSpPr>
          <p:nvPr/>
        </p:nvSpPr>
        <p:spPr bwMode="auto">
          <a:xfrm>
            <a:off x="4552950" y="3143250"/>
            <a:ext cx="657225" cy="304800"/>
          </a:xfrm>
          <a:prstGeom prst="line">
            <a:avLst/>
          </a:prstGeom>
          <a:noFill/>
          <a:ln w="12700">
            <a:solidFill>
              <a:schemeClr val="tx1"/>
            </a:solidFill>
            <a:round/>
            <a:headEnd type="none" w="sm" len="sm"/>
            <a:tailEnd type="triangle" w="med" len="med"/>
          </a:ln>
          <a:effectLst>
            <a:outerShdw dist="17961" dir="2700000" algn="ctr" rotWithShape="0">
              <a:srgbClr val="000000"/>
            </a:outerShdw>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3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Moving Average</a:t>
            </a:r>
            <a:endParaRPr lang="en-US" sz="2800" dirty="0">
              <a:solidFill>
                <a:srgbClr val="66FFFF"/>
              </a:solidFill>
              <a:effectLst>
                <a:outerShdw blurRad="38100" dist="38100" dir="2700000" algn="tl">
                  <a:srgbClr val="000000"/>
                </a:outerShdw>
              </a:effectLst>
              <a:latin typeface="Book Antiqua" pitchFamily="18" charset="0"/>
            </a:endParaRPr>
          </a:p>
        </p:txBody>
      </p:sp>
      <p:grpSp>
        <p:nvGrpSpPr>
          <p:cNvPr id="42" name="Group 41"/>
          <p:cNvGrpSpPr/>
          <p:nvPr/>
        </p:nvGrpSpPr>
        <p:grpSpPr>
          <a:xfrm>
            <a:off x="279400" y="838200"/>
            <a:ext cx="8540749" cy="5238750"/>
            <a:chOff x="428624" y="838200"/>
            <a:chExt cx="8353425" cy="5238750"/>
          </a:xfrm>
          <a:scene3d>
            <a:camera prst="orthographicFront">
              <a:rot lat="0" lon="0" rev="0"/>
            </a:camera>
            <a:lightRig rig="balanced" dir="t">
              <a:rot lat="0" lon="0" rev="8700000"/>
            </a:lightRig>
          </a:scene3d>
        </p:grpSpPr>
        <p:sp>
          <p:nvSpPr>
            <p:cNvPr id="2" name="Rectangle 239"/>
            <p:cNvSpPr>
              <a:spLocks noChangeArrowheads="1"/>
            </p:cNvSpPr>
            <p:nvPr/>
          </p:nvSpPr>
          <p:spPr bwMode="auto">
            <a:xfrm>
              <a:off x="428624" y="838200"/>
              <a:ext cx="8353425" cy="5238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5" name="Text Box 240"/>
            <p:cNvSpPr txBox="1">
              <a:spLocks noChangeArrowheads="1"/>
            </p:cNvSpPr>
            <p:nvPr/>
          </p:nvSpPr>
          <p:spPr bwMode="auto">
            <a:xfrm>
              <a:off x="692150" y="1824038"/>
              <a:ext cx="622300" cy="378565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a:spAutoFit/>
            </a:bodyPr>
            <a:lstStyle/>
            <a:p>
              <a:r>
                <a:rPr lang="en-US" sz="2400" dirty="0">
                  <a:effectLst>
                    <a:outerShdw blurRad="38100" dist="38100" dir="2700000" algn="tl">
                      <a:srgbClr val="000000"/>
                    </a:outerShdw>
                  </a:effectLst>
                  <a:latin typeface="Book Antiqua" pitchFamily="18" charset="0"/>
                </a:rPr>
                <a:t>1</a:t>
              </a:r>
            </a:p>
            <a:p>
              <a:r>
                <a:rPr lang="en-US" sz="2400" dirty="0">
                  <a:effectLst>
                    <a:outerShdw blurRad="38100" dist="38100" dir="2700000" algn="tl">
                      <a:srgbClr val="000000"/>
                    </a:outerShdw>
                  </a:effectLst>
                  <a:latin typeface="Book Antiqua" pitchFamily="18" charset="0"/>
                </a:rPr>
                <a:t>2</a:t>
              </a:r>
            </a:p>
            <a:p>
              <a:r>
                <a:rPr lang="en-US" sz="2400" dirty="0">
                  <a:effectLst>
                    <a:outerShdw blurRad="38100" dist="38100" dir="2700000" algn="tl">
                      <a:srgbClr val="000000"/>
                    </a:outerShdw>
                  </a:effectLst>
                  <a:latin typeface="Book Antiqua" pitchFamily="18" charset="0"/>
                </a:rPr>
                <a:t>3</a:t>
              </a:r>
            </a:p>
            <a:p>
              <a:r>
                <a:rPr lang="en-US" sz="2400" dirty="0">
                  <a:effectLst>
                    <a:outerShdw blurRad="38100" dist="38100" dir="2700000" algn="tl">
                      <a:srgbClr val="000000"/>
                    </a:outerShdw>
                  </a:effectLst>
                  <a:latin typeface="Book Antiqua" pitchFamily="18" charset="0"/>
                </a:rPr>
                <a:t>4</a:t>
              </a:r>
            </a:p>
            <a:p>
              <a:r>
                <a:rPr lang="en-US" sz="2400" dirty="0">
                  <a:effectLst>
                    <a:outerShdw blurRad="38100" dist="38100" dir="2700000" algn="tl">
                      <a:srgbClr val="000000"/>
                    </a:outerShdw>
                  </a:effectLst>
                  <a:latin typeface="Book Antiqua" pitchFamily="18" charset="0"/>
                </a:rPr>
                <a:t>5</a:t>
              </a:r>
            </a:p>
            <a:p>
              <a:r>
                <a:rPr lang="en-US" sz="2400" dirty="0">
                  <a:effectLst>
                    <a:outerShdw blurRad="38100" dist="38100" dir="2700000" algn="tl">
                      <a:srgbClr val="000000"/>
                    </a:outerShdw>
                  </a:effectLst>
                  <a:latin typeface="Book Antiqua" pitchFamily="18" charset="0"/>
                </a:rPr>
                <a:t>6</a:t>
              </a:r>
            </a:p>
            <a:p>
              <a:r>
                <a:rPr lang="en-US" sz="2400" dirty="0">
                  <a:effectLst>
                    <a:outerShdw blurRad="38100" dist="38100" dir="2700000" algn="tl">
                      <a:srgbClr val="000000"/>
                    </a:outerShdw>
                  </a:effectLst>
                  <a:latin typeface="Book Antiqua" pitchFamily="18" charset="0"/>
                </a:rPr>
                <a:t>7</a:t>
              </a:r>
            </a:p>
            <a:p>
              <a:r>
                <a:rPr lang="en-US" sz="2400" dirty="0">
                  <a:effectLst>
                    <a:outerShdw blurRad="38100" dist="38100" dir="2700000" algn="tl">
                      <a:srgbClr val="000000"/>
                    </a:outerShdw>
                  </a:effectLst>
                  <a:latin typeface="Book Antiqua" pitchFamily="18" charset="0"/>
                </a:rPr>
                <a:t>8</a:t>
              </a:r>
            </a:p>
            <a:p>
              <a:r>
                <a:rPr lang="en-US" sz="2400" dirty="0">
                  <a:effectLst>
                    <a:outerShdw blurRad="38100" dist="38100" dir="2700000" algn="tl">
                      <a:srgbClr val="000000"/>
                    </a:outerShdw>
                  </a:effectLst>
                  <a:latin typeface="Book Antiqua" pitchFamily="18" charset="0"/>
                </a:rPr>
                <a:t>9</a:t>
              </a:r>
            </a:p>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6" name="Text Box 241"/>
            <p:cNvSpPr txBox="1">
              <a:spLocks noChangeArrowheads="1"/>
            </p:cNvSpPr>
            <p:nvPr/>
          </p:nvSpPr>
          <p:spPr bwMode="auto">
            <a:xfrm>
              <a:off x="1568450" y="1824038"/>
              <a:ext cx="641350" cy="374332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130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130</a:t>
              </a:r>
            </a:p>
          </p:txBody>
        </p:sp>
        <p:sp>
          <p:nvSpPr>
            <p:cNvPr id="7" name="Text Box 245"/>
            <p:cNvSpPr txBox="1">
              <a:spLocks noChangeArrowheads="1"/>
            </p:cNvSpPr>
            <p:nvPr/>
          </p:nvSpPr>
          <p:spPr bwMode="auto">
            <a:xfrm>
              <a:off x="2586038" y="3643313"/>
              <a:ext cx="877163" cy="193899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123.3</a:t>
              </a:r>
            </a:p>
            <a:p>
              <a:r>
                <a:rPr lang="en-US" sz="2400" dirty="0">
                  <a:effectLst>
                    <a:outerShdw blurRad="38100" dist="38100" dir="2700000" algn="tl">
                      <a:srgbClr val="000000"/>
                    </a:outerShdw>
                  </a:effectLst>
                  <a:latin typeface="Book Antiqua" pitchFamily="18" charset="0"/>
                </a:rPr>
                <a:t>121.7</a:t>
              </a:r>
            </a:p>
            <a:p>
              <a:r>
                <a:rPr lang="en-US" sz="2400" dirty="0">
                  <a:effectLst>
                    <a:outerShdw blurRad="38100" dist="38100" dir="2700000" algn="tl">
                      <a:srgbClr val="000000"/>
                    </a:outerShdw>
                  </a:effectLst>
                  <a:latin typeface="Book Antiqua" pitchFamily="18" charset="0"/>
                </a:rPr>
                <a:t>125.0</a:t>
              </a:r>
            </a:p>
            <a:p>
              <a:r>
                <a:rPr lang="en-US" sz="2400" dirty="0">
                  <a:effectLst>
                    <a:outerShdw blurRad="38100" dist="38100" dir="2700000" algn="tl">
                      <a:srgbClr val="000000"/>
                    </a:outerShdw>
                  </a:effectLst>
                  <a:latin typeface="Book Antiqua" pitchFamily="18" charset="0"/>
                </a:rPr>
                <a:t>121.7</a:t>
              </a:r>
            </a:p>
            <a:p>
              <a:r>
                <a:rPr lang="en-US" sz="2400" dirty="0" smtClean="0">
                  <a:effectLst>
                    <a:outerShdw blurRad="38100" dist="38100" dir="2700000" algn="tl">
                      <a:srgbClr val="000000"/>
                    </a:outerShdw>
                  </a:effectLst>
                  <a:latin typeface="Book Antiqua" pitchFamily="18" charset="0"/>
                </a:rPr>
                <a:t>118.3</a:t>
              </a:r>
              <a:endParaRPr lang="en-US" sz="2400" dirty="0">
                <a:effectLst>
                  <a:outerShdw blurRad="38100" dist="38100" dir="2700000" algn="tl">
                    <a:srgbClr val="000000"/>
                  </a:outerShdw>
                </a:effectLst>
                <a:latin typeface="Book Antiqua" pitchFamily="18" charset="0"/>
              </a:endParaRPr>
            </a:p>
          </p:txBody>
        </p:sp>
        <p:sp>
          <p:nvSpPr>
            <p:cNvPr id="8" name="Text Box 246"/>
            <p:cNvSpPr txBox="1">
              <a:spLocks noChangeArrowheads="1"/>
            </p:cNvSpPr>
            <p:nvPr/>
          </p:nvSpPr>
          <p:spPr bwMode="auto">
            <a:xfrm>
              <a:off x="2595563" y="2909888"/>
              <a:ext cx="869950"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116.7</a:t>
              </a:r>
            </a:p>
          </p:txBody>
        </p:sp>
        <p:sp>
          <p:nvSpPr>
            <p:cNvPr id="9" name="Text Box 247"/>
            <p:cNvSpPr txBox="1">
              <a:spLocks noChangeArrowheads="1"/>
            </p:cNvSpPr>
            <p:nvPr/>
          </p:nvSpPr>
          <p:spPr bwMode="auto">
            <a:xfrm>
              <a:off x="2586038" y="3281363"/>
              <a:ext cx="869950"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120.0</a:t>
              </a:r>
            </a:p>
          </p:txBody>
        </p:sp>
        <p:sp>
          <p:nvSpPr>
            <p:cNvPr id="10" name="Text Box 248"/>
            <p:cNvSpPr txBox="1">
              <a:spLocks noChangeArrowheads="1"/>
            </p:cNvSpPr>
            <p:nvPr/>
          </p:nvSpPr>
          <p:spPr bwMode="auto">
            <a:xfrm>
              <a:off x="495300" y="1328738"/>
              <a:ext cx="950913"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1" name="Text Box 249"/>
            <p:cNvSpPr txBox="1">
              <a:spLocks noChangeArrowheads="1"/>
            </p:cNvSpPr>
            <p:nvPr/>
          </p:nvSpPr>
          <p:spPr bwMode="auto">
            <a:xfrm>
              <a:off x="1444625" y="132873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Sales</a:t>
              </a:r>
            </a:p>
          </p:txBody>
        </p:sp>
        <p:sp>
          <p:nvSpPr>
            <p:cNvPr id="12" name="Text Box 250"/>
            <p:cNvSpPr txBox="1">
              <a:spLocks noChangeArrowheads="1"/>
            </p:cNvSpPr>
            <p:nvPr/>
          </p:nvSpPr>
          <p:spPr bwMode="auto">
            <a:xfrm>
              <a:off x="2309813" y="966788"/>
              <a:ext cx="1391727" cy="830997"/>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3MA</a:t>
              </a:r>
            </a:p>
            <a:p>
              <a:r>
                <a:rPr lang="en-US" sz="2400" u="sng" dirty="0" smtClean="0">
                  <a:effectLst>
                    <a:outerShdw blurRad="38100" dist="38100" dir="2700000" algn="tl">
                      <a:srgbClr val="000000"/>
                    </a:outerShdw>
                  </a:effectLst>
                  <a:latin typeface="Book Antiqua" pitchFamily="18" charset="0"/>
                </a:rPr>
                <a:t> Forecast</a:t>
              </a:r>
              <a:endParaRPr lang="en-US" sz="2400" u="sng" dirty="0">
                <a:effectLst>
                  <a:outerShdw blurRad="38100" dist="38100" dir="2700000" algn="tl">
                    <a:srgbClr val="000000"/>
                  </a:outerShdw>
                </a:effectLst>
                <a:latin typeface="Book Antiqua" pitchFamily="18" charset="0"/>
              </a:endParaRPr>
            </a:p>
          </p:txBody>
        </p:sp>
      </p:grpSp>
      <p:sp>
        <p:nvSpPr>
          <p:cNvPr id="19" name="Rectangle 238"/>
          <p:cNvSpPr>
            <a:spLocks noChangeArrowheads="1"/>
          </p:cNvSpPr>
          <p:nvPr/>
        </p:nvSpPr>
        <p:spPr bwMode="auto">
          <a:xfrm>
            <a:off x="3962400" y="5505450"/>
            <a:ext cx="676275"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0" name="Text Box 245"/>
          <p:cNvSpPr txBox="1">
            <a:spLocks noChangeArrowheads="1"/>
          </p:cNvSpPr>
          <p:nvPr/>
        </p:nvSpPr>
        <p:spPr bwMode="auto">
          <a:xfrm>
            <a:off x="3786188" y="3643313"/>
            <a:ext cx="877163"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-3.3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6.6</a:t>
            </a:r>
            <a:endParaRPr lang="en-US" sz="2400" dirty="0">
              <a:effectLst>
                <a:outerShdw blurRad="38100" dist="38100" dir="2700000" algn="tl">
                  <a:srgbClr val="000000"/>
                </a:outerShdw>
              </a:effectLst>
              <a:latin typeface="Book Antiqua" pitchFamily="18" charset="0"/>
            </a:endParaRPr>
          </a:p>
        </p:txBody>
      </p:sp>
      <p:sp>
        <p:nvSpPr>
          <p:cNvPr id="21" name="Text Box 246"/>
          <p:cNvSpPr txBox="1">
            <a:spLocks noChangeArrowheads="1"/>
          </p:cNvSpPr>
          <p:nvPr/>
        </p:nvSpPr>
        <p:spPr bwMode="auto">
          <a:xfrm>
            <a:off x="4071938" y="2909888"/>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3.3</a:t>
            </a:r>
            <a:endParaRPr lang="en-US" sz="2400" dirty="0">
              <a:effectLst>
                <a:outerShdw blurRad="38100" dist="38100" dir="2700000" algn="tl">
                  <a:srgbClr val="000000"/>
                </a:outerShdw>
              </a:effectLst>
              <a:latin typeface="Book Antiqua" pitchFamily="18" charset="0"/>
            </a:endParaRPr>
          </a:p>
        </p:txBody>
      </p:sp>
      <p:sp>
        <p:nvSpPr>
          <p:cNvPr id="22" name="Text Box 247"/>
          <p:cNvSpPr txBox="1">
            <a:spLocks noChangeArrowheads="1"/>
          </p:cNvSpPr>
          <p:nvPr/>
        </p:nvSpPr>
        <p:spPr bwMode="auto">
          <a:xfrm>
            <a:off x="4062413" y="3281363"/>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5.0</a:t>
            </a:r>
            <a:endParaRPr lang="en-US" sz="2400" dirty="0">
              <a:effectLst>
                <a:outerShdw blurRad="38100" dist="38100" dir="2700000" algn="tl">
                  <a:srgbClr val="000000"/>
                </a:outerShdw>
              </a:effectLst>
              <a:latin typeface="Book Antiqua" pitchFamily="18" charset="0"/>
            </a:endParaRPr>
          </a:p>
        </p:txBody>
      </p:sp>
      <p:sp>
        <p:nvSpPr>
          <p:cNvPr id="23" name="Text Box 250"/>
          <p:cNvSpPr txBox="1">
            <a:spLocks noChangeArrowheads="1"/>
          </p:cNvSpPr>
          <p:nvPr/>
        </p:nvSpPr>
        <p:spPr bwMode="auto">
          <a:xfrm>
            <a:off x="3652838" y="966788"/>
            <a:ext cx="131478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Forecast</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26" name="Text Box 250"/>
          <p:cNvSpPr txBox="1">
            <a:spLocks noChangeArrowheads="1"/>
          </p:cNvSpPr>
          <p:nvPr/>
        </p:nvSpPr>
        <p:spPr bwMode="auto">
          <a:xfrm>
            <a:off x="4948238" y="966788"/>
            <a:ext cx="141577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Absolute</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27" name="Text Box 250"/>
          <p:cNvSpPr txBox="1">
            <a:spLocks noChangeArrowheads="1"/>
          </p:cNvSpPr>
          <p:nvPr/>
        </p:nvSpPr>
        <p:spPr bwMode="auto">
          <a:xfrm>
            <a:off x="6357938" y="966788"/>
            <a:ext cx="1316386"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Squared</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28" name="Rectangle 238"/>
          <p:cNvSpPr>
            <a:spLocks noChangeArrowheads="1"/>
          </p:cNvSpPr>
          <p:nvPr/>
        </p:nvSpPr>
        <p:spPr bwMode="auto">
          <a:xfrm>
            <a:off x="5324475" y="5505450"/>
            <a:ext cx="752475"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9" name="Text Box 245"/>
          <p:cNvSpPr txBox="1">
            <a:spLocks noChangeArrowheads="1"/>
          </p:cNvSpPr>
          <p:nvPr/>
        </p:nvSpPr>
        <p:spPr bwMode="auto">
          <a:xfrm>
            <a:off x="5195888" y="3643313"/>
            <a:ext cx="877163"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3.3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53.3</a:t>
            </a:r>
            <a:endParaRPr lang="en-US" sz="2400" dirty="0">
              <a:effectLst>
                <a:outerShdw blurRad="38100" dist="38100" dir="2700000" algn="tl">
                  <a:srgbClr val="000000"/>
                </a:outerShdw>
              </a:effectLst>
              <a:latin typeface="Book Antiqua" pitchFamily="18" charset="0"/>
            </a:endParaRPr>
          </a:p>
        </p:txBody>
      </p:sp>
      <p:sp>
        <p:nvSpPr>
          <p:cNvPr id="30" name="Text Box 246"/>
          <p:cNvSpPr txBox="1">
            <a:spLocks noChangeArrowheads="1"/>
          </p:cNvSpPr>
          <p:nvPr/>
        </p:nvSpPr>
        <p:spPr bwMode="auto">
          <a:xfrm>
            <a:off x="5481638" y="2909888"/>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3.3</a:t>
            </a:r>
            <a:endParaRPr lang="en-US" sz="2400" dirty="0">
              <a:effectLst>
                <a:outerShdw blurRad="38100" dist="38100" dir="2700000" algn="tl">
                  <a:srgbClr val="000000"/>
                </a:outerShdw>
              </a:effectLst>
              <a:latin typeface="Book Antiqua" pitchFamily="18" charset="0"/>
            </a:endParaRPr>
          </a:p>
        </p:txBody>
      </p:sp>
      <p:sp>
        <p:nvSpPr>
          <p:cNvPr id="31" name="Text Box 247"/>
          <p:cNvSpPr txBox="1">
            <a:spLocks noChangeArrowheads="1"/>
          </p:cNvSpPr>
          <p:nvPr/>
        </p:nvSpPr>
        <p:spPr bwMode="auto">
          <a:xfrm>
            <a:off x="5491163" y="3281363"/>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5.0</a:t>
            </a:r>
            <a:endParaRPr lang="en-US" sz="2400" dirty="0">
              <a:effectLst>
                <a:outerShdw blurRad="38100" dist="38100" dir="2700000" algn="tl">
                  <a:srgbClr val="000000"/>
                </a:outerShdw>
              </a:effectLst>
              <a:latin typeface="Book Antiqua" pitchFamily="18" charset="0"/>
            </a:endParaRPr>
          </a:p>
        </p:txBody>
      </p:sp>
      <p:sp>
        <p:nvSpPr>
          <p:cNvPr id="32" name="Rectangle 238"/>
          <p:cNvSpPr>
            <a:spLocks noChangeArrowheads="1"/>
          </p:cNvSpPr>
          <p:nvPr/>
        </p:nvSpPr>
        <p:spPr bwMode="auto">
          <a:xfrm>
            <a:off x="6524625" y="5505450"/>
            <a:ext cx="99060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3" name="Text Box 245"/>
          <p:cNvSpPr txBox="1">
            <a:spLocks noChangeArrowheads="1"/>
          </p:cNvSpPr>
          <p:nvPr/>
        </p:nvSpPr>
        <p:spPr bwMode="auto">
          <a:xfrm>
            <a:off x="6510338"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10.89</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68.89</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100.00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136.89</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136.89</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489.45</a:t>
            </a:r>
            <a:endParaRPr lang="en-US" sz="2400" dirty="0">
              <a:effectLst>
                <a:outerShdw blurRad="38100" dist="38100" dir="2700000" algn="tl">
                  <a:srgbClr val="000000"/>
                </a:outerShdw>
              </a:effectLst>
              <a:latin typeface="Book Antiqua" pitchFamily="18" charset="0"/>
            </a:endParaRPr>
          </a:p>
        </p:txBody>
      </p:sp>
      <p:sp>
        <p:nvSpPr>
          <p:cNvPr id="34" name="Text Box 246"/>
          <p:cNvSpPr txBox="1">
            <a:spLocks noChangeArrowheads="1"/>
          </p:cNvSpPr>
          <p:nvPr/>
        </p:nvSpPr>
        <p:spPr bwMode="auto">
          <a:xfrm>
            <a:off x="6662738" y="2909888"/>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10.89</a:t>
            </a:r>
            <a:endParaRPr lang="en-US" sz="2400" dirty="0">
              <a:effectLst>
                <a:outerShdw blurRad="38100" dist="38100" dir="2700000" algn="tl">
                  <a:srgbClr val="000000"/>
                </a:outerShdw>
              </a:effectLst>
              <a:latin typeface="Book Antiqua" pitchFamily="18" charset="0"/>
            </a:endParaRPr>
          </a:p>
        </p:txBody>
      </p:sp>
      <p:sp>
        <p:nvSpPr>
          <p:cNvPr id="35" name="Text Box 247"/>
          <p:cNvSpPr txBox="1">
            <a:spLocks noChangeArrowheads="1"/>
          </p:cNvSpPr>
          <p:nvPr/>
        </p:nvSpPr>
        <p:spPr bwMode="auto">
          <a:xfrm>
            <a:off x="6662738" y="328136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25.00</a:t>
            </a:r>
            <a:endParaRPr lang="en-US" sz="2400" dirty="0">
              <a:effectLst>
                <a:outerShdw blurRad="38100" dist="38100" dir="2700000" algn="tl">
                  <a:srgbClr val="000000"/>
                </a:outerShdw>
              </a:effectLst>
              <a:latin typeface="Book Antiqua" pitchFamily="18" charset="0"/>
            </a:endParaRPr>
          </a:p>
        </p:txBody>
      </p:sp>
      <p:sp>
        <p:nvSpPr>
          <p:cNvPr id="36" name="Text Box 250"/>
          <p:cNvSpPr txBox="1">
            <a:spLocks noChangeArrowheads="1"/>
          </p:cNvSpPr>
          <p:nvPr/>
        </p:nvSpPr>
        <p:spPr bwMode="auto">
          <a:xfrm>
            <a:off x="7653338" y="966788"/>
            <a:ext cx="1058303"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a:t>
            </a:r>
          </a:p>
          <a:p>
            <a:r>
              <a:rPr lang="en-US" sz="2400" u="sng" dirty="0" smtClean="0">
                <a:effectLst>
                  <a:outerShdw blurRad="38100" dist="38100" dir="2700000" algn="tl">
                    <a:srgbClr val="000000"/>
                  </a:outerShdw>
                </a:effectLst>
                <a:latin typeface="Book Antiqua" pitchFamily="18" charset="0"/>
              </a:rPr>
              <a:t>Error</a:t>
            </a:r>
            <a:endParaRPr lang="en-US" sz="2400" u="sng" dirty="0">
              <a:effectLst>
                <a:outerShdw blurRad="38100" dist="38100" dir="2700000" algn="tl">
                  <a:srgbClr val="000000"/>
                </a:outerShdw>
              </a:effectLst>
              <a:latin typeface="Book Antiqua" pitchFamily="18" charset="0"/>
            </a:endParaRPr>
          </a:p>
        </p:txBody>
      </p:sp>
      <p:sp>
        <p:nvSpPr>
          <p:cNvPr id="37" name="Rectangle 238"/>
          <p:cNvSpPr>
            <a:spLocks noChangeArrowheads="1"/>
          </p:cNvSpPr>
          <p:nvPr/>
        </p:nvSpPr>
        <p:spPr bwMode="auto">
          <a:xfrm>
            <a:off x="7667625" y="5505450"/>
            <a:ext cx="89535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8" name="Text Box 245"/>
          <p:cNvSpPr txBox="1">
            <a:spLocks noChangeArrowheads="1"/>
          </p:cNvSpPr>
          <p:nvPr/>
        </p:nvSpPr>
        <p:spPr bwMode="auto">
          <a:xfrm>
            <a:off x="7662863" y="3643313"/>
            <a:ext cx="877163"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2.75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6.38</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8.70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10.64</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9.00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44.22</a:t>
            </a:r>
            <a:endParaRPr lang="en-US" sz="2400" dirty="0">
              <a:effectLst>
                <a:outerShdw blurRad="38100" dist="38100" dir="2700000" algn="tl">
                  <a:srgbClr val="000000"/>
                </a:outerShdw>
              </a:effectLst>
              <a:latin typeface="Book Antiqua" pitchFamily="18" charset="0"/>
            </a:endParaRPr>
          </a:p>
        </p:txBody>
      </p:sp>
      <p:sp>
        <p:nvSpPr>
          <p:cNvPr id="39" name="Text Box 246"/>
          <p:cNvSpPr txBox="1">
            <a:spLocks noChangeArrowheads="1"/>
          </p:cNvSpPr>
          <p:nvPr/>
        </p:nvSpPr>
        <p:spPr bwMode="auto">
          <a:xfrm>
            <a:off x="7815263" y="29098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2.75</a:t>
            </a:r>
            <a:endParaRPr lang="en-US" sz="2400" dirty="0">
              <a:effectLst>
                <a:outerShdw blurRad="38100" dist="38100" dir="2700000" algn="tl">
                  <a:srgbClr val="000000"/>
                </a:outerShdw>
              </a:effectLst>
              <a:latin typeface="Book Antiqua" pitchFamily="18" charset="0"/>
            </a:endParaRPr>
          </a:p>
        </p:txBody>
      </p:sp>
      <p:sp>
        <p:nvSpPr>
          <p:cNvPr id="40" name="Text Box 247"/>
          <p:cNvSpPr txBox="1">
            <a:spLocks noChangeArrowheads="1"/>
          </p:cNvSpPr>
          <p:nvPr/>
        </p:nvSpPr>
        <p:spPr bwMode="auto">
          <a:xfrm>
            <a:off x="7815263" y="32813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4.00</a:t>
            </a:r>
            <a:endParaRPr lang="en-US" sz="2400" dirty="0">
              <a:effectLst>
                <a:outerShdw blurRad="38100" dist="38100" dir="2700000" algn="tl">
                  <a:srgbClr val="000000"/>
                </a:outerShdw>
              </a:effectLst>
              <a:latin typeface="Book Antiqua" pitchFamily="18" charset="0"/>
            </a:endParaRPr>
          </a:p>
        </p:txBody>
      </p:sp>
      <p:sp>
        <p:nvSpPr>
          <p:cNvPr id="41" name="Text Box 249"/>
          <p:cNvSpPr txBox="1">
            <a:spLocks noChangeArrowheads="1"/>
          </p:cNvSpPr>
          <p:nvPr/>
        </p:nvSpPr>
        <p:spPr bwMode="auto">
          <a:xfrm>
            <a:off x="2749550" y="5462588"/>
            <a:ext cx="886781" cy="461665"/>
          </a:xfrm>
          <a:prstGeom prst="rect">
            <a:avLst/>
          </a:prstGeom>
          <a:noFill/>
          <a:ln w="12700">
            <a:noFill/>
            <a:miter lim="800000"/>
            <a:headEnd type="none" w="sm" len="sm"/>
            <a:tailEnd type="none" w="sm" len="sm"/>
          </a:ln>
          <a:effectLst/>
        </p:spPr>
        <p:txBody>
          <a:bodyPr wrap="none">
            <a:spAutoFit/>
          </a:bodyPr>
          <a:lstStyle/>
          <a:p>
            <a:r>
              <a:rPr lang="en-US" sz="2400" u="sng" dirty="0" smtClean="0">
                <a:effectLst>
                  <a:outerShdw blurRad="38100" dist="38100" dir="2700000" algn="tl">
                    <a:srgbClr val="000000"/>
                  </a:outerShdw>
                </a:effectLst>
                <a:latin typeface="Book Antiqua" pitchFamily="18" charset="0"/>
              </a:rPr>
              <a:t>Total</a:t>
            </a:r>
            <a:endParaRPr lang="en-US" sz="2400" u="sng"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Moving Average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7"/>
          <p:cNvSpPr>
            <a:spLocks noChangeArrowheads="1"/>
          </p:cNvSpPr>
          <p:nvPr/>
        </p:nvSpPr>
        <p:spPr bwMode="auto">
          <a:xfrm>
            <a:off x="692151" y="1103313"/>
            <a:ext cx="4117974"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3-MA Forecast Accuracy</a:t>
            </a:r>
            <a:endParaRPr lang="en-US" sz="2400" dirty="0">
              <a:effectLst>
                <a:outerShdw blurRad="38100" dist="38100" dir="2700000" algn="tl">
                  <a:srgbClr val="000000"/>
                </a:outerShdw>
              </a:effectLst>
              <a:latin typeface="Book Antiqua" pitchFamily="18" charset="0"/>
            </a:endParaRPr>
          </a:p>
        </p:txBody>
      </p:sp>
      <p:graphicFrame>
        <p:nvGraphicFramePr>
          <p:cNvPr id="4" name="Object 3"/>
          <p:cNvGraphicFramePr>
            <a:graphicFrameLocks noChangeAspect="1"/>
          </p:cNvGraphicFramePr>
          <p:nvPr/>
        </p:nvGraphicFramePr>
        <p:xfrm>
          <a:off x="3287713" y="1789113"/>
          <a:ext cx="2589212" cy="811212"/>
        </p:xfrm>
        <a:graphic>
          <a:graphicData uri="http://schemas.openxmlformats.org/presentationml/2006/ole">
            <mc:AlternateContent xmlns:mc="http://schemas.openxmlformats.org/markup-compatibility/2006">
              <mc:Choice xmlns:v="urn:schemas-microsoft-com:vml" Requires="v">
                <p:oleObj spid="_x0000_s202772" name="Equation" r:id="rId3" imgW="1257120" imgH="393480" progId="Equation.DSMT4">
                  <p:embed/>
                </p:oleObj>
              </mc:Choice>
              <mc:Fallback>
                <p:oleObj name="Equation" r:id="rId3" imgW="125712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7713" y="1789113"/>
                        <a:ext cx="2589212"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5" name="Object 3"/>
          <p:cNvGraphicFramePr>
            <a:graphicFrameLocks noChangeAspect="1"/>
          </p:cNvGraphicFramePr>
          <p:nvPr/>
        </p:nvGraphicFramePr>
        <p:xfrm>
          <a:off x="3079750" y="2789238"/>
          <a:ext cx="3006725" cy="811212"/>
        </p:xfrm>
        <a:graphic>
          <a:graphicData uri="http://schemas.openxmlformats.org/presentationml/2006/ole">
            <mc:AlternateContent xmlns:mc="http://schemas.openxmlformats.org/markup-compatibility/2006">
              <mc:Choice xmlns:v="urn:schemas-microsoft-com:vml" Requires="v">
                <p:oleObj spid="_x0000_s202773" name="Equation" r:id="rId5" imgW="1460160" imgH="393480" progId="Equation.DSMT4">
                  <p:embed/>
                </p:oleObj>
              </mc:Choice>
              <mc:Fallback>
                <p:oleObj name="Equation" r:id="rId5" imgW="1460160" imgH="393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9750" y="2789238"/>
                        <a:ext cx="3006725"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6" name="Object 4"/>
          <p:cNvGraphicFramePr>
            <a:graphicFrameLocks noChangeAspect="1"/>
          </p:cNvGraphicFramePr>
          <p:nvPr/>
        </p:nvGraphicFramePr>
        <p:xfrm>
          <a:off x="2974975" y="3836988"/>
          <a:ext cx="3216275" cy="811212"/>
        </p:xfrm>
        <a:graphic>
          <a:graphicData uri="http://schemas.openxmlformats.org/presentationml/2006/ole">
            <mc:AlternateContent xmlns:mc="http://schemas.openxmlformats.org/markup-compatibility/2006">
              <mc:Choice xmlns:v="urn:schemas-microsoft-com:vml" Requires="v">
                <p:oleObj spid="_x0000_s202774" name="Equation" r:id="rId7" imgW="1562040" imgH="393480" progId="Equation.DSMT4">
                  <p:embed/>
                </p:oleObj>
              </mc:Choice>
              <mc:Fallback>
                <p:oleObj name="Equation" r:id="rId7" imgW="1562040" imgH="39348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4975" y="3836988"/>
                        <a:ext cx="3216275"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152525" y="4886325"/>
            <a:ext cx="6904454" cy="830997"/>
          </a:xfrm>
          <a:prstGeom prst="rect">
            <a:avLst/>
          </a:prstGeom>
          <a:gradFill flip="none" rotWithShape="1">
            <a:gsLst>
              <a:gs pos="0">
                <a:schemeClr val="tx1">
                  <a:lumMod val="50000"/>
                  <a:shade val="30000"/>
                  <a:satMod val="115000"/>
                </a:schemeClr>
              </a:gs>
              <a:gs pos="50000">
                <a:schemeClr val="tx1">
                  <a:lumMod val="50000"/>
                  <a:shade val="67500"/>
                  <a:satMod val="115000"/>
                </a:schemeClr>
              </a:gs>
              <a:gs pos="100000">
                <a:schemeClr val="tx1">
                  <a:lumMod val="50000"/>
                  <a:shade val="100000"/>
                  <a:satMod val="115000"/>
                </a:schemeClr>
              </a:gs>
            </a:gsLst>
            <a:lin ang="135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l"/>
            <a:r>
              <a:rPr lang="en-US" sz="2400" dirty="0" smtClean="0">
                <a:latin typeface="+mn-lt"/>
              </a:rPr>
              <a:t> The </a:t>
            </a:r>
            <a:r>
              <a:rPr lang="en-US" sz="2400" dirty="0" smtClean="0">
                <a:latin typeface="+mn-lt"/>
              </a:rPr>
              <a:t>3-week moving average approach provided</a:t>
            </a:r>
          </a:p>
          <a:p>
            <a:pPr algn="l"/>
            <a:r>
              <a:rPr lang="en-US" sz="2400" dirty="0" smtClean="0">
                <a:latin typeface="+mn-lt"/>
              </a:rPr>
              <a:t> more </a:t>
            </a:r>
            <a:r>
              <a:rPr lang="en-US" sz="2400" dirty="0" smtClean="0">
                <a:latin typeface="+mn-lt"/>
              </a:rPr>
              <a:t>accurate forecasts than the naïve approach.</a:t>
            </a:r>
            <a:endParaRPr lang="en-US" sz="2400" dirty="0">
              <a:latin typeface="+mn-lt"/>
            </a:endParaRP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en-US" dirty="0" smtClean="0"/>
              <a:t>Weighted Moving Averages</a:t>
            </a:r>
            <a:endParaRPr lang="en-US" dirty="0"/>
          </a:p>
        </p:txBody>
      </p:sp>
      <p:sp>
        <p:nvSpPr>
          <p:cNvPr id="12292" name="Rectangle 4"/>
          <p:cNvSpPr>
            <a:spLocks noChangeArrowheads="1"/>
          </p:cNvSpPr>
          <p:nvPr/>
        </p:nvSpPr>
        <p:spPr bwMode="auto">
          <a:xfrm>
            <a:off x="687388" y="1104900"/>
            <a:ext cx="6343650" cy="5476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latin typeface="Book Antiqua" pitchFamily="18" charset="0"/>
              </a:rPr>
              <a:t>Weighted Moving Averages</a:t>
            </a:r>
            <a:endParaRPr lang="en-US" sz="2400">
              <a:effectLst>
                <a:outerShdw blurRad="38100" dist="38100" dir="2700000" algn="tl">
                  <a:srgbClr val="000000"/>
                </a:outerShdw>
              </a:effectLst>
              <a:latin typeface="Book Antiqua" pitchFamily="18" charset="0"/>
            </a:endParaRPr>
          </a:p>
        </p:txBody>
      </p:sp>
      <p:sp>
        <p:nvSpPr>
          <p:cNvPr id="12293" name="Rectangle 5"/>
          <p:cNvSpPr>
            <a:spLocks noChangeArrowheads="1"/>
          </p:cNvSpPr>
          <p:nvPr/>
        </p:nvSpPr>
        <p:spPr bwMode="auto">
          <a:xfrm>
            <a:off x="1068388" y="3257550"/>
            <a:ext cx="7772400" cy="79533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75000"/>
              <a:buFontTx/>
              <a:buChar char="•"/>
            </a:pPr>
            <a:r>
              <a:rPr lang="en-US" sz="2400">
                <a:effectLst>
                  <a:outerShdw blurRad="38100" dist="38100" dir="2700000" algn="tl">
                    <a:srgbClr val="000000"/>
                  </a:outerShdw>
                </a:effectLst>
                <a:latin typeface="Book Antiqua" pitchFamily="18" charset="0"/>
              </a:rPr>
              <a:t>The more recent observations are typically</a:t>
            </a:r>
          </a:p>
          <a:p>
            <a:pPr marL="742950" lvl="1" indent="-285750" algn="l">
              <a:lnSpc>
                <a:spcPct val="90000"/>
              </a:lnSpc>
              <a:spcBef>
                <a:spcPct val="20000"/>
              </a:spcBef>
              <a:buClr>
                <a:srgbClr val="66FFFF"/>
              </a:buClr>
              <a:buSzPct val="75000"/>
            </a:pPr>
            <a:r>
              <a:rPr lang="en-US" sz="2400">
                <a:effectLst>
                  <a:outerShdw blurRad="38100" dist="38100" dir="2700000" algn="tl">
                    <a:srgbClr val="000000"/>
                  </a:outerShdw>
                </a:effectLst>
                <a:latin typeface="Book Antiqua" pitchFamily="18" charset="0"/>
              </a:rPr>
              <a:t>    given more weight than older observations.</a:t>
            </a:r>
          </a:p>
        </p:txBody>
      </p:sp>
      <p:sp>
        <p:nvSpPr>
          <p:cNvPr id="12294" name="Rectangle 6"/>
          <p:cNvSpPr>
            <a:spLocks noChangeArrowheads="1"/>
          </p:cNvSpPr>
          <p:nvPr/>
        </p:nvSpPr>
        <p:spPr bwMode="auto">
          <a:xfrm>
            <a:off x="1068388" y="4133850"/>
            <a:ext cx="7772400" cy="41433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75000"/>
              <a:buFontTx/>
              <a:buChar char="•"/>
            </a:pPr>
            <a:r>
              <a:rPr lang="en-US" sz="2400" dirty="0">
                <a:effectLst>
                  <a:outerShdw blurRad="38100" dist="38100" dir="2700000" algn="tl">
                    <a:srgbClr val="000000"/>
                  </a:outerShdw>
                </a:effectLst>
                <a:latin typeface="Book Antiqua" pitchFamily="18" charset="0"/>
              </a:rPr>
              <a:t>For convenience, the weights </a:t>
            </a:r>
            <a:r>
              <a:rPr lang="en-US" sz="2400" dirty="0" smtClean="0">
                <a:effectLst>
                  <a:outerShdw blurRad="38100" dist="38100" dir="2700000" algn="tl">
                    <a:srgbClr val="000000"/>
                  </a:outerShdw>
                </a:effectLst>
                <a:latin typeface="Book Antiqua" pitchFamily="18" charset="0"/>
              </a:rPr>
              <a:t>should </a:t>
            </a:r>
            <a:r>
              <a:rPr lang="en-US" sz="2400" dirty="0">
                <a:effectLst>
                  <a:outerShdw blurRad="38100" dist="38100" dir="2700000" algn="tl">
                    <a:srgbClr val="000000"/>
                  </a:outerShdw>
                </a:effectLst>
                <a:latin typeface="Book Antiqua" pitchFamily="18" charset="0"/>
              </a:rPr>
              <a:t>sum to 1.</a:t>
            </a:r>
          </a:p>
        </p:txBody>
      </p:sp>
      <p:sp>
        <p:nvSpPr>
          <p:cNvPr id="12306" name="Rectangle 18"/>
          <p:cNvSpPr>
            <a:spLocks noChangeArrowheads="1"/>
          </p:cNvSpPr>
          <p:nvPr/>
        </p:nvSpPr>
        <p:spPr bwMode="auto">
          <a:xfrm>
            <a:off x="687388" y="1676400"/>
            <a:ext cx="7943850" cy="108108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125000"/>
              <a:buFontTx/>
              <a:buChar char="•"/>
            </a:pPr>
            <a:r>
              <a:rPr lang="en-US" sz="2400">
                <a:effectLst>
                  <a:outerShdw blurRad="38100" dist="38100" dir="2700000" algn="tl">
                    <a:srgbClr val="000000"/>
                  </a:outerShdw>
                </a:effectLst>
                <a:latin typeface="Book Antiqua" pitchFamily="18" charset="0"/>
              </a:rPr>
              <a:t>To use this method we must first select the number of data values to be included in the average.</a:t>
            </a:r>
          </a:p>
        </p:txBody>
      </p:sp>
      <p:sp>
        <p:nvSpPr>
          <p:cNvPr id="12307" name="Rectangle 19"/>
          <p:cNvSpPr>
            <a:spLocks noChangeArrowheads="1"/>
          </p:cNvSpPr>
          <p:nvPr/>
        </p:nvSpPr>
        <p:spPr bwMode="auto">
          <a:xfrm>
            <a:off x="687388" y="2495550"/>
            <a:ext cx="7772400" cy="79533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125000"/>
              <a:buFontTx/>
              <a:buChar char="•"/>
            </a:pPr>
            <a:r>
              <a:rPr lang="en-US" sz="2400">
                <a:effectLst>
                  <a:outerShdw blurRad="38100" dist="38100" dir="2700000" algn="tl">
                    <a:srgbClr val="000000"/>
                  </a:outerShdw>
                </a:effectLst>
                <a:latin typeface="Book Antiqua" pitchFamily="18" charset="0"/>
              </a:rPr>
              <a:t>Next, we must choose the weight for each of the data values.</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Rectangle 4"/>
          <p:cNvSpPr>
            <a:spLocks noChangeArrowheads="1"/>
          </p:cNvSpPr>
          <p:nvPr/>
        </p:nvSpPr>
        <p:spPr bwMode="auto">
          <a:xfrm>
            <a:off x="687388" y="1104900"/>
            <a:ext cx="6343650" cy="5476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latin typeface="Book Antiqua" pitchFamily="18" charset="0"/>
              </a:rPr>
              <a:t>Weighted Moving Averages</a:t>
            </a:r>
            <a:endParaRPr lang="en-US" sz="2400">
              <a:effectLst>
                <a:outerShdw blurRad="38100" dist="38100" dir="2700000" algn="tl">
                  <a:srgbClr val="000000"/>
                </a:outerShdw>
              </a:effectLst>
              <a:latin typeface="Book Antiqua" pitchFamily="18" charset="0"/>
            </a:endParaRPr>
          </a:p>
        </p:txBody>
      </p:sp>
      <p:sp>
        <p:nvSpPr>
          <p:cNvPr id="164871" name="Rectangle 7"/>
          <p:cNvSpPr>
            <a:spLocks noChangeArrowheads="1"/>
          </p:cNvSpPr>
          <p:nvPr/>
        </p:nvSpPr>
        <p:spPr bwMode="auto">
          <a:xfrm>
            <a:off x="687388" y="1676400"/>
            <a:ext cx="7924800" cy="75723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125000"/>
              <a:buFontTx/>
              <a:buChar char="•"/>
            </a:pPr>
            <a:r>
              <a:rPr lang="en-US" sz="2400">
                <a:effectLst>
                  <a:outerShdw blurRad="38100" dist="38100" dir="2700000" algn="tl">
                    <a:srgbClr val="000000"/>
                  </a:outerShdw>
                </a:effectLst>
                <a:latin typeface="Book Antiqua" pitchFamily="18" charset="0"/>
              </a:rPr>
              <a:t>An example of a 3-period weighted moving average (3WMA) is:</a:t>
            </a:r>
          </a:p>
        </p:txBody>
      </p:sp>
      <p:sp>
        <p:nvSpPr>
          <p:cNvPr id="164878" name="Rectangle 14"/>
          <p:cNvSpPr>
            <a:spLocks noChangeArrowheads="1"/>
          </p:cNvSpPr>
          <p:nvPr/>
        </p:nvSpPr>
        <p:spPr bwMode="auto">
          <a:xfrm>
            <a:off x="1581150" y="2571750"/>
            <a:ext cx="5829300" cy="60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4879" name="Text Box 15"/>
          <p:cNvSpPr txBox="1">
            <a:spLocks noChangeArrowheads="1"/>
          </p:cNvSpPr>
          <p:nvPr/>
        </p:nvSpPr>
        <p:spPr bwMode="auto">
          <a:xfrm>
            <a:off x="1684338" y="2643188"/>
            <a:ext cx="5637212"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latin typeface="Book Antiqua" pitchFamily="18" charset="0"/>
              </a:rPr>
              <a:t>3WMA = .2(110) + .3(115) + .5(125) = 119</a:t>
            </a:r>
          </a:p>
        </p:txBody>
      </p:sp>
      <p:sp>
        <p:nvSpPr>
          <p:cNvPr id="164880" name="AutoShape 16"/>
          <p:cNvSpPr>
            <a:spLocks noChangeArrowheads="1"/>
          </p:cNvSpPr>
          <p:nvPr/>
        </p:nvSpPr>
        <p:spPr bwMode="auto">
          <a:xfrm>
            <a:off x="6045200" y="3486150"/>
            <a:ext cx="2681288" cy="895350"/>
          </a:xfrm>
          <a:prstGeom prst="wedgeRoundRectCallout">
            <a:avLst>
              <a:gd name="adj1" fmla="val -47148"/>
              <a:gd name="adj2" fmla="val -101949"/>
              <a:gd name="adj3" fmla="val 16667"/>
            </a:avLst>
          </a:prstGeom>
          <a:gradFill rotWithShape="0">
            <a:gsLst>
              <a:gs pos="0">
                <a:srgbClr val="969696"/>
              </a:gs>
              <a:gs pos="100000">
                <a:srgbClr val="969696">
                  <a:gamma/>
                  <a:shade val="46275"/>
                  <a:invGamma/>
                </a:srgbClr>
              </a:gs>
            </a:gsLst>
            <a:path path="rect">
              <a:fillToRect l="50000" t="50000" r="50000" b="50000"/>
            </a:path>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dirty="0" smtClean="0">
                <a:effectLst>
                  <a:outerShdw blurRad="38100" dist="38100" dir="2700000" algn="tl">
                    <a:srgbClr val="000000"/>
                  </a:outerShdw>
                </a:effectLst>
                <a:latin typeface="Book Antiqua" pitchFamily="18" charset="0"/>
              </a:rPr>
              <a:t>125 is the most recent observation</a:t>
            </a:r>
            <a:endParaRPr lang="en-US" dirty="0">
              <a:effectLst>
                <a:outerShdw blurRad="38100" dist="38100" dir="2700000" algn="tl">
                  <a:srgbClr val="000000"/>
                </a:outerShdw>
              </a:effectLst>
              <a:latin typeface="Book Antiqua" pitchFamily="18" charset="0"/>
            </a:endParaRPr>
          </a:p>
        </p:txBody>
      </p:sp>
      <p:sp>
        <p:nvSpPr>
          <p:cNvPr id="164881" name="AutoShape 17"/>
          <p:cNvSpPr>
            <a:spLocks noChangeArrowheads="1"/>
          </p:cNvSpPr>
          <p:nvPr/>
        </p:nvSpPr>
        <p:spPr bwMode="auto">
          <a:xfrm>
            <a:off x="1250950" y="3581400"/>
            <a:ext cx="2514600" cy="857250"/>
          </a:xfrm>
          <a:prstGeom prst="wedgeRoundRectCallout">
            <a:avLst>
              <a:gd name="adj1" fmla="val 72097"/>
              <a:gd name="adj2" fmla="val -119815"/>
              <a:gd name="adj3" fmla="val 16667"/>
            </a:avLst>
          </a:prstGeom>
          <a:gradFill rotWithShape="0">
            <a:gsLst>
              <a:gs pos="0">
                <a:srgbClr val="969696"/>
              </a:gs>
              <a:gs pos="100000">
                <a:srgbClr val="969696">
                  <a:gamma/>
                  <a:shade val="46275"/>
                  <a:invGamma/>
                </a:srgbClr>
              </a:gs>
            </a:gsLst>
            <a:path path="rect">
              <a:fillToRect l="50000" t="50000" r="50000" b="50000"/>
            </a:path>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a:effectLst>
                  <a:outerShdw blurRad="38100" dist="38100" dir="2700000" algn="tl">
                    <a:srgbClr val="000000"/>
                  </a:outerShdw>
                </a:effectLst>
                <a:latin typeface="Book Antiqua" pitchFamily="18" charset="0"/>
              </a:rPr>
              <a:t>Weights (.2, .3,</a:t>
            </a:r>
          </a:p>
          <a:p>
            <a:r>
              <a:rPr lang="en-US">
                <a:effectLst>
                  <a:outerShdw blurRad="38100" dist="38100" dir="2700000" algn="tl">
                    <a:srgbClr val="000000"/>
                  </a:outerShdw>
                </a:effectLst>
                <a:latin typeface="Book Antiqua" pitchFamily="18" charset="0"/>
              </a:rPr>
              <a:t>and .5) sum to 1</a:t>
            </a:r>
          </a:p>
        </p:txBody>
      </p:sp>
      <p:sp>
        <p:nvSpPr>
          <p:cNvPr id="10" name="Rectangle 2"/>
          <p:cNvSpPr txBox="1">
            <a:spLocks noChangeArrowheads="1"/>
          </p:cNvSpPr>
          <p:nvPr/>
        </p:nvSpPr>
        <p:spPr>
          <a:xfrm>
            <a:off x="685800" y="195263"/>
            <a:ext cx="7772400" cy="81438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Weighted Moving Averages</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Weighted Moving Average</a:t>
            </a:r>
            <a:endParaRPr lang="en-US" sz="2800" dirty="0">
              <a:solidFill>
                <a:srgbClr val="66FFFF"/>
              </a:solidFill>
              <a:effectLst>
                <a:outerShdw blurRad="38100" dist="38100" dir="2700000" algn="tl">
                  <a:srgbClr val="000000"/>
                </a:outerShdw>
              </a:effectLst>
              <a:latin typeface="Book Antiqua" pitchFamily="18" charset="0"/>
            </a:endParaRPr>
          </a:p>
        </p:txBody>
      </p:sp>
      <p:grpSp>
        <p:nvGrpSpPr>
          <p:cNvPr id="3" name="Group 2"/>
          <p:cNvGrpSpPr/>
          <p:nvPr/>
        </p:nvGrpSpPr>
        <p:grpSpPr>
          <a:xfrm>
            <a:off x="428624" y="838200"/>
            <a:ext cx="8353425" cy="5238750"/>
            <a:chOff x="428624" y="838200"/>
            <a:chExt cx="8353425" cy="5238750"/>
          </a:xfrm>
          <a:scene3d>
            <a:camera prst="orthographicFront">
              <a:rot lat="0" lon="0" rev="0"/>
            </a:camera>
            <a:lightRig rig="balanced" dir="t">
              <a:rot lat="0" lon="0" rev="8700000"/>
            </a:lightRig>
          </a:scene3d>
        </p:grpSpPr>
        <p:sp>
          <p:nvSpPr>
            <p:cNvPr id="4" name="Rectangle 239"/>
            <p:cNvSpPr>
              <a:spLocks noChangeArrowheads="1"/>
            </p:cNvSpPr>
            <p:nvPr/>
          </p:nvSpPr>
          <p:spPr bwMode="auto">
            <a:xfrm>
              <a:off x="428624" y="838200"/>
              <a:ext cx="8353425" cy="5238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5" name="Text Box 240"/>
            <p:cNvSpPr txBox="1">
              <a:spLocks noChangeArrowheads="1"/>
            </p:cNvSpPr>
            <p:nvPr/>
          </p:nvSpPr>
          <p:spPr bwMode="auto">
            <a:xfrm>
              <a:off x="692150" y="1824038"/>
              <a:ext cx="622300" cy="378565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a:spAutoFit/>
            </a:bodyPr>
            <a:lstStyle/>
            <a:p>
              <a:r>
                <a:rPr lang="en-US" sz="2400" dirty="0">
                  <a:effectLst>
                    <a:outerShdw blurRad="38100" dist="38100" dir="2700000" algn="tl">
                      <a:srgbClr val="000000"/>
                    </a:outerShdw>
                  </a:effectLst>
                  <a:latin typeface="Book Antiqua" pitchFamily="18" charset="0"/>
                </a:rPr>
                <a:t>1</a:t>
              </a:r>
            </a:p>
            <a:p>
              <a:r>
                <a:rPr lang="en-US" sz="2400" dirty="0">
                  <a:effectLst>
                    <a:outerShdw blurRad="38100" dist="38100" dir="2700000" algn="tl">
                      <a:srgbClr val="000000"/>
                    </a:outerShdw>
                  </a:effectLst>
                  <a:latin typeface="Book Antiqua" pitchFamily="18" charset="0"/>
                </a:rPr>
                <a:t>2</a:t>
              </a:r>
            </a:p>
            <a:p>
              <a:r>
                <a:rPr lang="en-US" sz="2400" dirty="0">
                  <a:effectLst>
                    <a:outerShdw blurRad="38100" dist="38100" dir="2700000" algn="tl">
                      <a:srgbClr val="000000"/>
                    </a:outerShdw>
                  </a:effectLst>
                  <a:latin typeface="Book Antiqua" pitchFamily="18" charset="0"/>
                </a:rPr>
                <a:t>3</a:t>
              </a:r>
            </a:p>
            <a:p>
              <a:r>
                <a:rPr lang="en-US" sz="2400" dirty="0">
                  <a:effectLst>
                    <a:outerShdw blurRad="38100" dist="38100" dir="2700000" algn="tl">
                      <a:srgbClr val="000000"/>
                    </a:outerShdw>
                  </a:effectLst>
                  <a:latin typeface="Book Antiqua" pitchFamily="18" charset="0"/>
                </a:rPr>
                <a:t>4</a:t>
              </a:r>
            </a:p>
            <a:p>
              <a:r>
                <a:rPr lang="en-US" sz="2400" dirty="0">
                  <a:effectLst>
                    <a:outerShdw blurRad="38100" dist="38100" dir="2700000" algn="tl">
                      <a:srgbClr val="000000"/>
                    </a:outerShdw>
                  </a:effectLst>
                  <a:latin typeface="Book Antiqua" pitchFamily="18" charset="0"/>
                </a:rPr>
                <a:t>5</a:t>
              </a:r>
            </a:p>
            <a:p>
              <a:r>
                <a:rPr lang="en-US" sz="2400" dirty="0">
                  <a:effectLst>
                    <a:outerShdw blurRad="38100" dist="38100" dir="2700000" algn="tl">
                      <a:srgbClr val="000000"/>
                    </a:outerShdw>
                  </a:effectLst>
                  <a:latin typeface="Book Antiqua" pitchFamily="18" charset="0"/>
                </a:rPr>
                <a:t>6</a:t>
              </a:r>
            </a:p>
            <a:p>
              <a:r>
                <a:rPr lang="en-US" sz="2400" dirty="0">
                  <a:effectLst>
                    <a:outerShdw blurRad="38100" dist="38100" dir="2700000" algn="tl">
                      <a:srgbClr val="000000"/>
                    </a:outerShdw>
                  </a:effectLst>
                  <a:latin typeface="Book Antiqua" pitchFamily="18" charset="0"/>
                </a:rPr>
                <a:t>7</a:t>
              </a:r>
            </a:p>
            <a:p>
              <a:r>
                <a:rPr lang="en-US" sz="2400" dirty="0">
                  <a:effectLst>
                    <a:outerShdw blurRad="38100" dist="38100" dir="2700000" algn="tl">
                      <a:srgbClr val="000000"/>
                    </a:outerShdw>
                  </a:effectLst>
                  <a:latin typeface="Book Antiqua" pitchFamily="18" charset="0"/>
                </a:rPr>
                <a:t>8</a:t>
              </a:r>
            </a:p>
            <a:p>
              <a:r>
                <a:rPr lang="en-US" sz="2400" dirty="0">
                  <a:effectLst>
                    <a:outerShdw blurRad="38100" dist="38100" dir="2700000" algn="tl">
                      <a:srgbClr val="000000"/>
                    </a:outerShdw>
                  </a:effectLst>
                  <a:latin typeface="Book Antiqua" pitchFamily="18" charset="0"/>
                </a:rPr>
                <a:t>9</a:t>
              </a:r>
            </a:p>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6" name="Text Box 241"/>
            <p:cNvSpPr txBox="1">
              <a:spLocks noChangeArrowheads="1"/>
            </p:cNvSpPr>
            <p:nvPr/>
          </p:nvSpPr>
          <p:spPr bwMode="auto">
            <a:xfrm>
              <a:off x="1568450" y="1824038"/>
              <a:ext cx="641350" cy="374332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130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130</a:t>
              </a:r>
            </a:p>
          </p:txBody>
        </p:sp>
        <p:sp>
          <p:nvSpPr>
            <p:cNvPr id="7" name="Text Box 245"/>
            <p:cNvSpPr txBox="1">
              <a:spLocks noChangeArrowheads="1"/>
            </p:cNvSpPr>
            <p:nvPr/>
          </p:nvSpPr>
          <p:spPr bwMode="auto">
            <a:xfrm>
              <a:off x="2586038" y="3643313"/>
              <a:ext cx="877163" cy="193899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123.5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121.5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126.0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120.5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115.5</a:t>
              </a:r>
              <a:endParaRPr lang="en-US" sz="2400" dirty="0">
                <a:effectLst>
                  <a:outerShdw blurRad="38100" dist="38100" dir="2700000" algn="tl">
                    <a:srgbClr val="000000"/>
                  </a:outerShdw>
                </a:effectLst>
                <a:latin typeface="Book Antiqua" pitchFamily="18" charset="0"/>
              </a:endParaRPr>
            </a:p>
          </p:txBody>
        </p:sp>
        <p:sp>
          <p:nvSpPr>
            <p:cNvPr id="8" name="Text Box 246"/>
            <p:cNvSpPr txBox="1">
              <a:spLocks noChangeArrowheads="1"/>
            </p:cNvSpPr>
            <p:nvPr/>
          </p:nvSpPr>
          <p:spPr bwMode="auto">
            <a:xfrm>
              <a:off x="2595563" y="2909888"/>
              <a:ext cx="877163"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119.0</a:t>
              </a:r>
              <a:endParaRPr lang="en-US" sz="2400" dirty="0">
                <a:effectLst>
                  <a:outerShdw blurRad="38100" dist="38100" dir="2700000" algn="tl">
                    <a:srgbClr val="000000"/>
                  </a:outerShdw>
                </a:effectLst>
                <a:latin typeface="Book Antiqua" pitchFamily="18" charset="0"/>
              </a:endParaRPr>
            </a:p>
          </p:txBody>
        </p:sp>
        <p:sp>
          <p:nvSpPr>
            <p:cNvPr id="9" name="Text Box 247"/>
            <p:cNvSpPr txBox="1">
              <a:spLocks noChangeArrowheads="1"/>
            </p:cNvSpPr>
            <p:nvPr/>
          </p:nvSpPr>
          <p:spPr bwMode="auto">
            <a:xfrm>
              <a:off x="2586038" y="3281363"/>
              <a:ext cx="877163"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120.5</a:t>
              </a:r>
              <a:endParaRPr lang="en-US" sz="2400" dirty="0">
                <a:effectLst>
                  <a:outerShdw blurRad="38100" dist="38100" dir="2700000" algn="tl">
                    <a:srgbClr val="000000"/>
                  </a:outerShdw>
                </a:effectLst>
                <a:latin typeface="Book Antiqua" pitchFamily="18" charset="0"/>
              </a:endParaRPr>
            </a:p>
          </p:txBody>
        </p:sp>
        <p:sp>
          <p:nvSpPr>
            <p:cNvPr id="10" name="Text Box 248"/>
            <p:cNvSpPr txBox="1">
              <a:spLocks noChangeArrowheads="1"/>
            </p:cNvSpPr>
            <p:nvPr/>
          </p:nvSpPr>
          <p:spPr bwMode="auto">
            <a:xfrm>
              <a:off x="495300" y="1328738"/>
              <a:ext cx="950913"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1" name="Text Box 249"/>
            <p:cNvSpPr txBox="1">
              <a:spLocks noChangeArrowheads="1"/>
            </p:cNvSpPr>
            <p:nvPr/>
          </p:nvSpPr>
          <p:spPr bwMode="auto">
            <a:xfrm>
              <a:off x="1444625" y="132873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Sales</a:t>
              </a:r>
            </a:p>
          </p:txBody>
        </p:sp>
        <p:sp>
          <p:nvSpPr>
            <p:cNvPr id="12" name="Text Box 250"/>
            <p:cNvSpPr txBox="1">
              <a:spLocks noChangeArrowheads="1"/>
            </p:cNvSpPr>
            <p:nvPr/>
          </p:nvSpPr>
          <p:spPr bwMode="auto">
            <a:xfrm>
              <a:off x="2309813" y="966788"/>
              <a:ext cx="1391727" cy="830997"/>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3WMA</a:t>
              </a:r>
            </a:p>
            <a:p>
              <a:r>
                <a:rPr lang="en-US" sz="2400" u="sng" dirty="0" smtClean="0">
                  <a:effectLst>
                    <a:outerShdw blurRad="38100" dist="38100" dir="2700000" algn="tl">
                      <a:srgbClr val="000000"/>
                    </a:outerShdw>
                  </a:effectLst>
                  <a:latin typeface="Book Antiqua" pitchFamily="18" charset="0"/>
                </a:rPr>
                <a:t> Forecast</a:t>
              </a:r>
              <a:endParaRPr lang="en-US" sz="2400" u="sng" dirty="0">
                <a:effectLst>
                  <a:outerShdw blurRad="38100" dist="38100" dir="2700000" algn="tl">
                    <a:srgbClr val="000000"/>
                  </a:outerShdw>
                </a:effectLst>
                <a:latin typeface="Book Antiqua" pitchFamily="18" charset="0"/>
              </a:endParaRPr>
            </a:p>
          </p:txBody>
        </p:sp>
      </p:grpSp>
      <p:sp>
        <p:nvSpPr>
          <p:cNvPr id="13" name="Rectangle 238"/>
          <p:cNvSpPr>
            <a:spLocks noChangeArrowheads="1"/>
          </p:cNvSpPr>
          <p:nvPr/>
        </p:nvSpPr>
        <p:spPr bwMode="auto">
          <a:xfrm>
            <a:off x="3962400" y="5505450"/>
            <a:ext cx="676275"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 name="Text Box 245"/>
          <p:cNvSpPr txBox="1">
            <a:spLocks noChangeArrowheads="1"/>
          </p:cNvSpPr>
          <p:nvPr/>
        </p:nvSpPr>
        <p:spPr bwMode="auto">
          <a:xfrm>
            <a:off x="3786188" y="3643313"/>
            <a:ext cx="877163"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-3.5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-10.5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14.5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3.5</a:t>
            </a:r>
            <a:endParaRPr lang="en-US" sz="2400" dirty="0">
              <a:effectLst>
                <a:outerShdw blurRad="38100" dist="38100" dir="2700000" algn="tl">
                  <a:srgbClr val="000000"/>
                </a:outerShdw>
              </a:effectLst>
              <a:latin typeface="Book Antiqua" pitchFamily="18" charset="0"/>
            </a:endParaRPr>
          </a:p>
        </p:txBody>
      </p:sp>
      <p:sp>
        <p:nvSpPr>
          <p:cNvPr id="15" name="Text Box 246"/>
          <p:cNvSpPr txBox="1">
            <a:spLocks noChangeArrowheads="1"/>
          </p:cNvSpPr>
          <p:nvPr/>
        </p:nvSpPr>
        <p:spPr bwMode="auto">
          <a:xfrm>
            <a:off x="4071938" y="2909888"/>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16" name="Text Box 247"/>
          <p:cNvSpPr txBox="1">
            <a:spLocks noChangeArrowheads="1"/>
          </p:cNvSpPr>
          <p:nvPr/>
        </p:nvSpPr>
        <p:spPr bwMode="auto">
          <a:xfrm>
            <a:off x="4062413" y="3281363"/>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4.5</a:t>
            </a:r>
            <a:endParaRPr lang="en-US" sz="2400" dirty="0">
              <a:effectLst>
                <a:outerShdw blurRad="38100" dist="38100" dir="2700000" algn="tl">
                  <a:srgbClr val="000000"/>
                </a:outerShdw>
              </a:effectLst>
              <a:latin typeface="Book Antiqua" pitchFamily="18" charset="0"/>
            </a:endParaRPr>
          </a:p>
        </p:txBody>
      </p:sp>
      <p:sp>
        <p:nvSpPr>
          <p:cNvPr id="17" name="Text Box 250"/>
          <p:cNvSpPr txBox="1">
            <a:spLocks noChangeArrowheads="1"/>
          </p:cNvSpPr>
          <p:nvPr/>
        </p:nvSpPr>
        <p:spPr bwMode="auto">
          <a:xfrm>
            <a:off x="3652838" y="966788"/>
            <a:ext cx="131478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Forecast</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18" name="Text Box 250"/>
          <p:cNvSpPr txBox="1">
            <a:spLocks noChangeArrowheads="1"/>
          </p:cNvSpPr>
          <p:nvPr/>
        </p:nvSpPr>
        <p:spPr bwMode="auto">
          <a:xfrm>
            <a:off x="4948238" y="966788"/>
            <a:ext cx="141577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Absolute</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19" name="Text Box 250"/>
          <p:cNvSpPr txBox="1">
            <a:spLocks noChangeArrowheads="1"/>
          </p:cNvSpPr>
          <p:nvPr/>
        </p:nvSpPr>
        <p:spPr bwMode="auto">
          <a:xfrm>
            <a:off x="6357938" y="966788"/>
            <a:ext cx="1316386"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Squared</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20" name="Rectangle 238"/>
          <p:cNvSpPr>
            <a:spLocks noChangeArrowheads="1"/>
          </p:cNvSpPr>
          <p:nvPr/>
        </p:nvSpPr>
        <p:spPr bwMode="auto">
          <a:xfrm>
            <a:off x="5324475" y="5505450"/>
            <a:ext cx="752475"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1" name="Text Box 245"/>
          <p:cNvSpPr txBox="1">
            <a:spLocks noChangeArrowheads="1"/>
          </p:cNvSpPr>
          <p:nvPr/>
        </p:nvSpPr>
        <p:spPr bwMode="auto">
          <a:xfrm>
            <a:off x="5195888" y="3643313"/>
            <a:ext cx="877163"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3.5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10.5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14.5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53.5</a:t>
            </a:r>
            <a:endParaRPr lang="en-US" sz="2400" dirty="0">
              <a:effectLst>
                <a:outerShdw blurRad="38100" dist="38100" dir="2700000" algn="tl">
                  <a:srgbClr val="000000"/>
                </a:outerShdw>
              </a:effectLst>
              <a:latin typeface="Book Antiqua" pitchFamily="18" charset="0"/>
            </a:endParaRPr>
          </a:p>
        </p:txBody>
      </p:sp>
      <p:sp>
        <p:nvSpPr>
          <p:cNvPr id="22" name="Text Box 246"/>
          <p:cNvSpPr txBox="1">
            <a:spLocks noChangeArrowheads="1"/>
          </p:cNvSpPr>
          <p:nvPr/>
        </p:nvSpPr>
        <p:spPr bwMode="auto">
          <a:xfrm>
            <a:off x="5481638" y="2909888"/>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23" name="Text Box 247"/>
          <p:cNvSpPr txBox="1">
            <a:spLocks noChangeArrowheads="1"/>
          </p:cNvSpPr>
          <p:nvPr/>
        </p:nvSpPr>
        <p:spPr bwMode="auto">
          <a:xfrm>
            <a:off x="5491163" y="3281363"/>
            <a:ext cx="569387"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4.5</a:t>
            </a:r>
            <a:endParaRPr lang="en-US" sz="2400" dirty="0">
              <a:effectLst>
                <a:outerShdw blurRad="38100" dist="38100" dir="2700000" algn="tl">
                  <a:srgbClr val="000000"/>
                </a:outerShdw>
              </a:effectLst>
              <a:latin typeface="Book Antiqua" pitchFamily="18" charset="0"/>
            </a:endParaRPr>
          </a:p>
        </p:txBody>
      </p:sp>
      <p:sp>
        <p:nvSpPr>
          <p:cNvPr id="24" name="Rectangle 238"/>
          <p:cNvSpPr>
            <a:spLocks noChangeArrowheads="1"/>
          </p:cNvSpPr>
          <p:nvPr/>
        </p:nvSpPr>
        <p:spPr bwMode="auto">
          <a:xfrm>
            <a:off x="6524625" y="5505450"/>
            <a:ext cx="99060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5" name="Text Box 245"/>
          <p:cNvSpPr txBox="1">
            <a:spLocks noChangeArrowheads="1"/>
          </p:cNvSpPr>
          <p:nvPr/>
        </p:nvSpPr>
        <p:spPr bwMode="auto">
          <a:xfrm>
            <a:off x="6510338"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12.25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72.25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121.00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110.25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210.25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547.25</a:t>
            </a:r>
            <a:endParaRPr lang="en-US" sz="2400" dirty="0">
              <a:effectLst>
                <a:outerShdw blurRad="38100" dist="38100" dir="2700000" algn="tl">
                  <a:srgbClr val="000000"/>
                </a:outerShdw>
              </a:effectLst>
              <a:latin typeface="Book Antiqua" pitchFamily="18" charset="0"/>
            </a:endParaRPr>
          </a:p>
        </p:txBody>
      </p:sp>
      <p:sp>
        <p:nvSpPr>
          <p:cNvPr id="26" name="Text Box 246"/>
          <p:cNvSpPr txBox="1">
            <a:spLocks noChangeArrowheads="1"/>
          </p:cNvSpPr>
          <p:nvPr/>
        </p:nvSpPr>
        <p:spPr bwMode="auto">
          <a:xfrm>
            <a:off x="6662738" y="2909888"/>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1.00</a:t>
            </a:r>
            <a:endParaRPr lang="en-US" sz="2400" dirty="0">
              <a:effectLst>
                <a:outerShdw blurRad="38100" dist="38100" dir="2700000" algn="tl">
                  <a:srgbClr val="000000"/>
                </a:outerShdw>
              </a:effectLst>
              <a:latin typeface="Book Antiqua" pitchFamily="18" charset="0"/>
            </a:endParaRPr>
          </a:p>
        </p:txBody>
      </p:sp>
      <p:sp>
        <p:nvSpPr>
          <p:cNvPr id="27" name="Text Box 247"/>
          <p:cNvSpPr txBox="1">
            <a:spLocks noChangeArrowheads="1"/>
          </p:cNvSpPr>
          <p:nvPr/>
        </p:nvSpPr>
        <p:spPr bwMode="auto">
          <a:xfrm>
            <a:off x="6662738" y="328136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20.25</a:t>
            </a:r>
            <a:endParaRPr lang="en-US" sz="2400" dirty="0">
              <a:effectLst>
                <a:outerShdw blurRad="38100" dist="38100" dir="2700000" algn="tl">
                  <a:srgbClr val="000000"/>
                </a:outerShdw>
              </a:effectLst>
              <a:latin typeface="Book Antiqua" pitchFamily="18" charset="0"/>
            </a:endParaRPr>
          </a:p>
        </p:txBody>
      </p:sp>
      <p:sp>
        <p:nvSpPr>
          <p:cNvPr id="28" name="Text Box 250"/>
          <p:cNvSpPr txBox="1">
            <a:spLocks noChangeArrowheads="1"/>
          </p:cNvSpPr>
          <p:nvPr/>
        </p:nvSpPr>
        <p:spPr bwMode="auto">
          <a:xfrm>
            <a:off x="7653338" y="966788"/>
            <a:ext cx="1058303"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a:t>
            </a:r>
          </a:p>
          <a:p>
            <a:r>
              <a:rPr lang="en-US" sz="2400" u="sng" dirty="0" smtClean="0">
                <a:effectLst>
                  <a:outerShdw blurRad="38100" dist="38100" dir="2700000" algn="tl">
                    <a:srgbClr val="000000"/>
                  </a:outerShdw>
                </a:effectLst>
                <a:latin typeface="Book Antiqua" pitchFamily="18" charset="0"/>
              </a:rPr>
              <a:t>Error</a:t>
            </a:r>
            <a:endParaRPr lang="en-US" sz="2400" u="sng" dirty="0">
              <a:effectLst>
                <a:outerShdw blurRad="38100" dist="38100" dir="2700000" algn="tl">
                  <a:srgbClr val="000000"/>
                </a:outerShdw>
              </a:effectLst>
              <a:latin typeface="Book Antiqua" pitchFamily="18" charset="0"/>
            </a:endParaRPr>
          </a:p>
        </p:txBody>
      </p:sp>
      <p:sp>
        <p:nvSpPr>
          <p:cNvPr id="29" name="Rectangle 238"/>
          <p:cNvSpPr>
            <a:spLocks noChangeArrowheads="1"/>
          </p:cNvSpPr>
          <p:nvPr/>
        </p:nvSpPr>
        <p:spPr bwMode="auto">
          <a:xfrm>
            <a:off x="7667625" y="5505450"/>
            <a:ext cx="89535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0" name="Text Box 245"/>
          <p:cNvSpPr txBox="1">
            <a:spLocks noChangeArrowheads="1"/>
          </p:cNvSpPr>
          <p:nvPr/>
        </p:nvSpPr>
        <p:spPr bwMode="auto">
          <a:xfrm>
            <a:off x="7662863" y="3643313"/>
            <a:ext cx="877163"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2.75</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6.38</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8.70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10.64</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9.00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44.15</a:t>
            </a:r>
            <a:endParaRPr lang="en-US" sz="2400" dirty="0">
              <a:effectLst>
                <a:outerShdw blurRad="38100" dist="38100" dir="2700000" algn="tl">
                  <a:srgbClr val="000000"/>
                </a:outerShdw>
              </a:effectLst>
              <a:latin typeface="Book Antiqua" pitchFamily="18" charset="0"/>
            </a:endParaRPr>
          </a:p>
        </p:txBody>
      </p:sp>
      <p:sp>
        <p:nvSpPr>
          <p:cNvPr id="31" name="Text Box 246"/>
          <p:cNvSpPr txBox="1">
            <a:spLocks noChangeArrowheads="1"/>
          </p:cNvSpPr>
          <p:nvPr/>
        </p:nvSpPr>
        <p:spPr bwMode="auto">
          <a:xfrm>
            <a:off x="7815263" y="29098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2.75</a:t>
            </a:r>
            <a:endParaRPr lang="en-US" sz="2400" dirty="0">
              <a:effectLst>
                <a:outerShdw blurRad="38100" dist="38100" dir="2700000" algn="tl">
                  <a:srgbClr val="000000"/>
                </a:outerShdw>
              </a:effectLst>
              <a:latin typeface="Book Antiqua" pitchFamily="18" charset="0"/>
            </a:endParaRPr>
          </a:p>
        </p:txBody>
      </p:sp>
      <p:sp>
        <p:nvSpPr>
          <p:cNvPr id="32" name="Text Box 247"/>
          <p:cNvSpPr txBox="1">
            <a:spLocks noChangeArrowheads="1"/>
          </p:cNvSpPr>
          <p:nvPr/>
        </p:nvSpPr>
        <p:spPr bwMode="auto">
          <a:xfrm>
            <a:off x="7815263" y="32813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4.00</a:t>
            </a:r>
            <a:endParaRPr lang="en-US" sz="2400" dirty="0">
              <a:effectLst>
                <a:outerShdw blurRad="38100" dist="38100" dir="2700000" algn="tl">
                  <a:srgbClr val="000000"/>
                </a:outerShdw>
              </a:effectLst>
              <a:latin typeface="Book Antiqua" pitchFamily="18" charset="0"/>
            </a:endParaRPr>
          </a:p>
        </p:txBody>
      </p:sp>
      <p:sp>
        <p:nvSpPr>
          <p:cNvPr id="33" name="Text Box 249"/>
          <p:cNvSpPr txBox="1">
            <a:spLocks noChangeArrowheads="1"/>
          </p:cNvSpPr>
          <p:nvPr/>
        </p:nvSpPr>
        <p:spPr bwMode="auto">
          <a:xfrm>
            <a:off x="2749550" y="5462588"/>
            <a:ext cx="886781" cy="461665"/>
          </a:xfrm>
          <a:prstGeom prst="rect">
            <a:avLst/>
          </a:prstGeom>
          <a:noFill/>
          <a:ln w="12700">
            <a:noFill/>
            <a:miter lim="800000"/>
            <a:headEnd type="none" w="sm" len="sm"/>
            <a:tailEnd type="none" w="sm" len="sm"/>
          </a:ln>
          <a:effectLst/>
        </p:spPr>
        <p:txBody>
          <a:bodyPr wrap="none">
            <a:spAutoFit/>
          </a:bodyPr>
          <a:lstStyle/>
          <a:p>
            <a:r>
              <a:rPr lang="en-US" sz="2400" u="sng" dirty="0" smtClean="0">
                <a:effectLst>
                  <a:outerShdw blurRad="38100" dist="38100" dir="2700000" algn="tl">
                    <a:srgbClr val="000000"/>
                  </a:outerShdw>
                </a:effectLst>
                <a:latin typeface="Book Antiqua" pitchFamily="18" charset="0"/>
              </a:rPr>
              <a:t>Total</a:t>
            </a:r>
            <a:endParaRPr lang="en-US" sz="2400" u="sng"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Weighted Moving Average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7"/>
          <p:cNvSpPr>
            <a:spLocks noChangeArrowheads="1"/>
          </p:cNvSpPr>
          <p:nvPr/>
        </p:nvSpPr>
        <p:spPr bwMode="auto">
          <a:xfrm>
            <a:off x="692150" y="1103313"/>
            <a:ext cx="4756149"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3-WMA Forecast Accuracy</a:t>
            </a:r>
            <a:endParaRPr lang="en-US" sz="2400" dirty="0">
              <a:effectLst>
                <a:outerShdw blurRad="38100" dist="38100" dir="2700000" algn="tl">
                  <a:srgbClr val="000000"/>
                </a:outerShdw>
              </a:effectLst>
              <a:latin typeface="Book Antiqua" pitchFamily="18" charset="0"/>
            </a:endParaRPr>
          </a:p>
        </p:txBody>
      </p:sp>
      <p:graphicFrame>
        <p:nvGraphicFramePr>
          <p:cNvPr id="4" name="Object 3"/>
          <p:cNvGraphicFramePr>
            <a:graphicFrameLocks noChangeAspect="1"/>
          </p:cNvGraphicFramePr>
          <p:nvPr/>
        </p:nvGraphicFramePr>
        <p:xfrm>
          <a:off x="3275013" y="1789113"/>
          <a:ext cx="2614612" cy="811212"/>
        </p:xfrm>
        <a:graphic>
          <a:graphicData uri="http://schemas.openxmlformats.org/presentationml/2006/ole">
            <mc:AlternateContent xmlns:mc="http://schemas.openxmlformats.org/markup-compatibility/2006">
              <mc:Choice xmlns:v="urn:schemas-microsoft-com:vml" Requires="v">
                <p:oleObj spid="_x0000_s281620" name="Equation" r:id="rId3" imgW="1269720" imgH="393480" progId="Equation.DSMT4">
                  <p:embed/>
                </p:oleObj>
              </mc:Choice>
              <mc:Fallback>
                <p:oleObj name="Equation" r:id="rId3" imgW="126972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013" y="1789113"/>
                        <a:ext cx="2614612"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3"/>
          <p:cNvGraphicFramePr>
            <a:graphicFrameLocks noChangeAspect="1"/>
          </p:cNvGraphicFramePr>
          <p:nvPr/>
        </p:nvGraphicFramePr>
        <p:xfrm>
          <a:off x="3092450" y="2789238"/>
          <a:ext cx="2981325" cy="811212"/>
        </p:xfrm>
        <a:graphic>
          <a:graphicData uri="http://schemas.openxmlformats.org/presentationml/2006/ole">
            <mc:AlternateContent xmlns:mc="http://schemas.openxmlformats.org/markup-compatibility/2006">
              <mc:Choice xmlns:v="urn:schemas-microsoft-com:vml" Requires="v">
                <p:oleObj spid="_x0000_s281621" name="Equation" r:id="rId5" imgW="1447560" imgH="393480" progId="Equation.DSMT4">
                  <p:embed/>
                </p:oleObj>
              </mc:Choice>
              <mc:Fallback>
                <p:oleObj name="Equation" r:id="rId5" imgW="1447560" imgH="393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92450" y="2789238"/>
                        <a:ext cx="2981325"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4"/>
          <p:cNvGraphicFramePr>
            <a:graphicFrameLocks noChangeAspect="1"/>
          </p:cNvGraphicFramePr>
          <p:nvPr/>
        </p:nvGraphicFramePr>
        <p:xfrm>
          <a:off x="2974975" y="3836988"/>
          <a:ext cx="3216275" cy="811212"/>
        </p:xfrm>
        <a:graphic>
          <a:graphicData uri="http://schemas.openxmlformats.org/presentationml/2006/ole">
            <mc:AlternateContent xmlns:mc="http://schemas.openxmlformats.org/markup-compatibility/2006">
              <mc:Choice xmlns:v="urn:schemas-microsoft-com:vml" Requires="v">
                <p:oleObj spid="_x0000_s281622" name="Equation" r:id="rId7" imgW="1562040" imgH="393480" progId="Equation.DSMT4">
                  <p:embed/>
                </p:oleObj>
              </mc:Choice>
              <mc:Fallback>
                <p:oleObj name="Equation" r:id="rId7" imgW="1562040" imgH="39348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4975" y="3836988"/>
                        <a:ext cx="3216275"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203324" y="4772025"/>
            <a:ext cx="7419976" cy="1200329"/>
          </a:xfrm>
          <a:prstGeom prst="rect">
            <a:avLst/>
          </a:prstGeom>
          <a:gradFill flip="none" rotWithShape="1">
            <a:gsLst>
              <a:gs pos="0">
                <a:schemeClr val="tx1">
                  <a:lumMod val="50000"/>
                  <a:shade val="30000"/>
                  <a:satMod val="115000"/>
                </a:schemeClr>
              </a:gs>
              <a:gs pos="50000">
                <a:schemeClr val="tx1">
                  <a:lumMod val="50000"/>
                  <a:shade val="67500"/>
                  <a:satMod val="115000"/>
                </a:schemeClr>
              </a:gs>
              <a:gs pos="100000">
                <a:schemeClr val="tx1">
                  <a:lumMod val="50000"/>
                  <a:shade val="100000"/>
                  <a:satMod val="115000"/>
                </a:schemeClr>
              </a:gs>
            </a:gsLst>
            <a:lin ang="135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l"/>
            <a:r>
              <a:rPr lang="en-US" sz="2400" dirty="0" smtClean="0">
                <a:latin typeface="+mn-lt"/>
              </a:rPr>
              <a:t> The 3-WMA approach (with weights of .2, .3, and .5)</a:t>
            </a:r>
          </a:p>
          <a:p>
            <a:pPr algn="l"/>
            <a:r>
              <a:rPr lang="en-US" sz="2400" dirty="0" smtClean="0">
                <a:latin typeface="+mn-lt"/>
              </a:rPr>
              <a:t> provided accuracy very close to that of the 3-MA </a:t>
            </a:r>
          </a:p>
          <a:p>
            <a:pPr algn="l"/>
            <a:r>
              <a:rPr lang="en-US" sz="2400" dirty="0" smtClean="0">
                <a:latin typeface="+mn-lt"/>
              </a:rPr>
              <a:t> approach for this data.</a:t>
            </a:r>
            <a:endParaRPr lang="en-US" sz="2400" dirty="0">
              <a:latin typeface="+mn-lt"/>
            </a:endParaRP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Exponential Smoothing</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167940" name="Rectangle 4"/>
          <p:cNvSpPr>
            <a:spLocks noChangeArrowheads="1"/>
          </p:cNvSpPr>
          <p:nvPr/>
        </p:nvSpPr>
        <p:spPr bwMode="auto">
          <a:xfrm>
            <a:off x="373063" y="1190625"/>
            <a:ext cx="7943850" cy="108108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125000"/>
              <a:buFontTx/>
              <a:buChar char="•"/>
            </a:pPr>
            <a:r>
              <a:rPr lang="en-US" sz="2400">
                <a:effectLst>
                  <a:outerShdw blurRad="38100" dist="38100" dir="2700000" algn="tl">
                    <a:srgbClr val="000000"/>
                  </a:outerShdw>
                </a:effectLst>
                <a:latin typeface="Book Antiqua" pitchFamily="18" charset="0"/>
              </a:rPr>
              <a:t>This method is a special case of a weighted moving averages method; we select only the weight for the most recent observation.</a:t>
            </a:r>
          </a:p>
        </p:txBody>
      </p:sp>
      <p:sp>
        <p:nvSpPr>
          <p:cNvPr id="167941" name="Rectangle 5"/>
          <p:cNvSpPr>
            <a:spLocks noChangeArrowheads="1"/>
          </p:cNvSpPr>
          <p:nvPr/>
        </p:nvSpPr>
        <p:spPr bwMode="auto">
          <a:xfrm>
            <a:off x="373063" y="2352675"/>
            <a:ext cx="7924800" cy="110013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125000"/>
              <a:buFontTx/>
              <a:buChar char="•"/>
            </a:pPr>
            <a:r>
              <a:rPr lang="en-US" sz="2400">
                <a:effectLst>
                  <a:outerShdw blurRad="38100" dist="38100" dir="2700000" algn="tl">
                    <a:srgbClr val="000000"/>
                  </a:outerShdw>
                </a:effectLst>
                <a:latin typeface="Book Antiqua" pitchFamily="18" charset="0"/>
              </a:rPr>
              <a:t>The weights for the other data values are computed automatically and become smaller as the observations grow older.</a:t>
            </a:r>
          </a:p>
        </p:txBody>
      </p:sp>
      <p:sp>
        <p:nvSpPr>
          <p:cNvPr id="167942" name="Rectangle 6"/>
          <p:cNvSpPr>
            <a:spLocks noChangeArrowheads="1"/>
          </p:cNvSpPr>
          <p:nvPr/>
        </p:nvSpPr>
        <p:spPr bwMode="auto">
          <a:xfrm>
            <a:off x="373063" y="3495675"/>
            <a:ext cx="7924800" cy="75723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latin typeface="Book Antiqua" pitchFamily="18" charset="0"/>
              </a:rPr>
              <a:t>The exponential smoothing forecast is a weighted average of all the observations in the time series.</a:t>
            </a:r>
          </a:p>
        </p:txBody>
      </p:sp>
      <p:sp>
        <p:nvSpPr>
          <p:cNvPr id="10" name="Rectangle 6"/>
          <p:cNvSpPr>
            <a:spLocks noChangeArrowheads="1"/>
          </p:cNvSpPr>
          <p:nvPr/>
        </p:nvSpPr>
        <p:spPr bwMode="auto">
          <a:xfrm>
            <a:off x="382588" y="4286250"/>
            <a:ext cx="7924800" cy="757238"/>
          </a:xfrm>
          <a:prstGeom prst="rect">
            <a:avLst/>
          </a:prstGeom>
          <a:noFill/>
          <a:ln w="12700">
            <a:noFill/>
            <a:miter lim="800000"/>
            <a:headEnd/>
            <a:tailEnd/>
          </a:ln>
          <a:effectLst/>
        </p:spPr>
        <p:txBody>
          <a:bodyPr lIns="90488" tIns="44450" rIns="90488" bIns="44450"/>
          <a:lstStyle/>
          <a:p>
            <a:pPr marL="742950" lvl="1" indent="-285750" algn="l">
              <a:lnSpc>
                <a:spcPct val="90000"/>
              </a:lnSpc>
              <a:spcBef>
                <a:spcPct val="20000"/>
              </a:spcBef>
              <a:buClr>
                <a:srgbClr val="66FFFF"/>
              </a:buClr>
              <a:buSzPct val="125000"/>
              <a:buFontTx/>
              <a:buChar char="•"/>
            </a:pPr>
            <a:r>
              <a:rPr lang="en-US" sz="2400" dirty="0">
                <a:effectLst>
                  <a:outerShdw blurRad="38100" dist="38100" dir="2700000" algn="tl">
                    <a:srgbClr val="000000"/>
                  </a:outerShdw>
                </a:effectLst>
                <a:latin typeface="Book Antiqua" pitchFamily="18" charset="0"/>
              </a:rPr>
              <a:t>The </a:t>
            </a:r>
            <a:r>
              <a:rPr lang="en-US" sz="2400" dirty="0" smtClean="0">
                <a:effectLst>
                  <a:outerShdw blurRad="38100" dist="38100" dir="2700000" algn="tl">
                    <a:srgbClr val="000000"/>
                  </a:outerShdw>
                </a:effectLst>
                <a:latin typeface="Book Antiqua" pitchFamily="18" charset="0"/>
              </a:rPr>
              <a:t>term </a:t>
            </a:r>
            <a:r>
              <a:rPr lang="en-US" sz="2400" i="1" dirty="0" smtClean="0">
                <a:effectLst>
                  <a:outerShdw blurRad="38100" dist="38100" dir="2700000" algn="tl">
                    <a:srgbClr val="000000"/>
                  </a:outerShdw>
                </a:effectLst>
                <a:latin typeface="Book Antiqua" pitchFamily="18" charset="0"/>
              </a:rPr>
              <a:t>exponential </a:t>
            </a:r>
            <a:r>
              <a:rPr lang="en-US" sz="2400" i="1" dirty="0">
                <a:effectLst>
                  <a:outerShdw blurRad="38100" dist="38100" dir="2700000" algn="tl">
                    <a:srgbClr val="000000"/>
                  </a:outerShdw>
                </a:effectLst>
                <a:latin typeface="Book Antiqua" pitchFamily="18" charset="0"/>
              </a:rPr>
              <a:t>smoothing </a:t>
            </a:r>
            <a:r>
              <a:rPr lang="en-US" sz="2400" dirty="0" smtClean="0">
                <a:effectLst>
                  <a:outerShdw blurRad="38100" dist="38100" dir="2700000" algn="tl">
                    <a:srgbClr val="000000"/>
                  </a:outerShdw>
                </a:effectLst>
                <a:latin typeface="Book Antiqua" pitchFamily="18" charset="0"/>
              </a:rPr>
              <a:t>comes from the exponential nature of the weighting scheme for the historical values.</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ChangeArrowheads="1"/>
          </p:cNvSpPr>
          <p:nvPr/>
        </p:nvSpPr>
        <p:spPr bwMode="auto">
          <a:xfrm>
            <a:off x="2971800" y="1847850"/>
            <a:ext cx="3105150" cy="723900"/>
          </a:xfrm>
          <a:prstGeom prst="rect">
            <a:avLst/>
          </a:prstGeom>
          <a:gradFill flip="none" rotWithShape="1">
            <a:gsLst>
              <a:gs pos="0">
                <a:srgbClr val="00517A">
                  <a:shade val="30000"/>
                  <a:satMod val="115000"/>
                </a:srgbClr>
              </a:gs>
              <a:gs pos="50000">
                <a:srgbClr val="00517A">
                  <a:shade val="67500"/>
                  <a:satMod val="115000"/>
                </a:srgbClr>
              </a:gs>
              <a:gs pos="100000">
                <a:srgbClr val="00517A">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3314" name="Rectangle 2"/>
          <p:cNvSpPr>
            <a:spLocks noGrp="1" noChangeArrowheads="1"/>
          </p:cNvSpPr>
          <p:nvPr>
            <p:ph type="title"/>
          </p:nvPr>
        </p:nvSpPr>
        <p:spPr>
          <a:xfrm>
            <a:off x="836613" y="204788"/>
            <a:ext cx="7475537" cy="509587"/>
          </a:xfrm>
          <a:noFill/>
          <a:ln/>
        </p:spPr>
        <p:txBody>
          <a:bodyPr/>
          <a:lstStyle/>
          <a:p>
            <a:r>
              <a:rPr lang="en-US" dirty="0" smtClean="0"/>
              <a:t>Exponential Smoothing</a:t>
            </a:r>
            <a:endParaRPr lang="en-US" dirty="0"/>
          </a:p>
        </p:txBody>
      </p:sp>
      <p:sp>
        <p:nvSpPr>
          <p:cNvPr id="13315" name="Rectangle 3"/>
          <p:cNvSpPr>
            <a:spLocks noGrp="1" noChangeArrowheads="1"/>
          </p:cNvSpPr>
          <p:nvPr>
            <p:ph idx="1"/>
          </p:nvPr>
        </p:nvSpPr>
        <p:spPr>
          <a:xfrm>
            <a:off x="512763" y="1058863"/>
            <a:ext cx="5962650" cy="509587"/>
          </a:xfrm>
          <a:noFill/>
          <a:ln/>
        </p:spPr>
        <p:txBody>
          <a:bodyPr/>
          <a:lstStyle/>
          <a:p>
            <a:r>
              <a:rPr lang="en-US" dirty="0">
                <a:solidFill>
                  <a:srgbClr val="66FFFF"/>
                </a:solidFill>
              </a:rPr>
              <a:t>Exponential Smoothing </a:t>
            </a:r>
            <a:r>
              <a:rPr lang="en-US" dirty="0" smtClean="0">
                <a:solidFill>
                  <a:srgbClr val="66FFFF"/>
                </a:solidFill>
              </a:rPr>
              <a:t>Forecast</a:t>
            </a:r>
            <a:endParaRPr lang="en-US" dirty="0"/>
          </a:p>
        </p:txBody>
      </p:sp>
      <p:sp>
        <p:nvSpPr>
          <p:cNvPr id="13316" name="Text Box 4"/>
          <p:cNvSpPr txBox="1">
            <a:spLocks noChangeArrowheads="1"/>
          </p:cNvSpPr>
          <p:nvPr/>
        </p:nvSpPr>
        <p:spPr bwMode="auto">
          <a:xfrm>
            <a:off x="3089275" y="1954213"/>
            <a:ext cx="2874963" cy="457200"/>
          </a:xfrm>
          <a:prstGeom prst="rect">
            <a:avLst/>
          </a:prstGeom>
          <a:noFill/>
          <a:ln w="12700">
            <a:noFill/>
            <a:miter lim="800000"/>
            <a:headEnd type="none" w="sm" len="sm"/>
            <a:tailEnd type="none" w="sm" len="sm"/>
          </a:ln>
          <a:effectLst/>
        </p:spPr>
        <p:txBody>
          <a:bodyPr wrap="none">
            <a:spAutoFit/>
          </a:bodyPr>
          <a:lstStyle/>
          <a:p>
            <a:pPr algn="l"/>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baseline="-25000" dirty="0">
                <a:effectLst>
                  <a:outerShdw blurRad="38100" dist="38100" dir="2700000" algn="tl">
                    <a:srgbClr val="000000"/>
                  </a:outerShdw>
                </a:effectLst>
                <a:latin typeface="Book Antiqua" pitchFamily="18" charset="0"/>
              </a:rPr>
              <a:t>+1</a:t>
            </a:r>
            <a:r>
              <a:rPr lang="en-US" sz="2400" dirty="0">
                <a:effectLst>
                  <a:outerShdw blurRad="38100" dist="38100" dir="2700000" algn="tl">
                    <a:srgbClr val="000000"/>
                  </a:outerShdw>
                </a:effectLst>
                <a:latin typeface="Book Antiqua" pitchFamily="18" charset="0"/>
              </a:rPr>
              <a:t> = </a:t>
            </a:r>
            <a:r>
              <a:rPr lang="en-US" sz="2400" i="1" dirty="0" err="1">
                <a:effectLst>
                  <a:outerShdw blurRad="38100" dist="38100" dir="2700000" algn="tl">
                    <a:srgbClr val="000000"/>
                  </a:outerShdw>
                </a:effectLst>
                <a:latin typeface="Symbol" pitchFamily="18" charset="2"/>
              </a:rPr>
              <a:t>a</a:t>
            </a:r>
            <a:r>
              <a:rPr lang="en-US" sz="2400" i="1" dirty="0" err="1">
                <a:effectLst>
                  <a:outerShdw blurRad="38100" dist="38100" dir="2700000" algn="tl">
                    <a:srgbClr val="000000"/>
                  </a:outerShdw>
                </a:effectLst>
                <a:latin typeface="Book Antiqua" pitchFamily="18" charset="0"/>
              </a:rPr>
              <a:t>Y</a:t>
            </a:r>
            <a:r>
              <a:rPr lang="en-US" sz="2400" i="1" baseline="-25000" dirty="0" err="1">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 (1 – </a:t>
            </a:r>
            <a:r>
              <a:rPr lang="en-US" sz="2400" i="1" dirty="0">
                <a:effectLst>
                  <a:outerShdw blurRad="38100" dist="38100" dir="2700000" algn="tl">
                    <a:srgbClr val="000000"/>
                  </a:outerShdw>
                </a:effectLst>
                <a:latin typeface="Symbol" pitchFamily="18" charset="2"/>
              </a:rPr>
              <a:t>a</a:t>
            </a:r>
            <a:r>
              <a:rPr lang="en-US" sz="2400" dirty="0">
                <a:effectLst>
                  <a:outerShdw blurRad="38100" dist="38100" dir="2700000" algn="tl">
                    <a:srgbClr val="000000"/>
                  </a:outerShdw>
                </a:effectLst>
                <a:latin typeface="Book Antiqua" pitchFamily="18" charset="0"/>
              </a:rPr>
              <a:t>)</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p>
        </p:txBody>
      </p:sp>
      <p:sp>
        <p:nvSpPr>
          <p:cNvPr id="13318" name="Text Box 6"/>
          <p:cNvSpPr txBox="1">
            <a:spLocks noChangeArrowheads="1"/>
          </p:cNvSpPr>
          <p:nvPr/>
        </p:nvSpPr>
        <p:spPr bwMode="auto">
          <a:xfrm>
            <a:off x="1146175" y="2795588"/>
            <a:ext cx="1114409"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where:</a:t>
            </a:r>
            <a:endParaRPr lang="en-US" sz="2400" dirty="0">
              <a:effectLst>
                <a:outerShdw blurRad="38100" dist="38100" dir="2700000" algn="tl">
                  <a:srgbClr val="000000"/>
                </a:outerShdw>
              </a:effectLst>
              <a:latin typeface="Book Antiqua" pitchFamily="18" charset="0"/>
            </a:endParaRPr>
          </a:p>
        </p:txBody>
      </p:sp>
      <p:sp>
        <p:nvSpPr>
          <p:cNvPr id="13320" name="Text Box 8"/>
          <p:cNvSpPr txBox="1">
            <a:spLocks noChangeArrowheads="1"/>
          </p:cNvSpPr>
          <p:nvPr/>
        </p:nvSpPr>
        <p:spPr bwMode="auto">
          <a:xfrm>
            <a:off x="1565275" y="3233738"/>
            <a:ext cx="6492875" cy="457200"/>
          </a:xfrm>
          <a:prstGeom prst="rect">
            <a:avLst/>
          </a:prstGeom>
          <a:noFill/>
          <a:ln w="12700">
            <a:noFill/>
            <a:miter lim="800000"/>
            <a:headEnd type="none" w="sm" len="sm"/>
            <a:tailEnd type="none" w="sm" len="sm"/>
          </a:ln>
          <a:effectLst/>
        </p:spPr>
        <p:txBody>
          <a:bodyPr wrap="none">
            <a:spAutoFit/>
          </a:bodyPr>
          <a:lstStyle/>
          <a:p>
            <a:pPr algn="l"/>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baseline="-25000" dirty="0">
                <a:effectLst>
                  <a:outerShdw blurRad="38100" dist="38100" dir="2700000" algn="tl">
                    <a:srgbClr val="000000"/>
                  </a:outerShdw>
                </a:effectLst>
                <a:latin typeface="Book Antiqua" pitchFamily="18" charset="0"/>
              </a:rPr>
              <a:t>+1</a:t>
            </a:r>
            <a:r>
              <a:rPr lang="en-US" sz="2400" dirty="0">
                <a:effectLst>
                  <a:outerShdw blurRad="38100" dist="38100" dir="2700000" algn="tl">
                    <a:srgbClr val="000000"/>
                  </a:outerShdw>
                </a:effectLst>
                <a:latin typeface="Book Antiqua" pitchFamily="18" charset="0"/>
              </a:rPr>
              <a:t> = forecast of the time series for period </a:t>
            </a:r>
            <a:r>
              <a:rPr lang="en-US" sz="2400" i="1" dirty="0">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+ 1</a:t>
            </a:r>
            <a:endParaRPr lang="en-US" sz="2400" i="1" baseline="-25000" dirty="0">
              <a:effectLst>
                <a:outerShdw blurRad="38100" dist="38100" dir="2700000" algn="tl">
                  <a:srgbClr val="000000"/>
                </a:outerShdw>
              </a:effectLst>
              <a:latin typeface="Book Antiqua" pitchFamily="18" charset="0"/>
            </a:endParaRPr>
          </a:p>
        </p:txBody>
      </p:sp>
      <p:sp>
        <p:nvSpPr>
          <p:cNvPr id="13321" name="Text Box 9"/>
          <p:cNvSpPr txBox="1">
            <a:spLocks noChangeArrowheads="1"/>
          </p:cNvSpPr>
          <p:nvPr/>
        </p:nvSpPr>
        <p:spPr bwMode="auto">
          <a:xfrm>
            <a:off x="1755775" y="3671888"/>
            <a:ext cx="6270625" cy="457200"/>
          </a:xfrm>
          <a:prstGeom prst="rect">
            <a:avLst/>
          </a:prstGeom>
          <a:noFill/>
          <a:ln w="12700">
            <a:noFill/>
            <a:miter lim="800000"/>
            <a:headEnd type="none" w="sm" len="sm"/>
            <a:tailEnd type="none" w="sm" len="sm"/>
          </a:ln>
          <a:effectLst/>
        </p:spPr>
        <p:txBody>
          <a:bodyPr wrap="none">
            <a:spAutoFit/>
          </a:bodyPr>
          <a:lstStyle/>
          <a:p>
            <a:pPr algn="l"/>
            <a:r>
              <a:rPr lang="en-US" sz="2400" i="1">
                <a:effectLst>
                  <a:outerShdw blurRad="38100" dist="38100" dir="2700000" algn="tl">
                    <a:srgbClr val="000000"/>
                  </a:outerShdw>
                </a:effectLst>
                <a:latin typeface="Book Antiqua" pitchFamily="18" charset="0"/>
              </a:rPr>
              <a:t>Y</a:t>
            </a:r>
            <a:r>
              <a:rPr lang="en-US" sz="2400" i="1" baseline="-25000">
                <a:effectLst>
                  <a:outerShdw blurRad="38100" dist="38100" dir="2700000" algn="tl">
                    <a:srgbClr val="000000"/>
                  </a:outerShdw>
                </a:effectLst>
                <a:latin typeface="Book Antiqua" pitchFamily="18" charset="0"/>
              </a:rPr>
              <a:t>t</a:t>
            </a:r>
            <a:r>
              <a:rPr lang="en-US" sz="2400">
                <a:effectLst>
                  <a:outerShdw blurRad="38100" dist="38100" dir="2700000" algn="tl">
                    <a:srgbClr val="000000"/>
                  </a:outerShdw>
                </a:effectLst>
                <a:latin typeface="Book Antiqua" pitchFamily="18" charset="0"/>
              </a:rPr>
              <a:t> = actual value of the time series in period </a:t>
            </a:r>
            <a:r>
              <a:rPr lang="en-US" sz="2400" i="1">
                <a:effectLst>
                  <a:outerShdw blurRad="38100" dist="38100" dir="2700000" algn="tl">
                    <a:srgbClr val="000000"/>
                  </a:outerShdw>
                </a:effectLst>
                <a:latin typeface="Book Antiqua" pitchFamily="18" charset="0"/>
              </a:rPr>
              <a:t>t</a:t>
            </a:r>
            <a:endParaRPr lang="en-US" sz="2400" i="1" baseline="-25000">
              <a:effectLst>
                <a:outerShdw blurRad="38100" dist="38100" dir="2700000" algn="tl">
                  <a:srgbClr val="000000"/>
                </a:outerShdw>
              </a:effectLst>
              <a:latin typeface="Book Antiqua" pitchFamily="18" charset="0"/>
            </a:endParaRPr>
          </a:p>
        </p:txBody>
      </p:sp>
      <p:sp>
        <p:nvSpPr>
          <p:cNvPr id="13322" name="Text Box 10"/>
          <p:cNvSpPr txBox="1">
            <a:spLocks noChangeArrowheads="1"/>
          </p:cNvSpPr>
          <p:nvPr/>
        </p:nvSpPr>
        <p:spPr bwMode="auto">
          <a:xfrm>
            <a:off x="1793875" y="4148138"/>
            <a:ext cx="5778500" cy="457200"/>
          </a:xfrm>
          <a:prstGeom prst="rect">
            <a:avLst/>
          </a:prstGeom>
          <a:noFill/>
          <a:ln w="12700">
            <a:noFill/>
            <a:miter lim="800000"/>
            <a:headEnd type="none" w="sm" len="sm"/>
            <a:tailEnd type="none" w="sm" len="sm"/>
          </a:ln>
          <a:effectLst/>
        </p:spPr>
        <p:txBody>
          <a:bodyPr wrap="none">
            <a:spAutoFit/>
          </a:bodyPr>
          <a:lstStyle/>
          <a:p>
            <a:pPr algn="l"/>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 forecast of the time series for period </a:t>
            </a:r>
            <a:r>
              <a:rPr lang="en-US" sz="2400" i="1" dirty="0">
                <a:effectLst>
                  <a:outerShdw blurRad="38100" dist="38100" dir="2700000" algn="tl">
                    <a:srgbClr val="000000"/>
                  </a:outerShdw>
                </a:effectLst>
                <a:latin typeface="Book Antiqua" pitchFamily="18" charset="0"/>
              </a:rPr>
              <a:t>t</a:t>
            </a:r>
            <a:endParaRPr lang="en-US" sz="2400" i="1" baseline="-25000" dirty="0">
              <a:effectLst>
                <a:outerShdw blurRad="38100" dist="38100" dir="2700000" algn="tl">
                  <a:srgbClr val="000000"/>
                </a:outerShdw>
              </a:effectLst>
              <a:latin typeface="Book Antiqua" pitchFamily="18" charset="0"/>
            </a:endParaRPr>
          </a:p>
        </p:txBody>
      </p:sp>
      <p:sp>
        <p:nvSpPr>
          <p:cNvPr id="13323" name="Text Box 11"/>
          <p:cNvSpPr txBox="1">
            <a:spLocks noChangeArrowheads="1"/>
          </p:cNvSpPr>
          <p:nvPr/>
        </p:nvSpPr>
        <p:spPr bwMode="auto">
          <a:xfrm>
            <a:off x="1831975" y="4583113"/>
            <a:ext cx="4822825" cy="457200"/>
          </a:xfrm>
          <a:prstGeom prst="rect">
            <a:avLst/>
          </a:prstGeom>
          <a:noFill/>
          <a:ln w="12700">
            <a:noFill/>
            <a:miter lim="800000"/>
            <a:headEnd type="none" w="sm" len="sm"/>
            <a:tailEnd type="none" w="sm" len="sm"/>
          </a:ln>
          <a:effectLst/>
        </p:spPr>
        <p:txBody>
          <a:bodyPr wrap="none">
            <a:spAutoFit/>
          </a:bodyPr>
          <a:lstStyle/>
          <a:p>
            <a:pPr algn="l"/>
            <a:r>
              <a:rPr lang="en-US" sz="2400" i="1" dirty="0">
                <a:effectLst>
                  <a:outerShdw blurRad="38100" dist="38100" dir="2700000" algn="tl">
                    <a:srgbClr val="000000"/>
                  </a:outerShdw>
                </a:effectLst>
                <a:latin typeface="Symbol" pitchFamily="18" charset="2"/>
              </a:rPr>
              <a:t>a</a:t>
            </a:r>
            <a:r>
              <a:rPr lang="en-US" sz="2400" dirty="0">
                <a:effectLst>
                  <a:outerShdw blurRad="38100" dist="38100" dir="2700000" algn="tl">
                    <a:srgbClr val="000000"/>
                  </a:outerShdw>
                </a:effectLst>
                <a:latin typeface="Book Antiqua" pitchFamily="18" charset="0"/>
              </a:rPr>
              <a:t> = smoothing constant (0 </a:t>
            </a:r>
            <a:r>
              <a:rPr lang="en-US" sz="2400" u="sng" dirty="0">
                <a:effectLst>
                  <a:outerShdw blurRad="38100" dist="38100" dir="2700000" algn="tl">
                    <a:srgbClr val="000000"/>
                  </a:outerShdw>
                </a:effectLst>
                <a:latin typeface="Book Antiqua" pitchFamily="18" charset="0"/>
              </a:rPr>
              <a:t>&lt;</a:t>
            </a:r>
            <a:r>
              <a:rPr lang="en-US" sz="2400" dirty="0">
                <a:effectLst>
                  <a:outerShdw blurRad="38100" dist="38100" dir="2700000" algn="tl">
                    <a:srgbClr val="000000"/>
                  </a:outerShdw>
                </a:effectLst>
                <a:latin typeface="Book Antiqua" pitchFamily="18" charset="0"/>
              </a:rPr>
              <a:t> </a:t>
            </a:r>
            <a:r>
              <a:rPr lang="en-US" sz="2400" i="1" dirty="0">
                <a:effectLst>
                  <a:outerShdw blurRad="38100" dist="38100" dir="2700000" algn="tl">
                    <a:srgbClr val="000000"/>
                  </a:outerShdw>
                </a:effectLst>
                <a:latin typeface="Symbol" pitchFamily="18" charset="2"/>
              </a:rPr>
              <a:t>a</a:t>
            </a:r>
            <a:r>
              <a:rPr lang="en-US" sz="2400" dirty="0">
                <a:effectLst>
                  <a:outerShdw blurRad="38100" dist="38100" dir="2700000" algn="tl">
                    <a:srgbClr val="000000"/>
                  </a:outerShdw>
                </a:effectLst>
                <a:latin typeface="Book Antiqua" pitchFamily="18" charset="0"/>
              </a:rPr>
              <a:t> </a:t>
            </a:r>
            <a:r>
              <a:rPr lang="en-US" sz="2400" u="sng" dirty="0">
                <a:effectLst>
                  <a:outerShdw blurRad="38100" dist="38100" dir="2700000" algn="tl">
                    <a:srgbClr val="000000"/>
                  </a:outerShdw>
                </a:effectLst>
                <a:latin typeface="Book Antiqua" pitchFamily="18" charset="0"/>
              </a:rPr>
              <a:t>&lt;</a:t>
            </a:r>
            <a:r>
              <a:rPr lang="en-US" sz="2400" dirty="0">
                <a:effectLst>
                  <a:outerShdw blurRad="38100" dist="38100" dir="2700000" algn="tl">
                    <a:srgbClr val="000000"/>
                  </a:outerShdw>
                </a:effectLst>
                <a:latin typeface="Book Antiqua" pitchFamily="18" charset="0"/>
              </a:rPr>
              <a:t> 1)</a:t>
            </a:r>
            <a:endParaRPr lang="en-US" sz="2400" i="1" baseline="-25000" dirty="0">
              <a:effectLst>
                <a:outerShdw blurRad="38100" dist="38100" dir="2700000" algn="tl">
                  <a:srgbClr val="000000"/>
                </a:outerShdw>
              </a:effectLst>
              <a:latin typeface="Book Antiqua" pitchFamily="18" charset="0"/>
            </a:endParaRPr>
          </a:p>
        </p:txBody>
      </p:sp>
      <p:sp>
        <p:nvSpPr>
          <p:cNvPr id="13" name="Text Box 6"/>
          <p:cNvSpPr txBox="1">
            <a:spLocks noChangeArrowheads="1"/>
          </p:cNvSpPr>
          <p:nvPr/>
        </p:nvSpPr>
        <p:spPr bwMode="auto">
          <a:xfrm>
            <a:off x="1155700" y="5043488"/>
            <a:ext cx="119776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and let:</a:t>
            </a:r>
            <a:endParaRPr lang="en-US" sz="2400" dirty="0">
              <a:effectLst>
                <a:outerShdw blurRad="38100" dist="38100" dir="2700000" algn="tl">
                  <a:srgbClr val="000000"/>
                </a:outerShdw>
              </a:effectLst>
              <a:latin typeface="Book Antiqua" pitchFamily="18" charset="0"/>
            </a:endParaRPr>
          </a:p>
        </p:txBody>
      </p:sp>
      <p:sp>
        <p:nvSpPr>
          <p:cNvPr id="14" name="Text Box 8"/>
          <p:cNvSpPr txBox="1">
            <a:spLocks noChangeArrowheads="1"/>
          </p:cNvSpPr>
          <p:nvPr/>
        </p:nvSpPr>
        <p:spPr bwMode="auto">
          <a:xfrm>
            <a:off x="1784350" y="5462588"/>
            <a:ext cx="5165197" cy="461665"/>
          </a:xfrm>
          <a:prstGeom prst="rect">
            <a:avLst/>
          </a:prstGeom>
          <a:noFill/>
          <a:ln w="12700">
            <a:noFill/>
            <a:miter lim="800000"/>
            <a:headEnd type="none" w="sm" len="sm"/>
            <a:tailEnd type="none" w="sm" len="sm"/>
          </a:ln>
          <a:effectLst/>
        </p:spPr>
        <p:txBody>
          <a:bodyPr wrap="none">
            <a:spAutoFit/>
          </a:bodyPr>
          <a:lstStyle/>
          <a:p>
            <a:pPr algn="l"/>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a:t>
            </a:r>
            <a:r>
              <a:rPr lang="en-US" sz="2400" dirty="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Y</a:t>
            </a:r>
            <a:r>
              <a:rPr lang="en-US" sz="2400" baseline="-25000" dirty="0" smtClean="0">
                <a:effectLst>
                  <a:outerShdw blurRad="38100" dist="38100" dir="2700000" algn="tl">
                    <a:srgbClr val="000000"/>
                  </a:outerShdw>
                </a:effectLst>
                <a:latin typeface="Book Antiqua" pitchFamily="18" charset="0"/>
              </a:rPr>
              <a:t>1  </a:t>
            </a:r>
            <a:r>
              <a:rPr lang="en-US" sz="2400" dirty="0" smtClean="0">
                <a:effectLst>
                  <a:outerShdw blurRad="38100" dist="38100" dir="2700000" algn="tl">
                    <a:srgbClr val="000000"/>
                  </a:outerShdw>
                </a:effectLst>
                <a:latin typeface="Book Antiqua" pitchFamily="18" charset="0"/>
              </a:rPr>
              <a:t>(to initiate the computations)</a:t>
            </a:r>
            <a:endParaRPr lang="en-US" sz="2400" i="1" baseline="-250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latin typeface="Book Antiqua" pitchFamily="18" charset="0"/>
              </a:rPr>
              <a:t>Forecasting Methods</a:t>
            </a:r>
          </a:p>
        </p:txBody>
      </p:sp>
      <p:sp>
        <p:nvSpPr>
          <p:cNvPr id="5" name="Rectangle 9"/>
          <p:cNvSpPr>
            <a:spLocks noChangeArrowheads="1"/>
          </p:cNvSpPr>
          <p:nvPr/>
        </p:nvSpPr>
        <p:spPr bwMode="auto">
          <a:xfrm>
            <a:off x="700088" y="1106487"/>
            <a:ext cx="7704137" cy="2312987"/>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u="sng" dirty="0" smtClean="0">
                <a:effectLst>
                  <a:outerShdw blurRad="38100" dist="38100" dir="2700000" algn="tl">
                    <a:srgbClr val="000000"/>
                  </a:outerShdw>
                </a:effectLst>
                <a:latin typeface="Book Antiqua" pitchFamily="18" charset="0"/>
              </a:rPr>
              <a:t>Quantitative forecasting methods</a:t>
            </a:r>
            <a:r>
              <a:rPr lang="en-US" sz="2400" dirty="0" smtClean="0">
                <a:effectLst>
                  <a:outerShdw blurRad="38100" dist="38100" dir="2700000" algn="tl">
                    <a:srgbClr val="000000"/>
                  </a:outerShdw>
                </a:effectLst>
                <a:latin typeface="Book Antiqua" pitchFamily="18" charset="0"/>
              </a:rPr>
              <a:t> can be used when:</a:t>
            </a:r>
            <a:endParaRPr lang="en-US" sz="2400" dirty="0">
              <a:effectLst>
                <a:outerShdw blurRad="38100" dist="38100" dir="2700000" algn="tl">
                  <a:srgbClr val="000000"/>
                </a:outerShdw>
              </a:effectLst>
              <a:latin typeface="Book Antiqua" pitchFamily="18" charset="0"/>
            </a:endParaRPr>
          </a:p>
        </p:txBody>
      </p:sp>
      <p:sp>
        <p:nvSpPr>
          <p:cNvPr id="9" name="Rectangle 9"/>
          <p:cNvSpPr>
            <a:spLocks noChangeArrowheads="1"/>
          </p:cNvSpPr>
          <p:nvPr/>
        </p:nvSpPr>
        <p:spPr bwMode="auto">
          <a:xfrm>
            <a:off x="833438" y="1163637"/>
            <a:ext cx="7704137" cy="2312987"/>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pPr>
            <a:endParaRPr lang="en-US" sz="2400" dirty="0" smtClean="0">
              <a:effectLst>
                <a:outerShdw blurRad="38100" dist="38100" dir="2700000" algn="tl">
                  <a:srgbClr val="000000"/>
                </a:outerShdw>
              </a:effectLst>
              <a:latin typeface="Book Antiqua" pitchFamily="18" charset="0"/>
            </a:endParaRPr>
          </a:p>
          <a:p>
            <a:pPr marL="800100" lvl="1" indent="-342900" algn="l">
              <a:lnSpc>
                <a:spcPct val="90000"/>
              </a:lnSpc>
              <a:spcBef>
                <a:spcPct val="20000"/>
              </a:spcBef>
              <a:buClr>
                <a:srgbClr val="66FFFF"/>
              </a:buClr>
              <a:buSzPct val="75000"/>
              <a:buFont typeface="Wingdings" pitchFamily="2" charset="2"/>
              <a:buChar char="§"/>
            </a:pPr>
            <a:r>
              <a:rPr lang="en-US" sz="2400" dirty="0" smtClean="0">
                <a:effectLst>
                  <a:outerShdw blurRad="38100" dist="38100" dir="2700000" algn="tl">
                    <a:srgbClr val="000000"/>
                  </a:outerShdw>
                </a:effectLst>
                <a:latin typeface="Book Antiqua" pitchFamily="18" charset="0"/>
              </a:rPr>
              <a:t>past information about the variable being forecast is available,</a:t>
            </a:r>
          </a:p>
        </p:txBody>
      </p:sp>
      <p:sp>
        <p:nvSpPr>
          <p:cNvPr id="10" name="Rectangle 9"/>
          <p:cNvSpPr>
            <a:spLocks noChangeArrowheads="1"/>
          </p:cNvSpPr>
          <p:nvPr/>
        </p:nvSpPr>
        <p:spPr bwMode="auto">
          <a:xfrm>
            <a:off x="842963" y="1878012"/>
            <a:ext cx="7704137" cy="2312987"/>
          </a:xfrm>
          <a:prstGeom prst="rect">
            <a:avLst/>
          </a:prstGeom>
          <a:noFill/>
          <a:ln w="12700">
            <a:noFill/>
            <a:miter lim="800000"/>
            <a:headEnd/>
            <a:tailEnd/>
          </a:ln>
          <a:effectLst/>
        </p:spPr>
        <p:txBody>
          <a:bodyPr lIns="90488" tIns="44450" rIns="90488" bIns="44450"/>
          <a:lstStyle/>
          <a:p>
            <a:pPr marL="800100" lvl="1" indent="-342900" algn="l">
              <a:lnSpc>
                <a:spcPct val="90000"/>
              </a:lnSpc>
              <a:spcBef>
                <a:spcPct val="20000"/>
              </a:spcBef>
              <a:buClr>
                <a:srgbClr val="66FFFF"/>
              </a:buClr>
              <a:buSzPct val="75000"/>
            </a:pPr>
            <a:endParaRPr lang="en-US" sz="2400" dirty="0" smtClean="0">
              <a:effectLst>
                <a:outerShdw blurRad="38100" dist="38100" dir="2700000" algn="tl">
                  <a:srgbClr val="000000"/>
                </a:outerShdw>
              </a:effectLst>
              <a:latin typeface="Book Antiqua" pitchFamily="18" charset="0"/>
            </a:endParaRPr>
          </a:p>
          <a:p>
            <a:pPr marL="800100" lvl="1" indent="-342900" algn="l">
              <a:lnSpc>
                <a:spcPct val="90000"/>
              </a:lnSpc>
              <a:spcBef>
                <a:spcPct val="20000"/>
              </a:spcBef>
              <a:buClr>
                <a:srgbClr val="66FFFF"/>
              </a:buClr>
              <a:buSzPct val="75000"/>
              <a:buFont typeface="Wingdings" pitchFamily="2" charset="2"/>
              <a:buChar char="§"/>
            </a:pPr>
            <a:r>
              <a:rPr lang="en-US" sz="2400" dirty="0" smtClean="0">
                <a:effectLst>
                  <a:outerShdw blurRad="38100" dist="38100" dir="2700000" algn="tl">
                    <a:srgbClr val="000000"/>
                  </a:outerShdw>
                </a:effectLst>
                <a:latin typeface="Book Antiqua" pitchFamily="18" charset="0"/>
              </a:rPr>
              <a:t>the information can be quantified, and</a:t>
            </a:r>
          </a:p>
          <a:p>
            <a:pPr marL="800100" lvl="1" indent="-342900" algn="l">
              <a:lnSpc>
                <a:spcPct val="90000"/>
              </a:lnSpc>
              <a:spcBef>
                <a:spcPct val="20000"/>
              </a:spcBef>
              <a:buClr>
                <a:srgbClr val="66FFFF"/>
              </a:buClr>
              <a:buSzPct val="75000"/>
              <a:buFont typeface="Wingdings" pitchFamily="2" charset="2"/>
              <a:buChar char="§"/>
            </a:pPr>
            <a:endParaRPr lang="en-US" sz="2400" dirty="0">
              <a:effectLst>
                <a:outerShdw blurRad="38100" dist="38100" dir="2700000" algn="tl">
                  <a:srgbClr val="000000"/>
                </a:outerShdw>
              </a:effectLst>
              <a:latin typeface="Book Antiqua" pitchFamily="18" charset="0"/>
            </a:endParaRPr>
          </a:p>
        </p:txBody>
      </p:sp>
      <p:sp>
        <p:nvSpPr>
          <p:cNvPr id="11" name="Rectangle 9"/>
          <p:cNvSpPr>
            <a:spLocks noChangeArrowheads="1"/>
          </p:cNvSpPr>
          <p:nvPr/>
        </p:nvSpPr>
        <p:spPr bwMode="auto">
          <a:xfrm>
            <a:off x="842963" y="2306637"/>
            <a:ext cx="7704137" cy="1274763"/>
          </a:xfrm>
          <a:prstGeom prst="rect">
            <a:avLst/>
          </a:prstGeom>
          <a:noFill/>
          <a:ln w="12700">
            <a:noFill/>
            <a:miter lim="800000"/>
            <a:headEnd/>
            <a:tailEnd/>
          </a:ln>
          <a:effectLst/>
        </p:spPr>
        <p:txBody>
          <a:bodyPr lIns="90488" tIns="44450" rIns="90488" bIns="44450"/>
          <a:lstStyle/>
          <a:p>
            <a:pPr marL="800100" lvl="1" indent="-342900" algn="l">
              <a:lnSpc>
                <a:spcPct val="90000"/>
              </a:lnSpc>
              <a:spcBef>
                <a:spcPct val="20000"/>
              </a:spcBef>
              <a:buClr>
                <a:srgbClr val="66FFFF"/>
              </a:buClr>
              <a:buSzPct val="75000"/>
            </a:pPr>
            <a:endParaRPr lang="en-US" sz="2400" dirty="0" smtClean="0">
              <a:effectLst>
                <a:outerShdw blurRad="38100" dist="38100" dir="2700000" algn="tl">
                  <a:srgbClr val="000000"/>
                </a:outerShdw>
              </a:effectLst>
              <a:latin typeface="Book Antiqua" pitchFamily="18" charset="0"/>
            </a:endParaRPr>
          </a:p>
          <a:p>
            <a:pPr marL="800100" lvl="1" indent="-342900" algn="l">
              <a:lnSpc>
                <a:spcPct val="90000"/>
              </a:lnSpc>
              <a:spcBef>
                <a:spcPct val="20000"/>
              </a:spcBef>
              <a:buClr>
                <a:srgbClr val="66FFFF"/>
              </a:buClr>
              <a:buSzPct val="75000"/>
              <a:buFont typeface="Wingdings" pitchFamily="2" charset="2"/>
              <a:buChar char="§"/>
            </a:pPr>
            <a:r>
              <a:rPr lang="en-US" sz="2400" dirty="0" smtClean="0">
                <a:effectLst>
                  <a:outerShdw blurRad="38100" dist="38100" dir="2700000" algn="tl">
                    <a:srgbClr val="000000"/>
                  </a:outerShdw>
                </a:effectLst>
                <a:latin typeface="Book Antiqua" pitchFamily="18" charset="0"/>
              </a:rPr>
              <a:t>it is reasonable to assume that the pattern of the past will continue into the future.</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7" name="Rectangle 9"/>
          <p:cNvSpPr>
            <a:spLocks noChangeArrowheads="1"/>
          </p:cNvSpPr>
          <p:nvPr/>
        </p:nvSpPr>
        <p:spPr bwMode="auto">
          <a:xfrm>
            <a:off x="3079750" y="2590800"/>
            <a:ext cx="2952750" cy="6477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71013" name="Rectangle 5"/>
          <p:cNvSpPr>
            <a:spLocks noChangeArrowheads="1"/>
          </p:cNvSpPr>
          <p:nvPr/>
        </p:nvSpPr>
        <p:spPr bwMode="auto">
          <a:xfrm>
            <a:off x="554038" y="1619250"/>
            <a:ext cx="7943850" cy="1081088"/>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latin typeface="Book Antiqua" pitchFamily="18" charset="0"/>
              </a:rPr>
              <a:t>With some algebraic manipulation, we can rewrite </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baseline="-25000" dirty="0">
                <a:effectLst>
                  <a:outerShdw blurRad="38100" dist="38100" dir="2700000" algn="tl">
                    <a:srgbClr val="000000"/>
                  </a:outerShdw>
                </a:effectLst>
                <a:latin typeface="Book Antiqua" pitchFamily="18" charset="0"/>
              </a:rPr>
              <a:t>+1</a:t>
            </a:r>
            <a:r>
              <a:rPr lang="en-US" sz="2400" dirty="0">
                <a:effectLst>
                  <a:outerShdw blurRad="38100" dist="38100" dir="2700000" algn="tl">
                    <a:srgbClr val="000000"/>
                  </a:outerShdw>
                </a:effectLst>
                <a:latin typeface="Book Antiqua" pitchFamily="18" charset="0"/>
              </a:rPr>
              <a:t> = </a:t>
            </a:r>
            <a:r>
              <a:rPr lang="en-US" sz="2400" i="1" dirty="0" err="1">
                <a:effectLst>
                  <a:outerShdw blurRad="38100" dist="38100" dir="2700000" algn="tl">
                    <a:srgbClr val="000000"/>
                  </a:outerShdw>
                </a:effectLst>
                <a:latin typeface="Symbol" pitchFamily="18" charset="2"/>
              </a:rPr>
              <a:t>a</a:t>
            </a:r>
            <a:r>
              <a:rPr lang="en-US" sz="2400" i="1" dirty="0" err="1">
                <a:effectLst>
                  <a:outerShdw blurRad="38100" dist="38100" dir="2700000" algn="tl">
                    <a:srgbClr val="000000"/>
                  </a:outerShdw>
                </a:effectLst>
                <a:latin typeface="Book Antiqua" pitchFamily="18" charset="0"/>
              </a:rPr>
              <a:t>Y</a:t>
            </a:r>
            <a:r>
              <a:rPr lang="en-US" sz="2400" i="1" baseline="-25000" dirty="0" err="1">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 (1 – </a:t>
            </a:r>
            <a:r>
              <a:rPr lang="en-US" sz="2400" i="1" dirty="0">
                <a:effectLst>
                  <a:outerShdw blurRad="38100" dist="38100" dir="2700000" algn="tl">
                    <a:srgbClr val="000000"/>
                  </a:outerShdw>
                </a:effectLst>
                <a:latin typeface="Symbol" pitchFamily="18" charset="2"/>
              </a:rPr>
              <a:t>a</a:t>
            </a:r>
            <a:r>
              <a:rPr lang="en-US" sz="2400" dirty="0">
                <a:effectLst>
                  <a:outerShdw blurRad="38100" dist="38100" dir="2700000" algn="tl">
                    <a:srgbClr val="000000"/>
                  </a:outerShdw>
                </a:effectLst>
                <a:latin typeface="Book Antiqua" pitchFamily="18" charset="0"/>
              </a:rPr>
              <a:t>)</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as:</a:t>
            </a:r>
          </a:p>
        </p:txBody>
      </p:sp>
      <p:sp>
        <p:nvSpPr>
          <p:cNvPr id="171010"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Exponential Smoothing</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171011" name="Rectangle 3"/>
          <p:cNvSpPr>
            <a:spLocks noChangeArrowheads="1"/>
          </p:cNvSpPr>
          <p:nvPr/>
        </p:nvSpPr>
        <p:spPr bwMode="auto">
          <a:xfrm>
            <a:off x="512763" y="1058863"/>
            <a:ext cx="5962650" cy="5095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Exponential Smoothing </a:t>
            </a:r>
            <a:r>
              <a:rPr lang="en-US" sz="2400" dirty="0" smtClean="0">
                <a:solidFill>
                  <a:srgbClr val="66FFFF"/>
                </a:solidFill>
                <a:effectLst>
                  <a:outerShdw blurRad="38100" dist="38100" dir="2700000" algn="tl">
                    <a:srgbClr val="000000"/>
                  </a:outerShdw>
                </a:effectLst>
                <a:latin typeface="Book Antiqua" pitchFamily="18" charset="0"/>
              </a:rPr>
              <a:t>Forecast</a:t>
            </a:r>
            <a:endParaRPr lang="en-US" sz="2400" dirty="0">
              <a:effectLst>
                <a:outerShdw blurRad="38100" dist="38100" dir="2700000" algn="tl">
                  <a:srgbClr val="000000"/>
                </a:outerShdw>
              </a:effectLst>
              <a:latin typeface="Book Antiqua" pitchFamily="18" charset="0"/>
            </a:endParaRPr>
          </a:p>
        </p:txBody>
      </p:sp>
      <p:sp>
        <p:nvSpPr>
          <p:cNvPr id="171012" name="Text Box 4"/>
          <p:cNvSpPr txBox="1">
            <a:spLocks noChangeArrowheads="1"/>
          </p:cNvSpPr>
          <p:nvPr/>
        </p:nvSpPr>
        <p:spPr bwMode="auto">
          <a:xfrm>
            <a:off x="3051175" y="2659063"/>
            <a:ext cx="2948243" cy="461665"/>
          </a:xfrm>
          <a:prstGeom prst="rect">
            <a:avLst/>
          </a:prstGeom>
          <a:noFill/>
          <a:ln w="12700">
            <a:noFill/>
            <a:miter lim="800000"/>
            <a:headEnd type="none" w="sm" len="sm"/>
            <a:tailEnd type="none" w="sm" len="sm"/>
          </a:ln>
          <a:effectLst/>
        </p:spPr>
        <p:txBody>
          <a:bodyPr wrap="none">
            <a:spAutoFit/>
          </a:bodyPr>
          <a:lstStyle/>
          <a:p>
            <a:pPr algn="l"/>
            <a:r>
              <a:rPr lang="en-US" sz="2400" i="1" dirty="0" smtClean="0">
                <a:effectLst>
                  <a:outerShdw blurRad="38100" dist="38100" dir="2700000" algn="tl">
                    <a:srgbClr val="000000"/>
                  </a:outerShdw>
                </a:effectLst>
                <a:latin typeface="Book Antiqua" pitchFamily="18" charset="0"/>
              </a:rPr>
              <a:t>  F</a:t>
            </a:r>
            <a:r>
              <a:rPr lang="en-US" sz="2400" i="1" baseline="-25000" dirty="0" smtClean="0">
                <a:effectLst>
                  <a:outerShdw blurRad="38100" dist="38100" dir="2700000" algn="tl">
                    <a:srgbClr val="000000"/>
                  </a:outerShdw>
                </a:effectLst>
                <a:latin typeface="Book Antiqua" pitchFamily="18" charset="0"/>
              </a:rPr>
              <a:t>t</a:t>
            </a:r>
            <a:r>
              <a:rPr lang="en-US" sz="2400" baseline="-25000" dirty="0" smtClean="0">
                <a:effectLst>
                  <a:outerShdw blurRad="38100" dist="38100" dir="2700000" algn="tl">
                    <a:srgbClr val="000000"/>
                  </a:outerShdw>
                </a:effectLst>
                <a:latin typeface="Book Antiqua" pitchFamily="18" charset="0"/>
              </a:rPr>
              <a:t>+1</a:t>
            </a:r>
            <a:r>
              <a:rPr lang="en-US" sz="2400" dirty="0" smtClean="0">
                <a:effectLst>
                  <a:outerShdw blurRad="38100" dist="38100" dir="2700000" algn="tl">
                    <a:srgbClr val="000000"/>
                  </a:outerShdw>
                </a:effectLst>
                <a:latin typeface="Book Antiqua" pitchFamily="18" charset="0"/>
              </a:rPr>
              <a:t> </a:t>
            </a:r>
            <a:r>
              <a:rPr lang="en-US" sz="2400" dirty="0">
                <a:effectLst>
                  <a:outerShdw blurRad="38100" dist="38100" dir="2700000" algn="tl">
                    <a:srgbClr val="000000"/>
                  </a:outerShdw>
                </a:effectLst>
                <a:latin typeface="Book Antiqua" pitchFamily="18" charset="0"/>
              </a:rPr>
              <a:t>= </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i="1" dirty="0">
                <a:effectLst>
                  <a:outerShdw blurRad="38100" dist="38100" dir="2700000" algn="tl">
                    <a:srgbClr val="000000"/>
                  </a:outerShdw>
                </a:effectLst>
                <a:latin typeface="Book Antiqua" pitchFamily="18" charset="0"/>
              </a:rPr>
              <a:t> + </a:t>
            </a:r>
            <a:r>
              <a:rPr lang="en-US" sz="2400" i="1" dirty="0">
                <a:effectLst>
                  <a:outerShdw blurRad="38100" dist="38100" dir="2700000" algn="tl">
                    <a:srgbClr val="000000"/>
                  </a:outerShdw>
                </a:effectLst>
                <a:latin typeface="Symbol" pitchFamily="18" charset="2"/>
              </a:rPr>
              <a:t>a</a:t>
            </a:r>
            <a:r>
              <a:rPr lang="en-US" sz="2400" dirty="0">
                <a:effectLst>
                  <a:outerShdw blurRad="38100" dist="38100" dir="2700000" algn="tl">
                    <a:srgbClr val="000000"/>
                  </a:outerShdw>
                </a:effectLst>
                <a:latin typeface="Symbol" pitchFamily="18" charset="2"/>
              </a:rPr>
              <a:t>(</a:t>
            </a:r>
            <a:r>
              <a:rPr lang="en-US" sz="2400" i="1" dirty="0" err="1">
                <a:effectLst>
                  <a:outerShdw blurRad="38100" dist="38100" dir="2700000" algn="tl">
                    <a:srgbClr val="000000"/>
                  </a:outerShdw>
                </a:effectLst>
                <a:latin typeface="Book Antiqua" pitchFamily="18" charset="0"/>
              </a:rPr>
              <a:t>Y</a:t>
            </a:r>
            <a:r>
              <a:rPr lang="en-US" sz="2400" i="1" baseline="-25000" dirty="0" err="1">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 </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a:t>
            </a:r>
            <a:endParaRPr lang="en-US" sz="2400" i="1" baseline="-25000" dirty="0">
              <a:effectLst>
                <a:outerShdw blurRad="38100" dist="38100" dir="2700000" algn="tl">
                  <a:srgbClr val="000000"/>
                </a:outerShdw>
              </a:effectLst>
              <a:latin typeface="Book Antiqua" pitchFamily="18" charset="0"/>
            </a:endParaRPr>
          </a:p>
        </p:txBody>
      </p:sp>
      <p:sp>
        <p:nvSpPr>
          <p:cNvPr id="171014" name="Rectangle 6"/>
          <p:cNvSpPr>
            <a:spLocks noChangeArrowheads="1"/>
          </p:cNvSpPr>
          <p:nvPr/>
        </p:nvSpPr>
        <p:spPr bwMode="auto">
          <a:xfrm>
            <a:off x="554038" y="3486150"/>
            <a:ext cx="7924800" cy="1100138"/>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latin typeface="Book Antiqua" pitchFamily="18" charset="0"/>
              </a:rPr>
              <a:t>We see that the new forecast </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baseline="-25000" dirty="0">
                <a:effectLst>
                  <a:outerShdw blurRad="38100" dist="38100" dir="2700000" algn="tl">
                    <a:srgbClr val="000000"/>
                  </a:outerShdw>
                </a:effectLst>
                <a:latin typeface="Book Antiqua" pitchFamily="18" charset="0"/>
              </a:rPr>
              <a:t>+1</a:t>
            </a:r>
            <a:r>
              <a:rPr lang="en-US" sz="2400" dirty="0">
                <a:effectLst>
                  <a:outerShdw blurRad="38100" dist="38100" dir="2700000" algn="tl">
                    <a:srgbClr val="000000"/>
                  </a:outerShdw>
                </a:effectLst>
                <a:latin typeface="Book Antiqua" pitchFamily="18" charset="0"/>
              </a:rPr>
              <a:t> is equal to the previous forecast </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plus an adjustment, which is </a:t>
            </a:r>
            <a:r>
              <a:rPr lang="en-US" sz="2400" i="1" dirty="0">
                <a:effectLst>
                  <a:outerShdw blurRad="38100" dist="38100" dir="2700000" algn="tl">
                    <a:srgbClr val="000000"/>
                  </a:outerShdw>
                </a:effectLst>
                <a:latin typeface="Symbol" pitchFamily="18" charset="2"/>
              </a:rPr>
              <a:t>a</a:t>
            </a:r>
            <a:r>
              <a:rPr lang="en-US" sz="2400" dirty="0">
                <a:effectLst>
                  <a:outerShdw blurRad="38100" dist="38100" dir="2700000" algn="tl">
                    <a:srgbClr val="000000"/>
                  </a:outerShdw>
                </a:effectLst>
                <a:latin typeface="Book Antiqua" pitchFamily="18" charset="0"/>
              </a:rPr>
              <a:t> times the most recent forecast error, </a:t>
            </a:r>
            <a:r>
              <a:rPr lang="en-US" sz="2400" i="1" dirty="0" err="1">
                <a:effectLst>
                  <a:outerShdw blurRad="38100" dist="38100" dir="2700000" algn="tl">
                    <a:srgbClr val="000000"/>
                  </a:outerShdw>
                </a:effectLst>
                <a:latin typeface="Book Antiqua" pitchFamily="18" charset="0"/>
              </a:rPr>
              <a:t>Y</a:t>
            </a:r>
            <a:r>
              <a:rPr lang="en-US" sz="2400" i="1" baseline="-25000" dirty="0" err="1">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 – </a:t>
            </a:r>
            <a:r>
              <a:rPr lang="en-US" sz="2400" i="1" dirty="0">
                <a:effectLst>
                  <a:outerShdw blurRad="38100" dist="38100" dir="2700000" algn="tl">
                    <a:srgbClr val="000000"/>
                  </a:outerShdw>
                </a:effectLst>
                <a:latin typeface="Book Antiqua" pitchFamily="18" charset="0"/>
              </a:rPr>
              <a:t>F</a:t>
            </a:r>
            <a:r>
              <a:rPr lang="en-US" sz="2400" i="1" baseline="-25000" dirty="0">
                <a:effectLst>
                  <a:outerShdw blurRad="38100" dist="38100" dir="2700000" algn="tl">
                    <a:srgbClr val="000000"/>
                  </a:outerShdw>
                </a:effectLst>
                <a:latin typeface="Book Antiqua" pitchFamily="18" charset="0"/>
              </a:rPr>
              <a:t>t</a:t>
            </a:r>
            <a:r>
              <a:rPr lang="en-US" sz="2400" dirty="0">
                <a:effectLst>
                  <a:outerShdw blurRad="38100" dist="38100" dir="2700000" algn="tl">
                    <a:srgbClr val="000000"/>
                  </a:outerShdw>
                </a:effectLst>
                <a:latin typeface="Book Antiqua" pitchFamily="18" charset="0"/>
              </a:rPr>
              <a:t>.</a:t>
            </a: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Exponential Smoothing</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5" name="Rectangle 4"/>
          <p:cNvSpPr>
            <a:spLocks noChangeArrowheads="1"/>
          </p:cNvSpPr>
          <p:nvPr/>
        </p:nvSpPr>
        <p:spPr bwMode="auto">
          <a:xfrm>
            <a:off x="700089" y="1068389"/>
            <a:ext cx="7339012" cy="3627436"/>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Desirable Value for the Smoothing Constant </a:t>
            </a:r>
            <a:r>
              <a:rPr lang="en-US" sz="2400" i="1" dirty="0" smtClean="0">
                <a:solidFill>
                  <a:srgbClr val="66FFFF"/>
                </a:solidFill>
                <a:effectLst>
                  <a:outerShdw blurRad="38100" dist="38100" dir="2700000" algn="tl">
                    <a:srgbClr val="000000"/>
                  </a:outerShdw>
                </a:effectLst>
                <a:latin typeface="Symbol" pitchFamily="18" charset="2"/>
              </a:rPr>
              <a:t>a</a:t>
            </a:r>
            <a:r>
              <a:rPr lang="en-US" sz="2400" dirty="0" smtClean="0">
                <a:solidFill>
                  <a:srgbClr val="66FFFF"/>
                </a:solidFill>
                <a:effectLst>
                  <a:outerShdw blurRad="38100" dist="38100" dir="2700000" algn="tl">
                    <a:srgbClr val="000000"/>
                  </a:outerShdw>
                </a:effectLst>
                <a:latin typeface="Book Antiqua" pitchFamily="18" charset="0"/>
              </a:rPr>
              <a:t>.</a:t>
            </a:r>
          </a:p>
          <a:p>
            <a:pPr marL="800100" lvl="1"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If the time series contains substantial random variability, a smaller value (nearer to zero) is preferred.</a:t>
            </a:r>
          </a:p>
          <a:p>
            <a:pPr marL="800100" lvl="1"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If there is little random variability present, forecast errors are more likely to represent a change in the level of the time series …. and a larger value for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is preferred.</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ChangeArrowheads="1"/>
          </p:cNvSpPr>
          <p:nvPr/>
        </p:nvSpPr>
        <p:spPr bwMode="auto">
          <a:xfrm>
            <a:off x="503238" y="1525589"/>
            <a:ext cx="7772400" cy="14271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If </a:t>
            </a:r>
            <a:r>
              <a:rPr lang="en-US" sz="2400" dirty="0" err="1" smtClean="0">
                <a:effectLst>
                  <a:outerShdw blurRad="38100" dist="38100" dir="2700000" algn="tl">
                    <a:srgbClr val="000000"/>
                  </a:outerShdw>
                </a:effectLst>
                <a:latin typeface="Book Antiqua" pitchFamily="18" charset="0"/>
              </a:rPr>
              <a:t>Rosco</a:t>
            </a:r>
            <a:r>
              <a:rPr lang="en-US" sz="2400" dirty="0" smtClean="0">
                <a:effectLst>
                  <a:outerShdw blurRad="38100" dist="38100" dir="2700000" algn="tl">
                    <a:srgbClr val="000000"/>
                  </a:outerShdw>
                </a:effectLst>
                <a:latin typeface="Book Antiqua" pitchFamily="18" charset="0"/>
              </a:rPr>
              <a:t> </a:t>
            </a:r>
            <a:r>
              <a:rPr lang="en-US" sz="2400" dirty="0">
                <a:effectLst>
                  <a:outerShdw blurRad="38100" dist="38100" dir="2700000" algn="tl">
                    <a:srgbClr val="000000"/>
                  </a:outerShdw>
                </a:effectLst>
                <a:latin typeface="Book Antiqua" pitchFamily="18" charset="0"/>
              </a:rPr>
              <a:t>Drugs uses </a:t>
            </a:r>
            <a:r>
              <a:rPr lang="en-US" sz="2400" dirty="0" smtClean="0">
                <a:effectLst>
                  <a:outerShdw blurRad="38100" dist="38100" dir="2700000" algn="tl">
                    <a:srgbClr val="000000"/>
                  </a:outerShdw>
                </a:effectLst>
                <a:latin typeface="Book Antiqua" pitchFamily="18" charset="0"/>
              </a:rPr>
              <a:t>exponential smoothing </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to forecast </a:t>
            </a:r>
            <a:r>
              <a:rPr lang="en-US" sz="2400" dirty="0">
                <a:effectLst>
                  <a:outerShdw blurRad="38100" dist="38100" dir="2700000" algn="tl">
                    <a:srgbClr val="000000"/>
                  </a:outerShdw>
                </a:effectLst>
                <a:latin typeface="Book Antiqua" pitchFamily="18" charset="0"/>
              </a:rPr>
              <a:t>sales, </a:t>
            </a:r>
            <a:r>
              <a:rPr lang="en-US" sz="2400" dirty="0" smtClean="0">
                <a:effectLst>
                  <a:outerShdw blurRad="38100" dist="38100" dir="2700000" algn="tl">
                    <a:srgbClr val="000000"/>
                  </a:outerShdw>
                </a:effectLst>
                <a:latin typeface="Book Antiqua" pitchFamily="18" charset="0"/>
              </a:rPr>
              <a:t>which value </a:t>
            </a:r>
            <a:r>
              <a:rPr lang="en-US" sz="2400" dirty="0">
                <a:effectLst>
                  <a:outerShdw blurRad="38100" dist="38100" dir="2700000" algn="tl">
                    <a:srgbClr val="000000"/>
                  </a:outerShdw>
                </a:effectLst>
                <a:latin typeface="Book Antiqua" pitchFamily="18" charset="0"/>
              </a:rPr>
              <a:t>for the smoothing constant </a:t>
            </a:r>
            <a:r>
              <a:rPr lang="en-US" sz="2400" i="1" dirty="0">
                <a:effectLst>
                  <a:outerShdw blurRad="38100" dist="38100" dir="2700000" algn="tl">
                    <a:srgbClr val="000000"/>
                  </a:outerShdw>
                </a:effectLst>
                <a:latin typeface="Symbol" pitchFamily="18" charset="2"/>
              </a:rPr>
              <a:t></a:t>
            </a:r>
            <a:r>
              <a:rPr lang="en-US" sz="2400" dirty="0" smtClean="0">
                <a:effectLst>
                  <a:outerShdw blurRad="38100" dist="38100" dir="2700000" algn="tl">
                    <a:srgbClr val="000000"/>
                  </a:outerShdw>
                </a:effectLst>
                <a:latin typeface="Book Antiqua" pitchFamily="18" charset="0"/>
              </a:rPr>
              <a:t>, .</a:t>
            </a:r>
            <a:r>
              <a:rPr lang="en-US" sz="2400" dirty="0">
                <a:effectLst>
                  <a:outerShdw blurRad="38100" dist="38100" dir="2700000" algn="tl">
                    <a:srgbClr val="000000"/>
                  </a:outerShdw>
                </a:effectLst>
                <a:latin typeface="Book Antiqua" pitchFamily="18" charset="0"/>
              </a:rPr>
              <a:t>1 or .8, gives better forecasts?</a:t>
            </a:r>
          </a:p>
        </p:txBody>
      </p:sp>
      <p:sp>
        <p:nvSpPr>
          <p:cNvPr id="169016" name="Rectangle 56"/>
          <p:cNvSpPr>
            <a:spLocks noChangeArrowheads="1"/>
          </p:cNvSpPr>
          <p:nvPr/>
        </p:nvSpPr>
        <p:spPr bwMode="auto">
          <a:xfrm>
            <a:off x="511175" y="1055688"/>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latin typeface="Book Antiqua" pitchFamily="18" charset="0"/>
              </a:rPr>
              <a:t>Example:  Rosco Drugs</a:t>
            </a:r>
            <a:endParaRPr lang="en-US" sz="2400">
              <a:effectLst>
                <a:outerShdw blurRad="38100" dist="38100" dir="2700000" algn="tl">
                  <a:srgbClr val="000000"/>
                </a:outerShdw>
              </a:effectLst>
              <a:latin typeface="Book Antiqua" pitchFamily="18" charset="0"/>
            </a:endParaRPr>
          </a:p>
        </p:txBody>
      </p:sp>
      <p:sp>
        <p:nvSpPr>
          <p:cNvPr id="169019" name="Rectangle 59"/>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Exponential </a:t>
            </a:r>
            <a:r>
              <a:rPr lang="en-US" sz="2800" dirty="0">
                <a:solidFill>
                  <a:srgbClr val="66FFFF"/>
                </a:solidFill>
                <a:effectLst>
                  <a:outerShdw blurRad="38100" dist="38100" dir="2700000" algn="tl">
                    <a:srgbClr val="000000"/>
                  </a:outerShdw>
                </a:effectLst>
                <a:latin typeface="Book Antiqua" pitchFamily="18" charset="0"/>
              </a:rPr>
              <a:t>Smoothing</a:t>
            </a:r>
          </a:p>
        </p:txBody>
      </p:sp>
      <p:grpSp>
        <p:nvGrpSpPr>
          <p:cNvPr id="17" name="Group 16"/>
          <p:cNvGrpSpPr/>
          <p:nvPr/>
        </p:nvGrpSpPr>
        <p:grpSpPr>
          <a:xfrm>
            <a:off x="2562225" y="2943225"/>
            <a:ext cx="3981450" cy="2705100"/>
            <a:chOff x="2571750" y="2971800"/>
            <a:chExt cx="3981450" cy="2705100"/>
          </a:xfrm>
          <a:scene3d>
            <a:camera prst="orthographicFront">
              <a:rot lat="0" lon="0" rev="0"/>
            </a:camera>
            <a:lightRig rig="balanced" dir="t">
              <a:rot lat="0" lon="0" rev="8700000"/>
            </a:lightRig>
          </a:scene3d>
        </p:grpSpPr>
        <p:sp>
          <p:nvSpPr>
            <p:cNvPr id="6" name="Rectangle 2"/>
            <p:cNvSpPr>
              <a:spLocks noChangeArrowheads="1"/>
            </p:cNvSpPr>
            <p:nvPr/>
          </p:nvSpPr>
          <p:spPr bwMode="auto">
            <a:xfrm>
              <a:off x="2571750" y="2971800"/>
              <a:ext cx="3981450" cy="2705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7" name="Line 5"/>
            <p:cNvSpPr>
              <a:spLocks noChangeShapeType="1"/>
            </p:cNvSpPr>
            <p:nvPr/>
          </p:nvSpPr>
          <p:spPr bwMode="auto">
            <a:xfrm>
              <a:off x="4533900" y="3222625"/>
              <a:ext cx="0" cy="2257425"/>
            </a:xfrm>
            <a:prstGeom prst="line">
              <a:avLst/>
            </a:prstGeom>
            <a:noFill/>
            <a:ln w="12700">
              <a:noFill/>
              <a:round/>
              <a:headEnd/>
              <a:tailEnd/>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8" name="Text Box 120"/>
            <p:cNvSpPr txBox="1">
              <a:spLocks noChangeArrowheads="1"/>
            </p:cNvSpPr>
            <p:nvPr/>
          </p:nvSpPr>
          <p:spPr bwMode="auto">
            <a:xfrm>
              <a:off x="2967038" y="3490913"/>
              <a:ext cx="3365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gn="l">
                <a:lnSpc>
                  <a:spcPct val="110000"/>
                </a:lnSpc>
              </a:pPr>
              <a:r>
                <a:rPr lang="en-US" sz="2400" dirty="0">
                  <a:effectLst>
                    <a:outerShdw blurRad="38100" dist="38100" dir="2700000" algn="tl">
                      <a:srgbClr val="000000"/>
                    </a:outerShdw>
                  </a:effectLst>
                  <a:latin typeface="Book Antiqua" pitchFamily="18" charset="0"/>
                </a:rPr>
                <a:t>1</a:t>
              </a:r>
            </a:p>
            <a:p>
              <a:pPr algn="l">
                <a:lnSpc>
                  <a:spcPct val="110000"/>
                </a:lnSpc>
              </a:pPr>
              <a:r>
                <a:rPr lang="en-US" sz="2400" dirty="0">
                  <a:effectLst>
                    <a:outerShdw blurRad="38100" dist="38100" dir="2700000" algn="tl">
                      <a:srgbClr val="000000"/>
                    </a:outerShdw>
                  </a:effectLst>
                  <a:latin typeface="Book Antiqua" pitchFamily="18" charset="0"/>
                </a:rPr>
                <a:t>2</a:t>
              </a:r>
            </a:p>
            <a:p>
              <a:pPr algn="l">
                <a:lnSpc>
                  <a:spcPct val="110000"/>
                </a:lnSpc>
              </a:pPr>
              <a:r>
                <a:rPr lang="en-US" sz="2400" dirty="0">
                  <a:effectLst>
                    <a:outerShdw blurRad="38100" dist="38100" dir="2700000" algn="tl">
                      <a:srgbClr val="000000"/>
                    </a:outerShdw>
                  </a:effectLst>
                  <a:latin typeface="Book Antiqua" pitchFamily="18" charset="0"/>
                </a:rPr>
                <a:t>3</a:t>
              </a:r>
            </a:p>
            <a:p>
              <a:pPr algn="l">
                <a:lnSpc>
                  <a:spcPct val="110000"/>
                </a:lnSpc>
              </a:pPr>
              <a:r>
                <a:rPr lang="en-US" sz="2400" dirty="0">
                  <a:effectLst>
                    <a:outerShdw blurRad="38100" dist="38100" dir="2700000" algn="tl">
                      <a:srgbClr val="000000"/>
                    </a:outerShdw>
                  </a:effectLst>
                  <a:latin typeface="Book Antiqua" pitchFamily="18" charset="0"/>
                </a:rPr>
                <a:t>4</a:t>
              </a:r>
            </a:p>
            <a:p>
              <a:pPr algn="l">
                <a:lnSpc>
                  <a:spcPct val="110000"/>
                </a:lnSpc>
              </a:pPr>
              <a:r>
                <a:rPr lang="en-US" sz="2400" dirty="0">
                  <a:effectLst>
                    <a:outerShdw blurRad="38100" dist="38100" dir="2700000" algn="tl">
                      <a:srgbClr val="000000"/>
                    </a:outerShdw>
                  </a:effectLst>
                  <a:latin typeface="Book Antiqua" pitchFamily="18" charset="0"/>
                </a:rPr>
                <a:t>5</a:t>
              </a:r>
            </a:p>
          </p:txBody>
        </p:sp>
        <p:sp>
          <p:nvSpPr>
            <p:cNvPr id="9" name="Text Box 121"/>
            <p:cNvSpPr txBox="1">
              <a:spLocks noChangeArrowheads="1"/>
            </p:cNvSpPr>
            <p:nvPr/>
          </p:nvSpPr>
          <p:spPr bwMode="auto">
            <a:xfrm>
              <a:off x="4891088" y="3490913"/>
              <a:ext cx="4889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6</a:t>
              </a:r>
            </a:p>
            <a:p>
              <a:pPr>
                <a:lnSpc>
                  <a:spcPct val="110000"/>
                </a:lnSpc>
              </a:pPr>
              <a:r>
                <a:rPr lang="en-US" sz="2400">
                  <a:effectLst>
                    <a:outerShdw blurRad="38100" dist="38100" dir="2700000" algn="tl">
                      <a:srgbClr val="000000"/>
                    </a:outerShdw>
                  </a:effectLst>
                  <a:latin typeface="Book Antiqua" pitchFamily="18" charset="0"/>
                </a:rPr>
                <a:t>7</a:t>
              </a:r>
            </a:p>
            <a:p>
              <a:pPr>
                <a:lnSpc>
                  <a:spcPct val="110000"/>
                </a:lnSpc>
              </a:pPr>
              <a:r>
                <a:rPr lang="en-US" sz="2400">
                  <a:effectLst>
                    <a:outerShdw blurRad="38100" dist="38100" dir="2700000" algn="tl">
                      <a:srgbClr val="000000"/>
                    </a:outerShdw>
                  </a:effectLst>
                  <a:latin typeface="Book Antiqua" pitchFamily="18" charset="0"/>
                </a:rPr>
                <a:t>8</a:t>
              </a:r>
            </a:p>
            <a:p>
              <a:pPr>
                <a:lnSpc>
                  <a:spcPct val="110000"/>
                </a:lnSpc>
              </a:pPr>
              <a:r>
                <a:rPr lang="en-US" sz="2400">
                  <a:effectLst>
                    <a:outerShdw blurRad="38100" dist="38100" dir="2700000" algn="tl">
                      <a:srgbClr val="000000"/>
                    </a:outerShdw>
                  </a:effectLst>
                  <a:latin typeface="Book Antiqua" pitchFamily="18" charset="0"/>
                </a:rPr>
                <a:t>9</a:t>
              </a:r>
            </a:p>
            <a:p>
              <a:pPr>
                <a:lnSpc>
                  <a:spcPct val="110000"/>
                </a:lnSpc>
              </a:pPr>
              <a:r>
                <a:rPr lang="en-US" sz="2400">
                  <a:effectLst>
                    <a:outerShdw blurRad="38100" dist="38100" dir="2700000" algn="tl">
                      <a:srgbClr val="000000"/>
                    </a:outerShdw>
                  </a:effectLst>
                  <a:latin typeface="Book Antiqua" pitchFamily="18" charset="0"/>
                </a:rPr>
                <a:t>10</a:t>
              </a:r>
            </a:p>
          </p:txBody>
        </p:sp>
        <p:sp>
          <p:nvSpPr>
            <p:cNvPr id="10" name="Text Box 123"/>
            <p:cNvSpPr txBox="1">
              <a:spLocks noChangeArrowheads="1"/>
            </p:cNvSpPr>
            <p:nvPr/>
          </p:nvSpPr>
          <p:spPr bwMode="auto">
            <a:xfrm>
              <a:off x="3681413" y="3490913"/>
              <a:ext cx="6413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110</a:t>
              </a:r>
            </a:p>
            <a:p>
              <a:pPr>
                <a:lnSpc>
                  <a:spcPct val="110000"/>
                </a:lnSpc>
              </a:pPr>
              <a:r>
                <a:rPr lang="en-US" sz="2400">
                  <a:effectLst>
                    <a:outerShdw blurRad="38100" dist="38100" dir="2700000" algn="tl">
                      <a:srgbClr val="000000"/>
                    </a:outerShdw>
                  </a:effectLst>
                  <a:latin typeface="Book Antiqua" pitchFamily="18" charset="0"/>
                </a:rPr>
                <a:t>115</a:t>
              </a:r>
            </a:p>
            <a:p>
              <a:pPr>
                <a:lnSpc>
                  <a:spcPct val="110000"/>
                </a:lnSpc>
              </a:pPr>
              <a:r>
                <a:rPr lang="en-US" sz="2400">
                  <a:effectLst>
                    <a:outerShdw blurRad="38100" dist="38100" dir="2700000" algn="tl">
                      <a:srgbClr val="000000"/>
                    </a:outerShdw>
                  </a:effectLst>
                  <a:latin typeface="Book Antiqua" pitchFamily="18" charset="0"/>
                </a:rPr>
                <a:t>125</a:t>
              </a:r>
            </a:p>
            <a:p>
              <a:pPr>
                <a:lnSpc>
                  <a:spcPct val="110000"/>
                </a:lnSpc>
              </a:pPr>
              <a:r>
                <a:rPr lang="en-US" sz="2400">
                  <a:effectLst>
                    <a:outerShdw blurRad="38100" dist="38100" dir="2700000" algn="tl">
                      <a:srgbClr val="000000"/>
                    </a:outerShdw>
                  </a:effectLst>
                  <a:latin typeface="Book Antiqua" pitchFamily="18" charset="0"/>
                </a:rPr>
                <a:t>120</a:t>
              </a:r>
            </a:p>
            <a:p>
              <a:pPr>
                <a:lnSpc>
                  <a:spcPct val="110000"/>
                </a:lnSpc>
              </a:pPr>
              <a:r>
                <a:rPr lang="en-US" sz="2400">
                  <a:effectLst>
                    <a:outerShdw blurRad="38100" dist="38100" dir="2700000" algn="tl">
                      <a:srgbClr val="000000"/>
                    </a:outerShdw>
                  </a:effectLst>
                  <a:latin typeface="Book Antiqua" pitchFamily="18" charset="0"/>
                </a:rPr>
                <a:t>125</a:t>
              </a:r>
            </a:p>
          </p:txBody>
        </p:sp>
        <p:sp>
          <p:nvSpPr>
            <p:cNvPr id="11" name="Text Box 124"/>
            <p:cNvSpPr txBox="1">
              <a:spLocks noChangeArrowheads="1"/>
            </p:cNvSpPr>
            <p:nvPr/>
          </p:nvSpPr>
          <p:spPr bwMode="auto">
            <a:xfrm>
              <a:off x="5738813" y="3490913"/>
              <a:ext cx="6413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nSpc>
                  <a:spcPct val="110000"/>
                </a:lnSpc>
              </a:pPr>
              <a:r>
                <a:rPr lang="en-US" sz="2400" dirty="0">
                  <a:effectLst>
                    <a:outerShdw blurRad="38100" dist="38100" dir="2700000" algn="tl">
                      <a:srgbClr val="000000"/>
                    </a:outerShdw>
                  </a:effectLst>
                  <a:latin typeface="Book Antiqua" pitchFamily="18" charset="0"/>
                </a:rPr>
                <a:t>120</a:t>
              </a:r>
            </a:p>
            <a:p>
              <a:pPr>
                <a:lnSpc>
                  <a:spcPct val="110000"/>
                </a:lnSpc>
              </a:pPr>
              <a:r>
                <a:rPr lang="en-US" sz="2400" dirty="0">
                  <a:effectLst>
                    <a:outerShdw blurRad="38100" dist="38100" dir="2700000" algn="tl">
                      <a:srgbClr val="000000"/>
                    </a:outerShdw>
                  </a:effectLst>
                  <a:latin typeface="Book Antiqua" pitchFamily="18" charset="0"/>
                </a:rPr>
                <a:t>130</a:t>
              </a:r>
            </a:p>
            <a:p>
              <a:pPr>
                <a:lnSpc>
                  <a:spcPct val="110000"/>
                </a:lnSpc>
              </a:pPr>
              <a:r>
                <a:rPr lang="en-US" sz="2400" dirty="0">
                  <a:effectLst>
                    <a:outerShdw blurRad="38100" dist="38100" dir="2700000" algn="tl">
                      <a:srgbClr val="000000"/>
                    </a:outerShdw>
                  </a:effectLst>
                  <a:latin typeface="Book Antiqua" pitchFamily="18" charset="0"/>
                </a:rPr>
                <a:t>115</a:t>
              </a:r>
            </a:p>
            <a:p>
              <a:pPr>
                <a:lnSpc>
                  <a:spcPct val="110000"/>
                </a:lnSpc>
              </a:pPr>
              <a:r>
                <a:rPr lang="en-US" sz="2400" dirty="0">
                  <a:effectLst>
                    <a:outerShdw blurRad="38100" dist="38100" dir="2700000" algn="tl">
                      <a:srgbClr val="000000"/>
                    </a:outerShdw>
                  </a:effectLst>
                  <a:latin typeface="Book Antiqua" pitchFamily="18" charset="0"/>
                </a:rPr>
                <a:t>110</a:t>
              </a:r>
            </a:p>
            <a:p>
              <a:pPr>
                <a:lnSpc>
                  <a:spcPct val="110000"/>
                </a:lnSpc>
              </a:pPr>
              <a:r>
                <a:rPr lang="en-US" sz="2400" dirty="0">
                  <a:effectLst>
                    <a:outerShdw blurRad="38100" dist="38100" dir="2700000" algn="tl">
                      <a:srgbClr val="000000"/>
                    </a:outerShdw>
                  </a:effectLst>
                  <a:latin typeface="Book Antiqua" pitchFamily="18" charset="0"/>
                </a:rPr>
                <a:t>130</a:t>
              </a:r>
            </a:p>
          </p:txBody>
        </p:sp>
        <p:sp>
          <p:nvSpPr>
            <p:cNvPr id="12" name="Text Box 125"/>
            <p:cNvSpPr txBox="1">
              <a:spLocks noChangeArrowheads="1"/>
            </p:cNvSpPr>
            <p:nvPr/>
          </p:nvSpPr>
          <p:spPr bwMode="auto">
            <a:xfrm>
              <a:off x="2611438" y="3100388"/>
              <a:ext cx="950912"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3" name="Text Box 126"/>
            <p:cNvSpPr txBox="1">
              <a:spLocks noChangeArrowheads="1"/>
            </p:cNvSpPr>
            <p:nvPr/>
          </p:nvSpPr>
          <p:spPr bwMode="auto">
            <a:xfrm>
              <a:off x="4630738" y="3100388"/>
              <a:ext cx="950912"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4" name="Text Box 127"/>
            <p:cNvSpPr txBox="1">
              <a:spLocks noChangeArrowheads="1"/>
            </p:cNvSpPr>
            <p:nvPr/>
          </p:nvSpPr>
          <p:spPr bwMode="auto">
            <a:xfrm>
              <a:off x="3575050" y="310038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gn="l"/>
              <a:r>
                <a:rPr lang="en-US" sz="2400" u="sng" dirty="0">
                  <a:effectLst>
                    <a:outerShdw blurRad="38100" dist="38100" dir="2700000" algn="tl">
                      <a:srgbClr val="000000"/>
                    </a:outerShdw>
                  </a:effectLst>
                  <a:latin typeface="Book Antiqua" pitchFamily="18" charset="0"/>
                </a:rPr>
                <a:t>Sales</a:t>
              </a:r>
            </a:p>
          </p:txBody>
        </p:sp>
        <p:sp>
          <p:nvSpPr>
            <p:cNvPr id="15" name="Text Box 128"/>
            <p:cNvSpPr txBox="1">
              <a:spLocks noChangeArrowheads="1"/>
            </p:cNvSpPr>
            <p:nvPr/>
          </p:nvSpPr>
          <p:spPr bwMode="auto">
            <a:xfrm>
              <a:off x="5594350" y="310038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gn="l"/>
              <a:r>
                <a:rPr lang="en-US" sz="2400" u="sng" dirty="0">
                  <a:effectLst>
                    <a:outerShdw blurRad="38100" dist="38100" dir="2700000" algn="tl">
                      <a:srgbClr val="000000"/>
                    </a:outerShdw>
                  </a:effectLst>
                  <a:latin typeface="Book Antiqua" pitchFamily="18" charset="0"/>
                </a:rPr>
                <a:t>Sales</a:t>
              </a:r>
            </a:p>
          </p:txBody>
        </p:sp>
      </p:gr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1276350" y="1619250"/>
            <a:ext cx="6610350" cy="38671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544" name="Rectangle 112"/>
          <p:cNvSpPr>
            <a:spLocks noGrp="1" noChangeArrowheads="1"/>
          </p:cNvSpPr>
          <p:nvPr>
            <p:ph type="title"/>
          </p:nvPr>
        </p:nvSpPr>
        <p:spPr>
          <a:xfrm>
            <a:off x="836613" y="204788"/>
            <a:ext cx="7475537" cy="509587"/>
          </a:xfrm>
          <a:noFill/>
          <a:ln/>
        </p:spPr>
        <p:txBody>
          <a:bodyPr/>
          <a:lstStyle/>
          <a:p>
            <a:r>
              <a:rPr lang="en-US" dirty="0" smtClean="0"/>
              <a:t>Example:  Exponential </a:t>
            </a:r>
            <a:r>
              <a:rPr lang="en-US" dirty="0"/>
              <a:t>Smoothing</a:t>
            </a:r>
          </a:p>
        </p:txBody>
      </p:sp>
      <p:sp>
        <p:nvSpPr>
          <p:cNvPr id="18598" name="Rectangle 166"/>
          <p:cNvSpPr>
            <a:spLocks noChangeArrowheads="1"/>
          </p:cNvSpPr>
          <p:nvPr/>
        </p:nvSpPr>
        <p:spPr bwMode="auto">
          <a:xfrm>
            <a:off x="520700" y="1065213"/>
            <a:ext cx="810101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Using Smoothing Constant Value </a:t>
            </a:r>
            <a:r>
              <a:rPr lang="en-US" sz="2400" i="1" dirty="0" smtClean="0">
                <a:solidFill>
                  <a:srgbClr val="66FFFF"/>
                </a:solidFill>
                <a:effectLst>
                  <a:outerShdw blurRad="38100" dist="38100" dir="2700000" algn="tl">
                    <a:srgbClr val="000000"/>
                  </a:outerShdw>
                </a:effectLst>
                <a:latin typeface="Symbol" pitchFamily="18" charset="2"/>
              </a:rPr>
              <a:t></a:t>
            </a:r>
            <a:r>
              <a:rPr lang="en-US" sz="2400" dirty="0" smtClean="0">
                <a:solidFill>
                  <a:srgbClr val="66FFFF"/>
                </a:solidFill>
                <a:effectLst>
                  <a:outerShdw blurRad="38100" dist="38100" dir="2700000" algn="tl">
                    <a:srgbClr val="000000"/>
                  </a:outerShdw>
                </a:effectLst>
                <a:latin typeface="Book Antiqua" pitchFamily="18" charset="0"/>
              </a:rPr>
              <a:t> </a:t>
            </a:r>
            <a:r>
              <a:rPr lang="en-US" sz="2400" dirty="0">
                <a:solidFill>
                  <a:srgbClr val="66FFFF"/>
                </a:solidFill>
                <a:effectLst>
                  <a:outerShdw blurRad="38100" dist="38100" dir="2700000" algn="tl">
                    <a:srgbClr val="000000"/>
                  </a:outerShdw>
                </a:effectLst>
                <a:latin typeface="Book Antiqua" pitchFamily="18" charset="0"/>
              </a:rPr>
              <a:t>= .</a:t>
            </a:r>
            <a:r>
              <a:rPr lang="en-US" sz="2400" dirty="0" smtClean="0">
                <a:solidFill>
                  <a:srgbClr val="66FFFF"/>
                </a:solidFill>
                <a:effectLst>
                  <a:outerShdw blurRad="38100" dist="38100" dir="2700000" algn="tl">
                    <a:srgbClr val="000000"/>
                  </a:outerShdw>
                </a:effectLst>
                <a:latin typeface="Book Antiqua" pitchFamily="18" charset="0"/>
              </a:rPr>
              <a:t>1</a:t>
            </a:r>
            <a:endParaRPr lang="en-US" sz="2400" dirty="0">
              <a:effectLst>
                <a:outerShdw blurRad="38100" dist="38100" dir="2700000" algn="tl">
                  <a:srgbClr val="000000"/>
                </a:outerShdw>
              </a:effectLst>
              <a:latin typeface="Book Antiqua" pitchFamily="18" charset="0"/>
            </a:endParaRPr>
          </a:p>
        </p:txBody>
      </p:sp>
      <p:sp>
        <p:nvSpPr>
          <p:cNvPr id="18600" name="Rectangle 168"/>
          <p:cNvSpPr>
            <a:spLocks noChangeArrowheads="1"/>
          </p:cNvSpPr>
          <p:nvPr/>
        </p:nvSpPr>
        <p:spPr bwMode="auto">
          <a:xfrm>
            <a:off x="1130300" y="1693863"/>
            <a:ext cx="650081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latin typeface="Book Antiqua" pitchFamily="18" charset="0"/>
              </a:rPr>
              <a:t>	F</a:t>
            </a:r>
            <a:r>
              <a:rPr lang="en-US" sz="2400" baseline="-25000" dirty="0">
                <a:effectLst>
                  <a:outerShdw blurRad="38100" dist="38100" dir="2700000" algn="tl">
                    <a:srgbClr val="000000"/>
                  </a:outerShdw>
                </a:effectLst>
                <a:latin typeface="Book Antiqua" pitchFamily="18" charset="0"/>
              </a:rPr>
              <a:t>2 </a:t>
            </a:r>
            <a:r>
              <a:rPr lang="en-US" sz="2400" dirty="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Y</a:t>
            </a:r>
            <a:r>
              <a:rPr lang="en-US" sz="2400" baseline="-25000" dirty="0" smtClean="0">
                <a:effectLst>
                  <a:outerShdw blurRad="38100" dist="38100" dir="2700000" algn="tl">
                    <a:srgbClr val="000000"/>
                  </a:outerShdw>
                </a:effectLst>
                <a:latin typeface="Book Antiqua" pitchFamily="18" charset="0"/>
              </a:rPr>
              <a:t>1</a:t>
            </a:r>
            <a:r>
              <a:rPr lang="en-US" sz="2400" dirty="0" smtClean="0">
                <a:effectLst>
                  <a:outerShdw blurRad="38100" dist="38100" dir="2700000" algn="tl">
                    <a:srgbClr val="000000"/>
                  </a:outerShdw>
                </a:effectLst>
                <a:latin typeface="Book Antiqua" pitchFamily="18" charset="0"/>
              </a:rPr>
              <a:t>                                                     = </a:t>
            </a:r>
            <a:r>
              <a:rPr lang="en-US" sz="2400" dirty="0">
                <a:effectLst>
                  <a:outerShdw blurRad="38100" dist="38100" dir="2700000" algn="tl">
                    <a:srgbClr val="000000"/>
                  </a:outerShdw>
                </a:effectLst>
                <a:latin typeface="Book Antiqua" pitchFamily="18" charset="0"/>
              </a:rPr>
              <a:t>110 </a:t>
            </a:r>
          </a:p>
        </p:txBody>
      </p:sp>
      <p:sp>
        <p:nvSpPr>
          <p:cNvPr id="18601" name="Rectangle 169"/>
          <p:cNvSpPr>
            <a:spLocks noChangeArrowheads="1"/>
          </p:cNvSpPr>
          <p:nvPr/>
        </p:nvSpPr>
        <p:spPr bwMode="auto">
          <a:xfrm>
            <a:off x="1130300" y="2093913"/>
            <a:ext cx="6862763" cy="4492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latin typeface="Book Antiqua" pitchFamily="18" charset="0"/>
              </a:rPr>
              <a:t>	F</a:t>
            </a:r>
            <a:r>
              <a:rPr lang="en-US" sz="2400" baseline="-25000" dirty="0">
                <a:effectLst>
                  <a:outerShdw blurRad="38100" dist="38100" dir="2700000" algn="tl">
                    <a:srgbClr val="000000"/>
                  </a:outerShdw>
                </a:effectLst>
                <a:latin typeface="Book Antiqua" pitchFamily="18" charset="0"/>
              </a:rPr>
              <a:t>3</a:t>
            </a:r>
            <a:r>
              <a:rPr lang="en-US" sz="2400" dirty="0">
                <a:effectLst>
                  <a:outerShdw blurRad="38100" dist="38100" dir="2700000" algn="tl">
                    <a:srgbClr val="000000"/>
                  </a:outerShdw>
                </a:effectLst>
                <a:latin typeface="Book Antiqua" pitchFamily="18" charset="0"/>
              </a:rPr>
              <a:t> = .1</a:t>
            </a:r>
            <a:r>
              <a:rPr lang="en-US" sz="2400" i="1" dirty="0">
                <a:effectLst>
                  <a:outerShdw blurRad="38100" dist="38100" dir="2700000" algn="tl">
                    <a:srgbClr val="000000"/>
                  </a:outerShdw>
                </a:effectLst>
                <a:latin typeface="Book Antiqua" pitchFamily="18" charset="0"/>
              </a:rPr>
              <a:t>Y</a:t>
            </a:r>
            <a:r>
              <a:rPr lang="en-US" sz="2400" baseline="-25000" dirty="0">
                <a:effectLst>
                  <a:outerShdw blurRad="38100" dist="38100" dir="2700000" algn="tl">
                    <a:srgbClr val="000000"/>
                  </a:outerShdw>
                </a:effectLst>
                <a:latin typeface="Book Antiqua" pitchFamily="18" charset="0"/>
              </a:rPr>
              <a:t>2</a:t>
            </a:r>
            <a:r>
              <a:rPr lang="en-US" sz="2400" dirty="0">
                <a:effectLst>
                  <a:outerShdw blurRad="38100" dist="38100" dir="2700000" algn="tl">
                    <a:srgbClr val="000000"/>
                  </a:outerShdw>
                </a:effectLst>
                <a:latin typeface="Book Antiqua" pitchFamily="18" charset="0"/>
              </a:rPr>
              <a:t> + .9</a:t>
            </a:r>
            <a:r>
              <a:rPr lang="en-US" sz="2400" i="1" dirty="0">
                <a:effectLst>
                  <a:outerShdw blurRad="38100" dist="38100" dir="2700000" algn="tl">
                    <a:srgbClr val="000000"/>
                  </a:outerShdw>
                </a:effectLst>
                <a:latin typeface="Book Antiqua" pitchFamily="18" charset="0"/>
              </a:rPr>
              <a:t>F</a:t>
            </a:r>
            <a:r>
              <a:rPr lang="en-US" sz="2400" baseline="-25000" dirty="0">
                <a:effectLst>
                  <a:outerShdw blurRad="38100" dist="38100" dir="2700000" algn="tl">
                    <a:srgbClr val="000000"/>
                  </a:outerShdw>
                </a:effectLst>
                <a:latin typeface="Book Antiqua" pitchFamily="18" charset="0"/>
              </a:rPr>
              <a:t>2</a:t>
            </a:r>
            <a:r>
              <a:rPr lang="en-US" sz="2400" dirty="0">
                <a:effectLst>
                  <a:outerShdw blurRad="38100" dist="38100" dir="2700000" algn="tl">
                    <a:srgbClr val="000000"/>
                  </a:outerShdw>
                </a:effectLst>
                <a:latin typeface="Book Antiqua" pitchFamily="18" charset="0"/>
              </a:rPr>
              <a:t> = .1(115) + .9(110)       = </a:t>
            </a:r>
            <a:r>
              <a:rPr lang="en-US" sz="2400" dirty="0" smtClean="0">
                <a:effectLst>
                  <a:outerShdw blurRad="38100" dist="38100" dir="2700000" algn="tl">
                    <a:srgbClr val="000000"/>
                  </a:outerShdw>
                </a:effectLst>
                <a:latin typeface="Book Antiqua" pitchFamily="18" charset="0"/>
              </a:rPr>
              <a:t>110.50</a:t>
            </a:r>
            <a:endParaRPr lang="en-US" sz="2400" dirty="0">
              <a:effectLst>
                <a:outerShdw blurRad="38100" dist="38100" dir="2700000" algn="tl">
                  <a:srgbClr val="000000"/>
                </a:outerShdw>
              </a:effectLst>
              <a:latin typeface="Book Antiqua" pitchFamily="18" charset="0"/>
            </a:endParaRPr>
          </a:p>
        </p:txBody>
      </p:sp>
      <p:sp>
        <p:nvSpPr>
          <p:cNvPr id="18602" name="Rectangle 170"/>
          <p:cNvSpPr>
            <a:spLocks noChangeArrowheads="1"/>
          </p:cNvSpPr>
          <p:nvPr/>
        </p:nvSpPr>
        <p:spPr bwMode="auto">
          <a:xfrm>
            <a:off x="1130300" y="2493963"/>
            <a:ext cx="6881813" cy="5064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4</a:t>
            </a:r>
            <a:r>
              <a:rPr lang="en-US" sz="2400">
                <a:effectLst>
                  <a:outerShdw blurRad="38100" dist="38100" dir="2700000" algn="tl">
                    <a:srgbClr val="000000"/>
                  </a:outerShdw>
                </a:effectLst>
                <a:latin typeface="Book Antiqua" pitchFamily="18" charset="0"/>
              </a:rPr>
              <a:t> = .1</a:t>
            </a:r>
            <a:r>
              <a:rPr lang="en-US" sz="2400" i="1">
                <a:effectLst>
                  <a:outerShdw blurRad="38100" dist="38100" dir="2700000" algn="tl">
                    <a:srgbClr val="000000"/>
                  </a:outerShdw>
                </a:effectLst>
                <a:latin typeface="Book Antiqua" pitchFamily="18" charset="0"/>
              </a:rPr>
              <a:t>Y</a:t>
            </a:r>
            <a:r>
              <a:rPr lang="en-US" sz="2400" baseline="-25000">
                <a:effectLst>
                  <a:outerShdw blurRad="38100" dist="38100" dir="2700000" algn="tl">
                    <a:srgbClr val="000000"/>
                  </a:outerShdw>
                </a:effectLst>
                <a:latin typeface="Book Antiqua" pitchFamily="18" charset="0"/>
              </a:rPr>
              <a:t>3</a:t>
            </a:r>
            <a:r>
              <a:rPr lang="en-US" sz="2400">
                <a:effectLst>
                  <a:outerShdw blurRad="38100" dist="38100" dir="2700000" algn="tl">
                    <a:srgbClr val="000000"/>
                  </a:outerShdw>
                </a:effectLst>
                <a:latin typeface="Book Antiqua" pitchFamily="18" charset="0"/>
              </a:rPr>
              <a:t> + .9</a:t>
            </a:r>
            <a:r>
              <a:rPr lang="en-US" sz="2400" i="1">
                <a:effectLst>
                  <a:outerShdw blurRad="38100" dist="38100" dir="2700000" algn="tl">
                    <a:srgbClr val="000000"/>
                  </a:outerShdw>
                </a:effectLst>
                <a:latin typeface="Book Antiqua" pitchFamily="18" charset="0"/>
              </a:rPr>
              <a:t>F</a:t>
            </a:r>
            <a:r>
              <a:rPr lang="en-US" sz="2400" baseline="-25000">
                <a:effectLst>
                  <a:outerShdw blurRad="38100" dist="38100" dir="2700000" algn="tl">
                    <a:srgbClr val="000000"/>
                  </a:outerShdw>
                </a:effectLst>
                <a:latin typeface="Book Antiqua" pitchFamily="18" charset="0"/>
              </a:rPr>
              <a:t>3</a:t>
            </a:r>
            <a:r>
              <a:rPr lang="en-US" sz="2400">
                <a:effectLst>
                  <a:outerShdw blurRad="38100" dist="38100" dir="2700000" algn="tl">
                    <a:srgbClr val="000000"/>
                  </a:outerShdw>
                </a:effectLst>
                <a:latin typeface="Book Antiqua" pitchFamily="18" charset="0"/>
              </a:rPr>
              <a:t> = .1(125) + .9(110.5)    = 111.95</a:t>
            </a:r>
          </a:p>
        </p:txBody>
      </p:sp>
      <p:sp>
        <p:nvSpPr>
          <p:cNvPr id="18603" name="Rectangle 171"/>
          <p:cNvSpPr>
            <a:spLocks noChangeArrowheads="1"/>
          </p:cNvSpPr>
          <p:nvPr/>
        </p:nvSpPr>
        <p:spPr bwMode="auto">
          <a:xfrm>
            <a:off x="1130300" y="2894013"/>
            <a:ext cx="6900863" cy="4492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5</a:t>
            </a:r>
            <a:r>
              <a:rPr lang="en-US" sz="2400">
                <a:effectLst>
                  <a:outerShdw blurRad="38100" dist="38100" dir="2700000" algn="tl">
                    <a:srgbClr val="000000"/>
                  </a:outerShdw>
                </a:effectLst>
                <a:latin typeface="Book Antiqua" pitchFamily="18" charset="0"/>
              </a:rPr>
              <a:t> = .1</a:t>
            </a:r>
            <a:r>
              <a:rPr lang="en-US" sz="2400" i="1">
                <a:effectLst>
                  <a:outerShdw blurRad="38100" dist="38100" dir="2700000" algn="tl">
                    <a:srgbClr val="000000"/>
                  </a:outerShdw>
                </a:effectLst>
                <a:latin typeface="Book Antiqua" pitchFamily="18" charset="0"/>
              </a:rPr>
              <a:t>Y</a:t>
            </a:r>
            <a:r>
              <a:rPr lang="en-US" sz="2400" baseline="-25000">
                <a:effectLst>
                  <a:outerShdw blurRad="38100" dist="38100" dir="2700000" algn="tl">
                    <a:srgbClr val="000000"/>
                  </a:outerShdw>
                </a:effectLst>
                <a:latin typeface="Book Antiqua" pitchFamily="18" charset="0"/>
              </a:rPr>
              <a:t>4</a:t>
            </a:r>
            <a:r>
              <a:rPr lang="en-US" sz="2400">
                <a:effectLst>
                  <a:outerShdw blurRad="38100" dist="38100" dir="2700000" algn="tl">
                    <a:srgbClr val="000000"/>
                  </a:outerShdw>
                </a:effectLst>
                <a:latin typeface="Book Antiqua" pitchFamily="18" charset="0"/>
              </a:rPr>
              <a:t> + .9</a:t>
            </a:r>
            <a:r>
              <a:rPr lang="en-US" sz="2400" i="1">
                <a:effectLst>
                  <a:outerShdw blurRad="38100" dist="38100" dir="2700000" algn="tl">
                    <a:srgbClr val="000000"/>
                  </a:outerShdw>
                </a:effectLst>
                <a:latin typeface="Book Antiqua" pitchFamily="18" charset="0"/>
              </a:rPr>
              <a:t>F</a:t>
            </a:r>
            <a:r>
              <a:rPr lang="en-US" sz="2400" baseline="-25000">
                <a:effectLst>
                  <a:outerShdw blurRad="38100" dist="38100" dir="2700000" algn="tl">
                    <a:srgbClr val="000000"/>
                  </a:outerShdw>
                </a:effectLst>
                <a:latin typeface="Book Antiqua" pitchFamily="18" charset="0"/>
              </a:rPr>
              <a:t>4</a:t>
            </a:r>
            <a:r>
              <a:rPr lang="en-US" sz="2400">
                <a:effectLst>
                  <a:outerShdw blurRad="38100" dist="38100" dir="2700000" algn="tl">
                    <a:srgbClr val="000000"/>
                  </a:outerShdw>
                </a:effectLst>
                <a:latin typeface="Book Antiqua" pitchFamily="18" charset="0"/>
              </a:rPr>
              <a:t> = .1(120) + .9(111.95)  = 112.76</a:t>
            </a:r>
          </a:p>
        </p:txBody>
      </p:sp>
      <p:sp>
        <p:nvSpPr>
          <p:cNvPr id="18604" name="Rectangle 172"/>
          <p:cNvSpPr>
            <a:spLocks noChangeArrowheads="1"/>
          </p:cNvSpPr>
          <p:nvPr/>
        </p:nvSpPr>
        <p:spPr bwMode="auto">
          <a:xfrm>
            <a:off x="1130300" y="3294063"/>
            <a:ext cx="674846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6</a:t>
            </a:r>
            <a:r>
              <a:rPr lang="en-US" sz="2400">
                <a:effectLst>
                  <a:outerShdw blurRad="38100" dist="38100" dir="2700000" algn="tl">
                    <a:srgbClr val="000000"/>
                  </a:outerShdw>
                </a:effectLst>
                <a:latin typeface="Book Antiqua" pitchFamily="18" charset="0"/>
              </a:rPr>
              <a:t> = .1</a:t>
            </a:r>
            <a:r>
              <a:rPr lang="en-US" sz="2400" i="1">
                <a:effectLst>
                  <a:outerShdw blurRad="38100" dist="38100" dir="2700000" algn="tl">
                    <a:srgbClr val="000000"/>
                  </a:outerShdw>
                </a:effectLst>
                <a:latin typeface="Book Antiqua" pitchFamily="18" charset="0"/>
              </a:rPr>
              <a:t>Y</a:t>
            </a:r>
            <a:r>
              <a:rPr lang="en-US" sz="2400" baseline="-25000">
                <a:effectLst>
                  <a:outerShdw blurRad="38100" dist="38100" dir="2700000" algn="tl">
                    <a:srgbClr val="000000"/>
                  </a:outerShdw>
                </a:effectLst>
                <a:latin typeface="Book Antiqua" pitchFamily="18" charset="0"/>
              </a:rPr>
              <a:t>5</a:t>
            </a:r>
            <a:r>
              <a:rPr lang="en-US" sz="2400">
                <a:effectLst>
                  <a:outerShdw blurRad="38100" dist="38100" dir="2700000" algn="tl">
                    <a:srgbClr val="000000"/>
                  </a:outerShdw>
                </a:effectLst>
                <a:latin typeface="Book Antiqua" pitchFamily="18" charset="0"/>
              </a:rPr>
              <a:t> + .9</a:t>
            </a:r>
            <a:r>
              <a:rPr lang="en-US" sz="2400" i="1">
                <a:effectLst>
                  <a:outerShdw blurRad="38100" dist="38100" dir="2700000" algn="tl">
                    <a:srgbClr val="000000"/>
                  </a:outerShdw>
                </a:effectLst>
                <a:latin typeface="Book Antiqua" pitchFamily="18" charset="0"/>
              </a:rPr>
              <a:t>F</a:t>
            </a:r>
            <a:r>
              <a:rPr lang="en-US" sz="2400" baseline="-25000">
                <a:effectLst>
                  <a:outerShdw blurRad="38100" dist="38100" dir="2700000" algn="tl">
                    <a:srgbClr val="000000"/>
                  </a:outerShdw>
                </a:effectLst>
                <a:latin typeface="Book Antiqua" pitchFamily="18" charset="0"/>
              </a:rPr>
              <a:t>5</a:t>
            </a:r>
            <a:r>
              <a:rPr lang="en-US" sz="2400">
                <a:effectLst>
                  <a:outerShdw blurRad="38100" dist="38100" dir="2700000" algn="tl">
                    <a:srgbClr val="000000"/>
                  </a:outerShdw>
                </a:effectLst>
                <a:latin typeface="Book Antiqua" pitchFamily="18" charset="0"/>
              </a:rPr>
              <a:t> = .1(125) + .9(112.76)  = 113.98</a:t>
            </a:r>
          </a:p>
        </p:txBody>
      </p:sp>
      <p:sp>
        <p:nvSpPr>
          <p:cNvPr id="18605" name="Rectangle 173"/>
          <p:cNvSpPr>
            <a:spLocks noChangeArrowheads="1"/>
          </p:cNvSpPr>
          <p:nvPr/>
        </p:nvSpPr>
        <p:spPr bwMode="auto">
          <a:xfrm>
            <a:off x="1130300" y="3713163"/>
            <a:ext cx="6710363" cy="4492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7</a:t>
            </a:r>
            <a:r>
              <a:rPr lang="en-US" sz="2400">
                <a:effectLst>
                  <a:outerShdw blurRad="38100" dist="38100" dir="2700000" algn="tl">
                    <a:srgbClr val="000000"/>
                  </a:outerShdw>
                </a:effectLst>
                <a:latin typeface="Book Antiqua" pitchFamily="18" charset="0"/>
              </a:rPr>
              <a:t> = .1</a:t>
            </a:r>
            <a:r>
              <a:rPr lang="en-US" sz="2400" i="1">
                <a:effectLst>
                  <a:outerShdw blurRad="38100" dist="38100" dir="2700000" algn="tl">
                    <a:srgbClr val="000000"/>
                  </a:outerShdw>
                </a:effectLst>
                <a:latin typeface="Book Antiqua" pitchFamily="18" charset="0"/>
              </a:rPr>
              <a:t>Y</a:t>
            </a:r>
            <a:r>
              <a:rPr lang="en-US" sz="2400" baseline="-25000">
                <a:effectLst>
                  <a:outerShdw blurRad="38100" dist="38100" dir="2700000" algn="tl">
                    <a:srgbClr val="000000"/>
                  </a:outerShdw>
                </a:effectLst>
                <a:latin typeface="Book Antiqua" pitchFamily="18" charset="0"/>
              </a:rPr>
              <a:t>6</a:t>
            </a:r>
            <a:r>
              <a:rPr lang="en-US" sz="2400">
                <a:effectLst>
                  <a:outerShdw blurRad="38100" dist="38100" dir="2700000" algn="tl">
                    <a:srgbClr val="000000"/>
                  </a:outerShdw>
                </a:effectLst>
                <a:latin typeface="Book Antiqua" pitchFamily="18" charset="0"/>
              </a:rPr>
              <a:t> + .9</a:t>
            </a:r>
            <a:r>
              <a:rPr lang="en-US" sz="2400" i="1">
                <a:effectLst>
                  <a:outerShdw blurRad="38100" dist="38100" dir="2700000" algn="tl">
                    <a:srgbClr val="000000"/>
                  </a:outerShdw>
                </a:effectLst>
                <a:latin typeface="Book Antiqua" pitchFamily="18" charset="0"/>
              </a:rPr>
              <a:t>F</a:t>
            </a:r>
            <a:r>
              <a:rPr lang="en-US" sz="2400" baseline="-25000">
                <a:effectLst>
                  <a:outerShdw blurRad="38100" dist="38100" dir="2700000" algn="tl">
                    <a:srgbClr val="000000"/>
                  </a:outerShdw>
                </a:effectLst>
                <a:latin typeface="Book Antiqua" pitchFamily="18" charset="0"/>
              </a:rPr>
              <a:t>6</a:t>
            </a:r>
            <a:r>
              <a:rPr lang="en-US" sz="2400">
                <a:effectLst>
                  <a:outerShdw blurRad="38100" dist="38100" dir="2700000" algn="tl">
                    <a:srgbClr val="000000"/>
                  </a:outerShdw>
                </a:effectLst>
                <a:latin typeface="Book Antiqua" pitchFamily="18" charset="0"/>
              </a:rPr>
              <a:t> = .1(120) + .9(113.98)  = 114.58</a:t>
            </a:r>
          </a:p>
        </p:txBody>
      </p:sp>
      <p:sp>
        <p:nvSpPr>
          <p:cNvPr id="18606" name="Rectangle 174"/>
          <p:cNvSpPr>
            <a:spLocks noChangeArrowheads="1"/>
          </p:cNvSpPr>
          <p:nvPr/>
        </p:nvSpPr>
        <p:spPr bwMode="auto">
          <a:xfrm>
            <a:off x="1130300" y="4113213"/>
            <a:ext cx="688181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8</a:t>
            </a:r>
            <a:r>
              <a:rPr lang="en-US" sz="2400">
                <a:effectLst>
                  <a:outerShdw blurRad="38100" dist="38100" dir="2700000" algn="tl">
                    <a:srgbClr val="000000"/>
                  </a:outerShdw>
                </a:effectLst>
                <a:latin typeface="Book Antiqua" pitchFamily="18" charset="0"/>
              </a:rPr>
              <a:t> = .1</a:t>
            </a:r>
            <a:r>
              <a:rPr lang="en-US" sz="2400" i="1">
                <a:effectLst>
                  <a:outerShdw blurRad="38100" dist="38100" dir="2700000" algn="tl">
                    <a:srgbClr val="000000"/>
                  </a:outerShdw>
                </a:effectLst>
                <a:latin typeface="Book Antiqua" pitchFamily="18" charset="0"/>
              </a:rPr>
              <a:t>Y</a:t>
            </a:r>
            <a:r>
              <a:rPr lang="en-US" sz="2400" baseline="-25000">
                <a:effectLst>
                  <a:outerShdw blurRad="38100" dist="38100" dir="2700000" algn="tl">
                    <a:srgbClr val="000000"/>
                  </a:outerShdw>
                </a:effectLst>
                <a:latin typeface="Book Antiqua" pitchFamily="18" charset="0"/>
              </a:rPr>
              <a:t>7</a:t>
            </a:r>
            <a:r>
              <a:rPr lang="en-US" sz="2400">
                <a:effectLst>
                  <a:outerShdw blurRad="38100" dist="38100" dir="2700000" algn="tl">
                    <a:srgbClr val="000000"/>
                  </a:outerShdw>
                </a:effectLst>
                <a:latin typeface="Book Antiqua" pitchFamily="18" charset="0"/>
              </a:rPr>
              <a:t> + .9</a:t>
            </a:r>
            <a:r>
              <a:rPr lang="en-US" sz="2400" i="1">
                <a:effectLst>
                  <a:outerShdw blurRad="38100" dist="38100" dir="2700000" algn="tl">
                    <a:srgbClr val="000000"/>
                  </a:outerShdw>
                </a:effectLst>
                <a:latin typeface="Book Antiqua" pitchFamily="18" charset="0"/>
              </a:rPr>
              <a:t>F</a:t>
            </a:r>
            <a:r>
              <a:rPr lang="en-US" sz="2400" baseline="-25000">
                <a:effectLst>
                  <a:outerShdw blurRad="38100" dist="38100" dir="2700000" algn="tl">
                    <a:srgbClr val="000000"/>
                  </a:outerShdw>
                </a:effectLst>
                <a:latin typeface="Book Antiqua" pitchFamily="18" charset="0"/>
              </a:rPr>
              <a:t>7</a:t>
            </a:r>
            <a:r>
              <a:rPr lang="en-US" sz="2400">
                <a:effectLst>
                  <a:outerShdw blurRad="38100" dist="38100" dir="2700000" algn="tl">
                    <a:srgbClr val="000000"/>
                  </a:outerShdw>
                </a:effectLst>
                <a:latin typeface="Book Antiqua" pitchFamily="18" charset="0"/>
              </a:rPr>
              <a:t> = .1(130) + .9(114.58)  = 116.12</a:t>
            </a:r>
          </a:p>
        </p:txBody>
      </p:sp>
      <p:sp>
        <p:nvSpPr>
          <p:cNvPr id="18607" name="Rectangle 175"/>
          <p:cNvSpPr>
            <a:spLocks noChangeArrowheads="1"/>
          </p:cNvSpPr>
          <p:nvPr/>
        </p:nvSpPr>
        <p:spPr bwMode="auto">
          <a:xfrm>
            <a:off x="1130300" y="4513263"/>
            <a:ext cx="6729413" cy="4111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9</a:t>
            </a:r>
            <a:r>
              <a:rPr lang="en-US" sz="2400">
                <a:effectLst>
                  <a:outerShdw blurRad="38100" dist="38100" dir="2700000" algn="tl">
                    <a:srgbClr val="000000"/>
                  </a:outerShdw>
                </a:effectLst>
                <a:latin typeface="Book Antiqua" pitchFamily="18" charset="0"/>
              </a:rPr>
              <a:t> = .1</a:t>
            </a:r>
            <a:r>
              <a:rPr lang="en-US" sz="2400" i="1">
                <a:effectLst>
                  <a:outerShdw blurRad="38100" dist="38100" dir="2700000" algn="tl">
                    <a:srgbClr val="000000"/>
                  </a:outerShdw>
                </a:effectLst>
                <a:latin typeface="Book Antiqua" pitchFamily="18" charset="0"/>
              </a:rPr>
              <a:t>Y</a:t>
            </a:r>
            <a:r>
              <a:rPr lang="en-US" sz="2400" baseline="-25000">
                <a:effectLst>
                  <a:outerShdw blurRad="38100" dist="38100" dir="2700000" algn="tl">
                    <a:srgbClr val="000000"/>
                  </a:outerShdw>
                </a:effectLst>
                <a:latin typeface="Book Antiqua" pitchFamily="18" charset="0"/>
              </a:rPr>
              <a:t>8</a:t>
            </a:r>
            <a:r>
              <a:rPr lang="en-US" sz="2400">
                <a:effectLst>
                  <a:outerShdw blurRad="38100" dist="38100" dir="2700000" algn="tl">
                    <a:srgbClr val="000000"/>
                  </a:outerShdw>
                </a:effectLst>
                <a:latin typeface="Book Antiqua" pitchFamily="18" charset="0"/>
              </a:rPr>
              <a:t> + .9</a:t>
            </a:r>
            <a:r>
              <a:rPr lang="en-US" sz="2400" i="1">
                <a:effectLst>
                  <a:outerShdw blurRad="38100" dist="38100" dir="2700000" algn="tl">
                    <a:srgbClr val="000000"/>
                  </a:outerShdw>
                </a:effectLst>
                <a:latin typeface="Book Antiqua" pitchFamily="18" charset="0"/>
              </a:rPr>
              <a:t>F</a:t>
            </a:r>
            <a:r>
              <a:rPr lang="en-US" sz="2400" baseline="-25000">
                <a:effectLst>
                  <a:outerShdw blurRad="38100" dist="38100" dir="2700000" algn="tl">
                    <a:srgbClr val="000000"/>
                  </a:outerShdw>
                </a:effectLst>
                <a:latin typeface="Book Antiqua" pitchFamily="18" charset="0"/>
              </a:rPr>
              <a:t>8</a:t>
            </a:r>
            <a:r>
              <a:rPr lang="en-US" sz="2400">
                <a:effectLst>
                  <a:outerShdw blurRad="38100" dist="38100" dir="2700000" algn="tl">
                    <a:srgbClr val="000000"/>
                  </a:outerShdw>
                </a:effectLst>
                <a:latin typeface="Book Antiqua" pitchFamily="18" charset="0"/>
              </a:rPr>
              <a:t> = .1(115) + .9(116.12)  = 116.01</a:t>
            </a:r>
          </a:p>
        </p:txBody>
      </p:sp>
      <p:sp>
        <p:nvSpPr>
          <p:cNvPr id="18608" name="Rectangle 176"/>
          <p:cNvSpPr>
            <a:spLocks noChangeArrowheads="1"/>
          </p:cNvSpPr>
          <p:nvPr/>
        </p:nvSpPr>
        <p:spPr bwMode="auto">
          <a:xfrm>
            <a:off x="1130300" y="4913313"/>
            <a:ext cx="6977063" cy="4302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10</a:t>
            </a:r>
            <a:r>
              <a:rPr lang="en-US" sz="2400">
                <a:effectLst>
                  <a:outerShdw blurRad="38100" dist="38100" dir="2700000" algn="tl">
                    <a:srgbClr val="000000"/>
                  </a:outerShdw>
                </a:effectLst>
                <a:latin typeface="Book Antiqua" pitchFamily="18" charset="0"/>
              </a:rPr>
              <a:t>= .1</a:t>
            </a:r>
            <a:r>
              <a:rPr lang="en-US" sz="2400" i="1">
                <a:effectLst>
                  <a:outerShdw blurRad="38100" dist="38100" dir="2700000" algn="tl">
                    <a:srgbClr val="000000"/>
                  </a:outerShdw>
                </a:effectLst>
                <a:latin typeface="Book Antiqua" pitchFamily="18" charset="0"/>
              </a:rPr>
              <a:t>Y</a:t>
            </a:r>
            <a:r>
              <a:rPr lang="en-US" sz="2400" baseline="-25000">
                <a:effectLst>
                  <a:outerShdw blurRad="38100" dist="38100" dir="2700000" algn="tl">
                    <a:srgbClr val="000000"/>
                  </a:outerShdw>
                </a:effectLst>
                <a:latin typeface="Book Antiqua" pitchFamily="18" charset="0"/>
              </a:rPr>
              <a:t>9</a:t>
            </a:r>
            <a:r>
              <a:rPr lang="en-US" sz="2400">
                <a:effectLst>
                  <a:outerShdw blurRad="38100" dist="38100" dir="2700000" algn="tl">
                    <a:srgbClr val="000000"/>
                  </a:outerShdw>
                </a:effectLst>
                <a:latin typeface="Book Antiqua" pitchFamily="18" charset="0"/>
              </a:rPr>
              <a:t> + .9</a:t>
            </a:r>
            <a:r>
              <a:rPr lang="en-US" sz="2400" i="1">
                <a:effectLst>
                  <a:outerShdw blurRad="38100" dist="38100" dir="2700000" algn="tl">
                    <a:srgbClr val="000000"/>
                  </a:outerShdw>
                </a:effectLst>
                <a:latin typeface="Book Antiqua" pitchFamily="18" charset="0"/>
              </a:rPr>
              <a:t>F</a:t>
            </a:r>
            <a:r>
              <a:rPr lang="en-US" sz="2400" baseline="-25000">
                <a:effectLst>
                  <a:outerShdw blurRad="38100" dist="38100" dir="2700000" algn="tl">
                    <a:srgbClr val="000000"/>
                  </a:outerShdw>
                </a:effectLst>
                <a:latin typeface="Book Antiqua" pitchFamily="18" charset="0"/>
              </a:rPr>
              <a:t>9</a:t>
            </a:r>
            <a:r>
              <a:rPr lang="en-US" sz="2400">
                <a:effectLst>
                  <a:outerShdw blurRad="38100" dist="38100" dir="2700000" algn="tl">
                    <a:srgbClr val="000000"/>
                  </a:outerShdw>
                </a:effectLst>
                <a:latin typeface="Book Antiqua" pitchFamily="18" charset="0"/>
              </a:rPr>
              <a:t> = .1(110) + .9(116.01)  = 115.41</a:t>
            </a:r>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2038350" y="1609725"/>
            <a:ext cx="4953000" cy="38862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72035"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Exponential </a:t>
            </a:r>
            <a:r>
              <a:rPr lang="en-US" sz="2800" dirty="0">
                <a:solidFill>
                  <a:srgbClr val="66FFFF"/>
                </a:solidFill>
                <a:effectLst>
                  <a:outerShdw blurRad="38100" dist="38100" dir="2700000" algn="tl">
                    <a:srgbClr val="000000"/>
                  </a:outerShdw>
                </a:effectLst>
                <a:latin typeface="Book Antiqua" pitchFamily="18" charset="0"/>
              </a:rPr>
              <a:t>Smoothing</a:t>
            </a:r>
          </a:p>
        </p:txBody>
      </p:sp>
      <p:sp>
        <p:nvSpPr>
          <p:cNvPr id="172089" name="Rectangle 57"/>
          <p:cNvSpPr>
            <a:spLocks noChangeArrowheads="1"/>
          </p:cNvSpPr>
          <p:nvPr/>
        </p:nvSpPr>
        <p:spPr bwMode="auto">
          <a:xfrm>
            <a:off x="520700" y="1065213"/>
            <a:ext cx="810101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Using Smoothing Constant Value </a:t>
            </a:r>
            <a:r>
              <a:rPr lang="en-US" sz="2400" i="1" dirty="0" smtClean="0">
                <a:solidFill>
                  <a:srgbClr val="66FFFF"/>
                </a:solidFill>
                <a:effectLst>
                  <a:outerShdw blurRad="38100" dist="38100" dir="2700000" algn="tl">
                    <a:srgbClr val="000000"/>
                  </a:outerShdw>
                </a:effectLst>
                <a:latin typeface="Symbol" pitchFamily="18" charset="2"/>
              </a:rPr>
              <a:t></a:t>
            </a:r>
            <a:r>
              <a:rPr lang="en-US" sz="2400" dirty="0" smtClean="0">
                <a:solidFill>
                  <a:srgbClr val="66FFFF"/>
                </a:solidFill>
                <a:effectLst>
                  <a:outerShdw blurRad="38100" dist="38100" dir="2700000" algn="tl">
                    <a:srgbClr val="000000"/>
                  </a:outerShdw>
                </a:effectLst>
                <a:latin typeface="Book Antiqua" pitchFamily="18" charset="0"/>
              </a:rPr>
              <a:t> </a:t>
            </a:r>
            <a:r>
              <a:rPr lang="en-US" sz="2400" dirty="0">
                <a:solidFill>
                  <a:srgbClr val="66FFFF"/>
                </a:solidFill>
                <a:effectLst>
                  <a:outerShdw blurRad="38100" dist="38100" dir="2700000" algn="tl">
                    <a:srgbClr val="000000"/>
                  </a:outerShdw>
                </a:effectLst>
                <a:latin typeface="Book Antiqua" pitchFamily="18" charset="0"/>
              </a:rPr>
              <a:t>= .</a:t>
            </a:r>
            <a:r>
              <a:rPr lang="en-US" sz="2400" dirty="0" smtClean="0">
                <a:solidFill>
                  <a:srgbClr val="66FFFF"/>
                </a:solidFill>
                <a:effectLst>
                  <a:outerShdw blurRad="38100" dist="38100" dir="2700000" algn="tl">
                    <a:srgbClr val="000000"/>
                  </a:outerShdw>
                </a:effectLst>
                <a:latin typeface="Book Antiqua" pitchFamily="18" charset="0"/>
              </a:rPr>
              <a:t>8</a:t>
            </a:r>
            <a:endParaRPr lang="en-US" sz="2400" dirty="0">
              <a:effectLst>
                <a:outerShdw blurRad="38100" dist="38100" dir="2700000" algn="tl">
                  <a:srgbClr val="000000"/>
                </a:outerShdw>
              </a:effectLst>
              <a:latin typeface="Book Antiqua" pitchFamily="18" charset="0"/>
            </a:endParaRPr>
          </a:p>
        </p:txBody>
      </p:sp>
      <p:sp>
        <p:nvSpPr>
          <p:cNvPr id="172091" name="Rectangle 59"/>
          <p:cNvSpPr>
            <a:spLocks noChangeArrowheads="1"/>
          </p:cNvSpPr>
          <p:nvPr/>
        </p:nvSpPr>
        <p:spPr bwMode="auto">
          <a:xfrm>
            <a:off x="1892300" y="1684338"/>
            <a:ext cx="490061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latin typeface="Book Antiqua" pitchFamily="18" charset="0"/>
              </a:rPr>
              <a:t>	 F</a:t>
            </a:r>
            <a:r>
              <a:rPr lang="en-US" sz="2400" baseline="-25000" dirty="0">
                <a:effectLst>
                  <a:outerShdw blurRad="38100" dist="38100" dir="2700000" algn="tl">
                    <a:srgbClr val="000000"/>
                  </a:outerShdw>
                </a:effectLst>
                <a:latin typeface="Book Antiqua" pitchFamily="18" charset="0"/>
              </a:rPr>
              <a:t>2</a:t>
            </a:r>
            <a:r>
              <a:rPr lang="en-US" sz="2400" dirty="0">
                <a:effectLst>
                  <a:outerShdw blurRad="38100" dist="38100" dir="2700000" algn="tl">
                    <a:srgbClr val="000000"/>
                  </a:outerShdw>
                </a:effectLst>
                <a:latin typeface="Book Antiqua" pitchFamily="18" charset="0"/>
              </a:rPr>
              <a:t> = </a:t>
            </a:r>
            <a:r>
              <a:rPr lang="en-US" sz="2400" dirty="0" smtClean="0">
                <a:effectLst>
                  <a:outerShdw blurRad="38100" dist="38100" dir="2700000" algn="tl">
                    <a:srgbClr val="000000"/>
                  </a:outerShdw>
                </a:effectLst>
                <a:latin typeface="Book Antiqua" pitchFamily="18" charset="0"/>
              </a:rPr>
              <a:t>                                  </a:t>
            </a:r>
            <a:r>
              <a:rPr lang="en-US" sz="2400" dirty="0">
                <a:effectLst>
                  <a:outerShdw blurRad="38100" dist="38100" dir="2700000" algn="tl">
                    <a:srgbClr val="000000"/>
                  </a:outerShdw>
                </a:effectLst>
                <a:latin typeface="Book Antiqua" pitchFamily="18" charset="0"/>
              </a:rPr>
              <a:t>= 110</a:t>
            </a:r>
          </a:p>
        </p:txBody>
      </p:sp>
      <p:sp>
        <p:nvSpPr>
          <p:cNvPr id="172092" name="Rectangle 60"/>
          <p:cNvSpPr>
            <a:spLocks noChangeArrowheads="1"/>
          </p:cNvSpPr>
          <p:nvPr/>
        </p:nvSpPr>
        <p:spPr bwMode="auto">
          <a:xfrm>
            <a:off x="1892300" y="2084388"/>
            <a:ext cx="4919663" cy="4492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latin typeface="Book Antiqua" pitchFamily="18" charset="0"/>
              </a:rPr>
              <a:t>	 F</a:t>
            </a:r>
            <a:r>
              <a:rPr lang="en-US" sz="2400" baseline="-25000" dirty="0">
                <a:effectLst>
                  <a:outerShdw blurRad="38100" dist="38100" dir="2700000" algn="tl">
                    <a:srgbClr val="000000"/>
                  </a:outerShdw>
                </a:effectLst>
                <a:latin typeface="Book Antiqua" pitchFamily="18" charset="0"/>
              </a:rPr>
              <a:t>3</a:t>
            </a:r>
            <a:r>
              <a:rPr lang="en-US" sz="2400" dirty="0">
                <a:effectLst>
                  <a:outerShdw blurRad="38100" dist="38100" dir="2700000" algn="tl">
                    <a:srgbClr val="000000"/>
                  </a:outerShdw>
                </a:effectLst>
                <a:latin typeface="Book Antiqua" pitchFamily="18" charset="0"/>
              </a:rPr>
              <a:t> = .8(115) + .2(110)      = </a:t>
            </a:r>
            <a:r>
              <a:rPr lang="en-US" sz="2400" dirty="0" smtClean="0">
                <a:effectLst>
                  <a:outerShdw blurRad="38100" dist="38100" dir="2700000" algn="tl">
                    <a:srgbClr val="000000"/>
                  </a:outerShdw>
                </a:effectLst>
                <a:latin typeface="Book Antiqua" pitchFamily="18" charset="0"/>
              </a:rPr>
              <a:t>114.00</a:t>
            </a:r>
            <a:endParaRPr lang="en-US" sz="2400" dirty="0">
              <a:effectLst>
                <a:outerShdw blurRad="38100" dist="38100" dir="2700000" algn="tl">
                  <a:srgbClr val="000000"/>
                </a:outerShdw>
              </a:effectLst>
              <a:latin typeface="Book Antiqua" pitchFamily="18" charset="0"/>
            </a:endParaRPr>
          </a:p>
        </p:txBody>
      </p:sp>
      <p:sp>
        <p:nvSpPr>
          <p:cNvPr id="172093" name="Rectangle 61"/>
          <p:cNvSpPr>
            <a:spLocks noChangeArrowheads="1"/>
          </p:cNvSpPr>
          <p:nvPr/>
        </p:nvSpPr>
        <p:spPr bwMode="auto">
          <a:xfrm>
            <a:off x="1892300" y="2484438"/>
            <a:ext cx="4957763" cy="5064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4</a:t>
            </a:r>
            <a:r>
              <a:rPr lang="en-US" sz="2400">
                <a:effectLst>
                  <a:outerShdw blurRad="38100" dist="38100" dir="2700000" algn="tl">
                    <a:srgbClr val="000000"/>
                  </a:outerShdw>
                </a:effectLst>
                <a:latin typeface="Book Antiqua" pitchFamily="18" charset="0"/>
              </a:rPr>
              <a:t> = .8(125) + .2(114)      = 122.80</a:t>
            </a:r>
          </a:p>
        </p:txBody>
      </p:sp>
      <p:sp>
        <p:nvSpPr>
          <p:cNvPr id="172094" name="Rectangle 62"/>
          <p:cNvSpPr>
            <a:spLocks noChangeArrowheads="1"/>
          </p:cNvSpPr>
          <p:nvPr/>
        </p:nvSpPr>
        <p:spPr bwMode="auto">
          <a:xfrm>
            <a:off x="1892300" y="2884488"/>
            <a:ext cx="4938713" cy="4492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5</a:t>
            </a:r>
            <a:r>
              <a:rPr lang="en-US" sz="2400">
                <a:effectLst>
                  <a:outerShdw blurRad="38100" dist="38100" dir="2700000" algn="tl">
                    <a:srgbClr val="000000"/>
                  </a:outerShdw>
                </a:effectLst>
                <a:latin typeface="Book Antiqua" pitchFamily="18" charset="0"/>
              </a:rPr>
              <a:t> = .8(120) + .2(122.80) = 120.56</a:t>
            </a:r>
          </a:p>
        </p:txBody>
      </p:sp>
      <p:sp>
        <p:nvSpPr>
          <p:cNvPr id="172095" name="Rectangle 63"/>
          <p:cNvSpPr>
            <a:spLocks noChangeArrowheads="1"/>
          </p:cNvSpPr>
          <p:nvPr/>
        </p:nvSpPr>
        <p:spPr bwMode="auto">
          <a:xfrm>
            <a:off x="1892300" y="3284538"/>
            <a:ext cx="491966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6</a:t>
            </a:r>
            <a:r>
              <a:rPr lang="en-US" sz="2400">
                <a:effectLst>
                  <a:outerShdw blurRad="38100" dist="38100" dir="2700000" algn="tl">
                    <a:srgbClr val="000000"/>
                  </a:outerShdw>
                </a:effectLst>
                <a:latin typeface="Book Antiqua" pitchFamily="18" charset="0"/>
              </a:rPr>
              <a:t> = .8(125) + .2(120.56) = 124.11</a:t>
            </a:r>
          </a:p>
        </p:txBody>
      </p:sp>
      <p:sp>
        <p:nvSpPr>
          <p:cNvPr id="172096" name="Rectangle 64"/>
          <p:cNvSpPr>
            <a:spLocks noChangeArrowheads="1"/>
          </p:cNvSpPr>
          <p:nvPr/>
        </p:nvSpPr>
        <p:spPr bwMode="auto">
          <a:xfrm>
            <a:off x="1892300" y="3703638"/>
            <a:ext cx="4976813" cy="4492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7</a:t>
            </a:r>
            <a:r>
              <a:rPr lang="en-US" sz="2400">
                <a:effectLst>
                  <a:outerShdw blurRad="38100" dist="38100" dir="2700000" algn="tl">
                    <a:srgbClr val="000000"/>
                  </a:outerShdw>
                </a:effectLst>
                <a:latin typeface="Book Antiqua" pitchFamily="18" charset="0"/>
              </a:rPr>
              <a:t> = .8(120) + .2(124.11) = 120.82</a:t>
            </a:r>
          </a:p>
        </p:txBody>
      </p:sp>
      <p:sp>
        <p:nvSpPr>
          <p:cNvPr id="172097" name="Rectangle 65"/>
          <p:cNvSpPr>
            <a:spLocks noChangeArrowheads="1"/>
          </p:cNvSpPr>
          <p:nvPr/>
        </p:nvSpPr>
        <p:spPr bwMode="auto">
          <a:xfrm>
            <a:off x="1892300" y="4103688"/>
            <a:ext cx="4995863" cy="4683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8</a:t>
            </a:r>
            <a:r>
              <a:rPr lang="en-US" sz="2400">
                <a:effectLst>
                  <a:outerShdw blurRad="38100" dist="38100" dir="2700000" algn="tl">
                    <a:srgbClr val="000000"/>
                  </a:outerShdw>
                </a:effectLst>
                <a:latin typeface="Book Antiqua" pitchFamily="18" charset="0"/>
              </a:rPr>
              <a:t> = .8(130) + .2(120.82) = 128.16</a:t>
            </a:r>
          </a:p>
        </p:txBody>
      </p:sp>
      <p:sp>
        <p:nvSpPr>
          <p:cNvPr id="172098" name="Rectangle 66"/>
          <p:cNvSpPr>
            <a:spLocks noChangeArrowheads="1"/>
          </p:cNvSpPr>
          <p:nvPr/>
        </p:nvSpPr>
        <p:spPr bwMode="auto">
          <a:xfrm>
            <a:off x="1892300" y="4503738"/>
            <a:ext cx="5014913" cy="4111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9</a:t>
            </a:r>
            <a:r>
              <a:rPr lang="en-US" sz="2400">
                <a:effectLst>
                  <a:outerShdw blurRad="38100" dist="38100" dir="2700000" algn="tl">
                    <a:srgbClr val="000000"/>
                  </a:outerShdw>
                </a:effectLst>
                <a:latin typeface="Book Antiqua" pitchFamily="18" charset="0"/>
              </a:rPr>
              <a:t> = .8(115) + .2(128.16) = 117.63</a:t>
            </a:r>
          </a:p>
        </p:txBody>
      </p:sp>
      <p:sp>
        <p:nvSpPr>
          <p:cNvPr id="172099" name="Rectangle 67"/>
          <p:cNvSpPr>
            <a:spLocks noChangeArrowheads="1"/>
          </p:cNvSpPr>
          <p:nvPr/>
        </p:nvSpPr>
        <p:spPr bwMode="auto">
          <a:xfrm>
            <a:off x="1892300" y="4903788"/>
            <a:ext cx="4995863" cy="43021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latin typeface="Book Antiqua" pitchFamily="18" charset="0"/>
              </a:rPr>
              <a:t>	 F</a:t>
            </a:r>
            <a:r>
              <a:rPr lang="en-US" sz="2400" baseline="-25000">
                <a:effectLst>
                  <a:outerShdw blurRad="38100" dist="38100" dir="2700000" algn="tl">
                    <a:srgbClr val="000000"/>
                  </a:outerShdw>
                </a:effectLst>
                <a:latin typeface="Book Antiqua" pitchFamily="18" charset="0"/>
              </a:rPr>
              <a:t>10</a:t>
            </a:r>
            <a:r>
              <a:rPr lang="en-US" sz="2400">
                <a:effectLst>
                  <a:outerShdw blurRad="38100" dist="38100" dir="2700000" algn="tl">
                    <a:srgbClr val="000000"/>
                  </a:outerShdw>
                </a:effectLst>
                <a:latin typeface="Book Antiqua" pitchFamily="18" charset="0"/>
              </a:rPr>
              <a:t>= .8(110) + .2(117.63) = 111.53</a:t>
            </a:r>
          </a:p>
        </p:txBody>
      </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74"/>
          <p:cNvGrpSpPr/>
          <p:nvPr/>
        </p:nvGrpSpPr>
        <p:grpSpPr>
          <a:xfrm>
            <a:off x="428624" y="838200"/>
            <a:ext cx="8353425" cy="5238750"/>
            <a:chOff x="428624" y="838200"/>
            <a:chExt cx="8353425" cy="5238750"/>
          </a:xfrm>
          <a:scene3d>
            <a:camera prst="orthographicFront">
              <a:rot lat="0" lon="0" rev="0"/>
            </a:camera>
            <a:lightRig rig="balanced" dir="t">
              <a:rot lat="0" lon="0" rev="8700000"/>
            </a:lightRig>
          </a:scene3d>
        </p:grpSpPr>
        <p:grpSp>
          <p:nvGrpSpPr>
            <p:cNvPr id="74" name="Group 73"/>
            <p:cNvGrpSpPr/>
            <p:nvPr/>
          </p:nvGrpSpPr>
          <p:grpSpPr>
            <a:xfrm>
              <a:off x="428624" y="838200"/>
              <a:ext cx="8353425" cy="5238750"/>
              <a:chOff x="428624" y="838200"/>
              <a:chExt cx="8353425" cy="5238750"/>
            </a:xfrm>
          </p:grpSpPr>
          <p:sp>
            <p:nvSpPr>
              <p:cNvPr id="34" name="Rectangle 239"/>
              <p:cNvSpPr>
                <a:spLocks noChangeArrowheads="1"/>
              </p:cNvSpPr>
              <p:nvPr/>
            </p:nvSpPr>
            <p:spPr bwMode="auto">
              <a:xfrm>
                <a:off x="428624" y="838200"/>
                <a:ext cx="8353425" cy="5238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35" name="Text Box 240"/>
              <p:cNvSpPr txBox="1">
                <a:spLocks noChangeArrowheads="1"/>
              </p:cNvSpPr>
              <p:nvPr/>
            </p:nvSpPr>
            <p:spPr bwMode="auto">
              <a:xfrm>
                <a:off x="692150" y="1824038"/>
                <a:ext cx="622300" cy="378565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a:spAutoFit/>
              </a:bodyPr>
              <a:lstStyle/>
              <a:p>
                <a:r>
                  <a:rPr lang="en-US" sz="2400" dirty="0">
                    <a:effectLst>
                      <a:outerShdw blurRad="38100" dist="38100" dir="2700000" algn="tl">
                        <a:srgbClr val="000000"/>
                      </a:outerShdw>
                    </a:effectLst>
                    <a:latin typeface="Book Antiqua" pitchFamily="18" charset="0"/>
                  </a:rPr>
                  <a:t>1</a:t>
                </a:r>
              </a:p>
              <a:p>
                <a:r>
                  <a:rPr lang="en-US" sz="2400" dirty="0">
                    <a:effectLst>
                      <a:outerShdw blurRad="38100" dist="38100" dir="2700000" algn="tl">
                        <a:srgbClr val="000000"/>
                      </a:outerShdw>
                    </a:effectLst>
                    <a:latin typeface="Book Antiqua" pitchFamily="18" charset="0"/>
                  </a:rPr>
                  <a:t>2</a:t>
                </a:r>
              </a:p>
              <a:p>
                <a:r>
                  <a:rPr lang="en-US" sz="2400" dirty="0">
                    <a:effectLst>
                      <a:outerShdw blurRad="38100" dist="38100" dir="2700000" algn="tl">
                        <a:srgbClr val="000000"/>
                      </a:outerShdw>
                    </a:effectLst>
                    <a:latin typeface="Book Antiqua" pitchFamily="18" charset="0"/>
                  </a:rPr>
                  <a:t>3</a:t>
                </a:r>
              </a:p>
              <a:p>
                <a:r>
                  <a:rPr lang="en-US" sz="2400" dirty="0">
                    <a:effectLst>
                      <a:outerShdw blurRad="38100" dist="38100" dir="2700000" algn="tl">
                        <a:srgbClr val="000000"/>
                      </a:outerShdw>
                    </a:effectLst>
                    <a:latin typeface="Book Antiqua" pitchFamily="18" charset="0"/>
                  </a:rPr>
                  <a:t>4</a:t>
                </a:r>
              </a:p>
              <a:p>
                <a:r>
                  <a:rPr lang="en-US" sz="2400" dirty="0">
                    <a:effectLst>
                      <a:outerShdw blurRad="38100" dist="38100" dir="2700000" algn="tl">
                        <a:srgbClr val="000000"/>
                      </a:outerShdw>
                    </a:effectLst>
                    <a:latin typeface="Book Antiqua" pitchFamily="18" charset="0"/>
                  </a:rPr>
                  <a:t>5</a:t>
                </a:r>
              </a:p>
              <a:p>
                <a:r>
                  <a:rPr lang="en-US" sz="2400" dirty="0">
                    <a:effectLst>
                      <a:outerShdw blurRad="38100" dist="38100" dir="2700000" algn="tl">
                        <a:srgbClr val="000000"/>
                      </a:outerShdw>
                    </a:effectLst>
                    <a:latin typeface="Book Antiqua" pitchFamily="18" charset="0"/>
                  </a:rPr>
                  <a:t>6</a:t>
                </a:r>
              </a:p>
              <a:p>
                <a:r>
                  <a:rPr lang="en-US" sz="2400" dirty="0">
                    <a:effectLst>
                      <a:outerShdw blurRad="38100" dist="38100" dir="2700000" algn="tl">
                        <a:srgbClr val="000000"/>
                      </a:outerShdw>
                    </a:effectLst>
                    <a:latin typeface="Book Antiqua" pitchFamily="18" charset="0"/>
                  </a:rPr>
                  <a:t>7</a:t>
                </a:r>
              </a:p>
              <a:p>
                <a:r>
                  <a:rPr lang="en-US" sz="2400" dirty="0">
                    <a:effectLst>
                      <a:outerShdw blurRad="38100" dist="38100" dir="2700000" algn="tl">
                        <a:srgbClr val="000000"/>
                      </a:outerShdw>
                    </a:effectLst>
                    <a:latin typeface="Book Antiqua" pitchFamily="18" charset="0"/>
                  </a:rPr>
                  <a:t>8</a:t>
                </a:r>
              </a:p>
              <a:p>
                <a:r>
                  <a:rPr lang="en-US" sz="2400" dirty="0">
                    <a:effectLst>
                      <a:outerShdw blurRad="38100" dist="38100" dir="2700000" algn="tl">
                        <a:srgbClr val="000000"/>
                      </a:outerShdw>
                    </a:effectLst>
                    <a:latin typeface="Book Antiqua" pitchFamily="18" charset="0"/>
                  </a:rPr>
                  <a:t>9</a:t>
                </a:r>
              </a:p>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36" name="Text Box 241"/>
              <p:cNvSpPr txBox="1">
                <a:spLocks noChangeArrowheads="1"/>
              </p:cNvSpPr>
              <p:nvPr/>
            </p:nvSpPr>
            <p:spPr bwMode="auto">
              <a:xfrm>
                <a:off x="1568450" y="1824038"/>
                <a:ext cx="641350" cy="374332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a:effectLst>
                      <a:outerShdw blurRad="38100" dist="38100" dir="2700000" algn="tl">
                        <a:srgbClr val="000000"/>
                      </a:outerShdw>
                    </a:effectLst>
                    <a:latin typeface="Book Antiqua" pitchFamily="18" charset="0"/>
                  </a:rPr>
                  <a:t>110</a:t>
                </a:r>
              </a:p>
              <a:p>
                <a:r>
                  <a:rPr lang="en-US" sz="2400">
                    <a:effectLst>
                      <a:outerShdw blurRad="38100" dist="38100" dir="2700000" algn="tl">
                        <a:srgbClr val="000000"/>
                      </a:outerShdw>
                    </a:effectLst>
                    <a:latin typeface="Book Antiqua" pitchFamily="18" charset="0"/>
                  </a:rPr>
                  <a:t>115</a:t>
                </a:r>
              </a:p>
              <a:p>
                <a:r>
                  <a:rPr lang="en-US" sz="2400">
                    <a:effectLst>
                      <a:outerShdw blurRad="38100" dist="38100" dir="2700000" algn="tl">
                        <a:srgbClr val="000000"/>
                      </a:outerShdw>
                    </a:effectLst>
                    <a:latin typeface="Book Antiqua" pitchFamily="18" charset="0"/>
                  </a:rPr>
                  <a:t>125</a:t>
                </a:r>
              </a:p>
              <a:p>
                <a:r>
                  <a:rPr lang="en-US" sz="2400">
                    <a:effectLst>
                      <a:outerShdw blurRad="38100" dist="38100" dir="2700000" algn="tl">
                        <a:srgbClr val="000000"/>
                      </a:outerShdw>
                    </a:effectLst>
                    <a:latin typeface="Book Antiqua" pitchFamily="18" charset="0"/>
                  </a:rPr>
                  <a:t>120</a:t>
                </a:r>
              </a:p>
              <a:p>
                <a:r>
                  <a:rPr lang="en-US" sz="2400">
                    <a:effectLst>
                      <a:outerShdw blurRad="38100" dist="38100" dir="2700000" algn="tl">
                        <a:srgbClr val="000000"/>
                      </a:outerShdw>
                    </a:effectLst>
                    <a:latin typeface="Book Antiqua" pitchFamily="18" charset="0"/>
                  </a:rPr>
                  <a:t>125</a:t>
                </a:r>
              </a:p>
              <a:p>
                <a:r>
                  <a:rPr lang="en-US" sz="2400">
                    <a:effectLst>
                      <a:outerShdw blurRad="38100" dist="38100" dir="2700000" algn="tl">
                        <a:srgbClr val="000000"/>
                      </a:outerShdw>
                    </a:effectLst>
                    <a:latin typeface="Book Antiqua" pitchFamily="18" charset="0"/>
                  </a:rPr>
                  <a:t>120</a:t>
                </a:r>
              </a:p>
              <a:p>
                <a:r>
                  <a:rPr lang="en-US" sz="2400">
                    <a:effectLst>
                      <a:outerShdw blurRad="38100" dist="38100" dir="2700000" algn="tl">
                        <a:srgbClr val="000000"/>
                      </a:outerShdw>
                    </a:effectLst>
                    <a:latin typeface="Book Antiqua" pitchFamily="18" charset="0"/>
                  </a:rPr>
                  <a:t>130</a:t>
                </a:r>
              </a:p>
              <a:p>
                <a:r>
                  <a:rPr lang="en-US" sz="2400">
                    <a:effectLst>
                      <a:outerShdw blurRad="38100" dist="38100" dir="2700000" algn="tl">
                        <a:srgbClr val="000000"/>
                      </a:outerShdw>
                    </a:effectLst>
                    <a:latin typeface="Book Antiqua" pitchFamily="18" charset="0"/>
                  </a:rPr>
                  <a:t>115</a:t>
                </a:r>
              </a:p>
              <a:p>
                <a:r>
                  <a:rPr lang="en-US" sz="2400">
                    <a:effectLst>
                      <a:outerShdw blurRad="38100" dist="38100" dir="2700000" algn="tl">
                        <a:srgbClr val="000000"/>
                      </a:outerShdw>
                    </a:effectLst>
                    <a:latin typeface="Book Antiqua" pitchFamily="18" charset="0"/>
                  </a:rPr>
                  <a:t>110</a:t>
                </a:r>
              </a:p>
              <a:p>
                <a:r>
                  <a:rPr lang="en-US" sz="2400">
                    <a:effectLst>
                      <a:outerShdw blurRad="38100" dist="38100" dir="2700000" algn="tl">
                        <a:srgbClr val="000000"/>
                      </a:outerShdw>
                    </a:effectLst>
                    <a:latin typeface="Book Antiqua" pitchFamily="18" charset="0"/>
                  </a:rPr>
                  <a:t>130</a:t>
                </a:r>
              </a:p>
            </p:txBody>
          </p:sp>
          <p:sp>
            <p:nvSpPr>
              <p:cNvPr id="40" name="Text Box 248"/>
              <p:cNvSpPr txBox="1">
                <a:spLocks noChangeArrowheads="1"/>
              </p:cNvSpPr>
              <p:nvPr/>
            </p:nvSpPr>
            <p:spPr bwMode="auto">
              <a:xfrm>
                <a:off x="495300" y="1328738"/>
                <a:ext cx="950913"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41" name="Text Box 249"/>
              <p:cNvSpPr txBox="1">
                <a:spLocks noChangeArrowheads="1"/>
              </p:cNvSpPr>
              <p:nvPr/>
            </p:nvSpPr>
            <p:spPr bwMode="auto">
              <a:xfrm>
                <a:off x="1444625" y="132873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Sales</a:t>
                </a:r>
              </a:p>
            </p:txBody>
          </p:sp>
        </p:grpSp>
        <p:sp>
          <p:nvSpPr>
            <p:cNvPr id="37" name="Text Box 245"/>
            <p:cNvSpPr txBox="1">
              <a:spLocks noChangeArrowheads="1"/>
            </p:cNvSpPr>
            <p:nvPr/>
          </p:nvSpPr>
          <p:spPr bwMode="auto">
            <a:xfrm>
              <a:off x="2490788" y="3643313"/>
              <a:ext cx="1031051" cy="193899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113.98</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114.58</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116.12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116.01</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115.41</a:t>
              </a:r>
              <a:endParaRPr lang="en-US" sz="2400" dirty="0">
                <a:effectLst>
                  <a:outerShdw blurRad="38100" dist="38100" dir="2700000" algn="tl">
                    <a:srgbClr val="000000"/>
                  </a:outerShdw>
                </a:effectLst>
                <a:latin typeface="Book Antiqua" pitchFamily="18" charset="0"/>
              </a:endParaRPr>
            </a:p>
          </p:txBody>
        </p:sp>
        <p:sp>
          <p:nvSpPr>
            <p:cNvPr id="38" name="Text Box 246"/>
            <p:cNvSpPr txBox="1">
              <a:spLocks noChangeArrowheads="1"/>
            </p:cNvSpPr>
            <p:nvPr/>
          </p:nvSpPr>
          <p:spPr bwMode="auto">
            <a:xfrm>
              <a:off x="2490788" y="2909888"/>
              <a:ext cx="1031052"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111.95</a:t>
              </a:r>
              <a:endParaRPr lang="en-US" sz="2400" dirty="0">
                <a:effectLst>
                  <a:outerShdw blurRad="38100" dist="38100" dir="2700000" algn="tl">
                    <a:srgbClr val="000000"/>
                  </a:outerShdw>
                </a:effectLst>
                <a:latin typeface="Book Antiqua" pitchFamily="18" charset="0"/>
              </a:endParaRPr>
            </a:p>
          </p:txBody>
        </p:sp>
        <p:sp>
          <p:nvSpPr>
            <p:cNvPr id="39" name="Text Box 247"/>
            <p:cNvSpPr txBox="1">
              <a:spLocks noChangeArrowheads="1"/>
            </p:cNvSpPr>
            <p:nvPr/>
          </p:nvSpPr>
          <p:spPr bwMode="auto">
            <a:xfrm>
              <a:off x="2481263" y="3281363"/>
              <a:ext cx="1031051"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112.76</a:t>
              </a:r>
              <a:endParaRPr lang="en-US" sz="2400" dirty="0">
                <a:effectLst>
                  <a:outerShdw blurRad="38100" dist="38100" dir="2700000" algn="tl">
                    <a:srgbClr val="000000"/>
                  </a:outerShdw>
                </a:effectLst>
                <a:latin typeface="Book Antiqua" pitchFamily="18" charset="0"/>
              </a:endParaRPr>
            </a:p>
          </p:txBody>
        </p:sp>
        <p:sp>
          <p:nvSpPr>
            <p:cNvPr id="42" name="Text Box 250"/>
            <p:cNvSpPr txBox="1">
              <a:spLocks noChangeArrowheads="1"/>
            </p:cNvSpPr>
            <p:nvPr/>
          </p:nvSpPr>
          <p:spPr bwMode="auto">
            <a:xfrm>
              <a:off x="2309813" y="966788"/>
              <a:ext cx="1314784" cy="830997"/>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 .1</a:t>
              </a:r>
            </a:p>
            <a:p>
              <a:r>
                <a:rPr lang="en-US" sz="2400" u="sng" dirty="0" smtClean="0">
                  <a:effectLst>
                    <a:outerShdw blurRad="38100" dist="38100" dir="2700000" algn="tl">
                      <a:srgbClr val="000000"/>
                    </a:outerShdw>
                  </a:effectLst>
                  <a:latin typeface="Book Antiqua" pitchFamily="18" charset="0"/>
                </a:rPr>
                <a:t>Forecast</a:t>
              </a:r>
              <a:endParaRPr lang="en-US" sz="2400" u="sng" dirty="0">
                <a:effectLst>
                  <a:outerShdw blurRad="38100" dist="38100" dir="2700000" algn="tl">
                    <a:srgbClr val="000000"/>
                  </a:outerShdw>
                </a:effectLst>
                <a:latin typeface="Book Antiqua" pitchFamily="18" charset="0"/>
              </a:endParaRPr>
            </a:p>
          </p:txBody>
        </p:sp>
        <p:sp>
          <p:nvSpPr>
            <p:cNvPr id="62" name="Text Box 246"/>
            <p:cNvSpPr txBox="1">
              <a:spLocks noChangeArrowheads="1"/>
            </p:cNvSpPr>
            <p:nvPr/>
          </p:nvSpPr>
          <p:spPr bwMode="auto">
            <a:xfrm>
              <a:off x="2490788" y="2185988"/>
              <a:ext cx="1031052"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110.00</a:t>
              </a:r>
              <a:endParaRPr lang="en-US" sz="2400" dirty="0">
                <a:effectLst>
                  <a:outerShdw blurRad="38100" dist="38100" dir="2700000" algn="tl">
                    <a:srgbClr val="000000"/>
                  </a:outerShdw>
                </a:effectLst>
                <a:latin typeface="Book Antiqua" pitchFamily="18" charset="0"/>
              </a:endParaRPr>
            </a:p>
          </p:txBody>
        </p:sp>
        <p:sp>
          <p:nvSpPr>
            <p:cNvPr id="63" name="Text Box 246"/>
            <p:cNvSpPr txBox="1">
              <a:spLocks noChangeArrowheads="1"/>
            </p:cNvSpPr>
            <p:nvPr/>
          </p:nvSpPr>
          <p:spPr bwMode="auto">
            <a:xfrm>
              <a:off x="2490788" y="2547938"/>
              <a:ext cx="1031051"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110.50</a:t>
              </a:r>
              <a:endParaRPr lang="en-US" sz="2400" dirty="0">
                <a:effectLst>
                  <a:outerShdw blurRad="38100" dist="38100" dir="2700000" algn="tl">
                    <a:srgbClr val="000000"/>
                  </a:outerShdw>
                </a:effectLst>
                <a:latin typeface="Book Antiqua" pitchFamily="18" charset="0"/>
              </a:endParaRPr>
            </a:p>
          </p:txBody>
        </p:sp>
      </p:grpSp>
      <p:sp>
        <p:nvSpPr>
          <p:cNvPr id="33"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Exponential Smoothing (</a:t>
            </a:r>
            <a:r>
              <a:rPr lang="en-US" sz="2800" i="1" dirty="0" smtClean="0">
                <a:solidFill>
                  <a:srgbClr val="66FFFF"/>
                </a:solidFill>
                <a:effectLst>
                  <a:outerShdw blurRad="38100" dist="38100" dir="2700000" algn="tl">
                    <a:srgbClr val="000000"/>
                  </a:outerShdw>
                </a:effectLst>
                <a:latin typeface="Symbol" pitchFamily="18" charset="2"/>
              </a:rPr>
              <a:t>a</a:t>
            </a:r>
            <a:r>
              <a:rPr lang="en-US" sz="2800" dirty="0" smtClean="0">
                <a:solidFill>
                  <a:srgbClr val="66FFFF"/>
                </a:solidFill>
                <a:effectLst>
                  <a:outerShdw blurRad="38100" dist="38100" dir="2700000" algn="tl">
                    <a:srgbClr val="000000"/>
                  </a:outerShdw>
                </a:effectLst>
                <a:latin typeface="Book Antiqua" pitchFamily="18" charset="0"/>
              </a:rPr>
              <a:t> = .1)</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43" name="Text Box 245"/>
          <p:cNvSpPr txBox="1">
            <a:spLocks noChangeArrowheads="1"/>
          </p:cNvSpPr>
          <p:nvPr/>
        </p:nvSpPr>
        <p:spPr bwMode="auto">
          <a:xfrm>
            <a:off x="3757613" y="3643313"/>
            <a:ext cx="1056700" cy="1938992"/>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6.02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15.42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-6.01</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14.59</a:t>
            </a:r>
            <a:endParaRPr lang="en-US" sz="2400" dirty="0">
              <a:effectLst>
                <a:outerShdw blurRad="38100" dist="38100" dir="2700000" algn="tl">
                  <a:srgbClr val="000000"/>
                </a:outerShdw>
              </a:effectLst>
              <a:latin typeface="Book Antiqua" pitchFamily="18" charset="0"/>
            </a:endParaRPr>
          </a:p>
        </p:txBody>
      </p:sp>
      <p:sp>
        <p:nvSpPr>
          <p:cNvPr id="44" name="Text Box 246"/>
          <p:cNvSpPr txBox="1">
            <a:spLocks noChangeArrowheads="1"/>
          </p:cNvSpPr>
          <p:nvPr/>
        </p:nvSpPr>
        <p:spPr bwMode="auto">
          <a:xfrm>
            <a:off x="3986213" y="2909888"/>
            <a:ext cx="800219"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8.05</a:t>
            </a:r>
            <a:endParaRPr lang="en-US" sz="2400" dirty="0">
              <a:effectLst>
                <a:outerShdw blurRad="38100" dist="38100" dir="2700000" algn="tl">
                  <a:srgbClr val="000000"/>
                </a:outerShdw>
              </a:effectLst>
              <a:latin typeface="Book Antiqua" pitchFamily="18" charset="0"/>
            </a:endParaRPr>
          </a:p>
        </p:txBody>
      </p:sp>
      <p:sp>
        <p:nvSpPr>
          <p:cNvPr id="45" name="Text Box 247"/>
          <p:cNvSpPr txBox="1">
            <a:spLocks noChangeArrowheads="1"/>
          </p:cNvSpPr>
          <p:nvPr/>
        </p:nvSpPr>
        <p:spPr bwMode="auto">
          <a:xfrm>
            <a:off x="3767138" y="3281363"/>
            <a:ext cx="103105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12.24</a:t>
            </a:r>
            <a:endParaRPr lang="en-US" sz="2400" dirty="0">
              <a:effectLst>
                <a:outerShdw blurRad="38100" dist="38100" dir="2700000" algn="tl">
                  <a:srgbClr val="000000"/>
                </a:outerShdw>
              </a:effectLst>
              <a:latin typeface="Book Antiqua" pitchFamily="18" charset="0"/>
            </a:endParaRPr>
          </a:p>
        </p:txBody>
      </p:sp>
      <p:sp>
        <p:nvSpPr>
          <p:cNvPr id="46" name="Text Box 250"/>
          <p:cNvSpPr txBox="1">
            <a:spLocks noChangeArrowheads="1"/>
          </p:cNvSpPr>
          <p:nvPr/>
        </p:nvSpPr>
        <p:spPr bwMode="auto">
          <a:xfrm>
            <a:off x="3652838" y="966788"/>
            <a:ext cx="131478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Forecast</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47" name="Text Box 250"/>
          <p:cNvSpPr txBox="1">
            <a:spLocks noChangeArrowheads="1"/>
          </p:cNvSpPr>
          <p:nvPr/>
        </p:nvSpPr>
        <p:spPr bwMode="auto">
          <a:xfrm>
            <a:off x="4948238" y="966788"/>
            <a:ext cx="141577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Absolute</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48" name="Text Box 250"/>
          <p:cNvSpPr txBox="1">
            <a:spLocks noChangeArrowheads="1"/>
          </p:cNvSpPr>
          <p:nvPr/>
        </p:nvSpPr>
        <p:spPr bwMode="auto">
          <a:xfrm>
            <a:off x="6357938" y="966788"/>
            <a:ext cx="1316386"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Squared</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49" name="Rectangle 238"/>
          <p:cNvSpPr>
            <a:spLocks noChangeArrowheads="1"/>
          </p:cNvSpPr>
          <p:nvPr/>
        </p:nvSpPr>
        <p:spPr bwMode="auto">
          <a:xfrm>
            <a:off x="5295900" y="5505450"/>
            <a:ext cx="847725"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0" name="Text Box 245"/>
          <p:cNvSpPr txBox="1">
            <a:spLocks noChangeArrowheads="1"/>
          </p:cNvSpPr>
          <p:nvPr/>
        </p:nvSpPr>
        <p:spPr bwMode="auto">
          <a:xfrm>
            <a:off x="5138738"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6.02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15.42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6.01</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14.59</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82.95</a:t>
            </a:r>
            <a:endParaRPr lang="en-US" sz="2400" dirty="0">
              <a:effectLst>
                <a:outerShdw blurRad="38100" dist="38100" dir="2700000" algn="tl">
                  <a:srgbClr val="000000"/>
                </a:outerShdw>
              </a:effectLst>
              <a:latin typeface="Book Antiqua" pitchFamily="18" charset="0"/>
            </a:endParaRPr>
          </a:p>
        </p:txBody>
      </p:sp>
      <p:sp>
        <p:nvSpPr>
          <p:cNvPr id="51" name="Text Box 246"/>
          <p:cNvSpPr txBox="1">
            <a:spLocks noChangeArrowheads="1"/>
          </p:cNvSpPr>
          <p:nvPr/>
        </p:nvSpPr>
        <p:spPr bwMode="auto">
          <a:xfrm>
            <a:off x="5424488" y="29098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8.05</a:t>
            </a:r>
            <a:endParaRPr lang="en-US" sz="2400" dirty="0">
              <a:effectLst>
                <a:outerShdw blurRad="38100" dist="38100" dir="2700000" algn="tl">
                  <a:srgbClr val="000000"/>
                </a:outerShdw>
              </a:effectLst>
              <a:latin typeface="Book Antiqua" pitchFamily="18" charset="0"/>
            </a:endParaRPr>
          </a:p>
        </p:txBody>
      </p:sp>
      <p:sp>
        <p:nvSpPr>
          <p:cNvPr id="52" name="Text Box 247"/>
          <p:cNvSpPr txBox="1">
            <a:spLocks noChangeArrowheads="1"/>
          </p:cNvSpPr>
          <p:nvPr/>
        </p:nvSpPr>
        <p:spPr bwMode="auto">
          <a:xfrm>
            <a:off x="5291138" y="328136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12.24</a:t>
            </a:r>
            <a:endParaRPr lang="en-US" sz="2400" dirty="0">
              <a:effectLst>
                <a:outerShdw blurRad="38100" dist="38100" dir="2700000" algn="tl">
                  <a:srgbClr val="000000"/>
                </a:outerShdw>
              </a:effectLst>
              <a:latin typeface="Book Antiqua" pitchFamily="18" charset="0"/>
            </a:endParaRPr>
          </a:p>
        </p:txBody>
      </p:sp>
      <p:sp>
        <p:nvSpPr>
          <p:cNvPr id="53" name="Rectangle 238"/>
          <p:cNvSpPr>
            <a:spLocks noChangeArrowheads="1"/>
          </p:cNvSpPr>
          <p:nvPr/>
        </p:nvSpPr>
        <p:spPr bwMode="auto">
          <a:xfrm>
            <a:off x="6543675" y="5514975"/>
            <a:ext cx="104775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4" name="Text Box 245"/>
          <p:cNvSpPr txBox="1">
            <a:spLocks noChangeArrowheads="1"/>
          </p:cNvSpPr>
          <p:nvPr/>
        </p:nvSpPr>
        <p:spPr bwMode="auto">
          <a:xfrm>
            <a:off x="6557963"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36.25</a:t>
            </a:r>
          </a:p>
          <a:p>
            <a:r>
              <a:rPr lang="en-US" sz="2400" dirty="0" smtClean="0">
                <a:effectLst>
                  <a:outerShdw blurRad="38100" dist="38100" dir="2700000" algn="tl">
                    <a:srgbClr val="000000"/>
                  </a:outerShdw>
                </a:effectLst>
                <a:latin typeface="Book Antiqua" pitchFamily="18" charset="0"/>
              </a:rPr>
              <a:t>237.73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1.26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36.12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212.87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974.22</a:t>
            </a:r>
            <a:endParaRPr lang="en-US" sz="2400" dirty="0">
              <a:effectLst>
                <a:outerShdw blurRad="38100" dist="38100" dir="2700000" algn="tl">
                  <a:srgbClr val="000000"/>
                </a:outerShdw>
              </a:effectLst>
              <a:latin typeface="Book Antiqua" pitchFamily="18" charset="0"/>
            </a:endParaRPr>
          </a:p>
        </p:txBody>
      </p:sp>
      <p:sp>
        <p:nvSpPr>
          <p:cNvPr id="55" name="Text Box 246"/>
          <p:cNvSpPr txBox="1">
            <a:spLocks noChangeArrowheads="1"/>
          </p:cNvSpPr>
          <p:nvPr/>
        </p:nvSpPr>
        <p:spPr bwMode="auto">
          <a:xfrm>
            <a:off x="6700838" y="2909888"/>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64.80</a:t>
            </a:r>
            <a:endParaRPr lang="en-US" sz="2400" dirty="0">
              <a:effectLst>
                <a:outerShdw blurRad="38100" dist="38100" dir="2700000" algn="tl">
                  <a:srgbClr val="000000"/>
                </a:outerShdw>
              </a:effectLst>
              <a:latin typeface="Book Antiqua" pitchFamily="18" charset="0"/>
            </a:endParaRPr>
          </a:p>
        </p:txBody>
      </p:sp>
      <p:sp>
        <p:nvSpPr>
          <p:cNvPr id="56" name="Text Box 247"/>
          <p:cNvSpPr txBox="1">
            <a:spLocks noChangeArrowheads="1"/>
          </p:cNvSpPr>
          <p:nvPr/>
        </p:nvSpPr>
        <p:spPr bwMode="auto">
          <a:xfrm>
            <a:off x="6557963" y="3281363"/>
            <a:ext cx="103105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149.94</a:t>
            </a:r>
            <a:endParaRPr lang="en-US" sz="2400" dirty="0">
              <a:effectLst>
                <a:outerShdw blurRad="38100" dist="38100" dir="2700000" algn="tl">
                  <a:srgbClr val="000000"/>
                </a:outerShdw>
              </a:effectLst>
              <a:latin typeface="Book Antiqua" pitchFamily="18" charset="0"/>
            </a:endParaRPr>
          </a:p>
        </p:txBody>
      </p:sp>
      <p:sp>
        <p:nvSpPr>
          <p:cNvPr id="57" name="Text Box 250"/>
          <p:cNvSpPr txBox="1">
            <a:spLocks noChangeArrowheads="1"/>
          </p:cNvSpPr>
          <p:nvPr/>
        </p:nvSpPr>
        <p:spPr bwMode="auto">
          <a:xfrm>
            <a:off x="7653338" y="966788"/>
            <a:ext cx="1058303"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a:t>
            </a:r>
          </a:p>
          <a:p>
            <a:r>
              <a:rPr lang="en-US" sz="2400" u="sng" dirty="0" smtClean="0">
                <a:effectLst>
                  <a:outerShdw blurRad="38100" dist="38100" dir="2700000" algn="tl">
                    <a:srgbClr val="000000"/>
                  </a:outerShdw>
                </a:effectLst>
                <a:latin typeface="Book Antiqua" pitchFamily="18" charset="0"/>
              </a:rPr>
              <a:t>Error</a:t>
            </a:r>
            <a:endParaRPr lang="en-US" sz="2400" u="sng" dirty="0">
              <a:effectLst>
                <a:outerShdw blurRad="38100" dist="38100" dir="2700000" algn="tl">
                  <a:srgbClr val="000000"/>
                </a:outerShdw>
              </a:effectLst>
              <a:latin typeface="Book Antiqua" pitchFamily="18" charset="0"/>
            </a:endParaRPr>
          </a:p>
        </p:txBody>
      </p:sp>
      <p:sp>
        <p:nvSpPr>
          <p:cNvPr id="58" name="Rectangle 238"/>
          <p:cNvSpPr>
            <a:spLocks noChangeArrowheads="1"/>
          </p:cNvSpPr>
          <p:nvPr/>
        </p:nvSpPr>
        <p:spPr bwMode="auto">
          <a:xfrm>
            <a:off x="7743825" y="5505450"/>
            <a:ext cx="89535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9" name="Text Box 245"/>
          <p:cNvSpPr txBox="1">
            <a:spLocks noChangeArrowheads="1"/>
          </p:cNvSpPr>
          <p:nvPr/>
        </p:nvSpPr>
        <p:spPr bwMode="auto">
          <a:xfrm>
            <a:off x="7615238"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5.02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11.86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0.97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5.46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11.22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66.98</a:t>
            </a:r>
            <a:endParaRPr lang="en-US" sz="2400" dirty="0">
              <a:effectLst>
                <a:outerShdw blurRad="38100" dist="38100" dir="2700000" algn="tl">
                  <a:srgbClr val="000000"/>
                </a:outerShdw>
              </a:effectLst>
              <a:latin typeface="Book Antiqua" pitchFamily="18" charset="0"/>
            </a:endParaRPr>
          </a:p>
        </p:txBody>
      </p:sp>
      <p:sp>
        <p:nvSpPr>
          <p:cNvPr id="60" name="Text Box 246"/>
          <p:cNvSpPr txBox="1">
            <a:spLocks noChangeArrowheads="1"/>
          </p:cNvSpPr>
          <p:nvPr/>
        </p:nvSpPr>
        <p:spPr bwMode="auto">
          <a:xfrm>
            <a:off x="7920038" y="29098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6.71</a:t>
            </a:r>
            <a:endParaRPr lang="en-US" sz="2400" dirty="0">
              <a:effectLst>
                <a:outerShdw blurRad="38100" dist="38100" dir="2700000" algn="tl">
                  <a:srgbClr val="000000"/>
                </a:outerShdw>
              </a:effectLst>
              <a:latin typeface="Book Antiqua" pitchFamily="18" charset="0"/>
            </a:endParaRPr>
          </a:p>
        </p:txBody>
      </p:sp>
      <p:sp>
        <p:nvSpPr>
          <p:cNvPr id="61" name="Text Box 247"/>
          <p:cNvSpPr txBox="1">
            <a:spLocks noChangeArrowheads="1"/>
          </p:cNvSpPr>
          <p:nvPr/>
        </p:nvSpPr>
        <p:spPr bwMode="auto">
          <a:xfrm>
            <a:off x="7920038" y="32813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9.79</a:t>
            </a:r>
            <a:endParaRPr lang="en-US" sz="2400" dirty="0">
              <a:effectLst>
                <a:outerShdw blurRad="38100" dist="38100" dir="2700000" algn="tl">
                  <a:srgbClr val="000000"/>
                </a:outerShdw>
              </a:effectLst>
              <a:latin typeface="Book Antiqua" pitchFamily="18" charset="0"/>
            </a:endParaRPr>
          </a:p>
        </p:txBody>
      </p:sp>
      <p:sp>
        <p:nvSpPr>
          <p:cNvPr id="64" name="Text Box 246"/>
          <p:cNvSpPr txBox="1">
            <a:spLocks noChangeArrowheads="1"/>
          </p:cNvSpPr>
          <p:nvPr/>
        </p:nvSpPr>
        <p:spPr bwMode="auto">
          <a:xfrm>
            <a:off x="3910013" y="217646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5.00</a:t>
            </a:r>
            <a:endParaRPr lang="en-US" sz="2400" dirty="0">
              <a:effectLst>
                <a:outerShdw blurRad="38100" dist="38100" dir="2700000" algn="tl">
                  <a:srgbClr val="000000"/>
                </a:outerShdw>
              </a:effectLst>
              <a:latin typeface="Book Antiqua" pitchFamily="18" charset="0"/>
            </a:endParaRPr>
          </a:p>
        </p:txBody>
      </p:sp>
      <p:sp>
        <p:nvSpPr>
          <p:cNvPr id="65" name="Text Box 246"/>
          <p:cNvSpPr txBox="1">
            <a:spLocks noChangeArrowheads="1"/>
          </p:cNvSpPr>
          <p:nvPr/>
        </p:nvSpPr>
        <p:spPr bwMode="auto">
          <a:xfrm>
            <a:off x="3910013" y="253841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14.50</a:t>
            </a:r>
            <a:endParaRPr lang="en-US" sz="2400" dirty="0">
              <a:effectLst>
                <a:outerShdw blurRad="38100" dist="38100" dir="2700000" algn="tl">
                  <a:srgbClr val="000000"/>
                </a:outerShdw>
              </a:effectLst>
              <a:latin typeface="Book Antiqua" pitchFamily="18" charset="0"/>
            </a:endParaRPr>
          </a:p>
        </p:txBody>
      </p:sp>
      <p:sp>
        <p:nvSpPr>
          <p:cNvPr id="66" name="Text Box 246"/>
          <p:cNvSpPr txBox="1">
            <a:spLocks noChangeArrowheads="1"/>
          </p:cNvSpPr>
          <p:nvPr/>
        </p:nvSpPr>
        <p:spPr bwMode="auto">
          <a:xfrm>
            <a:off x="5424488" y="21764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5.00</a:t>
            </a:r>
            <a:endParaRPr lang="en-US" sz="2400" dirty="0">
              <a:effectLst>
                <a:outerShdw blurRad="38100" dist="38100" dir="2700000" algn="tl">
                  <a:srgbClr val="000000"/>
                </a:outerShdw>
              </a:effectLst>
              <a:latin typeface="Book Antiqua" pitchFamily="18" charset="0"/>
            </a:endParaRPr>
          </a:p>
        </p:txBody>
      </p:sp>
      <p:sp>
        <p:nvSpPr>
          <p:cNvPr id="67" name="Text Box 246"/>
          <p:cNvSpPr txBox="1">
            <a:spLocks noChangeArrowheads="1"/>
          </p:cNvSpPr>
          <p:nvPr/>
        </p:nvSpPr>
        <p:spPr bwMode="auto">
          <a:xfrm>
            <a:off x="5272088" y="253841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14.50</a:t>
            </a:r>
            <a:endParaRPr lang="en-US" sz="2400" dirty="0">
              <a:effectLst>
                <a:outerShdw blurRad="38100" dist="38100" dir="2700000" algn="tl">
                  <a:srgbClr val="000000"/>
                </a:outerShdw>
              </a:effectLst>
              <a:latin typeface="Book Antiqua" pitchFamily="18" charset="0"/>
            </a:endParaRPr>
          </a:p>
        </p:txBody>
      </p:sp>
      <p:sp>
        <p:nvSpPr>
          <p:cNvPr id="68" name="Text Box 246"/>
          <p:cNvSpPr txBox="1">
            <a:spLocks noChangeArrowheads="1"/>
          </p:cNvSpPr>
          <p:nvPr/>
        </p:nvSpPr>
        <p:spPr bwMode="auto">
          <a:xfrm>
            <a:off x="6538913" y="2547938"/>
            <a:ext cx="103105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210.25</a:t>
            </a:r>
            <a:endParaRPr lang="en-US" sz="2400" dirty="0">
              <a:effectLst>
                <a:outerShdw blurRad="38100" dist="38100" dir="2700000" algn="tl">
                  <a:srgbClr val="000000"/>
                </a:outerShdw>
              </a:effectLst>
              <a:latin typeface="Book Antiqua" pitchFamily="18" charset="0"/>
            </a:endParaRPr>
          </a:p>
        </p:txBody>
      </p:sp>
      <p:sp>
        <p:nvSpPr>
          <p:cNvPr id="69" name="Text Box 246"/>
          <p:cNvSpPr txBox="1">
            <a:spLocks noChangeArrowheads="1"/>
          </p:cNvSpPr>
          <p:nvPr/>
        </p:nvSpPr>
        <p:spPr bwMode="auto">
          <a:xfrm>
            <a:off x="6681788" y="2185988"/>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25.00</a:t>
            </a:r>
            <a:endParaRPr lang="en-US" sz="2400" dirty="0">
              <a:effectLst>
                <a:outerShdw blurRad="38100" dist="38100" dir="2700000" algn="tl">
                  <a:srgbClr val="000000"/>
                </a:outerShdw>
              </a:effectLst>
              <a:latin typeface="Book Antiqua" pitchFamily="18" charset="0"/>
            </a:endParaRPr>
          </a:p>
        </p:txBody>
      </p:sp>
      <p:sp>
        <p:nvSpPr>
          <p:cNvPr id="70" name="Text Box 246"/>
          <p:cNvSpPr txBox="1">
            <a:spLocks noChangeArrowheads="1"/>
          </p:cNvSpPr>
          <p:nvPr/>
        </p:nvSpPr>
        <p:spPr bwMode="auto">
          <a:xfrm>
            <a:off x="7929563" y="21859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4.35</a:t>
            </a:r>
            <a:endParaRPr lang="en-US" sz="2400" dirty="0">
              <a:effectLst>
                <a:outerShdw blurRad="38100" dist="38100" dir="2700000" algn="tl">
                  <a:srgbClr val="000000"/>
                </a:outerShdw>
              </a:effectLst>
              <a:latin typeface="Book Antiqua" pitchFamily="18" charset="0"/>
            </a:endParaRPr>
          </a:p>
        </p:txBody>
      </p:sp>
      <p:sp>
        <p:nvSpPr>
          <p:cNvPr id="71" name="Text Box 246"/>
          <p:cNvSpPr txBox="1">
            <a:spLocks noChangeArrowheads="1"/>
          </p:cNvSpPr>
          <p:nvPr/>
        </p:nvSpPr>
        <p:spPr bwMode="auto">
          <a:xfrm>
            <a:off x="7767638" y="253841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11.60</a:t>
            </a:r>
            <a:endParaRPr lang="en-US" sz="2400" dirty="0">
              <a:effectLst>
                <a:outerShdw blurRad="38100" dist="38100" dir="2700000" algn="tl">
                  <a:srgbClr val="000000"/>
                </a:outerShdw>
              </a:effectLst>
              <a:latin typeface="Book Antiqua" pitchFamily="18" charset="0"/>
            </a:endParaRPr>
          </a:p>
        </p:txBody>
      </p:sp>
      <p:sp>
        <p:nvSpPr>
          <p:cNvPr id="72" name="Text Box 249"/>
          <p:cNvSpPr txBox="1">
            <a:spLocks noChangeArrowheads="1"/>
          </p:cNvSpPr>
          <p:nvPr/>
        </p:nvSpPr>
        <p:spPr bwMode="auto">
          <a:xfrm>
            <a:off x="4130675" y="5462588"/>
            <a:ext cx="886781" cy="461665"/>
          </a:xfrm>
          <a:prstGeom prst="rect">
            <a:avLst/>
          </a:prstGeom>
          <a:noFill/>
          <a:ln w="12700">
            <a:noFill/>
            <a:miter lim="800000"/>
            <a:headEnd type="none" w="sm" len="sm"/>
            <a:tailEnd type="none" w="sm" len="sm"/>
          </a:ln>
          <a:effectLst/>
        </p:spPr>
        <p:txBody>
          <a:bodyPr wrap="none">
            <a:spAutoFit/>
          </a:bodyPr>
          <a:lstStyle/>
          <a:p>
            <a:r>
              <a:rPr lang="en-US" sz="2400" u="sng" dirty="0" smtClean="0">
                <a:effectLst>
                  <a:outerShdw blurRad="38100" dist="38100" dir="2700000" algn="tl">
                    <a:srgbClr val="000000"/>
                  </a:outerShdw>
                </a:effectLst>
                <a:latin typeface="Book Antiqua" pitchFamily="18" charset="0"/>
              </a:rPr>
              <a:t>Total</a:t>
            </a:r>
            <a:endParaRPr lang="en-US" sz="2400" u="sng"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Exponential Smoothing (</a:t>
            </a:r>
            <a:r>
              <a:rPr lang="en-US" sz="2800" i="1" dirty="0" smtClean="0">
                <a:solidFill>
                  <a:srgbClr val="66FFFF"/>
                </a:solidFill>
                <a:effectLst>
                  <a:outerShdw blurRad="38100" dist="38100" dir="2700000" algn="tl">
                    <a:srgbClr val="000000"/>
                  </a:outerShdw>
                </a:effectLst>
                <a:latin typeface="Symbol" pitchFamily="18" charset="2"/>
              </a:rPr>
              <a:t>a</a:t>
            </a:r>
            <a:r>
              <a:rPr lang="en-US" sz="2800" dirty="0" smtClean="0">
                <a:solidFill>
                  <a:srgbClr val="66FFFF"/>
                </a:solidFill>
                <a:effectLst>
                  <a:outerShdw blurRad="38100" dist="38100" dir="2700000" algn="tl">
                    <a:srgbClr val="000000"/>
                  </a:outerShdw>
                </a:effectLst>
                <a:latin typeface="Book Antiqua" pitchFamily="18" charset="0"/>
              </a:rPr>
              <a:t> = .1)</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7"/>
          <p:cNvSpPr>
            <a:spLocks noChangeArrowheads="1"/>
          </p:cNvSpPr>
          <p:nvPr/>
        </p:nvSpPr>
        <p:spPr bwMode="auto">
          <a:xfrm>
            <a:off x="520701" y="1084263"/>
            <a:ext cx="4117974"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Forecast Accuracy</a:t>
            </a:r>
            <a:endParaRPr lang="en-US" sz="2400" dirty="0">
              <a:effectLst>
                <a:outerShdw blurRad="38100" dist="38100" dir="2700000" algn="tl">
                  <a:srgbClr val="000000"/>
                </a:outerShdw>
              </a:effectLst>
              <a:latin typeface="Book Antiqua" pitchFamily="18" charset="0"/>
            </a:endParaRPr>
          </a:p>
        </p:txBody>
      </p:sp>
      <p:graphicFrame>
        <p:nvGraphicFramePr>
          <p:cNvPr id="4" name="Object 3"/>
          <p:cNvGraphicFramePr>
            <a:graphicFrameLocks noChangeAspect="1"/>
          </p:cNvGraphicFramePr>
          <p:nvPr/>
        </p:nvGraphicFramePr>
        <p:xfrm>
          <a:off x="3195638" y="1674813"/>
          <a:ext cx="2773362" cy="811212"/>
        </p:xfrm>
        <a:graphic>
          <a:graphicData uri="http://schemas.openxmlformats.org/presentationml/2006/ole">
            <mc:AlternateContent xmlns:mc="http://schemas.openxmlformats.org/markup-compatibility/2006">
              <mc:Choice xmlns:v="urn:schemas-microsoft-com:vml" Requires="v">
                <p:oleObj spid="_x0000_s204820" name="Equation" r:id="rId3" imgW="1346040" imgH="393480" progId="Equation.DSMT4">
                  <p:embed/>
                </p:oleObj>
              </mc:Choice>
              <mc:Fallback>
                <p:oleObj name="Equation" r:id="rId3" imgW="134604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5638" y="1674813"/>
                        <a:ext cx="2773362"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3"/>
          <p:cNvGraphicFramePr>
            <a:graphicFrameLocks noChangeAspect="1"/>
          </p:cNvGraphicFramePr>
          <p:nvPr/>
        </p:nvGraphicFramePr>
        <p:xfrm>
          <a:off x="3001963" y="2674938"/>
          <a:ext cx="3163887" cy="811212"/>
        </p:xfrm>
        <a:graphic>
          <a:graphicData uri="http://schemas.openxmlformats.org/presentationml/2006/ole">
            <mc:AlternateContent xmlns:mc="http://schemas.openxmlformats.org/markup-compatibility/2006">
              <mc:Choice xmlns:v="urn:schemas-microsoft-com:vml" Requires="v">
                <p:oleObj spid="_x0000_s204821" name="Equation" r:id="rId5" imgW="1536480" imgH="393480" progId="Equation.DSMT4">
                  <p:embed/>
                </p:oleObj>
              </mc:Choice>
              <mc:Fallback>
                <p:oleObj name="Equation" r:id="rId5" imgW="1536480" imgH="393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01963" y="2674938"/>
                        <a:ext cx="3163887"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4"/>
          <p:cNvGraphicFramePr>
            <a:graphicFrameLocks noChangeAspect="1"/>
          </p:cNvGraphicFramePr>
          <p:nvPr/>
        </p:nvGraphicFramePr>
        <p:xfrm>
          <a:off x="3016250" y="3722688"/>
          <a:ext cx="3189288" cy="811212"/>
        </p:xfrm>
        <a:graphic>
          <a:graphicData uri="http://schemas.openxmlformats.org/presentationml/2006/ole">
            <mc:AlternateContent xmlns:mc="http://schemas.openxmlformats.org/markup-compatibility/2006">
              <mc:Choice xmlns:v="urn:schemas-microsoft-com:vml" Requires="v">
                <p:oleObj spid="_x0000_s204822" name="Equation" r:id="rId7" imgW="1549080" imgH="393480" progId="Equation.DSMT4">
                  <p:embed/>
                </p:oleObj>
              </mc:Choice>
              <mc:Fallback>
                <p:oleObj name="Equation" r:id="rId7" imgW="1549080" imgH="39348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16250" y="3722688"/>
                        <a:ext cx="3189288"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152525" y="4800600"/>
            <a:ext cx="6705682" cy="830997"/>
          </a:xfrm>
          <a:prstGeom prst="rect">
            <a:avLst/>
          </a:prstGeom>
          <a:gradFill flip="none" rotWithShape="1">
            <a:gsLst>
              <a:gs pos="0">
                <a:schemeClr val="tx1">
                  <a:lumMod val="50000"/>
                  <a:shade val="30000"/>
                  <a:satMod val="115000"/>
                </a:schemeClr>
              </a:gs>
              <a:gs pos="50000">
                <a:schemeClr val="tx1">
                  <a:lumMod val="50000"/>
                  <a:shade val="67500"/>
                  <a:satMod val="115000"/>
                </a:schemeClr>
              </a:gs>
              <a:gs pos="100000">
                <a:schemeClr val="tx1">
                  <a:lumMod val="50000"/>
                  <a:shade val="100000"/>
                  <a:satMod val="115000"/>
                </a:schemeClr>
              </a:gs>
            </a:gsLst>
            <a:lin ang="135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l"/>
            <a:r>
              <a:rPr lang="en-US" sz="2400" dirty="0" smtClean="0">
                <a:latin typeface="+mn-lt"/>
              </a:rPr>
              <a:t> Exponential smoothing (with </a:t>
            </a:r>
            <a:r>
              <a:rPr lang="en-US" sz="2400" i="1" dirty="0" smtClean="0">
                <a:latin typeface="Symbol" pitchFamily="18" charset="2"/>
              </a:rPr>
              <a:t>a</a:t>
            </a:r>
            <a:r>
              <a:rPr lang="en-US" sz="2400" dirty="0" smtClean="0">
                <a:latin typeface="+mn-lt"/>
              </a:rPr>
              <a:t> = .1) provided</a:t>
            </a:r>
          </a:p>
          <a:p>
            <a:pPr algn="l"/>
            <a:r>
              <a:rPr lang="en-US" sz="2400" dirty="0" smtClean="0">
                <a:latin typeface="+mn-lt"/>
              </a:rPr>
              <a:t> </a:t>
            </a:r>
            <a:r>
              <a:rPr lang="en-US" sz="2400" u="sng" dirty="0" smtClean="0">
                <a:latin typeface="+mn-lt"/>
              </a:rPr>
              <a:t>less</a:t>
            </a:r>
            <a:r>
              <a:rPr lang="en-US" sz="2400" dirty="0" smtClean="0">
                <a:latin typeface="+mn-lt"/>
              </a:rPr>
              <a:t> accurate forecasts than the 3-MA approach.</a:t>
            </a:r>
            <a:endParaRPr lang="en-US" sz="2400" dirty="0">
              <a:latin typeface="+mn-lt"/>
            </a:endParaRPr>
          </a:p>
        </p:txBody>
      </p:sp>
    </p:spTree>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p:cNvGrpSpPr/>
          <p:nvPr/>
        </p:nvGrpSpPr>
        <p:grpSpPr>
          <a:xfrm>
            <a:off x="428624" y="838200"/>
            <a:ext cx="8353425" cy="5238750"/>
            <a:chOff x="428624" y="838200"/>
            <a:chExt cx="8353425" cy="5238750"/>
          </a:xfrm>
          <a:scene3d>
            <a:camera prst="orthographicFront">
              <a:rot lat="0" lon="0" rev="0"/>
            </a:camera>
            <a:lightRig rig="balanced" dir="t">
              <a:rot lat="0" lon="0" rev="8700000"/>
            </a:lightRig>
          </a:scene3d>
        </p:grpSpPr>
        <p:sp>
          <p:nvSpPr>
            <p:cNvPr id="34" name="Rectangle 239"/>
            <p:cNvSpPr>
              <a:spLocks noChangeArrowheads="1"/>
            </p:cNvSpPr>
            <p:nvPr/>
          </p:nvSpPr>
          <p:spPr bwMode="auto">
            <a:xfrm>
              <a:off x="428624" y="838200"/>
              <a:ext cx="8353425" cy="5238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35" name="Text Box 240"/>
            <p:cNvSpPr txBox="1">
              <a:spLocks noChangeArrowheads="1"/>
            </p:cNvSpPr>
            <p:nvPr/>
          </p:nvSpPr>
          <p:spPr bwMode="auto">
            <a:xfrm>
              <a:off x="692150" y="1824038"/>
              <a:ext cx="622300" cy="378565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a:spAutoFit/>
            </a:bodyPr>
            <a:lstStyle/>
            <a:p>
              <a:r>
                <a:rPr lang="en-US" sz="2400" dirty="0">
                  <a:effectLst>
                    <a:outerShdw blurRad="38100" dist="38100" dir="2700000" algn="tl">
                      <a:srgbClr val="000000"/>
                    </a:outerShdw>
                  </a:effectLst>
                  <a:latin typeface="Book Antiqua" pitchFamily="18" charset="0"/>
                </a:rPr>
                <a:t>1</a:t>
              </a:r>
            </a:p>
            <a:p>
              <a:r>
                <a:rPr lang="en-US" sz="2400" dirty="0">
                  <a:effectLst>
                    <a:outerShdw blurRad="38100" dist="38100" dir="2700000" algn="tl">
                      <a:srgbClr val="000000"/>
                    </a:outerShdw>
                  </a:effectLst>
                  <a:latin typeface="Book Antiqua" pitchFamily="18" charset="0"/>
                </a:rPr>
                <a:t>2</a:t>
              </a:r>
            </a:p>
            <a:p>
              <a:r>
                <a:rPr lang="en-US" sz="2400" dirty="0">
                  <a:effectLst>
                    <a:outerShdw blurRad="38100" dist="38100" dir="2700000" algn="tl">
                      <a:srgbClr val="000000"/>
                    </a:outerShdw>
                  </a:effectLst>
                  <a:latin typeface="Book Antiqua" pitchFamily="18" charset="0"/>
                </a:rPr>
                <a:t>3</a:t>
              </a:r>
            </a:p>
            <a:p>
              <a:r>
                <a:rPr lang="en-US" sz="2400" dirty="0">
                  <a:effectLst>
                    <a:outerShdw blurRad="38100" dist="38100" dir="2700000" algn="tl">
                      <a:srgbClr val="000000"/>
                    </a:outerShdw>
                  </a:effectLst>
                  <a:latin typeface="Book Antiqua" pitchFamily="18" charset="0"/>
                </a:rPr>
                <a:t>4</a:t>
              </a:r>
            </a:p>
            <a:p>
              <a:r>
                <a:rPr lang="en-US" sz="2400" dirty="0">
                  <a:effectLst>
                    <a:outerShdw blurRad="38100" dist="38100" dir="2700000" algn="tl">
                      <a:srgbClr val="000000"/>
                    </a:outerShdw>
                  </a:effectLst>
                  <a:latin typeface="Book Antiqua" pitchFamily="18" charset="0"/>
                </a:rPr>
                <a:t>5</a:t>
              </a:r>
            </a:p>
            <a:p>
              <a:r>
                <a:rPr lang="en-US" sz="2400" dirty="0">
                  <a:effectLst>
                    <a:outerShdw blurRad="38100" dist="38100" dir="2700000" algn="tl">
                      <a:srgbClr val="000000"/>
                    </a:outerShdw>
                  </a:effectLst>
                  <a:latin typeface="Book Antiqua" pitchFamily="18" charset="0"/>
                </a:rPr>
                <a:t>6</a:t>
              </a:r>
            </a:p>
            <a:p>
              <a:r>
                <a:rPr lang="en-US" sz="2400" dirty="0">
                  <a:effectLst>
                    <a:outerShdw blurRad="38100" dist="38100" dir="2700000" algn="tl">
                      <a:srgbClr val="000000"/>
                    </a:outerShdw>
                  </a:effectLst>
                  <a:latin typeface="Book Antiqua" pitchFamily="18" charset="0"/>
                </a:rPr>
                <a:t>7</a:t>
              </a:r>
            </a:p>
            <a:p>
              <a:r>
                <a:rPr lang="en-US" sz="2400" dirty="0">
                  <a:effectLst>
                    <a:outerShdw blurRad="38100" dist="38100" dir="2700000" algn="tl">
                      <a:srgbClr val="000000"/>
                    </a:outerShdw>
                  </a:effectLst>
                  <a:latin typeface="Book Antiqua" pitchFamily="18" charset="0"/>
                </a:rPr>
                <a:t>8</a:t>
              </a:r>
            </a:p>
            <a:p>
              <a:r>
                <a:rPr lang="en-US" sz="2400" dirty="0">
                  <a:effectLst>
                    <a:outerShdw blurRad="38100" dist="38100" dir="2700000" algn="tl">
                      <a:srgbClr val="000000"/>
                    </a:outerShdw>
                  </a:effectLst>
                  <a:latin typeface="Book Antiqua" pitchFamily="18" charset="0"/>
                </a:rPr>
                <a:t>9</a:t>
              </a:r>
            </a:p>
            <a:p>
              <a:r>
                <a:rPr lang="en-US" sz="2400" dirty="0" smtClean="0">
                  <a:effectLst>
                    <a:outerShdw blurRad="38100" dist="38100" dir="2700000" algn="tl">
                      <a:srgbClr val="000000"/>
                    </a:outerShdw>
                  </a:effectLst>
                  <a:latin typeface="Book Antiqua" pitchFamily="18" charset="0"/>
                </a:rPr>
                <a:t>10</a:t>
              </a:r>
              <a:endParaRPr lang="en-US" sz="2400" dirty="0">
                <a:effectLst>
                  <a:outerShdw blurRad="38100" dist="38100" dir="2700000" algn="tl">
                    <a:srgbClr val="000000"/>
                  </a:outerShdw>
                </a:effectLst>
                <a:latin typeface="Book Antiqua" pitchFamily="18" charset="0"/>
              </a:endParaRPr>
            </a:p>
          </p:txBody>
        </p:sp>
        <p:sp>
          <p:nvSpPr>
            <p:cNvPr id="36" name="Text Box 241"/>
            <p:cNvSpPr txBox="1">
              <a:spLocks noChangeArrowheads="1"/>
            </p:cNvSpPr>
            <p:nvPr/>
          </p:nvSpPr>
          <p:spPr bwMode="auto">
            <a:xfrm>
              <a:off x="1568450" y="1824038"/>
              <a:ext cx="641350" cy="374332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125</a:t>
              </a:r>
            </a:p>
            <a:p>
              <a:r>
                <a:rPr lang="en-US" sz="2400" dirty="0">
                  <a:effectLst>
                    <a:outerShdw blurRad="38100" dist="38100" dir="2700000" algn="tl">
                      <a:srgbClr val="000000"/>
                    </a:outerShdw>
                  </a:effectLst>
                  <a:latin typeface="Book Antiqua" pitchFamily="18" charset="0"/>
                </a:rPr>
                <a:t>120</a:t>
              </a:r>
            </a:p>
            <a:p>
              <a:r>
                <a:rPr lang="en-US" sz="2400" dirty="0">
                  <a:effectLst>
                    <a:outerShdw blurRad="38100" dist="38100" dir="2700000" algn="tl">
                      <a:srgbClr val="000000"/>
                    </a:outerShdw>
                  </a:effectLst>
                  <a:latin typeface="Book Antiqua" pitchFamily="18" charset="0"/>
                </a:rPr>
                <a:t>130</a:t>
              </a:r>
            </a:p>
            <a:p>
              <a:r>
                <a:rPr lang="en-US" sz="2400" dirty="0">
                  <a:effectLst>
                    <a:outerShdw blurRad="38100" dist="38100" dir="2700000" algn="tl">
                      <a:srgbClr val="000000"/>
                    </a:outerShdw>
                  </a:effectLst>
                  <a:latin typeface="Book Antiqua" pitchFamily="18" charset="0"/>
                </a:rPr>
                <a:t>115</a:t>
              </a:r>
            </a:p>
            <a:p>
              <a:r>
                <a:rPr lang="en-US" sz="2400" dirty="0">
                  <a:effectLst>
                    <a:outerShdw blurRad="38100" dist="38100" dir="2700000" algn="tl">
                      <a:srgbClr val="000000"/>
                    </a:outerShdw>
                  </a:effectLst>
                  <a:latin typeface="Book Antiqua" pitchFamily="18" charset="0"/>
                </a:rPr>
                <a:t>110</a:t>
              </a:r>
            </a:p>
            <a:p>
              <a:r>
                <a:rPr lang="en-US" sz="2400" dirty="0">
                  <a:effectLst>
                    <a:outerShdw blurRad="38100" dist="38100" dir="2700000" algn="tl">
                      <a:srgbClr val="000000"/>
                    </a:outerShdw>
                  </a:effectLst>
                  <a:latin typeface="Book Antiqua" pitchFamily="18" charset="0"/>
                </a:rPr>
                <a:t>130</a:t>
              </a:r>
            </a:p>
          </p:txBody>
        </p:sp>
        <p:sp>
          <p:nvSpPr>
            <p:cNvPr id="37" name="Text Box 245"/>
            <p:cNvSpPr txBox="1">
              <a:spLocks noChangeArrowheads="1"/>
            </p:cNvSpPr>
            <p:nvPr/>
          </p:nvSpPr>
          <p:spPr bwMode="auto">
            <a:xfrm>
              <a:off x="2519363" y="3643313"/>
              <a:ext cx="1031051" cy="193899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124.11</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120.82</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128.16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117.63</a:t>
              </a:r>
            </a:p>
            <a:p>
              <a:r>
                <a:rPr lang="en-US" sz="2400" dirty="0" smtClean="0">
                  <a:effectLst>
                    <a:outerShdw blurRad="38100" dist="38100" dir="2700000" algn="tl">
                      <a:srgbClr val="000000"/>
                    </a:outerShdw>
                  </a:effectLst>
                  <a:latin typeface="Book Antiqua" pitchFamily="18" charset="0"/>
                </a:rPr>
                <a:t>111.53</a:t>
              </a:r>
              <a:endParaRPr lang="en-US" sz="2400" dirty="0">
                <a:effectLst>
                  <a:outerShdw blurRad="38100" dist="38100" dir="2700000" algn="tl">
                    <a:srgbClr val="000000"/>
                  </a:outerShdw>
                </a:effectLst>
                <a:latin typeface="Book Antiqua" pitchFamily="18" charset="0"/>
              </a:endParaRPr>
            </a:p>
          </p:txBody>
        </p:sp>
        <p:sp>
          <p:nvSpPr>
            <p:cNvPr id="38" name="Text Box 246"/>
            <p:cNvSpPr txBox="1">
              <a:spLocks noChangeArrowheads="1"/>
            </p:cNvSpPr>
            <p:nvPr/>
          </p:nvSpPr>
          <p:spPr bwMode="auto">
            <a:xfrm>
              <a:off x="2519363" y="2909888"/>
              <a:ext cx="1031052"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122.80</a:t>
              </a:r>
              <a:endParaRPr lang="en-US" sz="2400" dirty="0">
                <a:effectLst>
                  <a:outerShdw blurRad="38100" dist="38100" dir="2700000" algn="tl">
                    <a:srgbClr val="000000"/>
                  </a:outerShdw>
                </a:effectLst>
                <a:latin typeface="Book Antiqua" pitchFamily="18" charset="0"/>
              </a:endParaRPr>
            </a:p>
          </p:txBody>
        </p:sp>
        <p:sp>
          <p:nvSpPr>
            <p:cNvPr id="39" name="Text Box 247"/>
            <p:cNvSpPr txBox="1">
              <a:spLocks noChangeArrowheads="1"/>
            </p:cNvSpPr>
            <p:nvPr/>
          </p:nvSpPr>
          <p:spPr bwMode="auto">
            <a:xfrm>
              <a:off x="2509838" y="3281363"/>
              <a:ext cx="1031051"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120.56</a:t>
              </a:r>
              <a:endParaRPr lang="en-US" sz="2400" dirty="0">
                <a:effectLst>
                  <a:outerShdw blurRad="38100" dist="38100" dir="2700000" algn="tl">
                    <a:srgbClr val="000000"/>
                  </a:outerShdw>
                </a:effectLst>
                <a:latin typeface="Book Antiqua" pitchFamily="18" charset="0"/>
              </a:endParaRPr>
            </a:p>
          </p:txBody>
        </p:sp>
        <p:sp>
          <p:nvSpPr>
            <p:cNvPr id="40" name="Text Box 248"/>
            <p:cNvSpPr txBox="1">
              <a:spLocks noChangeArrowheads="1"/>
            </p:cNvSpPr>
            <p:nvPr/>
          </p:nvSpPr>
          <p:spPr bwMode="auto">
            <a:xfrm>
              <a:off x="495300" y="1328738"/>
              <a:ext cx="950913"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41" name="Text Box 249"/>
            <p:cNvSpPr txBox="1">
              <a:spLocks noChangeArrowheads="1"/>
            </p:cNvSpPr>
            <p:nvPr/>
          </p:nvSpPr>
          <p:spPr bwMode="auto">
            <a:xfrm>
              <a:off x="1444625" y="132873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Sales</a:t>
              </a:r>
            </a:p>
          </p:txBody>
        </p:sp>
        <p:sp>
          <p:nvSpPr>
            <p:cNvPr id="42" name="Text Box 250"/>
            <p:cNvSpPr txBox="1">
              <a:spLocks noChangeArrowheads="1"/>
            </p:cNvSpPr>
            <p:nvPr/>
          </p:nvSpPr>
          <p:spPr bwMode="auto">
            <a:xfrm>
              <a:off x="2309813" y="966788"/>
              <a:ext cx="1314782" cy="830997"/>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 .8</a:t>
              </a:r>
            </a:p>
            <a:p>
              <a:r>
                <a:rPr lang="en-US" sz="2400" u="sng" dirty="0" smtClean="0">
                  <a:effectLst>
                    <a:outerShdw blurRad="38100" dist="38100" dir="2700000" algn="tl">
                      <a:srgbClr val="000000"/>
                    </a:outerShdw>
                  </a:effectLst>
                  <a:latin typeface="Book Antiqua" pitchFamily="18" charset="0"/>
                </a:rPr>
                <a:t>Forecast</a:t>
              </a:r>
              <a:endParaRPr lang="en-US" sz="2400" u="sng" dirty="0">
                <a:effectLst>
                  <a:outerShdw blurRad="38100" dist="38100" dir="2700000" algn="tl">
                    <a:srgbClr val="000000"/>
                  </a:outerShdw>
                </a:effectLst>
                <a:latin typeface="Book Antiqua" pitchFamily="18" charset="0"/>
              </a:endParaRPr>
            </a:p>
          </p:txBody>
        </p:sp>
        <p:sp>
          <p:nvSpPr>
            <p:cNvPr id="62" name="Text Box 246"/>
            <p:cNvSpPr txBox="1">
              <a:spLocks noChangeArrowheads="1"/>
            </p:cNvSpPr>
            <p:nvPr/>
          </p:nvSpPr>
          <p:spPr bwMode="auto">
            <a:xfrm>
              <a:off x="2519363" y="2185988"/>
              <a:ext cx="1031052"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110.00</a:t>
              </a:r>
              <a:endParaRPr lang="en-US" sz="2400" dirty="0">
                <a:effectLst>
                  <a:outerShdw blurRad="38100" dist="38100" dir="2700000" algn="tl">
                    <a:srgbClr val="000000"/>
                  </a:outerShdw>
                </a:effectLst>
                <a:latin typeface="Book Antiqua" pitchFamily="18" charset="0"/>
              </a:endParaRPr>
            </a:p>
          </p:txBody>
        </p:sp>
        <p:sp>
          <p:nvSpPr>
            <p:cNvPr id="63" name="Text Box 246"/>
            <p:cNvSpPr txBox="1">
              <a:spLocks noChangeArrowheads="1"/>
            </p:cNvSpPr>
            <p:nvPr/>
          </p:nvSpPr>
          <p:spPr bwMode="auto">
            <a:xfrm>
              <a:off x="2519363" y="2547938"/>
              <a:ext cx="1031051" cy="461665"/>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dirty="0" smtClean="0">
                  <a:effectLst>
                    <a:outerShdw blurRad="38100" dist="38100" dir="2700000" algn="tl">
                      <a:srgbClr val="000000"/>
                    </a:outerShdw>
                  </a:effectLst>
                  <a:latin typeface="Book Antiqua" pitchFamily="18" charset="0"/>
                </a:rPr>
                <a:t>114.00</a:t>
              </a:r>
              <a:endParaRPr lang="en-US" sz="2400" dirty="0">
                <a:effectLst>
                  <a:outerShdw blurRad="38100" dist="38100" dir="2700000" algn="tl">
                    <a:srgbClr val="000000"/>
                  </a:outerShdw>
                </a:effectLst>
                <a:latin typeface="Book Antiqua" pitchFamily="18" charset="0"/>
              </a:endParaRPr>
            </a:p>
          </p:txBody>
        </p:sp>
      </p:grpSp>
      <p:sp>
        <p:nvSpPr>
          <p:cNvPr id="33"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Exponential Smoothing (</a:t>
            </a:r>
            <a:r>
              <a:rPr lang="en-US" sz="2800" i="1" dirty="0" smtClean="0">
                <a:solidFill>
                  <a:srgbClr val="66FFFF"/>
                </a:solidFill>
                <a:effectLst>
                  <a:outerShdw blurRad="38100" dist="38100" dir="2700000" algn="tl">
                    <a:srgbClr val="000000"/>
                  </a:outerShdw>
                </a:effectLst>
                <a:latin typeface="Symbol" pitchFamily="18" charset="2"/>
              </a:rPr>
              <a:t>a</a:t>
            </a:r>
            <a:r>
              <a:rPr lang="en-US" sz="2800" dirty="0" smtClean="0">
                <a:solidFill>
                  <a:srgbClr val="66FFFF"/>
                </a:solidFill>
                <a:effectLst>
                  <a:outerShdw blurRad="38100" dist="38100" dir="2700000" algn="tl">
                    <a:srgbClr val="000000"/>
                  </a:outerShdw>
                </a:effectLst>
                <a:latin typeface="Book Antiqua" pitchFamily="18" charset="0"/>
              </a:rPr>
              <a:t> = .8)</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43" name="Text Box 245"/>
          <p:cNvSpPr txBox="1">
            <a:spLocks noChangeArrowheads="1"/>
          </p:cNvSpPr>
          <p:nvPr/>
        </p:nvSpPr>
        <p:spPr bwMode="auto">
          <a:xfrm>
            <a:off x="3814763" y="3643313"/>
            <a:ext cx="1031051" cy="1938992"/>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-4.11</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9.18</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-13.16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-7.63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18.47</a:t>
            </a:r>
            <a:endParaRPr lang="en-US" sz="2400" dirty="0">
              <a:effectLst>
                <a:outerShdw blurRad="38100" dist="38100" dir="2700000" algn="tl">
                  <a:srgbClr val="000000"/>
                </a:outerShdw>
              </a:effectLst>
              <a:latin typeface="Book Antiqua" pitchFamily="18" charset="0"/>
            </a:endParaRPr>
          </a:p>
        </p:txBody>
      </p:sp>
      <p:sp>
        <p:nvSpPr>
          <p:cNvPr id="44" name="Text Box 246"/>
          <p:cNvSpPr txBox="1">
            <a:spLocks noChangeArrowheads="1"/>
          </p:cNvSpPr>
          <p:nvPr/>
        </p:nvSpPr>
        <p:spPr bwMode="auto">
          <a:xfrm>
            <a:off x="3929063" y="2909888"/>
            <a:ext cx="90281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-2.20</a:t>
            </a:r>
            <a:endParaRPr lang="en-US" sz="2400" dirty="0">
              <a:effectLst>
                <a:outerShdw blurRad="38100" dist="38100" dir="2700000" algn="tl">
                  <a:srgbClr val="000000"/>
                </a:outerShdw>
              </a:effectLst>
              <a:latin typeface="Book Antiqua" pitchFamily="18" charset="0"/>
            </a:endParaRPr>
          </a:p>
        </p:txBody>
      </p:sp>
      <p:sp>
        <p:nvSpPr>
          <p:cNvPr id="45" name="Text Box 247"/>
          <p:cNvSpPr txBox="1">
            <a:spLocks noChangeArrowheads="1"/>
          </p:cNvSpPr>
          <p:nvPr/>
        </p:nvSpPr>
        <p:spPr bwMode="auto">
          <a:xfrm>
            <a:off x="3948113" y="328136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4.44</a:t>
            </a:r>
            <a:endParaRPr lang="en-US" sz="2400" dirty="0">
              <a:effectLst>
                <a:outerShdw blurRad="38100" dist="38100" dir="2700000" algn="tl">
                  <a:srgbClr val="000000"/>
                </a:outerShdw>
              </a:effectLst>
              <a:latin typeface="Book Antiqua" pitchFamily="18" charset="0"/>
            </a:endParaRPr>
          </a:p>
        </p:txBody>
      </p:sp>
      <p:sp>
        <p:nvSpPr>
          <p:cNvPr id="46" name="Text Box 250"/>
          <p:cNvSpPr txBox="1">
            <a:spLocks noChangeArrowheads="1"/>
          </p:cNvSpPr>
          <p:nvPr/>
        </p:nvSpPr>
        <p:spPr bwMode="auto">
          <a:xfrm>
            <a:off x="3652838" y="966788"/>
            <a:ext cx="131478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Forecast</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47" name="Text Box 250"/>
          <p:cNvSpPr txBox="1">
            <a:spLocks noChangeArrowheads="1"/>
          </p:cNvSpPr>
          <p:nvPr/>
        </p:nvSpPr>
        <p:spPr bwMode="auto">
          <a:xfrm>
            <a:off x="4948238" y="966788"/>
            <a:ext cx="1415772"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Absolute</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48" name="Text Box 250"/>
          <p:cNvSpPr txBox="1">
            <a:spLocks noChangeArrowheads="1"/>
          </p:cNvSpPr>
          <p:nvPr/>
        </p:nvSpPr>
        <p:spPr bwMode="auto">
          <a:xfrm>
            <a:off x="6357938" y="966788"/>
            <a:ext cx="1316386"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Squared</a:t>
            </a:r>
          </a:p>
          <a:p>
            <a:r>
              <a:rPr lang="en-US" sz="2400" u="sng" dirty="0" smtClean="0">
                <a:effectLst>
                  <a:outerShdw blurRad="38100" dist="38100" dir="2700000" algn="tl">
                    <a:srgbClr val="000000"/>
                  </a:outerShdw>
                </a:effectLst>
                <a:latin typeface="Book Antiqua" pitchFamily="18" charset="0"/>
              </a:rPr>
              <a:t> Error</a:t>
            </a:r>
            <a:endParaRPr lang="en-US" sz="2400" u="sng" dirty="0">
              <a:effectLst>
                <a:outerShdw blurRad="38100" dist="38100" dir="2700000" algn="tl">
                  <a:srgbClr val="000000"/>
                </a:outerShdw>
              </a:effectLst>
              <a:latin typeface="Book Antiqua" pitchFamily="18" charset="0"/>
            </a:endParaRPr>
          </a:p>
        </p:txBody>
      </p:sp>
      <p:sp>
        <p:nvSpPr>
          <p:cNvPr id="49" name="Rectangle 238"/>
          <p:cNvSpPr>
            <a:spLocks noChangeArrowheads="1"/>
          </p:cNvSpPr>
          <p:nvPr/>
        </p:nvSpPr>
        <p:spPr bwMode="auto">
          <a:xfrm>
            <a:off x="5248275" y="5505450"/>
            <a:ext cx="87630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0" name="Text Box 245"/>
          <p:cNvSpPr txBox="1">
            <a:spLocks noChangeArrowheads="1"/>
          </p:cNvSpPr>
          <p:nvPr/>
        </p:nvSpPr>
        <p:spPr bwMode="auto">
          <a:xfrm>
            <a:off x="5110163"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4.11</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9.18</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13.16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7.63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18.47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75.19</a:t>
            </a:r>
            <a:endParaRPr lang="en-US" sz="2400" dirty="0">
              <a:effectLst>
                <a:outerShdw blurRad="38100" dist="38100" dir="2700000" algn="tl">
                  <a:srgbClr val="000000"/>
                </a:outerShdw>
              </a:effectLst>
              <a:latin typeface="Book Antiqua" pitchFamily="18" charset="0"/>
            </a:endParaRPr>
          </a:p>
        </p:txBody>
      </p:sp>
      <p:sp>
        <p:nvSpPr>
          <p:cNvPr id="51" name="Text Box 246"/>
          <p:cNvSpPr txBox="1">
            <a:spLocks noChangeArrowheads="1"/>
          </p:cNvSpPr>
          <p:nvPr/>
        </p:nvSpPr>
        <p:spPr bwMode="auto">
          <a:xfrm>
            <a:off x="5395913" y="29098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2.20</a:t>
            </a:r>
            <a:endParaRPr lang="en-US" sz="2400" dirty="0">
              <a:effectLst>
                <a:outerShdw blurRad="38100" dist="38100" dir="2700000" algn="tl">
                  <a:srgbClr val="000000"/>
                </a:outerShdw>
              </a:effectLst>
              <a:latin typeface="Book Antiqua" pitchFamily="18" charset="0"/>
            </a:endParaRPr>
          </a:p>
        </p:txBody>
      </p:sp>
      <p:sp>
        <p:nvSpPr>
          <p:cNvPr id="52" name="Text Box 247"/>
          <p:cNvSpPr txBox="1">
            <a:spLocks noChangeArrowheads="1"/>
          </p:cNvSpPr>
          <p:nvPr/>
        </p:nvSpPr>
        <p:spPr bwMode="auto">
          <a:xfrm>
            <a:off x="5405438" y="32813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4.44</a:t>
            </a:r>
            <a:endParaRPr lang="en-US" sz="2400" dirty="0">
              <a:effectLst>
                <a:outerShdw blurRad="38100" dist="38100" dir="2700000" algn="tl">
                  <a:srgbClr val="000000"/>
                </a:outerShdw>
              </a:effectLst>
              <a:latin typeface="Book Antiqua" pitchFamily="18" charset="0"/>
            </a:endParaRPr>
          </a:p>
        </p:txBody>
      </p:sp>
      <p:sp>
        <p:nvSpPr>
          <p:cNvPr id="53" name="Rectangle 238"/>
          <p:cNvSpPr>
            <a:spLocks noChangeArrowheads="1"/>
          </p:cNvSpPr>
          <p:nvPr/>
        </p:nvSpPr>
        <p:spPr bwMode="auto">
          <a:xfrm>
            <a:off x="6496050" y="5505450"/>
            <a:ext cx="102870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4" name="Text Box 245"/>
          <p:cNvSpPr txBox="1">
            <a:spLocks noChangeArrowheads="1"/>
          </p:cNvSpPr>
          <p:nvPr/>
        </p:nvSpPr>
        <p:spPr bwMode="auto">
          <a:xfrm>
            <a:off x="6510338"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16.91</a:t>
            </a:r>
          </a:p>
          <a:p>
            <a:r>
              <a:rPr lang="en-US" sz="2400" dirty="0" smtClean="0">
                <a:effectLst>
                  <a:outerShdw blurRad="38100" dist="38100" dir="2700000" algn="tl">
                    <a:srgbClr val="000000"/>
                  </a:outerShdw>
                </a:effectLst>
                <a:latin typeface="Book Antiqua" pitchFamily="18" charset="0"/>
              </a:rPr>
              <a:t>  84.23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173.30</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58.26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341.27</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847.52</a:t>
            </a:r>
            <a:endParaRPr lang="en-US" sz="2400" dirty="0">
              <a:effectLst>
                <a:outerShdw blurRad="38100" dist="38100" dir="2700000" algn="tl">
                  <a:srgbClr val="000000"/>
                </a:outerShdw>
              </a:effectLst>
              <a:latin typeface="Book Antiqua" pitchFamily="18" charset="0"/>
            </a:endParaRPr>
          </a:p>
        </p:txBody>
      </p:sp>
      <p:sp>
        <p:nvSpPr>
          <p:cNvPr id="55" name="Text Box 246"/>
          <p:cNvSpPr txBox="1">
            <a:spLocks noChangeArrowheads="1"/>
          </p:cNvSpPr>
          <p:nvPr/>
        </p:nvSpPr>
        <p:spPr bwMode="auto">
          <a:xfrm>
            <a:off x="6653213" y="2909888"/>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7.84</a:t>
            </a:r>
            <a:endParaRPr lang="en-US" sz="2400" dirty="0">
              <a:effectLst>
                <a:outerShdw blurRad="38100" dist="38100" dir="2700000" algn="tl">
                  <a:srgbClr val="000000"/>
                </a:outerShdw>
              </a:effectLst>
              <a:latin typeface="Book Antiqua" pitchFamily="18" charset="0"/>
            </a:endParaRPr>
          </a:p>
        </p:txBody>
      </p:sp>
      <p:sp>
        <p:nvSpPr>
          <p:cNvPr id="56" name="Text Box 247"/>
          <p:cNvSpPr txBox="1">
            <a:spLocks noChangeArrowheads="1"/>
          </p:cNvSpPr>
          <p:nvPr/>
        </p:nvSpPr>
        <p:spPr bwMode="auto">
          <a:xfrm>
            <a:off x="6653213" y="328136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19.71</a:t>
            </a:r>
            <a:endParaRPr lang="en-US" sz="2400" dirty="0">
              <a:effectLst>
                <a:outerShdw blurRad="38100" dist="38100" dir="2700000" algn="tl">
                  <a:srgbClr val="000000"/>
                </a:outerShdw>
              </a:effectLst>
              <a:latin typeface="Book Antiqua" pitchFamily="18" charset="0"/>
            </a:endParaRPr>
          </a:p>
        </p:txBody>
      </p:sp>
      <p:sp>
        <p:nvSpPr>
          <p:cNvPr id="57" name="Text Box 250"/>
          <p:cNvSpPr txBox="1">
            <a:spLocks noChangeArrowheads="1"/>
          </p:cNvSpPr>
          <p:nvPr/>
        </p:nvSpPr>
        <p:spPr bwMode="auto">
          <a:xfrm>
            <a:off x="7653338" y="966788"/>
            <a:ext cx="1058303" cy="830997"/>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Abs.%</a:t>
            </a:r>
          </a:p>
          <a:p>
            <a:r>
              <a:rPr lang="en-US" sz="2400" u="sng" dirty="0" smtClean="0">
                <a:effectLst>
                  <a:outerShdw blurRad="38100" dist="38100" dir="2700000" algn="tl">
                    <a:srgbClr val="000000"/>
                  </a:outerShdw>
                </a:effectLst>
                <a:latin typeface="Book Antiqua" pitchFamily="18" charset="0"/>
              </a:rPr>
              <a:t>Error</a:t>
            </a:r>
            <a:endParaRPr lang="en-US" sz="2400" u="sng" dirty="0">
              <a:effectLst>
                <a:outerShdw blurRad="38100" dist="38100" dir="2700000" algn="tl">
                  <a:srgbClr val="000000"/>
                </a:outerShdw>
              </a:effectLst>
              <a:latin typeface="Book Antiqua" pitchFamily="18" charset="0"/>
            </a:endParaRPr>
          </a:p>
        </p:txBody>
      </p:sp>
      <p:sp>
        <p:nvSpPr>
          <p:cNvPr id="58" name="Rectangle 238"/>
          <p:cNvSpPr>
            <a:spLocks noChangeArrowheads="1"/>
          </p:cNvSpPr>
          <p:nvPr/>
        </p:nvSpPr>
        <p:spPr bwMode="auto">
          <a:xfrm>
            <a:off x="7743825" y="5505450"/>
            <a:ext cx="895350" cy="381000"/>
          </a:xfrm>
          <a:prstGeom prst="rect">
            <a:avLst/>
          </a:prstGeom>
          <a:solidFill>
            <a:schemeClr val="accent3">
              <a:lumMod val="50000"/>
            </a:schemeClr>
          </a:solidFill>
          <a:ln w="1905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9" name="Text Box 245"/>
          <p:cNvSpPr txBox="1">
            <a:spLocks noChangeArrowheads="1"/>
          </p:cNvSpPr>
          <p:nvPr/>
        </p:nvSpPr>
        <p:spPr bwMode="auto">
          <a:xfrm>
            <a:off x="7615238" y="3643313"/>
            <a:ext cx="1031051" cy="2308324"/>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3.43</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7.06</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11.44</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6.94</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14.21</a:t>
            </a:r>
            <a:endParaRPr lang="en-US" sz="2400" dirty="0">
              <a:effectLst>
                <a:outerShdw blurRad="38100" dist="38100" dir="2700000" algn="tl">
                  <a:srgbClr val="000000"/>
                </a:outerShdw>
              </a:effectLst>
              <a:latin typeface="Book Antiqua" pitchFamily="18" charset="0"/>
            </a:endParaRPr>
          </a:p>
          <a:p>
            <a:r>
              <a:rPr lang="en-US" sz="2400" dirty="0" smtClean="0">
                <a:effectLst>
                  <a:outerShdw blurRad="38100" dist="38100" dir="2700000" algn="tl">
                    <a:srgbClr val="000000"/>
                  </a:outerShdw>
                </a:effectLst>
                <a:latin typeface="Book Antiqua" pitchFamily="18" charset="0"/>
              </a:rPr>
              <a:t>  61.61</a:t>
            </a:r>
            <a:endParaRPr lang="en-US" sz="2400" dirty="0">
              <a:effectLst>
                <a:outerShdw blurRad="38100" dist="38100" dir="2700000" algn="tl">
                  <a:srgbClr val="000000"/>
                </a:outerShdw>
              </a:effectLst>
              <a:latin typeface="Book Antiqua" pitchFamily="18" charset="0"/>
            </a:endParaRPr>
          </a:p>
        </p:txBody>
      </p:sp>
      <p:sp>
        <p:nvSpPr>
          <p:cNvPr id="60" name="Text Box 246"/>
          <p:cNvSpPr txBox="1">
            <a:spLocks noChangeArrowheads="1"/>
          </p:cNvSpPr>
          <p:nvPr/>
        </p:nvSpPr>
        <p:spPr bwMode="auto">
          <a:xfrm>
            <a:off x="7920038" y="29098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1.83</a:t>
            </a:r>
            <a:endParaRPr lang="en-US" sz="2400" dirty="0">
              <a:effectLst>
                <a:outerShdw blurRad="38100" dist="38100" dir="2700000" algn="tl">
                  <a:srgbClr val="000000"/>
                </a:outerShdw>
              </a:effectLst>
              <a:latin typeface="Book Antiqua" pitchFamily="18" charset="0"/>
            </a:endParaRPr>
          </a:p>
        </p:txBody>
      </p:sp>
      <p:sp>
        <p:nvSpPr>
          <p:cNvPr id="61" name="Text Box 247"/>
          <p:cNvSpPr txBox="1">
            <a:spLocks noChangeArrowheads="1"/>
          </p:cNvSpPr>
          <p:nvPr/>
        </p:nvSpPr>
        <p:spPr bwMode="auto">
          <a:xfrm>
            <a:off x="7920038" y="32813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3.55</a:t>
            </a:r>
            <a:endParaRPr lang="en-US" sz="2400" dirty="0">
              <a:effectLst>
                <a:outerShdw blurRad="38100" dist="38100" dir="2700000" algn="tl">
                  <a:srgbClr val="000000"/>
                </a:outerShdw>
              </a:effectLst>
              <a:latin typeface="Book Antiqua" pitchFamily="18" charset="0"/>
            </a:endParaRPr>
          </a:p>
        </p:txBody>
      </p:sp>
      <p:sp>
        <p:nvSpPr>
          <p:cNvPr id="64" name="Text Box 246"/>
          <p:cNvSpPr txBox="1">
            <a:spLocks noChangeArrowheads="1"/>
          </p:cNvSpPr>
          <p:nvPr/>
        </p:nvSpPr>
        <p:spPr bwMode="auto">
          <a:xfrm>
            <a:off x="3957638" y="217646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  5.00</a:t>
            </a:r>
            <a:endParaRPr lang="en-US" sz="2400" dirty="0">
              <a:effectLst>
                <a:outerShdw blurRad="38100" dist="38100" dir="2700000" algn="tl">
                  <a:srgbClr val="000000"/>
                </a:outerShdw>
              </a:effectLst>
              <a:latin typeface="Book Antiqua" pitchFamily="18" charset="0"/>
            </a:endParaRPr>
          </a:p>
        </p:txBody>
      </p:sp>
      <p:sp>
        <p:nvSpPr>
          <p:cNvPr id="65" name="Text Box 246"/>
          <p:cNvSpPr txBox="1">
            <a:spLocks noChangeArrowheads="1"/>
          </p:cNvSpPr>
          <p:nvPr/>
        </p:nvSpPr>
        <p:spPr bwMode="auto">
          <a:xfrm>
            <a:off x="3957638" y="253841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11.00</a:t>
            </a:r>
            <a:endParaRPr lang="en-US" sz="2400" dirty="0">
              <a:effectLst>
                <a:outerShdw blurRad="38100" dist="38100" dir="2700000" algn="tl">
                  <a:srgbClr val="000000"/>
                </a:outerShdw>
              </a:effectLst>
              <a:latin typeface="Book Antiqua" pitchFamily="18" charset="0"/>
            </a:endParaRPr>
          </a:p>
        </p:txBody>
      </p:sp>
      <p:sp>
        <p:nvSpPr>
          <p:cNvPr id="66" name="Text Box 246"/>
          <p:cNvSpPr txBox="1">
            <a:spLocks noChangeArrowheads="1"/>
          </p:cNvSpPr>
          <p:nvPr/>
        </p:nvSpPr>
        <p:spPr bwMode="auto">
          <a:xfrm>
            <a:off x="5395913" y="217646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5.00</a:t>
            </a:r>
            <a:endParaRPr lang="en-US" sz="2400" dirty="0">
              <a:effectLst>
                <a:outerShdw blurRad="38100" dist="38100" dir="2700000" algn="tl">
                  <a:srgbClr val="000000"/>
                </a:outerShdw>
              </a:effectLst>
              <a:latin typeface="Book Antiqua" pitchFamily="18" charset="0"/>
            </a:endParaRPr>
          </a:p>
        </p:txBody>
      </p:sp>
      <p:sp>
        <p:nvSpPr>
          <p:cNvPr id="67" name="Text Box 246"/>
          <p:cNvSpPr txBox="1">
            <a:spLocks noChangeArrowheads="1"/>
          </p:cNvSpPr>
          <p:nvPr/>
        </p:nvSpPr>
        <p:spPr bwMode="auto">
          <a:xfrm>
            <a:off x="5243513" y="2538413"/>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11.00</a:t>
            </a:r>
            <a:endParaRPr lang="en-US" sz="2400" dirty="0">
              <a:effectLst>
                <a:outerShdw blurRad="38100" dist="38100" dir="2700000" algn="tl">
                  <a:srgbClr val="000000"/>
                </a:outerShdw>
              </a:effectLst>
              <a:latin typeface="Book Antiqua" pitchFamily="18" charset="0"/>
            </a:endParaRPr>
          </a:p>
        </p:txBody>
      </p:sp>
      <p:sp>
        <p:nvSpPr>
          <p:cNvPr id="68" name="Text Box 246"/>
          <p:cNvSpPr txBox="1">
            <a:spLocks noChangeArrowheads="1"/>
          </p:cNvSpPr>
          <p:nvPr/>
        </p:nvSpPr>
        <p:spPr bwMode="auto">
          <a:xfrm>
            <a:off x="6491288" y="2547938"/>
            <a:ext cx="1031051"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121.00</a:t>
            </a:r>
            <a:endParaRPr lang="en-US" sz="2400" dirty="0">
              <a:effectLst>
                <a:outerShdw blurRad="38100" dist="38100" dir="2700000" algn="tl">
                  <a:srgbClr val="000000"/>
                </a:outerShdw>
              </a:effectLst>
              <a:latin typeface="Book Antiqua" pitchFamily="18" charset="0"/>
            </a:endParaRPr>
          </a:p>
        </p:txBody>
      </p:sp>
      <p:sp>
        <p:nvSpPr>
          <p:cNvPr id="69" name="Text Box 246"/>
          <p:cNvSpPr txBox="1">
            <a:spLocks noChangeArrowheads="1"/>
          </p:cNvSpPr>
          <p:nvPr/>
        </p:nvSpPr>
        <p:spPr bwMode="auto">
          <a:xfrm>
            <a:off x="6634163" y="2185988"/>
            <a:ext cx="877163"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25.00</a:t>
            </a:r>
            <a:endParaRPr lang="en-US" sz="2400" dirty="0">
              <a:effectLst>
                <a:outerShdw blurRad="38100" dist="38100" dir="2700000" algn="tl">
                  <a:srgbClr val="000000"/>
                </a:outerShdw>
              </a:effectLst>
              <a:latin typeface="Book Antiqua" pitchFamily="18" charset="0"/>
            </a:endParaRPr>
          </a:p>
        </p:txBody>
      </p:sp>
      <p:sp>
        <p:nvSpPr>
          <p:cNvPr id="70" name="Text Box 246"/>
          <p:cNvSpPr txBox="1">
            <a:spLocks noChangeArrowheads="1"/>
          </p:cNvSpPr>
          <p:nvPr/>
        </p:nvSpPr>
        <p:spPr bwMode="auto">
          <a:xfrm>
            <a:off x="7929563" y="2185988"/>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4.35</a:t>
            </a:r>
            <a:endParaRPr lang="en-US" sz="2400" dirty="0">
              <a:effectLst>
                <a:outerShdw blurRad="38100" dist="38100" dir="2700000" algn="tl">
                  <a:srgbClr val="000000"/>
                </a:outerShdw>
              </a:effectLst>
              <a:latin typeface="Book Antiqua" pitchFamily="18" charset="0"/>
            </a:endParaRPr>
          </a:p>
        </p:txBody>
      </p:sp>
      <p:sp>
        <p:nvSpPr>
          <p:cNvPr id="71" name="Text Box 246"/>
          <p:cNvSpPr txBox="1">
            <a:spLocks noChangeArrowheads="1"/>
          </p:cNvSpPr>
          <p:nvPr/>
        </p:nvSpPr>
        <p:spPr bwMode="auto">
          <a:xfrm>
            <a:off x="7929563" y="2538413"/>
            <a:ext cx="723275" cy="461665"/>
          </a:xfrm>
          <a:prstGeom prst="rect">
            <a:avLst/>
          </a:prstGeom>
          <a:noFill/>
          <a:ln w="12700">
            <a:noFill/>
            <a:miter lim="800000"/>
            <a:headEnd type="none" w="sm" len="sm"/>
            <a:tailEnd type="none" w="sm" len="sm"/>
          </a:ln>
          <a:effectLst/>
        </p:spPr>
        <p:txBody>
          <a:bodyPr wrap="none">
            <a:spAutoFit/>
          </a:bodyPr>
          <a:lstStyle/>
          <a:p>
            <a:r>
              <a:rPr lang="en-US" sz="2400" dirty="0" smtClean="0">
                <a:effectLst>
                  <a:outerShdw blurRad="38100" dist="38100" dir="2700000" algn="tl">
                    <a:srgbClr val="000000"/>
                  </a:outerShdw>
                </a:effectLst>
                <a:latin typeface="Book Antiqua" pitchFamily="18" charset="0"/>
              </a:rPr>
              <a:t>8.80</a:t>
            </a:r>
            <a:endParaRPr lang="en-US" sz="2400" dirty="0">
              <a:effectLst>
                <a:outerShdw blurRad="38100" dist="38100" dir="2700000" algn="tl">
                  <a:srgbClr val="000000"/>
                </a:outerShdw>
              </a:effectLst>
              <a:latin typeface="Book Antiqua" pitchFamily="18" charset="0"/>
            </a:endParaRPr>
          </a:p>
        </p:txBody>
      </p:sp>
      <p:sp>
        <p:nvSpPr>
          <p:cNvPr id="72" name="Text Box 249"/>
          <p:cNvSpPr txBox="1">
            <a:spLocks noChangeArrowheads="1"/>
          </p:cNvSpPr>
          <p:nvPr/>
        </p:nvSpPr>
        <p:spPr bwMode="auto">
          <a:xfrm>
            <a:off x="4054475" y="5462588"/>
            <a:ext cx="886781" cy="461665"/>
          </a:xfrm>
          <a:prstGeom prst="rect">
            <a:avLst/>
          </a:prstGeom>
          <a:noFill/>
          <a:ln w="12700">
            <a:noFill/>
            <a:miter lim="800000"/>
            <a:headEnd type="none" w="sm" len="sm"/>
            <a:tailEnd type="none" w="sm" len="sm"/>
          </a:ln>
          <a:effectLst/>
        </p:spPr>
        <p:txBody>
          <a:bodyPr wrap="none">
            <a:spAutoFit/>
          </a:bodyPr>
          <a:lstStyle/>
          <a:p>
            <a:r>
              <a:rPr lang="en-US" sz="2400" u="sng" dirty="0" smtClean="0">
                <a:effectLst>
                  <a:outerShdw blurRad="38100" dist="38100" dir="2700000" algn="tl">
                    <a:srgbClr val="000000"/>
                  </a:outerShdw>
                </a:effectLst>
                <a:latin typeface="Book Antiqua" pitchFamily="18" charset="0"/>
              </a:rPr>
              <a:t>Total</a:t>
            </a:r>
            <a:endParaRPr lang="en-US" sz="2400" u="sng"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Exponential Smoothing (</a:t>
            </a:r>
            <a:r>
              <a:rPr lang="en-US" sz="2800" i="1" dirty="0" smtClean="0">
                <a:solidFill>
                  <a:srgbClr val="66FFFF"/>
                </a:solidFill>
                <a:effectLst>
                  <a:outerShdw blurRad="38100" dist="38100" dir="2700000" algn="tl">
                    <a:srgbClr val="000000"/>
                  </a:outerShdw>
                </a:effectLst>
                <a:latin typeface="Symbol" pitchFamily="18" charset="2"/>
              </a:rPr>
              <a:t>a</a:t>
            </a:r>
            <a:r>
              <a:rPr lang="en-US" sz="2800" dirty="0" smtClean="0">
                <a:solidFill>
                  <a:srgbClr val="66FFFF"/>
                </a:solidFill>
                <a:effectLst>
                  <a:outerShdw blurRad="38100" dist="38100" dir="2700000" algn="tl">
                    <a:srgbClr val="000000"/>
                  </a:outerShdw>
                </a:effectLst>
                <a:latin typeface="Book Antiqua" pitchFamily="18" charset="0"/>
              </a:rPr>
              <a:t> = .8)</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7"/>
          <p:cNvSpPr>
            <a:spLocks noChangeArrowheads="1"/>
          </p:cNvSpPr>
          <p:nvPr/>
        </p:nvSpPr>
        <p:spPr bwMode="auto">
          <a:xfrm>
            <a:off x="520701" y="1084263"/>
            <a:ext cx="4117974"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Forecast Accuracy</a:t>
            </a:r>
            <a:endParaRPr lang="en-US" sz="2400" dirty="0">
              <a:effectLst>
                <a:outerShdw blurRad="38100" dist="38100" dir="2700000" algn="tl">
                  <a:srgbClr val="000000"/>
                </a:outerShdw>
              </a:effectLst>
              <a:latin typeface="Book Antiqua" pitchFamily="18" charset="0"/>
            </a:endParaRPr>
          </a:p>
        </p:txBody>
      </p:sp>
      <p:graphicFrame>
        <p:nvGraphicFramePr>
          <p:cNvPr id="4" name="Object 3"/>
          <p:cNvGraphicFramePr>
            <a:graphicFrameLocks noChangeAspect="1"/>
          </p:cNvGraphicFramePr>
          <p:nvPr/>
        </p:nvGraphicFramePr>
        <p:xfrm>
          <a:off x="3209925" y="1674813"/>
          <a:ext cx="2744788" cy="811212"/>
        </p:xfrm>
        <a:graphic>
          <a:graphicData uri="http://schemas.openxmlformats.org/presentationml/2006/ole">
            <mc:AlternateContent xmlns:mc="http://schemas.openxmlformats.org/markup-compatibility/2006">
              <mc:Choice xmlns:v="urn:schemas-microsoft-com:vml" Requires="v">
                <p:oleObj spid="_x0000_s205844" name="Equation" r:id="rId3" imgW="1333440" imgH="393480" progId="Equation.DSMT4">
                  <p:embed/>
                </p:oleObj>
              </mc:Choice>
              <mc:Fallback>
                <p:oleObj name="Equation" r:id="rId3" imgW="133344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9925" y="1674813"/>
                        <a:ext cx="2744788"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3"/>
          <p:cNvGraphicFramePr>
            <a:graphicFrameLocks noChangeAspect="1"/>
          </p:cNvGraphicFramePr>
          <p:nvPr/>
        </p:nvGraphicFramePr>
        <p:xfrm>
          <a:off x="3079750" y="2674938"/>
          <a:ext cx="3006725" cy="811212"/>
        </p:xfrm>
        <a:graphic>
          <a:graphicData uri="http://schemas.openxmlformats.org/presentationml/2006/ole">
            <mc:AlternateContent xmlns:mc="http://schemas.openxmlformats.org/markup-compatibility/2006">
              <mc:Choice xmlns:v="urn:schemas-microsoft-com:vml" Requires="v">
                <p:oleObj spid="_x0000_s205845" name="Equation" r:id="rId5" imgW="1460160" imgH="393480" progId="Equation.DSMT4">
                  <p:embed/>
                </p:oleObj>
              </mc:Choice>
              <mc:Fallback>
                <p:oleObj name="Equation" r:id="rId5" imgW="1460160" imgH="393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9750" y="2674938"/>
                        <a:ext cx="3006725"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4"/>
          <p:cNvGraphicFramePr>
            <a:graphicFrameLocks noChangeAspect="1"/>
          </p:cNvGraphicFramePr>
          <p:nvPr/>
        </p:nvGraphicFramePr>
        <p:xfrm>
          <a:off x="2987675" y="3722688"/>
          <a:ext cx="3189288" cy="811212"/>
        </p:xfrm>
        <a:graphic>
          <a:graphicData uri="http://schemas.openxmlformats.org/presentationml/2006/ole">
            <mc:AlternateContent xmlns:mc="http://schemas.openxmlformats.org/markup-compatibility/2006">
              <mc:Choice xmlns:v="urn:schemas-microsoft-com:vml" Requires="v">
                <p:oleObj spid="_x0000_s205846" name="Equation" r:id="rId7" imgW="1549080" imgH="393480" progId="Equation.DSMT4">
                  <p:embed/>
                </p:oleObj>
              </mc:Choice>
              <mc:Fallback>
                <p:oleObj name="Equation" r:id="rId7" imgW="1549080" imgH="39348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7675" y="3722688"/>
                        <a:ext cx="3189288"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152525" y="4724400"/>
            <a:ext cx="6965368" cy="1200329"/>
          </a:xfrm>
          <a:prstGeom prst="rect">
            <a:avLst/>
          </a:prstGeom>
          <a:gradFill flip="none" rotWithShape="1">
            <a:gsLst>
              <a:gs pos="0">
                <a:schemeClr val="tx1">
                  <a:lumMod val="50000"/>
                  <a:shade val="30000"/>
                  <a:satMod val="115000"/>
                </a:schemeClr>
              </a:gs>
              <a:gs pos="50000">
                <a:schemeClr val="tx1">
                  <a:lumMod val="50000"/>
                  <a:shade val="67500"/>
                  <a:satMod val="115000"/>
                </a:schemeClr>
              </a:gs>
              <a:gs pos="100000">
                <a:schemeClr val="tx1">
                  <a:lumMod val="50000"/>
                  <a:shade val="100000"/>
                  <a:satMod val="115000"/>
                </a:schemeClr>
              </a:gs>
            </a:gsLst>
            <a:lin ang="135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l"/>
            <a:r>
              <a:rPr lang="en-US" sz="2400" dirty="0" smtClean="0">
                <a:latin typeface="+mn-lt"/>
              </a:rPr>
              <a:t>   Exponential smoothing (with </a:t>
            </a:r>
            <a:r>
              <a:rPr lang="en-US" sz="2400" i="1" dirty="0" smtClean="0">
                <a:latin typeface="Symbol" pitchFamily="18" charset="2"/>
              </a:rPr>
              <a:t>a</a:t>
            </a:r>
            <a:r>
              <a:rPr lang="en-US" sz="2400" dirty="0" smtClean="0">
                <a:latin typeface="+mn-lt"/>
              </a:rPr>
              <a:t> = .8) provided</a:t>
            </a:r>
          </a:p>
          <a:p>
            <a:pPr algn="l"/>
            <a:r>
              <a:rPr lang="en-US" sz="2400" dirty="0" smtClean="0">
                <a:latin typeface="+mn-lt"/>
              </a:rPr>
              <a:t>   </a:t>
            </a:r>
            <a:r>
              <a:rPr lang="en-US" sz="2400" u="sng" dirty="0" smtClean="0">
                <a:latin typeface="+mn-lt"/>
              </a:rPr>
              <a:t>more</a:t>
            </a:r>
            <a:r>
              <a:rPr lang="en-US" sz="2400" dirty="0" smtClean="0">
                <a:latin typeface="+mn-lt"/>
              </a:rPr>
              <a:t> accurate forecasts than ES with </a:t>
            </a:r>
            <a:r>
              <a:rPr lang="en-US" sz="2400" i="1" dirty="0" smtClean="0">
                <a:latin typeface="Symbol" pitchFamily="18" charset="2"/>
              </a:rPr>
              <a:t>a</a:t>
            </a:r>
            <a:r>
              <a:rPr lang="en-US" sz="2400" dirty="0" smtClean="0">
                <a:latin typeface="+mn-lt"/>
              </a:rPr>
              <a:t> = .1, but</a:t>
            </a:r>
          </a:p>
          <a:p>
            <a:pPr algn="l"/>
            <a:r>
              <a:rPr lang="en-US" sz="2400" dirty="0" smtClean="0">
                <a:latin typeface="+mn-lt"/>
              </a:rPr>
              <a:t>   </a:t>
            </a:r>
            <a:r>
              <a:rPr lang="en-US" sz="2400" u="sng" dirty="0" smtClean="0">
                <a:latin typeface="+mn-lt"/>
              </a:rPr>
              <a:t>less</a:t>
            </a:r>
            <a:r>
              <a:rPr lang="en-US" sz="2400" dirty="0" smtClean="0">
                <a:latin typeface="+mn-lt"/>
              </a:rPr>
              <a:t> accurate than the 3-MA.</a:t>
            </a:r>
            <a:endParaRPr lang="en-US" sz="2400" dirty="0">
              <a:latin typeface="+mn-lt"/>
            </a:endParaRPr>
          </a:p>
        </p:txBody>
      </p:sp>
    </p:spTree>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Optimal Smoothing Constant Value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2"/>
          <p:cNvSpPr>
            <a:spLocks noChangeArrowheads="1"/>
          </p:cNvSpPr>
          <p:nvPr/>
        </p:nvSpPr>
        <p:spPr bwMode="auto">
          <a:xfrm>
            <a:off x="700089" y="1068389"/>
            <a:ext cx="7339012" cy="3627436"/>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We choose the value of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that minimizes the mean squared error (MSE).</a:t>
            </a:r>
          </a:p>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Determining the value of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that minimizes MSE is a nonlinear optimization problem.</a:t>
            </a:r>
          </a:p>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These types of optimization models are often referred to as </a:t>
            </a:r>
            <a:r>
              <a:rPr lang="en-US" sz="2400" i="1" dirty="0" smtClean="0">
                <a:effectLst>
                  <a:outerShdw blurRad="38100" dist="38100" dir="2700000" algn="tl">
                    <a:srgbClr val="000000"/>
                  </a:outerShdw>
                </a:effectLst>
                <a:latin typeface="Book Antiqua" pitchFamily="18" charset="0"/>
              </a:rPr>
              <a:t>curve fitting </a:t>
            </a:r>
            <a:r>
              <a:rPr lang="en-US" sz="2400" dirty="0" smtClean="0">
                <a:effectLst>
                  <a:outerShdw blurRad="38100" dist="38100" dir="2700000" algn="tl">
                    <a:srgbClr val="000000"/>
                  </a:outerShdw>
                </a:effectLst>
                <a:latin typeface="Book Antiqua" pitchFamily="18" charset="0"/>
              </a:rPr>
              <a:t>models.</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0263" y="115888"/>
            <a:ext cx="7475537" cy="681037"/>
          </a:xfrm>
          <a:noFill/>
          <a:ln/>
        </p:spPr>
        <p:txBody>
          <a:bodyPr/>
          <a:lstStyle/>
          <a:p>
            <a:r>
              <a:rPr lang="en-US" dirty="0"/>
              <a:t>Quantitative </a:t>
            </a:r>
            <a:r>
              <a:rPr lang="en-US" dirty="0" smtClean="0"/>
              <a:t>Forecasting Methods</a:t>
            </a:r>
            <a:endParaRPr lang="en-US" dirty="0"/>
          </a:p>
        </p:txBody>
      </p:sp>
      <p:sp>
        <p:nvSpPr>
          <p:cNvPr id="6153" name="Rectangle 9"/>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u="sng">
                <a:effectLst>
                  <a:outerShdw blurRad="38100" dist="38100" dir="2700000" algn="tl">
                    <a:srgbClr val="000000"/>
                  </a:outerShdw>
                </a:effectLst>
                <a:latin typeface="Book Antiqua" pitchFamily="18" charset="0"/>
              </a:rPr>
              <a:t>Quantitative methods</a:t>
            </a:r>
            <a:r>
              <a:rPr lang="en-US" sz="2400">
                <a:effectLst>
                  <a:outerShdw blurRad="38100" dist="38100" dir="2700000" algn="tl">
                    <a:srgbClr val="000000"/>
                  </a:outerShdw>
                </a:effectLst>
                <a:latin typeface="Book Antiqua" pitchFamily="18" charset="0"/>
              </a:rPr>
              <a:t> are based on an analysis of historical data concerning one or more time series.</a:t>
            </a:r>
          </a:p>
        </p:txBody>
      </p:sp>
      <p:sp>
        <p:nvSpPr>
          <p:cNvPr id="6154" name="Rectangle 10"/>
          <p:cNvSpPr>
            <a:spLocks noChangeArrowheads="1"/>
          </p:cNvSpPr>
          <p:nvPr/>
        </p:nvSpPr>
        <p:spPr bwMode="auto">
          <a:xfrm>
            <a:off x="700088" y="1906588"/>
            <a:ext cx="7704137" cy="107950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latin typeface="Book Antiqua" pitchFamily="18" charset="0"/>
              </a:rPr>
              <a:t>A </a:t>
            </a:r>
            <a:r>
              <a:rPr lang="en-US" sz="2400" u="sng">
                <a:effectLst>
                  <a:outerShdw blurRad="38100" dist="38100" dir="2700000" algn="tl">
                    <a:srgbClr val="000000"/>
                  </a:outerShdw>
                </a:effectLst>
                <a:latin typeface="Book Antiqua" pitchFamily="18" charset="0"/>
              </a:rPr>
              <a:t>time series</a:t>
            </a:r>
            <a:r>
              <a:rPr lang="en-US" sz="2400">
                <a:effectLst>
                  <a:outerShdw blurRad="38100" dist="38100" dir="2700000" algn="tl">
                    <a:srgbClr val="000000"/>
                  </a:outerShdw>
                </a:effectLst>
                <a:latin typeface="Book Antiqua" pitchFamily="18" charset="0"/>
              </a:rPr>
              <a:t> is a set of observations measured at successive points in time or over successive periods of time.</a:t>
            </a:r>
          </a:p>
        </p:txBody>
      </p:sp>
      <p:sp>
        <p:nvSpPr>
          <p:cNvPr id="6155" name="Rectangle 11"/>
          <p:cNvSpPr>
            <a:spLocks noChangeArrowheads="1"/>
          </p:cNvSpPr>
          <p:nvPr/>
        </p:nvSpPr>
        <p:spPr bwMode="auto">
          <a:xfrm>
            <a:off x="700088" y="3011488"/>
            <a:ext cx="7704137" cy="111760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latin typeface="Book Antiqua" pitchFamily="18" charset="0"/>
              </a:rPr>
              <a:t>If the historical data used are restricted to past values of the series that we are trying to forecast, the procedure is called a </a:t>
            </a:r>
            <a:r>
              <a:rPr lang="en-US" sz="2400" u="sng">
                <a:effectLst>
                  <a:outerShdw blurRad="38100" dist="38100" dir="2700000" algn="tl">
                    <a:srgbClr val="000000"/>
                  </a:outerShdw>
                </a:effectLst>
                <a:latin typeface="Book Antiqua" pitchFamily="18" charset="0"/>
              </a:rPr>
              <a:t>time series method</a:t>
            </a:r>
            <a:r>
              <a:rPr lang="en-US" sz="2400">
                <a:effectLst>
                  <a:outerShdw blurRad="38100" dist="38100" dir="2700000" algn="tl">
                    <a:srgbClr val="000000"/>
                  </a:outerShdw>
                </a:effectLst>
                <a:latin typeface="Book Antiqua" pitchFamily="18" charset="0"/>
              </a:rPr>
              <a:t>.</a:t>
            </a:r>
          </a:p>
        </p:txBody>
      </p:sp>
      <p:sp>
        <p:nvSpPr>
          <p:cNvPr id="6156" name="Rectangle 12"/>
          <p:cNvSpPr>
            <a:spLocks noChangeArrowheads="1"/>
          </p:cNvSpPr>
          <p:nvPr/>
        </p:nvSpPr>
        <p:spPr bwMode="auto">
          <a:xfrm>
            <a:off x="700088" y="4135438"/>
            <a:ext cx="7704137" cy="142240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latin typeface="Book Antiqua" pitchFamily="18" charset="0"/>
              </a:rPr>
              <a:t>If the historical data used involve other time series that are believed to be related to the time series that we are trying to forecast, the procedure is called a </a:t>
            </a:r>
            <a:r>
              <a:rPr lang="en-US" sz="2400" u="sng">
                <a:effectLst>
                  <a:outerShdw blurRad="38100" dist="38100" dir="2700000" algn="tl">
                    <a:srgbClr val="000000"/>
                  </a:outerShdw>
                </a:effectLst>
                <a:latin typeface="Book Antiqua" pitchFamily="18" charset="0"/>
              </a:rPr>
              <a:t>causal method</a:t>
            </a:r>
            <a:r>
              <a:rPr lang="en-US" sz="2400">
                <a:effectLst>
                  <a:outerShdw blurRad="38100" dist="38100" dir="2700000" algn="tl">
                    <a:srgbClr val="000000"/>
                  </a:outerShdw>
                </a:effectLst>
                <a:latin typeface="Book Antiqua" pitchFamily="18" charset="0"/>
              </a:rPr>
              <a:t>. </a:t>
            </a:r>
          </a:p>
        </p:txBody>
      </p:sp>
    </p:spTree>
  </p:cSld>
  <p:clrMapOvr>
    <a:masterClrMapping/>
  </p:clrMapOvr>
  <p:transition>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1069975" y="1581150"/>
            <a:ext cx="6067426" cy="2749550"/>
          </a:xfrm>
          <a:prstGeom prst="rect">
            <a:avLst/>
          </a:prstGeom>
          <a:gradFill flip="none" rotWithShape="1">
            <a:gsLst>
              <a:gs pos="0">
                <a:schemeClr val="tx1">
                  <a:lumMod val="50000"/>
                  <a:shade val="30000"/>
                  <a:satMod val="115000"/>
                </a:schemeClr>
              </a:gs>
              <a:gs pos="50000">
                <a:schemeClr val="tx1">
                  <a:lumMod val="50000"/>
                  <a:shade val="67500"/>
                  <a:satMod val="115000"/>
                </a:schemeClr>
              </a:gs>
              <a:gs pos="100000">
                <a:schemeClr val="tx1">
                  <a:lumMod val="50000"/>
                  <a:shade val="100000"/>
                  <a:satMod val="115000"/>
                </a:schemeClr>
              </a:gs>
            </a:gsLst>
            <a:lin ang="16200000" scaled="1"/>
            <a:tileRect/>
          </a:gra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MS Reference Serif" pitchFamily="18" charset="0"/>
            </a:endParaRPr>
          </a:p>
        </p:txBody>
      </p:sp>
      <p:sp>
        <p:nvSpPr>
          <p:cNvPr id="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Optimal Smoothing Constant Value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6"/>
          <p:cNvSpPr>
            <a:spLocks noChangeArrowheads="1"/>
          </p:cNvSpPr>
          <p:nvPr/>
        </p:nvSpPr>
        <p:spPr bwMode="auto">
          <a:xfrm>
            <a:off x="511175" y="1055688"/>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General Formulation</a:t>
            </a:r>
            <a:endParaRPr lang="en-US" sz="2400" dirty="0">
              <a:effectLst>
                <a:outerShdw blurRad="38100" dist="38100" dir="2700000" algn="tl">
                  <a:srgbClr val="000000"/>
                </a:outerShdw>
              </a:effectLst>
              <a:latin typeface="Book Antiqua" pitchFamily="18" charset="0"/>
            </a:endParaRPr>
          </a:p>
        </p:txBody>
      </p:sp>
      <p:sp>
        <p:nvSpPr>
          <p:cNvPr id="4" name="Rectangle 2"/>
          <p:cNvSpPr>
            <a:spLocks noChangeArrowheads="1"/>
          </p:cNvSpPr>
          <p:nvPr/>
        </p:nvSpPr>
        <p:spPr bwMode="auto">
          <a:xfrm>
            <a:off x="952500" y="1535114"/>
            <a:ext cx="7380288" cy="1951036"/>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endParaRPr lang="en-US" sz="2400" dirty="0" smtClean="0">
              <a:effectLst>
                <a:outerShdw blurRad="38100" dist="38100" dir="2700000" algn="tl">
                  <a:srgbClr val="000000"/>
                </a:outerShdw>
              </a:effectLst>
              <a:latin typeface="Book Antiqua" pitchFamily="18" charset="0"/>
            </a:endParaRP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a:t>
            </a:r>
          </a:p>
          <a:p>
            <a:pPr marL="342900" indent="-342900" algn="l">
              <a:spcBef>
                <a:spcPct val="20000"/>
              </a:spcBef>
              <a:buClr>
                <a:srgbClr val="66FFFF"/>
              </a:buClr>
              <a:buSzPct val="75000"/>
              <a:buFont typeface="Monotype Sorts" pitchFamily="2" charset="2"/>
              <a:buNone/>
            </a:pPr>
            <a:r>
              <a:rPr lang="en-US" sz="2400" i="1" dirty="0" smtClean="0">
                <a:effectLst>
                  <a:outerShdw blurRad="38100" dist="38100" dir="2700000" algn="tl">
                    <a:srgbClr val="000000"/>
                  </a:outerShdw>
                </a:effectLst>
                <a:latin typeface="Book Antiqua" pitchFamily="18" charset="0"/>
              </a:rPr>
              <a:t>	</a:t>
            </a:r>
            <a:r>
              <a:rPr lang="en-US" sz="2400" i="1" dirty="0" err="1" smtClean="0">
                <a:effectLst>
                  <a:outerShdw blurRad="38100" dist="38100" dir="2700000" algn="tl">
                    <a:srgbClr val="000000"/>
                  </a:outerShdw>
                </a:effectLst>
                <a:latin typeface="Book Antiqua" pitchFamily="18" charset="0"/>
              </a:rPr>
              <a:t>s.t</a:t>
            </a:r>
            <a:r>
              <a:rPr lang="en-US" sz="2400" i="1" dirty="0" smtClean="0">
                <a:effectLst>
                  <a:outerShdw blurRad="38100" dist="38100" dir="2700000" algn="tl">
                    <a:srgbClr val="000000"/>
                  </a:outerShdw>
                </a:effectLst>
                <a:latin typeface="Book Antiqua" pitchFamily="18" charset="0"/>
              </a:rPr>
              <a:t>.</a:t>
            </a:r>
          </a:p>
          <a:p>
            <a:pPr marL="342900" indent="-342900" algn="l">
              <a:spcBef>
                <a:spcPct val="20000"/>
              </a:spcBef>
              <a:buClr>
                <a:srgbClr val="66FFFF"/>
              </a:buClr>
              <a:buSzPct val="75000"/>
              <a:buFont typeface="Monotype Sorts" pitchFamily="2" charset="2"/>
              <a:buNone/>
            </a:pPr>
            <a:r>
              <a:rPr lang="en-US" sz="2400" i="1" dirty="0" smtClean="0">
                <a:effectLst>
                  <a:outerShdw blurRad="38100" dist="38100" dir="2700000" algn="tl">
                    <a:srgbClr val="000000"/>
                  </a:outerShdw>
                </a:effectLst>
                <a:latin typeface="Book Antiqua" pitchFamily="18" charset="0"/>
              </a:rPr>
              <a:t>	F</a:t>
            </a:r>
            <a:r>
              <a:rPr lang="en-US" sz="2400" i="1" baseline="-25000" dirty="0" smtClean="0">
                <a:effectLst>
                  <a:outerShdw blurRad="38100" dist="38100" dir="2700000" algn="tl">
                    <a:srgbClr val="000000"/>
                  </a:outerShdw>
                </a:effectLst>
                <a:latin typeface="Book Antiqua" pitchFamily="18" charset="0"/>
              </a:rPr>
              <a:t>t</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i="1" dirty="0" smtClean="0">
                <a:effectLst>
                  <a:outerShdw blurRad="38100" dist="38100" dir="2700000" algn="tl">
                    <a:srgbClr val="000000"/>
                  </a:outerShdw>
                </a:effectLst>
                <a:latin typeface="+mj-lt"/>
              </a:rPr>
              <a:t>Y</a:t>
            </a:r>
            <a:r>
              <a:rPr lang="en-US" sz="2400" i="1" baseline="-25000" dirty="0" smtClean="0">
                <a:effectLst>
                  <a:outerShdw blurRad="38100" dist="38100" dir="2700000" algn="tl">
                    <a:srgbClr val="000000"/>
                  </a:outerShdw>
                </a:effectLst>
                <a:latin typeface="+mj-lt"/>
              </a:rPr>
              <a:t>t</a:t>
            </a:r>
            <a:r>
              <a:rPr lang="en-US" sz="2400" baseline="-25000" dirty="0" smtClean="0">
                <a:effectLst>
                  <a:outerShdw blurRad="38100" dist="38100" dir="2700000" algn="tl">
                    <a:srgbClr val="000000"/>
                  </a:outerShdw>
                </a:effectLst>
                <a:latin typeface="+mj-lt"/>
              </a:rPr>
              <a:t>-1</a:t>
            </a:r>
            <a:r>
              <a:rPr lang="en-US" sz="2400" i="1" dirty="0" smtClean="0">
                <a:effectLst>
                  <a:outerShdw blurRad="38100" dist="38100" dir="2700000" algn="tl">
                    <a:srgbClr val="000000"/>
                  </a:outerShdw>
                </a:effectLst>
                <a:latin typeface="+mj-lt"/>
              </a:rPr>
              <a:t> </a:t>
            </a:r>
            <a:r>
              <a:rPr lang="en-US" sz="2400" dirty="0" smtClean="0">
                <a:effectLst>
                  <a:outerShdw blurRad="38100" dist="38100" dir="2700000" algn="tl">
                    <a:srgbClr val="000000"/>
                  </a:outerShdw>
                </a:effectLst>
                <a:latin typeface="Book Antiqua" pitchFamily="18" charset="0"/>
              </a:rPr>
              <a:t>+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i="1" baseline="-25000" dirty="0" smtClean="0">
                <a:effectLst>
                  <a:outerShdw blurRad="38100" dist="38100" dir="2700000" algn="tl">
                    <a:srgbClr val="000000"/>
                  </a:outerShdw>
                </a:effectLst>
                <a:latin typeface="Book Antiqua" pitchFamily="18" charset="0"/>
              </a:rPr>
              <a:t>t</a:t>
            </a:r>
            <a:r>
              <a:rPr lang="en-US" sz="2400" baseline="-25000" dirty="0" smtClean="0">
                <a:effectLst>
                  <a:outerShdw blurRad="38100" dist="38100" dir="2700000" algn="tl">
                    <a:srgbClr val="000000"/>
                  </a:outerShdw>
                </a:effectLst>
                <a:latin typeface="Book Antiqua" pitchFamily="18" charset="0"/>
              </a:rPr>
              <a:t>-1  </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t</a:t>
            </a:r>
            <a:r>
              <a:rPr lang="en-US" sz="2400" dirty="0" smtClean="0">
                <a:effectLst>
                  <a:outerShdw blurRad="38100" dist="38100" dir="2700000" algn="tl">
                    <a:srgbClr val="000000"/>
                  </a:outerShdw>
                </a:effectLst>
                <a:latin typeface="Book Antiqua" pitchFamily="18" charset="0"/>
              </a:rPr>
              <a:t> = 2, 3, … </a:t>
            </a:r>
            <a:r>
              <a:rPr lang="en-US" sz="2400" i="1" dirty="0" smtClean="0">
                <a:effectLst>
                  <a:outerShdw blurRad="38100" dist="38100" dir="2700000" algn="tl">
                    <a:srgbClr val="000000"/>
                  </a:outerShdw>
                </a:effectLst>
                <a:latin typeface="Book Antiqua" pitchFamily="18" charset="0"/>
              </a:rPr>
              <a:t>n</a:t>
            </a: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1</a:t>
            </a:r>
            <a:r>
              <a:rPr lang="en-US" sz="2400" dirty="0" smtClean="0">
                <a:effectLst>
                  <a:outerShdw blurRad="38100" dist="38100" dir="2700000" algn="tl">
                    <a:srgbClr val="000000"/>
                  </a:outerShdw>
                </a:effectLst>
                <a:latin typeface="Book Antiqua" pitchFamily="18" charset="0"/>
              </a:rPr>
              <a:t> = </a:t>
            </a:r>
            <a:r>
              <a:rPr lang="en-US" sz="2400" i="1" dirty="0" smtClean="0">
                <a:effectLst>
                  <a:outerShdw blurRad="38100" dist="38100" dir="2700000" algn="tl">
                    <a:srgbClr val="000000"/>
                  </a:outerShdw>
                </a:effectLst>
              </a:rPr>
              <a:t>Y</a:t>
            </a:r>
            <a:r>
              <a:rPr lang="en-US" sz="2400" baseline="-25000" dirty="0" smtClean="0">
                <a:effectLst>
                  <a:outerShdw blurRad="38100" dist="38100" dir="2700000" algn="tl">
                    <a:srgbClr val="000000"/>
                  </a:outerShdw>
                </a:effectLst>
              </a:rPr>
              <a:t>1</a:t>
            </a:r>
            <a:r>
              <a:rPr lang="en-US" sz="2400" i="1" dirty="0" smtClean="0">
                <a:effectLst>
                  <a:outerShdw blurRad="38100" dist="38100" dir="2700000" algn="tl">
                    <a:srgbClr val="000000"/>
                  </a:outerShdw>
                </a:effectLst>
              </a:rPr>
              <a:t> </a:t>
            </a:r>
            <a:endParaRPr lang="en-US" sz="2400" dirty="0" smtClean="0">
              <a:effectLst>
                <a:outerShdw blurRad="38100" dist="38100" dir="2700000" algn="tl">
                  <a:srgbClr val="000000"/>
                </a:outerShdw>
              </a:effectLst>
              <a:latin typeface="Book Antiqua" pitchFamily="18" charset="0"/>
            </a:endParaRPr>
          </a:p>
          <a:p>
            <a:pPr marL="342900" indent="-342900"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	0 </a:t>
            </a:r>
            <a:r>
              <a:rPr lang="en-US" sz="2400" u="sng" dirty="0" smtClean="0">
                <a:effectLst>
                  <a:outerShdw blurRad="38100" dist="38100" dir="2700000" algn="tl">
                    <a:srgbClr val="000000"/>
                  </a:outerShdw>
                </a:effectLst>
                <a:latin typeface="Book Antiqua" pitchFamily="18" charset="0"/>
              </a:rPr>
              <a:t>&lt;</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u="sng" dirty="0" smtClean="0">
                <a:effectLst>
                  <a:outerShdw blurRad="38100" dist="38100" dir="2700000" algn="tl">
                    <a:srgbClr val="000000"/>
                  </a:outerShdw>
                </a:effectLst>
                <a:latin typeface="Book Antiqua" pitchFamily="18" charset="0"/>
              </a:rPr>
              <a:t>&lt;</a:t>
            </a:r>
            <a:r>
              <a:rPr lang="en-US" sz="2400" dirty="0" smtClean="0">
                <a:effectLst>
                  <a:outerShdw blurRad="38100" dist="38100" dir="2700000" algn="tl">
                    <a:srgbClr val="000000"/>
                  </a:outerShdw>
                </a:effectLst>
                <a:latin typeface="Book Antiqua" pitchFamily="18" charset="0"/>
              </a:rPr>
              <a:t> 1</a:t>
            </a:r>
            <a:endParaRPr lang="en-US" sz="2400" dirty="0">
              <a:effectLst>
                <a:outerShdw blurRad="38100" dist="38100" dir="2700000" algn="tl">
                  <a:srgbClr val="000000"/>
                </a:outerShdw>
              </a:effectLst>
              <a:latin typeface="Book Antiqua"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071863053"/>
              </p:ext>
            </p:extLst>
          </p:nvPr>
        </p:nvGraphicFramePr>
        <p:xfrm>
          <a:off x="1336674" y="1590675"/>
          <a:ext cx="2219994" cy="893763"/>
        </p:xfrm>
        <a:graphic>
          <a:graphicData uri="http://schemas.openxmlformats.org/presentationml/2006/ole">
            <mc:AlternateContent xmlns:mc="http://schemas.openxmlformats.org/markup-compatibility/2006">
              <mc:Choice xmlns:v="urn:schemas-microsoft-com:vml" Requires="v">
                <p:oleObj spid="_x0000_s278536" name="Equation" r:id="rId3" imgW="977760" imgH="393480" progId="Equation.DSMT4">
                  <p:embed/>
                </p:oleObj>
              </mc:Choice>
              <mc:Fallback>
                <p:oleObj name="Equation" r:id="rId3" imgW="97776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6674" y="1590675"/>
                        <a:ext cx="2219994" cy="893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2"/>
          <p:cNvSpPr>
            <a:spLocks noChangeArrowheads="1"/>
          </p:cNvSpPr>
          <p:nvPr/>
        </p:nvSpPr>
        <p:spPr bwMode="auto">
          <a:xfrm>
            <a:off x="952500" y="4430714"/>
            <a:ext cx="7380288" cy="1474786"/>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Wingdings" pitchFamily="2" charset="2"/>
              <a:buChar char="q"/>
            </a:pPr>
            <a:r>
              <a:rPr lang="en-US" sz="2400" dirty="0" smtClean="0">
                <a:effectLst>
                  <a:outerShdw blurRad="38100" dist="38100" dir="2700000" algn="tl">
                    <a:srgbClr val="000000"/>
                  </a:outerShdw>
                </a:effectLst>
                <a:latin typeface="Book Antiqua" pitchFamily="18" charset="0"/>
              </a:rPr>
              <a:t>There are </a:t>
            </a:r>
            <a:r>
              <a:rPr lang="en-US" sz="2400" i="1" dirty="0" smtClean="0">
                <a:effectLst>
                  <a:outerShdw blurRad="38100" dist="38100" dir="2700000" algn="tl">
                    <a:srgbClr val="000000"/>
                  </a:outerShdw>
                </a:effectLst>
                <a:latin typeface="Book Antiqua" pitchFamily="18" charset="0"/>
              </a:rPr>
              <a:t>n</a:t>
            </a:r>
            <a:r>
              <a:rPr lang="en-US" sz="2400" dirty="0" smtClean="0">
                <a:effectLst>
                  <a:outerShdw blurRad="38100" dist="38100" dir="2700000" algn="tl">
                    <a:srgbClr val="000000"/>
                  </a:outerShdw>
                </a:effectLst>
                <a:latin typeface="Book Antiqua" pitchFamily="18" charset="0"/>
              </a:rPr>
              <a:t> + 1 decision variables.</a:t>
            </a:r>
          </a:p>
          <a:p>
            <a:pPr marL="342900" indent="-342900" algn="l">
              <a:spcBef>
                <a:spcPct val="20000"/>
              </a:spcBef>
              <a:buClr>
                <a:srgbClr val="66FFFF"/>
              </a:buClr>
              <a:buSzPct val="75000"/>
              <a:buFont typeface="Wingdings" pitchFamily="2" charset="2"/>
              <a:buChar char="q"/>
            </a:pPr>
            <a:r>
              <a:rPr lang="en-US" sz="2400" dirty="0" smtClean="0">
                <a:effectLst>
                  <a:outerShdw blurRad="38100" dist="38100" dir="2700000" algn="tl">
                    <a:srgbClr val="000000"/>
                  </a:outerShdw>
                </a:effectLst>
                <a:latin typeface="Book Antiqua" pitchFamily="18" charset="0"/>
              </a:rPr>
              <a:t>The decision variables are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and </a:t>
            </a:r>
            <a:r>
              <a:rPr lang="en-US" sz="2400" i="1" dirty="0" smtClean="0">
                <a:effectLst>
                  <a:outerShdw blurRad="38100" dist="38100" dir="2700000" algn="tl">
                    <a:srgbClr val="000000"/>
                  </a:outerShdw>
                </a:effectLst>
                <a:latin typeface="Book Antiqua" pitchFamily="18" charset="0"/>
              </a:rPr>
              <a:t>F</a:t>
            </a:r>
            <a:r>
              <a:rPr lang="en-US" sz="2400" i="1" baseline="-25000" dirty="0" smtClean="0">
                <a:effectLst>
                  <a:outerShdw blurRad="38100" dist="38100" dir="2700000" algn="tl">
                    <a:srgbClr val="000000"/>
                  </a:outerShdw>
                </a:effectLst>
                <a:latin typeface="Book Antiqua" pitchFamily="18" charset="0"/>
              </a:rPr>
              <a:t>t</a:t>
            </a:r>
            <a:r>
              <a:rPr lang="en-US" sz="2400" dirty="0" smtClean="0">
                <a:effectLst>
                  <a:outerShdw blurRad="38100" dist="38100" dir="2700000" algn="tl">
                    <a:srgbClr val="000000"/>
                  </a:outerShdw>
                </a:effectLst>
                <a:latin typeface="Book Antiqua" pitchFamily="18" charset="0"/>
              </a:rPr>
              <a:t>.</a:t>
            </a:r>
          </a:p>
          <a:p>
            <a:pPr marL="342900" indent="-342900" algn="l">
              <a:spcBef>
                <a:spcPct val="20000"/>
              </a:spcBef>
              <a:buClr>
                <a:srgbClr val="66FFFF"/>
              </a:buClr>
              <a:buSzPct val="75000"/>
              <a:buFont typeface="Wingdings" pitchFamily="2" charset="2"/>
              <a:buChar char="q"/>
            </a:pPr>
            <a:r>
              <a:rPr lang="en-US" sz="2400" dirty="0" smtClean="0">
                <a:effectLst>
                  <a:outerShdw blurRad="38100" dist="38100" dir="2700000" algn="tl">
                    <a:srgbClr val="000000"/>
                  </a:outerShdw>
                </a:effectLst>
                <a:latin typeface="Book Antiqua" pitchFamily="18" charset="0"/>
              </a:rPr>
              <a:t>There are </a:t>
            </a:r>
            <a:r>
              <a:rPr lang="en-US" sz="2400" i="1" dirty="0" smtClean="0">
                <a:effectLst>
                  <a:outerShdw blurRad="38100" dist="38100" dir="2700000" algn="tl">
                    <a:srgbClr val="000000"/>
                  </a:outerShdw>
                </a:effectLst>
                <a:latin typeface="Book Antiqua" pitchFamily="18" charset="0"/>
              </a:rPr>
              <a:t>n</a:t>
            </a:r>
            <a:r>
              <a:rPr lang="en-US" sz="2400" dirty="0" smtClean="0">
                <a:effectLst>
                  <a:outerShdw blurRad="38100" dist="38100" dir="2700000" algn="tl">
                    <a:srgbClr val="000000"/>
                  </a:outerShdw>
                </a:effectLst>
                <a:latin typeface="Book Antiqua" pitchFamily="18" charset="0"/>
              </a:rPr>
              <a:t> + 1 constraints.</a:t>
            </a:r>
          </a:p>
          <a:p>
            <a:pPr marL="342900" indent="-342900" algn="l">
              <a:spcBef>
                <a:spcPct val="20000"/>
              </a:spcBef>
              <a:buClr>
                <a:srgbClr val="66FFFF"/>
              </a:buClr>
              <a:buSzPct val="75000"/>
              <a:buFont typeface="Arial" pitchFamily="34" charset="0"/>
              <a:buChar char="•"/>
            </a:pPr>
            <a:endParaRPr lang="en-US" sz="2400" dirty="0" smtClean="0">
              <a:effectLst>
                <a:outerShdw blurRad="38100" dist="38100" dir="2700000" algn="tl">
                  <a:srgbClr val="000000"/>
                </a:outerShdw>
              </a:effectLst>
              <a:latin typeface="Book Antiqua" pitchFamily="18" charset="0"/>
            </a:endParaRPr>
          </a:p>
          <a:p>
            <a:pPr marL="342900" indent="-342900" algn="l">
              <a:spcBef>
                <a:spcPct val="20000"/>
              </a:spcBef>
              <a:buClr>
                <a:srgbClr val="66FFFF"/>
              </a:buClr>
              <a:buSzPct val="75000"/>
              <a:buFont typeface="Monotype Sorts" pitchFamily="2" charset="2"/>
              <a:buNone/>
            </a:pP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03238" y="1525589"/>
            <a:ext cx="7772400" cy="1427162"/>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latin typeface="Book Antiqua" pitchFamily="18" charset="0"/>
              </a:rPr>
              <a:t>		</a:t>
            </a:r>
            <a:r>
              <a:rPr lang="en-US" sz="2400" dirty="0" smtClean="0">
                <a:effectLst>
                  <a:outerShdw blurRad="38100" dist="38100" dir="2700000" algn="tl">
                    <a:srgbClr val="000000"/>
                  </a:outerShdw>
                </a:effectLst>
                <a:latin typeface="Book Antiqua" pitchFamily="18" charset="0"/>
              </a:rPr>
              <a:t>We will now formulate the optimization model for determining the value of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that minimizes MSE.</a:t>
            </a:r>
            <a:endParaRPr lang="en-US" sz="2400" dirty="0">
              <a:effectLst>
                <a:outerShdw blurRad="38100" dist="38100" dir="2700000" algn="tl">
                  <a:srgbClr val="000000"/>
                </a:outerShdw>
              </a:effectLst>
              <a:latin typeface="Book Antiqua" pitchFamily="18" charset="0"/>
            </a:endParaRPr>
          </a:p>
        </p:txBody>
      </p:sp>
      <p:sp>
        <p:nvSpPr>
          <p:cNvPr id="3" name="Rectangle 56"/>
          <p:cNvSpPr>
            <a:spLocks noChangeArrowheads="1"/>
          </p:cNvSpPr>
          <p:nvPr/>
        </p:nvSpPr>
        <p:spPr bwMode="auto">
          <a:xfrm>
            <a:off x="511175" y="1055688"/>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latin typeface="Book Antiqua" pitchFamily="18" charset="0"/>
              </a:rPr>
              <a:t>Example:  </a:t>
            </a:r>
            <a:r>
              <a:rPr lang="en-US" sz="2400" dirty="0" err="1">
                <a:solidFill>
                  <a:srgbClr val="66FFFF"/>
                </a:solidFill>
                <a:effectLst>
                  <a:outerShdw blurRad="38100" dist="38100" dir="2700000" algn="tl">
                    <a:srgbClr val="000000"/>
                  </a:outerShdw>
                </a:effectLst>
                <a:latin typeface="Book Antiqua" pitchFamily="18" charset="0"/>
              </a:rPr>
              <a:t>Rosco</a:t>
            </a:r>
            <a:r>
              <a:rPr lang="en-US" sz="2400" dirty="0">
                <a:solidFill>
                  <a:srgbClr val="66FFFF"/>
                </a:solidFill>
                <a:effectLst>
                  <a:outerShdw blurRad="38100" dist="38100" dir="2700000" algn="tl">
                    <a:srgbClr val="000000"/>
                  </a:outerShdw>
                </a:effectLst>
                <a:latin typeface="Book Antiqua" pitchFamily="18" charset="0"/>
              </a:rPr>
              <a:t> Drugs</a:t>
            </a:r>
            <a:endParaRPr lang="en-US" sz="2400" dirty="0">
              <a:effectLst>
                <a:outerShdw blurRad="38100" dist="38100" dir="2700000" algn="tl">
                  <a:srgbClr val="000000"/>
                </a:outerShdw>
              </a:effectLst>
              <a:latin typeface="Book Antiqua" pitchFamily="18" charset="0"/>
            </a:endParaRPr>
          </a:p>
        </p:txBody>
      </p:sp>
      <p:grpSp>
        <p:nvGrpSpPr>
          <p:cNvPr id="4" name="Group 3"/>
          <p:cNvGrpSpPr/>
          <p:nvPr/>
        </p:nvGrpSpPr>
        <p:grpSpPr>
          <a:xfrm>
            <a:off x="2562225" y="2514600"/>
            <a:ext cx="3981450" cy="2705100"/>
            <a:chOff x="2571750" y="2971800"/>
            <a:chExt cx="3981450" cy="2705100"/>
          </a:xfrm>
          <a:scene3d>
            <a:camera prst="orthographicFront">
              <a:rot lat="0" lon="0" rev="0"/>
            </a:camera>
            <a:lightRig rig="balanced" dir="t">
              <a:rot lat="0" lon="0" rev="8700000"/>
            </a:lightRig>
          </a:scene3d>
        </p:grpSpPr>
        <p:sp>
          <p:nvSpPr>
            <p:cNvPr id="5" name="Rectangle 2"/>
            <p:cNvSpPr>
              <a:spLocks noChangeArrowheads="1"/>
            </p:cNvSpPr>
            <p:nvPr/>
          </p:nvSpPr>
          <p:spPr bwMode="auto">
            <a:xfrm>
              <a:off x="2571750" y="2971800"/>
              <a:ext cx="3981450" cy="2705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6" name="Line 5"/>
            <p:cNvSpPr>
              <a:spLocks noChangeShapeType="1"/>
            </p:cNvSpPr>
            <p:nvPr/>
          </p:nvSpPr>
          <p:spPr bwMode="auto">
            <a:xfrm>
              <a:off x="4533900" y="3222625"/>
              <a:ext cx="0" cy="2257425"/>
            </a:xfrm>
            <a:prstGeom prst="line">
              <a:avLst/>
            </a:prstGeom>
            <a:noFill/>
            <a:ln w="12700">
              <a:noFill/>
              <a:round/>
              <a:headEnd/>
              <a:tailEnd/>
            </a:ln>
            <a:effectLst>
              <a:outerShdw blurRad="44450" dist="27940" dir="5400000" algn="ctr">
                <a:srgbClr val="000000">
                  <a:alpha val="32000"/>
                </a:srgbClr>
              </a:outerShdw>
            </a:effectLst>
            <a:sp3d>
              <a:bevelT w="190500" h="38100"/>
            </a:sp3d>
          </p:spPr>
          <p:txBody>
            <a:bodyPr wrap="none" anchor="ctr"/>
            <a:lstStyle/>
            <a:p>
              <a:endParaRPr lang="en-US"/>
            </a:p>
          </p:txBody>
        </p:sp>
        <p:sp>
          <p:nvSpPr>
            <p:cNvPr id="7" name="Text Box 120"/>
            <p:cNvSpPr txBox="1">
              <a:spLocks noChangeArrowheads="1"/>
            </p:cNvSpPr>
            <p:nvPr/>
          </p:nvSpPr>
          <p:spPr bwMode="auto">
            <a:xfrm>
              <a:off x="2967038" y="3490913"/>
              <a:ext cx="3365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gn="l">
                <a:lnSpc>
                  <a:spcPct val="110000"/>
                </a:lnSpc>
              </a:pPr>
              <a:r>
                <a:rPr lang="en-US" sz="2400" dirty="0">
                  <a:effectLst>
                    <a:outerShdw blurRad="38100" dist="38100" dir="2700000" algn="tl">
                      <a:srgbClr val="000000"/>
                    </a:outerShdw>
                  </a:effectLst>
                  <a:latin typeface="Book Antiqua" pitchFamily="18" charset="0"/>
                </a:rPr>
                <a:t>1</a:t>
              </a:r>
            </a:p>
            <a:p>
              <a:pPr algn="l">
                <a:lnSpc>
                  <a:spcPct val="110000"/>
                </a:lnSpc>
              </a:pPr>
              <a:r>
                <a:rPr lang="en-US" sz="2400" dirty="0">
                  <a:effectLst>
                    <a:outerShdw blurRad="38100" dist="38100" dir="2700000" algn="tl">
                      <a:srgbClr val="000000"/>
                    </a:outerShdw>
                  </a:effectLst>
                  <a:latin typeface="Book Antiqua" pitchFamily="18" charset="0"/>
                </a:rPr>
                <a:t>2</a:t>
              </a:r>
            </a:p>
            <a:p>
              <a:pPr algn="l">
                <a:lnSpc>
                  <a:spcPct val="110000"/>
                </a:lnSpc>
              </a:pPr>
              <a:r>
                <a:rPr lang="en-US" sz="2400" dirty="0">
                  <a:effectLst>
                    <a:outerShdw blurRad="38100" dist="38100" dir="2700000" algn="tl">
                      <a:srgbClr val="000000"/>
                    </a:outerShdw>
                  </a:effectLst>
                  <a:latin typeface="Book Antiqua" pitchFamily="18" charset="0"/>
                </a:rPr>
                <a:t>3</a:t>
              </a:r>
            </a:p>
            <a:p>
              <a:pPr algn="l">
                <a:lnSpc>
                  <a:spcPct val="110000"/>
                </a:lnSpc>
              </a:pPr>
              <a:r>
                <a:rPr lang="en-US" sz="2400" dirty="0">
                  <a:effectLst>
                    <a:outerShdw blurRad="38100" dist="38100" dir="2700000" algn="tl">
                      <a:srgbClr val="000000"/>
                    </a:outerShdw>
                  </a:effectLst>
                  <a:latin typeface="Book Antiqua" pitchFamily="18" charset="0"/>
                </a:rPr>
                <a:t>4</a:t>
              </a:r>
            </a:p>
            <a:p>
              <a:pPr algn="l">
                <a:lnSpc>
                  <a:spcPct val="110000"/>
                </a:lnSpc>
              </a:pPr>
              <a:r>
                <a:rPr lang="en-US" sz="2400" dirty="0">
                  <a:effectLst>
                    <a:outerShdw blurRad="38100" dist="38100" dir="2700000" algn="tl">
                      <a:srgbClr val="000000"/>
                    </a:outerShdw>
                  </a:effectLst>
                  <a:latin typeface="Book Antiqua" pitchFamily="18" charset="0"/>
                </a:rPr>
                <a:t>5</a:t>
              </a:r>
            </a:p>
          </p:txBody>
        </p:sp>
        <p:sp>
          <p:nvSpPr>
            <p:cNvPr id="8" name="Text Box 121"/>
            <p:cNvSpPr txBox="1">
              <a:spLocks noChangeArrowheads="1"/>
            </p:cNvSpPr>
            <p:nvPr/>
          </p:nvSpPr>
          <p:spPr bwMode="auto">
            <a:xfrm>
              <a:off x="4891088" y="3490913"/>
              <a:ext cx="4889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6</a:t>
              </a:r>
            </a:p>
            <a:p>
              <a:pPr>
                <a:lnSpc>
                  <a:spcPct val="110000"/>
                </a:lnSpc>
              </a:pPr>
              <a:r>
                <a:rPr lang="en-US" sz="2400">
                  <a:effectLst>
                    <a:outerShdw blurRad="38100" dist="38100" dir="2700000" algn="tl">
                      <a:srgbClr val="000000"/>
                    </a:outerShdw>
                  </a:effectLst>
                  <a:latin typeface="Book Antiqua" pitchFamily="18" charset="0"/>
                </a:rPr>
                <a:t>7</a:t>
              </a:r>
            </a:p>
            <a:p>
              <a:pPr>
                <a:lnSpc>
                  <a:spcPct val="110000"/>
                </a:lnSpc>
              </a:pPr>
              <a:r>
                <a:rPr lang="en-US" sz="2400">
                  <a:effectLst>
                    <a:outerShdw blurRad="38100" dist="38100" dir="2700000" algn="tl">
                      <a:srgbClr val="000000"/>
                    </a:outerShdw>
                  </a:effectLst>
                  <a:latin typeface="Book Antiqua" pitchFamily="18" charset="0"/>
                </a:rPr>
                <a:t>8</a:t>
              </a:r>
            </a:p>
            <a:p>
              <a:pPr>
                <a:lnSpc>
                  <a:spcPct val="110000"/>
                </a:lnSpc>
              </a:pPr>
              <a:r>
                <a:rPr lang="en-US" sz="2400">
                  <a:effectLst>
                    <a:outerShdw blurRad="38100" dist="38100" dir="2700000" algn="tl">
                      <a:srgbClr val="000000"/>
                    </a:outerShdw>
                  </a:effectLst>
                  <a:latin typeface="Book Antiqua" pitchFamily="18" charset="0"/>
                </a:rPr>
                <a:t>9</a:t>
              </a:r>
            </a:p>
            <a:p>
              <a:pPr>
                <a:lnSpc>
                  <a:spcPct val="110000"/>
                </a:lnSpc>
              </a:pPr>
              <a:r>
                <a:rPr lang="en-US" sz="2400">
                  <a:effectLst>
                    <a:outerShdw blurRad="38100" dist="38100" dir="2700000" algn="tl">
                      <a:srgbClr val="000000"/>
                    </a:outerShdw>
                  </a:effectLst>
                  <a:latin typeface="Book Antiqua" pitchFamily="18" charset="0"/>
                </a:rPr>
                <a:t>10</a:t>
              </a:r>
            </a:p>
          </p:txBody>
        </p:sp>
        <p:sp>
          <p:nvSpPr>
            <p:cNvPr id="9" name="Text Box 123"/>
            <p:cNvSpPr txBox="1">
              <a:spLocks noChangeArrowheads="1"/>
            </p:cNvSpPr>
            <p:nvPr/>
          </p:nvSpPr>
          <p:spPr bwMode="auto">
            <a:xfrm>
              <a:off x="3681413" y="3490913"/>
              <a:ext cx="6413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nSpc>
                  <a:spcPct val="110000"/>
                </a:lnSpc>
              </a:pPr>
              <a:r>
                <a:rPr lang="en-US" sz="2400">
                  <a:effectLst>
                    <a:outerShdw blurRad="38100" dist="38100" dir="2700000" algn="tl">
                      <a:srgbClr val="000000"/>
                    </a:outerShdw>
                  </a:effectLst>
                  <a:latin typeface="Book Antiqua" pitchFamily="18" charset="0"/>
                </a:rPr>
                <a:t>110</a:t>
              </a:r>
            </a:p>
            <a:p>
              <a:pPr>
                <a:lnSpc>
                  <a:spcPct val="110000"/>
                </a:lnSpc>
              </a:pPr>
              <a:r>
                <a:rPr lang="en-US" sz="2400">
                  <a:effectLst>
                    <a:outerShdw blurRad="38100" dist="38100" dir="2700000" algn="tl">
                      <a:srgbClr val="000000"/>
                    </a:outerShdw>
                  </a:effectLst>
                  <a:latin typeface="Book Antiqua" pitchFamily="18" charset="0"/>
                </a:rPr>
                <a:t>115</a:t>
              </a:r>
            </a:p>
            <a:p>
              <a:pPr>
                <a:lnSpc>
                  <a:spcPct val="110000"/>
                </a:lnSpc>
              </a:pPr>
              <a:r>
                <a:rPr lang="en-US" sz="2400">
                  <a:effectLst>
                    <a:outerShdw blurRad="38100" dist="38100" dir="2700000" algn="tl">
                      <a:srgbClr val="000000"/>
                    </a:outerShdw>
                  </a:effectLst>
                  <a:latin typeface="Book Antiqua" pitchFamily="18" charset="0"/>
                </a:rPr>
                <a:t>125</a:t>
              </a:r>
            </a:p>
            <a:p>
              <a:pPr>
                <a:lnSpc>
                  <a:spcPct val="110000"/>
                </a:lnSpc>
              </a:pPr>
              <a:r>
                <a:rPr lang="en-US" sz="2400">
                  <a:effectLst>
                    <a:outerShdw blurRad="38100" dist="38100" dir="2700000" algn="tl">
                      <a:srgbClr val="000000"/>
                    </a:outerShdw>
                  </a:effectLst>
                  <a:latin typeface="Book Antiqua" pitchFamily="18" charset="0"/>
                </a:rPr>
                <a:t>120</a:t>
              </a:r>
            </a:p>
            <a:p>
              <a:pPr>
                <a:lnSpc>
                  <a:spcPct val="110000"/>
                </a:lnSpc>
              </a:pPr>
              <a:r>
                <a:rPr lang="en-US" sz="2400">
                  <a:effectLst>
                    <a:outerShdw blurRad="38100" dist="38100" dir="2700000" algn="tl">
                      <a:srgbClr val="000000"/>
                    </a:outerShdw>
                  </a:effectLst>
                  <a:latin typeface="Book Antiqua" pitchFamily="18" charset="0"/>
                </a:rPr>
                <a:t>125</a:t>
              </a:r>
            </a:p>
          </p:txBody>
        </p:sp>
        <p:sp>
          <p:nvSpPr>
            <p:cNvPr id="10" name="Text Box 124"/>
            <p:cNvSpPr txBox="1">
              <a:spLocks noChangeArrowheads="1"/>
            </p:cNvSpPr>
            <p:nvPr/>
          </p:nvSpPr>
          <p:spPr bwMode="auto">
            <a:xfrm>
              <a:off x="5738813" y="3490913"/>
              <a:ext cx="641350" cy="2100262"/>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nSpc>
                  <a:spcPct val="110000"/>
                </a:lnSpc>
              </a:pPr>
              <a:r>
                <a:rPr lang="en-US" sz="2400" dirty="0">
                  <a:effectLst>
                    <a:outerShdw blurRad="38100" dist="38100" dir="2700000" algn="tl">
                      <a:srgbClr val="000000"/>
                    </a:outerShdw>
                  </a:effectLst>
                  <a:latin typeface="Book Antiqua" pitchFamily="18" charset="0"/>
                </a:rPr>
                <a:t>120</a:t>
              </a:r>
            </a:p>
            <a:p>
              <a:pPr>
                <a:lnSpc>
                  <a:spcPct val="110000"/>
                </a:lnSpc>
              </a:pPr>
              <a:r>
                <a:rPr lang="en-US" sz="2400" dirty="0">
                  <a:effectLst>
                    <a:outerShdw blurRad="38100" dist="38100" dir="2700000" algn="tl">
                      <a:srgbClr val="000000"/>
                    </a:outerShdw>
                  </a:effectLst>
                  <a:latin typeface="Book Antiqua" pitchFamily="18" charset="0"/>
                </a:rPr>
                <a:t>130</a:t>
              </a:r>
            </a:p>
            <a:p>
              <a:pPr>
                <a:lnSpc>
                  <a:spcPct val="110000"/>
                </a:lnSpc>
              </a:pPr>
              <a:r>
                <a:rPr lang="en-US" sz="2400" dirty="0">
                  <a:effectLst>
                    <a:outerShdw blurRad="38100" dist="38100" dir="2700000" algn="tl">
                      <a:srgbClr val="000000"/>
                    </a:outerShdw>
                  </a:effectLst>
                  <a:latin typeface="Book Antiqua" pitchFamily="18" charset="0"/>
                </a:rPr>
                <a:t>115</a:t>
              </a:r>
            </a:p>
            <a:p>
              <a:pPr>
                <a:lnSpc>
                  <a:spcPct val="110000"/>
                </a:lnSpc>
              </a:pPr>
              <a:r>
                <a:rPr lang="en-US" sz="2400" dirty="0">
                  <a:effectLst>
                    <a:outerShdw blurRad="38100" dist="38100" dir="2700000" algn="tl">
                      <a:srgbClr val="000000"/>
                    </a:outerShdw>
                  </a:effectLst>
                  <a:latin typeface="Book Antiqua" pitchFamily="18" charset="0"/>
                </a:rPr>
                <a:t>110</a:t>
              </a:r>
            </a:p>
            <a:p>
              <a:pPr>
                <a:lnSpc>
                  <a:spcPct val="110000"/>
                </a:lnSpc>
              </a:pPr>
              <a:r>
                <a:rPr lang="en-US" sz="2400" dirty="0">
                  <a:effectLst>
                    <a:outerShdw blurRad="38100" dist="38100" dir="2700000" algn="tl">
                      <a:srgbClr val="000000"/>
                    </a:outerShdw>
                  </a:effectLst>
                  <a:latin typeface="Book Antiqua" pitchFamily="18" charset="0"/>
                </a:rPr>
                <a:t>130</a:t>
              </a:r>
            </a:p>
          </p:txBody>
        </p:sp>
        <p:sp>
          <p:nvSpPr>
            <p:cNvPr id="11" name="Text Box 125"/>
            <p:cNvSpPr txBox="1">
              <a:spLocks noChangeArrowheads="1"/>
            </p:cNvSpPr>
            <p:nvPr/>
          </p:nvSpPr>
          <p:spPr bwMode="auto">
            <a:xfrm>
              <a:off x="2611438" y="3100388"/>
              <a:ext cx="950912"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2" name="Text Box 126"/>
            <p:cNvSpPr txBox="1">
              <a:spLocks noChangeArrowheads="1"/>
            </p:cNvSpPr>
            <p:nvPr/>
          </p:nvSpPr>
          <p:spPr bwMode="auto">
            <a:xfrm>
              <a:off x="4630738" y="3100388"/>
              <a:ext cx="950912"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r>
                <a:rPr lang="en-US" sz="2400" u="sng" dirty="0">
                  <a:effectLst>
                    <a:outerShdw blurRad="38100" dist="38100" dir="2700000" algn="tl">
                      <a:srgbClr val="000000"/>
                    </a:outerShdw>
                  </a:effectLst>
                  <a:latin typeface="Book Antiqua" pitchFamily="18" charset="0"/>
                </a:rPr>
                <a:t>Week</a:t>
              </a:r>
            </a:p>
          </p:txBody>
        </p:sp>
        <p:sp>
          <p:nvSpPr>
            <p:cNvPr id="13" name="Text Box 127"/>
            <p:cNvSpPr txBox="1">
              <a:spLocks noChangeArrowheads="1"/>
            </p:cNvSpPr>
            <p:nvPr/>
          </p:nvSpPr>
          <p:spPr bwMode="auto">
            <a:xfrm>
              <a:off x="3575050" y="310038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gn="l"/>
              <a:r>
                <a:rPr lang="en-US" sz="2400" u="sng" dirty="0">
                  <a:effectLst>
                    <a:outerShdw blurRad="38100" dist="38100" dir="2700000" algn="tl">
                      <a:srgbClr val="000000"/>
                    </a:outerShdw>
                  </a:effectLst>
                  <a:latin typeface="Book Antiqua" pitchFamily="18" charset="0"/>
                </a:rPr>
                <a:t>Sales</a:t>
              </a:r>
            </a:p>
          </p:txBody>
        </p:sp>
        <p:sp>
          <p:nvSpPr>
            <p:cNvPr id="14" name="Text Box 128"/>
            <p:cNvSpPr txBox="1">
              <a:spLocks noChangeArrowheads="1"/>
            </p:cNvSpPr>
            <p:nvPr/>
          </p:nvSpPr>
          <p:spPr bwMode="auto">
            <a:xfrm>
              <a:off x="5594350" y="3100388"/>
              <a:ext cx="860425" cy="457200"/>
            </a:xfrm>
            <a:prstGeom prst="rect">
              <a:avLst/>
            </a:prstGeom>
            <a:noFill/>
            <a:ln w="12700">
              <a:noFill/>
              <a:miter lim="800000"/>
              <a:headEnd type="none" w="sm" len="sm"/>
              <a:tailEnd type="none" w="sm" len="sm"/>
            </a:ln>
            <a:effectLst>
              <a:outerShdw blurRad="44450" dist="27940" dir="5400000" algn="ctr">
                <a:srgbClr val="000000">
                  <a:alpha val="32000"/>
                </a:srgbClr>
              </a:outerShdw>
            </a:effectLst>
            <a:sp3d>
              <a:bevelT w="190500" h="38100"/>
            </a:sp3d>
          </p:spPr>
          <p:txBody>
            <a:bodyPr wrap="none">
              <a:spAutoFit/>
            </a:bodyPr>
            <a:lstStyle/>
            <a:p>
              <a:pPr algn="l"/>
              <a:r>
                <a:rPr lang="en-US" sz="2400" u="sng" dirty="0">
                  <a:effectLst>
                    <a:outerShdw blurRad="38100" dist="38100" dir="2700000" algn="tl">
                      <a:srgbClr val="000000"/>
                    </a:outerShdw>
                  </a:effectLst>
                  <a:latin typeface="Book Antiqua" pitchFamily="18" charset="0"/>
                </a:rPr>
                <a:t>Sales</a:t>
              </a:r>
            </a:p>
          </p:txBody>
        </p:sp>
      </p:grpSp>
      <p:sp>
        <p:nvSpPr>
          <p:cNvPr id="15"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Optimal Smoothing Constant Value</a:t>
            </a:r>
            <a:endParaRPr lang="en-US" sz="2800" dirty="0">
              <a:solidFill>
                <a:srgbClr val="66FFFF"/>
              </a:solidFill>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Optimal Smoothing Constant Value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6"/>
          <p:cNvSpPr>
            <a:spLocks noChangeArrowheads="1"/>
          </p:cNvSpPr>
          <p:nvPr/>
        </p:nvSpPr>
        <p:spPr bwMode="auto">
          <a:xfrm>
            <a:off x="511175" y="1055688"/>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Objective Function</a:t>
            </a:r>
            <a:endParaRPr lang="en-US" sz="2400" dirty="0">
              <a:effectLst>
                <a:outerShdw blurRad="38100" dist="38100" dir="2700000" algn="tl">
                  <a:srgbClr val="000000"/>
                </a:outerShdw>
              </a:effectLst>
              <a:latin typeface="Book Antiqua" pitchFamily="18" charset="0"/>
            </a:endParaRPr>
          </a:p>
        </p:txBody>
      </p:sp>
      <p:sp>
        <p:nvSpPr>
          <p:cNvPr id="4" name="Rectangle 3"/>
          <p:cNvSpPr>
            <a:spLocks noChangeArrowheads="1"/>
          </p:cNvSpPr>
          <p:nvPr/>
        </p:nvSpPr>
        <p:spPr bwMode="auto">
          <a:xfrm>
            <a:off x="842963" y="1563689"/>
            <a:ext cx="7348537" cy="3627436"/>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The objective function minimizes the sum of the squared error.</a:t>
            </a:r>
          </a:p>
          <a:p>
            <a:pPr algn="l">
              <a:spcBef>
                <a:spcPct val="20000"/>
              </a:spcBef>
              <a:buClr>
                <a:srgbClr val="66FFFF"/>
              </a:buClr>
              <a:buSzPct val="75000"/>
            </a:pPr>
            <a:endParaRPr lang="en-US" sz="1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Minimize</a:t>
            </a:r>
            <a:r>
              <a:rPr lang="en-US" sz="2400" dirty="0" smtClean="0">
                <a:effectLst>
                  <a:outerShdw blurRad="38100" dist="38100" dir="2700000" algn="tl">
                    <a:srgbClr val="000000"/>
                  </a:outerShdw>
                </a:effectLst>
                <a:latin typeface="Book Antiqua" pitchFamily="18" charset="0"/>
              </a:rPr>
              <a:t>  { (115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(125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3</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(120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4</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a:t>
            </a:r>
          </a:p>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	        + (125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5</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(120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6</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(130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7</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a:t>
            </a:r>
          </a:p>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	        + (115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8</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(110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9</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(130 –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10</a:t>
            </a:r>
            <a:r>
              <a:rPr lang="en-US" sz="2400" dirty="0" smtClean="0">
                <a:effectLst>
                  <a:outerShdw blurRad="38100" dist="38100" dir="2700000" algn="tl">
                    <a:srgbClr val="000000"/>
                  </a:outerShdw>
                </a:effectLst>
                <a:latin typeface="Book Antiqua" pitchFamily="18" charset="0"/>
              </a:rPr>
              <a:t>)</a:t>
            </a:r>
            <a:r>
              <a:rPr lang="en-US" sz="2400" baseline="30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Optimal Smoothing Constant Value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6"/>
          <p:cNvSpPr>
            <a:spLocks noChangeArrowheads="1"/>
          </p:cNvSpPr>
          <p:nvPr/>
        </p:nvSpPr>
        <p:spPr bwMode="auto">
          <a:xfrm>
            <a:off x="511175" y="1055688"/>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Constraints</a:t>
            </a:r>
            <a:endParaRPr lang="en-US" sz="2400" dirty="0">
              <a:effectLst>
                <a:outerShdw blurRad="38100" dist="38100" dir="2700000" algn="tl">
                  <a:srgbClr val="000000"/>
                </a:outerShdw>
              </a:effectLst>
              <a:latin typeface="Book Antiqua" pitchFamily="18" charset="0"/>
            </a:endParaRPr>
          </a:p>
        </p:txBody>
      </p:sp>
      <p:sp>
        <p:nvSpPr>
          <p:cNvPr id="4" name="Rectangle 3"/>
          <p:cNvSpPr>
            <a:spLocks noChangeArrowheads="1"/>
          </p:cNvSpPr>
          <p:nvPr/>
        </p:nvSpPr>
        <p:spPr bwMode="auto">
          <a:xfrm>
            <a:off x="842963" y="1563689"/>
            <a:ext cx="7348537" cy="3627436"/>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The following constraints define the forecasts as a function of observed and forecasted values.</a:t>
            </a:r>
          </a:p>
          <a:p>
            <a:pPr algn="l">
              <a:spcBef>
                <a:spcPct val="20000"/>
              </a:spcBef>
              <a:buClr>
                <a:srgbClr val="66FFFF"/>
              </a:buClr>
              <a:buSzPct val="75000"/>
            </a:pPr>
            <a:endParaRPr lang="en-US" sz="1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1</a:t>
            </a:r>
            <a:r>
              <a:rPr lang="en-US" sz="2400" dirty="0" smtClean="0">
                <a:effectLst>
                  <a:outerShdw blurRad="38100" dist="38100" dir="2700000" algn="tl">
                    <a:srgbClr val="000000"/>
                  </a:outerShdw>
                </a:effectLst>
                <a:latin typeface="Book Antiqua" pitchFamily="18" charset="0"/>
              </a:rPr>
              <a:t> = 110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6</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125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5</a:t>
            </a:r>
            <a:endParaRPr lang="en-US" sz="2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110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1</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7</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120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6</a:t>
            </a:r>
            <a:endParaRPr lang="en-US" sz="2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3</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115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8</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130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7</a:t>
            </a:r>
            <a:endParaRPr lang="en-US" sz="2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4</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125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3</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9</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115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8</a:t>
            </a:r>
            <a:endParaRPr lang="en-US" sz="2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5</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120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4</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10</a:t>
            </a:r>
            <a:r>
              <a:rPr lang="en-US" sz="2400" dirty="0" smtClean="0">
                <a:effectLst>
                  <a:outerShdw blurRad="38100" dist="38100" dir="2700000" algn="tl">
                    <a:srgbClr val="000000"/>
                  </a:outerShdw>
                </a:effectLst>
                <a:latin typeface="Book Antiqua" pitchFamily="18" charset="0"/>
              </a:rPr>
              <a:t> = + </a:t>
            </a:r>
            <a:r>
              <a:rPr lang="en-US" sz="2400" i="1" dirty="0" smtClean="0">
                <a:effectLst>
                  <a:outerShdw blurRad="38100" dist="38100" dir="2700000" algn="tl">
                    <a:srgbClr val="000000"/>
                  </a:outerShdw>
                </a:effectLst>
                <a:latin typeface="Symbol" pitchFamily="18" charset="2"/>
              </a:rPr>
              <a:t>a </a:t>
            </a:r>
            <a:r>
              <a:rPr lang="en-US" sz="2400" dirty="0" smtClean="0">
                <a:effectLst>
                  <a:outerShdw blurRad="38100" dist="38100" dir="2700000" algn="tl">
                    <a:srgbClr val="000000"/>
                  </a:outerShdw>
                </a:effectLst>
                <a:latin typeface="Book Antiqua" pitchFamily="18" charset="0"/>
              </a:rPr>
              <a:t>110 + (1 –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9</a:t>
            </a:r>
            <a:endParaRPr lang="en-US" sz="2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endParaRPr lang="en-US" sz="10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Finally, the value of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is restricted to:   0 </a:t>
            </a:r>
            <a:r>
              <a:rPr lang="en-US" sz="2400" u="sng" dirty="0" smtClean="0">
                <a:effectLst>
                  <a:outerShdw blurRad="38100" dist="38100" dir="2700000" algn="tl">
                    <a:srgbClr val="000000"/>
                  </a:outerShdw>
                </a:effectLst>
                <a:latin typeface="Book Antiqua" pitchFamily="18" charset="0"/>
              </a:rPr>
              <a:t>&lt;</a:t>
            </a:r>
            <a:r>
              <a:rPr lang="en-US" sz="2400" dirty="0" smtClean="0">
                <a:effectLst>
                  <a:outerShdw blurRad="38100" dist="38100" dir="2700000" algn="tl">
                    <a:srgbClr val="000000"/>
                  </a:outerShdw>
                </a:effectLst>
                <a:latin typeface="Book Antiqua" pitchFamily="18" charset="0"/>
              </a:rPr>
              <a:t>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a:t>
            </a:r>
            <a:r>
              <a:rPr lang="en-US" sz="2400" u="sng" dirty="0" smtClean="0">
                <a:effectLst>
                  <a:outerShdw blurRad="38100" dist="38100" dir="2700000" algn="tl">
                    <a:srgbClr val="000000"/>
                  </a:outerShdw>
                </a:effectLst>
                <a:latin typeface="Book Antiqua" pitchFamily="18" charset="0"/>
              </a:rPr>
              <a:t>&lt;</a:t>
            </a:r>
            <a:r>
              <a:rPr lang="en-US" sz="2400" dirty="0" smtClean="0">
                <a:effectLst>
                  <a:outerShdw blurRad="38100" dist="38100" dir="2700000" algn="tl">
                    <a:srgbClr val="000000"/>
                  </a:outerShdw>
                </a:effectLst>
                <a:latin typeface="Book Antiqua" pitchFamily="18" charset="0"/>
              </a:rPr>
              <a:t> 1</a:t>
            </a:r>
          </a:p>
          <a:p>
            <a:pPr algn="l">
              <a:spcBef>
                <a:spcPct val="20000"/>
              </a:spcBef>
              <a:buClr>
                <a:srgbClr val="66FFFF"/>
              </a:buClr>
              <a:buSzPct val="75000"/>
            </a:pPr>
            <a:endParaRPr lang="en-US" sz="2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   </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209800" y="1574800"/>
            <a:ext cx="4762500" cy="311150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Optimal Smoothing Constant Value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6"/>
          <p:cNvSpPr>
            <a:spLocks noChangeArrowheads="1"/>
          </p:cNvSpPr>
          <p:nvPr/>
        </p:nvSpPr>
        <p:spPr bwMode="auto">
          <a:xfrm>
            <a:off x="511175" y="1055688"/>
            <a:ext cx="5491163"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Optimal Solution</a:t>
            </a:r>
            <a:endParaRPr lang="en-US" sz="2400" dirty="0">
              <a:effectLst>
                <a:outerShdw blurRad="38100" dist="38100" dir="2700000" algn="tl">
                  <a:srgbClr val="000000"/>
                </a:outerShdw>
              </a:effectLst>
              <a:latin typeface="Book Antiqua" pitchFamily="18" charset="0"/>
            </a:endParaRPr>
          </a:p>
        </p:txBody>
      </p:sp>
      <p:sp>
        <p:nvSpPr>
          <p:cNvPr id="4" name="Rectangle 3"/>
          <p:cNvSpPr>
            <a:spLocks noChangeArrowheads="1"/>
          </p:cNvSpPr>
          <p:nvPr/>
        </p:nvSpPr>
        <p:spPr bwMode="auto">
          <a:xfrm>
            <a:off x="2239963" y="1677989"/>
            <a:ext cx="5786437" cy="3363911"/>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   Smoothing constant </a:t>
            </a:r>
            <a:r>
              <a:rPr lang="en-US" sz="2400" i="1" dirty="0" smtClean="0">
                <a:effectLst>
                  <a:outerShdw blurRad="38100" dist="38100" dir="2700000" algn="tl">
                    <a:srgbClr val="000000"/>
                  </a:outerShdw>
                </a:effectLst>
                <a:latin typeface="Symbol" pitchFamily="18" charset="2"/>
              </a:rPr>
              <a:t>a</a:t>
            </a:r>
            <a:r>
              <a:rPr lang="en-US" sz="2400" dirty="0" smtClean="0">
                <a:effectLst>
                  <a:outerShdw blurRad="38100" dist="38100" dir="2700000" algn="tl">
                    <a:srgbClr val="000000"/>
                  </a:outerShdw>
                </a:effectLst>
                <a:latin typeface="Book Antiqua" pitchFamily="18" charset="0"/>
              </a:rPr>
              <a:t> = 0.381</a:t>
            </a:r>
          </a:p>
          <a:p>
            <a:pPr algn="l">
              <a:spcBef>
                <a:spcPct val="20000"/>
              </a:spcBef>
              <a:buClr>
                <a:srgbClr val="66FFFF"/>
              </a:buClr>
              <a:buSzPct val="75000"/>
            </a:pPr>
            <a:endParaRPr lang="en-US" sz="10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1</a:t>
            </a:r>
            <a:r>
              <a:rPr lang="en-US" sz="2400" dirty="0" smtClean="0">
                <a:effectLst>
                  <a:outerShdw blurRad="38100" dist="38100" dir="2700000" algn="tl">
                    <a:srgbClr val="000000"/>
                  </a:outerShdw>
                </a:effectLst>
                <a:latin typeface="Book Antiqua" pitchFamily="18" charset="0"/>
              </a:rPr>
              <a:t> = 110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6</a:t>
            </a:r>
            <a:r>
              <a:rPr lang="en-US" sz="2400" dirty="0" smtClean="0">
                <a:effectLst>
                  <a:outerShdw blurRad="38100" dist="38100" dir="2700000" algn="tl">
                    <a:srgbClr val="000000"/>
                  </a:outerShdw>
                </a:effectLst>
                <a:latin typeface="Book Antiqua" pitchFamily="18" charset="0"/>
              </a:rPr>
              <a:t> = 120.715</a:t>
            </a: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2</a:t>
            </a:r>
            <a:r>
              <a:rPr lang="en-US" sz="2400" dirty="0" smtClean="0">
                <a:effectLst>
                  <a:outerShdw blurRad="38100" dist="38100" dir="2700000" algn="tl">
                    <a:srgbClr val="000000"/>
                  </a:outerShdw>
                </a:effectLst>
                <a:latin typeface="Book Antiqua" pitchFamily="18" charset="0"/>
              </a:rPr>
              <a:t> = 110.000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7</a:t>
            </a:r>
            <a:r>
              <a:rPr lang="en-US" sz="2400" dirty="0" smtClean="0">
                <a:effectLst>
                  <a:outerShdw blurRad="38100" dist="38100" dir="2700000" algn="tl">
                    <a:srgbClr val="000000"/>
                  </a:outerShdw>
                </a:effectLst>
                <a:latin typeface="Book Antiqua" pitchFamily="18" charset="0"/>
              </a:rPr>
              <a:t> = 120.442</a:t>
            </a: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3</a:t>
            </a:r>
            <a:r>
              <a:rPr lang="en-US" sz="2400" dirty="0" smtClean="0">
                <a:effectLst>
                  <a:outerShdw blurRad="38100" dist="38100" dir="2700000" algn="tl">
                    <a:srgbClr val="000000"/>
                  </a:outerShdw>
                </a:effectLst>
                <a:latin typeface="Book Antiqua" pitchFamily="18" charset="0"/>
              </a:rPr>
              <a:t> = 111.905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8</a:t>
            </a:r>
            <a:r>
              <a:rPr lang="en-US" sz="2400" dirty="0" smtClean="0">
                <a:effectLst>
                  <a:outerShdw blurRad="38100" dist="38100" dir="2700000" algn="tl">
                    <a:srgbClr val="000000"/>
                  </a:outerShdw>
                </a:effectLst>
                <a:latin typeface="Book Antiqua" pitchFamily="18" charset="0"/>
              </a:rPr>
              <a:t> = 124.084</a:t>
            </a: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4</a:t>
            </a:r>
            <a:r>
              <a:rPr lang="en-US" sz="2400" dirty="0" smtClean="0">
                <a:effectLst>
                  <a:outerShdw blurRad="38100" dist="38100" dir="2700000" algn="tl">
                    <a:srgbClr val="000000"/>
                  </a:outerShdw>
                </a:effectLst>
                <a:latin typeface="Book Antiqua" pitchFamily="18" charset="0"/>
              </a:rPr>
              <a:t> = 116.894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9</a:t>
            </a:r>
            <a:r>
              <a:rPr lang="en-US" sz="2400" dirty="0" smtClean="0">
                <a:effectLst>
                  <a:outerShdw blurRad="38100" dist="38100" dir="2700000" algn="tl">
                    <a:srgbClr val="000000"/>
                  </a:outerShdw>
                </a:effectLst>
                <a:latin typeface="Book Antiqua" pitchFamily="18" charset="0"/>
              </a:rPr>
              <a:t> = 120.623</a:t>
            </a:r>
          </a:p>
          <a:p>
            <a:pPr algn="l">
              <a:spcBef>
                <a:spcPct val="20000"/>
              </a:spcBef>
              <a:buClr>
                <a:srgbClr val="66FFFF"/>
              </a:buClr>
              <a:buSzPct val="75000"/>
            </a:pPr>
            <a:r>
              <a:rPr lang="en-US" sz="2400" i="1" dirty="0" smtClean="0">
                <a:effectLst>
                  <a:outerShdw blurRad="38100" dist="38100" dir="2700000" algn="tl">
                    <a:srgbClr val="000000"/>
                  </a:outerShdw>
                </a:effectLst>
                <a:latin typeface="Book Antiqua" pitchFamily="18" charset="0"/>
              </a:rPr>
              <a:t> F</a:t>
            </a:r>
            <a:r>
              <a:rPr lang="en-US" sz="2400" baseline="-25000" dirty="0" smtClean="0">
                <a:effectLst>
                  <a:outerShdw blurRad="38100" dist="38100" dir="2700000" algn="tl">
                    <a:srgbClr val="000000"/>
                  </a:outerShdw>
                </a:effectLst>
                <a:latin typeface="Book Antiqua" pitchFamily="18" charset="0"/>
              </a:rPr>
              <a:t>5</a:t>
            </a:r>
            <a:r>
              <a:rPr lang="en-US" sz="2400" dirty="0" smtClean="0">
                <a:effectLst>
                  <a:outerShdw blurRad="38100" dist="38100" dir="2700000" algn="tl">
                    <a:srgbClr val="000000"/>
                  </a:outerShdw>
                </a:effectLst>
                <a:latin typeface="Book Antiqua" pitchFamily="18" charset="0"/>
              </a:rPr>
              <a:t> = 118.077		</a:t>
            </a:r>
            <a:r>
              <a:rPr lang="en-US" sz="2400" i="1" dirty="0" smtClean="0">
                <a:effectLst>
                  <a:outerShdw blurRad="38100" dist="38100" dir="2700000" algn="tl">
                    <a:srgbClr val="000000"/>
                  </a:outerShdw>
                </a:effectLst>
                <a:latin typeface="Book Antiqua" pitchFamily="18" charset="0"/>
              </a:rPr>
              <a:t>F</a:t>
            </a:r>
            <a:r>
              <a:rPr lang="en-US" sz="2400" baseline="-25000" dirty="0" smtClean="0">
                <a:effectLst>
                  <a:outerShdw blurRad="38100" dist="38100" dir="2700000" algn="tl">
                    <a:srgbClr val="000000"/>
                  </a:outerShdw>
                </a:effectLst>
                <a:latin typeface="Book Antiqua" pitchFamily="18" charset="0"/>
              </a:rPr>
              <a:t>10</a:t>
            </a:r>
            <a:r>
              <a:rPr lang="en-US" sz="2400" dirty="0" smtClean="0">
                <a:effectLst>
                  <a:outerShdw blurRad="38100" dist="38100" dir="2700000" algn="tl">
                    <a:srgbClr val="000000"/>
                  </a:outerShdw>
                </a:effectLst>
                <a:latin typeface="Book Antiqua" pitchFamily="18" charset="0"/>
              </a:rPr>
              <a:t> = 116.576</a:t>
            </a:r>
          </a:p>
          <a:p>
            <a:pPr algn="l">
              <a:spcBef>
                <a:spcPct val="20000"/>
              </a:spcBef>
              <a:buClr>
                <a:srgbClr val="66FFFF"/>
              </a:buClr>
              <a:buSzPct val="75000"/>
            </a:pPr>
            <a:endParaRPr lang="en-US" sz="2400" dirty="0" smtClean="0">
              <a:effectLst>
                <a:outerShdw blurRad="38100" dist="38100" dir="2700000" algn="tl">
                  <a:srgbClr val="000000"/>
                </a:outerShdw>
              </a:effectLst>
              <a:latin typeface="Book Antiqua" pitchFamily="18" charset="0"/>
            </a:endParaRPr>
          </a:p>
          <a:p>
            <a:pPr algn="l">
              <a:spcBef>
                <a:spcPct val="20000"/>
              </a:spcBef>
              <a:buClr>
                <a:srgbClr val="66FFFF"/>
              </a:buClr>
              <a:buSzPct val="75000"/>
            </a:pPr>
            <a:r>
              <a:rPr lang="en-US" sz="2400" dirty="0" smtClean="0">
                <a:effectLst>
                  <a:outerShdw blurRad="38100" dist="38100" dir="2700000" algn="tl">
                    <a:srgbClr val="000000"/>
                  </a:outerShdw>
                </a:effectLst>
                <a:latin typeface="Book Antiqua" pitchFamily="18" charset="0"/>
              </a:rPr>
              <a:t>   </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Example:  Optimal Smoothing Constant Value</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3" name="Rectangle 57"/>
          <p:cNvSpPr>
            <a:spLocks noChangeArrowheads="1"/>
          </p:cNvSpPr>
          <p:nvPr/>
        </p:nvSpPr>
        <p:spPr bwMode="auto">
          <a:xfrm>
            <a:off x="508001" y="1058863"/>
            <a:ext cx="4117974" cy="4333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latin typeface="Book Antiqua" pitchFamily="18" charset="0"/>
              </a:rPr>
              <a:t>Forecast Accuracy</a:t>
            </a:r>
            <a:endParaRPr lang="en-US" sz="2400" dirty="0">
              <a:effectLst>
                <a:outerShdw blurRad="38100" dist="38100" dir="2700000" algn="tl">
                  <a:srgbClr val="000000"/>
                </a:outerShdw>
              </a:effectLst>
              <a:latin typeface="Book Antiqua" pitchFamily="18" charset="0"/>
            </a:endParaRPr>
          </a:p>
        </p:txBody>
      </p:sp>
      <p:graphicFrame>
        <p:nvGraphicFramePr>
          <p:cNvPr id="4" name="Object 3"/>
          <p:cNvGraphicFramePr>
            <a:graphicFrameLocks noChangeAspect="1"/>
          </p:cNvGraphicFramePr>
          <p:nvPr/>
        </p:nvGraphicFramePr>
        <p:xfrm>
          <a:off x="3209925" y="1674813"/>
          <a:ext cx="2744788" cy="811212"/>
        </p:xfrm>
        <a:graphic>
          <a:graphicData uri="http://schemas.openxmlformats.org/presentationml/2006/ole">
            <mc:AlternateContent xmlns:mc="http://schemas.openxmlformats.org/markup-compatibility/2006">
              <mc:Choice xmlns:v="urn:schemas-microsoft-com:vml" Requires="v">
                <p:oleObj spid="_x0000_s306196" name="Equation" r:id="rId3" imgW="1333440" imgH="393480" progId="Equation.DSMT4">
                  <p:embed/>
                </p:oleObj>
              </mc:Choice>
              <mc:Fallback>
                <p:oleObj name="Equation" r:id="rId3" imgW="133344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9925" y="1674813"/>
                        <a:ext cx="2744788"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3"/>
          <p:cNvGraphicFramePr>
            <a:graphicFrameLocks noChangeAspect="1"/>
          </p:cNvGraphicFramePr>
          <p:nvPr/>
        </p:nvGraphicFramePr>
        <p:xfrm>
          <a:off x="3092450" y="2674938"/>
          <a:ext cx="2981325" cy="811212"/>
        </p:xfrm>
        <a:graphic>
          <a:graphicData uri="http://schemas.openxmlformats.org/presentationml/2006/ole">
            <mc:AlternateContent xmlns:mc="http://schemas.openxmlformats.org/markup-compatibility/2006">
              <mc:Choice xmlns:v="urn:schemas-microsoft-com:vml" Requires="v">
                <p:oleObj spid="_x0000_s306197" name="Equation" r:id="rId5" imgW="1447560" imgH="393480" progId="Equation.DSMT4">
                  <p:embed/>
                </p:oleObj>
              </mc:Choice>
              <mc:Fallback>
                <p:oleObj name="Equation" r:id="rId5" imgW="1447560" imgH="393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92450" y="2674938"/>
                        <a:ext cx="2981325"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4"/>
          <p:cNvGraphicFramePr>
            <a:graphicFrameLocks noChangeAspect="1"/>
          </p:cNvGraphicFramePr>
          <p:nvPr/>
        </p:nvGraphicFramePr>
        <p:xfrm>
          <a:off x="2974975" y="3722688"/>
          <a:ext cx="3216275" cy="811212"/>
        </p:xfrm>
        <a:graphic>
          <a:graphicData uri="http://schemas.openxmlformats.org/presentationml/2006/ole">
            <mc:AlternateContent xmlns:mc="http://schemas.openxmlformats.org/markup-compatibility/2006">
              <mc:Choice xmlns:v="urn:schemas-microsoft-com:vml" Requires="v">
                <p:oleObj spid="_x0000_s306198" name="Equation" r:id="rId7" imgW="1562040" imgH="393480" progId="Equation.DSMT4">
                  <p:embed/>
                </p:oleObj>
              </mc:Choice>
              <mc:Fallback>
                <p:oleObj name="Equation" r:id="rId7" imgW="1562040" imgH="39348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4975" y="3722688"/>
                        <a:ext cx="3216275" cy="811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152525" y="4724400"/>
            <a:ext cx="7141699" cy="1200329"/>
          </a:xfrm>
          <a:prstGeom prst="rect">
            <a:avLst/>
          </a:prstGeom>
          <a:gradFill flip="none" rotWithShape="1">
            <a:gsLst>
              <a:gs pos="0">
                <a:schemeClr val="tx1">
                  <a:lumMod val="50000"/>
                  <a:shade val="30000"/>
                  <a:satMod val="115000"/>
                </a:schemeClr>
              </a:gs>
              <a:gs pos="50000">
                <a:schemeClr val="tx1">
                  <a:lumMod val="50000"/>
                  <a:shade val="67500"/>
                  <a:satMod val="115000"/>
                </a:schemeClr>
              </a:gs>
              <a:gs pos="100000">
                <a:schemeClr val="tx1">
                  <a:lumMod val="50000"/>
                  <a:shade val="100000"/>
                  <a:satMod val="115000"/>
                </a:schemeClr>
              </a:gs>
            </a:gsLst>
            <a:lin ang="135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l"/>
            <a:r>
              <a:rPr lang="en-US" sz="2400" dirty="0" smtClean="0">
                <a:latin typeface="+mn-lt"/>
              </a:rPr>
              <a:t>   Exponential smoothing (with </a:t>
            </a:r>
            <a:r>
              <a:rPr lang="en-US" sz="2400" i="1" dirty="0" smtClean="0">
                <a:latin typeface="Symbol" pitchFamily="18" charset="2"/>
              </a:rPr>
              <a:t>a</a:t>
            </a:r>
            <a:r>
              <a:rPr lang="en-US" sz="2400" dirty="0" smtClean="0">
                <a:latin typeface="+mn-lt"/>
              </a:rPr>
              <a:t> = .381) provided</a:t>
            </a:r>
          </a:p>
          <a:p>
            <a:pPr algn="l"/>
            <a:r>
              <a:rPr lang="en-US" sz="2400" dirty="0" smtClean="0">
                <a:latin typeface="+mn-lt"/>
              </a:rPr>
              <a:t>   </a:t>
            </a:r>
            <a:r>
              <a:rPr lang="en-US" sz="2400" u="sng" dirty="0" smtClean="0">
                <a:latin typeface="+mn-lt"/>
              </a:rPr>
              <a:t>more</a:t>
            </a:r>
            <a:r>
              <a:rPr lang="en-US" sz="2400" dirty="0" smtClean="0">
                <a:latin typeface="+mn-lt"/>
              </a:rPr>
              <a:t> accurate forecasts than ES with </a:t>
            </a:r>
            <a:r>
              <a:rPr lang="en-US" sz="2400" i="1" dirty="0" smtClean="0">
                <a:latin typeface="Symbol" pitchFamily="18" charset="2"/>
              </a:rPr>
              <a:t>a</a:t>
            </a:r>
            <a:r>
              <a:rPr lang="en-US" sz="2400" dirty="0" smtClean="0">
                <a:latin typeface="+mn-lt"/>
              </a:rPr>
              <a:t> = .1, but</a:t>
            </a:r>
          </a:p>
          <a:p>
            <a:pPr algn="l"/>
            <a:r>
              <a:rPr lang="en-US" sz="2400" dirty="0" smtClean="0">
                <a:latin typeface="+mn-lt"/>
              </a:rPr>
              <a:t>   </a:t>
            </a:r>
            <a:r>
              <a:rPr lang="en-US" sz="2400" u="sng" dirty="0" smtClean="0">
                <a:latin typeface="+mn-lt"/>
              </a:rPr>
              <a:t>slightly less</a:t>
            </a:r>
            <a:r>
              <a:rPr lang="en-US" sz="2400" dirty="0" smtClean="0">
                <a:latin typeface="+mn-lt"/>
              </a:rPr>
              <a:t> accurate than the 3-MA.</a:t>
            </a:r>
            <a:endParaRPr lang="en-US" sz="2400" dirty="0">
              <a:latin typeface="+mn-lt"/>
            </a:endParaRPr>
          </a:p>
        </p:txBody>
      </p:sp>
    </p:spTree>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a:lstStyle/>
          <a:p>
            <a:r>
              <a:rPr lang="en-US" dirty="0"/>
              <a:t>End of Chapter </a:t>
            </a:r>
            <a:r>
              <a:rPr lang="en-US" dirty="0" smtClean="0"/>
              <a:t>6, Part A</a:t>
            </a:r>
            <a:endParaRPr lang="en-US" dirty="0"/>
          </a:p>
        </p:txBody>
      </p:sp>
      <p:sp>
        <p:nvSpPr>
          <p:cNvPr id="37891" name="AutoShape 3"/>
          <p:cNvSpPr>
            <a:spLocks noChangeArrowheads="1"/>
          </p:cNvSpPr>
          <p:nvPr/>
        </p:nvSpPr>
        <p:spPr bwMode="auto">
          <a:xfrm>
            <a:off x="3798888" y="3048000"/>
            <a:ext cx="1557337" cy="1611313"/>
          </a:xfrm>
          <a:prstGeom prst="roundRect">
            <a:avLst>
              <a:gd name="adj" fmla="val 12065"/>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37892" name="Freeform 4"/>
          <p:cNvSpPr>
            <a:spLocks/>
          </p:cNvSpPr>
          <p:nvPr/>
        </p:nvSpPr>
        <p:spPr bwMode="auto">
          <a:xfrm>
            <a:off x="39433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w="12700" cap="rnd" cmpd="sng">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30263" y="201613"/>
            <a:ext cx="7475537" cy="681037"/>
          </a:xfrm>
          <a:prstGeom prst="rect">
            <a:avLst/>
          </a:prstGeom>
          <a:noFill/>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800" kern="0" dirty="0" smtClean="0">
                <a:solidFill>
                  <a:srgbClr val="66FFFF"/>
                </a:solidFill>
                <a:effectLst>
                  <a:outerShdw blurRad="38100" dist="38100" dir="2700000" algn="tl">
                    <a:srgbClr val="000000"/>
                  </a:outerShdw>
                </a:effectLst>
                <a:latin typeface="+mj-lt"/>
                <a:ea typeface="+mj-ea"/>
                <a:cs typeface="+mj-cs"/>
              </a:rPr>
              <a:t>Time Series </a:t>
            </a:r>
            <a:r>
              <a:rPr kumimoji="0" lang="en-US" sz="2800" b="0" i="0" u="none" strike="noStrike" kern="0" cap="none" spc="0" normalizeH="0" baseline="0" noProof="0" dirty="0" smtClean="0">
                <a:ln>
                  <a:noFill/>
                </a:ln>
                <a:solidFill>
                  <a:srgbClr val="66FFFF"/>
                </a:solidFill>
                <a:effectLst>
                  <a:outerShdw blurRad="38100" dist="38100" dir="2700000" algn="tl">
                    <a:srgbClr val="000000"/>
                  </a:outerShdw>
                </a:effectLst>
                <a:uLnTx/>
                <a:uFillTx/>
                <a:latin typeface="+mj-lt"/>
                <a:ea typeface="+mj-ea"/>
                <a:cs typeface="+mj-cs"/>
              </a:rPr>
              <a:t>Methods</a:t>
            </a:r>
            <a:endParaRPr kumimoji="0" lang="en-US" sz="2800" b="0" i="0" u="none" strike="noStrike" kern="0" cap="none" spc="0" normalizeH="0" baseline="0" noProof="0" dirty="0">
              <a:ln>
                <a:noFill/>
              </a:ln>
              <a:solidFill>
                <a:srgbClr val="66FFFF"/>
              </a:solidFill>
              <a:effectLst>
                <a:outerShdw blurRad="38100" dist="38100" dir="2700000" algn="tl">
                  <a:srgbClr val="000000"/>
                </a:outerShdw>
              </a:effectLst>
              <a:uLnTx/>
              <a:uFillTx/>
              <a:latin typeface="+mj-lt"/>
              <a:ea typeface="+mj-ea"/>
              <a:cs typeface="+mj-cs"/>
            </a:endParaRPr>
          </a:p>
        </p:txBody>
      </p:sp>
      <p:sp>
        <p:nvSpPr>
          <p:cNvPr id="5" name="Rectangle 9"/>
          <p:cNvSpPr>
            <a:spLocks noChangeArrowheads="1"/>
          </p:cNvSpPr>
          <p:nvPr/>
        </p:nvSpPr>
        <p:spPr bwMode="auto">
          <a:xfrm>
            <a:off x="700088" y="1916113"/>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 objective of </a:t>
            </a:r>
            <a:r>
              <a:rPr lang="en-US" sz="2400" u="sng" dirty="0" smtClean="0">
                <a:effectLst>
                  <a:outerShdw blurRad="38100" dist="38100" dir="2700000" algn="tl">
                    <a:srgbClr val="000000"/>
                  </a:outerShdw>
                </a:effectLst>
                <a:latin typeface="Book Antiqua" pitchFamily="18" charset="0"/>
              </a:rPr>
              <a:t>time series analysis</a:t>
            </a:r>
            <a:r>
              <a:rPr lang="en-US" sz="2400" dirty="0" smtClean="0">
                <a:effectLst>
                  <a:outerShdw blurRad="38100" dist="38100" dir="2700000" algn="tl">
                    <a:srgbClr val="000000"/>
                  </a:outerShdw>
                </a:effectLst>
                <a:latin typeface="Book Antiqua" pitchFamily="18" charset="0"/>
              </a:rPr>
              <a:t> is to discover a pattern in the historical data or time series and then extrapolate the pattern into the future.</a:t>
            </a:r>
            <a:endParaRPr lang="en-US" sz="2400" dirty="0">
              <a:effectLst>
                <a:outerShdw blurRad="38100" dist="38100" dir="2700000" algn="tl">
                  <a:srgbClr val="000000"/>
                </a:outerShdw>
              </a:effectLst>
              <a:latin typeface="Book Antiqua" pitchFamily="18" charset="0"/>
            </a:endParaRPr>
          </a:p>
        </p:txBody>
      </p:sp>
      <p:sp>
        <p:nvSpPr>
          <p:cNvPr id="6" name="Rectangle 10"/>
          <p:cNvSpPr>
            <a:spLocks noChangeArrowheads="1"/>
          </p:cNvSpPr>
          <p:nvPr/>
        </p:nvSpPr>
        <p:spPr bwMode="auto">
          <a:xfrm>
            <a:off x="700088" y="3107632"/>
            <a:ext cx="7704137" cy="87381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 forecast is based solely on past values of the variable and/or past forecast errors.</a:t>
            </a:r>
            <a:endParaRPr lang="en-US" sz="2400" dirty="0">
              <a:effectLst>
                <a:outerShdw blurRad="38100" dist="38100" dir="2700000" algn="tl">
                  <a:srgbClr val="000000"/>
                </a:outerShdw>
              </a:effectLst>
              <a:latin typeface="Book Antiqua" pitchFamily="18" charset="0"/>
            </a:endParaRPr>
          </a:p>
        </p:txBody>
      </p:sp>
      <p:sp>
        <p:nvSpPr>
          <p:cNvPr id="7" name="Rectangle 10"/>
          <p:cNvSpPr>
            <a:spLocks noChangeArrowheads="1"/>
          </p:cNvSpPr>
          <p:nvPr/>
        </p:nvSpPr>
        <p:spPr bwMode="auto">
          <a:xfrm>
            <a:off x="700088" y="1107382"/>
            <a:ext cx="7704137" cy="87381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We will focus on time series methods, and not causal methods, in this chapter.</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latin typeface="Book Antiqua" pitchFamily="18" charset="0"/>
              </a:rPr>
              <a:t>Forecasting Methods</a:t>
            </a:r>
          </a:p>
        </p:txBody>
      </p:sp>
      <p:sp>
        <p:nvSpPr>
          <p:cNvPr id="3" name="Rectangle 3"/>
          <p:cNvSpPr>
            <a:spLocks noChangeArrowheads="1"/>
          </p:cNvSpPr>
          <p:nvPr/>
        </p:nvSpPr>
        <p:spPr bwMode="auto">
          <a:xfrm>
            <a:off x="4057650" y="1181100"/>
            <a:ext cx="1905000" cy="7810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nSpc>
                <a:spcPct val="90000"/>
              </a:lnSpc>
            </a:pPr>
            <a:r>
              <a:rPr lang="en-US" sz="2400">
                <a:effectLst>
                  <a:outerShdw blurRad="38100" dist="38100" dir="2700000" algn="tl">
                    <a:srgbClr val="000000"/>
                  </a:outerShdw>
                </a:effectLst>
                <a:latin typeface="Book Antiqua" pitchFamily="18" charset="0"/>
              </a:rPr>
              <a:t>Forecasting</a:t>
            </a:r>
          </a:p>
          <a:p>
            <a:pPr>
              <a:lnSpc>
                <a:spcPct val="90000"/>
              </a:lnSpc>
            </a:pPr>
            <a:r>
              <a:rPr lang="en-US" sz="2400">
                <a:effectLst>
                  <a:outerShdw blurRad="38100" dist="38100" dir="2700000" algn="tl">
                    <a:srgbClr val="000000"/>
                  </a:outerShdw>
                </a:effectLst>
                <a:latin typeface="Book Antiqua" pitchFamily="18" charset="0"/>
              </a:rPr>
              <a:t>Methods</a:t>
            </a:r>
          </a:p>
        </p:txBody>
      </p:sp>
      <p:sp>
        <p:nvSpPr>
          <p:cNvPr id="4" name="Rectangle 4"/>
          <p:cNvSpPr>
            <a:spLocks noChangeArrowheads="1"/>
          </p:cNvSpPr>
          <p:nvPr/>
        </p:nvSpPr>
        <p:spPr bwMode="auto">
          <a:xfrm>
            <a:off x="1962150" y="2438400"/>
            <a:ext cx="1962150" cy="685800"/>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effectLst>
                  <a:outerShdw blurRad="38100" dist="38100" dir="2700000" algn="tl">
                    <a:srgbClr val="000000"/>
                  </a:outerShdw>
                </a:effectLst>
                <a:latin typeface="Book Antiqua" pitchFamily="18" charset="0"/>
              </a:rPr>
              <a:t>Quantitative</a:t>
            </a:r>
          </a:p>
        </p:txBody>
      </p:sp>
      <p:sp>
        <p:nvSpPr>
          <p:cNvPr id="5" name="Rectangle 5"/>
          <p:cNvSpPr>
            <a:spLocks noChangeArrowheads="1"/>
          </p:cNvSpPr>
          <p:nvPr/>
        </p:nvSpPr>
        <p:spPr bwMode="auto">
          <a:xfrm>
            <a:off x="5981700" y="2438400"/>
            <a:ext cx="1962150" cy="685800"/>
          </a:xfrm>
          <a:prstGeom prst="rect">
            <a:avLst/>
          </a:prstGeom>
          <a:gradFill rotWithShape="0">
            <a:gsLst>
              <a:gs pos="0">
                <a:srgbClr val="666699">
                  <a:gamma/>
                  <a:shade val="46275"/>
                  <a:invGamma/>
                </a:srgbClr>
              </a:gs>
              <a:gs pos="50000">
                <a:srgbClr val="666699"/>
              </a:gs>
              <a:gs pos="100000">
                <a:srgbClr val="66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effectLst>
                  <a:outerShdw blurRad="38100" dist="38100" dir="2700000" algn="tl">
                    <a:srgbClr val="000000"/>
                  </a:outerShdw>
                </a:effectLst>
                <a:latin typeface="Book Antiqua" pitchFamily="18" charset="0"/>
              </a:rPr>
              <a:t>Qualitative</a:t>
            </a:r>
          </a:p>
        </p:txBody>
      </p:sp>
      <p:sp>
        <p:nvSpPr>
          <p:cNvPr id="6" name="Rectangle 6"/>
          <p:cNvSpPr>
            <a:spLocks noChangeArrowheads="1"/>
          </p:cNvSpPr>
          <p:nvPr/>
        </p:nvSpPr>
        <p:spPr bwMode="auto">
          <a:xfrm>
            <a:off x="762000" y="3581400"/>
            <a:ext cx="1962150" cy="685800"/>
          </a:xfrm>
          <a:prstGeom prst="rect">
            <a:avLst/>
          </a:prstGeom>
          <a:gradFill rotWithShape="0">
            <a:gsLst>
              <a:gs pos="0">
                <a:srgbClr val="969696">
                  <a:gamma/>
                  <a:shade val="46275"/>
                  <a:invGamma/>
                </a:srgbClr>
              </a:gs>
              <a:gs pos="50000">
                <a:srgbClr val="969696"/>
              </a:gs>
              <a:gs pos="100000">
                <a:srgbClr val="969696">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effectLst>
                  <a:outerShdw blurRad="38100" dist="38100" dir="2700000" algn="tl">
                    <a:srgbClr val="000000"/>
                  </a:outerShdw>
                </a:effectLst>
                <a:latin typeface="Book Antiqua" pitchFamily="18" charset="0"/>
              </a:rPr>
              <a:t>Causal</a:t>
            </a:r>
          </a:p>
        </p:txBody>
      </p:sp>
      <p:sp>
        <p:nvSpPr>
          <p:cNvPr id="7" name="Rectangle 7"/>
          <p:cNvSpPr>
            <a:spLocks noChangeArrowheads="1"/>
          </p:cNvSpPr>
          <p:nvPr/>
        </p:nvSpPr>
        <p:spPr bwMode="auto">
          <a:xfrm>
            <a:off x="3162300" y="3581400"/>
            <a:ext cx="1962150" cy="6858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effectLst>
                  <a:outerShdw blurRad="38100" dist="38100" dir="2700000" algn="tl">
                    <a:srgbClr val="000000"/>
                  </a:outerShdw>
                </a:effectLst>
                <a:latin typeface="Book Antiqua" pitchFamily="18" charset="0"/>
              </a:rPr>
              <a:t>Time Series</a:t>
            </a:r>
          </a:p>
        </p:txBody>
      </p:sp>
      <p:cxnSp>
        <p:nvCxnSpPr>
          <p:cNvPr id="11" name="AutoShape 11"/>
          <p:cNvCxnSpPr>
            <a:cxnSpLocks noChangeShapeType="1"/>
            <a:stCxn id="3" idx="2"/>
            <a:endCxn id="4" idx="0"/>
          </p:cNvCxnSpPr>
          <p:nvPr/>
        </p:nvCxnSpPr>
        <p:spPr bwMode="auto">
          <a:xfrm rot="5400000">
            <a:off x="3738563" y="1166812"/>
            <a:ext cx="476250" cy="2066925"/>
          </a:xfrm>
          <a:prstGeom prst="bentConnector3">
            <a:avLst>
              <a:gd name="adj1" fmla="val 50000"/>
            </a:avLst>
          </a:prstGeom>
          <a:noFill/>
          <a:ln w="12700">
            <a:solidFill>
              <a:schemeClr val="tx1"/>
            </a:solidFill>
            <a:miter lim="800000"/>
            <a:headEnd type="none" w="sm" len="sm"/>
            <a:tailEnd type="triangle" w="lg" len="med"/>
          </a:ln>
          <a:effectLst>
            <a:outerShdw dist="17961" dir="2700000" algn="ctr" rotWithShape="0">
              <a:srgbClr val="000000"/>
            </a:outerShdw>
          </a:effectLst>
        </p:spPr>
      </p:cxnSp>
      <p:cxnSp>
        <p:nvCxnSpPr>
          <p:cNvPr id="12" name="AutoShape 12"/>
          <p:cNvCxnSpPr>
            <a:cxnSpLocks noChangeShapeType="1"/>
            <a:stCxn id="3" idx="2"/>
            <a:endCxn id="5" idx="0"/>
          </p:cNvCxnSpPr>
          <p:nvPr/>
        </p:nvCxnSpPr>
        <p:spPr bwMode="auto">
          <a:xfrm rot="16200000" flipH="1">
            <a:off x="5748338" y="1223962"/>
            <a:ext cx="476250" cy="1952625"/>
          </a:xfrm>
          <a:prstGeom prst="bentConnector3">
            <a:avLst>
              <a:gd name="adj1" fmla="val 50000"/>
            </a:avLst>
          </a:prstGeom>
          <a:noFill/>
          <a:ln w="12700">
            <a:solidFill>
              <a:schemeClr val="tx1"/>
            </a:solidFill>
            <a:miter lim="800000"/>
            <a:headEnd type="none" w="sm" len="sm"/>
            <a:tailEnd type="triangle" w="lg" len="med"/>
          </a:ln>
          <a:effectLst>
            <a:outerShdw dist="17961" dir="2700000" algn="ctr" rotWithShape="0">
              <a:srgbClr val="000000"/>
            </a:outerShdw>
          </a:effectLst>
        </p:spPr>
      </p:cxnSp>
      <p:cxnSp>
        <p:nvCxnSpPr>
          <p:cNvPr id="13" name="AutoShape 13"/>
          <p:cNvCxnSpPr>
            <a:cxnSpLocks noChangeShapeType="1"/>
            <a:stCxn id="4" idx="2"/>
            <a:endCxn id="6" idx="0"/>
          </p:cNvCxnSpPr>
          <p:nvPr/>
        </p:nvCxnSpPr>
        <p:spPr bwMode="auto">
          <a:xfrm rot="5400000">
            <a:off x="2114550" y="2752725"/>
            <a:ext cx="457200" cy="1200150"/>
          </a:xfrm>
          <a:prstGeom prst="bentConnector3">
            <a:avLst>
              <a:gd name="adj1" fmla="val 50000"/>
            </a:avLst>
          </a:prstGeom>
          <a:noFill/>
          <a:ln w="12700">
            <a:solidFill>
              <a:schemeClr val="tx1"/>
            </a:solidFill>
            <a:miter lim="800000"/>
            <a:headEnd type="none" w="sm" len="sm"/>
            <a:tailEnd type="triangle" w="lg" len="med"/>
          </a:ln>
          <a:effectLst>
            <a:outerShdw dist="17961" dir="2700000" algn="ctr" rotWithShape="0">
              <a:srgbClr val="000000"/>
            </a:outerShdw>
          </a:effectLst>
        </p:spPr>
      </p:cxnSp>
      <p:cxnSp>
        <p:nvCxnSpPr>
          <p:cNvPr id="14" name="AutoShape 14"/>
          <p:cNvCxnSpPr>
            <a:cxnSpLocks noChangeShapeType="1"/>
            <a:stCxn id="4" idx="2"/>
            <a:endCxn id="7" idx="0"/>
          </p:cNvCxnSpPr>
          <p:nvPr/>
        </p:nvCxnSpPr>
        <p:spPr bwMode="auto">
          <a:xfrm rot="16200000" flipH="1">
            <a:off x="3314700" y="2752725"/>
            <a:ext cx="457200" cy="1200150"/>
          </a:xfrm>
          <a:prstGeom prst="bentConnector3">
            <a:avLst>
              <a:gd name="adj1" fmla="val 50000"/>
            </a:avLst>
          </a:prstGeom>
          <a:noFill/>
          <a:ln w="12700">
            <a:solidFill>
              <a:schemeClr val="tx1"/>
            </a:solidFill>
            <a:miter lim="800000"/>
            <a:headEnd type="none" w="sm" len="sm"/>
            <a:tailEnd type="triangle" w="lg" len="med"/>
          </a:ln>
          <a:effectLst>
            <a:outerShdw dist="17961" dir="2700000" algn="ctr" rotWithShape="0">
              <a:srgbClr val="000000"/>
            </a:outerShdw>
          </a:effectLst>
        </p:spPr>
      </p:cxnSp>
      <p:sp>
        <p:nvSpPr>
          <p:cNvPr id="15" name="Oval 14"/>
          <p:cNvSpPr/>
          <p:nvPr/>
        </p:nvSpPr>
        <p:spPr bwMode="auto">
          <a:xfrm>
            <a:off x="2924175" y="3276600"/>
            <a:ext cx="2438400" cy="1304925"/>
          </a:xfrm>
          <a:prstGeom prst="ellipse">
            <a:avLst/>
          </a:prstGeom>
          <a:noFill/>
          <a:ln w="19050" cap="flat" cmpd="sng" algn="ctr">
            <a:solidFill>
              <a:srgbClr val="66FF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MS Reference Serif" pitchFamily="18" charset="0"/>
            </a:endParaRPr>
          </a:p>
        </p:txBody>
      </p:sp>
      <p:sp>
        <p:nvSpPr>
          <p:cNvPr id="16" name="TextBox 15"/>
          <p:cNvSpPr txBox="1"/>
          <p:nvPr/>
        </p:nvSpPr>
        <p:spPr>
          <a:xfrm>
            <a:off x="2752725" y="4600575"/>
            <a:ext cx="2765501" cy="430887"/>
          </a:xfrm>
          <a:prstGeom prst="rect">
            <a:avLst/>
          </a:prstGeom>
          <a:noFill/>
        </p:spPr>
        <p:txBody>
          <a:bodyPr wrap="none" rtlCol="0">
            <a:spAutoFit/>
          </a:bodyPr>
          <a:lstStyle/>
          <a:p>
            <a:r>
              <a:rPr lang="en-US" dirty="0" smtClean="0">
                <a:solidFill>
                  <a:srgbClr val="66FFFF"/>
                </a:solidFill>
                <a:latin typeface="+mn-lt"/>
              </a:rPr>
              <a:t>Focus of this chapter</a:t>
            </a:r>
            <a:endParaRPr lang="en-US" dirty="0">
              <a:solidFill>
                <a:srgbClr val="66FFFF"/>
              </a:solidFill>
              <a:latin typeface="+mn-lt"/>
            </a:endParaRP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Patterns</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4" name="Rectangle 5"/>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A time series is a sequence of measurements taken every hour, day, week, month, quarter, year, or at any other regular time interval.</a:t>
            </a:r>
            <a:endParaRPr lang="en-US" sz="2400" dirty="0">
              <a:effectLst>
                <a:outerShdw blurRad="38100" dist="38100" dir="2700000" algn="tl">
                  <a:srgbClr val="000000"/>
                </a:outerShdw>
              </a:effectLst>
              <a:latin typeface="Book Antiqua" pitchFamily="18" charset="0"/>
            </a:endParaRPr>
          </a:p>
        </p:txBody>
      </p:sp>
      <p:sp>
        <p:nvSpPr>
          <p:cNvPr id="6" name="Rectangle 5"/>
          <p:cNvSpPr>
            <a:spLocks noChangeArrowheads="1"/>
          </p:cNvSpPr>
          <p:nvPr/>
        </p:nvSpPr>
        <p:spPr bwMode="auto">
          <a:xfrm>
            <a:off x="700088" y="2239963"/>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The pattern of the data is an important factor in understanding how the time series has behaved in the past.</a:t>
            </a:r>
            <a:endParaRPr lang="en-US" sz="2400" dirty="0">
              <a:effectLst>
                <a:outerShdw blurRad="38100" dist="38100" dir="2700000" algn="tl">
                  <a:srgbClr val="000000"/>
                </a:outerShdw>
              </a:effectLst>
              <a:latin typeface="Book Antiqua" pitchFamily="18" charset="0"/>
            </a:endParaRPr>
          </a:p>
        </p:txBody>
      </p:sp>
      <p:sp>
        <p:nvSpPr>
          <p:cNvPr id="8" name="Rectangle 7"/>
          <p:cNvSpPr>
            <a:spLocks noChangeArrowheads="1"/>
          </p:cNvSpPr>
          <p:nvPr/>
        </p:nvSpPr>
        <p:spPr bwMode="auto">
          <a:xfrm>
            <a:off x="700088" y="3363913"/>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If such behavior can be expected to continue in the future, we can use it to guide us in selecting an appropriate forecasting method.</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latin typeface="Book Antiqua" pitchFamily="18" charset="0"/>
              </a:rPr>
              <a:t>Time Series Plot</a:t>
            </a:r>
            <a:endParaRPr lang="en-US" sz="2800" dirty="0">
              <a:solidFill>
                <a:srgbClr val="66FFFF"/>
              </a:solidFill>
              <a:effectLst>
                <a:outerShdw blurRad="38100" dist="38100" dir="2700000" algn="tl">
                  <a:srgbClr val="000000"/>
                </a:outerShdw>
              </a:effectLst>
              <a:latin typeface="Book Antiqua" pitchFamily="18" charset="0"/>
            </a:endParaRPr>
          </a:p>
        </p:txBody>
      </p:sp>
      <p:sp>
        <p:nvSpPr>
          <p:cNvPr id="4" name="Rectangle 5"/>
          <p:cNvSpPr>
            <a:spLocks noChangeArrowheads="1"/>
          </p:cNvSpPr>
          <p:nvPr/>
        </p:nvSpPr>
        <p:spPr bwMode="auto">
          <a:xfrm>
            <a:off x="700088" y="19446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A time series plot is a graphical presentation of the relationship between time and the time series variable.</a:t>
            </a:r>
            <a:endParaRPr lang="en-US" sz="2400" dirty="0">
              <a:effectLst>
                <a:outerShdw blurRad="38100" dist="38100" dir="2700000" algn="tl">
                  <a:srgbClr val="000000"/>
                </a:outerShdw>
              </a:effectLst>
              <a:latin typeface="Book Antiqua" pitchFamily="18" charset="0"/>
            </a:endParaRPr>
          </a:p>
        </p:txBody>
      </p:sp>
      <p:sp>
        <p:nvSpPr>
          <p:cNvPr id="6" name="Rectangle 5"/>
          <p:cNvSpPr>
            <a:spLocks noChangeArrowheads="1"/>
          </p:cNvSpPr>
          <p:nvPr/>
        </p:nvSpPr>
        <p:spPr bwMode="auto">
          <a:xfrm>
            <a:off x="700088" y="3078163"/>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Time is on the horizontal axis, and the time series values are shown on the vertical axis.</a:t>
            </a:r>
            <a:endParaRPr lang="en-US" sz="2400" dirty="0">
              <a:effectLst>
                <a:outerShdw blurRad="38100" dist="38100" dir="2700000" algn="tl">
                  <a:srgbClr val="000000"/>
                </a:outerShdw>
              </a:effectLst>
              <a:latin typeface="Book Antiqua" pitchFamily="18" charset="0"/>
            </a:endParaRPr>
          </a:p>
        </p:txBody>
      </p:sp>
      <p:sp>
        <p:nvSpPr>
          <p:cNvPr id="10" name="Rectangle 9"/>
          <p:cNvSpPr>
            <a:spLocks noChangeArrowheads="1"/>
          </p:cNvSpPr>
          <p:nvPr/>
        </p:nvSpPr>
        <p:spPr bwMode="auto">
          <a:xfrm>
            <a:off x="700088" y="1106488"/>
            <a:ext cx="7704137" cy="7556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Book Antiqua" pitchFamily="18" charset="0"/>
              </a:rPr>
              <a:t>A useful first step in identifying the underlying pattern in the data is to construct a </a:t>
            </a:r>
            <a:r>
              <a:rPr lang="en-US" sz="2400" u="sng" dirty="0" smtClean="0">
                <a:effectLst>
                  <a:outerShdw blurRad="38100" dist="38100" dir="2700000" algn="tl">
                    <a:srgbClr val="000000"/>
                  </a:outerShdw>
                </a:effectLst>
                <a:latin typeface="Book Antiqua" pitchFamily="18" charset="0"/>
              </a:rPr>
              <a:t>time series plot</a:t>
            </a:r>
            <a:r>
              <a:rPr lang="en-US" sz="2400" dirty="0" smtClean="0">
                <a:effectLst>
                  <a:outerShdw blurRad="38100" dist="38100" dir="2700000" algn="tl">
                    <a:srgbClr val="000000"/>
                  </a:outerShdw>
                </a:effectLst>
                <a:latin typeface="Book Antiqua" pitchFamily="18" charset="0"/>
              </a:rPr>
              <a:t>.</a:t>
            </a:r>
            <a:endParaRPr lang="en-US" sz="2400" dirty="0">
              <a:effectLst>
                <a:outerShdw blurRad="38100" dist="38100" dir="2700000" algn="tl">
                  <a:srgbClr val="000000"/>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MS13ch04</Template>
  <TotalTime>4118</TotalTime>
  <Pages>34</Pages>
  <Words>2833</Words>
  <Application>Microsoft Office PowerPoint</Application>
  <PresentationFormat>On-screen Show (4:3)</PresentationFormat>
  <Paragraphs>825</Paragraphs>
  <Slides>56</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QMB11ch01</vt:lpstr>
      <vt:lpstr>Equation</vt:lpstr>
      <vt:lpstr>PowerPoint Presentation</vt:lpstr>
      <vt:lpstr>Chapter 6, Part A Time Series Analysis and Forecasting</vt:lpstr>
      <vt:lpstr>PowerPoint Presentation</vt:lpstr>
      <vt:lpstr>PowerPoint Presentation</vt:lpstr>
      <vt:lpstr>Quantitative Forecasting Methods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Time Series Patterns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Moving Averages and Exponential Smoothing</vt:lpstr>
      <vt:lpstr>Moving Averages</vt:lpstr>
      <vt:lpstr>PowerPoint Presentation</vt:lpstr>
      <vt:lpstr>PowerPoint Presentation</vt:lpstr>
      <vt:lpstr>PowerPoint Presentation</vt:lpstr>
      <vt:lpstr>PowerPoint Presentation</vt:lpstr>
      <vt:lpstr>PowerPoint Presentation</vt:lpstr>
      <vt:lpstr>PowerPoint Presentation</vt:lpstr>
      <vt:lpstr>Weighted Moving Averages</vt:lpstr>
      <vt:lpstr>PowerPoint Presentation</vt:lpstr>
      <vt:lpstr>PowerPoint Presentation</vt:lpstr>
      <vt:lpstr>PowerPoint Presentation</vt:lpstr>
      <vt:lpstr>PowerPoint Presentation</vt:lpstr>
      <vt:lpstr>Exponential Smoothing</vt:lpstr>
      <vt:lpstr>PowerPoint Presentation</vt:lpstr>
      <vt:lpstr>PowerPoint Presentation</vt:lpstr>
      <vt:lpstr>PowerPoint Presentation</vt:lpstr>
      <vt:lpstr>Example:  Exponential Smoothing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Chapter 6, Part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Part A</dc:title>
  <dc:subject>TSA &amp; Forecasting</dc:subject>
  <dc:creator>John Loucks</dc:creator>
  <cp:lastModifiedBy>John IV</cp:lastModifiedBy>
  <cp:revision>263</cp:revision>
  <cp:lastPrinted>1601-01-01T00:00:00Z</cp:lastPrinted>
  <dcterms:created xsi:type="dcterms:W3CDTF">1996-04-17T17:08:18Z</dcterms:created>
  <dcterms:modified xsi:type="dcterms:W3CDTF">2012-02-17T16:36:56Z</dcterms:modified>
</cp:coreProperties>
</file>