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6" r:id="rId1"/>
  </p:sldMasterIdLst>
  <p:notesMasterIdLst>
    <p:notesMasterId r:id="rId26"/>
  </p:notesMasterIdLst>
  <p:handoutMasterIdLst>
    <p:handoutMasterId r:id="rId27"/>
  </p:handoutMasterIdLst>
  <p:sldIdLst>
    <p:sldId id="290" r:id="rId2"/>
    <p:sldId id="257" r:id="rId3"/>
    <p:sldId id="326" r:id="rId4"/>
    <p:sldId id="327" r:id="rId5"/>
    <p:sldId id="330" r:id="rId6"/>
    <p:sldId id="274" r:id="rId7"/>
    <p:sldId id="408" r:id="rId8"/>
    <p:sldId id="409" r:id="rId9"/>
    <p:sldId id="277" r:id="rId10"/>
    <p:sldId id="410" r:id="rId11"/>
    <p:sldId id="411" r:id="rId12"/>
    <p:sldId id="395" r:id="rId13"/>
    <p:sldId id="396" r:id="rId14"/>
    <p:sldId id="364" r:id="rId15"/>
    <p:sldId id="397" r:id="rId16"/>
    <p:sldId id="398" r:id="rId17"/>
    <p:sldId id="399" r:id="rId18"/>
    <p:sldId id="418" r:id="rId19"/>
    <p:sldId id="400" r:id="rId20"/>
    <p:sldId id="407" r:id="rId21"/>
    <p:sldId id="401" r:id="rId22"/>
    <p:sldId id="402" r:id="rId23"/>
    <p:sldId id="403" r:id="rId24"/>
    <p:sldId id="289" r:id="rId25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S Reference Serif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S Reference Serif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S Reference Serif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S Reference Serif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S Reference Serif" pitchFamily="18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S Reference Serif" pitchFamily="18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S Reference Serif" pitchFamily="18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S Reference Serif" pitchFamily="18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S Reference Serif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7E"/>
    <a:srgbClr val="006699"/>
    <a:srgbClr val="777777"/>
    <a:srgbClr val="5F5F5F"/>
    <a:srgbClr val="4D4D4D"/>
    <a:srgbClr val="1F3200"/>
    <a:srgbClr val="669900"/>
    <a:srgbClr val="618FFD"/>
    <a:srgbClr val="66FFFF"/>
    <a:srgbClr val="66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25" autoAdjust="0"/>
    <p:restoredTop sz="90929"/>
  </p:normalViewPr>
  <p:slideViewPr>
    <p:cSldViewPr snapToGrid="0">
      <p:cViewPr>
        <p:scale>
          <a:sx n="75" d="100"/>
          <a:sy n="75" d="100"/>
        </p:scale>
        <p:origin x="-504" y="60"/>
      </p:cViewPr>
      <p:guideLst>
        <p:guide orient="horz" pos="4232"/>
        <p:guide pos="18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4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Relationship Id="rId4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image" Target="../media/image6.emf"/><Relationship Id="rId4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image" Target="../media/image10.emf"/><Relationship Id="rId4" Type="http://schemas.openxmlformats.org/officeDocument/2006/relationships/image" Target="../media/image13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381750" y="8750300"/>
            <a:ext cx="406400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r"/>
            <a:fld id="{85EECAE4-355A-4C22-B5AD-916D713ED01C}" type="slidenum">
              <a:rPr lang="en-US" sz="1400">
                <a:effectLst/>
                <a:latin typeface="Book Antiqua" pitchFamily="18" charset="0"/>
              </a:rPr>
              <a:pPr algn="r"/>
              <a:t>‹#›</a:t>
            </a:fld>
            <a:endParaRPr lang="en-US" sz="1400">
              <a:effectLst/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3727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notes styles</a:t>
            </a:r>
          </a:p>
          <a:p>
            <a:pPr lvl="0"/>
            <a:r>
              <a:rPr lang="en-US" smtClean="0"/>
              <a:t>Second Level</a:t>
            </a:r>
          </a:p>
          <a:p>
            <a:pPr lvl="0"/>
            <a:r>
              <a:rPr lang="en-US" smtClean="0"/>
              <a:t>Third Level</a:t>
            </a:r>
          </a:p>
          <a:p>
            <a:pPr lvl="0"/>
            <a:r>
              <a:rPr lang="en-US" smtClean="0"/>
              <a:t>Fourth Level</a:t>
            </a:r>
          </a:p>
          <a:p>
            <a:pPr lvl="0"/>
            <a:r>
              <a:rPr lang="en-US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381750" y="8750300"/>
            <a:ext cx="406400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r"/>
            <a:fld id="{2F8504AC-CF63-45D1-A0E6-74F33E8D02F6}" type="slidenum">
              <a:rPr lang="en-US" sz="1400">
                <a:effectLst/>
                <a:latin typeface="Book Antiqua" pitchFamily="18" charset="0"/>
              </a:rPr>
              <a:pPr algn="r"/>
              <a:t>‹#›</a:t>
            </a:fld>
            <a:endParaRPr lang="en-US" sz="1400">
              <a:effectLst/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9355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2413" y="52388"/>
            <a:ext cx="1971675" cy="56959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2388"/>
            <a:ext cx="5764213" cy="56959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7388" y="1104900"/>
            <a:ext cx="3867150" cy="4643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938" y="1104900"/>
            <a:ext cx="3867150" cy="4643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6699">
                <a:gamma/>
                <a:shade val="46275"/>
                <a:invGamma/>
              </a:srgbClr>
            </a:gs>
            <a:gs pos="50000">
              <a:srgbClr val="666699"/>
            </a:gs>
            <a:gs pos="100000">
              <a:srgbClr val="666699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57200" y="304800"/>
            <a:ext cx="8231188" cy="6183313"/>
            <a:chOff x="372" y="186"/>
            <a:chExt cx="5185" cy="3895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372" y="186"/>
              <a:ext cx="5185" cy="919"/>
              <a:chOff x="372" y="186"/>
              <a:chExt cx="5185" cy="919"/>
            </a:xfrm>
          </p:grpSpPr>
          <p:sp>
            <p:nvSpPr>
              <p:cNvPr id="206852" name="Freeform 4"/>
              <p:cNvSpPr>
                <a:spLocks/>
              </p:cNvSpPr>
              <p:nvPr/>
            </p:nvSpPr>
            <p:spPr bwMode="auto">
              <a:xfrm>
                <a:off x="372" y="192"/>
                <a:ext cx="86" cy="9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5" y="96"/>
                  </a:cxn>
                  <a:cxn ang="0">
                    <a:pos x="85" y="816"/>
                  </a:cxn>
                  <a:cxn ang="0">
                    <a:pos x="0" y="912"/>
                  </a:cxn>
                  <a:cxn ang="0">
                    <a:pos x="0" y="0"/>
                  </a:cxn>
                </a:cxnLst>
                <a:rect l="0" t="0" r="r" b="b"/>
                <a:pathLst>
                  <a:path w="86" h="913">
                    <a:moveTo>
                      <a:pt x="0" y="0"/>
                    </a:moveTo>
                    <a:lnTo>
                      <a:pt x="85" y="96"/>
                    </a:lnTo>
                    <a:lnTo>
                      <a:pt x="85" y="816"/>
                    </a:lnTo>
                    <a:lnTo>
                      <a:pt x="0" y="912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853" name="Freeform 5"/>
              <p:cNvSpPr>
                <a:spLocks/>
              </p:cNvSpPr>
              <p:nvPr/>
            </p:nvSpPr>
            <p:spPr bwMode="auto">
              <a:xfrm>
                <a:off x="5470" y="186"/>
                <a:ext cx="87" cy="910"/>
              </a:xfrm>
              <a:custGeom>
                <a:avLst/>
                <a:gdLst/>
                <a:ahLst/>
                <a:cxnLst>
                  <a:cxn ang="0">
                    <a:pos x="86" y="0"/>
                  </a:cxn>
                  <a:cxn ang="0">
                    <a:pos x="0" y="93"/>
                  </a:cxn>
                  <a:cxn ang="0">
                    <a:pos x="0" y="813"/>
                  </a:cxn>
                  <a:cxn ang="0">
                    <a:pos x="86" y="909"/>
                  </a:cxn>
                  <a:cxn ang="0">
                    <a:pos x="86" y="0"/>
                  </a:cxn>
                </a:cxnLst>
                <a:rect l="0" t="0" r="r" b="b"/>
                <a:pathLst>
                  <a:path w="87" h="910">
                    <a:moveTo>
                      <a:pt x="86" y="0"/>
                    </a:moveTo>
                    <a:lnTo>
                      <a:pt x="0" y="93"/>
                    </a:lnTo>
                    <a:lnTo>
                      <a:pt x="0" y="813"/>
                    </a:lnTo>
                    <a:lnTo>
                      <a:pt x="86" y="909"/>
                    </a:lnTo>
                    <a:lnTo>
                      <a:pt x="86" y="0"/>
                    </a:lnTo>
                  </a:path>
                </a:pathLst>
              </a:custGeom>
              <a:noFill/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854" name="Freeform 6"/>
              <p:cNvSpPr>
                <a:spLocks/>
              </p:cNvSpPr>
              <p:nvPr/>
            </p:nvSpPr>
            <p:spPr bwMode="auto">
              <a:xfrm>
                <a:off x="372" y="189"/>
                <a:ext cx="5185" cy="10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184" y="3"/>
                  </a:cxn>
                  <a:cxn ang="0">
                    <a:pos x="5093" y="102"/>
                  </a:cxn>
                  <a:cxn ang="0">
                    <a:pos x="88" y="102"/>
                  </a:cxn>
                  <a:cxn ang="0">
                    <a:pos x="0" y="0"/>
                  </a:cxn>
                </a:cxnLst>
                <a:rect l="0" t="0" r="r" b="b"/>
                <a:pathLst>
                  <a:path w="5185" h="103">
                    <a:moveTo>
                      <a:pt x="0" y="0"/>
                    </a:moveTo>
                    <a:lnTo>
                      <a:pt x="5184" y="3"/>
                    </a:lnTo>
                    <a:lnTo>
                      <a:pt x="5093" y="102"/>
                    </a:lnTo>
                    <a:lnTo>
                      <a:pt x="88" y="102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372" y="291"/>
              <a:ext cx="5185" cy="3790"/>
              <a:chOff x="372" y="291"/>
              <a:chExt cx="5185" cy="3790"/>
            </a:xfrm>
          </p:grpSpPr>
          <p:sp>
            <p:nvSpPr>
              <p:cNvPr id="206856" name="Freeform 8"/>
              <p:cNvSpPr>
                <a:spLocks/>
              </p:cNvSpPr>
              <p:nvPr/>
            </p:nvSpPr>
            <p:spPr bwMode="auto">
              <a:xfrm>
                <a:off x="372" y="807"/>
                <a:ext cx="79" cy="327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8" y="107"/>
                  </a:cxn>
                  <a:cxn ang="0">
                    <a:pos x="78" y="3166"/>
                  </a:cxn>
                  <a:cxn ang="0">
                    <a:pos x="0" y="3273"/>
                  </a:cxn>
                  <a:cxn ang="0">
                    <a:pos x="0" y="0"/>
                  </a:cxn>
                </a:cxnLst>
                <a:rect l="0" t="0" r="r" b="b"/>
                <a:pathLst>
                  <a:path w="79" h="3274">
                    <a:moveTo>
                      <a:pt x="0" y="0"/>
                    </a:moveTo>
                    <a:lnTo>
                      <a:pt x="78" y="107"/>
                    </a:lnTo>
                    <a:lnTo>
                      <a:pt x="78" y="3166"/>
                    </a:lnTo>
                    <a:lnTo>
                      <a:pt x="0" y="3273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857" name="Freeform 9"/>
              <p:cNvSpPr>
                <a:spLocks/>
              </p:cNvSpPr>
              <p:nvPr/>
            </p:nvSpPr>
            <p:spPr bwMode="auto">
              <a:xfrm>
                <a:off x="5470" y="747"/>
                <a:ext cx="84" cy="3325"/>
              </a:xfrm>
              <a:custGeom>
                <a:avLst/>
                <a:gdLst/>
                <a:ahLst/>
                <a:cxnLst>
                  <a:cxn ang="0">
                    <a:pos x="83" y="0"/>
                  </a:cxn>
                  <a:cxn ang="0">
                    <a:pos x="3" y="109"/>
                  </a:cxn>
                  <a:cxn ang="0">
                    <a:pos x="0" y="3233"/>
                  </a:cxn>
                  <a:cxn ang="0">
                    <a:pos x="83" y="3324"/>
                  </a:cxn>
                  <a:cxn ang="0">
                    <a:pos x="83" y="0"/>
                  </a:cxn>
                </a:cxnLst>
                <a:rect l="0" t="0" r="r" b="b"/>
                <a:pathLst>
                  <a:path w="84" h="3325">
                    <a:moveTo>
                      <a:pt x="83" y="0"/>
                    </a:moveTo>
                    <a:lnTo>
                      <a:pt x="3" y="109"/>
                    </a:lnTo>
                    <a:lnTo>
                      <a:pt x="0" y="3233"/>
                    </a:lnTo>
                    <a:lnTo>
                      <a:pt x="83" y="3324"/>
                    </a:lnTo>
                    <a:lnTo>
                      <a:pt x="83" y="0"/>
                    </a:lnTo>
                  </a:path>
                </a:pathLst>
              </a:custGeom>
              <a:noFill/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858" name="Freeform 10"/>
              <p:cNvSpPr>
                <a:spLocks/>
              </p:cNvSpPr>
              <p:nvPr/>
            </p:nvSpPr>
            <p:spPr bwMode="auto">
              <a:xfrm>
                <a:off x="372" y="3984"/>
                <a:ext cx="5185" cy="88"/>
              </a:xfrm>
              <a:custGeom>
                <a:avLst/>
                <a:gdLst/>
                <a:ahLst/>
                <a:cxnLst>
                  <a:cxn ang="0">
                    <a:pos x="0" y="87"/>
                  </a:cxn>
                  <a:cxn ang="0">
                    <a:pos x="5184" y="87"/>
                  </a:cxn>
                  <a:cxn ang="0">
                    <a:pos x="5095" y="0"/>
                  </a:cxn>
                  <a:cxn ang="0">
                    <a:pos x="89" y="0"/>
                  </a:cxn>
                  <a:cxn ang="0">
                    <a:pos x="0" y="87"/>
                  </a:cxn>
                </a:cxnLst>
                <a:rect l="0" t="0" r="r" b="b"/>
                <a:pathLst>
                  <a:path w="5185" h="88">
                    <a:moveTo>
                      <a:pt x="0" y="87"/>
                    </a:moveTo>
                    <a:lnTo>
                      <a:pt x="5184" y="87"/>
                    </a:lnTo>
                    <a:lnTo>
                      <a:pt x="5095" y="0"/>
                    </a:lnTo>
                    <a:lnTo>
                      <a:pt x="89" y="0"/>
                    </a:lnTo>
                    <a:lnTo>
                      <a:pt x="0" y="87"/>
                    </a:lnTo>
                  </a:path>
                </a:pathLst>
              </a:custGeom>
              <a:noFill/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859" name="Rectangle 11"/>
              <p:cNvSpPr>
                <a:spLocks noChangeArrowheads="1"/>
              </p:cNvSpPr>
              <p:nvPr/>
            </p:nvSpPr>
            <p:spPr bwMode="auto">
              <a:xfrm>
                <a:off x="457" y="291"/>
                <a:ext cx="5013" cy="369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6860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6861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7388" y="1104900"/>
            <a:ext cx="7886700" cy="4643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8012658" y="6296819"/>
            <a:ext cx="543420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90488" tIns="44450" rIns="90488" bIns="44450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effectLst/>
              </a:rPr>
              <a:t>  </a:t>
            </a:r>
            <a:fld id="{52D30340-E83C-4288-85A8-74FE9C04A5A1}" type="slidenum">
              <a:rPr lang="en-US" sz="1500" baseline="0">
                <a:effectLst/>
              </a:rPr>
              <a:pPr algn="l"/>
              <a:t>‹#›</a:t>
            </a:fld>
            <a:endParaRPr lang="en-US" sz="1500" baseline="0" dirty="0">
              <a:effectLst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7596733" y="6060282"/>
            <a:ext cx="831850" cy="5975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lIns="90488" tIns="44450" rIns="90488" bIns="44450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effectLst/>
              </a:rPr>
              <a:t>            </a:t>
            </a:r>
            <a:r>
              <a:rPr lang="en-US" sz="1500" baseline="0" dirty="0">
                <a:effectLst/>
              </a:rPr>
              <a:t>Slide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587921" y="6244432"/>
            <a:ext cx="6827837" cy="5476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9pPr>
          </a:lstStyle>
          <a:p>
            <a:pPr algn="l">
              <a:lnSpc>
                <a:spcPts val="1600"/>
              </a:lnSpc>
              <a:spcBef>
                <a:spcPct val="20000"/>
              </a:spcBef>
              <a:defRPr/>
            </a:pPr>
            <a:r>
              <a: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© </a:t>
            </a:r>
            <a:r>
              <a:rPr lang="en-US" sz="1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2013  </a:t>
            </a:r>
            <a:r>
              <a: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Cengage Learning.  All </a:t>
            </a:r>
            <a:r>
              <a:rPr lang="en-US" sz="1500" baseline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Rights</a:t>
            </a:r>
            <a:r>
              <a: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Reserved.  May not be scanned, copied</a:t>
            </a:r>
          </a:p>
          <a:p>
            <a:pPr algn="l">
              <a:lnSpc>
                <a:spcPts val="1600"/>
              </a:lnSpc>
              <a:spcBef>
                <a:spcPct val="20000"/>
              </a:spcBef>
              <a:defRPr/>
            </a:pPr>
            <a:r>
              <a: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or duplicated, or posted to a publicly accessible website, in whole or in part.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ransition>
    <p:zoom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66FFFF"/>
        </a:buClr>
        <a:buSzPct val="75000"/>
        <a:buFont typeface="Monotype Sort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66FFFF"/>
        </a:buClr>
        <a:buSzPct val="125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66FFFF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5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7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emf"/><Relationship Id="rId5" Type="http://schemas.openxmlformats.org/officeDocument/2006/relationships/image" Target="../media/image2.e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9.emf"/><Relationship Id="rId4" Type="http://schemas.openxmlformats.org/officeDocument/2006/relationships/image" Target="../media/image6.emf"/><Relationship Id="rId9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emf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3.emf"/><Relationship Id="rId4" Type="http://schemas.openxmlformats.org/officeDocument/2006/relationships/image" Target="../media/image10.emf"/><Relationship Id="rId9" Type="http://schemas.openxmlformats.org/officeDocument/2006/relationships/oleObject" Target="../embeddings/oleObject12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 descr="C:\Users\John IV\Downloads\978084006233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5446" y="412750"/>
            <a:ext cx="4288644" cy="562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6" name="Group 25"/>
          <p:cNvGrpSpPr/>
          <p:nvPr/>
        </p:nvGrpSpPr>
        <p:grpSpPr>
          <a:xfrm>
            <a:off x="5481875" y="2122566"/>
            <a:ext cx="2594095" cy="1827486"/>
            <a:chOff x="6033407" y="2122566"/>
            <a:chExt cx="2594095" cy="1827486"/>
          </a:xfrm>
        </p:grpSpPr>
        <p:sp>
          <p:nvSpPr>
            <p:cNvPr id="27" name="Rectangle 26"/>
            <p:cNvSpPr/>
            <p:nvPr/>
          </p:nvSpPr>
          <p:spPr bwMode="auto">
            <a:xfrm>
              <a:off x="6035673" y="2672654"/>
              <a:ext cx="2389871" cy="276999"/>
            </a:xfrm>
            <a:prstGeom prst="rect">
              <a:avLst/>
            </a:prstGeom>
            <a:solidFill>
              <a:schemeClr val="accent4">
                <a:lumMod val="10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all" normalizeH="0" dirty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utura Md BT"/>
                </a:rPr>
                <a:t>                           </a:t>
              </a:r>
              <a:r>
                <a:rPr kumimoji="0" lang="en-US" sz="1150" b="1" i="0" u="none" strike="noStrike" cap="all" normalizeH="0" dirty="0" smtClean="0">
                  <a:ln>
                    <a:noFill/>
                  </a:ln>
                  <a:solidFill>
                    <a:schemeClr val="tx1">
                      <a:lumMod val="9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utura Md BT"/>
                </a:rPr>
                <a:t>Slides  by</a:t>
              </a:r>
            </a:p>
          </p:txBody>
        </p:sp>
        <p:grpSp>
          <p:nvGrpSpPr>
            <p:cNvPr id="28" name="Group 27"/>
            <p:cNvGrpSpPr/>
            <p:nvPr/>
          </p:nvGrpSpPr>
          <p:grpSpPr>
            <a:xfrm>
              <a:off x="6035673" y="2122566"/>
              <a:ext cx="2382611" cy="556438"/>
              <a:chOff x="6035673" y="1335314"/>
              <a:chExt cx="2382611" cy="560160"/>
            </a:xfrm>
          </p:grpSpPr>
          <p:sp>
            <p:nvSpPr>
              <p:cNvPr id="42" name="Rectangle 41"/>
              <p:cNvSpPr/>
              <p:nvPr/>
            </p:nvSpPr>
            <p:spPr bwMode="auto">
              <a:xfrm>
                <a:off x="7588248" y="1339036"/>
                <a:ext cx="830036" cy="556438"/>
              </a:xfrm>
              <a:prstGeom prst="rect">
                <a:avLst/>
              </a:prstGeom>
              <a:gradFill flip="none" rotWithShape="1">
                <a:gsLst>
                  <a:gs pos="0">
                    <a:srgbClr val="F4F6EE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sp>
            <p:nvSpPr>
              <p:cNvPr id="43" name="Rectangle 42"/>
              <p:cNvSpPr/>
              <p:nvPr/>
            </p:nvSpPr>
            <p:spPr bwMode="auto">
              <a:xfrm rot="10800000">
                <a:off x="7383461" y="1339036"/>
                <a:ext cx="116851" cy="556438"/>
              </a:xfrm>
              <a:prstGeom prst="rect">
                <a:avLst/>
              </a:prstGeom>
              <a:gradFill flip="none" rotWithShape="1">
                <a:gsLst>
                  <a:gs pos="14000">
                    <a:schemeClr val="tx1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sp>
            <p:nvSpPr>
              <p:cNvPr id="44" name="Rectangle 43"/>
              <p:cNvSpPr/>
              <p:nvPr/>
            </p:nvSpPr>
            <p:spPr bwMode="auto">
              <a:xfrm>
                <a:off x="6035673" y="1339036"/>
                <a:ext cx="1347788" cy="556438"/>
              </a:xfrm>
              <a:prstGeom prst="rect">
                <a:avLst/>
              </a:prstGeom>
              <a:gradFill flip="none" rotWithShape="1">
                <a:gsLst>
                  <a:gs pos="0">
                    <a:srgbClr val="F4F6EE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 bwMode="auto">
              <a:xfrm>
                <a:off x="7492994" y="1339024"/>
                <a:ext cx="116851" cy="556438"/>
              </a:xfrm>
              <a:prstGeom prst="rect">
                <a:avLst/>
              </a:prstGeom>
              <a:gradFill flip="none" rotWithShape="1">
                <a:gsLst>
                  <a:gs pos="14000">
                    <a:schemeClr val="tx1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cxnSp>
            <p:nvCxnSpPr>
              <p:cNvPr id="46" name="Straight Connector 45"/>
              <p:cNvCxnSpPr/>
              <p:nvPr/>
            </p:nvCxnSpPr>
            <p:spPr bwMode="auto">
              <a:xfrm>
                <a:off x="7503786" y="1335314"/>
                <a:ext cx="0" cy="555547"/>
              </a:xfrm>
              <a:prstGeom prst="line">
                <a:avLst/>
              </a:prstGeom>
              <a:ln w="22225">
                <a:solidFill>
                  <a:schemeClr val="tx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</p:grpSp>
        <p:grpSp>
          <p:nvGrpSpPr>
            <p:cNvPr id="29" name="Group 28"/>
            <p:cNvGrpSpPr/>
            <p:nvPr/>
          </p:nvGrpSpPr>
          <p:grpSpPr>
            <a:xfrm>
              <a:off x="6042933" y="2947824"/>
              <a:ext cx="2382611" cy="970744"/>
              <a:chOff x="6035673" y="1335314"/>
              <a:chExt cx="2382611" cy="560160"/>
            </a:xfrm>
          </p:grpSpPr>
          <p:sp>
            <p:nvSpPr>
              <p:cNvPr id="37" name="Rectangle 36"/>
              <p:cNvSpPr/>
              <p:nvPr/>
            </p:nvSpPr>
            <p:spPr bwMode="auto">
              <a:xfrm>
                <a:off x="7588248" y="1339036"/>
                <a:ext cx="830036" cy="556438"/>
              </a:xfrm>
              <a:prstGeom prst="rect">
                <a:avLst/>
              </a:prstGeom>
              <a:gradFill flip="none" rotWithShape="1">
                <a:gsLst>
                  <a:gs pos="0">
                    <a:srgbClr val="F4F6EE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 bwMode="auto">
              <a:xfrm rot="10800000">
                <a:off x="7383461" y="1339036"/>
                <a:ext cx="116851" cy="556438"/>
              </a:xfrm>
              <a:prstGeom prst="rect">
                <a:avLst/>
              </a:prstGeom>
              <a:gradFill flip="none" rotWithShape="1">
                <a:gsLst>
                  <a:gs pos="14000">
                    <a:schemeClr val="tx1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sp>
            <p:nvSpPr>
              <p:cNvPr id="39" name="Rectangle 38"/>
              <p:cNvSpPr/>
              <p:nvPr/>
            </p:nvSpPr>
            <p:spPr bwMode="auto">
              <a:xfrm>
                <a:off x="6035673" y="1339036"/>
                <a:ext cx="1347788" cy="556438"/>
              </a:xfrm>
              <a:prstGeom prst="rect">
                <a:avLst/>
              </a:prstGeom>
              <a:gradFill flip="none" rotWithShape="1">
                <a:gsLst>
                  <a:gs pos="0">
                    <a:srgbClr val="F4F6EE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sp>
            <p:nvSpPr>
              <p:cNvPr id="40" name="Rectangle 39"/>
              <p:cNvSpPr/>
              <p:nvPr/>
            </p:nvSpPr>
            <p:spPr bwMode="auto">
              <a:xfrm>
                <a:off x="7492994" y="1339024"/>
                <a:ext cx="116851" cy="556438"/>
              </a:xfrm>
              <a:prstGeom prst="rect">
                <a:avLst/>
              </a:prstGeom>
              <a:gradFill flip="none" rotWithShape="1">
                <a:gsLst>
                  <a:gs pos="14000">
                    <a:schemeClr val="tx1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cxnSp>
            <p:nvCxnSpPr>
              <p:cNvPr id="41" name="Straight Connector 40"/>
              <p:cNvCxnSpPr/>
              <p:nvPr/>
            </p:nvCxnSpPr>
            <p:spPr bwMode="auto">
              <a:xfrm>
                <a:off x="7503786" y="1335314"/>
                <a:ext cx="0" cy="555547"/>
              </a:xfrm>
              <a:prstGeom prst="line">
                <a:avLst/>
              </a:prstGeom>
              <a:ln w="22225">
                <a:solidFill>
                  <a:schemeClr val="tx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</p:grpSp>
        <p:sp>
          <p:nvSpPr>
            <p:cNvPr id="30" name="Rectangle 29"/>
            <p:cNvSpPr/>
            <p:nvPr/>
          </p:nvSpPr>
          <p:spPr bwMode="auto">
            <a:xfrm>
              <a:off x="6033407" y="2949371"/>
              <a:ext cx="1468113" cy="969197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95000"/>
                    <a:alpha val="60000"/>
                  </a:schemeClr>
                </a:gs>
                <a:gs pos="0">
                  <a:schemeClr val="accent6">
                    <a:lumMod val="60000"/>
                    <a:lumOff val="40000"/>
                  </a:schemeClr>
                </a:gs>
                <a:gs pos="15000">
                  <a:srgbClr val="562F81">
                    <a:alpha val="88000"/>
                  </a:srgbClr>
                </a:gs>
              </a:gsLst>
              <a:lin ang="10800000" scaled="1"/>
              <a:tileRect/>
            </a:gra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172510" y="2690733"/>
              <a:ext cx="223138" cy="12593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endParaRPr lang="en-US" sz="1200" b="1" dirty="0" smtClean="0">
                <a:effectLst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 rot="10800000">
              <a:off x="7501520" y="2946948"/>
              <a:ext cx="1003836" cy="971620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95000"/>
                    <a:alpha val="60000"/>
                  </a:schemeClr>
                </a:gs>
                <a:gs pos="0">
                  <a:schemeClr val="accent6">
                    <a:lumMod val="60000"/>
                    <a:lumOff val="40000"/>
                  </a:schemeClr>
                </a:gs>
                <a:gs pos="15000">
                  <a:srgbClr val="562F81">
                    <a:alpha val="88000"/>
                  </a:srgbClr>
                </a:gs>
              </a:gsLst>
              <a:lin ang="10800000" scaled="1"/>
              <a:tileRect/>
            </a:gra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endParaRPr>
            </a:p>
          </p:txBody>
        </p:sp>
        <p:cxnSp>
          <p:nvCxnSpPr>
            <p:cNvPr id="33" name="Straight Connector 32"/>
            <p:cNvCxnSpPr/>
            <p:nvPr/>
          </p:nvCxnSpPr>
          <p:spPr bwMode="auto">
            <a:xfrm flipH="1">
              <a:off x="7485889" y="2894222"/>
              <a:ext cx="7474" cy="1021849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bg2">
                  <a:alpha val="84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4" name="Rectangle 33"/>
            <p:cNvSpPr/>
            <p:nvPr/>
          </p:nvSpPr>
          <p:spPr bwMode="auto">
            <a:xfrm>
              <a:off x="7406277" y="2870056"/>
              <a:ext cx="180066" cy="1049024"/>
            </a:xfrm>
            <a:prstGeom prst="rect">
              <a:avLst/>
            </a:prstGeom>
            <a:solidFill>
              <a:srgbClr val="1F103B">
                <a:alpha val="56863"/>
              </a:srgb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8418284" y="2126262"/>
              <a:ext cx="209218" cy="1792818"/>
            </a:xfrm>
            <a:prstGeom prst="rect">
              <a:avLst/>
            </a:prstGeom>
            <a:gradFill flip="none" rotWithShape="1">
              <a:gsLst>
                <a:gs pos="0">
                  <a:srgbClr val="432B6F"/>
                </a:gs>
                <a:gs pos="50000">
                  <a:srgbClr val="432B6F">
                    <a:shade val="67500"/>
                    <a:satMod val="115000"/>
                  </a:srgbClr>
                </a:gs>
                <a:gs pos="100000">
                  <a:srgbClr val="432B6F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endParaRPr>
            </a:p>
          </p:txBody>
        </p:sp>
        <p:sp>
          <p:nvSpPr>
            <p:cNvPr id="36" name="AutoShape 35"/>
            <p:cNvSpPr>
              <a:spLocks noChangeArrowheads="1"/>
            </p:cNvSpPr>
            <p:nvPr/>
          </p:nvSpPr>
          <p:spPr bwMode="auto">
            <a:xfrm>
              <a:off x="6194630" y="2929145"/>
              <a:ext cx="2182018" cy="868323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36699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2700" dir="10800000" algn="ctr" rotWithShape="0">
                      <a:srgbClr val="F9DFB5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r"/>
              <a:endParaRPr lang="en-US" sz="600" dirty="0">
                <a:solidFill>
                  <a:srgbClr val="FFFFFF"/>
                </a:solidFill>
                <a:effectLst/>
                <a:latin typeface="Futura Md BT" pitchFamily="34" charset="0"/>
              </a:endParaRPr>
            </a:p>
            <a:p>
              <a:pPr algn="r"/>
              <a:r>
                <a:rPr lang="en-US" sz="2000" b="1" dirty="0" smtClean="0">
                  <a:solidFill>
                    <a:schemeClr val="tx1">
                      <a:lumMod val="95000"/>
                    </a:schemeClr>
                  </a:solidFill>
                  <a:effectLst/>
                  <a:latin typeface="Futura Md BT" pitchFamily="34" charset="0"/>
                </a:rPr>
                <a:t>John </a:t>
              </a:r>
              <a:r>
                <a:rPr lang="en-US" sz="2000" b="1" dirty="0" err="1" smtClean="0">
                  <a:solidFill>
                    <a:schemeClr val="tx1">
                      <a:lumMod val="95000"/>
                    </a:schemeClr>
                  </a:solidFill>
                  <a:effectLst/>
                  <a:latin typeface="Futura Md BT" pitchFamily="34" charset="0"/>
                </a:rPr>
                <a:t>Loucks</a:t>
              </a:r>
              <a:endParaRPr lang="en-US" sz="2000" b="1" dirty="0">
                <a:solidFill>
                  <a:schemeClr val="tx1">
                    <a:lumMod val="95000"/>
                  </a:schemeClr>
                </a:solidFill>
                <a:effectLst/>
                <a:latin typeface="Futura Md BT" pitchFamily="34" charset="0"/>
              </a:endParaRPr>
            </a:p>
            <a:p>
              <a:pPr algn="r"/>
              <a:endParaRPr lang="en-US" sz="400" dirty="0">
                <a:solidFill>
                  <a:schemeClr val="tx1">
                    <a:lumMod val="95000"/>
                  </a:schemeClr>
                </a:solidFill>
                <a:effectLst/>
                <a:latin typeface="Futura Md BT" pitchFamily="34" charset="0"/>
              </a:endParaRPr>
            </a:p>
            <a:p>
              <a:pPr algn="r"/>
              <a:r>
                <a:rPr lang="en-US" sz="1400" b="1" dirty="0">
                  <a:solidFill>
                    <a:schemeClr val="tx1">
                      <a:lumMod val="95000"/>
                    </a:schemeClr>
                  </a:solidFill>
                  <a:effectLst/>
                  <a:latin typeface="Futura Md BT" pitchFamily="34" charset="0"/>
                </a:rPr>
                <a:t>St. </a:t>
              </a:r>
              <a:r>
                <a:rPr lang="en-US" sz="1400" b="1" dirty="0" smtClean="0">
                  <a:solidFill>
                    <a:schemeClr val="tx1">
                      <a:lumMod val="95000"/>
                    </a:schemeClr>
                  </a:solidFill>
                  <a:effectLst/>
                  <a:latin typeface="Futura Md BT" pitchFamily="34" charset="0"/>
                </a:rPr>
                <a:t>Edward’s Univ.</a:t>
              </a:r>
              <a:endParaRPr lang="en-US" sz="1400" b="1" dirty="0">
                <a:solidFill>
                  <a:schemeClr val="tx1">
                    <a:lumMod val="95000"/>
                  </a:schemeClr>
                </a:solidFill>
                <a:effectLst/>
                <a:latin typeface="Futura Md BT" pitchFamily="34" charset="0"/>
              </a:endParaRP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69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Linear Trend </a:t>
            </a:r>
            <a:r>
              <a:rPr lang="en-US" sz="28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Projection</a:t>
            </a:r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 bwMode="auto">
          <a:xfrm>
            <a:off x="844320" y="1596572"/>
            <a:ext cx="6686550" cy="4714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FFFF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FFFF"/>
              </a:buClr>
              <a:buSzPct val="125000"/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FFFF"/>
              </a:buClr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SzPct val="150000"/>
              <a:buFont typeface="Arial" pitchFamily="34" charset="0"/>
              <a:buChar char="•"/>
            </a:pPr>
            <a:r>
              <a:rPr lang="en-US" dirty="0" smtClean="0">
                <a:solidFill>
                  <a:srgbClr val="66FFFF"/>
                </a:solidFill>
              </a:rPr>
              <a:t>Three-Month Weighted Moving Average</a:t>
            </a:r>
            <a:endParaRPr lang="en-US" dirty="0"/>
          </a:p>
        </p:txBody>
      </p:sp>
      <p:sp>
        <p:nvSpPr>
          <p:cNvPr id="32" name="Text Box 70"/>
          <p:cNvSpPr txBox="1">
            <a:spLocks noChangeArrowheads="1"/>
          </p:cNvSpPr>
          <p:nvPr/>
        </p:nvSpPr>
        <p:spPr bwMode="auto">
          <a:xfrm>
            <a:off x="2750907" y="5097010"/>
            <a:ext cx="4519186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F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10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=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422.27 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(from earlier slide)</a:t>
            </a:r>
          </a:p>
        </p:txBody>
      </p:sp>
      <p:sp>
        <p:nvSpPr>
          <p:cNvPr id="33" name="Rectangle 71"/>
          <p:cNvSpPr>
            <a:spLocks noChangeArrowheads="1"/>
          </p:cNvSpPr>
          <p:nvPr/>
        </p:nvSpPr>
        <p:spPr bwMode="auto">
          <a:xfrm>
            <a:off x="844320" y="4625522"/>
            <a:ext cx="6115050" cy="490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150000"/>
              <a:buFont typeface="Arial" pitchFamily="34" charset="0"/>
              <a:buChar char="•"/>
            </a:pPr>
            <a:r>
              <a:rPr lang="en-US" sz="24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Trend Projection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7" name="Text Box 72"/>
          <p:cNvSpPr txBox="1">
            <a:spLocks noChangeArrowheads="1"/>
          </p:cNvSpPr>
          <p:nvPr/>
        </p:nvSpPr>
        <p:spPr bwMode="auto">
          <a:xfrm>
            <a:off x="2750907" y="3268210"/>
            <a:ext cx="5080000" cy="13335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F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10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= .1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Y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Sep.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+ .3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Y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Oct.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+ .6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Y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Nov.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</a:t>
            </a: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 = .1(399) + .3(412) + .6(408)           </a:t>
            </a: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 =  408.3</a:t>
            </a:r>
          </a:p>
        </p:txBody>
      </p:sp>
      <p:sp>
        <p:nvSpPr>
          <p:cNvPr id="38" name="Text Box 73"/>
          <p:cNvSpPr txBox="1">
            <a:spLocks noChangeArrowheads="1"/>
          </p:cNvSpPr>
          <p:nvPr/>
        </p:nvSpPr>
        <p:spPr bwMode="auto">
          <a:xfrm>
            <a:off x="1239607" y="2068060"/>
            <a:ext cx="7124700" cy="11874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The forecast for December will be the weighted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average of the preceding three months:  September,</a:t>
            </a:r>
          </a:p>
          <a:p>
            <a:pPr algn="l"/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October, and November.</a:t>
            </a:r>
          </a:p>
        </p:txBody>
      </p:sp>
      <p:grpSp>
        <p:nvGrpSpPr>
          <p:cNvPr id="39" name="Group 76"/>
          <p:cNvGrpSpPr>
            <a:grpSpLocks/>
          </p:cNvGrpSpPr>
          <p:nvPr/>
        </p:nvGrpSpPr>
        <p:grpSpPr bwMode="auto">
          <a:xfrm>
            <a:off x="3585932" y="4568372"/>
            <a:ext cx="781050" cy="57150"/>
            <a:chOff x="1608" y="3480"/>
            <a:chExt cx="552" cy="36"/>
          </a:xfrm>
        </p:grpSpPr>
        <p:sp>
          <p:nvSpPr>
            <p:cNvPr id="40" name="Line 74"/>
            <p:cNvSpPr>
              <a:spLocks noChangeShapeType="1"/>
            </p:cNvSpPr>
            <p:nvPr/>
          </p:nvSpPr>
          <p:spPr bwMode="auto">
            <a:xfrm>
              <a:off x="1608" y="3480"/>
              <a:ext cx="552" cy="0"/>
            </a:xfrm>
            <a:prstGeom prst="line">
              <a:avLst/>
            </a:prstGeom>
            <a:noFill/>
            <a:ln w="12700">
              <a:solidFill>
                <a:srgbClr val="66FFFF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75"/>
            <p:cNvSpPr>
              <a:spLocks noChangeShapeType="1"/>
            </p:cNvSpPr>
            <p:nvPr/>
          </p:nvSpPr>
          <p:spPr bwMode="auto">
            <a:xfrm>
              <a:off x="1608" y="3516"/>
              <a:ext cx="552" cy="0"/>
            </a:xfrm>
            <a:prstGeom prst="line">
              <a:avLst/>
            </a:prstGeom>
            <a:noFill/>
            <a:ln w="12700">
              <a:solidFill>
                <a:srgbClr val="66FFFF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2" name="Group 77"/>
          <p:cNvGrpSpPr>
            <a:grpSpLocks/>
          </p:cNvGrpSpPr>
          <p:nvPr/>
        </p:nvGrpSpPr>
        <p:grpSpPr bwMode="auto">
          <a:xfrm>
            <a:off x="3643082" y="5520872"/>
            <a:ext cx="781050" cy="57150"/>
            <a:chOff x="1608" y="3480"/>
            <a:chExt cx="552" cy="36"/>
          </a:xfrm>
        </p:grpSpPr>
        <p:sp>
          <p:nvSpPr>
            <p:cNvPr id="43" name="Line 78"/>
            <p:cNvSpPr>
              <a:spLocks noChangeShapeType="1"/>
            </p:cNvSpPr>
            <p:nvPr/>
          </p:nvSpPr>
          <p:spPr bwMode="auto">
            <a:xfrm>
              <a:off x="1608" y="3480"/>
              <a:ext cx="552" cy="0"/>
            </a:xfrm>
            <a:prstGeom prst="line">
              <a:avLst/>
            </a:prstGeom>
            <a:noFill/>
            <a:ln w="12700">
              <a:solidFill>
                <a:srgbClr val="66FFFF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79"/>
            <p:cNvSpPr>
              <a:spLocks noChangeShapeType="1"/>
            </p:cNvSpPr>
            <p:nvPr/>
          </p:nvSpPr>
          <p:spPr bwMode="auto">
            <a:xfrm>
              <a:off x="1608" y="3516"/>
              <a:ext cx="552" cy="0"/>
            </a:xfrm>
            <a:prstGeom prst="line">
              <a:avLst/>
            </a:prstGeom>
            <a:noFill/>
            <a:ln w="12700">
              <a:solidFill>
                <a:srgbClr val="66FFFF"/>
              </a:solidFill>
              <a:round/>
              <a:headEnd type="none" w="sm" len="sm"/>
              <a:tailEnd type="none" w="sm" len="sm"/>
            </a:ln>
            <a:effectLst>
              <a:outerShdw dist="17961" dir="2700000" algn="ctr" rotWithShape="0">
                <a:srgbClr val="000000"/>
              </a:outerShdw>
            </a:effec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5" name="Rectangle 8"/>
          <p:cNvSpPr>
            <a:spLocks noChangeArrowheads="1"/>
          </p:cNvSpPr>
          <p:nvPr/>
        </p:nvSpPr>
        <p:spPr bwMode="auto">
          <a:xfrm>
            <a:off x="520700" y="1084263"/>
            <a:ext cx="5643563" cy="433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150000"/>
              <a:buFont typeface="Wingdings" pitchFamily="2" charset="2"/>
              <a:buChar char="§"/>
            </a:pPr>
            <a:r>
              <a:rPr lang="en-US" sz="24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Example:  Auger’s Plumbing Service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Linear Trend </a:t>
            </a:r>
            <a:r>
              <a:rPr lang="en-US" sz="28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Projection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857020" y="2063750"/>
            <a:ext cx="7905750" cy="2338388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FFFF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FFFF"/>
              </a:buClr>
              <a:buSzPct val="125000"/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FFFF"/>
              </a:buClr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Monotype Sorts" pitchFamily="2" charset="2"/>
              <a:buNone/>
            </a:pPr>
            <a:r>
              <a:rPr lang="en-US" smtClean="0"/>
              <a:t>		Due to the positive trend component in the time series, the trend projection produced a forecast that is more in line with the trend that exists.  The weighted moving average, even with heavy (.6) weight placed on the current period, produced a forecast that is lagging behind the changing data. </a:t>
            </a:r>
            <a:endParaRPr lang="en-US" dirty="0"/>
          </a:p>
        </p:txBody>
      </p:sp>
      <p:sp>
        <p:nvSpPr>
          <p:cNvPr id="8" name="Rectangle 63"/>
          <p:cNvSpPr>
            <a:spLocks noChangeArrowheads="1"/>
          </p:cNvSpPr>
          <p:nvPr/>
        </p:nvSpPr>
        <p:spPr bwMode="auto">
          <a:xfrm>
            <a:off x="857020" y="1587500"/>
            <a:ext cx="5619750" cy="452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150000"/>
              <a:buFont typeface="Arial" pitchFamily="34" charset="0"/>
              <a:buChar char="•"/>
            </a:pPr>
            <a:r>
              <a:rPr lang="en-US" sz="24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Conclusion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20700" y="1084263"/>
            <a:ext cx="5643563" cy="433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150000"/>
              <a:buFont typeface="Wingdings" pitchFamily="2" charset="2"/>
              <a:buChar char="§"/>
            </a:pPr>
            <a:r>
              <a:rPr lang="en-US" sz="24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Example:  Auger’s Plumbing Service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6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Seasonality without Trend</a:t>
            </a:r>
            <a:endParaRPr lang="en-US" sz="2800" dirty="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700088" y="1106488"/>
            <a:ext cx="7862887" cy="7556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150000"/>
              <a:buFont typeface="Wingdings" pitchFamily="2" charset="2"/>
              <a:buChar char="§"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To the extent that seasonality exists, we need to incorporate it into our forecasting models to ensure accurate forecasts.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707348" y="2211829"/>
            <a:ext cx="7704137" cy="7556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150000"/>
              <a:buFont typeface="Wingdings" pitchFamily="2" charset="2"/>
              <a:buChar char="§"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We will first look at the case of a seasonal time series with no trend and then discuss how to model seasonality with trend.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6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Seasonality without Trend</a:t>
            </a:r>
            <a:endParaRPr lang="en-US" sz="2800" dirty="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7027499"/>
              </p:ext>
            </p:extLst>
          </p:nvPr>
        </p:nvGraphicFramePr>
        <p:xfrm>
          <a:off x="1771650" y="1663700"/>
          <a:ext cx="584835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55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Year</a:t>
                      </a:r>
                      <a:endParaRPr lang="en-US" u="sng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Quarter 1</a:t>
                      </a:r>
                      <a:endParaRPr lang="en-US" u="sng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Quarter 2</a:t>
                      </a:r>
                      <a:endParaRPr lang="en-US" u="sng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Quarter</a:t>
                      </a:r>
                      <a:r>
                        <a:rPr lang="en-US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3</a:t>
                      </a:r>
                      <a:endParaRPr lang="en-US" u="sng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Quarter 4</a:t>
                      </a:r>
                      <a:endParaRPr lang="en-US" u="sng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125</a:t>
                      </a:r>
                      <a:endParaRPr lang="en-US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153</a:t>
                      </a:r>
                      <a:endParaRPr lang="en-US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106</a:t>
                      </a:r>
                      <a:endParaRPr lang="en-US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88</a:t>
                      </a:r>
                      <a:endParaRPr lang="en-US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118</a:t>
                      </a:r>
                      <a:endParaRPr lang="en-US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161</a:t>
                      </a:r>
                      <a:endParaRPr lang="en-US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133</a:t>
                      </a:r>
                      <a:endParaRPr lang="en-US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102</a:t>
                      </a:r>
                      <a:endParaRPr lang="en-US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138</a:t>
                      </a:r>
                      <a:endParaRPr lang="en-US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144</a:t>
                      </a:r>
                      <a:endParaRPr lang="en-US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113</a:t>
                      </a:r>
                      <a:endParaRPr lang="en-US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80</a:t>
                      </a:r>
                      <a:endParaRPr lang="en-US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109</a:t>
                      </a:r>
                      <a:endParaRPr lang="en-US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137</a:t>
                      </a:r>
                      <a:endParaRPr lang="en-US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125</a:t>
                      </a:r>
                      <a:endParaRPr lang="en-US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109</a:t>
                      </a:r>
                      <a:endParaRPr lang="en-US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130</a:t>
                      </a:r>
                      <a:endParaRPr lang="en-US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165</a:t>
                      </a:r>
                      <a:endParaRPr lang="en-US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128</a:t>
                      </a:r>
                      <a:endParaRPr lang="en-US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96</a:t>
                      </a:r>
                      <a:endParaRPr lang="en-US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166"/>
          <p:cNvSpPr>
            <a:spLocks noChangeArrowheads="1"/>
          </p:cNvSpPr>
          <p:nvPr/>
        </p:nvSpPr>
        <p:spPr bwMode="auto">
          <a:xfrm>
            <a:off x="698501" y="1077913"/>
            <a:ext cx="6248400" cy="4683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150000"/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Example:  Umbrella Sales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707348" y="4097779"/>
            <a:ext cx="7704137" cy="7556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150000"/>
              <a:buFont typeface="Wingdings" pitchFamily="2" charset="2"/>
              <a:buChar char="§"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Sometimes it is difficult to identify patterns in a time series presented in a table.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707348" y="4935979"/>
            <a:ext cx="7704137" cy="7556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150000"/>
              <a:buFont typeface="Wingdings" pitchFamily="2" charset="2"/>
              <a:buChar char="§"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Plotting the time series can be very informative.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6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Seasonality without Trend</a:t>
            </a:r>
            <a:endParaRPr lang="en-US" sz="2800" dirty="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pic>
        <p:nvPicPr>
          <p:cNvPr id="4" name="Picture 3" descr="Seasonal Time Series Plot00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3332" y="2137029"/>
            <a:ext cx="6117336" cy="3707892"/>
          </a:xfrm>
          <a:prstGeom prst="rect">
            <a:avLst/>
          </a:prstGeom>
        </p:spPr>
      </p:pic>
      <p:sp>
        <p:nvSpPr>
          <p:cNvPr id="5" name="Rectangle 166"/>
          <p:cNvSpPr>
            <a:spLocks noChangeArrowheads="1"/>
          </p:cNvSpPr>
          <p:nvPr/>
        </p:nvSpPr>
        <p:spPr bwMode="auto">
          <a:xfrm>
            <a:off x="1016001" y="1535113"/>
            <a:ext cx="6502400" cy="4683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150000"/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Time Series Plot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6" name="Rectangle 166"/>
          <p:cNvSpPr>
            <a:spLocks noChangeArrowheads="1"/>
          </p:cNvSpPr>
          <p:nvPr/>
        </p:nvSpPr>
        <p:spPr bwMode="auto">
          <a:xfrm>
            <a:off x="698501" y="1077913"/>
            <a:ext cx="6248400" cy="4683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150000"/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Example:  Umbrella Sales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6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Seasonality without Trend</a:t>
            </a:r>
            <a:endParaRPr lang="en-US" sz="2800" dirty="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1004888" y="1576388"/>
            <a:ext cx="7862887" cy="7556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150000"/>
              <a:buFont typeface="Arial" pitchFamily="34" charset="0"/>
              <a:buChar char="•"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The time series plot does not indicate any long-term trend in sales.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1012148" y="2434078"/>
            <a:ext cx="7704137" cy="24935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150000"/>
              <a:buFont typeface="Arial" pitchFamily="34" charset="0"/>
              <a:buChar char="•"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However, close inspection of the plot does reveal a seasonal pattern.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012148" y="3224654"/>
            <a:ext cx="7704137" cy="7556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150000"/>
              <a:buFont typeface="Wingdings" pitchFamily="2" charset="2"/>
              <a:buChar char="§"/>
            </a:pP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164548" y="2796028"/>
            <a:ext cx="7704137" cy="204584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150000"/>
              <a:buFont typeface="Wingdings" pitchFamily="2" charset="2"/>
              <a:buChar char="§"/>
            </a:pPr>
            <a:endParaRPr lang="en-US" sz="2400" dirty="0" smtClean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  <a:p>
            <a:pPr marL="800100" lvl="1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125000"/>
              <a:buFont typeface="Wingdings" pitchFamily="2" charset="2"/>
              <a:buChar char="§"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The first and third quarters have moderate sales,</a:t>
            </a:r>
          </a:p>
          <a:p>
            <a:pPr marL="800100" lvl="1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125000"/>
              <a:buFont typeface="Wingdings" pitchFamily="2" charset="2"/>
              <a:buChar char="§"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the second quarter the highest sales, and</a:t>
            </a:r>
          </a:p>
          <a:p>
            <a:pPr marL="800100" lvl="1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125000"/>
              <a:buFont typeface="Wingdings" pitchFamily="2" charset="2"/>
              <a:buChar char="§"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the fourth quarter tends to be the lowest quarter in terms of sales.</a:t>
            </a: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150000"/>
              <a:buFont typeface="Wingdings" pitchFamily="2" charset="2"/>
              <a:buChar char="§"/>
            </a:pP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7" name="Rectangle 166"/>
          <p:cNvSpPr>
            <a:spLocks noChangeArrowheads="1"/>
          </p:cNvSpPr>
          <p:nvPr/>
        </p:nvSpPr>
        <p:spPr bwMode="auto">
          <a:xfrm>
            <a:off x="698501" y="1077913"/>
            <a:ext cx="6248400" cy="4683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150000"/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Example:  Umbrella Sales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6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Seasonality without Trend</a:t>
            </a:r>
            <a:endParaRPr lang="en-US" sz="2800" dirty="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94648" y="1110104"/>
            <a:ext cx="7704137" cy="5123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150000"/>
              <a:buFont typeface="Wingdings" pitchFamily="2" charset="2"/>
              <a:buChar char="§"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We will treat the season as a categorical variable.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694648" y="1900679"/>
            <a:ext cx="7704137" cy="7556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150000"/>
              <a:buFont typeface="Wingdings" pitchFamily="2" charset="2"/>
              <a:buChar char="§"/>
            </a:pP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694648" y="1633979"/>
            <a:ext cx="7704137" cy="5123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150000"/>
              <a:buFont typeface="Wingdings" pitchFamily="2" charset="2"/>
              <a:buChar char="§"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Recall that when a categorical variable has </a:t>
            </a: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k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levels,     </a:t>
            </a: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k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– 1 dummy variables are required.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694648" y="2691254"/>
            <a:ext cx="7704137" cy="7556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150000"/>
              <a:buFont typeface="Wingdings" pitchFamily="2" charset="2"/>
              <a:buChar char="§"/>
            </a:pP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694648" y="2424554"/>
            <a:ext cx="7704137" cy="232207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150000"/>
              <a:buFont typeface="Wingdings" pitchFamily="2" charset="2"/>
              <a:buChar char="§"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If there are four seasons, we need three dummy variables.</a:t>
            </a:r>
          </a:p>
          <a:p>
            <a:pPr marL="800100" lvl="1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125000"/>
              <a:buFont typeface="Wingdings" pitchFamily="2" charset="2"/>
              <a:buChar char="§"/>
            </a:pP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Qtr1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= 1 if Quarter 1, 0 otherwise</a:t>
            </a:r>
          </a:p>
          <a:p>
            <a:pPr marL="800100" lvl="1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125000"/>
              <a:buFont typeface="Wingdings" pitchFamily="2" charset="2"/>
              <a:buChar char="§"/>
            </a:pP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Qtr2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= 1 if Quarter 2, 0 otherwise</a:t>
            </a:r>
          </a:p>
          <a:p>
            <a:pPr marL="800100" lvl="1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125000"/>
              <a:buFont typeface="Wingdings" pitchFamily="2" charset="2"/>
              <a:buChar char="§"/>
            </a:pP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Qtr3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= 1 if Quarter 3, 0 otherwise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5"/>
          <p:cNvSpPr>
            <a:spLocks noChangeArrowheads="1"/>
          </p:cNvSpPr>
          <p:nvPr/>
        </p:nvSpPr>
        <p:spPr bwMode="auto">
          <a:xfrm>
            <a:off x="7996238" y="4097778"/>
            <a:ext cx="796247" cy="1842647"/>
          </a:xfrm>
          <a:prstGeom prst="rect">
            <a:avLst/>
          </a:prstGeom>
          <a:gradFill flip="none" rotWithShape="1">
            <a:gsLst>
              <a:gs pos="0">
                <a:srgbClr val="00547E">
                  <a:shade val="30000"/>
                  <a:satMod val="115000"/>
                </a:srgbClr>
              </a:gs>
              <a:gs pos="50000">
                <a:srgbClr val="00547E">
                  <a:shade val="67500"/>
                  <a:satMod val="115000"/>
                </a:srgbClr>
              </a:gs>
              <a:gs pos="100000">
                <a:srgbClr val="00547E">
                  <a:shade val="100000"/>
                  <a:satMod val="115000"/>
                </a:srgbClr>
              </a:gs>
            </a:gsLst>
            <a:lin ang="16200000" scaled="1"/>
            <a:tileRect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ectangle 66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Seasonality without Trend</a:t>
            </a:r>
            <a:endParaRPr lang="en-US" sz="2800" dirty="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1017588" y="1576388"/>
            <a:ext cx="7862887" cy="5318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150000"/>
              <a:buFont typeface="Arial" pitchFamily="34" charset="0"/>
              <a:buChar char="•"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General Form of the Equation is: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1024848" y="2748404"/>
            <a:ext cx="7704137" cy="5123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150000"/>
              <a:buFont typeface="Arial" pitchFamily="34" charset="0"/>
              <a:buChar char="•"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Optimal Model is: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024848" y="3872354"/>
            <a:ext cx="7704137" cy="7556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1024848" y="3834254"/>
            <a:ext cx="7704137" cy="216967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150000"/>
              <a:buFont typeface="Arial" pitchFamily="34" charset="0"/>
              <a:buChar char="•"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The forecasts of quarterly sales in year 6 are:</a:t>
            </a:r>
          </a:p>
          <a:p>
            <a:pPr marL="800100" lvl="1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125000"/>
              <a:buFont typeface="Wingdings" pitchFamily="2" charset="2"/>
              <a:buChar char="§"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Quarter 1: Sales = 95 + 29(1) + 57(0) + 26(0) =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124</a:t>
            </a:r>
          </a:p>
          <a:p>
            <a:pPr marL="800100" lvl="1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125000"/>
              <a:buFont typeface="Wingdings" pitchFamily="2" charset="2"/>
              <a:buChar char="§"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Quarter 2: Sales = 95 + 29(0) + 57(1) + 26(0) =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152</a:t>
            </a:r>
          </a:p>
          <a:p>
            <a:pPr marL="800100" lvl="1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125000"/>
              <a:buFont typeface="Wingdings" pitchFamily="2" charset="2"/>
              <a:buChar char="§"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Quarter 3: Sales = 95 + 29(0) + 57(0) + 26(1) =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121</a:t>
            </a:r>
          </a:p>
          <a:p>
            <a:pPr marL="800100" lvl="1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125000"/>
              <a:buFont typeface="Wingdings" pitchFamily="2" charset="2"/>
              <a:buChar char="§"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Quarter 4: Sales = 95 + 29(0) + 57(0) + 26(0)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=   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95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0931011"/>
              </p:ext>
            </p:extLst>
          </p:nvPr>
        </p:nvGraphicFramePr>
        <p:xfrm>
          <a:off x="2135188" y="2081213"/>
          <a:ext cx="5451475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32" name="Equation" r:id="rId3" imgW="2628720" imgH="228600" progId="Equation.DSMT4">
                  <p:embed/>
                </p:oleObj>
              </mc:Choice>
              <mc:Fallback>
                <p:oleObj name="Equation" r:id="rId3" imgW="262872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5188" y="2081213"/>
                        <a:ext cx="5451475" cy="474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070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2604227"/>
              </p:ext>
            </p:extLst>
          </p:nvPr>
        </p:nvGraphicFramePr>
        <p:xfrm>
          <a:off x="1412875" y="3282950"/>
          <a:ext cx="6919913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0733" name="Equation" r:id="rId5" imgW="3429000" imgH="228600" progId="Equation.DSMT4">
                  <p:embed/>
                </p:oleObj>
              </mc:Choice>
              <mc:Fallback>
                <p:oleObj name="Equation" r:id="rId5" imgW="342900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2875" y="3282950"/>
                        <a:ext cx="6919913" cy="461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66"/>
          <p:cNvSpPr>
            <a:spLocks noChangeArrowheads="1"/>
          </p:cNvSpPr>
          <p:nvPr/>
        </p:nvSpPr>
        <p:spPr bwMode="auto">
          <a:xfrm>
            <a:off x="698501" y="1077913"/>
            <a:ext cx="6248400" cy="4683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150000"/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Example:  Umbrella Sales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6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Seasonality without Trend</a:t>
            </a:r>
            <a:endParaRPr lang="en-US" sz="2800" dirty="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963739"/>
              </p:ext>
            </p:extLst>
          </p:nvPr>
        </p:nvGraphicFramePr>
        <p:xfrm>
          <a:off x="1771650" y="1661284"/>
          <a:ext cx="614045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5850"/>
                <a:gridCol w="1244600"/>
                <a:gridCol w="1244600"/>
                <a:gridCol w="1282700"/>
                <a:gridCol w="12827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Year</a:t>
                      </a:r>
                      <a:endParaRPr lang="en-US" u="sng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Quarter 1</a:t>
                      </a:r>
                      <a:endParaRPr lang="en-US" u="sng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Quarter 2</a:t>
                      </a:r>
                      <a:endParaRPr lang="en-US" u="sng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Quarter</a:t>
                      </a:r>
                      <a:r>
                        <a:rPr lang="en-US" u="sng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3</a:t>
                      </a:r>
                      <a:endParaRPr lang="en-US" u="sng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u="sng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Quarter 4</a:t>
                      </a:r>
                      <a:endParaRPr lang="en-US" u="sng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125</a:t>
                      </a:r>
                      <a:endParaRPr lang="en-US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153</a:t>
                      </a:r>
                      <a:endParaRPr lang="en-US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106</a:t>
                      </a:r>
                      <a:endParaRPr lang="en-US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88</a:t>
                      </a:r>
                      <a:endParaRPr lang="en-US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118</a:t>
                      </a:r>
                      <a:endParaRPr lang="en-US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161</a:t>
                      </a:r>
                      <a:endParaRPr lang="en-US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133</a:t>
                      </a:r>
                      <a:endParaRPr lang="en-US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102</a:t>
                      </a:r>
                      <a:endParaRPr lang="en-US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138</a:t>
                      </a:r>
                      <a:endParaRPr lang="en-US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144</a:t>
                      </a:r>
                      <a:endParaRPr lang="en-US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113</a:t>
                      </a:r>
                      <a:endParaRPr lang="en-US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80</a:t>
                      </a:r>
                      <a:endParaRPr lang="en-US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109</a:t>
                      </a:r>
                      <a:endParaRPr lang="en-US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137</a:t>
                      </a:r>
                      <a:endParaRPr lang="en-US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125</a:t>
                      </a:r>
                      <a:endParaRPr lang="en-US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109</a:t>
                      </a:r>
                      <a:endParaRPr lang="en-US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130</a:t>
                      </a:r>
                      <a:endParaRPr lang="en-US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165</a:t>
                      </a:r>
                      <a:endParaRPr lang="en-US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128</a:t>
                      </a:r>
                      <a:endParaRPr lang="en-US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96</a:t>
                      </a:r>
                      <a:endParaRPr lang="en-US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3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Average</a:t>
                      </a:r>
                      <a:endParaRPr lang="en-US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124</a:t>
                      </a:r>
                      <a:endParaRPr lang="en-US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152</a:t>
                      </a:r>
                      <a:endParaRPr lang="en-US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121</a:t>
                      </a:r>
                      <a:endParaRPr lang="en-US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95</a:t>
                      </a:r>
                      <a:endParaRPr lang="en-US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tx1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166"/>
          <p:cNvSpPr>
            <a:spLocks noChangeArrowheads="1"/>
          </p:cNvSpPr>
          <p:nvPr/>
        </p:nvSpPr>
        <p:spPr bwMode="auto">
          <a:xfrm>
            <a:off x="698501" y="1077913"/>
            <a:ext cx="6248400" cy="4683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150000"/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Example:  Umbrella Sales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707348" y="4440679"/>
            <a:ext cx="7704137" cy="7556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150000"/>
              <a:buFont typeface="Wingdings" pitchFamily="2" charset="2"/>
              <a:buChar char="§"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We could have obtained the quarterly forecasts for next year by simply computing the average number of umbrellas sold in each quarter.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6"/>
          <p:cNvSpPr>
            <a:spLocks noChangeArrowheads="1"/>
          </p:cNvSpPr>
          <p:nvPr/>
        </p:nvSpPr>
        <p:spPr bwMode="auto">
          <a:xfrm>
            <a:off x="638175" y="50800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Seasonality and Trend</a:t>
            </a:r>
            <a:endParaRPr lang="en-US" sz="2800" dirty="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700088" y="1106488"/>
            <a:ext cx="7862887" cy="7556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150000"/>
              <a:buFont typeface="Wingdings" pitchFamily="2" charset="2"/>
              <a:buChar char="§"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We will now extend the curve-fitting approach to include situations where the time series contains both a seasonal effect and a linear trend.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707348" y="2278504"/>
            <a:ext cx="7903252" cy="5123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150000"/>
              <a:buFont typeface="Wingdings" pitchFamily="2" charset="2"/>
              <a:buChar char="§"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We will introduce an additional variable to represent time.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90563" y="138112"/>
            <a:ext cx="7772400" cy="1100138"/>
          </a:xfrm>
          <a:noFill/>
          <a:ln/>
        </p:spPr>
        <p:txBody>
          <a:bodyPr/>
          <a:lstStyle/>
          <a:p>
            <a:r>
              <a:rPr lang="en-US" dirty="0"/>
              <a:t>Chapter </a:t>
            </a:r>
            <a:r>
              <a:rPr lang="en-US" dirty="0" smtClean="0"/>
              <a:t>6, Part B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Time Series Analysis and Forecasting</a:t>
            </a:r>
            <a:endParaRPr lang="en-US" dirty="0"/>
          </a:p>
        </p:txBody>
      </p:sp>
      <p:sp>
        <p:nvSpPr>
          <p:cNvPr id="5136" name="Rectangle 16"/>
          <p:cNvSpPr>
            <a:spLocks noChangeArrowheads="1"/>
          </p:cNvSpPr>
          <p:nvPr/>
        </p:nvSpPr>
        <p:spPr bwMode="auto">
          <a:xfrm>
            <a:off x="717550" y="1279525"/>
            <a:ext cx="5910263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150000"/>
              <a:buFont typeface="Wingdings" pitchFamily="2" charset="2"/>
              <a:buChar char="§"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Linear Trend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Projection </a:t>
            </a:r>
          </a:p>
        </p:txBody>
      </p:sp>
      <p:sp>
        <p:nvSpPr>
          <p:cNvPr id="5137" name="Rectangle 17"/>
          <p:cNvSpPr>
            <a:spLocks noChangeArrowheads="1"/>
          </p:cNvSpPr>
          <p:nvPr/>
        </p:nvSpPr>
        <p:spPr bwMode="auto">
          <a:xfrm>
            <a:off x="717550" y="1717675"/>
            <a:ext cx="6215063" cy="46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150000"/>
              <a:buFont typeface="Wingdings" pitchFamily="2" charset="2"/>
              <a:buChar char="§"/>
            </a:pPr>
            <a:r>
              <a:rPr lang="en-US" sz="240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Seasonality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698500" y="1566864"/>
            <a:ext cx="7680325" cy="1947862"/>
          </a:xfrm>
          <a:prstGeom prst="rect">
            <a:avLst/>
          </a:prstGeom>
          <a:noFill/>
          <a:ln/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FFFF"/>
              </a:buClr>
              <a:buSzPct val="75000"/>
              <a:buFont typeface="Monotype Sort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	Business at Terry's Tie Shop can be viewed as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FFFF"/>
              </a:buClr>
              <a:buSzPct val="75000"/>
              <a:buFont typeface="Monotype Sorts" pitchFamily="2" charset="2"/>
              <a:buNone/>
              <a:tabLst/>
              <a:defRPr/>
            </a:pPr>
            <a:r>
              <a:rPr lang="en-US" sz="24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falling into three distinct seasons: (1) Christmas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FFFF"/>
              </a:buClr>
              <a:buSzPct val="75000"/>
              <a:buFont typeface="Monotype Sorts" pitchFamily="2" charset="2"/>
              <a:buNone/>
              <a:tabLst/>
              <a:defRPr/>
            </a:pPr>
            <a:r>
              <a:rPr lang="en-US" sz="24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(November and December); (2) Father's Day (late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FFFF"/>
              </a:buClr>
              <a:buSzPct val="75000"/>
              <a:buFont typeface="Monotype Sorts" pitchFamily="2" charset="2"/>
              <a:buNone/>
              <a:tabLst/>
              <a:defRPr/>
            </a:pPr>
            <a:r>
              <a:rPr lang="en-US" sz="24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May to mid June); and (3) all other times.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Rectangle 95"/>
          <p:cNvSpPr>
            <a:spLocks noChangeArrowheads="1"/>
          </p:cNvSpPr>
          <p:nvPr/>
        </p:nvSpPr>
        <p:spPr bwMode="auto">
          <a:xfrm>
            <a:off x="693738" y="1066800"/>
            <a:ext cx="4438650" cy="4714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150000"/>
              <a:buFont typeface="Wingdings" pitchFamily="2" charset="2"/>
              <a:buChar char="§"/>
            </a:pPr>
            <a:r>
              <a:rPr lang="en-US" sz="24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Example:  Terry’s Tie Shop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5" name="Rectangle 66"/>
          <p:cNvSpPr>
            <a:spLocks noChangeArrowheads="1"/>
          </p:cNvSpPr>
          <p:nvPr/>
        </p:nvSpPr>
        <p:spPr bwMode="auto">
          <a:xfrm>
            <a:off x="638175" y="50800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Seasonality and Trend</a:t>
            </a:r>
            <a:endParaRPr lang="en-US" sz="2800" dirty="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88975" y="3319464"/>
            <a:ext cx="7680325" cy="1452562"/>
          </a:xfrm>
          <a:prstGeom prst="rect">
            <a:avLst/>
          </a:prstGeom>
          <a:noFill/>
          <a:ln/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FFFF"/>
              </a:buClr>
              <a:buSzPct val="75000"/>
              <a:buFont typeface="Monotype Sort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	Average weekly sales ($) during each of the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FFFF"/>
              </a:buClr>
              <a:buSzPct val="75000"/>
              <a:buFont typeface="Monotype Sorts" pitchFamily="2" charset="2"/>
              <a:buNone/>
              <a:tabLst/>
              <a:defRPr/>
            </a:pPr>
            <a:r>
              <a:rPr lang="en-US" sz="2400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   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three seasons during the past four years are shown on the next slide.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6"/>
          <p:cNvSpPr>
            <a:spLocks noChangeArrowheads="1"/>
          </p:cNvSpPr>
          <p:nvPr/>
        </p:nvSpPr>
        <p:spPr bwMode="auto">
          <a:xfrm>
            <a:off x="638175" y="50800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Seasonality and Trend</a:t>
            </a:r>
            <a:endParaRPr lang="en-US" sz="2800" dirty="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533650" y="1733550"/>
            <a:ext cx="3943350" cy="25527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693737" y="1066800"/>
            <a:ext cx="8027987" cy="509588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FFFF"/>
              </a:buClr>
              <a:buSzPct val="150000"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Example:  Terry’s Tie Shop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 Box 163"/>
          <p:cNvSpPr txBox="1">
            <a:spLocks noChangeArrowheads="1"/>
          </p:cNvSpPr>
          <p:nvPr/>
        </p:nvSpPr>
        <p:spPr bwMode="auto">
          <a:xfrm>
            <a:off x="1565275" y="4414838"/>
            <a:ext cx="6122988" cy="895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Determine a forecast for the average weekly</a:t>
            </a:r>
          </a:p>
          <a:p>
            <a:pPr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sales in year 5 for each of the three seasons.</a:t>
            </a:r>
          </a:p>
        </p:txBody>
      </p:sp>
      <p:sp>
        <p:nvSpPr>
          <p:cNvPr id="6" name="Text Box 202"/>
          <p:cNvSpPr txBox="1">
            <a:spLocks noChangeArrowheads="1"/>
          </p:cNvSpPr>
          <p:nvPr/>
        </p:nvSpPr>
        <p:spPr bwMode="auto">
          <a:xfrm>
            <a:off x="2708275" y="2205038"/>
            <a:ext cx="8064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Year</a:t>
            </a:r>
          </a:p>
        </p:txBody>
      </p:sp>
      <p:sp>
        <p:nvSpPr>
          <p:cNvPr id="7" name="Text Box 203"/>
          <p:cNvSpPr txBox="1">
            <a:spLocks noChangeArrowheads="1"/>
          </p:cNvSpPr>
          <p:nvPr/>
        </p:nvSpPr>
        <p:spPr bwMode="auto">
          <a:xfrm>
            <a:off x="4479925" y="1804988"/>
            <a:ext cx="111601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Season</a:t>
            </a:r>
          </a:p>
        </p:txBody>
      </p:sp>
      <p:sp>
        <p:nvSpPr>
          <p:cNvPr id="8" name="Text Box 204"/>
          <p:cNvSpPr txBox="1">
            <a:spLocks noChangeArrowheads="1"/>
          </p:cNvSpPr>
          <p:nvPr/>
        </p:nvSpPr>
        <p:spPr bwMode="auto">
          <a:xfrm>
            <a:off x="4079875" y="2243138"/>
            <a:ext cx="26987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1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   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2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   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3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    </a:t>
            </a:r>
            <a:endParaRPr lang="en-US" sz="2400" u="sng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9" name="Text Box 205"/>
          <p:cNvSpPr txBox="1">
            <a:spLocks noChangeArrowheads="1"/>
          </p:cNvSpPr>
          <p:nvPr/>
        </p:nvSpPr>
        <p:spPr bwMode="auto">
          <a:xfrm>
            <a:off x="3832225" y="2700338"/>
            <a:ext cx="2470150" cy="3841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1856   2012     985</a:t>
            </a: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" name="Text Box 206"/>
          <p:cNvSpPr txBox="1">
            <a:spLocks noChangeArrowheads="1"/>
          </p:cNvSpPr>
          <p:nvPr/>
        </p:nvSpPr>
        <p:spPr bwMode="auto">
          <a:xfrm>
            <a:off x="3832225" y="3062288"/>
            <a:ext cx="2470150" cy="3841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1995   2168   1072</a:t>
            </a: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" name="Text Box 207"/>
          <p:cNvSpPr txBox="1">
            <a:spLocks noChangeArrowheads="1"/>
          </p:cNvSpPr>
          <p:nvPr/>
        </p:nvSpPr>
        <p:spPr bwMode="auto">
          <a:xfrm>
            <a:off x="3851275" y="3424238"/>
            <a:ext cx="2470150" cy="3841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2241   2306   1105</a:t>
            </a: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Text Box 208"/>
          <p:cNvSpPr txBox="1">
            <a:spLocks noChangeArrowheads="1"/>
          </p:cNvSpPr>
          <p:nvPr/>
        </p:nvSpPr>
        <p:spPr bwMode="auto">
          <a:xfrm>
            <a:off x="3851275" y="3786188"/>
            <a:ext cx="2470150" cy="3841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2280   2408   1120</a:t>
            </a:r>
            <a:endParaRPr lang="en-US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3" name="Text Box 209"/>
          <p:cNvSpPr txBox="1">
            <a:spLocks noChangeArrowheads="1"/>
          </p:cNvSpPr>
          <p:nvPr/>
        </p:nvSpPr>
        <p:spPr bwMode="auto">
          <a:xfrm>
            <a:off x="2995613" y="2643188"/>
            <a:ext cx="336550" cy="15525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1</a:t>
            </a:r>
          </a:p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2</a:t>
            </a:r>
          </a:p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3</a:t>
            </a:r>
          </a:p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4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6"/>
          <p:cNvSpPr>
            <a:spLocks noChangeArrowheads="1"/>
          </p:cNvSpPr>
          <p:nvPr/>
        </p:nvSpPr>
        <p:spPr bwMode="auto">
          <a:xfrm>
            <a:off x="638175" y="50800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Seasonality and Trend</a:t>
            </a:r>
            <a:endParaRPr lang="en-US" sz="2800" dirty="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1037548" y="1853054"/>
            <a:ext cx="7704137" cy="7556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150000"/>
              <a:buFont typeface="Wingdings" pitchFamily="2" charset="2"/>
              <a:buChar char="§"/>
            </a:pP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1037548" y="1605405"/>
            <a:ext cx="7704137" cy="168389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150000"/>
              <a:buFont typeface="Wingdings" pitchFamily="2" charset="2"/>
              <a:buChar char="§"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There are three seasons, so we will need two dummy variables.</a:t>
            </a:r>
          </a:p>
          <a:p>
            <a:pPr marL="800100" lvl="1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120000"/>
              <a:buFont typeface="Wingdings" pitchFamily="2" charset="2"/>
              <a:buChar char="§"/>
            </a:pP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Seas1</a:t>
            </a:r>
            <a:r>
              <a:rPr lang="en-US" sz="2400" i="1" baseline="-25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= 1 if Season 1 in time period </a:t>
            </a: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, 0 otherwise</a:t>
            </a:r>
          </a:p>
          <a:p>
            <a:pPr marL="800100" lvl="1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120000"/>
              <a:buFont typeface="Wingdings" pitchFamily="2" charset="2"/>
              <a:buChar char="§"/>
            </a:pP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Seas2</a:t>
            </a:r>
            <a:r>
              <a:rPr lang="en-US" sz="2400" i="1" baseline="-25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= 1 if Season 2 in time period </a:t>
            </a: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, 0 otherwise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030288" y="3252788"/>
            <a:ext cx="7862887" cy="5318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150000"/>
              <a:buFont typeface="Wingdings" pitchFamily="2" charset="2"/>
              <a:buChar char="§"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General Form of the Equation is: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5450238"/>
              </p:ext>
            </p:extLst>
          </p:nvPr>
        </p:nvGraphicFramePr>
        <p:xfrm>
          <a:off x="2425700" y="3757613"/>
          <a:ext cx="4895850" cy="47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44" name="Equation" r:id="rId3" imgW="2361960" imgH="228600" progId="Equation.DSMT4">
                  <p:embed/>
                </p:oleObj>
              </mc:Choice>
              <mc:Fallback>
                <p:oleObj name="Equation" r:id="rId3" imgW="236196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5700" y="3757613"/>
                        <a:ext cx="4895850" cy="474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693737" y="1066800"/>
            <a:ext cx="8027987" cy="509588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FFFF"/>
              </a:buClr>
              <a:buSzPct val="150000"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Example:  Terry’s Tie Shop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358900" y="4826000"/>
            <a:ext cx="7597775" cy="5715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1062948" y="4447029"/>
            <a:ext cx="7704137" cy="7556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15" name="Rectangle 57"/>
          <p:cNvSpPr>
            <a:spLocks noChangeArrowheads="1"/>
          </p:cNvSpPr>
          <p:nvPr/>
        </p:nvSpPr>
        <p:spPr bwMode="auto">
          <a:xfrm>
            <a:off x="1047751" y="4265613"/>
            <a:ext cx="4117974" cy="433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150000"/>
              <a:buFont typeface="Wingdings" pitchFamily="2" charset="2"/>
              <a:buChar char="§"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Optimal Model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graphicFrame>
        <p:nvGraphicFramePr>
          <p:cNvPr id="1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7779288"/>
              </p:ext>
            </p:extLst>
          </p:nvPr>
        </p:nvGraphicFramePr>
        <p:xfrm>
          <a:off x="1436688" y="4883150"/>
          <a:ext cx="7456487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45" name="Equation" r:id="rId5" imgW="3771720" imgH="228600" progId="Equation.DSMT4">
                  <p:embed/>
                </p:oleObj>
              </mc:Choice>
              <mc:Fallback>
                <p:oleObj name="Equation" r:id="rId5" imgW="37717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6688" y="4883150"/>
                        <a:ext cx="7456487" cy="4619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6"/>
          <p:cNvSpPr>
            <a:spLocks noChangeArrowheads="1"/>
          </p:cNvSpPr>
          <p:nvPr/>
        </p:nvSpPr>
        <p:spPr bwMode="auto">
          <a:xfrm>
            <a:off x="638175" y="50800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Seasonality and Trend</a:t>
            </a:r>
            <a:endParaRPr lang="en-US" sz="2800" dirty="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1012149" y="1602230"/>
            <a:ext cx="7941352" cy="92189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150000"/>
              <a:buFont typeface="Wingdings" pitchFamily="2" charset="2"/>
              <a:buChar char="§"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The forecasts of average weekly sales in the three seasons of year 5 (time periods 13, 14, and 15) are:</a:t>
            </a:r>
            <a:endParaRPr lang="en-US" dirty="0" smtClean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549650" y="2857500"/>
            <a:ext cx="990600" cy="381000"/>
          </a:xfrm>
          <a:prstGeom prst="rect">
            <a:avLst/>
          </a:prstGeom>
          <a:solidFill>
            <a:srgbClr val="00547E"/>
          </a:solidFill>
          <a:ln w="28575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S Reference Serif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571875" y="3711575"/>
            <a:ext cx="990600" cy="381000"/>
          </a:xfrm>
          <a:prstGeom prst="rect">
            <a:avLst/>
          </a:prstGeom>
          <a:solidFill>
            <a:srgbClr val="00547E"/>
          </a:solidFill>
          <a:ln w="28575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S Reference Serif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597275" y="4572000"/>
            <a:ext cx="990600" cy="381000"/>
          </a:xfrm>
          <a:prstGeom prst="rect">
            <a:avLst/>
          </a:prstGeom>
          <a:solidFill>
            <a:srgbClr val="00547E"/>
          </a:solidFill>
          <a:ln w="28575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457200" marR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S Reference Serif" pitchFamily="18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1002624" y="2472179"/>
            <a:ext cx="7941352" cy="9060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Seas. 1:  Sales</a:t>
            </a:r>
            <a:r>
              <a:rPr lang="en-US" baseline="-25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13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= 797 + 1095.43(1) + 1189.47(0) + 36.47(13) </a:t>
            </a:r>
          </a:p>
          <a:p>
            <a:pPr marL="800100" lvl="1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                     =  2366.5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031199" y="3329429"/>
            <a:ext cx="7941352" cy="98857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Seas. 2:  Sales</a:t>
            </a:r>
            <a:r>
              <a:rPr lang="en-US" baseline="-25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14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= 797 + 1095.43(0) + 1189.47(1) + 36.47(14) </a:t>
            </a:r>
          </a:p>
          <a:p>
            <a:pPr marL="800100" lvl="1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                     =  2497.0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040724" y="3780280"/>
            <a:ext cx="7941352" cy="132194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endParaRPr lang="en-US" sz="2400" dirty="0" smtClean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  <a:p>
            <a:pPr marL="342900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Seas. 3:  Sales</a:t>
            </a:r>
            <a:r>
              <a:rPr lang="en-US" baseline="-25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15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= 797 + 1095.43(0) + 1189.47(0) + 36.47(15) </a:t>
            </a:r>
          </a:p>
          <a:p>
            <a:pPr marL="800100" lvl="1" indent="-342900"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                     =  1344.0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693737" y="1066800"/>
            <a:ext cx="8027987" cy="509588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FFFF"/>
              </a:buClr>
              <a:buSzPct val="150000"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Example:  Terry’s Tie Shop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End of Chapter </a:t>
            </a:r>
            <a:r>
              <a:rPr lang="en-US" dirty="0" smtClean="0"/>
              <a:t>6, Part B</a:t>
            </a:r>
            <a:endParaRPr lang="en-US" dirty="0"/>
          </a:p>
        </p:txBody>
      </p:sp>
      <p:sp>
        <p:nvSpPr>
          <p:cNvPr id="37891" name="AutoShape 3"/>
          <p:cNvSpPr>
            <a:spLocks noChangeArrowheads="1"/>
          </p:cNvSpPr>
          <p:nvPr/>
        </p:nvSpPr>
        <p:spPr bwMode="auto">
          <a:xfrm>
            <a:off x="3798888" y="3048000"/>
            <a:ext cx="1557337" cy="1611313"/>
          </a:xfrm>
          <a:prstGeom prst="roundRect">
            <a:avLst>
              <a:gd name="adj" fmla="val 12065"/>
            </a:avLst>
          </a:prstGeom>
          <a:noFill/>
          <a:ln w="50800">
            <a:solidFill>
              <a:srgbClr val="66FFFF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2" name="Freeform 4"/>
          <p:cNvSpPr>
            <a:spLocks/>
          </p:cNvSpPr>
          <p:nvPr/>
        </p:nvSpPr>
        <p:spPr bwMode="auto">
          <a:xfrm>
            <a:off x="3943350" y="2133600"/>
            <a:ext cx="1681163" cy="2670175"/>
          </a:xfrm>
          <a:custGeom>
            <a:avLst/>
            <a:gdLst/>
            <a:ahLst/>
            <a:cxnLst>
              <a:cxn ang="0">
                <a:pos x="119" y="784"/>
              </a:cxn>
              <a:cxn ang="0">
                <a:pos x="0" y="1239"/>
              </a:cxn>
              <a:cxn ang="0">
                <a:pos x="409" y="1681"/>
              </a:cxn>
              <a:cxn ang="0">
                <a:pos x="1058" y="196"/>
              </a:cxn>
              <a:cxn ang="0">
                <a:pos x="1058" y="0"/>
              </a:cxn>
              <a:cxn ang="0">
                <a:pos x="334" y="1252"/>
              </a:cxn>
              <a:cxn ang="0">
                <a:pos x="119" y="784"/>
              </a:cxn>
            </a:cxnLst>
            <a:rect l="0" t="0" r="r" b="b"/>
            <a:pathLst>
              <a:path w="1059" h="1682">
                <a:moveTo>
                  <a:pt x="119" y="784"/>
                </a:moveTo>
                <a:lnTo>
                  <a:pt x="0" y="1239"/>
                </a:lnTo>
                <a:lnTo>
                  <a:pt x="409" y="1681"/>
                </a:lnTo>
                <a:lnTo>
                  <a:pt x="1058" y="196"/>
                </a:lnTo>
                <a:lnTo>
                  <a:pt x="1058" y="0"/>
                </a:lnTo>
                <a:lnTo>
                  <a:pt x="334" y="1252"/>
                </a:lnTo>
                <a:lnTo>
                  <a:pt x="119" y="784"/>
                </a:lnTo>
              </a:path>
            </a:pathLst>
          </a:cu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lin ang="16200000" scaled="1"/>
            <a:tileRect/>
          </a:gra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836613" y="242888"/>
            <a:ext cx="7475537" cy="433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Linear Trend </a:t>
            </a:r>
            <a:r>
              <a:rPr lang="en-US" sz="28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Projection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01445" y="1058863"/>
            <a:ext cx="8001000" cy="1195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150000"/>
              <a:buFont typeface="Wingdings" pitchFamily="2" charset="2"/>
              <a:buChar char="§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If a time series exhibits a linear trend, the method of </a:t>
            </a: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least squares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may be used to determine a trend line (projection) for future forecasts.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701445" y="2278063"/>
            <a:ext cx="8001000" cy="1957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150000"/>
              <a:buFont typeface="Wingdings" pitchFamily="2" charset="2"/>
              <a:buChar char="§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Least squares, also used in regression analysis, determines the unique </a:t>
            </a:r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trend line forecast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which minimizes the mean square error between the trend line forecasts and the actual observed values for the time series.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701445" y="4240213"/>
            <a:ext cx="8001000" cy="11763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150000"/>
              <a:buFont typeface="Wingdings" pitchFamily="2" charset="2"/>
              <a:buChar char="§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The independent variable is the time period and the dependent variable is the actual observed value in the time series.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Linear Trend Projection</a:t>
            </a:r>
            <a:endParaRPr lang="en-US" sz="2800" dirty="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3600450" y="2019300"/>
            <a:ext cx="1924050" cy="609600"/>
          </a:xfrm>
          <a:prstGeom prst="rect">
            <a:avLst/>
          </a:prstGeom>
          <a:gradFill flip="none" rotWithShape="1">
            <a:gsLst>
              <a:gs pos="0">
                <a:srgbClr val="00547E">
                  <a:shade val="30000"/>
                  <a:satMod val="115000"/>
                </a:srgbClr>
              </a:gs>
              <a:gs pos="50000">
                <a:srgbClr val="00547E">
                  <a:shade val="67500"/>
                  <a:satMod val="115000"/>
                </a:srgbClr>
              </a:gs>
              <a:gs pos="100000">
                <a:srgbClr val="00547E">
                  <a:shade val="100000"/>
                  <a:satMod val="115000"/>
                </a:srgbClr>
              </a:gs>
            </a:gsLst>
            <a:lin ang="16200000" scaled="1"/>
            <a:tileRect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09383" y="1065213"/>
            <a:ext cx="7937500" cy="9286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150000"/>
              <a:buFont typeface="Wingdings" pitchFamily="2" charset="2"/>
              <a:buChar char="§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Using the method of least squares, the formula for the trend projection is:  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977900" y="3008313"/>
            <a:ext cx="7480300" cy="20018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	   where:     </a:t>
            </a:r>
            <a:r>
              <a:rPr lang="en-US" sz="24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</a:t>
            </a:r>
            <a:r>
              <a:rPr lang="en-US" sz="2400" i="1" baseline="-250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=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linear trend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forecast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in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period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		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        </a:t>
            </a: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b</a:t>
            </a:r>
            <a:r>
              <a:rPr lang="en-US" sz="2400" baseline="-25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0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=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Y-intercept of the linear trend line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                    </a:t>
            </a:r>
            <a:r>
              <a:rPr lang="en-US" sz="12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b</a:t>
            </a:r>
            <a:r>
              <a:rPr lang="en-US" sz="2400" baseline="-250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1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= slope of the linear trend line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                      </a:t>
            </a: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= the time period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3703638" y="2090738"/>
            <a:ext cx="169862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</a:t>
            </a:r>
            <a:r>
              <a:rPr lang="en-US" sz="2400" i="1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=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b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0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+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b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1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836613" y="204788"/>
            <a:ext cx="7475537" cy="5095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Linear Trend Projection</a:t>
            </a:r>
            <a:endParaRPr lang="en-US" sz="2800" dirty="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7" name="Rectangle 15"/>
          <p:cNvSpPr>
            <a:spLocks noChangeArrowheads="1"/>
          </p:cNvSpPr>
          <p:nvPr/>
        </p:nvSpPr>
        <p:spPr bwMode="auto">
          <a:xfrm>
            <a:off x="5543549" y="1866900"/>
            <a:ext cx="1895475" cy="1219200"/>
          </a:xfrm>
          <a:prstGeom prst="rect">
            <a:avLst/>
          </a:prstGeom>
          <a:gradFill flip="none" rotWithShape="1">
            <a:gsLst>
              <a:gs pos="0">
                <a:srgbClr val="00547E">
                  <a:shade val="30000"/>
                  <a:satMod val="115000"/>
                </a:srgbClr>
              </a:gs>
              <a:gs pos="50000">
                <a:srgbClr val="00547E">
                  <a:shade val="67500"/>
                  <a:satMod val="115000"/>
                </a:srgbClr>
              </a:gs>
              <a:gs pos="100000">
                <a:srgbClr val="00547E">
                  <a:shade val="100000"/>
                  <a:satMod val="115000"/>
                </a:srgbClr>
              </a:gs>
            </a:gsLst>
            <a:lin ang="16200000" scaled="1"/>
            <a:tileRect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2133600" y="1600199"/>
            <a:ext cx="3124200" cy="1819275"/>
          </a:xfrm>
          <a:prstGeom prst="rect">
            <a:avLst/>
          </a:prstGeom>
          <a:gradFill flip="none" rotWithShape="1">
            <a:gsLst>
              <a:gs pos="0">
                <a:srgbClr val="00547E">
                  <a:shade val="30000"/>
                  <a:satMod val="115000"/>
                </a:srgbClr>
              </a:gs>
              <a:gs pos="50000">
                <a:srgbClr val="00547E">
                  <a:shade val="67500"/>
                  <a:satMod val="115000"/>
                </a:srgbClr>
              </a:gs>
              <a:gs pos="100000">
                <a:srgbClr val="00547E">
                  <a:shade val="100000"/>
                  <a:satMod val="115000"/>
                </a:srgbClr>
              </a:gs>
            </a:gsLst>
            <a:lin ang="16200000" scaled="1"/>
            <a:tileRect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709382" y="1065213"/>
            <a:ext cx="8291513" cy="490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150000"/>
              <a:buFont typeface="Wingdings" pitchFamily="2" charset="2"/>
              <a:buChar char="§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For the trend projection equation  </a:t>
            </a:r>
            <a:r>
              <a:rPr lang="en-US" sz="24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</a:t>
            </a:r>
            <a:r>
              <a:rPr lang="en-US" sz="2400" i="1" baseline="-250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=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b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0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+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b</a:t>
            </a:r>
            <a:r>
              <a:rPr lang="en-US" sz="2400" baseline="-250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1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graphicFrame>
        <p:nvGraphicFramePr>
          <p:cNvPr id="11" name="Object 5"/>
          <p:cNvGraphicFramePr>
            <a:graphicFrameLocks noChangeAspect="1"/>
          </p:cNvGraphicFramePr>
          <p:nvPr/>
        </p:nvGraphicFramePr>
        <p:xfrm>
          <a:off x="5645150" y="2171701"/>
          <a:ext cx="1712397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791" name="Equation" r:id="rId4" imgW="660240" imgH="215640" progId="Equation.DSMT4">
                  <p:embed/>
                </p:oleObj>
              </mc:Choice>
              <mc:Fallback>
                <p:oleObj name="Equation" r:id="rId4" imgW="66024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5150" y="2171701"/>
                        <a:ext cx="1712397" cy="558800"/>
                      </a:xfrm>
                      <a:prstGeom prst="rect">
                        <a:avLst/>
                      </a:prstGeom>
                      <a:noFill/>
                      <a:effectLst>
                        <a:outerShdw dist="17961" dir="2700000" algn="ctr" rotWithShape="0">
                          <a:schemeClr val="bg2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Group 9"/>
          <p:cNvGrpSpPr>
            <a:grpSpLocks/>
          </p:cNvGrpSpPr>
          <p:nvPr/>
        </p:nvGrpSpPr>
        <p:grpSpPr bwMode="auto">
          <a:xfrm>
            <a:off x="1984375" y="4852993"/>
            <a:ext cx="2800350" cy="461963"/>
            <a:chOff x="1160" y="3153"/>
            <a:chExt cx="1764" cy="291"/>
          </a:xfrm>
        </p:grpSpPr>
        <p:graphicFrame>
          <p:nvGraphicFramePr>
            <p:cNvPr id="13" name="Object 7"/>
            <p:cNvGraphicFramePr>
              <a:graphicFrameLocks noChangeAspect="1"/>
            </p:cNvGraphicFramePr>
            <p:nvPr/>
          </p:nvGraphicFramePr>
          <p:xfrm>
            <a:off x="1160" y="3154"/>
            <a:ext cx="173" cy="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9792" name="Equation" r:id="rId6" imgW="114120" imgH="177480" progId="Equation.DSMT4">
                    <p:embed/>
                  </p:oleObj>
                </mc:Choice>
                <mc:Fallback>
                  <p:oleObj name="Equation" r:id="rId6" imgW="114120" imgH="177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60" y="3154"/>
                          <a:ext cx="173" cy="269"/>
                        </a:xfrm>
                        <a:prstGeom prst="rect">
                          <a:avLst/>
                        </a:prstGeom>
                        <a:noFill/>
                        <a:effectLst>
                          <a:outerShdw dist="17961" dir="2700000" algn="ctr" rotWithShape="0">
                            <a:schemeClr val="bg2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" name="Text Box 8"/>
            <p:cNvSpPr txBox="1">
              <a:spLocks noChangeArrowheads="1"/>
            </p:cNvSpPr>
            <p:nvPr/>
          </p:nvSpPr>
          <p:spPr bwMode="auto">
            <a:xfrm>
              <a:off x="1314" y="3153"/>
              <a:ext cx="1610" cy="2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4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= </a:t>
              </a:r>
              <a:r>
                <a:rPr lang="en-US" sz="2400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mean value of </a:t>
              </a:r>
              <a:r>
                <a:rPr lang="en-US" sz="2400" i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t</a:t>
              </a:r>
              <a:endPara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endParaRPr>
            </a:p>
          </p:txBody>
        </p:sp>
      </p:grpSp>
      <p:grpSp>
        <p:nvGrpSpPr>
          <p:cNvPr id="20" name="Group 11"/>
          <p:cNvGrpSpPr>
            <a:grpSpLocks/>
          </p:cNvGrpSpPr>
          <p:nvPr/>
        </p:nvGrpSpPr>
        <p:grpSpPr bwMode="auto">
          <a:xfrm>
            <a:off x="1911350" y="4349755"/>
            <a:ext cx="5237169" cy="508001"/>
            <a:chOff x="754" y="3508"/>
            <a:chExt cx="3299" cy="320"/>
          </a:xfrm>
        </p:grpSpPr>
        <p:graphicFrame>
          <p:nvGraphicFramePr>
            <p:cNvPr id="21" name="Object 6"/>
            <p:cNvGraphicFramePr>
              <a:graphicFrameLocks noChangeAspect="1"/>
            </p:cNvGraphicFramePr>
            <p:nvPr/>
          </p:nvGraphicFramePr>
          <p:xfrm>
            <a:off x="754" y="3508"/>
            <a:ext cx="219" cy="27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9793" name="Equation" r:id="rId8" imgW="139680" imgH="177480" progId="Equation.DSMT4">
                    <p:embed/>
                  </p:oleObj>
                </mc:Choice>
                <mc:Fallback>
                  <p:oleObj name="Equation" r:id="rId8" imgW="139680" imgH="177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54" y="3508"/>
                          <a:ext cx="219" cy="278"/>
                        </a:xfrm>
                        <a:prstGeom prst="rect">
                          <a:avLst/>
                        </a:prstGeom>
                        <a:noFill/>
                        <a:effectLst>
                          <a:outerShdw dist="17961" dir="2700000" algn="ctr" rotWithShape="0">
                            <a:schemeClr val="bg2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2" name="Text Box 10"/>
            <p:cNvSpPr txBox="1">
              <a:spLocks noChangeArrowheads="1"/>
            </p:cNvSpPr>
            <p:nvPr/>
          </p:nvSpPr>
          <p:spPr bwMode="auto">
            <a:xfrm>
              <a:off x="950" y="3537"/>
              <a:ext cx="3103" cy="2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4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= average </a:t>
              </a:r>
              <a:r>
                <a:rPr lang="en-US" sz="2400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values of the time series</a:t>
              </a:r>
              <a:endParaRPr lang="en-US" sz="2400" i="1" baseline="-250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endParaRPr>
            </a:p>
          </p:txBody>
        </p:sp>
      </p:grpSp>
      <p:graphicFrame>
        <p:nvGraphicFramePr>
          <p:cNvPr id="23" name="Object 12"/>
          <p:cNvGraphicFramePr>
            <a:graphicFrameLocks noChangeAspect="1"/>
          </p:cNvGraphicFramePr>
          <p:nvPr/>
        </p:nvGraphicFramePr>
        <p:xfrm>
          <a:off x="2271713" y="1597025"/>
          <a:ext cx="2806700" cy="173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794" name="Equation" r:id="rId10" imgW="1168200" imgH="723600" progId="Equation.DSMT4">
                  <p:embed/>
                </p:oleObj>
              </mc:Choice>
              <mc:Fallback>
                <p:oleObj name="Equation" r:id="rId10" imgW="1168200" imgH="723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1713" y="1597025"/>
                        <a:ext cx="2806700" cy="1733550"/>
                      </a:xfrm>
                      <a:prstGeom prst="rect">
                        <a:avLst/>
                      </a:prstGeom>
                      <a:noFill/>
                      <a:effectLst>
                        <a:outerShdw dist="17961" dir="2700000" algn="ctr" rotWithShape="0">
                          <a:schemeClr val="bg2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784225" y="3595688"/>
            <a:ext cx="7435850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where:  </a:t>
            </a:r>
            <a:r>
              <a:rPr lang="en-US" sz="2400" i="1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Y</a:t>
            </a:r>
            <a:r>
              <a:rPr lang="en-US" sz="2400" i="1" baseline="-250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=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actual value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of the time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series in period </a:t>
            </a:r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t</a:t>
            </a:r>
          </a:p>
          <a:p>
            <a:pPr algn="l"/>
            <a:r>
              <a:rPr lang="en-US" sz="2400" i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           n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= number of periods in the time series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Linear Trend Projection</a:t>
            </a:r>
            <a:endParaRPr lang="en-US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77838" y="1581150"/>
            <a:ext cx="8134350" cy="1476375"/>
          </a:xfrm>
          <a:noFill/>
          <a:ln/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dirty="0"/>
              <a:t>	      The number of plumbing repair jobs </a:t>
            </a:r>
            <a:r>
              <a:rPr lang="en-US" dirty="0" smtClean="0"/>
              <a:t>performed by</a:t>
            </a:r>
            <a:endParaRPr lang="en-US" dirty="0"/>
          </a:p>
          <a:p>
            <a:pPr>
              <a:buFont typeface="Monotype Sorts" pitchFamily="2" charset="2"/>
              <a:buNone/>
            </a:pPr>
            <a:r>
              <a:rPr lang="en-US" dirty="0"/>
              <a:t>	</a:t>
            </a:r>
            <a:r>
              <a:rPr lang="en-US" dirty="0" smtClean="0"/>
              <a:t>Auger's </a:t>
            </a:r>
            <a:r>
              <a:rPr lang="en-US" dirty="0"/>
              <a:t>Plumbing Service in </a:t>
            </a:r>
            <a:r>
              <a:rPr lang="en-US" dirty="0" smtClean="0"/>
              <a:t>the last </a:t>
            </a:r>
            <a:r>
              <a:rPr lang="en-US" dirty="0"/>
              <a:t>nine months </a:t>
            </a:r>
            <a:r>
              <a:rPr lang="en-US" dirty="0" smtClean="0"/>
              <a:t>is</a:t>
            </a:r>
          </a:p>
          <a:p>
            <a:pPr>
              <a:buFont typeface="Monotype Sorts" pitchFamily="2" charset="2"/>
              <a:buNone/>
            </a:pPr>
            <a:r>
              <a:rPr lang="en-US" dirty="0" smtClean="0"/>
              <a:t>     </a:t>
            </a:r>
            <a:r>
              <a:rPr lang="en-US" dirty="0"/>
              <a:t>listed on </a:t>
            </a:r>
            <a:r>
              <a:rPr lang="en-US" dirty="0" smtClean="0"/>
              <a:t>the right.  </a:t>
            </a:r>
            <a:endParaRPr lang="en-US" dirty="0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520700" y="1084263"/>
            <a:ext cx="5643563" cy="433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150000"/>
              <a:buFont typeface="Wingdings" pitchFamily="2" charset="2"/>
              <a:buChar char="§"/>
            </a:pPr>
            <a:r>
              <a:rPr lang="en-US" sz="24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Example:  Auger’s Plumbing Service</a:t>
            </a:r>
          </a:p>
        </p:txBody>
      </p:sp>
      <p:sp>
        <p:nvSpPr>
          <p:cNvPr id="20" name="Rectangle 2"/>
          <p:cNvSpPr>
            <a:spLocks noChangeArrowheads="1"/>
          </p:cNvSpPr>
          <p:nvPr/>
        </p:nvSpPr>
        <p:spPr bwMode="auto">
          <a:xfrm>
            <a:off x="4286250" y="2600325"/>
            <a:ext cx="4362450" cy="28765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Text Box 72"/>
          <p:cNvSpPr txBox="1">
            <a:spLocks noChangeArrowheads="1"/>
          </p:cNvSpPr>
          <p:nvPr/>
        </p:nvSpPr>
        <p:spPr bwMode="auto">
          <a:xfrm>
            <a:off x="4356100" y="2709863"/>
            <a:ext cx="182934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pPr algn="l"/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Month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</a:t>
            </a:r>
            <a:r>
              <a:rPr lang="en-US" sz="2400" u="sng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Jobs</a:t>
            </a:r>
            <a:endParaRPr lang="en-US" sz="2400" u="sng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24" name="Text Box 73"/>
          <p:cNvSpPr txBox="1">
            <a:spLocks noChangeArrowheads="1"/>
          </p:cNvSpPr>
          <p:nvPr/>
        </p:nvSpPr>
        <p:spPr bwMode="auto">
          <a:xfrm>
            <a:off x="4375150" y="3148013"/>
            <a:ext cx="176041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March 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353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25" name="Text Box 74"/>
          <p:cNvSpPr txBox="1">
            <a:spLocks noChangeArrowheads="1"/>
          </p:cNvSpPr>
          <p:nvPr/>
        </p:nvSpPr>
        <p:spPr bwMode="auto">
          <a:xfrm>
            <a:off x="4413250" y="4024313"/>
            <a:ext cx="172515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May    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342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26" name="Text Box 75"/>
          <p:cNvSpPr txBox="1">
            <a:spLocks noChangeArrowheads="1"/>
          </p:cNvSpPr>
          <p:nvPr/>
        </p:nvSpPr>
        <p:spPr bwMode="auto">
          <a:xfrm>
            <a:off x="4384675" y="3586163"/>
            <a:ext cx="1755609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April   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387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27" name="Text Box 76"/>
          <p:cNvSpPr txBox="1">
            <a:spLocks noChangeArrowheads="1"/>
          </p:cNvSpPr>
          <p:nvPr/>
        </p:nvSpPr>
        <p:spPr bwMode="auto">
          <a:xfrm>
            <a:off x="4470400" y="4900613"/>
            <a:ext cx="1657826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July    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396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28" name="Text Box 77"/>
          <p:cNvSpPr txBox="1">
            <a:spLocks noChangeArrowheads="1"/>
          </p:cNvSpPr>
          <p:nvPr/>
        </p:nvSpPr>
        <p:spPr bwMode="auto">
          <a:xfrm>
            <a:off x="4479925" y="4462463"/>
            <a:ext cx="1646605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June   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374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29" name="Text Box 78"/>
          <p:cNvSpPr txBox="1">
            <a:spLocks noChangeArrowheads="1"/>
          </p:cNvSpPr>
          <p:nvPr/>
        </p:nvSpPr>
        <p:spPr bwMode="auto">
          <a:xfrm>
            <a:off x="6318250" y="3128963"/>
            <a:ext cx="227498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August      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409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0" name="Text Box 79"/>
          <p:cNvSpPr txBox="1">
            <a:spLocks noChangeArrowheads="1"/>
          </p:cNvSpPr>
          <p:nvPr/>
        </p:nvSpPr>
        <p:spPr bwMode="auto">
          <a:xfrm>
            <a:off x="6337300" y="3586163"/>
            <a:ext cx="2254143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September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399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1" name="Text Box 80"/>
          <p:cNvSpPr txBox="1">
            <a:spLocks noChangeArrowheads="1"/>
          </p:cNvSpPr>
          <p:nvPr/>
        </p:nvSpPr>
        <p:spPr bwMode="auto">
          <a:xfrm>
            <a:off x="6318250" y="4024313"/>
            <a:ext cx="234872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October     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412 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2" name="Text Box 81"/>
          <p:cNvSpPr txBox="1">
            <a:spLocks noChangeArrowheads="1"/>
          </p:cNvSpPr>
          <p:nvPr/>
        </p:nvSpPr>
        <p:spPr bwMode="auto">
          <a:xfrm>
            <a:off x="6318250" y="4462463"/>
            <a:ext cx="2257349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November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408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3" name="Text Box 82"/>
          <p:cNvSpPr txBox="1">
            <a:spLocks noChangeArrowheads="1"/>
          </p:cNvSpPr>
          <p:nvPr/>
        </p:nvSpPr>
        <p:spPr bwMode="auto">
          <a:xfrm>
            <a:off x="6299200" y="2709863"/>
            <a:ext cx="2367956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pPr algn="l"/>
            <a:r>
              <a:rPr lang="en-US" sz="2400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Month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   </a:t>
            </a:r>
            <a:r>
              <a:rPr lang="en-US" sz="2400" u="sng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Jobs</a:t>
            </a:r>
            <a:endParaRPr lang="en-US" sz="2400" u="sng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487363" y="2914650"/>
            <a:ext cx="3979862" cy="2324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FFFF"/>
              </a:buClr>
              <a:buSzPct val="75000"/>
              <a:buFont typeface="Monotype Sort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	Forecast the number of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FFFF"/>
              </a:buClr>
              <a:buSzPct val="75000"/>
              <a:buFont typeface="Monotype Sort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repair jobs Auger's will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FFFF"/>
              </a:buClr>
              <a:buSzPct val="75000"/>
              <a:buFont typeface="Monotype Sort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perform in December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FFFF"/>
              </a:buClr>
              <a:buSzPct val="75000"/>
              <a:buFont typeface="Monotype Sort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	using the least squares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FFFF"/>
              </a:buClr>
              <a:buSzPct val="75000"/>
              <a:buFont typeface="Monotype Sort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method.  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Line 5"/>
          <p:cNvSpPr>
            <a:spLocks noChangeShapeType="1"/>
          </p:cNvSpPr>
          <p:nvPr/>
        </p:nvSpPr>
        <p:spPr bwMode="auto">
          <a:xfrm>
            <a:off x="6216650" y="2754313"/>
            <a:ext cx="0" cy="25638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Linear Trend Projection</a:t>
            </a:r>
            <a:endParaRPr lang="en-US" dirty="0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942975" y="1609725"/>
            <a:ext cx="7419975" cy="4492328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70"/>
          <p:cNvSpPr txBox="1">
            <a:spLocks noChangeArrowheads="1"/>
          </p:cNvSpPr>
          <p:nvPr/>
        </p:nvSpPr>
        <p:spPr bwMode="auto">
          <a:xfrm>
            <a:off x="1146175" y="5614988"/>
            <a:ext cx="680667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Sum   45    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      60     3480                          444.00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10" name="Text Box 71"/>
          <p:cNvSpPr txBox="1">
            <a:spLocks noChangeArrowheads="1"/>
          </p:cNvSpPr>
          <p:nvPr/>
        </p:nvSpPr>
        <p:spPr bwMode="auto">
          <a:xfrm>
            <a:off x="1184275" y="5157788"/>
            <a:ext cx="6758581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(Nov.)  9    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4       16       408     21.33              85.32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11" name="Text Box 72"/>
          <p:cNvSpPr txBox="1">
            <a:spLocks noChangeArrowheads="1"/>
          </p:cNvSpPr>
          <p:nvPr/>
        </p:nvSpPr>
        <p:spPr bwMode="auto">
          <a:xfrm>
            <a:off x="1212850" y="4795838"/>
            <a:ext cx="679384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(Oct.)   8    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3         9       412     25.33              75.99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12" name="Text Box 73"/>
          <p:cNvSpPr txBox="1">
            <a:spLocks noChangeArrowheads="1"/>
          </p:cNvSpPr>
          <p:nvPr/>
        </p:nvSpPr>
        <p:spPr bwMode="auto">
          <a:xfrm>
            <a:off x="1203325" y="4433888"/>
            <a:ext cx="680827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(Sep.)   7     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2         4       399     12.33              24.66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13" name="Text Box 74"/>
          <p:cNvSpPr txBox="1">
            <a:spLocks noChangeArrowheads="1"/>
          </p:cNvSpPr>
          <p:nvPr/>
        </p:nvSpPr>
        <p:spPr bwMode="auto">
          <a:xfrm>
            <a:off x="1174750" y="4071938"/>
            <a:ext cx="683392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(Aug.)  6     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1         1       409     22.33              22.33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14" name="Text Box 75"/>
          <p:cNvSpPr txBox="1">
            <a:spLocks noChangeArrowheads="1"/>
          </p:cNvSpPr>
          <p:nvPr/>
        </p:nvSpPr>
        <p:spPr bwMode="auto">
          <a:xfrm>
            <a:off x="1146175" y="3709988"/>
            <a:ext cx="6479659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(July)    5    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0         0       396       9.33                 0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15" name="Text Box 76"/>
          <p:cNvSpPr txBox="1">
            <a:spLocks noChangeArrowheads="1"/>
          </p:cNvSpPr>
          <p:nvPr/>
        </p:nvSpPr>
        <p:spPr bwMode="auto">
          <a:xfrm>
            <a:off x="1146175" y="3328988"/>
            <a:ext cx="6750566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(June)   4    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-1         1       374    -12.67             12.67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16" name="Text Box 77"/>
          <p:cNvSpPr txBox="1">
            <a:spLocks noChangeArrowheads="1"/>
          </p:cNvSpPr>
          <p:nvPr/>
        </p:nvSpPr>
        <p:spPr bwMode="auto">
          <a:xfrm>
            <a:off x="1146175" y="2967038"/>
            <a:ext cx="6752169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(May)   3    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-2         4       342    -44.67             89.34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17" name="Text Box 78"/>
          <p:cNvSpPr txBox="1">
            <a:spLocks noChangeArrowheads="1"/>
          </p:cNvSpPr>
          <p:nvPr/>
        </p:nvSpPr>
        <p:spPr bwMode="auto">
          <a:xfrm>
            <a:off x="1146175" y="2633663"/>
            <a:ext cx="6833922" cy="42550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(Apr.)   2    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-3         9       387       0.33              -0.99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18" name="Text Box 79"/>
          <p:cNvSpPr txBox="1">
            <a:spLocks noChangeArrowheads="1"/>
          </p:cNvSpPr>
          <p:nvPr/>
        </p:nvSpPr>
        <p:spPr bwMode="auto">
          <a:xfrm>
            <a:off x="1146175" y="2271713"/>
            <a:ext cx="6779420" cy="4247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9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(Mar.)   1   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-4       16       353    -33.67           134.68</a:t>
            </a: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1152525" y="5629275"/>
            <a:ext cx="6962775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1143000" y="2209800"/>
            <a:ext cx="6962775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21" name="Group 20"/>
          <p:cNvGrpSpPr/>
          <p:nvPr/>
        </p:nvGrpSpPr>
        <p:grpSpPr>
          <a:xfrm>
            <a:off x="1069975" y="1617663"/>
            <a:ext cx="7129463" cy="523577"/>
            <a:chOff x="993775" y="1160463"/>
            <a:chExt cx="7129463" cy="523577"/>
          </a:xfrm>
        </p:grpSpPr>
        <p:graphicFrame>
          <p:nvGraphicFramePr>
            <p:cNvPr id="22" name="Object 1"/>
            <p:cNvGraphicFramePr>
              <a:graphicFrameLocks noChangeAspect="1"/>
            </p:cNvGraphicFramePr>
            <p:nvPr/>
          </p:nvGraphicFramePr>
          <p:xfrm>
            <a:off x="2597150" y="1206500"/>
            <a:ext cx="669925" cy="4286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4218" name="Equation" r:id="rId3" imgW="279360" imgH="177480" progId="Equation.DSMT4">
                    <p:embed/>
                  </p:oleObj>
                </mc:Choice>
                <mc:Fallback>
                  <p:oleObj name="Equation" r:id="rId3" imgW="279360" imgH="177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97150" y="1206500"/>
                          <a:ext cx="669925" cy="428625"/>
                        </a:xfrm>
                        <a:prstGeom prst="rect">
                          <a:avLst/>
                        </a:prstGeom>
                        <a:noFill/>
                        <a:effectLst>
                          <a:outerShdw dist="17961" dir="2700000" algn="ctr" rotWithShape="0">
                            <a:schemeClr val="bg2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" name="Object 2"/>
            <p:cNvGraphicFramePr>
              <a:graphicFrameLocks noChangeAspect="1"/>
            </p:cNvGraphicFramePr>
            <p:nvPr/>
          </p:nvGraphicFramePr>
          <p:xfrm>
            <a:off x="3321050" y="1176338"/>
            <a:ext cx="974725" cy="4889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4219" name="Equation" r:id="rId5" imgW="406080" imgH="203040" progId="Equation.DSMT4">
                    <p:embed/>
                  </p:oleObj>
                </mc:Choice>
                <mc:Fallback>
                  <p:oleObj name="Equation" r:id="rId5" imgW="40608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21050" y="1176338"/>
                          <a:ext cx="974725" cy="488950"/>
                        </a:xfrm>
                        <a:prstGeom prst="rect">
                          <a:avLst/>
                        </a:prstGeom>
                        <a:noFill/>
                        <a:effectLst>
                          <a:outerShdw dist="17961" dir="2700000" algn="ctr" rotWithShape="0">
                            <a:schemeClr val="bg2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" name="Object 3"/>
            <p:cNvGraphicFramePr>
              <a:graphicFrameLocks noChangeAspect="1"/>
            </p:cNvGraphicFramePr>
            <p:nvPr/>
          </p:nvGraphicFramePr>
          <p:xfrm>
            <a:off x="5037138" y="1160463"/>
            <a:ext cx="1066800" cy="520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4220" name="Equation" r:id="rId7" imgW="444240" imgH="215640" progId="Equation.DSMT4">
                    <p:embed/>
                  </p:oleObj>
                </mc:Choice>
                <mc:Fallback>
                  <p:oleObj name="Equation" r:id="rId7" imgW="444240" imgH="2156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37138" y="1160463"/>
                          <a:ext cx="1066800" cy="520700"/>
                        </a:xfrm>
                        <a:prstGeom prst="rect">
                          <a:avLst/>
                        </a:prstGeom>
                        <a:noFill/>
                        <a:effectLst>
                          <a:outerShdw dist="17961" dir="2700000" algn="ctr" rotWithShape="0">
                            <a:schemeClr val="bg2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" name="Object 4"/>
            <p:cNvGraphicFramePr>
              <a:graphicFrameLocks noChangeAspect="1"/>
            </p:cNvGraphicFramePr>
            <p:nvPr/>
          </p:nvGraphicFramePr>
          <p:xfrm>
            <a:off x="6294438" y="1160463"/>
            <a:ext cx="1828800" cy="520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64221" name="Equation" r:id="rId9" imgW="761760" imgH="215640" progId="Equation.DSMT4">
                    <p:embed/>
                  </p:oleObj>
                </mc:Choice>
                <mc:Fallback>
                  <p:oleObj name="Equation" r:id="rId9" imgW="761760" imgH="2156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94438" y="1160463"/>
                          <a:ext cx="1828800" cy="520700"/>
                        </a:xfrm>
                        <a:prstGeom prst="rect">
                          <a:avLst/>
                        </a:prstGeom>
                        <a:noFill/>
                        <a:effectLst>
                          <a:outerShdw dist="17961" dir="2700000" algn="ctr" rotWithShape="0">
                            <a:schemeClr val="bg2"/>
                          </a:outerShdw>
                        </a:effectLst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" name="Text Box 80"/>
            <p:cNvSpPr txBox="1">
              <a:spLocks noChangeArrowheads="1"/>
            </p:cNvSpPr>
            <p:nvPr/>
          </p:nvSpPr>
          <p:spPr bwMode="auto">
            <a:xfrm>
              <a:off x="993775" y="1222375"/>
              <a:ext cx="4076757" cy="46166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24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(month) </a:t>
              </a:r>
              <a:r>
                <a:rPr lang="en-US" sz="2400" i="1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t</a:t>
              </a:r>
              <a:r>
                <a:rPr lang="en-US" sz="240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       </a:t>
              </a:r>
              <a:r>
                <a:rPr lang="en-US" sz="2400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                  </a:t>
              </a:r>
              <a:r>
                <a:rPr lang="en-US" sz="2400" i="1" dirty="0" err="1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Y</a:t>
              </a:r>
              <a:r>
                <a:rPr lang="en-US" sz="2400" baseline="-25000" dirty="0" err="1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t</a:t>
              </a:r>
              <a:r>
                <a:rPr lang="en-US" sz="2400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Book Antiqua" pitchFamily="18" charset="0"/>
                </a:rPr>
                <a:t> </a:t>
              </a:r>
              <a:endParaRPr lang="en-US" sz="2400" baseline="30000" dirty="0"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endParaRPr>
            </a:p>
          </p:txBody>
        </p:sp>
      </p:grpSp>
      <p:sp>
        <p:nvSpPr>
          <p:cNvPr id="27" name="Rectangle 8"/>
          <p:cNvSpPr>
            <a:spLocks noChangeArrowheads="1"/>
          </p:cNvSpPr>
          <p:nvPr/>
        </p:nvSpPr>
        <p:spPr bwMode="auto">
          <a:xfrm>
            <a:off x="520700" y="1084263"/>
            <a:ext cx="5643563" cy="433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150000"/>
              <a:buFont typeface="Wingdings" pitchFamily="2" charset="2"/>
              <a:buChar char="§"/>
            </a:pPr>
            <a:r>
              <a:rPr lang="en-US" sz="24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Example:  Auger’s Plumbing Service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5810249" y="4579144"/>
            <a:ext cx="1238252" cy="609600"/>
          </a:xfrm>
          <a:prstGeom prst="rect">
            <a:avLst/>
          </a:prstGeom>
          <a:gradFill flip="none" rotWithShape="1">
            <a:gsLst>
              <a:gs pos="0">
                <a:srgbClr val="00547E">
                  <a:shade val="30000"/>
                  <a:satMod val="115000"/>
                </a:srgbClr>
              </a:gs>
              <a:gs pos="50000">
                <a:srgbClr val="00547E">
                  <a:shade val="67500"/>
                  <a:satMod val="115000"/>
                </a:srgbClr>
              </a:gs>
              <a:gs pos="100000">
                <a:srgbClr val="00547E">
                  <a:shade val="100000"/>
                  <a:satMod val="115000"/>
                </a:srgbClr>
              </a:gs>
            </a:gsLst>
            <a:lin ang="16200000" scaled="1"/>
            <a:tileRect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Linear Trend Projection</a:t>
            </a:r>
            <a:endParaRPr 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154238" y="4654550"/>
            <a:ext cx="5467350" cy="509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FFFF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FFFF"/>
              </a:buClr>
              <a:buSzPct val="125000"/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FFFF"/>
              </a:buClr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Monotype Sorts" pitchFamily="2" charset="2"/>
              <a:buNone/>
            </a:pPr>
            <a:r>
              <a:rPr lang="en-US" i="1" dirty="0" smtClean="0"/>
              <a:t>T</a:t>
            </a:r>
            <a:r>
              <a:rPr lang="en-US" baseline="-25000" dirty="0" smtClean="0"/>
              <a:t>10</a:t>
            </a:r>
            <a:r>
              <a:rPr lang="en-US" dirty="0" smtClean="0"/>
              <a:t> = 351.07 + (7.12)(10) </a:t>
            </a:r>
            <a:r>
              <a:rPr lang="en-US" dirty="0" smtClean="0"/>
              <a:t>=     </a:t>
            </a:r>
            <a:r>
              <a:rPr lang="en-US" dirty="0" smtClean="0"/>
              <a:t>422.27 </a:t>
            </a:r>
            <a:endParaRPr lang="en-US" dirty="0"/>
          </a:p>
        </p:txBody>
      </p:sp>
      <p:graphicFrame>
        <p:nvGraphicFramePr>
          <p:cNvPr id="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9982789"/>
              </p:ext>
            </p:extLst>
          </p:nvPr>
        </p:nvGraphicFramePr>
        <p:xfrm>
          <a:off x="4298950" y="1628775"/>
          <a:ext cx="3065463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238" name="Equation" r:id="rId3" imgW="1231560" imgH="215640" progId="Equation.DSMT4">
                  <p:embed/>
                </p:oleObj>
              </mc:Choice>
              <mc:Fallback>
                <p:oleObj name="Equation" r:id="rId3" imgW="123156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8950" y="1628775"/>
                        <a:ext cx="3065463" cy="536575"/>
                      </a:xfrm>
                      <a:prstGeom prst="rect">
                        <a:avLst/>
                      </a:prstGeom>
                      <a:noFill/>
                      <a:effectLst>
                        <a:outerShdw dist="17961" dir="2700000" algn="ctr" rotWithShape="0">
                          <a:schemeClr val="bg2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045576"/>
              </p:ext>
            </p:extLst>
          </p:nvPr>
        </p:nvGraphicFramePr>
        <p:xfrm>
          <a:off x="1924050" y="1671638"/>
          <a:ext cx="1768475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239" name="Equation" r:id="rId5" imgW="736560" imgH="203040" progId="Equation.DSMT4">
                  <p:embed/>
                </p:oleObj>
              </mc:Choice>
              <mc:Fallback>
                <p:oleObj name="Equation" r:id="rId5" imgW="7365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4050" y="1671638"/>
                        <a:ext cx="1768475" cy="488950"/>
                      </a:xfrm>
                      <a:prstGeom prst="rect">
                        <a:avLst/>
                      </a:prstGeom>
                      <a:noFill/>
                      <a:effectLst>
                        <a:outerShdw dist="17961" dir="2700000" algn="ctr" rotWithShape="0">
                          <a:schemeClr val="bg2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4971253"/>
              </p:ext>
            </p:extLst>
          </p:nvPr>
        </p:nvGraphicFramePr>
        <p:xfrm>
          <a:off x="1879600" y="3949700"/>
          <a:ext cx="5245100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240" name="Equation" r:id="rId7" imgW="2184120" imgH="215640" progId="Equation.DSMT4">
                  <p:embed/>
                </p:oleObj>
              </mc:Choice>
              <mc:Fallback>
                <p:oleObj name="Equation" r:id="rId7" imgW="2184120" imgH="215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9600" y="3949700"/>
                        <a:ext cx="5245100" cy="517525"/>
                      </a:xfrm>
                      <a:prstGeom prst="rect">
                        <a:avLst/>
                      </a:prstGeom>
                      <a:noFill/>
                      <a:effectLst>
                        <a:outerShdw dist="17961" dir="2700000" algn="ctr" rotWithShape="0">
                          <a:schemeClr val="bg2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7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9109735"/>
              </p:ext>
            </p:extLst>
          </p:nvPr>
        </p:nvGraphicFramePr>
        <p:xfrm>
          <a:off x="1852613" y="2155825"/>
          <a:ext cx="4637087" cy="173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241" name="Equation" r:id="rId9" imgW="1930320" imgH="723600" progId="Equation.DSMT4">
                  <p:embed/>
                </p:oleObj>
              </mc:Choice>
              <mc:Fallback>
                <p:oleObj name="Equation" r:id="rId9" imgW="1930320" imgH="723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2613" y="2155825"/>
                        <a:ext cx="4637087" cy="1733550"/>
                      </a:xfrm>
                      <a:prstGeom prst="rect">
                        <a:avLst/>
                      </a:prstGeom>
                      <a:noFill/>
                      <a:effectLst>
                        <a:outerShdw dist="17961" dir="2700000" algn="ctr" rotWithShape="0">
                          <a:schemeClr val="bg2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520700" y="1084263"/>
            <a:ext cx="5643563" cy="433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150000"/>
              <a:buFont typeface="Wingdings" pitchFamily="2" charset="2"/>
              <a:buChar char="§"/>
            </a:pPr>
            <a:r>
              <a:rPr lang="en-US" sz="24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Example:  Auger’s Plumbing Service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69" name="Rectangle 69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Linear Trend </a:t>
            </a:r>
            <a:r>
              <a:rPr lang="en-US" sz="28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Projection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534988" y="1604736"/>
            <a:ext cx="7772400" cy="287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FFFF"/>
              </a:buClr>
              <a:buSzPct val="75000"/>
              <a:buFont typeface="Monotype Sort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FFFF"/>
              </a:buClr>
              <a:buSzPct val="125000"/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6FFFF"/>
              </a:buClr>
              <a:buChar char="•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 typeface="Monotype Sorts" pitchFamily="2" charset="2"/>
              <a:buNone/>
            </a:pPr>
            <a:r>
              <a:rPr lang="en-US" smtClean="0"/>
              <a:t>		Forecast for December (Month 10) using a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	three-period (</a:t>
            </a:r>
            <a:r>
              <a:rPr lang="en-US" i="1" smtClean="0"/>
              <a:t>k</a:t>
            </a:r>
            <a:r>
              <a:rPr lang="en-US" smtClean="0"/>
              <a:t> = 3) weighted moving average with 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     weights of .6, .3, and .1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     for the newest to oldest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     data, respectively.  Then,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     compare this Month 10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 	weighted moving average 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     forecast with the Month 10 </a:t>
            </a:r>
          </a:p>
          <a:p>
            <a:pPr>
              <a:buFont typeface="Monotype Sorts" pitchFamily="2" charset="2"/>
              <a:buNone/>
            </a:pPr>
            <a:r>
              <a:rPr lang="en-US" smtClean="0"/>
              <a:t>     trend projection forecast.</a:t>
            </a: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4791075" y="2585811"/>
            <a:ext cx="4015979" cy="2876550"/>
            <a:chOff x="4791075" y="2585811"/>
            <a:chExt cx="4015979" cy="2876550"/>
          </a:xfrm>
        </p:grpSpPr>
        <p:grpSp>
          <p:nvGrpSpPr>
            <p:cNvPr id="10" name="Group 9"/>
            <p:cNvGrpSpPr/>
            <p:nvPr/>
          </p:nvGrpSpPr>
          <p:grpSpPr>
            <a:xfrm>
              <a:off x="4791075" y="2585811"/>
              <a:ext cx="4015979" cy="2876550"/>
              <a:chOff x="4791075" y="2585811"/>
              <a:chExt cx="4015979" cy="2876550"/>
            </a:xfrm>
          </p:grpSpPr>
          <p:sp>
            <p:nvSpPr>
              <p:cNvPr id="12" name="Line 5"/>
              <p:cNvSpPr>
                <a:spLocks noChangeShapeType="1"/>
              </p:cNvSpPr>
              <p:nvPr/>
            </p:nvSpPr>
            <p:spPr bwMode="auto">
              <a:xfrm>
                <a:off x="6683375" y="2739799"/>
                <a:ext cx="0" cy="2563812"/>
              </a:xfrm>
              <a:prstGeom prst="line">
                <a:avLst/>
              </a:prstGeom>
              <a:noFill/>
              <a:ln w="12700">
                <a:solidFill>
                  <a:srgbClr val="FFFF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" name="Group 12"/>
              <p:cNvGrpSpPr/>
              <p:nvPr/>
            </p:nvGrpSpPr>
            <p:grpSpPr>
              <a:xfrm>
                <a:off x="4791075" y="2585811"/>
                <a:ext cx="4015979" cy="2876550"/>
                <a:chOff x="4791075" y="2585811"/>
                <a:chExt cx="4015979" cy="2876550"/>
              </a:xfrm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</p:grpSpPr>
            <p:sp>
              <p:nvSpPr>
                <p:cNvPr id="14" name="Rectangle 2"/>
                <p:cNvSpPr>
                  <a:spLocks noChangeArrowheads="1"/>
                </p:cNvSpPr>
                <p:nvPr/>
              </p:nvSpPr>
              <p:spPr bwMode="auto">
                <a:xfrm>
                  <a:off x="4791075" y="2585811"/>
                  <a:ext cx="4010025" cy="2876550"/>
                </a:xfrm>
                <a:prstGeom prst="rect">
                  <a:avLst/>
                </a:prstGeom>
                <a:gradFill rotWithShape="0">
                  <a:gsLst>
                    <a:gs pos="0">
                      <a:srgbClr val="006699">
                        <a:gamma/>
                        <a:shade val="46275"/>
                        <a:invGamma/>
                      </a:srgbClr>
                    </a:gs>
                    <a:gs pos="50000">
                      <a:srgbClr val="006699"/>
                    </a:gs>
                    <a:gs pos="100000">
                      <a:srgbClr val="006699">
                        <a:gamma/>
                        <a:shade val="46275"/>
                        <a:invGamma/>
                      </a:srgbClr>
                    </a:gs>
                  </a:gsLst>
                  <a:lin ang="5400000" scaled="1"/>
                </a:gradFill>
                <a:ln w="12700">
                  <a:noFill/>
                  <a:miter lim="800000"/>
                  <a:headEnd type="none" w="sm" len="sm"/>
                  <a:tailEnd type="none" w="sm" len="sm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" name="Text Box 72"/>
                <p:cNvSpPr txBox="1">
                  <a:spLocks noChangeArrowheads="1"/>
                </p:cNvSpPr>
                <p:nvPr/>
              </p:nvSpPr>
              <p:spPr bwMode="auto">
                <a:xfrm>
                  <a:off x="4832350" y="2695349"/>
                  <a:ext cx="1829347" cy="46166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en-US" sz="2400" u="sng" dirty="0"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Book Antiqua" pitchFamily="18" charset="0"/>
                    </a:rPr>
                    <a:t>Month</a:t>
                  </a:r>
                  <a:r>
                    <a:rPr lang="en-US" sz="2400" dirty="0"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Book Antiqua" pitchFamily="18" charset="0"/>
                    </a:rPr>
                    <a:t>  </a:t>
                  </a:r>
                  <a:r>
                    <a:rPr lang="en-US" sz="2400" u="sng" dirty="0" smtClean="0"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Book Antiqua" pitchFamily="18" charset="0"/>
                    </a:rPr>
                    <a:t>Jobs</a:t>
                  </a:r>
                  <a:endParaRPr lang="en-US" sz="2400" u="sng" dirty="0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Book Antiqua" pitchFamily="18" charset="0"/>
                  </a:endParaRPr>
                </a:p>
              </p:txBody>
            </p:sp>
            <p:sp>
              <p:nvSpPr>
                <p:cNvPr id="16" name="Text Box 73"/>
                <p:cNvSpPr txBox="1">
                  <a:spLocks noChangeArrowheads="1"/>
                </p:cNvSpPr>
                <p:nvPr/>
              </p:nvSpPr>
              <p:spPr bwMode="auto">
                <a:xfrm>
                  <a:off x="4841875" y="3133499"/>
                  <a:ext cx="1760418" cy="46166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en-US" sz="2400" dirty="0"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Book Antiqua" pitchFamily="18" charset="0"/>
                    </a:rPr>
                    <a:t>March   </a:t>
                  </a:r>
                  <a:r>
                    <a:rPr lang="en-US" sz="2400" dirty="0" smtClean="0"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Book Antiqua" pitchFamily="18" charset="0"/>
                    </a:rPr>
                    <a:t>353</a:t>
                  </a:r>
                  <a:endParaRPr lang="en-US" sz="2400" dirty="0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Book Antiqua" pitchFamily="18" charset="0"/>
                  </a:endParaRPr>
                </a:p>
              </p:txBody>
            </p:sp>
            <p:sp>
              <p:nvSpPr>
                <p:cNvPr id="17" name="Text Box 74"/>
                <p:cNvSpPr txBox="1">
                  <a:spLocks noChangeArrowheads="1"/>
                </p:cNvSpPr>
                <p:nvPr/>
              </p:nvSpPr>
              <p:spPr bwMode="auto">
                <a:xfrm>
                  <a:off x="4879975" y="4009799"/>
                  <a:ext cx="1725152" cy="46166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en-US" sz="2400" dirty="0"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Book Antiqua" pitchFamily="18" charset="0"/>
                    </a:rPr>
                    <a:t>May      </a:t>
                  </a:r>
                  <a:r>
                    <a:rPr lang="en-US" sz="2400" dirty="0" smtClean="0"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Book Antiqua" pitchFamily="18" charset="0"/>
                    </a:rPr>
                    <a:t>342</a:t>
                  </a:r>
                  <a:endParaRPr lang="en-US" sz="2400" dirty="0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Book Antiqua" pitchFamily="18" charset="0"/>
                  </a:endParaRPr>
                </a:p>
              </p:txBody>
            </p:sp>
            <p:sp>
              <p:nvSpPr>
                <p:cNvPr id="18" name="Text Box 75"/>
                <p:cNvSpPr txBox="1">
                  <a:spLocks noChangeArrowheads="1"/>
                </p:cNvSpPr>
                <p:nvPr/>
              </p:nvSpPr>
              <p:spPr bwMode="auto">
                <a:xfrm>
                  <a:off x="4851400" y="3571649"/>
                  <a:ext cx="1755609" cy="46166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en-US" sz="2400" dirty="0"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Book Antiqua" pitchFamily="18" charset="0"/>
                    </a:rPr>
                    <a:t>April     </a:t>
                  </a:r>
                  <a:r>
                    <a:rPr lang="en-US" sz="2400" dirty="0" smtClean="0"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Book Antiqua" pitchFamily="18" charset="0"/>
                    </a:rPr>
                    <a:t>387</a:t>
                  </a:r>
                  <a:endParaRPr lang="en-US" sz="2400" dirty="0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Book Antiqua" pitchFamily="18" charset="0"/>
                  </a:endParaRPr>
                </a:p>
              </p:txBody>
            </p:sp>
            <p:sp>
              <p:nvSpPr>
                <p:cNvPr id="19" name="Text Box 76"/>
                <p:cNvSpPr txBox="1">
                  <a:spLocks noChangeArrowheads="1"/>
                </p:cNvSpPr>
                <p:nvPr/>
              </p:nvSpPr>
              <p:spPr bwMode="auto">
                <a:xfrm>
                  <a:off x="4937125" y="4886099"/>
                  <a:ext cx="1657826" cy="46166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en-US" sz="2400" dirty="0"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Book Antiqua" pitchFamily="18" charset="0"/>
                    </a:rPr>
                    <a:t>July      </a:t>
                  </a:r>
                  <a:r>
                    <a:rPr lang="en-US" sz="2400" dirty="0" smtClean="0"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Book Antiqua" pitchFamily="18" charset="0"/>
                    </a:rPr>
                    <a:t>396</a:t>
                  </a:r>
                  <a:endParaRPr lang="en-US" sz="2400" dirty="0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Book Antiqua" pitchFamily="18" charset="0"/>
                  </a:endParaRPr>
                </a:p>
              </p:txBody>
            </p:sp>
            <p:sp>
              <p:nvSpPr>
                <p:cNvPr id="20" name="Text Box 77"/>
                <p:cNvSpPr txBox="1">
                  <a:spLocks noChangeArrowheads="1"/>
                </p:cNvSpPr>
                <p:nvPr/>
              </p:nvSpPr>
              <p:spPr bwMode="auto">
                <a:xfrm>
                  <a:off x="4946650" y="4447949"/>
                  <a:ext cx="1646605" cy="46166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en-US" sz="2400" dirty="0"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Book Antiqua" pitchFamily="18" charset="0"/>
                    </a:rPr>
                    <a:t>June     </a:t>
                  </a:r>
                  <a:r>
                    <a:rPr lang="en-US" sz="2400" dirty="0" smtClean="0"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Book Antiqua" pitchFamily="18" charset="0"/>
                    </a:rPr>
                    <a:t>374</a:t>
                  </a:r>
                  <a:endParaRPr lang="en-US" sz="2400" dirty="0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Book Antiqua" pitchFamily="18" charset="0"/>
                  </a:endParaRPr>
                </a:p>
              </p:txBody>
            </p:sp>
            <p:sp>
              <p:nvSpPr>
                <p:cNvPr id="21" name="Text Box 78"/>
                <p:cNvSpPr txBox="1">
                  <a:spLocks noChangeArrowheads="1"/>
                </p:cNvSpPr>
                <p:nvPr/>
              </p:nvSpPr>
              <p:spPr bwMode="auto">
                <a:xfrm>
                  <a:off x="6756400" y="3114449"/>
                  <a:ext cx="1967205" cy="46166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en-US" sz="2400" dirty="0"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Book Antiqua" pitchFamily="18" charset="0"/>
                    </a:rPr>
                    <a:t>August    </a:t>
                  </a:r>
                  <a:r>
                    <a:rPr lang="en-US" sz="2400" dirty="0" smtClean="0"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Book Antiqua" pitchFamily="18" charset="0"/>
                    </a:rPr>
                    <a:t>409</a:t>
                  </a:r>
                  <a:endParaRPr lang="en-US" sz="2400" dirty="0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Book Antiqua" pitchFamily="18" charset="0"/>
                  </a:endParaRPr>
                </a:p>
              </p:txBody>
            </p:sp>
            <p:sp>
              <p:nvSpPr>
                <p:cNvPr id="22" name="Text Box 79"/>
                <p:cNvSpPr txBox="1">
                  <a:spLocks noChangeArrowheads="1"/>
                </p:cNvSpPr>
                <p:nvPr/>
              </p:nvSpPr>
              <p:spPr bwMode="auto">
                <a:xfrm>
                  <a:off x="6775450" y="3571649"/>
                  <a:ext cx="1968809" cy="46166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en-US" sz="2400" dirty="0" err="1" smtClean="0"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Book Antiqua" pitchFamily="18" charset="0"/>
                    </a:rPr>
                    <a:t>Septem</a:t>
                  </a:r>
                  <a:r>
                    <a:rPr lang="en-US" sz="2400" dirty="0" smtClean="0"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Book Antiqua" pitchFamily="18" charset="0"/>
                    </a:rPr>
                    <a:t>.   399</a:t>
                  </a:r>
                  <a:endParaRPr lang="en-US" sz="2400" dirty="0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Book Antiqua" pitchFamily="18" charset="0"/>
                  </a:endParaRPr>
                </a:p>
              </p:txBody>
            </p:sp>
            <p:sp>
              <p:nvSpPr>
                <p:cNvPr id="23" name="Text Box 80"/>
                <p:cNvSpPr txBox="1">
                  <a:spLocks noChangeArrowheads="1"/>
                </p:cNvSpPr>
                <p:nvPr/>
              </p:nvSpPr>
              <p:spPr bwMode="auto">
                <a:xfrm>
                  <a:off x="6756400" y="4009799"/>
                  <a:ext cx="2040943" cy="46166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en-US" sz="2400" dirty="0"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Book Antiqua" pitchFamily="18" charset="0"/>
                    </a:rPr>
                    <a:t>October  </a:t>
                  </a:r>
                  <a:r>
                    <a:rPr lang="en-US" sz="2400" dirty="0" smtClean="0"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Book Antiqua" pitchFamily="18" charset="0"/>
                    </a:rPr>
                    <a:t> 412 </a:t>
                  </a:r>
                  <a:endParaRPr lang="en-US" sz="2400" dirty="0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Book Antiqua" pitchFamily="18" charset="0"/>
                  </a:endParaRPr>
                </a:p>
              </p:txBody>
            </p:sp>
            <p:sp>
              <p:nvSpPr>
                <p:cNvPr id="24" name="Text Box 81"/>
                <p:cNvSpPr txBox="1">
                  <a:spLocks noChangeArrowheads="1"/>
                </p:cNvSpPr>
                <p:nvPr/>
              </p:nvSpPr>
              <p:spPr bwMode="auto">
                <a:xfrm>
                  <a:off x="6756400" y="4447949"/>
                  <a:ext cx="1972015" cy="46166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en-US" sz="2400" dirty="0" err="1" smtClean="0"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Book Antiqua" pitchFamily="18" charset="0"/>
                    </a:rPr>
                    <a:t>Novem</a:t>
                  </a:r>
                  <a:r>
                    <a:rPr lang="en-US" sz="2400" dirty="0" smtClean="0"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Book Antiqua" pitchFamily="18" charset="0"/>
                    </a:rPr>
                    <a:t>.   408</a:t>
                  </a:r>
                  <a:endParaRPr lang="en-US" sz="2400" dirty="0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Book Antiqua" pitchFamily="18" charset="0"/>
                  </a:endParaRPr>
                </a:p>
              </p:txBody>
            </p:sp>
            <p:sp>
              <p:nvSpPr>
                <p:cNvPr id="25" name="Text Box 82"/>
                <p:cNvSpPr txBox="1">
                  <a:spLocks noChangeArrowheads="1"/>
                </p:cNvSpPr>
                <p:nvPr/>
              </p:nvSpPr>
              <p:spPr bwMode="auto">
                <a:xfrm>
                  <a:off x="6746875" y="2695349"/>
                  <a:ext cx="2060179" cy="461665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sm" len="sm"/>
                  <a:tailEnd type="none" w="sm" len="sm"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txBody>
                <a:bodyPr wrap="none">
                  <a:spAutoFit/>
                </a:bodyPr>
                <a:lstStyle/>
                <a:p>
                  <a:pPr algn="l"/>
                  <a:r>
                    <a:rPr lang="en-US" sz="2400" u="sng" dirty="0"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Book Antiqua" pitchFamily="18" charset="0"/>
                    </a:rPr>
                    <a:t>Month</a:t>
                  </a:r>
                  <a:r>
                    <a:rPr lang="en-US" sz="2400" dirty="0"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Book Antiqua" pitchFamily="18" charset="0"/>
                    </a:rPr>
                    <a:t>    </a:t>
                  </a:r>
                  <a:r>
                    <a:rPr lang="en-US" sz="2400" u="sng" dirty="0" smtClean="0">
                      <a:effectLst>
                        <a:outerShdw blurRad="38100" dist="38100" dir="2700000" algn="tl">
                          <a:srgbClr val="000000"/>
                        </a:outerShdw>
                      </a:effectLst>
                      <a:latin typeface="Book Antiqua" pitchFamily="18" charset="0"/>
                    </a:rPr>
                    <a:t>Jobs</a:t>
                  </a:r>
                  <a:endParaRPr lang="en-US" sz="2400" u="sng" dirty="0"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Book Antiqua" pitchFamily="18" charset="0"/>
                  </a:endParaRPr>
                </a:p>
              </p:txBody>
            </p:sp>
          </p:grpSp>
        </p:grpSp>
        <p:cxnSp>
          <p:nvCxnSpPr>
            <p:cNvPr id="11" name="Straight Connector 10"/>
            <p:cNvCxnSpPr/>
            <p:nvPr/>
          </p:nvCxnSpPr>
          <p:spPr bwMode="auto">
            <a:xfrm>
              <a:off x="6661697" y="2695349"/>
              <a:ext cx="21678" cy="260826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</p:grpSp>
      <p:sp>
        <p:nvSpPr>
          <p:cNvPr id="26" name="Rectangle 8"/>
          <p:cNvSpPr>
            <a:spLocks noChangeArrowheads="1"/>
          </p:cNvSpPr>
          <p:nvPr/>
        </p:nvSpPr>
        <p:spPr bwMode="auto">
          <a:xfrm>
            <a:off x="520700" y="1084263"/>
            <a:ext cx="5643563" cy="433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150000"/>
              <a:buFont typeface="Wingdings" pitchFamily="2" charset="2"/>
              <a:buChar char="§"/>
            </a:pPr>
            <a:r>
              <a:rPr lang="en-US" sz="24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Example:  Auger’s Plumbing Service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MB11ch01">
  <a:themeElements>
    <a:clrScheme name="">
      <a:dk1>
        <a:srgbClr val="3C0023"/>
      </a:dk1>
      <a:lt1>
        <a:srgbClr val="FFFFFF"/>
      </a:lt1>
      <a:dk2>
        <a:srgbClr val="300153"/>
      </a:dk2>
      <a:lt2>
        <a:srgbClr val="F6BF69"/>
      </a:lt2>
      <a:accent1>
        <a:srgbClr val="618FFD"/>
      </a:accent1>
      <a:accent2>
        <a:srgbClr val="B760F9"/>
      </a:accent2>
      <a:accent3>
        <a:srgbClr val="ADAAB3"/>
      </a:accent3>
      <a:accent4>
        <a:srgbClr val="DADADA"/>
      </a:accent4>
      <a:accent5>
        <a:srgbClr val="B7C6FE"/>
      </a:accent5>
      <a:accent6>
        <a:srgbClr val="A656E2"/>
      </a:accent6>
      <a:hlink>
        <a:srgbClr val="919191"/>
      </a:hlink>
      <a:folHlink>
        <a:srgbClr val="B50069"/>
      </a:folHlink>
    </a:clrScheme>
    <a:fontScheme name="QMB11ch01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57200" marR="0" indent="-45720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57200" marR="0" indent="-45720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 Antiqua" pitchFamily="18" charset="0"/>
          </a:defRPr>
        </a:defPPr>
      </a:lstStyle>
    </a:lnDef>
  </a:objectDefaults>
  <a:extraClrSchemeLst>
    <a:extraClrScheme>
      <a:clrScheme name="QMB11ch0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MB11ch0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MB11ch0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MB11ch0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MB11ch0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MB11ch0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MB11ch0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MS13ch04</Template>
  <TotalTime>4659</TotalTime>
  <Pages>34</Pages>
  <Words>1135</Words>
  <Application>Microsoft Office PowerPoint</Application>
  <PresentationFormat>On-screen Show (4:3)</PresentationFormat>
  <Paragraphs>257</Paragraphs>
  <Slides>24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QMB11ch01</vt:lpstr>
      <vt:lpstr>Equation</vt:lpstr>
      <vt:lpstr>PowerPoint Presentation</vt:lpstr>
      <vt:lpstr>Chapter 6, Part B Time Series Analysis and Forecasting</vt:lpstr>
      <vt:lpstr>PowerPoint Presentation</vt:lpstr>
      <vt:lpstr>PowerPoint Presentation</vt:lpstr>
      <vt:lpstr>PowerPoint Presentation</vt:lpstr>
      <vt:lpstr>Linear Trend Projection</vt:lpstr>
      <vt:lpstr>Linear Trend Projection</vt:lpstr>
      <vt:lpstr>Linear Trend Projection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 of Chapter 6, Part B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6, Part B</dc:title>
  <dc:subject>TSA &amp; Forecasting</dc:subject>
  <dc:creator>John Loucks</dc:creator>
  <cp:lastModifiedBy>John IV</cp:lastModifiedBy>
  <cp:revision>292</cp:revision>
  <cp:lastPrinted>1601-01-01T00:00:00Z</cp:lastPrinted>
  <dcterms:created xsi:type="dcterms:W3CDTF">1996-04-17T17:08:18Z</dcterms:created>
  <dcterms:modified xsi:type="dcterms:W3CDTF">2012-02-17T16:24:29Z</dcterms:modified>
</cp:coreProperties>
</file>