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77" r:id="rId2"/>
    <p:sldMasterId id="2147483665" r:id="rId3"/>
  </p:sldMasterIdLst>
  <p:notesMasterIdLst>
    <p:notesMasterId r:id="rId55"/>
  </p:notesMasterIdLst>
  <p:handoutMasterIdLst>
    <p:handoutMasterId r:id="rId56"/>
  </p:handoutMasterIdLst>
  <p:sldIdLst>
    <p:sldId id="301" r:id="rId4"/>
    <p:sldId id="257" r:id="rId5"/>
    <p:sldId id="344" r:id="rId6"/>
    <p:sldId id="341" r:id="rId7"/>
    <p:sldId id="340" r:id="rId8"/>
    <p:sldId id="302" r:id="rId9"/>
    <p:sldId id="303" r:id="rId10"/>
    <p:sldId id="276" r:id="rId11"/>
    <p:sldId id="277" r:id="rId12"/>
    <p:sldId id="322" r:id="rId13"/>
    <p:sldId id="323" r:id="rId14"/>
    <p:sldId id="326" r:id="rId15"/>
    <p:sldId id="327" r:id="rId16"/>
    <p:sldId id="343" r:id="rId17"/>
    <p:sldId id="328" r:id="rId18"/>
    <p:sldId id="316" r:id="rId19"/>
    <p:sldId id="336" r:id="rId20"/>
    <p:sldId id="330" r:id="rId21"/>
    <p:sldId id="346" r:id="rId22"/>
    <p:sldId id="331" r:id="rId23"/>
    <p:sldId id="332" r:id="rId24"/>
    <p:sldId id="333" r:id="rId25"/>
    <p:sldId id="334" r:id="rId26"/>
    <p:sldId id="296" r:id="rId27"/>
    <p:sldId id="297" r:id="rId28"/>
    <p:sldId id="335" r:id="rId29"/>
    <p:sldId id="299" r:id="rId30"/>
    <p:sldId id="357" r:id="rId31"/>
    <p:sldId id="305" r:id="rId32"/>
    <p:sldId id="306" r:id="rId33"/>
    <p:sldId id="356" r:id="rId34"/>
    <p:sldId id="307" r:id="rId35"/>
    <p:sldId id="308" r:id="rId36"/>
    <p:sldId id="349" r:id="rId37"/>
    <p:sldId id="310" r:id="rId38"/>
    <p:sldId id="350" r:id="rId39"/>
    <p:sldId id="351" r:id="rId40"/>
    <p:sldId id="347" r:id="rId41"/>
    <p:sldId id="314" r:id="rId42"/>
    <p:sldId id="348" r:id="rId43"/>
    <p:sldId id="339" r:id="rId44"/>
    <p:sldId id="338" r:id="rId45"/>
    <p:sldId id="355" r:id="rId46"/>
    <p:sldId id="352" r:id="rId47"/>
    <p:sldId id="353" r:id="rId48"/>
    <p:sldId id="281" r:id="rId49"/>
    <p:sldId id="282" r:id="rId50"/>
    <p:sldId id="354" r:id="rId51"/>
    <p:sldId id="283" r:id="rId52"/>
    <p:sldId id="284" r:id="rId53"/>
    <p:sldId id="285" r:id="rId5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731EC8"/>
    <a:srgbClr val="006699"/>
    <a:srgbClr val="003366"/>
    <a:srgbClr val="FF9933"/>
    <a:srgbClr val="8CF4EA"/>
    <a:srgbClr val="990033"/>
    <a:srgbClr val="FFFFFF"/>
    <a:srgbClr val="99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0925" autoAdjust="0"/>
  </p:normalViewPr>
  <p:slideViewPr>
    <p:cSldViewPr snapToGrid="0">
      <p:cViewPr>
        <p:scale>
          <a:sx n="75" d="100"/>
          <a:sy n="75" d="100"/>
        </p:scale>
        <p:origin x="-372" y="-72"/>
      </p:cViewPr>
      <p:guideLst>
        <p:guide orient="horz" pos="791"/>
        <p:guide pos="5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-14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13" Type="http://schemas.openxmlformats.org/officeDocument/2006/relationships/slide" Target="slides/slide38.xml"/><Relationship Id="rId18" Type="http://schemas.openxmlformats.org/officeDocument/2006/relationships/slide" Target="slides/slide46.xml"/><Relationship Id="rId3" Type="http://schemas.openxmlformats.org/officeDocument/2006/relationships/slide" Target="slides/slide12.xml"/><Relationship Id="rId7" Type="http://schemas.openxmlformats.org/officeDocument/2006/relationships/slide" Target="slides/slide21.xml"/><Relationship Id="rId12" Type="http://schemas.openxmlformats.org/officeDocument/2006/relationships/slide" Target="slides/slide37.xml"/><Relationship Id="rId17" Type="http://schemas.openxmlformats.org/officeDocument/2006/relationships/slide" Target="slides/slide45.xml"/><Relationship Id="rId2" Type="http://schemas.openxmlformats.org/officeDocument/2006/relationships/slide" Target="slides/slide8.xml"/><Relationship Id="rId16" Type="http://schemas.openxmlformats.org/officeDocument/2006/relationships/slide" Target="slides/slide44.xml"/><Relationship Id="rId20" Type="http://schemas.openxmlformats.org/officeDocument/2006/relationships/slide" Target="slides/slide49.xml"/><Relationship Id="rId1" Type="http://schemas.openxmlformats.org/officeDocument/2006/relationships/slide" Target="slides/slide3.xml"/><Relationship Id="rId6" Type="http://schemas.openxmlformats.org/officeDocument/2006/relationships/slide" Target="slides/slide19.xml"/><Relationship Id="rId11" Type="http://schemas.openxmlformats.org/officeDocument/2006/relationships/slide" Target="slides/slide36.xml"/><Relationship Id="rId5" Type="http://schemas.openxmlformats.org/officeDocument/2006/relationships/slide" Target="slides/slide18.xml"/><Relationship Id="rId15" Type="http://schemas.openxmlformats.org/officeDocument/2006/relationships/slide" Target="slides/slide43.xml"/><Relationship Id="rId10" Type="http://schemas.openxmlformats.org/officeDocument/2006/relationships/slide" Target="slides/slide35.xml"/><Relationship Id="rId19" Type="http://schemas.openxmlformats.org/officeDocument/2006/relationships/slide" Target="slides/slide48.xml"/><Relationship Id="rId4" Type="http://schemas.openxmlformats.org/officeDocument/2006/relationships/slide" Target="slides/slide14.xml"/><Relationship Id="rId9" Type="http://schemas.openxmlformats.org/officeDocument/2006/relationships/slide" Target="slides/slide34.xml"/><Relationship Id="rId14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035AA1ED-FCF4-412E-A4C0-C677D8E8681B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96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fld id="{772F574C-75F8-4EB1-B7C6-917649A98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E9242-EED0-4F8F-B708-510929110E8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802BA-41E4-4BA9-958A-F2BDEB9EE55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8531E-B3D3-47D8-B726-1BC7BA344D1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7A24F-F0C1-472D-A228-F0A83EC0159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2EC53-6E71-4474-A106-EEF554AD91B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B741A-DCB8-473D-B7E9-0A9DE9ABCB40}" type="slidenum">
              <a:rPr lang="en-US"/>
              <a:pPr/>
              <a:t>14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2BD07-94B2-4005-B484-0C3244A0D75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F2808-45A7-47E2-95AC-3BDC453CBCD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2D6F7-4A5E-4A70-A991-35A7CA3EFD3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53577-47BA-400C-B45B-C997B9FDB93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535D4-9DE3-4FB1-9A3A-9967C9275FB9}" type="slidenum">
              <a:rPr lang="en-US"/>
              <a:pPr/>
              <a:t>19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021A7-7F4B-4629-98FE-ADA2BA07D46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4EDE1-93A8-467D-8265-0EDBCA6FD9CF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A5F2A-FD29-43A8-89DF-EFBCF93DBC8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20C88-9837-408F-B44B-2A360B16C92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F0FE8-3E13-47C3-A522-4F32A744A9E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3CCAD-7869-4767-B2EA-E36196188CB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893E5-C677-49A5-A0CB-3DEC96ED45E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465BB-F21D-4223-958A-A4E4A4710E4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2679B-9C15-45BB-AD4F-AA5C7D6FF2BD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21F98-DC77-4540-A105-0159681184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B9AD-79CE-4A73-B6B4-57D49725BC3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6E7E9-D763-43EA-A0A1-2B0A41419F65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FB135-04D3-4AB4-82BD-51281AE012A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5B63E-52F4-4B8B-8BCA-DD6BB51C4B7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1F7D6-2AFE-4EE8-8282-2704846B5123}" type="slidenum">
              <a:rPr lang="en-US"/>
              <a:pPr/>
              <a:t>34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EC2D6-7651-4EDD-9556-08E420B8C9EA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CD11B-BE33-4602-B341-FB0635EB02FE}" type="slidenum">
              <a:rPr lang="en-US"/>
              <a:pPr/>
              <a:t>36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D78C4-B413-43B8-99FE-F5BE362CCA99}" type="slidenum">
              <a:rPr lang="en-US"/>
              <a:pPr/>
              <a:t>37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FA6BC-2443-47F2-A92C-58FEE8C27D28}" type="slidenum">
              <a:rPr lang="en-US"/>
              <a:pPr/>
              <a:t>38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07EC3-B512-4C27-B367-1AD93F33AA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4A853-8023-430C-AC55-D01F127E377E}" type="slidenum">
              <a:rPr lang="en-US"/>
              <a:pPr/>
              <a:t>40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4337F-F9C9-4D32-AB0D-2F28D9B93D28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4F721-5363-4D0E-BED6-D041184BA5E9}" type="slidenum">
              <a:rPr lang="en-US"/>
              <a:pPr/>
              <a:t>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BDCEE-8D66-4611-A066-FA3EFB6A668D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54D78-71F1-4574-AED5-B4134A6B3A6C}" type="slidenum">
              <a:rPr lang="en-US"/>
              <a:pPr/>
              <a:t>43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2D8AA-8F85-4286-A9A7-FAF79302CAB1}" type="slidenum">
              <a:rPr lang="en-US"/>
              <a:pPr/>
              <a:t>44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B43EE-DD17-4343-91E8-C9BBB9AD1D5B}" type="slidenum">
              <a:rPr lang="en-US"/>
              <a:pPr/>
              <a:t>45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2CE2-6BFE-4EAD-99B9-85DA5BF2BA25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7D092-651B-4096-BA19-DD195BE3280A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3175B-D7F9-447F-BBA5-DCD81FA3BB1D}" type="slidenum">
              <a:rPr lang="en-US"/>
              <a:pPr/>
              <a:t>48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D864D-F253-4E3A-BA7C-34E0A6032EFC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7AE99-FE8B-4714-9D4C-F0BA734B62B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60537-5607-4F9F-B461-66C2259A515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91A3A-C17A-4DDC-A571-2288E47483BF}" type="slidenum">
              <a:rPr lang="en-US"/>
              <a:pPr/>
              <a:t>5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2749-787E-4CD2-85FD-D6EA8662CB2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F1104-588F-4E41-A27A-77F5C125B70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23781-32DD-4D5E-BC72-176255D9A9D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25C1E-B5A4-41CF-8499-C98C8C79CC0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94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64195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64196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7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8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4199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64200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1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2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3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4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7988300" y="6229350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>
            <a:off x="7572375" y="5980113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7DB4-5588-4FCC-B839-DF2F09145985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9061-D580-423A-A6A7-CA74920137D9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26" name="Rectangle 25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1" name="Rectangle 50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Rectangle 54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57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85" name="Freeform 45"/>
          <p:cNvSpPr>
            <a:spLocks/>
          </p:cNvSpPr>
          <p:nvPr/>
        </p:nvSpPr>
        <p:spPr bwMode="auto">
          <a:xfrm>
            <a:off x="2057400" y="2984500"/>
            <a:ext cx="4381500" cy="2730500"/>
          </a:xfrm>
          <a:custGeom>
            <a:avLst/>
            <a:gdLst/>
            <a:ahLst/>
            <a:cxnLst>
              <a:cxn ang="0">
                <a:pos x="0" y="1720"/>
              </a:cxn>
              <a:cxn ang="0">
                <a:pos x="0" y="0"/>
              </a:cxn>
              <a:cxn ang="0">
                <a:pos x="2736" y="1720"/>
              </a:cxn>
              <a:cxn ang="0">
                <a:pos x="0" y="1720"/>
              </a:cxn>
            </a:cxnLst>
            <a:rect l="0" t="0" r="r" b="b"/>
            <a:pathLst>
              <a:path w="2736" h="1720">
                <a:moveTo>
                  <a:pt x="0" y="1720"/>
                </a:moveTo>
                <a:lnTo>
                  <a:pt x="0" y="0"/>
                </a:lnTo>
                <a:lnTo>
                  <a:pt x="2736" y="1720"/>
                </a:lnTo>
                <a:lnTo>
                  <a:pt x="0" y="1720"/>
                </a:lnTo>
                <a:close/>
              </a:path>
            </a:pathLst>
          </a:custGeom>
          <a:solidFill>
            <a:srgbClr val="5F5F5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4468812" cy="5445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Second Constraint Graphed</a:t>
            </a: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2025650" y="2959100"/>
            <a:ext cx="4445000" cy="27622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649788" y="3227388"/>
            <a:ext cx="193992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69326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H="1">
            <a:off x="2165350" y="252095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2032000" y="18478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2574925" y="2116138"/>
            <a:ext cx="1158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(0, 6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71" name="Line 31"/>
          <p:cNvSpPr>
            <a:spLocks noChangeShapeType="1"/>
          </p:cNvSpPr>
          <p:nvPr/>
        </p:nvSpPr>
        <p:spPr bwMode="auto">
          <a:xfrm flipH="1">
            <a:off x="4197350" y="3625850"/>
            <a:ext cx="520700" cy="584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 flipH="1">
            <a:off x="6477000" y="524510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6842125" y="4802188"/>
            <a:ext cx="1171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82" name="Text Box 42"/>
          <p:cNvSpPr txBox="1">
            <a:spLocks noChangeArrowheads="1"/>
          </p:cNvSpPr>
          <p:nvPr/>
        </p:nvSpPr>
        <p:spPr bwMode="auto">
          <a:xfrm>
            <a:off x="16478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83" name="Text Box 43"/>
          <p:cNvSpPr txBox="1">
            <a:spLocks noChangeArrowheads="1"/>
          </p:cNvSpPr>
          <p:nvPr/>
        </p:nvSpPr>
        <p:spPr bwMode="auto">
          <a:xfrm>
            <a:off x="22383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38286" name="Group 46"/>
          <p:cNvGrpSpPr>
            <a:grpSpLocks/>
          </p:cNvGrpSpPr>
          <p:nvPr/>
        </p:nvGrpSpPr>
        <p:grpSpPr bwMode="auto">
          <a:xfrm>
            <a:off x="1955800" y="2235200"/>
            <a:ext cx="139700" cy="3111500"/>
            <a:chOff x="1200" y="1536"/>
            <a:chExt cx="88" cy="1960"/>
          </a:xfrm>
        </p:grpSpPr>
        <p:sp>
          <p:nvSpPr>
            <p:cNvPr id="138287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8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0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1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2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3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4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2025650" y="5727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295" name="Group 55"/>
          <p:cNvGrpSpPr>
            <a:grpSpLocks/>
          </p:cNvGrpSpPr>
          <p:nvPr/>
        </p:nvGrpSpPr>
        <p:grpSpPr bwMode="auto">
          <a:xfrm>
            <a:off x="2411413" y="5668963"/>
            <a:ext cx="4294187" cy="146050"/>
            <a:chOff x="1447" y="3659"/>
            <a:chExt cx="2705" cy="92"/>
          </a:xfrm>
        </p:grpSpPr>
        <p:grpSp>
          <p:nvGrpSpPr>
            <p:cNvPr id="138296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8297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8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9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0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1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2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3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4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305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06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2347913" y="4124325"/>
            <a:ext cx="2166937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4344987" cy="49847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Third Constraint Graphed</a:t>
            </a:r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69326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H="1">
            <a:off x="3641725" y="3225800"/>
            <a:ext cx="393700" cy="444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 flipH="1">
            <a:off x="5797550" y="5360988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>
            <a:off x="2032000" y="18605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0" name="Rectangle 26"/>
          <p:cNvSpPr>
            <a:spLocks noChangeArrowheads="1"/>
          </p:cNvSpPr>
          <p:nvPr/>
        </p:nvSpPr>
        <p:spPr bwMode="auto">
          <a:xfrm>
            <a:off x="4030663" y="2857500"/>
            <a:ext cx="1549400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39294" name="Line 30"/>
          <p:cNvSpPr>
            <a:spLocks noChangeShapeType="1"/>
          </p:cNvSpPr>
          <p:nvPr/>
        </p:nvSpPr>
        <p:spPr bwMode="auto">
          <a:xfrm flipH="1">
            <a:off x="2122488" y="1916113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2497138" y="158115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(0, 8)</a:t>
            </a:r>
          </a:p>
        </p:txBody>
      </p:sp>
      <p:sp>
        <p:nvSpPr>
          <p:cNvPr id="139296" name="Text Box 32"/>
          <p:cNvSpPr txBox="1">
            <a:spLocks noChangeArrowheads="1"/>
          </p:cNvSpPr>
          <p:nvPr/>
        </p:nvSpPr>
        <p:spPr bwMode="auto">
          <a:xfrm>
            <a:off x="6103938" y="50165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(8, 0)</a:t>
            </a: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16478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22383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39301" name="Freeform 37"/>
          <p:cNvSpPr>
            <a:spLocks/>
          </p:cNvSpPr>
          <p:nvPr/>
        </p:nvSpPr>
        <p:spPr bwMode="auto">
          <a:xfrm>
            <a:off x="2044700" y="2286000"/>
            <a:ext cx="3657600" cy="3429000"/>
          </a:xfrm>
          <a:custGeom>
            <a:avLst/>
            <a:gdLst/>
            <a:ahLst/>
            <a:cxnLst>
              <a:cxn ang="0">
                <a:pos x="0" y="2160"/>
              </a:cxn>
              <a:cxn ang="0">
                <a:pos x="0" y="0"/>
              </a:cxn>
              <a:cxn ang="0">
                <a:pos x="2264" y="2160"/>
              </a:cxn>
              <a:cxn ang="0">
                <a:pos x="0" y="2160"/>
              </a:cxn>
            </a:cxnLst>
            <a:rect l="0" t="0" r="r" b="b"/>
            <a:pathLst>
              <a:path w="2264" h="2160">
                <a:moveTo>
                  <a:pt x="0" y="2160"/>
                </a:moveTo>
                <a:lnTo>
                  <a:pt x="0" y="0"/>
                </a:lnTo>
                <a:lnTo>
                  <a:pt x="2264" y="2160"/>
                </a:lnTo>
                <a:lnTo>
                  <a:pt x="0" y="2160"/>
                </a:lnTo>
                <a:close/>
              </a:path>
            </a:pathLst>
          </a:custGeom>
          <a:solidFill>
            <a:srgbClr val="5F5F5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2025650" y="2260600"/>
            <a:ext cx="3708400" cy="3467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02" name="Group 38"/>
          <p:cNvGrpSpPr>
            <a:grpSpLocks/>
          </p:cNvGrpSpPr>
          <p:nvPr/>
        </p:nvGrpSpPr>
        <p:grpSpPr bwMode="auto">
          <a:xfrm>
            <a:off x="1955800" y="2235200"/>
            <a:ext cx="139700" cy="3111500"/>
            <a:chOff x="1200" y="1536"/>
            <a:chExt cx="88" cy="1960"/>
          </a:xfrm>
        </p:grpSpPr>
        <p:sp>
          <p:nvSpPr>
            <p:cNvPr id="139303" name="Line 39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4" name="Line 40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5" name="Line 41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6" name="Line 42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7" name="Line 43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8" name="Line 44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9" name="Line 45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10" name="Line 46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82" name="Line 18"/>
          <p:cNvSpPr>
            <a:spLocks noChangeShapeType="1"/>
          </p:cNvSpPr>
          <p:nvPr/>
        </p:nvSpPr>
        <p:spPr bwMode="auto">
          <a:xfrm>
            <a:off x="2025650" y="5727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11" name="Group 47"/>
          <p:cNvGrpSpPr>
            <a:grpSpLocks/>
          </p:cNvGrpSpPr>
          <p:nvPr/>
        </p:nvGrpSpPr>
        <p:grpSpPr bwMode="auto">
          <a:xfrm>
            <a:off x="2411413" y="5668963"/>
            <a:ext cx="4294187" cy="146050"/>
            <a:chOff x="1447" y="3659"/>
            <a:chExt cx="2705" cy="92"/>
          </a:xfrm>
        </p:grpSpPr>
        <p:grpSp>
          <p:nvGrpSpPr>
            <p:cNvPr id="139312" name="Group 48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9313" name="Line 49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6" name="Line 52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7" name="Line 53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8" name="Line 54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9" name="Line 55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20" name="Line 56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21" name="Line 57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22" name="Line 58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323" name="Text Box 59"/>
          <p:cNvSpPr txBox="1">
            <a:spLocks noChangeArrowheads="1"/>
          </p:cNvSpPr>
          <p:nvPr/>
        </p:nvSpPr>
        <p:spPr bwMode="auto">
          <a:xfrm>
            <a:off x="2284413" y="4124325"/>
            <a:ext cx="2166937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69453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>
            <a:off x="2032000" y="18605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2366" name="Freeform 30"/>
          <p:cNvSpPr>
            <a:spLocks/>
          </p:cNvSpPr>
          <p:nvPr/>
        </p:nvSpPr>
        <p:spPr bwMode="auto">
          <a:xfrm>
            <a:off x="2057400" y="2260600"/>
            <a:ext cx="3683000" cy="347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96" y="2200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7" name="Freeform 31"/>
          <p:cNvSpPr>
            <a:spLocks/>
          </p:cNvSpPr>
          <p:nvPr/>
        </p:nvSpPr>
        <p:spPr bwMode="auto">
          <a:xfrm>
            <a:off x="2038350" y="2984500"/>
            <a:ext cx="441325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32" y="1736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Freeform 32"/>
          <p:cNvSpPr>
            <a:spLocks/>
          </p:cNvSpPr>
          <p:nvPr/>
        </p:nvSpPr>
        <p:spPr bwMode="auto">
          <a:xfrm>
            <a:off x="2032000" y="2978150"/>
            <a:ext cx="2754313" cy="275590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1452" y="907"/>
              </a:cxn>
              <a:cxn ang="0">
                <a:pos x="1735" y="1177"/>
              </a:cxn>
              <a:cxn ang="0">
                <a:pos x="1732" y="1732"/>
              </a:cxn>
              <a:cxn ang="0">
                <a:pos x="16" y="1736"/>
              </a:cxn>
              <a:cxn ang="0">
                <a:pos x="8" y="0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1" name="Text Box 35"/>
          <p:cNvSpPr txBox="1">
            <a:spLocks noChangeArrowheads="1"/>
          </p:cNvSpPr>
          <p:nvPr/>
        </p:nvSpPr>
        <p:spPr bwMode="auto">
          <a:xfrm>
            <a:off x="16478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22383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786438" y="4446588"/>
            <a:ext cx="196532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74" name="Line 38"/>
          <p:cNvSpPr>
            <a:spLocks noChangeShapeType="1"/>
          </p:cNvSpPr>
          <p:nvPr/>
        </p:nvSpPr>
        <p:spPr bwMode="auto">
          <a:xfrm flipH="1">
            <a:off x="2432050" y="22606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5" name="Line 39"/>
          <p:cNvSpPr>
            <a:spLocks noChangeShapeType="1"/>
          </p:cNvSpPr>
          <p:nvPr/>
        </p:nvSpPr>
        <p:spPr bwMode="auto">
          <a:xfrm flipH="1">
            <a:off x="4845050" y="30607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Line 40"/>
          <p:cNvSpPr>
            <a:spLocks noChangeShapeType="1"/>
          </p:cNvSpPr>
          <p:nvPr/>
        </p:nvSpPr>
        <p:spPr bwMode="auto">
          <a:xfrm flipH="1">
            <a:off x="5467350" y="4800600"/>
            <a:ext cx="317500" cy="273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2703513" y="1897063"/>
            <a:ext cx="154940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522913" y="2830513"/>
            <a:ext cx="935037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80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8020050" cy="74136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Combined-Constraint Graph Showing Feasible Region</a:t>
            </a:r>
          </a:p>
        </p:txBody>
      </p:sp>
      <p:sp>
        <p:nvSpPr>
          <p:cNvPr id="142381" name="Text Box 45"/>
          <p:cNvSpPr txBox="1">
            <a:spLocks noChangeArrowheads="1"/>
          </p:cNvSpPr>
          <p:nvPr/>
        </p:nvSpPr>
        <p:spPr bwMode="auto">
          <a:xfrm>
            <a:off x="2754313" y="4537075"/>
            <a:ext cx="11811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1955800" y="2235200"/>
            <a:ext cx="139700" cy="3111500"/>
            <a:chOff x="1200" y="1536"/>
            <a:chExt cx="88" cy="1960"/>
          </a:xfrm>
        </p:grpSpPr>
        <p:sp>
          <p:nvSpPr>
            <p:cNvPr id="142383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4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5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6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7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8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9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90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1" name="Line 15"/>
          <p:cNvSpPr>
            <a:spLocks noChangeShapeType="1"/>
          </p:cNvSpPr>
          <p:nvPr/>
        </p:nvSpPr>
        <p:spPr bwMode="auto">
          <a:xfrm>
            <a:off x="2025650" y="5727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2391" name="Group 55"/>
          <p:cNvGrpSpPr>
            <a:grpSpLocks/>
          </p:cNvGrpSpPr>
          <p:nvPr/>
        </p:nvGrpSpPr>
        <p:grpSpPr bwMode="auto">
          <a:xfrm>
            <a:off x="2411413" y="5668963"/>
            <a:ext cx="4294187" cy="146050"/>
            <a:chOff x="1447" y="3659"/>
            <a:chExt cx="2705" cy="92"/>
          </a:xfrm>
        </p:grpSpPr>
        <p:grpSp>
          <p:nvGrpSpPr>
            <p:cNvPr id="142392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2393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4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5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6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7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8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9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0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401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02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65" name="Line 29"/>
          <p:cNvSpPr>
            <a:spLocks noChangeShapeType="1"/>
          </p:cNvSpPr>
          <p:nvPr/>
        </p:nvSpPr>
        <p:spPr bwMode="auto">
          <a:xfrm flipV="1">
            <a:off x="4781550" y="1739900"/>
            <a:ext cx="0" cy="3975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0" name="Freeform 20"/>
          <p:cNvSpPr>
            <a:spLocks/>
          </p:cNvSpPr>
          <p:nvPr/>
        </p:nvSpPr>
        <p:spPr bwMode="auto">
          <a:xfrm>
            <a:off x="2019300" y="2971800"/>
            <a:ext cx="2755900" cy="275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08" y="944"/>
              </a:cxn>
              <a:cxn ang="0">
                <a:pos x="1704" y="1208"/>
              </a:cxn>
              <a:cxn ang="0">
                <a:pos x="1704" y="1736"/>
              </a:cxn>
              <a:cxn ang="0">
                <a:pos x="8" y="1736"/>
              </a:cxn>
              <a:cxn ang="0">
                <a:pos x="8" y="56"/>
              </a:cxn>
            </a:cxnLst>
            <a:rect l="0" t="0" r="r" b="b"/>
            <a:pathLst>
              <a:path w="1704" h="1736">
                <a:moveTo>
                  <a:pt x="0" y="0"/>
                </a:moveTo>
                <a:lnTo>
                  <a:pt x="1408" y="944"/>
                </a:lnTo>
                <a:lnTo>
                  <a:pt x="1704" y="1208"/>
                </a:lnTo>
                <a:lnTo>
                  <a:pt x="1704" y="1736"/>
                </a:lnTo>
                <a:lnTo>
                  <a:pt x="8" y="1736"/>
                </a:lnTo>
                <a:lnTo>
                  <a:pt x="8" y="5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4114800" cy="4921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Objective Function Line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70342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012950" y="57277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2019300" y="18605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5665788" y="49657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(7, 0)</a:t>
            </a:r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 flipH="1">
            <a:off x="5353050" y="5353050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2643188" y="266065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(0, 5)</a:t>
            </a: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4132263" y="3014663"/>
            <a:ext cx="2503487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2000250" y="3562350"/>
            <a:ext cx="3263900" cy="2159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>
            <a:off x="3530600" y="37528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 flipH="1">
            <a:off x="2159000" y="3041650"/>
            <a:ext cx="488950" cy="4635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6351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22256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3385" name="Group 25"/>
          <p:cNvGrpSpPr>
            <a:grpSpLocks/>
          </p:cNvGrpSpPr>
          <p:nvPr/>
        </p:nvGrpSpPr>
        <p:grpSpPr bwMode="auto">
          <a:xfrm>
            <a:off x="1943100" y="2235200"/>
            <a:ext cx="139700" cy="3111500"/>
            <a:chOff x="1200" y="1536"/>
            <a:chExt cx="88" cy="1960"/>
          </a:xfrm>
        </p:grpSpPr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4" name="Group 34"/>
          <p:cNvGrpSpPr>
            <a:grpSpLocks/>
          </p:cNvGrpSpPr>
          <p:nvPr/>
        </p:nvGrpSpPr>
        <p:grpSpPr bwMode="auto">
          <a:xfrm>
            <a:off x="2398713" y="5668963"/>
            <a:ext cx="4294187" cy="146050"/>
            <a:chOff x="1447" y="3659"/>
            <a:chExt cx="2705" cy="92"/>
          </a:xfrm>
        </p:grpSpPr>
        <p:grpSp>
          <p:nvGrpSpPr>
            <p:cNvPr id="14339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339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Freeform 2"/>
          <p:cNvSpPr>
            <a:spLocks/>
          </p:cNvSpPr>
          <p:nvPr/>
        </p:nvSpPr>
        <p:spPr bwMode="auto">
          <a:xfrm>
            <a:off x="2019300" y="2957513"/>
            <a:ext cx="2755900" cy="2770187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434" y="942"/>
              </a:cxn>
              <a:cxn ang="0">
                <a:pos x="1735" y="1210"/>
              </a:cxn>
              <a:cxn ang="0">
                <a:pos x="1736" y="1745"/>
              </a:cxn>
              <a:cxn ang="0">
                <a:pos x="8" y="1745"/>
              </a:cxn>
              <a:cxn ang="0">
                <a:pos x="8" y="0"/>
              </a:cxn>
            </a:cxnLst>
            <a:rect l="0" t="0" r="r" b="b"/>
            <a:pathLst>
              <a:path w="1736" h="1745">
                <a:moveTo>
                  <a:pt x="0" y="9"/>
                </a:moveTo>
                <a:lnTo>
                  <a:pt x="1434" y="942"/>
                </a:lnTo>
                <a:lnTo>
                  <a:pt x="1735" y="1210"/>
                </a:lnTo>
                <a:lnTo>
                  <a:pt x="1736" y="1745"/>
                </a:lnTo>
                <a:lnTo>
                  <a:pt x="8" y="1745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1:  Graphical Solution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687388" y="1085850"/>
            <a:ext cx="5378450" cy="534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Selected Objective Function Lines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70342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2012950" y="57277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2963863" y="2652713"/>
            <a:ext cx="18065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>
            <a:off x="2038350" y="3575050"/>
            <a:ext cx="3200400" cy="21463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16351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22256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2012950" y="3282950"/>
            <a:ext cx="3581400" cy="2413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783263" y="4198938"/>
            <a:ext cx="18065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42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4341813" y="3344863"/>
            <a:ext cx="18065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39</a:t>
            </a:r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 flipH="1">
            <a:off x="5200650" y="4546600"/>
            <a:ext cx="609600" cy="635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2025650" y="3092450"/>
            <a:ext cx="3924300" cy="261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2398713" y="5668963"/>
            <a:ext cx="4294187" cy="146050"/>
            <a:chOff x="1447" y="3659"/>
            <a:chExt cx="2705" cy="92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32483" name="Line 3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4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5" name="Line 3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6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7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8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9" name="Line 4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90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2491" name="Line 4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92" name="Line 4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63" name="Line 15"/>
          <p:cNvSpPr>
            <a:spLocks noChangeShapeType="1"/>
          </p:cNvSpPr>
          <p:nvPr/>
        </p:nvSpPr>
        <p:spPr bwMode="auto">
          <a:xfrm flipH="1">
            <a:off x="3771900" y="37147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H="1">
            <a:off x="2247900" y="3016250"/>
            <a:ext cx="739775" cy="6667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2019300" y="18478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1943100" y="2235200"/>
            <a:ext cx="139700" cy="3111500"/>
            <a:chOff x="1200" y="1536"/>
            <a:chExt cx="88" cy="1960"/>
          </a:xfrm>
        </p:grpSpPr>
        <p:sp>
          <p:nvSpPr>
            <p:cNvPr id="232473" name="Line 2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4" name="Line 2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5" name="Line 2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Line 3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9" name="Freeform 25"/>
          <p:cNvSpPr>
            <a:spLocks/>
          </p:cNvSpPr>
          <p:nvPr/>
        </p:nvSpPr>
        <p:spPr bwMode="auto">
          <a:xfrm>
            <a:off x="2032000" y="2946400"/>
            <a:ext cx="2743200" cy="27813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48" y="960"/>
              </a:cxn>
              <a:cxn ang="0">
                <a:pos x="1696" y="1224"/>
              </a:cxn>
              <a:cxn ang="0">
                <a:pos x="1696" y="1752"/>
              </a:cxn>
              <a:cxn ang="0">
                <a:pos x="0" y="1752"/>
              </a:cxn>
              <a:cxn ang="0">
                <a:pos x="0" y="0"/>
              </a:cxn>
            </a:cxnLst>
            <a:rect l="0" t="0" r="r" b="b"/>
            <a:pathLst>
              <a:path w="1696" h="1752">
                <a:moveTo>
                  <a:pt x="0" y="8"/>
                </a:moveTo>
                <a:lnTo>
                  <a:pt x="1448" y="960"/>
                </a:lnTo>
                <a:lnTo>
                  <a:pt x="1696" y="1224"/>
                </a:lnTo>
                <a:lnTo>
                  <a:pt x="1696" y="1752"/>
                </a:lnTo>
                <a:lnTo>
                  <a:pt x="0" y="1752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3141662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Optimal Solution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0342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2012950" y="5727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2019300" y="18605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636713" y="1362075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241550" y="2997200"/>
            <a:ext cx="3225800" cy="2235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3427413" y="1541463"/>
            <a:ext cx="3121025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Maximum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Line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46</a:t>
            </a:r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flipH="1">
            <a:off x="2863850" y="261620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Oval 18"/>
          <p:cNvSpPr>
            <a:spLocks noChangeArrowheads="1"/>
          </p:cNvSpPr>
          <p:nvPr/>
        </p:nvSpPr>
        <p:spPr bwMode="auto">
          <a:xfrm>
            <a:off x="4273550" y="4413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H="1">
            <a:off x="4303713" y="4502150"/>
            <a:ext cx="3175" cy="1212850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 flipH="1">
            <a:off x="2082800" y="4456113"/>
            <a:ext cx="2235200" cy="3175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 flipH="1">
            <a:off x="4425950" y="36512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4995863" y="2862263"/>
            <a:ext cx="230981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16351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412" name="Text Box 28"/>
          <p:cNvSpPr txBox="1">
            <a:spLocks noChangeArrowheads="1"/>
          </p:cNvSpPr>
          <p:nvPr/>
        </p:nvSpPr>
        <p:spPr bwMode="auto">
          <a:xfrm>
            <a:off x="22256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4413" name="Group 29"/>
          <p:cNvGrpSpPr>
            <a:grpSpLocks/>
          </p:cNvGrpSpPr>
          <p:nvPr/>
        </p:nvGrpSpPr>
        <p:grpSpPr bwMode="auto">
          <a:xfrm>
            <a:off x="1943100" y="2235200"/>
            <a:ext cx="139700" cy="3111500"/>
            <a:chOff x="1200" y="1536"/>
            <a:chExt cx="88" cy="1960"/>
          </a:xfrm>
        </p:grpSpPr>
        <p:sp>
          <p:nvSpPr>
            <p:cNvPr id="144414" name="Line 30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5" name="Line 31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6" name="Line 32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7" name="Line 33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9" name="Line 35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1" name="Line 37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22" name="Group 38"/>
          <p:cNvGrpSpPr>
            <a:grpSpLocks/>
          </p:cNvGrpSpPr>
          <p:nvPr/>
        </p:nvGrpSpPr>
        <p:grpSpPr bwMode="auto">
          <a:xfrm>
            <a:off x="2398713" y="5668963"/>
            <a:ext cx="4294187" cy="146050"/>
            <a:chOff x="1447" y="3659"/>
            <a:chExt cx="2705" cy="92"/>
          </a:xfrm>
        </p:grpSpPr>
        <p:grpSp>
          <p:nvGrpSpPr>
            <p:cNvPr id="144423" name="Group 3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4424" name="Line 4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5" name="Line 4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6" name="Line 4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7" name="Line 4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1" name="Line 4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32" name="Line 4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3" name="Line 4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463"/>
            <a:ext cx="8081963" cy="814387"/>
          </a:xfrm>
        </p:spPr>
        <p:txBody>
          <a:bodyPr/>
          <a:lstStyle/>
          <a:p>
            <a:r>
              <a:rPr lang="en-US"/>
              <a:t>Summary of the Graphical Solution Procedure</a:t>
            </a:r>
            <a:br>
              <a:rPr lang="en-US"/>
            </a:br>
            <a:r>
              <a:rPr lang="en-US"/>
              <a:t>for Maximization Problems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20775"/>
            <a:ext cx="7624762" cy="391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Prepare a graph of the feasible solutions for each of the constraints.</a:t>
            </a:r>
          </a:p>
          <a:p>
            <a:pPr>
              <a:lnSpc>
                <a:spcPct val="90000"/>
              </a:lnSpc>
            </a:pPr>
            <a:r>
              <a:rPr lang="en-US"/>
              <a:t>Determine the feasible region that satisfies all the constraints simultaneously.</a:t>
            </a:r>
          </a:p>
          <a:p>
            <a:pPr>
              <a:lnSpc>
                <a:spcPct val="90000"/>
              </a:lnSpc>
            </a:pPr>
            <a:r>
              <a:rPr lang="en-US"/>
              <a:t>Draw an objective function line.</a:t>
            </a:r>
          </a:p>
          <a:p>
            <a:pPr>
              <a:lnSpc>
                <a:spcPct val="90000"/>
              </a:lnSpc>
            </a:pPr>
            <a:r>
              <a:rPr lang="en-US"/>
              <a:t>Move parallel objective function lines toward </a:t>
            </a:r>
            <a:r>
              <a:rPr lang="en-US" u="sng"/>
              <a:t>larger</a:t>
            </a:r>
            <a:r>
              <a:rPr lang="en-US"/>
              <a:t> objective function values without entirely leaving the feasible region.</a:t>
            </a:r>
          </a:p>
          <a:p>
            <a:pPr>
              <a:lnSpc>
                <a:spcPct val="90000"/>
              </a:lnSpc>
            </a:pPr>
            <a:r>
              <a:rPr lang="en-US"/>
              <a:t>Any feasible solution on the objective function line with the </a:t>
            </a:r>
            <a:r>
              <a:rPr lang="en-US" u="sng"/>
              <a:t>largest</a:t>
            </a:r>
            <a:r>
              <a:rPr lang="en-US"/>
              <a:t> value is an optimal solution.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Slack and Surplus Variables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16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linear program in which all the variables are non-negative and all the constraints are equalities is said to be in </a:t>
            </a:r>
            <a:r>
              <a:rPr lang="en-US" u="sng"/>
              <a:t>standard form</a:t>
            </a:r>
            <a:r>
              <a:rPr lang="en-US"/>
              <a:t>.  </a:t>
            </a:r>
          </a:p>
          <a:p>
            <a:pPr>
              <a:lnSpc>
                <a:spcPct val="90000"/>
              </a:lnSpc>
            </a:pPr>
            <a:r>
              <a:rPr lang="en-US"/>
              <a:t>Standard form is attained by adding </a:t>
            </a:r>
            <a:r>
              <a:rPr lang="en-US" u="sng"/>
              <a:t>slack variables</a:t>
            </a:r>
            <a:r>
              <a:rPr lang="en-US"/>
              <a:t> to "less than or equal to" constraints, and by subtracting </a:t>
            </a:r>
            <a:r>
              <a:rPr lang="en-US" u="sng"/>
              <a:t>surplus variables</a:t>
            </a:r>
            <a:r>
              <a:rPr lang="en-US"/>
              <a:t> from "greater than or equal to" constraints.  </a:t>
            </a:r>
          </a:p>
          <a:p>
            <a:pPr>
              <a:lnSpc>
                <a:spcPct val="90000"/>
              </a:lnSpc>
            </a:pPr>
            <a:r>
              <a:rPr lang="en-US"/>
              <a:t>Slack and surplus variables represent the difference between the left and right sides of the constraints.</a:t>
            </a:r>
          </a:p>
          <a:p>
            <a:pPr>
              <a:lnSpc>
                <a:spcPct val="90000"/>
              </a:lnSpc>
            </a:pPr>
            <a:r>
              <a:rPr lang="en-US"/>
              <a:t>Slack and surplus variables have objective function coefficients equal to 0.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847850" y="1733550"/>
            <a:ext cx="5543550" cy="2895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363" y="1905000"/>
            <a:ext cx="5300662" cy="25971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/>
              <a:t>Max    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+ 7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1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3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s.t.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          +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	         =    6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2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+ 3</a:t>
            </a:r>
            <a:r>
              <a:rPr lang="en-US" i="1"/>
              <a:t>x</a:t>
            </a:r>
            <a:r>
              <a:rPr lang="en-US" baseline="-25000"/>
              <a:t>2	   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	         =  19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  </a:t>
            </a:r>
            <a:r>
              <a:rPr lang="en-US" i="1"/>
              <a:t>x</a:t>
            </a:r>
            <a:r>
              <a:rPr lang="en-US" baseline="-25000"/>
              <a:t>2	 	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3 </a:t>
            </a:r>
            <a:r>
              <a:rPr lang="en-US"/>
              <a:t> =    8</a:t>
            </a:r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,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  </a:t>
            </a:r>
            <a:r>
              <a:rPr lang="en-US" u="sng"/>
              <a:t>&gt;</a:t>
            </a:r>
            <a:r>
              <a:rPr lang="en-US"/>
              <a:t>  0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 in Standard Form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Slack Variables (for </a:t>
            </a:r>
            <a:r>
              <a:rPr lang="en-US" u="sng"/>
              <a:t>&lt;</a:t>
            </a:r>
            <a:r>
              <a:rPr lang="en-US"/>
              <a:t> constraints)</a:t>
            </a: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1179513" y="4064000"/>
            <a:ext cx="28257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lack variables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687388" y="1073150"/>
            <a:ext cx="3194050" cy="547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43752" name="Rectangle 40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Slack Variables</a:t>
            </a:r>
          </a:p>
        </p:txBody>
      </p:sp>
      <p:sp>
        <p:nvSpPr>
          <p:cNvPr id="243753" name="Rectangle 41"/>
          <p:cNvSpPr>
            <a:spLocks noChangeArrowheads="1"/>
          </p:cNvSpPr>
          <p:nvPr/>
        </p:nvSpPr>
        <p:spPr bwMode="auto">
          <a:xfrm>
            <a:off x="6932613" y="55356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54" name="Line 42"/>
          <p:cNvSpPr>
            <a:spLocks noChangeShapeType="1"/>
          </p:cNvSpPr>
          <p:nvPr/>
        </p:nvSpPr>
        <p:spPr bwMode="auto">
          <a:xfrm>
            <a:off x="191770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5" name="Rectangle 43"/>
          <p:cNvSpPr>
            <a:spLocks noChangeArrowheads="1"/>
          </p:cNvSpPr>
          <p:nvPr/>
        </p:nvSpPr>
        <p:spPr bwMode="auto">
          <a:xfrm>
            <a:off x="15224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3756" name="Freeform 44"/>
          <p:cNvSpPr>
            <a:spLocks/>
          </p:cNvSpPr>
          <p:nvPr/>
        </p:nvSpPr>
        <p:spPr bwMode="auto">
          <a:xfrm>
            <a:off x="1943100" y="2311400"/>
            <a:ext cx="3683000" cy="347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96" y="2200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7" name="Freeform 45"/>
          <p:cNvSpPr>
            <a:spLocks/>
          </p:cNvSpPr>
          <p:nvPr/>
        </p:nvSpPr>
        <p:spPr bwMode="auto">
          <a:xfrm>
            <a:off x="1924050" y="3035300"/>
            <a:ext cx="441325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32" y="1736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8" name="Freeform 46"/>
          <p:cNvSpPr>
            <a:spLocks/>
          </p:cNvSpPr>
          <p:nvPr/>
        </p:nvSpPr>
        <p:spPr bwMode="auto">
          <a:xfrm>
            <a:off x="1917700" y="3028950"/>
            <a:ext cx="2754313" cy="275590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1452" y="907"/>
              </a:cxn>
              <a:cxn ang="0">
                <a:pos x="1735" y="1177"/>
              </a:cxn>
              <a:cxn ang="0">
                <a:pos x="1732" y="1732"/>
              </a:cxn>
              <a:cxn ang="0">
                <a:pos x="16" y="1736"/>
              </a:cxn>
              <a:cxn ang="0">
                <a:pos x="8" y="0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59" name="Text Box 47"/>
          <p:cNvSpPr txBox="1">
            <a:spLocks noChangeArrowheads="1"/>
          </p:cNvSpPr>
          <p:nvPr/>
        </p:nvSpPr>
        <p:spPr bwMode="auto">
          <a:xfrm>
            <a:off x="1533525" y="20923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60" name="Text Box 48"/>
          <p:cNvSpPr txBox="1">
            <a:spLocks noChangeArrowheads="1"/>
          </p:cNvSpPr>
          <p:nvPr/>
        </p:nvSpPr>
        <p:spPr bwMode="auto">
          <a:xfrm>
            <a:off x="2124075" y="58642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5849938" y="3646488"/>
            <a:ext cx="1965325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Second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3762" name="Line 50"/>
          <p:cNvSpPr>
            <a:spLocks noChangeShapeType="1"/>
          </p:cNvSpPr>
          <p:nvPr/>
        </p:nvSpPr>
        <p:spPr bwMode="auto">
          <a:xfrm flipH="1">
            <a:off x="2444750" y="24257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3" name="Line 51"/>
          <p:cNvSpPr>
            <a:spLocks noChangeShapeType="1"/>
          </p:cNvSpPr>
          <p:nvPr/>
        </p:nvSpPr>
        <p:spPr bwMode="auto">
          <a:xfrm flipH="1">
            <a:off x="4705350" y="25781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4" name="Line 52"/>
          <p:cNvSpPr>
            <a:spLocks noChangeShapeType="1"/>
          </p:cNvSpPr>
          <p:nvPr/>
        </p:nvSpPr>
        <p:spPr bwMode="auto">
          <a:xfrm flipH="1">
            <a:off x="5251450" y="4673600"/>
            <a:ext cx="584200" cy="349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5" name="Rectangle 53"/>
          <p:cNvSpPr>
            <a:spLocks noChangeArrowheads="1"/>
          </p:cNvSpPr>
          <p:nvPr/>
        </p:nvSpPr>
        <p:spPr bwMode="auto">
          <a:xfrm>
            <a:off x="2605088" y="1465263"/>
            <a:ext cx="1557337" cy="99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Third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243766" name="Rectangle 54"/>
          <p:cNvSpPr>
            <a:spLocks noChangeArrowheads="1"/>
          </p:cNvSpPr>
          <p:nvPr/>
        </p:nvSpPr>
        <p:spPr bwMode="auto">
          <a:xfrm>
            <a:off x="5091113" y="1763713"/>
            <a:ext cx="1557337" cy="99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43768" name="Group 56"/>
          <p:cNvGrpSpPr>
            <a:grpSpLocks/>
          </p:cNvGrpSpPr>
          <p:nvPr/>
        </p:nvGrpSpPr>
        <p:grpSpPr bwMode="auto">
          <a:xfrm>
            <a:off x="1841500" y="2273300"/>
            <a:ext cx="139700" cy="3111500"/>
            <a:chOff x="1200" y="1536"/>
            <a:chExt cx="88" cy="1960"/>
          </a:xfrm>
        </p:grpSpPr>
        <p:sp>
          <p:nvSpPr>
            <p:cNvPr id="243769" name="Line 5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0" name="Line 5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1" name="Line 5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2" name="Line 6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3" name="Line 6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4" name="Line 6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5" name="Line 6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6" name="Line 6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9113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3778" name="Group 66"/>
          <p:cNvGrpSpPr>
            <a:grpSpLocks/>
          </p:cNvGrpSpPr>
          <p:nvPr/>
        </p:nvGrpSpPr>
        <p:grpSpPr bwMode="auto">
          <a:xfrm>
            <a:off x="2297113" y="5719763"/>
            <a:ext cx="4294187" cy="146050"/>
            <a:chOff x="1447" y="3659"/>
            <a:chExt cx="2705" cy="92"/>
          </a:xfrm>
        </p:grpSpPr>
        <p:grpSp>
          <p:nvGrpSpPr>
            <p:cNvPr id="243779" name="Group 67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43780" name="Line 68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1" name="Line 69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2" name="Line 70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3" name="Line 71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4" name="Line 72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5" name="Line 73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6" name="Line 74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7" name="Line 75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3788" name="Line 76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9" name="Line 77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90" name="Line 78"/>
          <p:cNvSpPr>
            <a:spLocks noChangeShapeType="1"/>
          </p:cNvSpPr>
          <p:nvPr/>
        </p:nvSpPr>
        <p:spPr bwMode="auto">
          <a:xfrm flipV="1">
            <a:off x="4667250" y="1879600"/>
            <a:ext cx="0" cy="38862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2" name="Oval 80"/>
          <p:cNvSpPr>
            <a:spLocks noChangeArrowheads="1"/>
          </p:cNvSpPr>
          <p:nvPr/>
        </p:nvSpPr>
        <p:spPr bwMode="auto">
          <a:xfrm>
            <a:off x="4171950" y="44259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3" name="Rectangle 81"/>
          <p:cNvSpPr>
            <a:spLocks noChangeArrowheads="1"/>
          </p:cNvSpPr>
          <p:nvPr/>
        </p:nvSpPr>
        <p:spPr bwMode="auto">
          <a:xfrm>
            <a:off x="2214563" y="4500563"/>
            <a:ext cx="1876425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243794" name="Line 82"/>
          <p:cNvSpPr>
            <a:spLocks noChangeShapeType="1"/>
          </p:cNvSpPr>
          <p:nvPr/>
        </p:nvSpPr>
        <p:spPr bwMode="auto">
          <a:xfrm flipV="1">
            <a:off x="3727450" y="4514850"/>
            <a:ext cx="419100" cy="146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6" name="AutoShape 84"/>
          <p:cNvSpPr>
            <a:spLocks noChangeArrowheads="1"/>
          </p:cNvSpPr>
          <p:nvPr/>
        </p:nvSpPr>
        <p:spPr bwMode="auto">
          <a:xfrm>
            <a:off x="5384800" y="28273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</a:p>
        </p:txBody>
      </p:sp>
      <p:sp>
        <p:nvSpPr>
          <p:cNvPr id="243797" name="AutoShape 85"/>
          <p:cNvSpPr>
            <a:spLocks noChangeArrowheads="1"/>
          </p:cNvSpPr>
          <p:nvPr/>
        </p:nvSpPr>
        <p:spPr bwMode="auto">
          <a:xfrm>
            <a:off x="6350000" y="48466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  <p:sp>
        <p:nvSpPr>
          <p:cNvPr id="243798" name="AutoShape 86"/>
          <p:cNvSpPr>
            <a:spLocks noChangeArrowheads="1"/>
          </p:cNvSpPr>
          <p:nvPr/>
        </p:nvSpPr>
        <p:spPr bwMode="auto">
          <a:xfrm>
            <a:off x="2895600" y="25225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4763"/>
            <a:ext cx="7772400" cy="1100137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Introduction to Linear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365250"/>
            <a:ext cx="7524750" cy="3409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Linear Programming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Problem Formulation</a:t>
            </a:r>
          </a:p>
          <a:p>
            <a:pPr>
              <a:lnSpc>
                <a:spcPct val="90000"/>
              </a:lnSpc>
            </a:pPr>
            <a:r>
              <a:rPr lang="en-US" dirty="0"/>
              <a:t>A Simple Maximization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Graphical Solution Procedure</a:t>
            </a:r>
          </a:p>
          <a:p>
            <a:pPr>
              <a:lnSpc>
                <a:spcPct val="90000"/>
              </a:lnSpc>
            </a:pPr>
            <a:r>
              <a:rPr lang="en-US" dirty="0"/>
              <a:t>Extreme Points and the Optimal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Computer Solutions</a:t>
            </a:r>
          </a:p>
          <a:p>
            <a:pPr>
              <a:lnSpc>
                <a:spcPct val="90000"/>
              </a:lnSpc>
            </a:pPr>
            <a:r>
              <a:rPr lang="en-US" dirty="0"/>
              <a:t>A Simple Minimization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Special </a:t>
            </a:r>
            <a:r>
              <a:rPr lang="en-US" dirty="0" smtClean="0"/>
              <a:t>Cases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Points and the Optimal Solution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758112" cy="4643438"/>
          </a:xfrm>
        </p:spPr>
        <p:txBody>
          <a:bodyPr/>
          <a:lstStyle/>
          <a:p>
            <a:r>
              <a:rPr lang="en-US" dirty="0"/>
              <a:t>The corners or vertices of the feasible region are referred to as the </a:t>
            </a:r>
            <a:r>
              <a:rPr lang="en-US" u="sng" dirty="0"/>
              <a:t>extreme points</a:t>
            </a:r>
            <a:r>
              <a:rPr lang="en-US" dirty="0"/>
              <a:t>.</a:t>
            </a:r>
          </a:p>
          <a:p>
            <a:r>
              <a:rPr lang="en-US" dirty="0"/>
              <a:t>An optimal solution to an LP problem can be found at an extreme point of the feasible region.</a:t>
            </a:r>
          </a:p>
          <a:p>
            <a:r>
              <a:rPr lang="en-US" dirty="0"/>
              <a:t>When looking for the optimal solution, you do not have to evaluate all feasible solution points.</a:t>
            </a:r>
          </a:p>
          <a:p>
            <a:r>
              <a:rPr lang="en-US" dirty="0"/>
              <a:t>You have to consider only the extreme points of the feasible region.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Extreme Points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008813" y="5357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2089150" y="5600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Freeform 9"/>
          <p:cNvSpPr>
            <a:spLocks/>
          </p:cNvSpPr>
          <p:nvPr/>
        </p:nvSpPr>
        <p:spPr bwMode="auto">
          <a:xfrm>
            <a:off x="2019300" y="2857500"/>
            <a:ext cx="2832100" cy="27432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1466" y="936"/>
              </a:cxn>
              <a:cxn ang="0">
                <a:pos x="1784" y="1232"/>
              </a:cxn>
              <a:cxn ang="0">
                <a:pos x="1784" y="1728"/>
              </a:cxn>
              <a:cxn ang="0">
                <a:pos x="0" y="1728"/>
              </a:cxn>
              <a:cxn ang="0">
                <a:pos x="8" y="0"/>
              </a:cxn>
            </a:cxnLst>
            <a:rect l="0" t="0" r="r" b="b"/>
            <a:pathLst>
              <a:path w="1784" h="1728">
                <a:moveTo>
                  <a:pt x="8" y="8"/>
                </a:moveTo>
                <a:lnTo>
                  <a:pt x="1466" y="936"/>
                </a:lnTo>
                <a:lnTo>
                  <a:pt x="1784" y="1232"/>
                </a:lnTo>
                <a:lnTo>
                  <a:pt x="1784" y="1728"/>
                </a:lnTo>
                <a:lnTo>
                  <a:pt x="0" y="1728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2805113" y="4333875"/>
            <a:ext cx="11811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4330700" y="43243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4813300" y="47752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2139950" y="51435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4965700" y="51308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8" name="Oval 18"/>
          <p:cNvSpPr>
            <a:spLocks noChangeArrowheads="1"/>
          </p:cNvSpPr>
          <p:nvPr/>
        </p:nvSpPr>
        <p:spPr bwMode="auto">
          <a:xfrm>
            <a:off x="4965700" y="44767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9" name="Oval 19"/>
          <p:cNvSpPr>
            <a:spLocks noChangeArrowheads="1"/>
          </p:cNvSpPr>
          <p:nvPr/>
        </p:nvSpPr>
        <p:spPr bwMode="auto">
          <a:xfrm>
            <a:off x="4419600" y="39433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0" name="Oval 20"/>
          <p:cNvSpPr>
            <a:spLocks noChangeArrowheads="1"/>
          </p:cNvSpPr>
          <p:nvPr/>
        </p:nvSpPr>
        <p:spPr bwMode="auto">
          <a:xfrm>
            <a:off x="2127250" y="25400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5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1662113" y="1133475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1622425" y="19653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2289175" y="57118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8514" name="Group 34"/>
          <p:cNvGrpSpPr>
            <a:grpSpLocks/>
          </p:cNvGrpSpPr>
          <p:nvPr/>
        </p:nvGrpSpPr>
        <p:grpSpPr bwMode="auto">
          <a:xfrm>
            <a:off x="2462213" y="5541963"/>
            <a:ext cx="4294187" cy="146050"/>
            <a:chOff x="1447" y="3659"/>
            <a:chExt cx="2705" cy="92"/>
          </a:xfrm>
        </p:grpSpPr>
        <p:grpSp>
          <p:nvGrpSpPr>
            <p:cNvPr id="14851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851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52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2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94" name="Oval 14"/>
          <p:cNvSpPr>
            <a:spLocks noChangeArrowheads="1"/>
          </p:cNvSpPr>
          <p:nvPr/>
        </p:nvSpPr>
        <p:spPr bwMode="auto">
          <a:xfrm>
            <a:off x="48006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2019300" y="17208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Oval 13"/>
          <p:cNvSpPr>
            <a:spLocks noChangeArrowheads="1"/>
          </p:cNvSpPr>
          <p:nvPr/>
        </p:nvSpPr>
        <p:spPr bwMode="auto">
          <a:xfrm>
            <a:off x="1981200" y="28448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19812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505" name="Group 25"/>
          <p:cNvGrpSpPr>
            <a:grpSpLocks/>
          </p:cNvGrpSpPr>
          <p:nvPr/>
        </p:nvGrpSpPr>
        <p:grpSpPr bwMode="auto">
          <a:xfrm>
            <a:off x="1943100" y="2146300"/>
            <a:ext cx="139700" cy="3111500"/>
            <a:chOff x="1200" y="1536"/>
            <a:chExt cx="88" cy="1960"/>
          </a:xfrm>
        </p:grpSpPr>
        <p:sp>
          <p:nvSpPr>
            <p:cNvPr id="14850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6" name="Text Box 46"/>
          <p:cNvSpPr txBox="1">
            <a:spLocks noChangeArrowheads="1"/>
          </p:cNvSpPr>
          <p:nvPr/>
        </p:nvSpPr>
        <p:spPr bwMode="auto">
          <a:xfrm>
            <a:off x="2505075" y="2511425"/>
            <a:ext cx="121761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(0, 6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4813300" y="38989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(5, 3)</a:t>
            </a:r>
          </a:p>
        </p:txBody>
      </p:sp>
      <p:sp>
        <p:nvSpPr>
          <p:cNvPr id="148528" name="AutoShape 48"/>
          <p:cNvSpPr>
            <a:spLocks noChangeArrowheads="1"/>
          </p:cNvSpPr>
          <p:nvPr/>
        </p:nvSpPr>
        <p:spPr bwMode="auto">
          <a:xfrm>
            <a:off x="2508250" y="5099050"/>
            <a:ext cx="828675" cy="46513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(0, 0)</a:t>
            </a:r>
          </a:p>
        </p:txBody>
      </p:sp>
      <p:sp>
        <p:nvSpPr>
          <p:cNvPr id="148529" name="Text Box 49"/>
          <p:cNvSpPr txBox="1">
            <a:spLocks noChangeArrowheads="1"/>
          </p:cNvSpPr>
          <p:nvPr/>
        </p:nvSpPr>
        <p:spPr bwMode="auto">
          <a:xfrm>
            <a:off x="5372100" y="44450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(6, 2)</a:t>
            </a:r>
          </a:p>
        </p:txBody>
      </p:sp>
      <p:sp>
        <p:nvSpPr>
          <p:cNvPr id="148530" name="Text Box 50"/>
          <p:cNvSpPr txBox="1">
            <a:spLocks noChangeArrowheads="1"/>
          </p:cNvSpPr>
          <p:nvPr/>
        </p:nvSpPr>
        <p:spPr bwMode="auto">
          <a:xfrm>
            <a:off x="5372100" y="50927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Solutions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1"/>
            <a:ext cx="7886700" cy="3352800"/>
          </a:xfrm>
        </p:spPr>
        <p:txBody>
          <a:bodyPr/>
          <a:lstStyle/>
          <a:p>
            <a:r>
              <a:rPr lang="en-US" dirty="0"/>
              <a:t>LP problems involving 1000s of variables and 1000s of constraints are now routinely solved with computer packages.</a:t>
            </a:r>
          </a:p>
          <a:p>
            <a:r>
              <a:rPr lang="en-US" dirty="0"/>
              <a:t>Linear programming solvers are now part of many spreadsheet packages, such as Microsoft Excel.</a:t>
            </a:r>
          </a:p>
          <a:p>
            <a:r>
              <a:rPr lang="en-US" dirty="0"/>
              <a:t>Leading commercial packages include CPLEX, LINGO, MOSEK, Xpress-MP, and Premium Solver for </a:t>
            </a:r>
            <a:r>
              <a:rPr lang="en-US" dirty="0" smtClean="0"/>
              <a:t>Excel.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Computer Output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836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this chapter we will discuss the following output:</a:t>
            </a:r>
          </a:p>
          <a:p>
            <a:pPr lvl="1">
              <a:lnSpc>
                <a:spcPct val="90000"/>
              </a:lnSpc>
            </a:pPr>
            <a:r>
              <a:rPr lang="en-US"/>
              <a:t>objective function value</a:t>
            </a:r>
          </a:p>
          <a:p>
            <a:pPr lvl="1">
              <a:lnSpc>
                <a:spcPct val="90000"/>
              </a:lnSpc>
            </a:pPr>
            <a:r>
              <a:rPr lang="en-US"/>
              <a:t>values of the decision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reduced costs</a:t>
            </a:r>
          </a:p>
          <a:p>
            <a:pPr lvl="1">
              <a:lnSpc>
                <a:spcPct val="90000"/>
              </a:lnSpc>
            </a:pPr>
            <a:r>
              <a:rPr lang="en-US"/>
              <a:t>slack and surplus</a:t>
            </a:r>
          </a:p>
          <a:p>
            <a:pPr>
              <a:lnSpc>
                <a:spcPct val="90000"/>
              </a:lnSpc>
            </a:pPr>
            <a:r>
              <a:rPr lang="en-US"/>
              <a:t>In the next chapter we will discuss how an optimal solution is affected by a change in:</a:t>
            </a:r>
          </a:p>
          <a:p>
            <a:pPr lvl="1">
              <a:lnSpc>
                <a:spcPct val="90000"/>
              </a:lnSpc>
            </a:pPr>
            <a:r>
              <a:rPr lang="en-US"/>
              <a:t>a coefficient of the objective function</a:t>
            </a:r>
          </a:p>
          <a:p>
            <a:pPr lvl="1">
              <a:lnSpc>
                <a:spcPct val="90000"/>
              </a:lnSpc>
            </a:pPr>
            <a:r>
              <a:rPr lang="en-US"/>
              <a:t>the right-hand side value of a constraint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Problem Data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913" y="1735138"/>
            <a:ext cx="8029575" cy="2112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Solution</a:t>
            </a:r>
          </a:p>
        </p:txBody>
      </p:sp>
      <p:pic>
        <p:nvPicPr>
          <p:cNvPr id="81009" name="Picture 1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913" y="1741488"/>
            <a:ext cx="8008937" cy="3284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562100" y="2108200"/>
            <a:ext cx="5829300" cy="2692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70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66FFFF"/>
                </a:solidFill>
              </a:rPr>
              <a:t>Interpretation of Computer Output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We see from the previous slide that: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Objective Function Value  =  46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Decision Variable #1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  =    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Decision Variable #2 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  =    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#1        =    6 –   5 =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#2        =  19 – 19 = 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  Slack in Constraint #3        =    8 –   8 =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Reduced Cost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3638550"/>
          </a:xfrm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reduced cost</a:t>
            </a:r>
            <a:r>
              <a:rPr lang="en-US"/>
              <a:t> for a decision variable whose value is 0 in the optimal solution is:</a:t>
            </a:r>
          </a:p>
          <a:p>
            <a:pPr lvl="1" indent="6350">
              <a:buFontTx/>
              <a:buNone/>
            </a:pPr>
            <a:r>
              <a:rPr lang="en-US"/>
              <a:t>the amount the variable's objective function coefficient would have to improve (increase for maximization problems, decrease for minimization problems) before this variable could assume a positive value.  </a:t>
            </a:r>
          </a:p>
          <a:p>
            <a:r>
              <a:rPr lang="en-US"/>
              <a:t>The reduced cost for a decision variable whose value is  &gt; 0 in the optimal solution is 0.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366713" y="1590675"/>
            <a:ext cx="8283578" cy="3967163"/>
            <a:chOff x="231" y="1002"/>
            <a:chExt cx="5218" cy="2499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8" y="1002"/>
              <a:ext cx="5091" cy="2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58" y="1002"/>
              <a:ext cx="5046" cy="2479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5"/>
            <p:cNvGrpSpPr>
              <a:grpSpLocks/>
            </p:cNvGrpSpPr>
            <p:nvPr/>
          </p:nvGrpSpPr>
          <p:grpSpPr bwMode="auto">
            <a:xfrm>
              <a:off x="231" y="1019"/>
              <a:ext cx="5173" cy="2277"/>
              <a:chOff x="231" y="1019"/>
              <a:chExt cx="5173" cy="2277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239" y="1019"/>
                <a:ext cx="129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Adjustable Cells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720" y="1214"/>
                <a:ext cx="39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2218" y="1214"/>
                <a:ext cx="66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Reduced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3082" y="1214"/>
                <a:ext cx="68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Objective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>
                <a:off x="3896" y="1214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4688" y="1214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486" y="1398"/>
                <a:ext cx="3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1027" y="1398"/>
                <a:ext cx="4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1701" y="1398"/>
                <a:ext cx="44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2356" y="1398"/>
                <a:ext cx="37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Cost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2991" y="1398"/>
                <a:ext cx="7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Coefficient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931" y="1398"/>
                <a:ext cx="64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4688" y="1398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446" y="1594"/>
                <a:ext cx="41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$B$8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040" y="1594"/>
                <a:ext cx="33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X1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1700" y="1594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23"/>
              <p:cNvSpPr>
                <a:spLocks noChangeArrowheads="1"/>
              </p:cNvSpPr>
              <p:nvPr/>
            </p:nvSpPr>
            <p:spPr bwMode="auto">
              <a:xfrm>
                <a:off x="2443" y="1594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24"/>
              <p:cNvSpPr>
                <a:spLocks noChangeArrowheads="1"/>
              </p:cNvSpPr>
              <p:nvPr/>
            </p:nvSpPr>
            <p:spPr bwMode="auto">
              <a:xfrm>
                <a:off x="3337" y="1594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25"/>
              <p:cNvSpPr>
                <a:spLocks noChangeArrowheads="1"/>
              </p:cNvSpPr>
              <p:nvPr/>
            </p:nvSpPr>
            <p:spPr bwMode="auto">
              <a:xfrm>
                <a:off x="4145" y="1594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26"/>
              <p:cNvSpPr>
                <a:spLocks noChangeArrowheads="1"/>
              </p:cNvSpPr>
              <p:nvPr/>
            </p:nvSpPr>
            <p:spPr bwMode="auto">
              <a:xfrm>
                <a:off x="4944" y="1594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0.333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27"/>
              <p:cNvSpPr>
                <a:spLocks noChangeArrowheads="1"/>
              </p:cNvSpPr>
              <p:nvPr/>
            </p:nvSpPr>
            <p:spPr bwMode="auto">
              <a:xfrm>
                <a:off x="446" y="1778"/>
                <a:ext cx="42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$C$8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7" name="Rectangle 28"/>
              <p:cNvSpPr>
                <a:spLocks noChangeArrowheads="1"/>
              </p:cNvSpPr>
              <p:nvPr/>
            </p:nvSpPr>
            <p:spPr bwMode="auto">
              <a:xfrm>
                <a:off x="1040" y="1778"/>
                <a:ext cx="33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X2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8" name="Rectangle 29"/>
              <p:cNvSpPr>
                <a:spLocks noChangeArrowheads="1"/>
              </p:cNvSpPr>
              <p:nvPr/>
            </p:nvSpPr>
            <p:spPr bwMode="auto">
              <a:xfrm>
                <a:off x="1700" y="1778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30"/>
              <p:cNvSpPr>
                <a:spLocks noChangeArrowheads="1"/>
              </p:cNvSpPr>
              <p:nvPr/>
            </p:nvSpPr>
            <p:spPr bwMode="auto">
              <a:xfrm>
                <a:off x="2443" y="1778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31"/>
              <p:cNvSpPr>
                <a:spLocks noChangeArrowheads="1"/>
              </p:cNvSpPr>
              <p:nvPr/>
            </p:nvSpPr>
            <p:spPr bwMode="auto">
              <a:xfrm>
                <a:off x="3337" y="1778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7.000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32"/>
              <p:cNvSpPr>
                <a:spLocks noChangeArrowheads="1"/>
              </p:cNvSpPr>
              <p:nvPr/>
            </p:nvSpPr>
            <p:spPr bwMode="auto">
              <a:xfrm>
                <a:off x="4147" y="1778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0.500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33"/>
              <p:cNvSpPr>
                <a:spLocks noChangeArrowheads="1"/>
              </p:cNvSpPr>
              <p:nvPr/>
            </p:nvSpPr>
            <p:spPr bwMode="auto">
              <a:xfrm>
                <a:off x="4953" y="1778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34"/>
              <p:cNvSpPr>
                <a:spLocks noChangeArrowheads="1"/>
              </p:cNvSpPr>
              <p:nvPr/>
            </p:nvSpPr>
            <p:spPr bwMode="auto">
              <a:xfrm>
                <a:off x="231" y="2157"/>
                <a:ext cx="98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Constraints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35"/>
              <p:cNvSpPr>
                <a:spLocks noChangeArrowheads="1"/>
              </p:cNvSpPr>
              <p:nvPr/>
            </p:nvSpPr>
            <p:spPr bwMode="auto">
              <a:xfrm>
                <a:off x="1744" y="2353"/>
                <a:ext cx="39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36"/>
              <p:cNvSpPr>
                <a:spLocks noChangeArrowheads="1"/>
              </p:cNvSpPr>
              <p:nvPr/>
            </p:nvSpPr>
            <p:spPr bwMode="auto">
              <a:xfrm>
                <a:off x="2276" y="2353"/>
                <a:ext cx="6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Shadow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37"/>
              <p:cNvSpPr>
                <a:spLocks noChangeArrowheads="1"/>
              </p:cNvSpPr>
              <p:nvPr/>
            </p:nvSpPr>
            <p:spPr bwMode="auto">
              <a:xfrm>
                <a:off x="3023" y="2353"/>
                <a:ext cx="74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Constraint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38"/>
              <p:cNvSpPr>
                <a:spLocks noChangeArrowheads="1"/>
              </p:cNvSpPr>
              <p:nvPr/>
            </p:nvSpPr>
            <p:spPr bwMode="auto">
              <a:xfrm>
                <a:off x="3888" y="2353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39"/>
              <p:cNvSpPr>
                <a:spLocks noChangeArrowheads="1"/>
              </p:cNvSpPr>
              <p:nvPr/>
            </p:nvSpPr>
            <p:spPr bwMode="auto">
              <a:xfrm>
                <a:off x="4688" y="2353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40"/>
              <p:cNvSpPr>
                <a:spLocks noChangeArrowheads="1"/>
              </p:cNvSpPr>
              <p:nvPr/>
            </p:nvSpPr>
            <p:spPr bwMode="auto">
              <a:xfrm>
                <a:off x="502" y="2537"/>
                <a:ext cx="3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41"/>
              <p:cNvSpPr>
                <a:spLocks noChangeArrowheads="1"/>
              </p:cNvSpPr>
              <p:nvPr/>
            </p:nvSpPr>
            <p:spPr bwMode="auto">
              <a:xfrm>
                <a:off x="1027" y="2537"/>
                <a:ext cx="4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42"/>
              <p:cNvSpPr>
                <a:spLocks noChangeArrowheads="1"/>
              </p:cNvSpPr>
              <p:nvPr/>
            </p:nvSpPr>
            <p:spPr bwMode="auto">
              <a:xfrm>
                <a:off x="1717" y="2537"/>
                <a:ext cx="44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43"/>
              <p:cNvSpPr>
                <a:spLocks noChangeArrowheads="1"/>
              </p:cNvSpPr>
              <p:nvPr/>
            </p:nvSpPr>
            <p:spPr bwMode="auto">
              <a:xfrm>
                <a:off x="2376" y="2537"/>
                <a:ext cx="41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Price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44"/>
              <p:cNvSpPr>
                <a:spLocks noChangeArrowheads="1"/>
              </p:cNvSpPr>
              <p:nvPr/>
            </p:nvSpPr>
            <p:spPr bwMode="auto">
              <a:xfrm>
                <a:off x="3046" y="2537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R.H. Side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45"/>
              <p:cNvSpPr>
                <a:spLocks noChangeArrowheads="1"/>
              </p:cNvSpPr>
              <p:nvPr/>
            </p:nvSpPr>
            <p:spPr bwMode="auto">
              <a:xfrm>
                <a:off x="3915" y="2537"/>
                <a:ext cx="64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46"/>
              <p:cNvSpPr>
                <a:spLocks noChangeArrowheads="1"/>
              </p:cNvSpPr>
              <p:nvPr/>
            </p:nvSpPr>
            <p:spPr bwMode="auto">
              <a:xfrm>
                <a:off x="4688" y="2537"/>
                <a:ext cx="71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47"/>
              <p:cNvSpPr>
                <a:spLocks noChangeArrowheads="1"/>
              </p:cNvSpPr>
              <p:nvPr/>
            </p:nvSpPr>
            <p:spPr bwMode="auto">
              <a:xfrm>
                <a:off x="446" y="2732"/>
                <a:ext cx="5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48"/>
              <p:cNvSpPr>
                <a:spLocks noChangeArrowheads="1"/>
              </p:cNvSpPr>
              <p:nvPr/>
            </p:nvSpPr>
            <p:spPr bwMode="auto">
              <a:xfrm>
                <a:off x="1064" y="2732"/>
                <a:ext cx="3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#1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49"/>
              <p:cNvSpPr>
                <a:spLocks noChangeArrowheads="1"/>
              </p:cNvSpPr>
              <p:nvPr/>
            </p:nvSpPr>
            <p:spPr bwMode="auto">
              <a:xfrm>
                <a:off x="1730" y="2732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50"/>
              <p:cNvSpPr>
                <a:spLocks noChangeArrowheads="1"/>
              </p:cNvSpPr>
              <p:nvPr/>
            </p:nvSpPr>
            <p:spPr bwMode="auto">
              <a:xfrm>
                <a:off x="2465" y="2732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51"/>
              <p:cNvSpPr>
                <a:spLocks noChangeArrowheads="1"/>
              </p:cNvSpPr>
              <p:nvPr/>
            </p:nvSpPr>
            <p:spPr bwMode="auto">
              <a:xfrm>
                <a:off x="3337" y="2732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6.000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Rectangle 52"/>
              <p:cNvSpPr>
                <a:spLocks noChangeArrowheads="1"/>
              </p:cNvSpPr>
              <p:nvPr/>
            </p:nvSpPr>
            <p:spPr bwMode="auto">
              <a:xfrm>
                <a:off x="4077" y="2732"/>
                <a:ext cx="5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1E+30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53"/>
              <p:cNvSpPr>
                <a:spLocks noChangeArrowheads="1"/>
              </p:cNvSpPr>
              <p:nvPr/>
            </p:nvSpPr>
            <p:spPr bwMode="auto">
              <a:xfrm>
                <a:off x="4945" y="2732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Rectangle 54"/>
              <p:cNvSpPr>
                <a:spLocks noChangeArrowheads="1"/>
              </p:cNvSpPr>
              <p:nvPr/>
            </p:nvSpPr>
            <p:spPr bwMode="auto">
              <a:xfrm>
                <a:off x="446" y="2917"/>
                <a:ext cx="5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55"/>
              <p:cNvSpPr>
                <a:spLocks noChangeArrowheads="1"/>
              </p:cNvSpPr>
              <p:nvPr/>
            </p:nvSpPr>
            <p:spPr bwMode="auto">
              <a:xfrm>
                <a:off x="1064" y="2917"/>
                <a:ext cx="3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#2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Rectangle 56"/>
              <p:cNvSpPr>
                <a:spLocks noChangeArrowheads="1"/>
              </p:cNvSpPr>
              <p:nvPr/>
            </p:nvSpPr>
            <p:spPr bwMode="auto">
              <a:xfrm>
                <a:off x="1650" y="2917"/>
                <a:ext cx="44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19.000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57"/>
              <p:cNvSpPr>
                <a:spLocks noChangeArrowheads="1"/>
              </p:cNvSpPr>
              <p:nvPr/>
            </p:nvSpPr>
            <p:spPr bwMode="auto">
              <a:xfrm>
                <a:off x="2465" y="2917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58"/>
              <p:cNvSpPr>
                <a:spLocks noChangeArrowheads="1"/>
              </p:cNvSpPr>
              <p:nvPr/>
            </p:nvSpPr>
            <p:spPr bwMode="auto">
              <a:xfrm>
                <a:off x="3257" y="2917"/>
                <a:ext cx="44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19.000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Rectangle 59"/>
              <p:cNvSpPr>
                <a:spLocks noChangeArrowheads="1"/>
              </p:cNvSpPr>
              <p:nvPr/>
            </p:nvSpPr>
            <p:spPr bwMode="auto">
              <a:xfrm>
                <a:off x="4145" y="2917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Rectangle 60"/>
              <p:cNvSpPr>
                <a:spLocks noChangeArrowheads="1"/>
              </p:cNvSpPr>
              <p:nvPr/>
            </p:nvSpPr>
            <p:spPr bwMode="auto">
              <a:xfrm>
                <a:off x="4953" y="2917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61"/>
              <p:cNvSpPr>
                <a:spLocks noChangeArrowheads="1"/>
              </p:cNvSpPr>
              <p:nvPr/>
            </p:nvSpPr>
            <p:spPr bwMode="auto">
              <a:xfrm>
                <a:off x="446" y="3101"/>
                <a:ext cx="5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Rectangle 62"/>
              <p:cNvSpPr>
                <a:spLocks noChangeArrowheads="1"/>
              </p:cNvSpPr>
              <p:nvPr/>
            </p:nvSpPr>
            <p:spPr bwMode="auto">
              <a:xfrm>
                <a:off x="1064" y="3101"/>
                <a:ext cx="3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#3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Rectangle 63"/>
              <p:cNvSpPr>
                <a:spLocks noChangeArrowheads="1"/>
              </p:cNvSpPr>
              <p:nvPr/>
            </p:nvSpPr>
            <p:spPr bwMode="auto">
              <a:xfrm>
                <a:off x="1730" y="3101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Rectangle 64"/>
              <p:cNvSpPr>
                <a:spLocks noChangeArrowheads="1"/>
              </p:cNvSpPr>
              <p:nvPr/>
            </p:nvSpPr>
            <p:spPr bwMode="auto">
              <a:xfrm>
                <a:off x="2465" y="3101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Rectangle 65"/>
              <p:cNvSpPr>
                <a:spLocks noChangeArrowheads="1"/>
              </p:cNvSpPr>
              <p:nvPr/>
            </p:nvSpPr>
            <p:spPr bwMode="auto">
              <a:xfrm>
                <a:off x="3337" y="3101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8.000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Rectangle 66"/>
              <p:cNvSpPr>
                <a:spLocks noChangeArrowheads="1"/>
              </p:cNvSpPr>
              <p:nvPr/>
            </p:nvSpPr>
            <p:spPr bwMode="auto">
              <a:xfrm>
                <a:off x="4144" y="3101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0.333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Rectangle 67"/>
              <p:cNvSpPr>
                <a:spLocks noChangeArrowheads="1"/>
              </p:cNvSpPr>
              <p:nvPr/>
            </p:nvSpPr>
            <p:spPr bwMode="auto">
              <a:xfrm>
                <a:off x="4952" y="3101"/>
                <a:ext cx="3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1.667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68"/>
              <p:cNvSpPr>
                <a:spLocks noChangeArrowheads="1"/>
              </p:cNvSpPr>
              <p:nvPr/>
            </p:nvSpPr>
            <p:spPr bwMode="auto">
              <a:xfrm>
                <a:off x="364" y="1192"/>
                <a:ext cx="11" cy="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Rectangle 70"/>
              <p:cNvSpPr>
                <a:spLocks noChangeArrowheads="1"/>
              </p:cNvSpPr>
              <p:nvPr/>
            </p:nvSpPr>
            <p:spPr bwMode="auto">
              <a:xfrm>
                <a:off x="364" y="1572"/>
                <a:ext cx="11" cy="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Rectangle 71"/>
              <p:cNvSpPr>
                <a:spLocks noChangeArrowheads="1"/>
              </p:cNvSpPr>
              <p:nvPr/>
            </p:nvSpPr>
            <p:spPr bwMode="auto">
              <a:xfrm>
                <a:off x="364" y="1951"/>
                <a:ext cx="11" cy="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Rectangle 73"/>
              <p:cNvSpPr>
                <a:spLocks noChangeArrowheads="1"/>
              </p:cNvSpPr>
              <p:nvPr/>
            </p:nvSpPr>
            <p:spPr bwMode="auto">
              <a:xfrm>
                <a:off x="364" y="2331"/>
                <a:ext cx="11" cy="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Rectangle 74"/>
              <p:cNvSpPr>
                <a:spLocks noChangeArrowheads="1"/>
              </p:cNvSpPr>
              <p:nvPr/>
            </p:nvSpPr>
            <p:spPr bwMode="auto">
              <a:xfrm>
                <a:off x="364" y="2711"/>
                <a:ext cx="11" cy="2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Rectangle 75"/>
              <p:cNvSpPr>
                <a:spLocks noChangeArrowheads="1"/>
              </p:cNvSpPr>
              <p:nvPr/>
            </p:nvSpPr>
            <p:spPr bwMode="auto">
              <a:xfrm>
                <a:off x="364" y="3274"/>
                <a:ext cx="11" cy="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Rectangle 76"/>
              <p:cNvSpPr>
                <a:spLocks noChangeArrowheads="1"/>
              </p:cNvSpPr>
              <p:nvPr/>
            </p:nvSpPr>
            <p:spPr bwMode="auto">
              <a:xfrm>
                <a:off x="375" y="1185"/>
                <a:ext cx="5029" cy="2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Line 77"/>
              <p:cNvSpPr>
                <a:spLocks noChangeShapeType="1"/>
              </p:cNvSpPr>
              <p:nvPr/>
            </p:nvSpPr>
            <p:spPr bwMode="auto">
              <a:xfrm>
                <a:off x="375" y="1583"/>
                <a:ext cx="5029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Rectangle 78"/>
              <p:cNvSpPr>
                <a:spLocks noChangeArrowheads="1"/>
              </p:cNvSpPr>
              <p:nvPr/>
            </p:nvSpPr>
            <p:spPr bwMode="auto">
              <a:xfrm>
                <a:off x="375" y="1583"/>
                <a:ext cx="5029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Line 79"/>
              <p:cNvSpPr>
                <a:spLocks noChangeShapeType="1"/>
              </p:cNvSpPr>
              <p:nvPr/>
            </p:nvSpPr>
            <p:spPr bwMode="auto">
              <a:xfrm>
                <a:off x="398" y="1951"/>
                <a:ext cx="5006" cy="1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Rectangle 80"/>
              <p:cNvSpPr>
                <a:spLocks noChangeArrowheads="1"/>
              </p:cNvSpPr>
              <p:nvPr/>
            </p:nvSpPr>
            <p:spPr bwMode="auto">
              <a:xfrm>
                <a:off x="375" y="1944"/>
                <a:ext cx="5029" cy="2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Rectangle 81"/>
              <p:cNvSpPr>
                <a:spLocks noChangeArrowheads="1"/>
              </p:cNvSpPr>
              <p:nvPr/>
            </p:nvSpPr>
            <p:spPr bwMode="auto">
              <a:xfrm>
                <a:off x="375" y="2331"/>
                <a:ext cx="5029" cy="2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Rectangle 82"/>
              <p:cNvSpPr>
                <a:spLocks noChangeArrowheads="1"/>
              </p:cNvSpPr>
              <p:nvPr/>
            </p:nvSpPr>
            <p:spPr bwMode="auto">
              <a:xfrm>
                <a:off x="375" y="2711"/>
                <a:ext cx="5029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Line 83"/>
              <p:cNvSpPr>
                <a:spLocks noChangeShapeType="1"/>
              </p:cNvSpPr>
              <p:nvPr/>
            </p:nvSpPr>
            <p:spPr bwMode="auto">
              <a:xfrm>
                <a:off x="375" y="3285"/>
                <a:ext cx="5029" cy="0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Rectangle 84"/>
              <p:cNvSpPr>
                <a:spLocks noChangeArrowheads="1"/>
              </p:cNvSpPr>
              <p:nvPr/>
            </p:nvSpPr>
            <p:spPr bwMode="auto">
              <a:xfrm>
                <a:off x="375" y="3285"/>
                <a:ext cx="5029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86"/>
            <p:cNvSpPr>
              <a:spLocks noChangeArrowheads="1"/>
            </p:cNvSpPr>
            <p:nvPr/>
          </p:nvSpPr>
          <p:spPr bwMode="auto">
            <a:xfrm>
              <a:off x="358" y="1002"/>
              <a:ext cx="5046" cy="2479"/>
            </a:xfrm>
            <a:prstGeom prst="rect">
              <a:avLst/>
            </a:prstGeom>
            <a:noFill/>
            <a:ln w="6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/>
              <a:t>Example 1:  Spreadsheet Solution</a:t>
            </a: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687388" y="1079500"/>
            <a:ext cx="7886700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>
                <a:solidFill>
                  <a:srgbClr val="66FFFF"/>
                </a:solidFill>
              </a:rPr>
              <a:t>Reduced Costs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94" name="Rectangle 7"/>
          <p:cNvSpPr>
            <a:spLocks noChangeArrowheads="1"/>
          </p:cNvSpPr>
          <p:nvPr/>
        </p:nvSpPr>
        <p:spPr bwMode="auto">
          <a:xfrm>
            <a:off x="3390900" y="1885950"/>
            <a:ext cx="1200150" cy="12319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57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06700" y="1619250"/>
            <a:ext cx="35306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A Simple Minimization Problem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2890837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LP Formulation</a:t>
            </a:r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011488" y="1746250"/>
            <a:ext cx="3308350" cy="274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687388" y="1073150"/>
            <a:ext cx="7859712" cy="294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has nothing to do with computer programming.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use of the word “programming” here means “choosing a course of action.”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 involves choosing a course of action when the mathematical model of the problem contains only linear functions.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 Graphical Solution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85850"/>
            <a:ext cx="8037512" cy="5214938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Graph the Constraints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1</a:t>
            </a:r>
            <a:r>
              <a:rPr lang="en-US" dirty="0"/>
              <a:t>:  When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2;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0, 	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5.  Connect (5,0) and (0,2).  The "&gt;" </a:t>
            </a:r>
            <a:r>
              <a:rPr lang="en-US" dirty="0" smtClean="0"/>
              <a:t>side </a:t>
            </a:r>
            <a:r>
              <a:rPr lang="en-US" dirty="0"/>
              <a:t>	</a:t>
            </a:r>
            <a:r>
              <a:rPr lang="en-US" dirty="0" smtClean="0"/>
              <a:t>is above </a:t>
            </a:r>
            <a:r>
              <a:rPr lang="en-US" dirty="0"/>
              <a:t>this line.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2</a:t>
            </a:r>
            <a:r>
              <a:rPr lang="en-US" dirty="0"/>
              <a:t>: 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3.  But setting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</a:p>
          <a:p>
            <a:pPr>
              <a:buFont typeface="Monotype Sorts" pitchFamily="2" charset="2"/>
              <a:buNone/>
            </a:pPr>
            <a:r>
              <a:rPr lang="en-US" baseline="-25000" dirty="0" smtClean="0"/>
              <a:t>                 </a:t>
            </a:r>
            <a:r>
              <a:rPr lang="en-US" dirty="0" smtClean="0"/>
              <a:t> to 0 </a:t>
            </a:r>
            <a:r>
              <a:rPr lang="en-US" dirty="0"/>
              <a:t>will yield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-12, which is not on the graph.  	Thus, to get a second point on this line, set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to 	any number larger than 3 and solve for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:  when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5, 	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8.  Connect (3,0) and (5,8).  The </a:t>
            </a:r>
            <a:r>
              <a:rPr lang="en-US" dirty="0" smtClean="0"/>
              <a:t>"&gt;“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side </a:t>
            </a:r>
            <a:r>
              <a:rPr lang="en-US" dirty="0"/>
              <a:t>is to the right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/>
              <a:t>Example 2:  Graphical Solution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7388" y="1085850"/>
            <a:ext cx="7808912" cy="5214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Graph the Constraints (continued)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Constraint 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 When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0, then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4; when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0, 	then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4.  Connect (4,0) and (0,4).  The "&gt;" side 	is above this line.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3503612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Constraints Graphed</a:t>
            </a: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2082800" y="1982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2070100" y="32908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847850" y="138588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5592763" y="2787650"/>
            <a:ext cx="19589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583238" y="4244975"/>
            <a:ext cx="20447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5859463" y="541178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5357813" y="3535363"/>
            <a:ext cx="257175" cy="125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3832225" y="2079625"/>
            <a:ext cx="1552575" cy="3600450"/>
          </a:xfrm>
          <a:custGeom>
            <a:avLst/>
            <a:gdLst/>
            <a:ahLst/>
            <a:cxnLst>
              <a:cxn ang="0">
                <a:pos x="0" y="1956"/>
              </a:cxn>
              <a:cxn ang="0">
                <a:pos x="437" y="0"/>
              </a:cxn>
              <a:cxn ang="0">
                <a:pos x="978" y="0"/>
              </a:cxn>
              <a:cxn ang="0">
                <a:pos x="966" y="2268"/>
              </a:cxn>
              <a:cxn ang="0">
                <a:pos x="609" y="2262"/>
              </a:cxn>
              <a:cxn ang="0">
                <a:pos x="35" y="1998"/>
              </a:cxn>
            </a:cxnLst>
            <a:rect l="0" t="0" r="r" b="b"/>
            <a:pathLst>
              <a:path w="978" h="2268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68"/>
                </a:lnTo>
                <a:lnTo>
                  <a:pt x="609" y="2262"/>
                </a:lnTo>
                <a:lnTo>
                  <a:pt x="35" y="1998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4384675" y="30464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070100" y="5692775"/>
            <a:ext cx="36988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3709988" y="2082800"/>
            <a:ext cx="817562" cy="35877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2089150" y="4486275"/>
            <a:ext cx="2727325" cy="1181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478338" y="4586288"/>
            <a:ext cx="1130300" cy="8715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V="1">
            <a:off x="3284538" y="36782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V="1">
            <a:off x="5022850" y="22923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5932488" y="2065338"/>
            <a:ext cx="2119312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 Region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2470150" y="5746750"/>
            <a:ext cx="3492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724025" y="1851025"/>
            <a:ext cx="311150" cy="3444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104501" name="Group 53"/>
          <p:cNvGrpSpPr>
            <a:grpSpLocks/>
          </p:cNvGrpSpPr>
          <p:nvPr/>
        </p:nvGrpSpPr>
        <p:grpSpPr bwMode="auto">
          <a:xfrm>
            <a:off x="2341563" y="5618163"/>
            <a:ext cx="3022600" cy="157162"/>
            <a:chOff x="1227" y="3609"/>
            <a:chExt cx="1904" cy="99"/>
          </a:xfrm>
        </p:grpSpPr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2" name="Line 4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3" name="Line 4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5" name="Line 4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15" name="Group 67"/>
          <p:cNvGrpSpPr>
            <a:grpSpLocks/>
          </p:cNvGrpSpPr>
          <p:nvPr/>
        </p:nvGrpSpPr>
        <p:grpSpPr bwMode="auto">
          <a:xfrm>
            <a:off x="2012950" y="2063750"/>
            <a:ext cx="119063" cy="3327400"/>
            <a:chOff x="1020" y="1364"/>
            <a:chExt cx="75" cy="2096"/>
          </a:xfrm>
        </p:grpSpPr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3" name="Line 65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4" name="Line 66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16" name="Rectangle 68"/>
          <p:cNvSpPr>
            <a:spLocks noChangeArrowheads="1"/>
          </p:cNvSpPr>
          <p:nvPr/>
        </p:nvSpPr>
        <p:spPr bwMode="auto">
          <a:xfrm>
            <a:off x="5592763" y="3406775"/>
            <a:ext cx="16256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796212" cy="3930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66FFFF"/>
                </a:solidFill>
              </a:rPr>
              <a:t>Graph the Objective Function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Set the objective function equal to an arbitrary constant (say 20) and graph it.  For 5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20, when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0, then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10; when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= 0, then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4.  Connect (4,0) and (0,10).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66FFFF"/>
                </a:solidFill>
              </a:rPr>
              <a:t>Move the Objective Function Line Toward Optimality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Move it in the direction which lowers its value (down), since we are minimizing, until it touches the last point of the feasible region, determined by the last two constraints.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082800" y="1982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2089150" y="3271838"/>
            <a:ext cx="2171700" cy="24241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847850" y="138588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5592763" y="2698750"/>
            <a:ext cx="19589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5583238" y="4244975"/>
            <a:ext cx="20447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5656263" y="543083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5357813" y="3535363"/>
            <a:ext cx="257175" cy="125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3829050" y="2079625"/>
            <a:ext cx="1555750" cy="3609975"/>
          </a:xfrm>
          <a:custGeom>
            <a:avLst/>
            <a:gdLst/>
            <a:ahLst/>
            <a:cxnLst>
              <a:cxn ang="0">
                <a:pos x="0" y="1962"/>
              </a:cxn>
              <a:cxn ang="0">
                <a:pos x="439" y="0"/>
              </a:cxn>
              <a:cxn ang="0">
                <a:pos x="980" y="0"/>
              </a:cxn>
              <a:cxn ang="0">
                <a:pos x="968" y="2274"/>
              </a:cxn>
              <a:cxn ang="0">
                <a:pos x="616" y="2274"/>
              </a:cxn>
              <a:cxn ang="0">
                <a:pos x="56" y="2026"/>
              </a:cxn>
            </a:cxnLst>
            <a:rect l="0" t="0" r="r" b="b"/>
            <a:pathLst>
              <a:path w="980" h="2274">
                <a:moveTo>
                  <a:pt x="0" y="1962"/>
                </a:moveTo>
                <a:lnTo>
                  <a:pt x="439" y="0"/>
                </a:lnTo>
                <a:lnTo>
                  <a:pt x="980" y="0"/>
                </a:lnTo>
                <a:lnTo>
                  <a:pt x="968" y="2274"/>
                </a:lnTo>
                <a:lnTo>
                  <a:pt x="616" y="2274"/>
                </a:lnTo>
                <a:lnTo>
                  <a:pt x="56" y="2026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4384675" y="29448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2082800" y="5692775"/>
            <a:ext cx="35401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 flipV="1">
            <a:off x="3709988" y="2082800"/>
            <a:ext cx="811212" cy="36068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2082800" y="4492625"/>
            <a:ext cx="27273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 flipV="1">
            <a:off x="4573588" y="4586288"/>
            <a:ext cx="1035050" cy="9223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 flipV="1">
            <a:off x="3284538" y="36782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V="1">
            <a:off x="3105150" y="18605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2470150" y="5746750"/>
            <a:ext cx="3492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1724025" y="1851025"/>
            <a:ext cx="311150" cy="3444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49878" name="Group 22"/>
          <p:cNvGrpSpPr>
            <a:grpSpLocks/>
          </p:cNvGrpSpPr>
          <p:nvPr/>
        </p:nvGrpSpPr>
        <p:grpSpPr bwMode="auto">
          <a:xfrm>
            <a:off x="2341563" y="5618163"/>
            <a:ext cx="3022600" cy="157162"/>
            <a:chOff x="1227" y="3609"/>
            <a:chExt cx="1904" cy="99"/>
          </a:xfrm>
        </p:grpSpPr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1" name="Line 25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2" name="Line 26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3" name="Line 27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4" name="Line 28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5" name="Line 29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6" name="Line 30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7" name="Line 31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8" name="Line 32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9" name="Line 33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0" name="Line 34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891" name="Group 35"/>
          <p:cNvGrpSpPr>
            <a:grpSpLocks/>
          </p:cNvGrpSpPr>
          <p:nvPr/>
        </p:nvGrpSpPr>
        <p:grpSpPr bwMode="auto">
          <a:xfrm>
            <a:off x="2012950" y="2063750"/>
            <a:ext cx="119063" cy="3327400"/>
            <a:chOff x="1020" y="1364"/>
            <a:chExt cx="75" cy="2096"/>
          </a:xfrm>
        </p:grpSpPr>
        <p:sp>
          <p:nvSpPr>
            <p:cNvPr id="249892" name="Line 36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3" name="Line 37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4" name="Line 38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5" name="Line 39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6" name="Line 40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7" name="Line 41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8" name="Line 42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9" name="Line 43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0" name="Line 44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1" name="Line 45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2" name="Line 46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3" name="Line 47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9904" name="Rectangle 48"/>
          <p:cNvSpPr>
            <a:spLocks noChangeArrowheads="1"/>
          </p:cNvSpPr>
          <p:nvPr/>
        </p:nvSpPr>
        <p:spPr bwMode="auto">
          <a:xfrm>
            <a:off x="5592763" y="3406775"/>
            <a:ext cx="16256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49905" name="Rectangle 49"/>
          <p:cNvSpPr>
            <a:spLocks noChangeArrowheads="1"/>
          </p:cNvSpPr>
          <p:nvPr/>
        </p:nvSpPr>
        <p:spPr bwMode="auto">
          <a:xfrm>
            <a:off x="687388" y="1073150"/>
            <a:ext cx="504825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Graphed</a:t>
            </a:r>
          </a:p>
        </p:txBody>
      </p:sp>
      <p:grpSp>
        <p:nvGrpSpPr>
          <p:cNvPr id="249906" name="Group 50"/>
          <p:cNvGrpSpPr>
            <a:grpSpLocks/>
          </p:cNvGrpSpPr>
          <p:nvPr/>
        </p:nvGrpSpPr>
        <p:grpSpPr bwMode="auto">
          <a:xfrm>
            <a:off x="2408238" y="1735138"/>
            <a:ext cx="2062162" cy="4279900"/>
            <a:chOff x="1517" y="1133"/>
            <a:chExt cx="1299" cy="2696"/>
          </a:xfrm>
        </p:grpSpPr>
        <p:sp>
          <p:nvSpPr>
            <p:cNvPr id="249907" name="Line 51"/>
            <p:cNvSpPr>
              <a:spLocks noChangeShapeType="1"/>
            </p:cNvSpPr>
            <p:nvPr/>
          </p:nvSpPr>
          <p:spPr bwMode="auto">
            <a:xfrm flipH="1">
              <a:off x="2527" y="3704"/>
              <a:ext cx="275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8" name="Line 52"/>
            <p:cNvSpPr>
              <a:spLocks noChangeShapeType="1"/>
            </p:cNvSpPr>
            <p:nvPr/>
          </p:nvSpPr>
          <p:spPr bwMode="auto">
            <a:xfrm flipH="1">
              <a:off x="1517" y="1137"/>
              <a:ext cx="274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9" name="Line 53"/>
            <p:cNvSpPr>
              <a:spLocks noChangeShapeType="1"/>
            </p:cNvSpPr>
            <p:nvPr/>
          </p:nvSpPr>
          <p:spPr bwMode="auto">
            <a:xfrm flipH="1" flipV="1">
              <a:off x="1784" y="1133"/>
              <a:ext cx="1032" cy="257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10" name="Rectangle 54"/>
          <p:cNvSpPr>
            <a:spLocks noChangeArrowheads="1"/>
          </p:cNvSpPr>
          <p:nvPr/>
        </p:nvSpPr>
        <p:spPr bwMode="auto">
          <a:xfrm>
            <a:off x="4027488" y="1549400"/>
            <a:ext cx="19621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311900" y="5187950"/>
            <a:ext cx="9906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489700" y="3752850"/>
            <a:ext cx="13843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4851400" y="3117850"/>
            <a:ext cx="1524000" cy="609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25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Solve for the Extreme Point at the Intersection of the Two Binding Constraints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              		    4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-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12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               		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+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 4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Adding these two equations gives: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000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	        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16  or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16/5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2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Substituting this into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  gives: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4/5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7388" y="4629150"/>
            <a:ext cx="8020050" cy="1436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 for the Optimal Value of the Objective Function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5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= 5(16/5) + 2(4/5)  =   88/5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>
            <a:off x="2082800" y="1982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2070100" y="32908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1847850" y="138588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5592763" y="2165350"/>
            <a:ext cx="19589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5634038" y="4765675"/>
            <a:ext cx="20447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5700713" y="5424488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5357813" y="3535363"/>
            <a:ext cx="257175" cy="125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Freeform 10"/>
          <p:cNvSpPr>
            <a:spLocks/>
          </p:cNvSpPr>
          <p:nvPr/>
        </p:nvSpPr>
        <p:spPr bwMode="auto">
          <a:xfrm>
            <a:off x="3832225" y="2079625"/>
            <a:ext cx="1552575" cy="3603625"/>
          </a:xfrm>
          <a:custGeom>
            <a:avLst/>
            <a:gdLst/>
            <a:ahLst/>
            <a:cxnLst>
              <a:cxn ang="0">
                <a:pos x="0" y="1956"/>
              </a:cxn>
              <a:cxn ang="0">
                <a:pos x="437" y="0"/>
              </a:cxn>
              <a:cxn ang="0">
                <a:pos x="978" y="0"/>
              </a:cxn>
              <a:cxn ang="0">
                <a:pos x="966" y="2270"/>
              </a:cxn>
              <a:cxn ang="0">
                <a:pos x="618" y="2270"/>
              </a:cxn>
              <a:cxn ang="0">
                <a:pos x="54" y="2022"/>
              </a:cxn>
            </a:cxnLst>
            <a:rect l="0" t="0" r="r" b="b"/>
            <a:pathLst>
              <a:path w="978" h="2270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70"/>
                </a:lnTo>
                <a:lnTo>
                  <a:pt x="618" y="2270"/>
                </a:lnTo>
                <a:lnTo>
                  <a:pt x="54" y="2022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4524375" y="2398713"/>
            <a:ext cx="1068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>
            <a:off x="2082800" y="5692775"/>
            <a:ext cx="35528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3722688" y="2082800"/>
            <a:ext cx="804862" cy="36004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2076450" y="4492625"/>
            <a:ext cx="27400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5" name="Line 15"/>
          <p:cNvSpPr>
            <a:spLocks noChangeShapeType="1"/>
          </p:cNvSpPr>
          <p:nvPr/>
        </p:nvSpPr>
        <p:spPr bwMode="auto">
          <a:xfrm flipV="1">
            <a:off x="4592638" y="5018088"/>
            <a:ext cx="1041400" cy="4651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 flipV="1">
            <a:off x="3068638" y="3094038"/>
            <a:ext cx="2543175" cy="11572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 flipV="1">
            <a:off x="3898900" y="4083050"/>
            <a:ext cx="1647825" cy="10429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8" name="Text Box 18"/>
          <p:cNvSpPr txBox="1">
            <a:spLocks noChangeArrowheads="1"/>
          </p:cNvSpPr>
          <p:nvPr/>
        </p:nvSpPr>
        <p:spPr bwMode="auto">
          <a:xfrm>
            <a:off x="2470150" y="5746750"/>
            <a:ext cx="3492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1724025" y="1851025"/>
            <a:ext cx="311150" cy="3444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50900" name="Group 20"/>
          <p:cNvGrpSpPr>
            <a:grpSpLocks/>
          </p:cNvGrpSpPr>
          <p:nvPr/>
        </p:nvGrpSpPr>
        <p:grpSpPr bwMode="auto">
          <a:xfrm>
            <a:off x="2341563" y="5618163"/>
            <a:ext cx="3022600" cy="157162"/>
            <a:chOff x="1227" y="3609"/>
            <a:chExt cx="1904" cy="99"/>
          </a:xfrm>
        </p:grpSpPr>
        <p:sp>
          <p:nvSpPr>
            <p:cNvPr id="250901" name="Line 2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2" name="Line 2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3" name="Line 2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7" name="Line 2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8" name="Line 2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9" name="Line 2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0" name="Line 3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1" name="Line 3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2" name="Line 3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0913" name="Group 33"/>
          <p:cNvGrpSpPr>
            <a:grpSpLocks/>
          </p:cNvGrpSpPr>
          <p:nvPr/>
        </p:nvGrpSpPr>
        <p:grpSpPr bwMode="auto">
          <a:xfrm>
            <a:off x="2012950" y="2063750"/>
            <a:ext cx="119063" cy="3327400"/>
            <a:chOff x="1020" y="1364"/>
            <a:chExt cx="75" cy="2096"/>
          </a:xfrm>
        </p:grpSpPr>
        <p:sp>
          <p:nvSpPr>
            <p:cNvPr id="250914" name="Line 34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5" name="Line 35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6" name="Line 36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7" name="Line 37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8" name="Line 38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9" name="Line 39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0" name="Line 40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1" name="Line 41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2" name="Line 42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3" name="Line 43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4" name="Line 44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5" name="Line 45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0926" name="Rectangle 46"/>
          <p:cNvSpPr>
            <a:spLocks noChangeArrowheads="1"/>
          </p:cNvSpPr>
          <p:nvPr/>
        </p:nvSpPr>
        <p:spPr bwMode="auto">
          <a:xfrm>
            <a:off x="5630863" y="2797175"/>
            <a:ext cx="16256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50933" name="Rectangle 53"/>
          <p:cNvSpPr>
            <a:spLocks noChangeArrowheads="1"/>
          </p:cNvSpPr>
          <p:nvPr/>
        </p:nvSpPr>
        <p:spPr bwMode="auto">
          <a:xfrm>
            <a:off x="687388" y="1073150"/>
            <a:ext cx="319405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50934" name="AutoShape 54"/>
          <p:cNvSpPr>
            <a:spLocks noChangeArrowheads="1"/>
          </p:cNvSpPr>
          <p:nvPr/>
        </p:nvSpPr>
        <p:spPr bwMode="auto">
          <a:xfrm>
            <a:off x="5532438" y="3368675"/>
            <a:ext cx="2938462" cy="135731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Optimal Solution:</a:t>
            </a:r>
          </a:p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16/5,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4/5,</a:t>
            </a:r>
          </a:p>
          <a:p>
            <a:pPr algn="l" defTabSz="1768475"/>
            <a:endParaRPr lang="en-US" sz="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17.6</a:t>
            </a:r>
            <a:endParaRPr lang="en-US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935" name="Oval 55"/>
          <p:cNvSpPr>
            <a:spLocks noChangeArrowheads="1"/>
          </p:cNvSpPr>
          <p:nvPr/>
        </p:nvSpPr>
        <p:spPr bwMode="auto">
          <a:xfrm>
            <a:off x="3790950" y="5133975"/>
            <a:ext cx="74613" cy="746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533400" y="144463"/>
            <a:ext cx="8081963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of the Graphical Solution Procedure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Minimization Problems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7388" y="1073150"/>
            <a:ext cx="7753350" cy="457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a graph of the feasible solutions for each of the constraints.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the feasible region that satisfies all the constraints simultaneously.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Draw an objective function line.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Move parallel objective function lines toward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objective function values without entirely leaving the feasible region.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Any feasible solution on the objective function line with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smallest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value is an optimal solution.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 in Standard Form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1816100" y="1733550"/>
            <a:ext cx="56769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1970088" y="1860550"/>
            <a:ext cx="5492750" cy="274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	=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	=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	=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1033463" y="4025900"/>
            <a:ext cx="27368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Spreadsheet Solution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886700" cy="4643438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Partial Spreadsheet Showing Solution</a:t>
            </a:r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3" y="1671638"/>
            <a:ext cx="8169275" cy="3411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21612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maximization</a:t>
            </a:r>
            <a:r>
              <a:rPr lang="en-US" dirty="0"/>
              <a:t> or </a:t>
            </a:r>
            <a:r>
              <a:rPr lang="en-US" u="sng" dirty="0"/>
              <a:t>minimization</a:t>
            </a:r>
            <a:r>
              <a:rPr lang="en-US" dirty="0"/>
              <a:t> of some quantity is the </a:t>
            </a:r>
            <a:r>
              <a:rPr lang="en-US" u="sng" dirty="0"/>
              <a:t>objective</a:t>
            </a:r>
            <a:r>
              <a:rPr lang="en-US" dirty="0"/>
              <a:t> in all linear programming problems.</a:t>
            </a:r>
          </a:p>
          <a:p>
            <a:pPr>
              <a:lnSpc>
                <a:spcPct val="90000"/>
              </a:lnSpc>
            </a:pPr>
            <a:r>
              <a:rPr lang="en-US" dirty="0"/>
              <a:t>All LP problems have </a:t>
            </a:r>
            <a:r>
              <a:rPr lang="en-US" u="sng" dirty="0"/>
              <a:t>constraints</a:t>
            </a:r>
            <a:r>
              <a:rPr lang="en-US" dirty="0"/>
              <a:t> that limit the degree to which the objective can be pursued.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u="sng" dirty="0"/>
              <a:t>feasible solution</a:t>
            </a:r>
            <a:r>
              <a:rPr lang="en-US" dirty="0"/>
              <a:t> satisfies all the problem's constraints.</a:t>
            </a:r>
          </a:p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u="sng" dirty="0"/>
              <a:t>optimal solution</a:t>
            </a:r>
            <a:r>
              <a:rPr lang="en-US" dirty="0"/>
              <a:t> is a feasible solution that results in the largest possible objective function value when maximizing (or smallest when minimizing).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u="sng" dirty="0"/>
              <a:t>graphical solution method</a:t>
            </a:r>
            <a:r>
              <a:rPr lang="en-US" dirty="0"/>
              <a:t> can be used to solve a linear program with two variables.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562100" y="2197100"/>
            <a:ext cx="6311900" cy="2952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Spreadsheet Solution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87388" y="1073150"/>
            <a:ext cx="8020050" cy="4027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Interpretation of Computer Output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see from the previous slide that: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Objective Function Value  =  17.6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#1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3.2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#2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0.8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#1    =  10.4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 = 0.4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#2    =  12.0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12 = 0.0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#3    =    4.0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4 = 0.0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Feasible Region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8058150" cy="5157788"/>
          </a:xfrm>
        </p:spPr>
        <p:txBody>
          <a:bodyPr/>
          <a:lstStyle/>
          <a:p>
            <a:r>
              <a:rPr lang="en-US" dirty="0"/>
              <a:t>The feasible region for a two-variable LP problem can be nonexistent, a single point, a line, a polygon, or an unbounded area.</a:t>
            </a:r>
          </a:p>
          <a:p>
            <a:r>
              <a:rPr lang="en-US" dirty="0"/>
              <a:t>Any linear program falls in one of four categories: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infeasible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a unique optimal 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alternative optimal solutions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an objective function that can be increased without bound</a:t>
            </a:r>
          </a:p>
          <a:p>
            <a:r>
              <a:rPr lang="en-US" dirty="0"/>
              <a:t>A feasible region may be unbounded and yet there may be optimal solutions.  This is common in minimization problems and is possible in maximization problems.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Cases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812087" cy="3935413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Alternative Optimal Solutions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In the graphical method, if the objective function line is parallel to a boundary constraint in the direction of optimization, there are </a:t>
            </a:r>
            <a:r>
              <a:rPr lang="en-US" u="sng" dirty="0"/>
              <a:t>alternate optimal solutions</a:t>
            </a:r>
            <a:r>
              <a:rPr lang="en-US" dirty="0"/>
              <a:t>, with all points on this line segment being optimal.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687388" y="1073150"/>
            <a:ext cx="628015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following LP problem.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2597150" y="1697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2922588" y="1873250"/>
            <a:ext cx="3333750" cy="273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7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5" name="Freeform 9"/>
          <p:cNvSpPr>
            <a:spLocks/>
          </p:cNvSpPr>
          <p:nvPr/>
        </p:nvSpPr>
        <p:spPr bwMode="auto">
          <a:xfrm>
            <a:off x="1968500" y="3146425"/>
            <a:ext cx="2762250" cy="2625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4" y="558"/>
              </a:cxn>
              <a:cxn ang="0">
                <a:pos x="1740" y="1356"/>
              </a:cxn>
              <a:cxn ang="0">
                <a:pos x="1740" y="1650"/>
              </a:cxn>
              <a:cxn ang="0">
                <a:pos x="24" y="1654"/>
              </a:cxn>
            </a:cxnLst>
            <a:rect l="0" t="0" r="r" b="b"/>
            <a:pathLst>
              <a:path w="1740" h="1654">
                <a:moveTo>
                  <a:pt x="0" y="0"/>
                </a:moveTo>
                <a:lnTo>
                  <a:pt x="894" y="558"/>
                </a:lnTo>
                <a:lnTo>
                  <a:pt x="1740" y="1356"/>
                </a:lnTo>
                <a:lnTo>
                  <a:pt x="1740" y="1650"/>
                </a:lnTo>
                <a:lnTo>
                  <a:pt x="24" y="1654"/>
                </a:lnTo>
              </a:path>
            </a:pathLst>
          </a:custGeom>
          <a:solidFill>
            <a:srgbClr val="5F5F5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687388" y="1073150"/>
            <a:ext cx="7486650" cy="1284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Boundary constraint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and objective function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parallel.  All points on line segment A – B are optimal solutions.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919913" y="55229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1" name="Line 5"/>
          <p:cNvSpPr>
            <a:spLocks noChangeShapeType="1"/>
          </p:cNvSpPr>
          <p:nvPr/>
        </p:nvSpPr>
        <p:spPr bwMode="auto">
          <a:xfrm>
            <a:off x="1981200" y="2598738"/>
            <a:ext cx="0" cy="31734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1611313" y="21336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4983" name="Freeform 7"/>
          <p:cNvSpPr>
            <a:spLocks/>
          </p:cNvSpPr>
          <p:nvPr/>
        </p:nvSpPr>
        <p:spPr bwMode="auto">
          <a:xfrm>
            <a:off x="1968500" y="2689225"/>
            <a:ext cx="3251200" cy="3076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24" y="2184"/>
              </a:cxn>
            </a:cxnLst>
            <a:rect l="0" t="0" r="r" b="b"/>
            <a:pathLst>
              <a:path w="2024" h="2184">
                <a:moveTo>
                  <a:pt x="0" y="0"/>
                </a:moveTo>
                <a:lnTo>
                  <a:pt x="2024" y="2184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4" name="Freeform 8"/>
          <p:cNvSpPr>
            <a:spLocks/>
          </p:cNvSpPr>
          <p:nvPr/>
        </p:nvSpPr>
        <p:spPr bwMode="auto">
          <a:xfrm>
            <a:off x="1987550" y="3149600"/>
            <a:ext cx="4171950" cy="261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32" y="1736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1597025" y="2524125"/>
            <a:ext cx="311150" cy="304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2225675" y="58388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5862638" y="4268788"/>
            <a:ext cx="196532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H="1">
            <a:off x="2571750" y="2628900"/>
            <a:ext cx="495300" cy="5016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4845050" y="38735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 flipH="1">
            <a:off x="5314950" y="4660900"/>
            <a:ext cx="584200" cy="438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3065463" y="2303463"/>
            <a:ext cx="1549400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7</a:t>
            </a:r>
          </a:p>
        </p:txBody>
      </p:sp>
      <p:sp>
        <p:nvSpPr>
          <p:cNvPr id="254993" name="Rectangle 17"/>
          <p:cNvSpPr>
            <a:spLocks noChangeArrowheads="1"/>
          </p:cNvSpPr>
          <p:nvPr/>
        </p:nvSpPr>
        <p:spPr bwMode="auto">
          <a:xfrm>
            <a:off x="5465763" y="3656013"/>
            <a:ext cx="935037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55034" name="Group 58"/>
          <p:cNvGrpSpPr>
            <a:grpSpLocks/>
          </p:cNvGrpSpPr>
          <p:nvPr/>
        </p:nvGrpSpPr>
        <p:grpSpPr bwMode="auto">
          <a:xfrm>
            <a:off x="1905000" y="2705100"/>
            <a:ext cx="139700" cy="2667000"/>
            <a:chOff x="1200" y="1768"/>
            <a:chExt cx="88" cy="1680"/>
          </a:xfrm>
        </p:grpSpPr>
        <p:sp>
          <p:nvSpPr>
            <p:cNvPr id="254996" name="Line 20"/>
            <p:cNvSpPr>
              <a:spLocks noChangeShapeType="1"/>
            </p:cNvSpPr>
            <p:nvPr/>
          </p:nvSpPr>
          <p:spPr bwMode="auto">
            <a:xfrm flipV="1">
              <a:off x="1200" y="17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7" name="Line 21"/>
            <p:cNvSpPr>
              <a:spLocks noChangeShapeType="1"/>
            </p:cNvSpPr>
            <p:nvPr/>
          </p:nvSpPr>
          <p:spPr bwMode="auto">
            <a:xfrm flipV="1">
              <a:off x="1200" y="20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8" name="Line 22"/>
            <p:cNvSpPr>
              <a:spLocks noChangeShapeType="1"/>
            </p:cNvSpPr>
            <p:nvPr/>
          </p:nvSpPr>
          <p:spPr bwMode="auto">
            <a:xfrm flipV="1">
              <a:off x="1200" y="232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9" name="Line 23"/>
            <p:cNvSpPr>
              <a:spLocks noChangeShapeType="1"/>
            </p:cNvSpPr>
            <p:nvPr/>
          </p:nvSpPr>
          <p:spPr bwMode="auto">
            <a:xfrm flipV="1">
              <a:off x="1200" y="260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0" name="Line 24"/>
            <p:cNvSpPr>
              <a:spLocks noChangeShapeType="1"/>
            </p:cNvSpPr>
            <p:nvPr/>
          </p:nvSpPr>
          <p:spPr bwMode="auto">
            <a:xfrm flipV="1">
              <a:off x="1200" y="288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1" name="Line 25"/>
            <p:cNvSpPr>
              <a:spLocks noChangeShapeType="1"/>
            </p:cNvSpPr>
            <p:nvPr/>
          </p:nvSpPr>
          <p:spPr bwMode="auto">
            <a:xfrm flipV="1">
              <a:off x="1200" y="31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2" name="Line 26"/>
            <p:cNvSpPr>
              <a:spLocks noChangeShapeType="1"/>
            </p:cNvSpPr>
            <p:nvPr/>
          </p:nvSpPr>
          <p:spPr bwMode="auto">
            <a:xfrm flipV="1">
              <a:off x="1200" y="34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03" name="Line 27"/>
          <p:cNvSpPr>
            <a:spLocks noChangeShapeType="1"/>
          </p:cNvSpPr>
          <p:nvPr/>
        </p:nvSpPr>
        <p:spPr bwMode="auto">
          <a:xfrm>
            <a:off x="1974850" y="57658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5004" name="Group 28"/>
          <p:cNvGrpSpPr>
            <a:grpSpLocks/>
          </p:cNvGrpSpPr>
          <p:nvPr/>
        </p:nvGrpSpPr>
        <p:grpSpPr bwMode="auto">
          <a:xfrm>
            <a:off x="2360613" y="5707063"/>
            <a:ext cx="4294187" cy="146050"/>
            <a:chOff x="1447" y="3659"/>
            <a:chExt cx="2705" cy="92"/>
          </a:xfrm>
        </p:grpSpPr>
        <p:grpSp>
          <p:nvGrpSpPr>
            <p:cNvPr id="255005" name="Group 2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5006" name="Line 3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7" name="Line 3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8" name="Line 3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9" name="Line 3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0" name="Line 3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1" name="Line 3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2" name="Line 3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3" name="Line 3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5014" name="Line 3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15" name="Line 3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16" name="Line 40"/>
          <p:cNvSpPr>
            <a:spLocks noChangeShapeType="1"/>
          </p:cNvSpPr>
          <p:nvPr/>
        </p:nvSpPr>
        <p:spPr bwMode="auto">
          <a:xfrm flipV="1">
            <a:off x="4730750" y="3695700"/>
            <a:ext cx="0" cy="20574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5024" name="Rectangle 48"/>
          <p:cNvSpPr>
            <a:spLocks noChangeArrowheads="1"/>
          </p:cNvSpPr>
          <p:nvPr/>
        </p:nvSpPr>
        <p:spPr bwMode="auto">
          <a:xfrm rot="20127">
            <a:off x="4213225" y="2949575"/>
            <a:ext cx="1990725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255028" name="Group 52"/>
          <p:cNvGrpSpPr>
            <a:grpSpLocks/>
          </p:cNvGrpSpPr>
          <p:nvPr/>
        </p:nvGrpSpPr>
        <p:grpSpPr bwMode="auto">
          <a:xfrm rot="-243405">
            <a:off x="2011363" y="2781300"/>
            <a:ext cx="2405062" cy="1901825"/>
            <a:chOff x="1998" y="2005"/>
            <a:chExt cx="2278" cy="1758"/>
          </a:xfrm>
        </p:grpSpPr>
        <p:sp>
          <p:nvSpPr>
            <p:cNvPr id="255025" name="Line 49"/>
            <p:cNvSpPr>
              <a:spLocks noChangeShapeType="1"/>
            </p:cNvSpPr>
            <p:nvPr/>
          </p:nvSpPr>
          <p:spPr bwMode="auto">
            <a:xfrm flipV="1">
              <a:off x="4091" y="3509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6" name="Line 50"/>
            <p:cNvSpPr>
              <a:spLocks noChangeShapeType="1"/>
            </p:cNvSpPr>
            <p:nvPr/>
          </p:nvSpPr>
          <p:spPr bwMode="auto">
            <a:xfrm>
              <a:off x="1998" y="2235"/>
              <a:ext cx="2109" cy="152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7" name="Line 51"/>
            <p:cNvSpPr>
              <a:spLocks noChangeShapeType="1"/>
            </p:cNvSpPr>
            <p:nvPr/>
          </p:nvSpPr>
          <p:spPr bwMode="auto">
            <a:xfrm flipV="1">
              <a:off x="2003" y="2005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5029" name="Line 53"/>
          <p:cNvSpPr>
            <a:spLocks noChangeShapeType="1"/>
          </p:cNvSpPr>
          <p:nvPr/>
        </p:nvSpPr>
        <p:spPr bwMode="auto">
          <a:xfrm flipH="1">
            <a:off x="3803650" y="3405188"/>
            <a:ext cx="460375" cy="81756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0" name="Oval 54"/>
          <p:cNvSpPr>
            <a:spLocks noChangeArrowheads="1"/>
          </p:cNvSpPr>
          <p:nvPr/>
        </p:nvSpPr>
        <p:spPr bwMode="auto">
          <a:xfrm>
            <a:off x="3305175" y="3962400"/>
            <a:ext cx="93663" cy="889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31" name="Oval 55"/>
          <p:cNvSpPr>
            <a:spLocks noChangeArrowheads="1"/>
          </p:cNvSpPr>
          <p:nvPr/>
        </p:nvSpPr>
        <p:spPr bwMode="auto">
          <a:xfrm>
            <a:off x="1928813" y="3095625"/>
            <a:ext cx="93662" cy="936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032" name="Text Box 56"/>
          <p:cNvSpPr txBox="1">
            <a:spLocks noChangeArrowheads="1"/>
          </p:cNvSpPr>
          <p:nvPr/>
        </p:nvSpPr>
        <p:spPr bwMode="auto">
          <a:xfrm>
            <a:off x="1957388" y="3205163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55033" name="Text Box 57"/>
          <p:cNvSpPr txBox="1">
            <a:spLocks noChangeArrowheads="1"/>
          </p:cNvSpPr>
          <p:nvPr/>
        </p:nvSpPr>
        <p:spPr bwMode="auto">
          <a:xfrm>
            <a:off x="3278188" y="3624263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7388" y="1073150"/>
            <a:ext cx="7943850" cy="4681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Infeasibility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 solution to the LP problem satisfies all the constraints, including the non-negativity conditions.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Graphically, this means a feasible region does not exist.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Causes include: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formulation error has been made.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Management’s expectations are too high.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Too many restrictions have been placed on the problem (i.e. the problem is over-constrained).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49550" y="1619250"/>
            <a:ext cx="3657600" cy="242728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6175375" cy="481013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Consider the following LP problem.</a:t>
            </a: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036888" y="1746250"/>
            <a:ext cx="3244850" cy="227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831850"/>
          </a:xfrm>
          <a:noFill/>
          <a:ln/>
        </p:spPr>
        <p:txBody>
          <a:bodyPr/>
          <a:lstStyle/>
          <a:p>
            <a:r>
              <a:rPr lang="en-US"/>
              <a:t>There are no points that satisfy both constraints, so there is no feasible region (and no feasible solution).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40000" y="1833563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321425" y="5359400"/>
            <a:ext cx="51117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387850" y="3986213"/>
            <a:ext cx="2044700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232275" y="2811463"/>
            <a:ext cx="1765300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352800" y="4313238"/>
            <a:ext cx="1065213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3206750" y="3157538"/>
            <a:ext cx="1063625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794000" y="2357438"/>
            <a:ext cx="0" cy="32718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790825" y="5627688"/>
            <a:ext cx="35020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800350" y="4419600"/>
            <a:ext cx="957263" cy="1192213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800350" y="3208338"/>
            <a:ext cx="1311275" cy="24034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94063" y="5699125"/>
            <a:ext cx="30384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05063" y="421005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405063" y="297815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2727325" y="2578100"/>
            <a:ext cx="119063" cy="2749550"/>
            <a:chOff x="1670" y="1744"/>
            <a:chExt cx="75" cy="1732"/>
          </a:xfrm>
        </p:grpSpPr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405063" y="4810125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405063" y="358775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pSp>
        <p:nvGrpSpPr>
          <p:cNvPr id="30770" name="Group 50"/>
          <p:cNvGrpSpPr>
            <a:grpSpLocks/>
          </p:cNvGrpSpPr>
          <p:nvPr/>
        </p:nvGrpSpPr>
        <p:grpSpPr bwMode="auto">
          <a:xfrm>
            <a:off x="3113088" y="5567363"/>
            <a:ext cx="2992437" cy="138112"/>
            <a:chOff x="1913" y="3523"/>
            <a:chExt cx="1885" cy="87"/>
          </a:xfrm>
        </p:grpSpPr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2262188" y="2368550"/>
            <a:ext cx="4603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687388" y="1085850"/>
            <a:ext cx="7778750" cy="3411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Unbounded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solution to a maximization LP problem is unbounded if the value of the solution may be made indefinitely large without violating any of the constraints.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real problems, this is the result of improper formulation.  (Quite likely, a constraint has been inadvertently omitted.)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844800" y="1714500"/>
            <a:ext cx="335280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6149975" cy="4921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Consider the following LP problem.</a:t>
            </a:r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74988" y="1885950"/>
            <a:ext cx="3143250" cy="228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38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both the objective function and the constraints are linear, the problem is referred to as a </a:t>
            </a:r>
            <a:r>
              <a:rPr lang="en-US" u="sng"/>
              <a:t>linear programming problem</a:t>
            </a:r>
            <a:r>
              <a:rPr lang="en-US"/>
              <a:t>.</a:t>
            </a:r>
            <a:endParaRPr lang="en-US" u="sng"/>
          </a:p>
          <a:p>
            <a:pPr>
              <a:lnSpc>
                <a:spcPct val="90000"/>
              </a:lnSpc>
            </a:pPr>
            <a:r>
              <a:rPr lang="en-US" u="sng"/>
              <a:t>Linear functions</a:t>
            </a:r>
            <a:r>
              <a:rPr lang="en-US"/>
              <a:t> are functions in which each variable appears in a separate term raised to the first power and is multiplied by a constant (which could be 0).</a:t>
            </a:r>
          </a:p>
          <a:p>
            <a:pPr>
              <a:lnSpc>
                <a:spcPct val="90000"/>
              </a:lnSpc>
            </a:pPr>
            <a:r>
              <a:rPr lang="en-US" u="sng"/>
              <a:t>Linear constraints</a:t>
            </a:r>
            <a:r>
              <a:rPr lang="en-US"/>
              <a:t> are linear functions that are restricted to be "less than or equal to", "equal to", or "greater than or equal to" a constant.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2058988"/>
          </a:xfrm>
          <a:noFill/>
          <a:ln/>
        </p:spPr>
        <p:txBody>
          <a:bodyPr/>
          <a:lstStyle/>
          <a:p>
            <a:r>
              <a:rPr lang="en-US"/>
              <a:t>The feasible region is unbounded and the objective function line can be moved outward from the origin without bound, infinitely increasing the objective function. 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52750" y="2122488"/>
            <a:ext cx="49847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731000" y="5567363"/>
            <a:ext cx="49847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3175000" y="2805113"/>
            <a:ext cx="3333750" cy="301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00" y="0"/>
              </a:cxn>
              <a:cxn ang="0">
                <a:pos x="2100" y="1889"/>
              </a:cxn>
              <a:cxn ang="0">
                <a:pos x="1054" y="1892"/>
              </a:cxn>
              <a:cxn ang="0">
                <a:pos x="316" y="1233"/>
              </a:cxn>
              <a:cxn ang="0">
                <a:pos x="0" y="409"/>
              </a:cxn>
              <a:cxn ang="0">
                <a:pos x="0" y="0"/>
              </a:cxn>
            </a:cxnLst>
            <a:rect l="0" t="0" r="r" b="b"/>
            <a:pathLst>
              <a:path w="2100" h="1892">
                <a:moveTo>
                  <a:pt x="0" y="0"/>
                </a:moveTo>
                <a:lnTo>
                  <a:pt x="2100" y="0"/>
                </a:lnTo>
                <a:lnTo>
                  <a:pt x="2100" y="1889"/>
                </a:lnTo>
                <a:lnTo>
                  <a:pt x="1054" y="1892"/>
                </a:lnTo>
                <a:lnTo>
                  <a:pt x="316" y="1233"/>
                </a:lnTo>
                <a:lnTo>
                  <a:pt x="0" y="409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3475038" y="3238500"/>
            <a:ext cx="804862" cy="835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197350" y="2879725"/>
            <a:ext cx="17526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070600" y="4618038"/>
            <a:ext cx="16129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 rot="2116439">
            <a:off x="3902075" y="4110038"/>
            <a:ext cx="199072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4743450" y="4976813"/>
            <a:ext cx="1331913" cy="6588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175000" y="2630488"/>
            <a:ext cx="0" cy="32051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181350" y="5826125"/>
            <a:ext cx="3473450" cy="95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171825" y="4330700"/>
            <a:ext cx="1665288" cy="14763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3162300" y="3416300"/>
            <a:ext cx="904875" cy="24098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824163" y="383540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2824163" y="322580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3121025" y="2806700"/>
            <a:ext cx="119063" cy="2749550"/>
            <a:chOff x="1670" y="1744"/>
            <a:chExt cx="75" cy="1732"/>
          </a:xfrm>
        </p:grpSpPr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2684463" y="2603500"/>
            <a:ext cx="4603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3694113" y="5842000"/>
            <a:ext cx="30384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32809" name="Group 41"/>
          <p:cNvGrpSpPr>
            <a:grpSpLocks/>
          </p:cNvGrpSpPr>
          <p:nvPr/>
        </p:nvGrpSpPr>
        <p:grpSpPr bwMode="auto">
          <a:xfrm>
            <a:off x="3513138" y="5748338"/>
            <a:ext cx="2992437" cy="138112"/>
            <a:chOff x="1913" y="3523"/>
            <a:chExt cx="1885" cy="87"/>
          </a:xfrm>
        </p:grpSpPr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2824163" y="442595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2824163" y="5035550"/>
            <a:ext cx="3206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6494463" y="54308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71825" y="3408363"/>
            <a:ext cx="3348038" cy="24257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V="1">
            <a:off x="3179763" y="30432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7</a:t>
            </a:r>
            <a:endParaRPr lang="en-US" dirty="0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3754438" y="2740025"/>
            <a:ext cx="1585912" cy="1641475"/>
            <a:chOff x="2305" y="1846"/>
            <a:chExt cx="999" cy="1034"/>
          </a:xfrm>
        </p:grpSpPr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>
              <a:off x="2321" y="1862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>
              <a:off x="2305" y="1846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5" name="Freeform 13"/>
          <p:cNvSpPr>
            <a:spLocks/>
          </p:cNvSpPr>
          <p:nvPr/>
        </p:nvSpPr>
        <p:spPr bwMode="auto">
          <a:xfrm>
            <a:off x="3922713" y="1854200"/>
            <a:ext cx="1682750" cy="2670175"/>
          </a:xfrm>
          <a:custGeom>
            <a:avLst/>
            <a:gdLst/>
            <a:ahLst/>
            <a:cxnLst>
              <a:cxn ang="0">
                <a:pos x="238" y="1569"/>
              </a:cxn>
              <a:cxn ang="0">
                <a:pos x="0" y="2480"/>
              </a:cxn>
              <a:cxn ang="0">
                <a:pos x="819" y="3364"/>
              </a:cxn>
              <a:cxn ang="0">
                <a:pos x="2119" y="392"/>
              </a:cxn>
              <a:cxn ang="0">
                <a:pos x="2119" y="0"/>
              </a:cxn>
              <a:cxn ang="0">
                <a:pos x="668" y="2506"/>
              </a:cxn>
              <a:cxn ang="0">
                <a:pos x="238" y="1569"/>
              </a:cxn>
            </a:cxnLst>
            <a:rect l="0" t="0" r="r" b="b"/>
            <a:pathLst>
              <a:path w="2119" h="3364">
                <a:moveTo>
                  <a:pt x="238" y="1569"/>
                </a:moveTo>
                <a:lnTo>
                  <a:pt x="0" y="2480"/>
                </a:lnTo>
                <a:lnTo>
                  <a:pt x="819" y="3364"/>
                </a:lnTo>
                <a:lnTo>
                  <a:pt x="2119" y="392"/>
                </a:lnTo>
                <a:lnTo>
                  <a:pt x="2119" y="0"/>
                </a:lnTo>
                <a:lnTo>
                  <a:pt x="668" y="2506"/>
                </a:lnTo>
                <a:lnTo>
                  <a:pt x="238" y="1569"/>
                </a:lnTo>
                <a:close/>
              </a:path>
            </a:pathLst>
          </a:custGeom>
          <a:gradFill flip="none" rotWithShape="1">
            <a:gsLst>
              <a:gs pos="0">
                <a:srgbClr val="731EC8">
                  <a:shade val="30000"/>
                  <a:satMod val="115000"/>
                </a:srgbClr>
              </a:gs>
              <a:gs pos="50000">
                <a:srgbClr val="731EC8">
                  <a:shade val="67500"/>
                  <a:satMod val="115000"/>
                </a:srgbClr>
              </a:gs>
              <a:gs pos="100000">
                <a:srgbClr val="731EC8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497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Problem formulation or modeling</a:t>
            </a:r>
            <a:r>
              <a:rPr lang="en-US"/>
              <a:t> is the process of translating a verbal statement of a problem into a mathematical statement.</a:t>
            </a:r>
          </a:p>
          <a:p>
            <a:pPr>
              <a:lnSpc>
                <a:spcPct val="90000"/>
              </a:lnSpc>
            </a:pPr>
            <a:r>
              <a:rPr lang="en-US"/>
              <a:t>Formulating models is an art that can only be mastered with practice and experience.</a:t>
            </a:r>
          </a:p>
          <a:p>
            <a:pPr>
              <a:lnSpc>
                <a:spcPct val="90000"/>
              </a:lnSpc>
            </a:pPr>
            <a:r>
              <a:rPr lang="en-US"/>
              <a:t>Every LP problems has some unique features, but most problems also have common features.</a:t>
            </a:r>
          </a:p>
          <a:p>
            <a:pPr>
              <a:lnSpc>
                <a:spcPct val="90000"/>
              </a:lnSpc>
            </a:pPr>
            <a:r>
              <a:rPr lang="en-US" u="sng"/>
              <a:t>General guidelines</a:t>
            </a:r>
            <a:r>
              <a:rPr lang="en-US"/>
              <a:t> for LP model formulation are illustrated on the slides that follow.</a:t>
            </a:r>
            <a:endParaRPr lang="en-US" u="sng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Model Formulation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3505200"/>
          </a:xfrm>
        </p:spPr>
        <p:txBody>
          <a:bodyPr/>
          <a:lstStyle/>
          <a:p>
            <a:r>
              <a:rPr lang="en-US"/>
              <a:t>Understand the problem thoroughly.</a:t>
            </a:r>
          </a:p>
          <a:p>
            <a:r>
              <a:rPr lang="en-US"/>
              <a:t>Describe the objective.</a:t>
            </a:r>
          </a:p>
          <a:p>
            <a:r>
              <a:rPr lang="en-US"/>
              <a:t>Describe each constraint.</a:t>
            </a:r>
          </a:p>
          <a:p>
            <a:r>
              <a:rPr lang="en-US"/>
              <a:t>Define the decision variables.</a:t>
            </a:r>
          </a:p>
          <a:p>
            <a:r>
              <a:rPr lang="en-US"/>
              <a:t>Write the objective in terms of the decision variables.</a:t>
            </a:r>
          </a:p>
          <a:p>
            <a:r>
              <a:rPr lang="en-US"/>
              <a:t>Write the constraints in terms of the decision variables.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84350" y="1570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1:  A Simple Maximization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2716212" cy="4921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LP Formulation</a:t>
            </a:r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109788" y="1746250"/>
            <a:ext cx="3333750" cy="273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19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208713" y="1525588"/>
            <a:ext cx="1430337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056313" y="2605088"/>
            <a:ext cx="1698625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“Regular”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Constraints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889625" y="3671888"/>
            <a:ext cx="2159000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Non-negativity</a:t>
            </a: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Constraints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597400" y="1955800"/>
            <a:ext cx="161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207000" y="4102100"/>
            <a:ext cx="67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5308600" y="2374900"/>
            <a:ext cx="749300" cy="1320800"/>
            <a:chOff x="3344" y="1512"/>
            <a:chExt cx="472" cy="832"/>
          </a:xfrm>
        </p:grpSpPr>
        <p:sp>
          <p:nvSpPr>
            <p:cNvPr id="24585" name="AutoShape 9"/>
            <p:cNvSpPr>
              <a:spLocks/>
            </p:cNvSpPr>
            <p:nvPr/>
          </p:nvSpPr>
          <p:spPr bwMode="auto">
            <a:xfrm>
              <a:off x="3344" y="1512"/>
              <a:ext cx="216" cy="832"/>
            </a:xfrm>
            <a:prstGeom prst="rightBrace">
              <a:avLst>
                <a:gd name="adj1" fmla="val 3209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V="1">
              <a:off x="3544" y="1928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057400" y="1866900"/>
            <a:ext cx="2717800" cy="3848100"/>
          </a:xfrm>
          <a:prstGeom prst="rect">
            <a:avLst/>
          </a:prstGeom>
          <a:solidFill>
            <a:srgbClr val="5F5F5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3932237" cy="5095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First Constraint Graphed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932613" y="548481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4781550" y="18605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895850" y="27178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032000" y="18478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99113" y="2474913"/>
            <a:ext cx="935037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254625" y="4838700"/>
            <a:ext cx="790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4883150" y="5270500"/>
            <a:ext cx="361950" cy="3619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647825" y="2054225"/>
            <a:ext cx="311150" cy="348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238375" y="5813425"/>
            <a:ext cx="469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1955800" y="2235200"/>
            <a:ext cx="139700" cy="3111500"/>
            <a:chOff x="1200" y="1536"/>
            <a:chExt cx="88" cy="1960"/>
          </a:xfrm>
        </p:grpSpPr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025650" y="5727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56" name="Group 56"/>
          <p:cNvGrpSpPr>
            <a:grpSpLocks/>
          </p:cNvGrpSpPr>
          <p:nvPr/>
        </p:nvGrpSpPr>
        <p:grpSpPr bwMode="auto">
          <a:xfrm>
            <a:off x="2411413" y="5668963"/>
            <a:ext cx="4294187" cy="146050"/>
            <a:chOff x="1447" y="3659"/>
            <a:chExt cx="2705" cy="92"/>
          </a:xfrm>
        </p:grpSpPr>
        <p:grpSp>
          <p:nvGrpSpPr>
            <p:cNvPr id="25655" name="Group 5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645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2335213" y="3108325"/>
            <a:ext cx="2166937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 region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contains all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feasible points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2495</TotalTime>
  <Pages>30</Pages>
  <Words>2390</Words>
  <Application>Microsoft Office PowerPoint</Application>
  <PresentationFormat>On-screen Show (4:3)</PresentationFormat>
  <Paragraphs>709</Paragraphs>
  <Slides>51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QMB11ch01</vt:lpstr>
      <vt:lpstr>1_Custom Design</vt:lpstr>
      <vt:lpstr>Custom Design</vt:lpstr>
      <vt:lpstr>PowerPoint Presentation</vt:lpstr>
      <vt:lpstr>Chapter 7 Introduction to Linear Programming</vt:lpstr>
      <vt:lpstr>PowerPoint Presentation</vt:lpstr>
      <vt:lpstr>Linear Programming (LP) Problem</vt:lpstr>
      <vt:lpstr>Linear Programming (LP) Problem</vt:lpstr>
      <vt:lpstr>Problem Formulation</vt:lpstr>
      <vt:lpstr>Guidelines for Model Formulation</vt:lpstr>
      <vt:lpstr>Example 1:  A Simple Maximization Problem</vt:lpstr>
      <vt:lpstr>Example 1:  Graphical Solution</vt:lpstr>
      <vt:lpstr>Example 1:  Graphical Solution</vt:lpstr>
      <vt:lpstr>Example 1:  Graphical Solution</vt:lpstr>
      <vt:lpstr>Example 1:  Graphical Solution</vt:lpstr>
      <vt:lpstr>Example 1:  Graphical Solution</vt:lpstr>
      <vt:lpstr>PowerPoint Presentation</vt:lpstr>
      <vt:lpstr>Example 1:  Graphical Solution</vt:lpstr>
      <vt:lpstr>Summary of the Graphical Solution Procedure for Maximization Problems</vt:lpstr>
      <vt:lpstr>Slack and Surplus Variables</vt:lpstr>
      <vt:lpstr>Slack Variables (for &lt; constraints)</vt:lpstr>
      <vt:lpstr>PowerPoint Presentation</vt:lpstr>
      <vt:lpstr>Extreme Points and the Optimal Solution</vt:lpstr>
      <vt:lpstr>Example 1:  Extreme Points</vt:lpstr>
      <vt:lpstr>Computer Solutions</vt:lpstr>
      <vt:lpstr>Interpretation of Computer Output</vt:lpstr>
      <vt:lpstr>Example 1:  Spreadsheet Solution</vt:lpstr>
      <vt:lpstr>Example 1:  Spreadsheet Solution</vt:lpstr>
      <vt:lpstr>Example 1:  Spreadsheet Solution</vt:lpstr>
      <vt:lpstr>Reduced Cost</vt:lpstr>
      <vt:lpstr>Example 1:  Spreadsheet Solution</vt:lpstr>
      <vt:lpstr>Example 2:  A Simple Minimization Problem</vt:lpstr>
      <vt:lpstr>Example 2:  Graphical Solution</vt:lpstr>
      <vt:lpstr>Example 2:  Graphical Solution</vt:lpstr>
      <vt:lpstr>Example 2:  Graphical Solution</vt:lpstr>
      <vt:lpstr>Example 2:  Graphical Solution</vt:lpstr>
      <vt:lpstr>PowerPoint Presentation</vt:lpstr>
      <vt:lpstr>Example 2:  Graphical Solution</vt:lpstr>
      <vt:lpstr>PowerPoint Presentation</vt:lpstr>
      <vt:lpstr>PowerPoint Presentation</vt:lpstr>
      <vt:lpstr>PowerPoint Presentation</vt:lpstr>
      <vt:lpstr>Example 2:  Spreadsheet Solution</vt:lpstr>
      <vt:lpstr>PowerPoint Presentation</vt:lpstr>
      <vt:lpstr>Feasible Region</vt:lpstr>
      <vt:lpstr>Special Cases</vt:lpstr>
      <vt:lpstr>PowerPoint Presentation</vt:lpstr>
      <vt:lpstr>PowerPoint Presentation</vt:lpstr>
      <vt:lpstr>PowerPoint Presentation</vt:lpstr>
      <vt:lpstr>Example:  Infeasible Problem</vt:lpstr>
      <vt:lpstr>Example:  Infeasible Problem</vt:lpstr>
      <vt:lpstr>PowerPoint Presentation</vt:lpstr>
      <vt:lpstr>Example:  Unbounded Solution</vt:lpstr>
      <vt:lpstr>Example:  Unbounded Solution</vt:lpstr>
      <vt:lpstr>End of 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Intro to LP</dc:subject>
  <dc:creator>John Loucks</dc:creator>
  <cp:lastModifiedBy>John IV</cp:lastModifiedBy>
  <cp:revision>143</cp:revision>
  <cp:lastPrinted>1999-04-02T17:56:04Z</cp:lastPrinted>
  <dcterms:created xsi:type="dcterms:W3CDTF">1996-04-17T17:06:16Z</dcterms:created>
  <dcterms:modified xsi:type="dcterms:W3CDTF">2012-02-17T16:18:18Z</dcterms:modified>
</cp:coreProperties>
</file>