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  <p:sldMasterId id="2147483677" r:id="rId2"/>
    <p:sldMasterId id="2147483665" r:id="rId3"/>
  </p:sldMasterIdLst>
  <p:notesMasterIdLst>
    <p:notesMasterId r:id="rId55"/>
  </p:notesMasterIdLst>
  <p:handoutMasterIdLst>
    <p:handoutMasterId r:id="rId56"/>
  </p:handoutMasterIdLst>
  <p:sldIdLst>
    <p:sldId id="301" r:id="rId4"/>
    <p:sldId id="257" r:id="rId5"/>
    <p:sldId id="344" r:id="rId6"/>
    <p:sldId id="341" r:id="rId7"/>
    <p:sldId id="340" r:id="rId8"/>
    <p:sldId id="302" r:id="rId9"/>
    <p:sldId id="303" r:id="rId10"/>
    <p:sldId id="276" r:id="rId11"/>
    <p:sldId id="277" r:id="rId12"/>
    <p:sldId id="322" r:id="rId13"/>
    <p:sldId id="323" r:id="rId14"/>
    <p:sldId id="326" r:id="rId15"/>
    <p:sldId id="327" r:id="rId16"/>
    <p:sldId id="343" r:id="rId17"/>
    <p:sldId id="328" r:id="rId18"/>
    <p:sldId id="316" r:id="rId19"/>
    <p:sldId id="336" r:id="rId20"/>
    <p:sldId id="330" r:id="rId21"/>
    <p:sldId id="346" r:id="rId22"/>
    <p:sldId id="331" r:id="rId23"/>
    <p:sldId id="332" r:id="rId24"/>
    <p:sldId id="333" r:id="rId25"/>
    <p:sldId id="334" r:id="rId26"/>
    <p:sldId id="296" r:id="rId27"/>
    <p:sldId id="297" r:id="rId28"/>
    <p:sldId id="335" r:id="rId29"/>
    <p:sldId id="299" r:id="rId30"/>
    <p:sldId id="357" r:id="rId31"/>
    <p:sldId id="305" r:id="rId32"/>
    <p:sldId id="306" r:id="rId33"/>
    <p:sldId id="356" r:id="rId34"/>
    <p:sldId id="307" r:id="rId35"/>
    <p:sldId id="308" r:id="rId36"/>
    <p:sldId id="349" r:id="rId37"/>
    <p:sldId id="310" r:id="rId38"/>
    <p:sldId id="350" r:id="rId39"/>
    <p:sldId id="351" r:id="rId40"/>
    <p:sldId id="347" r:id="rId41"/>
    <p:sldId id="314" r:id="rId42"/>
    <p:sldId id="348" r:id="rId43"/>
    <p:sldId id="339" r:id="rId44"/>
    <p:sldId id="338" r:id="rId45"/>
    <p:sldId id="355" r:id="rId46"/>
    <p:sldId id="352" r:id="rId47"/>
    <p:sldId id="353" r:id="rId48"/>
    <p:sldId id="281" r:id="rId49"/>
    <p:sldId id="282" r:id="rId50"/>
    <p:sldId id="354" r:id="rId51"/>
    <p:sldId id="283" r:id="rId52"/>
    <p:sldId id="284" r:id="rId53"/>
    <p:sldId id="285" r:id="rId54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731EC8"/>
    <a:srgbClr val="006699"/>
    <a:srgbClr val="003366"/>
    <a:srgbClr val="FF9933"/>
    <a:srgbClr val="8CF4EA"/>
    <a:srgbClr val="990033"/>
    <a:srgbClr val="FFFFFF"/>
    <a:srgbClr val="9933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70" autoAdjust="0"/>
    <p:restoredTop sz="90925" autoAdjust="0"/>
  </p:normalViewPr>
  <p:slideViewPr>
    <p:cSldViewPr snapToGrid="0">
      <p:cViewPr>
        <p:scale>
          <a:sx n="75" d="100"/>
          <a:sy n="75" d="100"/>
        </p:scale>
        <p:origin x="-372" y="-72"/>
      </p:cViewPr>
      <p:guideLst>
        <p:guide orient="horz" pos="791"/>
        <p:guide pos="50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40" d="100"/>
          <a:sy n="40" d="100"/>
        </p:scale>
        <p:origin x="-140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9.xml"/><Relationship Id="rId13" Type="http://schemas.openxmlformats.org/officeDocument/2006/relationships/slide" Target="slides/slide38.xml"/><Relationship Id="rId18" Type="http://schemas.openxmlformats.org/officeDocument/2006/relationships/slide" Target="slides/slide46.xml"/><Relationship Id="rId3" Type="http://schemas.openxmlformats.org/officeDocument/2006/relationships/slide" Target="slides/slide12.xml"/><Relationship Id="rId7" Type="http://schemas.openxmlformats.org/officeDocument/2006/relationships/slide" Target="slides/slide21.xml"/><Relationship Id="rId12" Type="http://schemas.openxmlformats.org/officeDocument/2006/relationships/slide" Target="slides/slide37.xml"/><Relationship Id="rId17" Type="http://schemas.openxmlformats.org/officeDocument/2006/relationships/slide" Target="slides/slide45.xml"/><Relationship Id="rId2" Type="http://schemas.openxmlformats.org/officeDocument/2006/relationships/slide" Target="slides/slide8.xml"/><Relationship Id="rId16" Type="http://schemas.openxmlformats.org/officeDocument/2006/relationships/slide" Target="slides/slide44.xml"/><Relationship Id="rId20" Type="http://schemas.openxmlformats.org/officeDocument/2006/relationships/slide" Target="slides/slide49.xml"/><Relationship Id="rId1" Type="http://schemas.openxmlformats.org/officeDocument/2006/relationships/slide" Target="slides/slide3.xml"/><Relationship Id="rId6" Type="http://schemas.openxmlformats.org/officeDocument/2006/relationships/slide" Target="slides/slide19.xml"/><Relationship Id="rId11" Type="http://schemas.openxmlformats.org/officeDocument/2006/relationships/slide" Target="slides/slide36.xml"/><Relationship Id="rId5" Type="http://schemas.openxmlformats.org/officeDocument/2006/relationships/slide" Target="slides/slide18.xml"/><Relationship Id="rId15" Type="http://schemas.openxmlformats.org/officeDocument/2006/relationships/slide" Target="slides/slide43.xml"/><Relationship Id="rId10" Type="http://schemas.openxmlformats.org/officeDocument/2006/relationships/slide" Target="slides/slide35.xml"/><Relationship Id="rId19" Type="http://schemas.openxmlformats.org/officeDocument/2006/relationships/slide" Target="slides/slide48.xml"/><Relationship Id="rId4" Type="http://schemas.openxmlformats.org/officeDocument/2006/relationships/slide" Target="slides/slide14.xml"/><Relationship Id="rId9" Type="http://schemas.openxmlformats.org/officeDocument/2006/relationships/slide" Target="slides/slide34.xml"/><Relationship Id="rId14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381750" y="8750300"/>
            <a:ext cx="4064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035AA1ED-FCF4-412E-A4C0-C677D8E8681B}" type="slidenum">
              <a:rPr lang="en-US" sz="1400">
                <a:effectLst/>
              </a:rPr>
              <a:pPr algn="r"/>
              <a:t>‹#›</a:t>
            </a:fld>
            <a:endParaRPr lang="en-US" sz="14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50969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Arial Narrow" pitchFamily="34" charset="0"/>
              </a:defRPr>
            </a:lvl1pPr>
          </a:lstStyle>
          <a:p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Arial Narrow" pitchFamily="34" charset="0"/>
              </a:defRPr>
            </a:lvl1pPr>
          </a:lstStyle>
          <a:p>
            <a:endParaRPr lang="en-US"/>
          </a:p>
        </p:txBody>
      </p:sp>
      <p:sp>
        <p:nvSpPr>
          <p:cNvPr id="178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8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Arial Narrow" pitchFamily="34" charset="0"/>
              </a:defRPr>
            </a:lvl1pPr>
          </a:lstStyle>
          <a:p>
            <a:endParaRPr lang="en-US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Arial Narrow" pitchFamily="34" charset="0"/>
              </a:defRPr>
            </a:lvl1pPr>
          </a:lstStyle>
          <a:p>
            <a:fld id="{772F574C-75F8-4EB1-B7C6-917649A986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93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5E9242-EED0-4F8F-B708-510929110E8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A802BA-41E4-4BA9-958A-F2BDEB9EE552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58531E-B3D3-47D8-B726-1BC7BA344D1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E7A24F-F0C1-472D-A228-F0A83EC01599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B2EC53-6E71-4474-A106-EEF554AD91B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8B741A-DCB8-473D-B7E9-0A9DE9ABCB40}" type="slidenum">
              <a:rPr lang="en-US"/>
              <a:pPr/>
              <a:t>14</a:t>
            </a:fld>
            <a:endParaRPr lang="en-US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92BD07-94B2-4005-B484-0C3244A0D756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2F2808-45A7-47E2-95AC-3BDC453CBCDC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32D6F7-4A5E-4A70-A991-35A7CA3EFD31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B53577-47BA-400C-B45B-C997B9FDB930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6535D4-9DE3-4FB1-9A3A-9967C9275FB9}" type="slidenum">
              <a:rPr lang="en-US"/>
              <a:pPr/>
              <a:t>19</a:t>
            </a:fld>
            <a:endParaRPr lang="en-US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4021A7-7F4B-4629-98FE-ADA2BA07D461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94EDE1-93A8-467D-8265-0EDBCA6FD9CF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EA5F2A-FD29-43A8-89DF-EFBCF93DBC81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320C88-9837-408F-B44B-2A360B16C921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FF0FE8-3E13-47C3-A522-4F32A744A9E1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63CCAD-7869-4767-B2EA-E36196188CBC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7893E5-C677-49A5-A0CB-3DEC96ED45EF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4465BB-F21D-4223-958A-A4E4A4710E4A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E2679B-9C15-45BB-AD4F-AA5C7D6FF2BD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221F98-DC77-4540-A105-0159681184A4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19B9AD-79CE-4A73-B6B4-57D49725BC37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26E7E9-D763-43EA-A0A1-2B0A41419F65}" type="slidenum">
              <a:rPr lang="en-US"/>
              <a:pPr/>
              <a:t>3</a:t>
            </a:fld>
            <a:endParaRPr lang="en-US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AFB135-04D3-4AB4-82BD-51281AE012AA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D5B63E-52F4-4B8B-8BCA-DD6BB51C4B75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41F7D6-2AFE-4EE8-8282-2704846B5123}" type="slidenum">
              <a:rPr lang="en-US"/>
              <a:pPr/>
              <a:t>34</a:t>
            </a:fld>
            <a:endParaRPr lang="en-US"/>
          </a:p>
        </p:txBody>
      </p:sp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7EC2D6-7651-4EDD-9556-08E420B8C9EA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1CD11B-BE33-4602-B341-FB0635EB02FE}" type="slidenum">
              <a:rPr lang="en-US"/>
              <a:pPr/>
              <a:t>36</a:t>
            </a:fld>
            <a:endParaRPr lang="en-US"/>
          </a:p>
        </p:txBody>
      </p:sp>
      <p:sp>
        <p:nvSpPr>
          <p:cNvPr id="25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3D78C4-B413-43B8-99FE-F5BE362CCA99}" type="slidenum">
              <a:rPr lang="en-US"/>
              <a:pPr/>
              <a:t>37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FFA6BC-2443-47F2-A92C-58FEE8C27D28}" type="slidenum">
              <a:rPr lang="en-US"/>
              <a:pPr/>
              <a:t>38</a:t>
            </a:fld>
            <a:endParaRPr lang="en-US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B07EC3-B512-4C27-B367-1AD93F33AA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14A853-8023-430C-AC55-D01F127E377E}" type="slidenum">
              <a:rPr lang="en-US"/>
              <a:pPr/>
              <a:t>40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A4337F-F9C9-4D32-AB0D-2F28D9B93D28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44F721-5363-4D0E-BED6-D041184BA5E9}" type="slidenum">
              <a:rPr lang="en-US"/>
              <a:pPr/>
              <a:t>4</a:t>
            </a:fld>
            <a:endParaRPr lang="en-US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8BDCEE-8D66-4611-A066-FA3EFB6A668D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454D78-71F1-4574-AED5-B4134A6B3A6C}" type="slidenum">
              <a:rPr lang="en-US"/>
              <a:pPr/>
              <a:t>43</a:t>
            </a:fld>
            <a:endParaRPr lang="en-US"/>
          </a:p>
        </p:txBody>
      </p:sp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D2D8AA-8F85-4286-A9A7-FAF79302CAB1}" type="slidenum">
              <a:rPr lang="en-US"/>
              <a:pPr/>
              <a:t>44</a:t>
            </a:fld>
            <a:endParaRPr lang="en-US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6B43EE-DD17-4343-91E8-C9BBB9AD1D5B}" type="slidenum">
              <a:rPr lang="en-US"/>
              <a:pPr/>
              <a:t>45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FA2CE2-6BFE-4EAD-99B9-85DA5BF2BA25}" type="slidenum">
              <a:rPr lang="en-US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B7D092-651B-4096-BA19-DD195BE3280A}" type="slidenum">
              <a:rPr lang="en-US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E3175B-D7F9-447F-BBA5-DCD81FA3BB1D}" type="slidenum">
              <a:rPr lang="en-US"/>
              <a:pPr/>
              <a:t>48</a:t>
            </a:fld>
            <a:endParaRPr lang="en-US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4D864D-F253-4E3A-BA7C-34E0A6032EFC}" type="slidenum">
              <a:rPr lang="en-US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17AE99-FE8B-4714-9D4C-F0BA734B62BB}" type="slidenum">
              <a:rPr lang="en-US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E60537-5607-4F9F-B461-66C2259A5158}" type="slidenum">
              <a:rPr lang="en-US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191A3A-C17A-4DDC-A571-2288E47483BF}" type="slidenum">
              <a:rPr lang="en-US"/>
              <a:pPr/>
              <a:t>5</a:t>
            </a:fld>
            <a:endParaRPr lang="en-US"/>
          </a:p>
        </p:txBody>
      </p:sp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0F2749-787E-4CD2-85FD-D6EA8662CB21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EF1104-588F-4E41-A27A-77F5C125B70A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B23781-32DD-4D5E-BC72-176255D9A9D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C25C1E-B5A4-41CF-8499-C98C8C79CC09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2413" y="52388"/>
            <a:ext cx="1971675" cy="5695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2388"/>
            <a:ext cx="5764213" cy="5695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DB4-5588-4FCC-B839-DF2F09145985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DB4-5588-4FCC-B839-DF2F09145985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DB4-5588-4FCC-B839-DF2F09145985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DB4-5588-4FCC-B839-DF2F09145985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DB4-5588-4FCC-B839-DF2F09145985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DB4-5588-4FCC-B839-DF2F09145985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DB4-5588-4FCC-B839-DF2F09145985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DB4-5588-4FCC-B839-DF2F09145985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DB4-5588-4FCC-B839-DF2F09145985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DB4-5588-4FCC-B839-DF2F09145985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DB4-5588-4FCC-B839-DF2F09145985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9061-D580-423A-A6A7-CA74920137D9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9061-D580-423A-A6A7-CA74920137D9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9061-D580-423A-A6A7-CA74920137D9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9061-D580-423A-A6A7-CA74920137D9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9061-D580-423A-A6A7-CA74920137D9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9061-D580-423A-A6A7-CA74920137D9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9061-D580-423A-A6A7-CA74920137D9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9061-D580-423A-A6A7-CA74920137D9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9061-D580-423A-A6A7-CA74920137D9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9061-D580-423A-A6A7-CA74920137D9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9061-D580-423A-A6A7-CA74920137D9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7388" y="1104900"/>
            <a:ext cx="3867150" cy="4643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1104900"/>
            <a:ext cx="3867150" cy="4643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66699">
                <a:gamma/>
                <a:shade val="46275"/>
                <a:invGamma/>
              </a:srgbClr>
            </a:gs>
            <a:gs pos="50000">
              <a:srgbClr val="666699"/>
            </a:gs>
            <a:gs pos="100000">
              <a:srgbClr val="666699">
                <a:gamma/>
                <a:shade val="46275"/>
                <a:invGamma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4194" name="Group 2"/>
          <p:cNvGrpSpPr>
            <a:grpSpLocks/>
          </p:cNvGrpSpPr>
          <p:nvPr/>
        </p:nvGrpSpPr>
        <p:grpSpPr bwMode="auto">
          <a:xfrm>
            <a:off x="457200" y="304800"/>
            <a:ext cx="8231188" cy="6183313"/>
            <a:chOff x="372" y="186"/>
            <a:chExt cx="5185" cy="3895"/>
          </a:xfrm>
        </p:grpSpPr>
        <p:grpSp>
          <p:nvGrpSpPr>
            <p:cNvPr id="264195" name="Group 3"/>
            <p:cNvGrpSpPr>
              <a:grpSpLocks/>
            </p:cNvGrpSpPr>
            <p:nvPr/>
          </p:nvGrpSpPr>
          <p:grpSpPr bwMode="auto">
            <a:xfrm>
              <a:off x="372" y="186"/>
              <a:ext cx="5185" cy="919"/>
              <a:chOff x="372" y="186"/>
              <a:chExt cx="5185" cy="919"/>
            </a:xfrm>
          </p:grpSpPr>
          <p:sp>
            <p:nvSpPr>
              <p:cNvPr id="264196" name="Freeform 4"/>
              <p:cNvSpPr>
                <a:spLocks/>
              </p:cNvSpPr>
              <p:nvPr/>
            </p:nvSpPr>
            <p:spPr bwMode="auto">
              <a:xfrm>
                <a:off x="372" y="192"/>
                <a:ext cx="86" cy="9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96"/>
                  </a:cxn>
                  <a:cxn ang="0">
                    <a:pos x="85" y="816"/>
                  </a:cxn>
                  <a:cxn ang="0">
                    <a:pos x="0" y="912"/>
                  </a:cxn>
                  <a:cxn ang="0">
                    <a:pos x="0" y="0"/>
                  </a:cxn>
                </a:cxnLst>
                <a:rect l="0" t="0" r="r" b="b"/>
                <a:pathLst>
                  <a:path w="86" h="913">
                    <a:moveTo>
                      <a:pt x="0" y="0"/>
                    </a:moveTo>
                    <a:lnTo>
                      <a:pt x="85" y="96"/>
                    </a:lnTo>
                    <a:lnTo>
                      <a:pt x="85" y="816"/>
                    </a:lnTo>
                    <a:lnTo>
                      <a:pt x="0" y="91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4197" name="Freeform 5"/>
              <p:cNvSpPr>
                <a:spLocks/>
              </p:cNvSpPr>
              <p:nvPr/>
            </p:nvSpPr>
            <p:spPr bwMode="auto">
              <a:xfrm>
                <a:off x="5470" y="186"/>
                <a:ext cx="87" cy="910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0" y="93"/>
                  </a:cxn>
                  <a:cxn ang="0">
                    <a:pos x="0" y="813"/>
                  </a:cxn>
                  <a:cxn ang="0">
                    <a:pos x="86" y="909"/>
                  </a:cxn>
                  <a:cxn ang="0">
                    <a:pos x="86" y="0"/>
                  </a:cxn>
                </a:cxnLst>
                <a:rect l="0" t="0" r="r" b="b"/>
                <a:pathLst>
                  <a:path w="87" h="910">
                    <a:moveTo>
                      <a:pt x="86" y="0"/>
                    </a:moveTo>
                    <a:lnTo>
                      <a:pt x="0" y="93"/>
                    </a:lnTo>
                    <a:lnTo>
                      <a:pt x="0" y="813"/>
                    </a:lnTo>
                    <a:lnTo>
                      <a:pt x="86" y="909"/>
                    </a:lnTo>
                    <a:lnTo>
                      <a:pt x="86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4198" name="Freeform 6"/>
              <p:cNvSpPr>
                <a:spLocks/>
              </p:cNvSpPr>
              <p:nvPr/>
            </p:nvSpPr>
            <p:spPr bwMode="auto">
              <a:xfrm>
                <a:off x="372" y="189"/>
                <a:ext cx="5185" cy="10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184" y="3"/>
                  </a:cxn>
                  <a:cxn ang="0">
                    <a:pos x="5093" y="102"/>
                  </a:cxn>
                  <a:cxn ang="0">
                    <a:pos x="88" y="102"/>
                  </a:cxn>
                  <a:cxn ang="0">
                    <a:pos x="0" y="0"/>
                  </a:cxn>
                </a:cxnLst>
                <a:rect l="0" t="0" r="r" b="b"/>
                <a:pathLst>
                  <a:path w="5185" h="103">
                    <a:moveTo>
                      <a:pt x="0" y="0"/>
                    </a:moveTo>
                    <a:lnTo>
                      <a:pt x="5184" y="3"/>
                    </a:lnTo>
                    <a:lnTo>
                      <a:pt x="5093" y="102"/>
                    </a:lnTo>
                    <a:lnTo>
                      <a:pt x="88" y="10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4199" name="Group 7"/>
            <p:cNvGrpSpPr>
              <a:grpSpLocks/>
            </p:cNvGrpSpPr>
            <p:nvPr/>
          </p:nvGrpSpPr>
          <p:grpSpPr bwMode="auto">
            <a:xfrm>
              <a:off x="372" y="291"/>
              <a:ext cx="5185" cy="3790"/>
              <a:chOff x="372" y="291"/>
              <a:chExt cx="5185" cy="3790"/>
            </a:xfrm>
          </p:grpSpPr>
          <p:sp>
            <p:nvSpPr>
              <p:cNvPr id="264200" name="Freeform 8"/>
              <p:cNvSpPr>
                <a:spLocks/>
              </p:cNvSpPr>
              <p:nvPr/>
            </p:nvSpPr>
            <p:spPr bwMode="auto">
              <a:xfrm>
                <a:off x="372" y="807"/>
                <a:ext cx="79" cy="327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8" y="107"/>
                  </a:cxn>
                  <a:cxn ang="0">
                    <a:pos x="78" y="3166"/>
                  </a:cxn>
                  <a:cxn ang="0">
                    <a:pos x="0" y="3273"/>
                  </a:cxn>
                  <a:cxn ang="0">
                    <a:pos x="0" y="0"/>
                  </a:cxn>
                </a:cxnLst>
                <a:rect l="0" t="0" r="r" b="b"/>
                <a:pathLst>
                  <a:path w="79" h="3274">
                    <a:moveTo>
                      <a:pt x="0" y="0"/>
                    </a:moveTo>
                    <a:lnTo>
                      <a:pt x="78" y="107"/>
                    </a:lnTo>
                    <a:lnTo>
                      <a:pt x="78" y="3166"/>
                    </a:lnTo>
                    <a:lnTo>
                      <a:pt x="0" y="3273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4201" name="Freeform 9"/>
              <p:cNvSpPr>
                <a:spLocks/>
              </p:cNvSpPr>
              <p:nvPr/>
            </p:nvSpPr>
            <p:spPr bwMode="auto">
              <a:xfrm>
                <a:off x="5470" y="747"/>
                <a:ext cx="84" cy="3325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3" y="109"/>
                  </a:cxn>
                  <a:cxn ang="0">
                    <a:pos x="0" y="3233"/>
                  </a:cxn>
                  <a:cxn ang="0">
                    <a:pos x="83" y="3324"/>
                  </a:cxn>
                  <a:cxn ang="0">
                    <a:pos x="83" y="0"/>
                  </a:cxn>
                </a:cxnLst>
                <a:rect l="0" t="0" r="r" b="b"/>
                <a:pathLst>
                  <a:path w="84" h="3325">
                    <a:moveTo>
                      <a:pt x="83" y="0"/>
                    </a:moveTo>
                    <a:lnTo>
                      <a:pt x="3" y="109"/>
                    </a:lnTo>
                    <a:lnTo>
                      <a:pt x="0" y="3233"/>
                    </a:lnTo>
                    <a:lnTo>
                      <a:pt x="83" y="3324"/>
                    </a:lnTo>
                    <a:lnTo>
                      <a:pt x="83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4202" name="Freeform 10"/>
              <p:cNvSpPr>
                <a:spLocks/>
              </p:cNvSpPr>
              <p:nvPr/>
            </p:nvSpPr>
            <p:spPr bwMode="auto">
              <a:xfrm>
                <a:off x="372" y="3984"/>
                <a:ext cx="5185" cy="88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5184" y="87"/>
                  </a:cxn>
                  <a:cxn ang="0">
                    <a:pos x="5095" y="0"/>
                  </a:cxn>
                  <a:cxn ang="0">
                    <a:pos x="89" y="0"/>
                  </a:cxn>
                  <a:cxn ang="0">
                    <a:pos x="0" y="87"/>
                  </a:cxn>
                </a:cxnLst>
                <a:rect l="0" t="0" r="r" b="b"/>
                <a:pathLst>
                  <a:path w="5185" h="88">
                    <a:moveTo>
                      <a:pt x="0" y="87"/>
                    </a:moveTo>
                    <a:lnTo>
                      <a:pt x="5184" y="87"/>
                    </a:lnTo>
                    <a:lnTo>
                      <a:pt x="5095" y="0"/>
                    </a:lnTo>
                    <a:lnTo>
                      <a:pt x="89" y="0"/>
                    </a:lnTo>
                    <a:lnTo>
                      <a:pt x="0" y="87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4203" name="Rectangle 11"/>
              <p:cNvSpPr>
                <a:spLocks noChangeArrowheads="1"/>
              </p:cNvSpPr>
              <p:nvPr/>
            </p:nvSpPr>
            <p:spPr bwMode="auto">
              <a:xfrm>
                <a:off x="457" y="291"/>
                <a:ext cx="5013" cy="36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64204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4205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388" y="1104900"/>
            <a:ext cx="7886700" cy="4643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64206" name="Rectangle 14"/>
          <p:cNvSpPr>
            <a:spLocks noChangeArrowheads="1"/>
          </p:cNvSpPr>
          <p:nvPr/>
        </p:nvSpPr>
        <p:spPr bwMode="auto">
          <a:xfrm>
            <a:off x="7988300" y="6229350"/>
            <a:ext cx="54342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1800" dirty="0">
                <a:effectLst/>
              </a:rPr>
              <a:t>  </a:t>
            </a:r>
            <a:fld id="{52D30340-E83C-4288-85A8-74FE9C04A5A1}" type="slidenum">
              <a:rPr lang="en-US" sz="1500" baseline="0">
                <a:effectLst/>
              </a:rPr>
              <a:pPr algn="l"/>
              <a:t>‹#›</a:t>
            </a:fld>
            <a:endParaRPr lang="en-US" sz="1500" baseline="0" dirty="0">
              <a:effectLst/>
            </a:endParaRPr>
          </a:p>
        </p:txBody>
      </p:sp>
      <p:sp>
        <p:nvSpPr>
          <p:cNvPr id="264207" name="Rectangle 15"/>
          <p:cNvSpPr>
            <a:spLocks noChangeArrowheads="1"/>
          </p:cNvSpPr>
          <p:nvPr/>
        </p:nvSpPr>
        <p:spPr bwMode="auto">
          <a:xfrm>
            <a:off x="7572375" y="5980113"/>
            <a:ext cx="831850" cy="5975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lIns="90488" tIns="44450" rIns="90488" bIns="44450">
            <a:spAutoFit/>
          </a:bodyPr>
          <a:lstStyle/>
          <a:p>
            <a:pPr algn="l"/>
            <a:r>
              <a:rPr lang="en-US" sz="1800" dirty="0">
                <a:effectLst/>
              </a:rPr>
              <a:t>            </a:t>
            </a:r>
            <a:r>
              <a:rPr lang="en-US" sz="1500" baseline="0" dirty="0">
                <a:effectLst/>
              </a:rPr>
              <a:t>Slide</a:t>
            </a:r>
          </a:p>
        </p:txBody>
      </p:sp>
      <p:sp>
        <p:nvSpPr>
          <p:cNvPr id="17" name="Rectangle 16"/>
          <p:cNvSpPr>
            <a:spLocks noChangeArrowheads="1"/>
          </p:cNvSpPr>
          <p:nvPr userDrawn="1"/>
        </p:nvSpPr>
        <p:spPr bwMode="auto">
          <a:xfrm>
            <a:off x="563563" y="6164263"/>
            <a:ext cx="6827837" cy="547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ts val="1600"/>
              </a:lnSpc>
              <a:spcBef>
                <a:spcPct val="20000"/>
              </a:spcBef>
              <a:defRPr/>
            </a:pPr>
            <a:r>
              <a: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© </a:t>
            </a:r>
            <a:r>
              <a:rPr lang="en-US" sz="1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2013  </a:t>
            </a:r>
            <a:r>
              <a: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Cengage Learning.  All </a:t>
            </a:r>
            <a:r>
              <a:rPr lang="en-US" sz="1500" baseline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Rights</a:t>
            </a:r>
            <a:r>
              <a: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Reserved.  May not be scanned, copied</a:t>
            </a:r>
          </a:p>
          <a:p>
            <a:pPr algn="l">
              <a:lnSpc>
                <a:spcPts val="1600"/>
              </a:lnSpc>
              <a:spcBef>
                <a:spcPct val="20000"/>
              </a:spcBef>
              <a:defRPr/>
            </a:pPr>
            <a:r>
              <a: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or duplicated, or posted to a publicly accessible website, in whole or in part.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66FFFF"/>
        </a:buClr>
        <a:buSzPct val="75000"/>
        <a:buFont typeface="Monotype Sort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6FFFF"/>
        </a:buClr>
        <a:buSzPct val="125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66FFFF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666699">
                <a:gamma/>
                <a:shade val="46275"/>
                <a:invGamma/>
              </a:srgbClr>
            </a:gs>
            <a:gs pos="50000">
              <a:srgbClr val="666699"/>
            </a:gs>
            <a:gs pos="100000">
              <a:srgbClr val="666699">
                <a:gamma/>
                <a:shade val="46275"/>
                <a:invGamma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A7DB4-5588-4FCC-B839-DF2F09145985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C7C7-D995-44CF-BFD8-487956FD3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666699">
                <a:gamma/>
                <a:shade val="46275"/>
                <a:invGamma/>
              </a:srgbClr>
            </a:gs>
            <a:gs pos="50000">
              <a:srgbClr val="666699"/>
            </a:gs>
            <a:gs pos="100000">
              <a:srgbClr val="666699">
                <a:gamma/>
                <a:shade val="46275"/>
                <a:invGamma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59061-D580-423A-A6A7-CA74920137D9}" type="datetimeFigureOut">
              <a:rPr lang="en-US" smtClean="0"/>
              <a:pPr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0BEDD-CCC7-494E-927D-374C35EB2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C:\Users\John IV\Downloads\978084006233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446" y="412750"/>
            <a:ext cx="4288644" cy="562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5" name="Group 24"/>
          <p:cNvGrpSpPr/>
          <p:nvPr/>
        </p:nvGrpSpPr>
        <p:grpSpPr>
          <a:xfrm>
            <a:off x="5481875" y="2122566"/>
            <a:ext cx="2594095" cy="1827486"/>
            <a:chOff x="6033407" y="2122566"/>
            <a:chExt cx="2594095" cy="1827486"/>
          </a:xfrm>
        </p:grpSpPr>
        <p:sp>
          <p:nvSpPr>
            <p:cNvPr id="26" name="Rectangle 25"/>
            <p:cNvSpPr/>
            <p:nvPr/>
          </p:nvSpPr>
          <p:spPr bwMode="auto">
            <a:xfrm>
              <a:off x="6035673" y="2672654"/>
              <a:ext cx="2389871" cy="276999"/>
            </a:xfrm>
            <a:prstGeom prst="rect">
              <a:avLst/>
            </a:prstGeom>
            <a:solidFill>
              <a:schemeClr val="accent4">
                <a:lumMod val="1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all" normalizeH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utura Md BT"/>
                </a:rPr>
                <a:t>                           </a:t>
              </a:r>
              <a:r>
                <a:rPr kumimoji="0" lang="en-US" sz="1150" b="1" i="0" u="none" strike="noStrike" cap="all" normalizeH="0" dirty="0" smtClean="0">
                  <a:ln>
                    <a:noFill/>
                  </a:ln>
                  <a:solidFill>
                    <a:schemeClr val="tx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utura Md BT"/>
                </a:rPr>
                <a:t>Slides  by</a:t>
              </a:r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6035673" y="2122566"/>
              <a:ext cx="2382611" cy="556438"/>
              <a:chOff x="6035673" y="1335314"/>
              <a:chExt cx="2382611" cy="560160"/>
            </a:xfrm>
          </p:grpSpPr>
          <p:sp>
            <p:nvSpPr>
              <p:cNvPr id="63" name="Rectangle 62"/>
              <p:cNvSpPr/>
              <p:nvPr/>
            </p:nvSpPr>
            <p:spPr bwMode="auto">
              <a:xfrm>
                <a:off x="7588248" y="1339036"/>
                <a:ext cx="830036" cy="556438"/>
              </a:xfrm>
              <a:prstGeom prst="rect">
                <a:avLst/>
              </a:prstGeom>
              <a:gradFill flip="none" rotWithShape="1">
                <a:gsLst>
                  <a:gs pos="0">
                    <a:srgbClr val="F4F6EE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 bwMode="auto">
              <a:xfrm rot="10800000">
                <a:off x="7383461" y="1339036"/>
                <a:ext cx="116851" cy="556438"/>
              </a:xfrm>
              <a:prstGeom prst="rect">
                <a:avLst/>
              </a:prstGeom>
              <a:gradFill flip="none" rotWithShape="1">
                <a:gsLst>
                  <a:gs pos="14000">
                    <a:schemeClr val="tx1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 bwMode="auto">
              <a:xfrm>
                <a:off x="6035673" y="1339036"/>
                <a:ext cx="1347788" cy="556438"/>
              </a:xfrm>
              <a:prstGeom prst="rect">
                <a:avLst/>
              </a:prstGeom>
              <a:gradFill flip="none" rotWithShape="1">
                <a:gsLst>
                  <a:gs pos="0">
                    <a:srgbClr val="F4F6EE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 bwMode="auto">
              <a:xfrm>
                <a:off x="7492994" y="1339024"/>
                <a:ext cx="116851" cy="556438"/>
              </a:xfrm>
              <a:prstGeom prst="rect">
                <a:avLst/>
              </a:prstGeom>
              <a:gradFill flip="none" rotWithShape="1">
                <a:gsLst>
                  <a:gs pos="14000">
                    <a:schemeClr val="tx1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cxnSp>
            <p:nvCxnSpPr>
              <p:cNvPr id="67" name="Straight Connector 66"/>
              <p:cNvCxnSpPr/>
              <p:nvPr/>
            </p:nvCxnSpPr>
            <p:spPr bwMode="auto">
              <a:xfrm>
                <a:off x="7503786" y="1335314"/>
                <a:ext cx="0" cy="555547"/>
              </a:xfrm>
              <a:prstGeom prst="line">
                <a:avLst/>
              </a:prstGeom>
              <a:ln w="22225">
                <a:solidFill>
                  <a:schemeClr val="tx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grpSp>
          <p:nvGrpSpPr>
            <p:cNvPr id="50" name="Group 49"/>
            <p:cNvGrpSpPr/>
            <p:nvPr/>
          </p:nvGrpSpPr>
          <p:grpSpPr>
            <a:xfrm>
              <a:off x="6042933" y="2947824"/>
              <a:ext cx="2382611" cy="970744"/>
              <a:chOff x="6035673" y="1335314"/>
              <a:chExt cx="2382611" cy="560160"/>
            </a:xfrm>
          </p:grpSpPr>
          <p:sp>
            <p:nvSpPr>
              <p:cNvPr id="58" name="Rectangle 57"/>
              <p:cNvSpPr/>
              <p:nvPr/>
            </p:nvSpPr>
            <p:spPr bwMode="auto">
              <a:xfrm>
                <a:off x="7588248" y="1339036"/>
                <a:ext cx="830036" cy="556438"/>
              </a:xfrm>
              <a:prstGeom prst="rect">
                <a:avLst/>
              </a:prstGeom>
              <a:gradFill flip="none" rotWithShape="1">
                <a:gsLst>
                  <a:gs pos="0">
                    <a:srgbClr val="F4F6EE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 bwMode="auto">
              <a:xfrm rot="10800000">
                <a:off x="7383461" y="1339036"/>
                <a:ext cx="116851" cy="556438"/>
              </a:xfrm>
              <a:prstGeom prst="rect">
                <a:avLst/>
              </a:prstGeom>
              <a:gradFill flip="none" rotWithShape="1">
                <a:gsLst>
                  <a:gs pos="14000">
                    <a:schemeClr val="tx1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 bwMode="auto">
              <a:xfrm>
                <a:off x="6035673" y="1339036"/>
                <a:ext cx="1347788" cy="556438"/>
              </a:xfrm>
              <a:prstGeom prst="rect">
                <a:avLst/>
              </a:prstGeom>
              <a:gradFill flip="none" rotWithShape="1">
                <a:gsLst>
                  <a:gs pos="0">
                    <a:srgbClr val="F4F6EE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 bwMode="auto">
              <a:xfrm>
                <a:off x="7492994" y="1339024"/>
                <a:ext cx="116851" cy="556438"/>
              </a:xfrm>
              <a:prstGeom prst="rect">
                <a:avLst/>
              </a:prstGeom>
              <a:gradFill flip="none" rotWithShape="1">
                <a:gsLst>
                  <a:gs pos="14000">
                    <a:schemeClr val="tx1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cxnSp>
            <p:nvCxnSpPr>
              <p:cNvPr id="62" name="Straight Connector 61"/>
              <p:cNvCxnSpPr/>
              <p:nvPr/>
            </p:nvCxnSpPr>
            <p:spPr bwMode="auto">
              <a:xfrm>
                <a:off x="7503786" y="1335314"/>
                <a:ext cx="0" cy="555547"/>
              </a:xfrm>
              <a:prstGeom prst="line">
                <a:avLst/>
              </a:prstGeom>
              <a:ln w="22225">
                <a:solidFill>
                  <a:schemeClr val="tx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sp>
          <p:nvSpPr>
            <p:cNvPr id="51" name="Rectangle 50"/>
            <p:cNvSpPr/>
            <p:nvPr/>
          </p:nvSpPr>
          <p:spPr bwMode="auto">
            <a:xfrm>
              <a:off x="6033407" y="2949371"/>
              <a:ext cx="1468113" cy="969197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95000"/>
                    <a:alpha val="60000"/>
                  </a:schemeClr>
                </a:gs>
                <a:gs pos="0">
                  <a:schemeClr val="accent6">
                    <a:lumMod val="60000"/>
                    <a:lumOff val="40000"/>
                  </a:schemeClr>
                </a:gs>
                <a:gs pos="15000">
                  <a:srgbClr val="562F81">
                    <a:alpha val="88000"/>
                  </a:srgbClr>
                </a:gs>
              </a:gsLst>
              <a:lin ang="10800000" scaled="1"/>
              <a:tileRect/>
            </a:gra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172510" y="2690733"/>
              <a:ext cx="223138" cy="12593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endParaRPr lang="en-US" sz="1200" b="1" dirty="0" smtClean="0">
                <a:effectLst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 rot="10800000">
              <a:off x="7501520" y="2946948"/>
              <a:ext cx="1003836" cy="971620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95000"/>
                    <a:alpha val="60000"/>
                  </a:schemeClr>
                </a:gs>
                <a:gs pos="0">
                  <a:schemeClr val="accent6">
                    <a:lumMod val="60000"/>
                    <a:lumOff val="40000"/>
                  </a:schemeClr>
                </a:gs>
                <a:gs pos="15000">
                  <a:srgbClr val="562F81">
                    <a:alpha val="88000"/>
                  </a:srgbClr>
                </a:gs>
              </a:gsLst>
              <a:lin ang="10800000" scaled="1"/>
              <a:tileRect/>
            </a:gra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 bwMode="auto">
            <a:xfrm flipH="1">
              <a:off x="7485889" y="2894222"/>
              <a:ext cx="7474" cy="1021849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bg2">
                  <a:alpha val="84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5" name="Rectangle 54"/>
            <p:cNvSpPr/>
            <p:nvPr/>
          </p:nvSpPr>
          <p:spPr bwMode="auto">
            <a:xfrm>
              <a:off x="7406277" y="2870056"/>
              <a:ext cx="180066" cy="1049024"/>
            </a:xfrm>
            <a:prstGeom prst="rect">
              <a:avLst/>
            </a:prstGeom>
            <a:solidFill>
              <a:srgbClr val="1F103B">
                <a:alpha val="56863"/>
              </a:srgb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8418284" y="2126262"/>
              <a:ext cx="209218" cy="1792818"/>
            </a:xfrm>
            <a:prstGeom prst="rect">
              <a:avLst/>
            </a:prstGeom>
            <a:gradFill flip="none" rotWithShape="1">
              <a:gsLst>
                <a:gs pos="0">
                  <a:srgbClr val="432B6F"/>
                </a:gs>
                <a:gs pos="50000">
                  <a:srgbClr val="432B6F">
                    <a:shade val="67500"/>
                    <a:satMod val="115000"/>
                  </a:srgbClr>
                </a:gs>
                <a:gs pos="100000">
                  <a:srgbClr val="432B6F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57" name="AutoShape 35"/>
            <p:cNvSpPr>
              <a:spLocks noChangeArrowheads="1"/>
            </p:cNvSpPr>
            <p:nvPr/>
          </p:nvSpPr>
          <p:spPr bwMode="auto">
            <a:xfrm>
              <a:off x="6194630" y="2929145"/>
              <a:ext cx="2182018" cy="868323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6699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2700" dir="10800000" algn="ctr" rotWithShape="0">
                      <a:srgbClr val="F9DFB5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r"/>
              <a:endParaRPr lang="en-US" sz="600" dirty="0">
                <a:solidFill>
                  <a:srgbClr val="FFFFFF"/>
                </a:solidFill>
                <a:effectLst/>
                <a:latin typeface="Futura Md BT" pitchFamily="34" charset="0"/>
              </a:endParaRPr>
            </a:p>
            <a:p>
              <a:pPr algn="r"/>
              <a:r>
                <a:rPr lang="en-US" sz="2000" b="1" dirty="0" smtClean="0">
                  <a:solidFill>
                    <a:schemeClr val="tx1">
                      <a:lumMod val="95000"/>
                    </a:schemeClr>
                  </a:solidFill>
                  <a:effectLst/>
                  <a:latin typeface="Futura Md BT" pitchFamily="34" charset="0"/>
                </a:rPr>
                <a:t>John </a:t>
              </a:r>
              <a:r>
                <a:rPr lang="en-US" sz="2000" b="1" dirty="0" err="1" smtClean="0">
                  <a:solidFill>
                    <a:schemeClr val="tx1">
                      <a:lumMod val="95000"/>
                    </a:schemeClr>
                  </a:solidFill>
                  <a:effectLst/>
                  <a:latin typeface="Futura Md BT" pitchFamily="34" charset="0"/>
                </a:rPr>
                <a:t>Loucks</a:t>
              </a:r>
              <a:endParaRPr lang="en-US" sz="2000" b="1" dirty="0">
                <a:solidFill>
                  <a:schemeClr val="tx1">
                    <a:lumMod val="95000"/>
                  </a:schemeClr>
                </a:solidFill>
                <a:effectLst/>
                <a:latin typeface="Futura Md BT" pitchFamily="34" charset="0"/>
              </a:endParaRPr>
            </a:p>
            <a:p>
              <a:pPr algn="r"/>
              <a:endParaRPr lang="en-US" sz="400" dirty="0">
                <a:solidFill>
                  <a:schemeClr val="tx1">
                    <a:lumMod val="95000"/>
                  </a:schemeClr>
                </a:solidFill>
                <a:effectLst/>
                <a:latin typeface="Futura Md BT" pitchFamily="34" charset="0"/>
              </a:endParaRPr>
            </a:p>
            <a:p>
              <a:pPr algn="r"/>
              <a:r>
                <a:rPr lang="en-US" sz="1400" b="1" dirty="0">
                  <a:solidFill>
                    <a:schemeClr val="tx1">
                      <a:lumMod val="95000"/>
                    </a:schemeClr>
                  </a:solidFill>
                  <a:effectLst/>
                  <a:latin typeface="Futura Md BT" pitchFamily="34" charset="0"/>
                </a:rPr>
                <a:t>St. </a:t>
              </a:r>
              <a:r>
                <a:rPr lang="en-US" sz="1400" b="1" dirty="0" smtClean="0">
                  <a:solidFill>
                    <a:schemeClr val="tx1">
                      <a:lumMod val="95000"/>
                    </a:schemeClr>
                  </a:solidFill>
                  <a:effectLst/>
                  <a:latin typeface="Futura Md BT" pitchFamily="34" charset="0"/>
                </a:rPr>
                <a:t>Edward’s Univ.</a:t>
              </a:r>
              <a:endParaRPr lang="en-US" sz="1400" b="1" dirty="0">
                <a:solidFill>
                  <a:schemeClr val="tx1">
                    <a:lumMod val="95000"/>
                  </a:schemeClr>
                </a:solidFill>
                <a:effectLst/>
                <a:latin typeface="Futura Md BT" pitchFamily="34" charset="0"/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85" name="Freeform 45"/>
          <p:cNvSpPr>
            <a:spLocks/>
          </p:cNvSpPr>
          <p:nvPr/>
        </p:nvSpPr>
        <p:spPr bwMode="auto">
          <a:xfrm>
            <a:off x="2057400" y="2984500"/>
            <a:ext cx="4381500" cy="2730500"/>
          </a:xfrm>
          <a:custGeom>
            <a:avLst/>
            <a:gdLst/>
            <a:ahLst/>
            <a:cxnLst>
              <a:cxn ang="0">
                <a:pos x="0" y="1720"/>
              </a:cxn>
              <a:cxn ang="0">
                <a:pos x="0" y="0"/>
              </a:cxn>
              <a:cxn ang="0">
                <a:pos x="2736" y="1720"/>
              </a:cxn>
              <a:cxn ang="0">
                <a:pos x="0" y="1720"/>
              </a:cxn>
            </a:cxnLst>
            <a:rect l="0" t="0" r="r" b="b"/>
            <a:pathLst>
              <a:path w="2736" h="1720">
                <a:moveTo>
                  <a:pt x="0" y="1720"/>
                </a:moveTo>
                <a:lnTo>
                  <a:pt x="0" y="0"/>
                </a:lnTo>
                <a:lnTo>
                  <a:pt x="2736" y="1720"/>
                </a:lnTo>
                <a:lnTo>
                  <a:pt x="0" y="1720"/>
                </a:lnTo>
                <a:close/>
              </a:path>
            </a:pathLst>
          </a:custGeom>
          <a:solidFill>
            <a:srgbClr val="5F5F5F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title"/>
          </p:nvPr>
        </p:nvSpPr>
        <p:spPr>
          <a:xfrm>
            <a:off x="836613" y="166688"/>
            <a:ext cx="7475537" cy="585787"/>
          </a:xfrm>
          <a:noFill/>
          <a:ln/>
        </p:spPr>
        <p:txBody>
          <a:bodyPr/>
          <a:lstStyle/>
          <a:p>
            <a:r>
              <a:rPr lang="en-US"/>
              <a:t>Example 1:  Graphical Solution</a:t>
            </a:r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7388" y="1081088"/>
            <a:ext cx="4468812" cy="544512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Second Constraint Graphed</a:t>
            </a:r>
          </a:p>
        </p:txBody>
      </p:sp>
      <p:sp>
        <p:nvSpPr>
          <p:cNvPr id="138248" name="Line 8"/>
          <p:cNvSpPr>
            <a:spLocks noChangeShapeType="1"/>
          </p:cNvSpPr>
          <p:nvPr/>
        </p:nvSpPr>
        <p:spPr bwMode="auto">
          <a:xfrm>
            <a:off x="2025650" y="2959100"/>
            <a:ext cx="4445000" cy="276225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49" name="Rectangle 9"/>
          <p:cNvSpPr>
            <a:spLocks noChangeArrowheads="1"/>
          </p:cNvSpPr>
          <p:nvPr/>
        </p:nvSpPr>
        <p:spPr bwMode="auto">
          <a:xfrm>
            <a:off x="4649788" y="3227388"/>
            <a:ext cx="1939925" cy="423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+ 3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= 19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138250" name="Rectangle 10"/>
          <p:cNvSpPr>
            <a:spLocks noChangeArrowheads="1"/>
          </p:cNvSpPr>
          <p:nvPr/>
        </p:nvSpPr>
        <p:spPr bwMode="auto">
          <a:xfrm>
            <a:off x="1636713" y="1358900"/>
            <a:ext cx="587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138251" name="Rectangle 11"/>
          <p:cNvSpPr>
            <a:spLocks noChangeArrowheads="1"/>
          </p:cNvSpPr>
          <p:nvPr/>
        </p:nvSpPr>
        <p:spPr bwMode="auto">
          <a:xfrm>
            <a:off x="6932613" y="5484813"/>
            <a:ext cx="434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38255" name="Line 15"/>
          <p:cNvSpPr>
            <a:spLocks noChangeShapeType="1"/>
          </p:cNvSpPr>
          <p:nvPr/>
        </p:nvSpPr>
        <p:spPr bwMode="auto">
          <a:xfrm flipH="1">
            <a:off x="2165350" y="2520950"/>
            <a:ext cx="431800" cy="4064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59" name="Line 19"/>
          <p:cNvSpPr>
            <a:spLocks noChangeShapeType="1"/>
          </p:cNvSpPr>
          <p:nvPr/>
        </p:nvSpPr>
        <p:spPr bwMode="auto">
          <a:xfrm>
            <a:off x="2032000" y="1847850"/>
            <a:ext cx="0" cy="387350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70" name="Text Box 30"/>
          <p:cNvSpPr txBox="1">
            <a:spLocks noChangeArrowheads="1"/>
          </p:cNvSpPr>
          <p:nvPr/>
        </p:nvSpPr>
        <p:spPr bwMode="auto">
          <a:xfrm>
            <a:off x="2574925" y="2116138"/>
            <a:ext cx="11588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(0, 6</a:t>
            </a:r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1/3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en-US">
              <a:solidFill>
                <a:srgbClr val="FFFFFF"/>
              </a:solidFill>
              <a:effectLst/>
            </a:endParaRPr>
          </a:p>
        </p:txBody>
      </p:sp>
      <p:sp>
        <p:nvSpPr>
          <p:cNvPr id="138271" name="Line 31"/>
          <p:cNvSpPr>
            <a:spLocks noChangeShapeType="1"/>
          </p:cNvSpPr>
          <p:nvPr/>
        </p:nvSpPr>
        <p:spPr bwMode="auto">
          <a:xfrm flipH="1">
            <a:off x="4197350" y="3625850"/>
            <a:ext cx="520700" cy="5842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72" name="Line 32"/>
          <p:cNvSpPr>
            <a:spLocks noChangeShapeType="1"/>
          </p:cNvSpPr>
          <p:nvPr/>
        </p:nvSpPr>
        <p:spPr bwMode="auto">
          <a:xfrm flipH="1">
            <a:off x="6477000" y="5245100"/>
            <a:ext cx="431800" cy="4064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73" name="Text Box 33"/>
          <p:cNvSpPr txBox="1">
            <a:spLocks noChangeArrowheads="1"/>
          </p:cNvSpPr>
          <p:nvPr/>
        </p:nvSpPr>
        <p:spPr bwMode="auto">
          <a:xfrm>
            <a:off x="6842125" y="4802188"/>
            <a:ext cx="11715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(9</a:t>
            </a:r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1/2</a:t>
            </a:r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0)</a:t>
            </a:r>
            <a:endParaRPr lang="en-US">
              <a:solidFill>
                <a:srgbClr val="FFFFFF"/>
              </a:solidFill>
              <a:effectLst/>
            </a:endParaRPr>
          </a:p>
        </p:txBody>
      </p:sp>
      <p:sp>
        <p:nvSpPr>
          <p:cNvPr id="138282" name="Text Box 42"/>
          <p:cNvSpPr txBox="1">
            <a:spLocks noChangeArrowheads="1"/>
          </p:cNvSpPr>
          <p:nvPr/>
        </p:nvSpPr>
        <p:spPr bwMode="auto">
          <a:xfrm>
            <a:off x="1647825" y="2054225"/>
            <a:ext cx="311150" cy="348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38283" name="Text Box 43"/>
          <p:cNvSpPr txBox="1">
            <a:spLocks noChangeArrowheads="1"/>
          </p:cNvSpPr>
          <p:nvPr/>
        </p:nvSpPr>
        <p:spPr bwMode="auto">
          <a:xfrm>
            <a:off x="2238375" y="5813425"/>
            <a:ext cx="46926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2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3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4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5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6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7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8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9     10</a:t>
            </a:r>
          </a:p>
        </p:txBody>
      </p:sp>
      <p:grpSp>
        <p:nvGrpSpPr>
          <p:cNvPr id="138286" name="Group 46"/>
          <p:cNvGrpSpPr>
            <a:grpSpLocks/>
          </p:cNvGrpSpPr>
          <p:nvPr/>
        </p:nvGrpSpPr>
        <p:grpSpPr bwMode="auto">
          <a:xfrm>
            <a:off x="1955800" y="2235200"/>
            <a:ext cx="139700" cy="3111500"/>
            <a:chOff x="1200" y="1536"/>
            <a:chExt cx="88" cy="1960"/>
          </a:xfrm>
        </p:grpSpPr>
        <p:sp>
          <p:nvSpPr>
            <p:cNvPr id="138287" name="Line 47"/>
            <p:cNvSpPr>
              <a:spLocks noChangeShapeType="1"/>
            </p:cNvSpPr>
            <p:nvPr/>
          </p:nvSpPr>
          <p:spPr bwMode="auto">
            <a:xfrm flipV="1">
              <a:off x="1200" y="153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38288" name="Line 48"/>
            <p:cNvSpPr>
              <a:spLocks noChangeShapeType="1"/>
            </p:cNvSpPr>
            <p:nvPr/>
          </p:nvSpPr>
          <p:spPr bwMode="auto">
            <a:xfrm flipV="1">
              <a:off x="1200" y="181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38289" name="Line 49"/>
            <p:cNvSpPr>
              <a:spLocks noChangeShapeType="1"/>
            </p:cNvSpPr>
            <p:nvPr/>
          </p:nvSpPr>
          <p:spPr bwMode="auto">
            <a:xfrm flipV="1">
              <a:off x="1200" y="209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38290" name="Line 50"/>
            <p:cNvSpPr>
              <a:spLocks noChangeShapeType="1"/>
            </p:cNvSpPr>
            <p:nvPr/>
          </p:nvSpPr>
          <p:spPr bwMode="auto">
            <a:xfrm flipV="1">
              <a:off x="1200" y="237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38291" name="Line 51"/>
            <p:cNvSpPr>
              <a:spLocks noChangeShapeType="1"/>
            </p:cNvSpPr>
            <p:nvPr/>
          </p:nvSpPr>
          <p:spPr bwMode="auto">
            <a:xfrm flipV="1">
              <a:off x="1200" y="265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38292" name="Line 52"/>
            <p:cNvSpPr>
              <a:spLocks noChangeShapeType="1"/>
            </p:cNvSpPr>
            <p:nvPr/>
          </p:nvSpPr>
          <p:spPr bwMode="auto">
            <a:xfrm flipV="1">
              <a:off x="1200" y="293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38293" name="Line 53"/>
            <p:cNvSpPr>
              <a:spLocks noChangeShapeType="1"/>
            </p:cNvSpPr>
            <p:nvPr/>
          </p:nvSpPr>
          <p:spPr bwMode="auto">
            <a:xfrm flipV="1">
              <a:off x="1200" y="321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38294" name="Line 54"/>
            <p:cNvSpPr>
              <a:spLocks noChangeShapeType="1"/>
            </p:cNvSpPr>
            <p:nvPr/>
          </p:nvSpPr>
          <p:spPr bwMode="auto">
            <a:xfrm flipV="1">
              <a:off x="1200" y="349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8258" name="Line 18"/>
          <p:cNvSpPr>
            <a:spLocks noChangeShapeType="1"/>
          </p:cNvSpPr>
          <p:nvPr/>
        </p:nvSpPr>
        <p:spPr bwMode="auto">
          <a:xfrm>
            <a:off x="2025650" y="5727700"/>
            <a:ext cx="4864100" cy="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8295" name="Group 55"/>
          <p:cNvGrpSpPr>
            <a:grpSpLocks/>
          </p:cNvGrpSpPr>
          <p:nvPr/>
        </p:nvGrpSpPr>
        <p:grpSpPr bwMode="auto">
          <a:xfrm>
            <a:off x="2411413" y="5668963"/>
            <a:ext cx="4294187" cy="146050"/>
            <a:chOff x="1447" y="3659"/>
            <a:chExt cx="2705" cy="92"/>
          </a:xfrm>
        </p:grpSpPr>
        <p:grpSp>
          <p:nvGrpSpPr>
            <p:cNvPr id="138296" name="Group 56"/>
            <p:cNvGrpSpPr>
              <a:grpSpLocks/>
            </p:cNvGrpSpPr>
            <p:nvPr/>
          </p:nvGrpSpPr>
          <p:grpSpPr bwMode="auto">
            <a:xfrm>
              <a:off x="1447" y="3663"/>
              <a:ext cx="2096" cy="88"/>
              <a:chOff x="1447" y="3663"/>
              <a:chExt cx="2096" cy="88"/>
            </a:xfrm>
          </p:grpSpPr>
          <p:sp>
            <p:nvSpPr>
              <p:cNvPr id="138297" name="Line 57"/>
              <p:cNvSpPr>
                <a:spLocks noChangeShapeType="1"/>
              </p:cNvSpPr>
              <p:nvPr/>
            </p:nvSpPr>
            <p:spPr bwMode="auto">
              <a:xfrm rot="5400000" flipV="1">
                <a:off x="3499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298" name="Line 58"/>
              <p:cNvSpPr>
                <a:spLocks noChangeShapeType="1"/>
              </p:cNvSpPr>
              <p:nvPr/>
            </p:nvSpPr>
            <p:spPr bwMode="auto">
              <a:xfrm rot="5400000" flipV="1">
                <a:off x="3200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299" name="Line 59"/>
              <p:cNvSpPr>
                <a:spLocks noChangeShapeType="1"/>
              </p:cNvSpPr>
              <p:nvPr/>
            </p:nvSpPr>
            <p:spPr bwMode="auto">
              <a:xfrm rot="5400000" flipV="1">
                <a:off x="2900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300" name="Line 60"/>
              <p:cNvSpPr>
                <a:spLocks noChangeShapeType="1"/>
              </p:cNvSpPr>
              <p:nvPr/>
            </p:nvSpPr>
            <p:spPr bwMode="auto">
              <a:xfrm rot="5400000" flipV="1">
                <a:off x="2601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301" name="Line 61"/>
              <p:cNvSpPr>
                <a:spLocks noChangeShapeType="1"/>
              </p:cNvSpPr>
              <p:nvPr/>
            </p:nvSpPr>
            <p:spPr bwMode="auto">
              <a:xfrm rot="5400000" flipV="1">
                <a:off x="2301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302" name="Line 62"/>
              <p:cNvSpPr>
                <a:spLocks noChangeShapeType="1"/>
              </p:cNvSpPr>
              <p:nvPr/>
            </p:nvSpPr>
            <p:spPr bwMode="auto">
              <a:xfrm rot="5400000" flipV="1">
                <a:off x="2002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303" name="Line 63"/>
              <p:cNvSpPr>
                <a:spLocks noChangeShapeType="1"/>
              </p:cNvSpPr>
              <p:nvPr/>
            </p:nvSpPr>
            <p:spPr bwMode="auto">
              <a:xfrm rot="5400000" flipV="1">
                <a:off x="1702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304" name="Line 64"/>
              <p:cNvSpPr>
                <a:spLocks noChangeShapeType="1"/>
              </p:cNvSpPr>
              <p:nvPr/>
            </p:nvSpPr>
            <p:spPr bwMode="auto">
              <a:xfrm rot="5400000" flipV="1">
                <a:off x="1403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8305" name="Line 65"/>
            <p:cNvSpPr>
              <a:spLocks noChangeShapeType="1"/>
            </p:cNvSpPr>
            <p:nvPr/>
          </p:nvSpPr>
          <p:spPr bwMode="auto">
            <a:xfrm rot="5400000" flipV="1">
              <a:off x="3800" y="3703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38306" name="Line 66"/>
            <p:cNvSpPr>
              <a:spLocks noChangeShapeType="1"/>
            </p:cNvSpPr>
            <p:nvPr/>
          </p:nvSpPr>
          <p:spPr bwMode="auto">
            <a:xfrm rot="5400000" flipV="1">
              <a:off x="4108" y="3703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8307" name="Text Box 67"/>
          <p:cNvSpPr txBox="1">
            <a:spLocks noChangeArrowheads="1"/>
          </p:cNvSpPr>
          <p:nvPr/>
        </p:nvSpPr>
        <p:spPr bwMode="auto">
          <a:xfrm>
            <a:off x="2347913" y="4124325"/>
            <a:ext cx="2166937" cy="1311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Shaded</a:t>
            </a:r>
          </a:p>
          <a:p>
            <a:pPr algn="l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region contains</a:t>
            </a:r>
          </a:p>
          <a:p>
            <a:pPr algn="l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all feasible points</a:t>
            </a:r>
          </a:p>
          <a:p>
            <a:pPr algn="l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for this constraint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Rectangle 4"/>
          <p:cNvSpPr>
            <a:spLocks noGrp="1" noChangeArrowheads="1"/>
          </p:cNvSpPr>
          <p:nvPr>
            <p:ph type="title"/>
          </p:nvPr>
        </p:nvSpPr>
        <p:spPr>
          <a:xfrm>
            <a:off x="836613" y="166688"/>
            <a:ext cx="7475537" cy="585787"/>
          </a:xfrm>
          <a:noFill/>
          <a:ln/>
        </p:spPr>
        <p:txBody>
          <a:bodyPr/>
          <a:lstStyle/>
          <a:p>
            <a:r>
              <a:rPr lang="en-US"/>
              <a:t>Example 1:  Graphical Solution</a:t>
            </a:r>
          </a:p>
        </p:txBody>
      </p:sp>
      <p:sp>
        <p:nvSpPr>
          <p:cNvPr id="1392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7388" y="1081088"/>
            <a:ext cx="4344987" cy="498475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Third Constraint Graphed</a:t>
            </a:r>
          </a:p>
        </p:txBody>
      </p:sp>
      <p:sp>
        <p:nvSpPr>
          <p:cNvPr id="139274" name="Rectangle 10"/>
          <p:cNvSpPr>
            <a:spLocks noChangeArrowheads="1"/>
          </p:cNvSpPr>
          <p:nvPr/>
        </p:nvSpPr>
        <p:spPr bwMode="auto">
          <a:xfrm>
            <a:off x="1636713" y="1358900"/>
            <a:ext cx="587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139275" name="Rectangle 11"/>
          <p:cNvSpPr>
            <a:spLocks noChangeArrowheads="1"/>
          </p:cNvSpPr>
          <p:nvPr/>
        </p:nvSpPr>
        <p:spPr bwMode="auto">
          <a:xfrm>
            <a:off x="6932613" y="5484813"/>
            <a:ext cx="434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39277" name="Line 13"/>
          <p:cNvSpPr>
            <a:spLocks noChangeShapeType="1"/>
          </p:cNvSpPr>
          <p:nvPr/>
        </p:nvSpPr>
        <p:spPr bwMode="auto">
          <a:xfrm flipH="1">
            <a:off x="3641725" y="3225800"/>
            <a:ext cx="393700" cy="4445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79" name="Line 15"/>
          <p:cNvSpPr>
            <a:spLocks noChangeShapeType="1"/>
          </p:cNvSpPr>
          <p:nvPr/>
        </p:nvSpPr>
        <p:spPr bwMode="auto">
          <a:xfrm flipH="1">
            <a:off x="5797550" y="5360988"/>
            <a:ext cx="317500" cy="2921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83" name="Line 19"/>
          <p:cNvSpPr>
            <a:spLocks noChangeShapeType="1"/>
          </p:cNvSpPr>
          <p:nvPr/>
        </p:nvSpPr>
        <p:spPr bwMode="auto">
          <a:xfrm>
            <a:off x="2032000" y="1860550"/>
            <a:ext cx="0" cy="387350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90" name="Rectangle 26"/>
          <p:cNvSpPr>
            <a:spLocks noChangeArrowheads="1"/>
          </p:cNvSpPr>
          <p:nvPr/>
        </p:nvSpPr>
        <p:spPr bwMode="auto">
          <a:xfrm>
            <a:off x="4030663" y="2857500"/>
            <a:ext cx="1549400" cy="423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=  8</a:t>
            </a:r>
          </a:p>
        </p:txBody>
      </p:sp>
      <p:sp>
        <p:nvSpPr>
          <p:cNvPr id="139294" name="Line 30"/>
          <p:cNvSpPr>
            <a:spLocks noChangeShapeType="1"/>
          </p:cNvSpPr>
          <p:nvPr/>
        </p:nvSpPr>
        <p:spPr bwMode="auto">
          <a:xfrm flipH="1">
            <a:off x="2122488" y="1916113"/>
            <a:ext cx="317500" cy="2921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95" name="Text Box 31"/>
          <p:cNvSpPr txBox="1">
            <a:spLocks noChangeArrowheads="1"/>
          </p:cNvSpPr>
          <p:nvPr/>
        </p:nvSpPr>
        <p:spPr bwMode="auto">
          <a:xfrm>
            <a:off x="2497138" y="1581150"/>
            <a:ext cx="790575" cy="427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(0, 8)</a:t>
            </a:r>
          </a:p>
        </p:txBody>
      </p:sp>
      <p:sp>
        <p:nvSpPr>
          <p:cNvPr id="139296" name="Text Box 32"/>
          <p:cNvSpPr txBox="1">
            <a:spLocks noChangeArrowheads="1"/>
          </p:cNvSpPr>
          <p:nvPr/>
        </p:nvSpPr>
        <p:spPr bwMode="auto">
          <a:xfrm>
            <a:off x="6103938" y="5016500"/>
            <a:ext cx="790575" cy="427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(8, 0)</a:t>
            </a:r>
          </a:p>
        </p:txBody>
      </p:sp>
      <p:sp>
        <p:nvSpPr>
          <p:cNvPr id="139299" name="Text Box 35"/>
          <p:cNvSpPr txBox="1">
            <a:spLocks noChangeArrowheads="1"/>
          </p:cNvSpPr>
          <p:nvPr/>
        </p:nvSpPr>
        <p:spPr bwMode="auto">
          <a:xfrm>
            <a:off x="1647825" y="2054225"/>
            <a:ext cx="311150" cy="348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39300" name="Text Box 36"/>
          <p:cNvSpPr txBox="1">
            <a:spLocks noChangeArrowheads="1"/>
          </p:cNvSpPr>
          <p:nvPr/>
        </p:nvSpPr>
        <p:spPr bwMode="auto">
          <a:xfrm>
            <a:off x="2238375" y="5813425"/>
            <a:ext cx="46926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2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3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4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5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6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7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8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9     10</a:t>
            </a:r>
          </a:p>
        </p:txBody>
      </p:sp>
      <p:sp>
        <p:nvSpPr>
          <p:cNvPr id="139301" name="Freeform 37"/>
          <p:cNvSpPr>
            <a:spLocks/>
          </p:cNvSpPr>
          <p:nvPr/>
        </p:nvSpPr>
        <p:spPr bwMode="auto">
          <a:xfrm>
            <a:off x="2044700" y="2286000"/>
            <a:ext cx="3657600" cy="3429000"/>
          </a:xfrm>
          <a:custGeom>
            <a:avLst/>
            <a:gdLst/>
            <a:ahLst/>
            <a:cxnLst>
              <a:cxn ang="0">
                <a:pos x="0" y="2160"/>
              </a:cxn>
              <a:cxn ang="0">
                <a:pos x="0" y="0"/>
              </a:cxn>
              <a:cxn ang="0">
                <a:pos x="2264" y="2160"/>
              </a:cxn>
              <a:cxn ang="0">
                <a:pos x="0" y="2160"/>
              </a:cxn>
            </a:cxnLst>
            <a:rect l="0" t="0" r="r" b="b"/>
            <a:pathLst>
              <a:path w="2264" h="2160">
                <a:moveTo>
                  <a:pt x="0" y="2160"/>
                </a:moveTo>
                <a:lnTo>
                  <a:pt x="0" y="0"/>
                </a:lnTo>
                <a:lnTo>
                  <a:pt x="2264" y="2160"/>
                </a:lnTo>
                <a:lnTo>
                  <a:pt x="0" y="2160"/>
                </a:lnTo>
                <a:close/>
              </a:path>
            </a:pathLst>
          </a:custGeom>
          <a:solidFill>
            <a:srgbClr val="5F5F5F"/>
          </a:solidFill>
          <a:ln w="12700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9271" name="Line 7"/>
          <p:cNvSpPr>
            <a:spLocks noChangeShapeType="1"/>
          </p:cNvSpPr>
          <p:nvPr/>
        </p:nvSpPr>
        <p:spPr bwMode="auto">
          <a:xfrm>
            <a:off x="2025650" y="2260600"/>
            <a:ext cx="3708400" cy="346710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9302" name="Group 38"/>
          <p:cNvGrpSpPr>
            <a:grpSpLocks/>
          </p:cNvGrpSpPr>
          <p:nvPr/>
        </p:nvGrpSpPr>
        <p:grpSpPr bwMode="auto">
          <a:xfrm>
            <a:off x="1955800" y="2235200"/>
            <a:ext cx="139700" cy="3111500"/>
            <a:chOff x="1200" y="1536"/>
            <a:chExt cx="88" cy="1960"/>
          </a:xfrm>
        </p:grpSpPr>
        <p:sp>
          <p:nvSpPr>
            <p:cNvPr id="139303" name="Line 39"/>
            <p:cNvSpPr>
              <a:spLocks noChangeShapeType="1"/>
            </p:cNvSpPr>
            <p:nvPr/>
          </p:nvSpPr>
          <p:spPr bwMode="auto">
            <a:xfrm flipV="1">
              <a:off x="1200" y="153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39304" name="Line 40"/>
            <p:cNvSpPr>
              <a:spLocks noChangeShapeType="1"/>
            </p:cNvSpPr>
            <p:nvPr/>
          </p:nvSpPr>
          <p:spPr bwMode="auto">
            <a:xfrm flipV="1">
              <a:off x="1200" y="181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39305" name="Line 41"/>
            <p:cNvSpPr>
              <a:spLocks noChangeShapeType="1"/>
            </p:cNvSpPr>
            <p:nvPr/>
          </p:nvSpPr>
          <p:spPr bwMode="auto">
            <a:xfrm flipV="1">
              <a:off x="1200" y="209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39306" name="Line 42"/>
            <p:cNvSpPr>
              <a:spLocks noChangeShapeType="1"/>
            </p:cNvSpPr>
            <p:nvPr/>
          </p:nvSpPr>
          <p:spPr bwMode="auto">
            <a:xfrm flipV="1">
              <a:off x="1200" y="237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39307" name="Line 43"/>
            <p:cNvSpPr>
              <a:spLocks noChangeShapeType="1"/>
            </p:cNvSpPr>
            <p:nvPr/>
          </p:nvSpPr>
          <p:spPr bwMode="auto">
            <a:xfrm flipV="1">
              <a:off x="1200" y="265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39308" name="Line 44"/>
            <p:cNvSpPr>
              <a:spLocks noChangeShapeType="1"/>
            </p:cNvSpPr>
            <p:nvPr/>
          </p:nvSpPr>
          <p:spPr bwMode="auto">
            <a:xfrm flipV="1">
              <a:off x="1200" y="293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39309" name="Line 45"/>
            <p:cNvSpPr>
              <a:spLocks noChangeShapeType="1"/>
            </p:cNvSpPr>
            <p:nvPr/>
          </p:nvSpPr>
          <p:spPr bwMode="auto">
            <a:xfrm flipV="1">
              <a:off x="1200" y="321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39310" name="Line 46"/>
            <p:cNvSpPr>
              <a:spLocks noChangeShapeType="1"/>
            </p:cNvSpPr>
            <p:nvPr/>
          </p:nvSpPr>
          <p:spPr bwMode="auto">
            <a:xfrm flipV="1">
              <a:off x="1200" y="349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9282" name="Line 18"/>
          <p:cNvSpPr>
            <a:spLocks noChangeShapeType="1"/>
          </p:cNvSpPr>
          <p:nvPr/>
        </p:nvSpPr>
        <p:spPr bwMode="auto">
          <a:xfrm>
            <a:off x="2025650" y="5727700"/>
            <a:ext cx="4864100" cy="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9311" name="Group 47"/>
          <p:cNvGrpSpPr>
            <a:grpSpLocks/>
          </p:cNvGrpSpPr>
          <p:nvPr/>
        </p:nvGrpSpPr>
        <p:grpSpPr bwMode="auto">
          <a:xfrm>
            <a:off x="2411413" y="5668963"/>
            <a:ext cx="4294187" cy="146050"/>
            <a:chOff x="1447" y="3659"/>
            <a:chExt cx="2705" cy="92"/>
          </a:xfrm>
        </p:grpSpPr>
        <p:grpSp>
          <p:nvGrpSpPr>
            <p:cNvPr id="139312" name="Group 48"/>
            <p:cNvGrpSpPr>
              <a:grpSpLocks/>
            </p:cNvGrpSpPr>
            <p:nvPr/>
          </p:nvGrpSpPr>
          <p:grpSpPr bwMode="auto">
            <a:xfrm>
              <a:off x="1447" y="3663"/>
              <a:ext cx="2096" cy="88"/>
              <a:chOff x="1447" y="3663"/>
              <a:chExt cx="2096" cy="88"/>
            </a:xfrm>
          </p:grpSpPr>
          <p:sp>
            <p:nvSpPr>
              <p:cNvPr id="139313" name="Line 49"/>
              <p:cNvSpPr>
                <a:spLocks noChangeShapeType="1"/>
              </p:cNvSpPr>
              <p:nvPr/>
            </p:nvSpPr>
            <p:spPr bwMode="auto">
              <a:xfrm rot="5400000" flipV="1">
                <a:off x="3499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314" name="Line 50"/>
              <p:cNvSpPr>
                <a:spLocks noChangeShapeType="1"/>
              </p:cNvSpPr>
              <p:nvPr/>
            </p:nvSpPr>
            <p:spPr bwMode="auto">
              <a:xfrm rot="5400000" flipV="1">
                <a:off x="3200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315" name="Line 51"/>
              <p:cNvSpPr>
                <a:spLocks noChangeShapeType="1"/>
              </p:cNvSpPr>
              <p:nvPr/>
            </p:nvSpPr>
            <p:spPr bwMode="auto">
              <a:xfrm rot="5400000" flipV="1">
                <a:off x="2900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316" name="Line 52"/>
              <p:cNvSpPr>
                <a:spLocks noChangeShapeType="1"/>
              </p:cNvSpPr>
              <p:nvPr/>
            </p:nvSpPr>
            <p:spPr bwMode="auto">
              <a:xfrm rot="5400000" flipV="1">
                <a:off x="2601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317" name="Line 53"/>
              <p:cNvSpPr>
                <a:spLocks noChangeShapeType="1"/>
              </p:cNvSpPr>
              <p:nvPr/>
            </p:nvSpPr>
            <p:spPr bwMode="auto">
              <a:xfrm rot="5400000" flipV="1">
                <a:off x="2301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318" name="Line 54"/>
              <p:cNvSpPr>
                <a:spLocks noChangeShapeType="1"/>
              </p:cNvSpPr>
              <p:nvPr/>
            </p:nvSpPr>
            <p:spPr bwMode="auto">
              <a:xfrm rot="5400000" flipV="1">
                <a:off x="2002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319" name="Line 55"/>
              <p:cNvSpPr>
                <a:spLocks noChangeShapeType="1"/>
              </p:cNvSpPr>
              <p:nvPr/>
            </p:nvSpPr>
            <p:spPr bwMode="auto">
              <a:xfrm rot="5400000" flipV="1">
                <a:off x="1702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320" name="Line 56"/>
              <p:cNvSpPr>
                <a:spLocks noChangeShapeType="1"/>
              </p:cNvSpPr>
              <p:nvPr/>
            </p:nvSpPr>
            <p:spPr bwMode="auto">
              <a:xfrm rot="5400000" flipV="1">
                <a:off x="1403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9321" name="Line 57"/>
            <p:cNvSpPr>
              <a:spLocks noChangeShapeType="1"/>
            </p:cNvSpPr>
            <p:nvPr/>
          </p:nvSpPr>
          <p:spPr bwMode="auto">
            <a:xfrm rot="5400000" flipV="1">
              <a:off x="3800" y="3703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39322" name="Line 58"/>
            <p:cNvSpPr>
              <a:spLocks noChangeShapeType="1"/>
            </p:cNvSpPr>
            <p:nvPr/>
          </p:nvSpPr>
          <p:spPr bwMode="auto">
            <a:xfrm rot="5400000" flipV="1">
              <a:off x="4108" y="3703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9323" name="Text Box 59"/>
          <p:cNvSpPr txBox="1">
            <a:spLocks noChangeArrowheads="1"/>
          </p:cNvSpPr>
          <p:nvPr/>
        </p:nvSpPr>
        <p:spPr bwMode="auto">
          <a:xfrm>
            <a:off x="2284413" y="4124325"/>
            <a:ext cx="2166937" cy="1311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Shaded</a:t>
            </a:r>
          </a:p>
          <a:p>
            <a:pPr algn="l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region contains</a:t>
            </a:r>
          </a:p>
          <a:p>
            <a:pPr algn="l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all feasible points</a:t>
            </a:r>
          </a:p>
          <a:p>
            <a:pPr algn="l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for this constraint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1:  Graphical Solution</a:t>
            </a:r>
          </a:p>
        </p:txBody>
      </p:sp>
      <p:sp>
        <p:nvSpPr>
          <p:cNvPr id="142344" name="Rectangle 8"/>
          <p:cNvSpPr>
            <a:spLocks noChangeArrowheads="1"/>
          </p:cNvSpPr>
          <p:nvPr/>
        </p:nvSpPr>
        <p:spPr bwMode="auto">
          <a:xfrm>
            <a:off x="6945313" y="5484813"/>
            <a:ext cx="434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42352" name="Line 16"/>
          <p:cNvSpPr>
            <a:spLocks noChangeShapeType="1"/>
          </p:cNvSpPr>
          <p:nvPr/>
        </p:nvSpPr>
        <p:spPr bwMode="auto">
          <a:xfrm>
            <a:off x="2032000" y="1860550"/>
            <a:ext cx="0" cy="387350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64" name="Rectangle 28"/>
          <p:cNvSpPr>
            <a:spLocks noChangeArrowheads="1"/>
          </p:cNvSpPr>
          <p:nvPr/>
        </p:nvSpPr>
        <p:spPr bwMode="auto">
          <a:xfrm>
            <a:off x="1636713" y="1358900"/>
            <a:ext cx="587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142366" name="Freeform 30"/>
          <p:cNvSpPr>
            <a:spLocks/>
          </p:cNvSpPr>
          <p:nvPr/>
        </p:nvSpPr>
        <p:spPr bwMode="auto">
          <a:xfrm>
            <a:off x="2057400" y="2260600"/>
            <a:ext cx="3683000" cy="3479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96" y="2200"/>
              </a:cxn>
            </a:cxnLst>
            <a:rect l="0" t="0" r="r" b="b"/>
            <a:pathLst>
              <a:path w="2296" h="2200">
                <a:moveTo>
                  <a:pt x="0" y="0"/>
                </a:moveTo>
                <a:lnTo>
                  <a:pt x="2296" y="2200"/>
                </a:lnTo>
              </a:path>
            </a:pathLst>
          </a:cu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67" name="Freeform 31"/>
          <p:cNvSpPr>
            <a:spLocks/>
          </p:cNvSpPr>
          <p:nvPr/>
        </p:nvSpPr>
        <p:spPr bwMode="auto">
          <a:xfrm>
            <a:off x="2038350" y="2984500"/>
            <a:ext cx="4413250" cy="2743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732" y="1736"/>
              </a:cxn>
            </a:cxnLst>
            <a:rect l="0" t="0" r="r" b="b"/>
            <a:pathLst>
              <a:path w="2732" h="1736">
                <a:moveTo>
                  <a:pt x="0" y="0"/>
                </a:moveTo>
                <a:lnTo>
                  <a:pt x="2732" y="1736"/>
                </a:lnTo>
              </a:path>
            </a:pathLst>
          </a:cu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68" name="Freeform 32"/>
          <p:cNvSpPr>
            <a:spLocks/>
          </p:cNvSpPr>
          <p:nvPr/>
        </p:nvSpPr>
        <p:spPr bwMode="auto">
          <a:xfrm>
            <a:off x="2032000" y="2978150"/>
            <a:ext cx="2754313" cy="2755900"/>
          </a:xfrm>
          <a:custGeom>
            <a:avLst/>
            <a:gdLst/>
            <a:ahLst/>
            <a:cxnLst>
              <a:cxn ang="0">
                <a:pos x="0" y="20"/>
              </a:cxn>
              <a:cxn ang="0">
                <a:pos x="1452" y="907"/>
              </a:cxn>
              <a:cxn ang="0">
                <a:pos x="1735" y="1177"/>
              </a:cxn>
              <a:cxn ang="0">
                <a:pos x="1732" y="1732"/>
              </a:cxn>
              <a:cxn ang="0">
                <a:pos x="16" y="1736"/>
              </a:cxn>
              <a:cxn ang="0">
                <a:pos x="8" y="0"/>
              </a:cxn>
            </a:cxnLst>
            <a:rect l="0" t="0" r="r" b="b"/>
            <a:pathLst>
              <a:path w="1735" h="1736">
                <a:moveTo>
                  <a:pt x="0" y="20"/>
                </a:moveTo>
                <a:lnTo>
                  <a:pt x="1452" y="907"/>
                </a:lnTo>
                <a:lnTo>
                  <a:pt x="1735" y="1177"/>
                </a:lnTo>
                <a:lnTo>
                  <a:pt x="1732" y="1732"/>
                </a:lnTo>
                <a:lnTo>
                  <a:pt x="16" y="1736"/>
                </a:lnTo>
                <a:lnTo>
                  <a:pt x="8" y="0"/>
                </a:lnTo>
              </a:path>
            </a:pathLst>
          </a:custGeom>
          <a:solidFill>
            <a:srgbClr val="5F5F5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2371" name="Text Box 35"/>
          <p:cNvSpPr txBox="1">
            <a:spLocks noChangeArrowheads="1"/>
          </p:cNvSpPr>
          <p:nvPr/>
        </p:nvSpPr>
        <p:spPr bwMode="auto">
          <a:xfrm>
            <a:off x="1647825" y="2054225"/>
            <a:ext cx="311150" cy="348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42372" name="Text Box 36"/>
          <p:cNvSpPr txBox="1">
            <a:spLocks noChangeArrowheads="1"/>
          </p:cNvSpPr>
          <p:nvPr/>
        </p:nvSpPr>
        <p:spPr bwMode="auto">
          <a:xfrm>
            <a:off x="2238375" y="5813425"/>
            <a:ext cx="46926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2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3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4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5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6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7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8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9     10</a:t>
            </a:r>
          </a:p>
        </p:txBody>
      </p:sp>
      <p:sp>
        <p:nvSpPr>
          <p:cNvPr id="142373" name="Rectangle 37"/>
          <p:cNvSpPr>
            <a:spLocks noChangeArrowheads="1"/>
          </p:cNvSpPr>
          <p:nvPr/>
        </p:nvSpPr>
        <p:spPr bwMode="auto">
          <a:xfrm>
            <a:off x="5786438" y="4446588"/>
            <a:ext cx="1965325" cy="423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+ 3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= 19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2374" name="Line 38"/>
          <p:cNvSpPr>
            <a:spLocks noChangeShapeType="1"/>
          </p:cNvSpPr>
          <p:nvPr/>
        </p:nvSpPr>
        <p:spPr bwMode="auto">
          <a:xfrm flipH="1">
            <a:off x="2432050" y="2260600"/>
            <a:ext cx="279400" cy="31115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75" name="Line 39"/>
          <p:cNvSpPr>
            <a:spLocks noChangeShapeType="1"/>
          </p:cNvSpPr>
          <p:nvPr/>
        </p:nvSpPr>
        <p:spPr bwMode="auto">
          <a:xfrm flipH="1">
            <a:off x="4845050" y="3060700"/>
            <a:ext cx="622300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76" name="Line 40"/>
          <p:cNvSpPr>
            <a:spLocks noChangeShapeType="1"/>
          </p:cNvSpPr>
          <p:nvPr/>
        </p:nvSpPr>
        <p:spPr bwMode="auto">
          <a:xfrm flipH="1">
            <a:off x="5467350" y="4800600"/>
            <a:ext cx="317500" cy="27305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2377" name="Rectangle 41"/>
          <p:cNvSpPr>
            <a:spLocks noChangeArrowheads="1"/>
          </p:cNvSpPr>
          <p:nvPr/>
        </p:nvSpPr>
        <p:spPr bwMode="auto">
          <a:xfrm>
            <a:off x="2703513" y="1897063"/>
            <a:ext cx="1549400" cy="423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=  8</a:t>
            </a:r>
          </a:p>
        </p:txBody>
      </p:sp>
      <p:sp>
        <p:nvSpPr>
          <p:cNvPr id="142378" name="Rectangle 42"/>
          <p:cNvSpPr>
            <a:spLocks noChangeArrowheads="1"/>
          </p:cNvSpPr>
          <p:nvPr/>
        </p:nvSpPr>
        <p:spPr bwMode="auto">
          <a:xfrm>
            <a:off x="5522913" y="2830513"/>
            <a:ext cx="935037" cy="423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 6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2380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687388" y="1081088"/>
            <a:ext cx="8020050" cy="741362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Combined-Constraint Graph Showing Feasible Region</a:t>
            </a:r>
          </a:p>
        </p:txBody>
      </p:sp>
      <p:sp>
        <p:nvSpPr>
          <p:cNvPr id="142381" name="Text Box 45"/>
          <p:cNvSpPr txBox="1">
            <a:spLocks noChangeArrowheads="1"/>
          </p:cNvSpPr>
          <p:nvPr/>
        </p:nvSpPr>
        <p:spPr bwMode="auto">
          <a:xfrm>
            <a:off x="2754313" y="4537075"/>
            <a:ext cx="1181100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Feasible</a:t>
            </a:r>
          </a:p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Region</a:t>
            </a:r>
          </a:p>
        </p:txBody>
      </p:sp>
      <p:grpSp>
        <p:nvGrpSpPr>
          <p:cNvPr id="142382" name="Group 46"/>
          <p:cNvGrpSpPr>
            <a:grpSpLocks/>
          </p:cNvGrpSpPr>
          <p:nvPr/>
        </p:nvGrpSpPr>
        <p:grpSpPr bwMode="auto">
          <a:xfrm>
            <a:off x="1955800" y="2235200"/>
            <a:ext cx="139700" cy="3111500"/>
            <a:chOff x="1200" y="1536"/>
            <a:chExt cx="88" cy="1960"/>
          </a:xfrm>
        </p:grpSpPr>
        <p:sp>
          <p:nvSpPr>
            <p:cNvPr id="142383" name="Line 47"/>
            <p:cNvSpPr>
              <a:spLocks noChangeShapeType="1"/>
            </p:cNvSpPr>
            <p:nvPr/>
          </p:nvSpPr>
          <p:spPr bwMode="auto">
            <a:xfrm flipV="1">
              <a:off x="1200" y="153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2384" name="Line 48"/>
            <p:cNvSpPr>
              <a:spLocks noChangeShapeType="1"/>
            </p:cNvSpPr>
            <p:nvPr/>
          </p:nvSpPr>
          <p:spPr bwMode="auto">
            <a:xfrm flipV="1">
              <a:off x="1200" y="181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2385" name="Line 49"/>
            <p:cNvSpPr>
              <a:spLocks noChangeShapeType="1"/>
            </p:cNvSpPr>
            <p:nvPr/>
          </p:nvSpPr>
          <p:spPr bwMode="auto">
            <a:xfrm flipV="1">
              <a:off x="1200" y="209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2386" name="Line 50"/>
            <p:cNvSpPr>
              <a:spLocks noChangeShapeType="1"/>
            </p:cNvSpPr>
            <p:nvPr/>
          </p:nvSpPr>
          <p:spPr bwMode="auto">
            <a:xfrm flipV="1">
              <a:off x="1200" y="237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2387" name="Line 51"/>
            <p:cNvSpPr>
              <a:spLocks noChangeShapeType="1"/>
            </p:cNvSpPr>
            <p:nvPr/>
          </p:nvSpPr>
          <p:spPr bwMode="auto">
            <a:xfrm flipV="1">
              <a:off x="1200" y="265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2388" name="Line 52"/>
            <p:cNvSpPr>
              <a:spLocks noChangeShapeType="1"/>
            </p:cNvSpPr>
            <p:nvPr/>
          </p:nvSpPr>
          <p:spPr bwMode="auto">
            <a:xfrm flipV="1">
              <a:off x="1200" y="293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2389" name="Line 53"/>
            <p:cNvSpPr>
              <a:spLocks noChangeShapeType="1"/>
            </p:cNvSpPr>
            <p:nvPr/>
          </p:nvSpPr>
          <p:spPr bwMode="auto">
            <a:xfrm flipV="1">
              <a:off x="1200" y="321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2390" name="Line 54"/>
            <p:cNvSpPr>
              <a:spLocks noChangeShapeType="1"/>
            </p:cNvSpPr>
            <p:nvPr/>
          </p:nvSpPr>
          <p:spPr bwMode="auto">
            <a:xfrm flipV="1">
              <a:off x="1200" y="349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2351" name="Line 15"/>
          <p:cNvSpPr>
            <a:spLocks noChangeShapeType="1"/>
          </p:cNvSpPr>
          <p:nvPr/>
        </p:nvSpPr>
        <p:spPr bwMode="auto">
          <a:xfrm>
            <a:off x="2025650" y="5727700"/>
            <a:ext cx="4864100" cy="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2391" name="Group 55"/>
          <p:cNvGrpSpPr>
            <a:grpSpLocks/>
          </p:cNvGrpSpPr>
          <p:nvPr/>
        </p:nvGrpSpPr>
        <p:grpSpPr bwMode="auto">
          <a:xfrm>
            <a:off x="2411413" y="5668963"/>
            <a:ext cx="4294187" cy="146050"/>
            <a:chOff x="1447" y="3659"/>
            <a:chExt cx="2705" cy="92"/>
          </a:xfrm>
        </p:grpSpPr>
        <p:grpSp>
          <p:nvGrpSpPr>
            <p:cNvPr id="142392" name="Group 56"/>
            <p:cNvGrpSpPr>
              <a:grpSpLocks/>
            </p:cNvGrpSpPr>
            <p:nvPr/>
          </p:nvGrpSpPr>
          <p:grpSpPr bwMode="auto">
            <a:xfrm>
              <a:off x="1447" y="3663"/>
              <a:ext cx="2096" cy="88"/>
              <a:chOff x="1447" y="3663"/>
              <a:chExt cx="2096" cy="88"/>
            </a:xfrm>
          </p:grpSpPr>
          <p:sp>
            <p:nvSpPr>
              <p:cNvPr id="142393" name="Line 57"/>
              <p:cNvSpPr>
                <a:spLocks noChangeShapeType="1"/>
              </p:cNvSpPr>
              <p:nvPr/>
            </p:nvSpPr>
            <p:spPr bwMode="auto">
              <a:xfrm rot="5400000" flipV="1">
                <a:off x="3499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394" name="Line 58"/>
              <p:cNvSpPr>
                <a:spLocks noChangeShapeType="1"/>
              </p:cNvSpPr>
              <p:nvPr/>
            </p:nvSpPr>
            <p:spPr bwMode="auto">
              <a:xfrm rot="5400000" flipV="1">
                <a:off x="3200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395" name="Line 59"/>
              <p:cNvSpPr>
                <a:spLocks noChangeShapeType="1"/>
              </p:cNvSpPr>
              <p:nvPr/>
            </p:nvSpPr>
            <p:spPr bwMode="auto">
              <a:xfrm rot="5400000" flipV="1">
                <a:off x="2900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396" name="Line 60"/>
              <p:cNvSpPr>
                <a:spLocks noChangeShapeType="1"/>
              </p:cNvSpPr>
              <p:nvPr/>
            </p:nvSpPr>
            <p:spPr bwMode="auto">
              <a:xfrm rot="5400000" flipV="1">
                <a:off x="2601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397" name="Line 61"/>
              <p:cNvSpPr>
                <a:spLocks noChangeShapeType="1"/>
              </p:cNvSpPr>
              <p:nvPr/>
            </p:nvSpPr>
            <p:spPr bwMode="auto">
              <a:xfrm rot="5400000" flipV="1">
                <a:off x="2301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398" name="Line 62"/>
              <p:cNvSpPr>
                <a:spLocks noChangeShapeType="1"/>
              </p:cNvSpPr>
              <p:nvPr/>
            </p:nvSpPr>
            <p:spPr bwMode="auto">
              <a:xfrm rot="5400000" flipV="1">
                <a:off x="2002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399" name="Line 63"/>
              <p:cNvSpPr>
                <a:spLocks noChangeShapeType="1"/>
              </p:cNvSpPr>
              <p:nvPr/>
            </p:nvSpPr>
            <p:spPr bwMode="auto">
              <a:xfrm rot="5400000" flipV="1">
                <a:off x="1702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400" name="Line 64"/>
              <p:cNvSpPr>
                <a:spLocks noChangeShapeType="1"/>
              </p:cNvSpPr>
              <p:nvPr/>
            </p:nvSpPr>
            <p:spPr bwMode="auto">
              <a:xfrm rot="5400000" flipV="1">
                <a:off x="1403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2401" name="Line 65"/>
            <p:cNvSpPr>
              <a:spLocks noChangeShapeType="1"/>
            </p:cNvSpPr>
            <p:nvPr/>
          </p:nvSpPr>
          <p:spPr bwMode="auto">
            <a:xfrm rot="5400000" flipV="1">
              <a:off x="3800" y="3703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2402" name="Line 66"/>
            <p:cNvSpPr>
              <a:spLocks noChangeShapeType="1"/>
            </p:cNvSpPr>
            <p:nvPr/>
          </p:nvSpPr>
          <p:spPr bwMode="auto">
            <a:xfrm rot="5400000" flipV="1">
              <a:off x="4108" y="3703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2365" name="Line 29"/>
          <p:cNvSpPr>
            <a:spLocks noChangeShapeType="1"/>
          </p:cNvSpPr>
          <p:nvPr/>
        </p:nvSpPr>
        <p:spPr bwMode="auto">
          <a:xfrm flipV="1">
            <a:off x="4781550" y="1739900"/>
            <a:ext cx="0" cy="397510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0" name="Freeform 20"/>
          <p:cNvSpPr>
            <a:spLocks/>
          </p:cNvSpPr>
          <p:nvPr/>
        </p:nvSpPr>
        <p:spPr bwMode="auto">
          <a:xfrm>
            <a:off x="2019300" y="2971800"/>
            <a:ext cx="2755900" cy="2755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08" y="944"/>
              </a:cxn>
              <a:cxn ang="0">
                <a:pos x="1704" y="1208"/>
              </a:cxn>
              <a:cxn ang="0">
                <a:pos x="1704" y="1736"/>
              </a:cxn>
              <a:cxn ang="0">
                <a:pos x="8" y="1736"/>
              </a:cxn>
              <a:cxn ang="0">
                <a:pos x="8" y="56"/>
              </a:cxn>
            </a:cxnLst>
            <a:rect l="0" t="0" r="r" b="b"/>
            <a:pathLst>
              <a:path w="1704" h="1736">
                <a:moveTo>
                  <a:pt x="0" y="0"/>
                </a:moveTo>
                <a:lnTo>
                  <a:pt x="1408" y="944"/>
                </a:lnTo>
                <a:lnTo>
                  <a:pt x="1704" y="1208"/>
                </a:lnTo>
                <a:lnTo>
                  <a:pt x="1704" y="1736"/>
                </a:lnTo>
                <a:lnTo>
                  <a:pt x="8" y="1736"/>
                </a:lnTo>
                <a:lnTo>
                  <a:pt x="8" y="56"/>
                </a:lnTo>
              </a:path>
            </a:pathLst>
          </a:custGeom>
          <a:solidFill>
            <a:srgbClr val="5F5F5F"/>
          </a:solidFill>
          <a:ln w="127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1:  Graphical Solution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79500"/>
            <a:ext cx="4114800" cy="492125"/>
          </a:xfrm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Objective Function Line</a:t>
            </a:r>
          </a:p>
        </p:txBody>
      </p:sp>
      <p:sp>
        <p:nvSpPr>
          <p:cNvPr id="143365" name="Rectangle 5"/>
          <p:cNvSpPr>
            <a:spLocks noChangeArrowheads="1"/>
          </p:cNvSpPr>
          <p:nvPr/>
        </p:nvSpPr>
        <p:spPr bwMode="auto">
          <a:xfrm>
            <a:off x="7034213" y="5484813"/>
            <a:ext cx="434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43366" name="Line 6"/>
          <p:cNvSpPr>
            <a:spLocks noChangeShapeType="1"/>
          </p:cNvSpPr>
          <p:nvPr/>
        </p:nvSpPr>
        <p:spPr bwMode="auto">
          <a:xfrm>
            <a:off x="2012950" y="5727700"/>
            <a:ext cx="4864100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67" name="Line 7"/>
          <p:cNvSpPr>
            <a:spLocks noChangeShapeType="1"/>
          </p:cNvSpPr>
          <p:nvPr/>
        </p:nvSpPr>
        <p:spPr bwMode="auto">
          <a:xfrm>
            <a:off x="2019300" y="1860550"/>
            <a:ext cx="0" cy="38735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71" name="Rectangle 11"/>
          <p:cNvSpPr>
            <a:spLocks noChangeArrowheads="1"/>
          </p:cNvSpPr>
          <p:nvPr/>
        </p:nvSpPr>
        <p:spPr bwMode="auto">
          <a:xfrm>
            <a:off x="1636713" y="1358900"/>
            <a:ext cx="587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143373" name="Text Box 13"/>
          <p:cNvSpPr txBox="1">
            <a:spLocks noChangeArrowheads="1"/>
          </p:cNvSpPr>
          <p:nvPr/>
        </p:nvSpPr>
        <p:spPr bwMode="auto">
          <a:xfrm>
            <a:off x="5665788" y="4965700"/>
            <a:ext cx="790575" cy="427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(7, 0)</a:t>
            </a:r>
          </a:p>
        </p:txBody>
      </p:sp>
      <p:sp>
        <p:nvSpPr>
          <p:cNvPr id="143374" name="Line 14"/>
          <p:cNvSpPr>
            <a:spLocks noChangeShapeType="1"/>
          </p:cNvSpPr>
          <p:nvPr/>
        </p:nvSpPr>
        <p:spPr bwMode="auto">
          <a:xfrm flipH="1">
            <a:off x="5353050" y="5353050"/>
            <a:ext cx="317500" cy="2921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75" name="Text Box 15"/>
          <p:cNvSpPr txBox="1">
            <a:spLocks noChangeArrowheads="1"/>
          </p:cNvSpPr>
          <p:nvPr/>
        </p:nvSpPr>
        <p:spPr bwMode="auto">
          <a:xfrm>
            <a:off x="2643188" y="2660650"/>
            <a:ext cx="790575" cy="427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(0, 5)</a:t>
            </a:r>
          </a:p>
        </p:txBody>
      </p:sp>
      <p:sp>
        <p:nvSpPr>
          <p:cNvPr id="143377" name="Rectangle 17"/>
          <p:cNvSpPr>
            <a:spLocks noChangeArrowheads="1"/>
          </p:cNvSpPr>
          <p:nvPr/>
        </p:nvSpPr>
        <p:spPr bwMode="auto">
          <a:xfrm>
            <a:off x="4132263" y="3014663"/>
            <a:ext cx="2503487" cy="758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Objective Function</a:t>
            </a:r>
          </a:p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35</a:t>
            </a:r>
          </a:p>
        </p:txBody>
      </p:sp>
      <p:sp>
        <p:nvSpPr>
          <p:cNvPr id="143372" name="Line 12"/>
          <p:cNvSpPr>
            <a:spLocks noChangeShapeType="1"/>
          </p:cNvSpPr>
          <p:nvPr/>
        </p:nvSpPr>
        <p:spPr bwMode="auto">
          <a:xfrm>
            <a:off x="2000250" y="3562350"/>
            <a:ext cx="3263900" cy="21590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78" name="Line 18"/>
          <p:cNvSpPr>
            <a:spLocks noChangeShapeType="1"/>
          </p:cNvSpPr>
          <p:nvPr/>
        </p:nvSpPr>
        <p:spPr bwMode="auto">
          <a:xfrm flipH="1">
            <a:off x="3530600" y="3752850"/>
            <a:ext cx="584200" cy="73025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76" name="Line 16"/>
          <p:cNvSpPr>
            <a:spLocks noChangeShapeType="1"/>
          </p:cNvSpPr>
          <p:nvPr/>
        </p:nvSpPr>
        <p:spPr bwMode="auto">
          <a:xfrm flipH="1">
            <a:off x="2159000" y="3041650"/>
            <a:ext cx="488950" cy="46355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83" name="Text Box 23"/>
          <p:cNvSpPr txBox="1">
            <a:spLocks noChangeArrowheads="1"/>
          </p:cNvSpPr>
          <p:nvPr/>
        </p:nvSpPr>
        <p:spPr bwMode="auto">
          <a:xfrm>
            <a:off x="1635125" y="2054225"/>
            <a:ext cx="311150" cy="348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43384" name="Text Box 24"/>
          <p:cNvSpPr txBox="1">
            <a:spLocks noChangeArrowheads="1"/>
          </p:cNvSpPr>
          <p:nvPr/>
        </p:nvSpPr>
        <p:spPr bwMode="auto">
          <a:xfrm>
            <a:off x="2225675" y="5813425"/>
            <a:ext cx="46926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2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3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4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5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6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7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8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9     10</a:t>
            </a:r>
          </a:p>
        </p:txBody>
      </p:sp>
      <p:grpSp>
        <p:nvGrpSpPr>
          <p:cNvPr id="143385" name="Group 25"/>
          <p:cNvGrpSpPr>
            <a:grpSpLocks/>
          </p:cNvGrpSpPr>
          <p:nvPr/>
        </p:nvGrpSpPr>
        <p:grpSpPr bwMode="auto">
          <a:xfrm>
            <a:off x="1943100" y="2235200"/>
            <a:ext cx="139700" cy="3111500"/>
            <a:chOff x="1200" y="1536"/>
            <a:chExt cx="88" cy="1960"/>
          </a:xfrm>
        </p:grpSpPr>
        <p:sp>
          <p:nvSpPr>
            <p:cNvPr id="143386" name="Line 26"/>
            <p:cNvSpPr>
              <a:spLocks noChangeShapeType="1"/>
            </p:cNvSpPr>
            <p:nvPr/>
          </p:nvSpPr>
          <p:spPr bwMode="auto">
            <a:xfrm flipV="1">
              <a:off x="1200" y="153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3387" name="Line 27"/>
            <p:cNvSpPr>
              <a:spLocks noChangeShapeType="1"/>
            </p:cNvSpPr>
            <p:nvPr/>
          </p:nvSpPr>
          <p:spPr bwMode="auto">
            <a:xfrm flipV="1">
              <a:off x="1200" y="181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3388" name="Line 28"/>
            <p:cNvSpPr>
              <a:spLocks noChangeShapeType="1"/>
            </p:cNvSpPr>
            <p:nvPr/>
          </p:nvSpPr>
          <p:spPr bwMode="auto">
            <a:xfrm flipV="1">
              <a:off x="1200" y="209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3389" name="Line 29"/>
            <p:cNvSpPr>
              <a:spLocks noChangeShapeType="1"/>
            </p:cNvSpPr>
            <p:nvPr/>
          </p:nvSpPr>
          <p:spPr bwMode="auto">
            <a:xfrm flipV="1">
              <a:off x="1200" y="237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3390" name="Line 30"/>
            <p:cNvSpPr>
              <a:spLocks noChangeShapeType="1"/>
            </p:cNvSpPr>
            <p:nvPr/>
          </p:nvSpPr>
          <p:spPr bwMode="auto">
            <a:xfrm flipV="1">
              <a:off x="1200" y="265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3391" name="Line 31"/>
            <p:cNvSpPr>
              <a:spLocks noChangeShapeType="1"/>
            </p:cNvSpPr>
            <p:nvPr/>
          </p:nvSpPr>
          <p:spPr bwMode="auto">
            <a:xfrm flipV="1">
              <a:off x="1200" y="293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3392" name="Line 32"/>
            <p:cNvSpPr>
              <a:spLocks noChangeShapeType="1"/>
            </p:cNvSpPr>
            <p:nvPr/>
          </p:nvSpPr>
          <p:spPr bwMode="auto">
            <a:xfrm flipV="1">
              <a:off x="1200" y="321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3393" name="Line 33"/>
            <p:cNvSpPr>
              <a:spLocks noChangeShapeType="1"/>
            </p:cNvSpPr>
            <p:nvPr/>
          </p:nvSpPr>
          <p:spPr bwMode="auto">
            <a:xfrm flipV="1">
              <a:off x="1200" y="349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394" name="Group 34"/>
          <p:cNvGrpSpPr>
            <a:grpSpLocks/>
          </p:cNvGrpSpPr>
          <p:nvPr/>
        </p:nvGrpSpPr>
        <p:grpSpPr bwMode="auto">
          <a:xfrm>
            <a:off x="2398713" y="5668963"/>
            <a:ext cx="4294187" cy="146050"/>
            <a:chOff x="1447" y="3659"/>
            <a:chExt cx="2705" cy="92"/>
          </a:xfrm>
        </p:grpSpPr>
        <p:grpSp>
          <p:nvGrpSpPr>
            <p:cNvPr id="143395" name="Group 35"/>
            <p:cNvGrpSpPr>
              <a:grpSpLocks/>
            </p:cNvGrpSpPr>
            <p:nvPr/>
          </p:nvGrpSpPr>
          <p:grpSpPr bwMode="auto">
            <a:xfrm>
              <a:off x="1447" y="3663"/>
              <a:ext cx="2096" cy="88"/>
              <a:chOff x="1447" y="3663"/>
              <a:chExt cx="2096" cy="88"/>
            </a:xfrm>
          </p:grpSpPr>
          <p:sp>
            <p:nvSpPr>
              <p:cNvPr id="143396" name="Line 36"/>
              <p:cNvSpPr>
                <a:spLocks noChangeShapeType="1"/>
              </p:cNvSpPr>
              <p:nvPr/>
            </p:nvSpPr>
            <p:spPr bwMode="auto">
              <a:xfrm rot="5400000" flipV="1">
                <a:off x="3499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97" name="Line 37"/>
              <p:cNvSpPr>
                <a:spLocks noChangeShapeType="1"/>
              </p:cNvSpPr>
              <p:nvPr/>
            </p:nvSpPr>
            <p:spPr bwMode="auto">
              <a:xfrm rot="5400000" flipV="1">
                <a:off x="3200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98" name="Line 38"/>
              <p:cNvSpPr>
                <a:spLocks noChangeShapeType="1"/>
              </p:cNvSpPr>
              <p:nvPr/>
            </p:nvSpPr>
            <p:spPr bwMode="auto">
              <a:xfrm rot="5400000" flipV="1">
                <a:off x="2900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99" name="Line 39"/>
              <p:cNvSpPr>
                <a:spLocks noChangeShapeType="1"/>
              </p:cNvSpPr>
              <p:nvPr/>
            </p:nvSpPr>
            <p:spPr bwMode="auto">
              <a:xfrm rot="5400000" flipV="1">
                <a:off x="2601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00" name="Line 40"/>
              <p:cNvSpPr>
                <a:spLocks noChangeShapeType="1"/>
              </p:cNvSpPr>
              <p:nvPr/>
            </p:nvSpPr>
            <p:spPr bwMode="auto">
              <a:xfrm rot="5400000" flipV="1">
                <a:off x="2301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01" name="Line 41"/>
              <p:cNvSpPr>
                <a:spLocks noChangeShapeType="1"/>
              </p:cNvSpPr>
              <p:nvPr/>
            </p:nvSpPr>
            <p:spPr bwMode="auto">
              <a:xfrm rot="5400000" flipV="1">
                <a:off x="2002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02" name="Line 42"/>
              <p:cNvSpPr>
                <a:spLocks noChangeShapeType="1"/>
              </p:cNvSpPr>
              <p:nvPr/>
            </p:nvSpPr>
            <p:spPr bwMode="auto">
              <a:xfrm rot="5400000" flipV="1">
                <a:off x="1702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03" name="Line 43"/>
              <p:cNvSpPr>
                <a:spLocks noChangeShapeType="1"/>
              </p:cNvSpPr>
              <p:nvPr/>
            </p:nvSpPr>
            <p:spPr bwMode="auto">
              <a:xfrm rot="5400000" flipV="1">
                <a:off x="1403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404" name="Line 44"/>
            <p:cNvSpPr>
              <a:spLocks noChangeShapeType="1"/>
            </p:cNvSpPr>
            <p:nvPr/>
          </p:nvSpPr>
          <p:spPr bwMode="auto">
            <a:xfrm rot="5400000" flipV="1">
              <a:off x="3800" y="3703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05" name="Line 45"/>
            <p:cNvSpPr>
              <a:spLocks noChangeShapeType="1"/>
            </p:cNvSpPr>
            <p:nvPr/>
          </p:nvSpPr>
          <p:spPr bwMode="auto">
            <a:xfrm rot="5400000" flipV="1">
              <a:off x="4108" y="3703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Freeform 2"/>
          <p:cNvSpPr>
            <a:spLocks/>
          </p:cNvSpPr>
          <p:nvPr/>
        </p:nvSpPr>
        <p:spPr bwMode="auto">
          <a:xfrm>
            <a:off x="2019300" y="2957513"/>
            <a:ext cx="2755900" cy="2770187"/>
          </a:xfrm>
          <a:custGeom>
            <a:avLst/>
            <a:gdLst/>
            <a:ahLst/>
            <a:cxnLst>
              <a:cxn ang="0">
                <a:pos x="0" y="9"/>
              </a:cxn>
              <a:cxn ang="0">
                <a:pos x="1434" y="942"/>
              </a:cxn>
              <a:cxn ang="0">
                <a:pos x="1735" y="1210"/>
              </a:cxn>
              <a:cxn ang="0">
                <a:pos x="1736" y="1745"/>
              </a:cxn>
              <a:cxn ang="0">
                <a:pos x="8" y="1745"/>
              </a:cxn>
              <a:cxn ang="0">
                <a:pos x="8" y="0"/>
              </a:cxn>
            </a:cxnLst>
            <a:rect l="0" t="0" r="r" b="b"/>
            <a:pathLst>
              <a:path w="1736" h="1745">
                <a:moveTo>
                  <a:pt x="0" y="9"/>
                </a:moveTo>
                <a:lnTo>
                  <a:pt x="1434" y="942"/>
                </a:lnTo>
                <a:lnTo>
                  <a:pt x="1735" y="1210"/>
                </a:lnTo>
                <a:lnTo>
                  <a:pt x="1736" y="1745"/>
                </a:lnTo>
                <a:lnTo>
                  <a:pt x="8" y="1745"/>
                </a:lnTo>
                <a:lnTo>
                  <a:pt x="8" y="0"/>
                </a:lnTo>
              </a:path>
            </a:pathLst>
          </a:custGeom>
          <a:solidFill>
            <a:srgbClr val="5F5F5F"/>
          </a:solidFill>
          <a:ln w="127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2451" name="Rectangle 3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 1:  Graphical Solution</a:t>
            </a:r>
          </a:p>
        </p:txBody>
      </p:sp>
      <p:sp>
        <p:nvSpPr>
          <p:cNvPr id="232452" name="Rectangle 4"/>
          <p:cNvSpPr>
            <a:spLocks noChangeArrowheads="1"/>
          </p:cNvSpPr>
          <p:nvPr/>
        </p:nvSpPr>
        <p:spPr bwMode="auto">
          <a:xfrm>
            <a:off x="687388" y="1085850"/>
            <a:ext cx="5378450" cy="534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Selected Objective Function Lines</a:t>
            </a:r>
          </a:p>
        </p:txBody>
      </p:sp>
      <p:sp>
        <p:nvSpPr>
          <p:cNvPr id="232453" name="Rectangle 5"/>
          <p:cNvSpPr>
            <a:spLocks noChangeArrowheads="1"/>
          </p:cNvSpPr>
          <p:nvPr/>
        </p:nvSpPr>
        <p:spPr bwMode="auto">
          <a:xfrm>
            <a:off x="7034213" y="5484813"/>
            <a:ext cx="434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232454" name="Line 6"/>
          <p:cNvSpPr>
            <a:spLocks noChangeShapeType="1"/>
          </p:cNvSpPr>
          <p:nvPr/>
        </p:nvSpPr>
        <p:spPr bwMode="auto">
          <a:xfrm>
            <a:off x="2012950" y="5727700"/>
            <a:ext cx="4864100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57" name="Rectangle 9"/>
          <p:cNvSpPr>
            <a:spLocks noChangeArrowheads="1"/>
          </p:cNvSpPr>
          <p:nvPr/>
        </p:nvSpPr>
        <p:spPr bwMode="auto">
          <a:xfrm>
            <a:off x="1636713" y="1358900"/>
            <a:ext cx="587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232461" name="Rectangle 13"/>
          <p:cNvSpPr>
            <a:spLocks noChangeArrowheads="1"/>
          </p:cNvSpPr>
          <p:nvPr/>
        </p:nvSpPr>
        <p:spPr bwMode="auto">
          <a:xfrm>
            <a:off x="2963863" y="2652713"/>
            <a:ext cx="1806575" cy="423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35</a:t>
            </a:r>
          </a:p>
        </p:txBody>
      </p:sp>
      <p:sp>
        <p:nvSpPr>
          <p:cNvPr id="232462" name="Line 14"/>
          <p:cNvSpPr>
            <a:spLocks noChangeShapeType="1"/>
          </p:cNvSpPr>
          <p:nvPr/>
        </p:nvSpPr>
        <p:spPr bwMode="auto">
          <a:xfrm>
            <a:off x="2038350" y="3575050"/>
            <a:ext cx="3200400" cy="21463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65" name="Text Box 17"/>
          <p:cNvSpPr txBox="1">
            <a:spLocks noChangeArrowheads="1"/>
          </p:cNvSpPr>
          <p:nvPr/>
        </p:nvSpPr>
        <p:spPr bwMode="auto">
          <a:xfrm>
            <a:off x="1635125" y="2054225"/>
            <a:ext cx="311150" cy="348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232466" name="Text Box 18"/>
          <p:cNvSpPr txBox="1">
            <a:spLocks noChangeArrowheads="1"/>
          </p:cNvSpPr>
          <p:nvPr/>
        </p:nvSpPr>
        <p:spPr bwMode="auto">
          <a:xfrm>
            <a:off x="2225675" y="5813425"/>
            <a:ext cx="46926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2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3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4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5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6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7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8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9     10</a:t>
            </a:r>
          </a:p>
        </p:txBody>
      </p:sp>
      <p:sp>
        <p:nvSpPr>
          <p:cNvPr id="232468" name="Line 20"/>
          <p:cNvSpPr>
            <a:spLocks noChangeShapeType="1"/>
          </p:cNvSpPr>
          <p:nvPr/>
        </p:nvSpPr>
        <p:spPr bwMode="auto">
          <a:xfrm>
            <a:off x="2012950" y="3282950"/>
            <a:ext cx="3581400" cy="24130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69" name="Rectangle 21"/>
          <p:cNvSpPr>
            <a:spLocks noChangeArrowheads="1"/>
          </p:cNvSpPr>
          <p:nvPr/>
        </p:nvSpPr>
        <p:spPr bwMode="auto">
          <a:xfrm>
            <a:off x="5783263" y="4198938"/>
            <a:ext cx="1806575" cy="423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42</a:t>
            </a:r>
          </a:p>
        </p:txBody>
      </p:sp>
      <p:sp>
        <p:nvSpPr>
          <p:cNvPr id="232470" name="Rectangle 22"/>
          <p:cNvSpPr>
            <a:spLocks noChangeArrowheads="1"/>
          </p:cNvSpPr>
          <p:nvPr/>
        </p:nvSpPr>
        <p:spPr bwMode="auto">
          <a:xfrm>
            <a:off x="4341813" y="3344863"/>
            <a:ext cx="1806575" cy="423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39</a:t>
            </a:r>
          </a:p>
        </p:txBody>
      </p:sp>
      <p:sp>
        <p:nvSpPr>
          <p:cNvPr id="232459" name="Line 11"/>
          <p:cNvSpPr>
            <a:spLocks noChangeShapeType="1"/>
          </p:cNvSpPr>
          <p:nvPr/>
        </p:nvSpPr>
        <p:spPr bwMode="auto">
          <a:xfrm flipH="1">
            <a:off x="5200650" y="4546600"/>
            <a:ext cx="609600" cy="6350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71" name="Line 23"/>
          <p:cNvSpPr>
            <a:spLocks noChangeShapeType="1"/>
          </p:cNvSpPr>
          <p:nvPr/>
        </p:nvSpPr>
        <p:spPr bwMode="auto">
          <a:xfrm>
            <a:off x="2025650" y="3092450"/>
            <a:ext cx="3924300" cy="2616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2481" name="Group 33"/>
          <p:cNvGrpSpPr>
            <a:grpSpLocks/>
          </p:cNvGrpSpPr>
          <p:nvPr/>
        </p:nvGrpSpPr>
        <p:grpSpPr bwMode="auto">
          <a:xfrm>
            <a:off x="2398713" y="5668963"/>
            <a:ext cx="4294187" cy="146050"/>
            <a:chOff x="1447" y="3659"/>
            <a:chExt cx="2705" cy="92"/>
          </a:xfrm>
        </p:grpSpPr>
        <p:grpSp>
          <p:nvGrpSpPr>
            <p:cNvPr id="232482" name="Group 34"/>
            <p:cNvGrpSpPr>
              <a:grpSpLocks/>
            </p:cNvGrpSpPr>
            <p:nvPr/>
          </p:nvGrpSpPr>
          <p:grpSpPr bwMode="auto">
            <a:xfrm>
              <a:off x="1447" y="3663"/>
              <a:ext cx="2096" cy="88"/>
              <a:chOff x="1447" y="3663"/>
              <a:chExt cx="2096" cy="88"/>
            </a:xfrm>
          </p:grpSpPr>
          <p:sp>
            <p:nvSpPr>
              <p:cNvPr id="232483" name="Line 35"/>
              <p:cNvSpPr>
                <a:spLocks noChangeShapeType="1"/>
              </p:cNvSpPr>
              <p:nvPr/>
            </p:nvSpPr>
            <p:spPr bwMode="auto">
              <a:xfrm rot="5400000" flipV="1">
                <a:off x="3499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484" name="Line 36"/>
              <p:cNvSpPr>
                <a:spLocks noChangeShapeType="1"/>
              </p:cNvSpPr>
              <p:nvPr/>
            </p:nvSpPr>
            <p:spPr bwMode="auto">
              <a:xfrm rot="5400000" flipV="1">
                <a:off x="3200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485" name="Line 37"/>
              <p:cNvSpPr>
                <a:spLocks noChangeShapeType="1"/>
              </p:cNvSpPr>
              <p:nvPr/>
            </p:nvSpPr>
            <p:spPr bwMode="auto">
              <a:xfrm rot="5400000" flipV="1">
                <a:off x="2900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486" name="Line 38"/>
              <p:cNvSpPr>
                <a:spLocks noChangeShapeType="1"/>
              </p:cNvSpPr>
              <p:nvPr/>
            </p:nvSpPr>
            <p:spPr bwMode="auto">
              <a:xfrm rot="5400000" flipV="1">
                <a:off x="2601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487" name="Line 39"/>
              <p:cNvSpPr>
                <a:spLocks noChangeShapeType="1"/>
              </p:cNvSpPr>
              <p:nvPr/>
            </p:nvSpPr>
            <p:spPr bwMode="auto">
              <a:xfrm rot="5400000" flipV="1">
                <a:off x="2301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488" name="Line 40"/>
              <p:cNvSpPr>
                <a:spLocks noChangeShapeType="1"/>
              </p:cNvSpPr>
              <p:nvPr/>
            </p:nvSpPr>
            <p:spPr bwMode="auto">
              <a:xfrm rot="5400000" flipV="1">
                <a:off x="2002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489" name="Line 41"/>
              <p:cNvSpPr>
                <a:spLocks noChangeShapeType="1"/>
              </p:cNvSpPr>
              <p:nvPr/>
            </p:nvSpPr>
            <p:spPr bwMode="auto">
              <a:xfrm rot="5400000" flipV="1">
                <a:off x="1702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490" name="Line 42"/>
              <p:cNvSpPr>
                <a:spLocks noChangeShapeType="1"/>
              </p:cNvSpPr>
              <p:nvPr/>
            </p:nvSpPr>
            <p:spPr bwMode="auto">
              <a:xfrm rot="5400000" flipV="1">
                <a:off x="1403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2491" name="Line 43"/>
            <p:cNvSpPr>
              <a:spLocks noChangeShapeType="1"/>
            </p:cNvSpPr>
            <p:nvPr/>
          </p:nvSpPr>
          <p:spPr bwMode="auto">
            <a:xfrm rot="5400000" flipV="1">
              <a:off x="3800" y="3703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92" name="Line 44"/>
            <p:cNvSpPr>
              <a:spLocks noChangeShapeType="1"/>
            </p:cNvSpPr>
            <p:nvPr/>
          </p:nvSpPr>
          <p:spPr bwMode="auto">
            <a:xfrm rot="5400000" flipV="1">
              <a:off x="4108" y="3703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2463" name="Line 15"/>
          <p:cNvSpPr>
            <a:spLocks noChangeShapeType="1"/>
          </p:cNvSpPr>
          <p:nvPr/>
        </p:nvSpPr>
        <p:spPr bwMode="auto">
          <a:xfrm flipH="1">
            <a:off x="3771900" y="3714750"/>
            <a:ext cx="584200" cy="73025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64" name="Line 16"/>
          <p:cNvSpPr>
            <a:spLocks noChangeShapeType="1"/>
          </p:cNvSpPr>
          <p:nvPr/>
        </p:nvSpPr>
        <p:spPr bwMode="auto">
          <a:xfrm flipH="1">
            <a:off x="2247900" y="3016250"/>
            <a:ext cx="739775" cy="66675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2455" name="Line 7"/>
          <p:cNvSpPr>
            <a:spLocks noChangeShapeType="1"/>
          </p:cNvSpPr>
          <p:nvPr/>
        </p:nvSpPr>
        <p:spPr bwMode="auto">
          <a:xfrm>
            <a:off x="2019300" y="1847850"/>
            <a:ext cx="0" cy="38735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2472" name="Group 24"/>
          <p:cNvGrpSpPr>
            <a:grpSpLocks/>
          </p:cNvGrpSpPr>
          <p:nvPr/>
        </p:nvGrpSpPr>
        <p:grpSpPr bwMode="auto">
          <a:xfrm>
            <a:off x="1943100" y="2235200"/>
            <a:ext cx="139700" cy="3111500"/>
            <a:chOff x="1200" y="1536"/>
            <a:chExt cx="88" cy="1960"/>
          </a:xfrm>
        </p:grpSpPr>
        <p:sp>
          <p:nvSpPr>
            <p:cNvPr id="232473" name="Line 25"/>
            <p:cNvSpPr>
              <a:spLocks noChangeShapeType="1"/>
            </p:cNvSpPr>
            <p:nvPr/>
          </p:nvSpPr>
          <p:spPr bwMode="auto">
            <a:xfrm flipV="1">
              <a:off x="1200" y="153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74" name="Line 26"/>
            <p:cNvSpPr>
              <a:spLocks noChangeShapeType="1"/>
            </p:cNvSpPr>
            <p:nvPr/>
          </p:nvSpPr>
          <p:spPr bwMode="auto">
            <a:xfrm flipV="1">
              <a:off x="1200" y="181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75" name="Line 27"/>
            <p:cNvSpPr>
              <a:spLocks noChangeShapeType="1"/>
            </p:cNvSpPr>
            <p:nvPr/>
          </p:nvSpPr>
          <p:spPr bwMode="auto">
            <a:xfrm flipV="1">
              <a:off x="1200" y="209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76" name="Line 28"/>
            <p:cNvSpPr>
              <a:spLocks noChangeShapeType="1"/>
            </p:cNvSpPr>
            <p:nvPr/>
          </p:nvSpPr>
          <p:spPr bwMode="auto">
            <a:xfrm flipV="1">
              <a:off x="1200" y="237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77" name="Line 29"/>
            <p:cNvSpPr>
              <a:spLocks noChangeShapeType="1"/>
            </p:cNvSpPr>
            <p:nvPr/>
          </p:nvSpPr>
          <p:spPr bwMode="auto">
            <a:xfrm flipV="1">
              <a:off x="1200" y="265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78" name="Line 30"/>
            <p:cNvSpPr>
              <a:spLocks noChangeShapeType="1"/>
            </p:cNvSpPr>
            <p:nvPr/>
          </p:nvSpPr>
          <p:spPr bwMode="auto">
            <a:xfrm flipV="1">
              <a:off x="1200" y="293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79" name="Line 31"/>
            <p:cNvSpPr>
              <a:spLocks noChangeShapeType="1"/>
            </p:cNvSpPr>
            <p:nvPr/>
          </p:nvSpPr>
          <p:spPr bwMode="auto">
            <a:xfrm flipV="1">
              <a:off x="1200" y="321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80" name="Line 32"/>
            <p:cNvSpPr>
              <a:spLocks noChangeShapeType="1"/>
            </p:cNvSpPr>
            <p:nvPr/>
          </p:nvSpPr>
          <p:spPr bwMode="auto">
            <a:xfrm flipV="1">
              <a:off x="1200" y="349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409" name="Freeform 25"/>
          <p:cNvSpPr>
            <a:spLocks/>
          </p:cNvSpPr>
          <p:nvPr/>
        </p:nvSpPr>
        <p:spPr bwMode="auto">
          <a:xfrm>
            <a:off x="2032000" y="2946400"/>
            <a:ext cx="2743200" cy="2781300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1448" y="960"/>
              </a:cxn>
              <a:cxn ang="0">
                <a:pos x="1696" y="1224"/>
              </a:cxn>
              <a:cxn ang="0">
                <a:pos x="1696" y="1752"/>
              </a:cxn>
              <a:cxn ang="0">
                <a:pos x="0" y="1752"/>
              </a:cxn>
              <a:cxn ang="0">
                <a:pos x="0" y="0"/>
              </a:cxn>
            </a:cxnLst>
            <a:rect l="0" t="0" r="r" b="b"/>
            <a:pathLst>
              <a:path w="1696" h="1752">
                <a:moveTo>
                  <a:pt x="0" y="8"/>
                </a:moveTo>
                <a:lnTo>
                  <a:pt x="1448" y="960"/>
                </a:lnTo>
                <a:lnTo>
                  <a:pt x="1696" y="1224"/>
                </a:lnTo>
                <a:lnTo>
                  <a:pt x="1696" y="1752"/>
                </a:lnTo>
                <a:lnTo>
                  <a:pt x="0" y="1752"/>
                </a:lnTo>
                <a:lnTo>
                  <a:pt x="0" y="0"/>
                </a:lnTo>
              </a:path>
            </a:pathLst>
          </a:custGeom>
          <a:solidFill>
            <a:srgbClr val="5F5F5F"/>
          </a:solidFill>
          <a:ln w="1905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1:  Graphical Solution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79500"/>
            <a:ext cx="3141662" cy="504825"/>
          </a:xfrm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Optimal Solution</a:t>
            </a:r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034213" y="5484813"/>
            <a:ext cx="434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44390" name="Line 6"/>
          <p:cNvSpPr>
            <a:spLocks noChangeShapeType="1"/>
          </p:cNvSpPr>
          <p:nvPr/>
        </p:nvSpPr>
        <p:spPr bwMode="auto">
          <a:xfrm>
            <a:off x="2012950" y="5727700"/>
            <a:ext cx="4864100" cy="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91" name="Line 7"/>
          <p:cNvSpPr>
            <a:spLocks noChangeShapeType="1"/>
          </p:cNvSpPr>
          <p:nvPr/>
        </p:nvSpPr>
        <p:spPr bwMode="auto">
          <a:xfrm>
            <a:off x="2019300" y="1860550"/>
            <a:ext cx="0" cy="387350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394" name="Rectangle 10"/>
          <p:cNvSpPr>
            <a:spLocks noChangeArrowheads="1"/>
          </p:cNvSpPr>
          <p:nvPr/>
        </p:nvSpPr>
        <p:spPr bwMode="auto">
          <a:xfrm>
            <a:off x="1636713" y="1362075"/>
            <a:ext cx="587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144395" name="Line 11"/>
          <p:cNvSpPr>
            <a:spLocks noChangeShapeType="1"/>
          </p:cNvSpPr>
          <p:nvPr/>
        </p:nvSpPr>
        <p:spPr bwMode="auto">
          <a:xfrm>
            <a:off x="2241550" y="2997200"/>
            <a:ext cx="3225800" cy="2235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00" name="Rectangle 16"/>
          <p:cNvSpPr>
            <a:spLocks noChangeArrowheads="1"/>
          </p:cNvSpPr>
          <p:nvPr/>
        </p:nvSpPr>
        <p:spPr bwMode="auto">
          <a:xfrm>
            <a:off x="3427413" y="1541463"/>
            <a:ext cx="3121025" cy="1093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Maximum</a:t>
            </a:r>
          </a:p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Objective Function Line</a:t>
            </a:r>
          </a:p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46</a:t>
            </a:r>
          </a:p>
        </p:txBody>
      </p:sp>
      <p:sp>
        <p:nvSpPr>
          <p:cNvPr id="144401" name="Line 17"/>
          <p:cNvSpPr>
            <a:spLocks noChangeShapeType="1"/>
          </p:cNvSpPr>
          <p:nvPr/>
        </p:nvSpPr>
        <p:spPr bwMode="auto">
          <a:xfrm flipH="1">
            <a:off x="2863850" y="2616200"/>
            <a:ext cx="584200" cy="73025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02" name="Oval 18"/>
          <p:cNvSpPr>
            <a:spLocks noChangeArrowheads="1"/>
          </p:cNvSpPr>
          <p:nvPr/>
        </p:nvSpPr>
        <p:spPr bwMode="auto">
          <a:xfrm>
            <a:off x="4273550" y="4413250"/>
            <a:ext cx="76200" cy="76200"/>
          </a:xfrm>
          <a:prstGeom prst="ellipse">
            <a:avLst/>
          </a:prstGeom>
          <a:solidFill>
            <a:srgbClr val="FFFFFF"/>
          </a:solidFill>
          <a:ln w="12700">
            <a:solidFill>
              <a:srgbClr val="FFFFFF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03" name="Line 19"/>
          <p:cNvSpPr>
            <a:spLocks noChangeShapeType="1"/>
          </p:cNvSpPr>
          <p:nvPr/>
        </p:nvSpPr>
        <p:spPr bwMode="auto">
          <a:xfrm flipH="1">
            <a:off x="4303713" y="4502150"/>
            <a:ext cx="3175" cy="1212850"/>
          </a:xfrm>
          <a:prstGeom prst="line">
            <a:avLst/>
          </a:prstGeom>
          <a:noFill/>
          <a:ln w="12700">
            <a:solidFill>
              <a:srgbClr val="FFFF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404" name="Line 20"/>
          <p:cNvSpPr>
            <a:spLocks noChangeShapeType="1"/>
          </p:cNvSpPr>
          <p:nvPr/>
        </p:nvSpPr>
        <p:spPr bwMode="auto">
          <a:xfrm flipH="1">
            <a:off x="2082800" y="4456113"/>
            <a:ext cx="2235200" cy="3175"/>
          </a:xfrm>
          <a:prstGeom prst="line">
            <a:avLst/>
          </a:prstGeom>
          <a:noFill/>
          <a:ln w="12700">
            <a:solidFill>
              <a:srgbClr val="FFFF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405" name="Line 21"/>
          <p:cNvSpPr>
            <a:spLocks noChangeShapeType="1"/>
          </p:cNvSpPr>
          <p:nvPr/>
        </p:nvSpPr>
        <p:spPr bwMode="auto">
          <a:xfrm flipH="1">
            <a:off x="4425950" y="3651250"/>
            <a:ext cx="584200" cy="73025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06" name="Rectangle 22"/>
          <p:cNvSpPr>
            <a:spLocks noChangeArrowheads="1"/>
          </p:cNvSpPr>
          <p:nvPr/>
        </p:nvSpPr>
        <p:spPr bwMode="auto">
          <a:xfrm>
            <a:off x="4995863" y="2862263"/>
            <a:ext cx="2309812" cy="758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Optimal Solution</a:t>
            </a:r>
          </a:p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5, 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3)</a:t>
            </a:r>
          </a:p>
        </p:txBody>
      </p:sp>
      <p:sp>
        <p:nvSpPr>
          <p:cNvPr id="144411" name="Text Box 27"/>
          <p:cNvSpPr txBox="1">
            <a:spLocks noChangeArrowheads="1"/>
          </p:cNvSpPr>
          <p:nvPr/>
        </p:nvSpPr>
        <p:spPr bwMode="auto">
          <a:xfrm>
            <a:off x="1635125" y="2054225"/>
            <a:ext cx="311150" cy="348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44412" name="Text Box 28"/>
          <p:cNvSpPr txBox="1">
            <a:spLocks noChangeArrowheads="1"/>
          </p:cNvSpPr>
          <p:nvPr/>
        </p:nvSpPr>
        <p:spPr bwMode="auto">
          <a:xfrm>
            <a:off x="2225675" y="5813425"/>
            <a:ext cx="46926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2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3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4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5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6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7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8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9     10</a:t>
            </a:r>
          </a:p>
        </p:txBody>
      </p:sp>
      <p:grpSp>
        <p:nvGrpSpPr>
          <p:cNvPr id="144413" name="Group 29"/>
          <p:cNvGrpSpPr>
            <a:grpSpLocks/>
          </p:cNvGrpSpPr>
          <p:nvPr/>
        </p:nvGrpSpPr>
        <p:grpSpPr bwMode="auto">
          <a:xfrm>
            <a:off x="1943100" y="2235200"/>
            <a:ext cx="139700" cy="3111500"/>
            <a:chOff x="1200" y="1536"/>
            <a:chExt cx="88" cy="1960"/>
          </a:xfrm>
        </p:grpSpPr>
        <p:sp>
          <p:nvSpPr>
            <p:cNvPr id="144414" name="Line 30"/>
            <p:cNvSpPr>
              <a:spLocks noChangeShapeType="1"/>
            </p:cNvSpPr>
            <p:nvPr/>
          </p:nvSpPr>
          <p:spPr bwMode="auto">
            <a:xfrm flipV="1">
              <a:off x="1200" y="153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4415" name="Line 31"/>
            <p:cNvSpPr>
              <a:spLocks noChangeShapeType="1"/>
            </p:cNvSpPr>
            <p:nvPr/>
          </p:nvSpPr>
          <p:spPr bwMode="auto">
            <a:xfrm flipV="1">
              <a:off x="1200" y="181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4416" name="Line 32"/>
            <p:cNvSpPr>
              <a:spLocks noChangeShapeType="1"/>
            </p:cNvSpPr>
            <p:nvPr/>
          </p:nvSpPr>
          <p:spPr bwMode="auto">
            <a:xfrm flipV="1">
              <a:off x="1200" y="209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4417" name="Line 33"/>
            <p:cNvSpPr>
              <a:spLocks noChangeShapeType="1"/>
            </p:cNvSpPr>
            <p:nvPr/>
          </p:nvSpPr>
          <p:spPr bwMode="auto">
            <a:xfrm flipV="1">
              <a:off x="1200" y="237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4418" name="Line 34"/>
            <p:cNvSpPr>
              <a:spLocks noChangeShapeType="1"/>
            </p:cNvSpPr>
            <p:nvPr/>
          </p:nvSpPr>
          <p:spPr bwMode="auto">
            <a:xfrm flipV="1">
              <a:off x="1200" y="265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4419" name="Line 35"/>
            <p:cNvSpPr>
              <a:spLocks noChangeShapeType="1"/>
            </p:cNvSpPr>
            <p:nvPr/>
          </p:nvSpPr>
          <p:spPr bwMode="auto">
            <a:xfrm flipV="1">
              <a:off x="1200" y="293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4420" name="Line 36"/>
            <p:cNvSpPr>
              <a:spLocks noChangeShapeType="1"/>
            </p:cNvSpPr>
            <p:nvPr/>
          </p:nvSpPr>
          <p:spPr bwMode="auto">
            <a:xfrm flipV="1">
              <a:off x="1200" y="321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4421" name="Line 37"/>
            <p:cNvSpPr>
              <a:spLocks noChangeShapeType="1"/>
            </p:cNvSpPr>
            <p:nvPr/>
          </p:nvSpPr>
          <p:spPr bwMode="auto">
            <a:xfrm flipV="1">
              <a:off x="1200" y="349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4422" name="Group 38"/>
          <p:cNvGrpSpPr>
            <a:grpSpLocks/>
          </p:cNvGrpSpPr>
          <p:nvPr/>
        </p:nvGrpSpPr>
        <p:grpSpPr bwMode="auto">
          <a:xfrm>
            <a:off x="2398713" y="5668963"/>
            <a:ext cx="4294187" cy="146050"/>
            <a:chOff x="1447" y="3659"/>
            <a:chExt cx="2705" cy="92"/>
          </a:xfrm>
        </p:grpSpPr>
        <p:grpSp>
          <p:nvGrpSpPr>
            <p:cNvPr id="144423" name="Group 39"/>
            <p:cNvGrpSpPr>
              <a:grpSpLocks/>
            </p:cNvGrpSpPr>
            <p:nvPr/>
          </p:nvGrpSpPr>
          <p:grpSpPr bwMode="auto">
            <a:xfrm>
              <a:off x="1447" y="3663"/>
              <a:ext cx="2096" cy="88"/>
              <a:chOff x="1447" y="3663"/>
              <a:chExt cx="2096" cy="88"/>
            </a:xfrm>
          </p:grpSpPr>
          <p:sp>
            <p:nvSpPr>
              <p:cNvPr id="144424" name="Line 40"/>
              <p:cNvSpPr>
                <a:spLocks noChangeShapeType="1"/>
              </p:cNvSpPr>
              <p:nvPr/>
            </p:nvSpPr>
            <p:spPr bwMode="auto">
              <a:xfrm rot="5400000" flipV="1">
                <a:off x="3499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425" name="Line 41"/>
              <p:cNvSpPr>
                <a:spLocks noChangeShapeType="1"/>
              </p:cNvSpPr>
              <p:nvPr/>
            </p:nvSpPr>
            <p:spPr bwMode="auto">
              <a:xfrm rot="5400000" flipV="1">
                <a:off x="3200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426" name="Line 42"/>
              <p:cNvSpPr>
                <a:spLocks noChangeShapeType="1"/>
              </p:cNvSpPr>
              <p:nvPr/>
            </p:nvSpPr>
            <p:spPr bwMode="auto">
              <a:xfrm rot="5400000" flipV="1">
                <a:off x="2900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427" name="Line 43"/>
              <p:cNvSpPr>
                <a:spLocks noChangeShapeType="1"/>
              </p:cNvSpPr>
              <p:nvPr/>
            </p:nvSpPr>
            <p:spPr bwMode="auto">
              <a:xfrm rot="5400000" flipV="1">
                <a:off x="2601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428" name="Line 44"/>
              <p:cNvSpPr>
                <a:spLocks noChangeShapeType="1"/>
              </p:cNvSpPr>
              <p:nvPr/>
            </p:nvSpPr>
            <p:spPr bwMode="auto">
              <a:xfrm rot="5400000" flipV="1">
                <a:off x="2301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429" name="Line 45"/>
              <p:cNvSpPr>
                <a:spLocks noChangeShapeType="1"/>
              </p:cNvSpPr>
              <p:nvPr/>
            </p:nvSpPr>
            <p:spPr bwMode="auto">
              <a:xfrm rot="5400000" flipV="1">
                <a:off x="2002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430" name="Line 46"/>
              <p:cNvSpPr>
                <a:spLocks noChangeShapeType="1"/>
              </p:cNvSpPr>
              <p:nvPr/>
            </p:nvSpPr>
            <p:spPr bwMode="auto">
              <a:xfrm rot="5400000" flipV="1">
                <a:off x="1702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431" name="Line 47"/>
              <p:cNvSpPr>
                <a:spLocks noChangeShapeType="1"/>
              </p:cNvSpPr>
              <p:nvPr/>
            </p:nvSpPr>
            <p:spPr bwMode="auto">
              <a:xfrm rot="5400000" flipV="1">
                <a:off x="1403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4432" name="Line 48"/>
            <p:cNvSpPr>
              <a:spLocks noChangeShapeType="1"/>
            </p:cNvSpPr>
            <p:nvPr/>
          </p:nvSpPr>
          <p:spPr bwMode="auto">
            <a:xfrm rot="5400000" flipV="1">
              <a:off x="3800" y="3703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4433" name="Line 49"/>
            <p:cNvSpPr>
              <a:spLocks noChangeShapeType="1"/>
            </p:cNvSpPr>
            <p:nvPr/>
          </p:nvSpPr>
          <p:spPr bwMode="auto">
            <a:xfrm rot="5400000" flipV="1">
              <a:off x="4108" y="3703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44463"/>
            <a:ext cx="8081963" cy="814387"/>
          </a:xfrm>
        </p:spPr>
        <p:txBody>
          <a:bodyPr/>
          <a:lstStyle/>
          <a:p>
            <a:r>
              <a:rPr lang="en-US"/>
              <a:t>Summary of the Graphical Solution Procedure</a:t>
            </a:r>
            <a:br>
              <a:rPr lang="en-US"/>
            </a:br>
            <a:r>
              <a:rPr lang="en-US"/>
              <a:t>for Maximization Problems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20775"/>
            <a:ext cx="7624762" cy="39179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Prepare a graph of the feasible solutions for each of the constraints.</a:t>
            </a:r>
          </a:p>
          <a:p>
            <a:pPr>
              <a:lnSpc>
                <a:spcPct val="90000"/>
              </a:lnSpc>
            </a:pPr>
            <a:r>
              <a:rPr lang="en-US"/>
              <a:t>Determine the feasible region that satisfies all the constraints simultaneously.</a:t>
            </a:r>
          </a:p>
          <a:p>
            <a:pPr>
              <a:lnSpc>
                <a:spcPct val="90000"/>
              </a:lnSpc>
            </a:pPr>
            <a:r>
              <a:rPr lang="en-US"/>
              <a:t>Draw an objective function line.</a:t>
            </a:r>
          </a:p>
          <a:p>
            <a:pPr>
              <a:lnSpc>
                <a:spcPct val="90000"/>
              </a:lnSpc>
            </a:pPr>
            <a:r>
              <a:rPr lang="en-US"/>
              <a:t>Move parallel objective function lines toward </a:t>
            </a:r>
            <a:r>
              <a:rPr lang="en-US" u="sng"/>
              <a:t>larger</a:t>
            </a:r>
            <a:r>
              <a:rPr lang="en-US"/>
              <a:t> objective function values without entirely leaving the feasible region.</a:t>
            </a:r>
          </a:p>
          <a:p>
            <a:pPr>
              <a:lnSpc>
                <a:spcPct val="90000"/>
              </a:lnSpc>
            </a:pPr>
            <a:r>
              <a:rPr lang="en-US"/>
              <a:t>Any feasible solution on the objective function line with the </a:t>
            </a:r>
            <a:r>
              <a:rPr lang="en-US" u="sng"/>
              <a:t>largest</a:t>
            </a:r>
            <a:r>
              <a:rPr lang="en-US"/>
              <a:t> value is an optimal solution.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Slack and Surplus Variables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7886700" cy="41640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linear program in which all the variables are non-negative and all the constraints are equalities is said to be in </a:t>
            </a:r>
            <a:r>
              <a:rPr lang="en-US" u="sng"/>
              <a:t>standard form</a:t>
            </a:r>
            <a:r>
              <a:rPr lang="en-US"/>
              <a:t>.  </a:t>
            </a:r>
          </a:p>
          <a:p>
            <a:pPr>
              <a:lnSpc>
                <a:spcPct val="90000"/>
              </a:lnSpc>
            </a:pPr>
            <a:r>
              <a:rPr lang="en-US"/>
              <a:t>Standard form is attained by adding </a:t>
            </a:r>
            <a:r>
              <a:rPr lang="en-US" u="sng"/>
              <a:t>slack variables</a:t>
            </a:r>
            <a:r>
              <a:rPr lang="en-US"/>
              <a:t> to "less than or equal to" constraints, and by subtracting </a:t>
            </a:r>
            <a:r>
              <a:rPr lang="en-US" u="sng"/>
              <a:t>surplus variables</a:t>
            </a:r>
            <a:r>
              <a:rPr lang="en-US"/>
              <a:t> from "greater than or equal to" constraints.  </a:t>
            </a:r>
          </a:p>
          <a:p>
            <a:pPr>
              <a:lnSpc>
                <a:spcPct val="90000"/>
              </a:lnSpc>
            </a:pPr>
            <a:r>
              <a:rPr lang="en-US"/>
              <a:t>Slack and surplus variables represent the difference between the left and right sides of the constraints.</a:t>
            </a:r>
          </a:p>
          <a:p>
            <a:pPr>
              <a:lnSpc>
                <a:spcPct val="90000"/>
              </a:lnSpc>
            </a:pPr>
            <a:r>
              <a:rPr lang="en-US"/>
              <a:t>Slack and surplus variables have objective function coefficients equal to 0.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1847850" y="1733550"/>
            <a:ext cx="5543550" cy="28956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11363" y="1905000"/>
            <a:ext cx="5300662" cy="259715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/>
              <a:t>Max     5</a:t>
            </a:r>
            <a:r>
              <a:rPr lang="en-US" i="1"/>
              <a:t>x</a:t>
            </a:r>
            <a:r>
              <a:rPr lang="en-US" baseline="-25000"/>
              <a:t>1</a:t>
            </a:r>
            <a:r>
              <a:rPr lang="en-US"/>
              <a:t> + 7</a:t>
            </a:r>
            <a:r>
              <a:rPr lang="en-US" i="1"/>
              <a:t>x</a:t>
            </a:r>
            <a:r>
              <a:rPr lang="en-US" baseline="-25000"/>
              <a:t>2 </a:t>
            </a:r>
            <a:r>
              <a:rPr lang="en-US"/>
              <a:t>+ 0</a:t>
            </a:r>
            <a:r>
              <a:rPr lang="en-US" i="1"/>
              <a:t>s</a:t>
            </a:r>
            <a:r>
              <a:rPr lang="en-US" baseline="-25000"/>
              <a:t>1 </a:t>
            </a:r>
            <a:r>
              <a:rPr lang="en-US"/>
              <a:t>+ 0</a:t>
            </a:r>
            <a:r>
              <a:rPr lang="en-US" i="1"/>
              <a:t>s</a:t>
            </a:r>
            <a:r>
              <a:rPr lang="en-US" baseline="-25000"/>
              <a:t>2 </a:t>
            </a:r>
            <a:r>
              <a:rPr lang="en-US"/>
              <a:t>+ 0</a:t>
            </a:r>
            <a:r>
              <a:rPr lang="en-US" i="1"/>
              <a:t>s</a:t>
            </a:r>
            <a:r>
              <a:rPr lang="en-US" baseline="-25000"/>
              <a:t>3</a:t>
            </a:r>
            <a:endParaRPr lang="en-US"/>
          </a:p>
          <a:p>
            <a:pPr marL="0" indent="0">
              <a:buFont typeface="Monotype Sorts" pitchFamily="2" charset="2"/>
              <a:buNone/>
            </a:pPr>
            <a:endParaRPr lang="en-US" sz="1000"/>
          </a:p>
          <a:p>
            <a:pPr marL="0" indent="0">
              <a:buFont typeface="Monotype Sorts" pitchFamily="2" charset="2"/>
              <a:buNone/>
            </a:pPr>
            <a:r>
              <a:rPr lang="en-US"/>
              <a:t>s.t.          </a:t>
            </a:r>
            <a:r>
              <a:rPr lang="en-US" i="1"/>
              <a:t>x</a:t>
            </a:r>
            <a:r>
              <a:rPr lang="en-US" baseline="-25000"/>
              <a:t>1</a:t>
            </a:r>
            <a:r>
              <a:rPr lang="en-US"/>
              <a:t>           +  </a:t>
            </a:r>
            <a:r>
              <a:rPr lang="en-US" i="1"/>
              <a:t>s</a:t>
            </a:r>
            <a:r>
              <a:rPr lang="en-US" baseline="-25000"/>
              <a:t>1</a:t>
            </a:r>
            <a:r>
              <a:rPr lang="en-US"/>
              <a:t> 	         =    6</a:t>
            </a:r>
          </a:p>
          <a:p>
            <a:pPr marL="0" indent="0">
              <a:buFont typeface="Monotype Sorts" pitchFamily="2" charset="2"/>
              <a:buNone/>
            </a:pPr>
            <a:r>
              <a:rPr lang="en-US"/>
              <a:t>             2</a:t>
            </a:r>
            <a:r>
              <a:rPr lang="en-US" i="1"/>
              <a:t>x</a:t>
            </a:r>
            <a:r>
              <a:rPr lang="en-US" baseline="-25000"/>
              <a:t>1</a:t>
            </a:r>
            <a:r>
              <a:rPr lang="en-US"/>
              <a:t> + 3</a:t>
            </a:r>
            <a:r>
              <a:rPr lang="en-US" i="1"/>
              <a:t>x</a:t>
            </a:r>
            <a:r>
              <a:rPr lang="en-US" baseline="-25000"/>
              <a:t>2	   </a:t>
            </a:r>
            <a:r>
              <a:rPr lang="en-US"/>
              <a:t>+  </a:t>
            </a:r>
            <a:r>
              <a:rPr lang="en-US" i="1"/>
              <a:t>s</a:t>
            </a:r>
            <a:r>
              <a:rPr lang="en-US" baseline="-25000"/>
              <a:t>2</a:t>
            </a:r>
            <a:r>
              <a:rPr lang="en-US"/>
              <a:t> 	         =  19</a:t>
            </a:r>
          </a:p>
          <a:p>
            <a:pPr marL="0" indent="0">
              <a:buFont typeface="Monotype Sorts" pitchFamily="2" charset="2"/>
              <a:buNone/>
            </a:pPr>
            <a:r>
              <a:rPr lang="en-US"/>
              <a:t>               </a:t>
            </a:r>
            <a:r>
              <a:rPr lang="en-US" i="1"/>
              <a:t>x</a:t>
            </a:r>
            <a:r>
              <a:rPr lang="en-US" baseline="-25000"/>
              <a:t>1</a:t>
            </a:r>
            <a:r>
              <a:rPr lang="en-US"/>
              <a:t> +   </a:t>
            </a:r>
            <a:r>
              <a:rPr lang="en-US" i="1"/>
              <a:t>x</a:t>
            </a:r>
            <a:r>
              <a:rPr lang="en-US" baseline="-25000"/>
              <a:t>2	 	</a:t>
            </a:r>
            <a:r>
              <a:rPr lang="en-US"/>
              <a:t>+  </a:t>
            </a:r>
            <a:r>
              <a:rPr lang="en-US" i="1"/>
              <a:t>s</a:t>
            </a:r>
            <a:r>
              <a:rPr lang="en-US" baseline="-25000"/>
              <a:t>3 </a:t>
            </a:r>
            <a:r>
              <a:rPr lang="en-US"/>
              <a:t> =    8</a:t>
            </a:r>
          </a:p>
          <a:p>
            <a:pPr marL="0" indent="0">
              <a:buFont typeface="Monotype Sorts" pitchFamily="2" charset="2"/>
              <a:buNone/>
            </a:pPr>
            <a:endParaRPr lang="en-US" sz="1000"/>
          </a:p>
          <a:p>
            <a:pPr marL="0" indent="0">
              <a:buFont typeface="Monotype Sorts" pitchFamily="2" charset="2"/>
              <a:buNone/>
            </a:pPr>
            <a:r>
              <a:rPr lang="en-US"/>
              <a:t>                             </a:t>
            </a:r>
            <a:r>
              <a:rPr lang="en-US" i="1"/>
              <a:t>x</a:t>
            </a:r>
            <a:r>
              <a:rPr lang="en-US" baseline="-25000"/>
              <a:t>1</a:t>
            </a:r>
            <a:r>
              <a:rPr lang="en-US"/>
              <a:t>, </a:t>
            </a:r>
            <a:r>
              <a:rPr lang="en-US" i="1"/>
              <a:t>x</a:t>
            </a:r>
            <a:r>
              <a:rPr lang="en-US" baseline="-25000"/>
              <a:t>2 </a:t>
            </a:r>
            <a:r>
              <a:rPr lang="en-US"/>
              <a:t>, </a:t>
            </a:r>
            <a:r>
              <a:rPr lang="en-US" i="1"/>
              <a:t>s</a:t>
            </a:r>
            <a:r>
              <a:rPr lang="en-US" baseline="-25000"/>
              <a:t>1</a:t>
            </a:r>
            <a:r>
              <a:rPr lang="en-US"/>
              <a:t> , </a:t>
            </a:r>
            <a:r>
              <a:rPr lang="en-US" i="1"/>
              <a:t>s</a:t>
            </a:r>
            <a:r>
              <a:rPr lang="en-US" baseline="-25000"/>
              <a:t>2</a:t>
            </a:r>
            <a:r>
              <a:rPr lang="en-US"/>
              <a:t> , </a:t>
            </a:r>
            <a:r>
              <a:rPr lang="en-US" i="1"/>
              <a:t>s</a:t>
            </a:r>
            <a:r>
              <a:rPr lang="en-US" baseline="-25000"/>
              <a:t>3</a:t>
            </a:r>
            <a:r>
              <a:rPr lang="en-US"/>
              <a:t>  </a:t>
            </a:r>
            <a:r>
              <a:rPr lang="en-US" u="sng"/>
              <a:t>&gt;</a:t>
            </a:r>
            <a:r>
              <a:rPr lang="en-US"/>
              <a:t>  0</a:t>
            </a:r>
          </a:p>
        </p:txBody>
      </p:sp>
      <p:sp>
        <p:nvSpPr>
          <p:cNvPr id="146437" name="Rectangle 5"/>
          <p:cNvSpPr>
            <a:spLocks noChangeArrowheads="1"/>
          </p:cNvSpPr>
          <p:nvPr/>
        </p:nvSpPr>
        <p:spPr bwMode="auto">
          <a:xfrm>
            <a:off x="687388" y="1073150"/>
            <a:ext cx="5213350" cy="547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 1 in Standard Form</a:t>
            </a:r>
          </a:p>
        </p:txBody>
      </p:sp>
      <p:sp>
        <p:nvSpPr>
          <p:cNvPr id="146439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Slack Variables (for </a:t>
            </a:r>
            <a:r>
              <a:rPr lang="en-US" u="sng"/>
              <a:t>&lt;</a:t>
            </a:r>
            <a:r>
              <a:rPr lang="en-US"/>
              <a:t> constraints)</a:t>
            </a:r>
          </a:p>
        </p:txBody>
      </p:sp>
      <p:sp>
        <p:nvSpPr>
          <p:cNvPr id="146440" name="AutoShape 8"/>
          <p:cNvSpPr>
            <a:spLocks noChangeArrowheads="1"/>
          </p:cNvSpPr>
          <p:nvPr/>
        </p:nvSpPr>
        <p:spPr bwMode="auto">
          <a:xfrm>
            <a:off x="1179513" y="4064000"/>
            <a:ext cx="2825750" cy="9144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808080">
                  <a:gamma/>
                  <a:shade val="46275"/>
                  <a:invGamma/>
                </a:srgbClr>
              </a:gs>
              <a:gs pos="50000">
                <a:srgbClr val="808080"/>
              </a:gs>
              <a:gs pos="100000">
                <a:srgbClr val="808080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,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, and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are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lack variables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6" name="Rectangle 4"/>
          <p:cNvSpPr>
            <a:spLocks noChangeArrowheads="1"/>
          </p:cNvSpPr>
          <p:nvPr/>
        </p:nvSpPr>
        <p:spPr bwMode="auto">
          <a:xfrm>
            <a:off x="687388" y="1073150"/>
            <a:ext cx="3194050" cy="547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Optimal Solution</a:t>
            </a:r>
          </a:p>
        </p:txBody>
      </p:sp>
      <p:sp>
        <p:nvSpPr>
          <p:cNvPr id="243752" name="Rectangle 40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Slack Variables</a:t>
            </a:r>
          </a:p>
        </p:txBody>
      </p:sp>
      <p:sp>
        <p:nvSpPr>
          <p:cNvPr id="243753" name="Rectangle 41"/>
          <p:cNvSpPr>
            <a:spLocks noChangeArrowheads="1"/>
          </p:cNvSpPr>
          <p:nvPr/>
        </p:nvSpPr>
        <p:spPr bwMode="auto">
          <a:xfrm>
            <a:off x="6932613" y="5535613"/>
            <a:ext cx="434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243754" name="Line 42"/>
          <p:cNvSpPr>
            <a:spLocks noChangeShapeType="1"/>
          </p:cNvSpPr>
          <p:nvPr/>
        </p:nvSpPr>
        <p:spPr bwMode="auto">
          <a:xfrm>
            <a:off x="1917700" y="1911350"/>
            <a:ext cx="0" cy="387350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3755" name="Rectangle 43"/>
          <p:cNvSpPr>
            <a:spLocks noChangeArrowheads="1"/>
          </p:cNvSpPr>
          <p:nvPr/>
        </p:nvSpPr>
        <p:spPr bwMode="auto">
          <a:xfrm>
            <a:off x="1522413" y="1358900"/>
            <a:ext cx="587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243756" name="Freeform 44"/>
          <p:cNvSpPr>
            <a:spLocks/>
          </p:cNvSpPr>
          <p:nvPr/>
        </p:nvSpPr>
        <p:spPr bwMode="auto">
          <a:xfrm>
            <a:off x="1943100" y="2311400"/>
            <a:ext cx="3683000" cy="3479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96" y="2200"/>
              </a:cxn>
            </a:cxnLst>
            <a:rect l="0" t="0" r="r" b="b"/>
            <a:pathLst>
              <a:path w="2296" h="2200">
                <a:moveTo>
                  <a:pt x="0" y="0"/>
                </a:moveTo>
                <a:lnTo>
                  <a:pt x="2296" y="2200"/>
                </a:lnTo>
              </a:path>
            </a:pathLst>
          </a:cu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3757" name="Freeform 45"/>
          <p:cNvSpPr>
            <a:spLocks/>
          </p:cNvSpPr>
          <p:nvPr/>
        </p:nvSpPr>
        <p:spPr bwMode="auto">
          <a:xfrm>
            <a:off x="1924050" y="3035300"/>
            <a:ext cx="4413250" cy="2743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732" y="1736"/>
              </a:cxn>
            </a:cxnLst>
            <a:rect l="0" t="0" r="r" b="b"/>
            <a:pathLst>
              <a:path w="2732" h="1736">
                <a:moveTo>
                  <a:pt x="0" y="0"/>
                </a:moveTo>
                <a:lnTo>
                  <a:pt x="2732" y="1736"/>
                </a:lnTo>
              </a:path>
            </a:pathLst>
          </a:cu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3758" name="Freeform 46"/>
          <p:cNvSpPr>
            <a:spLocks/>
          </p:cNvSpPr>
          <p:nvPr/>
        </p:nvSpPr>
        <p:spPr bwMode="auto">
          <a:xfrm>
            <a:off x="1917700" y="3028950"/>
            <a:ext cx="2754313" cy="2755900"/>
          </a:xfrm>
          <a:custGeom>
            <a:avLst/>
            <a:gdLst/>
            <a:ahLst/>
            <a:cxnLst>
              <a:cxn ang="0">
                <a:pos x="0" y="20"/>
              </a:cxn>
              <a:cxn ang="0">
                <a:pos x="1452" y="907"/>
              </a:cxn>
              <a:cxn ang="0">
                <a:pos x="1735" y="1177"/>
              </a:cxn>
              <a:cxn ang="0">
                <a:pos x="1732" y="1732"/>
              </a:cxn>
              <a:cxn ang="0">
                <a:pos x="16" y="1736"/>
              </a:cxn>
              <a:cxn ang="0">
                <a:pos x="8" y="0"/>
              </a:cxn>
            </a:cxnLst>
            <a:rect l="0" t="0" r="r" b="b"/>
            <a:pathLst>
              <a:path w="1735" h="1736">
                <a:moveTo>
                  <a:pt x="0" y="20"/>
                </a:moveTo>
                <a:lnTo>
                  <a:pt x="1452" y="907"/>
                </a:lnTo>
                <a:lnTo>
                  <a:pt x="1735" y="1177"/>
                </a:lnTo>
                <a:lnTo>
                  <a:pt x="1732" y="1732"/>
                </a:lnTo>
                <a:lnTo>
                  <a:pt x="16" y="1736"/>
                </a:lnTo>
                <a:lnTo>
                  <a:pt x="8" y="0"/>
                </a:lnTo>
              </a:path>
            </a:pathLst>
          </a:custGeom>
          <a:solidFill>
            <a:srgbClr val="5F5F5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3759" name="Text Box 47"/>
          <p:cNvSpPr txBox="1">
            <a:spLocks noChangeArrowheads="1"/>
          </p:cNvSpPr>
          <p:nvPr/>
        </p:nvSpPr>
        <p:spPr bwMode="auto">
          <a:xfrm>
            <a:off x="1533525" y="2092325"/>
            <a:ext cx="311150" cy="348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243760" name="Text Box 48"/>
          <p:cNvSpPr txBox="1">
            <a:spLocks noChangeArrowheads="1"/>
          </p:cNvSpPr>
          <p:nvPr/>
        </p:nvSpPr>
        <p:spPr bwMode="auto">
          <a:xfrm>
            <a:off x="2124075" y="5864225"/>
            <a:ext cx="46926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2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3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4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5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6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7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8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9     10</a:t>
            </a:r>
          </a:p>
        </p:txBody>
      </p:sp>
      <p:sp>
        <p:nvSpPr>
          <p:cNvPr id="243761" name="Rectangle 49"/>
          <p:cNvSpPr>
            <a:spLocks noChangeArrowheads="1"/>
          </p:cNvSpPr>
          <p:nvPr/>
        </p:nvSpPr>
        <p:spPr bwMode="auto">
          <a:xfrm>
            <a:off x="5849938" y="3646488"/>
            <a:ext cx="1965325" cy="1093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Second</a:t>
            </a:r>
          </a:p>
          <a:p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Constraint:</a:t>
            </a:r>
          </a:p>
          <a:p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+ 3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= 19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3762" name="Line 50"/>
          <p:cNvSpPr>
            <a:spLocks noChangeShapeType="1"/>
          </p:cNvSpPr>
          <p:nvPr/>
        </p:nvSpPr>
        <p:spPr bwMode="auto">
          <a:xfrm flipH="1">
            <a:off x="2444750" y="2425700"/>
            <a:ext cx="279400" cy="31115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3763" name="Line 51"/>
          <p:cNvSpPr>
            <a:spLocks noChangeShapeType="1"/>
          </p:cNvSpPr>
          <p:nvPr/>
        </p:nvSpPr>
        <p:spPr bwMode="auto">
          <a:xfrm flipH="1">
            <a:off x="4705350" y="2578100"/>
            <a:ext cx="546100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3764" name="Line 52"/>
          <p:cNvSpPr>
            <a:spLocks noChangeShapeType="1"/>
          </p:cNvSpPr>
          <p:nvPr/>
        </p:nvSpPr>
        <p:spPr bwMode="auto">
          <a:xfrm flipH="1">
            <a:off x="5251450" y="4673600"/>
            <a:ext cx="584200" cy="34925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3765" name="Rectangle 53"/>
          <p:cNvSpPr>
            <a:spLocks noChangeArrowheads="1"/>
          </p:cNvSpPr>
          <p:nvPr/>
        </p:nvSpPr>
        <p:spPr bwMode="auto">
          <a:xfrm>
            <a:off x="2605088" y="1465263"/>
            <a:ext cx="1557337" cy="993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Third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Constraint:</a:t>
            </a:r>
          </a:p>
          <a:p>
            <a:pPr>
              <a:lnSpc>
                <a:spcPct val="90000"/>
              </a:lnSpc>
            </a:pP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=  8</a:t>
            </a:r>
          </a:p>
        </p:txBody>
      </p:sp>
      <p:sp>
        <p:nvSpPr>
          <p:cNvPr id="243766" name="Rectangle 54"/>
          <p:cNvSpPr>
            <a:spLocks noChangeArrowheads="1"/>
          </p:cNvSpPr>
          <p:nvPr/>
        </p:nvSpPr>
        <p:spPr bwMode="auto">
          <a:xfrm>
            <a:off x="5091113" y="1763713"/>
            <a:ext cx="1557337" cy="993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First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Constraint:</a:t>
            </a:r>
          </a:p>
          <a:p>
            <a:pPr>
              <a:lnSpc>
                <a:spcPct val="90000"/>
              </a:lnSpc>
            </a:pP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 6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243768" name="Group 56"/>
          <p:cNvGrpSpPr>
            <a:grpSpLocks/>
          </p:cNvGrpSpPr>
          <p:nvPr/>
        </p:nvGrpSpPr>
        <p:grpSpPr bwMode="auto">
          <a:xfrm>
            <a:off x="1841500" y="2273300"/>
            <a:ext cx="139700" cy="3111500"/>
            <a:chOff x="1200" y="1536"/>
            <a:chExt cx="88" cy="1960"/>
          </a:xfrm>
        </p:grpSpPr>
        <p:sp>
          <p:nvSpPr>
            <p:cNvPr id="243769" name="Line 57"/>
            <p:cNvSpPr>
              <a:spLocks noChangeShapeType="1"/>
            </p:cNvSpPr>
            <p:nvPr/>
          </p:nvSpPr>
          <p:spPr bwMode="auto">
            <a:xfrm flipV="1">
              <a:off x="1200" y="153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43770" name="Line 58"/>
            <p:cNvSpPr>
              <a:spLocks noChangeShapeType="1"/>
            </p:cNvSpPr>
            <p:nvPr/>
          </p:nvSpPr>
          <p:spPr bwMode="auto">
            <a:xfrm flipV="1">
              <a:off x="1200" y="181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43771" name="Line 59"/>
            <p:cNvSpPr>
              <a:spLocks noChangeShapeType="1"/>
            </p:cNvSpPr>
            <p:nvPr/>
          </p:nvSpPr>
          <p:spPr bwMode="auto">
            <a:xfrm flipV="1">
              <a:off x="1200" y="209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43772" name="Line 60"/>
            <p:cNvSpPr>
              <a:spLocks noChangeShapeType="1"/>
            </p:cNvSpPr>
            <p:nvPr/>
          </p:nvSpPr>
          <p:spPr bwMode="auto">
            <a:xfrm flipV="1">
              <a:off x="1200" y="237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43773" name="Line 61"/>
            <p:cNvSpPr>
              <a:spLocks noChangeShapeType="1"/>
            </p:cNvSpPr>
            <p:nvPr/>
          </p:nvSpPr>
          <p:spPr bwMode="auto">
            <a:xfrm flipV="1">
              <a:off x="1200" y="265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43774" name="Line 62"/>
            <p:cNvSpPr>
              <a:spLocks noChangeShapeType="1"/>
            </p:cNvSpPr>
            <p:nvPr/>
          </p:nvSpPr>
          <p:spPr bwMode="auto">
            <a:xfrm flipV="1">
              <a:off x="1200" y="293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43775" name="Line 63"/>
            <p:cNvSpPr>
              <a:spLocks noChangeShapeType="1"/>
            </p:cNvSpPr>
            <p:nvPr/>
          </p:nvSpPr>
          <p:spPr bwMode="auto">
            <a:xfrm flipV="1">
              <a:off x="1200" y="321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43776" name="Line 64"/>
            <p:cNvSpPr>
              <a:spLocks noChangeShapeType="1"/>
            </p:cNvSpPr>
            <p:nvPr/>
          </p:nvSpPr>
          <p:spPr bwMode="auto">
            <a:xfrm flipV="1">
              <a:off x="1200" y="349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3777" name="Line 65"/>
          <p:cNvSpPr>
            <a:spLocks noChangeShapeType="1"/>
          </p:cNvSpPr>
          <p:nvPr/>
        </p:nvSpPr>
        <p:spPr bwMode="auto">
          <a:xfrm>
            <a:off x="1911350" y="5778500"/>
            <a:ext cx="4864100" cy="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3778" name="Group 66"/>
          <p:cNvGrpSpPr>
            <a:grpSpLocks/>
          </p:cNvGrpSpPr>
          <p:nvPr/>
        </p:nvGrpSpPr>
        <p:grpSpPr bwMode="auto">
          <a:xfrm>
            <a:off x="2297113" y="5719763"/>
            <a:ext cx="4294187" cy="146050"/>
            <a:chOff x="1447" y="3659"/>
            <a:chExt cx="2705" cy="92"/>
          </a:xfrm>
        </p:grpSpPr>
        <p:grpSp>
          <p:nvGrpSpPr>
            <p:cNvPr id="243779" name="Group 67"/>
            <p:cNvGrpSpPr>
              <a:grpSpLocks/>
            </p:cNvGrpSpPr>
            <p:nvPr/>
          </p:nvGrpSpPr>
          <p:grpSpPr bwMode="auto">
            <a:xfrm>
              <a:off x="1447" y="3663"/>
              <a:ext cx="2096" cy="88"/>
              <a:chOff x="1447" y="3663"/>
              <a:chExt cx="2096" cy="88"/>
            </a:xfrm>
          </p:grpSpPr>
          <p:sp>
            <p:nvSpPr>
              <p:cNvPr id="243780" name="Line 68"/>
              <p:cNvSpPr>
                <a:spLocks noChangeShapeType="1"/>
              </p:cNvSpPr>
              <p:nvPr/>
            </p:nvSpPr>
            <p:spPr bwMode="auto">
              <a:xfrm rot="5400000" flipV="1">
                <a:off x="3499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3781" name="Line 69"/>
              <p:cNvSpPr>
                <a:spLocks noChangeShapeType="1"/>
              </p:cNvSpPr>
              <p:nvPr/>
            </p:nvSpPr>
            <p:spPr bwMode="auto">
              <a:xfrm rot="5400000" flipV="1">
                <a:off x="3200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3782" name="Line 70"/>
              <p:cNvSpPr>
                <a:spLocks noChangeShapeType="1"/>
              </p:cNvSpPr>
              <p:nvPr/>
            </p:nvSpPr>
            <p:spPr bwMode="auto">
              <a:xfrm rot="5400000" flipV="1">
                <a:off x="2900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3783" name="Line 71"/>
              <p:cNvSpPr>
                <a:spLocks noChangeShapeType="1"/>
              </p:cNvSpPr>
              <p:nvPr/>
            </p:nvSpPr>
            <p:spPr bwMode="auto">
              <a:xfrm rot="5400000" flipV="1">
                <a:off x="2601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3784" name="Line 72"/>
              <p:cNvSpPr>
                <a:spLocks noChangeShapeType="1"/>
              </p:cNvSpPr>
              <p:nvPr/>
            </p:nvSpPr>
            <p:spPr bwMode="auto">
              <a:xfrm rot="5400000" flipV="1">
                <a:off x="2301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3785" name="Line 73"/>
              <p:cNvSpPr>
                <a:spLocks noChangeShapeType="1"/>
              </p:cNvSpPr>
              <p:nvPr/>
            </p:nvSpPr>
            <p:spPr bwMode="auto">
              <a:xfrm rot="5400000" flipV="1">
                <a:off x="2002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3786" name="Line 74"/>
              <p:cNvSpPr>
                <a:spLocks noChangeShapeType="1"/>
              </p:cNvSpPr>
              <p:nvPr/>
            </p:nvSpPr>
            <p:spPr bwMode="auto">
              <a:xfrm rot="5400000" flipV="1">
                <a:off x="1702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3787" name="Line 75"/>
              <p:cNvSpPr>
                <a:spLocks noChangeShapeType="1"/>
              </p:cNvSpPr>
              <p:nvPr/>
            </p:nvSpPr>
            <p:spPr bwMode="auto">
              <a:xfrm rot="5400000" flipV="1">
                <a:off x="1403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3788" name="Line 76"/>
            <p:cNvSpPr>
              <a:spLocks noChangeShapeType="1"/>
            </p:cNvSpPr>
            <p:nvPr/>
          </p:nvSpPr>
          <p:spPr bwMode="auto">
            <a:xfrm rot="5400000" flipV="1">
              <a:off x="3800" y="3703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43789" name="Line 77"/>
            <p:cNvSpPr>
              <a:spLocks noChangeShapeType="1"/>
            </p:cNvSpPr>
            <p:nvPr/>
          </p:nvSpPr>
          <p:spPr bwMode="auto">
            <a:xfrm rot="5400000" flipV="1">
              <a:off x="4108" y="3703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3790" name="Line 78"/>
          <p:cNvSpPr>
            <a:spLocks noChangeShapeType="1"/>
          </p:cNvSpPr>
          <p:nvPr/>
        </p:nvSpPr>
        <p:spPr bwMode="auto">
          <a:xfrm flipV="1">
            <a:off x="4667250" y="1879600"/>
            <a:ext cx="0" cy="388620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3792" name="Oval 80"/>
          <p:cNvSpPr>
            <a:spLocks noChangeArrowheads="1"/>
          </p:cNvSpPr>
          <p:nvPr/>
        </p:nvSpPr>
        <p:spPr bwMode="auto">
          <a:xfrm>
            <a:off x="4171950" y="4425950"/>
            <a:ext cx="76200" cy="76200"/>
          </a:xfrm>
          <a:prstGeom prst="ellipse">
            <a:avLst/>
          </a:prstGeom>
          <a:solidFill>
            <a:srgbClr val="FFFFFF"/>
          </a:solidFill>
          <a:ln w="12700">
            <a:solidFill>
              <a:srgbClr val="FFFFFF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3793" name="Rectangle 81"/>
          <p:cNvSpPr>
            <a:spLocks noChangeArrowheads="1"/>
          </p:cNvSpPr>
          <p:nvPr/>
        </p:nvSpPr>
        <p:spPr bwMode="auto">
          <a:xfrm>
            <a:off x="2214563" y="4500563"/>
            <a:ext cx="1876425" cy="1093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Optimal</a:t>
            </a:r>
          </a:p>
          <a:p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Solution</a:t>
            </a:r>
          </a:p>
          <a:p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5, 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3)</a:t>
            </a:r>
          </a:p>
        </p:txBody>
      </p:sp>
      <p:sp>
        <p:nvSpPr>
          <p:cNvPr id="243794" name="Line 82"/>
          <p:cNvSpPr>
            <a:spLocks noChangeShapeType="1"/>
          </p:cNvSpPr>
          <p:nvPr/>
        </p:nvSpPr>
        <p:spPr bwMode="auto">
          <a:xfrm flipV="1">
            <a:off x="3727450" y="4514850"/>
            <a:ext cx="419100" cy="14605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3796" name="AutoShape 84"/>
          <p:cNvSpPr>
            <a:spLocks noChangeArrowheads="1"/>
          </p:cNvSpPr>
          <p:nvPr/>
        </p:nvSpPr>
        <p:spPr bwMode="auto">
          <a:xfrm>
            <a:off x="5384800" y="2827338"/>
            <a:ext cx="1000125" cy="47783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99CC">
                  <a:gamma/>
                  <a:shade val="46275"/>
                  <a:invGamma/>
                </a:srgbClr>
              </a:gs>
              <a:gs pos="50000">
                <a:srgbClr val="0099CC"/>
              </a:gs>
              <a:gs pos="100000">
                <a:srgbClr val="0099CC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spAutoFit/>
          </a:bodyPr>
          <a:lstStyle/>
          <a:p>
            <a:r>
              <a:rPr lang="en-US" i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= 1</a:t>
            </a:r>
          </a:p>
        </p:txBody>
      </p:sp>
      <p:sp>
        <p:nvSpPr>
          <p:cNvPr id="243797" name="AutoShape 85"/>
          <p:cNvSpPr>
            <a:spLocks noChangeArrowheads="1"/>
          </p:cNvSpPr>
          <p:nvPr/>
        </p:nvSpPr>
        <p:spPr bwMode="auto">
          <a:xfrm>
            <a:off x="6350000" y="4846638"/>
            <a:ext cx="1000125" cy="47783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99CC">
                  <a:gamma/>
                  <a:shade val="46275"/>
                  <a:invGamma/>
                </a:srgbClr>
              </a:gs>
              <a:gs pos="50000">
                <a:srgbClr val="0099CC"/>
              </a:gs>
              <a:gs pos="100000">
                <a:srgbClr val="0099CC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spAutoFit/>
          </a:bodyPr>
          <a:lstStyle/>
          <a:p>
            <a:r>
              <a:rPr lang="en-US" i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= 0</a:t>
            </a:r>
          </a:p>
        </p:txBody>
      </p:sp>
      <p:sp>
        <p:nvSpPr>
          <p:cNvPr id="243798" name="AutoShape 86"/>
          <p:cNvSpPr>
            <a:spLocks noChangeArrowheads="1"/>
          </p:cNvSpPr>
          <p:nvPr/>
        </p:nvSpPr>
        <p:spPr bwMode="auto">
          <a:xfrm>
            <a:off x="2895600" y="2522538"/>
            <a:ext cx="1000125" cy="47783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99CC">
                  <a:gamma/>
                  <a:shade val="46275"/>
                  <a:invGamma/>
                </a:srgbClr>
              </a:gs>
              <a:gs pos="50000">
                <a:srgbClr val="0099CC"/>
              </a:gs>
              <a:gs pos="100000">
                <a:srgbClr val="0099CC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spAutoFit/>
          </a:bodyPr>
          <a:lstStyle/>
          <a:p>
            <a:r>
              <a:rPr lang="en-US" i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= 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90563" y="4763"/>
            <a:ext cx="7772400" cy="1100137"/>
          </a:xfrm>
          <a:noFill/>
          <a:ln/>
        </p:spPr>
        <p:txBody>
          <a:bodyPr/>
          <a:lstStyle/>
          <a:p>
            <a:r>
              <a:rPr lang="en-US" dirty="0"/>
              <a:t>Chapter </a:t>
            </a:r>
            <a:r>
              <a:rPr lang="en-US" dirty="0" smtClean="0"/>
              <a:t>7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Introduction to Linear Programming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365250"/>
            <a:ext cx="7524750" cy="340995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Linear Programming Problem</a:t>
            </a:r>
          </a:p>
          <a:p>
            <a:pPr>
              <a:lnSpc>
                <a:spcPct val="90000"/>
              </a:lnSpc>
            </a:pPr>
            <a:r>
              <a:rPr lang="en-US" dirty="0"/>
              <a:t>Problem Formulation</a:t>
            </a:r>
          </a:p>
          <a:p>
            <a:pPr>
              <a:lnSpc>
                <a:spcPct val="90000"/>
              </a:lnSpc>
            </a:pPr>
            <a:r>
              <a:rPr lang="en-US" dirty="0"/>
              <a:t>A Simple Maximization Problem</a:t>
            </a:r>
          </a:p>
          <a:p>
            <a:pPr>
              <a:lnSpc>
                <a:spcPct val="90000"/>
              </a:lnSpc>
            </a:pPr>
            <a:r>
              <a:rPr lang="en-US" dirty="0"/>
              <a:t>Graphical Solution Procedure</a:t>
            </a:r>
          </a:p>
          <a:p>
            <a:pPr>
              <a:lnSpc>
                <a:spcPct val="90000"/>
              </a:lnSpc>
            </a:pPr>
            <a:r>
              <a:rPr lang="en-US" dirty="0"/>
              <a:t>Extreme Points and the Optimal Solution</a:t>
            </a:r>
          </a:p>
          <a:p>
            <a:pPr>
              <a:lnSpc>
                <a:spcPct val="90000"/>
              </a:lnSpc>
            </a:pPr>
            <a:r>
              <a:rPr lang="en-US" dirty="0"/>
              <a:t>Computer Solutions</a:t>
            </a:r>
          </a:p>
          <a:p>
            <a:pPr>
              <a:lnSpc>
                <a:spcPct val="90000"/>
              </a:lnSpc>
            </a:pPr>
            <a:r>
              <a:rPr lang="en-US" dirty="0"/>
              <a:t>A Simple Minimization Problem</a:t>
            </a:r>
          </a:p>
          <a:p>
            <a:pPr>
              <a:lnSpc>
                <a:spcPct val="90000"/>
              </a:lnSpc>
            </a:pPr>
            <a:r>
              <a:rPr lang="en-US" dirty="0"/>
              <a:t>Special </a:t>
            </a:r>
            <a:r>
              <a:rPr lang="en-US" dirty="0" smtClean="0"/>
              <a:t>Cases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Extreme Points and the Optimal Solution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79500"/>
            <a:ext cx="7758112" cy="4643438"/>
          </a:xfrm>
        </p:spPr>
        <p:txBody>
          <a:bodyPr/>
          <a:lstStyle/>
          <a:p>
            <a:r>
              <a:rPr lang="en-US" dirty="0"/>
              <a:t>The corners or vertices of the feasible region are referred to as the </a:t>
            </a:r>
            <a:r>
              <a:rPr lang="en-US" u="sng" dirty="0"/>
              <a:t>extreme points</a:t>
            </a:r>
            <a:r>
              <a:rPr lang="en-US" dirty="0"/>
              <a:t>.</a:t>
            </a:r>
          </a:p>
          <a:p>
            <a:r>
              <a:rPr lang="en-US" dirty="0"/>
              <a:t>An optimal solution to an LP problem can be found at an extreme point of the feasible region.</a:t>
            </a:r>
          </a:p>
          <a:p>
            <a:r>
              <a:rPr lang="en-US" dirty="0"/>
              <a:t>When looking for the optimal solution, you do not have to evaluate all feasible solution points.</a:t>
            </a:r>
          </a:p>
          <a:p>
            <a:r>
              <a:rPr lang="en-US" dirty="0"/>
              <a:t>You have to consider only the extreme points of the feasible region.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1:  Extreme Points</a:t>
            </a:r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7008813" y="5357813"/>
            <a:ext cx="434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48486" name="Line 6"/>
          <p:cNvSpPr>
            <a:spLocks noChangeShapeType="1"/>
          </p:cNvSpPr>
          <p:nvPr/>
        </p:nvSpPr>
        <p:spPr bwMode="auto">
          <a:xfrm>
            <a:off x="2089150" y="5600700"/>
            <a:ext cx="4864100" cy="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89" name="Freeform 9"/>
          <p:cNvSpPr>
            <a:spLocks/>
          </p:cNvSpPr>
          <p:nvPr/>
        </p:nvSpPr>
        <p:spPr bwMode="auto">
          <a:xfrm>
            <a:off x="2019300" y="2857500"/>
            <a:ext cx="2832100" cy="2743200"/>
          </a:xfrm>
          <a:custGeom>
            <a:avLst/>
            <a:gdLst/>
            <a:ahLst/>
            <a:cxnLst>
              <a:cxn ang="0">
                <a:pos x="8" y="8"/>
              </a:cxn>
              <a:cxn ang="0">
                <a:pos x="1466" y="936"/>
              </a:cxn>
              <a:cxn ang="0">
                <a:pos x="1784" y="1232"/>
              </a:cxn>
              <a:cxn ang="0">
                <a:pos x="1784" y="1728"/>
              </a:cxn>
              <a:cxn ang="0">
                <a:pos x="0" y="1728"/>
              </a:cxn>
              <a:cxn ang="0">
                <a:pos x="8" y="0"/>
              </a:cxn>
            </a:cxnLst>
            <a:rect l="0" t="0" r="r" b="b"/>
            <a:pathLst>
              <a:path w="1784" h="1728">
                <a:moveTo>
                  <a:pt x="8" y="8"/>
                </a:moveTo>
                <a:lnTo>
                  <a:pt x="1466" y="936"/>
                </a:lnTo>
                <a:lnTo>
                  <a:pt x="1784" y="1232"/>
                </a:lnTo>
                <a:lnTo>
                  <a:pt x="1784" y="1728"/>
                </a:lnTo>
                <a:lnTo>
                  <a:pt x="0" y="1728"/>
                </a:lnTo>
                <a:lnTo>
                  <a:pt x="8" y="0"/>
                </a:lnTo>
              </a:path>
            </a:pathLst>
          </a:custGeom>
          <a:solidFill>
            <a:srgbClr val="5F5F5F"/>
          </a:solidFill>
          <a:ln w="1905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490" name="Text Box 10"/>
          <p:cNvSpPr txBox="1">
            <a:spLocks noChangeArrowheads="1"/>
          </p:cNvSpPr>
          <p:nvPr/>
        </p:nvSpPr>
        <p:spPr bwMode="auto">
          <a:xfrm>
            <a:off x="2805113" y="4333875"/>
            <a:ext cx="1181100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Feasible</a:t>
            </a:r>
          </a:p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Region</a:t>
            </a:r>
          </a:p>
        </p:txBody>
      </p:sp>
      <p:sp>
        <p:nvSpPr>
          <p:cNvPr id="148491" name="Oval 11"/>
          <p:cNvSpPr>
            <a:spLocks noChangeArrowheads="1"/>
          </p:cNvSpPr>
          <p:nvPr/>
        </p:nvSpPr>
        <p:spPr bwMode="auto">
          <a:xfrm>
            <a:off x="4330700" y="4324350"/>
            <a:ext cx="76200" cy="76200"/>
          </a:xfrm>
          <a:prstGeom prst="ellipse">
            <a:avLst/>
          </a:prstGeom>
          <a:solidFill>
            <a:srgbClr val="FFFFFF"/>
          </a:soli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92" name="Oval 12"/>
          <p:cNvSpPr>
            <a:spLocks noChangeArrowheads="1"/>
          </p:cNvSpPr>
          <p:nvPr/>
        </p:nvSpPr>
        <p:spPr bwMode="auto">
          <a:xfrm>
            <a:off x="4813300" y="4775200"/>
            <a:ext cx="76200" cy="76200"/>
          </a:xfrm>
          <a:prstGeom prst="ellipse">
            <a:avLst/>
          </a:prstGeom>
          <a:solidFill>
            <a:srgbClr val="FFFFFF"/>
          </a:soli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96" name="Oval 16"/>
          <p:cNvSpPr>
            <a:spLocks noChangeArrowheads="1"/>
          </p:cNvSpPr>
          <p:nvPr/>
        </p:nvSpPr>
        <p:spPr bwMode="auto">
          <a:xfrm>
            <a:off x="2139950" y="5143500"/>
            <a:ext cx="361950" cy="361950"/>
          </a:xfrm>
          <a:prstGeom prst="ellips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1</a:t>
            </a:r>
            <a:endParaRPr lang="en-US">
              <a:effectLst/>
              <a:latin typeface="Arial Narrow" pitchFamily="34" charset="0"/>
            </a:endParaRPr>
          </a:p>
        </p:txBody>
      </p:sp>
      <p:sp>
        <p:nvSpPr>
          <p:cNvPr id="148497" name="Oval 17"/>
          <p:cNvSpPr>
            <a:spLocks noChangeArrowheads="1"/>
          </p:cNvSpPr>
          <p:nvPr/>
        </p:nvSpPr>
        <p:spPr bwMode="auto">
          <a:xfrm>
            <a:off x="4965700" y="5130800"/>
            <a:ext cx="361950" cy="361950"/>
          </a:xfrm>
          <a:prstGeom prst="ellips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2</a:t>
            </a:r>
            <a:endParaRPr lang="en-US">
              <a:effectLst/>
              <a:latin typeface="Arial Narrow" pitchFamily="34" charset="0"/>
            </a:endParaRPr>
          </a:p>
        </p:txBody>
      </p:sp>
      <p:sp>
        <p:nvSpPr>
          <p:cNvPr id="148498" name="Oval 18"/>
          <p:cNvSpPr>
            <a:spLocks noChangeArrowheads="1"/>
          </p:cNvSpPr>
          <p:nvPr/>
        </p:nvSpPr>
        <p:spPr bwMode="auto">
          <a:xfrm>
            <a:off x="4965700" y="4476750"/>
            <a:ext cx="361950" cy="361950"/>
          </a:xfrm>
          <a:prstGeom prst="ellips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3</a:t>
            </a:r>
            <a:endParaRPr lang="en-US">
              <a:effectLst/>
              <a:latin typeface="Arial Narrow" pitchFamily="34" charset="0"/>
            </a:endParaRPr>
          </a:p>
        </p:txBody>
      </p:sp>
      <p:sp>
        <p:nvSpPr>
          <p:cNvPr id="148499" name="Oval 19"/>
          <p:cNvSpPr>
            <a:spLocks noChangeArrowheads="1"/>
          </p:cNvSpPr>
          <p:nvPr/>
        </p:nvSpPr>
        <p:spPr bwMode="auto">
          <a:xfrm>
            <a:off x="4419600" y="3943350"/>
            <a:ext cx="361950" cy="361950"/>
          </a:xfrm>
          <a:prstGeom prst="ellips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4</a:t>
            </a:r>
            <a:endParaRPr lang="en-US">
              <a:effectLst/>
              <a:latin typeface="Arial Narrow" pitchFamily="34" charset="0"/>
            </a:endParaRPr>
          </a:p>
        </p:txBody>
      </p:sp>
      <p:sp>
        <p:nvSpPr>
          <p:cNvPr id="148500" name="Oval 20"/>
          <p:cNvSpPr>
            <a:spLocks noChangeArrowheads="1"/>
          </p:cNvSpPr>
          <p:nvPr/>
        </p:nvSpPr>
        <p:spPr bwMode="auto">
          <a:xfrm>
            <a:off x="2127250" y="2540000"/>
            <a:ext cx="361950" cy="361950"/>
          </a:xfrm>
          <a:prstGeom prst="ellips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5</a:t>
            </a:r>
            <a:endParaRPr lang="en-US">
              <a:effectLst/>
              <a:latin typeface="Arial Narrow" pitchFamily="34" charset="0"/>
            </a:endParaRPr>
          </a:p>
        </p:txBody>
      </p:sp>
      <p:sp>
        <p:nvSpPr>
          <p:cNvPr id="148501" name="Rectangle 21"/>
          <p:cNvSpPr>
            <a:spLocks noChangeArrowheads="1"/>
          </p:cNvSpPr>
          <p:nvPr/>
        </p:nvSpPr>
        <p:spPr bwMode="auto">
          <a:xfrm>
            <a:off x="1662113" y="1133475"/>
            <a:ext cx="587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148503" name="Text Box 23"/>
          <p:cNvSpPr txBox="1">
            <a:spLocks noChangeArrowheads="1"/>
          </p:cNvSpPr>
          <p:nvPr/>
        </p:nvSpPr>
        <p:spPr bwMode="auto">
          <a:xfrm>
            <a:off x="1622425" y="1965325"/>
            <a:ext cx="311150" cy="348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48504" name="Text Box 24"/>
          <p:cNvSpPr txBox="1">
            <a:spLocks noChangeArrowheads="1"/>
          </p:cNvSpPr>
          <p:nvPr/>
        </p:nvSpPr>
        <p:spPr bwMode="auto">
          <a:xfrm>
            <a:off x="2289175" y="5711825"/>
            <a:ext cx="46926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2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3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4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5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6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7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8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9     10</a:t>
            </a:r>
          </a:p>
        </p:txBody>
      </p:sp>
      <p:grpSp>
        <p:nvGrpSpPr>
          <p:cNvPr id="148514" name="Group 34"/>
          <p:cNvGrpSpPr>
            <a:grpSpLocks/>
          </p:cNvGrpSpPr>
          <p:nvPr/>
        </p:nvGrpSpPr>
        <p:grpSpPr bwMode="auto">
          <a:xfrm>
            <a:off x="2462213" y="5541963"/>
            <a:ext cx="4294187" cy="146050"/>
            <a:chOff x="1447" y="3659"/>
            <a:chExt cx="2705" cy="92"/>
          </a:xfrm>
        </p:grpSpPr>
        <p:grpSp>
          <p:nvGrpSpPr>
            <p:cNvPr id="148515" name="Group 35"/>
            <p:cNvGrpSpPr>
              <a:grpSpLocks/>
            </p:cNvGrpSpPr>
            <p:nvPr/>
          </p:nvGrpSpPr>
          <p:grpSpPr bwMode="auto">
            <a:xfrm>
              <a:off x="1447" y="3663"/>
              <a:ext cx="2096" cy="88"/>
              <a:chOff x="1447" y="3663"/>
              <a:chExt cx="2096" cy="88"/>
            </a:xfrm>
          </p:grpSpPr>
          <p:sp>
            <p:nvSpPr>
              <p:cNvPr id="148516" name="Line 36"/>
              <p:cNvSpPr>
                <a:spLocks noChangeShapeType="1"/>
              </p:cNvSpPr>
              <p:nvPr/>
            </p:nvSpPr>
            <p:spPr bwMode="auto">
              <a:xfrm rot="5400000" flipV="1">
                <a:off x="3499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517" name="Line 37"/>
              <p:cNvSpPr>
                <a:spLocks noChangeShapeType="1"/>
              </p:cNvSpPr>
              <p:nvPr/>
            </p:nvSpPr>
            <p:spPr bwMode="auto">
              <a:xfrm rot="5400000" flipV="1">
                <a:off x="3200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518" name="Line 38"/>
              <p:cNvSpPr>
                <a:spLocks noChangeShapeType="1"/>
              </p:cNvSpPr>
              <p:nvPr/>
            </p:nvSpPr>
            <p:spPr bwMode="auto">
              <a:xfrm rot="5400000" flipV="1">
                <a:off x="2900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519" name="Line 39"/>
              <p:cNvSpPr>
                <a:spLocks noChangeShapeType="1"/>
              </p:cNvSpPr>
              <p:nvPr/>
            </p:nvSpPr>
            <p:spPr bwMode="auto">
              <a:xfrm rot="5400000" flipV="1">
                <a:off x="2601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520" name="Line 40"/>
              <p:cNvSpPr>
                <a:spLocks noChangeShapeType="1"/>
              </p:cNvSpPr>
              <p:nvPr/>
            </p:nvSpPr>
            <p:spPr bwMode="auto">
              <a:xfrm rot="5400000" flipV="1">
                <a:off x="2301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521" name="Line 41"/>
              <p:cNvSpPr>
                <a:spLocks noChangeShapeType="1"/>
              </p:cNvSpPr>
              <p:nvPr/>
            </p:nvSpPr>
            <p:spPr bwMode="auto">
              <a:xfrm rot="5400000" flipV="1">
                <a:off x="2002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522" name="Line 42"/>
              <p:cNvSpPr>
                <a:spLocks noChangeShapeType="1"/>
              </p:cNvSpPr>
              <p:nvPr/>
            </p:nvSpPr>
            <p:spPr bwMode="auto">
              <a:xfrm rot="5400000" flipV="1">
                <a:off x="1702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523" name="Line 43"/>
              <p:cNvSpPr>
                <a:spLocks noChangeShapeType="1"/>
              </p:cNvSpPr>
              <p:nvPr/>
            </p:nvSpPr>
            <p:spPr bwMode="auto">
              <a:xfrm rot="5400000" flipV="1">
                <a:off x="1403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8524" name="Line 44"/>
            <p:cNvSpPr>
              <a:spLocks noChangeShapeType="1"/>
            </p:cNvSpPr>
            <p:nvPr/>
          </p:nvSpPr>
          <p:spPr bwMode="auto">
            <a:xfrm rot="5400000" flipV="1">
              <a:off x="3800" y="3703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8525" name="Line 45"/>
            <p:cNvSpPr>
              <a:spLocks noChangeShapeType="1"/>
            </p:cNvSpPr>
            <p:nvPr/>
          </p:nvSpPr>
          <p:spPr bwMode="auto">
            <a:xfrm rot="5400000" flipV="1">
              <a:off x="4108" y="3703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8494" name="Oval 14"/>
          <p:cNvSpPr>
            <a:spLocks noChangeArrowheads="1"/>
          </p:cNvSpPr>
          <p:nvPr/>
        </p:nvSpPr>
        <p:spPr bwMode="auto">
          <a:xfrm>
            <a:off x="4800600" y="5556250"/>
            <a:ext cx="76200" cy="76200"/>
          </a:xfrm>
          <a:prstGeom prst="ellipse">
            <a:avLst/>
          </a:prstGeom>
          <a:solidFill>
            <a:srgbClr val="FFFFFF"/>
          </a:soli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87" name="Line 7"/>
          <p:cNvSpPr>
            <a:spLocks noChangeShapeType="1"/>
          </p:cNvSpPr>
          <p:nvPr/>
        </p:nvSpPr>
        <p:spPr bwMode="auto">
          <a:xfrm>
            <a:off x="2019300" y="1720850"/>
            <a:ext cx="0" cy="387350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93" name="Oval 13"/>
          <p:cNvSpPr>
            <a:spLocks noChangeArrowheads="1"/>
          </p:cNvSpPr>
          <p:nvPr/>
        </p:nvSpPr>
        <p:spPr bwMode="auto">
          <a:xfrm>
            <a:off x="1981200" y="2844800"/>
            <a:ext cx="76200" cy="76200"/>
          </a:xfrm>
          <a:prstGeom prst="ellipse">
            <a:avLst/>
          </a:prstGeom>
          <a:solidFill>
            <a:srgbClr val="FFFFFF"/>
          </a:soli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95" name="Oval 15"/>
          <p:cNvSpPr>
            <a:spLocks noChangeArrowheads="1"/>
          </p:cNvSpPr>
          <p:nvPr/>
        </p:nvSpPr>
        <p:spPr bwMode="auto">
          <a:xfrm>
            <a:off x="1981200" y="5556250"/>
            <a:ext cx="76200" cy="76200"/>
          </a:xfrm>
          <a:prstGeom prst="ellipse">
            <a:avLst/>
          </a:prstGeom>
          <a:solidFill>
            <a:srgbClr val="FFFFFF"/>
          </a:solidFill>
          <a:ln w="127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8505" name="Group 25"/>
          <p:cNvGrpSpPr>
            <a:grpSpLocks/>
          </p:cNvGrpSpPr>
          <p:nvPr/>
        </p:nvGrpSpPr>
        <p:grpSpPr bwMode="auto">
          <a:xfrm>
            <a:off x="1943100" y="2146300"/>
            <a:ext cx="139700" cy="3111500"/>
            <a:chOff x="1200" y="1536"/>
            <a:chExt cx="88" cy="1960"/>
          </a:xfrm>
        </p:grpSpPr>
        <p:sp>
          <p:nvSpPr>
            <p:cNvPr id="148506" name="Line 26"/>
            <p:cNvSpPr>
              <a:spLocks noChangeShapeType="1"/>
            </p:cNvSpPr>
            <p:nvPr/>
          </p:nvSpPr>
          <p:spPr bwMode="auto">
            <a:xfrm flipV="1">
              <a:off x="1200" y="153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8507" name="Line 27"/>
            <p:cNvSpPr>
              <a:spLocks noChangeShapeType="1"/>
            </p:cNvSpPr>
            <p:nvPr/>
          </p:nvSpPr>
          <p:spPr bwMode="auto">
            <a:xfrm flipV="1">
              <a:off x="1200" y="181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8508" name="Line 28"/>
            <p:cNvSpPr>
              <a:spLocks noChangeShapeType="1"/>
            </p:cNvSpPr>
            <p:nvPr/>
          </p:nvSpPr>
          <p:spPr bwMode="auto">
            <a:xfrm flipV="1">
              <a:off x="1200" y="209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8509" name="Line 29"/>
            <p:cNvSpPr>
              <a:spLocks noChangeShapeType="1"/>
            </p:cNvSpPr>
            <p:nvPr/>
          </p:nvSpPr>
          <p:spPr bwMode="auto">
            <a:xfrm flipV="1">
              <a:off x="1200" y="237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8510" name="Line 30"/>
            <p:cNvSpPr>
              <a:spLocks noChangeShapeType="1"/>
            </p:cNvSpPr>
            <p:nvPr/>
          </p:nvSpPr>
          <p:spPr bwMode="auto">
            <a:xfrm flipV="1">
              <a:off x="1200" y="265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8511" name="Line 31"/>
            <p:cNvSpPr>
              <a:spLocks noChangeShapeType="1"/>
            </p:cNvSpPr>
            <p:nvPr/>
          </p:nvSpPr>
          <p:spPr bwMode="auto">
            <a:xfrm flipV="1">
              <a:off x="1200" y="293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8512" name="Line 32"/>
            <p:cNvSpPr>
              <a:spLocks noChangeShapeType="1"/>
            </p:cNvSpPr>
            <p:nvPr/>
          </p:nvSpPr>
          <p:spPr bwMode="auto">
            <a:xfrm flipV="1">
              <a:off x="1200" y="321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48513" name="Line 33"/>
            <p:cNvSpPr>
              <a:spLocks noChangeShapeType="1"/>
            </p:cNvSpPr>
            <p:nvPr/>
          </p:nvSpPr>
          <p:spPr bwMode="auto">
            <a:xfrm flipV="1">
              <a:off x="1200" y="349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8526" name="Text Box 46"/>
          <p:cNvSpPr txBox="1">
            <a:spLocks noChangeArrowheads="1"/>
          </p:cNvSpPr>
          <p:nvPr/>
        </p:nvSpPr>
        <p:spPr bwMode="auto">
          <a:xfrm>
            <a:off x="2505075" y="2511425"/>
            <a:ext cx="1217613" cy="427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(0, 6 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1/3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sp>
        <p:nvSpPr>
          <p:cNvPr id="148527" name="Text Box 47"/>
          <p:cNvSpPr txBox="1">
            <a:spLocks noChangeArrowheads="1"/>
          </p:cNvSpPr>
          <p:nvPr/>
        </p:nvSpPr>
        <p:spPr bwMode="auto">
          <a:xfrm>
            <a:off x="4813300" y="3898900"/>
            <a:ext cx="790575" cy="427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(5, 3)</a:t>
            </a:r>
          </a:p>
        </p:txBody>
      </p:sp>
      <p:sp>
        <p:nvSpPr>
          <p:cNvPr id="148528" name="AutoShape 48"/>
          <p:cNvSpPr>
            <a:spLocks noChangeArrowheads="1"/>
          </p:cNvSpPr>
          <p:nvPr/>
        </p:nvSpPr>
        <p:spPr bwMode="auto">
          <a:xfrm>
            <a:off x="2508250" y="5099050"/>
            <a:ext cx="828675" cy="465138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(0, 0)</a:t>
            </a:r>
          </a:p>
        </p:txBody>
      </p:sp>
      <p:sp>
        <p:nvSpPr>
          <p:cNvPr id="148529" name="Text Box 49"/>
          <p:cNvSpPr txBox="1">
            <a:spLocks noChangeArrowheads="1"/>
          </p:cNvSpPr>
          <p:nvPr/>
        </p:nvSpPr>
        <p:spPr bwMode="auto">
          <a:xfrm>
            <a:off x="5372100" y="4445000"/>
            <a:ext cx="790575" cy="427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(6, 2)</a:t>
            </a:r>
          </a:p>
        </p:txBody>
      </p:sp>
      <p:sp>
        <p:nvSpPr>
          <p:cNvPr id="148530" name="Text Box 50"/>
          <p:cNvSpPr txBox="1">
            <a:spLocks noChangeArrowheads="1"/>
          </p:cNvSpPr>
          <p:nvPr/>
        </p:nvSpPr>
        <p:spPr bwMode="auto">
          <a:xfrm>
            <a:off x="5372100" y="5092700"/>
            <a:ext cx="790575" cy="427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(6, 0)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Computer Solutions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79501"/>
            <a:ext cx="7886700" cy="3352800"/>
          </a:xfrm>
        </p:spPr>
        <p:txBody>
          <a:bodyPr/>
          <a:lstStyle/>
          <a:p>
            <a:r>
              <a:rPr lang="en-US" dirty="0"/>
              <a:t>LP problems involving 1000s of variables and 1000s of constraints are now routinely solved with computer packages.</a:t>
            </a:r>
          </a:p>
          <a:p>
            <a:r>
              <a:rPr lang="en-US" dirty="0"/>
              <a:t>Linear programming solvers are now part of many spreadsheet packages, such as Microsoft Excel.</a:t>
            </a:r>
          </a:p>
          <a:p>
            <a:r>
              <a:rPr lang="en-US" dirty="0"/>
              <a:t>Leading commercial packages include CPLEX, LINGO, MOSEK, Xpress-MP, and Premium Solver for </a:t>
            </a:r>
            <a:r>
              <a:rPr lang="en-US" dirty="0" smtClean="0"/>
              <a:t>Excel.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Interpretation of Computer Output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7886700" cy="38369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In this chapter we will discuss the following output:</a:t>
            </a:r>
          </a:p>
          <a:p>
            <a:pPr lvl="1">
              <a:lnSpc>
                <a:spcPct val="90000"/>
              </a:lnSpc>
            </a:pPr>
            <a:r>
              <a:rPr lang="en-US"/>
              <a:t>objective function value</a:t>
            </a:r>
          </a:p>
          <a:p>
            <a:pPr lvl="1">
              <a:lnSpc>
                <a:spcPct val="90000"/>
              </a:lnSpc>
            </a:pPr>
            <a:r>
              <a:rPr lang="en-US"/>
              <a:t>values of the decision variables</a:t>
            </a:r>
          </a:p>
          <a:p>
            <a:pPr lvl="1">
              <a:lnSpc>
                <a:spcPct val="90000"/>
              </a:lnSpc>
            </a:pPr>
            <a:r>
              <a:rPr lang="en-US"/>
              <a:t>reduced costs</a:t>
            </a:r>
          </a:p>
          <a:p>
            <a:pPr lvl="1">
              <a:lnSpc>
                <a:spcPct val="90000"/>
              </a:lnSpc>
            </a:pPr>
            <a:r>
              <a:rPr lang="en-US"/>
              <a:t>slack and surplus</a:t>
            </a:r>
          </a:p>
          <a:p>
            <a:pPr>
              <a:lnSpc>
                <a:spcPct val="90000"/>
              </a:lnSpc>
            </a:pPr>
            <a:r>
              <a:rPr lang="en-US"/>
              <a:t>In the next chapter we will discuss how an optimal solution is affected by a change in:</a:t>
            </a:r>
          </a:p>
          <a:p>
            <a:pPr lvl="1">
              <a:lnSpc>
                <a:spcPct val="90000"/>
              </a:lnSpc>
            </a:pPr>
            <a:r>
              <a:rPr lang="en-US"/>
              <a:t>a coefficient of the objective function</a:t>
            </a:r>
          </a:p>
          <a:p>
            <a:pPr lvl="1">
              <a:lnSpc>
                <a:spcPct val="90000"/>
              </a:lnSpc>
            </a:pPr>
            <a:r>
              <a:rPr lang="en-US"/>
              <a:t>the right-hand side value of a constraint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1:  Spreadsheet Solution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79500"/>
            <a:ext cx="7886700" cy="4643438"/>
          </a:xfrm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Partial Spreadsheet Showing Problem Data</a:t>
            </a:r>
          </a:p>
        </p:txBody>
      </p:sp>
      <p:pic>
        <p:nvPicPr>
          <p:cNvPr id="798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9913" y="1735138"/>
            <a:ext cx="8029575" cy="21129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1:  Spreadsheet Solution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79500"/>
            <a:ext cx="7886700" cy="4643438"/>
          </a:xfrm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Partial Spreadsheet Showing Solution</a:t>
            </a:r>
          </a:p>
        </p:txBody>
      </p:sp>
      <p:pic>
        <p:nvPicPr>
          <p:cNvPr id="81009" name="Picture 1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9913" y="1741488"/>
            <a:ext cx="8008937" cy="32845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8" name="Rectangle 4"/>
          <p:cNvSpPr>
            <a:spLocks noChangeArrowheads="1"/>
          </p:cNvSpPr>
          <p:nvPr/>
        </p:nvSpPr>
        <p:spPr bwMode="auto">
          <a:xfrm>
            <a:off x="1562100" y="2108200"/>
            <a:ext cx="5829300" cy="26924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1:  Spreadsheet Solution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7886700" cy="3708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66FFFF"/>
                </a:solidFill>
              </a:rPr>
              <a:t>Interpretation of Computer Output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sz="1000" dirty="0">
              <a:solidFill>
                <a:srgbClr val="66FFFF"/>
              </a:solidFill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We see from the previous slide that: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sz="1000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		  Objective Function Value  =  46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		  Decision Variable #1 (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)   =    5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		  Decision Variable #2 (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)   =    3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		  Slack in Constraint #1        =    6 –   5 = 1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		  Slack in Constraint #2        =  19 – 19 = 0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		  Slack in Constraint #3        =    8 –   8 = 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Reduced Cost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79500"/>
            <a:ext cx="7886700" cy="3638550"/>
          </a:xfrm>
        </p:spPr>
        <p:txBody>
          <a:bodyPr/>
          <a:lstStyle/>
          <a:p>
            <a:r>
              <a:rPr lang="en-US"/>
              <a:t>The </a:t>
            </a:r>
            <a:r>
              <a:rPr lang="en-US" u="sng"/>
              <a:t>reduced cost</a:t>
            </a:r>
            <a:r>
              <a:rPr lang="en-US"/>
              <a:t> for a decision variable whose value is 0 in the optimal solution is:</a:t>
            </a:r>
          </a:p>
          <a:p>
            <a:pPr lvl="1" indent="6350">
              <a:buFontTx/>
              <a:buNone/>
            </a:pPr>
            <a:r>
              <a:rPr lang="en-US"/>
              <a:t>the amount the variable's objective function coefficient would have to improve (increase for maximization problems, decrease for minimization problems) before this variable could assume a positive value.  </a:t>
            </a:r>
          </a:p>
          <a:p>
            <a:r>
              <a:rPr lang="en-US"/>
              <a:t>The reduced cost for a decision variable whose value is  &gt; 0 in the optimal solution is 0.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 noChangeAspect="1"/>
          </p:cNvGrpSpPr>
          <p:nvPr/>
        </p:nvGrpSpPr>
        <p:grpSpPr bwMode="auto">
          <a:xfrm>
            <a:off x="366713" y="1590675"/>
            <a:ext cx="8283578" cy="3967163"/>
            <a:chOff x="231" y="1002"/>
            <a:chExt cx="5218" cy="2499"/>
          </a:xfrm>
        </p:grpSpPr>
        <p:sp>
          <p:nvSpPr>
            <p:cNvPr id="9" name="AutoShape 4"/>
            <p:cNvSpPr>
              <a:spLocks noChangeAspect="1" noChangeArrowheads="1" noTextEdit="1"/>
            </p:cNvSpPr>
            <p:nvPr/>
          </p:nvSpPr>
          <p:spPr bwMode="auto">
            <a:xfrm>
              <a:off x="358" y="1002"/>
              <a:ext cx="5091" cy="2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358" y="1002"/>
              <a:ext cx="5046" cy="2479"/>
            </a:xfrm>
            <a:prstGeom prst="rect">
              <a:avLst/>
            </a:prstGeom>
            <a:solidFill>
              <a:srgbClr val="5F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85"/>
            <p:cNvGrpSpPr>
              <a:grpSpLocks/>
            </p:cNvGrpSpPr>
            <p:nvPr/>
          </p:nvGrpSpPr>
          <p:grpSpPr bwMode="auto">
            <a:xfrm>
              <a:off x="231" y="1019"/>
              <a:ext cx="5173" cy="2277"/>
              <a:chOff x="231" y="1019"/>
              <a:chExt cx="5173" cy="2277"/>
            </a:xfrm>
          </p:grpSpPr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239" y="1019"/>
                <a:ext cx="1297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    Adjustable Cells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1720" y="1214"/>
                <a:ext cx="39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Final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Rectangle 9"/>
              <p:cNvSpPr>
                <a:spLocks noChangeArrowheads="1"/>
              </p:cNvSpPr>
              <p:nvPr/>
            </p:nvSpPr>
            <p:spPr bwMode="auto">
              <a:xfrm>
                <a:off x="2218" y="1214"/>
                <a:ext cx="666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Reduced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" name="Rectangle 10"/>
              <p:cNvSpPr>
                <a:spLocks noChangeArrowheads="1"/>
              </p:cNvSpPr>
              <p:nvPr/>
            </p:nvSpPr>
            <p:spPr bwMode="auto">
              <a:xfrm>
                <a:off x="3082" y="1214"/>
                <a:ext cx="689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Objective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Rectangle 11"/>
              <p:cNvSpPr>
                <a:spLocks noChangeArrowheads="1"/>
              </p:cNvSpPr>
              <p:nvPr/>
            </p:nvSpPr>
            <p:spPr bwMode="auto">
              <a:xfrm>
                <a:off x="3896" y="1214"/>
                <a:ext cx="712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Allowable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Rectangle 12"/>
              <p:cNvSpPr>
                <a:spLocks noChangeArrowheads="1"/>
              </p:cNvSpPr>
              <p:nvPr/>
            </p:nvSpPr>
            <p:spPr bwMode="auto">
              <a:xfrm>
                <a:off x="4688" y="1214"/>
                <a:ext cx="712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Allowable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" name="Rectangle 13"/>
              <p:cNvSpPr>
                <a:spLocks noChangeArrowheads="1"/>
              </p:cNvSpPr>
              <p:nvPr/>
            </p:nvSpPr>
            <p:spPr bwMode="auto">
              <a:xfrm>
                <a:off x="486" y="1398"/>
                <a:ext cx="321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Cell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" name="Rectangle 14"/>
              <p:cNvSpPr>
                <a:spLocks noChangeArrowheads="1"/>
              </p:cNvSpPr>
              <p:nvPr/>
            </p:nvSpPr>
            <p:spPr bwMode="auto">
              <a:xfrm>
                <a:off x="1027" y="1398"/>
                <a:ext cx="471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Name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" name="Rectangle 15"/>
              <p:cNvSpPr>
                <a:spLocks noChangeArrowheads="1"/>
              </p:cNvSpPr>
              <p:nvPr/>
            </p:nvSpPr>
            <p:spPr bwMode="auto">
              <a:xfrm>
                <a:off x="1701" y="1398"/>
                <a:ext cx="448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Value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" name="Rectangle 16"/>
              <p:cNvSpPr>
                <a:spLocks noChangeArrowheads="1"/>
              </p:cNvSpPr>
              <p:nvPr/>
            </p:nvSpPr>
            <p:spPr bwMode="auto">
              <a:xfrm>
                <a:off x="2356" y="1398"/>
                <a:ext cx="379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Cost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" name="Rectangle 17"/>
              <p:cNvSpPr>
                <a:spLocks noChangeArrowheads="1"/>
              </p:cNvSpPr>
              <p:nvPr/>
            </p:nvSpPr>
            <p:spPr bwMode="auto">
              <a:xfrm>
                <a:off x="2991" y="1398"/>
                <a:ext cx="769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Coefficient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" name="Rectangle 18"/>
              <p:cNvSpPr>
                <a:spLocks noChangeArrowheads="1"/>
              </p:cNvSpPr>
              <p:nvPr/>
            </p:nvSpPr>
            <p:spPr bwMode="auto">
              <a:xfrm>
                <a:off x="3931" y="1398"/>
                <a:ext cx="643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Increase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Rectangle 19"/>
              <p:cNvSpPr>
                <a:spLocks noChangeArrowheads="1"/>
              </p:cNvSpPr>
              <p:nvPr/>
            </p:nvSpPr>
            <p:spPr bwMode="auto">
              <a:xfrm>
                <a:off x="4688" y="1398"/>
                <a:ext cx="712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Decrease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" name="Rectangle 20"/>
              <p:cNvSpPr>
                <a:spLocks noChangeArrowheads="1"/>
              </p:cNvSpPr>
              <p:nvPr/>
            </p:nvSpPr>
            <p:spPr bwMode="auto">
              <a:xfrm>
                <a:off x="446" y="1594"/>
                <a:ext cx="413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$B$8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" name="Rectangle 21"/>
              <p:cNvSpPr>
                <a:spLocks noChangeArrowheads="1"/>
              </p:cNvSpPr>
              <p:nvPr/>
            </p:nvSpPr>
            <p:spPr bwMode="auto">
              <a:xfrm>
                <a:off x="1040" y="1594"/>
                <a:ext cx="333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  X1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" name="Rectangle 22"/>
              <p:cNvSpPr>
                <a:spLocks noChangeArrowheads="1"/>
              </p:cNvSpPr>
              <p:nvPr/>
            </p:nvSpPr>
            <p:spPr bwMode="auto">
              <a:xfrm>
                <a:off x="1700" y="1594"/>
                <a:ext cx="364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5.000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Rectangle 23"/>
              <p:cNvSpPr>
                <a:spLocks noChangeArrowheads="1"/>
              </p:cNvSpPr>
              <p:nvPr/>
            </p:nvSpPr>
            <p:spPr bwMode="auto">
              <a:xfrm>
                <a:off x="2443" y="1594"/>
                <a:ext cx="364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0.000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Rectangle 24"/>
              <p:cNvSpPr>
                <a:spLocks noChangeArrowheads="1"/>
              </p:cNvSpPr>
              <p:nvPr/>
            </p:nvSpPr>
            <p:spPr bwMode="auto">
              <a:xfrm>
                <a:off x="3337" y="1594"/>
                <a:ext cx="364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5.000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Rectangle 25"/>
              <p:cNvSpPr>
                <a:spLocks noChangeArrowheads="1"/>
              </p:cNvSpPr>
              <p:nvPr/>
            </p:nvSpPr>
            <p:spPr bwMode="auto">
              <a:xfrm>
                <a:off x="4145" y="1594"/>
                <a:ext cx="364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2.000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4" name="Rectangle 26"/>
              <p:cNvSpPr>
                <a:spLocks noChangeArrowheads="1"/>
              </p:cNvSpPr>
              <p:nvPr/>
            </p:nvSpPr>
            <p:spPr bwMode="auto">
              <a:xfrm>
                <a:off x="4944" y="1594"/>
                <a:ext cx="364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0.333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5" name="Rectangle 27"/>
              <p:cNvSpPr>
                <a:spLocks noChangeArrowheads="1"/>
              </p:cNvSpPr>
              <p:nvPr/>
            </p:nvSpPr>
            <p:spPr bwMode="auto">
              <a:xfrm>
                <a:off x="446" y="1778"/>
                <a:ext cx="425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$C$8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7" name="Rectangle 28"/>
              <p:cNvSpPr>
                <a:spLocks noChangeArrowheads="1"/>
              </p:cNvSpPr>
              <p:nvPr/>
            </p:nvSpPr>
            <p:spPr bwMode="auto">
              <a:xfrm>
                <a:off x="1040" y="1778"/>
                <a:ext cx="333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  X2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8" name="Rectangle 29"/>
              <p:cNvSpPr>
                <a:spLocks noChangeArrowheads="1"/>
              </p:cNvSpPr>
              <p:nvPr/>
            </p:nvSpPr>
            <p:spPr bwMode="auto">
              <a:xfrm>
                <a:off x="1700" y="1778"/>
                <a:ext cx="364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3.000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9" name="Rectangle 30"/>
              <p:cNvSpPr>
                <a:spLocks noChangeArrowheads="1"/>
              </p:cNvSpPr>
              <p:nvPr/>
            </p:nvSpPr>
            <p:spPr bwMode="auto">
              <a:xfrm>
                <a:off x="2443" y="1778"/>
                <a:ext cx="364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0.000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0" name="Rectangle 31"/>
              <p:cNvSpPr>
                <a:spLocks noChangeArrowheads="1"/>
              </p:cNvSpPr>
              <p:nvPr/>
            </p:nvSpPr>
            <p:spPr bwMode="auto">
              <a:xfrm>
                <a:off x="3337" y="1778"/>
                <a:ext cx="364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7.000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1" name="Rectangle 32"/>
              <p:cNvSpPr>
                <a:spLocks noChangeArrowheads="1"/>
              </p:cNvSpPr>
              <p:nvPr/>
            </p:nvSpPr>
            <p:spPr bwMode="auto">
              <a:xfrm>
                <a:off x="4147" y="1778"/>
                <a:ext cx="364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0.500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2" name="Rectangle 33"/>
              <p:cNvSpPr>
                <a:spLocks noChangeArrowheads="1"/>
              </p:cNvSpPr>
              <p:nvPr/>
            </p:nvSpPr>
            <p:spPr bwMode="auto">
              <a:xfrm>
                <a:off x="4953" y="1778"/>
                <a:ext cx="364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2.000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3" name="Rectangle 34"/>
              <p:cNvSpPr>
                <a:spLocks noChangeArrowheads="1"/>
              </p:cNvSpPr>
              <p:nvPr/>
            </p:nvSpPr>
            <p:spPr bwMode="auto">
              <a:xfrm>
                <a:off x="231" y="2157"/>
                <a:ext cx="987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    Constraints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4" name="Rectangle 35"/>
              <p:cNvSpPr>
                <a:spLocks noChangeArrowheads="1"/>
              </p:cNvSpPr>
              <p:nvPr/>
            </p:nvSpPr>
            <p:spPr bwMode="auto">
              <a:xfrm>
                <a:off x="1744" y="2353"/>
                <a:ext cx="39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Final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5" name="Rectangle 36"/>
              <p:cNvSpPr>
                <a:spLocks noChangeArrowheads="1"/>
              </p:cNvSpPr>
              <p:nvPr/>
            </p:nvSpPr>
            <p:spPr bwMode="auto">
              <a:xfrm>
                <a:off x="2276" y="2353"/>
                <a:ext cx="608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Shadow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6" name="Rectangle 37"/>
              <p:cNvSpPr>
                <a:spLocks noChangeArrowheads="1"/>
              </p:cNvSpPr>
              <p:nvPr/>
            </p:nvSpPr>
            <p:spPr bwMode="auto">
              <a:xfrm>
                <a:off x="3023" y="2353"/>
                <a:ext cx="746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Constraint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7" name="Rectangle 38"/>
              <p:cNvSpPr>
                <a:spLocks noChangeArrowheads="1"/>
              </p:cNvSpPr>
              <p:nvPr/>
            </p:nvSpPr>
            <p:spPr bwMode="auto">
              <a:xfrm>
                <a:off x="3888" y="2353"/>
                <a:ext cx="712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Allowable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8" name="Rectangle 39"/>
              <p:cNvSpPr>
                <a:spLocks noChangeArrowheads="1"/>
              </p:cNvSpPr>
              <p:nvPr/>
            </p:nvSpPr>
            <p:spPr bwMode="auto">
              <a:xfrm>
                <a:off x="4688" y="2353"/>
                <a:ext cx="712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Allowable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9" name="Rectangle 40"/>
              <p:cNvSpPr>
                <a:spLocks noChangeArrowheads="1"/>
              </p:cNvSpPr>
              <p:nvPr/>
            </p:nvSpPr>
            <p:spPr bwMode="auto">
              <a:xfrm>
                <a:off x="502" y="2537"/>
                <a:ext cx="321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Cell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0" name="Rectangle 41"/>
              <p:cNvSpPr>
                <a:spLocks noChangeArrowheads="1"/>
              </p:cNvSpPr>
              <p:nvPr/>
            </p:nvSpPr>
            <p:spPr bwMode="auto">
              <a:xfrm>
                <a:off x="1027" y="2537"/>
                <a:ext cx="471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Name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1" name="Rectangle 42"/>
              <p:cNvSpPr>
                <a:spLocks noChangeArrowheads="1"/>
              </p:cNvSpPr>
              <p:nvPr/>
            </p:nvSpPr>
            <p:spPr bwMode="auto">
              <a:xfrm>
                <a:off x="1717" y="2537"/>
                <a:ext cx="448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Value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2" name="Rectangle 43"/>
              <p:cNvSpPr>
                <a:spLocks noChangeArrowheads="1"/>
              </p:cNvSpPr>
              <p:nvPr/>
            </p:nvSpPr>
            <p:spPr bwMode="auto">
              <a:xfrm>
                <a:off x="2376" y="2537"/>
                <a:ext cx="413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Price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3" name="Rectangle 44"/>
              <p:cNvSpPr>
                <a:spLocks noChangeArrowheads="1"/>
              </p:cNvSpPr>
              <p:nvPr/>
            </p:nvSpPr>
            <p:spPr bwMode="auto">
              <a:xfrm>
                <a:off x="3046" y="2537"/>
                <a:ext cx="712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R.H. Side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4" name="Rectangle 45"/>
              <p:cNvSpPr>
                <a:spLocks noChangeArrowheads="1"/>
              </p:cNvSpPr>
              <p:nvPr/>
            </p:nvSpPr>
            <p:spPr bwMode="auto">
              <a:xfrm>
                <a:off x="3915" y="2537"/>
                <a:ext cx="643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Increase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5" name="Rectangle 46"/>
              <p:cNvSpPr>
                <a:spLocks noChangeArrowheads="1"/>
              </p:cNvSpPr>
              <p:nvPr/>
            </p:nvSpPr>
            <p:spPr bwMode="auto">
              <a:xfrm>
                <a:off x="4688" y="2537"/>
                <a:ext cx="712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Decrease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6" name="Rectangle 47"/>
              <p:cNvSpPr>
                <a:spLocks noChangeArrowheads="1"/>
              </p:cNvSpPr>
              <p:nvPr/>
            </p:nvSpPr>
            <p:spPr bwMode="auto">
              <a:xfrm>
                <a:off x="446" y="2732"/>
                <a:ext cx="505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$B$13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7" name="Rectangle 48"/>
              <p:cNvSpPr>
                <a:spLocks noChangeArrowheads="1"/>
              </p:cNvSpPr>
              <p:nvPr/>
            </p:nvSpPr>
            <p:spPr bwMode="auto">
              <a:xfrm>
                <a:off x="1064" y="2732"/>
                <a:ext cx="321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  #1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8" name="Rectangle 49"/>
              <p:cNvSpPr>
                <a:spLocks noChangeArrowheads="1"/>
              </p:cNvSpPr>
              <p:nvPr/>
            </p:nvSpPr>
            <p:spPr bwMode="auto">
              <a:xfrm>
                <a:off x="1730" y="2732"/>
                <a:ext cx="364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5.000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9" name="Rectangle 50"/>
              <p:cNvSpPr>
                <a:spLocks noChangeArrowheads="1"/>
              </p:cNvSpPr>
              <p:nvPr/>
            </p:nvSpPr>
            <p:spPr bwMode="auto">
              <a:xfrm>
                <a:off x="2465" y="2732"/>
                <a:ext cx="364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0.000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0" name="Rectangle 51"/>
              <p:cNvSpPr>
                <a:spLocks noChangeArrowheads="1"/>
              </p:cNvSpPr>
              <p:nvPr/>
            </p:nvSpPr>
            <p:spPr bwMode="auto">
              <a:xfrm>
                <a:off x="3337" y="2732"/>
                <a:ext cx="364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6.000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1" name="Rectangle 52"/>
              <p:cNvSpPr>
                <a:spLocks noChangeArrowheads="1"/>
              </p:cNvSpPr>
              <p:nvPr/>
            </p:nvSpPr>
            <p:spPr bwMode="auto">
              <a:xfrm>
                <a:off x="4077" y="2732"/>
                <a:ext cx="505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1E+30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2" name="Rectangle 53"/>
              <p:cNvSpPr>
                <a:spLocks noChangeArrowheads="1"/>
              </p:cNvSpPr>
              <p:nvPr/>
            </p:nvSpPr>
            <p:spPr bwMode="auto">
              <a:xfrm>
                <a:off x="4945" y="2732"/>
                <a:ext cx="364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1.000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3" name="Rectangle 54"/>
              <p:cNvSpPr>
                <a:spLocks noChangeArrowheads="1"/>
              </p:cNvSpPr>
              <p:nvPr/>
            </p:nvSpPr>
            <p:spPr bwMode="auto">
              <a:xfrm>
                <a:off x="446" y="2917"/>
                <a:ext cx="505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$B$14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4" name="Rectangle 55"/>
              <p:cNvSpPr>
                <a:spLocks noChangeArrowheads="1"/>
              </p:cNvSpPr>
              <p:nvPr/>
            </p:nvSpPr>
            <p:spPr bwMode="auto">
              <a:xfrm>
                <a:off x="1064" y="2917"/>
                <a:ext cx="321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  #2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5" name="Rectangle 56"/>
              <p:cNvSpPr>
                <a:spLocks noChangeArrowheads="1"/>
              </p:cNvSpPr>
              <p:nvPr/>
            </p:nvSpPr>
            <p:spPr bwMode="auto">
              <a:xfrm>
                <a:off x="1650" y="2917"/>
                <a:ext cx="444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19.000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6" name="Rectangle 57"/>
              <p:cNvSpPr>
                <a:spLocks noChangeArrowheads="1"/>
              </p:cNvSpPr>
              <p:nvPr/>
            </p:nvSpPr>
            <p:spPr bwMode="auto">
              <a:xfrm>
                <a:off x="2465" y="2917"/>
                <a:ext cx="364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2.000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7" name="Rectangle 58"/>
              <p:cNvSpPr>
                <a:spLocks noChangeArrowheads="1"/>
              </p:cNvSpPr>
              <p:nvPr/>
            </p:nvSpPr>
            <p:spPr bwMode="auto">
              <a:xfrm>
                <a:off x="3257" y="2917"/>
                <a:ext cx="444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19.000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8" name="Rectangle 59"/>
              <p:cNvSpPr>
                <a:spLocks noChangeArrowheads="1"/>
              </p:cNvSpPr>
              <p:nvPr/>
            </p:nvSpPr>
            <p:spPr bwMode="auto">
              <a:xfrm>
                <a:off x="4145" y="2917"/>
                <a:ext cx="364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5.000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9" name="Rectangle 60"/>
              <p:cNvSpPr>
                <a:spLocks noChangeArrowheads="1"/>
              </p:cNvSpPr>
              <p:nvPr/>
            </p:nvSpPr>
            <p:spPr bwMode="auto">
              <a:xfrm>
                <a:off x="4953" y="2917"/>
                <a:ext cx="364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1.000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0" name="Rectangle 61"/>
              <p:cNvSpPr>
                <a:spLocks noChangeArrowheads="1"/>
              </p:cNvSpPr>
              <p:nvPr/>
            </p:nvSpPr>
            <p:spPr bwMode="auto">
              <a:xfrm>
                <a:off x="446" y="3101"/>
                <a:ext cx="505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$B$15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1" name="Rectangle 62"/>
              <p:cNvSpPr>
                <a:spLocks noChangeArrowheads="1"/>
              </p:cNvSpPr>
              <p:nvPr/>
            </p:nvSpPr>
            <p:spPr bwMode="auto">
              <a:xfrm>
                <a:off x="1064" y="3101"/>
                <a:ext cx="321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  #3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2" name="Rectangle 63"/>
              <p:cNvSpPr>
                <a:spLocks noChangeArrowheads="1"/>
              </p:cNvSpPr>
              <p:nvPr/>
            </p:nvSpPr>
            <p:spPr bwMode="auto">
              <a:xfrm>
                <a:off x="1730" y="3101"/>
                <a:ext cx="364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8.000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3" name="Rectangle 64"/>
              <p:cNvSpPr>
                <a:spLocks noChangeArrowheads="1"/>
              </p:cNvSpPr>
              <p:nvPr/>
            </p:nvSpPr>
            <p:spPr bwMode="auto">
              <a:xfrm>
                <a:off x="2465" y="3101"/>
                <a:ext cx="364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1.000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4" name="Rectangle 65"/>
              <p:cNvSpPr>
                <a:spLocks noChangeArrowheads="1"/>
              </p:cNvSpPr>
              <p:nvPr/>
            </p:nvSpPr>
            <p:spPr bwMode="auto">
              <a:xfrm>
                <a:off x="3337" y="3101"/>
                <a:ext cx="364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8.000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5" name="Rectangle 66"/>
              <p:cNvSpPr>
                <a:spLocks noChangeArrowheads="1"/>
              </p:cNvSpPr>
              <p:nvPr/>
            </p:nvSpPr>
            <p:spPr bwMode="auto">
              <a:xfrm>
                <a:off x="4144" y="3101"/>
                <a:ext cx="364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0.333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6" name="Rectangle 67"/>
              <p:cNvSpPr>
                <a:spLocks noChangeArrowheads="1"/>
              </p:cNvSpPr>
              <p:nvPr/>
            </p:nvSpPr>
            <p:spPr bwMode="auto">
              <a:xfrm>
                <a:off x="4952" y="3101"/>
                <a:ext cx="364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1.667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7" name="Rectangle 68"/>
              <p:cNvSpPr>
                <a:spLocks noChangeArrowheads="1"/>
              </p:cNvSpPr>
              <p:nvPr/>
            </p:nvSpPr>
            <p:spPr bwMode="auto">
              <a:xfrm>
                <a:off x="364" y="1192"/>
                <a:ext cx="11" cy="2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9" name="Rectangle 70"/>
              <p:cNvSpPr>
                <a:spLocks noChangeArrowheads="1"/>
              </p:cNvSpPr>
              <p:nvPr/>
            </p:nvSpPr>
            <p:spPr bwMode="auto">
              <a:xfrm>
                <a:off x="364" y="1572"/>
                <a:ext cx="11" cy="2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0" name="Rectangle 71"/>
              <p:cNvSpPr>
                <a:spLocks noChangeArrowheads="1"/>
              </p:cNvSpPr>
              <p:nvPr/>
            </p:nvSpPr>
            <p:spPr bwMode="auto">
              <a:xfrm>
                <a:off x="364" y="1951"/>
                <a:ext cx="11" cy="2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2" name="Rectangle 73"/>
              <p:cNvSpPr>
                <a:spLocks noChangeArrowheads="1"/>
              </p:cNvSpPr>
              <p:nvPr/>
            </p:nvSpPr>
            <p:spPr bwMode="auto">
              <a:xfrm>
                <a:off x="364" y="2331"/>
                <a:ext cx="11" cy="2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3" name="Rectangle 74"/>
              <p:cNvSpPr>
                <a:spLocks noChangeArrowheads="1"/>
              </p:cNvSpPr>
              <p:nvPr/>
            </p:nvSpPr>
            <p:spPr bwMode="auto">
              <a:xfrm>
                <a:off x="364" y="2711"/>
                <a:ext cx="11" cy="2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4" name="Rectangle 75"/>
              <p:cNvSpPr>
                <a:spLocks noChangeArrowheads="1"/>
              </p:cNvSpPr>
              <p:nvPr/>
            </p:nvSpPr>
            <p:spPr bwMode="auto">
              <a:xfrm>
                <a:off x="364" y="3274"/>
                <a:ext cx="11" cy="2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5" name="Rectangle 76"/>
              <p:cNvSpPr>
                <a:spLocks noChangeArrowheads="1"/>
              </p:cNvSpPr>
              <p:nvPr/>
            </p:nvSpPr>
            <p:spPr bwMode="auto">
              <a:xfrm>
                <a:off x="375" y="1185"/>
                <a:ext cx="5029" cy="2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6" name="Line 77"/>
              <p:cNvSpPr>
                <a:spLocks noChangeShapeType="1"/>
              </p:cNvSpPr>
              <p:nvPr/>
            </p:nvSpPr>
            <p:spPr bwMode="auto">
              <a:xfrm>
                <a:off x="375" y="1583"/>
                <a:ext cx="5029" cy="0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7" name="Rectangle 78"/>
              <p:cNvSpPr>
                <a:spLocks noChangeArrowheads="1"/>
              </p:cNvSpPr>
              <p:nvPr/>
            </p:nvSpPr>
            <p:spPr bwMode="auto">
              <a:xfrm>
                <a:off x="375" y="1583"/>
                <a:ext cx="5029" cy="1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8" name="Line 79"/>
              <p:cNvSpPr>
                <a:spLocks noChangeShapeType="1"/>
              </p:cNvSpPr>
              <p:nvPr/>
            </p:nvSpPr>
            <p:spPr bwMode="auto">
              <a:xfrm>
                <a:off x="398" y="1951"/>
                <a:ext cx="5006" cy="11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9" name="Rectangle 80"/>
              <p:cNvSpPr>
                <a:spLocks noChangeArrowheads="1"/>
              </p:cNvSpPr>
              <p:nvPr/>
            </p:nvSpPr>
            <p:spPr bwMode="auto">
              <a:xfrm>
                <a:off x="375" y="1944"/>
                <a:ext cx="5029" cy="2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0" name="Rectangle 81"/>
              <p:cNvSpPr>
                <a:spLocks noChangeArrowheads="1"/>
              </p:cNvSpPr>
              <p:nvPr/>
            </p:nvSpPr>
            <p:spPr bwMode="auto">
              <a:xfrm>
                <a:off x="375" y="2331"/>
                <a:ext cx="5029" cy="2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1" name="Rectangle 82"/>
              <p:cNvSpPr>
                <a:spLocks noChangeArrowheads="1"/>
              </p:cNvSpPr>
              <p:nvPr/>
            </p:nvSpPr>
            <p:spPr bwMode="auto">
              <a:xfrm>
                <a:off x="375" y="2711"/>
                <a:ext cx="5029" cy="2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2" name="Line 83"/>
              <p:cNvSpPr>
                <a:spLocks noChangeShapeType="1"/>
              </p:cNvSpPr>
              <p:nvPr/>
            </p:nvSpPr>
            <p:spPr bwMode="auto">
              <a:xfrm>
                <a:off x="375" y="3285"/>
                <a:ext cx="5029" cy="0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3" name="Rectangle 84"/>
              <p:cNvSpPr>
                <a:spLocks noChangeArrowheads="1"/>
              </p:cNvSpPr>
              <p:nvPr/>
            </p:nvSpPr>
            <p:spPr bwMode="auto">
              <a:xfrm>
                <a:off x="375" y="3285"/>
                <a:ext cx="5029" cy="1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" name="Rectangle 86"/>
            <p:cNvSpPr>
              <a:spLocks noChangeArrowheads="1"/>
            </p:cNvSpPr>
            <p:nvPr/>
          </p:nvSpPr>
          <p:spPr bwMode="auto">
            <a:xfrm>
              <a:off x="358" y="1002"/>
              <a:ext cx="5046" cy="2479"/>
            </a:xfrm>
            <a:prstGeom prst="rect">
              <a:avLst/>
            </a:prstGeom>
            <a:noFill/>
            <a:ln w="6" cap="rnd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2388"/>
            <a:ext cx="7772400" cy="814387"/>
          </a:xfrm>
        </p:spPr>
        <p:txBody>
          <a:bodyPr/>
          <a:lstStyle/>
          <a:p>
            <a:r>
              <a:rPr lang="en-US" dirty="0"/>
              <a:t>Example 1:  Spreadsheet Solution</a:t>
            </a:r>
          </a:p>
        </p:txBody>
      </p:sp>
      <p:sp>
        <p:nvSpPr>
          <p:cNvPr id="93" name="Rectangle 3"/>
          <p:cNvSpPr txBox="1">
            <a:spLocks noChangeArrowheads="1"/>
          </p:cNvSpPr>
          <p:nvPr/>
        </p:nvSpPr>
        <p:spPr bwMode="auto">
          <a:xfrm>
            <a:off x="687388" y="1079500"/>
            <a:ext cx="7886700" cy="51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125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>
                <a:solidFill>
                  <a:srgbClr val="66FFFF"/>
                </a:solidFill>
              </a:rPr>
              <a:t>Reduced Costs</a:t>
            </a:r>
            <a:endParaRPr lang="en-US" dirty="0">
              <a:solidFill>
                <a:srgbClr val="66FFFF"/>
              </a:solidFill>
            </a:endParaRPr>
          </a:p>
        </p:txBody>
      </p:sp>
      <p:sp>
        <p:nvSpPr>
          <p:cNvPr id="94" name="Rectangle 7"/>
          <p:cNvSpPr>
            <a:spLocks noChangeArrowheads="1"/>
          </p:cNvSpPr>
          <p:nvPr/>
        </p:nvSpPr>
        <p:spPr bwMode="auto">
          <a:xfrm>
            <a:off x="3390900" y="1885950"/>
            <a:ext cx="1200150" cy="1231900"/>
          </a:xfrm>
          <a:prstGeom prst="rect">
            <a:avLst/>
          </a:prstGeom>
          <a:noFill/>
          <a:ln w="57150">
            <a:solidFill>
              <a:srgbClr val="66FF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5571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2806700" y="1619250"/>
            <a:ext cx="3530600" cy="28702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2:  A Simple Minimization Problem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79500"/>
            <a:ext cx="2890837" cy="504825"/>
          </a:xfrm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LP Formulation</a:t>
            </a:r>
            <a:endParaRPr lang="en-US"/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3011488" y="1746250"/>
            <a:ext cx="3308350" cy="2744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Min      5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+ 2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s.t.        2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+ 5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10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4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12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4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Linear Programming</a:t>
            </a:r>
          </a:p>
        </p:txBody>
      </p:sp>
      <p:sp>
        <p:nvSpPr>
          <p:cNvPr id="233475" name="Rectangle 3"/>
          <p:cNvSpPr>
            <a:spLocks noChangeArrowheads="1"/>
          </p:cNvSpPr>
          <p:nvPr/>
        </p:nvSpPr>
        <p:spPr bwMode="auto">
          <a:xfrm>
            <a:off x="687388" y="1073150"/>
            <a:ext cx="7859712" cy="2947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Linear programming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has nothing to do with computer programming.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use of the word “programming” here means “choosing a course of action.”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Linear programming involves choosing a course of action when the mathematical model of the problem contains only linear functions.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 Graphical Solution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85850"/>
            <a:ext cx="8037512" cy="5214938"/>
          </a:xfrm>
        </p:spPr>
        <p:txBody>
          <a:bodyPr/>
          <a:lstStyle/>
          <a:p>
            <a:r>
              <a:rPr lang="en-US" dirty="0">
                <a:solidFill>
                  <a:srgbClr val="66FFFF"/>
                </a:solidFill>
              </a:rPr>
              <a:t>Graph the Constraints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     </a:t>
            </a:r>
            <a:r>
              <a:rPr lang="en-US" u="sng" dirty="0"/>
              <a:t>Constraint 1</a:t>
            </a:r>
            <a:r>
              <a:rPr lang="en-US" dirty="0"/>
              <a:t>:  When 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 = 0, then 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 = 2; when 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 = 0, 	then 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 = 5.  Connect (5,0) and (0,2).  The "&gt;" </a:t>
            </a:r>
            <a:r>
              <a:rPr lang="en-US" dirty="0" smtClean="0"/>
              <a:t>side </a:t>
            </a:r>
            <a:r>
              <a:rPr lang="en-US" dirty="0"/>
              <a:t>	</a:t>
            </a:r>
            <a:r>
              <a:rPr lang="en-US" dirty="0" smtClean="0"/>
              <a:t>is above </a:t>
            </a:r>
            <a:r>
              <a:rPr lang="en-US" dirty="0"/>
              <a:t>this line.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     </a:t>
            </a:r>
            <a:r>
              <a:rPr lang="en-US" u="sng" dirty="0"/>
              <a:t>Constraint 2</a:t>
            </a:r>
            <a:r>
              <a:rPr lang="en-US" dirty="0"/>
              <a:t>:  When 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 = 0, then 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 = 3.  But setting </a:t>
            </a:r>
            <a:r>
              <a:rPr lang="en-US" i="1" dirty="0" smtClean="0"/>
              <a:t>x</a:t>
            </a:r>
            <a:r>
              <a:rPr lang="en-US" baseline="-25000" dirty="0" smtClean="0"/>
              <a:t>1</a:t>
            </a:r>
          </a:p>
          <a:p>
            <a:pPr>
              <a:buFont typeface="Monotype Sorts" pitchFamily="2" charset="2"/>
              <a:buNone/>
            </a:pPr>
            <a:r>
              <a:rPr lang="en-US" baseline="-25000" dirty="0" smtClean="0"/>
              <a:t>                 </a:t>
            </a:r>
            <a:r>
              <a:rPr lang="en-US" dirty="0" smtClean="0"/>
              <a:t> to 0 </a:t>
            </a:r>
            <a:r>
              <a:rPr lang="en-US" dirty="0"/>
              <a:t>will yield 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 = -12, which is not on the graph.  	Thus, to get a second point on this line, set 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 to 	any number larger than 3 and solve for 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:  when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 = 5, 	then 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 = 8.  Connect (3,0) and (5,8).  The </a:t>
            </a:r>
            <a:r>
              <a:rPr lang="en-US" dirty="0" smtClean="0"/>
              <a:t>"&gt;“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/>
              <a:t>		side </a:t>
            </a:r>
            <a:r>
              <a:rPr lang="en-US" dirty="0"/>
              <a:t>is to the right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2388"/>
            <a:ext cx="7772400" cy="814387"/>
          </a:xfrm>
        </p:spPr>
        <p:txBody>
          <a:bodyPr/>
          <a:lstStyle/>
          <a:p>
            <a:r>
              <a:rPr lang="en-US" dirty="0"/>
              <a:t>Example 2:  Graphical Solution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7388" y="1085850"/>
            <a:ext cx="7808912" cy="5214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75000"/>
              <a:buFont typeface="Monotype Sort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Graph the Constraints (continued)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75000"/>
              <a:buFont typeface="Monotype Sort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sz="2400" b="0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Constraint 3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:  When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= 0, then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= 4; when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= 0, 	then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= 4.  Connect (4,0) and (0,4).  The "&gt;" side 	is above this line.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2:  Graphical Solution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79500"/>
            <a:ext cx="3503612" cy="504825"/>
          </a:xfrm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Constraints Graphed</a:t>
            </a:r>
          </a:p>
        </p:txBody>
      </p:sp>
      <p:sp>
        <p:nvSpPr>
          <p:cNvPr id="104456" name="Line 8"/>
          <p:cNvSpPr>
            <a:spLocks noChangeShapeType="1"/>
          </p:cNvSpPr>
          <p:nvPr/>
        </p:nvSpPr>
        <p:spPr bwMode="auto">
          <a:xfrm>
            <a:off x="2082800" y="1982788"/>
            <a:ext cx="0" cy="3716337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57" name="Line 9"/>
          <p:cNvSpPr>
            <a:spLocks noChangeShapeType="1"/>
          </p:cNvSpPr>
          <p:nvPr/>
        </p:nvSpPr>
        <p:spPr bwMode="auto">
          <a:xfrm>
            <a:off x="2070100" y="3290888"/>
            <a:ext cx="2184400" cy="2366962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58" name="Rectangle 10"/>
          <p:cNvSpPr>
            <a:spLocks noChangeArrowheads="1"/>
          </p:cNvSpPr>
          <p:nvPr/>
        </p:nvSpPr>
        <p:spPr bwMode="auto">
          <a:xfrm>
            <a:off x="1847850" y="1385888"/>
            <a:ext cx="511175" cy="492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28588" tIns="63500" rIns="128588" bIns="63500">
            <a:spAutoFit/>
          </a:bodyPr>
          <a:lstStyle/>
          <a:p>
            <a:pPr algn="l" defTabSz="1768475"/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104459" name="Rectangle 11"/>
          <p:cNvSpPr>
            <a:spLocks noChangeArrowheads="1"/>
          </p:cNvSpPr>
          <p:nvPr/>
        </p:nvSpPr>
        <p:spPr bwMode="auto">
          <a:xfrm>
            <a:off x="5592763" y="2787650"/>
            <a:ext cx="1958975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28588" tIns="63500" rIns="128588" bIns="63500">
            <a:spAutoFit/>
          </a:bodyPr>
          <a:lstStyle/>
          <a:p>
            <a:pPr algn="l" defTabSz="1768475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12</a:t>
            </a:r>
          </a:p>
        </p:txBody>
      </p:sp>
      <p:sp>
        <p:nvSpPr>
          <p:cNvPr id="104460" name="Rectangle 12"/>
          <p:cNvSpPr>
            <a:spLocks noChangeArrowheads="1"/>
          </p:cNvSpPr>
          <p:nvPr/>
        </p:nvSpPr>
        <p:spPr bwMode="auto">
          <a:xfrm>
            <a:off x="5583238" y="4244975"/>
            <a:ext cx="2044700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28588" tIns="63500" rIns="128588" bIns="63500">
            <a:spAutoFit/>
          </a:bodyPr>
          <a:lstStyle/>
          <a:p>
            <a:pPr algn="l" defTabSz="1768475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+ 5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10</a:t>
            </a:r>
          </a:p>
        </p:txBody>
      </p:sp>
      <p:sp>
        <p:nvSpPr>
          <p:cNvPr id="104461" name="Rectangle 13"/>
          <p:cNvSpPr>
            <a:spLocks noChangeArrowheads="1"/>
          </p:cNvSpPr>
          <p:nvPr/>
        </p:nvSpPr>
        <p:spPr bwMode="auto">
          <a:xfrm>
            <a:off x="5859463" y="5411788"/>
            <a:ext cx="511175" cy="492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28588" tIns="63500" rIns="128588" bIns="63500">
            <a:spAutoFit/>
          </a:bodyPr>
          <a:lstStyle/>
          <a:p>
            <a:pPr algn="l" defTabSz="176847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04462" name="Rectangle 14"/>
          <p:cNvSpPr>
            <a:spLocks noChangeArrowheads="1"/>
          </p:cNvSpPr>
          <p:nvPr/>
        </p:nvSpPr>
        <p:spPr bwMode="auto">
          <a:xfrm>
            <a:off x="5357813" y="3535363"/>
            <a:ext cx="257175" cy="1254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63" name="Freeform 15"/>
          <p:cNvSpPr>
            <a:spLocks/>
          </p:cNvSpPr>
          <p:nvPr/>
        </p:nvSpPr>
        <p:spPr bwMode="auto">
          <a:xfrm>
            <a:off x="3832225" y="2079625"/>
            <a:ext cx="1552575" cy="3600450"/>
          </a:xfrm>
          <a:custGeom>
            <a:avLst/>
            <a:gdLst/>
            <a:ahLst/>
            <a:cxnLst>
              <a:cxn ang="0">
                <a:pos x="0" y="1956"/>
              </a:cxn>
              <a:cxn ang="0">
                <a:pos x="437" y="0"/>
              </a:cxn>
              <a:cxn ang="0">
                <a:pos x="978" y="0"/>
              </a:cxn>
              <a:cxn ang="0">
                <a:pos x="966" y="2268"/>
              </a:cxn>
              <a:cxn ang="0">
                <a:pos x="609" y="2262"/>
              </a:cxn>
              <a:cxn ang="0">
                <a:pos x="35" y="1998"/>
              </a:cxn>
            </a:cxnLst>
            <a:rect l="0" t="0" r="r" b="b"/>
            <a:pathLst>
              <a:path w="978" h="2268">
                <a:moveTo>
                  <a:pt x="0" y="1956"/>
                </a:moveTo>
                <a:lnTo>
                  <a:pt x="437" y="0"/>
                </a:lnTo>
                <a:lnTo>
                  <a:pt x="978" y="0"/>
                </a:lnTo>
                <a:lnTo>
                  <a:pt x="966" y="2268"/>
                </a:lnTo>
                <a:lnTo>
                  <a:pt x="609" y="2262"/>
                </a:lnTo>
                <a:lnTo>
                  <a:pt x="35" y="1998"/>
                </a:lnTo>
              </a:path>
            </a:pathLst>
          </a:custGeom>
          <a:gradFill rotWithShape="0">
            <a:gsLst>
              <a:gs pos="0">
                <a:srgbClr val="5F5F5F">
                  <a:gamma/>
                  <a:shade val="46275"/>
                  <a:invGamma/>
                </a:srgbClr>
              </a:gs>
              <a:gs pos="100000">
                <a:srgbClr val="5F5F5F"/>
              </a:gs>
            </a:gsLst>
            <a:lin ang="0" scaled="1"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64" name="Line 16"/>
          <p:cNvSpPr>
            <a:spLocks noChangeShapeType="1"/>
          </p:cNvSpPr>
          <p:nvPr/>
        </p:nvSpPr>
        <p:spPr bwMode="auto">
          <a:xfrm>
            <a:off x="4384675" y="3046413"/>
            <a:ext cx="1195388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triangle" w="med" len="med"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65" name="Line 17"/>
          <p:cNvSpPr>
            <a:spLocks noChangeShapeType="1"/>
          </p:cNvSpPr>
          <p:nvPr/>
        </p:nvSpPr>
        <p:spPr bwMode="auto">
          <a:xfrm>
            <a:off x="2070100" y="5692775"/>
            <a:ext cx="3698875" cy="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66" name="Line 18"/>
          <p:cNvSpPr>
            <a:spLocks noChangeShapeType="1"/>
          </p:cNvSpPr>
          <p:nvPr/>
        </p:nvSpPr>
        <p:spPr bwMode="auto">
          <a:xfrm flipV="1">
            <a:off x="3709988" y="2082800"/>
            <a:ext cx="817562" cy="358775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67" name="Line 19"/>
          <p:cNvSpPr>
            <a:spLocks noChangeShapeType="1"/>
          </p:cNvSpPr>
          <p:nvPr/>
        </p:nvSpPr>
        <p:spPr bwMode="auto">
          <a:xfrm>
            <a:off x="2089150" y="4486275"/>
            <a:ext cx="2727325" cy="118110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68" name="Line 20"/>
          <p:cNvSpPr>
            <a:spLocks noChangeShapeType="1"/>
          </p:cNvSpPr>
          <p:nvPr/>
        </p:nvSpPr>
        <p:spPr bwMode="auto">
          <a:xfrm flipV="1">
            <a:off x="4478338" y="4586288"/>
            <a:ext cx="1130300" cy="87153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triangle" w="med" len="med"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69" name="Line 21"/>
          <p:cNvSpPr>
            <a:spLocks noChangeShapeType="1"/>
          </p:cNvSpPr>
          <p:nvPr/>
        </p:nvSpPr>
        <p:spPr bwMode="auto">
          <a:xfrm flipV="1">
            <a:off x="3284538" y="3678238"/>
            <a:ext cx="2289175" cy="81438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triangle" w="med" len="med"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70" name="Line 22"/>
          <p:cNvSpPr>
            <a:spLocks noChangeShapeType="1"/>
          </p:cNvSpPr>
          <p:nvPr/>
        </p:nvSpPr>
        <p:spPr bwMode="auto">
          <a:xfrm flipV="1">
            <a:off x="5022850" y="2292350"/>
            <a:ext cx="917575" cy="2365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triangle" w="med" len="med"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71" name="Rectangle 23"/>
          <p:cNvSpPr>
            <a:spLocks noChangeArrowheads="1"/>
          </p:cNvSpPr>
          <p:nvPr/>
        </p:nvSpPr>
        <p:spPr bwMode="auto">
          <a:xfrm>
            <a:off x="5932488" y="2065338"/>
            <a:ext cx="2119312" cy="423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Feasible Region</a:t>
            </a:r>
          </a:p>
        </p:txBody>
      </p:sp>
      <p:sp>
        <p:nvSpPr>
          <p:cNvPr id="104472" name="Text Box 24"/>
          <p:cNvSpPr txBox="1">
            <a:spLocks noChangeArrowheads="1"/>
          </p:cNvSpPr>
          <p:nvPr/>
        </p:nvSpPr>
        <p:spPr bwMode="auto">
          <a:xfrm>
            <a:off x="2470150" y="5746750"/>
            <a:ext cx="3492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 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     3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4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5 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6       </a:t>
            </a:r>
          </a:p>
        </p:txBody>
      </p:sp>
      <p:sp>
        <p:nvSpPr>
          <p:cNvPr id="104473" name="Text Box 25"/>
          <p:cNvSpPr txBox="1">
            <a:spLocks noChangeArrowheads="1"/>
          </p:cNvSpPr>
          <p:nvPr/>
        </p:nvSpPr>
        <p:spPr bwMode="auto">
          <a:xfrm>
            <a:off x="1724025" y="1851025"/>
            <a:ext cx="311150" cy="3444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  <a:p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  <a:p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  <a:p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  <a:p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grpSp>
        <p:nvGrpSpPr>
          <p:cNvPr id="104501" name="Group 53"/>
          <p:cNvGrpSpPr>
            <a:grpSpLocks/>
          </p:cNvGrpSpPr>
          <p:nvPr/>
        </p:nvGrpSpPr>
        <p:grpSpPr bwMode="auto">
          <a:xfrm>
            <a:off x="2341563" y="5618163"/>
            <a:ext cx="3022600" cy="157162"/>
            <a:chOff x="1227" y="3609"/>
            <a:chExt cx="1904" cy="99"/>
          </a:xfrm>
        </p:grpSpPr>
        <p:sp>
          <p:nvSpPr>
            <p:cNvPr id="104489" name="Line 41"/>
            <p:cNvSpPr>
              <a:spLocks noChangeShapeType="1"/>
            </p:cNvSpPr>
            <p:nvPr/>
          </p:nvSpPr>
          <p:spPr bwMode="auto">
            <a:xfrm rot="5400000" flipV="1">
              <a:off x="2736" y="3662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90" name="Line 42"/>
            <p:cNvSpPr>
              <a:spLocks noChangeShapeType="1"/>
            </p:cNvSpPr>
            <p:nvPr/>
          </p:nvSpPr>
          <p:spPr bwMode="auto">
            <a:xfrm rot="5400000" flipV="1">
              <a:off x="2389" y="3662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91" name="Line 43"/>
            <p:cNvSpPr>
              <a:spLocks noChangeShapeType="1"/>
            </p:cNvSpPr>
            <p:nvPr/>
          </p:nvSpPr>
          <p:spPr bwMode="auto">
            <a:xfrm rot="5400000" flipV="1">
              <a:off x="2043" y="3662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92" name="Line 44"/>
            <p:cNvSpPr>
              <a:spLocks noChangeShapeType="1"/>
            </p:cNvSpPr>
            <p:nvPr/>
          </p:nvSpPr>
          <p:spPr bwMode="auto">
            <a:xfrm rot="5400000" flipV="1">
              <a:off x="1870" y="3662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93" name="Line 45"/>
            <p:cNvSpPr>
              <a:spLocks noChangeShapeType="1"/>
            </p:cNvSpPr>
            <p:nvPr/>
          </p:nvSpPr>
          <p:spPr bwMode="auto">
            <a:xfrm rot="5400000" flipV="1">
              <a:off x="1697" y="3662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94" name="Line 46"/>
            <p:cNvSpPr>
              <a:spLocks noChangeShapeType="1"/>
            </p:cNvSpPr>
            <p:nvPr/>
          </p:nvSpPr>
          <p:spPr bwMode="auto">
            <a:xfrm rot="5400000" flipV="1">
              <a:off x="1519" y="3662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95" name="Line 47"/>
            <p:cNvSpPr>
              <a:spLocks noChangeShapeType="1"/>
            </p:cNvSpPr>
            <p:nvPr/>
          </p:nvSpPr>
          <p:spPr bwMode="auto">
            <a:xfrm rot="5400000" flipV="1">
              <a:off x="1353" y="3662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96" name="Line 48"/>
            <p:cNvSpPr>
              <a:spLocks noChangeShapeType="1"/>
            </p:cNvSpPr>
            <p:nvPr/>
          </p:nvSpPr>
          <p:spPr bwMode="auto">
            <a:xfrm rot="5400000" flipV="1">
              <a:off x="1180" y="3662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97" name="Line 49"/>
            <p:cNvSpPr>
              <a:spLocks noChangeShapeType="1"/>
            </p:cNvSpPr>
            <p:nvPr/>
          </p:nvSpPr>
          <p:spPr bwMode="auto">
            <a:xfrm rot="5400000" flipV="1">
              <a:off x="2561" y="3662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98" name="Line 50"/>
            <p:cNvSpPr>
              <a:spLocks noChangeShapeType="1"/>
            </p:cNvSpPr>
            <p:nvPr/>
          </p:nvSpPr>
          <p:spPr bwMode="auto">
            <a:xfrm rot="5400000" flipV="1">
              <a:off x="2217" y="3662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99" name="Line 51"/>
            <p:cNvSpPr>
              <a:spLocks noChangeShapeType="1"/>
            </p:cNvSpPr>
            <p:nvPr/>
          </p:nvSpPr>
          <p:spPr bwMode="auto">
            <a:xfrm rot="5400000" flipV="1">
              <a:off x="2910" y="3656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00" name="Line 52"/>
            <p:cNvSpPr>
              <a:spLocks noChangeShapeType="1"/>
            </p:cNvSpPr>
            <p:nvPr/>
          </p:nvSpPr>
          <p:spPr bwMode="auto">
            <a:xfrm rot="5400000" flipV="1">
              <a:off x="3084" y="3656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4515" name="Group 67"/>
          <p:cNvGrpSpPr>
            <a:grpSpLocks/>
          </p:cNvGrpSpPr>
          <p:nvPr/>
        </p:nvGrpSpPr>
        <p:grpSpPr bwMode="auto">
          <a:xfrm>
            <a:off x="2012950" y="2063750"/>
            <a:ext cx="119063" cy="3327400"/>
            <a:chOff x="1020" y="1364"/>
            <a:chExt cx="75" cy="2096"/>
          </a:xfrm>
        </p:grpSpPr>
        <p:sp>
          <p:nvSpPr>
            <p:cNvPr id="104475" name="Line 27"/>
            <p:cNvSpPr>
              <a:spLocks noChangeShapeType="1"/>
            </p:cNvSpPr>
            <p:nvPr/>
          </p:nvSpPr>
          <p:spPr bwMode="auto">
            <a:xfrm flipV="1">
              <a:off x="1020" y="1748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76" name="Line 28"/>
            <p:cNvSpPr>
              <a:spLocks noChangeShapeType="1"/>
            </p:cNvSpPr>
            <p:nvPr/>
          </p:nvSpPr>
          <p:spPr bwMode="auto">
            <a:xfrm flipV="1">
              <a:off x="1020" y="2130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77" name="Line 29"/>
            <p:cNvSpPr>
              <a:spLocks noChangeShapeType="1"/>
            </p:cNvSpPr>
            <p:nvPr/>
          </p:nvSpPr>
          <p:spPr bwMode="auto">
            <a:xfrm flipV="1">
              <a:off x="1020" y="2511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78" name="Line 30"/>
            <p:cNvSpPr>
              <a:spLocks noChangeShapeType="1"/>
            </p:cNvSpPr>
            <p:nvPr/>
          </p:nvSpPr>
          <p:spPr bwMode="auto">
            <a:xfrm flipV="1">
              <a:off x="1020" y="2701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79" name="Line 31"/>
            <p:cNvSpPr>
              <a:spLocks noChangeShapeType="1"/>
            </p:cNvSpPr>
            <p:nvPr/>
          </p:nvSpPr>
          <p:spPr bwMode="auto">
            <a:xfrm flipV="1">
              <a:off x="1020" y="2891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80" name="Line 32"/>
            <p:cNvSpPr>
              <a:spLocks noChangeShapeType="1"/>
            </p:cNvSpPr>
            <p:nvPr/>
          </p:nvSpPr>
          <p:spPr bwMode="auto">
            <a:xfrm flipV="1">
              <a:off x="1020" y="3087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81" name="Line 33"/>
            <p:cNvSpPr>
              <a:spLocks noChangeShapeType="1"/>
            </p:cNvSpPr>
            <p:nvPr/>
          </p:nvSpPr>
          <p:spPr bwMode="auto">
            <a:xfrm flipV="1">
              <a:off x="1020" y="3270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82" name="Line 34"/>
            <p:cNvSpPr>
              <a:spLocks noChangeShapeType="1"/>
            </p:cNvSpPr>
            <p:nvPr/>
          </p:nvSpPr>
          <p:spPr bwMode="auto">
            <a:xfrm flipV="1">
              <a:off x="1020" y="3460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84" name="Line 36"/>
            <p:cNvSpPr>
              <a:spLocks noChangeShapeType="1"/>
            </p:cNvSpPr>
            <p:nvPr/>
          </p:nvSpPr>
          <p:spPr bwMode="auto">
            <a:xfrm flipV="1">
              <a:off x="1020" y="1940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85" name="Line 37"/>
            <p:cNvSpPr>
              <a:spLocks noChangeShapeType="1"/>
            </p:cNvSpPr>
            <p:nvPr/>
          </p:nvSpPr>
          <p:spPr bwMode="auto">
            <a:xfrm flipV="1">
              <a:off x="1020" y="2319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13" name="Line 65"/>
            <p:cNvSpPr>
              <a:spLocks noChangeShapeType="1"/>
            </p:cNvSpPr>
            <p:nvPr/>
          </p:nvSpPr>
          <p:spPr bwMode="auto">
            <a:xfrm flipV="1">
              <a:off x="1020" y="1364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14" name="Line 66"/>
            <p:cNvSpPr>
              <a:spLocks noChangeShapeType="1"/>
            </p:cNvSpPr>
            <p:nvPr/>
          </p:nvSpPr>
          <p:spPr bwMode="auto">
            <a:xfrm flipV="1">
              <a:off x="1020" y="1556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516" name="Rectangle 68"/>
          <p:cNvSpPr>
            <a:spLocks noChangeArrowheads="1"/>
          </p:cNvSpPr>
          <p:nvPr/>
        </p:nvSpPr>
        <p:spPr bwMode="auto">
          <a:xfrm>
            <a:off x="5592763" y="3406775"/>
            <a:ext cx="1625600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28588" tIns="63500" rIns="128588" bIns="63500">
            <a:spAutoFit/>
          </a:bodyPr>
          <a:lstStyle/>
          <a:p>
            <a:pPr algn="l" defTabSz="1768475"/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4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2:  Graphical Solution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7796212" cy="39306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66FFFF"/>
                </a:solidFill>
              </a:rPr>
              <a:t>Graph the Objective Function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dirty="0"/>
              <a:t>		Set the objective function equal to an arbitrary constant (say 20) and graph it.  For 5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 + 2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 = 20, when 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 = 0, then 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 = 10; when 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= 0, then 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 = 4.  Connect (4,0) and (0,10).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sz="1000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66FFFF"/>
                </a:solidFill>
              </a:rPr>
              <a:t>Move the Objective Function Line Toward Optimality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dirty="0"/>
              <a:t>		Move it in the direction which lowers its value (down), since we are minimizing, until it touches the last point of the feasible region, determined by the last two constraints.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 2:  Graphical Solution</a:t>
            </a:r>
          </a:p>
        </p:txBody>
      </p:sp>
      <p:sp>
        <p:nvSpPr>
          <p:cNvPr id="249860" name="Line 4"/>
          <p:cNvSpPr>
            <a:spLocks noChangeShapeType="1"/>
          </p:cNvSpPr>
          <p:nvPr/>
        </p:nvSpPr>
        <p:spPr bwMode="auto">
          <a:xfrm>
            <a:off x="2082800" y="1982788"/>
            <a:ext cx="0" cy="3716337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861" name="Line 5"/>
          <p:cNvSpPr>
            <a:spLocks noChangeShapeType="1"/>
          </p:cNvSpPr>
          <p:nvPr/>
        </p:nvSpPr>
        <p:spPr bwMode="auto">
          <a:xfrm>
            <a:off x="2089150" y="3271838"/>
            <a:ext cx="2171700" cy="2424112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862" name="Rectangle 6"/>
          <p:cNvSpPr>
            <a:spLocks noChangeArrowheads="1"/>
          </p:cNvSpPr>
          <p:nvPr/>
        </p:nvSpPr>
        <p:spPr bwMode="auto">
          <a:xfrm>
            <a:off x="1847850" y="1385888"/>
            <a:ext cx="511175" cy="492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588" tIns="63500" rIns="128588" bIns="63500">
            <a:spAutoFit/>
          </a:bodyPr>
          <a:lstStyle/>
          <a:p>
            <a:pPr algn="l" defTabSz="176847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249863" name="Rectangle 7"/>
          <p:cNvSpPr>
            <a:spLocks noChangeArrowheads="1"/>
          </p:cNvSpPr>
          <p:nvPr/>
        </p:nvSpPr>
        <p:spPr bwMode="auto">
          <a:xfrm>
            <a:off x="5592763" y="2698750"/>
            <a:ext cx="1958975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588" tIns="63500" rIns="128588" bIns="63500">
            <a:spAutoFit/>
          </a:bodyPr>
          <a:lstStyle/>
          <a:p>
            <a:pPr algn="l" defTabSz="1768475"/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lang="en-US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12</a:t>
            </a:r>
          </a:p>
        </p:txBody>
      </p:sp>
      <p:sp>
        <p:nvSpPr>
          <p:cNvPr id="249864" name="Rectangle 8"/>
          <p:cNvSpPr>
            <a:spLocks noChangeArrowheads="1"/>
          </p:cNvSpPr>
          <p:nvPr/>
        </p:nvSpPr>
        <p:spPr bwMode="auto">
          <a:xfrm>
            <a:off x="5583238" y="4244975"/>
            <a:ext cx="2044700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588" tIns="63500" rIns="128588" bIns="63500">
            <a:spAutoFit/>
          </a:bodyPr>
          <a:lstStyle/>
          <a:p>
            <a:pPr algn="l" defTabSz="1768475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+ 5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10</a:t>
            </a:r>
          </a:p>
        </p:txBody>
      </p:sp>
      <p:sp>
        <p:nvSpPr>
          <p:cNvPr id="249865" name="Rectangle 9"/>
          <p:cNvSpPr>
            <a:spLocks noChangeArrowheads="1"/>
          </p:cNvSpPr>
          <p:nvPr/>
        </p:nvSpPr>
        <p:spPr bwMode="auto">
          <a:xfrm>
            <a:off x="5656263" y="5430838"/>
            <a:ext cx="511175" cy="492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588" tIns="63500" rIns="128588" bIns="63500">
            <a:spAutoFit/>
          </a:bodyPr>
          <a:lstStyle/>
          <a:p>
            <a:pPr algn="l" defTabSz="176847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249866" name="Rectangle 10"/>
          <p:cNvSpPr>
            <a:spLocks noChangeArrowheads="1"/>
          </p:cNvSpPr>
          <p:nvPr/>
        </p:nvSpPr>
        <p:spPr bwMode="auto">
          <a:xfrm>
            <a:off x="5357813" y="3535363"/>
            <a:ext cx="257175" cy="1254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67" name="Freeform 11"/>
          <p:cNvSpPr>
            <a:spLocks/>
          </p:cNvSpPr>
          <p:nvPr/>
        </p:nvSpPr>
        <p:spPr bwMode="auto">
          <a:xfrm>
            <a:off x="3829050" y="2079625"/>
            <a:ext cx="1555750" cy="3609975"/>
          </a:xfrm>
          <a:custGeom>
            <a:avLst/>
            <a:gdLst/>
            <a:ahLst/>
            <a:cxnLst>
              <a:cxn ang="0">
                <a:pos x="0" y="1962"/>
              </a:cxn>
              <a:cxn ang="0">
                <a:pos x="439" y="0"/>
              </a:cxn>
              <a:cxn ang="0">
                <a:pos x="980" y="0"/>
              </a:cxn>
              <a:cxn ang="0">
                <a:pos x="968" y="2274"/>
              </a:cxn>
              <a:cxn ang="0">
                <a:pos x="616" y="2274"/>
              </a:cxn>
              <a:cxn ang="0">
                <a:pos x="56" y="2026"/>
              </a:cxn>
            </a:cxnLst>
            <a:rect l="0" t="0" r="r" b="b"/>
            <a:pathLst>
              <a:path w="980" h="2274">
                <a:moveTo>
                  <a:pt x="0" y="1962"/>
                </a:moveTo>
                <a:lnTo>
                  <a:pt x="439" y="0"/>
                </a:lnTo>
                <a:lnTo>
                  <a:pt x="980" y="0"/>
                </a:lnTo>
                <a:lnTo>
                  <a:pt x="968" y="2274"/>
                </a:lnTo>
                <a:lnTo>
                  <a:pt x="616" y="2274"/>
                </a:lnTo>
                <a:lnTo>
                  <a:pt x="56" y="2026"/>
                </a:lnTo>
              </a:path>
            </a:pathLst>
          </a:custGeom>
          <a:gradFill rotWithShape="0">
            <a:gsLst>
              <a:gs pos="0">
                <a:srgbClr val="5F5F5F">
                  <a:gamma/>
                  <a:shade val="46275"/>
                  <a:invGamma/>
                </a:srgbClr>
              </a:gs>
              <a:gs pos="100000">
                <a:srgbClr val="5F5F5F"/>
              </a:gs>
            </a:gsLst>
            <a:lin ang="0" scaled="1"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9868" name="Line 12"/>
          <p:cNvSpPr>
            <a:spLocks noChangeShapeType="1"/>
          </p:cNvSpPr>
          <p:nvPr/>
        </p:nvSpPr>
        <p:spPr bwMode="auto">
          <a:xfrm>
            <a:off x="4384675" y="2944813"/>
            <a:ext cx="1195388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triangle" w="med" len="med"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869" name="Line 13"/>
          <p:cNvSpPr>
            <a:spLocks noChangeShapeType="1"/>
          </p:cNvSpPr>
          <p:nvPr/>
        </p:nvSpPr>
        <p:spPr bwMode="auto">
          <a:xfrm>
            <a:off x="2082800" y="5692775"/>
            <a:ext cx="3540125" cy="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870" name="Line 14"/>
          <p:cNvSpPr>
            <a:spLocks noChangeShapeType="1"/>
          </p:cNvSpPr>
          <p:nvPr/>
        </p:nvSpPr>
        <p:spPr bwMode="auto">
          <a:xfrm flipV="1">
            <a:off x="3709988" y="2082800"/>
            <a:ext cx="811212" cy="360680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71" name="Line 15"/>
          <p:cNvSpPr>
            <a:spLocks noChangeShapeType="1"/>
          </p:cNvSpPr>
          <p:nvPr/>
        </p:nvSpPr>
        <p:spPr bwMode="auto">
          <a:xfrm>
            <a:off x="2082800" y="4492625"/>
            <a:ext cx="2727325" cy="120015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872" name="Line 16"/>
          <p:cNvSpPr>
            <a:spLocks noChangeShapeType="1"/>
          </p:cNvSpPr>
          <p:nvPr/>
        </p:nvSpPr>
        <p:spPr bwMode="auto">
          <a:xfrm flipV="1">
            <a:off x="4573588" y="4586288"/>
            <a:ext cx="1035050" cy="92233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triangle" w="med" len="med"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873" name="Line 17"/>
          <p:cNvSpPr>
            <a:spLocks noChangeShapeType="1"/>
          </p:cNvSpPr>
          <p:nvPr/>
        </p:nvSpPr>
        <p:spPr bwMode="auto">
          <a:xfrm flipV="1">
            <a:off x="3284538" y="3678238"/>
            <a:ext cx="2289175" cy="81438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triangle" w="med" len="med"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874" name="Line 18"/>
          <p:cNvSpPr>
            <a:spLocks noChangeShapeType="1"/>
          </p:cNvSpPr>
          <p:nvPr/>
        </p:nvSpPr>
        <p:spPr bwMode="auto">
          <a:xfrm flipV="1">
            <a:off x="3105150" y="1860550"/>
            <a:ext cx="917575" cy="23653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76" name="Text Box 20"/>
          <p:cNvSpPr txBox="1">
            <a:spLocks noChangeArrowheads="1"/>
          </p:cNvSpPr>
          <p:nvPr/>
        </p:nvSpPr>
        <p:spPr bwMode="auto">
          <a:xfrm>
            <a:off x="2470150" y="5746750"/>
            <a:ext cx="3492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 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     3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4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5 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6       </a:t>
            </a:r>
          </a:p>
        </p:txBody>
      </p:sp>
      <p:sp>
        <p:nvSpPr>
          <p:cNvPr id="249877" name="Text Box 21"/>
          <p:cNvSpPr txBox="1">
            <a:spLocks noChangeArrowheads="1"/>
          </p:cNvSpPr>
          <p:nvPr/>
        </p:nvSpPr>
        <p:spPr bwMode="auto">
          <a:xfrm>
            <a:off x="1724025" y="1851025"/>
            <a:ext cx="311150" cy="3444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  <a:p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  <a:p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  <a:p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  <a:p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grpSp>
        <p:nvGrpSpPr>
          <p:cNvPr id="249878" name="Group 22"/>
          <p:cNvGrpSpPr>
            <a:grpSpLocks/>
          </p:cNvGrpSpPr>
          <p:nvPr/>
        </p:nvGrpSpPr>
        <p:grpSpPr bwMode="auto">
          <a:xfrm>
            <a:off x="2341563" y="5618163"/>
            <a:ext cx="3022600" cy="157162"/>
            <a:chOff x="1227" y="3609"/>
            <a:chExt cx="1904" cy="99"/>
          </a:xfrm>
        </p:grpSpPr>
        <p:sp>
          <p:nvSpPr>
            <p:cNvPr id="249879" name="Line 23"/>
            <p:cNvSpPr>
              <a:spLocks noChangeShapeType="1"/>
            </p:cNvSpPr>
            <p:nvPr/>
          </p:nvSpPr>
          <p:spPr bwMode="auto">
            <a:xfrm rot="5400000" flipV="1">
              <a:off x="2736" y="3662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49880" name="Line 24"/>
            <p:cNvSpPr>
              <a:spLocks noChangeShapeType="1"/>
            </p:cNvSpPr>
            <p:nvPr/>
          </p:nvSpPr>
          <p:spPr bwMode="auto">
            <a:xfrm rot="5400000" flipV="1">
              <a:off x="2389" y="3662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49881" name="Line 25"/>
            <p:cNvSpPr>
              <a:spLocks noChangeShapeType="1"/>
            </p:cNvSpPr>
            <p:nvPr/>
          </p:nvSpPr>
          <p:spPr bwMode="auto">
            <a:xfrm rot="5400000" flipV="1">
              <a:off x="2043" y="3662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49882" name="Line 26"/>
            <p:cNvSpPr>
              <a:spLocks noChangeShapeType="1"/>
            </p:cNvSpPr>
            <p:nvPr/>
          </p:nvSpPr>
          <p:spPr bwMode="auto">
            <a:xfrm rot="5400000" flipV="1">
              <a:off x="1870" y="3662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49883" name="Line 27"/>
            <p:cNvSpPr>
              <a:spLocks noChangeShapeType="1"/>
            </p:cNvSpPr>
            <p:nvPr/>
          </p:nvSpPr>
          <p:spPr bwMode="auto">
            <a:xfrm rot="5400000" flipV="1">
              <a:off x="1697" y="3662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49884" name="Line 28"/>
            <p:cNvSpPr>
              <a:spLocks noChangeShapeType="1"/>
            </p:cNvSpPr>
            <p:nvPr/>
          </p:nvSpPr>
          <p:spPr bwMode="auto">
            <a:xfrm rot="5400000" flipV="1">
              <a:off x="1519" y="3662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49885" name="Line 29"/>
            <p:cNvSpPr>
              <a:spLocks noChangeShapeType="1"/>
            </p:cNvSpPr>
            <p:nvPr/>
          </p:nvSpPr>
          <p:spPr bwMode="auto">
            <a:xfrm rot="5400000" flipV="1">
              <a:off x="1353" y="3662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49886" name="Line 30"/>
            <p:cNvSpPr>
              <a:spLocks noChangeShapeType="1"/>
            </p:cNvSpPr>
            <p:nvPr/>
          </p:nvSpPr>
          <p:spPr bwMode="auto">
            <a:xfrm rot="5400000" flipV="1">
              <a:off x="1180" y="3662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49887" name="Line 31"/>
            <p:cNvSpPr>
              <a:spLocks noChangeShapeType="1"/>
            </p:cNvSpPr>
            <p:nvPr/>
          </p:nvSpPr>
          <p:spPr bwMode="auto">
            <a:xfrm rot="5400000" flipV="1">
              <a:off x="2561" y="3662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49888" name="Line 32"/>
            <p:cNvSpPr>
              <a:spLocks noChangeShapeType="1"/>
            </p:cNvSpPr>
            <p:nvPr/>
          </p:nvSpPr>
          <p:spPr bwMode="auto">
            <a:xfrm rot="5400000" flipV="1">
              <a:off x="2217" y="3662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49889" name="Line 33"/>
            <p:cNvSpPr>
              <a:spLocks noChangeShapeType="1"/>
            </p:cNvSpPr>
            <p:nvPr/>
          </p:nvSpPr>
          <p:spPr bwMode="auto">
            <a:xfrm rot="5400000" flipV="1">
              <a:off x="2910" y="3656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49890" name="Line 34"/>
            <p:cNvSpPr>
              <a:spLocks noChangeShapeType="1"/>
            </p:cNvSpPr>
            <p:nvPr/>
          </p:nvSpPr>
          <p:spPr bwMode="auto">
            <a:xfrm rot="5400000" flipV="1">
              <a:off x="3084" y="3656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9891" name="Group 35"/>
          <p:cNvGrpSpPr>
            <a:grpSpLocks/>
          </p:cNvGrpSpPr>
          <p:nvPr/>
        </p:nvGrpSpPr>
        <p:grpSpPr bwMode="auto">
          <a:xfrm>
            <a:off x="2012950" y="2063750"/>
            <a:ext cx="119063" cy="3327400"/>
            <a:chOff x="1020" y="1364"/>
            <a:chExt cx="75" cy="2096"/>
          </a:xfrm>
        </p:grpSpPr>
        <p:sp>
          <p:nvSpPr>
            <p:cNvPr id="249892" name="Line 36"/>
            <p:cNvSpPr>
              <a:spLocks noChangeShapeType="1"/>
            </p:cNvSpPr>
            <p:nvPr/>
          </p:nvSpPr>
          <p:spPr bwMode="auto">
            <a:xfrm flipV="1">
              <a:off x="1020" y="1748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49893" name="Line 37"/>
            <p:cNvSpPr>
              <a:spLocks noChangeShapeType="1"/>
            </p:cNvSpPr>
            <p:nvPr/>
          </p:nvSpPr>
          <p:spPr bwMode="auto">
            <a:xfrm flipV="1">
              <a:off x="1020" y="2130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49894" name="Line 38"/>
            <p:cNvSpPr>
              <a:spLocks noChangeShapeType="1"/>
            </p:cNvSpPr>
            <p:nvPr/>
          </p:nvSpPr>
          <p:spPr bwMode="auto">
            <a:xfrm flipV="1">
              <a:off x="1020" y="2511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49895" name="Line 39"/>
            <p:cNvSpPr>
              <a:spLocks noChangeShapeType="1"/>
            </p:cNvSpPr>
            <p:nvPr/>
          </p:nvSpPr>
          <p:spPr bwMode="auto">
            <a:xfrm flipV="1">
              <a:off x="1020" y="2701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49896" name="Line 40"/>
            <p:cNvSpPr>
              <a:spLocks noChangeShapeType="1"/>
            </p:cNvSpPr>
            <p:nvPr/>
          </p:nvSpPr>
          <p:spPr bwMode="auto">
            <a:xfrm flipV="1">
              <a:off x="1020" y="2891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49897" name="Line 41"/>
            <p:cNvSpPr>
              <a:spLocks noChangeShapeType="1"/>
            </p:cNvSpPr>
            <p:nvPr/>
          </p:nvSpPr>
          <p:spPr bwMode="auto">
            <a:xfrm flipV="1">
              <a:off x="1020" y="3087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49898" name="Line 42"/>
            <p:cNvSpPr>
              <a:spLocks noChangeShapeType="1"/>
            </p:cNvSpPr>
            <p:nvPr/>
          </p:nvSpPr>
          <p:spPr bwMode="auto">
            <a:xfrm flipV="1">
              <a:off x="1020" y="3270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49899" name="Line 43"/>
            <p:cNvSpPr>
              <a:spLocks noChangeShapeType="1"/>
            </p:cNvSpPr>
            <p:nvPr/>
          </p:nvSpPr>
          <p:spPr bwMode="auto">
            <a:xfrm flipV="1">
              <a:off x="1020" y="3460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49900" name="Line 44"/>
            <p:cNvSpPr>
              <a:spLocks noChangeShapeType="1"/>
            </p:cNvSpPr>
            <p:nvPr/>
          </p:nvSpPr>
          <p:spPr bwMode="auto">
            <a:xfrm flipV="1">
              <a:off x="1020" y="1940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49901" name="Line 45"/>
            <p:cNvSpPr>
              <a:spLocks noChangeShapeType="1"/>
            </p:cNvSpPr>
            <p:nvPr/>
          </p:nvSpPr>
          <p:spPr bwMode="auto">
            <a:xfrm flipV="1">
              <a:off x="1020" y="2319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49902" name="Line 46"/>
            <p:cNvSpPr>
              <a:spLocks noChangeShapeType="1"/>
            </p:cNvSpPr>
            <p:nvPr/>
          </p:nvSpPr>
          <p:spPr bwMode="auto">
            <a:xfrm flipV="1">
              <a:off x="1020" y="1364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49903" name="Line 47"/>
            <p:cNvSpPr>
              <a:spLocks noChangeShapeType="1"/>
            </p:cNvSpPr>
            <p:nvPr/>
          </p:nvSpPr>
          <p:spPr bwMode="auto">
            <a:xfrm flipV="1">
              <a:off x="1020" y="1556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9904" name="Rectangle 48"/>
          <p:cNvSpPr>
            <a:spLocks noChangeArrowheads="1"/>
          </p:cNvSpPr>
          <p:nvPr/>
        </p:nvSpPr>
        <p:spPr bwMode="auto">
          <a:xfrm>
            <a:off x="5592763" y="3406775"/>
            <a:ext cx="1625600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588" tIns="63500" rIns="128588" bIns="63500">
            <a:spAutoFit/>
          </a:bodyPr>
          <a:lstStyle/>
          <a:p>
            <a:pPr algn="l" defTabSz="1768475"/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4</a:t>
            </a:r>
          </a:p>
        </p:txBody>
      </p:sp>
      <p:sp>
        <p:nvSpPr>
          <p:cNvPr id="249905" name="Rectangle 49"/>
          <p:cNvSpPr>
            <a:spLocks noChangeArrowheads="1"/>
          </p:cNvSpPr>
          <p:nvPr/>
        </p:nvSpPr>
        <p:spPr bwMode="auto">
          <a:xfrm>
            <a:off x="687388" y="1073150"/>
            <a:ext cx="5048250" cy="596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Objective Function Graphed</a:t>
            </a:r>
          </a:p>
        </p:txBody>
      </p:sp>
      <p:grpSp>
        <p:nvGrpSpPr>
          <p:cNvPr id="249906" name="Group 50"/>
          <p:cNvGrpSpPr>
            <a:grpSpLocks/>
          </p:cNvGrpSpPr>
          <p:nvPr/>
        </p:nvGrpSpPr>
        <p:grpSpPr bwMode="auto">
          <a:xfrm>
            <a:off x="2408238" y="1735138"/>
            <a:ext cx="2062162" cy="4279900"/>
            <a:chOff x="1517" y="1133"/>
            <a:chExt cx="1299" cy="2696"/>
          </a:xfrm>
        </p:grpSpPr>
        <p:sp>
          <p:nvSpPr>
            <p:cNvPr id="249907" name="Line 51"/>
            <p:cNvSpPr>
              <a:spLocks noChangeShapeType="1"/>
            </p:cNvSpPr>
            <p:nvPr/>
          </p:nvSpPr>
          <p:spPr bwMode="auto">
            <a:xfrm flipH="1">
              <a:off x="2527" y="3704"/>
              <a:ext cx="275" cy="125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 type="triangle" w="med" len="med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08" name="Line 52"/>
            <p:cNvSpPr>
              <a:spLocks noChangeShapeType="1"/>
            </p:cNvSpPr>
            <p:nvPr/>
          </p:nvSpPr>
          <p:spPr bwMode="auto">
            <a:xfrm flipH="1">
              <a:off x="1517" y="1137"/>
              <a:ext cx="274" cy="125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 type="triangle" w="med" len="med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09" name="Line 53"/>
            <p:cNvSpPr>
              <a:spLocks noChangeShapeType="1"/>
            </p:cNvSpPr>
            <p:nvPr/>
          </p:nvSpPr>
          <p:spPr bwMode="auto">
            <a:xfrm flipH="1" flipV="1">
              <a:off x="1784" y="1133"/>
              <a:ext cx="1032" cy="2571"/>
            </a:xfrm>
            <a:prstGeom prst="line">
              <a:avLst/>
            </a:prstGeom>
            <a:noFill/>
            <a:ln w="50800">
              <a:solidFill>
                <a:srgbClr val="FFFFFF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9910" name="Rectangle 54"/>
          <p:cNvSpPr>
            <a:spLocks noChangeArrowheads="1"/>
          </p:cNvSpPr>
          <p:nvPr/>
        </p:nvSpPr>
        <p:spPr bwMode="auto">
          <a:xfrm>
            <a:off x="4027488" y="1549400"/>
            <a:ext cx="1962150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588" tIns="63500" rIns="128588" bIns="63500">
            <a:spAutoFit/>
          </a:bodyPr>
          <a:lstStyle/>
          <a:p>
            <a:pPr algn="l" defTabSz="1768475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Min  5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+ 2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6311900" y="5187950"/>
            <a:ext cx="990600" cy="5842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07527" name="Rectangle 7"/>
          <p:cNvSpPr>
            <a:spLocks noChangeArrowheads="1"/>
          </p:cNvSpPr>
          <p:nvPr/>
        </p:nvSpPr>
        <p:spPr bwMode="auto">
          <a:xfrm>
            <a:off x="6489700" y="3752850"/>
            <a:ext cx="1384300" cy="5842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07526" name="Rectangle 6"/>
          <p:cNvSpPr>
            <a:spLocks noChangeArrowheads="1"/>
          </p:cNvSpPr>
          <p:nvPr/>
        </p:nvSpPr>
        <p:spPr bwMode="auto">
          <a:xfrm>
            <a:off x="4851400" y="3117850"/>
            <a:ext cx="1524000" cy="6096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7886700" cy="32527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66FFFF"/>
                </a:solidFill>
              </a:rPr>
              <a:t>Solve for the Extreme Point at the Intersection of the Two Binding Constraints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/>
              <a:t>                    		    4</a:t>
            </a:r>
            <a:r>
              <a:rPr lang="en-US" i="1"/>
              <a:t>x</a:t>
            </a:r>
            <a:r>
              <a:rPr lang="en-US" baseline="-25000"/>
              <a:t>1</a:t>
            </a:r>
            <a:r>
              <a:rPr lang="en-US"/>
              <a:t> - </a:t>
            </a:r>
            <a:r>
              <a:rPr lang="en-US" i="1"/>
              <a:t>x</a:t>
            </a:r>
            <a:r>
              <a:rPr lang="en-US" baseline="-25000"/>
              <a:t>2</a:t>
            </a:r>
            <a:r>
              <a:rPr lang="en-US"/>
              <a:t> = 12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/>
              <a:t>                     		      </a:t>
            </a:r>
            <a:r>
              <a:rPr lang="en-US" i="1"/>
              <a:t>x</a:t>
            </a:r>
            <a:r>
              <a:rPr lang="en-US" baseline="-25000"/>
              <a:t>1</a:t>
            </a:r>
            <a:r>
              <a:rPr lang="en-US"/>
              <a:t>+ </a:t>
            </a:r>
            <a:r>
              <a:rPr lang="en-US" i="1"/>
              <a:t>x</a:t>
            </a:r>
            <a:r>
              <a:rPr lang="en-US" baseline="-25000"/>
              <a:t>2</a:t>
            </a:r>
            <a:r>
              <a:rPr lang="en-US"/>
              <a:t> =  4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/>
              <a:t>     Adding these two equations gives: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000"/>
              <a:t> 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/>
              <a:t>			         5</a:t>
            </a:r>
            <a:r>
              <a:rPr lang="en-US" i="1"/>
              <a:t>x</a:t>
            </a:r>
            <a:r>
              <a:rPr lang="en-US" baseline="-25000"/>
              <a:t>1</a:t>
            </a:r>
            <a:r>
              <a:rPr lang="en-US"/>
              <a:t> = 16  or   </a:t>
            </a:r>
            <a:r>
              <a:rPr lang="en-US" i="1"/>
              <a:t>x</a:t>
            </a:r>
            <a:r>
              <a:rPr lang="en-US" baseline="-25000"/>
              <a:t>1</a:t>
            </a:r>
            <a:r>
              <a:rPr lang="en-US"/>
              <a:t> = 16/5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sz="120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/>
              <a:t>      Substituting this into </a:t>
            </a:r>
            <a:r>
              <a:rPr lang="en-US" i="1"/>
              <a:t>x</a:t>
            </a:r>
            <a:r>
              <a:rPr lang="en-US" baseline="-25000"/>
              <a:t>1</a:t>
            </a:r>
            <a:r>
              <a:rPr lang="en-US"/>
              <a:t> + </a:t>
            </a:r>
            <a:r>
              <a:rPr lang="en-US" i="1"/>
              <a:t>x</a:t>
            </a:r>
            <a:r>
              <a:rPr lang="en-US" baseline="-25000"/>
              <a:t>2</a:t>
            </a:r>
            <a:r>
              <a:rPr lang="en-US"/>
              <a:t> = 4  gives:   </a:t>
            </a:r>
            <a:r>
              <a:rPr lang="en-US" i="1"/>
              <a:t>x</a:t>
            </a:r>
            <a:r>
              <a:rPr lang="en-US" baseline="-25000"/>
              <a:t>2</a:t>
            </a:r>
            <a:r>
              <a:rPr lang="en-US"/>
              <a:t> = 4/5</a:t>
            </a:r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2:  Graphical Solution</a:t>
            </a:r>
          </a:p>
        </p:txBody>
      </p:sp>
      <p:sp>
        <p:nvSpPr>
          <p:cNvPr id="107525" name="Rectangle 5"/>
          <p:cNvSpPr>
            <a:spLocks noChangeArrowheads="1"/>
          </p:cNvSpPr>
          <p:nvPr/>
        </p:nvSpPr>
        <p:spPr bwMode="auto">
          <a:xfrm>
            <a:off x="687388" y="4629150"/>
            <a:ext cx="8020050" cy="1436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Solve for the Optimal Value of the Objective Function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5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+ 2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= 5(16/5) + 2(4/5)  =   88/5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 2:  Graphical Solution</a:t>
            </a:r>
          </a:p>
        </p:txBody>
      </p:sp>
      <p:sp>
        <p:nvSpPr>
          <p:cNvPr id="250883" name="Line 3"/>
          <p:cNvSpPr>
            <a:spLocks noChangeShapeType="1"/>
          </p:cNvSpPr>
          <p:nvPr/>
        </p:nvSpPr>
        <p:spPr bwMode="auto">
          <a:xfrm>
            <a:off x="2082800" y="1982788"/>
            <a:ext cx="0" cy="3716337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84" name="Line 4"/>
          <p:cNvSpPr>
            <a:spLocks noChangeShapeType="1"/>
          </p:cNvSpPr>
          <p:nvPr/>
        </p:nvSpPr>
        <p:spPr bwMode="auto">
          <a:xfrm>
            <a:off x="2070100" y="3290888"/>
            <a:ext cx="2184400" cy="2366962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85" name="Rectangle 5"/>
          <p:cNvSpPr>
            <a:spLocks noChangeArrowheads="1"/>
          </p:cNvSpPr>
          <p:nvPr/>
        </p:nvSpPr>
        <p:spPr bwMode="auto">
          <a:xfrm>
            <a:off x="1847850" y="1385888"/>
            <a:ext cx="511175" cy="492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588" tIns="63500" rIns="128588" bIns="63500">
            <a:spAutoFit/>
          </a:bodyPr>
          <a:lstStyle/>
          <a:p>
            <a:pPr algn="l" defTabSz="1768475"/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250886" name="Rectangle 6"/>
          <p:cNvSpPr>
            <a:spLocks noChangeArrowheads="1"/>
          </p:cNvSpPr>
          <p:nvPr/>
        </p:nvSpPr>
        <p:spPr bwMode="auto">
          <a:xfrm>
            <a:off x="5592763" y="2165350"/>
            <a:ext cx="1958975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588" tIns="63500" rIns="128588" bIns="63500">
            <a:spAutoFit/>
          </a:bodyPr>
          <a:lstStyle/>
          <a:p>
            <a:pPr algn="l" defTabSz="1768475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12</a:t>
            </a:r>
          </a:p>
        </p:txBody>
      </p:sp>
      <p:sp>
        <p:nvSpPr>
          <p:cNvPr id="250887" name="Rectangle 7"/>
          <p:cNvSpPr>
            <a:spLocks noChangeArrowheads="1"/>
          </p:cNvSpPr>
          <p:nvPr/>
        </p:nvSpPr>
        <p:spPr bwMode="auto">
          <a:xfrm>
            <a:off x="5634038" y="4765675"/>
            <a:ext cx="2044700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588" tIns="63500" rIns="128588" bIns="63500">
            <a:spAutoFit/>
          </a:bodyPr>
          <a:lstStyle/>
          <a:p>
            <a:pPr algn="l" defTabSz="1768475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+ 5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10</a:t>
            </a:r>
          </a:p>
        </p:txBody>
      </p:sp>
      <p:sp>
        <p:nvSpPr>
          <p:cNvPr id="250888" name="Rectangle 8"/>
          <p:cNvSpPr>
            <a:spLocks noChangeArrowheads="1"/>
          </p:cNvSpPr>
          <p:nvPr/>
        </p:nvSpPr>
        <p:spPr bwMode="auto">
          <a:xfrm>
            <a:off x="5700713" y="5424488"/>
            <a:ext cx="511175" cy="492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128588" tIns="63500" rIns="128588" bIns="63500">
            <a:spAutoFit/>
          </a:bodyPr>
          <a:lstStyle/>
          <a:p>
            <a:pPr algn="l" defTabSz="1768475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250889" name="Rectangle 9"/>
          <p:cNvSpPr>
            <a:spLocks noChangeArrowheads="1"/>
          </p:cNvSpPr>
          <p:nvPr/>
        </p:nvSpPr>
        <p:spPr bwMode="auto">
          <a:xfrm>
            <a:off x="5357813" y="3535363"/>
            <a:ext cx="257175" cy="1254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90" name="Freeform 10"/>
          <p:cNvSpPr>
            <a:spLocks/>
          </p:cNvSpPr>
          <p:nvPr/>
        </p:nvSpPr>
        <p:spPr bwMode="auto">
          <a:xfrm>
            <a:off x="3832225" y="2079625"/>
            <a:ext cx="1552575" cy="3603625"/>
          </a:xfrm>
          <a:custGeom>
            <a:avLst/>
            <a:gdLst/>
            <a:ahLst/>
            <a:cxnLst>
              <a:cxn ang="0">
                <a:pos x="0" y="1956"/>
              </a:cxn>
              <a:cxn ang="0">
                <a:pos x="437" y="0"/>
              </a:cxn>
              <a:cxn ang="0">
                <a:pos x="978" y="0"/>
              </a:cxn>
              <a:cxn ang="0">
                <a:pos x="966" y="2270"/>
              </a:cxn>
              <a:cxn ang="0">
                <a:pos x="618" y="2270"/>
              </a:cxn>
              <a:cxn ang="0">
                <a:pos x="54" y="2022"/>
              </a:cxn>
            </a:cxnLst>
            <a:rect l="0" t="0" r="r" b="b"/>
            <a:pathLst>
              <a:path w="978" h="2270">
                <a:moveTo>
                  <a:pt x="0" y="1956"/>
                </a:moveTo>
                <a:lnTo>
                  <a:pt x="437" y="0"/>
                </a:lnTo>
                <a:lnTo>
                  <a:pt x="978" y="0"/>
                </a:lnTo>
                <a:lnTo>
                  <a:pt x="966" y="2270"/>
                </a:lnTo>
                <a:lnTo>
                  <a:pt x="618" y="2270"/>
                </a:lnTo>
                <a:lnTo>
                  <a:pt x="54" y="2022"/>
                </a:lnTo>
              </a:path>
            </a:pathLst>
          </a:custGeom>
          <a:gradFill rotWithShape="0">
            <a:gsLst>
              <a:gs pos="0">
                <a:srgbClr val="5F5F5F">
                  <a:gamma/>
                  <a:shade val="46275"/>
                  <a:invGamma/>
                </a:srgbClr>
              </a:gs>
              <a:gs pos="100000">
                <a:srgbClr val="5F5F5F"/>
              </a:gs>
            </a:gsLst>
            <a:lin ang="0" scaled="1"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0891" name="Line 11"/>
          <p:cNvSpPr>
            <a:spLocks noChangeShapeType="1"/>
          </p:cNvSpPr>
          <p:nvPr/>
        </p:nvSpPr>
        <p:spPr bwMode="auto">
          <a:xfrm flipV="1">
            <a:off x="4524375" y="2398713"/>
            <a:ext cx="1068388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triangle" w="med" len="med"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92" name="Line 12"/>
          <p:cNvSpPr>
            <a:spLocks noChangeShapeType="1"/>
          </p:cNvSpPr>
          <p:nvPr/>
        </p:nvSpPr>
        <p:spPr bwMode="auto">
          <a:xfrm>
            <a:off x="2082800" y="5692775"/>
            <a:ext cx="3552825" cy="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93" name="Line 13"/>
          <p:cNvSpPr>
            <a:spLocks noChangeShapeType="1"/>
          </p:cNvSpPr>
          <p:nvPr/>
        </p:nvSpPr>
        <p:spPr bwMode="auto">
          <a:xfrm flipV="1">
            <a:off x="3722688" y="2082800"/>
            <a:ext cx="804862" cy="360045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0894" name="Line 14"/>
          <p:cNvSpPr>
            <a:spLocks noChangeShapeType="1"/>
          </p:cNvSpPr>
          <p:nvPr/>
        </p:nvSpPr>
        <p:spPr bwMode="auto">
          <a:xfrm>
            <a:off x="2076450" y="4492625"/>
            <a:ext cx="2740025" cy="120015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95" name="Line 15"/>
          <p:cNvSpPr>
            <a:spLocks noChangeShapeType="1"/>
          </p:cNvSpPr>
          <p:nvPr/>
        </p:nvSpPr>
        <p:spPr bwMode="auto">
          <a:xfrm flipV="1">
            <a:off x="4592638" y="5018088"/>
            <a:ext cx="1041400" cy="46513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triangle" w="med" len="med"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96" name="Line 16"/>
          <p:cNvSpPr>
            <a:spLocks noChangeShapeType="1"/>
          </p:cNvSpPr>
          <p:nvPr/>
        </p:nvSpPr>
        <p:spPr bwMode="auto">
          <a:xfrm flipV="1">
            <a:off x="3068638" y="3094038"/>
            <a:ext cx="2543175" cy="1157287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triangle" w="med" len="med"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97" name="Line 17"/>
          <p:cNvSpPr>
            <a:spLocks noChangeShapeType="1"/>
          </p:cNvSpPr>
          <p:nvPr/>
        </p:nvSpPr>
        <p:spPr bwMode="auto">
          <a:xfrm flipV="1">
            <a:off x="3898900" y="4083050"/>
            <a:ext cx="1647825" cy="1042988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triangle" w="med" len="med"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898" name="Text Box 18"/>
          <p:cNvSpPr txBox="1">
            <a:spLocks noChangeArrowheads="1"/>
          </p:cNvSpPr>
          <p:nvPr/>
        </p:nvSpPr>
        <p:spPr bwMode="auto">
          <a:xfrm>
            <a:off x="2470150" y="5746750"/>
            <a:ext cx="3492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 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12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     3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4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5 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6       </a:t>
            </a:r>
          </a:p>
        </p:txBody>
      </p:sp>
      <p:sp>
        <p:nvSpPr>
          <p:cNvPr id="250899" name="Text Box 19"/>
          <p:cNvSpPr txBox="1">
            <a:spLocks noChangeArrowheads="1"/>
          </p:cNvSpPr>
          <p:nvPr/>
        </p:nvSpPr>
        <p:spPr bwMode="auto">
          <a:xfrm>
            <a:off x="1724025" y="1851025"/>
            <a:ext cx="311150" cy="3444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  <a:p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  <a:p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  <a:p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  <a:p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grpSp>
        <p:nvGrpSpPr>
          <p:cNvPr id="250900" name="Group 20"/>
          <p:cNvGrpSpPr>
            <a:grpSpLocks/>
          </p:cNvGrpSpPr>
          <p:nvPr/>
        </p:nvGrpSpPr>
        <p:grpSpPr bwMode="auto">
          <a:xfrm>
            <a:off x="2341563" y="5618163"/>
            <a:ext cx="3022600" cy="157162"/>
            <a:chOff x="1227" y="3609"/>
            <a:chExt cx="1904" cy="99"/>
          </a:xfrm>
        </p:grpSpPr>
        <p:sp>
          <p:nvSpPr>
            <p:cNvPr id="250901" name="Line 21"/>
            <p:cNvSpPr>
              <a:spLocks noChangeShapeType="1"/>
            </p:cNvSpPr>
            <p:nvPr/>
          </p:nvSpPr>
          <p:spPr bwMode="auto">
            <a:xfrm rot="5400000" flipV="1">
              <a:off x="2736" y="3662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0902" name="Line 22"/>
            <p:cNvSpPr>
              <a:spLocks noChangeShapeType="1"/>
            </p:cNvSpPr>
            <p:nvPr/>
          </p:nvSpPr>
          <p:spPr bwMode="auto">
            <a:xfrm rot="5400000" flipV="1">
              <a:off x="2389" y="3662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0903" name="Line 23"/>
            <p:cNvSpPr>
              <a:spLocks noChangeShapeType="1"/>
            </p:cNvSpPr>
            <p:nvPr/>
          </p:nvSpPr>
          <p:spPr bwMode="auto">
            <a:xfrm rot="5400000" flipV="1">
              <a:off x="2043" y="3662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0904" name="Line 24"/>
            <p:cNvSpPr>
              <a:spLocks noChangeShapeType="1"/>
            </p:cNvSpPr>
            <p:nvPr/>
          </p:nvSpPr>
          <p:spPr bwMode="auto">
            <a:xfrm rot="5400000" flipV="1">
              <a:off x="1870" y="3662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0905" name="Line 25"/>
            <p:cNvSpPr>
              <a:spLocks noChangeShapeType="1"/>
            </p:cNvSpPr>
            <p:nvPr/>
          </p:nvSpPr>
          <p:spPr bwMode="auto">
            <a:xfrm rot="5400000" flipV="1">
              <a:off x="1697" y="3662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0906" name="Line 26"/>
            <p:cNvSpPr>
              <a:spLocks noChangeShapeType="1"/>
            </p:cNvSpPr>
            <p:nvPr/>
          </p:nvSpPr>
          <p:spPr bwMode="auto">
            <a:xfrm rot="5400000" flipV="1">
              <a:off x="1519" y="3662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0907" name="Line 27"/>
            <p:cNvSpPr>
              <a:spLocks noChangeShapeType="1"/>
            </p:cNvSpPr>
            <p:nvPr/>
          </p:nvSpPr>
          <p:spPr bwMode="auto">
            <a:xfrm rot="5400000" flipV="1">
              <a:off x="1353" y="3662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0908" name="Line 28"/>
            <p:cNvSpPr>
              <a:spLocks noChangeShapeType="1"/>
            </p:cNvSpPr>
            <p:nvPr/>
          </p:nvSpPr>
          <p:spPr bwMode="auto">
            <a:xfrm rot="5400000" flipV="1">
              <a:off x="1180" y="3662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0909" name="Line 29"/>
            <p:cNvSpPr>
              <a:spLocks noChangeShapeType="1"/>
            </p:cNvSpPr>
            <p:nvPr/>
          </p:nvSpPr>
          <p:spPr bwMode="auto">
            <a:xfrm rot="5400000" flipV="1">
              <a:off x="2561" y="3662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0910" name="Line 30"/>
            <p:cNvSpPr>
              <a:spLocks noChangeShapeType="1"/>
            </p:cNvSpPr>
            <p:nvPr/>
          </p:nvSpPr>
          <p:spPr bwMode="auto">
            <a:xfrm rot="5400000" flipV="1">
              <a:off x="2217" y="3662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0911" name="Line 31"/>
            <p:cNvSpPr>
              <a:spLocks noChangeShapeType="1"/>
            </p:cNvSpPr>
            <p:nvPr/>
          </p:nvSpPr>
          <p:spPr bwMode="auto">
            <a:xfrm rot="5400000" flipV="1">
              <a:off x="2910" y="3656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0912" name="Line 32"/>
            <p:cNvSpPr>
              <a:spLocks noChangeShapeType="1"/>
            </p:cNvSpPr>
            <p:nvPr/>
          </p:nvSpPr>
          <p:spPr bwMode="auto">
            <a:xfrm rot="5400000" flipV="1">
              <a:off x="3084" y="3656"/>
              <a:ext cx="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0913" name="Group 33"/>
          <p:cNvGrpSpPr>
            <a:grpSpLocks/>
          </p:cNvGrpSpPr>
          <p:nvPr/>
        </p:nvGrpSpPr>
        <p:grpSpPr bwMode="auto">
          <a:xfrm>
            <a:off x="2012950" y="2063750"/>
            <a:ext cx="119063" cy="3327400"/>
            <a:chOff x="1020" y="1364"/>
            <a:chExt cx="75" cy="2096"/>
          </a:xfrm>
        </p:grpSpPr>
        <p:sp>
          <p:nvSpPr>
            <p:cNvPr id="250914" name="Line 34"/>
            <p:cNvSpPr>
              <a:spLocks noChangeShapeType="1"/>
            </p:cNvSpPr>
            <p:nvPr/>
          </p:nvSpPr>
          <p:spPr bwMode="auto">
            <a:xfrm flipV="1">
              <a:off x="1020" y="1748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0915" name="Line 35"/>
            <p:cNvSpPr>
              <a:spLocks noChangeShapeType="1"/>
            </p:cNvSpPr>
            <p:nvPr/>
          </p:nvSpPr>
          <p:spPr bwMode="auto">
            <a:xfrm flipV="1">
              <a:off x="1020" y="2130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0916" name="Line 36"/>
            <p:cNvSpPr>
              <a:spLocks noChangeShapeType="1"/>
            </p:cNvSpPr>
            <p:nvPr/>
          </p:nvSpPr>
          <p:spPr bwMode="auto">
            <a:xfrm flipV="1">
              <a:off x="1020" y="2511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0917" name="Line 37"/>
            <p:cNvSpPr>
              <a:spLocks noChangeShapeType="1"/>
            </p:cNvSpPr>
            <p:nvPr/>
          </p:nvSpPr>
          <p:spPr bwMode="auto">
            <a:xfrm flipV="1">
              <a:off x="1020" y="2701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0918" name="Line 38"/>
            <p:cNvSpPr>
              <a:spLocks noChangeShapeType="1"/>
            </p:cNvSpPr>
            <p:nvPr/>
          </p:nvSpPr>
          <p:spPr bwMode="auto">
            <a:xfrm flipV="1">
              <a:off x="1020" y="2891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0919" name="Line 39"/>
            <p:cNvSpPr>
              <a:spLocks noChangeShapeType="1"/>
            </p:cNvSpPr>
            <p:nvPr/>
          </p:nvSpPr>
          <p:spPr bwMode="auto">
            <a:xfrm flipV="1">
              <a:off x="1020" y="3087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0920" name="Line 40"/>
            <p:cNvSpPr>
              <a:spLocks noChangeShapeType="1"/>
            </p:cNvSpPr>
            <p:nvPr/>
          </p:nvSpPr>
          <p:spPr bwMode="auto">
            <a:xfrm flipV="1">
              <a:off x="1020" y="3270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0921" name="Line 41"/>
            <p:cNvSpPr>
              <a:spLocks noChangeShapeType="1"/>
            </p:cNvSpPr>
            <p:nvPr/>
          </p:nvSpPr>
          <p:spPr bwMode="auto">
            <a:xfrm flipV="1">
              <a:off x="1020" y="3460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0922" name="Line 42"/>
            <p:cNvSpPr>
              <a:spLocks noChangeShapeType="1"/>
            </p:cNvSpPr>
            <p:nvPr/>
          </p:nvSpPr>
          <p:spPr bwMode="auto">
            <a:xfrm flipV="1">
              <a:off x="1020" y="1940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0923" name="Line 43"/>
            <p:cNvSpPr>
              <a:spLocks noChangeShapeType="1"/>
            </p:cNvSpPr>
            <p:nvPr/>
          </p:nvSpPr>
          <p:spPr bwMode="auto">
            <a:xfrm flipV="1">
              <a:off x="1020" y="2319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0924" name="Line 44"/>
            <p:cNvSpPr>
              <a:spLocks noChangeShapeType="1"/>
            </p:cNvSpPr>
            <p:nvPr/>
          </p:nvSpPr>
          <p:spPr bwMode="auto">
            <a:xfrm flipV="1">
              <a:off x="1020" y="1364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0925" name="Line 45"/>
            <p:cNvSpPr>
              <a:spLocks noChangeShapeType="1"/>
            </p:cNvSpPr>
            <p:nvPr/>
          </p:nvSpPr>
          <p:spPr bwMode="auto">
            <a:xfrm flipV="1">
              <a:off x="1020" y="1556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0926" name="Rectangle 46"/>
          <p:cNvSpPr>
            <a:spLocks noChangeArrowheads="1"/>
          </p:cNvSpPr>
          <p:nvPr/>
        </p:nvSpPr>
        <p:spPr bwMode="auto">
          <a:xfrm>
            <a:off x="5630863" y="2797175"/>
            <a:ext cx="1625600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588" tIns="63500" rIns="128588" bIns="63500">
            <a:spAutoFit/>
          </a:bodyPr>
          <a:lstStyle/>
          <a:p>
            <a:pPr algn="l" defTabSz="1768475"/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4</a:t>
            </a:r>
          </a:p>
        </p:txBody>
      </p:sp>
      <p:sp>
        <p:nvSpPr>
          <p:cNvPr id="250933" name="Rectangle 53"/>
          <p:cNvSpPr>
            <a:spLocks noChangeArrowheads="1"/>
          </p:cNvSpPr>
          <p:nvPr/>
        </p:nvSpPr>
        <p:spPr bwMode="auto">
          <a:xfrm>
            <a:off x="687388" y="1073150"/>
            <a:ext cx="3194050" cy="522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Optimal Solution</a:t>
            </a:r>
          </a:p>
        </p:txBody>
      </p:sp>
      <p:sp>
        <p:nvSpPr>
          <p:cNvPr id="250934" name="AutoShape 54"/>
          <p:cNvSpPr>
            <a:spLocks noChangeArrowheads="1"/>
          </p:cNvSpPr>
          <p:nvPr/>
        </p:nvSpPr>
        <p:spPr bwMode="auto">
          <a:xfrm>
            <a:off x="5532438" y="3368675"/>
            <a:ext cx="2938462" cy="1357313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3">
                  <a:lumMod val="50000"/>
                </a:schemeClr>
              </a:gs>
              <a:gs pos="50000">
                <a:schemeClr val="accent4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5400000" scaled="0"/>
          </a:gra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28588" tIns="63500" rIns="128588" bIns="63500">
            <a:spAutoFit/>
          </a:bodyPr>
          <a:lstStyle/>
          <a:p>
            <a:pPr algn="l" defTabSz="1768475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Optimal Solution:</a:t>
            </a:r>
          </a:p>
          <a:p>
            <a:pPr algn="l" defTabSz="1768475"/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16/5,  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4/5,</a:t>
            </a:r>
          </a:p>
          <a:p>
            <a:pPr algn="l" defTabSz="1768475"/>
            <a:endParaRPr lang="en-US" sz="6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 defTabSz="1768475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5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+ 2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17.6</a:t>
            </a:r>
            <a:endParaRPr lang="en-US" baseline="-250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0935" name="Oval 55"/>
          <p:cNvSpPr>
            <a:spLocks noChangeArrowheads="1"/>
          </p:cNvSpPr>
          <p:nvPr/>
        </p:nvSpPr>
        <p:spPr bwMode="auto">
          <a:xfrm>
            <a:off x="3790950" y="5133975"/>
            <a:ext cx="74613" cy="74613"/>
          </a:xfrm>
          <a:prstGeom prst="ellipse">
            <a:avLst/>
          </a:prstGeom>
          <a:solidFill>
            <a:srgbClr val="FFFFFF"/>
          </a:solidFill>
          <a:ln w="127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ChangeArrowheads="1"/>
          </p:cNvSpPr>
          <p:nvPr/>
        </p:nvSpPr>
        <p:spPr bwMode="auto">
          <a:xfrm>
            <a:off x="533400" y="144463"/>
            <a:ext cx="8081963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Summary of the Graphical Solution Procedure</a:t>
            </a:r>
            <a:b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Minimization Problems</a:t>
            </a:r>
          </a:p>
        </p:txBody>
      </p:sp>
      <p:sp>
        <p:nvSpPr>
          <p:cNvPr id="253955" name="Rectangle 3"/>
          <p:cNvSpPr>
            <a:spLocks noChangeArrowheads="1"/>
          </p:cNvSpPr>
          <p:nvPr/>
        </p:nvSpPr>
        <p:spPr bwMode="auto">
          <a:xfrm>
            <a:off x="687388" y="1073150"/>
            <a:ext cx="7753350" cy="4573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Prepare a graph of the feasible solutions for each of the constraints.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Determine the feasible region that satisfies all the constraints simultaneously.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Draw an objective function line.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Move parallel objective function lines toward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smaller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objective function values without entirely leaving the feasible region.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Any feasible solution on the objective function line with the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smallest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value is an optimal solution.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Surplus Variables</a:t>
            </a:r>
          </a:p>
        </p:txBody>
      </p:sp>
      <p:sp>
        <p:nvSpPr>
          <p:cNvPr id="244741" name="Rectangle 5"/>
          <p:cNvSpPr>
            <a:spLocks noChangeArrowheads="1"/>
          </p:cNvSpPr>
          <p:nvPr/>
        </p:nvSpPr>
        <p:spPr bwMode="auto">
          <a:xfrm>
            <a:off x="687388" y="1073150"/>
            <a:ext cx="5213350" cy="547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 2 in Standard Form</a:t>
            </a:r>
          </a:p>
        </p:txBody>
      </p:sp>
      <p:sp>
        <p:nvSpPr>
          <p:cNvPr id="244743" name="Rectangle 7"/>
          <p:cNvSpPr>
            <a:spLocks noChangeArrowheads="1"/>
          </p:cNvSpPr>
          <p:nvPr/>
        </p:nvSpPr>
        <p:spPr bwMode="auto">
          <a:xfrm>
            <a:off x="1816100" y="1733550"/>
            <a:ext cx="5676900" cy="28702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44744" name="Rectangle 8"/>
          <p:cNvSpPr>
            <a:spLocks noChangeArrowheads="1"/>
          </p:cNvSpPr>
          <p:nvPr/>
        </p:nvSpPr>
        <p:spPr bwMode="auto">
          <a:xfrm>
            <a:off x="1970088" y="1860550"/>
            <a:ext cx="5492750" cy="2744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Min      5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+ 2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+ 0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+ 0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+ 0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s.t.        2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+ 5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	=  10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4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	=  12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	=    4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, s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, s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, s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0</a:t>
            </a:r>
          </a:p>
        </p:txBody>
      </p:sp>
      <p:sp>
        <p:nvSpPr>
          <p:cNvPr id="244742" name="AutoShape 6"/>
          <p:cNvSpPr>
            <a:spLocks noChangeArrowheads="1"/>
          </p:cNvSpPr>
          <p:nvPr/>
        </p:nvSpPr>
        <p:spPr bwMode="auto">
          <a:xfrm>
            <a:off x="1033463" y="4025900"/>
            <a:ext cx="2736850" cy="9144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808080">
                  <a:gamma/>
                  <a:shade val="46275"/>
                  <a:invGamma/>
                </a:srgbClr>
              </a:gs>
              <a:gs pos="50000">
                <a:srgbClr val="808080"/>
              </a:gs>
              <a:gs pos="100000">
                <a:srgbClr val="808080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,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, and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are 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surplus variables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2:  Spreadsheet Solution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66800"/>
            <a:ext cx="7886700" cy="4643438"/>
          </a:xfrm>
        </p:spPr>
        <p:txBody>
          <a:bodyPr/>
          <a:lstStyle/>
          <a:p>
            <a:r>
              <a:rPr lang="en-US" dirty="0">
                <a:solidFill>
                  <a:srgbClr val="66FFFF"/>
                </a:solidFill>
              </a:rPr>
              <a:t>Partial Spreadsheet Showing Solution</a:t>
            </a:r>
          </a:p>
        </p:txBody>
      </p:sp>
      <p:pic>
        <p:nvPicPr>
          <p:cNvPr id="11162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363" y="1671638"/>
            <a:ext cx="8169275" cy="34115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Programming (LP) Problem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7821612" cy="41751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</a:t>
            </a:r>
            <a:r>
              <a:rPr lang="en-US" u="sng" dirty="0"/>
              <a:t>maximization</a:t>
            </a:r>
            <a:r>
              <a:rPr lang="en-US" dirty="0"/>
              <a:t> or </a:t>
            </a:r>
            <a:r>
              <a:rPr lang="en-US" u="sng" dirty="0"/>
              <a:t>minimization</a:t>
            </a:r>
            <a:r>
              <a:rPr lang="en-US" dirty="0"/>
              <a:t> of some quantity is the </a:t>
            </a:r>
            <a:r>
              <a:rPr lang="en-US" u="sng" dirty="0"/>
              <a:t>objective</a:t>
            </a:r>
            <a:r>
              <a:rPr lang="en-US" dirty="0"/>
              <a:t> in all linear programming problems.</a:t>
            </a:r>
          </a:p>
          <a:p>
            <a:pPr>
              <a:lnSpc>
                <a:spcPct val="90000"/>
              </a:lnSpc>
            </a:pPr>
            <a:r>
              <a:rPr lang="en-US" dirty="0"/>
              <a:t>All LP problems have </a:t>
            </a:r>
            <a:r>
              <a:rPr lang="en-US" u="sng" dirty="0"/>
              <a:t>constraints</a:t>
            </a:r>
            <a:r>
              <a:rPr lang="en-US" dirty="0"/>
              <a:t> that limit the degree to which the objective can be pursued.</a:t>
            </a:r>
          </a:p>
          <a:p>
            <a:pPr>
              <a:lnSpc>
                <a:spcPct val="90000"/>
              </a:lnSpc>
            </a:pPr>
            <a:r>
              <a:rPr lang="en-US" dirty="0"/>
              <a:t>A </a:t>
            </a:r>
            <a:r>
              <a:rPr lang="en-US" u="sng" dirty="0"/>
              <a:t>feasible solution</a:t>
            </a:r>
            <a:r>
              <a:rPr lang="en-US" dirty="0"/>
              <a:t> satisfies all the problem's constraints.</a:t>
            </a:r>
          </a:p>
          <a:p>
            <a:pPr>
              <a:lnSpc>
                <a:spcPct val="90000"/>
              </a:lnSpc>
            </a:pPr>
            <a:r>
              <a:rPr lang="en-US" dirty="0"/>
              <a:t>An </a:t>
            </a:r>
            <a:r>
              <a:rPr lang="en-US" u="sng" dirty="0"/>
              <a:t>optimal solution</a:t>
            </a:r>
            <a:r>
              <a:rPr lang="en-US" dirty="0"/>
              <a:t> is a feasible solution that results in the largest possible objective function value when maximizing (or smallest when minimizing).</a:t>
            </a:r>
          </a:p>
          <a:p>
            <a:pPr>
              <a:lnSpc>
                <a:spcPct val="90000"/>
              </a:lnSpc>
            </a:pPr>
            <a:r>
              <a:rPr lang="en-US" dirty="0"/>
              <a:t>A </a:t>
            </a:r>
            <a:r>
              <a:rPr lang="en-US" u="sng" dirty="0"/>
              <a:t>graphical solution method</a:t>
            </a:r>
            <a:r>
              <a:rPr lang="en-US" dirty="0"/>
              <a:t> can be used to solve a linear program with two variables.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ChangeArrowheads="1"/>
          </p:cNvSpPr>
          <p:nvPr/>
        </p:nvSpPr>
        <p:spPr bwMode="auto">
          <a:xfrm>
            <a:off x="1562100" y="2197100"/>
            <a:ext cx="6311900" cy="29527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45763" name="Rectangle 3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 2:  Spreadsheet Solution</a:t>
            </a:r>
          </a:p>
        </p:txBody>
      </p:sp>
      <p:sp>
        <p:nvSpPr>
          <p:cNvPr id="245764" name="Rectangle 4"/>
          <p:cNvSpPr>
            <a:spLocks noChangeArrowheads="1"/>
          </p:cNvSpPr>
          <p:nvPr/>
        </p:nvSpPr>
        <p:spPr bwMode="auto">
          <a:xfrm>
            <a:off x="687388" y="1073150"/>
            <a:ext cx="8020050" cy="40274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Interpretation of Computer Output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We see from the previous slide that: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	  Objective Function Value  =  17.6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	  Decision Variable #1 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  =    3.2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	  Decision Variable #2 (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)   =    0.8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	  Surplus in Constraint #1    =  10.4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10 = 0.4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	  Surplus in Constraint #2    =  12.0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12 = 0.0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	  Surplus in Constraint #3    =    4.0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-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4 = 0.0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Feasible Region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66800"/>
            <a:ext cx="8058150" cy="5157788"/>
          </a:xfrm>
        </p:spPr>
        <p:txBody>
          <a:bodyPr/>
          <a:lstStyle/>
          <a:p>
            <a:r>
              <a:rPr lang="en-US" dirty="0"/>
              <a:t>The feasible region for a two-variable LP problem can be nonexistent, a single point, a line, a polygon, or an unbounded area.</a:t>
            </a:r>
          </a:p>
          <a:p>
            <a:r>
              <a:rPr lang="en-US" dirty="0"/>
              <a:t>Any linear program falls in one of four categories: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is infeasible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has a unique optimal solution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has alternative optimal solutions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has an objective function that can be increased without bound</a:t>
            </a:r>
          </a:p>
          <a:p>
            <a:r>
              <a:rPr lang="en-US" dirty="0"/>
              <a:t>A feasible region may be unbounded and yet there may be optimal solutions.  This is common in minimization problems and is possible in maximization problems.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Special Cases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66800"/>
            <a:ext cx="7812087" cy="3935413"/>
          </a:xfrm>
        </p:spPr>
        <p:txBody>
          <a:bodyPr/>
          <a:lstStyle/>
          <a:p>
            <a:r>
              <a:rPr lang="en-US" dirty="0">
                <a:solidFill>
                  <a:srgbClr val="66FFFF"/>
                </a:solidFill>
              </a:rPr>
              <a:t>Alternative Optimal Solutions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In the graphical method, if the objective function line is parallel to a boundary constraint in the direction of optimization, there are </a:t>
            </a:r>
            <a:r>
              <a:rPr lang="en-US" u="sng" dirty="0"/>
              <a:t>alternate optimal solutions</a:t>
            </a:r>
            <a:r>
              <a:rPr lang="en-US" dirty="0"/>
              <a:t>, with all points on this line segment being optimal.</a:t>
            </a:r>
          </a:p>
          <a:p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Alternative Optimal Solutions</a:t>
            </a:r>
          </a:p>
        </p:txBody>
      </p:sp>
      <p:sp>
        <p:nvSpPr>
          <p:cNvPr id="258052" name="Rectangle 4"/>
          <p:cNvSpPr>
            <a:spLocks noChangeArrowheads="1"/>
          </p:cNvSpPr>
          <p:nvPr/>
        </p:nvSpPr>
        <p:spPr bwMode="auto">
          <a:xfrm>
            <a:off x="687388" y="1073150"/>
            <a:ext cx="6280150" cy="522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Consider the following LP problem.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8054" name="Rectangle 6"/>
          <p:cNvSpPr>
            <a:spLocks noChangeArrowheads="1"/>
          </p:cNvSpPr>
          <p:nvPr/>
        </p:nvSpPr>
        <p:spPr bwMode="auto">
          <a:xfrm>
            <a:off x="2597150" y="1697038"/>
            <a:ext cx="3905250" cy="29464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58055" name="Rectangle 7"/>
          <p:cNvSpPr>
            <a:spLocks noChangeArrowheads="1"/>
          </p:cNvSpPr>
          <p:nvPr/>
        </p:nvSpPr>
        <p:spPr bwMode="auto">
          <a:xfrm>
            <a:off x="2922588" y="1873250"/>
            <a:ext cx="3333750" cy="2732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Max       4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+ 6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s.t.        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6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2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+ 3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18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7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0  and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85" name="Freeform 9"/>
          <p:cNvSpPr>
            <a:spLocks/>
          </p:cNvSpPr>
          <p:nvPr/>
        </p:nvSpPr>
        <p:spPr bwMode="auto">
          <a:xfrm>
            <a:off x="1968500" y="3146425"/>
            <a:ext cx="2762250" cy="2625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94" y="558"/>
              </a:cxn>
              <a:cxn ang="0">
                <a:pos x="1740" y="1356"/>
              </a:cxn>
              <a:cxn ang="0">
                <a:pos x="1740" y="1650"/>
              </a:cxn>
              <a:cxn ang="0">
                <a:pos x="24" y="1654"/>
              </a:cxn>
            </a:cxnLst>
            <a:rect l="0" t="0" r="r" b="b"/>
            <a:pathLst>
              <a:path w="1740" h="1654">
                <a:moveTo>
                  <a:pt x="0" y="0"/>
                </a:moveTo>
                <a:lnTo>
                  <a:pt x="894" y="558"/>
                </a:lnTo>
                <a:lnTo>
                  <a:pt x="1740" y="1356"/>
                </a:lnTo>
                <a:lnTo>
                  <a:pt x="1740" y="1650"/>
                </a:lnTo>
                <a:lnTo>
                  <a:pt x="24" y="1654"/>
                </a:lnTo>
              </a:path>
            </a:pathLst>
          </a:custGeom>
          <a:solidFill>
            <a:srgbClr val="5F5F5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4978" name="Rectangle 2"/>
          <p:cNvSpPr>
            <a:spLocks noChangeArrowheads="1"/>
          </p:cNvSpPr>
          <p:nvPr/>
        </p:nvSpPr>
        <p:spPr bwMode="auto">
          <a:xfrm>
            <a:off x="687388" y="1073150"/>
            <a:ext cx="7486650" cy="1284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Boundary constraint </a:t>
            </a:r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+ 3</a:t>
            </a:r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18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and objective function </a:t>
            </a:r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Max  4</a:t>
            </a:r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+ 6</a:t>
            </a:r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are parallel.  All points on line segment A – B are optimal solutions.</a:t>
            </a:r>
          </a:p>
        </p:txBody>
      </p:sp>
      <p:sp>
        <p:nvSpPr>
          <p:cNvPr id="254980" name="Rectangle 4"/>
          <p:cNvSpPr>
            <a:spLocks noChangeArrowheads="1"/>
          </p:cNvSpPr>
          <p:nvPr/>
        </p:nvSpPr>
        <p:spPr bwMode="auto">
          <a:xfrm>
            <a:off x="6919913" y="5522913"/>
            <a:ext cx="434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254981" name="Line 5"/>
          <p:cNvSpPr>
            <a:spLocks noChangeShapeType="1"/>
          </p:cNvSpPr>
          <p:nvPr/>
        </p:nvSpPr>
        <p:spPr bwMode="auto">
          <a:xfrm>
            <a:off x="1981200" y="2598738"/>
            <a:ext cx="0" cy="3173412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4982" name="Rectangle 6"/>
          <p:cNvSpPr>
            <a:spLocks noChangeArrowheads="1"/>
          </p:cNvSpPr>
          <p:nvPr/>
        </p:nvSpPr>
        <p:spPr bwMode="auto">
          <a:xfrm>
            <a:off x="1611313" y="2133600"/>
            <a:ext cx="587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254983" name="Freeform 7"/>
          <p:cNvSpPr>
            <a:spLocks/>
          </p:cNvSpPr>
          <p:nvPr/>
        </p:nvSpPr>
        <p:spPr bwMode="auto">
          <a:xfrm>
            <a:off x="1968500" y="2689225"/>
            <a:ext cx="3251200" cy="3076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024" y="2184"/>
              </a:cxn>
            </a:cxnLst>
            <a:rect l="0" t="0" r="r" b="b"/>
            <a:pathLst>
              <a:path w="2024" h="2184">
                <a:moveTo>
                  <a:pt x="0" y="0"/>
                </a:moveTo>
                <a:lnTo>
                  <a:pt x="2024" y="2184"/>
                </a:lnTo>
              </a:path>
            </a:pathLst>
          </a:cu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4984" name="Freeform 8"/>
          <p:cNvSpPr>
            <a:spLocks/>
          </p:cNvSpPr>
          <p:nvPr/>
        </p:nvSpPr>
        <p:spPr bwMode="auto">
          <a:xfrm>
            <a:off x="1987550" y="3149600"/>
            <a:ext cx="4171950" cy="2616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732" y="1736"/>
              </a:cxn>
            </a:cxnLst>
            <a:rect l="0" t="0" r="r" b="b"/>
            <a:pathLst>
              <a:path w="2732" h="1736">
                <a:moveTo>
                  <a:pt x="0" y="0"/>
                </a:moveTo>
                <a:lnTo>
                  <a:pt x="2732" y="1736"/>
                </a:lnTo>
              </a:path>
            </a:pathLst>
          </a:cu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4986" name="Text Box 10"/>
          <p:cNvSpPr txBox="1">
            <a:spLocks noChangeArrowheads="1"/>
          </p:cNvSpPr>
          <p:nvPr/>
        </p:nvSpPr>
        <p:spPr bwMode="auto">
          <a:xfrm>
            <a:off x="1597025" y="2524125"/>
            <a:ext cx="311150" cy="3044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254987" name="Text Box 11"/>
          <p:cNvSpPr txBox="1">
            <a:spLocks noChangeArrowheads="1"/>
          </p:cNvSpPr>
          <p:nvPr/>
        </p:nvSpPr>
        <p:spPr bwMode="auto">
          <a:xfrm>
            <a:off x="2225675" y="5838825"/>
            <a:ext cx="46926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     </a:t>
            </a:r>
            <a:r>
              <a:rPr lang="en-US" sz="1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     </a:t>
            </a:r>
            <a:r>
              <a:rPr lang="en-US" sz="1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     </a:t>
            </a:r>
            <a:r>
              <a:rPr lang="en-US" sz="1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4     </a:t>
            </a:r>
            <a:r>
              <a:rPr lang="en-US" sz="1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5     </a:t>
            </a:r>
            <a:r>
              <a:rPr lang="en-US" sz="1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6     </a:t>
            </a:r>
            <a:r>
              <a:rPr lang="en-US" sz="1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7     </a:t>
            </a:r>
            <a:r>
              <a:rPr lang="en-US" sz="1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8     </a:t>
            </a:r>
            <a:r>
              <a:rPr lang="en-US" sz="1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9     10</a:t>
            </a:r>
          </a:p>
        </p:txBody>
      </p:sp>
      <p:sp>
        <p:nvSpPr>
          <p:cNvPr id="254988" name="Rectangle 12"/>
          <p:cNvSpPr>
            <a:spLocks noChangeArrowheads="1"/>
          </p:cNvSpPr>
          <p:nvPr/>
        </p:nvSpPr>
        <p:spPr bwMode="auto">
          <a:xfrm>
            <a:off x="5862638" y="4268788"/>
            <a:ext cx="1965325" cy="423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+ 3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18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4989" name="Line 13"/>
          <p:cNvSpPr>
            <a:spLocks noChangeShapeType="1"/>
          </p:cNvSpPr>
          <p:nvPr/>
        </p:nvSpPr>
        <p:spPr bwMode="auto">
          <a:xfrm flipH="1">
            <a:off x="2571750" y="2628900"/>
            <a:ext cx="495300" cy="50165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4990" name="Line 14"/>
          <p:cNvSpPr>
            <a:spLocks noChangeShapeType="1"/>
          </p:cNvSpPr>
          <p:nvPr/>
        </p:nvSpPr>
        <p:spPr bwMode="auto">
          <a:xfrm flipH="1">
            <a:off x="4845050" y="3873500"/>
            <a:ext cx="546100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4991" name="Line 15"/>
          <p:cNvSpPr>
            <a:spLocks noChangeShapeType="1"/>
          </p:cNvSpPr>
          <p:nvPr/>
        </p:nvSpPr>
        <p:spPr bwMode="auto">
          <a:xfrm flipH="1">
            <a:off x="5314950" y="4660900"/>
            <a:ext cx="584200" cy="43815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4992" name="Rectangle 16"/>
          <p:cNvSpPr>
            <a:spLocks noChangeArrowheads="1"/>
          </p:cNvSpPr>
          <p:nvPr/>
        </p:nvSpPr>
        <p:spPr bwMode="auto">
          <a:xfrm>
            <a:off x="3065463" y="2303463"/>
            <a:ext cx="1549400" cy="390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7</a:t>
            </a:r>
          </a:p>
        </p:txBody>
      </p:sp>
      <p:sp>
        <p:nvSpPr>
          <p:cNvPr id="254993" name="Rectangle 17"/>
          <p:cNvSpPr>
            <a:spLocks noChangeArrowheads="1"/>
          </p:cNvSpPr>
          <p:nvPr/>
        </p:nvSpPr>
        <p:spPr bwMode="auto">
          <a:xfrm>
            <a:off x="5465763" y="3656013"/>
            <a:ext cx="935037" cy="390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6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255034" name="Group 58"/>
          <p:cNvGrpSpPr>
            <a:grpSpLocks/>
          </p:cNvGrpSpPr>
          <p:nvPr/>
        </p:nvGrpSpPr>
        <p:grpSpPr bwMode="auto">
          <a:xfrm>
            <a:off x="1905000" y="2705100"/>
            <a:ext cx="139700" cy="2667000"/>
            <a:chOff x="1200" y="1768"/>
            <a:chExt cx="88" cy="1680"/>
          </a:xfrm>
        </p:grpSpPr>
        <p:sp>
          <p:nvSpPr>
            <p:cNvPr id="254996" name="Line 20"/>
            <p:cNvSpPr>
              <a:spLocks noChangeShapeType="1"/>
            </p:cNvSpPr>
            <p:nvPr/>
          </p:nvSpPr>
          <p:spPr bwMode="auto">
            <a:xfrm flipV="1">
              <a:off x="1200" y="1768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4997" name="Line 21"/>
            <p:cNvSpPr>
              <a:spLocks noChangeShapeType="1"/>
            </p:cNvSpPr>
            <p:nvPr/>
          </p:nvSpPr>
          <p:spPr bwMode="auto">
            <a:xfrm flipV="1">
              <a:off x="1200" y="2048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4998" name="Line 22"/>
            <p:cNvSpPr>
              <a:spLocks noChangeShapeType="1"/>
            </p:cNvSpPr>
            <p:nvPr/>
          </p:nvSpPr>
          <p:spPr bwMode="auto">
            <a:xfrm flipV="1">
              <a:off x="1200" y="2328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4999" name="Line 23"/>
            <p:cNvSpPr>
              <a:spLocks noChangeShapeType="1"/>
            </p:cNvSpPr>
            <p:nvPr/>
          </p:nvSpPr>
          <p:spPr bwMode="auto">
            <a:xfrm flipV="1">
              <a:off x="1200" y="2608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5000" name="Line 24"/>
            <p:cNvSpPr>
              <a:spLocks noChangeShapeType="1"/>
            </p:cNvSpPr>
            <p:nvPr/>
          </p:nvSpPr>
          <p:spPr bwMode="auto">
            <a:xfrm flipV="1">
              <a:off x="1200" y="2888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5001" name="Line 25"/>
            <p:cNvSpPr>
              <a:spLocks noChangeShapeType="1"/>
            </p:cNvSpPr>
            <p:nvPr/>
          </p:nvSpPr>
          <p:spPr bwMode="auto">
            <a:xfrm flipV="1">
              <a:off x="1200" y="3168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5002" name="Line 26"/>
            <p:cNvSpPr>
              <a:spLocks noChangeShapeType="1"/>
            </p:cNvSpPr>
            <p:nvPr/>
          </p:nvSpPr>
          <p:spPr bwMode="auto">
            <a:xfrm flipV="1">
              <a:off x="1200" y="3448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5003" name="Line 27"/>
          <p:cNvSpPr>
            <a:spLocks noChangeShapeType="1"/>
          </p:cNvSpPr>
          <p:nvPr/>
        </p:nvSpPr>
        <p:spPr bwMode="auto">
          <a:xfrm>
            <a:off x="1974850" y="5765800"/>
            <a:ext cx="4864100" cy="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55004" name="Group 28"/>
          <p:cNvGrpSpPr>
            <a:grpSpLocks/>
          </p:cNvGrpSpPr>
          <p:nvPr/>
        </p:nvGrpSpPr>
        <p:grpSpPr bwMode="auto">
          <a:xfrm>
            <a:off x="2360613" y="5707063"/>
            <a:ext cx="4294187" cy="146050"/>
            <a:chOff x="1447" y="3659"/>
            <a:chExt cx="2705" cy="92"/>
          </a:xfrm>
        </p:grpSpPr>
        <p:grpSp>
          <p:nvGrpSpPr>
            <p:cNvPr id="255005" name="Group 29"/>
            <p:cNvGrpSpPr>
              <a:grpSpLocks/>
            </p:cNvGrpSpPr>
            <p:nvPr/>
          </p:nvGrpSpPr>
          <p:grpSpPr bwMode="auto">
            <a:xfrm>
              <a:off x="1447" y="3663"/>
              <a:ext cx="2096" cy="88"/>
              <a:chOff x="1447" y="3663"/>
              <a:chExt cx="2096" cy="88"/>
            </a:xfrm>
          </p:grpSpPr>
          <p:sp>
            <p:nvSpPr>
              <p:cNvPr id="255006" name="Line 30"/>
              <p:cNvSpPr>
                <a:spLocks noChangeShapeType="1"/>
              </p:cNvSpPr>
              <p:nvPr/>
            </p:nvSpPr>
            <p:spPr bwMode="auto">
              <a:xfrm rot="5400000" flipV="1">
                <a:off x="3499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5007" name="Line 31"/>
              <p:cNvSpPr>
                <a:spLocks noChangeShapeType="1"/>
              </p:cNvSpPr>
              <p:nvPr/>
            </p:nvSpPr>
            <p:spPr bwMode="auto">
              <a:xfrm rot="5400000" flipV="1">
                <a:off x="3200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5008" name="Line 32"/>
              <p:cNvSpPr>
                <a:spLocks noChangeShapeType="1"/>
              </p:cNvSpPr>
              <p:nvPr/>
            </p:nvSpPr>
            <p:spPr bwMode="auto">
              <a:xfrm rot="5400000" flipV="1">
                <a:off x="2900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5009" name="Line 33"/>
              <p:cNvSpPr>
                <a:spLocks noChangeShapeType="1"/>
              </p:cNvSpPr>
              <p:nvPr/>
            </p:nvSpPr>
            <p:spPr bwMode="auto">
              <a:xfrm rot="5400000" flipV="1">
                <a:off x="2601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5010" name="Line 34"/>
              <p:cNvSpPr>
                <a:spLocks noChangeShapeType="1"/>
              </p:cNvSpPr>
              <p:nvPr/>
            </p:nvSpPr>
            <p:spPr bwMode="auto">
              <a:xfrm rot="5400000" flipV="1">
                <a:off x="2301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5011" name="Line 35"/>
              <p:cNvSpPr>
                <a:spLocks noChangeShapeType="1"/>
              </p:cNvSpPr>
              <p:nvPr/>
            </p:nvSpPr>
            <p:spPr bwMode="auto">
              <a:xfrm rot="5400000" flipV="1">
                <a:off x="2002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5012" name="Line 36"/>
              <p:cNvSpPr>
                <a:spLocks noChangeShapeType="1"/>
              </p:cNvSpPr>
              <p:nvPr/>
            </p:nvSpPr>
            <p:spPr bwMode="auto">
              <a:xfrm rot="5400000" flipV="1">
                <a:off x="1702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5013" name="Line 37"/>
              <p:cNvSpPr>
                <a:spLocks noChangeShapeType="1"/>
              </p:cNvSpPr>
              <p:nvPr/>
            </p:nvSpPr>
            <p:spPr bwMode="auto">
              <a:xfrm rot="5400000" flipV="1">
                <a:off x="1403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5014" name="Line 38"/>
            <p:cNvSpPr>
              <a:spLocks noChangeShapeType="1"/>
            </p:cNvSpPr>
            <p:nvPr/>
          </p:nvSpPr>
          <p:spPr bwMode="auto">
            <a:xfrm rot="5400000" flipV="1">
              <a:off x="3800" y="3703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5015" name="Line 39"/>
            <p:cNvSpPr>
              <a:spLocks noChangeShapeType="1"/>
            </p:cNvSpPr>
            <p:nvPr/>
          </p:nvSpPr>
          <p:spPr bwMode="auto">
            <a:xfrm rot="5400000" flipV="1">
              <a:off x="4108" y="3703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5016" name="Line 40"/>
          <p:cNvSpPr>
            <a:spLocks noChangeShapeType="1"/>
          </p:cNvSpPr>
          <p:nvPr/>
        </p:nvSpPr>
        <p:spPr bwMode="auto">
          <a:xfrm flipV="1">
            <a:off x="4730750" y="3695700"/>
            <a:ext cx="0" cy="205740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023" name="Rectangle 47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Alternative Optimal Solutions</a:t>
            </a:r>
          </a:p>
        </p:txBody>
      </p:sp>
      <p:sp>
        <p:nvSpPr>
          <p:cNvPr id="255024" name="Rectangle 48"/>
          <p:cNvSpPr>
            <a:spLocks noChangeArrowheads="1"/>
          </p:cNvSpPr>
          <p:nvPr/>
        </p:nvSpPr>
        <p:spPr bwMode="auto">
          <a:xfrm rot="20127">
            <a:off x="4213225" y="2949575"/>
            <a:ext cx="1990725" cy="458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2238" tIns="61912" rIns="122238" bIns="61912">
            <a:spAutoFit/>
          </a:bodyPr>
          <a:lstStyle/>
          <a:p>
            <a:pPr algn="l" defTabSz="1592263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Max  4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+ 6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grpSp>
        <p:nvGrpSpPr>
          <p:cNvPr id="255028" name="Group 52"/>
          <p:cNvGrpSpPr>
            <a:grpSpLocks/>
          </p:cNvGrpSpPr>
          <p:nvPr/>
        </p:nvGrpSpPr>
        <p:grpSpPr bwMode="auto">
          <a:xfrm rot="-243405">
            <a:off x="2011363" y="2781300"/>
            <a:ext cx="2405062" cy="1901825"/>
            <a:chOff x="1998" y="2005"/>
            <a:chExt cx="2278" cy="1758"/>
          </a:xfrm>
        </p:grpSpPr>
        <p:sp>
          <p:nvSpPr>
            <p:cNvPr id="255025" name="Line 49"/>
            <p:cNvSpPr>
              <a:spLocks noChangeShapeType="1"/>
            </p:cNvSpPr>
            <p:nvPr/>
          </p:nvSpPr>
          <p:spPr bwMode="auto">
            <a:xfrm flipV="1">
              <a:off x="4091" y="3509"/>
              <a:ext cx="185" cy="235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 type="triangle" w="med" len="med"/>
            </a:ln>
            <a:effectLst>
              <a:outerShdw dist="127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026" name="Line 50"/>
            <p:cNvSpPr>
              <a:spLocks noChangeShapeType="1"/>
            </p:cNvSpPr>
            <p:nvPr/>
          </p:nvSpPr>
          <p:spPr bwMode="auto">
            <a:xfrm>
              <a:off x="1998" y="2235"/>
              <a:ext cx="2109" cy="1528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027" name="Line 51"/>
            <p:cNvSpPr>
              <a:spLocks noChangeShapeType="1"/>
            </p:cNvSpPr>
            <p:nvPr/>
          </p:nvSpPr>
          <p:spPr bwMode="auto">
            <a:xfrm flipV="1">
              <a:off x="2003" y="2005"/>
              <a:ext cx="185" cy="235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 type="triangle" w="med" len="med"/>
            </a:ln>
            <a:effectLst>
              <a:outerShdw dist="127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5029" name="Line 53"/>
          <p:cNvSpPr>
            <a:spLocks noChangeShapeType="1"/>
          </p:cNvSpPr>
          <p:nvPr/>
        </p:nvSpPr>
        <p:spPr bwMode="auto">
          <a:xfrm flipH="1">
            <a:off x="3803650" y="3405188"/>
            <a:ext cx="460375" cy="817562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030" name="Oval 54"/>
          <p:cNvSpPr>
            <a:spLocks noChangeArrowheads="1"/>
          </p:cNvSpPr>
          <p:nvPr/>
        </p:nvSpPr>
        <p:spPr bwMode="auto">
          <a:xfrm>
            <a:off x="3305175" y="3962400"/>
            <a:ext cx="93663" cy="88900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31" name="Oval 55"/>
          <p:cNvSpPr>
            <a:spLocks noChangeArrowheads="1"/>
          </p:cNvSpPr>
          <p:nvPr/>
        </p:nvSpPr>
        <p:spPr bwMode="auto">
          <a:xfrm>
            <a:off x="1928813" y="3095625"/>
            <a:ext cx="93662" cy="93663"/>
          </a:xfrm>
          <a:prstGeom prst="ellipse">
            <a:avLst/>
          </a:pr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32" name="Text Box 56"/>
          <p:cNvSpPr txBox="1">
            <a:spLocks noChangeArrowheads="1"/>
          </p:cNvSpPr>
          <p:nvPr/>
        </p:nvSpPr>
        <p:spPr bwMode="auto">
          <a:xfrm>
            <a:off x="1957388" y="3205163"/>
            <a:ext cx="3810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</a:p>
        </p:txBody>
      </p:sp>
      <p:sp>
        <p:nvSpPr>
          <p:cNvPr id="255033" name="Text Box 57"/>
          <p:cNvSpPr txBox="1">
            <a:spLocks noChangeArrowheads="1"/>
          </p:cNvSpPr>
          <p:nvPr/>
        </p:nvSpPr>
        <p:spPr bwMode="auto">
          <a:xfrm>
            <a:off x="3278188" y="3624263"/>
            <a:ext cx="3397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Special Cases</a:t>
            </a:r>
          </a:p>
        </p:txBody>
      </p:sp>
      <p:sp>
        <p:nvSpPr>
          <p:cNvPr id="256003" name="Rectangle 3"/>
          <p:cNvSpPr>
            <a:spLocks noChangeArrowheads="1"/>
          </p:cNvSpPr>
          <p:nvPr/>
        </p:nvSpPr>
        <p:spPr bwMode="auto">
          <a:xfrm>
            <a:off x="687388" y="1073150"/>
            <a:ext cx="7943850" cy="4681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Infeasibility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No solution to the LP problem satisfies all the constraints, including the non-negativity conditions.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Graphically, this means a feasible region does not exist.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Causes include:</a:t>
            </a:r>
          </a:p>
          <a:p>
            <a:pPr marL="1143000" lvl="2" indent="-228600" algn="l">
              <a:spcBef>
                <a:spcPct val="20000"/>
              </a:spcBef>
              <a:buClr>
                <a:srgbClr val="66FFFF"/>
              </a:buClr>
              <a:buFontTx/>
              <a:buChar char="•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A formulation error has been made.</a:t>
            </a:r>
          </a:p>
          <a:p>
            <a:pPr marL="1143000" lvl="2" indent="-228600" algn="l">
              <a:spcBef>
                <a:spcPct val="20000"/>
              </a:spcBef>
              <a:buClr>
                <a:srgbClr val="66FFFF"/>
              </a:buClr>
              <a:buFontTx/>
              <a:buChar char="•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Management’s expectations are too high.</a:t>
            </a:r>
          </a:p>
          <a:p>
            <a:pPr marL="1143000" lvl="2" indent="-228600" algn="l">
              <a:spcBef>
                <a:spcPct val="20000"/>
              </a:spcBef>
              <a:buClr>
                <a:srgbClr val="66FFFF"/>
              </a:buClr>
              <a:buFontTx/>
              <a:buChar char="•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Too many restrictions have been placed on the problem (i.e. the problem is over-constrained).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749550" y="1619250"/>
            <a:ext cx="3657600" cy="2427288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Example:  Infeasible Problem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79500"/>
            <a:ext cx="6175375" cy="481013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Consider the following LP problem.</a:t>
            </a:r>
            <a:endParaRPr lang="en-US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3036888" y="1746250"/>
            <a:ext cx="3244850" cy="2274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Max     2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+ 6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s.t.        4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+ 3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12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2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8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Example:  Infeasible Problem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79500"/>
            <a:ext cx="7886700" cy="831850"/>
          </a:xfrm>
          <a:noFill/>
          <a:ln/>
        </p:spPr>
        <p:txBody>
          <a:bodyPr/>
          <a:lstStyle/>
          <a:p>
            <a:r>
              <a:rPr lang="en-US"/>
              <a:t>There are no points that satisfy both constraints, so there is no feasible region (and no feasible solution). 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2540000" y="1833563"/>
            <a:ext cx="511175" cy="492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588" tIns="63500" rIns="128588" bIns="63500">
            <a:spAutoFit/>
          </a:bodyPr>
          <a:lstStyle/>
          <a:p>
            <a:pPr algn="l" defTabSz="1739900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6321425" y="5359400"/>
            <a:ext cx="511175" cy="492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588" tIns="63500" rIns="128588" bIns="63500">
            <a:spAutoFit/>
          </a:bodyPr>
          <a:lstStyle/>
          <a:p>
            <a:pPr algn="l" defTabSz="1739900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4387850" y="3986213"/>
            <a:ext cx="2044700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588" tIns="63500" rIns="128588" bIns="63500">
            <a:spAutoFit/>
          </a:bodyPr>
          <a:lstStyle/>
          <a:p>
            <a:pPr algn="l" defTabSz="1739900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+ 3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12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4232275" y="2811463"/>
            <a:ext cx="1765300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588" tIns="63500" rIns="128588" bIns="63500">
            <a:spAutoFit/>
          </a:bodyPr>
          <a:lstStyle/>
          <a:p>
            <a:pPr algn="l" defTabSz="1739900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8</a:t>
            </a:r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 flipH="1">
            <a:off x="3352800" y="4313238"/>
            <a:ext cx="1065213" cy="7239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 flipH="1">
            <a:off x="3206750" y="3157538"/>
            <a:ext cx="1063625" cy="72390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>
            <a:off x="2794000" y="2357438"/>
            <a:ext cx="0" cy="3271837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>
            <a:off x="2790825" y="5627688"/>
            <a:ext cx="3502025" cy="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2800350" y="4419600"/>
            <a:ext cx="957263" cy="1192213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>
            <a:off x="2800350" y="3208338"/>
            <a:ext cx="1311275" cy="2403475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3294063" y="5699125"/>
            <a:ext cx="3038475" cy="423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      </a:t>
            </a:r>
            <a:r>
              <a:rPr lang="en-US"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      </a:t>
            </a:r>
            <a:r>
              <a:rPr lang="en-US"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       </a:t>
            </a:r>
            <a:r>
              <a:rPr lang="en-US"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      </a:t>
            </a:r>
            <a:r>
              <a:rPr lang="en-US"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2405063" y="4210050"/>
            <a:ext cx="320675" cy="423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2405063" y="2978150"/>
            <a:ext cx="320675" cy="423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</p:txBody>
      </p:sp>
      <p:grpSp>
        <p:nvGrpSpPr>
          <p:cNvPr id="30769" name="Group 49"/>
          <p:cNvGrpSpPr>
            <a:grpSpLocks/>
          </p:cNvGrpSpPr>
          <p:nvPr/>
        </p:nvGrpSpPr>
        <p:grpSpPr bwMode="auto">
          <a:xfrm>
            <a:off x="2727325" y="2578100"/>
            <a:ext cx="119063" cy="2749550"/>
            <a:chOff x="1670" y="1744"/>
            <a:chExt cx="75" cy="1732"/>
          </a:xfrm>
        </p:grpSpPr>
        <p:sp>
          <p:nvSpPr>
            <p:cNvPr id="30741" name="Line 21"/>
            <p:cNvSpPr>
              <a:spLocks noChangeShapeType="1"/>
            </p:cNvSpPr>
            <p:nvPr/>
          </p:nvSpPr>
          <p:spPr bwMode="auto">
            <a:xfrm flipV="1">
              <a:off x="1670" y="1744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2" name="Line 22"/>
            <p:cNvSpPr>
              <a:spLocks noChangeShapeType="1"/>
            </p:cNvSpPr>
            <p:nvPr/>
          </p:nvSpPr>
          <p:spPr bwMode="auto">
            <a:xfrm flipV="1">
              <a:off x="1670" y="2131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3" name="Line 23"/>
            <p:cNvSpPr>
              <a:spLocks noChangeShapeType="1"/>
            </p:cNvSpPr>
            <p:nvPr/>
          </p:nvSpPr>
          <p:spPr bwMode="auto">
            <a:xfrm flipV="1">
              <a:off x="1670" y="2516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4" name="Line 24"/>
            <p:cNvSpPr>
              <a:spLocks noChangeShapeType="1"/>
            </p:cNvSpPr>
            <p:nvPr/>
          </p:nvSpPr>
          <p:spPr bwMode="auto">
            <a:xfrm flipV="1">
              <a:off x="1670" y="2708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5" name="Line 25"/>
            <p:cNvSpPr>
              <a:spLocks noChangeShapeType="1"/>
            </p:cNvSpPr>
            <p:nvPr/>
          </p:nvSpPr>
          <p:spPr bwMode="auto">
            <a:xfrm flipV="1">
              <a:off x="1670" y="2900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6" name="Line 26"/>
            <p:cNvSpPr>
              <a:spLocks noChangeShapeType="1"/>
            </p:cNvSpPr>
            <p:nvPr/>
          </p:nvSpPr>
          <p:spPr bwMode="auto">
            <a:xfrm flipV="1">
              <a:off x="1670" y="3099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7" name="Line 27"/>
            <p:cNvSpPr>
              <a:spLocks noChangeShapeType="1"/>
            </p:cNvSpPr>
            <p:nvPr/>
          </p:nvSpPr>
          <p:spPr bwMode="auto">
            <a:xfrm flipV="1">
              <a:off x="1670" y="3284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8" name="Line 28"/>
            <p:cNvSpPr>
              <a:spLocks noChangeShapeType="1"/>
            </p:cNvSpPr>
            <p:nvPr/>
          </p:nvSpPr>
          <p:spPr bwMode="auto">
            <a:xfrm flipV="1">
              <a:off x="1670" y="3476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749" name="Line 29"/>
            <p:cNvSpPr>
              <a:spLocks noChangeShapeType="1"/>
            </p:cNvSpPr>
            <p:nvPr/>
          </p:nvSpPr>
          <p:spPr bwMode="auto">
            <a:xfrm flipV="1">
              <a:off x="1670" y="1939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0" name="Line 30"/>
            <p:cNvSpPr>
              <a:spLocks noChangeShapeType="1"/>
            </p:cNvSpPr>
            <p:nvPr/>
          </p:nvSpPr>
          <p:spPr bwMode="auto">
            <a:xfrm flipV="1">
              <a:off x="1670" y="2322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53" name="Rectangle 33"/>
          <p:cNvSpPr>
            <a:spLocks noChangeArrowheads="1"/>
          </p:cNvSpPr>
          <p:nvPr/>
        </p:nvSpPr>
        <p:spPr bwMode="auto">
          <a:xfrm>
            <a:off x="2405063" y="4810125"/>
            <a:ext cx="320675" cy="423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30754" name="Rectangle 34"/>
          <p:cNvSpPr>
            <a:spLocks noChangeArrowheads="1"/>
          </p:cNvSpPr>
          <p:nvPr/>
        </p:nvSpPr>
        <p:spPr bwMode="auto">
          <a:xfrm>
            <a:off x="2405063" y="3587750"/>
            <a:ext cx="320675" cy="423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grpSp>
        <p:nvGrpSpPr>
          <p:cNvPr id="30770" name="Group 50"/>
          <p:cNvGrpSpPr>
            <a:grpSpLocks/>
          </p:cNvGrpSpPr>
          <p:nvPr/>
        </p:nvGrpSpPr>
        <p:grpSpPr bwMode="auto">
          <a:xfrm>
            <a:off x="3113088" y="5567363"/>
            <a:ext cx="2992437" cy="138112"/>
            <a:chOff x="1913" y="3523"/>
            <a:chExt cx="1885" cy="87"/>
          </a:xfrm>
        </p:grpSpPr>
        <p:sp>
          <p:nvSpPr>
            <p:cNvPr id="30756" name="Line 36"/>
            <p:cNvSpPr>
              <a:spLocks noChangeShapeType="1"/>
            </p:cNvSpPr>
            <p:nvPr/>
          </p:nvSpPr>
          <p:spPr bwMode="auto">
            <a:xfrm rot="5400000" flipV="1">
              <a:off x="3754" y="3567"/>
              <a:ext cx="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7" name="Line 37"/>
            <p:cNvSpPr>
              <a:spLocks noChangeShapeType="1"/>
            </p:cNvSpPr>
            <p:nvPr/>
          </p:nvSpPr>
          <p:spPr bwMode="auto">
            <a:xfrm rot="5400000" flipV="1">
              <a:off x="3333" y="3567"/>
              <a:ext cx="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8" name="Line 38"/>
            <p:cNvSpPr>
              <a:spLocks noChangeShapeType="1"/>
            </p:cNvSpPr>
            <p:nvPr/>
          </p:nvSpPr>
          <p:spPr bwMode="auto">
            <a:xfrm rot="5400000" flipV="1">
              <a:off x="2914" y="3567"/>
              <a:ext cx="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9" name="Line 39"/>
            <p:cNvSpPr>
              <a:spLocks noChangeShapeType="1"/>
            </p:cNvSpPr>
            <p:nvPr/>
          </p:nvSpPr>
          <p:spPr bwMode="auto">
            <a:xfrm rot="5400000" flipV="1">
              <a:off x="2705" y="3567"/>
              <a:ext cx="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0" name="Line 40"/>
            <p:cNvSpPr>
              <a:spLocks noChangeShapeType="1"/>
            </p:cNvSpPr>
            <p:nvPr/>
          </p:nvSpPr>
          <p:spPr bwMode="auto">
            <a:xfrm rot="5400000" flipV="1">
              <a:off x="2495" y="3567"/>
              <a:ext cx="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1" name="Line 41"/>
            <p:cNvSpPr>
              <a:spLocks noChangeShapeType="1"/>
            </p:cNvSpPr>
            <p:nvPr/>
          </p:nvSpPr>
          <p:spPr bwMode="auto">
            <a:xfrm rot="5400000" flipV="1">
              <a:off x="2280" y="3567"/>
              <a:ext cx="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2" name="Line 42"/>
            <p:cNvSpPr>
              <a:spLocks noChangeShapeType="1"/>
            </p:cNvSpPr>
            <p:nvPr/>
          </p:nvSpPr>
          <p:spPr bwMode="auto">
            <a:xfrm rot="5400000" flipV="1">
              <a:off x="2079" y="3567"/>
              <a:ext cx="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3" name="Line 43"/>
            <p:cNvSpPr>
              <a:spLocks noChangeShapeType="1"/>
            </p:cNvSpPr>
            <p:nvPr/>
          </p:nvSpPr>
          <p:spPr bwMode="auto">
            <a:xfrm rot="5400000" flipV="1">
              <a:off x="1869" y="3567"/>
              <a:ext cx="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4" name="Line 44"/>
            <p:cNvSpPr>
              <a:spLocks noChangeShapeType="1"/>
            </p:cNvSpPr>
            <p:nvPr/>
          </p:nvSpPr>
          <p:spPr bwMode="auto">
            <a:xfrm rot="5400000" flipV="1">
              <a:off x="3542" y="3567"/>
              <a:ext cx="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5" name="Line 45"/>
            <p:cNvSpPr>
              <a:spLocks noChangeShapeType="1"/>
            </p:cNvSpPr>
            <p:nvPr/>
          </p:nvSpPr>
          <p:spPr bwMode="auto">
            <a:xfrm rot="5400000" flipV="1">
              <a:off x="3125" y="3567"/>
              <a:ext cx="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68" name="Rectangle 48"/>
          <p:cNvSpPr>
            <a:spLocks noChangeArrowheads="1"/>
          </p:cNvSpPr>
          <p:nvPr/>
        </p:nvSpPr>
        <p:spPr bwMode="auto">
          <a:xfrm>
            <a:off x="2262188" y="2368550"/>
            <a:ext cx="460375" cy="423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Special Cases</a:t>
            </a:r>
          </a:p>
        </p:txBody>
      </p:sp>
      <p:sp>
        <p:nvSpPr>
          <p:cNvPr id="257027" name="Rectangle 3"/>
          <p:cNvSpPr>
            <a:spLocks noChangeArrowheads="1"/>
          </p:cNvSpPr>
          <p:nvPr/>
        </p:nvSpPr>
        <p:spPr bwMode="auto">
          <a:xfrm>
            <a:off x="687388" y="1085850"/>
            <a:ext cx="7778750" cy="3411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Unbounded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solution to a maximization LP problem is unbounded if the value of the solution may be made indefinitely large without violating any of the constraints.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For real problems, this is the result of improper formulation.  (Quite likely, a constraint has been inadvertently omitted.)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2844800" y="1714500"/>
            <a:ext cx="3352800" cy="25908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Example:  Unbounded Solution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79500"/>
            <a:ext cx="6149975" cy="492125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Consider the following LP problem.</a:t>
            </a:r>
            <a:endParaRPr lang="en-US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3074988" y="1885950"/>
            <a:ext cx="3143250" cy="2287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Max    4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+ 5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s.t.     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5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3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8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Programming (LP) Problem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7886700" cy="33813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If both the objective function and the constraints are linear, the problem is referred to as a </a:t>
            </a:r>
            <a:r>
              <a:rPr lang="en-US" u="sng"/>
              <a:t>linear programming problem</a:t>
            </a:r>
            <a:r>
              <a:rPr lang="en-US"/>
              <a:t>.</a:t>
            </a:r>
            <a:endParaRPr lang="en-US" u="sng"/>
          </a:p>
          <a:p>
            <a:pPr>
              <a:lnSpc>
                <a:spcPct val="90000"/>
              </a:lnSpc>
            </a:pPr>
            <a:r>
              <a:rPr lang="en-US" u="sng"/>
              <a:t>Linear functions</a:t>
            </a:r>
            <a:r>
              <a:rPr lang="en-US"/>
              <a:t> are functions in which each variable appears in a separate term raised to the first power and is multiplied by a constant (which could be 0).</a:t>
            </a:r>
          </a:p>
          <a:p>
            <a:pPr>
              <a:lnSpc>
                <a:spcPct val="90000"/>
              </a:lnSpc>
            </a:pPr>
            <a:r>
              <a:rPr lang="en-US" u="sng"/>
              <a:t>Linear constraints</a:t>
            </a:r>
            <a:r>
              <a:rPr lang="en-US"/>
              <a:t> are linear functions that are restricted to be "less than or equal to", "equal to", or "greater than or equal to" a constant.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Example:  Unbounded Solution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79500"/>
            <a:ext cx="7886700" cy="2058988"/>
          </a:xfrm>
          <a:noFill/>
          <a:ln/>
        </p:spPr>
        <p:txBody>
          <a:bodyPr/>
          <a:lstStyle/>
          <a:p>
            <a:r>
              <a:rPr lang="en-US"/>
              <a:t>The feasible region is unbounded and the objective function line can be moved outward from the origin without bound, infinitely increasing the objective function.  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2952750" y="2122488"/>
            <a:ext cx="498475" cy="488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2238" tIns="61912" rIns="122238" bIns="61912">
            <a:spAutoFit/>
          </a:bodyPr>
          <a:lstStyle/>
          <a:p>
            <a:pPr algn="l" defTabSz="1592263"/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6731000" y="5567363"/>
            <a:ext cx="498475" cy="488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2238" tIns="61912" rIns="122238" bIns="61912">
            <a:spAutoFit/>
          </a:bodyPr>
          <a:lstStyle/>
          <a:p>
            <a:pPr algn="l" defTabSz="1592263"/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32776" name="Freeform 8"/>
          <p:cNvSpPr>
            <a:spLocks/>
          </p:cNvSpPr>
          <p:nvPr/>
        </p:nvSpPr>
        <p:spPr bwMode="auto">
          <a:xfrm>
            <a:off x="3175000" y="2805113"/>
            <a:ext cx="3333750" cy="30162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00" y="0"/>
              </a:cxn>
              <a:cxn ang="0">
                <a:pos x="2100" y="1889"/>
              </a:cxn>
              <a:cxn ang="0">
                <a:pos x="1054" y="1892"/>
              </a:cxn>
              <a:cxn ang="0">
                <a:pos x="316" y="1233"/>
              </a:cxn>
              <a:cxn ang="0">
                <a:pos x="0" y="409"/>
              </a:cxn>
              <a:cxn ang="0">
                <a:pos x="0" y="0"/>
              </a:cxn>
            </a:cxnLst>
            <a:rect l="0" t="0" r="r" b="b"/>
            <a:pathLst>
              <a:path w="2100" h="1892">
                <a:moveTo>
                  <a:pt x="0" y="0"/>
                </a:moveTo>
                <a:lnTo>
                  <a:pt x="2100" y="0"/>
                </a:lnTo>
                <a:lnTo>
                  <a:pt x="2100" y="1889"/>
                </a:lnTo>
                <a:lnTo>
                  <a:pt x="1054" y="1892"/>
                </a:lnTo>
                <a:lnTo>
                  <a:pt x="316" y="1233"/>
                </a:lnTo>
                <a:lnTo>
                  <a:pt x="0" y="409"/>
                </a:lnTo>
                <a:lnTo>
                  <a:pt x="0" y="0"/>
                </a:lnTo>
              </a:path>
            </a:pathLst>
          </a:custGeom>
          <a:solidFill>
            <a:srgbClr val="5F5F5F"/>
          </a:soli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flipH="1">
            <a:off x="3475038" y="3238500"/>
            <a:ext cx="804862" cy="83502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27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4197350" y="2879725"/>
            <a:ext cx="1752600" cy="458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2238" tIns="61912" rIns="122238" bIns="61912">
            <a:spAutoFit/>
          </a:bodyPr>
          <a:lstStyle/>
          <a:p>
            <a:pPr algn="l" defTabSz="1592263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8</a:t>
            </a:r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6070600" y="4618038"/>
            <a:ext cx="1612900" cy="458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2238" tIns="61912" rIns="122238" bIns="61912">
            <a:spAutoFit/>
          </a:bodyPr>
          <a:lstStyle/>
          <a:p>
            <a:pPr algn="l" defTabSz="1592263"/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5</a:t>
            </a:r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 rot="2116439">
            <a:off x="3902075" y="4110038"/>
            <a:ext cx="1990725" cy="458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2238" tIns="61912" rIns="122238" bIns="61912">
            <a:spAutoFit/>
          </a:bodyPr>
          <a:lstStyle/>
          <a:p>
            <a:pPr algn="l" defTabSz="1592263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Max  4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+ 5</a:t>
            </a:r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4743450" y="4976813"/>
            <a:ext cx="1331913" cy="658812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27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>
            <a:off x="3175000" y="2630488"/>
            <a:ext cx="0" cy="3205162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3181350" y="5826125"/>
            <a:ext cx="3473450" cy="9525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>
            <a:off x="3171825" y="4330700"/>
            <a:ext cx="1665288" cy="1476375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>
            <a:off x="3162300" y="3416300"/>
            <a:ext cx="904875" cy="2409825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89" name="Rectangle 21"/>
          <p:cNvSpPr>
            <a:spLocks noChangeArrowheads="1"/>
          </p:cNvSpPr>
          <p:nvPr/>
        </p:nvSpPr>
        <p:spPr bwMode="auto">
          <a:xfrm>
            <a:off x="2824163" y="3835400"/>
            <a:ext cx="320675" cy="423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32790" name="Rectangle 22"/>
          <p:cNvSpPr>
            <a:spLocks noChangeArrowheads="1"/>
          </p:cNvSpPr>
          <p:nvPr/>
        </p:nvSpPr>
        <p:spPr bwMode="auto">
          <a:xfrm>
            <a:off x="2824163" y="3225800"/>
            <a:ext cx="320675" cy="423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</p:txBody>
      </p:sp>
      <p:grpSp>
        <p:nvGrpSpPr>
          <p:cNvPr id="32795" name="Group 27"/>
          <p:cNvGrpSpPr>
            <a:grpSpLocks/>
          </p:cNvGrpSpPr>
          <p:nvPr/>
        </p:nvGrpSpPr>
        <p:grpSpPr bwMode="auto">
          <a:xfrm>
            <a:off x="3121025" y="2806700"/>
            <a:ext cx="119063" cy="2749550"/>
            <a:chOff x="1670" y="1744"/>
            <a:chExt cx="75" cy="1732"/>
          </a:xfrm>
        </p:grpSpPr>
        <p:sp>
          <p:nvSpPr>
            <p:cNvPr id="32796" name="Line 28"/>
            <p:cNvSpPr>
              <a:spLocks noChangeShapeType="1"/>
            </p:cNvSpPr>
            <p:nvPr/>
          </p:nvSpPr>
          <p:spPr bwMode="auto">
            <a:xfrm flipV="1">
              <a:off x="1670" y="1744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7" name="Line 29"/>
            <p:cNvSpPr>
              <a:spLocks noChangeShapeType="1"/>
            </p:cNvSpPr>
            <p:nvPr/>
          </p:nvSpPr>
          <p:spPr bwMode="auto">
            <a:xfrm flipV="1">
              <a:off x="1670" y="2131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8" name="Line 30"/>
            <p:cNvSpPr>
              <a:spLocks noChangeShapeType="1"/>
            </p:cNvSpPr>
            <p:nvPr/>
          </p:nvSpPr>
          <p:spPr bwMode="auto">
            <a:xfrm flipV="1">
              <a:off x="1670" y="2516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9" name="Line 31"/>
            <p:cNvSpPr>
              <a:spLocks noChangeShapeType="1"/>
            </p:cNvSpPr>
            <p:nvPr/>
          </p:nvSpPr>
          <p:spPr bwMode="auto">
            <a:xfrm flipV="1">
              <a:off x="1670" y="2708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2800" name="Line 32"/>
            <p:cNvSpPr>
              <a:spLocks noChangeShapeType="1"/>
            </p:cNvSpPr>
            <p:nvPr/>
          </p:nvSpPr>
          <p:spPr bwMode="auto">
            <a:xfrm flipV="1">
              <a:off x="1670" y="2900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2801" name="Line 33"/>
            <p:cNvSpPr>
              <a:spLocks noChangeShapeType="1"/>
            </p:cNvSpPr>
            <p:nvPr/>
          </p:nvSpPr>
          <p:spPr bwMode="auto">
            <a:xfrm flipV="1">
              <a:off x="1670" y="3099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2802" name="Line 34"/>
            <p:cNvSpPr>
              <a:spLocks noChangeShapeType="1"/>
            </p:cNvSpPr>
            <p:nvPr/>
          </p:nvSpPr>
          <p:spPr bwMode="auto">
            <a:xfrm flipV="1">
              <a:off x="1670" y="3284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2803" name="Line 35"/>
            <p:cNvSpPr>
              <a:spLocks noChangeShapeType="1"/>
            </p:cNvSpPr>
            <p:nvPr/>
          </p:nvSpPr>
          <p:spPr bwMode="auto">
            <a:xfrm flipV="1">
              <a:off x="1670" y="3476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2804" name="Line 36"/>
            <p:cNvSpPr>
              <a:spLocks noChangeShapeType="1"/>
            </p:cNvSpPr>
            <p:nvPr/>
          </p:nvSpPr>
          <p:spPr bwMode="auto">
            <a:xfrm flipV="1">
              <a:off x="1670" y="1939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2805" name="Line 37"/>
            <p:cNvSpPr>
              <a:spLocks noChangeShapeType="1"/>
            </p:cNvSpPr>
            <p:nvPr/>
          </p:nvSpPr>
          <p:spPr bwMode="auto">
            <a:xfrm flipV="1">
              <a:off x="1670" y="2322"/>
              <a:ext cx="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806" name="Rectangle 38"/>
          <p:cNvSpPr>
            <a:spLocks noChangeArrowheads="1"/>
          </p:cNvSpPr>
          <p:nvPr/>
        </p:nvSpPr>
        <p:spPr bwMode="auto">
          <a:xfrm>
            <a:off x="2684463" y="2603500"/>
            <a:ext cx="460375" cy="423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</a:p>
        </p:txBody>
      </p:sp>
      <p:sp>
        <p:nvSpPr>
          <p:cNvPr id="32808" name="Rectangle 40"/>
          <p:cNvSpPr>
            <a:spLocks noChangeArrowheads="1"/>
          </p:cNvSpPr>
          <p:nvPr/>
        </p:nvSpPr>
        <p:spPr bwMode="auto">
          <a:xfrm>
            <a:off x="3694113" y="5842000"/>
            <a:ext cx="3038475" cy="423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      </a:t>
            </a:r>
            <a:r>
              <a:rPr lang="en-US"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      </a:t>
            </a:r>
            <a:r>
              <a:rPr lang="en-US"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       </a:t>
            </a:r>
            <a:r>
              <a:rPr lang="en-US"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      </a:t>
            </a:r>
            <a:r>
              <a:rPr lang="en-US"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</a:p>
        </p:txBody>
      </p:sp>
      <p:grpSp>
        <p:nvGrpSpPr>
          <p:cNvPr id="32809" name="Group 41"/>
          <p:cNvGrpSpPr>
            <a:grpSpLocks/>
          </p:cNvGrpSpPr>
          <p:nvPr/>
        </p:nvGrpSpPr>
        <p:grpSpPr bwMode="auto">
          <a:xfrm>
            <a:off x="3513138" y="5748338"/>
            <a:ext cx="2992437" cy="138112"/>
            <a:chOff x="1913" y="3523"/>
            <a:chExt cx="1885" cy="87"/>
          </a:xfrm>
        </p:grpSpPr>
        <p:sp>
          <p:nvSpPr>
            <p:cNvPr id="32810" name="Line 42"/>
            <p:cNvSpPr>
              <a:spLocks noChangeShapeType="1"/>
            </p:cNvSpPr>
            <p:nvPr/>
          </p:nvSpPr>
          <p:spPr bwMode="auto">
            <a:xfrm rot="5400000" flipV="1">
              <a:off x="3754" y="3567"/>
              <a:ext cx="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2811" name="Line 43"/>
            <p:cNvSpPr>
              <a:spLocks noChangeShapeType="1"/>
            </p:cNvSpPr>
            <p:nvPr/>
          </p:nvSpPr>
          <p:spPr bwMode="auto">
            <a:xfrm rot="5400000" flipV="1">
              <a:off x="3333" y="3567"/>
              <a:ext cx="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2812" name="Line 44"/>
            <p:cNvSpPr>
              <a:spLocks noChangeShapeType="1"/>
            </p:cNvSpPr>
            <p:nvPr/>
          </p:nvSpPr>
          <p:spPr bwMode="auto">
            <a:xfrm rot="5400000" flipV="1">
              <a:off x="2914" y="3567"/>
              <a:ext cx="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2813" name="Line 45"/>
            <p:cNvSpPr>
              <a:spLocks noChangeShapeType="1"/>
            </p:cNvSpPr>
            <p:nvPr/>
          </p:nvSpPr>
          <p:spPr bwMode="auto">
            <a:xfrm rot="5400000" flipV="1">
              <a:off x="2705" y="3567"/>
              <a:ext cx="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2814" name="Line 46"/>
            <p:cNvSpPr>
              <a:spLocks noChangeShapeType="1"/>
            </p:cNvSpPr>
            <p:nvPr/>
          </p:nvSpPr>
          <p:spPr bwMode="auto">
            <a:xfrm rot="5400000" flipV="1">
              <a:off x="2495" y="3567"/>
              <a:ext cx="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2815" name="Line 47"/>
            <p:cNvSpPr>
              <a:spLocks noChangeShapeType="1"/>
            </p:cNvSpPr>
            <p:nvPr/>
          </p:nvSpPr>
          <p:spPr bwMode="auto">
            <a:xfrm rot="5400000" flipV="1">
              <a:off x="2280" y="3567"/>
              <a:ext cx="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2816" name="Line 48"/>
            <p:cNvSpPr>
              <a:spLocks noChangeShapeType="1"/>
            </p:cNvSpPr>
            <p:nvPr/>
          </p:nvSpPr>
          <p:spPr bwMode="auto">
            <a:xfrm rot="5400000" flipV="1">
              <a:off x="2079" y="3567"/>
              <a:ext cx="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2817" name="Line 49"/>
            <p:cNvSpPr>
              <a:spLocks noChangeShapeType="1"/>
            </p:cNvSpPr>
            <p:nvPr/>
          </p:nvSpPr>
          <p:spPr bwMode="auto">
            <a:xfrm rot="5400000" flipV="1">
              <a:off x="1869" y="3567"/>
              <a:ext cx="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2818" name="Line 50"/>
            <p:cNvSpPr>
              <a:spLocks noChangeShapeType="1"/>
            </p:cNvSpPr>
            <p:nvPr/>
          </p:nvSpPr>
          <p:spPr bwMode="auto">
            <a:xfrm rot="5400000" flipV="1">
              <a:off x="3542" y="3567"/>
              <a:ext cx="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2819" name="Line 51"/>
            <p:cNvSpPr>
              <a:spLocks noChangeShapeType="1"/>
            </p:cNvSpPr>
            <p:nvPr/>
          </p:nvSpPr>
          <p:spPr bwMode="auto">
            <a:xfrm rot="5400000" flipV="1">
              <a:off x="3125" y="3567"/>
              <a:ext cx="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820" name="Rectangle 52"/>
          <p:cNvSpPr>
            <a:spLocks noChangeArrowheads="1"/>
          </p:cNvSpPr>
          <p:nvPr/>
        </p:nvSpPr>
        <p:spPr bwMode="auto">
          <a:xfrm>
            <a:off x="2824163" y="4425950"/>
            <a:ext cx="320675" cy="423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32821" name="Rectangle 53"/>
          <p:cNvSpPr>
            <a:spLocks noChangeArrowheads="1"/>
          </p:cNvSpPr>
          <p:nvPr/>
        </p:nvSpPr>
        <p:spPr bwMode="auto">
          <a:xfrm>
            <a:off x="2824163" y="5035550"/>
            <a:ext cx="320675" cy="423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 flipV="1">
            <a:off x="6494463" y="5430838"/>
            <a:ext cx="293687" cy="373062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triangle" w="med" len="med"/>
          </a:ln>
          <a:effectLst>
            <a:outerShdw dist="127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>
            <a:off x="3171825" y="3408363"/>
            <a:ext cx="3348038" cy="242570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22" name="Line 54"/>
          <p:cNvSpPr>
            <a:spLocks noChangeShapeType="1"/>
          </p:cNvSpPr>
          <p:nvPr/>
        </p:nvSpPr>
        <p:spPr bwMode="auto">
          <a:xfrm flipV="1">
            <a:off x="3179763" y="3043238"/>
            <a:ext cx="293687" cy="373062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triangle" w="med" len="med"/>
          </a:ln>
          <a:effectLst>
            <a:outerShdw dist="127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End of Chapter </a:t>
            </a:r>
            <a:r>
              <a:rPr lang="en-US" dirty="0" smtClean="0"/>
              <a:t>7</a:t>
            </a:r>
            <a:endParaRPr lang="en-US" dirty="0"/>
          </a:p>
        </p:txBody>
      </p:sp>
      <p:grpSp>
        <p:nvGrpSpPr>
          <p:cNvPr id="33802" name="Group 10"/>
          <p:cNvGrpSpPr>
            <a:grpSpLocks/>
          </p:cNvGrpSpPr>
          <p:nvPr/>
        </p:nvGrpSpPr>
        <p:grpSpPr bwMode="auto">
          <a:xfrm>
            <a:off x="3754438" y="2740025"/>
            <a:ext cx="1585912" cy="1641475"/>
            <a:chOff x="2305" y="1846"/>
            <a:chExt cx="999" cy="1034"/>
          </a:xfrm>
        </p:grpSpPr>
        <p:sp>
          <p:nvSpPr>
            <p:cNvPr id="33803" name="AutoShape 11"/>
            <p:cNvSpPr>
              <a:spLocks noChangeArrowheads="1"/>
            </p:cNvSpPr>
            <p:nvPr/>
          </p:nvSpPr>
          <p:spPr bwMode="auto">
            <a:xfrm>
              <a:off x="2321" y="1862"/>
              <a:ext cx="983" cy="1018"/>
            </a:xfrm>
            <a:prstGeom prst="roundRect">
              <a:avLst>
                <a:gd name="adj" fmla="val 11949"/>
              </a:avLst>
            </a:prstGeom>
            <a:noFill/>
            <a:ln w="50800">
              <a:solidFill>
                <a:srgbClr val="66FFFF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4" name="AutoShape 12"/>
            <p:cNvSpPr>
              <a:spLocks noChangeArrowheads="1"/>
            </p:cNvSpPr>
            <p:nvPr/>
          </p:nvSpPr>
          <p:spPr bwMode="auto">
            <a:xfrm>
              <a:off x="2305" y="1846"/>
              <a:ext cx="983" cy="1018"/>
            </a:xfrm>
            <a:prstGeom prst="roundRect">
              <a:avLst>
                <a:gd name="adj" fmla="val 11949"/>
              </a:avLst>
            </a:prstGeom>
            <a:noFill/>
            <a:ln w="50800">
              <a:solidFill>
                <a:srgbClr val="66FFFF"/>
              </a:solidFill>
              <a:round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05" name="Freeform 13"/>
          <p:cNvSpPr>
            <a:spLocks/>
          </p:cNvSpPr>
          <p:nvPr/>
        </p:nvSpPr>
        <p:spPr bwMode="auto">
          <a:xfrm>
            <a:off x="3922713" y="1854200"/>
            <a:ext cx="1682750" cy="2670175"/>
          </a:xfrm>
          <a:custGeom>
            <a:avLst/>
            <a:gdLst/>
            <a:ahLst/>
            <a:cxnLst>
              <a:cxn ang="0">
                <a:pos x="238" y="1569"/>
              </a:cxn>
              <a:cxn ang="0">
                <a:pos x="0" y="2480"/>
              </a:cxn>
              <a:cxn ang="0">
                <a:pos x="819" y="3364"/>
              </a:cxn>
              <a:cxn ang="0">
                <a:pos x="2119" y="392"/>
              </a:cxn>
              <a:cxn ang="0">
                <a:pos x="2119" y="0"/>
              </a:cxn>
              <a:cxn ang="0">
                <a:pos x="668" y="2506"/>
              </a:cxn>
              <a:cxn ang="0">
                <a:pos x="238" y="1569"/>
              </a:cxn>
            </a:cxnLst>
            <a:rect l="0" t="0" r="r" b="b"/>
            <a:pathLst>
              <a:path w="2119" h="3364">
                <a:moveTo>
                  <a:pt x="238" y="1569"/>
                </a:moveTo>
                <a:lnTo>
                  <a:pt x="0" y="2480"/>
                </a:lnTo>
                <a:lnTo>
                  <a:pt x="819" y="3364"/>
                </a:lnTo>
                <a:lnTo>
                  <a:pt x="2119" y="392"/>
                </a:lnTo>
                <a:lnTo>
                  <a:pt x="2119" y="0"/>
                </a:lnTo>
                <a:lnTo>
                  <a:pt x="668" y="2506"/>
                </a:lnTo>
                <a:lnTo>
                  <a:pt x="238" y="1569"/>
                </a:lnTo>
                <a:close/>
              </a:path>
            </a:pathLst>
          </a:custGeom>
          <a:gradFill flip="none" rotWithShape="1">
            <a:gsLst>
              <a:gs pos="0">
                <a:srgbClr val="731EC8">
                  <a:shade val="30000"/>
                  <a:satMod val="115000"/>
                </a:srgbClr>
              </a:gs>
              <a:gs pos="50000">
                <a:srgbClr val="731EC8">
                  <a:shade val="67500"/>
                  <a:satMod val="115000"/>
                </a:srgbClr>
              </a:gs>
              <a:gs pos="100000">
                <a:srgbClr val="731EC8">
                  <a:shade val="100000"/>
                  <a:satMod val="115000"/>
                </a:srgbClr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Formulation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7886700" cy="34972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u="sng"/>
              <a:t>Problem formulation or modeling</a:t>
            </a:r>
            <a:r>
              <a:rPr lang="en-US"/>
              <a:t> is the process of translating a verbal statement of a problem into a mathematical statement.</a:t>
            </a:r>
          </a:p>
          <a:p>
            <a:pPr>
              <a:lnSpc>
                <a:spcPct val="90000"/>
              </a:lnSpc>
            </a:pPr>
            <a:r>
              <a:rPr lang="en-US"/>
              <a:t>Formulating models is an art that can only be mastered with practice and experience.</a:t>
            </a:r>
          </a:p>
          <a:p>
            <a:pPr>
              <a:lnSpc>
                <a:spcPct val="90000"/>
              </a:lnSpc>
            </a:pPr>
            <a:r>
              <a:rPr lang="en-US"/>
              <a:t>Every LP problems has some unique features, but most problems also have common features.</a:t>
            </a:r>
          </a:p>
          <a:p>
            <a:pPr>
              <a:lnSpc>
                <a:spcPct val="90000"/>
              </a:lnSpc>
            </a:pPr>
            <a:r>
              <a:rPr lang="en-US" u="sng"/>
              <a:t>General guidelines</a:t>
            </a:r>
            <a:r>
              <a:rPr lang="en-US"/>
              <a:t> for LP model formulation are illustrated on the slides that follow.</a:t>
            </a:r>
            <a:endParaRPr lang="en-US" u="sng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Guidelines for Model Formulation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79500"/>
            <a:ext cx="7886700" cy="3505200"/>
          </a:xfrm>
        </p:spPr>
        <p:txBody>
          <a:bodyPr/>
          <a:lstStyle/>
          <a:p>
            <a:r>
              <a:rPr lang="en-US"/>
              <a:t>Understand the problem thoroughly.</a:t>
            </a:r>
          </a:p>
          <a:p>
            <a:r>
              <a:rPr lang="en-US"/>
              <a:t>Describe the objective.</a:t>
            </a:r>
          </a:p>
          <a:p>
            <a:r>
              <a:rPr lang="en-US"/>
              <a:t>Describe each constraint.</a:t>
            </a:r>
          </a:p>
          <a:p>
            <a:r>
              <a:rPr lang="en-US"/>
              <a:t>Define the decision variables.</a:t>
            </a:r>
          </a:p>
          <a:p>
            <a:r>
              <a:rPr lang="en-US"/>
              <a:t>Write the objective in terms of the decision variables.</a:t>
            </a:r>
          </a:p>
          <a:p>
            <a:r>
              <a:rPr lang="en-US"/>
              <a:t>Write the constraints in terms of the decision variables.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784350" y="1570038"/>
            <a:ext cx="3905250" cy="29464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 1:  A Simple Maximization Problem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79500"/>
            <a:ext cx="2716212" cy="492125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LP Formulation</a:t>
            </a:r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2109788" y="1746250"/>
            <a:ext cx="3333750" cy="2732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Max       5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+ 7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s.t.        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6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2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+ 3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19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+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8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0  and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0</a:t>
            </a:r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6208713" y="1525588"/>
            <a:ext cx="1430337" cy="84772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808080">
                  <a:gamma/>
                  <a:shade val="46275"/>
                  <a:invGamma/>
                </a:srgbClr>
              </a:gs>
              <a:gs pos="50000">
                <a:srgbClr val="808080"/>
              </a:gs>
              <a:gs pos="100000">
                <a:srgbClr val="808080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Objective</a:t>
            </a:r>
          </a:p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Function</a:t>
            </a:r>
          </a:p>
        </p:txBody>
      </p:sp>
      <p:sp>
        <p:nvSpPr>
          <p:cNvPr id="24583" name="AutoShape 7"/>
          <p:cNvSpPr>
            <a:spLocks noChangeArrowheads="1"/>
          </p:cNvSpPr>
          <p:nvPr/>
        </p:nvSpPr>
        <p:spPr bwMode="auto">
          <a:xfrm>
            <a:off x="6056313" y="2605088"/>
            <a:ext cx="1698625" cy="84772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808080">
                  <a:gamma/>
                  <a:shade val="46275"/>
                  <a:invGamma/>
                </a:srgbClr>
              </a:gs>
              <a:gs pos="50000">
                <a:srgbClr val="808080"/>
              </a:gs>
              <a:gs pos="100000">
                <a:srgbClr val="808080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“Regular”</a:t>
            </a:r>
          </a:p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Constraints</a:t>
            </a:r>
          </a:p>
        </p:txBody>
      </p:sp>
      <p:sp>
        <p:nvSpPr>
          <p:cNvPr id="24584" name="AutoShape 8"/>
          <p:cNvSpPr>
            <a:spLocks noChangeArrowheads="1"/>
          </p:cNvSpPr>
          <p:nvPr/>
        </p:nvSpPr>
        <p:spPr bwMode="auto">
          <a:xfrm>
            <a:off x="5889625" y="3671888"/>
            <a:ext cx="2159000" cy="84772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808080">
                  <a:gamma/>
                  <a:shade val="46275"/>
                  <a:invGamma/>
                </a:srgbClr>
              </a:gs>
              <a:gs pos="50000">
                <a:srgbClr val="808080"/>
              </a:gs>
              <a:gs pos="100000">
                <a:srgbClr val="808080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Non-negativity</a:t>
            </a:r>
          </a:p>
          <a:p>
            <a:pPr algn="l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 Constraints</a:t>
            </a: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4597400" y="1955800"/>
            <a:ext cx="1612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5207000" y="4102100"/>
            <a:ext cx="673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4589" name="Group 13"/>
          <p:cNvGrpSpPr>
            <a:grpSpLocks/>
          </p:cNvGrpSpPr>
          <p:nvPr/>
        </p:nvGrpSpPr>
        <p:grpSpPr bwMode="auto">
          <a:xfrm>
            <a:off x="5308600" y="2374900"/>
            <a:ext cx="749300" cy="1320800"/>
            <a:chOff x="3344" y="1512"/>
            <a:chExt cx="472" cy="832"/>
          </a:xfrm>
        </p:grpSpPr>
        <p:sp>
          <p:nvSpPr>
            <p:cNvPr id="24585" name="AutoShape 9"/>
            <p:cNvSpPr>
              <a:spLocks/>
            </p:cNvSpPr>
            <p:nvPr/>
          </p:nvSpPr>
          <p:spPr bwMode="auto">
            <a:xfrm>
              <a:off x="3344" y="1512"/>
              <a:ext cx="216" cy="832"/>
            </a:xfrm>
            <a:prstGeom prst="rightBrace">
              <a:avLst>
                <a:gd name="adj1" fmla="val 32099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8" name="Line 12"/>
            <p:cNvSpPr>
              <a:spLocks noChangeShapeType="1"/>
            </p:cNvSpPr>
            <p:nvPr/>
          </p:nvSpPr>
          <p:spPr bwMode="auto">
            <a:xfrm flipV="1">
              <a:off x="3544" y="1928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32" name="Rectangle 32"/>
          <p:cNvSpPr>
            <a:spLocks noChangeArrowheads="1"/>
          </p:cNvSpPr>
          <p:nvPr/>
        </p:nvSpPr>
        <p:spPr bwMode="auto">
          <a:xfrm>
            <a:off x="2057400" y="1866900"/>
            <a:ext cx="2717800" cy="3848100"/>
          </a:xfrm>
          <a:prstGeom prst="rect">
            <a:avLst/>
          </a:prstGeom>
          <a:solidFill>
            <a:srgbClr val="5F5F5F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836613" y="166688"/>
            <a:ext cx="7475537" cy="585787"/>
          </a:xfrm>
          <a:noFill/>
          <a:ln/>
        </p:spPr>
        <p:txBody>
          <a:bodyPr/>
          <a:lstStyle/>
          <a:p>
            <a:r>
              <a:rPr lang="en-US"/>
              <a:t>Example 1:  Graphical Solution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81088"/>
            <a:ext cx="3932237" cy="509587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First Constraint Graphed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636713" y="1358900"/>
            <a:ext cx="587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4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6932613" y="5484813"/>
            <a:ext cx="434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sz="2400" baseline="-25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V="1">
            <a:off x="4781550" y="1860550"/>
            <a:ext cx="0" cy="387350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H="1">
            <a:off x="4895850" y="2717800"/>
            <a:ext cx="622300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2032000" y="1847850"/>
            <a:ext cx="0" cy="387350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6" name="Rectangle 26"/>
          <p:cNvSpPr>
            <a:spLocks noChangeArrowheads="1"/>
          </p:cNvSpPr>
          <p:nvPr/>
        </p:nvSpPr>
        <p:spPr bwMode="auto">
          <a:xfrm>
            <a:off x="5599113" y="2474913"/>
            <a:ext cx="935037" cy="423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US" baseline="-25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 6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5254625" y="4838700"/>
            <a:ext cx="790575" cy="427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(6, 0)</a:t>
            </a:r>
            <a:endParaRPr lang="en-US">
              <a:solidFill>
                <a:srgbClr val="FFFFFF"/>
              </a:solidFill>
              <a:effectLst/>
            </a:endParaRPr>
          </a:p>
        </p:txBody>
      </p:sp>
      <p:sp>
        <p:nvSpPr>
          <p:cNvPr id="25629" name="Line 29"/>
          <p:cNvSpPr>
            <a:spLocks noChangeShapeType="1"/>
          </p:cNvSpPr>
          <p:nvPr/>
        </p:nvSpPr>
        <p:spPr bwMode="auto">
          <a:xfrm flipH="1">
            <a:off x="4883150" y="5270500"/>
            <a:ext cx="361950" cy="36195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1647825" y="2054225"/>
            <a:ext cx="311150" cy="348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endParaRPr lang="en-US" sz="9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2238375" y="5813425"/>
            <a:ext cx="46926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1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2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3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4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5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6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7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8     </a:t>
            </a:r>
            <a:r>
              <a:rPr lang="en-US" sz="1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9     10</a:t>
            </a:r>
          </a:p>
        </p:txBody>
      </p:sp>
      <p:grpSp>
        <p:nvGrpSpPr>
          <p:cNvPr id="25643" name="Group 43"/>
          <p:cNvGrpSpPr>
            <a:grpSpLocks/>
          </p:cNvGrpSpPr>
          <p:nvPr/>
        </p:nvGrpSpPr>
        <p:grpSpPr bwMode="auto">
          <a:xfrm>
            <a:off x="1955800" y="2235200"/>
            <a:ext cx="139700" cy="3111500"/>
            <a:chOff x="1200" y="1536"/>
            <a:chExt cx="88" cy="1960"/>
          </a:xfrm>
        </p:grpSpPr>
        <p:sp>
          <p:nvSpPr>
            <p:cNvPr id="25635" name="Line 35"/>
            <p:cNvSpPr>
              <a:spLocks noChangeShapeType="1"/>
            </p:cNvSpPr>
            <p:nvPr/>
          </p:nvSpPr>
          <p:spPr bwMode="auto">
            <a:xfrm flipV="1">
              <a:off x="1200" y="153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6" name="Line 36"/>
            <p:cNvSpPr>
              <a:spLocks noChangeShapeType="1"/>
            </p:cNvSpPr>
            <p:nvPr/>
          </p:nvSpPr>
          <p:spPr bwMode="auto">
            <a:xfrm flipV="1">
              <a:off x="1200" y="181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7" name="Line 37"/>
            <p:cNvSpPr>
              <a:spLocks noChangeShapeType="1"/>
            </p:cNvSpPr>
            <p:nvPr/>
          </p:nvSpPr>
          <p:spPr bwMode="auto">
            <a:xfrm flipV="1">
              <a:off x="1200" y="209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8" name="Line 38"/>
            <p:cNvSpPr>
              <a:spLocks noChangeShapeType="1"/>
            </p:cNvSpPr>
            <p:nvPr/>
          </p:nvSpPr>
          <p:spPr bwMode="auto">
            <a:xfrm flipV="1">
              <a:off x="1200" y="237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9" name="Line 39"/>
            <p:cNvSpPr>
              <a:spLocks noChangeShapeType="1"/>
            </p:cNvSpPr>
            <p:nvPr/>
          </p:nvSpPr>
          <p:spPr bwMode="auto">
            <a:xfrm flipV="1">
              <a:off x="1200" y="265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0" name="Line 40"/>
            <p:cNvSpPr>
              <a:spLocks noChangeShapeType="1"/>
            </p:cNvSpPr>
            <p:nvPr/>
          </p:nvSpPr>
          <p:spPr bwMode="auto">
            <a:xfrm flipV="1">
              <a:off x="1200" y="293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1" name="Line 41"/>
            <p:cNvSpPr>
              <a:spLocks noChangeShapeType="1"/>
            </p:cNvSpPr>
            <p:nvPr/>
          </p:nvSpPr>
          <p:spPr bwMode="auto">
            <a:xfrm flipV="1">
              <a:off x="1200" y="321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642" name="Line 42"/>
            <p:cNvSpPr>
              <a:spLocks noChangeShapeType="1"/>
            </p:cNvSpPr>
            <p:nvPr/>
          </p:nvSpPr>
          <p:spPr bwMode="auto">
            <a:xfrm flipV="1">
              <a:off x="1200" y="3496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2025650" y="5727700"/>
            <a:ext cx="4864100" cy="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5656" name="Group 56"/>
          <p:cNvGrpSpPr>
            <a:grpSpLocks/>
          </p:cNvGrpSpPr>
          <p:nvPr/>
        </p:nvGrpSpPr>
        <p:grpSpPr bwMode="auto">
          <a:xfrm>
            <a:off x="2411413" y="5668963"/>
            <a:ext cx="4294187" cy="146050"/>
            <a:chOff x="1447" y="3659"/>
            <a:chExt cx="2705" cy="92"/>
          </a:xfrm>
        </p:grpSpPr>
        <p:grpSp>
          <p:nvGrpSpPr>
            <p:cNvPr id="25655" name="Group 55"/>
            <p:cNvGrpSpPr>
              <a:grpSpLocks/>
            </p:cNvGrpSpPr>
            <p:nvPr/>
          </p:nvGrpSpPr>
          <p:grpSpPr bwMode="auto">
            <a:xfrm>
              <a:off x="1447" y="3663"/>
              <a:ext cx="2096" cy="88"/>
              <a:chOff x="1447" y="3663"/>
              <a:chExt cx="2096" cy="88"/>
            </a:xfrm>
          </p:grpSpPr>
          <p:sp>
            <p:nvSpPr>
              <p:cNvPr id="25645" name="Line 45"/>
              <p:cNvSpPr>
                <a:spLocks noChangeShapeType="1"/>
              </p:cNvSpPr>
              <p:nvPr/>
            </p:nvSpPr>
            <p:spPr bwMode="auto">
              <a:xfrm rot="5400000" flipV="1">
                <a:off x="3499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46" name="Line 46"/>
              <p:cNvSpPr>
                <a:spLocks noChangeShapeType="1"/>
              </p:cNvSpPr>
              <p:nvPr/>
            </p:nvSpPr>
            <p:spPr bwMode="auto">
              <a:xfrm rot="5400000" flipV="1">
                <a:off x="3200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47" name="Line 47"/>
              <p:cNvSpPr>
                <a:spLocks noChangeShapeType="1"/>
              </p:cNvSpPr>
              <p:nvPr/>
            </p:nvSpPr>
            <p:spPr bwMode="auto">
              <a:xfrm rot="5400000" flipV="1">
                <a:off x="2900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48" name="Line 48"/>
              <p:cNvSpPr>
                <a:spLocks noChangeShapeType="1"/>
              </p:cNvSpPr>
              <p:nvPr/>
            </p:nvSpPr>
            <p:spPr bwMode="auto">
              <a:xfrm rot="5400000" flipV="1">
                <a:off x="2601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49" name="Line 49"/>
              <p:cNvSpPr>
                <a:spLocks noChangeShapeType="1"/>
              </p:cNvSpPr>
              <p:nvPr/>
            </p:nvSpPr>
            <p:spPr bwMode="auto">
              <a:xfrm rot="5400000" flipV="1">
                <a:off x="2301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0" name="Line 50"/>
              <p:cNvSpPr>
                <a:spLocks noChangeShapeType="1"/>
              </p:cNvSpPr>
              <p:nvPr/>
            </p:nvSpPr>
            <p:spPr bwMode="auto">
              <a:xfrm rot="5400000" flipV="1">
                <a:off x="2002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1" name="Line 51"/>
              <p:cNvSpPr>
                <a:spLocks noChangeShapeType="1"/>
              </p:cNvSpPr>
              <p:nvPr/>
            </p:nvSpPr>
            <p:spPr bwMode="auto">
              <a:xfrm rot="5400000" flipV="1">
                <a:off x="1702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2" name="Line 52"/>
              <p:cNvSpPr>
                <a:spLocks noChangeShapeType="1"/>
              </p:cNvSpPr>
              <p:nvPr/>
            </p:nvSpPr>
            <p:spPr bwMode="auto">
              <a:xfrm rot="5400000" flipV="1">
                <a:off x="1403" y="3707"/>
                <a:ext cx="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53" name="Line 53"/>
            <p:cNvSpPr>
              <a:spLocks noChangeShapeType="1"/>
            </p:cNvSpPr>
            <p:nvPr/>
          </p:nvSpPr>
          <p:spPr bwMode="auto">
            <a:xfrm rot="5400000" flipV="1">
              <a:off x="3800" y="3703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25654" name="Line 54"/>
            <p:cNvSpPr>
              <a:spLocks noChangeShapeType="1"/>
            </p:cNvSpPr>
            <p:nvPr/>
          </p:nvSpPr>
          <p:spPr bwMode="auto">
            <a:xfrm rot="5400000" flipV="1">
              <a:off x="4108" y="3703"/>
              <a:ext cx="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57" name="Text Box 57"/>
          <p:cNvSpPr txBox="1">
            <a:spLocks noChangeArrowheads="1"/>
          </p:cNvSpPr>
          <p:nvPr/>
        </p:nvSpPr>
        <p:spPr bwMode="auto">
          <a:xfrm>
            <a:off x="2335213" y="3108325"/>
            <a:ext cx="2166937" cy="1311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Shaded region</a:t>
            </a: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contains all</a:t>
            </a: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feasible points</a:t>
            </a:r>
          </a:p>
          <a:p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for this constraint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MB11ch01">
  <a:themeElements>
    <a:clrScheme name="">
      <a:dk1>
        <a:srgbClr val="3C0023"/>
      </a:dk1>
      <a:lt1>
        <a:srgbClr val="FFFFFF"/>
      </a:lt1>
      <a:dk2>
        <a:srgbClr val="300153"/>
      </a:dk2>
      <a:lt2>
        <a:srgbClr val="F6BF69"/>
      </a:lt2>
      <a:accent1>
        <a:srgbClr val="618FFD"/>
      </a:accent1>
      <a:accent2>
        <a:srgbClr val="B760F9"/>
      </a:accent2>
      <a:accent3>
        <a:srgbClr val="ADAAB3"/>
      </a:accent3>
      <a:accent4>
        <a:srgbClr val="DADADA"/>
      </a:accent4>
      <a:accent5>
        <a:srgbClr val="B7C6FE"/>
      </a:accent5>
      <a:accent6>
        <a:srgbClr val="A656E2"/>
      </a:accent6>
      <a:hlink>
        <a:srgbClr val="919191"/>
      </a:hlink>
      <a:folHlink>
        <a:srgbClr val="B50069"/>
      </a:folHlink>
    </a:clrScheme>
    <a:fontScheme name="QMB11ch01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-45720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-45720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 Antiqua" pitchFamily="18" charset="0"/>
          </a:defRPr>
        </a:defPPr>
      </a:lstStyle>
    </a:lnDef>
  </a:objectDefaults>
  <a:extraClrSchemeLst>
    <a:extraClrScheme>
      <a:clrScheme name="QMB11ch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MB11ch0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C:\Slides\QMB11ppt\QMB11ch01.ppt</Template>
  <TotalTime>2495</TotalTime>
  <Pages>30</Pages>
  <Words>2390</Words>
  <Application>Microsoft Office PowerPoint</Application>
  <PresentationFormat>On-screen Show (4:3)</PresentationFormat>
  <Paragraphs>709</Paragraphs>
  <Slides>51</Slides>
  <Notes>49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51</vt:i4>
      </vt:variant>
    </vt:vector>
  </HeadingPairs>
  <TitlesOfParts>
    <vt:vector size="54" baseType="lpstr">
      <vt:lpstr>QMB11ch01</vt:lpstr>
      <vt:lpstr>1_Custom Design</vt:lpstr>
      <vt:lpstr>Custom Design</vt:lpstr>
      <vt:lpstr>PowerPoint Presentation</vt:lpstr>
      <vt:lpstr>Chapter 7 Introduction to Linear Programming</vt:lpstr>
      <vt:lpstr>PowerPoint Presentation</vt:lpstr>
      <vt:lpstr>Linear Programming (LP) Problem</vt:lpstr>
      <vt:lpstr>Linear Programming (LP) Problem</vt:lpstr>
      <vt:lpstr>Problem Formulation</vt:lpstr>
      <vt:lpstr>Guidelines for Model Formulation</vt:lpstr>
      <vt:lpstr>Example 1:  A Simple Maximization Problem</vt:lpstr>
      <vt:lpstr>Example 1:  Graphical Solution</vt:lpstr>
      <vt:lpstr>Example 1:  Graphical Solution</vt:lpstr>
      <vt:lpstr>Example 1:  Graphical Solution</vt:lpstr>
      <vt:lpstr>Example 1:  Graphical Solution</vt:lpstr>
      <vt:lpstr>Example 1:  Graphical Solution</vt:lpstr>
      <vt:lpstr>PowerPoint Presentation</vt:lpstr>
      <vt:lpstr>Example 1:  Graphical Solution</vt:lpstr>
      <vt:lpstr>Summary of the Graphical Solution Procedure for Maximization Problems</vt:lpstr>
      <vt:lpstr>Slack and Surplus Variables</vt:lpstr>
      <vt:lpstr>Slack Variables (for &lt; constraints)</vt:lpstr>
      <vt:lpstr>PowerPoint Presentation</vt:lpstr>
      <vt:lpstr>Extreme Points and the Optimal Solution</vt:lpstr>
      <vt:lpstr>Example 1:  Extreme Points</vt:lpstr>
      <vt:lpstr>Computer Solutions</vt:lpstr>
      <vt:lpstr>Interpretation of Computer Output</vt:lpstr>
      <vt:lpstr>Example 1:  Spreadsheet Solution</vt:lpstr>
      <vt:lpstr>Example 1:  Spreadsheet Solution</vt:lpstr>
      <vt:lpstr>Example 1:  Spreadsheet Solution</vt:lpstr>
      <vt:lpstr>Reduced Cost</vt:lpstr>
      <vt:lpstr>Example 1:  Spreadsheet Solution</vt:lpstr>
      <vt:lpstr>Example 2:  A Simple Minimization Problem</vt:lpstr>
      <vt:lpstr>Example 2:  Graphical Solution</vt:lpstr>
      <vt:lpstr>Example 2:  Graphical Solution</vt:lpstr>
      <vt:lpstr>Example 2:  Graphical Solution</vt:lpstr>
      <vt:lpstr>Example 2:  Graphical Solution</vt:lpstr>
      <vt:lpstr>PowerPoint Presentation</vt:lpstr>
      <vt:lpstr>Example 2:  Graphical Solution</vt:lpstr>
      <vt:lpstr>PowerPoint Presentation</vt:lpstr>
      <vt:lpstr>PowerPoint Presentation</vt:lpstr>
      <vt:lpstr>PowerPoint Presentation</vt:lpstr>
      <vt:lpstr>Example 2:  Spreadsheet Solution</vt:lpstr>
      <vt:lpstr>PowerPoint Presentation</vt:lpstr>
      <vt:lpstr>Feasible Region</vt:lpstr>
      <vt:lpstr>Special Cases</vt:lpstr>
      <vt:lpstr>PowerPoint Presentation</vt:lpstr>
      <vt:lpstr>PowerPoint Presentation</vt:lpstr>
      <vt:lpstr>PowerPoint Presentation</vt:lpstr>
      <vt:lpstr>Example:  Infeasible Problem</vt:lpstr>
      <vt:lpstr>Example:  Infeasible Problem</vt:lpstr>
      <vt:lpstr>PowerPoint Presentation</vt:lpstr>
      <vt:lpstr>Example:  Unbounded Solution</vt:lpstr>
      <vt:lpstr>Example:  Unbounded Solution</vt:lpstr>
      <vt:lpstr>End of Chapter 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</dc:title>
  <dc:subject>Intro to LP</dc:subject>
  <dc:creator>John Loucks</dc:creator>
  <cp:lastModifiedBy>John IV</cp:lastModifiedBy>
  <cp:revision>143</cp:revision>
  <cp:lastPrinted>1999-04-02T17:56:04Z</cp:lastPrinted>
  <dcterms:created xsi:type="dcterms:W3CDTF">1996-04-17T17:06:16Z</dcterms:created>
  <dcterms:modified xsi:type="dcterms:W3CDTF">2012-02-17T16:18:18Z</dcterms:modified>
</cp:coreProperties>
</file>