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68"/>
  </p:notesMasterIdLst>
  <p:handoutMasterIdLst>
    <p:handoutMasterId r:id="rId69"/>
  </p:handoutMasterIdLst>
  <p:sldIdLst>
    <p:sldId id="306" r:id="rId2"/>
    <p:sldId id="257" r:id="rId3"/>
    <p:sldId id="316" r:id="rId4"/>
    <p:sldId id="319" r:id="rId5"/>
    <p:sldId id="310" r:id="rId6"/>
    <p:sldId id="320" r:id="rId7"/>
    <p:sldId id="322" r:id="rId8"/>
    <p:sldId id="318" r:id="rId9"/>
    <p:sldId id="317" r:id="rId10"/>
    <p:sldId id="311" r:id="rId11"/>
    <p:sldId id="315" r:id="rId12"/>
    <p:sldId id="339" r:id="rId13"/>
    <p:sldId id="338" r:id="rId14"/>
    <p:sldId id="323" r:id="rId15"/>
    <p:sldId id="313" r:id="rId16"/>
    <p:sldId id="259" r:id="rId17"/>
    <p:sldId id="324" r:id="rId18"/>
    <p:sldId id="325" r:id="rId19"/>
    <p:sldId id="326" r:id="rId20"/>
    <p:sldId id="329" r:id="rId21"/>
    <p:sldId id="327" r:id="rId22"/>
    <p:sldId id="328" r:id="rId23"/>
    <p:sldId id="260" r:id="rId24"/>
    <p:sldId id="335" r:id="rId25"/>
    <p:sldId id="261" r:id="rId26"/>
    <p:sldId id="262" r:id="rId27"/>
    <p:sldId id="294" r:id="rId28"/>
    <p:sldId id="266" r:id="rId29"/>
    <p:sldId id="270" r:id="rId30"/>
    <p:sldId id="295" r:id="rId31"/>
    <p:sldId id="271" r:id="rId32"/>
    <p:sldId id="272" r:id="rId33"/>
    <p:sldId id="297" r:id="rId34"/>
    <p:sldId id="273" r:id="rId35"/>
    <p:sldId id="274" r:id="rId36"/>
    <p:sldId id="275" r:id="rId37"/>
    <p:sldId id="336" r:id="rId38"/>
    <p:sldId id="279" r:id="rId39"/>
    <p:sldId id="280" r:id="rId40"/>
    <p:sldId id="296" r:id="rId41"/>
    <p:sldId id="282" r:id="rId42"/>
    <p:sldId id="283" r:id="rId43"/>
    <p:sldId id="337" r:id="rId44"/>
    <p:sldId id="284" r:id="rId45"/>
    <p:sldId id="343" r:id="rId46"/>
    <p:sldId id="287" r:id="rId47"/>
    <p:sldId id="288" r:id="rId48"/>
    <p:sldId id="331" r:id="rId49"/>
    <p:sldId id="303" r:id="rId50"/>
    <p:sldId id="289" r:id="rId51"/>
    <p:sldId id="342" r:id="rId52"/>
    <p:sldId id="304" r:id="rId53"/>
    <p:sldId id="290" r:id="rId54"/>
    <p:sldId id="344" r:id="rId55"/>
    <p:sldId id="333" r:id="rId56"/>
    <p:sldId id="291" r:id="rId57"/>
    <p:sldId id="332" r:id="rId58"/>
    <p:sldId id="305" r:id="rId59"/>
    <p:sldId id="340" r:id="rId60"/>
    <p:sldId id="341" r:id="rId61"/>
    <p:sldId id="350" r:id="rId62"/>
    <p:sldId id="347" r:id="rId63"/>
    <p:sldId id="348" r:id="rId64"/>
    <p:sldId id="349" r:id="rId65"/>
    <p:sldId id="351" r:id="rId66"/>
    <p:sldId id="292" r:id="rId67"/>
  </p:sldIdLst>
  <p:sldSz cx="9144000" cy="6858000" type="screen4x3"/>
  <p:notesSz cx="7077075" cy="93853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38D"/>
    <a:srgbClr val="790015"/>
    <a:srgbClr val="CCFFFF"/>
    <a:srgbClr val="66FFFF"/>
    <a:srgbClr val="5F5F5F"/>
    <a:srgbClr val="4D4D4D"/>
    <a:srgbClr val="000000"/>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5" autoAdjust="0"/>
  </p:normalViewPr>
  <p:slideViewPr>
    <p:cSldViewPr snapToGrid="0">
      <p:cViewPr>
        <p:scale>
          <a:sx n="75" d="100"/>
          <a:sy n="75" d="100"/>
        </p:scale>
        <p:origin x="-762" y="-72"/>
      </p:cViewPr>
      <p:guideLst>
        <p:guide orient="horz" pos="741"/>
        <p:guide pos="506"/>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8" Type="http://schemas.openxmlformats.org/officeDocument/2006/relationships/slide" Target="slides/slide37.xml"/><Relationship Id="rId3" Type="http://schemas.openxmlformats.org/officeDocument/2006/relationships/slide" Target="slides/slide12.xml"/><Relationship Id="rId7" Type="http://schemas.openxmlformats.org/officeDocument/2006/relationships/slide" Target="slides/slide35.xml"/><Relationship Id="rId2" Type="http://schemas.openxmlformats.org/officeDocument/2006/relationships/slide" Target="slides/slide5.xml"/><Relationship Id="rId1" Type="http://schemas.openxmlformats.org/officeDocument/2006/relationships/slide" Target="slides/slide3.xml"/><Relationship Id="rId6" Type="http://schemas.openxmlformats.org/officeDocument/2006/relationships/slide" Target="slides/slide26.xml"/><Relationship Id="rId11" Type="http://schemas.openxmlformats.org/officeDocument/2006/relationships/slide" Target="slides/slide44.xml"/><Relationship Id="rId5" Type="http://schemas.openxmlformats.org/officeDocument/2006/relationships/slide" Target="slides/slide24.xml"/><Relationship Id="rId10" Type="http://schemas.openxmlformats.org/officeDocument/2006/relationships/slide" Target="slides/slide43.xml"/><Relationship Id="rId4" Type="http://schemas.openxmlformats.org/officeDocument/2006/relationships/slide" Target="slides/slide13.xml"/><Relationship Id="rId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585612" y="8981211"/>
            <a:ext cx="419382" cy="309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085" tIns="45726" rIns="93085" bIns="45726" anchor="ctr">
            <a:spAutoFit/>
          </a:bodyPr>
          <a:lstStyle/>
          <a:p>
            <a:pPr algn="r"/>
            <a:fld id="{A41C8783-5B66-4EB5-B609-E7512EA3243D}" type="slidenum">
              <a:rPr lang="en-US" sz="1400">
                <a:effectLst/>
              </a:rPr>
              <a:pPr algn="r"/>
              <a:t>‹#›</a:t>
            </a:fld>
            <a:endParaRPr lang="en-US" sz="1400">
              <a:effectLst/>
            </a:endParaRPr>
          </a:p>
        </p:txBody>
      </p:sp>
    </p:spTree>
    <p:extLst>
      <p:ext uri="{BB962C8B-B14F-4D97-AF65-F5344CB8AC3E}">
        <p14:creationId xmlns:p14="http://schemas.microsoft.com/office/powerpoint/2010/main" val="4269658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3610" y="4458018"/>
            <a:ext cx="5189855" cy="4223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85" tIns="45726" rIns="93085" bIns="45726"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201738" y="711200"/>
            <a:ext cx="4673600" cy="35052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ChangeArrowheads="1"/>
          </p:cNvSpPr>
          <p:nvPr/>
        </p:nvSpPr>
        <p:spPr bwMode="auto">
          <a:xfrm>
            <a:off x="6585612" y="8981211"/>
            <a:ext cx="419382" cy="309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085" tIns="45726" rIns="93085" bIns="45726" anchor="ctr">
            <a:spAutoFit/>
          </a:bodyPr>
          <a:lstStyle/>
          <a:p>
            <a:pPr algn="r"/>
            <a:fld id="{CBE07D99-D077-4CCC-BF1F-0A6BF5F31F96}" type="slidenum">
              <a:rPr lang="en-US" sz="1400">
                <a:effectLst/>
              </a:rPr>
              <a:pPr algn="r"/>
              <a:t>‹#›</a:t>
            </a:fld>
            <a:endParaRPr lang="en-US" sz="1400">
              <a:effectLst/>
            </a:endParaRPr>
          </a:p>
        </p:txBody>
      </p:sp>
    </p:spTree>
    <p:extLst>
      <p:ext uri="{BB962C8B-B14F-4D97-AF65-F5344CB8AC3E}">
        <p14:creationId xmlns:p14="http://schemas.microsoft.com/office/powerpoint/2010/main" val="3953024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1201738" y="711200"/>
            <a:ext cx="4673600" cy="3505200"/>
          </a:xfrm>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xfrm>
            <a:off x="1201738" y="711200"/>
            <a:ext cx="4673600" cy="3505200"/>
          </a:xfrm>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xfrm>
            <a:off x="1201738" y="711200"/>
            <a:ext cx="4673600" cy="3505200"/>
          </a:xfrm>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1201738" y="711200"/>
            <a:ext cx="4673600" cy="3505200"/>
          </a:xfrm>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1201738" y="711200"/>
            <a:ext cx="4673600" cy="3505200"/>
          </a:xfrm>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a:xfrm>
            <a:off x="1201738" y="711200"/>
            <a:ext cx="4673600" cy="3505200"/>
          </a:xfrm>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xfrm>
            <a:off x="1201738" y="711200"/>
            <a:ext cx="4673600" cy="3505200"/>
          </a:xfrm>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201738" y="711200"/>
            <a:ext cx="4673600" cy="3505200"/>
          </a:xfrm>
          <a:ln/>
        </p:spPr>
      </p:sp>
      <p:sp>
        <p:nvSpPr>
          <p:cNvPr id="45059"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a:xfrm>
            <a:off x="1201738" y="711200"/>
            <a:ext cx="4673600" cy="3505200"/>
          </a:xfrm>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xfrm>
            <a:off x="1201738" y="711200"/>
            <a:ext cx="4673600" cy="3505200"/>
          </a:xfrm>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xfrm>
            <a:off x="1201738" y="711200"/>
            <a:ext cx="4673600" cy="3505200"/>
          </a:xfrm>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201738" y="711200"/>
            <a:ext cx="4673600" cy="3505200"/>
          </a:xfrm>
          <a:ln/>
        </p:spPr>
      </p:sp>
      <p:sp>
        <p:nvSpPr>
          <p:cNvPr id="43011"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xfrm>
            <a:off x="1201738" y="711200"/>
            <a:ext cx="4673600" cy="3505200"/>
          </a:xfrm>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1201738" y="711200"/>
            <a:ext cx="4673600" cy="3505200"/>
          </a:xfrm>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xfrm>
            <a:off x="1201738" y="711200"/>
            <a:ext cx="4673600" cy="3505200"/>
          </a:xfrm>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201738" y="711200"/>
            <a:ext cx="4673600" cy="3505200"/>
          </a:xfrm>
          <a:ln/>
        </p:spPr>
      </p:sp>
      <p:sp>
        <p:nvSpPr>
          <p:cNvPr id="46083"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xfrm>
            <a:off x="1201738" y="711200"/>
            <a:ext cx="4673600" cy="3505200"/>
          </a:xfrm>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201738" y="711200"/>
            <a:ext cx="4673600" cy="3505200"/>
          </a:xfrm>
          <a:ln/>
        </p:spPr>
      </p:sp>
      <p:sp>
        <p:nvSpPr>
          <p:cNvPr id="47107"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201738" y="711200"/>
            <a:ext cx="4673600" cy="3505200"/>
          </a:xfrm>
          <a:ln/>
        </p:spPr>
      </p:sp>
      <p:sp>
        <p:nvSpPr>
          <p:cNvPr id="48131"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201738" y="711200"/>
            <a:ext cx="4673600" cy="3505200"/>
          </a:xfrm>
          <a:ln/>
        </p:spPr>
      </p:sp>
      <p:sp>
        <p:nvSpPr>
          <p:cNvPr id="90115"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201738" y="711200"/>
            <a:ext cx="4673600" cy="3505200"/>
          </a:xfrm>
          <a:ln/>
        </p:spPr>
      </p:sp>
      <p:sp>
        <p:nvSpPr>
          <p:cNvPr id="52227"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201738" y="711200"/>
            <a:ext cx="4673600" cy="3505200"/>
          </a:xfrm>
          <a:ln/>
        </p:spPr>
      </p:sp>
      <p:sp>
        <p:nvSpPr>
          <p:cNvPr id="56323"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xfrm>
            <a:off x="1201738" y="711200"/>
            <a:ext cx="4673600" cy="3505200"/>
          </a:xfrm>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201738" y="711200"/>
            <a:ext cx="4673600" cy="3505200"/>
          </a:xfrm>
          <a:ln/>
        </p:spPr>
      </p:sp>
      <p:sp>
        <p:nvSpPr>
          <p:cNvPr id="91139"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201738" y="711200"/>
            <a:ext cx="4673600" cy="3505200"/>
          </a:xfrm>
          <a:ln/>
        </p:spPr>
      </p:sp>
      <p:sp>
        <p:nvSpPr>
          <p:cNvPr id="57347"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01738" y="711200"/>
            <a:ext cx="4673600" cy="3505200"/>
          </a:xfrm>
          <a:ln/>
        </p:spPr>
      </p:sp>
      <p:sp>
        <p:nvSpPr>
          <p:cNvPr id="58371"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201738" y="711200"/>
            <a:ext cx="4673600" cy="3505200"/>
          </a:xfrm>
          <a:ln/>
        </p:spPr>
      </p:sp>
      <p:sp>
        <p:nvSpPr>
          <p:cNvPr id="92163"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201738" y="711200"/>
            <a:ext cx="4673600" cy="3505200"/>
          </a:xfrm>
          <a:ln/>
        </p:spPr>
      </p:sp>
      <p:sp>
        <p:nvSpPr>
          <p:cNvPr id="59395"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01738" y="711200"/>
            <a:ext cx="4673600" cy="3505200"/>
          </a:xfrm>
          <a:ln/>
        </p:spPr>
      </p:sp>
      <p:sp>
        <p:nvSpPr>
          <p:cNvPr id="60419"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201738" y="711200"/>
            <a:ext cx="4673600" cy="3505200"/>
          </a:xfrm>
          <a:ln/>
        </p:spPr>
      </p:sp>
      <p:sp>
        <p:nvSpPr>
          <p:cNvPr id="61443"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1201738" y="711200"/>
            <a:ext cx="4673600" cy="3505200"/>
          </a:xfrm>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201738" y="711200"/>
            <a:ext cx="4673600" cy="3505200"/>
          </a:xfrm>
          <a:ln/>
        </p:spPr>
      </p:sp>
      <p:sp>
        <p:nvSpPr>
          <p:cNvPr id="65539"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01738" y="711200"/>
            <a:ext cx="4673600" cy="3505200"/>
          </a:xfrm>
          <a:ln/>
        </p:spPr>
      </p:sp>
      <p:sp>
        <p:nvSpPr>
          <p:cNvPr id="66563"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1201738" y="711200"/>
            <a:ext cx="4673600" cy="3505200"/>
          </a:xfrm>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201738" y="711200"/>
            <a:ext cx="4673600" cy="3505200"/>
          </a:xfrm>
          <a:ln/>
        </p:spPr>
      </p:sp>
      <p:sp>
        <p:nvSpPr>
          <p:cNvPr id="93187"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01738" y="711200"/>
            <a:ext cx="4673600" cy="3505200"/>
          </a:xfrm>
          <a:ln/>
        </p:spPr>
      </p:sp>
      <p:sp>
        <p:nvSpPr>
          <p:cNvPr id="68611"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201738" y="711200"/>
            <a:ext cx="4673600" cy="3505200"/>
          </a:xfrm>
          <a:ln/>
        </p:spPr>
      </p:sp>
      <p:sp>
        <p:nvSpPr>
          <p:cNvPr id="69635"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1201738" y="711200"/>
            <a:ext cx="4673600" cy="3505200"/>
          </a:xfrm>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01738" y="711200"/>
            <a:ext cx="4673600" cy="3505200"/>
          </a:xfrm>
          <a:ln/>
        </p:spPr>
      </p:sp>
      <p:sp>
        <p:nvSpPr>
          <p:cNvPr id="70659"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201738" y="711200"/>
            <a:ext cx="4673600" cy="3505200"/>
          </a:xfrm>
          <a:ln/>
        </p:spPr>
      </p:sp>
      <p:sp>
        <p:nvSpPr>
          <p:cNvPr id="73731" name="Rectangle 3"/>
          <p:cNvSpPr>
            <a:spLocks noGrp="1" noChangeArrowheads="1"/>
          </p:cNvSpPr>
          <p:nvPr>
            <p:ph type="body" idx="1"/>
          </p:nvPr>
        </p:nvSpPr>
        <p:spPr/>
        <p:txBody>
          <a:bodyPr/>
          <a:lstStyle/>
          <a:p>
            <a:pPr>
              <a:spcBef>
                <a:spcPct val="0"/>
              </a:spcBef>
            </a:pPr>
            <a:endParaRPr lang="en-US" sz="2500" dirty="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01738" y="711200"/>
            <a:ext cx="4673600" cy="3505200"/>
          </a:xfrm>
          <a:ln/>
        </p:spPr>
      </p:sp>
      <p:sp>
        <p:nvSpPr>
          <p:cNvPr id="74755"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201738" y="711200"/>
            <a:ext cx="4673600" cy="3505200"/>
          </a:xfrm>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201738" y="711200"/>
            <a:ext cx="4673600" cy="3505200"/>
          </a:xfrm>
          <a:ln/>
        </p:spPr>
      </p:sp>
      <p:sp>
        <p:nvSpPr>
          <p:cNvPr id="103427"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201738" y="711200"/>
            <a:ext cx="4673600" cy="3505200"/>
          </a:xfrm>
          <a:ln/>
        </p:spPr>
      </p:sp>
      <p:sp>
        <p:nvSpPr>
          <p:cNvPr id="75779"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1201738" y="711200"/>
            <a:ext cx="4673600" cy="3505200"/>
          </a:xfrm>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201738" y="711200"/>
            <a:ext cx="4673600" cy="3505200"/>
          </a:xfrm>
          <a:ln/>
        </p:spPr>
      </p:sp>
      <p:sp>
        <p:nvSpPr>
          <p:cNvPr id="104451"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01738" y="711200"/>
            <a:ext cx="4673600" cy="3505200"/>
          </a:xfrm>
          <a:ln/>
        </p:spPr>
      </p:sp>
      <p:sp>
        <p:nvSpPr>
          <p:cNvPr id="76803"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xfrm>
            <a:off x="1201738" y="711200"/>
            <a:ext cx="4673600" cy="3505200"/>
          </a:xfrm>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201738" y="711200"/>
            <a:ext cx="4673600" cy="3505200"/>
          </a:xfrm>
          <a:ln/>
        </p:spPr>
      </p:sp>
      <p:sp>
        <p:nvSpPr>
          <p:cNvPr id="77827"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xfrm>
            <a:off x="1201738" y="711200"/>
            <a:ext cx="4673600" cy="3505200"/>
          </a:xfrm>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201738" y="711200"/>
            <a:ext cx="4673600" cy="3505200"/>
          </a:xfrm>
          <a:ln/>
        </p:spPr>
      </p:sp>
      <p:sp>
        <p:nvSpPr>
          <p:cNvPr id="105475"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201738" y="711200"/>
            <a:ext cx="4673600" cy="3505200"/>
          </a:xfrm>
          <a:ln/>
        </p:spPr>
      </p:sp>
      <p:sp>
        <p:nvSpPr>
          <p:cNvPr id="78851" name="Rectangle 3"/>
          <p:cNvSpPr>
            <a:spLocks noGrp="1" noChangeArrowheads="1"/>
          </p:cNvSpPr>
          <p:nvPr>
            <p:ph type="body" idx="1"/>
          </p:nvPr>
        </p:nvSpPr>
        <p:spPr/>
        <p:txBody>
          <a:bodyPr/>
          <a:lstStyle/>
          <a:p>
            <a:pPr>
              <a:spcBef>
                <a:spcPct val="0"/>
              </a:spcBef>
            </a:pPr>
            <a:endParaRPr lang="en-US" sz="25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xfrm>
            <a:off x="1201738" y="711200"/>
            <a:ext cx="4673600" cy="3505200"/>
          </a:xfrm>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xfrm>
            <a:off x="1201738" y="711200"/>
            <a:ext cx="4673600" cy="3505200"/>
          </a:xfrm>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xfrm>
            <a:off x="1201738" y="711200"/>
            <a:ext cx="4673600" cy="3505200"/>
          </a:xfrm>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xfrm>
            <a:off x="1201738" y="711200"/>
            <a:ext cx="4673600" cy="3505200"/>
          </a:xfrm>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32665270"/>
      </p:ext>
    </p:extLst>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4314701"/>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4379070"/>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1537075"/>
      </p:ext>
    </p:extLst>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60022323"/>
      </p:ext>
    </p:extLst>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858000"/>
      </p:ext>
    </p:extLst>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6111907"/>
      </p:ext>
    </p:extLst>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83606631"/>
      </p:ext>
    </p:extLst>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461722"/>
      </p:ext>
    </p:extLst>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9726016"/>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32706196"/>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80226" name="Group 2"/>
          <p:cNvGrpSpPr>
            <a:grpSpLocks/>
          </p:cNvGrpSpPr>
          <p:nvPr/>
        </p:nvGrpSpPr>
        <p:grpSpPr bwMode="auto">
          <a:xfrm>
            <a:off x="457200" y="304800"/>
            <a:ext cx="8231188" cy="6183313"/>
            <a:chOff x="372" y="186"/>
            <a:chExt cx="5185" cy="3895"/>
          </a:xfrm>
        </p:grpSpPr>
        <p:grpSp>
          <p:nvGrpSpPr>
            <p:cNvPr id="180227" name="Group 3"/>
            <p:cNvGrpSpPr>
              <a:grpSpLocks/>
            </p:cNvGrpSpPr>
            <p:nvPr/>
          </p:nvGrpSpPr>
          <p:grpSpPr bwMode="auto">
            <a:xfrm>
              <a:off x="372" y="186"/>
              <a:ext cx="5185" cy="919"/>
              <a:chOff x="372" y="186"/>
              <a:chExt cx="5185" cy="919"/>
            </a:xfrm>
          </p:grpSpPr>
          <p:sp>
            <p:nvSpPr>
              <p:cNvPr id="180228" name="Freeform 4"/>
              <p:cNvSpPr>
                <a:spLocks/>
              </p:cNvSpPr>
              <p:nvPr/>
            </p:nvSpPr>
            <p:spPr bwMode="auto">
              <a:xfrm>
                <a:off x="372" y="192"/>
                <a:ext cx="86" cy="913"/>
              </a:xfrm>
              <a:custGeom>
                <a:avLst/>
                <a:gdLst>
                  <a:gd name="T0" fmla="*/ 0 w 86"/>
                  <a:gd name="T1" fmla="*/ 0 h 913"/>
                  <a:gd name="T2" fmla="*/ 85 w 86"/>
                  <a:gd name="T3" fmla="*/ 96 h 913"/>
                  <a:gd name="T4" fmla="*/ 85 w 86"/>
                  <a:gd name="T5" fmla="*/ 816 h 913"/>
                  <a:gd name="T6" fmla="*/ 0 w 86"/>
                  <a:gd name="T7" fmla="*/ 912 h 913"/>
                  <a:gd name="T8" fmla="*/ 0 w 86"/>
                  <a:gd name="T9" fmla="*/ 0 h 913"/>
                </a:gdLst>
                <a:ahLst/>
                <a:cxnLst>
                  <a:cxn ang="0">
                    <a:pos x="T0" y="T1"/>
                  </a:cxn>
                  <a:cxn ang="0">
                    <a:pos x="T2" y="T3"/>
                  </a:cxn>
                  <a:cxn ang="0">
                    <a:pos x="T4" y="T5"/>
                  </a:cxn>
                  <a:cxn ang="0">
                    <a:pos x="T6" y="T7"/>
                  </a:cxn>
                  <a:cxn ang="0">
                    <a:pos x="T8" y="T9"/>
                  </a:cxn>
                </a:cxnLst>
                <a:rect l="0" t="0" r="r" b="b"/>
                <a:pathLst>
                  <a:path w="86" h="913">
                    <a:moveTo>
                      <a:pt x="0" y="0"/>
                    </a:moveTo>
                    <a:lnTo>
                      <a:pt x="85" y="96"/>
                    </a:lnTo>
                    <a:lnTo>
                      <a:pt x="85" y="816"/>
                    </a:lnTo>
                    <a:lnTo>
                      <a:pt x="0" y="912"/>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29" name="Freeform 5"/>
              <p:cNvSpPr>
                <a:spLocks/>
              </p:cNvSpPr>
              <p:nvPr/>
            </p:nvSpPr>
            <p:spPr bwMode="auto">
              <a:xfrm>
                <a:off x="5470" y="186"/>
                <a:ext cx="87" cy="910"/>
              </a:xfrm>
              <a:custGeom>
                <a:avLst/>
                <a:gdLst>
                  <a:gd name="T0" fmla="*/ 86 w 87"/>
                  <a:gd name="T1" fmla="*/ 0 h 910"/>
                  <a:gd name="T2" fmla="*/ 0 w 87"/>
                  <a:gd name="T3" fmla="*/ 93 h 910"/>
                  <a:gd name="T4" fmla="*/ 0 w 87"/>
                  <a:gd name="T5" fmla="*/ 813 h 910"/>
                  <a:gd name="T6" fmla="*/ 86 w 87"/>
                  <a:gd name="T7" fmla="*/ 909 h 910"/>
                  <a:gd name="T8" fmla="*/ 86 w 87"/>
                  <a:gd name="T9" fmla="*/ 0 h 910"/>
                </a:gdLst>
                <a:ahLst/>
                <a:cxnLst>
                  <a:cxn ang="0">
                    <a:pos x="T0" y="T1"/>
                  </a:cxn>
                  <a:cxn ang="0">
                    <a:pos x="T2" y="T3"/>
                  </a:cxn>
                  <a:cxn ang="0">
                    <a:pos x="T4" y="T5"/>
                  </a:cxn>
                  <a:cxn ang="0">
                    <a:pos x="T6" y="T7"/>
                  </a:cxn>
                  <a:cxn ang="0">
                    <a:pos x="T8" y="T9"/>
                  </a:cxn>
                </a:cxnLst>
                <a:rect l="0" t="0" r="r" b="b"/>
                <a:pathLst>
                  <a:path w="87" h="910">
                    <a:moveTo>
                      <a:pt x="86" y="0"/>
                    </a:moveTo>
                    <a:lnTo>
                      <a:pt x="0" y="93"/>
                    </a:lnTo>
                    <a:lnTo>
                      <a:pt x="0" y="813"/>
                    </a:lnTo>
                    <a:lnTo>
                      <a:pt x="86" y="909"/>
                    </a:lnTo>
                    <a:lnTo>
                      <a:pt x="86"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30" name="Freeform 6"/>
              <p:cNvSpPr>
                <a:spLocks/>
              </p:cNvSpPr>
              <p:nvPr/>
            </p:nvSpPr>
            <p:spPr bwMode="auto">
              <a:xfrm>
                <a:off x="372" y="189"/>
                <a:ext cx="5185" cy="103"/>
              </a:xfrm>
              <a:custGeom>
                <a:avLst/>
                <a:gdLst>
                  <a:gd name="T0" fmla="*/ 0 w 5185"/>
                  <a:gd name="T1" fmla="*/ 0 h 103"/>
                  <a:gd name="T2" fmla="*/ 5184 w 5185"/>
                  <a:gd name="T3" fmla="*/ 3 h 103"/>
                  <a:gd name="T4" fmla="*/ 5093 w 5185"/>
                  <a:gd name="T5" fmla="*/ 102 h 103"/>
                  <a:gd name="T6" fmla="*/ 88 w 5185"/>
                  <a:gd name="T7" fmla="*/ 102 h 103"/>
                  <a:gd name="T8" fmla="*/ 0 w 5185"/>
                  <a:gd name="T9" fmla="*/ 0 h 103"/>
                </a:gdLst>
                <a:ahLst/>
                <a:cxnLst>
                  <a:cxn ang="0">
                    <a:pos x="T0" y="T1"/>
                  </a:cxn>
                  <a:cxn ang="0">
                    <a:pos x="T2" y="T3"/>
                  </a:cxn>
                  <a:cxn ang="0">
                    <a:pos x="T4" y="T5"/>
                  </a:cxn>
                  <a:cxn ang="0">
                    <a:pos x="T6" y="T7"/>
                  </a:cxn>
                  <a:cxn ang="0">
                    <a:pos x="T8" y="T9"/>
                  </a:cxn>
                </a:cxnLst>
                <a:rect l="0" t="0" r="r" b="b"/>
                <a:pathLst>
                  <a:path w="5185" h="103">
                    <a:moveTo>
                      <a:pt x="0" y="0"/>
                    </a:moveTo>
                    <a:lnTo>
                      <a:pt x="5184" y="3"/>
                    </a:lnTo>
                    <a:lnTo>
                      <a:pt x="5093" y="102"/>
                    </a:lnTo>
                    <a:lnTo>
                      <a:pt x="88" y="102"/>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0231" name="Group 7"/>
            <p:cNvGrpSpPr>
              <a:grpSpLocks/>
            </p:cNvGrpSpPr>
            <p:nvPr/>
          </p:nvGrpSpPr>
          <p:grpSpPr bwMode="auto">
            <a:xfrm>
              <a:off x="372" y="291"/>
              <a:ext cx="5185" cy="3790"/>
              <a:chOff x="372" y="291"/>
              <a:chExt cx="5185" cy="3790"/>
            </a:xfrm>
          </p:grpSpPr>
          <p:sp>
            <p:nvSpPr>
              <p:cNvPr id="180232" name="Freeform 8"/>
              <p:cNvSpPr>
                <a:spLocks/>
              </p:cNvSpPr>
              <p:nvPr/>
            </p:nvSpPr>
            <p:spPr bwMode="auto">
              <a:xfrm>
                <a:off x="372" y="807"/>
                <a:ext cx="79" cy="3274"/>
              </a:xfrm>
              <a:custGeom>
                <a:avLst/>
                <a:gdLst>
                  <a:gd name="T0" fmla="*/ 0 w 79"/>
                  <a:gd name="T1" fmla="*/ 0 h 3274"/>
                  <a:gd name="T2" fmla="*/ 78 w 79"/>
                  <a:gd name="T3" fmla="*/ 107 h 3274"/>
                  <a:gd name="T4" fmla="*/ 78 w 79"/>
                  <a:gd name="T5" fmla="*/ 3166 h 3274"/>
                  <a:gd name="T6" fmla="*/ 0 w 79"/>
                  <a:gd name="T7" fmla="*/ 3273 h 3274"/>
                  <a:gd name="T8" fmla="*/ 0 w 79"/>
                  <a:gd name="T9" fmla="*/ 0 h 3274"/>
                </a:gdLst>
                <a:ahLst/>
                <a:cxnLst>
                  <a:cxn ang="0">
                    <a:pos x="T0" y="T1"/>
                  </a:cxn>
                  <a:cxn ang="0">
                    <a:pos x="T2" y="T3"/>
                  </a:cxn>
                  <a:cxn ang="0">
                    <a:pos x="T4" y="T5"/>
                  </a:cxn>
                  <a:cxn ang="0">
                    <a:pos x="T6" y="T7"/>
                  </a:cxn>
                  <a:cxn ang="0">
                    <a:pos x="T8" y="T9"/>
                  </a:cxn>
                </a:cxnLst>
                <a:rect l="0" t="0" r="r" b="b"/>
                <a:pathLst>
                  <a:path w="79" h="3274">
                    <a:moveTo>
                      <a:pt x="0" y="0"/>
                    </a:moveTo>
                    <a:lnTo>
                      <a:pt x="78" y="107"/>
                    </a:lnTo>
                    <a:lnTo>
                      <a:pt x="78" y="3166"/>
                    </a:lnTo>
                    <a:lnTo>
                      <a:pt x="0" y="3273"/>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33" name="Freeform 9"/>
              <p:cNvSpPr>
                <a:spLocks/>
              </p:cNvSpPr>
              <p:nvPr/>
            </p:nvSpPr>
            <p:spPr bwMode="auto">
              <a:xfrm>
                <a:off x="5470" y="747"/>
                <a:ext cx="84" cy="3325"/>
              </a:xfrm>
              <a:custGeom>
                <a:avLst/>
                <a:gdLst>
                  <a:gd name="T0" fmla="*/ 83 w 84"/>
                  <a:gd name="T1" fmla="*/ 0 h 3325"/>
                  <a:gd name="T2" fmla="*/ 3 w 84"/>
                  <a:gd name="T3" fmla="*/ 109 h 3325"/>
                  <a:gd name="T4" fmla="*/ 0 w 84"/>
                  <a:gd name="T5" fmla="*/ 3233 h 3325"/>
                  <a:gd name="T6" fmla="*/ 83 w 84"/>
                  <a:gd name="T7" fmla="*/ 3324 h 3325"/>
                  <a:gd name="T8" fmla="*/ 83 w 84"/>
                  <a:gd name="T9" fmla="*/ 0 h 3325"/>
                </a:gdLst>
                <a:ahLst/>
                <a:cxnLst>
                  <a:cxn ang="0">
                    <a:pos x="T0" y="T1"/>
                  </a:cxn>
                  <a:cxn ang="0">
                    <a:pos x="T2" y="T3"/>
                  </a:cxn>
                  <a:cxn ang="0">
                    <a:pos x="T4" y="T5"/>
                  </a:cxn>
                  <a:cxn ang="0">
                    <a:pos x="T6" y="T7"/>
                  </a:cxn>
                  <a:cxn ang="0">
                    <a:pos x="T8" y="T9"/>
                  </a:cxn>
                </a:cxnLst>
                <a:rect l="0" t="0" r="r" b="b"/>
                <a:pathLst>
                  <a:path w="84" h="3325">
                    <a:moveTo>
                      <a:pt x="83" y="0"/>
                    </a:moveTo>
                    <a:lnTo>
                      <a:pt x="3" y="109"/>
                    </a:lnTo>
                    <a:lnTo>
                      <a:pt x="0" y="3233"/>
                    </a:lnTo>
                    <a:lnTo>
                      <a:pt x="83" y="3324"/>
                    </a:lnTo>
                    <a:lnTo>
                      <a:pt x="83"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34" name="Freeform 10"/>
              <p:cNvSpPr>
                <a:spLocks/>
              </p:cNvSpPr>
              <p:nvPr/>
            </p:nvSpPr>
            <p:spPr bwMode="auto">
              <a:xfrm>
                <a:off x="372" y="3984"/>
                <a:ext cx="5185" cy="88"/>
              </a:xfrm>
              <a:custGeom>
                <a:avLst/>
                <a:gdLst>
                  <a:gd name="T0" fmla="*/ 0 w 5185"/>
                  <a:gd name="T1" fmla="*/ 87 h 88"/>
                  <a:gd name="T2" fmla="*/ 5184 w 5185"/>
                  <a:gd name="T3" fmla="*/ 87 h 88"/>
                  <a:gd name="T4" fmla="*/ 5095 w 5185"/>
                  <a:gd name="T5" fmla="*/ 0 h 88"/>
                  <a:gd name="T6" fmla="*/ 89 w 5185"/>
                  <a:gd name="T7" fmla="*/ 0 h 88"/>
                  <a:gd name="T8" fmla="*/ 0 w 5185"/>
                  <a:gd name="T9" fmla="*/ 87 h 88"/>
                </a:gdLst>
                <a:ahLst/>
                <a:cxnLst>
                  <a:cxn ang="0">
                    <a:pos x="T0" y="T1"/>
                  </a:cxn>
                  <a:cxn ang="0">
                    <a:pos x="T2" y="T3"/>
                  </a:cxn>
                  <a:cxn ang="0">
                    <a:pos x="T4" y="T5"/>
                  </a:cxn>
                  <a:cxn ang="0">
                    <a:pos x="T6" y="T7"/>
                  </a:cxn>
                  <a:cxn ang="0">
                    <a:pos x="T8" y="T9"/>
                  </a:cxn>
                </a:cxnLst>
                <a:rect l="0" t="0" r="r" b="b"/>
                <a:pathLst>
                  <a:path w="5185" h="88">
                    <a:moveTo>
                      <a:pt x="0" y="87"/>
                    </a:moveTo>
                    <a:lnTo>
                      <a:pt x="5184" y="87"/>
                    </a:lnTo>
                    <a:lnTo>
                      <a:pt x="5095" y="0"/>
                    </a:lnTo>
                    <a:lnTo>
                      <a:pt x="89" y="0"/>
                    </a:lnTo>
                    <a:lnTo>
                      <a:pt x="0" y="87"/>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35" name="Rectangle 11"/>
              <p:cNvSpPr>
                <a:spLocks noChangeArrowheads="1"/>
              </p:cNvSpPr>
              <p:nvPr/>
            </p:nvSpPr>
            <p:spPr bwMode="auto">
              <a:xfrm>
                <a:off x="457" y="291"/>
                <a:ext cx="5013" cy="3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80236" name="Rectangle 12"/>
          <p:cNvSpPr>
            <a:spLocks noGrp="1" noChangeArrowheads="1"/>
          </p:cNvSpPr>
          <p:nvPr>
            <p:ph type="title"/>
          </p:nvPr>
        </p:nvSpPr>
        <p:spPr bwMode="auto">
          <a:xfrm>
            <a:off x="685800" y="52388"/>
            <a:ext cx="777240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80237" name="Rectangle 13"/>
          <p:cNvSpPr>
            <a:spLocks noGrp="1" noChangeArrowheads="1"/>
          </p:cNvSpPr>
          <p:nvPr>
            <p:ph type="body" idx="1"/>
          </p:nvPr>
        </p:nvSpPr>
        <p:spPr bwMode="auto">
          <a:xfrm>
            <a:off x="687388" y="1104900"/>
            <a:ext cx="7886700" cy="4643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 name="Rectangle 16"/>
          <p:cNvSpPr>
            <a:spLocks noChangeArrowheads="1"/>
          </p:cNvSpPr>
          <p:nvPr userDrawn="1"/>
        </p:nvSpPr>
        <p:spPr bwMode="auto">
          <a:xfrm>
            <a:off x="8063458" y="63222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
        <p:nvSpPr>
          <p:cNvPr id="18" name="Rectangle 17"/>
          <p:cNvSpPr>
            <a:spLocks noChangeArrowheads="1"/>
          </p:cNvSpPr>
          <p:nvPr userDrawn="1"/>
        </p:nvSpPr>
        <p:spPr bwMode="auto">
          <a:xfrm>
            <a:off x="7647533" y="6085682"/>
            <a:ext cx="831850" cy="597599"/>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r>
              <a:rPr lang="en-US" sz="1500" baseline="0" dirty="0">
                <a:effectLst/>
              </a:rPr>
              <a:t>Slide</a:t>
            </a:r>
          </a:p>
        </p:txBody>
      </p:sp>
      <p:sp>
        <p:nvSpPr>
          <p:cNvPr id="19" name="Rectangle 18"/>
          <p:cNvSpPr>
            <a:spLocks noChangeArrowheads="1"/>
          </p:cNvSpPr>
          <p:nvPr userDrawn="1"/>
        </p:nvSpPr>
        <p:spPr bwMode="auto">
          <a:xfrm>
            <a:off x="638721" y="6269832"/>
            <a:ext cx="6827837" cy="547687"/>
          </a:xfrm>
          <a:prstGeom prst="rect">
            <a:avLst/>
          </a:prstGeom>
          <a:noFill/>
          <a:ln w="12700">
            <a:noFill/>
            <a:miter lim="800000"/>
            <a:headEnd/>
            <a:tailEnd/>
          </a:ln>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a:t>
            </a:r>
            <a:r>
              <a:rPr lang="en-US" sz="1500" dirty="0" smtClean="0">
                <a:solidFill>
                  <a:srgbClr val="FFFFFF"/>
                </a:solidFill>
                <a:effectLst>
                  <a:outerShdw blurRad="38100" dist="38100" dir="2700000" algn="tl">
                    <a:srgbClr val="000000"/>
                  </a:outerShdw>
                </a:effectLst>
                <a:latin typeface="Book Antiqua" pitchFamily="18" charset="0"/>
              </a:rPr>
              <a:t>2013  </a:t>
            </a:r>
            <a:r>
              <a:rPr lang="en-US" sz="1500" dirty="0">
                <a:solidFill>
                  <a:srgbClr val="FFFFFF"/>
                </a:solidFill>
                <a:effectLst>
                  <a:outerShdw blurRad="38100" dist="38100" dir="2700000" algn="tl">
                    <a:srgbClr val="000000"/>
                  </a:outerShdw>
                </a:effectLst>
                <a:latin typeface="Book Antiqua" pitchFamily="18" charset="0"/>
              </a:rPr>
              <a:t>Cengage Learning.  All </a:t>
            </a:r>
            <a:r>
              <a:rPr lang="en-US" sz="1500" baseline="0" dirty="0">
                <a:solidFill>
                  <a:srgbClr val="FFFFFF"/>
                </a:solidFill>
                <a:effectLst>
                  <a:outerShdw blurRad="38100" dist="38100" dir="2700000" algn="tl">
                    <a:srgbClr val="000000"/>
                  </a:outerShdw>
                </a:effectLst>
                <a:latin typeface="Book Antiqua" pitchFamily="18" charset="0"/>
              </a:rPr>
              <a:t>Rights</a:t>
            </a:r>
            <a:r>
              <a:rPr lang="en-US" sz="1500" dirty="0">
                <a:solidFill>
                  <a:srgbClr val="FFFFFF"/>
                </a:solidFill>
                <a:effectLst>
                  <a:outerShdw blurRad="38100" dist="38100" dir="2700000" algn="tl">
                    <a:srgbClr val="000000"/>
                  </a:outerShdw>
                </a:effectLst>
                <a:latin typeface="Book Antiqua" pitchFamily="18" charset="0"/>
              </a:rPr>
              <a:t> Reserved.  May not be scanned, copied</a:t>
            </a:r>
          </a:p>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or duplicated, or posted to a publicly accessible website, in whole or in part.</a:t>
            </a:r>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C:\Users\John IV\Downloads\978084006233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5446" y="412750"/>
            <a:ext cx="4288644" cy="5626100"/>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p:cNvGrpSpPr/>
          <p:nvPr/>
        </p:nvGrpSpPr>
        <p:grpSpPr>
          <a:xfrm>
            <a:off x="5481875" y="2122566"/>
            <a:ext cx="2594095" cy="1827486"/>
            <a:chOff x="6033407" y="2122566"/>
            <a:chExt cx="2594095" cy="1827486"/>
          </a:xfrm>
        </p:grpSpPr>
        <p:sp>
          <p:nvSpPr>
            <p:cNvPr id="16" name="Rectangle 15"/>
            <p:cNvSpPr/>
            <p:nvPr/>
          </p:nvSpPr>
          <p:spPr bwMode="auto">
            <a:xfrm>
              <a:off x="6035673" y="2672654"/>
              <a:ext cx="2389871" cy="276999"/>
            </a:xfrm>
            <a:prstGeom prst="rect">
              <a:avLst/>
            </a:prstGeom>
            <a:solidFill>
              <a:schemeClr val="accent4">
                <a:lumMod val="1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457200" marR="0" indent="-45720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all" normalizeH="0" dirty="0" smtClean="0">
                  <a:ln>
                    <a:noFill/>
                  </a:ln>
                  <a:solidFill>
                    <a:schemeClr val="tx1"/>
                  </a:solidFill>
                  <a:effectLst>
                    <a:outerShdw blurRad="38100" dist="38100" dir="2700000" algn="tl">
                      <a:srgbClr val="000000">
                        <a:alpha val="43137"/>
                      </a:srgbClr>
                    </a:outerShdw>
                  </a:effectLst>
                  <a:latin typeface="Futura Md BT"/>
                </a:rPr>
                <a:t>                           </a:t>
              </a:r>
              <a:r>
                <a:rPr kumimoji="0" lang="en-US" sz="1150" b="1" i="0" u="none" strike="noStrike" cap="all" normalizeH="0" dirty="0" smtClean="0">
                  <a:ln>
                    <a:noFill/>
                  </a:ln>
                  <a:solidFill>
                    <a:schemeClr val="tx1">
                      <a:lumMod val="95000"/>
                    </a:schemeClr>
                  </a:solidFill>
                  <a:effectLst>
                    <a:outerShdw blurRad="38100" dist="38100" dir="2700000" algn="tl">
                      <a:srgbClr val="000000">
                        <a:alpha val="43137"/>
                      </a:srgbClr>
                    </a:outerShdw>
                  </a:effectLst>
                  <a:latin typeface="Futura Md BT"/>
                </a:rPr>
                <a:t>Slides  by</a:t>
              </a:r>
            </a:p>
          </p:txBody>
        </p:sp>
        <p:grpSp>
          <p:nvGrpSpPr>
            <p:cNvPr id="17" name="Group 16"/>
            <p:cNvGrpSpPr/>
            <p:nvPr/>
          </p:nvGrpSpPr>
          <p:grpSpPr>
            <a:xfrm>
              <a:off x="6035673" y="2122566"/>
              <a:ext cx="2382611" cy="556438"/>
              <a:chOff x="6035673" y="1335314"/>
              <a:chExt cx="2382611" cy="560160"/>
            </a:xfrm>
          </p:grpSpPr>
          <p:sp>
            <p:nvSpPr>
              <p:cNvPr id="31" name="Rectangle 30"/>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2" name="Rectangle 31"/>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3" name="Rectangle 32"/>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4" name="Rectangle 33"/>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5" name="Straight Connector 34"/>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grpSp>
          <p:nvGrpSpPr>
            <p:cNvPr id="18" name="Group 17"/>
            <p:cNvGrpSpPr/>
            <p:nvPr/>
          </p:nvGrpSpPr>
          <p:grpSpPr>
            <a:xfrm>
              <a:off x="6042933" y="2947824"/>
              <a:ext cx="2382611" cy="970744"/>
              <a:chOff x="6035673" y="1335314"/>
              <a:chExt cx="2382611" cy="560160"/>
            </a:xfrm>
          </p:grpSpPr>
          <p:sp>
            <p:nvSpPr>
              <p:cNvPr id="26" name="Rectangle 25"/>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7" name="Rectangle 26"/>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8" name="Rectangle 27"/>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9" name="Rectangle 28"/>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0" name="Straight Connector 29"/>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sp>
          <p:nvSpPr>
            <p:cNvPr id="19" name="Rectangle 18"/>
            <p:cNvSpPr/>
            <p:nvPr/>
          </p:nvSpPr>
          <p:spPr bwMode="auto">
            <a:xfrm>
              <a:off x="6033407" y="2949371"/>
              <a:ext cx="1468113" cy="969197"/>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0" name="TextBox 19"/>
            <p:cNvSpPr txBox="1"/>
            <p:nvPr/>
          </p:nvSpPr>
          <p:spPr>
            <a:xfrm>
              <a:off x="6172510" y="2690733"/>
              <a:ext cx="223138" cy="1259319"/>
            </a:xfrm>
            <a:prstGeom prst="rect">
              <a:avLst/>
            </a:prstGeom>
            <a:noFill/>
          </p:spPr>
          <p:txBody>
            <a:bodyPr wrap="none" rtlCol="0">
              <a:spAutoFit/>
            </a:bodyPr>
            <a:lstStyle/>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endParaRPr lang="en-US" sz="1200" b="1" dirty="0" smtClean="0">
                <a:effectLst/>
              </a:endParaRPr>
            </a:p>
          </p:txBody>
        </p:sp>
        <p:sp>
          <p:nvSpPr>
            <p:cNvPr id="21" name="Rectangle 20"/>
            <p:cNvSpPr/>
            <p:nvPr/>
          </p:nvSpPr>
          <p:spPr bwMode="auto">
            <a:xfrm rot="10800000">
              <a:off x="7501520" y="2946948"/>
              <a:ext cx="1003836" cy="971620"/>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22" name="Straight Connector 21"/>
            <p:cNvCxnSpPr/>
            <p:nvPr/>
          </p:nvCxnSpPr>
          <p:spPr bwMode="auto">
            <a:xfrm flipH="1">
              <a:off x="7485889" y="2894222"/>
              <a:ext cx="7474" cy="1021849"/>
            </a:xfrm>
            <a:prstGeom prst="line">
              <a:avLst/>
            </a:prstGeom>
            <a:solidFill>
              <a:schemeClr val="accent1"/>
            </a:solidFill>
            <a:ln w="22225" cap="flat" cmpd="sng" algn="ctr">
              <a:solidFill>
                <a:schemeClr val="bg2">
                  <a:alpha val="84000"/>
                </a:schemeClr>
              </a:solidFill>
              <a:prstDash val="solid"/>
              <a:round/>
              <a:headEnd type="none" w="med" len="med"/>
              <a:tailEnd type="none" w="med" len="med"/>
            </a:ln>
            <a:effectLst/>
          </p:spPr>
        </p:cxnSp>
        <p:sp>
          <p:nvSpPr>
            <p:cNvPr id="23" name="Rectangle 22"/>
            <p:cNvSpPr/>
            <p:nvPr/>
          </p:nvSpPr>
          <p:spPr bwMode="auto">
            <a:xfrm>
              <a:off x="7406277" y="2870056"/>
              <a:ext cx="180066" cy="1049024"/>
            </a:xfrm>
            <a:prstGeom prst="rect">
              <a:avLst/>
            </a:prstGeom>
            <a:solidFill>
              <a:srgbClr val="1F103B">
                <a:alpha val="56863"/>
              </a:srgb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4" name="Rectangle 23"/>
            <p:cNvSpPr/>
            <p:nvPr/>
          </p:nvSpPr>
          <p:spPr bwMode="auto">
            <a:xfrm>
              <a:off x="8418284" y="2126262"/>
              <a:ext cx="209218" cy="1792818"/>
            </a:xfrm>
            <a:prstGeom prst="rect">
              <a:avLst/>
            </a:prstGeom>
            <a:gradFill flip="none" rotWithShape="1">
              <a:gsLst>
                <a:gs pos="0">
                  <a:srgbClr val="432B6F"/>
                </a:gs>
                <a:gs pos="50000">
                  <a:srgbClr val="432B6F">
                    <a:shade val="67500"/>
                    <a:satMod val="115000"/>
                  </a:srgbClr>
                </a:gs>
                <a:gs pos="100000">
                  <a:srgbClr val="432B6F">
                    <a:shade val="100000"/>
                    <a:satMod val="115000"/>
                  </a:srgbClr>
                </a:gs>
              </a:gsLst>
              <a:lin ang="54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5" name="AutoShape 35"/>
            <p:cNvSpPr>
              <a:spLocks noChangeArrowheads="1"/>
            </p:cNvSpPr>
            <p:nvPr/>
          </p:nvSpPr>
          <p:spPr bwMode="auto">
            <a:xfrm>
              <a:off x="6194630" y="2929145"/>
              <a:ext cx="2182018" cy="86832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99"/>
                  </a:solidFill>
                  <a:round/>
                  <a:headEnd/>
                  <a:tailEnd/>
                </a14:hiddenLine>
              </a:ext>
              <a:ext uri="{AF507438-7753-43E0-B8FC-AC1667EBCBE1}">
                <a14:hiddenEffects xmlns:a14="http://schemas.microsoft.com/office/drawing/2010/main">
                  <a:effectLst>
                    <a:outerShdw dist="12700" dir="10800000" algn="ctr" rotWithShape="0">
                      <a:srgbClr val="F9DFB5">
                        <a:alpha val="50000"/>
                      </a:srgbClr>
                    </a:outerShdw>
                  </a:effectLst>
                </a14:hiddenEffects>
              </a:ext>
            </a:extLst>
          </p:spPr>
          <p:txBody>
            <a:bodyPr wrap="square">
              <a:spAutoFit/>
            </a:bodyPr>
            <a:lstStyle/>
            <a:p>
              <a:pPr algn="r"/>
              <a:endParaRPr lang="en-US" sz="600" dirty="0">
                <a:solidFill>
                  <a:srgbClr val="FFFFFF"/>
                </a:solidFill>
                <a:effectLst/>
                <a:latin typeface="Futura Md BT" pitchFamily="34" charset="0"/>
              </a:endParaRPr>
            </a:p>
            <a:p>
              <a:pPr algn="r"/>
              <a:r>
                <a:rPr lang="en-US" sz="2000" b="1" dirty="0" smtClean="0">
                  <a:solidFill>
                    <a:schemeClr val="tx1">
                      <a:lumMod val="95000"/>
                    </a:schemeClr>
                  </a:solidFill>
                  <a:effectLst/>
                  <a:latin typeface="Futura Md BT" pitchFamily="34" charset="0"/>
                </a:rPr>
                <a:t>John </a:t>
              </a:r>
              <a:r>
                <a:rPr lang="en-US" sz="2000" b="1" dirty="0" err="1" smtClean="0">
                  <a:solidFill>
                    <a:schemeClr val="tx1">
                      <a:lumMod val="95000"/>
                    </a:schemeClr>
                  </a:solidFill>
                  <a:effectLst/>
                  <a:latin typeface="Futura Md BT" pitchFamily="34" charset="0"/>
                </a:rPr>
                <a:t>Loucks</a:t>
              </a:r>
              <a:endParaRPr lang="en-US" sz="2000" b="1" dirty="0">
                <a:solidFill>
                  <a:schemeClr val="tx1">
                    <a:lumMod val="95000"/>
                  </a:schemeClr>
                </a:solidFill>
                <a:effectLst/>
                <a:latin typeface="Futura Md BT" pitchFamily="34" charset="0"/>
              </a:endParaRPr>
            </a:p>
            <a:p>
              <a:pPr algn="r"/>
              <a:endParaRPr lang="en-US" sz="400" dirty="0">
                <a:solidFill>
                  <a:schemeClr val="tx1">
                    <a:lumMod val="95000"/>
                  </a:schemeClr>
                </a:solidFill>
                <a:effectLst/>
                <a:latin typeface="Futura Md BT" pitchFamily="34" charset="0"/>
              </a:endParaRPr>
            </a:p>
            <a:p>
              <a:pPr algn="r"/>
              <a:r>
                <a:rPr lang="en-US" sz="1400" b="1" dirty="0">
                  <a:solidFill>
                    <a:schemeClr val="tx1">
                      <a:lumMod val="95000"/>
                    </a:schemeClr>
                  </a:solidFill>
                  <a:effectLst/>
                  <a:latin typeface="Futura Md BT" pitchFamily="34" charset="0"/>
                </a:rPr>
                <a:t>St. </a:t>
              </a:r>
              <a:r>
                <a:rPr lang="en-US" sz="1400" b="1" dirty="0" smtClean="0">
                  <a:solidFill>
                    <a:schemeClr val="tx1">
                      <a:lumMod val="95000"/>
                    </a:schemeClr>
                  </a:solidFill>
                  <a:effectLst/>
                  <a:latin typeface="Futura Md BT" pitchFamily="34" charset="0"/>
                </a:rPr>
                <a:t>Edward’s Univ.</a:t>
              </a:r>
              <a:endParaRPr lang="en-US" sz="1400" b="1" dirty="0">
                <a:solidFill>
                  <a:schemeClr val="tx1">
                    <a:lumMod val="95000"/>
                  </a:schemeClr>
                </a:solidFill>
                <a:effectLst/>
                <a:latin typeface="Futura Md BT" pitchFamily="34" charset="0"/>
              </a:endParaRP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4"/>
          <p:cNvSpPr>
            <a:spLocks noChangeArrowheads="1"/>
          </p:cNvSpPr>
          <p:nvPr/>
        </p:nvSpPr>
        <p:spPr bwMode="auto">
          <a:xfrm>
            <a:off x="3492500" y="5327650"/>
            <a:ext cx="2273300" cy="5969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90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115714" name="Rectangle 2"/>
          <p:cNvSpPr>
            <a:spLocks noGrp="1" noChangeArrowheads="1"/>
          </p:cNvSpPr>
          <p:nvPr>
            <p:ph type="title"/>
          </p:nvPr>
        </p:nvSpPr>
        <p:spPr/>
        <p:txBody>
          <a:bodyPr/>
          <a:lstStyle/>
          <a:p>
            <a:r>
              <a:rPr lang="en-US"/>
              <a:t>Example 1</a:t>
            </a:r>
          </a:p>
        </p:txBody>
      </p:sp>
      <p:sp>
        <p:nvSpPr>
          <p:cNvPr id="115715" name="Rectangle 3"/>
          <p:cNvSpPr>
            <a:spLocks noGrp="1" noChangeArrowheads="1"/>
          </p:cNvSpPr>
          <p:nvPr>
            <p:ph type="body" idx="1"/>
          </p:nvPr>
        </p:nvSpPr>
        <p:spPr>
          <a:xfrm>
            <a:off x="687388" y="1004888"/>
            <a:ext cx="7861300" cy="4973637"/>
          </a:xfrm>
        </p:spPr>
        <p:txBody>
          <a:bodyPr/>
          <a:lstStyle/>
          <a:p>
            <a:r>
              <a:rPr lang="en-US" dirty="0">
                <a:solidFill>
                  <a:srgbClr val="66FFFF"/>
                </a:solidFill>
              </a:rPr>
              <a:t>Range of Optimality for </a:t>
            </a:r>
            <a:r>
              <a:rPr lang="en-US" i="1" dirty="0">
                <a:solidFill>
                  <a:srgbClr val="66FFFF"/>
                </a:solidFill>
              </a:rPr>
              <a:t>c</a:t>
            </a:r>
            <a:r>
              <a:rPr lang="en-US" baseline="-25000" dirty="0">
                <a:solidFill>
                  <a:srgbClr val="66FFFF"/>
                </a:solidFill>
              </a:rPr>
              <a:t>1</a:t>
            </a:r>
            <a:r>
              <a:rPr lang="en-US" dirty="0">
                <a:solidFill>
                  <a:schemeClr val="tx2"/>
                </a:solidFill>
              </a:rPr>
              <a:t> </a:t>
            </a:r>
          </a:p>
          <a:p>
            <a:pPr>
              <a:buFont typeface="Monotype Sorts" pitchFamily="2" charset="2"/>
              <a:buNone/>
            </a:pPr>
            <a:r>
              <a:rPr lang="en-US" dirty="0"/>
              <a:t>		The slope of the objective function line is -</a:t>
            </a:r>
            <a:r>
              <a:rPr lang="en-US" i="1" dirty="0"/>
              <a:t>c</a:t>
            </a:r>
            <a:r>
              <a:rPr lang="en-US" baseline="-25000" dirty="0"/>
              <a:t>1</a:t>
            </a:r>
            <a:r>
              <a:rPr lang="en-US" dirty="0"/>
              <a:t>/</a:t>
            </a:r>
            <a:r>
              <a:rPr lang="en-US" i="1" dirty="0"/>
              <a:t>c</a:t>
            </a:r>
            <a:r>
              <a:rPr lang="en-US" baseline="-25000" dirty="0"/>
              <a:t>2</a:t>
            </a:r>
            <a:r>
              <a:rPr lang="en-US" dirty="0"/>
              <a:t>.  The slope of the first binding constraint, </a:t>
            </a:r>
            <a:r>
              <a:rPr lang="en-US" i="1" dirty="0"/>
              <a:t>x</a:t>
            </a:r>
            <a:r>
              <a:rPr lang="en-US" baseline="-25000" dirty="0"/>
              <a:t>1</a:t>
            </a:r>
            <a:r>
              <a:rPr lang="en-US" dirty="0"/>
              <a:t> + </a:t>
            </a:r>
            <a:r>
              <a:rPr lang="en-US" i="1" dirty="0"/>
              <a:t>x</a:t>
            </a:r>
            <a:r>
              <a:rPr lang="en-US" baseline="-25000" dirty="0"/>
              <a:t>2</a:t>
            </a:r>
            <a:r>
              <a:rPr lang="en-US" dirty="0"/>
              <a:t> = 8, is -1 and the slope of the second binding constraint,       </a:t>
            </a:r>
            <a:r>
              <a:rPr lang="en-US" i="1" dirty="0"/>
              <a:t>x</a:t>
            </a:r>
            <a:r>
              <a:rPr lang="en-US" baseline="-25000" dirty="0"/>
              <a:t>1</a:t>
            </a:r>
            <a:r>
              <a:rPr lang="en-US" dirty="0"/>
              <a:t> + 3</a:t>
            </a:r>
            <a:r>
              <a:rPr lang="en-US" i="1" dirty="0"/>
              <a:t>x</a:t>
            </a:r>
            <a:r>
              <a:rPr lang="en-US" baseline="-25000" dirty="0"/>
              <a:t>2</a:t>
            </a:r>
            <a:r>
              <a:rPr lang="en-US" dirty="0"/>
              <a:t> = 19, is -2/3.</a:t>
            </a:r>
          </a:p>
          <a:p>
            <a:pPr>
              <a:buFont typeface="Monotype Sorts" pitchFamily="2" charset="2"/>
              <a:buNone/>
            </a:pPr>
            <a:r>
              <a:rPr lang="en-US" dirty="0"/>
              <a:t>		Find the range of values for </a:t>
            </a:r>
            <a:r>
              <a:rPr lang="en-US" i="1" dirty="0"/>
              <a:t>c</a:t>
            </a:r>
            <a:r>
              <a:rPr lang="en-US" baseline="-25000" dirty="0"/>
              <a:t>1</a:t>
            </a:r>
            <a:r>
              <a:rPr lang="en-US" dirty="0"/>
              <a:t> (with </a:t>
            </a:r>
            <a:r>
              <a:rPr lang="en-US" i="1" dirty="0"/>
              <a:t>c</a:t>
            </a:r>
            <a:r>
              <a:rPr lang="en-US" baseline="-25000" dirty="0"/>
              <a:t>2</a:t>
            </a:r>
            <a:r>
              <a:rPr lang="en-US" dirty="0"/>
              <a:t> staying 7) such that the objective function line slope lies between that of the two binding constraints:</a:t>
            </a:r>
          </a:p>
          <a:p>
            <a:pPr>
              <a:buFont typeface="Monotype Sorts" pitchFamily="2" charset="2"/>
              <a:buNone/>
            </a:pPr>
            <a:r>
              <a:rPr lang="en-US" dirty="0"/>
              <a:t>                    	         -1  </a:t>
            </a:r>
            <a:r>
              <a:rPr lang="en-US" u="sng" dirty="0"/>
              <a:t>&lt;</a:t>
            </a:r>
            <a:r>
              <a:rPr lang="en-US" dirty="0"/>
              <a:t>   -</a:t>
            </a:r>
            <a:r>
              <a:rPr lang="en-US" i="1" dirty="0"/>
              <a:t>c</a:t>
            </a:r>
            <a:r>
              <a:rPr lang="en-US" baseline="-25000" dirty="0"/>
              <a:t>1</a:t>
            </a:r>
            <a:r>
              <a:rPr lang="en-US" dirty="0"/>
              <a:t>/7  </a:t>
            </a:r>
            <a:r>
              <a:rPr lang="en-US" u="sng" dirty="0"/>
              <a:t>&lt;</a:t>
            </a:r>
            <a:r>
              <a:rPr lang="en-US" dirty="0"/>
              <a:t>  -2/3</a:t>
            </a:r>
          </a:p>
          <a:p>
            <a:pPr>
              <a:buFont typeface="Monotype Sorts" pitchFamily="2" charset="2"/>
              <a:buNone/>
            </a:pPr>
            <a:r>
              <a:rPr lang="en-US" dirty="0"/>
              <a:t>    		Multiplying through by -7 (and reversing the inequalities):</a:t>
            </a:r>
          </a:p>
          <a:p>
            <a:pPr>
              <a:buFont typeface="Monotype Sorts" pitchFamily="2" charset="2"/>
              <a:buNone/>
            </a:pPr>
            <a:r>
              <a:rPr lang="en-US" dirty="0"/>
              <a:t>                  		  </a:t>
            </a:r>
            <a:r>
              <a:rPr lang="en-US" dirty="0" smtClean="0"/>
              <a:t>14/3 </a:t>
            </a:r>
            <a:r>
              <a:rPr lang="en-US" u="sng" dirty="0"/>
              <a:t>&lt;</a:t>
            </a:r>
            <a:r>
              <a:rPr lang="en-US" dirty="0"/>
              <a:t>  </a:t>
            </a:r>
            <a:r>
              <a:rPr lang="en-US" i="1" dirty="0"/>
              <a:t>c</a:t>
            </a:r>
            <a:r>
              <a:rPr lang="en-US" baseline="-25000" dirty="0"/>
              <a:t>1</a:t>
            </a:r>
            <a:r>
              <a:rPr lang="en-US" dirty="0"/>
              <a:t>  </a:t>
            </a:r>
            <a:r>
              <a:rPr lang="en-US" u="sng" dirty="0"/>
              <a:t>&lt;</a:t>
            </a:r>
            <a:r>
              <a:rPr lang="en-US" dirty="0"/>
              <a:t>  7</a:t>
            </a: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ChangeArrowheads="1"/>
          </p:cNvSpPr>
          <p:nvPr/>
        </p:nvSpPr>
        <p:spPr bwMode="auto">
          <a:xfrm>
            <a:off x="4210050" y="4251325"/>
            <a:ext cx="3035300" cy="5588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90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119810" name="Rectangle 2"/>
          <p:cNvSpPr>
            <a:spLocks noGrp="1" noChangeArrowheads="1"/>
          </p:cNvSpPr>
          <p:nvPr>
            <p:ph type="title"/>
          </p:nvPr>
        </p:nvSpPr>
        <p:spPr/>
        <p:txBody>
          <a:bodyPr/>
          <a:lstStyle/>
          <a:p>
            <a:r>
              <a:rPr lang="en-US"/>
              <a:t>Example 1</a:t>
            </a:r>
          </a:p>
        </p:txBody>
      </p:sp>
      <p:sp>
        <p:nvSpPr>
          <p:cNvPr id="119811" name="Rectangle 3"/>
          <p:cNvSpPr>
            <a:spLocks noGrp="1" noChangeArrowheads="1"/>
          </p:cNvSpPr>
          <p:nvPr>
            <p:ph type="body" idx="1"/>
          </p:nvPr>
        </p:nvSpPr>
        <p:spPr>
          <a:xfrm>
            <a:off x="687388" y="1004888"/>
            <a:ext cx="7962900" cy="3857625"/>
          </a:xfrm>
        </p:spPr>
        <p:txBody>
          <a:bodyPr/>
          <a:lstStyle/>
          <a:p>
            <a:r>
              <a:rPr lang="en-US" dirty="0">
                <a:solidFill>
                  <a:srgbClr val="66FFFF"/>
                </a:solidFill>
              </a:rPr>
              <a:t>Range of Optimality for </a:t>
            </a:r>
            <a:r>
              <a:rPr lang="en-US" i="1" dirty="0">
                <a:solidFill>
                  <a:srgbClr val="66FFFF"/>
                </a:solidFill>
              </a:rPr>
              <a:t>c</a:t>
            </a:r>
            <a:r>
              <a:rPr lang="en-US" baseline="-25000" dirty="0">
                <a:solidFill>
                  <a:srgbClr val="66FFFF"/>
                </a:solidFill>
              </a:rPr>
              <a:t>2</a:t>
            </a:r>
            <a:endParaRPr lang="en-US" dirty="0">
              <a:solidFill>
                <a:srgbClr val="66FFFF"/>
              </a:solidFill>
            </a:endParaRPr>
          </a:p>
          <a:p>
            <a:pPr>
              <a:buFont typeface="Monotype Sorts" pitchFamily="2" charset="2"/>
              <a:buNone/>
            </a:pPr>
            <a:r>
              <a:rPr lang="en-US" dirty="0"/>
              <a:t>     	Find the range of values for </a:t>
            </a:r>
            <a:r>
              <a:rPr lang="en-US" i="1" dirty="0"/>
              <a:t>c</a:t>
            </a:r>
            <a:r>
              <a:rPr lang="en-US" baseline="-25000" dirty="0"/>
              <a:t>2</a:t>
            </a:r>
            <a:r>
              <a:rPr lang="en-US" dirty="0"/>
              <a:t> ( with </a:t>
            </a:r>
            <a:r>
              <a:rPr lang="en-US" i="1" dirty="0"/>
              <a:t>c</a:t>
            </a:r>
            <a:r>
              <a:rPr lang="en-US" baseline="-25000" dirty="0"/>
              <a:t>1</a:t>
            </a:r>
            <a:r>
              <a:rPr lang="en-US" dirty="0"/>
              <a:t> staying 5) such that the objective function line slope lies between that of the two binding constraints:</a:t>
            </a:r>
          </a:p>
          <a:p>
            <a:pPr>
              <a:buFont typeface="Monotype Sorts" pitchFamily="2" charset="2"/>
              <a:buNone/>
            </a:pPr>
            <a:r>
              <a:rPr lang="en-US" dirty="0"/>
              <a:t>                    		            -1  </a:t>
            </a:r>
            <a:r>
              <a:rPr lang="en-US" u="sng" dirty="0" smtClean="0"/>
              <a:t>&lt;</a:t>
            </a:r>
            <a:r>
              <a:rPr lang="en-US" dirty="0" smtClean="0"/>
              <a:t>  </a:t>
            </a:r>
            <a:r>
              <a:rPr lang="en-US" dirty="0"/>
              <a:t>-5/</a:t>
            </a:r>
            <a:r>
              <a:rPr lang="en-US" i="1" dirty="0"/>
              <a:t>c</a:t>
            </a:r>
            <a:r>
              <a:rPr lang="en-US" baseline="-25000" dirty="0"/>
              <a:t>2</a:t>
            </a:r>
            <a:r>
              <a:rPr lang="en-US" dirty="0"/>
              <a:t>  </a:t>
            </a:r>
            <a:r>
              <a:rPr lang="en-US" u="sng" dirty="0"/>
              <a:t>&lt;</a:t>
            </a:r>
            <a:r>
              <a:rPr lang="en-US" dirty="0"/>
              <a:t>  -2/3</a:t>
            </a:r>
          </a:p>
          <a:p>
            <a:pPr>
              <a:buFont typeface="Monotype Sorts" pitchFamily="2" charset="2"/>
              <a:buNone/>
            </a:pPr>
            <a:endParaRPr lang="en-US" sz="1000" dirty="0"/>
          </a:p>
          <a:p>
            <a:pPr>
              <a:buFont typeface="Monotype Sorts" pitchFamily="2" charset="2"/>
              <a:buNone/>
            </a:pPr>
            <a:r>
              <a:rPr lang="en-US" dirty="0"/>
              <a:t>	Multiplying by -1:             1  </a:t>
            </a:r>
            <a:r>
              <a:rPr lang="en-US" u="sng" dirty="0" smtClean="0"/>
              <a:t>&gt;</a:t>
            </a:r>
            <a:r>
              <a:rPr lang="en-US" dirty="0" smtClean="0"/>
              <a:t>   5/</a:t>
            </a:r>
            <a:r>
              <a:rPr lang="en-US" i="1" dirty="0" smtClean="0"/>
              <a:t>c</a:t>
            </a:r>
            <a:r>
              <a:rPr lang="en-US" baseline="-25000" dirty="0" smtClean="0"/>
              <a:t>2</a:t>
            </a:r>
            <a:r>
              <a:rPr lang="en-US" dirty="0" smtClean="0"/>
              <a:t>  </a:t>
            </a:r>
            <a:r>
              <a:rPr lang="en-US" u="sng" dirty="0"/>
              <a:t>&gt;</a:t>
            </a:r>
            <a:r>
              <a:rPr lang="en-US" dirty="0"/>
              <a:t>   2/3</a:t>
            </a:r>
          </a:p>
          <a:p>
            <a:pPr>
              <a:buFont typeface="Monotype Sorts" pitchFamily="2" charset="2"/>
              <a:buNone/>
            </a:pPr>
            <a:r>
              <a:rPr lang="en-US" dirty="0"/>
              <a:t>	Inverting,           		 </a:t>
            </a:r>
            <a:r>
              <a:rPr lang="en-US" sz="1200" dirty="0"/>
              <a:t> </a:t>
            </a:r>
            <a:r>
              <a:rPr lang="en-US" dirty="0"/>
              <a:t>1  </a:t>
            </a:r>
            <a:r>
              <a:rPr lang="en-US" u="sng" dirty="0" smtClean="0"/>
              <a:t>&lt;</a:t>
            </a:r>
            <a:r>
              <a:rPr lang="en-US" dirty="0" smtClean="0"/>
              <a:t>   </a:t>
            </a:r>
            <a:r>
              <a:rPr lang="en-US" i="1" dirty="0" smtClean="0"/>
              <a:t>c</a:t>
            </a:r>
            <a:r>
              <a:rPr lang="en-US" baseline="-25000" dirty="0" smtClean="0"/>
              <a:t>2</a:t>
            </a:r>
            <a:r>
              <a:rPr lang="en-US" dirty="0" smtClean="0"/>
              <a:t>/5  </a:t>
            </a:r>
            <a:r>
              <a:rPr lang="en-US" u="sng" dirty="0"/>
              <a:t>&lt;</a:t>
            </a:r>
            <a:r>
              <a:rPr lang="en-US" dirty="0"/>
              <a:t>   3/2</a:t>
            </a:r>
          </a:p>
          <a:p>
            <a:pPr>
              <a:buFont typeface="Monotype Sorts" pitchFamily="2" charset="2"/>
              <a:buNone/>
            </a:pPr>
            <a:endParaRPr lang="en-US" sz="1000" dirty="0"/>
          </a:p>
          <a:p>
            <a:pPr>
              <a:buFont typeface="Monotype Sorts" pitchFamily="2" charset="2"/>
              <a:buNone/>
            </a:pPr>
            <a:r>
              <a:rPr lang="en-US" dirty="0"/>
              <a:t>     Multiplying by 5:    	 </a:t>
            </a:r>
            <a:r>
              <a:rPr lang="en-US" sz="1200" dirty="0"/>
              <a:t> </a:t>
            </a:r>
            <a:r>
              <a:rPr lang="en-US" dirty="0"/>
              <a:t>5  </a:t>
            </a:r>
            <a:r>
              <a:rPr lang="en-US" u="sng" dirty="0" smtClean="0"/>
              <a:t>&lt;</a:t>
            </a:r>
            <a:r>
              <a:rPr lang="en-US" dirty="0" smtClean="0"/>
              <a:t>    </a:t>
            </a:r>
            <a:r>
              <a:rPr lang="en-US" i="1" dirty="0" smtClean="0"/>
              <a:t>c</a:t>
            </a:r>
            <a:r>
              <a:rPr lang="en-US" baseline="-25000" dirty="0" smtClean="0"/>
              <a:t>2</a:t>
            </a:r>
            <a:r>
              <a:rPr lang="en-US" dirty="0" smtClean="0"/>
              <a:t>     </a:t>
            </a:r>
            <a:r>
              <a:rPr lang="en-US" u="sng" dirty="0"/>
              <a:t>&lt;</a:t>
            </a:r>
            <a:r>
              <a:rPr lang="en-US" dirty="0"/>
              <a:t>  15/2</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687388" y="1019175"/>
            <a:ext cx="7772400" cy="504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Software packages such as </a:t>
            </a:r>
            <a:r>
              <a:rPr lang="en-US" sz="2400" i="1" dirty="0" smtClean="0">
                <a:effectLst>
                  <a:outerShdw blurRad="38100" dist="38100" dir="2700000" algn="tl">
                    <a:srgbClr val="000000"/>
                  </a:outerShdw>
                </a:effectLst>
              </a:rPr>
              <a:t>LINGO</a:t>
            </a:r>
            <a:r>
              <a:rPr lang="en-US" sz="2400" dirty="0" smtClean="0">
                <a:effectLst>
                  <a:outerShdw blurRad="38100" dist="38100" dir="2700000" algn="tl">
                    <a:srgbClr val="000000"/>
                  </a:outerShdw>
                </a:effectLst>
              </a:rPr>
              <a:t> and </a:t>
            </a:r>
            <a:r>
              <a:rPr lang="en-US" sz="2400" i="1" dirty="0" smtClean="0">
                <a:effectLst>
                  <a:outerShdw blurRad="38100" dist="38100" dir="2700000" algn="tl">
                    <a:srgbClr val="000000"/>
                  </a:outerShdw>
                </a:effectLst>
              </a:rPr>
              <a:t>Microsoft Excel</a:t>
            </a:r>
            <a:endParaRPr lang="en-US" sz="2400" dirty="0" smtClean="0">
              <a:effectLst>
                <a:outerShdw blurRad="38100" dist="38100" dir="2700000" algn="tl">
                  <a:srgbClr val="000000"/>
                </a:outerShdw>
              </a:effectLst>
            </a:endParaRPr>
          </a:p>
          <a:p>
            <a:pPr marL="342900" indent="-342900" algn="l">
              <a:lnSpc>
                <a:spcPct val="90000"/>
              </a:lnSpc>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rPr>
              <a:t>provide </a:t>
            </a:r>
            <a:r>
              <a:rPr lang="en-US" sz="2400" dirty="0">
                <a:effectLst>
                  <a:outerShdw blurRad="38100" dist="38100" dir="2700000" algn="tl">
                    <a:srgbClr val="000000"/>
                  </a:outerShdw>
                </a:effectLst>
              </a:rPr>
              <a:t>the following  LP information:</a:t>
            </a:r>
          </a:p>
          <a:p>
            <a:pPr marL="342900" indent="-342900" algn="l">
              <a:lnSpc>
                <a:spcPct val="90000"/>
              </a:lnSpc>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  Information about the objective function:</a:t>
            </a:r>
          </a:p>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rPr>
              <a:t>its optimal value</a:t>
            </a:r>
          </a:p>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rPr>
              <a:t>coefficient ranges (ranges of optimality)</a:t>
            </a:r>
          </a:p>
          <a:p>
            <a:pPr marL="342900" indent="-342900" algn="l">
              <a:lnSpc>
                <a:spcPct val="90000"/>
              </a:lnSpc>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  Information about the decision variables:</a:t>
            </a:r>
          </a:p>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rPr>
              <a:t>their optimal values</a:t>
            </a:r>
          </a:p>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rPr>
              <a:t>their reduced costs</a:t>
            </a:r>
          </a:p>
          <a:p>
            <a:pPr marL="342900" indent="-342900" algn="l">
              <a:lnSpc>
                <a:spcPct val="90000"/>
              </a:lnSpc>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  Information about the constraints:</a:t>
            </a:r>
          </a:p>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rPr>
              <a:t>the amount of slack or surplus</a:t>
            </a:r>
          </a:p>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rPr>
              <a:t>the dual prices</a:t>
            </a:r>
          </a:p>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rPr>
              <a:t>right-hand side ranges (ranges of feasibility)</a:t>
            </a:r>
          </a:p>
        </p:txBody>
      </p:sp>
      <p:sp>
        <p:nvSpPr>
          <p:cNvPr id="178179" name="Rectangle 3"/>
          <p:cNvSpPr>
            <a:spLocks noChangeArrowheads="1"/>
          </p:cNvSpPr>
          <p:nvPr/>
        </p:nvSpPr>
        <p:spPr bwMode="auto">
          <a:xfrm>
            <a:off x="685800" y="52388"/>
            <a:ext cx="777240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r>
              <a:rPr lang="en-US" sz="2800">
                <a:solidFill>
                  <a:srgbClr val="66FFFF"/>
                </a:solidFill>
                <a:effectLst>
                  <a:outerShdw blurRad="38100" dist="38100" dir="2700000" algn="tl">
                    <a:srgbClr val="000000"/>
                  </a:outerShdw>
                </a:effectLst>
              </a:rPr>
              <a:t>Sensitivity Analysis: Computer Solution</a:t>
            </a: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685800" y="52388"/>
            <a:ext cx="777240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r>
              <a:rPr lang="en-US" sz="2800">
                <a:solidFill>
                  <a:srgbClr val="66FFFF"/>
                </a:solidFill>
                <a:effectLst>
                  <a:outerShdw blurRad="38100" dist="38100" dir="2700000" algn="tl">
                    <a:srgbClr val="000000"/>
                  </a:outerShdw>
                </a:effectLst>
              </a:rPr>
              <a:t>Example 1</a:t>
            </a:r>
          </a:p>
        </p:txBody>
      </p:sp>
      <p:sp>
        <p:nvSpPr>
          <p:cNvPr id="176131" name="Rectangle 3"/>
          <p:cNvSpPr>
            <a:spLocks noChangeArrowheads="1"/>
          </p:cNvSpPr>
          <p:nvPr/>
        </p:nvSpPr>
        <p:spPr bwMode="auto">
          <a:xfrm>
            <a:off x="687388" y="1004888"/>
            <a:ext cx="5305425"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Range of Optimality for </a:t>
            </a:r>
            <a:r>
              <a:rPr lang="en-US" sz="2400" i="1">
                <a:solidFill>
                  <a:srgbClr val="66FFFF"/>
                </a:solidFill>
                <a:effectLst>
                  <a:outerShdw blurRad="38100" dist="38100" dir="2700000" algn="tl">
                    <a:srgbClr val="000000"/>
                  </a:outerShdw>
                </a:effectLst>
              </a:rPr>
              <a:t>c</a:t>
            </a:r>
            <a:r>
              <a:rPr lang="en-US" sz="2400" baseline="-25000">
                <a:solidFill>
                  <a:srgbClr val="66FFFF"/>
                </a:solidFill>
                <a:effectLst>
                  <a:outerShdw blurRad="38100" dist="38100" dir="2700000" algn="tl">
                    <a:srgbClr val="000000"/>
                  </a:outerShdw>
                </a:effectLst>
              </a:rPr>
              <a:t>1</a:t>
            </a:r>
            <a:r>
              <a:rPr lang="en-US" sz="2400">
                <a:solidFill>
                  <a:srgbClr val="66FFFF"/>
                </a:solidFill>
                <a:effectLst>
                  <a:outerShdw blurRad="38100" dist="38100" dir="2700000" algn="tl">
                    <a:srgbClr val="000000"/>
                  </a:outerShdw>
                </a:effectLst>
              </a:rPr>
              <a:t> and </a:t>
            </a:r>
            <a:r>
              <a:rPr lang="en-US" sz="2400" i="1">
                <a:solidFill>
                  <a:srgbClr val="66FFFF"/>
                </a:solidFill>
                <a:effectLst>
                  <a:outerShdw blurRad="38100" dist="38100" dir="2700000" algn="tl">
                    <a:srgbClr val="000000"/>
                  </a:outerShdw>
                </a:effectLst>
              </a:rPr>
              <a:t>c</a:t>
            </a:r>
            <a:r>
              <a:rPr lang="en-US" sz="2400" baseline="-25000">
                <a:solidFill>
                  <a:srgbClr val="66FFFF"/>
                </a:solidFill>
                <a:effectLst>
                  <a:outerShdw blurRad="38100" dist="38100" dir="2700000" algn="tl">
                    <a:srgbClr val="000000"/>
                  </a:outerShdw>
                </a:effectLst>
              </a:rPr>
              <a:t>2</a:t>
            </a:r>
          </a:p>
        </p:txBody>
      </p:sp>
      <p:sp>
        <p:nvSpPr>
          <p:cNvPr id="176134" name="Rectangle 6"/>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35" name="Rectangle 7"/>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176136" name="Rectangle 8"/>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176137" name="Rectangle 9"/>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176138" name="Rectangle 10"/>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76139" name="Rectangle 11"/>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76140" name="Rectangle 12"/>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76142"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76143"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76144"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76145"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76146"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76147"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76149"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176150"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76151"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176152"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76153"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176154"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0.333</a:t>
            </a:r>
            <a:endParaRPr lang="en-US" sz="2000" dirty="0">
              <a:effectLst>
                <a:outerShdw blurRad="38100" dist="38100" dir="2700000" algn="tl">
                  <a:srgbClr val="000000"/>
                </a:outerShdw>
              </a:effectLst>
              <a:latin typeface="Arial Narrow" pitchFamily="34" charset="0"/>
            </a:endParaRPr>
          </a:p>
        </p:txBody>
      </p:sp>
      <p:sp>
        <p:nvSpPr>
          <p:cNvPr id="176156"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176157"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a:t>
            </a:r>
            <a:endParaRPr lang="en-US" sz="2000" dirty="0">
              <a:effectLst>
                <a:outerShdw blurRad="38100" dist="38100" dir="2700000" algn="tl">
                  <a:srgbClr val="000000"/>
                </a:outerShdw>
              </a:effectLst>
              <a:latin typeface="Arial Narrow" pitchFamily="34" charset="0"/>
            </a:endParaRPr>
          </a:p>
        </p:txBody>
      </p:sp>
      <p:sp>
        <p:nvSpPr>
          <p:cNvPr id="176158"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176159"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7.000</a:t>
            </a:r>
            <a:endParaRPr lang="en-US" sz="2000" dirty="0">
              <a:effectLst>
                <a:outerShdw blurRad="38100" dist="38100" dir="2700000" algn="tl">
                  <a:srgbClr val="000000"/>
                </a:outerShdw>
              </a:effectLst>
              <a:latin typeface="Arial Narrow" pitchFamily="34" charset="0"/>
            </a:endParaRPr>
          </a:p>
        </p:txBody>
      </p:sp>
      <p:sp>
        <p:nvSpPr>
          <p:cNvPr id="176160" name="Rectangle 32"/>
          <p:cNvSpPr>
            <a:spLocks noChangeArrowheads="1"/>
          </p:cNvSpPr>
          <p:nvPr/>
        </p:nvSpPr>
        <p:spPr bwMode="auto">
          <a:xfrm>
            <a:off x="67373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0.500</a:t>
            </a:r>
            <a:endParaRPr lang="en-US" sz="2000" dirty="0">
              <a:effectLst>
                <a:outerShdw blurRad="38100" dist="38100" dir="2700000" algn="tl">
                  <a:srgbClr val="000000"/>
                </a:outerShdw>
              </a:effectLst>
              <a:latin typeface="Arial Narrow" pitchFamily="34" charset="0"/>
            </a:endParaRPr>
          </a:p>
        </p:txBody>
      </p:sp>
      <p:sp>
        <p:nvSpPr>
          <p:cNvPr id="176161"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176162"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176163"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176164"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176165"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176166"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76167"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76169"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176170"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76171"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176172"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176173"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76174"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76176"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176177"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76178"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176179"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176180"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176181"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76183"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176184"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19.000</a:t>
            </a:r>
            <a:endParaRPr lang="en-US" sz="2000" dirty="0">
              <a:effectLst>
                <a:outerShdw blurRad="38100" dist="38100" dir="2700000" algn="tl">
                  <a:srgbClr val="000000"/>
                </a:outerShdw>
              </a:effectLst>
              <a:latin typeface="Arial Narrow" pitchFamily="34" charset="0"/>
            </a:endParaRPr>
          </a:p>
        </p:txBody>
      </p:sp>
      <p:sp>
        <p:nvSpPr>
          <p:cNvPr id="176185" name="Rectangle 57"/>
          <p:cNvSpPr>
            <a:spLocks noChangeArrowheads="1"/>
          </p:cNvSpPr>
          <p:nvPr/>
        </p:nvSpPr>
        <p:spPr bwMode="auto">
          <a:xfrm>
            <a:off x="39433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176186"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19.000</a:t>
            </a:r>
            <a:endParaRPr lang="en-US" sz="2000" dirty="0">
              <a:effectLst>
                <a:outerShdw blurRad="38100" dist="38100" dir="2700000" algn="tl">
                  <a:srgbClr val="000000"/>
                </a:outerShdw>
              </a:effectLst>
              <a:latin typeface="Arial Narrow" pitchFamily="34" charset="0"/>
            </a:endParaRPr>
          </a:p>
        </p:txBody>
      </p:sp>
      <p:sp>
        <p:nvSpPr>
          <p:cNvPr id="176187" name="Rectangle 59"/>
          <p:cNvSpPr>
            <a:spLocks noChangeArrowheads="1"/>
          </p:cNvSpPr>
          <p:nvPr/>
        </p:nvSpPr>
        <p:spPr bwMode="auto">
          <a:xfrm>
            <a:off x="67627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76188" name="Rectangle 60"/>
          <p:cNvSpPr>
            <a:spLocks noChangeArrowheads="1"/>
          </p:cNvSpPr>
          <p:nvPr/>
        </p:nvSpPr>
        <p:spPr bwMode="auto">
          <a:xfrm>
            <a:off x="8091488"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76190"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176191"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a:t>
            </a:r>
            <a:endParaRPr lang="en-US" sz="2000" dirty="0">
              <a:effectLst>
                <a:outerShdw blurRad="38100" dist="38100" dir="2700000" algn="tl">
                  <a:srgbClr val="000000"/>
                </a:outerShdw>
              </a:effectLst>
              <a:latin typeface="Arial Narrow" pitchFamily="34" charset="0"/>
            </a:endParaRPr>
          </a:p>
        </p:txBody>
      </p:sp>
      <p:sp>
        <p:nvSpPr>
          <p:cNvPr id="176192" name="Rectangle 64"/>
          <p:cNvSpPr>
            <a:spLocks noChangeArrowheads="1"/>
          </p:cNvSpPr>
          <p:nvPr/>
        </p:nvSpPr>
        <p:spPr bwMode="auto">
          <a:xfrm>
            <a:off x="394335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76193"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a:t>
            </a:r>
            <a:endParaRPr lang="en-US" sz="2000" dirty="0">
              <a:effectLst>
                <a:outerShdw blurRad="38100" dist="38100" dir="2700000" algn="tl">
                  <a:srgbClr val="000000"/>
                </a:outerShdw>
              </a:effectLst>
              <a:latin typeface="Arial Narrow" pitchFamily="34" charset="0"/>
            </a:endParaRPr>
          </a:p>
        </p:txBody>
      </p:sp>
      <p:sp>
        <p:nvSpPr>
          <p:cNvPr id="176194"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0.333</a:t>
            </a:r>
            <a:endParaRPr lang="en-US" sz="2000" dirty="0">
              <a:effectLst>
                <a:outerShdw blurRad="38100" dist="38100" dir="2700000" algn="tl">
                  <a:srgbClr val="000000"/>
                </a:outerShdw>
              </a:effectLst>
              <a:latin typeface="Arial Narrow" pitchFamily="34" charset="0"/>
            </a:endParaRPr>
          </a:p>
        </p:txBody>
      </p:sp>
      <p:sp>
        <p:nvSpPr>
          <p:cNvPr id="176195"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1.667</a:t>
            </a:r>
            <a:endParaRPr lang="en-US" sz="2000" dirty="0">
              <a:effectLst>
                <a:outerShdw blurRad="38100" dist="38100" dir="2700000" algn="tl">
                  <a:srgbClr val="000000"/>
                </a:outerShdw>
              </a:effectLst>
              <a:latin typeface="Arial Narrow" pitchFamily="34" charset="0"/>
            </a:endParaRPr>
          </a:p>
        </p:txBody>
      </p:sp>
      <p:sp>
        <p:nvSpPr>
          <p:cNvPr id="176196"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176197"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6198"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6199"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6200"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6201"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6133" name="Rectangle 5"/>
          <p:cNvSpPr>
            <a:spLocks noChangeArrowheads="1"/>
          </p:cNvSpPr>
          <p:nvPr/>
        </p:nvSpPr>
        <p:spPr bwMode="auto">
          <a:xfrm>
            <a:off x="4671218" y="2051050"/>
            <a:ext cx="4142581" cy="121920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74"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75"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76"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77"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78"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79"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80"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81"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t>Right-Hand Sides</a:t>
            </a:r>
          </a:p>
        </p:txBody>
      </p:sp>
      <p:sp>
        <p:nvSpPr>
          <p:cNvPr id="128003" name="Rectangle 3"/>
          <p:cNvSpPr>
            <a:spLocks noGrp="1" noChangeArrowheads="1"/>
          </p:cNvSpPr>
          <p:nvPr>
            <p:ph type="body" idx="1"/>
          </p:nvPr>
        </p:nvSpPr>
        <p:spPr>
          <a:xfrm>
            <a:off x="687388" y="1004888"/>
            <a:ext cx="7772400" cy="4443412"/>
          </a:xfrm>
        </p:spPr>
        <p:txBody>
          <a:bodyPr/>
          <a:lstStyle/>
          <a:p>
            <a:r>
              <a:rPr lang="en-US" dirty="0"/>
              <a:t>Let us consider how a change in the right-hand side for a constraint might affect the feasible region and perhaps cause a change in the optimal solution.</a:t>
            </a:r>
          </a:p>
          <a:p>
            <a:r>
              <a:rPr lang="en-US" dirty="0"/>
              <a:t>The improvement in the value of the optimal solution per unit increase in the right-hand side is called the </a:t>
            </a:r>
            <a:r>
              <a:rPr lang="en-US" u="sng" dirty="0" smtClean="0"/>
              <a:t>shadow </a:t>
            </a:r>
            <a:r>
              <a:rPr lang="en-US" u="sng" dirty="0"/>
              <a:t>price</a:t>
            </a:r>
            <a:r>
              <a:rPr lang="en-US" dirty="0"/>
              <a:t>.</a:t>
            </a:r>
          </a:p>
          <a:p>
            <a:r>
              <a:rPr lang="en-US" dirty="0"/>
              <a:t>The </a:t>
            </a:r>
            <a:r>
              <a:rPr lang="en-US" u="sng" dirty="0"/>
              <a:t>range of feasibility</a:t>
            </a:r>
            <a:r>
              <a:rPr lang="en-US" dirty="0"/>
              <a:t> is the range over which the </a:t>
            </a:r>
            <a:r>
              <a:rPr lang="en-US" dirty="0" smtClean="0"/>
              <a:t>shadow </a:t>
            </a:r>
            <a:r>
              <a:rPr lang="en-US" dirty="0"/>
              <a:t>price is applicable.</a:t>
            </a:r>
          </a:p>
          <a:p>
            <a:r>
              <a:rPr lang="en-US" dirty="0"/>
              <a:t>As the RHS increases, other constraints will become binding and limit the change in the value of the objective function.</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dirty="0" smtClean="0"/>
              <a:t>Shadow </a:t>
            </a:r>
            <a:r>
              <a:rPr lang="en-US" dirty="0"/>
              <a:t>Price</a:t>
            </a:r>
          </a:p>
        </p:txBody>
      </p:sp>
      <p:sp>
        <p:nvSpPr>
          <p:cNvPr id="117763" name="Rectangle 3"/>
          <p:cNvSpPr>
            <a:spLocks noGrp="1" noChangeArrowheads="1"/>
          </p:cNvSpPr>
          <p:nvPr>
            <p:ph type="body" idx="1"/>
          </p:nvPr>
        </p:nvSpPr>
        <p:spPr>
          <a:xfrm>
            <a:off x="687388" y="1004888"/>
            <a:ext cx="7772400" cy="4148137"/>
          </a:xfrm>
        </p:spPr>
        <p:txBody>
          <a:bodyPr/>
          <a:lstStyle/>
          <a:p>
            <a:r>
              <a:rPr lang="en-US" dirty="0"/>
              <a:t>Graphically, a </a:t>
            </a:r>
            <a:r>
              <a:rPr lang="en-US" dirty="0" smtClean="0"/>
              <a:t>shadow </a:t>
            </a:r>
            <a:r>
              <a:rPr lang="en-US" dirty="0"/>
              <a:t>price is determined by adding +1 to the right hand side value in question and then resolving for the optimal solution in terms of the same two binding constraints.  </a:t>
            </a:r>
          </a:p>
          <a:p>
            <a:r>
              <a:rPr lang="en-US" dirty="0" smtClean="0"/>
              <a:t>The shadow </a:t>
            </a:r>
            <a:r>
              <a:rPr lang="en-US" dirty="0"/>
              <a:t>price for a nonbinding constraint is 0.</a:t>
            </a:r>
          </a:p>
          <a:p>
            <a:r>
              <a:rPr lang="en-US" dirty="0"/>
              <a:t>A </a:t>
            </a:r>
            <a:r>
              <a:rPr lang="en-US" u="sng" dirty="0"/>
              <a:t>negative </a:t>
            </a:r>
            <a:r>
              <a:rPr lang="en-US" u="sng" dirty="0" smtClean="0"/>
              <a:t>shadow </a:t>
            </a:r>
            <a:r>
              <a:rPr lang="en-US" u="sng" dirty="0"/>
              <a:t>price</a:t>
            </a:r>
            <a:r>
              <a:rPr lang="en-US" dirty="0"/>
              <a:t> indicates that the objective function will </a:t>
            </a:r>
            <a:r>
              <a:rPr lang="en-US" b="1" dirty="0"/>
              <a:t>not</a:t>
            </a:r>
            <a:r>
              <a:rPr lang="en-US" dirty="0"/>
              <a:t> improve if the RHS is increased.</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a:t>Relevant Cost and Sunk Cost</a:t>
            </a:r>
          </a:p>
        </p:txBody>
      </p:sp>
      <p:sp>
        <p:nvSpPr>
          <p:cNvPr id="7171" name="Rectangle 3"/>
          <p:cNvSpPr>
            <a:spLocks noGrp="1" noChangeArrowheads="1"/>
          </p:cNvSpPr>
          <p:nvPr>
            <p:ph type="body" idx="1"/>
          </p:nvPr>
        </p:nvSpPr>
        <p:spPr>
          <a:xfrm>
            <a:off x="685800" y="993775"/>
            <a:ext cx="7859713" cy="4046538"/>
          </a:xfrm>
          <a:noFill/>
          <a:ln/>
        </p:spPr>
        <p:txBody>
          <a:bodyPr/>
          <a:lstStyle/>
          <a:p>
            <a:r>
              <a:rPr lang="en-US"/>
              <a:t>A resource cost is a </a:t>
            </a:r>
            <a:r>
              <a:rPr lang="en-US" u="sng"/>
              <a:t>relevant cost</a:t>
            </a:r>
            <a:r>
              <a:rPr lang="en-US"/>
              <a:t> if the amount paid for it is dependent upon the amount of the resource used by the decision variables.  </a:t>
            </a:r>
          </a:p>
          <a:p>
            <a:r>
              <a:rPr lang="en-US"/>
              <a:t>Relevant costs </a:t>
            </a:r>
            <a:r>
              <a:rPr lang="en-US" b="1"/>
              <a:t>are</a:t>
            </a:r>
            <a:r>
              <a:rPr lang="en-US"/>
              <a:t> reflected in the objective function coefficients.  </a:t>
            </a:r>
          </a:p>
          <a:p>
            <a:r>
              <a:rPr lang="en-US"/>
              <a:t>A resource cost is a </a:t>
            </a:r>
            <a:r>
              <a:rPr lang="en-US" u="sng"/>
              <a:t>sunk cost</a:t>
            </a:r>
            <a:r>
              <a:rPr lang="en-US"/>
              <a:t> if it must be paid regardless of the amount of the resource actually used by the decision variables.  </a:t>
            </a:r>
          </a:p>
          <a:p>
            <a:r>
              <a:rPr lang="en-US"/>
              <a:t>Sunk resource costs are</a:t>
            </a:r>
            <a:r>
              <a:rPr lang="en-US" b="1"/>
              <a:t> not </a:t>
            </a:r>
            <a:r>
              <a:rPr lang="en-US"/>
              <a:t>reflected in the objective function coefficients.</a:t>
            </a: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533400" y="144463"/>
            <a:ext cx="8081963" cy="814387"/>
          </a:xfrm>
        </p:spPr>
        <p:txBody>
          <a:bodyPr/>
          <a:lstStyle/>
          <a:p>
            <a:r>
              <a:rPr lang="en-US" dirty="0"/>
              <a:t>Cautionary Note </a:t>
            </a:r>
            <a:r>
              <a:rPr lang="en-US" dirty="0" smtClean="0"/>
              <a:t>on the</a:t>
            </a:r>
            <a:r>
              <a:rPr lang="en-US" dirty="0"/>
              <a:t/>
            </a:r>
            <a:br>
              <a:rPr lang="en-US" dirty="0"/>
            </a:br>
            <a:r>
              <a:rPr lang="en-US" dirty="0" smtClean="0"/>
              <a:t>Interpretation </a:t>
            </a:r>
            <a:r>
              <a:rPr lang="en-US" dirty="0"/>
              <a:t>of </a:t>
            </a:r>
            <a:r>
              <a:rPr lang="en-US" dirty="0" smtClean="0"/>
              <a:t>Shadow </a:t>
            </a:r>
            <a:r>
              <a:rPr lang="en-US" dirty="0"/>
              <a:t>Prices</a:t>
            </a:r>
          </a:p>
        </p:txBody>
      </p:sp>
      <p:sp>
        <p:nvSpPr>
          <p:cNvPr id="129027" name="Rectangle 3"/>
          <p:cNvSpPr>
            <a:spLocks noGrp="1" noChangeArrowheads="1"/>
          </p:cNvSpPr>
          <p:nvPr>
            <p:ph type="body" idx="1"/>
          </p:nvPr>
        </p:nvSpPr>
        <p:spPr>
          <a:xfrm>
            <a:off x="687388" y="1004888"/>
            <a:ext cx="7772400" cy="3398837"/>
          </a:xfrm>
        </p:spPr>
        <p:txBody>
          <a:bodyPr/>
          <a:lstStyle/>
          <a:p>
            <a:r>
              <a:rPr lang="en-US" dirty="0" smtClean="0">
                <a:solidFill>
                  <a:srgbClr val="66FFFF"/>
                </a:solidFill>
              </a:rPr>
              <a:t>Resource Cost is Sunk</a:t>
            </a:r>
            <a:endParaRPr lang="en-US" dirty="0">
              <a:solidFill>
                <a:srgbClr val="66FFFF"/>
              </a:solidFill>
            </a:endParaRPr>
          </a:p>
          <a:p>
            <a:pPr>
              <a:buFont typeface="Monotype Sorts" pitchFamily="2" charset="2"/>
              <a:buNone/>
            </a:pPr>
            <a:r>
              <a:rPr lang="en-US" dirty="0"/>
              <a:t>	The </a:t>
            </a:r>
            <a:r>
              <a:rPr lang="en-US" dirty="0" smtClean="0"/>
              <a:t>shadow </a:t>
            </a:r>
            <a:r>
              <a:rPr lang="en-US" dirty="0"/>
              <a:t>price is the maximum amount you should be willing to pay for one additional unit of the resource.</a:t>
            </a:r>
          </a:p>
          <a:p>
            <a:r>
              <a:rPr lang="en-US" dirty="0">
                <a:solidFill>
                  <a:srgbClr val="66FFFF"/>
                </a:solidFill>
              </a:rPr>
              <a:t>Resource </a:t>
            </a:r>
            <a:r>
              <a:rPr lang="en-US" dirty="0" smtClean="0">
                <a:solidFill>
                  <a:srgbClr val="66FFFF"/>
                </a:solidFill>
              </a:rPr>
              <a:t>Cost </a:t>
            </a:r>
            <a:r>
              <a:rPr lang="en-US" dirty="0">
                <a:solidFill>
                  <a:srgbClr val="66FFFF"/>
                </a:solidFill>
              </a:rPr>
              <a:t>is </a:t>
            </a:r>
            <a:r>
              <a:rPr lang="en-US" dirty="0" smtClean="0">
                <a:solidFill>
                  <a:srgbClr val="66FFFF"/>
                </a:solidFill>
              </a:rPr>
              <a:t>Relevant</a:t>
            </a:r>
            <a:endParaRPr lang="en-US" dirty="0">
              <a:solidFill>
                <a:srgbClr val="66FFFF"/>
              </a:solidFill>
            </a:endParaRPr>
          </a:p>
          <a:p>
            <a:pPr>
              <a:buFont typeface="Monotype Sorts" pitchFamily="2" charset="2"/>
              <a:buNone/>
            </a:pPr>
            <a:r>
              <a:rPr lang="en-US" dirty="0"/>
              <a:t>	The </a:t>
            </a:r>
            <a:r>
              <a:rPr lang="en-US" dirty="0" smtClean="0"/>
              <a:t>shadow </a:t>
            </a:r>
            <a:r>
              <a:rPr lang="en-US" dirty="0"/>
              <a:t>price is the maximum premium over the normal cost that you should be willing to pay for one unit of the resource.</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t>Example 1</a:t>
            </a:r>
          </a:p>
        </p:txBody>
      </p:sp>
      <p:sp>
        <p:nvSpPr>
          <p:cNvPr id="130051" name="Rectangle 3"/>
          <p:cNvSpPr>
            <a:spLocks noGrp="1" noChangeArrowheads="1"/>
          </p:cNvSpPr>
          <p:nvPr>
            <p:ph type="body" idx="1"/>
          </p:nvPr>
        </p:nvSpPr>
        <p:spPr>
          <a:xfrm>
            <a:off x="687388" y="1004888"/>
            <a:ext cx="7721600" cy="3775075"/>
          </a:xfrm>
        </p:spPr>
        <p:txBody>
          <a:bodyPr/>
          <a:lstStyle/>
          <a:p>
            <a:r>
              <a:rPr lang="en-US" dirty="0" smtClean="0">
                <a:solidFill>
                  <a:srgbClr val="66FFFF"/>
                </a:solidFill>
              </a:rPr>
              <a:t>Shadow </a:t>
            </a:r>
            <a:r>
              <a:rPr lang="en-US" dirty="0">
                <a:solidFill>
                  <a:srgbClr val="66FFFF"/>
                </a:solidFill>
              </a:rPr>
              <a:t>Prices</a:t>
            </a:r>
          </a:p>
          <a:p>
            <a:pPr>
              <a:buFont typeface="Monotype Sorts" pitchFamily="2" charset="2"/>
              <a:buNone/>
            </a:pPr>
            <a:r>
              <a:rPr lang="en-US" dirty="0"/>
              <a:t>     </a:t>
            </a:r>
            <a:r>
              <a:rPr lang="en-US" u="sng" dirty="0"/>
              <a:t>Constraint 1</a:t>
            </a:r>
            <a:r>
              <a:rPr lang="en-US" dirty="0"/>
              <a:t>:  Since </a:t>
            </a:r>
            <a:r>
              <a:rPr lang="en-US" i="1" dirty="0"/>
              <a:t>x</a:t>
            </a:r>
            <a:r>
              <a:rPr lang="en-US" baseline="-25000" dirty="0"/>
              <a:t>1</a:t>
            </a:r>
            <a:r>
              <a:rPr lang="en-US" dirty="0"/>
              <a:t> </a:t>
            </a:r>
            <a:r>
              <a:rPr lang="en-US" u="sng" dirty="0"/>
              <a:t>&lt;</a:t>
            </a:r>
            <a:r>
              <a:rPr lang="en-US" dirty="0"/>
              <a:t> 6 is not a binding constraint,         	its </a:t>
            </a:r>
            <a:r>
              <a:rPr lang="en-US" dirty="0" smtClean="0"/>
              <a:t>shadow </a:t>
            </a:r>
            <a:r>
              <a:rPr lang="en-US" dirty="0"/>
              <a:t>price is 0.</a:t>
            </a:r>
          </a:p>
          <a:p>
            <a:pPr>
              <a:buFont typeface="Monotype Sorts" pitchFamily="2" charset="2"/>
              <a:buNone/>
            </a:pPr>
            <a:r>
              <a:rPr lang="en-US" dirty="0"/>
              <a:t>     </a:t>
            </a:r>
            <a:r>
              <a:rPr lang="en-US" u="sng" dirty="0"/>
              <a:t>Constraint 2</a:t>
            </a:r>
            <a:r>
              <a:rPr lang="en-US" dirty="0"/>
              <a:t>:  Change the RHS value of the second 		constraint to 20 and resolve for the optimal point 	determined by the last two constraints:  			2</a:t>
            </a:r>
            <a:r>
              <a:rPr lang="en-US" i="1" dirty="0"/>
              <a:t>x</a:t>
            </a:r>
            <a:r>
              <a:rPr lang="en-US" baseline="-25000" dirty="0"/>
              <a:t>1</a:t>
            </a:r>
            <a:r>
              <a:rPr lang="en-US" dirty="0"/>
              <a:t> + 3</a:t>
            </a:r>
            <a:r>
              <a:rPr lang="en-US" i="1" dirty="0"/>
              <a:t>x</a:t>
            </a:r>
            <a:r>
              <a:rPr lang="en-US" baseline="-25000" dirty="0"/>
              <a:t>2</a:t>
            </a:r>
            <a:r>
              <a:rPr lang="en-US" dirty="0"/>
              <a:t> = 20 and </a:t>
            </a:r>
            <a:r>
              <a:rPr lang="en-US" i="1" dirty="0"/>
              <a:t>x</a:t>
            </a:r>
            <a:r>
              <a:rPr lang="en-US" baseline="-25000" dirty="0"/>
              <a:t>1</a:t>
            </a:r>
            <a:r>
              <a:rPr lang="en-US" dirty="0"/>
              <a:t> + </a:t>
            </a:r>
            <a:r>
              <a:rPr lang="en-US" i="1" dirty="0"/>
              <a:t>x</a:t>
            </a:r>
            <a:r>
              <a:rPr lang="en-US" baseline="-25000" dirty="0"/>
              <a:t>2</a:t>
            </a:r>
            <a:r>
              <a:rPr lang="en-US" dirty="0"/>
              <a:t> = 8.  </a:t>
            </a:r>
          </a:p>
          <a:p>
            <a:pPr>
              <a:buFont typeface="Monotype Sorts" pitchFamily="2" charset="2"/>
              <a:buNone/>
            </a:pPr>
            <a:r>
              <a:rPr lang="en-US" dirty="0"/>
              <a:t>		     The solution is </a:t>
            </a:r>
            <a:r>
              <a:rPr lang="en-US" i="1" dirty="0"/>
              <a:t>x</a:t>
            </a:r>
            <a:r>
              <a:rPr lang="en-US" baseline="-25000" dirty="0"/>
              <a:t>1</a:t>
            </a:r>
            <a:r>
              <a:rPr lang="en-US" dirty="0"/>
              <a:t> = 4, </a:t>
            </a:r>
            <a:r>
              <a:rPr lang="en-US" i="1" dirty="0"/>
              <a:t>x</a:t>
            </a:r>
            <a:r>
              <a:rPr lang="en-US" baseline="-25000" dirty="0"/>
              <a:t>2</a:t>
            </a:r>
            <a:r>
              <a:rPr lang="en-US" dirty="0"/>
              <a:t> = 4, </a:t>
            </a:r>
            <a:r>
              <a:rPr lang="en-US" i="1" dirty="0"/>
              <a:t>z</a:t>
            </a:r>
            <a:r>
              <a:rPr lang="en-US" dirty="0"/>
              <a:t> = 48.  Hence,  </a:t>
            </a:r>
          </a:p>
          <a:p>
            <a:pPr>
              <a:buFont typeface="Monotype Sorts" pitchFamily="2" charset="2"/>
              <a:buNone/>
            </a:pPr>
            <a:r>
              <a:rPr lang="en-US" dirty="0"/>
              <a:t>            the </a:t>
            </a:r>
            <a:r>
              <a:rPr lang="en-US" dirty="0" smtClean="0"/>
              <a:t>shadow </a:t>
            </a:r>
            <a:r>
              <a:rPr lang="en-US" dirty="0"/>
              <a:t>price = </a:t>
            </a:r>
            <a:r>
              <a:rPr lang="en-US" i="1" dirty="0" err="1"/>
              <a:t>z</a:t>
            </a:r>
            <a:r>
              <a:rPr lang="en-US" baseline="-25000" dirty="0" err="1"/>
              <a:t>new</a:t>
            </a:r>
            <a:r>
              <a:rPr lang="en-US" dirty="0"/>
              <a:t> - </a:t>
            </a:r>
            <a:r>
              <a:rPr lang="en-US" i="1" dirty="0" err="1"/>
              <a:t>z</a:t>
            </a:r>
            <a:r>
              <a:rPr lang="en-US" baseline="-25000" dirty="0" err="1"/>
              <a:t>old</a:t>
            </a:r>
            <a:r>
              <a:rPr lang="en-US" dirty="0"/>
              <a:t> = 48 - 46 = 2.</a:t>
            </a: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Example 1</a:t>
            </a:r>
          </a:p>
        </p:txBody>
      </p:sp>
      <p:sp>
        <p:nvSpPr>
          <p:cNvPr id="131075" name="Rectangle 3"/>
          <p:cNvSpPr>
            <a:spLocks noGrp="1" noChangeArrowheads="1"/>
          </p:cNvSpPr>
          <p:nvPr>
            <p:ph type="body" idx="1"/>
          </p:nvPr>
        </p:nvSpPr>
        <p:spPr>
          <a:xfrm>
            <a:off x="687388" y="1004888"/>
            <a:ext cx="7962900" cy="3063875"/>
          </a:xfrm>
        </p:spPr>
        <p:txBody>
          <a:bodyPr/>
          <a:lstStyle/>
          <a:p>
            <a:r>
              <a:rPr lang="en-US" dirty="0" smtClean="0">
                <a:solidFill>
                  <a:srgbClr val="66FFFF"/>
                </a:solidFill>
              </a:rPr>
              <a:t>Shadow </a:t>
            </a:r>
            <a:r>
              <a:rPr lang="en-US" dirty="0">
                <a:solidFill>
                  <a:srgbClr val="66FFFF"/>
                </a:solidFill>
              </a:rPr>
              <a:t>Prices</a:t>
            </a:r>
          </a:p>
          <a:p>
            <a:pPr>
              <a:buFont typeface="Monotype Sorts" pitchFamily="2" charset="2"/>
              <a:buNone/>
            </a:pPr>
            <a:r>
              <a:rPr lang="en-US" dirty="0"/>
              <a:t>	</a:t>
            </a:r>
            <a:r>
              <a:rPr lang="en-US" u="sng" dirty="0"/>
              <a:t>Constraint 3</a:t>
            </a:r>
            <a:r>
              <a:rPr lang="en-US" dirty="0"/>
              <a:t>:  Change the RHS value of the third constraint to 9 and resolve for the optimal point   determined by the last two constraints:  2</a:t>
            </a:r>
            <a:r>
              <a:rPr lang="en-US" i="1" dirty="0"/>
              <a:t>x</a:t>
            </a:r>
            <a:r>
              <a:rPr lang="en-US" baseline="-25000" dirty="0"/>
              <a:t>1</a:t>
            </a:r>
            <a:r>
              <a:rPr lang="en-US" dirty="0"/>
              <a:t> + 3</a:t>
            </a:r>
            <a:r>
              <a:rPr lang="en-US" i="1" dirty="0"/>
              <a:t>x</a:t>
            </a:r>
            <a:r>
              <a:rPr lang="en-US" baseline="-25000" dirty="0"/>
              <a:t>2</a:t>
            </a:r>
            <a:r>
              <a:rPr lang="en-US" dirty="0"/>
              <a:t> = 	19 and </a:t>
            </a:r>
            <a:r>
              <a:rPr lang="en-US" i="1" dirty="0"/>
              <a:t>x</a:t>
            </a:r>
            <a:r>
              <a:rPr lang="en-US" baseline="-25000" dirty="0"/>
              <a:t>1</a:t>
            </a:r>
            <a:r>
              <a:rPr lang="en-US" dirty="0"/>
              <a:t> + </a:t>
            </a:r>
            <a:r>
              <a:rPr lang="en-US" i="1" dirty="0"/>
              <a:t>x</a:t>
            </a:r>
            <a:r>
              <a:rPr lang="en-US" baseline="-25000" dirty="0"/>
              <a:t>2</a:t>
            </a:r>
            <a:r>
              <a:rPr lang="en-US" dirty="0"/>
              <a:t> = 9. </a:t>
            </a:r>
          </a:p>
          <a:p>
            <a:pPr>
              <a:buFont typeface="Monotype Sorts" pitchFamily="2" charset="2"/>
              <a:buNone/>
            </a:pPr>
            <a:r>
              <a:rPr lang="en-US" dirty="0"/>
              <a:t>		The solution is:  </a:t>
            </a:r>
            <a:r>
              <a:rPr lang="en-US" i="1" dirty="0"/>
              <a:t>x</a:t>
            </a:r>
            <a:r>
              <a:rPr lang="en-US" baseline="-25000" dirty="0"/>
              <a:t>1</a:t>
            </a:r>
            <a:r>
              <a:rPr lang="en-US" dirty="0"/>
              <a:t> = 8, </a:t>
            </a:r>
            <a:r>
              <a:rPr lang="en-US" i="1" dirty="0"/>
              <a:t>x</a:t>
            </a:r>
            <a:r>
              <a:rPr lang="en-US" baseline="-25000" dirty="0"/>
              <a:t>2</a:t>
            </a:r>
            <a:r>
              <a:rPr lang="en-US" dirty="0"/>
              <a:t> = 1, </a:t>
            </a:r>
            <a:r>
              <a:rPr lang="en-US" i="1" dirty="0"/>
              <a:t>z</a:t>
            </a:r>
            <a:r>
              <a:rPr lang="en-US" dirty="0"/>
              <a:t> = 47.  </a:t>
            </a:r>
          </a:p>
          <a:p>
            <a:pPr>
              <a:buFont typeface="Monotype Sorts" pitchFamily="2" charset="2"/>
              <a:buNone/>
            </a:pPr>
            <a:r>
              <a:rPr lang="en-US" dirty="0"/>
              <a:t>		The </a:t>
            </a:r>
            <a:r>
              <a:rPr lang="en-US" dirty="0" smtClean="0"/>
              <a:t>shadow </a:t>
            </a:r>
            <a:r>
              <a:rPr lang="en-US" dirty="0"/>
              <a:t>price is  </a:t>
            </a:r>
            <a:r>
              <a:rPr lang="en-US" i="1" dirty="0" err="1"/>
              <a:t>z</a:t>
            </a:r>
            <a:r>
              <a:rPr lang="en-US" baseline="-25000" dirty="0" err="1"/>
              <a:t>new</a:t>
            </a:r>
            <a:r>
              <a:rPr lang="en-US" dirty="0"/>
              <a:t> - </a:t>
            </a:r>
            <a:r>
              <a:rPr lang="en-US" i="1" dirty="0" err="1"/>
              <a:t>z</a:t>
            </a:r>
            <a:r>
              <a:rPr lang="en-US" baseline="-25000" dirty="0" err="1"/>
              <a:t>old</a:t>
            </a:r>
            <a:r>
              <a:rPr lang="en-US" dirty="0"/>
              <a:t> = 47 - 46 = 1.</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214313"/>
            <a:ext cx="7772400" cy="1100137"/>
          </a:xfrm>
          <a:noFill/>
          <a:ln/>
        </p:spPr>
        <p:txBody>
          <a:bodyPr/>
          <a:lstStyle/>
          <a:p>
            <a:r>
              <a:rPr lang="en-US"/>
              <a:t>Chapter 8 </a:t>
            </a:r>
            <a:br>
              <a:rPr lang="en-US"/>
            </a:br>
            <a:r>
              <a:rPr lang="en-US"/>
              <a:t>Linear Programming:  Sensitivity Analysis </a:t>
            </a:r>
            <a:br>
              <a:rPr lang="en-US"/>
            </a:br>
            <a:r>
              <a:rPr lang="en-US"/>
              <a:t>and Interpretation of Solution</a:t>
            </a:r>
          </a:p>
        </p:txBody>
      </p:sp>
      <p:sp>
        <p:nvSpPr>
          <p:cNvPr id="5123" name="Rectangle 3"/>
          <p:cNvSpPr>
            <a:spLocks noGrp="1" noChangeArrowheads="1"/>
          </p:cNvSpPr>
          <p:nvPr>
            <p:ph type="body" idx="1"/>
          </p:nvPr>
        </p:nvSpPr>
        <p:spPr>
          <a:xfrm>
            <a:off x="798513" y="1647825"/>
            <a:ext cx="7635875" cy="2365375"/>
          </a:xfrm>
          <a:noFill/>
          <a:ln/>
        </p:spPr>
        <p:txBody>
          <a:bodyPr/>
          <a:lstStyle/>
          <a:p>
            <a:r>
              <a:rPr lang="en-US" dirty="0"/>
              <a:t>Introduction to Sensitivity Analysis</a:t>
            </a:r>
          </a:p>
          <a:p>
            <a:r>
              <a:rPr lang="en-US" dirty="0"/>
              <a:t>Objective Function Coefficients</a:t>
            </a:r>
          </a:p>
          <a:p>
            <a:r>
              <a:rPr lang="en-US" dirty="0"/>
              <a:t>Right-Hand Sides</a:t>
            </a:r>
          </a:p>
          <a:p>
            <a:r>
              <a:rPr lang="en-US" dirty="0" smtClean="0"/>
              <a:t>Limitations of Classical </a:t>
            </a:r>
            <a:r>
              <a:rPr lang="en-US" dirty="0"/>
              <a:t>Sensitivity </a:t>
            </a:r>
            <a:r>
              <a:rPr lang="en-US" dirty="0" smtClean="0"/>
              <a:t>Analysis</a:t>
            </a:r>
            <a:endParaRPr lang="en-US" dirty="0"/>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en-US"/>
              <a:t>Example 1</a:t>
            </a:r>
          </a:p>
        </p:txBody>
      </p:sp>
      <p:sp>
        <p:nvSpPr>
          <p:cNvPr id="152579" name="Rectangle 3"/>
          <p:cNvSpPr>
            <a:spLocks noGrp="1" noChangeArrowheads="1"/>
          </p:cNvSpPr>
          <p:nvPr>
            <p:ph type="body" idx="1"/>
          </p:nvPr>
        </p:nvSpPr>
        <p:spPr>
          <a:xfrm>
            <a:off x="687388" y="1004888"/>
            <a:ext cx="3008312" cy="523875"/>
          </a:xfrm>
        </p:spPr>
        <p:txBody>
          <a:bodyPr/>
          <a:lstStyle/>
          <a:p>
            <a:r>
              <a:rPr lang="en-US" dirty="0" smtClean="0">
                <a:solidFill>
                  <a:srgbClr val="66FFFF"/>
                </a:solidFill>
              </a:rPr>
              <a:t>Shadow </a:t>
            </a:r>
            <a:r>
              <a:rPr lang="en-US" dirty="0">
                <a:solidFill>
                  <a:srgbClr val="66FFFF"/>
                </a:solidFill>
              </a:rPr>
              <a:t>Prices</a:t>
            </a:r>
          </a:p>
        </p:txBody>
      </p:sp>
      <p:sp>
        <p:nvSpPr>
          <p:cNvPr id="73" name="Rectangle 6"/>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Rectangle 7"/>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75" name="Rectangle 8"/>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76" name="Rectangle 9"/>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77" name="Rectangle 10"/>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78" name="Rectangle 11"/>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79" name="Rectangle 12"/>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80"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81"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82"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83"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84"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85"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86"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87"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88"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89"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90"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91"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0.333</a:t>
            </a:r>
            <a:endParaRPr lang="en-US" sz="2000" dirty="0">
              <a:effectLst>
                <a:outerShdw blurRad="38100" dist="38100" dir="2700000" algn="tl">
                  <a:srgbClr val="000000"/>
                </a:outerShdw>
              </a:effectLst>
              <a:latin typeface="Arial Narrow" pitchFamily="34" charset="0"/>
            </a:endParaRPr>
          </a:p>
        </p:txBody>
      </p:sp>
      <p:sp>
        <p:nvSpPr>
          <p:cNvPr id="92"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93"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a:t>
            </a:r>
            <a:endParaRPr lang="en-US" sz="2000" dirty="0">
              <a:effectLst>
                <a:outerShdw blurRad="38100" dist="38100" dir="2700000" algn="tl">
                  <a:srgbClr val="000000"/>
                </a:outerShdw>
              </a:effectLst>
              <a:latin typeface="Arial Narrow" pitchFamily="34" charset="0"/>
            </a:endParaRPr>
          </a:p>
        </p:txBody>
      </p:sp>
      <p:sp>
        <p:nvSpPr>
          <p:cNvPr id="94"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95"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7.000</a:t>
            </a:r>
            <a:endParaRPr lang="en-US" sz="2000" dirty="0">
              <a:effectLst>
                <a:outerShdw blurRad="38100" dist="38100" dir="2700000" algn="tl">
                  <a:srgbClr val="000000"/>
                </a:outerShdw>
              </a:effectLst>
              <a:latin typeface="Arial Narrow" pitchFamily="34" charset="0"/>
            </a:endParaRPr>
          </a:p>
        </p:txBody>
      </p:sp>
      <p:sp>
        <p:nvSpPr>
          <p:cNvPr id="96" name="Rectangle 32"/>
          <p:cNvSpPr>
            <a:spLocks noChangeArrowheads="1"/>
          </p:cNvSpPr>
          <p:nvPr/>
        </p:nvSpPr>
        <p:spPr bwMode="auto">
          <a:xfrm>
            <a:off x="67373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0.500</a:t>
            </a:r>
            <a:endParaRPr lang="en-US" sz="2000" dirty="0">
              <a:effectLst>
                <a:outerShdw blurRad="38100" dist="38100" dir="2700000" algn="tl">
                  <a:srgbClr val="000000"/>
                </a:outerShdw>
              </a:effectLst>
              <a:latin typeface="Arial Narrow" pitchFamily="34" charset="0"/>
            </a:endParaRPr>
          </a:p>
        </p:txBody>
      </p:sp>
      <p:sp>
        <p:nvSpPr>
          <p:cNvPr id="97"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98"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99"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100"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101"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102"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03"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04"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105"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06"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107"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108"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09"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10"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111"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12"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113"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114"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115"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16"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117"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19.000</a:t>
            </a:r>
            <a:endParaRPr lang="en-US" sz="2000" dirty="0">
              <a:effectLst>
                <a:outerShdw blurRad="38100" dist="38100" dir="2700000" algn="tl">
                  <a:srgbClr val="000000"/>
                </a:outerShdw>
              </a:effectLst>
              <a:latin typeface="Arial Narrow" pitchFamily="34" charset="0"/>
            </a:endParaRPr>
          </a:p>
        </p:txBody>
      </p:sp>
      <p:sp>
        <p:nvSpPr>
          <p:cNvPr id="118" name="Rectangle 57"/>
          <p:cNvSpPr>
            <a:spLocks noChangeArrowheads="1"/>
          </p:cNvSpPr>
          <p:nvPr/>
        </p:nvSpPr>
        <p:spPr bwMode="auto">
          <a:xfrm>
            <a:off x="39433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119"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19.000</a:t>
            </a:r>
            <a:endParaRPr lang="en-US" sz="2000" dirty="0">
              <a:effectLst>
                <a:outerShdw blurRad="38100" dist="38100" dir="2700000" algn="tl">
                  <a:srgbClr val="000000"/>
                </a:outerShdw>
              </a:effectLst>
              <a:latin typeface="Arial Narrow" pitchFamily="34" charset="0"/>
            </a:endParaRPr>
          </a:p>
        </p:txBody>
      </p:sp>
      <p:sp>
        <p:nvSpPr>
          <p:cNvPr id="120" name="Rectangle 59"/>
          <p:cNvSpPr>
            <a:spLocks noChangeArrowheads="1"/>
          </p:cNvSpPr>
          <p:nvPr/>
        </p:nvSpPr>
        <p:spPr bwMode="auto">
          <a:xfrm>
            <a:off x="67627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21" name="Rectangle 60"/>
          <p:cNvSpPr>
            <a:spLocks noChangeArrowheads="1"/>
          </p:cNvSpPr>
          <p:nvPr/>
        </p:nvSpPr>
        <p:spPr bwMode="auto">
          <a:xfrm>
            <a:off x="8091488"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22"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123"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a:t>
            </a:r>
            <a:endParaRPr lang="en-US" sz="2000" dirty="0">
              <a:effectLst>
                <a:outerShdw blurRad="38100" dist="38100" dir="2700000" algn="tl">
                  <a:srgbClr val="000000"/>
                </a:outerShdw>
              </a:effectLst>
              <a:latin typeface="Arial Narrow" pitchFamily="34" charset="0"/>
            </a:endParaRPr>
          </a:p>
        </p:txBody>
      </p:sp>
      <p:sp>
        <p:nvSpPr>
          <p:cNvPr id="124" name="Rectangle 64"/>
          <p:cNvSpPr>
            <a:spLocks noChangeArrowheads="1"/>
          </p:cNvSpPr>
          <p:nvPr/>
        </p:nvSpPr>
        <p:spPr bwMode="auto">
          <a:xfrm>
            <a:off x="394335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25"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a:t>
            </a:r>
            <a:endParaRPr lang="en-US" sz="2000" dirty="0">
              <a:effectLst>
                <a:outerShdw blurRad="38100" dist="38100" dir="2700000" algn="tl">
                  <a:srgbClr val="000000"/>
                </a:outerShdw>
              </a:effectLst>
              <a:latin typeface="Arial Narrow" pitchFamily="34" charset="0"/>
            </a:endParaRPr>
          </a:p>
        </p:txBody>
      </p:sp>
      <p:sp>
        <p:nvSpPr>
          <p:cNvPr id="126"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0.333</a:t>
            </a:r>
            <a:endParaRPr lang="en-US" sz="2000" dirty="0">
              <a:effectLst>
                <a:outerShdw blurRad="38100" dist="38100" dir="2700000" algn="tl">
                  <a:srgbClr val="000000"/>
                </a:outerShdw>
              </a:effectLst>
              <a:latin typeface="Arial Narrow" pitchFamily="34" charset="0"/>
            </a:endParaRPr>
          </a:p>
        </p:txBody>
      </p:sp>
      <p:sp>
        <p:nvSpPr>
          <p:cNvPr id="127"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1.667</a:t>
            </a:r>
            <a:endParaRPr lang="en-US" sz="2000" dirty="0">
              <a:effectLst>
                <a:outerShdw blurRad="38100" dist="38100" dir="2700000" algn="tl">
                  <a:srgbClr val="000000"/>
                </a:outerShdw>
              </a:effectLst>
              <a:latin typeface="Arial Narrow" pitchFamily="34" charset="0"/>
            </a:endParaRPr>
          </a:p>
        </p:txBody>
      </p:sp>
      <p:sp>
        <p:nvSpPr>
          <p:cNvPr id="128"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129"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0"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1"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2"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3"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 name="Rectangle 5"/>
          <p:cNvSpPr>
            <a:spLocks noChangeArrowheads="1"/>
          </p:cNvSpPr>
          <p:nvPr/>
        </p:nvSpPr>
        <p:spPr bwMode="auto">
          <a:xfrm>
            <a:off x="3456384" y="3806825"/>
            <a:ext cx="1262857" cy="158750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136"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137"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138"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139"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140"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141"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142"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143"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t>Range of Feasibility</a:t>
            </a:r>
          </a:p>
        </p:txBody>
      </p:sp>
      <p:sp>
        <p:nvSpPr>
          <p:cNvPr id="132099" name="Rectangle 3"/>
          <p:cNvSpPr>
            <a:spLocks noGrp="1" noChangeArrowheads="1"/>
          </p:cNvSpPr>
          <p:nvPr>
            <p:ph type="body" idx="1"/>
          </p:nvPr>
        </p:nvSpPr>
        <p:spPr>
          <a:xfrm>
            <a:off x="687388" y="1004888"/>
            <a:ext cx="7772400" cy="3267075"/>
          </a:xfrm>
        </p:spPr>
        <p:txBody>
          <a:bodyPr/>
          <a:lstStyle/>
          <a:p>
            <a:r>
              <a:rPr lang="en-US"/>
              <a:t>The </a:t>
            </a:r>
            <a:r>
              <a:rPr lang="en-US" u="sng"/>
              <a:t>range of feasibility</a:t>
            </a:r>
            <a:r>
              <a:rPr lang="en-US"/>
              <a:t> for a change in the right hand side value is the range of values for this coefficient in which the original dual price remains constant.</a:t>
            </a:r>
          </a:p>
          <a:p>
            <a:r>
              <a:rPr lang="en-US"/>
              <a:t>Graphically, the range of feasibility is determined by finding the values of a right hand side coefficient such that the same two lines that determined the original optimal solution continue to determine the optimal solution for the problem.</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t>Example 1</a:t>
            </a:r>
          </a:p>
        </p:txBody>
      </p:sp>
      <p:sp>
        <p:nvSpPr>
          <p:cNvPr id="133123" name="Rectangle 3"/>
          <p:cNvSpPr>
            <a:spLocks noGrp="1" noChangeArrowheads="1"/>
          </p:cNvSpPr>
          <p:nvPr>
            <p:ph type="body" idx="1"/>
          </p:nvPr>
        </p:nvSpPr>
        <p:spPr>
          <a:xfrm>
            <a:off x="687388" y="1004888"/>
            <a:ext cx="3505200" cy="611187"/>
          </a:xfrm>
        </p:spPr>
        <p:txBody>
          <a:bodyPr/>
          <a:lstStyle/>
          <a:p>
            <a:r>
              <a:rPr lang="en-US">
                <a:solidFill>
                  <a:srgbClr val="66FFFF"/>
                </a:solidFill>
              </a:rPr>
              <a:t>Range of Feasibility</a:t>
            </a:r>
          </a:p>
        </p:txBody>
      </p:sp>
      <p:sp>
        <p:nvSpPr>
          <p:cNvPr id="73" name="Rectangle 6"/>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Rectangle 7"/>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75" name="Rectangle 8"/>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76" name="Rectangle 9"/>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77" name="Rectangle 10"/>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78" name="Rectangle 11"/>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79" name="Rectangle 12"/>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80"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81"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82"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83"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84"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85"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86"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87"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88"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89"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90"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91"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0.333</a:t>
            </a:r>
            <a:endParaRPr lang="en-US" sz="2000" dirty="0">
              <a:effectLst>
                <a:outerShdw blurRad="38100" dist="38100" dir="2700000" algn="tl">
                  <a:srgbClr val="000000"/>
                </a:outerShdw>
              </a:effectLst>
              <a:latin typeface="Arial Narrow" pitchFamily="34" charset="0"/>
            </a:endParaRPr>
          </a:p>
        </p:txBody>
      </p:sp>
      <p:sp>
        <p:nvSpPr>
          <p:cNvPr id="92"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93"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a:t>
            </a:r>
            <a:endParaRPr lang="en-US" sz="2000" dirty="0">
              <a:effectLst>
                <a:outerShdw blurRad="38100" dist="38100" dir="2700000" algn="tl">
                  <a:srgbClr val="000000"/>
                </a:outerShdw>
              </a:effectLst>
              <a:latin typeface="Arial Narrow" pitchFamily="34" charset="0"/>
            </a:endParaRPr>
          </a:p>
        </p:txBody>
      </p:sp>
      <p:sp>
        <p:nvSpPr>
          <p:cNvPr id="94"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95"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7.000</a:t>
            </a:r>
            <a:endParaRPr lang="en-US" sz="2000" dirty="0">
              <a:effectLst>
                <a:outerShdw blurRad="38100" dist="38100" dir="2700000" algn="tl">
                  <a:srgbClr val="000000"/>
                </a:outerShdw>
              </a:effectLst>
              <a:latin typeface="Arial Narrow" pitchFamily="34" charset="0"/>
            </a:endParaRPr>
          </a:p>
        </p:txBody>
      </p:sp>
      <p:sp>
        <p:nvSpPr>
          <p:cNvPr id="96" name="Rectangle 32"/>
          <p:cNvSpPr>
            <a:spLocks noChangeArrowheads="1"/>
          </p:cNvSpPr>
          <p:nvPr/>
        </p:nvSpPr>
        <p:spPr bwMode="auto">
          <a:xfrm>
            <a:off x="67373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0.500</a:t>
            </a:r>
            <a:endParaRPr lang="en-US" sz="2000" dirty="0">
              <a:effectLst>
                <a:outerShdw blurRad="38100" dist="38100" dir="2700000" algn="tl">
                  <a:srgbClr val="000000"/>
                </a:outerShdw>
              </a:effectLst>
              <a:latin typeface="Arial Narrow" pitchFamily="34" charset="0"/>
            </a:endParaRPr>
          </a:p>
        </p:txBody>
      </p:sp>
      <p:sp>
        <p:nvSpPr>
          <p:cNvPr id="97"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98"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99"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100"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101"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102"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03"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04"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105"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06"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107"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108"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09"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10"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111"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12"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113"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114"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115"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16"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117"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19.000</a:t>
            </a:r>
            <a:endParaRPr lang="en-US" sz="2000" dirty="0">
              <a:effectLst>
                <a:outerShdw blurRad="38100" dist="38100" dir="2700000" algn="tl">
                  <a:srgbClr val="000000"/>
                </a:outerShdw>
              </a:effectLst>
              <a:latin typeface="Arial Narrow" pitchFamily="34" charset="0"/>
            </a:endParaRPr>
          </a:p>
        </p:txBody>
      </p:sp>
      <p:sp>
        <p:nvSpPr>
          <p:cNvPr id="118" name="Rectangle 57"/>
          <p:cNvSpPr>
            <a:spLocks noChangeArrowheads="1"/>
          </p:cNvSpPr>
          <p:nvPr/>
        </p:nvSpPr>
        <p:spPr bwMode="auto">
          <a:xfrm>
            <a:off x="39433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119"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19.000</a:t>
            </a:r>
            <a:endParaRPr lang="en-US" sz="2000" dirty="0">
              <a:effectLst>
                <a:outerShdw blurRad="38100" dist="38100" dir="2700000" algn="tl">
                  <a:srgbClr val="000000"/>
                </a:outerShdw>
              </a:effectLst>
              <a:latin typeface="Arial Narrow" pitchFamily="34" charset="0"/>
            </a:endParaRPr>
          </a:p>
        </p:txBody>
      </p:sp>
      <p:sp>
        <p:nvSpPr>
          <p:cNvPr id="120" name="Rectangle 59"/>
          <p:cNvSpPr>
            <a:spLocks noChangeArrowheads="1"/>
          </p:cNvSpPr>
          <p:nvPr/>
        </p:nvSpPr>
        <p:spPr bwMode="auto">
          <a:xfrm>
            <a:off x="67627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121" name="Rectangle 60"/>
          <p:cNvSpPr>
            <a:spLocks noChangeArrowheads="1"/>
          </p:cNvSpPr>
          <p:nvPr/>
        </p:nvSpPr>
        <p:spPr bwMode="auto">
          <a:xfrm>
            <a:off x="8091488"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22"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123"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a:t>
            </a:r>
            <a:endParaRPr lang="en-US" sz="2000" dirty="0">
              <a:effectLst>
                <a:outerShdw blurRad="38100" dist="38100" dir="2700000" algn="tl">
                  <a:srgbClr val="000000"/>
                </a:outerShdw>
              </a:effectLst>
              <a:latin typeface="Arial Narrow" pitchFamily="34" charset="0"/>
            </a:endParaRPr>
          </a:p>
        </p:txBody>
      </p:sp>
      <p:sp>
        <p:nvSpPr>
          <p:cNvPr id="124" name="Rectangle 64"/>
          <p:cNvSpPr>
            <a:spLocks noChangeArrowheads="1"/>
          </p:cNvSpPr>
          <p:nvPr/>
        </p:nvSpPr>
        <p:spPr bwMode="auto">
          <a:xfrm>
            <a:off x="394335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a:t>
            </a:r>
            <a:endParaRPr lang="en-US" sz="2000" dirty="0">
              <a:effectLst>
                <a:outerShdw blurRad="38100" dist="38100" dir="2700000" algn="tl">
                  <a:srgbClr val="000000"/>
                </a:outerShdw>
              </a:effectLst>
              <a:latin typeface="Arial Narrow" pitchFamily="34" charset="0"/>
            </a:endParaRPr>
          </a:p>
        </p:txBody>
      </p:sp>
      <p:sp>
        <p:nvSpPr>
          <p:cNvPr id="125"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a:t>
            </a:r>
            <a:endParaRPr lang="en-US" sz="2000" dirty="0">
              <a:effectLst>
                <a:outerShdw blurRad="38100" dist="38100" dir="2700000" algn="tl">
                  <a:srgbClr val="000000"/>
                </a:outerShdw>
              </a:effectLst>
              <a:latin typeface="Arial Narrow" pitchFamily="34" charset="0"/>
            </a:endParaRPr>
          </a:p>
        </p:txBody>
      </p:sp>
      <p:sp>
        <p:nvSpPr>
          <p:cNvPr id="126"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0.333</a:t>
            </a:r>
            <a:endParaRPr lang="en-US" sz="2000" dirty="0">
              <a:effectLst>
                <a:outerShdw blurRad="38100" dist="38100" dir="2700000" algn="tl">
                  <a:srgbClr val="000000"/>
                </a:outerShdw>
              </a:effectLst>
              <a:latin typeface="Arial Narrow" pitchFamily="34" charset="0"/>
            </a:endParaRPr>
          </a:p>
        </p:txBody>
      </p:sp>
      <p:sp>
        <p:nvSpPr>
          <p:cNvPr id="127"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1.667</a:t>
            </a:r>
            <a:endParaRPr lang="en-US" sz="2000" dirty="0">
              <a:effectLst>
                <a:outerShdw blurRad="38100" dist="38100" dir="2700000" algn="tl">
                  <a:srgbClr val="000000"/>
                </a:outerShdw>
              </a:effectLst>
              <a:latin typeface="Arial Narrow" pitchFamily="34" charset="0"/>
            </a:endParaRPr>
          </a:p>
        </p:txBody>
      </p:sp>
      <p:sp>
        <p:nvSpPr>
          <p:cNvPr id="128"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129"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0"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1"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2"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3"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5"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136"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137"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138"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139"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140"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141"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142"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143"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133270" name="Rectangle 150"/>
          <p:cNvSpPr>
            <a:spLocks noChangeArrowheads="1"/>
          </p:cNvSpPr>
          <p:nvPr/>
        </p:nvSpPr>
        <p:spPr bwMode="auto">
          <a:xfrm>
            <a:off x="4683919" y="3819525"/>
            <a:ext cx="4179094" cy="156845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368300" y="995363"/>
            <a:ext cx="8272463" cy="4121150"/>
          </a:xfrm>
          <a:noFill/>
          <a:ln/>
        </p:spPr>
        <p:txBody>
          <a:bodyPr/>
          <a:lstStyle/>
          <a:p>
            <a:pPr>
              <a:buFont typeface="Monotype Sorts" pitchFamily="2" charset="2"/>
              <a:buNone/>
            </a:pPr>
            <a:r>
              <a:rPr lang="en-US" dirty="0"/>
              <a:t>		Olympic Bike is introducing two new lightweight</a:t>
            </a:r>
          </a:p>
          <a:p>
            <a:pPr>
              <a:buFont typeface="Monotype Sorts" pitchFamily="2" charset="2"/>
              <a:buNone/>
            </a:pPr>
            <a:r>
              <a:rPr lang="en-US" dirty="0"/>
              <a:t>	bicycle frames, the Deluxe and the Professional, to be</a:t>
            </a:r>
          </a:p>
          <a:p>
            <a:pPr>
              <a:buFont typeface="Monotype Sorts" pitchFamily="2" charset="2"/>
              <a:buNone/>
            </a:pPr>
            <a:r>
              <a:rPr lang="en-US" dirty="0"/>
              <a:t>	made from special aluminum and steel alloys.  The</a:t>
            </a:r>
          </a:p>
          <a:p>
            <a:pPr>
              <a:buFont typeface="Monotype Sorts" pitchFamily="2" charset="2"/>
              <a:buNone/>
            </a:pPr>
            <a:r>
              <a:rPr lang="en-US" dirty="0"/>
              <a:t>	anticipated unit profits are $10 for the Deluxe and $15 for</a:t>
            </a:r>
          </a:p>
          <a:p>
            <a:pPr>
              <a:buFont typeface="Monotype Sorts" pitchFamily="2" charset="2"/>
              <a:buNone/>
            </a:pPr>
            <a:r>
              <a:rPr lang="en-US" dirty="0"/>
              <a:t>	the Professional.  	The number of pounds of each alloy</a:t>
            </a:r>
          </a:p>
          <a:p>
            <a:pPr>
              <a:buFont typeface="Monotype Sorts" pitchFamily="2" charset="2"/>
              <a:buNone/>
            </a:pPr>
            <a:r>
              <a:rPr lang="en-US" dirty="0"/>
              <a:t>	needed per frame is summarized on the next slide.  </a:t>
            </a:r>
          </a:p>
        </p:txBody>
      </p:sp>
      <p:sp>
        <p:nvSpPr>
          <p:cNvPr id="8194" name="Rectangle 2"/>
          <p:cNvSpPr>
            <a:spLocks noGrp="1" noChangeArrowheads="1"/>
          </p:cNvSpPr>
          <p:nvPr>
            <p:ph type="title"/>
          </p:nvPr>
        </p:nvSpPr>
        <p:spPr>
          <a:noFill/>
          <a:ln/>
        </p:spPr>
        <p:txBody>
          <a:bodyPr/>
          <a:lstStyle/>
          <a:p>
            <a:r>
              <a:rPr lang="en-US"/>
              <a:t>Example 2:  Olympic Bike Co.</a:t>
            </a: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1219200" y="2457450"/>
            <a:ext cx="6629400" cy="13906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167939" name="Rectangle 3"/>
          <p:cNvSpPr>
            <a:spLocks noChangeArrowheads="1"/>
          </p:cNvSpPr>
          <p:nvPr/>
        </p:nvSpPr>
        <p:spPr bwMode="auto">
          <a:xfrm>
            <a:off x="368300" y="995363"/>
            <a:ext cx="8272463" cy="409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 supplier delivers 100 pounds of the</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aluminum alloy and 80 pounds of the steel</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alloy weekly.  </a:t>
            </a:r>
          </a:p>
          <a:p>
            <a:pPr marL="342900" indent="-342900" algn="l">
              <a:spcBef>
                <a:spcPct val="20000"/>
              </a:spcBef>
              <a:buClr>
                <a:srgbClr val="66FFFF"/>
              </a:buClr>
              <a:buSzPct val="75000"/>
              <a:buFont typeface="Monotype Sorts" pitchFamily="2" charset="2"/>
              <a:buNone/>
            </a:pPr>
            <a:endParaRPr lang="en-US" sz="8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8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Aluminum Alloy</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Steel Alloy</a:t>
            </a:r>
            <a:endParaRPr lang="en-US" sz="240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Deluxe        	   	       2                           3</a:t>
            </a: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Professional                    4               	            2</a:t>
            </a:r>
          </a:p>
          <a:p>
            <a:pPr marL="342900" indent="-342900" algn="l">
              <a:lnSpc>
                <a:spcPct val="70000"/>
              </a:lnSpc>
              <a:spcBef>
                <a:spcPct val="20000"/>
              </a:spcBef>
              <a:buClr>
                <a:srgbClr val="66FFFF"/>
              </a:buClr>
              <a:buSzPct val="75000"/>
              <a:buFont typeface="Monotype Sorts" pitchFamily="2" charset="2"/>
              <a:buNone/>
            </a:pPr>
            <a:endParaRPr lang="en-US" sz="180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endParaRPr lang="en-US" sz="180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How many Deluxe and Professional frames should</a:t>
            </a: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Olympic produce each week?</a:t>
            </a:r>
          </a:p>
        </p:txBody>
      </p:sp>
      <p:sp>
        <p:nvSpPr>
          <p:cNvPr id="167940" name="Rectangle 4"/>
          <p:cNvSpPr>
            <a:spLocks noChangeArrowheads="1"/>
          </p:cNvSpPr>
          <p:nvPr/>
        </p:nvSpPr>
        <p:spPr bwMode="auto">
          <a:xfrm>
            <a:off x="685800" y="52388"/>
            <a:ext cx="777240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r>
              <a:rPr lang="en-US" sz="2800">
                <a:solidFill>
                  <a:srgbClr val="66FFFF"/>
                </a:solidFill>
                <a:effectLst>
                  <a:outerShdw blurRad="38100" dist="38100" dir="2700000" algn="tl">
                    <a:srgbClr val="000000"/>
                  </a:outerShdw>
                </a:effectLst>
              </a:rPr>
              <a:t>Example 2:  Olympic Bike Co.</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US" dirty="0"/>
              <a:t>Example 2:  Olympic Bike Co.</a:t>
            </a:r>
          </a:p>
        </p:txBody>
      </p:sp>
      <p:sp>
        <p:nvSpPr>
          <p:cNvPr id="9219" name="Rectangle 3"/>
          <p:cNvSpPr>
            <a:spLocks noGrp="1" noChangeArrowheads="1"/>
          </p:cNvSpPr>
          <p:nvPr>
            <p:ph type="body" idx="1"/>
          </p:nvPr>
        </p:nvSpPr>
        <p:spPr>
          <a:xfrm>
            <a:off x="501650" y="996950"/>
            <a:ext cx="8229600" cy="4149725"/>
          </a:xfrm>
          <a:noFill/>
          <a:ln/>
        </p:spPr>
        <p:txBody>
          <a:bodyPr/>
          <a:lstStyle/>
          <a:p>
            <a:pPr indent="-169863"/>
            <a:r>
              <a:rPr lang="en-US">
                <a:solidFill>
                  <a:srgbClr val="66FFFF"/>
                </a:solidFill>
              </a:rPr>
              <a:t>  Model Formulation</a:t>
            </a:r>
          </a:p>
          <a:p>
            <a:pPr lvl="1"/>
            <a:r>
              <a:rPr lang="en-US">
                <a:solidFill>
                  <a:srgbClr val="66FFFF"/>
                </a:solidFill>
              </a:rPr>
              <a:t>Verbal Statement of the Objective Function</a:t>
            </a:r>
          </a:p>
          <a:p>
            <a:pPr indent="-169863">
              <a:buFont typeface="Monotype Sorts" pitchFamily="2" charset="2"/>
              <a:buNone/>
            </a:pPr>
            <a:r>
              <a:rPr lang="en-US"/>
              <a:t>	      Maximize total weekly profit.</a:t>
            </a:r>
          </a:p>
          <a:p>
            <a:pPr lvl="1"/>
            <a:r>
              <a:rPr lang="en-US">
                <a:solidFill>
                  <a:srgbClr val="66FFFF"/>
                </a:solidFill>
              </a:rPr>
              <a:t>Verbal Statement of the Constraints</a:t>
            </a:r>
          </a:p>
          <a:p>
            <a:pPr indent="-169863">
              <a:buFont typeface="Monotype Sorts" pitchFamily="2" charset="2"/>
              <a:buNone/>
            </a:pPr>
            <a:r>
              <a:rPr lang="en-US"/>
              <a:t>	      Total weekly usage of aluminum alloy </a:t>
            </a:r>
            <a:r>
              <a:rPr lang="en-US" u="sng"/>
              <a:t>&lt;</a:t>
            </a:r>
            <a:r>
              <a:rPr lang="en-US"/>
              <a:t> 100 pounds.</a:t>
            </a:r>
          </a:p>
          <a:p>
            <a:pPr indent="-169863">
              <a:buFont typeface="Monotype Sorts" pitchFamily="2" charset="2"/>
              <a:buNone/>
            </a:pPr>
            <a:r>
              <a:rPr lang="en-US"/>
              <a:t>	      Total weekly usage of steel alloy </a:t>
            </a:r>
            <a:r>
              <a:rPr lang="en-US" u="sng"/>
              <a:t>&lt;</a:t>
            </a:r>
            <a:r>
              <a:rPr lang="en-US"/>
              <a:t> 80 pounds.</a:t>
            </a:r>
          </a:p>
          <a:p>
            <a:pPr lvl="1"/>
            <a:r>
              <a:rPr lang="en-US">
                <a:solidFill>
                  <a:srgbClr val="66FFFF"/>
                </a:solidFill>
              </a:rPr>
              <a:t>Definition of the Decision Variables</a:t>
            </a:r>
          </a:p>
          <a:p>
            <a:pPr lvl="1">
              <a:buFontTx/>
              <a:buNone/>
            </a:pPr>
            <a:r>
              <a:rPr lang="en-US"/>
              <a:t>    </a:t>
            </a:r>
            <a:r>
              <a:rPr lang="en-US" i="1"/>
              <a:t>x</a:t>
            </a:r>
            <a:r>
              <a:rPr lang="en-US" baseline="-25000"/>
              <a:t>1</a:t>
            </a:r>
            <a:r>
              <a:rPr lang="en-US"/>
              <a:t> = number of Deluxe frames produced weekly.</a:t>
            </a:r>
          </a:p>
          <a:p>
            <a:pPr indent="-169863">
              <a:buFont typeface="Monotype Sorts" pitchFamily="2" charset="2"/>
              <a:buNone/>
            </a:pPr>
            <a:r>
              <a:rPr lang="en-US"/>
              <a:t>        </a:t>
            </a:r>
            <a:r>
              <a:rPr lang="en-US" i="1"/>
              <a:t>x</a:t>
            </a:r>
            <a:r>
              <a:rPr lang="en-US" baseline="-25000"/>
              <a:t>2</a:t>
            </a:r>
            <a:r>
              <a:rPr lang="en-US"/>
              <a:t> = number of Professional frames produced weekly.</a:t>
            </a:r>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1155700" y="1720850"/>
            <a:ext cx="7086600" cy="2514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10242" name="Rectangle 2"/>
          <p:cNvSpPr>
            <a:spLocks noGrp="1" noChangeArrowheads="1"/>
          </p:cNvSpPr>
          <p:nvPr>
            <p:ph type="title"/>
          </p:nvPr>
        </p:nvSpPr>
        <p:spPr>
          <a:noFill/>
          <a:ln/>
        </p:spPr>
        <p:txBody>
          <a:bodyPr/>
          <a:lstStyle/>
          <a:p>
            <a:r>
              <a:rPr lang="en-US"/>
              <a:t>Example 2:  Olympic Bike Co.</a:t>
            </a:r>
          </a:p>
        </p:txBody>
      </p:sp>
      <p:sp>
        <p:nvSpPr>
          <p:cNvPr id="10243" name="Rectangle 3"/>
          <p:cNvSpPr>
            <a:spLocks noGrp="1" noChangeArrowheads="1"/>
          </p:cNvSpPr>
          <p:nvPr>
            <p:ph type="body" idx="1"/>
          </p:nvPr>
        </p:nvSpPr>
        <p:spPr>
          <a:xfrm>
            <a:off x="687388" y="1004888"/>
            <a:ext cx="5319712" cy="581025"/>
          </a:xfrm>
          <a:noFill/>
          <a:ln/>
        </p:spPr>
        <p:txBody>
          <a:bodyPr/>
          <a:lstStyle/>
          <a:p>
            <a:r>
              <a:rPr lang="en-US">
                <a:solidFill>
                  <a:srgbClr val="66FFFF"/>
                </a:solidFill>
              </a:rPr>
              <a:t>Model Formulation (continued)</a:t>
            </a:r>
            <a:endParaRPr lang="en-US"/>
          </a:p>
        </p:txBody>
      </p:sp>
      <p:sp>
        <p:nvSpPr>
          <p:cNvPr id="10250" name="Rectangle 10"/>
          <p:cNvSpPr>
            <a:spLocks noChangeArrowheads="1"/>
          </p:cNvSpPr>
          <p:nvPr/>
        </p:nvSpPr>
        <p:spPr bwMode="auto">
          <a:xfrm>
            <a:off x="1327150" y="1897063"/>
            <a:ext cx="6916738" cy="229552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Max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+ 15</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	                </a:t>
            </a:r>
            <a:r>
              <a:rPr lang="en-US" sz="2400" dirty="0" smtClean="0">
                <a:effectLst>
                  <a:outerShdw blurRad="38100" dist="38100" dir="2700000" algn="tl">
                    <a:srgbClr val="000000"/>
                  </a:outerShdw>
                </a:effectLst>
              </a:rPr>
              <a:t>(</a:t>
            </a:r>
            <a:r>
              <a:rPr lang="en-US" sz="2400" dirty="0">
                <a:effectLst>
                  <a:outerShdw blurRad="38100" dist="38100" dir="2700000" algn="tl">
                    <a:srgbClr val="000000"/>
                  </a:outerShdw>
                </a:effectLst>
              </a:rPr>
              <a:t>Total Weekly Profit) </a:t>
            </a:r>
          </a:p>
          <a:p>
            <a:pPr marL="342900" indent="-342900" algn="l">
              <a:spcBef>
                <a:spcPct val="20000"/>
              </a:spcBef>
              <a:buClr>
                <a:srgbClr val="66FFFF"/>
              </a:buClr>
              <a:buSzPct val="75000"/>
              <a:buFont typeface="Monotype Sorts" pitchFamily="2" charset="2"/>
              <a:buNone/>
            </a:pP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dirty="0" err="1">
                <a:effectLst>
                  <a:outerShdw blurRad="38100" dist="38100" dir="2700000" algn="tl">
                    <a:srgbClr val="000000"/>
                  </a:outerShdw>
                </a:effectLst>
              </a:rPr>
              <a:t>s.t.</a:t>
            </a:r>
            <a:r>
              <a:rPr lang="en-US" sz="2400" dirty="0">
                <a:effectLst>
                  <a:outerShdw blurRad="38100" dist="38100" dir="2700000" algn="tl">
                    <a:srgbClr val="000000"/>
                  </a:outerShdw>
                </a:effectLst>
              </a:rPr>
              <a:t>        2</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4</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 </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&lt;</a:t>
            </a:r>
            <a:r>
              <a:rPr lang="en-US" sz="2400" dirty="0">
                <a:effectLst>
                  <a:outerShdw blurRad="38100" dist="38100" dir="2700000" algn="tl">
                    <a:srgbClr val="000000"/>
                  </a:outerShdw>
                </a:effectLst>
              </a:rPr>
              <a:t>  100    (Aluminum Available)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3</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2</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 </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&lt;</a:t>
            </a:r>
            <a:r>
              <a:rPr lang="en-US" sz="2400" dirty="0">
                <a:effectLst>
                  <a:outerShdw blurRad="38100" dist="38100" dir="2700000" algn="tl">
                    <a:srgbClr val="000000"/>
                  </a:outerShdw>
                </a:effectLst>
              </a:rPr>
              <a:t>    80    (Steel Available)</a:t>
            </a:r>
          </a:p>
          <a:p>
            <a:pPr marL="342900" indent="-342900" algn="l">
              <a:spcBef>
                <a:spcPct val="20000"/>
              </a:spcBef>
              <a:buClr>
                <a:srgbClr val="66FFFF"/>
              </a:buClr>
              <a:buSzPct val="75000"/>
              <a:buFont typeface="Monotype Sorts" pitchFamily="2" charset="2"/>
              <a:buNone/>
            </a:pP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 </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&gt;</a:t>
            </a:r>
            <a:r>
              <a:rPr lang="en-US" sz="2400" dirty="0">
                <a:effectLst>
                  <a:outerShdw blurRad="38100" dist="38100" dir="2700000" algn="tl">
                    <a:srgbClr val="000000"/>
                  </a:outerShdw>
                </a:effectLst>
              </a:rPr>
              <a:t>  0</a:t>
            </a: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Example 2:  Olympic Bike Co.</a:t>
            </a:r>
          </a:p>
        </p:txBody>
      </p:sp>
      <p:sp>
        <p:nvSpPr>
          <p:cNvPr id="80899" name="Rectangle 3"/>
          <p:cNvSpPr>
            <a:spLocks noGrp="1" noChangeArrowheads="1"/>
          </p:cNvSpPr>
          <p:nvPr>
            <p:ph type="body" idx="1"/>
          </p:nvPr>
        </p:nvSpPr>
        <p:spPr>
          <a:xfrm>
            <a:off x="687388" y="1004888"/>
            <a:ext cx="5915025" cy="566737"/>
          </a:xfrm>
        </p:spPr>
        <p:txBody>
          <a:bodyPr/>
          <a:lstStyle/>
          <a:p>
            <a:r>
              <a:rPr lang="en-US">
                <a:solidFill>
                  <a:srgbClr val="66FFFF"/>
                </a:solidFill>
              </a:rPr>
              <a:t>Partial Spreadsheet Showing Solution</a:t>
            </a:r>
          </a:p>
        </p:txBody>
      </p:sp>
      <p:pic>
        <p:nvPicPr>
          <p:cNvPr id="80906"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663" y="1739900"/>
            <a:ext cx="7813675" cy="321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451100" y="2216150"/>
            <a:ext cx="5422900" cy="1695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14338" name="Rectangle 2"/>
          <p:cNvSpPr>
            <a:spLocks noGrp="1" noChangeArrowheads="1"/>
          </p:cNvSpPr>
          <p:nvPr>
            <p:ph type="title"/>
          </p:nvPr>
        </p:nvSpPr>
        <p:spPr>
          <a:noFill/>
          <a:ln/>
        </p:spPr>
        <p:txBody>
          <a:bodyPr/>
          <a:lstStyle/>
          <a:p>
            <a:r>
              <a:rPr lang="en-US"/>
              <a:t>Example 2:  Olympic Bike Co.</a:t>
            </a:r>
          </a:p>
        </p:txBody>
      </p:sp>
      <p:sp>
        <p:nvSpPr>
          <p:cNvPr id="14339" name="Rectangle 3"/>
          <p:cNvSpPr>
            <a:spLocks noGrp="1" noChangeArrowheads="1"/>
          </p:cNvSpPr>
          <p:nvPr>
            <p:ph type="body" idx="1"/>
          </p:nvPr>
        </p:nvSpPr>
        <p:spPr>
          <a:xfrm>
            <a:off x="687388" y="1004888"/>
            <a:ext cx="7772400" cy="2586037"/>
          </a:xfrm>
          <a:noFill/>
          <a:ln/>
        </p:spPr>
        <p:txBody>
          <a:bodyPr/>
          <a:lstStyle/>
          <a:p>
            <a:r>
              <a:rPr lang="en-US" dirty="0">
                <a:solidFill>
                  <a:srgbClr val="66FFFF"/>
                </a:solidFill>
              </a:rPr>
              <a:t>Optimal Solution</a:t>
            </a:r>
          </a:p>
          <a:p>
            <a:pPr>
              <a:buFont typeface="Monotype Sorts" pitchFamily="2" charset="2"/>
              <a:buNone/>
            </a:pPr>
            <a:endParaRPr lang="en-US" sz="1000" dirty="0"/>
          </a:p>
          <a:p>
            <a:pPr>
              <a:buFont typeface="Monotype Sorts" pitchFamily="2" charset="2"/>
              <a:buNone/>
            </a:pPr>
            <a:r>
              <a:rPr lang="en-US" dirty="0"/>
              <a:t>		According to the output</a:t>
            </a:r>
            <a:r>
              <a:rPr lang="en-US" dirty="0" smtClean="0"/>
              <a:t>:</a:t>
            </a:r>
          </a:p>
          <a:p>
            <a:pPr>
              <a:buFont typeface="Monotype Sorts" pitchFamily="2" charset="2"/>
              <a:buNone/>
            </a:pPr>
            <a:endParaRPr lang="en-US" sz="1600" dirty="0"/>
          </a:p>
          <a:p>
            <a:pPr>
              <a:buFont typeface="Monotype Sorts" pitchFamily="2" charset="2"/>
              <a:buNone/>
            </a:pPr>
            <a:r>
              <a:rPr lang="en-US" dirty="0"/>
              <a:t>			  </a:t>
            </a:r>
            <a:r>
              <a:rPr lang="en-US" i="1" dirty="0"/>
              <a:t>x</a:t>
            </a:r>
            <a:r>
              <a:rPr lang="en-US" baseline="-25000" dirty="0"/>
              <a:t>1</a:t>
            </a:r>
            <a:r>
              <a:rPr lang="en-US" dirty="0"/>
              <a:t> (Deluxe frames)  	=  15</a:t>
            </a:r>
          </a:p>
          <a:p>
            <a:pPr>
              <a:buFont typeface="Monotype Sorts" pitchFamily="2" charset="2"/>
              <a:buNone/>
            </a:pPr>
            <a:r>
              <a:rPr lang="en-US" dirty="0"/>
              <a:t>			  </a:t>
            </a:r>
            <a:r>
              <a:rPr lang="en-US" i="1" dirty="0"/>
              <a:t>x</a:t>
            </a:r>
            <a:r>
              <a:rPr lang="en-US" baseline="-25000" dirty="0"/>
              <a:t>2</a:t>
            </a:r>
            <a:r>
              <a:rPr lang="en-US" dirty="0"/>
              <a:t> (Professional frames)  	=  17.5</a:t>
            </a:r>
          </a:p>
          <a:p>
            <a:pPr>
              <a:buFont typeface="Monotype Sorts" pitchFamily="2" charset="2"/>
              <a:buNone/>
            </a:pPr>
            <a:r>
              <a:rPr lang="en-US" dirty="0"/>
              <a:t>			  Objective function value  	=  $412.50</a:t>
            </a: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a:t>Example 2:  Olympic Bike Co.</a:t>
            </a:r>
          </a:p>
        </p:txBody>
      </p:sp>
      <p:sp>
        <p:nvSpPr>
          <p:cNvPr id="18435" name="Rectangle 3"/>
          <p:cNvSpPr>
            <a:spLocks noGrp="1" noChangeArrowheads="1"/>
          </p:cNvSpPr>
          <p:nvPr>
            <p:ph type="body" idx="1"/>
          </p:nvPr>
        </p:nvSpPr>
        <p:spPr>
          <a:xfrm>
            <a:off x="687388" y="1004888"/>
            <a:ext cx="7772400" cy="2613025"/>
          </a:xfrm>
          <a:noFill/>
          <a:ln/>
        </p:spPr>
        <p:txBody>
          <a:bodyPr/>
          <a:lstStyle/>
          <a:p>
            <a:r>
              <a:rPr lang="en-US">
                <a:solidFill>
                  <a:srgbClr val="66FFFF"/>
                </a:solidFill>
              </a:rPr>
              <a:t>Range of Optimality</a:t>
            </a:r>
          </a:p>
          <a:p>
            <a:pPr>
              <a:buFont typeface="Monotype Sorts" pitchFamily="2" charset="2"/>
              <a:buNone/>
            </a:pPr>
            <a:r>
              <a:rPr lang="en-US" b="1"/>
              <a:t>	</a:t>
            </a:r>
            <a:r>
              <a:rPr lang="en-US"/>
              <a:t>Question:</a:t>
            </a:r>
          </a:p>
          <a:p>
            <a:pPr>
              <a:buFont typeface="Monotype Sorts" pitchFamily="2" charset="2"/>
              <a:buNone/>
            </a:pPr>
            <a:r>
              <a:rPr lang="en-US"/>
              <a:t>		Suppose the profit on deluxe frames is increased to $20.  Is the above solution still optimal?  What is the value of the objective function when this unit profit is increased to $20?</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type="body" idx="1"/>
          </p:nvPr>
        </p:nvSpPr>
        <p:spPr>
          <a:xfrm>
            <a:off x="687388" y="1004888"/>
            <a:ext cx="7772400" cy="4037012"/>
          </a:xfrm>
        </p:spPr>
        <p:txBody>
          <a:bodyPr/>
          <a:lstStyle/>
          <a:p>
            <a:r>
              <a:rPr lang="en-US"/>
              <a:t>In the previous chapter we discussed:</a:t>
            </a:r>
          </a:p>
          <a:p>
            <a:pPr lvl="1"/>
            <a:r>
              <a:rPr lang="en-US"/>
              <a:t>objective function value</a:t>
            </a:r>
          </a:p>
          <a:p>
            <a:pPr lvl="1"/>
            <a:r>
              <a:rPr lang="en-US"/>
              <a:t>values of the decision variables</a:t>
            </a:r>
          </a:p>
          <a:p>
            <a:pPr lvl="1"/>
            <a:r>
              <a:rPr lang="en-US"/>
              <a:t>reduced costs</a:t>
            </a:r>
          </a:p>
          <a:p>
            <a:pPr lvl="1"/>
            <a:r>
              <a:rPr lang="en-US"/>
              <a:t>slack/surplus</a:t>
            </a:r>
          </a:p>
          <a:p>
            <a:r>
              <a:rPr lang="en-US"/>
              <a:t>In this chapter we will discuss:</a:t>
            </a:r>
          </a:p>
          <a:p>
            <a:pPr lvl="1"/>
            <a:r>
              <a:rPr lang="en-US"/>
              <a:t>changes in the coefficients of the objective function</a:t>
            </a:r>
          </a:p>
          <a:p>
            <a:pPr lvl="1"/>
            <a:r>
              <a:rPr lang="en-US"/>
              <a:t>changes in the right-hand side value of a constraint</a:t>
            </a:r>
          </a:p>
        </p:txBody>
      </p:sp>
      <p:sp>
        <p:nvSpPr>
          <p:cNvPr id="120837" name="Rectangle 5"/>
          <p:cNvSpPr>
            <a:spLocks noGrp="1" noChangeArrowheads="1"/>
          </p:cNvSpPr>
          <p:nvPr>
            <p:ph type="title"/>
          </p:nvPr>
        </p:nvSpPr>
        <p:spPr>
          <a:noFill/>
          <a:ln/>
        </p:spPr>
        <p:txBody>
          <a:bodyPr/>
          <a:lstStyle/>
          <a:p>
            <a:r>
              <a:rPr lang="en-US"/>
              <a:t>Introduction to Sensitivity Analysis</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Example 2:  Olympic Bike Co.</a:t>
            </a:r>
          </a:p>
        </p:txBody>
      </p:sp>
      <p:sp>
        <p:nvSpPr>
          <p:cNvPr id="81923" name="Rectangle 3"/>
          <p:cNvSpPr>
            <a:spLocks noGrp="1" noChangeArrowheads="1"/>
          </p:cNvSpPr>
          <p:nvPr>
            <p:ph type="body" idx="1"/>
          </p:nvPr>
        </p:nvSpPr>
        <p:spPr>
          <a:xfrm>
            <a:off x="687388" y="1004888"/>
            <a:ext cx="3243262" cy="552450"/>
          </a:xfrm>
        </p:spPr>
        <p:txBody>
          <a:bodyPr/>
          <a:lstStyle/>
          <a:p>
            <a:r>
              <a:rPr lang="en-US" dirty="0">
                <a:solidFill>
                  <a:srgbClr val="66FFFF"/>
                </a:solidFill>
              </a:rPr>
              <a:t>Sensitivity Report</a:t>
            </a:r>
          </a:p>
        </p:txBody>
      </p:sp>
      <p:sp>
        <p:nvSpPr>
          <p:cNvPr id="7" name="Rectangle 6"/>
          <p:cNvSpPr>
            <a:spLocks noChangeArrowheads="1"/>
          </p:cNvSpPr>
          <p:nvPr/>
        </p:nvSpPr>
        <p:spPr bwMode="auto">
          <a:xfrm>
            <a:off x="361950" y="1600200"/>
            <a:ext cx="8534400" cy="37211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7"/>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9" name="Rectangle 8"/>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10" name="Rectangle 9"/>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11" name="Rectangle 10"/>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2" name="Rectangle 11"/>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3" name="Rectangle 12"/>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4" name="Rectangle 14"/>
          <p:cNvSpPr>
            <a:spLocks noChangeArrowheads="1"/>
          </p:cNvSpPr>
          <p:nvPr/>
        </p:nvSpPr>
        <p:spPr bwMode="auto">
          <a:xfrm>
            <a:off x="17795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5"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6"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7"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8"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9"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20" name="Rectangle 21"/>
          <p:cNvSpPr>
            <a:spLocks noChangeArrowheads="1"/>
          </p:cNvSpPr>
          <p:nvPr/>
        </p:nvSpPr>
        <p:spPr bwMode="auto">
          <a:xfrm>
            <a:off x="1622425" y="2679700"/>
            <a:ext cx="846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Deluxe</a:t>
            </a:r>
            <a:endParaRPr lang="en-US" sz="2000" dirty="0">
              <a:effectLst>
                <a:outerShdw blurRad="38100" dist="38100" dir="2700000" algn="tl">
                  <a:srgbClr val="000000"/>
                </a:outerShdw>
              </a:effectLst>
              <a:latin typeface="Arial Narrow" pitchFamily="34" charset="0"/>
            </a:endParaRPr>
          </a:p>
        </p:txBody>
      </p:sp>
      <p:sp>
        <p:nvSpPr>
          <p:cNvPr id="21" name="Rectangle 22"/>
          <p:cNvSpPr>
            <a:spLocks noChangeArrowheads="1"/>
          </p:cNvSpPr>
          <p:nvPr/>
        </p:nvSpPr>
        <p:spPr bwMode="auto">
          <a:xfrm>
            <a:off x="2640013"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22"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3" name="Rectangle 24"/>
          <p:cNvSpPr>
            <a:spLocks noChangeArrowheads="1"/>
          </p:cNvSpPr>
          <p:nvPr/>
        </p:nvSpPr>
        <p:spPr bwMode="auto">
          <a:xfrm>
            <a:off x="5349875"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a:t>
            </a:r>
            <a:endParaRPr lang="en-US" sz="2000" dirty="0">
              <a:effectLst>
                <a:outerShdw blurRad="38100" dist="38100" dir="2700000" algn="tl">
                  <a:srgbClr val="000000"/>
                </a:outerShdw>
              </a:effectLst>
              <a:latin typeface="Arial Narrow" pitchFamily="34" charset="0"/>
            </a:endParaRPr>
          </a:p>
        </p:txBody>
      </p:sp>
      <p:sp>
        <p:nvSpPr>
          <p:cNvPr id="24" name="Rectangle 25"/>
          <p:cNvSpPr>
            <a:spLocks noChangeArrowheads="1"/>
          </p:cNvSpPr>
          <p:nvPr/>
        </p:nvSpPr>
        <p:spPr bwMode="auto">
          <a:xfrm>
            <a:off x="6618288"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12.500</a:t>
            </a:r>
            <a:endParaRPr lang="en-US" sz="2000" dirty="0">
              <a:effectLst>
                <a:outerShdw blurRad="38100" dist="38100" dir="2700000" algn="tl">
                  <a:srgbClr val="000000"/>
                </a:outerShdw>
              </a:effectLst>
              <a:latin typeface="Arial Narrow" pitchFamily="34" charset="0"/>
            </a:endParaRPr>
          </a:p>
        </p:txBody>
      </p:sp>
      <p:sp>
        <p:nvSpPr>
          <p:cNvPr id="25"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26" name="Rectangle 28"/>
          <p:cNvSpPr>
            <a:spLocks noChangeArrowheads="1"/>
          </p:cNvSpPr>
          <p:nvPr/>
        </p:nvSpPr>
        <p:spPr bwMode="auto">
          <a:xfrm>
            <a:off x="1635125" y="2971800"/>
            <a:ext cx="8592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err="1" smtClean="0">
                <a:solidFill>
                  <a:srgbClr val="FFFFFF"/>
                </a:solidFill>
                <a:effectLst>
                  <a:outerShdw blurRad="38100" dist="38100" dir="2700000" algn="tl">
                    <a:srgbClr val="000000"/>
                  </a:outerShdw>
                </a:effectLst>
                <a:latin typeface="Arial" charset="0"/>
              </a:rPr>
              <a:t>Profes</a:t>
            </a:r>
            <a:r>
              <a:rPr lang="en-US" sz="1800" dirty="0" smtClean="0">
                <a:solidFill>
                  <a:srgbClr val="FFFFFF"/>
                </a:solidFill>
                <a:effectLst>
                  <a:outerShdw blurRad="38100" dist="38100" dir="2700000" algn="tl">
                    <a:srgbClr val="000000"/>
                  </a:outerShdw>
                </a:effectLst>
                <a:latin typeface="Arial" charset="0"/>
              </a:rPr>
              <a:t>.</a:t>
            </a:r>
            <a:endParaRPr lang="en-US" sz="2000" dirty="0">
              <a:effectLst>
                <a:outerShdw blurRad="38100" dist="38100" dir="2700000" algn="tl">
                  <a:srgbClr val="000000"/>
                </a:outerShdw>
              </a:effectLst>
              <a:latin typeface="Arial Narrow" pitchFamily="34" charset="0"/>
            </a:endParaRPr>
          </a:p>
        </p:txBody>
      </p:sp>
      <p:sp>
        <p:nvSpPr>
          <p:cNvPr id="27" name="Rectangle 29"/>
          <p:cNvSpPr>
            <a:spLocks noChangeArrowheads="1"/>
          </p:cNvSpPr>
          <p:nvPr/>
        </p:nvSpPr>
        <p:spPr bwMode="auto">
          <a:xfrm>
            <a:off x="2640013"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17.500</a:t>
            </a:r>
            <a:endParaRPr lang="en-US" sz="2000" dirty="0">
              <a:effectLst>
                <a:outerShdw blurRad="38100" dist="38100" dir="2700000" algn="tl">
                  <a:srgbClr val="000000"/>
                </a:outerShdw>
              </a:effectLst>
              <a:latin typeface="Arial Narrow" pitchFamily="34" charset="0"/>
            </a:endParaRPr>
          </a:p>
        </p:txBody>
      </p:sp>
      <p:sp>
        <p:nvSpPr>
          <p:cNvPr id="28"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9" name="Rectangle 31"/>
          <p:cNvSpPr>
            <a:spLocks noChangeArrowheads="1"/>
          </p:cNvSpPr>
          <p:nvPr/>
        </p:nvSpPr>
        <p:spPr bwMode="auto">
          <a:xfrm>
            <a:off x="5349875"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30" name="Rectangle 32"/>
          <p:cNvSpPr>
            <a:spLocks noChangeArrowheads="1"/>
          </p:cNvSpPr>
          <p:nvPr/>
        </p:nvSpPr>
        <p:spPr bwMode="auto">
          <a:xfrm>
            <a:off x="67373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31" name="Rectangle 33"/>
          <p:cNvSpPr>
            <a:spLocks noChangeArrowheads="1"/>
          </p:cNvSpPr>
          <p:nvPr/>
        </p:nvSpPr>
        <p:spPr bwMode="auto">
          <a:xfrm>
            <a:off x="80724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8.333</a:t>
            </a:r>
            <a:endParaRPr lang="en-US" sz="2000" dirty="0">
              <a:effectLst>
                <a:outerShdw blurRad="38100" dist="38100" dir="2700000" algn="tl">
                  <a:srgbClr val="000000"/>
                </a:outerShdw>
              </a:effectLst>
              <a:latin typeface="Arial Narrow" pitchFamily="34" charset="0"/>
            </a:endParaRPr>
          </a:p>
        </p:txBody>
      </p:sp>
      <p:sp>
        <p:nvSpPr>
          <p:cNvPr id="32"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3"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4"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5"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6"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7"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8" name="Rectangle 41"/>
          <p:cNvSpPr>
            <a:spLocks noChangeArrowheads="1"/>
          </p:cNvSpPr>
          <p:nvPr/>
        </p:nvSpPr>
        <p:spPr bwMode="auto">
          <a:xfrm>
            <a:off x="18430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9"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40"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41"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42"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3"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4" name="Rectangle 48"/>
          <p:cNvSpPr>
            <a:spLocks noChangeArrowheads="1"/>
          </p:cNvSpPr>
          <p:nvPr/>
        </p:nvSpPr>
        <p:spPr bwMode="auto">
          <a:xfrm>
            <a:off x="1787525" y="4484688"/>
            <a:ext cx="705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Alum.</a:t>
            </a:r>
            <a:endParaRPr lang="en-US" sz="2000" dirty="0">
              <a:effectLst>
                <a:outerShdw blurRad="38100" dist="38100" dir="2700000" algn="tl">
                  <a:srgbClr val="000000"/>
                </a:outerShdw>
              </a:effectLst>
              <a:latin typeface="Arial Narrow" pitchFamily="34" charset="0"/>
            </a:endParaRPr>
          </a:p>
        </p:txBody>
      </p:sp>
      <p:sp>
        <p:nvSpPr>
          <p:cNvPr id="45" name="Rectangle 49"/>
          <p:cNvSpPr>
            <a:spLocks noChangeArrowheads="1"/>
          </p:cNvSpPr>
          <p:nvPr/>
        </p:nvSpPr>
        <p:spPr bwMode="auto">
          <a:xfrm>
            <a:off x="2663825" y="4484688"/>
            <a:ext cx="83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100.000</a:t>
            </a:r>
            <a:endParaRPr lang="en-US" sz="2000" dirty="0">
              <a:effectLst>
                <a:outerShdw blurRad="38100" dist="38100" dir="2700000" algn="tl">
                  <a:srgbClr val="000000"/>
                </a:outerShdw>
              </a:effectLst>
              <a:latin typeface="Arial Narrow" pitchFamily="34" charset="0"/>
            </a:endParaRPr>
          </a:p>
        </p:txBody>
      </p:sp>
      <p:sp>
        <p:nvSpPr>
          <p:cNvPr id="46" name="Rectangle 50"/>
          <p:cNvSpPr>
            <a:spLocks noChangeArrowheads="1"/>
          </p:cNvSpPr>
          <p:nvPr/>
        </p:nvSpPr>
        <p:spPr bwMode="auto">
          <a:xfrm>
            <a:off x="39179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3.125</a:t>
            </a:r>
            <a:endParaRPr lang="en-US" sz="2000" dirty="0">
              <a:effectLst>
                <a:outerShdw blurRad="38100" dist="38100" dir="2700000" algn="tl">
                  <a:srgbClr val="000000"/>
                </a:outerShdw>
              </a:effectLst>
              <a:latin typeface="Arial Narrow" pitchFamily="34" charset="0"/>
            </a:endParaRPr>
          </a:p>
        </p:txBody>
      </p:sp>
      <p:sp>
        <p:nvSpPr>
          <p:cNvPr id="47" name="Rectangle 51"/>
          <p:cNvSpPr>
            <a:spLocks noChangeArrowheads="1"/>
          </p:cNvSpPr>
          <p:nvPr/>
        </p:nvSpPr>
        <p:spPr bwMode="auto">
          <a:xfrm>
            <a:off x="5191125" y="4484688"/>
            <a:ext cx="83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100.000</a:t>
            </a:r>
            <a:endParaRPr lang="en-US" sz="2000" dirty="0">
              <a:effectLst>
                <a:outerShdw blurRad="38100" dist="38100" dir="2700000" algn="tl">
                  <a:srgbClr val="000000"/>
                </a:outerShdw>
              </a:effectLst>
              <a:latin typeface="Arial Narrow" pitchFamily="34" charset="0"/>
            </a:endParaRPr>
          </a:p>
        </p:txBody>
      </p:sp>
      <p:sp>
        <p:nvSpPr>
          <p:cNvPr id="48" name="Rectangle 52"/>
          <p:cNvSpPr>
            <a:spLocks noChangeArrowheads="1"/>
          </p:cNvSpPr>
          <p:nvPr/>
        </p:nvSpPr>
        <p:spPr bwMode="auto">
          <a:xfrm>
            <a:off x="6634163" y="44846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60.000</a:t>
            </a:r>
            <a:endParaRPr lang="en-US" sz="2000" dirty="0">
              <a:effectLst>
                <a:outerShdw blurRad="38100" dist="38100" dir="2700000" algn="tl">
                  <a:srgbClr val="000000"/>
                </a:outerShdw>
              </a:effectLst>
              <a:latin typeface="Arial Narrow" pitchFamily="34" charset="0"/>
            </a:endParaRPr>
          </a:p>
        </p:txBody>
      </p:sp>
      <p:sp>
        <p:nvSpPr>
          <p:cNvPr id="49" name="Rectangle 53"/>
          <p:cNvSpPr>
            <a:spLocks noChangeArrowheads="1"/>
          </p:cNvSpPr>
          <p:nvPr/>
        </p:nvSpPr>
        <p:spPr bwMode="auto">
          <a:xfrm>
            <a:off x="7939088" y="44846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46.667</a:t>
            </a:r>
            <a:endParaRPr lang="en-US" sz="2000" dirty="0">
              <a:effectLst>
                <a:outerShdw blurRad="38100" dist="38100" dir="2700000" algn="tl">
                  <a:srgbClr val="000000"/>
                </a:outerShdw>
              </a:effectLst>
              <a:latin typeface="Arial Narrow" pitchFamily="34" charset="0"/>
            </a:endParaRPr>
          </a:p>
        </p:txBody>
      </p:sp>
      <p:sp>
        <p:nvSpPr>
          <p:cNvPr id="50" name="Rectangle 55"/>
          <p:cNvSpPr>
            <a:spLocks noChangeArrowheads="1"/>
          </p:cNvSpPr>
          <p:nvPr/>
        </p:nvSpPr>
        <p:spPr bwMode="auto">
          <a:xfrm>
            <a:off x="1762125"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Steel</a:t>
            </a:r>
            <a:endParaRPr lang="en-US" sz="2000" dirty="0">
              <a:effectLst>
                <a:outerShdw blurRad="38100" dist="38100" dir="2700000" algn="tl">
                  <a:srgbClr val="000000"/>
                </a:outerShdw>
              </a:effectLst>
              <a:latin typeface="Arial Narrow" pitchFamily="34" charset="0"/>
            </a:endParaRPr>
          </a:p>
        </p:txBody>
      </p:sp>
      <p:sp>
        <p:nvSpPr>
          <p:cNvPr id="51" name="Rectangle 56"/>
          <p:cNvSpPr>
            <a:spLocks noChangeArrowheads="1"/>
          </p:cNvSpPr>
          <p:nvPr/>
        </p:nvSpPr>
        <p:spPr bwMode="auto">
          <a:xfrm>
            <a:off x="279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2" name="Rectangle 57"/>
          <p:cNvSpPr>
            <a:spLocks noChangeArrowheads="1"/>
          </p:cNvSpPr>
          <p:nvPr/>
        </p:nvSpPr>
        <p:spPr bwMode="auto">
          <a:xfrm>
            <a:off x="39179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1.250</a:t>
            </a:r>
            <a:endParaRPr lang="en-US" sz="2000" dirty="0">
              <a:effectLst>
                <a:outerShdw blurRad="38100" dist="38100" dir="2700000" algn="tl">
                  <a:srgbClr val="000000"/>
                </a:outerShdw>
              </a:effectLst>
              <a:latin typeface="Arial Narrow" pitchFamily="34" charset="0"/>
            </a:endParaRPr>
          </a:p>
        </p:txBody>
      </p:sp>
      <p:sp>
        <p:nvSpPr>
          <p:cNvPr id="53" name="Rectangle 58"/>
          <p:cNvSpPr>
            <a:spLocks noChangeArrowheads="1"/>
          </p:cNvSpPr>
          <p:nvPr/>
        </p:nvSpPr>
        <p:spPr bwMode="auto">
          <a:xfrm>
            <a:off x="533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4" name="Rectangle 59"/>
          <p:cNvSpPr>
            <a:spLocks noChangeArrowheads="1"/>
          </p:cNvSpPr>
          <p:nvPr/>
        </p:nvSpPr>
        <p:spPr bwMode="auto">
          <a:xfrm>
            <a:off x="66230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70.000</a:t>
            </a:r>
            <a:endParaRPr lang="en-US" sz="2000" dirty="0">
              <a:effectLst>
                <a:outerShdw blurRad="38100" dist="38100" dir="2700000" algn="tl">
                  <a:srgbClr val="000000"/>
                </a:outerShdw>
              </a:effectLst>
              <a:latin typeface="Arial Narrow" pitchFamily="34" charset="0"/>
            </a:endParaRPr>
          </a:p>
        </p:txBody>
      </p:sp>
      <p:sp>
        <p:nvSpPr>
          <p:cNvPr id="55" name="Rectangle 60"/>
          <p:cNvSpPr>
            <a:spLocks noChangeArrowheads="1"/>
          </p:cNvSpPr>
          <p:nvPr/>
        </p:nvSpPr>
        <p:spPr bwMode="auto">
          <a:xfrm>
            <a:off x="79517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62"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63"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4"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5" name="Rectangle 71"/>
          <p:cNvSpPr>
            <a:spLocks noChangeArrowheads="1"/>
          </p:cNvSpPr>
          <p:nvPr/>
        </p:nvSpPr>
        <p:spPr bwMode="auto">
          <a:xfrm>
            <a:off x="560388" y="5051425"/>
            <a:ext cx="8221662" cy="45719"/>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6"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7"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9" name="Rectangle 8"/>
          <p:cNvSpPr>
            <a:spLocks noChangeArrowheads="1"/>
          </p:cNvSpPr>
          <p:nvPr/>
        </p:nvSpPr>
        <p:spPr bwMode="auto">
          <a:xfrm>
            <a:off x="5921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70" name="Rectangle 8"/>
          <p:cNvSpPr>
            <a:spLocks noChangeArrowheads="1"/>
          </p:cNvSpPr>
          <p:nvPr/>
        </p:nvSpPr>
        <p:spPr bwMode="auto">
          <a:xfrm>
            <a:off x="5921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71" name="Rectangle 21"/>
          <p:cNvSpPr>
            <a:spLocks noChangeArrowheads="1"/>
          </p:cNvSpPr>
          <p:nvPr/>
        </p:nvSpPr>
        <p:spPr bwMode="auto">
          <a:xfrm>
            <a:off x="7461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72" name="Rectangle 28"/>
          <p:cNvSpPr>
            <a:spLocks noChangeArrowheads="1"/>
          </p:cNvSpPr>
          <p:nvPr/>
        </p:nvSpPr>
        <p:spPr bwMode="auto">
          <a:xfrm>
            <a:off x="7461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73"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74"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76"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77"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81926" name="Rectangle 6"/>
          <p:cNvSpPr>
            <a:spLocks noChangeArrowheads="1"/>
          </p:cNvSpPr>
          <p:nvPr/>
        </p:nvSpPr>
        <p:spPr bwMode="auto">
          <a:xfrm>
            <a:off x="4680744" y="2654300"/>
            <a:ext cx="4120356" cy="33020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US"/>
              <a:t>Example 2:  Olympic Bike Co.</a:t>
            </a:r>
          </a:p>
        </p:txBody>
      </p:sp>
      <p:sp>
        <p:nvSpPr>
          <p:cNvPr id="19461" name="Rectangle 5"/>
          <p:cNvSpPr>
            <a:spLocks noGrp="1" noChangeArrowheads="1"/>
          </p:cNvSpPr>
          <p:nvPr>
            <p:ph type="body" idx="1"/>
          </p:nvPr>
        </p:nvSpPr>
        <p:spPr>
          <a:xfrm>
            <a:off x="687388" y="1004888"/>
            <a:ext cx="7962900" cy="3498850"/>
          </a:xfrm>
          <a:noFill/>
          <a:ln/>
        </p:spPr>
        <p:txBody>
          <a:bodyPr/>
          <a:lstStyle/>
          <a:p>
            <a:r>
              <a:rPr lang="en-US" dirty="0">
                <a:solidFill>
                  <a:srgbClr val="66FFFF"/>
                </a:solidFill>
              </a:rPr>
              <a:t>Range of Optimality</a:t>
            </a:r>
          </a:p>
          <a:p>
            <a:pPr>
              <a:buFont typeface="Monotype Sorts" pitchFamily="2" charset="2"/>
              <a:buNone/>
            </a:pPr>
            <a:r>
              <a:rPr lang="en-US" b="1" dirty="0"/>
              <a:t>	</a:t>
            </a:r>
            <a:r>
              <a:rPr lang="en-US" dirty="0"/>
              <a:t>Answer:</a:t>
            </a:r>
          </a:p>
          <a:p>
            <a:pPr>
              <a:lnSpc>
                <a:spcPct val="110000"/>
              </a:lnSpc>
              <a:buFont typeface="Monotype Sorts" pitchFamily="2" charset="2"/>
              <a:buNone/>
            </a:pPr>
            <a:r>
              <a:rPr lang="en-US" dirty="0"/>
              <a:t>		The output states that the solution remains optimal as long as the objective function coefficient of </a:t>
            </a:r>
            <a:r>
              <a:rPr lang="en-US" i="1" dirty="0"/>
              <a:t>x</a:t>
            </a:r>
            <a:r>
              <a:rPr lang="en-US" baseline="-25000" dirty="0"/>
              <a:t>1</a:t>
            </a:r>
            <a:r>
              <a:rPr lang="en-US" dirty="0"/>
              <a:t> is between 7.5 and 22.5.  Because 20 is within this range, the </a:t>
            </a:r>
            <a:r>
              <a:rPr lang="en-US" u="sng" dirty="0"/>
              <a:t>optimal solution will not change</a:t>
            </a:r>
            <a:r>
              <a:rPr lang="en-US" dirty="0"/>
              <a:t>.  The </a:t>
            </a:r>
            <a:r>
              <a:rPr lang="en-US" u="sng" dirty="0"/>
              <a:t>optimal profit will change</a:t>
            </a:r>
            <a:r>
              <a:rPr lang="en-US" dirty="0"/>
              <a:t>:  20</a:t>
            </a:r>
            <a:r>
              <a:rPr lang="en-US" i="1" dirty="0"/>
              <a:t>x</a:t>
            </a:r>
            <a:r>
              <a:rPr lang="en-US" baseline="-25000" dirty="0"/>
              <a:t>1</a:t>
            </a:r>
            <a:r>
              <a:rPr lang="en-US" dirty="0"/>
              <a:t> + 15</a:t>
            </a:r>
            <a:r>
              <a:rPr lang="en-US" i="1" dirty="0"/>
              <a:t>x</a:t>
            </a:r>
            <a:r>
              <a:rPr lang="en-US" baseline="-25000" dirty="0"/>
              <a:t>2</a:t>
            </a:r>
            <a:r>
              <a:rPr lang="en-US" dirty="0"/>
              <a:t> = 20(15) + 15(17.5) = $562.50.	</a:t>
            </a:r>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42863"/>
            <a:ext cx="8081963" cy="814387"/>
          </a:xfrm>
          <a:noFill/>
          <a:ln/>
        </p:spPr>
        <p:txBody>
          <a:bodyPr/>
          <a:lstStyle/>
          <a:p>
            <a:r>
              <a:rPr lang="en-US" dirty="0"/>
              <a:t>Example 2:  Olympic Bike Co.</a:t>
            </a:r>
          </a:p>
        </p:txBody>
      </p:sp>
      <p:sp>
        <p:nvSpPr>
          <p:cNvPr id="20483" name="Rectangle 3"/>
          <p:cNvSpPr>
            <a:spLocks noGrp="1" noChangeArrowheads="1"/>
          </p:cNvSpPr>
          <p:nvPr>
            <p:ph type="body" idx="1"/>
          </p:nvPr>
        </p:nvSpPr>
        <p:spPr>
          <a:xfrm>
            <a:off x="687388" y="1004888"/>
            <a:ext cx="7772400" cy="1974850"/>
          </a:xfrm>
          <a:noFill/>
          <a:ln/>
        </p:spPr>
        <p:txBody>
          <a:bodyPr/>
          <a:lstStyle/>
          <a:p>
            <a:r>
              <a:rPr lang="en-US">
                <a:solidFill>
                  <a:srgbClr val="66FFFF"/>
                </a:solidFill>
              </a:rPr>
              <a:t>Range of Optimality</a:t>
            </a:r>
          </a:p>
          <a:p>
            <a:pPr>
              <a:buFont typeface="Monotype Sorts" pitchFamily="2" charset="2"/>
              <a:buNone/>
            </a:pPr>
            <a:r>
              <a:rPr lang="en-US"/>
              <a:t>	Question:</a:t>
            </a:r>
          </a:p>
          <a:p>
            <a:pPr>
              <a:lnSpc>
                <a:spcPct val="110000"/>
              </a:lnSpc>
              <a:buFont typeface="Monotype Sorts" pitchFamily="2" charset="2"/>
              <a:buNone/>
            </a:pPr>
            <a:r>
              <a:rPr lang="en-US"/>
              <a:t>		If the unit profit on deluxe frames were $6 instead of $10, would the optimal solution change?</a:t>
            </a: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Example 2:  Olympic Bike Co.</a:t>
            </a:r>
          </a:p>
        </p:txBody>
      </p:sp>
      <p:sp>
        <p:nvSpPr>
          <p:cNvPr id="83971" name="Rectangle 3"/>
          <p:cNvSpPr>
            <a:spLocks noGrp="1" noChangeArrowheads="1"/>
          </p:cNvSpPr>
          <p:nvPr>
            <p:ph type="body" idx="1"/>
          </p:nvPr>
        </p:nvSpPr>
        <p:spPr>
          <a:xfrm>
            <a:off x="687388" y="1004888"/>
            <a:ext cx="3606800" cy="698500"/>
          </a:xfrm>
        </p:spPr>
        <p:txBody>
          <a:bodyPr/>
          <a:lstStyle/>
          <a:p>
            <a:r>
              <a:rPr lang="en-US">
                <a:solidFill>
                  <a:srgbClr val="66FFFF"/>
                </a:solidFill>
              </a:rPr>
              <a:t>Range of Optimality</a:t>
            </a:r>
          </a:p>
        </p:txBody>
      </p:sp>
      <p:sp>
        <p:nvSpPr>
          <p:cNvPr id="6" name="Rectangle 5"/>
          <p:cNvSpPr>
            <a:spLocks noChangeArrowheads="1"/>
          </p:cNvSpPr>
          <p:nvPr/>
        </p:nvSpPr>
        <p:spPr bwMode="auto">
          <a:xfrm>
            <a:off x="361950" y="1600200"/>
            <a:ext cx="8534400" cy="37211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6"/>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8" name="Rectangle 7"/>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9" name="Rectangle 8"/>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10" name="Rectangle 9"/>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1" name="Rectangle 10"/>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2" name="Rectangle 11"/>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3" name="Rectangle 14"/>
          <p:cNvSpPr>
            <a:spLocks noChangeArrowheads="1"/>
          </p:cNvSpPr>
          <p:nvPr/>
        </p:nvSpPr>
        <p:spPr bwMode="auto">
          <a:xfrm>
            <a:off x="17795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4"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5"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6"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7"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8"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9" name="Rectangle 21"/>
          <p:cNvSpPr>
            <a:spLocks noChangeArrowheads="1"/>
          </p:cNvSpPr>
          <p:nvPr/>
        </p:nvSpPr>
        <p:spPr bwMode="auto">
          <a:xfrm>
            <a:off x="1622425" y="2679700"/>
            <a:ext cx="846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Deluxe</a:t>
            </a:r>
            <a:endParaRPr lang="en-US" sz="2000" dirty="0">
              <a:effectLst>
                <a:outerShdw blurRad="38100" dist="38100" dir="2700000" algn="tl">
                  <a:srgbClr val="000000"/>
                </a:outerShdw>
              </a:effectLst>
              <a:latin typeface="Arial Narrow" pitchFamily="34" charset="0"/>
            </a:endParaRPr>
          </a:p>
        </p:txBody>
      </p:sp>
      <p:sp>
        <p:nvSpPr>
          <p:cNvPr id="20" name="Rectangle 22"/>
          <p:cNvSpPr>
            <a:spLocks noChangeArrowheads="1"/>
          </p:cNvSpPr>
          <p:nvPr/>
        </p:nvSpPr>
        <p:spPr bwMode="auto">
          <a:xfrm>
            <a:off x="2640013"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21"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2" name="Rectangle 24"/>
          <p:cNvSpPr>
            <a:spLocks noChangeArrowheads="1"/>
          </p:cNvSpPr>
          <p:nvPr/>
        </p:nvSpPr>
        <p:spPr bwMode="auto">
          <a:xfrm>
            <a:off x="5349875"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a:t>
            </a:r>
            <a:endParaRPr lang="en-US" sz="2000" dirty="0">
              <a:effectLst>
                <a:outerShdw blurRad="38100" dist="38100" dir="2700000" algn="tl">
                  <a:srgbClr val="000000"/>
                </a:outerShdw>
              </a:effectLst>
              <a:latin typeface="Arial Narrow" pitchFamily="34" charset="0"/>
            </a:endParaRPr>
          </a:p>
        </p:txBody>
      </p:sp>
      <p:sp>
        <p:nvSpPr>
          <p:cNvPr id="23" name="Rectangle 25"/>
          <p:cNvSpPr>
            <a:spLocks noChangeArrowheads="1"/>
          </p:cNvSpPr>
          <p:nvPr/>
        </p:nvSpPr>
        <p:spPr bwMode="auto">
          <a:xfrm>
            <a:off x="6618288"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12.500</a:t>
            </a:r>
            <a:endParaRPr lang="en-US" sz="2000" dirty="0">
              <a:effectLst>
                <a:outerShdw blurRad="38100" dist="38100" dir="2700000" algn="tl">
                  <a:srgbClr val="000000"/>
                </a:outerShdw>
              </a:effectLst>
              <a:latin typeface="Arial Narrow" pitchFamily="34" charset="0"/>
            </a:endParaRPr>
          </a:p>
        </p:txBody>
      </p:sp>
      <p:sp>
        <p:nvSpPr>
          <p:cNvPr id="24"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25" name="Rectangle 28"/>
          <p:cNvSpPr>
            <a:spLocks noChangeArrowheads="1"/>
          </p:cNvSpPr>
          <p:nvPr/>
        </p:nvSpPr>
        <p:spPr bwMode="auto">
          <a:xfrm>
            <a:off x="1635125" y="2971800"/>
            <a:ext cx="8592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err="1" smtClean="0">
                <a:solidFill>
                  <a:srgbClr val="FFFFFF"/>
                </a:solidFill>
                <a:effectLst>
                  <a:outerShdw blurRad="38100" dist="38100" dir="2700000" algn="tl">
                    <a:srgbClr val="000000"/>
                  </a:outerShdw>
                </a:effectLst>
                <a:latin typeface="Arial" charset="0"/>
              </a:rPr>
              <a:t>Profes</a:t>
            </a:r>
            <a:r>
              <a:rPr lang="en-US" sz="1800" dirty="0" smtClean="0">
                <a:solidFill>
                  <a:srgbClr val="FFFFFF"/>
                </a:solidFill>
                <a:effectLst>
                  <a:outerShdw blurRad="38100" dist="38100" dir="2700000" algn="tl">
                    <a:srgbClr val="000000"/>
                  </a:outerShdw>
                </a:effectLst>
                <a:latin typeface="Arial" charset="0"/>
              </a:rPr>
              <a:t>.</a:t>
            </a:r>
            <a:endParaRPr lang="en-US" sz="2000" dirty="0">
              <a:effectLst>
                <a:outerShdw blurRad="38100" dist="38100" dir="2700000" algn="tl">
                  <a:srgbClr val="000000"/>
                </a:outerShdw>
              </a:effectLst>
              <a:latin typeface="Arial Narrow" pitchFamily="34" charset="0"/>
            </a:endParaRPr>
          </a:p>
        </p:txBody>
      </p:sp>
      <p:sp>
        <p:nvSpPr>
          <p:cNvPr id="26" name="Rectangle 29"/>
          <p:cNvSpPr>
            <a:spLocks noChangeArrowheads="1"/>
          </p:cNvSpPr>
          <p:nvPr/>
        </p:nvSpPr>
        <p:spPr bwMode="auto">
          <a:xfrm>
            <a:off x="2640013"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17.500</a:t>
            </a:r>
            <a:endParaRPr lang="en-US" sz="2000" dirty="0">
              <a:effectLst>
                <a:outerShdw blurRad="38100" dist="38100" dir="2700000" algn="tl">
                  <a:srgbClr val="000000"/>
                </a:outerShdw>
              </a:effectLst>
              <a:latin typeface="Arial Narrow" pitchFamily="34" charset="0"/>
            </a:endParaRPr>
          </a:p>
        </p:txBody>
      </p:sp>
      <p:sp>
        <p:nvSpPr>
          <p:cNvPr id="27"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8" name="Rectangle 31"/>
          <p:cNvSpPr>
            <a:spLocks noChangeArrowheads="1"/>
          </p:cNvSpPr>
          <p:nvPr/>
        </p:nvSpPr>
        <p:spPr bwMode="auto">
          <a:xfrm>
            <a:off x="5349875"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29" name="Rectangle 32"/>
          <p:cNvSpPr>
            <a:spLocks noChangeArrowheads="1"/>
          </p:cNvSpPr>
          <p:nvPr/>
        </p:nvSpPr>
        <p:spPr bwMode="auto">
          <a:xfrm>
            <a:off x="67373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30" name="Rectangle 33"/>
          <p:cNvSpPr>
            <a:spLocks noChangeArrowheads="1"/>
          </p:cNvSpPr>
          <p:nvPr/>
        </p:nvSpPr>
        <p:spPr bwMode="auto">
          <a:xfrm>
            <a:off x="80724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8.333</a:t>
            </a:r>
            <a:endParaRPr lang="en-US" sz="2000" dirty="0">
              <a:effectLst>
                <a:outerShdw blurRad="38100" dist="38100" dir="2700000" algn="tl">
                  <a:srgbClr val="000000"/>
                </a:outerShdw>
              </a:effectLst>
              <a:latin typeface="Arial Narrow" pitchFamily="34" charset="0"/>
            </a:endParaRPr>
          </a:p>
        </p:txBody>
      </p:sp>
      <p:sp>
        <p:nvSpPr>
          <p:cNvPr id="31"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2"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3"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4"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5"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6"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7" name="Rectangle 41"/>
          <p:cNvSpPr>
            <a:spLocks noChangeArrowheads="1"/>
          </p:cNvSpPr>
          <p:nvPr/>
        </p:nvSpPr>
        <p:spPr bwMode="auto">
          <a:xfrm>
            <a:off x="18430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8"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39"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40"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41"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2"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3" name="Rectangle 48"/>
          <p:cNvSpPr>
            <a:spLocks noChangeArrowheads="1"/>
          </p:cNvSpPr>
          <p:nvPr/>
        </p:nvSpPr>
        <p:spPr bwMode="auto">
          <a:xfrm>
            <a:off x="1787525" y="4484688"/>
            <a:ext cx="705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Alum.</a:t>
            </a:r>
            <a:endParaRPr lang="en-US" sz="2000" dirty="0">
              <a:effectLst>
                <a:outerShdw blurRad="38100" dist="38100" dir="2700000" algn="tl">
                  <a:srgbClr val="000000"/>
                </a:outerShdw>
              </a:effectLst>
              <a:latin typeface="Arial Narrow" pitchFamily="34" charset="0"/>
            </a:endParaRPr>
          </a:p>
        </p:txBody>
      </p:sp>
      <p:sp>
        <p:nvSpPr>
          <p:cNvPr id="44" name="Rectangle 49"/>
          <p:cNvSpPr>
            <a:spLocks noChangeArrowheads="1"/>
          </p:cNvSpPr>
          <p:nvPr/>
        </p:nvSpPr>
        <p:spPr bwMode="auto">
          <a:xfrm>
            <a:off x="2663825" y="4484688"/>
            <a:ext cx="83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100.000</a:t>
            </a:r>
            <a:endParaRPr lang="en-US" sz="2000" dirty="0">
              <a:effectLst>
                <a:outerShdw blurRad="38100" dist="38100" dir="2700000" algn="tl">
                  <a:srgbClr val="000000"/>
                </a:outerShdw>
              </a:effectLst>
              <a:latin typeface="Arial Narrow" pitchFamily="34" charset="0"/>
            </a:endParaRPr>
          </a:p>
        </p:txBody>
      </p:sp>
      <p:sp>
        <p:nvSpPr>
          <p:cNvPr id="45" name="Rectangle 50"/>
          <p:cNvSpPr>
            <a:spLocks noChangeArrowheads="1"/>
          </p:cNvSpPr>
          <p:nvPr/>
        </p:nvSpPr>
        <p:spPr bwMode="auto">
          <a:xfrm>
            <a:off x="39179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3.125</a:t>
            </a:r>
            <a:endParaRPr lang="en-US" sz="2000" dirty="0">
              <a:effectLst>
                <a:outerShdw blurRad="38100" dist="38100" dir="2700000" algn="tl">
                  <a:srgbClr val="000000"/>
                </a:outerShdw>
              </a:effectLst>
              <a:latin typeface="Arial Narrow" pitchFamily="34" charset="0"/>
            </a:endParaRPr>
          </a:p>
        </p:txBody>
      </p:sp>
      <p:sp>
        <p:nvSpPr>
          <p:cNvPr id="46" name="Rectangle 51"/>
          <p:cNvSpPr>
            <a:spLocks noChangeArrowheads="1"/>
          </p:cNvSpPr>
          <p:nvPr/>
        </p:nvSpPr>
        <p:spPr bwMode="auto">
          <a:xfrm>
            <a:off x="5191125" y="4484688"/>
            <a:ext cx="83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100.000</a:t>
            </a:r>
            <a:endParaRPr lang="en-US" sz="2000" dirty="0">
              <a:effectLst>
                <a:outerShdw blurRad="38100" dist="38100" dir="2700000" algn="tl">
                  <a:srgbClr val="000000"/>
                </a:outerShdw>
              </a:effectLst>
              <a:latin typeface="Arial Narrow" pitchFamily="34" charset="0"/>
            </a:endParaRPr>
          </a:p>
        </p:txBody>
      </p:sp>
      <p:sp>
        <p:nvSpPr>
          <p:cNvPr id="47" name="Rectangle 52"/>
          <p:cNvSpPr>
            <a:spLocks noChangeArrowheads="1"/>
          </p:cNvSpPr>
          <p:nvPr/>
        </p:nvSpPr>
        <p:spPr bwMode="auto">
          <a:xfrm>
            <a:off x="6634163" y="44846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60.000</a:t>
            </a:r>
            <a:endParaRPr lang="en-US" sz="2000" dirty="0">
              <a:effectLst>
                <a:outerShdw blurRad="38100" dist="38100" dir="2700000" algn="tl">
                  <a:srgbClr val="000000"/>
                </a:outerShdw>
              </a:effectLst>
              <a:latin typeface="Arial Narrow" pitchFamily="34" charset="0"/>
            </a:endParaRPr>
          </a:p>
        </p:txBody>
      </p:sp>
      <p:sp>
        <p:nvSpPr>
          <p:cNvPr id="48" name="Rectangle 53"/>
          <p:cNvSpPr>
            <a:spLocks noChangeArrowheads="1"/>
          </p:cNvSpPr>
          <p:nvPr/>
        </p:nvSpPr>
        <p:spPr bwMode="auto">
          <a:xfrm>
            <a:off x="7939088" y="44846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46.667</a:t>
            </a:r>
            <a:endParaRPr lang="en-US" sz="2000" dirty="0">
              <a:effectLst>
                <a:outerShdw blurRad="38100" dist="38100" dir="2700000" algn="tl">
                  <a:srgbClr val="000000"/>
                </a:outerShdw>
              </a:effectLst>
              <a:latin typeface="Arial Narrow" pitchFamily="34" charset="0"/>
            </a:endParaRPr>
          </a:p>
        </p:txBody>
      </p:sp>
      <p:sp>
        <p:nvSpPr>
          <p:cNvPr id="49" name="Rectangle 55"/>
          <p:cNvSpPr>
            <a:spLocks noChangeArrowheads="1"/>
          </p:cNvSpPr>
          <p:nvPr/>
        </p:nvSpPr>
        <p:spPr bwMode="auto">
          <a:xfrm>
            <a:off x="1762125"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Steel</a:t>
            </a:r>
            <a:endParaRPr lang="en-US" sz="2000" dirty="0">
              <a:effectLst>
                <a:outerShdw blurRad="38100" dist="38100" dir="2700000" algn="tl">
                  <a:srgbClr val="000000"/>
                </a:outerShdw>
              </a:effectLst>
              <a:latin typeface="Arial Narrow" pitchFamily="34" charset="0"/>
            </a:endParaRPr>
          </a:p>
        </p:txBody>
      </p:sp>
      <p:sp>
        <p:nvSpPr>
          <p:cNvPr id="50" name="Rectangle 56"/>
          <p:cNvSpPr>
            <a:spLocks noChangeArrowheads="1"/>
          </p:cNvSpPr>
          <p:nvPr/>
        </p:nvSpPr>
        <p:spPr bwMode="auto">
          <a:xfrm>
            <a:off x="279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1" name="Rectangle 57"/>
          <p:cNvSpPr>
            <a:spLocks noChangeArrowheads="1"/>
          </p:cNvSpPr>
          <p:nvPr/>
        </p:nvSpPr>
        <p:spPr bwMode="auto">
          <a:xfrm>
            <a:off x="39179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1.250</a:t>
            </a:r>
            <a:endParaRPr lang="en-US" sz="2000" dirty="0">
              <a:effectLst>
                <a:outerShdw blurRad="38100" dist="38100" dir="2700000" algn="tl">
                  <a:srgbClr val="000000"/>
                </a:outerShdw>
              </a:effectLst>
              <a:latin typeface="Arial Narrow" pitchFamily="34" charset="0"/>
            </a:endParaRPr>
          </a:p>
        </p:txBody>
      </p:sp>
      <p:sp>
        <p:nvSpPr>
          <p:cNvPr id="52" name="Rectangle 58"/>
          <p:cNvSpPr>
            <a:spLocks noChangeArrowheads="1"/>
          </p:cNvSpPr>
          <p:nvPr/>
        </p:nvSpPr>
        <p:spPr bwMode="auto">
          <a:xfrm>
            <a:off x="533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3" name="Rectangle 59"/>
          <p:cNvSpPr>
            <a:spLocks noChangeArrowheads="1"/>
          </p:cNvSpPr>
          <p:nvPr/>
        </p:nvSpPr>
        <p:spPr bwMode="auto">
          <a:xfrm>
            <a:off x="66230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70.000</a:t>
            </a:r>
            <a:endParaRPr lang="en-US" sz="2000" dirty="0">
              <a:effectLst>
                <a:outerShdw blurRad="38100" dist="38100" dir="2700000" algn="tl">
                  <a:srgbClr val="000000"/>
                </a:outerShdw>
              </a:effectLst>
              <a:latin typeface="Arial Narrow" pitchFamily="34" charset="0"/>
            </a:endParaRPr>
          </a:p>
        </p:txBody>
      </p:sp>
      <p:sp>
        <p:nvSpPr>
          <p:cNvPr id="54" name="Rectangle 60"/>
          <p:cNvSpPr>
            <a:spLocks noChangeArrowheads="1"/>
          </p:cNvSpPr>
          <p:nvPr/>
        </p:nvSpPr>
        <p:spPr bwMode="auto">
          <a:xfrm>
            <a:off x="79517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5"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56"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7"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8" name="Rectangle 71"/>
          <p:cNvSpPr>
            <a:spLocks noChangeArrowheads="1"/>
          </p:cNvSpPr>
          <p:nvPr/>
        </p:nvSpPr>
        <p:spPr bwMode="auto">
          <a:xfrm>
            <a:off x="560388" y="5051425"/>
            <a:ext cx="8221662" cy="45719"/>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9"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0"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1" name="Rectangle 8"/>
          <p:cNvSpPr>
            <a:spLocks noChangeArrowheads="1"/>
          </p:cNvSpPr>
          <p:nvPr/>
        </p:nvSpPr>
        <p:spPr bwMode="auto">
          <a:xfrm>
            <a:off x="5921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62" name="Rectangle 8"/>
          <p:cNvSpPr>
            <a:spLocks noChangeArrowheads="1"/>
          </p:cNvSpPr>
          <p:nvPr/>
        </p:nvSpPr>
        <p:spPr bwMode="auto">
          <a:xfrm>
            <a:off x="5921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63" name="Rectangle 21"/>
          <p:cNvSpPr>
            <a:spLocks noChangeArrowheads="1"/>
          </p:cNvSpPr>
          <p:nvPr/>
        </p:nvSpPr>
        <p:spPr bwMode="auto">
          <a:xfrm>
            <a:off x="7461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64" name="Rectangle 28"/>
          <p:cNvSpPr>
            <a:spLocks noChangeArrowheads="1"/>
          </p:cNvSpPr>
          <p:nvPr/>
        </p:nvSpPr>
        <p:spPr bwMode="auto">
          <a:xfrm>
            <a:off x="7461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65"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66"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67"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68"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69" name="Rectangle 6"/>
          <p:cNvSpPr>
            <a:spLocks noChangeArrowheads="1"/>
          </p:cNvSpPr>
          <p:nvPr/>
        </p:nvSpPr>
        <p:spPr bwMode="auto">
          <a:xfrm>
            <a:off x="4680744" y="2654300"/>
            <a:ext cx="4120356" cy="33020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type="body" idx="1"/>
          </p:nvPr>
        </p:nvSpPr>
        <p:spPr>
          <a:xfrm>
            <a:off x="687388" y="1004888"/>
            <a:ext cx="7772400" cy="2816225"/>
          </a:xfrm>
          <a:noFill/>
          <a:ln/>
        </p:spPr>
        <p:txBody>
          <a:bodyPr/>
          <a:lstStyle/>
          <a:p>
            <a:r>
              <a:rPr lang="en-US" dirty="0">
                <a:solidFill>
                  <a:srgbClr val="66FFFF"/>
                </a:solidFill>
              </a:rPr>
              <a:t>Range of Optimality</a:t>
            </a:r>
          </a:p>
          <a:p>
            <a:pPr>
              <a:buFont typeface="Monotype Sorts" pitchFamily="2" charset="2"/>
              <a:buNone/>
            </a:pPr>
            <a:r>
              <a:rPr lang="en-US" b="1" dirty="0"/>
              <a:t>	</a:t>
            </a:r>
            <a:r>
              <a:rPr lang="en-US" dirty="0"/>
              <a:t>Answer:</a:t>
            </a:r>
          </a:p>
          <a:p>
            <a:pPr>
              <a:lnSpc>
                <a:spcPct val="110000"/>
              </a:lnSpc>
              <a:buFont typeface="Monotype Sorts" pitchFamily="2" charset="2"/>
              <a:buNone/>
            </a:pPr>
            <a:r>
              <a:rPr lang="en-US" dirty="0"/>
              <a:t>		The output states that the solution remains optimal as long as the objective function coefficient of </a:t>
            </a:r>
            <a:r>
              <a:rPr lang="en-US" i="1" dirty="0"/>
              <a:t>x</a:t>
            </a:r>
            <a:r>
              <a:rPr lang="en-US" baseline="-25000" dirty="0"/>
              <a:t>1</a:t>
            </a:r>
            <a:r>
              <a:rPr lang="en-US" dirty="0"/>
              <a:t> is between 7.5 and 22.5.  Because 6 is outside this range, the </a:t>
            </a:r>
            <a:r>
              <a:rPr lang="en-US" u="sng" dirty="0"/>
              <a:t>optimal solution would change</a:t>
            </a:r>
            <a:r>
              <a:rPr lang="en-US" dirty="0"/>
              <a:t>.</a:t>
            </a:r>
          </a:p>
        </p:txBody>
      </p:sp>
      <p:sp>
        <p:nvSpPr>
          <p:cNvPr id="21506" name="Rectangle 2"/>
          <p:cNvSpPr>
            <a:spLocks noGrp="1" noChangeArrowheads="1"/>
          </p:cNvSpPr>
          <p:nvPr>
            <p:ph type="title"/>
          </p:nvPr>
        </p:nvSpPr>
        <p:spPr>
          <a:noFill/>
          <a:ln/>
        </p:spPr>
        <p:txBody>
          <a:bodyPr/>
          <a:lstStyle/>
          <a:p>
            <a:r>
              <a:rPr lang="en-US"/>
              <a:t>Example 2:  Olympic Bike Co.</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a:lstStyle/>
          <a:p>
            <a:r>
              <a:rPr lang="en-US"/>
              <a:t>Simultaneous Changes</a:t>
            </a:r>
          </a:p>
        </p:txBody>
      </p:sp>
      <p:sp>
        <p:nvSpPr>
          <p:cNvPr id="22531" name="Rectangle 3"/>
          <p:cNvSpPr>
            <a:spLocks noGrp="1" noChangeArrowheads="1"/>
          </p:cNvSpPr>
          <p:nvPr>
            <p:ph type="body" idx="1"/>
          </p:nvPr>
        </p:nvSpPr>
        <p:spPr>
          <a:xfrm>
            <a:off x="687388" y="987425"/>
            <a:ext cx="6692900" cy="744538"/>
          </a:xfrm>
          <a:noFill/>
          <a:ln/>
        </p:spPr>
        <p:txBody>
          <a:bodyPr/>
          <a:lstStyle/>
          <a:p>
            <a:pPr>
              <a:lnSpc>
                <a:spcPct val="110000"/>
              </a:lnSpc>
            </a:pPr>
            <a:r>
              <a:rPr lang="en-US" dirty="0">
                <a:solidFill>
                  <a:srgbClr val="66FFFF"/>
                </a:solidFill>
              </a:rPr>
              <a:t>Range of Optimality and 100% Rule</a:t>
            </a:r>
            <a:endParaRPr lang="en-US" dirty="0"/>
          </a:p>
        </p:txBody>
      </p:sp>
      <p:sp>
        <p:nvSpPr>
          <p:cNvPr id="22532" name="Rectangle 4"/>
          <p:cNvSpPr>
            <a:spLocks noChangeArrowheads="1"/>
          </p:cNvSpPr>
          <p:nvPr/>
        </p:nvSpPr>
        <p:spPr bwMode="auto">
          <a:xfrm>
            <a:off x="839788" y="1495425"/>
            <a:ext cx="7772400"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28600" algn="l">
              <a:lnSpc>
                <a:spcPct val="110000"/>
              </a:lnSpc>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rPr>
              <a:t>     The </a:t>
            </a:r>
            <a:r>
              <a:rPr lang="en-US" sz="2400" u="sng" dirty="0">
                <a:effectLst>
                  <a:outerShdw blurRad="38100" dist="38100" dir="2700000" algn="tl">
                    <a:srgbClr val="000000"/>
                  </a:outerShdw>
                </a:effectLst>
              </a:rPr>
              <a:t>100% rule</a:t>
            </a:r>
            <a:r>
              <a:rPr lang="en-US" sz="2400" dirty="0">
                <a:effectLst>
                  <a:outerShdw blurRad="38100" dist="38100" dir="2700000" algn="tl">
                    <a:srgbClr val="000000"/>
                  </a:outerShdw>
                </a:effectLst>
              </a:rPr>
              <a:t> states that simultaneous changes in objective function coefficients will not change the optimal solution as long as the sum of the percentages of the change divided by the corresponding maximum allowable change in the range of optimality for each coefficient does not exceed 100%.</a:t>
            </a: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US"/>
              <a:t>Example 2:  Olympic Bike Co.</a:t>
            </a:r>
          </a:p>
        </p:txBody>
      </p:sp>
      <p:sp>
        <p:nvSpPr>
          <p:cNvPr id="23555" name="Rectangle 3"/>
          <p:cNvSpPr>
            <a:spLocks noGrp="1" noChangeArrowheads="1"/>
          </p:cNvSpPr>
          <p:nvPr>
            <p:ph type="body" idx="1"/>
          </p:nvPr>
        </p:nvSpPr>
        <p:spPr>
          <a:xfrm>
            <a:off x="687388" y="1004888"/>
            <a:ext cx="7772400" cy="2774950"/>
          </a:xfrm>
          <a:noFill/>
          <a:ln/>
        </p:spPr>
        <p:txBody>
          <a:bodyPr/>
          <a:lstStyle/>
          <a:p>
            <a:r>
              <a:rPr lang="en-US">
                <a:solidFill>
                  <a:srgbClr val="66FFFF"/>
                </a:solidFill>
              </a:rPr>
              <a:t>Range of Optimality and 100% Rule</a:t>
            </a:r>
          </a:p>
          <a:p>
            <a:pPr>
              <a:buFont typeface="Monotype Sorts" pitchFamily="2" charset="2"/>
              <a:buNone/>
            </a:pPr>
            <a:r>
              <a:rPr lang="en-US"/>
              <a:t>	Question:</a:t>
            </a:r>
          </a:p>
          <a:p>
            <a:pPr>
              <a:lnSpc>
                <a:spcPct val="110000"/>
              </a:lnSpc>
              <a:buFont typeface="Monotype Sorts" pitchFamily="2" charset="2"/>
              <a:buNone/>
            </a:pPr>
            <a:r>
              <a:rPr lang="en-US"/>
              <a:t>		If simultaneously the profit on Deluxe frames was raised to $16 and the profit on Professional frames was raised to $17, would the current solution be optimal?</a:t>
            </a: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685800" y="52388"/>
            <a:ext cx="777240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r>
              <a:rPr lang="en-US" sz="2800">
                <a:solidFill>
                  <a:srgbClr val="66FFFF"/>
                </a:solidFill>
                <a:effectLst>
                  <a:outerShdw blurRad="38100" dist="38100" dir="2700000" algn="tl">
                    <a:srgbClr val="000000"/>
                  </a:outerShdw>
                </a:effectLst>
              </a:rPr>
              <a:t>Example 2:  Olympic Bike Co.</a:t>
            </a:r>
          </a:p>
        </p:txBody>
      </p:sp>
      <p:sp>
        <p:nvSpPr>
          <p:cNvPr id="171011" name="Rectangle 3"/>
          <p:cNvSpPr>
            <a:spLocks noChangeArrowheads="1"/>
          </p:cNvSpPr>
          <p:nvPr/>
        </p:nvSpPr>
        <p:spPr bwMode="auto">
          <a:xfrm>
            <a:off x="687388" y="1052513"/>
            <a:ext cx="777240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Range of Optimality and 100% Rule</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Answer:</a:t>
            </a:r>
          </a:p>
          <a:p>
            <a:pPr marL="342900" indent="-342900" algn="l">
              <a:lnSpc>
                <a:spcPct val="11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If </a:t>
            </a:r>
            <a:r>
              <a:rPr lang="en-US" sz="2400" i="1" dirty="0">
                <a:effectLst>
                  <a:outerShdw blurRad="38100" dist="38100" dir="2700000" algn="tl">
                    <a:srgbClr val="000000"/>
                  </a:outerShdw>
                </a:effectLst>
              </a:rPr>
              <a:t>c</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16, the amount </a:t>
            </a:r>
            <a:r>
              <a:rPr lang="en-US" sz="2400" i="1" dirty="0">
                <a:effectLst>
                  <a:outerShdw blurRad="38100" dist="38100" dir="2700000" algn="tl">
                    <a:srgbClr val="000000"/>
                  </a:outerShdw>
                </a:effectLst>
              </a:rPr>
              <a:t>c</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changed is 16 - 10 = 6 .  The maximum allowable increase is 22.5 - 10 = 12.5, so this is a  6/12.5 = 48% change.  If </a:t>
            </a:r>
            <a:r>
              <a:rPr lang="en-US" sz="2400" i="1" dirty="0">
                <a:effectLst>
                  <a:outerShdw blurRad="38100" dist="38100" dir="2700000" algn="tl">
                    <a:srgbClr val="000000"/>
                  </a:outerShdw>
                </a:effectLst>
              </a:rPr>
              <a:t>c</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17, the amount that </a:t>
            </a:r>
            <a:r>
              <a:rPr lang="en-US" sz="2400" i="1" dirty="0">
                <a:effectLst>
                  <a:outerShdw blurRad="38100" dist="38100" dir="2700000" algn="tl">
                    <a:srgbClr val="000000"/>
                  </a:outerShdw>
                </a:effectLst>
              </a:rPr>
              <a:t>c</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changed is 17 - 15 = 2.  The maximum allowable increase is 20 - 15 = 5 so this is a 2/5 = 40% change.  The sum of the change percentages is 88%.  Since this does not exceed 100%, the </a:t>
            </a:r>
            <a:r>
              <a:rPr lang="en-US" sz="2400" u="sng" dirty="0">
                <a:effectLst>
                  <a:outerShdw blurRad="38100" dist="38100" dir="2700000" algn="tl">
                    <a:srgbClr val="000000"/>
                  </a:outerShdw>
                </a:effectLst>
              </a:rPr>
              <a:t>optimal solution would not change</a:t>
            </a:r>
            <a:r>
              <a:rPr lang="en-US" sz="2400" dirty="0">
                <a:effectLst>
                  <a:outerShdw blurRad="38100" dist="38100" dir="2700000" algn="tl">
                    <a:srgbClr val="000000"/>
                  </a:outerShdw>
                </a:effectLst>
              </a:rPr>
              <a:t>.</a:t>
            </a: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p:spPr>
        <p:txBody>
          <a:bodyPr/>
          <a:lstStyle/>
          <a:p>
            <a:r>
              <a:rPr lang="en-US"/>
              <a:t>Simultaneous Changes</a:t>
            </a:r>
          </a:p>
        </p:txBody>
      </p:sp>
      <p:sp>
        <p:nvSpPr>
          <p:cNvPr id="27651" name="Rectangle 3"/>
          <p:cNvSpPr>
            <a:spLocks noGrp="1" noChangeArrowheads="1"/>
          </p:cNvSpPr>
          <p:nvPr>
            <p:ph type="body" idx="1"/>
          </p:nvPr>
        </p:nvSpPr>
        <p:spPr>
          <a:xfrm>
            <a:off x="687388" y="987425"/>
            <a:ext cx="5537200" cy="665163"/>
          </a:xfrm>
          <a:noFill/>
          <a:ln/>
        </p:spPr>
        <p:txBody>
          <a:bodyPr/>
          <a:lstStyle/>
          <a:p>
            <a:pPr>
              <a:lnSpc>
                <a:spcPct val="110000"/>
              </a:lnSpc>
            </a:pPr>
            <a:r>
              <a:rPr lang="en-US">
                <a:solidFill>
                  <a:srgbClr val="66FFFF"/>
                </a:solidFill>
              </a:rPr>
              <a:t>Range of Feasibility and 100% Rule</a:t>
            </a:r>
          </a:p>
        </p:txBody>
      </p:sp>
      <p:sp>
        <p:nvSpPr>
          <p:cNvPr id="27652" name="Rectangle 4"/>
          <p:cNvSpPr>
            <a:spLocks noChangeArrowheads="1"/>
          </p:cNvSpPr>
          <p:nvPr/>
        </p:nvSpPr>
        <p:spPr bwMode="auto">
          <a:xfrm>
            <a:off x="687388" y="1470025"/>
            <a:ext cx="7772400" cy="267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algn="l">
              <a:lnSpc>
                <a:spcPct val="11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100% rule</a:t>
            </a:r>
            <a:r>
              <a:rPr lang="en-US" sz="2400">
                <a:effectLst>
                  <a:outerShdw blurRad="38100" dist="38100" dir="2700000" algn="tl">
                    <a:srgbClr val="000000"/>
                  </a:outerShdw>
                </a:effectLst>
              </a:rPr>
              <a:t> states that simultaneous changes in right-hand sides will not change the dual prices as long as the sum of the percentages of the changes divided by the corresponding maximum allowable change in the range of feasibility for each right-hand side does not exceed 100%.</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a:t>Example 2:  Olympic Bike Co.</a:t>
            </a:r>
          </a:p>
        </p:txBody>
      </p:sp>
      <p:sp>
        <p:nvSpPr>
          <p:cNvPr id="28675" name="Rectangle 3"/>
          <p:cNvSpPr>
            <a:spLocks noGrp="1" noChangeArrowheads="1"/>
          </p:cNvSpPr>
          <p:nvPr>
            <p:ph type="body" idx="1"/>
          </p:nvPr>
        </p:nvSpPr>
        <p:spPr>
          <a:xfrm>
            <a:off x="687388" y="1004888"/>
            <a:ext cx="7772400" cy="2395537"/>
          </a:xfrm>
          <a:noFill/>
          <a:ln/>
        </p:spPr>
        <p:txBody>
          <a:bodyPr/>
          <a:lstStyle/>
          <a:p>
            <a:r>
              <a:rPr lang="en-US">
                <a:solidFill>
                  <a:srgbClr val="66FFFF"/>
                </a:solidFill>
              </a:rPr>
              <a:t>Range of Feasibility and Sunk Costs</a:t>
            </a:r>
          </a:p>
          <a:p>
            <a:pPr>
              <a:buFont typeface="Monotype Sorts" pitchFamily="2" charset="2"/>
              <a:buNone/>
            </a:pPr>
            <a:r>
              <a:rPr lang="en-US"/>
              <a:t>	Question:</a:t>
            </a:r>
          </a:p>
          <a:p>
            <a:pPr>
              <a:lnSpc>
                <a:spcPct val="110000"/>
              </a:lnSpc>
              <a:buFont typeface="Monotype Sorts" pitchFamily="2" charset="2"/>
              <a:buNone/>
            </a:pPr>
            <a:r>
              <a:rPr lang="en-US"/>
              <a:t>		Given that aluminum is a sunk cost, what is the maximum amount the company should pay for 50 extra pounds of aluminum?</a:t>
            </a: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Introduction to Sensitivity Analysis</a:t>
            </a:r>
          </a:p>
        </p:txBody>
      </p:sp>
      <p:sp>
        <p:nvSpPr>
          <p:cNvPr id="123907" name="Rectangle 3"/>
          <p:cNvSpPr>
            <a:spLocks noGrp="1" noChangeArrowheads="1"/>
          </p:cNvSpPr>
          <p:nvPr>
            <p:ph type="body" idx="1"/>
          </p:nvPr>
        </p:nvSpPr>
        <p:spPr>
          <a:xfrm>
            <a:off x="687388" y="1004888"/>
            <a:ext cx="7772400" cy="4340225"/>
          </a:xfrm>
        </p:spPr>
        <p:txBody>
          <a:bodyPr/>
          <a:lstStyle/>
          <a:p>
            <a:r>
              <a:rPr lang="en-US" u="sng"/>
              <a:t>Sensitivity analysis</a:t>
            </a:r>
            <a:r>
              <a:rPr lang="en-US"/>
              <a:t> (or post-optimality analysis) is used to determine how the optimal solution is affected by changes, within specified ranges, in:</a:t>
            </a:r>
          </a:p>
          <a:p>
            <a:pPr lvl="1"/>
            <a:r>
              <a:rPr lang="en-US"/>
              <a:t>the objective function coefficients</a:t>
            </a:r>
          </a:p>
          <a:p>
            <a:pPr lvl="1"/>
            <a:r>
              <a:rPr lang="en-US"/>
              <a:t>the right-hand side (RHS) values</a:t>
            </a:r>
          </a:p>
          <a:p>
            <a:r>
              <a:rPr lang="en-US"/>
              <a:t>Sensitivity analysis is important to a manager who must operate in a dynamic environment with imprecise estimates of the coefficients.  </a:t>
            </a:r>
          </a:p>
          <a:p>
            <a:r>
              <a:rPr lang="en-US"/>
              <a:t>Sensitivity analysis allows a manager to ask certain </a:t>
            </a:r>
            <a:r>
              <a:rPr lang="en-US" u="sng"/>
              <a:t>what-if questions</a:t>
            </a:r>
            <a:r>
              <a:rPr lang="en-US"/>
              <a:t> about the problem.</a:t>
            </a: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77863" y="52388"/>
            <a:ext cx="7772400" cy="814387"/>
          </a:xfrm>
        </p:spPr>
        <p:txBody>
          <a:bodyPr/>
          <a:lstStyle/>
          <a:p>
            <a:r>
              <a:rPr lang="en-US"/>
              <a:t>Example 2:  Olympic Bike Co.</a:t>
            </a:r>
          </a:p>
        </p:txBody>
      </p:sp>
      <p:sp>
        <p:nvSpPr>
          <p:cNvPr id="82947" name="Rectangle 3"/>
          <p:cNvSpPr>
            <a:spLocks noGrp="1" noChangeArrowheads="1"/>
          </p:cNvSpPr>
          <p:nvPr>
            <p:ph type="body" idx="1"/>
          </p:nvPr>
        </p:nvSpPr>
        <p:spPr>
          <a:xfrm>
            <a:off x="687388" y="1004888"/>
            <a:ext cx="5740400" cy="625475"/>
          </a:xfrm>
        </p:spPr>
        <p:txBody>
          <a:bodyPr/>
          <a:lstStyle/>
          <a:p>
            <a:r>
              <a:rPr lang="en-US">
                <a:solidFill>
                  <a:srgbClr val="66FFFF"/>
                </a:solidFill>
              </a:rPr>
              <a:t>Range of Feasibility and Sunk Costs</a:t>
            </a:r>
          </a:p>
        </p:txBody>
      </p:sp>
      <p:sp>
        <p:nvSpPr>
          <p:cNvPr id="6" name="Rectangle 5"/>
          <p:cNvSpPr>
            <a:spLocks noChangeArrowheads="1"/>
          </p:cNvSpPr>
          <p:nvPr/>
        </p:nvSpPr>
        <p:spPr bwMode="auto">
          <a:xfrm>
            <a:off x="361950" y="1600200"/>
            <a:ext cx="8534400" cy="37211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6"/>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8" name="Rectangle 7"/>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9" name="Rectangle 8"/>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10" name="Rectangle 9"/>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1" name="Rectangle 10"/>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2" name="Rectangle 11"/>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3" name="Rectangle 14"/>
          <p:cNvSpPr>
            <a:spLocks noChangeArrowheads="1"/>
          </p:cNvSpPr>
          <p:nvPr/>
        </p:nvSpPr>
        <p:spPr bwMode="auto">
          <a:xfrm>
            <a:off x="17795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4"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5"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6"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7"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8"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9" name="Rectangle 21"/>
          <p:cNvSpPr>
            <a:spLocks noChangeArrowheads="1"/>
          </p:cNvSpPr>
          <p:nvPr/>
        </p:nvSpPr>
        <p:spPr bwMode="auto">
          <a:xfrm>
            <a:off x="1622425" y="2679700"/>
            <a:ext cx="846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Deluxe</a:t>
            </a:r>
            <a:endParaRPr lang="en-US" sz="2000" dirty="0">
              <a:effectLst>
                <a:outerShdw blurRad="38100" dist="38100" dir="2700000" algn="tl">
                  <a:srgbClr val="000000"/>
                </a:outerShdw>
              </a:effectLst>
              <a:latin typeface="Arial Narrow" pitchFamily="34" charset="0"/>
            </a:endParaRPr>
          </a:p>
        </p:txBody>
      </p:sp>
      <p:sp>
        <p:nvSpPr>
          <p:cNvPr id="20" name="Rectangle 22"/>
          <p:cNvSpPr>
            <a:spLocks noChangeArrowheads="1"/>
          </p:cNvSpPr>
          <p:nvPr/>
        </p:nvSpPr>
        <p:spPr bwMode="auto">
          <a:xfrm>
            <a:off x="2640013"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21"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2" name="Rectangle 24"/>
          <p:cNvSpPr>
            <a:spLocks noChangeArrowheads="1"/>
          </p:cNvSpPr>
          <p:nvPr/>
        </p:nvSpPr>
        <p:spPr bwMode="auto">
          <a:xfrm>
            <a:off x="5349875"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a:t>
            </a:r>
            <a:endParaRPr lang="en-US" sz="2000" dirty="0">
              <a:effectLst>
                <a:outerShdw blurRad="38100" dist="38100" dir="2700000" algn="tl">
                  <a:srgbClr val="000000"/>
                </a:outerShdw>
              </a:effectLst>
              <a:latin typeface="Arial Narrow" pitchFamily="34" charset="0"/>
            </a:endParaRPr>
          </a:p>
        </p:txBody>
      </p:sp>
      <p:sp>
        <p:nvSpPr>
          <p:cNvPr id="23" name="Rectangle 25"/>
          <p:cNvSpPr>
            <a:spLocks noChangeArrowheads="1"/>
          </p:cNvSpPr>
          <p:nvPr/>
        </p:nvSpPr>
        <p:spPr bwMode="auto">
          <a:xfrm>
            <a:off x="6618288"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12.500</a:t>
            </a:r>
            <a:endParaRPr lang="en-US" sz="2000" dirty="0">
              <a:effectLst>
                <a:outerShdw blurRad="38100" dist="38100" dir="2700000" algn="tl">
                  <a:srgbClr val="000000"/>
                </a:outerShdw>
              </a:effectLst>
              <a:latin typeface="Arial Narrow" pitchFamily="34" charset="0"/>
            </a:endParaRPr>
          </a:p>
        </p:txBody>
      </p:sp>
      <p:sp>
        <p:nvSpPr>
          <p:cNvPr id="24"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25" name="Rectangle 28"/>
          <p:cNvSpPr>
            <a:spLocks noChangeArrowheads="1"/>
          </p:cNvSpPr>
          <p:nvPr/>
        </p:nvSpPr>
        <p:spPr bwMode="auto">
          <a:xfrm>
            <a:off x="1635125" y="2971800"/>
            <a:ext cx="8592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err="1" smtClean="0">
                <a:solidFill>
                  <a:srgbClr val="FFFFFF"/>
                </a:solidFill>
                <a:effectLst>
                  <a:outerShdw blurRad="38100" dist="38100" dir="2700000" algn="tl">
                    <a:srgbClr val="000000"/>
                  </a:outerShdw>
                </a:effectLst>
                <a:latin typeface="Arial" charset="0"/>
              </a:rPr>
              <a:t>Profes</a:t>
            </a:r>
            <a:r>
              <a:rPr lang="en-US" sz="1800" dirty="0" smtClean="0">
                <a:solidFill>
                  <a:srgbClr val="FFFFFF"/>
                </a:solidFill>
                <a:effectLst>
                  <a:outerShdw blurRad="38100" dist="38100" dir="2700000" algn="tl">
                    <a:srgbClr val="000000"/>
                  </a:outerShdw>
                </a:effectLst>
                <a:latin typeface="Arial" charset="0"/>
              </a:rPr>
              <a:t>.</a:t>
            </a:r>
            <a:endParaRPr lang="en-US" sz="2000" dirty="0">
              <a:effectLst>
                <a:outerShdw blurRad="38100" dist="38100" dir="2700000" algn="tl">
                  <a:srgbClr val="000000"/>
                </a:outerShdw>
              </a:effectLst>
              <a:latin typeface="Arial Narrow" pitchFamily="34" charset="0"/>
            </a:endParaRPr>
          </a:p>
        </p:txBody>
      </p:sp>
      <p:sp>
        <p:nvSpPr>
          <p:cNvPr id="26" name="Rectangle 29"/>
          <p:cNvSpPr>
            <a:spLocks noChangeArrowheads="1"/>
          </p:cNvSpPr>
          <p:nvPr/>
        </p:nvSpPr>
        <p:spPr bwMode="auto">
          <a:xfrm>
            <a:off x="2640013"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17.500</a:t>
            </a:r>
            <a:endParaRPr lang="en-US" sz="2000" dirty="0">
              <a:effectLst>
                <a:outerShdw blurRad="38100" dist="38100" dir="2700000" algn="tl">
                  <a:srgbClr val="000000"/>
                </a:outerShdw>
              </a:effectLst>
              <a:latin typeface="Arial Narrow" pitchFamily="34" charset="0"/>
            </a:endParaRPr>
          </a:p>
        </p:txBody>
      </p:sp>
      <p:sp>
        <p:nvSpPr>
          <p:cNvPr id="27"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8" name="Rectangle 31"/>
          <p:cNvSpPr>
            <a:spLocks noChangeArrowheads="1"/>
          </p:cNvSpPr>
          <p:nvPr/>
        </p:nvSpPr>
        <p:spPr bwMode="auto">
          <a:xfrm>
            <a:off x="5349875"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29" name="Rectangle 32"/>
          <p:cNvSpPr>
            <a:spLocks noChangeArrowheads="1"/>
          </p:cNvSpPr>
          <p:nvPr/>
        </p:nvSpPr>
        <p:spPr bwMode="auto">
          <a:xfrm>
            <a:off x="67373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30" name="Rectangle 33"/>
          <p:cNvSpPr>
            <a:spLocks noChangeArrowheads="1"/>
          </p:cNvSpPr>
          <p:nvPr/>
        </p:nvSpPr>
        <p:spPr bwMode="auto">
          <a:xfrm>
            <a:off x="80724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8.333</a:t>
            </a:r>
            <a:endParaRPr lang="en-US" sz="2000" dirty="0">
              <a:effectLst>
                <a:outerShdw blurRad="38100" dist="38100" dir="2700000" algn="tl">
                  <a:srgbClr val="000000"/>
                </a:outerShdw>
              </a:effectLst>
              <a:latin typeface="Arial Narrow" pitchFamily="34" charset="0"/>
            </a:endParaRPr>
          </a:p>
        </p:txBody>
      </p:sp>
      <p:sp>
        <p:nvSpPr>
          <p:cNvPr id="31"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2"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3"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4"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5"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6"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7" name="Rectangle 41"/>
          <p:cNvSpPr>
            <a:spLocks noChangeArrowheads="1"/>
          </p:cNvSpPr>
          <p:nvPr/>
        </p:nvSpPr>
        <p:spPr bwMode="auto">
          <a:xfrm>
            <a:off x="18430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8"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39"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40"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41"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2"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3" name="Rectangle 48"/>
          <p:cNvSpPr>
            <a:spLocks noChangeArrowheads="1"/>
          </p:cNvSpPr>
          <p:nvPr/>
        </p:nvSpPr>
        <p:spPr bwMode="auto">
          <a:xfrm>
            <a:off x="1787525" y="4484688"/>
            <a:ext cx="705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Alum.</a:t>
            </a:r>
            <a:endParaRPr lang="en-US" sz="2000" dirty="0">
              <a:effectLst>
                <a:outerShdw blurRad="38100" dist="38100" dir="2700000" algn="tl">
                  <a:srgbClr val="000000"/>
                </a:outerShdw>
              </a:effectLst>
              <a:latin typeface="Arial Narrow" pitchFamily="34" charset="0"/>
            </a:endParaRPr>
          </a:p>
        </p:txBody>
      </p:sp>
      <p:sp>
        <p:nvSpPr>
          <p:cNvPr id="44" name="Rectangle 49"/>
          <p:cNvSpPr>
            <a:spLocks noChangeArrowheads="1"/>
          </p:cNvSpPr>
          <p:nvPr/>
        </p:nvSpPr>
        <p:spPr bwMode="auto">
          <a:xfrm>
            <a:off x="2663825" y="4484688"/>
            <a:ext cx="83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100.000</a:t>
            </a:r>
            <a:endParaRPr lang="en-US" sz="2000" dirty="0">
              <a:effectLst>
                <a:outerShdw blurRad="38100" dist="38100" dir="2700000" algn="tl">
                  <a:srgbClr val="000000"/>
                </a:outerShdw>
              </a:effectLst>
              <a:latin typeface="Arial Narrow" pitchFamily="34" charset="0"/>
            </a:endParaRPr>
          </a:p>
        </p:txBody>
      </p:sp>
      <p:sp>
        <p:nvSpPr>
          <p:cNvPr id="45" name="Rectangle 50"/>
          <p:cNvSpPr>
            <a:spLocks noChangeArrowheads="1"/>
          </p:cNvSpPr>
          <p:nvPr/>
        </p:nvSpPr>
        <p:spPr bwMode="auto">
          <a:xfrm>
            <a:off x="39179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3.125</a:t>
            </a:r>
            <a:endParaRPr lang="en-US" sz="2000" dirty="0">
              <a:effectLst>
                <a:outerShdw blurRad="38100" dist="38100" dir="2700000" algn="tl">
                  <a:srgbClr val="000000"/>
                </a:outerShdw>
              </a:effectLst>
              <a:latin typeface="Arial Narrow" pitchFamily="34" charset="0"/>
            </a:endParaRPr>
          </a:p>
        </p:txBody>
      </p:sp>
      <p:sp>
        <p:nvSpPr>
          <p:cNvPr id="46" name="Rectangle 51"/>
          <p:cNvSpPr>
            <a:spLocks noChangeArrowheads="1"/>
          </p:cNvSpPr>
          <p:nvPr/>
        </p:nvSpPr>
        <p:spPr bwMode="auto">
          <a:xfrm>
            <a:off x="5191125" y="4484688"/>
            <a:ext cx="83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100.000</a:t>
            </a:r>
            <a:endParaRPr lang="en-US" sz="2000" dirty="0">
              <a:effectLst>
                <a:outerShdw blurRad="38100" dist="38100" dir="2700000" algn="tl">
                  <a:srgbClr val="000000"/>
                </a:outerShdw>
              </a:effectLst>
              <a:latin typeface="Arial Narrow" pitchFamily="34" charset="0"/>
            </a:endParaRPr>
          </a:p>
        </p:txBody>
      </p:sp>
      <p:sp>
        <p:nvSpPr>
          <p:cNvPr id="47" name="Rectangle 52"/>
          <p:cNvSpPr>
            <a:spLocks noChangeArrowheads="1"/>
          </p:cNvSpPr>
          <p:nvPr/>
        </p:nvSpPr>
        <p:spPr bwMode="auto">
          <a:xfrm>
            <a:off x="6634163" y="44846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60.000</a:t>
            </a:r>
            <a:endParaRPr lang="en-US" sz="2000" dirty="0">
              <a:effectLst>
                <a:outerShdw blurRad="38100" dist="38100" dir="2700000" algn="tl">
                  <a:srgbClr val="000000"/>
                </a:outerShdw>
              </a:effectLst>
              <a:latin typeface="Arial Narrow" pitchFamily="34" charset="0"/>
            </a:endParaRPr>
          </a:p>
        </p:txBody>
      </p:sp>
      <p:sp>
        <p:nvSpPr>
          <p:cNvPr id="48" name="Rectangle 53"/>
          <p:cNvSpPr>
            <a:spLocks noChangeArrowheads="1"/>
          </p:cNvSpPr>
          <p:nvPr/>
        </p:nvSpPr>
        <p:spPr bwMode="auto">
          <a:xfrm>
            <a:off x="7939088" y="44846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46.667</a:t>
            </a:r>
            <a:endParaRPr lang="en-US" sz="2000" dirty="0">
              <a:effectLst>
                <a:outerShdw blurRad="38100" dist="38100" dir="2700000" algn="tl">
                  <a:srgbClr val="000000"/>
                </a:outerShdw>
              </a:effectLst>
              <a:latin typeface="Arial Narrow" pitchFamily="34" charset="0"/>
            </a:endParaRPr>
          </a:p>
        </p:txBody>
      </p:sp>
      <p:sp>
        <p:nvSpPr>
          <p:cNvPr id="49" name="Rectangle 55"/>
          <p:cNvSpPr>
            <a:spLocks noChangeArrowheads="1"/>
          </p:cNvSpPr>
          <p:nvPr/>
        </p:nvSpPr>
        <p:spPr bwMode="auto">
          <a:xfrm>
            <a:off x="1762125"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Steel</a:t>
            </a:r>
            <a:endParaRPr lang="en-US" sz="2000" dirty="0">
              <a:effectLst>
                <a:outerShdw blurRad="38100" dist="38100" dir="2700000" algn="tl">
                  <a:srgbClr val="000000"/>
                </a:outerShdw>
              </a:effectLst>
              <a:latin typeface="Arial Narrow" pitchFamily="34" charset="0"/>
            </a:endParaRPr>
          </a:p>
        </p:txBody>
      </p:sp>
      <p:sp>
        <p:nvSpPr>
          <p:cNvPr id="50" name="Rectangle 56"/>
          <p:cNvSpPr>
            <a:spLocks noChangeArrowheads="1"/>
          </p:cNvSpPr>
          <p:nvPr/>
        </p:nvSpPr>
        <p:spPr bwMode="auto">
          <a:xfrm>
            <a:off x="279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1" name="Rectangle 57"/>
          <p:cNvSpPr>
            <a:spLocks noChangeArrowheads="1"/>
          </p:cNvSpPr>
          <p:nvPr/>
        </p:nvSpPr>
        <p:spPr bwMode="auto">
          <a:xfrm>
            <a:off x="39179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1.250</a:t>
            </a:r>
            <a:endParaRPr lang="en-US" sz="2000" dirty="0">
              <a:effectLst>
                <a:outerShdw blurRad="38100" dist="38100" dir="2700000" algn="tl">
                  <a:srgbClr val="000000"/>
                </a:outerShdw>
              </a:effectLst>
              <a:latin typeface="Arial Narrow" pitchFamily="34" charset="0"/>
            </a:endParaRPr>
          </a:p>
        </p:txBody>
      </p:sp>
      <p:sp>
        <p:nvSpPr>
          <p:cNvPr id="52" name="Rectangle 58"/>
          <p:cNvSpPr>
            <a:spLocks noChangeArrowheads="1"/>
          </p:cNvSpPr>
          <p:nvPr/>
        </p:nvSpPr>
        <p:spPr bwMode="auto">
          <a:xfrm>
            <a:off x="533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3" name="Rectangle 59"/>
          <p:cNvSpPr>
            <a:spLocks noChangeArrowheads="1"/>
          </p:cNvSpPr>
          <p:nvPr/>
        </p:nvSpPr>
        <p:spPr bwMode="auto">
          <a:xfrm>
            <a:off x="66230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70.000</a:t>
            </a:r>
            <a:endParaRPr lang="en-US" sz="2000" dirty="0">
              <a:effectLst>
                <a:outerShdw blurRad="38100" dist="38100" dir="2700000" algn="tl">
                  <a:srgbClr val="000000"/>
                </a:outerShdw>
              </a:effectLst>
              <a:latin typeface="Arial Narrow" pitchFamily="34" charset="0"/>
            </a:endParaRPr>
          </a:p>
        </p:txBody>
      </p:sp>
      <p:sp>
        <p:nvSpPr>
          <p:cNvPr id="54" name="Rectangle 60"/>
          <p:cNvSpPr>
            <a:spLocks noChangeArrowheads="1"/>
          </p:cNvSpPr>
          <p:nvPr/>
        </p:nvSpPr>
        <p:spPr bwMode="auto">
          <a:xfrm>
            <a:off x="79517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5"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56"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7"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8" name="Rectangle 71"/>
          <p:cNvSpPr>
            <a:spLocks noChangeArrowheads="1"/>
          </p:cNvSpPr>
          <p:nvPr/>
        </p:nvSpPr>
        <p:spPr bwMode="auto">
          <a:xfrm>
            <a:off x="560388" y="5051425"/>
            <a:ext cx="8221662" cy="45719"/>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9"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0"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1" name="Rectangle 8"/>
          <p:cNvSpPr>
            <a:spLocks noChangeArrowheads="1"/>
          </p:cNvSpPr>
          <p:nvPr/>
        </p:nvSpPr>
        <p:spPr bwMode="auto">
          <a:xfrm>
            <a:off x="5921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62" name="Rectangle 8"/>
          <p:cNvSpPr>
            <a:spLocks noChangeArrowheads="1"/>
          </p:cNvSpPr>
          <p:nvPr/>
        </p:nvSpPr>
        <p:spPr bwMode="auto">
          <a:xfrm>
            <a:off x="5921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63" name="Rectangle 21"/>
          <p:cNvSpPr>
            <a:spLocks noChangeArrowheads="1"/>
          </p:cNvSpPr>
          <p:nvPr/>
        </p:nvSpPr>
        <p:spPr bwMode="auto">
          <a:xfrm>
            <a:off x="7461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64" name="Rectangle 28"/>
          <p:cNvSpPr>
            <a:spLocks noChangeArrowheads="1"/>
          </p:cNvSpPr>
          <p:nvPr/>
        </p:nvSpPr>
        <p:spPr bwMode="auto">
          <a:xfrm>
            <a:off x="7461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65"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66"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67"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68"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82949" name="Rectangle 5"/>
          <p:cNvSpPr>
            <a:spLocks noChangeArrowheads="1"/>
          </p:cNvSpPr>
          <p:nvPr/>
        </p:nvSpPr>
        <p:spPr bwMode="auto">
          <a:xfrm>
            <a:off x="1622424" y="4457700"/>
            <a:ext cx="7261225" cy="31750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a:t>Example 2:  Olympic Bike Co.</a:t>
            </a:r>
          </a:p>
        </p:txBody>
      </p:sp>
      <p:sp>
        <p:nvSpPr>
          <p:cNvPr id="30723" name="Rectangle 3"/>
          <p:cNvSpPr>
            <a:spLocks noGrp="1" noChangeArrowheads="1"/>
          </p:cNvSpPr>
          <p:nvPr>
            <p:ph type="body" idx="1"/>
          </p:nvPr>
        </p:nvSpPr>
        <p:spPr>
          <a:xfrm>
            <a:off x="687388" y="1004888"/>
            <a:ext cx="7772400" cy="4398962"/>
          </a:xfrm>
          <a:noFill/>
          <a:ln/>
        </p:spPr>
        <p:txBody>
          <a:bodyPr/>
          <a:lstStyle/>
          <a:p>
            <a:r>
              <a:rPr lang="en-US" dirty="0">
                <a:solidFill>
                  <a:srgbClr val="66FFFF"/>
                </a:solidFill>
              </a:rPr>
              <a:t>Range of Feasibility and Sunk Costs</a:t>
            </a:r>
          </a:p>
          <a:p>
            <a:pPr>
              <a:buFont typeface="Monotype Sorts" pitchFamily="2" charset="2"/>
              <a:buNone/>
            </a:pPr>
            <a:r>
              <a:rPr lang="en-US" b="1" dirty="0"/>
              <a:t>	</a:t>
            </a:r>
            <a:r>
              <a:rPr lang="en-US" dirty="0"/>
              <a:t>Answer:</a:t>
            </a:r>
          </a:p>
          <a:p>
            <a:pPr>
              <a:lnSpc>
                <a:spcPct val="110000"/>
              </a:lnSpc>
              <a:buFont typeface="Monotype Sorts" pitchFamily="2" charset="2"/>
              <a:buNone/>
            </a:pPr>
            <a:r>
              <a:rPr lang="en-US" dirty="0"/>
              <a:t>		Because the cost for aluminum is a sunk cost, the shadow price provides the value of extra aluminum.  </a:t>
            </a:r>
            <a:r>
              <a:rPr lang="en-US" dirty="0" smtClean="0"/>
              <a:t> </a:t>
            </a:r>
            <a:r>
              <a:rPr lang="en-US" dirty="0"/>
              <a:t>The shadow price for aluminum is $3.125 per pound and the maximum allowable increase is 60 pounds.  Because  50 is in this range, the $3.125 is valid.  Thus, the value of 50 additional pounds is = 50($3.125) = $156.25.</a:t>
            </a:r>
          </a:p>
        </p:txBody>
      </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US"/>
              <a:t>Example 2:  Olympic Bike Co.</a:t>
            </a:r>
          </a:p>
        </p:txBody>
      </p:sp>
      <p:sp>
        <p:nvSpPr>
          <p:cNvPr id="31747" name="Rectangle 3"/>
          <p:cNvSpPr>
            <a:spLocks noGrp="1" noChangeArrowheads="1"/>
          </p:cNvSpPr>
          <p:nvPr>
            <p:ph type="body" idx="1"/>
          </p:nvPr>
        </p:nvSpPr>
        <p:spPr>
          <a:xfrm>
            <a:off x="687388" y="1004888"/>
            <a:ext cx="7772400" cy="2243137"/>
          </a:xfrm>
          <a:noFill/>
          <a:ln/>
        </p:spPr>
        <p:txBody>
          <a:bodyPr/>
          <a:lstStyle/>
          <a:p>
            <a:r>
              <a:rPr lang="en-US">
                <a:solidFill>
                  <a:srgbClr val="66FFFF"/>
                </a:solidFill>
              </a:rPr>
              <a:t>Range of Feasibility and Relevant Costs</a:t>
            </a:r>
          </a:p>
          <a:p>
            <a:pPr>
              <a:buFont typeface="Monotype Sorts" pitchFamily="2" charset="2"/>
              <a:buNone/>
            </a:pPr>
            <a:r>
              <a:rPr lang="en-US"/>
              <a:t>	Question:</a:t>
            </a:r>
          </a:p>
          <a:p>
            <a:pPr>
              <a:buFont typeface="Monotype Sorts" pitchFamily="2" charset="2"/>
              <a:buNone/>
            </a:pPr>
            <a:r>
              <a:rPr lang="en-US"/>
              <a:t>		If aluminum were a relevant cost, what is the maximum amount the company should pay for 50 extra pounds of aluminum?</a:t>
            </a:r>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685800" y="52388"/>
            <a:ext cx="777240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r>
              <a:rPr lang="en-US" sz="2800">
                <a:solidFill>
                  <a:srgbClr val="66FFFF"/>
                </a:solidFill>
                <a:effectLst>
                  <a:outerShdw blurRad="38100" dist="38100" dir="2700000" algn="tl">
                    <a:srgbClr val="000000"/>
                  </a:outerShdw>
                </a:effectLst>
              </a:rPr>
              <a:t>Example 2:  Olympic Bike Co.</a:t>
            </a:r>
          </a:p>
        </p:txBody>
      </p:sp>
      <p:sp>
        <p:nvSpPr>
          <p:cNvPr id="172035" name="Rectangle 3"/>
          <p:cNvSpPr>
            <a:spLocks noChangeArrowheads="1"/>
          </p:cNvSpPr>
          <p:nvPr/>
        </p:nvSpPr>
        <p:spPr bwMode="auto">
          <a:xfrm>
            <a:off x="687388" y="1004888"/>
            <a:ext cx="7772400" cy="3535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Range of Feasibility and Relevant Costs</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Answer:</a:t>
            </a:r>
          </a:p>
          <a:p>
            <a:pPr marL="342900" indent="-342900" algn="l">
              <a:lnSpc>
                <a:spcPct val="11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If aluminum were a relevant cost, the shadow price would be the amount above the normal price of aluminum the company would be willing to pay.  Thus if initially aluminum cost $4 per pound, then additional units in the range of feasibility would be worth $4 + $3.125 = $7.125 per pound.</a:t>
            </a:r>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2463800" y="1746250"/>
            <a:ext cx="4191000" cy="2895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32770" name="Rectangle 2"/>
          <p:cNvSpPr>
            <a:spLocks noGrp="1" noChangeArrowheads="1"/>
          </p:cNvSpPr>
          <p:nvPr>
            <p:ph type="title"/>
          </p:nvPr>
        </p:nvSpPr>
        <p:spPr>
          <a:xfrm>
            <a:off x="830263" y="160338"/>
            <a:ext cx="7475537" cy="585787"/>
          </a:xfrm>
          <a:noFill/>
          <a:ln/>
        </p:spPr>
        <p:txBody>
          <a:bodyPr/>
          <a:lstStyle/>
          <a:p>
            <a:r>
              <a:rPr lang="en-US"/>
              <a:t>Example 3</a:t>
            </a:r>
          </a:p>
        </p:txBody>
      </p:sp>
      <p:sp>
        <p:nvSpPr>
          <p:cNvPr id="32771" name="Rectangle 3"/>
          <p:cNvSpPr>
            <a:spLocks noGrp="1" noChangeArrowheads="1"/>
          </p:cNvSpPr>
          <p:nvPr>
            <p:ph type="body" idx="1"/>
          </p:nvPr>
        </p:nvSpPr>
        <p:spPr>
          <a:xfrm>
            <a:off x="687388" y="1004888"/>
            <a:ext cx="6019800" cy="631825"/>
          </a:xfrm>
          <a:noFill/>
          <a:ln/>
        </p:spPr>
        <p:txBody>
          <a:bodyPr/>
          <a:lstStyle/>
          <a:p>
            <a:r>
              <a:rPr lang="en-US">
                <a:solidFill>
                  <a:srgbClr val="66FFFF"/>
                </a:solidFill>
              </a:rPr>
              <a:t>Consider the following linear program:</a:t>
            </a:r>
            <a:endParaRPr lang="en-US"/>
          </a:p>
        </p:txBody>
      </p:sp>
      <p:sp>
        <p:nvSpPr>
          <p:cNvPr id="32773" name="Rectangle 5"/>
          <p:cNvSpPr>
            <a:spLocks noChangeArrowheads="1"/>
          </p:cNvSpPr>
          <p:nvPr/>
        </p:nvSpPr>
        <p:spPr bwMode="auto">
          <a:xfrm>
            <a:off x="2740025" y="1885950"/>
            <a:ext cx="3798888" cy="270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Min    6</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9</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cost)</a:t>
            </a:r>
          </a:p>
          <a:p>
            <a:pPr marL="342900" indent="-342900" algn="l">
              <a:spcBef>
                <a:spcPct val="20000"/>
              </a:spcBef>
              <a:buClr>
                <a:srgbClr val="66FFFF"/>
              </a:buClr>
              <a:buSzPct val="75000"/>
              <a:buFont typeface="Monotype Sorts" pitchFamily="2" charset="2"/>
              <a:buNone/>
            </a:pPr>
            <a:endParaRPr lang="en-US" sz="10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s.t.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2</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 </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&lt;</a:t>
            </a:r>
            <a:r>
              <a:rPr lang="en-US" sz="2400">
                <a:effectLst>
                  <a:outerShdw blurRad="38100" dist="38100" dir="2700000" algn="tl">
                    <a:srgbClr val="000000"/>
                  </a:outerShdw>
                </a:effectLst>
              </a:rPr>
              <a:t>    8  </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10</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+ 7.5</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 </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&gt;</a:t>
            </a:r>
            <a:r>
              <a:rPr lang="en-US" sz="2400">
                <a:effectLst>
                  <a:outerShdw blurRad="38100" dist="38100" dir="2700000" algn="tl">
                    <a:srgbClr val="000000"/>
                  </a:outerShdw>
                </a:effectLst>
              </a:rPr>
              <a:t>  30</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 </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&gt;</a:t>
            </a:r>
            <a:r>
              <a:rPr lang="en-US" sz="2400">
                <a:effectLst>
                  <a:outerShdw blurRad="38100" dist="38100" dir="2700000" algn="tl">
                    <a:srgbClr val="000000"/>
                  </a:outerShdw>
                </a:effectLst>
              </a:rPr>
              <a:t>    2</a:t>
            </a:r>
          </a:p>
          <a:p>
            <a:pPr marL="342900" indent="-342900" algn="l">
              <a:spcBef>
                <a:spcPct val="20000"/>
              </a:spcBef>
              <a:buClr>
                <a:srgbClr val="66FFFF"/>
              </a:buClr>
              <a:buSzPct val="75000"/>
              <a:buFont typeface="Monotype Sorts" pitchFamily="2" charset="2"/>
              <a:buNone/>
            </a:pPr>
            <a:endParaRPr lang="en-US" sz="10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&gt;</a:t>
            </a:r>
            <a:r>
              <a:rPr lang="en-US" sz="2400">
                <a:effectLst>
                  <a:outerShdw blurRad="38100" dist="38100" dir="2700000" algn="tl">
                    <a:srgbClr val="000000"/>
                  </a:outerShdw>
                </a:effectLst>
              </a:rPr>
              <a:t>    0</a:t>
            </a:r>
          </a:p>
        </p:txBody>
      </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7"/>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6" name="Rectangle 8"/>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7" name="Rectangle 9"/>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8" name="Rectangle 10"/>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9" name="Rectangle 11"/>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0" name="Rectangle 12"/>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1"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2"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3"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4"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5"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6"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7"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18"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a:t>
            </a:r>
            <a:endParaRPr lang="en-US" sz="2000" dirty="0">
              <a:effectLst>
                <a:outerShdw blurRad="38100" dist="38100" dir="2700000" algn="tl">
                  <a:srgbClr val="000000"/>
                </a:outerShdw>
              </a:effectLst>
              <a:latin typeface="Arial Narrow" pitchFamily="34" charset="0"/>
            </a:endParaRPr>
          </a:p>
        </p:txBody>
      </p:sp>
      <p:sp>
        <p:nvSpPr>
          <p:cNvPr id="19"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0"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1"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2"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3"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24"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25"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6"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9.000</a:t>
            </a:r>
            <a:endParaRPr lang="en-US" sz="2000" dirty="0">
              <a:effectLst>
                <a:outerShdw blurRad="38100" dist="38100" dir="2700000" algn="tl">
                  <a:srgbClr val="000000"/>
                </a:outerShdw>
              </a:effectLst>
              <a:latin typeface="Arial Narrow" pitchFamily="34" charset="0"/>
            </a:endParaRPr>
          </a:p>
        </p:txBody>
      </p:sp>
      <p:sp>
        <p:nvSpPr>
          <p:cNvPr id="27" name="Rectangle 32"/>
          <p:cNvSpPr>
            <a:spLocks noChangeArrowheads="1"/>
          </p:cNvSpPr>
          <p:nvPr/>
        </p:nvSpPr>
        <p:spPr bwMode="auto">
          <a:xfrm>
            <a:off x="6623050" y="2971800"/>
            <a:ext cx="6732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1E+30</a:t>
            </a:r>
            <a:endParaRPr lang="en-US" sz="2000" dirty="0">
              <a:effectLst>
                <a:outerShdw blurRad="38100" dist="38100" dir="2700000" algn="tl">
                  <a:srgbClr val="000000"/>
                </a:outerShdw>
              </a:effectLst>
              <a:latin typeface="Arial Narrow" pitchFamily="34" charset="0"/>
            </a:endParaRPr>
          </a:p>
        </p:txBody>
      </p:sp>
      <p:sp>
        <p:nvSpPr>
          <p:cNvPr id="28"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29"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0"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1"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2"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3"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4"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5"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6"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37"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38"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39"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0"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1"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42"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5.500</a:t>
            </a:r>
            <a:endParaRPr lang="en-US" sz="2000" dirty="0">
              <a:effectLst>
                <a:outerShdw blurRad="38100" dist="38100" dir="2700000" algn="tl">
                  <a:srgbClr val="000000"/>
                </a:outerShdw>
              </a:effectLst>
              <a:latin typeface="Arial Narrow" pitchFamily="34" charset="0"/>
            </a:endParaRPr>
          </a:p>
        </p:txBody>
      </p:sp>
      <p:sp>
        <p:nvSpPr>
          <p:cNvPr id="43"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4"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8</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45"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46"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7"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48"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49" name="Rectangle 57"/>
          <p:cNvSpPr>
            <a:spLocks noChangeArrowheads="1"/>
          </p:cNvSpPr>
          <p:nvPr/>
        </p:nvSpPr>
        <p:spPr bwMode="auto">
          <a:xfrm>
            <a:off x="3867150"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-0.600</a:t>
            </a:r>
            <a:endParaRPr lang="en-US" sz="2000" dirty="0">
              <a:effectLst>
                <a:outerShdw blurRad="38100" dist="38100" dir="2700000" algn="tl">
                  <a:srgbClr val="000000"/>
                </a:outerShdw>
              </a:effectLst>
              <a:latin typeface="Arial Narrow" pitchFamily="34" charset="0"/>
            </a:endParaRPr>
          </a:p>
        </p:txBody>
      </p:sp>
      <p:sp>
        <p:nvSpPr>
          <p:cNvPr id="50"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1" name="Rectangle 59"/>
          <p:cNvSpPr>
            <a:spLocks noChangeArrowheads="1"/>
          </p:cNvSpPr>
          <p:nvPr/>
        </p:nvSpPr>
        <p:spPr bwMode="auto">
          <a:xfrm>
            <a:off x="66357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25.000</a:t>
            </a:r>
            <a:endParaRPr lang="en-US" sz="2000" dirty="0">
              <a:effectLst>
                <a:outerShdw blurRad="38100" dist="38100" dir="2700000" algn="tl">
                  <a:srgbClr val="000000"/>
                </a:outerShdw>
              </a:effectLst>
              <a:latin typeface="Arial Narrow" pitchFamily="34" charset="0"/>
            </a:endParaRPr>
          </a:p>
        </p:txBody>
      </p:sp>
      <p:sp>
        <p:nvSpPr>
          <p:cNvPr id="52" name="Rectangle 60"/>
          <p:cNvSpPr>
            <a:spLocks noChangeArrowheads="1"/>
          </p:cNvSpPr>
          <p:nvPr/>
        </p:nvSpPr>
        <p:spPr bwMode="auto">
          <a:xfrm>
            <a:off x="79644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53"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54"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2</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55" name="Rectangle 64"/>
          <p:cNvSpPr>
            <a:spLocks noChangeArrowheads="1"/>
          </p:cNvSpPr>
          <p:nvPr/>
        </p:nvSpPr>
        <p:spPr bwMode="auto">
          <a:xfrm>
            <a:off x="3867150" y="50688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56"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57"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58"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59"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60"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1"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2"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3"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4"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5"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66"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67"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68"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69"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70"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71"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72"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73"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74" name="Rectangle 150"/>
          <p:cNvSpPr>
            <a:spLocks noChangeArrowheads="1"/>
          </p:cNvSpPr>
          <p:nvPr/>
        </p:nvSpPr>
        <p:spPr bwMode="auto">
          <a:xfrm>
            <a:off x="4683919" y="3819525"/>
            <a:ext cx="4179094" cy="156845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 name="Rectangle 2"/>
          <p:cNvSpPr>
            <a:spLocks noGrp="1" noChangeArrowheads="1"/>
          </p:cNvSpPr>
          <p:nvPr>
            <p:ph type="title"/>
          </p:nvPr>
        </p:nvSpPr>
        <p:spPr>
          <a:xfrm>
            <a:off x="836613" y="198438"/>
            <a:ext cx="7475537" cy="509587"/>
          </a:xfrm>
          <a:noFill/>
          <a:ln/>
        </p:spPr>
        <p:txBody>
          <a:bodyPr/>
          <a:lstStyle/>
          <a:p>
            <a:r>
              <a:rPr lang="en-US"/>
              <a:t>Example 3</a:t>
            </a:r>
          </a:p>
        </p:txBody>
      </p:sp>
      <p:sp>
        <p:nvSpPr>
          <p:cNvPr id="76" name="Rectangle 3"/>
          <p:cNvSpPr txBox="1">
            <a:spLocks noChangeArrowheads="1"/>
          </p:cNvSpPr>
          <p:nvPr/>
        </p:nvSpPr>
        <p:spPr bwMode="auto">
          <a:xfrm>
            <a:off x="687388" y="1004888"/>
            <a:ext cx="7748587"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Sensitivity Report</a:t>
            </a:r>
            <a:endParaRPr lang="en-US" dirty="0"/>
          </a:p>
        </p:txBody>
      </p:sp>
    </p:spTree>
    <p:extLst>
      <p:ext uri="{BB962C8B-B14F-4D97-AF65-F5344CB8AC3E}">
        <p14:creationId xmlns:p14="http://schemas.microsoft.com/office/powerpoint/2010/main" val="1498809593"/>
      </p:ext>
    </p:extLst>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298700" y="2324100"/>
            <a:ext cx="5067300" cy="17145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35842" name="Rectangle 2"/>
          <p:cNvSpPr>
            <a:spLocks noGrp="1" noChangeArrowheads="1"/>
          </p:cNvSpPr>
          <p:nvPr>
            <p:ph type="title"/>
          </p:nvPr>
        </p:nvSpPr>
        <p:spPr>
          <a:noFill/>
          <a:ln/>
        </p:spPr>
        <p:txBody>
          <a:bodyPr/>
          <a:lstStyle/>
          <a:p>
            <a:r>
              <a:rPr lang="en-US"/>
              <a:t>Example 3</a:t>
            </a:r>
          </a:p>
        </p:txBody>
      </p:sp>
      <p:sp>
        <p:nvSpPr>
          <p:cNvPr id="35843" name="Rectangle 3"/>
          <p:cNvSpPr>
            <a:spLocks noGrp="1" noChangeArrowheads="1"/>
          </p:cNvSpPr>
          <p:nvPr>
            <p:ph type="body" idx="1"/>
          </p:nvPr>
        </p:nvSpPr>
        <p:spPr>
          <a:xfrm>
            <a:off x="687388" y="1004888"/>
            <a:ext cx="7772400" cy="2614612"/>
          </a:xfrm>
          <a:noFill/>
          <a:ln/>
        </p:spPr>
        <p:txBody>
          <a:bodyPr/>
          <a:lstStyle/>
          <a:p>
            <a:r>
              <a:rPr lang="en-US" dirty="0">
                <a:solidFill>
                  <a:srgbClr val="66FFFF"/>
                </a:solidFill>
              </a:rPr>
              <a:t>Optimal Solution</a:t>
            </a:r>
          </a:p>
          <a:p>
            <a:pPr>
              <a:buFont typeface="Monotype Sorts" pitchFamily="2" charset="2"/>
              <a:buNone/>
            </a:pPr>
            <a:endParaRPr lang="en-US" sz="1000" dirty="0"/>
          </a:p>
          <a:p>
            <a:pPr>
              <a:buFont typeface="Monotype Sorts" pitchFamily="2" charset="2"/>
              <a:buNone/>
            </a:pPr>
            <a:r>
              <a:rPr lang="en-US" dirty="0"/>
              <a:t>		According to the output</a:t>
            </a:r>
            <a:r>
              <a:rPr lang="en-US" dirty="0" smtClean="0"/>
              <a:t>:</a:t>
            </a:r>
          </a:p>
          <a:p>
            <a:pPr>
              <a:buFont typeface="Monotype Sorts" pitchFamily="2" charset="2"/>
              <a:buNone/>
            </a:pPr>
            <a:r>
              <a:rPr lang="en-US" dirty="0" smtClean="0"/>
              <a:t> </a:t>
            </a:r>
            <a:endParaRPr lang="en-US" dirty="0"/>
          </a:p>
          <a:p>
            <a:pPr>
              <a:buFont typeface="Monotype Sorts" pitchFamily="2" charset="2"/>
              <a:buNone/>
            </a:pPr>
            <a:r>
              <a:rPr lang="en-US" dirty="0"/>
              <a:t>		 	</a:t>
            </a:r>
            <a:r>
              <a:rPr lang="en-US" i="1" dirty="0"/>
              <a:t>x</a:t>
            </a:r>
            <a:r>
              <a:rPr lang="en-US" baseline="-25000" dirty="0"/>
              <a:t>1</a:t>
            </a:r>
            <a:r>
              <a:rPr lang="en-US" dirty="0"/>
              <a:t>  =  1.5 </a:t>
            </a:r>
          </a:p>
          <a:p>
            <a:pPr>
              <a:buFont typeface="Monotype Sorts" pitchFamily="2" charset="2"/>
              <a:buNone/>
            </a:pPr>
            <a:r>
              <a:rPr lang="en-US" dirty="0"/>
              <a:t>			</a:t>
            </a:r>
            <a:r>
              <a:rPr lang="en-US" i="1" dirty="0"/>
              <a:t>x</a:t>
            </a:r>
            <a:r>
              <a:rPr lang="en-US" baseline="-25000" dirty="0"/>
              <a:t>2</a:t>
            </a:r>
            <a:r>
              <a:rPr lang="en-US" dirty="0"/>
              <a:t>  =  2.0</a:t>
            </a:r>
          </a:p>
          <a:p>
            <a:pPr>
              <a:buFont typeface="Monotype Sorts" pitchFamily="2" charset="2"/>
              <a:buNone/>
            </a:pPr>
            <a:r>
              <a:rPr lang="en-US" dirty="0"/>
              <a:t>			Objective function value  =  27.00</a:t>
            </a:r>
          </a:p>
        </p:txBody>
      </p:sp>
    </p:spTree>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a:t>Example 3</a:t>
            </a:r>
          </a:p>
        </p:txBody>
      </p:sp>
      <p:sp>
        <p:nvSpPr>
          <p:cNvPr id="36867" name="Rectangle 3"/>
          <p:cNvSpPr>
            <a:spLocks noGrp="1" noChangeArrowheads="1"/>
          </p:cNvSpPr>
          <p:nvPr>
            <p:ph type="body" idx="1"/>
          </p:nvPr>
        </p:nvSpPr>
        <p:spPr>
          <a:xfrm>
            <a:off x="687388" y="1004888"/>
            <a:ext cx="7772400" cy="2614612"/>
          </a:xfrm>
          <a:noFill/>
          <a:ln/>
        </p:spPr>
        <p:txBody>
          <a:bodyPr/>
          <a:lstStyle/>
          <a:p>
            <a:r>
              <a:rPr lang="en-US">
                <a:solidFill>
                  <a:srgbClr val="66FFFF"/>
                </a:solidFill>
              </a:rPr>
              <a:t>Range of Optimality</a:t>
            </a:r>
          </a:p>
          <a:p>
            <a:pPr>
              <a:buFont typeface="Monotype Sorts" pitchFamily="2" charset="2"/>
              <a:buNone/>
            </a:pPr>
            <a:r>
              <a:rPr lang="en-US"/>
              <a:t>	Question:</a:t>
            </a:r>
          </a:p>
          <a:p>
            <a:pPr>
              <a:buFont typeface="Monotype Sorts" pitchFamily="2" charset="2"/>
              <a:buNone/>
            </a:pPr>
            <a:r>
              <a:rPr lang="en-US"/>
              <a:t>		Suppose the unit cost of </a:t>
            </a:r>
            <a:r>
              <a:rPr lang="en-US" i="1"/>
              <a:t>x</a:t>
            </a:r>
            <a:r>
              <a:rPr lang="en-US" baseline="-25000"/>
              <a:t>1</a:t>
            </a:r>
            <a:r>
              <a:rPr lang="en-US"/>
              <a:t> is decreased to $4.  Is the current solution still optimal?  What is the value of the objective function when this unit cost is decreased to $4?</a:t>
            </a:r>
          </a:p>
        </p:txBody>
      </p:sp>
    </p:spTree>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a:t>Example 3</a:t>
            </a:r>
          </a:p>
        </p:txBody>
      </p:sp>
      <p:sp>
        <p:nvSpPr>
          <p:cNvPr id="7" name="Rectangle 6"/>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7"/>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9" name="Rectangle 8"/>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10" name="Rectangle 9"/>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11" name="Rectangle 10"/>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2" name="Rectangle 11"/>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3" name="Rectangle 12"/>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4"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5"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6"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7"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8"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9"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20"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21"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a:t>
            </a:r>
            <a:endParaRPr lang="en-US" sz="2000" dirty="0">
              <a:effectLst>
                <a:outerShdw blurRad="38100" dist="38100" dir="2700000" algn="tl">
                  <a:srgbClr val="000000"/>
                </a:outerShdw>
              </a:effectLst>
              <a:latin typeface="Arial Narrow" pitchFamily="34" charset="0"/>
            </a:endParaRPr>
          </a:p>
        </p:txBody>
      </p:sp>
      <p:sp>
        <p:nvSpPr>
          <p:cNvPr id="22"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3"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4"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5"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6"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27"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28"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9"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9.000</a:t>
            </a:r>
            <a:endParaRPr lang="en-US" sz="2000" dirty="0">
              <a:effectLst>
                <a:outerShdw blurRad="38100" dist="38100" dir="2700000" algn="tl">
                  <a:srgbClr val="000000"/>
                </a:outerShdw>
              </a:effectLst>
              <a:latin typeface="Arial Narrow" pitchFamily="34" charset="0"/>
            </a:endParaRPr>
          </a:p>
        </p:txBody>
      </p:sp>
      <p:sp>
        <p:nvSpPr>
          <p:cNvPr id="30" name="Rectangle 32"/>
          <p:cNvSpPr>
            <a:spLocks noChangeArrowheads="1"/>
          </p:cNvSpPr>
          <p:nvPr/>
        </p:nvSpPr>
        <p:spPr bwMode="auto">
          <a:xfrm>
            <a:off x="6623050" y="2971800"/>
            <a:ext cx="6732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1E+30</a:t>
            </a:r>
            <a:endParaRPr lang="en-US" sz="2000" dirty="0">
              <a:effectLst>
                <a:outerShdw blurRad="38100" dist="38100" dir="2700000" algn="tl">
                  <a:srgbClr val="000000"/>
                </a:outerShdw>
              </a:effectLst>
              <a:latin typeface="Arial Narrow" pitchFamily="34" charset="0"/>
            </a:endParaRPr>
          </a:p>
        </p:txBody>
      </p:sp>
      <p:sp>
        <p:nvSpPr>
          <p:cNvPr id="31"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32"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3"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4"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5"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6"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7"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8"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9"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40"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41"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42"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3"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4"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45"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5.500</a:t>
            </a:r>
            <a:endParaRPr lang="en-US" sz="2000" dirty="0">
              <a:effectLst>
                <a:outerShdw blurRad="38100" dist="38100" dir="2700000" algn="tl">
                  <a:srgbClr val="000000"/>
                </a:outerShdw>
              </a:effectLst>
              <a:latin typeface="Arial Narrow" pitchFamily="34" charset="0"/>
            </a:endParaRPr>
          </a:p>
        </p:txBody>
      </p:sp>
      <p:sp>
        <p:nvSpPr>
          <p:cNvPr id="46"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7"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8</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48"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49"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50"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51"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2" name="Rectangle 57"/>
          <p:cNvSpPr>
            <a:spLocks noChangeArrowheads="1"/>
          </p:cNvSpPr>
          <p:nvPr/>
        </p:nvSpPr>
        <p:spPr bwMode="auto">
          <a:xfrm>
            <a:off x="3867150"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-0.600</a:t>
            </a:r>
            <a:endParaRPr lang="en-US" sz="2000" dirty="0">
              <a:effectLst>
                <a:outerShdw blurRad="38100" dist="38100" dir="2700000" algn="tl">
                  <a:srgbClr val="000000"/>
                </a:outerShdw>
              </a:effectLst>
              <a:latin typeface="Arial Narrow" pitchFamily="34" charset="0"/>
            </a:endParaRPr>
          </a:p>
        </p:txBody>
      </p:sp>
      <p:sp>
        <p:nvSpPr>
          <p:cNvPr id="53"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4" name="Rectangle 59"/>
          <p:cNvSpPr>
            <a:spLocks noChangeArrowheads="1"/>
          </p:cNvSpPr>
          <p:nvPr/>
        </p:nvSpPr>
        <p:spPr bwMode="auto">
          <a:xfrm>
            <a:off x="66357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25.000</a:t>
            </a:r>
            <a:endParaRPr lang="en-US" sz="2000" dirty="0">
              <a:effectLst>
                <a:outerShdw blurRad="38100" dist="38100" dir="2700000" algn="tl">
                  <a:srgbClr val="000000"/>
                </a:outerShdw>
              </a:effectLst>
              <a:latin typeface="Arial Narrow" pitchFamily="34" charset="0"/>
            </a:endParaRPr>
          </a:p>
        </p:txBody>
      </p:sp>
      <p:sp>
        <p:nvSpPr>
          <p:cNvPr id="55" name="Rectangle 60"/>
          <p:cNvSpPr>
            <a:spLocks noChangeArrowheads="1"/>
          </p:cNvSpPr>
          <p:nvPr/>
        </p:nvSpPr>
        <p:spPr bwMode="auto">
          <a:xfrm>
            <a:off x="79644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56"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57"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2</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58" name="Rectangle 64"/>
          <p:cNvSpPr>
            <a:spLocks noChangeArrowheads="1"/>
          </p:cNvSpPr>
          <p:nvPr/>
        </p:nvSpPr>
        <p:spPr bwMode="auto">
          <a:xfrm>
            <a:off x="3867150" y="50688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59"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0"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1"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2"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63"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4"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5"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6"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7"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8"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69"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70"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71"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72"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73"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74"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75"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76"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77" name="Rectangle 150"/>
          <p:cNvSpPr>
            <a:spLocks noChangeArrowheads="1"/>
          </p:cNvSpPr>
          <p:nvPr/>
        </p:nvSpPr>
        <p:spPr bwMode="auto">
          <a:xfrm>
            <a:off x="1716088" y="2620963"/>
            <a:ext cx="7134225" cy="350837"/>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Rectangle 3"/>
          <p:cNvSpPr txBox="1">
            <a:spLocks noChangeArrowheads="1"/>
          </p:cNvSpPr>
          <p:nvPr/>
        </p:nvSpPr>
        <p:spPr bwMode="auto">
          <a:xfrm>
            <a:off x="687388" y="1004888"/>
            <a:ext cx="7748587"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Sensitivity Report</a:t>
            </a:r>
            <a:endParaRPr lang="en-US" dirty="0"/>
          </a:p>
        </p:txBody>
      </p:sp>
    </p:spTree>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Example 3</a:t>
            </a:r>
          </a:p>
        </p:txBody>
      </p:sp>
      <p:sp>
        <p:nvSpPr>
          <p:cNvPr id="99331" name="Rectangle 3"/>
          <p:cNvSpPr>
            <a:spLocks noGrp="1" noChangeArrowheads="1"/>
          </p:cNvSpPr>
          <p:nvPr>
            <p:ph type="body" idx="1"/>
          </p:nvPr>
        </p:nvSpPr>
        <p:spPr>
          <a:xfrm>
            <a:off x="687388" y="1004888"/>
            <a:ext cx="7772400" cy="3571875"/>
          </a:xfrm>
        </p:spPr>
        <p:txBody>
          <a:bodyPr/>
          <a:lstStyle/>
          <a:p>
            <a:r>
              <a:rPr lang="en-US" dirty="0">
                <a:solidFill>
                  <a:srgbClr val="66FFFF"/>
                </a:solidFill>
              </a:rPr>
              <a:t>Range of Optimality</a:t>
            </a:r>
          </a:p>
          <a:p>
            <a:pPr>
              <a:buFont typeface="Monotype Sorts" pitchFamily="2" charset="2"/>
              <a:buNone/>
            </a:pPr>
            <a:r>
              <a:rPr lang="en-US" dirty="0"/>
              <a:t>	Answer:</a:t>
            </a:r>
          </a:p>
          <a:p>
            <a:pPr>
              <a:lnSpc>
                <a:spcPct val="110000"/>
              </a:lnSpc>
              <a:buFont typeface="Monotype Sorts" pitchFamily="2" charset="2"/>
              <a:buNone/>
            </a:pPr>
            <a:r>
              <a:rPr lang="en-US" dirty="0"/>
              <a:t>		The output states that the solution remains optimal as long as the objective function coefficient of </a:t>
            </a:r>
            <a:r>
              <a:rPr lang="en-US" i="1" dirty="0"/>
              <a:t>x</a:t>
            </a:r>
            <a:r>
              <a:rPr lang="en-US" baseline="-25000" dirty="0"/>
              <a:t>1</a:t>
            </a:r>
            <a:r>
              <a:rPr lang="en-US" dirty="0"/>
              <a:t> is between 0 and 12.  Because 4 is within this range, the </a:t>
            </a:r>
            <a:r>
              <a:rPr lang="en-US" u="sng" dirty="0"/>
              <a:t>optimal solution will not change</a:t>
            </a:r>
            <a:r>
              <a:rPr lang="en-US" dirty="0"/>
              <a:t>.  However, the </a:t>
            </a:r>
            <a:r>
              <a:rPr lang="en-US" u="sng" dirty="0"/>
              <a:t>optimal total cost will </a:t>
            </a:r>
            <a:r>
              <a:rPr lang="en-US" u="sng" dirty="0" smtClean="0"/>
              <a:t>change</a:t>
            </a:r>
            <a:r>
              <a:rPr lang="en-US" dirty="0" smtClean="0"/>
              <a:t>:  </a:t>
            </a:r>
            <a:r>
              <a:rPr lang="en-US" dirty="0"/>
              <a:t>6</a:t>
            </a:r>
            <a:r>
              <a:rPr lang="en-US" i="1" dirty="0"/>
              <a:t>x</a:t>
            </a:r>
            <a:r>
              <a:rPr lang="en-US" baseline="-25000" dirty="0"/>
              <a:t>1</a:t>
            </a:r>
            <a:r>
              <a:rPr lang="en-US" dirty="0"/>
              <a:t> + 9</a:t>
            </a:r>
            <a:r>
              <a:rPr lang="en-US" i="1" dirty="0"/>
              <a:t>x</a:t>
            </a:r>
            <a:r>
              <a:rPr lang="en-US" baseline="-25000" dirty="0"/>
              <a:t>2</a:t>
            </a:r>
            <a:r>
              <a:rPr lang="en-US" dirty="0"/>
              <a:t> = 4(1.5) + 9(2.0) = $24.00.</a:t>
            </a: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ChangeArrowheads="1"/>
          </p:cNvSpPr>
          <p:nvPr/>
        </p:nvSpPr>
        <p:spPr bwMode="auto">
          <a:xfrm>
            <a:off x="2746375" y="1730375"/>
            <a:ext cx="3676650" cy="2951163"/>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114690" name="Rectangle 2"/>
          <p:cNvSpPr>
            <a:spLocks noGrp="1" noChangeArrowheads="1"/>
          </p:cNvSpPr>
          <p:nvPr>
            <p:ph type="title"/>
          </p:nvPr>
        </p:nvSpPr>
        <p:spPr/>
        <p:txBody>
          <a:bodyPr/>
          <a:lstStyle/>
          <a:p>
            <a:r>
              <a:rPr lang="en-US"/>
              <a:t>Example 1</a:t>
            </a:r>
          </a:p>
        </p:txBody>
      </p:sp>
      <p:sp>
        <p:nvSpPr>
          <p:cNvPr id="114691" name="Rectangle 3"/>
          <p:cNvSpPr>
            <a:spLocks noGrp="1" noChangeArrowheads="1"/>
          </p:cNvSpPr>
          <p:nvPr>
            <p:ph type="body" idx="1"/>
          </p:nvPr>
        </p:nvSpPr>
        <p:spPr>
          <a:xfrm>
            <a:off x="687388" y="1004888"/>
            <a:ext cx="3025775" cy="595312"/>
          </a:xfrm>
        </p:spPr>
        <p:txBody>
          <a:bodyPr/>
          <a:lstStyle/>
          <a:p>
            <a:r>
              <a:rPr lang="en-US">
                <a:solidFill>
                  <a:srgbClr val="66FFFF"/>
                </a:solidFill>
              </a:rPr>
              <a:t>LP Formulation</a:t>
            </a:r>
            <a:endParaRPr lang="en-US"/>
          </a:p>
        </p:txBody>
      </p:sp>
      <p:sp>
        <p:nvSpPr>
          <p:cNvPr id="114693" name="Rectangle 5"/>
          <p:cNvSpPr>
            <a:spLocks noChangeArrowheads="1"/>
          </p:cNvSpPr>
          <p:nvPr/>
        </p:nvSpPr>
        <p:spPr bwMode="auto">
          <a:xfrm>
            <a:off x="3054350" y="1885950"/>
            <a:ext cx="3316288" cy="272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Max     5</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+ 7</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endParaRPr lang="en-US" sz="24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10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s.t.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&lt;</a:t>
            </a:r>
            <a:r>
              <a:rPr lang="en-US" sz="2400">
                <a:effectLst>
                  <a:outerShdw blurRad="38100" dist="38100" dir="2700000" algn="tl">
                    <a:srgbClr val="000000"/>
                  </a:outerShdw>
                </a:effectLst>
              </a:rPr>
              <a:t>   6</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2</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+ 3</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&lt;</a:t>
            </a:r>
            <a:r>
              <a:rPr lang="en-US" sz="2400">
                <a:effectLst>
                  <a:outerShdw blurRad="38100" dist="38100" dir="2700000" algn="tl">
                    <a:srgbClr val="000000"/>
                  </a:outerShdw>
                </a:effectLst>
              </a:rPr>
              <a:t>  19</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&lt;</a:t>
            </a:r>
            <a:r>
              <a:rPr lang="en-US" sz="2400">
                <a:effectLst>
                  <a:outerShdw blurRad="38100" dist="38100" dir="2700000" algn="tl">
                    <a:srgbClr val="000000"/>
                  </a:outerShdw>
                </a:effectLst>
              </a:rPr>
              <a:t>   8</a:t>
            </a:r>
          </a:p>
          <a:p>
            <a:pPr marL="342900" indent="-342900" algn="l">
              <a:spcBef>
                <a:spcPct val="20000"/>
              </a:spcBef>
              <a:buClr>
                <a:srgbClr val="66FFFF"/>
              </a:buClr>
              <a:buSzPct val="75000"/>
              <a:buFont typeface="Monotype Sorts" pitchFamily="2" charset="2"/>
              <a:buNone/>
            </a:pPr>
            <a:endParaRPr lang="en-US" sz="10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&gt;</a:t>
            </a:r>
            <a:r>
              <a:rPr lang="en-US" sz="2400">
                <a:effectLst>
                  <a:outerShdw blurRad="38100" dist="38100" dir="2700000" algn="tl">
                    <a:srgbClr val="000000"/>
                  </a:outerShdw>
                </a:effectLst>
              </a:rPr>
              <a:t>  0</a:t>
            </a:r>
          </a:p>
        </p:txBody>
      </p:sp>
    </p:spTree>
  </p:cSld>
  <p:clrMapOvr>
    <a:masterClrMapping/>
  </p:clrMapOvr>
  <p:transition>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a:lstStyle/>
          <a:p>
            <a:r>
              <a:rPr lang="en-US"/>
              <a:t>Example 3</a:t>
            </a:r>
          </a:p>
        </p:txBody>
      </p:sp>
      <p:sp>
        <p:nvSpPr>
          <p:cNvPr id="37891" name="Rectangle 3"/>
          <p:cNvSpPr>
            <a:spLocks noGrp="1" noChangeArrowheads="1"/>
          </p:cNvSpPr>
          <p:nvPr>
            <p:ph type="body" idx="1"/>
          </p:nvPr>
        </p:nvSpPr>
        <p:spPr>
          <a:xfrm>
            <a:off x="679450" y="1008063"/>
            <a:ext cx="8101013" cy="1928812"/>
          </a:xfrm>
          <a:noFill/>
          <a:ln/>
        </p:spPr>
        <p:txBody>
          <a:bodyPr/>
          <a:lstStyle/>
          <a:p>
            <a:r>
              <a:rPr lang="en-US">
                <a:solidFill>
                  <a:srgbClr val="66FFFF"/>
                </a:solidFill>
              </a:rPr>
              <a:t>Range of Optimality</a:t>
            </a:r>
          </a:p>
          <a:p>
            <a:pPr>
              <a:buFont typeface="Monotype Sorts" pitchFamily="2" charset="2"/>
              <a:buNone/>
            </a:pPr>
            <a:r>
              <a:rPr lang="en-US"/>
              <a:t>	Question:</a:t>
            </a:r>
          </a:p>
          <a:p>
            <a:pPr>
              <a:buFont typeface="Monotype Sorts" pitchFamily="2" charset="2"/>
              <a:buNone/>
            </a:pPr>
            <a:r>
              <a:rPr lang="en-US"/>
              <a:t>		How much can the unit cost of </a:t>
            </a:r>
            <a:r>
              <a:rPr lang="en-US" i="1"/>
              <a:t>x</a:t>
            </a:r>
            <a:r>
              <a:rPr lang="en-US" baseline="-25000"/>
              <a:t>2</a:t>
            </a:r>
            <a:r>
              <a:rPr lang="en-US"/>
              <a:t> be decreased without concern for the optimal solution changing?</a:t>
            </a:r>
          </a:p>
        </p:txBody>
      </p:sp>
    </p:spTree>
  </p:cSld>
  <p:clrMapOvr>
    <a:masterClrMapping/>
  </p:clrMapOvr>
  <p:transition>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52388"/>
            <a:ext cx="7772400" cy="814387"/>
          </a:xfrm>
        </p:spPr>
        <p:txBody>
          <a:bodyPr/>
          <a:lstStyle/>
          <a:p>
            <a:r>
              <a:rPr lang="en-US"/>
              <a:t>Example 3</a:t>
            </a:r>
          </a:p>
        </p:txBody>
      </p:sp>
      <p:sp>
        <p:nvSpPr>
          <p:cNvPr id="5" name="Rectangle 4"/>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5"/>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7" name="Rectangle 6"/>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8" name="Rectangle 7"/>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9" name="Rectangle 8"/>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0" name="Rectangle 9"/>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1" name="Rectangle 10"/>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2"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3"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4"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5"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6"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7"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8"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19"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a:t>
            </a:r>
            <a:endParaRPr lang="en-US" sz="2000" dirty="0">
              <a:effectLst>
                <a:outerShdw blurRad="38100" dist="38100" dir="2700000" algn="tl">
                  <a:srgbClr val="000000"/>
                </a:outerShdw>
              </a:effectLst>
              <a:latin typeface="Arial Narrow" pitchFamily="34" charset="0"/>
            </a:endParaRPr>
          </a:p>
        </p:txBody>
      </p:sp>
      <p:sp>
        <p:nvSpPr>
          <p:cNvPr id="20"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1"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2"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3"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4"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25"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26"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7"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9.000</a:t>
            </a:r>
            <a:endParaRPr lang="en-US" sz="2000" dirty="0">
              <a:effectLst>
                <a:outerShdw blurRad="38100" dist="38100" dir="2700000" algn="tl">
                  <a:srgbClr val="000000"/>
                </a:outerShdw>
              </a:effectLst>
              <a:latin typeface="Arial Narrow" pitchFamily="34" charset="0"/>
            </a:endParaRPr>
          </a:p>
        </p:txBody>
      </p:sp>
      <p:sp>
        <p:nvSpPr>
          <p:cNvPr id="28" name="Rectangle 32"/>
          <p:cNvSpPr>
            <a:spLocks noChangeArrowheads="1"/>
          </p:cNvSpPr>
          <p:nvPr/>
        </p:nvSpPr>
        <p:spPr bwMode="auto">
          <a:xfrm>
            <a:off x="6623050" y="2971800"/>
            <a:ext cx="6732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1E+30</a:t>
            </a:r>
            <a:endParaRPr lang="en-US" sz="2000" dirty="0">
              <a:effectLst>
                <a:outerShdw blurRad="38100" dist="38100" dir="2700000" algn="tl">
                  <a:srgbClr val="000000"/>
                </a:outerShdw>
              </a:effectLst>
              <a:latin typeface="Arial Narrow" pitchFamily="34" charset="0"/>
            </a:endParaRPr>
          </a:p>
        </p:txBody>
      </p:sp>
      <p:sp>
        <p:nvSpPr>
          <p:cNvPr id="29"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30"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1"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2"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3"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4"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5"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6"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7"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38"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39"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40"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1"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2"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43"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5.500</a:t>
            </a:r>
            <a:endParaRPr lang="en-US" sz="2000" dirty="0">
              <a:effectLst>
                <a:outerShdw blurRad="38100" dist="38100" dir="2700000" algn="tl">
                  <a:srgbClr val="000000"/>
                </a:outerShdw>
              </a:effectLst>
              <a:latin typeface="Arial Narrow" pitchFamily="34" charset="0"/>
            </a:endParaRPr>
          </a:p>
        </p:txBody>
      </p:sp>
      <p:sp>
        <p:nvSpPr>
          <p:cNvPr id="44"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5"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8</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46"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47"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8"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49"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0" name="Rectangle 57"/>
          <p:cNvSpPr>
            <a:spLocks noChangeArrowheads="1"/>
          </p:cNvSpPr>
          <p:nvPr/>
        </p:nvSpPr>
        <p:spPr bwMode="auto">
          <a:xfrm>
            <a:off x="3867150"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-0.600</a:t>
            </a:r>
            <a:endParaRPr lang="en-US" sz="2000" dirty="0">
              <a:effectLst>
                <a:outerShdw blurRad="38100" dist="38100" dir="2700000" algn="tl">
                  <a:srgbClr val="000000"/>
                </a:outerShdw>
              </a:effectLst>
              <a:latin typeface="Arial Narrow" pitchFamily="34" charset="0"/>
            </a:endParaRPr>
          </a:p>
        </p:txBody>
      </p:sp>
      <p:sp>
        <p:nvSpPr>
          <p:cNvPr id="51"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2" name="Rectangle 59"/>
          <p:cNvSpPr>
            <a:spLocks noChangeArrowheads="1"/>
          </p:cNvSpPr>
          <p:nvPr/>
        </p:nvSpPr>
        <p:spPr bwMode="auto">
          <a:xfrm>
            <a:off x="66357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25.000</a:t>
            </a:r>
            <a:endParaRPr lang="en-US" sz="2000" dirty="0">
              <a:effectLst>
                <a:outerShdw blurRad="38100" dist="38100" dir="2700000" algn="tl">
                  <a:srgbClr val="000000"/>
                </a:outerShdw>
              </a:effectLst>
              <a:latin typeface="Arial Narrow" pitchFamily="34" charset="0"/>
            </a:endParaRPr>
          </a:p>
        </p:txBody>
      </p:sp>
      <p:sp>
        <p:nvSpPr>
          <p:cNvPr id="53" name="Rectangle 60"/>
          <p:cNvSpPr>
            <a:spLocks noChangeArrowheads="1"/>
          </p:cNvSpPr>
          <p:nvPr/>
        </p:nvSpPr>
        <p:spPr bwMode="auto">
          <a:xfrm>
            <a:off x="79644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54"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55"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2</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56" name="Rectangle 64"/>
          <p:cNvSpPr>
            <a:spLocks noChangeArrowheads="1"/>
          </p:cNvSpPr>
          <p:nvPr/>
        </p:nvSpPr>
        <p:spPr bwMode="auto">
          <a:xfrm>
            <a:off x="3867150" y="50688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57"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58"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59"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0"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61"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2"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3"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4"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5"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6"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67"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68"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69"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70"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71"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72"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73"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74"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75" name="Rectangle 150"/>
          <p:cNvSpPr>
            <a:spLocks noChangeArrowheads="1"/>
          </p:cNvSpPr>
          <p:nvPr/>
        </p:nvSpPr>
        <p:spPr bwMode="auto">
          <a:xfrm>
            <a:off x="1716088" y="2925763"/>
            <a:ext cx="7134225" cy="350837"/>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Rectangle 3"/>
          <p:cNvSpPr txBox="1">
            <a:spLocks noChangeArrowheads="1"/>
          </p:cNvSpPr>
          <p:nvPr/>
        </p:nvSpPr>
        <p:spPr bwMode="auto">
          <a:xfrm>
            <a:off x="687388" y="1004888"/>
            <a:ext cx="7748587"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Sensitivity Report</a:t>
            </a:r>
            <a:endParaRPr lang="en-US" dirty="0"/>
          </a:p>
        </p:txBody>
      </p:sp>
    </p:spTree>
    <p:extLst>
      <p:ext uri="{BB962C8B-B14F-4D97-AF65-F5344CB8AC3E}">
        <p14:creationId xmlns:p14="http://schemas.microsoft.com/office/powerpoint/2010/main" val="4072438168"/>
      </p:ext>
    </p:extLst>
  </p:cSld>
  <p:clrMapOvr>
    <a:masterClrMapping/>
  </p:clrMapOvr>
  <p:transition>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Example 3</a:t>
            </a:r>
          </a:p>
        </p:txBody>
      </p:sp>
      <p:sp>
        <p:nvSpPr>
          <p:cNvPr id="100355" name="Rectangle 3"/>
          <p:cNvSpPr>
            <a:spLocks noGrp="1" noChangeArrowheads="1"/>
          </p:cNvSpPr>
          <p:nvPr>
            <p:ph type="body" idx="1"/>
          </p:nvPr>
        </p:nvSpPr>
        <p:spPr>
          <a:xfrm>
            <a:off x="687388" y="1004888"/>
            <a:ext cx="7772400" cy="2338387"/>
          </a:xfrm>
        </p:spPr>
        <p:txBody>
          <a:bodyPr/>
          <a:lstStyle/>
          <a:p>
            <a:r>
              <a:rPr lang="en-US">
                <a:solidFill>
                  <a:srgbClr val="66FFFF"/>
                </a:solidFill>
              </a:rPr>
              <a:t>Range of Optimality</a:t>
            </a:r>
          </a:p>
          <a:p>
            <a:pPr>
              <a:buFont typeface="Monotype Sorts" pitchFamily="2" charset="2"/>
              <a:buNone/>
            </a:pPr>
            <a:r>
              <a:rPr lang="en-US"/>
              <a:t>	Answer:</a:t>
            </a:r>
          </a:p>
          <a:p>
            <a:pPr>
              <a:lnSpc>
                <a:spcPct val="110000"/>
              </a:lnSpc>
              <a:buFont typeface="Monotype Sorts" pitchFamily="2" charset="2"/>
              <a:buNone/>
            </a:pPr>
            <a:r>
              <a:rPr lang="en-US"/>
              <a:t>		The output states that the solution remains optimal as long as the objective function coefficient of </a:t>
            </a:r>
            <a:r>
              <a:rPr lang="en-US" i="1"/>
              <a:t>x</a:t>
            </a:r>
            <a:r>
              <a:rPr lang="en-US" baseline="-25000"/>
              <a:t>2</a:t>
            </a:r>
            <a:r>
              <a:rPr lang="en-US"/>
              <a:t> does not fall below 4.5.</a:t>
            </a:r>
          </a:p>
        </p:txBody>
      </p:sp>
    </p:spTree>
  </p:cSld>
  <p:clrMapOvr>
    <a:masterClrMapping/>
  </p:clrMapOvr>
  <p:transition>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a:lstStyle/>
          <a:p>
            <a:r>
              <a:rPr lang="en-US"/>
              <a:t>Example 3</a:t>
            </a:r>
          </a:p>
        </p:txBody>
      </p:sp>
      <p:sp>
        <p:nvSpPr>
          <p:cNvPr id="38915" name="Rectangle 3"/>
          <p:cNvSpPr>
            <a:spLocks noGrp="1" noChangeArrowheads="1"/>
          </p:cNvSpPr>
          <p:nvPr>
            <p:ph type="body" idx="1"/>
          </p:nvPr>
        </p:nvSpPr>
        <p:spPr>
          <a:xfrm>
            <a:off x="679450" y="1008063"/>
            <a:ext cx="8101013" cy="2378075"/>
          </a:xfrm>
          <a:noFill/>
          <a:ln/>
        </p:spPr>
        <p:txBody>
          <a:bodyPr/>
          <a:lstStyle/>
          <a:p>
            <a:r>
              <a:rPr lang="en-US">
                <a:solidFill>
                  <a:srgbClr val="66FFFF"/>
                </a:solidFill>
              </a:rPr>
              <a:t>Range of Optimality and 100% Rule</a:t>
            </a:r>
          </a:p>
          <a:p>
            <a:pPr>
              <a:buFont typeface="Monotype Sorts" pitchFamily="2" charset="2"/>
              <a:buNone/>
            </a:pPr>
            <a:r>
              <a:rPr lang="en-US" b="1"/>
              <a:t>	</a:t>
            </a:r>
            <a:r>
              <a:rPr lang="en-US"/>
              <a:t>Question:</a:t>
            </a:r>
          </a:p>
          <a:p>
            <a:pPr>
              <a:lnSpc>
                <a:spcPct val="110000"/>
              </a:lnSpc>
              <a:buFont typeface="Monotype Sorts" pitchFamily="2" charset="2"/>
              <a:buNone/>
            </a:pPr>
            <a:r>
              <a:rPr lang="en-US"/>
              <a:t>		If simultaneously the cost of </a:t>
            </a:r>
            <a:r>
              <a:rPr lang="en-US" i="1"/>
              <a:t>x</a:t>
            </a:r>
            <a:r>
              <a:rPr lang="en-US" baseline="-25000"/>
              <a:t>1</a:t>
            </a:r>
            <a:r>
              <a:rPr lang="en-US"/>
              <a:t> was raised to $7.5 and the cost of </a:t>
            </a:r>
            <a:r>
              <a:rPr lang="en-US" i="1"/>
              <a:t>x</a:t>
            </a:r>
            <a:r>
              <a:rPr lang="en-US" baseline="-25000"/>
              <a:t>2</a:t>
            </a:r>
            <a:r>
              <a:rPr lang="en-US"/>
              <a:t> was reduced to $6, would the current solution remain optimal?</a:t>
            </a:r>
          </a:p>
        </p:txBody>
      </p:sp>
    </p:spTree>
  </p:cSld>
  <p:clrMapOvr>
    <a:masterClrMapping/>
  </p:clrMapOvr>
  <p:transition>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52388"/>
            <a:ext cx="7772400" cy="814387"/>
          </a:xfrm>
        </p:spPr>
        <p:txBody>
          <a:bodyPr/>
          <a:lstStyle/>
          <a:p>
            <a:r>
              <a:rPr lang="en-US"/>
              <a:t>Example 3</a:t>
            </a:r>
          </a:p>
        </p:txBody>
      </p:sp>
      <p:sp>
        <p:nvSpPr>
          <p:cNvPr id="5" name="Rectangle 4"/>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5"/>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7" name="Rectangle 6"/>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8" name="Rectangle 7"/>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9" name="Rectangle 8"/>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0" name="Rectangle 9"/>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1" name="Rectangle 10"/>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2"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3"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4"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5"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6"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7"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8"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19"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a:t>
            </a:r>
            <a:endParaRPr lang="en-US" sz="2000" dirty="0">
              <a:effectLst>
                <a:outerShdw blurRad="38100" dist="38100" dir="2700000" algn="tl">
                  <a:srgbClr val="000000"/>
                </a:outerShdw>
              </a:effectLst>
              <a:latin typeface="Arial Narrow" pitchFamily="34" charset="0"/>
            </a:endParaRPr>
          </a:p>
        </p:txBody>
      </p:sp>
      <p:sp>
        <p:nvSpPr>
          <p:cNvPr id="20"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1"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2"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3"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4"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25"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26"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7"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9.000</a:t>
            </a:r>
            <a:endParaRPr lang="en-US" sz="2000" dirty="0">
              <a:effectLst>
                <a:outerShdw blurRad="38100" dist="38100" dir="2700000" algn="tl">
                  <a:srgbClr val="000000"/>
                </a:outerShdw>
              </a:effectLst>
              <a:latin typeface="Arial Narrow" pitchFamily="34" charset="0"/>
            </a:endParaRPr>
          </a:p>
        </p:txBody>
      </p:sp>
      <p:sp>
        <p:nvSpPr>
          <p:cNvPr id="28" name="Rectangle 32"/>
          <p:cNvSpPr>
            <a:spLocks noChangeArrowheads="1"/>
          </p:cNvSpPr>
          <p:nvPr/>
        </p:nvSpPr>
        <p:spPr bwMode="auto">
          <a:xfrm>
            <a:off x="6623050" y="2971800"/>
            <a:ext cx="6732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1E+30</a:t>
            </a:r>
            <a:endParaRPr lang="en-US" sz="2000" dirty="0">
              <a:effectLst>
                <a:outerShdw blurRad="38100" dist="38100" dir="2700000" algn="tl">
                  <a:srgbClr val="000000"/>
                </a:outerShdw>
              </a:effectLst>
              <a:latin typeface="Arial Narrow" pitchFamily="34" charset="0"/>
            </a:endParaRPr>
          </a:p>
        </p:txBody>
      </p:sp>
      <p:sp>
        <p:nvSpPr>
          <p:cNvPr id="29"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30"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1"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2"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3"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4"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5"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6"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7"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38"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39"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40"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1"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2"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43"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5.500</a:t>
            </a:r>
            <a:endParaRPr lang="en-US" sz="2000" dirty="0">
              <a:effectLst>
                <a:outerShdw blurRad="38100" dist="38100" dir="2700000" algn="tl">
                  <a:srgbClr val="000000"/>
                </a:outerShdw>
              </a:effectLst>
              <a:latin typeface="Arial Narrow" pitchFamily="34" charset="0"/>
            </a:endParaRPr>
          </a:p>
        </p:txBody>
      </p:sp>
      <p:sp>
        <p:nvSpPr>
          <p:cNvPr id="44"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5"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8</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46"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47"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8"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49"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0" name="Rectangle 57"/>
          <p:cNvSpPr>
            <a:spLocks noChangeArrowheads="1"/>
          </p:cNvSpPr>
          <p:nvPr/>
        </p:nvSpPr>
        <p:spPr bwMode="auto">
          <a:xfrm>
            <a:off x="3867150"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-0.600</a:t>
            </a:r>
            <a:endParaRPr lang="en-US" sz="2000" dirty="0">
              <a:effectLst>
                <a:outerShdw blurRad="38100" dist="38100" dir="2700000" algn="tl">
                  <a:srgbClr val="000000"/>
                </a:outerShdw>
              </a:effectLst>
              <a:latin typeface="Arial Narrow" pitchFamily="34" charset="0"/>
            </a:endParaRPr>
          </a:p>
        </p:txBody>
      </p:sp>
      <p:sp>
        <p:nvSpPr>
          <p:cNvPr id="51"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2" name="Rectangle 59"/>
          <p:cNvSpPr>
            <a:spLocks noChangeArrowheads="1"/>
          </p:cNvSpPr>
          <p:nvPr/>
        </p:nvSpPr>
        <p:spPr bwMode="auto">
          <a:xfrm>
            <a:off x="66357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25.000</a:t>
            </a:r>
            <a:endParaRPr lang="en-US" sz="2000" dirty="0">
              <a:effectLst>
                <a:outerShdw blurRad="38100" dist="38100" dir="2700000" algn="tl">
                  <a:srgbClr val="000000"/>
                </a:outerShdw>
              </a:effectLst>
              <a:latin typeface="Arial Narrow" pitchFamily="34" charset="0"/>
            </a:endParaRPr>
          </a:p>
        </p:txBody>
      </p:sp>
      <p:sp>
        <p:nvSpPr>
          <p:cNvPr id="53" name="Rectangle 60"/>
          <p:cNvSpPr>
            <a:spLocks noChangeArrowheads="1"/>
          </p:cNvSpPr>
          <p:nvPr/>
        </p:nvSpPr>
        <p:spPr bwMode="auto">
          <a:xfrm>
            <a:off x="79644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54"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55"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2</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56" name="Rectangle 64"/>
          <p:cNvSpPr>
            <a:spLocks noChangeArrowheads="1"/>
          </p:cNvSpPr>
          <p:nvPr/>
        </p:nvSpPr>
        <p:spPr bwMode="auto">
          <a:xfrm>
            <a:off x="3867150" y="50688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57"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58"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59"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0"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61"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2"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3"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4"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5"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6"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67"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68"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69"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70"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71"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72"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73"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74"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75" name="Rectangle 150"/>
          <p:cNvSpPr>
            <a:spLocks noChangeArrowheads="1"/>
          </p:cNvSpPr>
          <p:nvPr/>
        </p:nvSpPr>
        <p:spPr bwMode="auto">
          <a:xfrm>
            <a:off x="1716088" y="2620963"/>
            <a:ext cx="7134225" cy="66675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Rectangle 3"/>
          <p:cNvSpPr txBox="1">
            <a:spLocks noChangeArrowheads="1"/>
          </p:cNvSpPr>
          <p:nvPr/>
        </p:nvSpPr>
        <p:spPr bwMode="auto">
          <a:xfrm>
            <a:off x="687388" y="1004888"/>
            <a:ext cx="7748587"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Sensitivity Report</a:t>
            </a:r>
            <a:endParaRPr lang="en-US" dirty="0"/>
          </a:p>
        </p:txBody>
      </p:sp>
    </p:spTree>
    <p:extLst>
      <p:ext uri="{BB962C8B-B14F-4D97-AF65-F5344CB8AC3E}">
        <p14:creationId xmlns:p14="http://schemas.microsoft.com/office/powerpoint/2010/main" val="1495062679"/>
      </p:ext>
    </p:extLst>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t>Example 3</a:t>
            </a:r>
          </a:p>
        </p:txBody>
      </p:sp>
      <p:sp>
        <p:nvSpPr>
          <p:cNvPr id="160771" name="Rectangle 3"/>
          <p:cNvSpPr>
            <a:spLocks noGrp="1" noChangeArrowheads="1"/>
          </p:cNvSpPr>
          <p:nvPr>
            <p:ph type="body" idx="1"/>
          </p:nvPr>
        </p:nvSpPr>
        <p:spPr>
          <a:xfrm>
            <a:off x="687388" y="1004888"/>
            <a:ext cx="7772400" cy="4370387"/>
          </a:xfrm>
        </p:spPr>
        <p:txBody>
          <a:bodyPr/>
          <a:lstStyle/>
          <a:p>
            <a:r>
              <a:rPr lang="en-US" dirty="0">
                <a:solidFill>
                  <a:srgbClr val="66FFFF"/>
                </a:solidFill>
              </a:rPr>
              <a:t>Range of Optimality and 100% Rule</a:t>
            </a:r>
          </a:p>
          <a:p>
            <a:pPr>
              <a:buFont typeface="Monotype Sorts" pitchFamily="2" charset="2"/>
              <a:buNone/>
            </a:pPr>
            <a:r>
              <a:rPr lang="en-US" b="1" dirty="0"/>
              <a:t>	</a:t>
            </a:r>
            <a:r>
              <a:rPr lang="en-US" dirty="0"/>
              <a:t>Answer:</a:t>
            </a:r>
          </a:p>
          <a:p>
            <a:pPr>
              <a:lnSpc>
                <a:spcPct val="110000"/>
              </a:lnSpc>
              <a:buFont typeface="Monotype Sorts" pitchFamily="2" charset="2"/>
              <a:buNone/>
            </a:pPr>
            <a:r>
              <a:rPr lang="en-US" dirty="0"/>
              <a:t>		If </a:t>
            </a:r>
            <a:r>
              <a:rPr lang="en-US" i="1" dirty="0"/>
              <a:t>c</a:t>
            </a:r>
            <a:r>
              <a:rPr lang="en-US" baseline="-25000" dirty="0"/>
              <a:t>1</a:t>
            </a:r>
            <a:r>
              <a:rPr lang="en-US" dirty="0"/>
              <a:t> = 7.5, the amount </a:t>
            </a:r>
            <a:r>
              <a:rPr lang="en-US" i="1" dirty="0"/>
              <a:t>c</a:t>
            </a:r>
            <a:r>
              <a:rPr lang="en-US" baseline="-25000" dirty="0"/>
              <a:t>1</a:t>
            </a:r>
            <a:r>
              <a:rPr lang="en-US" dirty="0"/>
              <a:t> changed is 7.5 - 6 = 1.5.  The maximum allowable increase is 12 - 6 = 6, so this is a 1.5/6 = 25% change.  If </a:t>
            </a:r>
            <a:r>
              <a:rPr lang="en-US" i="1" dirty="0"/>
              <a:t>c</a:t>
            </a:r>
            <a:r>
              <a:rPr lang="en-US" baseline="-25000" dirty="0"/>
              <a:t>2</a:t>
            </a:r>
            <a:r>
              <a:rPr lang="en-US" dirty="0"/>
              <a:t> = 6, the amount that </a:t>
            </a:r>
            <a:r>
              <a:rPr lang="en-US" i="1" dirty="0"/>
              <a:t>c</a:t>
            </a:r>
            <a:r>
              <a:rPr lang="en-US" baseline="-25000" dirty="0"/>
              <a:t>2</a:t>
            </a:r>
            <a:r>
              <a:rPr lang="en-US" dirty="0"/>
              <a:t> changed is 9 - 6 = 3.  The maximum allowable decrease is 9 - 4.5 = 4.5, so this is a 3/4.5 = 66.7% change.  The sum of the change percentages is 25% + 66.7% = 91.7%.  Because this does not exceed 100%, the </a:t>
            </a:r>
            <a:r>
              <a:rPr lang="en-US" u="sng" dirty="0"/>
              <a:t>optimal solution would not change</a:t>
            </a:r>
            <a:r>
              <a:rPr lang="en-US" dirty="0"/>
              <a:t>.</a:t>
            </a:r>
          </a:p>
        </p:txBody>
      </p:sp>
    </p:spTree>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a:lstStyle/>
          <a:p>
            <a:r>
              <a:rPr lang="en-US"/>
              <a:t>Example 3</a:t>
            </a:r>
          </a:p>
        </p:txBody>
      </p:sp>
      <p:sp>
        <p:nvSpPr>
          <p:cNvPr id="39939" name="Rectangle 3"/>
          <p:cNvSpPr>
            <a:spLocks noGrp="1" noChangeArrowheads="1"/>
          </p:cNvSpPr>
          <p:nvPr>
            <p:ph type="body" idx="1"/>
          </p:nvPr>
        </p:nvSpPr>
        <p:spPr>
          <a:xfrm>
            <a:off x="687388" y="1004888"/>
            <a:ext cx="7772400" cy="2033587"/>
          </a:xfrm>
          <a:noFill/>
          <a:ln/>
        </p:spPr>
        <p:txBody>
          <a:bodyPr/>
          <a:lstStyle/>
          <a:p>
            <a:r>
              <a:rPr lang="en-US">
                <a:solidFill>
                  <a:srgbClr val="66FFFF"/>
                </a:solidFill>
              </a:rPr>
              <a:t>Range of Feasibility</a:t>
            </a:r>
          </a:p>
          <a:p>
            <a:pPr>
              <a:buFont typeface="Monotype Sorts" pitchFamily="2" charset="2"/>
              <a:buNone/>
            </a:pPr>
            <a:r>
              <a:rPr lang="en-US"/>
              <a:t>	Question:</a:t>
            </a:r>
          </a:p>
          <a:p>
            <a:pPr>
              <a:lnSpc>
                <a:spcPct val="110000"/>
              </a:lnSpc>
              <a:buFont typeface="Monotype Sorts" pitchFamily="2" charset="2"/>
              <a:buNone/>
            </a:pPr>
            <a:r>
              <a:rPr lang="en-US"/>
              <a:t>		If the right-hand side of constraint 3 is increased by 1, what will be the effect on the optimal solution?</a:t>
            </a:r>
          </a:p>
        </p:txBody>
      </p:sp>
    </p:spTree>
  </p:cSld>
  <p:clrMapOvr>
    <a:masterClrMapping/>
  </p:clrMapOvr>
  <p:transition>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685800" y="52388"/>
            <a:ext cx="7772400" cy="814387"/>
          </a:xfrm>
        </p:spPr>
        <p:txBody>
          <a:bodyPr/>
          <a:lstStyle/>
          <a:p>
            <a:r>
              <a:rPr lang="en-US"/>
              <a:t>Example 3</a:t>
            </a:r>
          </a:p>
        </p:txBody>
      </p:sp>
      <p:sp>
        <p:nvSpPr>
          <p:cNvPr id="9" name="Rectangle 8"/>
          <p:cNvSpPr>
            <a:spLocks noChangeArrowheads="1"/>
          </p:cNvSpPr>
          <p:nvPr/>
        </p:nvSpPr>
        <p:spPr bwMode="auto">
          <a:xfrm>
            <a:off x="361950" y="1600200"/>
            <a:ext cx="8534400" cy="40767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11" name="Rectangle 10"/>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12" name="Rectangle 11"/>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13" name="Rectangle 12"/>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14" name="Rectangle 13"/>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5" name="Rectangle 14"/>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6" name="Rectangle 14"/>
          <p:cNvSpPr>
            <a:spLocks noChangeArrowheads="1"/>
          </p:cNvSpPr>
          <p:nvPr/>
        </p:nvSpPr>
        <p:spPr bwMode="auto">
          <a:xfrm>
            <a:off x="18811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7"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8"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9"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20"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21"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22" name="Rectangle 21"/>
          <p:cNvSpPr>
            <a:spLocks noChangeArrowheads="1"/>
          </p:cNvSpPr>
          <p:nvPr/>
        </p:nvSpPr>
        <p:spPr bwMode="auto">
          <a:xfrm>
            <a:off x="19018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23" name="Rectangle 22"/>
          <p:cNvSpPr>
            <a:spLocks noChangeArrowheads="1"/>
          </p:cNvSpPr>
          <p:nvPr/>
        </p:nvSpPr>
        <p:spPr bwMode="auto">
          <a:xfrm>
            <a:off x="2767013"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a:t>
            </a:r>
            <a:endParaRPr lang="en-US" sz="2000" dirty="0">
              <a:effectLst>
                <a:outerShdw blurRad="38100" dist="38100" dir="2700000" algn="tl">
                  <a:srgbClr val="000000"/>
                </a:outerShdw>
              </a:effectLst>
              <a:latin typeface="Arial Narrow" pitchFamily="34" charset="0"/>
            </a:endParaRPr>
          </a:p>
        </p:txBody>
      </p:sp>
      <p:sp>
        <p:nvSpPr>
          <p:cNvPr id="24"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5" name="Rectangle 24"/>
          <p:cNvSpPr>
            <a:spLocks noChangeArrowheads="1"/>
          </p:cNvSpPr>
          <p:nvPr/>
        </p:nvSpPr>
        <p:spPr bwMode="auto">
          <a:xfrm>
            <a:off x="54768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6" name="Rectangle 25"/>
          <p:cNvSpPr>
            <a:spLocks noChangeArrowheads="1"/>
          </p:cNvSpPr>
          <p:nvPr/>
        </p:nvSpPr>
        <p:spPr bwMode="auto">
          <a:xfrm>
            <a:off x="6732588"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7" name="Rectangle 26"/>
          <p:cNvSpPr>
            <a:spLocks noChangeArrowheads="1"/>
          </p:cNvSpPr>
          <p:nvPr/>
        </p:nvSpPr>
        <p:spPr bwMode="auto">
          <a:xfrm>
            <a:off x="8080375"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6.000</a:t>
            </a:r>
            <a:endParaRPr lang="en-US" sz="2000" dirty="0">
              <a:effectLst>
                <a:outerShdw blurRad="38100" dist="38100" dir="2700000" algn="tl">
                  <a:srgbClr val="000000"/>
                </a:outerShdw>
              </a:effectLst>
              <a:latin typeface="Arial Narrow" pitchFamily="34" charset="0"/>
            </a:endParaRPr>
          </a:p>
        </p:txBody>
      </p:sp>
      <p:sp>
        <p:nvSpPr>
          <p:cNvPr id="28" name="Rectangle 28"/>
          <p:cNvSpPr>
            <a:spLocks noChangeArrowheads="1"/>
          </p:cNvSpPr>
          <p:nvPr/>
        </p:nvSpPr>
        <p:spPr bwMode="auto">
          <a:xfrm>
            <a:off x="19018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29" name="Rectangle 29"/>
          <p:cNvSpPr>
            <a:spLocks noChangeArrowheads="1"/>
          </p:cNvSpPr>
          <p:nvPr/>
        </p:nvSpPr>
        <p:spPr bwMode="auto">
          <a:xfrm>
            <a:off x="2767013"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30"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31" name="Rectangle 31"/>
          <p:cNvSpPr>
            <a:spLocks noChangeArrowheads="1"/>
          </p:cNvSpPr>
          <p:nvPr/>
        </p:nvSpPr>
        <p:spPr bwMode="auto">
          <a:xfrm>
            <a:off x="5476875"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9.000</a:t>
            </a:r>
            <a:endParaRPr lang="en-US" sz="2000" dirty="0">
              <a:effectLst>
                <a:outerShdw blurRad="38100" dist="38100" dir="2700000" algn="tl">
                  <a:srgbClr val="000000"/>
                </a:outerShdw>
              </a:effectLst>
              <a:latin typeface="Arial Narrow" pitchFamily="34" charset="0"/>
            </a:endParaRPr>
          </a:p>
        </p:txBody>
      </p:sp>
      <p:sp>
        <p:nvSpPr>
          <p:cNvPr id="32" name="Rectangle 32"/>
          <p:cNvSpPr>
            <a:spLocks noChangeArrowheads="1"/>
          </p:cNvSpPr>
          <p:nvPr/>
        </p:nvSpPr>
        <p:spPr bwMode="auto">
          <a:xfrm>
            <a:off x="6623050" y="2971800"/>
            <a:ext cx="6732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1E+30</a:t>
            </a:r>
            <a:endParaRPr lang="en-US" sz="2000" dirty="0">
              <a:effectLst>
                <a:outerShdw blurRad="38100" dist="38100" dir="2700000" algn="tl">
                  <a:srgbClr val="000000"/>
                </a:outerShdw>
              </a:effectLst>
              <a:latin typeface="Arial Narrow" pitchFamily="34" charset="0"/>
            </a:endParaRPr>
          </a:p>
        </p:txBody>
      </p:sp>
      <p:sp>
        <p:nvSpPr>
          <p:cNvPr id="33" name="Rectangle 33"/>
          <p:cNvSpPr>
            <a:spLocks noChangeArrowheads="1"/>
          </p:cNvSpPr>
          <p:nvPr/>
        </p:nvSpPr>
        <p:spPr bwMode="auto">
          <a:xfrm>
            <a:off x="80851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34"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5"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6"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7"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8"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9"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40" name="Rectangle 41"/>
          <p:cNvSpPr>
            <a:spLocks noChangeArrowheads="1"/>
          </p:cNvSpPr>
          <p:nvPr/>
        </p:nvSpPr>
        <p:spPr bwMode="auto">
          <a:xfrm>
            <a:off x="18811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41"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42"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43"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44"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5"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6" name="Rectangle 48"/>
          <p:cNvSpPr>
            <a:spLocks noChangeArrowheads="1"/>
          </p:cNvSpPr>
          <p:nvPr/>
        </p:nvSpPr>
        <p:spPr bwMode="auto">
          <a:xfrm>
            <a:off x="20161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47" name="Rectangle 49"/>
          <p:cNvSpPr>
            <a:spLocks noChangeArrowheads="1"/>
          </p:cNvSpPr>
          <p:nvPr/>
        </p:nvSpPr>
        <p:spPr bwMode="auto">
          <a:xfrm>
            <a:off x="28162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5.500</a:t>
            </a:r>
            <a:endParaRPr lang="en-US" sz="2000" dirty="0">
              <a:effectLst>
                <a:outerShdw blurRad="38100" dist="38100" dir="2700000" algn="tl">
                  <a:srgbClr val="000000"/>
                </a:outerShdw>
              </a:effectLst>
              <a:latin typeface="Arial Narrow" pitchFamily="34" charset="0"/>
            </a:endParaRPr>
          </a:p>
        </p:txBody>
      </p:sp>
      <p:sp>
        <p:nvSpPr>
          <p:cNvPr id="48" name="Rectangle 50"/>
          <p:cNvSpPr>
            <a:spLocks noChangeArrowheads="1"/>
          </p:cNvSpPr>
          <p:nvPr/>
        </p:nvSpPr>
        <p:spPr bwMode="auto">
          <a:xfrm>
            <a:off x="39433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49" name="Rectangle 51"/>
          <p:cNvSpPr>
            <a:spLocks noChangeArrowheads="1"/>
          </p:cNvSpPr>
          <p:nvPr/>
        </p:nvSpPr>
        <p:spPr bwMode="auto">
          <a:xfrm>
            <a:off x="5495925"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8</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50" name="Rectangle 52"/>
          <p:cNvSpPr>
            <a:spLocks noChangeArrowheads="1"/>
          </p:cNvSpPr>
          <p:nvPr/>
        </p:nvSpPr>
        <p:spPr bwMode="auto">
          <a:xfrm>
            <a:off x="6672263" y="4484688"/>
            <a:ext cx="6667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1E+30</a:t>
            </a:r>
            <a:endParaRPr lang="en-US" sz="2000">
              <a:effectLst>
                <a:outerShdw blurRad="38100" dist="38100" dir="2700000" algn="tl">
                  <a:srgbClr val="000000"/>
                </a:outerShdw>
              </a:effectLst>
              <a:latin typeface="Arial Narrow" pitchFamily="34" charset="0"/>
            </a:endParaRPr>
          </a:p>
        </p:txBody>
      </p:sp>
      <p:sp>
        <p:nvSpPr>
          <p:cNvPr id="51" name="Rectangle 53"/>
          <p:cNvSpPr>
            <a:spLocks noChangeArrowheads="1"/>
          </p:cNvSpPr>
          <p:nvPr/>
        </p:nvSpPr>
        <p:spPr bwMode="auto">
          <a:xfrm>
            <a:off x="80787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52" name="Rectangle 55"/>
          <p:cNvSpPr>
            <a:spLocks noChangeArrowheads="1"/>
          </p:cNvSpPr>
          <p:nvPr/>
        </p:nvSpPr>
        <p:spPr bwMode="auto">
          <a:xfrm>
            <a:off x="20161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53" name="Rectangle 56"/>
          <p:cNvSpPr>
            <a:spLocks noChangeArrowheads="1"/>
          </p:cNvSpPr>
          <p:nvPr/>
        </p:nvSpPr>
        <p:spPr bwMode="auto">
          <a:xfrm>
            <a:off x="26797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4" name="Rectangle 57"/>
          <p:cNvSpPr>
            <a:spLocks noChangeArrowheads="1"/>
          </p:cNvSpPr>
          <p:nvPr/>
        </p:nvSpPr>
        <p:spPr bwMode="auto">
          <a:xfrm>
            <a:off x="3867150"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-0.600</a:t>
            </a:r>
            <a:endParaRPr lang="en-US" sz="2000" dirty="0">
              <a:effectLst>
                <a:outerShdw blurRad="38100" dist="38100" dir="2700000" algn="tl">
                  <a:srgbClr val="000000"/>
                </a:outerShdw>
              </a:effectLst>
              <a:latin typeface="Arial Narrow" pitchFamily="34" charset="0"/>
            </a:endParaRPr>
          </a:p>
        </p:txBody>
      </p:sp>
      <p:sp>
        <p:nvSpPr>
          <p:cNvPr id="55" name="Rectangle 58"/>
          <p:cNvSpPr>
            <a:spLocks noChangeArrowheads="1"/>
          </p:cNvSpPr>
          <p:nvPr/>
        </p:nvSpPr>
        <p:spPr bwMode="auto">
          <a:xfrm>
            <a:off x="53594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30.000</a:t>
            </a:r>
            <a:endParaRPr lang="en-US" sz="2000" dirty="0">
              <a:effectLst>
                <a:outerShdw blurRad="38100" dist="38100" dir="2700000" algn="tl">
                  <a:srgbClr val="000000"/>
                </a:outerShdw>
              </a:effectLst>
              <a:latin typeface="Arial Narrow" pitchFamily="34" charset="0"/>
            </a:endParaRPr>
          </a:p>
        </p:txBody>
      </p:sp>
      <p:sp>
        <p:nvSpPr>
          <p:cNvPr id="56" name="Rectangle 59"/>
          <p:cNvSpPr>
            <a:spLocks noChangeArrowheads="1"/>
          </p:cNvSpPr>
          <p:nvPr/>
        </p:nvSpPr>
        <p:spPr bwMode="auto">
          <a:xfrm>
            <a:off x="663575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25.000</a:t>
            </a:r>
            <a:endParaRPr lang="en-US" sz="2000" dirty="0">
              <a:effectLst>
                <a:outerShdw blurRad="38100" dist="38100" dir="2700000" algn="tl">
                  <a:srgbClr val="000000"/>
                </a:outerShdw>
              </a:effectLst>
              <a:latin typeface="Arial Narrow" pitchFamily="34" charset="0"/>
            </a:endParaRPr>
          </a:p>
        </p:txBody>
      </p:sp>
      <p:sp>
        <p:nvSpPr>
          <p:cNvPr id="57" name="Rectangle 60"/>
          <p:cNvSpPr>
            <a:spLocks noChangeArrowheads="1"/>
          </p:cNvSpPr>
          <p:nvPr/>
        </p:nvSpPr>
        <p:spPr bwMode="auto">
          <a:xfrm>
            <a:off x="79644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58" name="Rectangle 62"/>
          <p:cNvSpPr>
            <a:spLocks noChangeArrowheads="1"/>
          </p:cNvSpPr>
          <p:nvPr/>
        </p:nvSpPr>
        <p:spPr bwMode="auto">
          <a:xfrm>
            <a:off x="20161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59" name="Rectangle 63"/>
          <p:cNvSpPr>
            <a:spLocks noChangeArrowheads="1"/>
          </p:cNvSpPr>
          <p:nvPr/>
        </p:nvSpPr>
        <p:spPr bwMode="auto">
          <a:xfrm>
            <a:off x="28162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2</a:t>
            </a:r>
            <a:r>
              <a:rPr lang="en-US" sz="1800" dirty="0" smtClean="0">
                <a:solidFill>
                  <a:srgbClr val="FFFFFF"/>
                </a:solidFill>
                <a:effectLst>
                  <a:outerShdw blurRad="38100" dist="38100" dir="2700000" algn="tl">
                    <a:srgbClr val="000000"/>
                  </a:outerShdw>
                </a:effectLst>
                <a:latin typeface="Arial" charset="0"/>
              </a:rPr>
              <a:t>.000</a:t>
            </a:r>
            <a:endParaRPr lang="en-US" sz="2000" dirty="0">
              <a:effectLst>
                <a:outerShdw blurRad="38100" dist="38100" dir="2700000" algn="tl">
                  <a:srgbClr val="000000"/>
                </a:outerShdw>
              </a:effectLst>
              <a:latin typeface="Arial Narrow" pitchFamily="34" charset="0"/>
            </a:endParaRPr>
          </a:p>
        </p:txBody>
      </p:sp>
      <p:sp>
        <p:nvSpPr>
          <p:cNvPr id="60" name="Rectangle 64"/>
          <p:cNvSpPr>
            <a:spLocks noChangeArrowheads="1"/>
          </p:cNvSpPr>
          <p:nvPr/>
        </p:nvSpPr>
        <p:spPr bwMode="auto">
          <a:xfrm>
            <a:off x="3867150" y="50688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-4.500</a:t>
            </a:r>
            <a:endParaRPr lang="en-US" sz="2000" dirty="0">
              <a:effectLst>
                <a:outerShdw blurRad="38100" dist="38100" dir="2700000" algn="tl">
                  <a:srgbClr val="000000"/>
                </a:outerShdw>
              </a:effectLst>
              <a:latin typeface="Arial Narrow" pitchFamily="34" charset="0"/>
            </a:endParaRPr>
          </a:p>
        </p:txBody>
      </p:sp>
      <p:sp>
        <p:nvSpPr>
          <p:cNvPr id="61" name="Rectangle 65"/>
          <p:cNvSpPr>
            <a:spLocks noChangeArrowheads="1"/>
          </p:cNvSpPr>
          <p:nvPr/>
        </p:nvSpPr>
        <p:spPr bwMode="auto">
          <a:xfrm>
            <a:off x="5495925"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2" name="Rectangle 66"/>
          <p:cNvSpPr>
            <a:spLocks noChangeArrowheads="1"/>
          </p:cNvSpPr>
          <p:nvPr/>
        </p:nvSpPr>
        <p:spPr bwMode="auto">
          <a:xfrm>
            <a:off x="67818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3" name="Rectangle 67"/>
          <p:cNvSpPr>
            <a:spLocks noChangeArrowheads="1"/>
          </p:cNvSpPr>
          <p:nvPr/>
        </p:nvSpPr>
        <p:spPr bwMode="auto">
          <a:xfrm>
            <a:off x="8102600" y="50688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2.000</a:t>
            </a:r>
            <a:endParaRPr lang="en-US" sz="2000" dirty="0">
              <a:effectLst>
                <a:outerShdw blurRad="38100" dist="38100" dir="2700000" algn="tl">
                  <a:srgbClr val="000000"/>
                </a:outerShdw>
              </a:effectLst>
              <a:latin typeface="Arial Narrow" pitchFamily="34" charset="0"/>
            </a:endParaRPr>
          </a:p>
        </p:txBody>
      </p:sp>
      <p:sp>
        <p:nvSpPr>
          <p:cNvPr id="64"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65"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6"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7" name="Rectangle 71"/>
          <p:cNvSpPr>
            <a:spLocks noChangeArrowheads="1"/>
          </p:cNvSpPr>
          <p:nvPr/>
        </p:nvSpPr>
        <p:spPr bwMode="auto">
          <a:xfrm>
            <a:off x="560388" y="5343525"/>
            <a:ext cx="82978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8"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9"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0" name="Rectangle 8"/>
          <p:cNvSpPr>
            <a:spLocks noChangeArrowheads="1"/>
          </p:cNvSpPr>
          <p:nvPr/>
        </p:nvSpPr>
        <p:spPr bwMode="auto">
          <a:xfrm>
            <a:off x="6175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71" name="Rectangle 8"/>
          <p:cNvSpPr>
            <a:spLocks noChangeArrowheads="1"/>
          </p:cNvSpPr>
          <p:nvPr/>
        </p:nvSpPr>
        <p:spPr bwMode="auto">
          <a:xfrm>
            <a:off x="6175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72" name="Rectangle 21"/>
          <p:cNvSpPr>
            <a:spLocks noChangeArrowheads="1"/>
          </p:cNvSpPr>
          <p:nvPr/>
        </p:nvSpPr>
        <p:spPr bwMode="auto">
          <a:xfrm>
            <a:off x="8223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73" name="Rectangle 28"/>
          <p:cNvSpPr>
            <a:spLocks noChangeArrowheads="1"/>
          </p:cNvSpPr>
          <p:nvPr/>
        </p:nvSpPr>
        <p:spPr bwMode="auto">
          <a:xfrm>
            <a:off x="8223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74"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75"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76" name="Rectangle 62"/>
          <p:cNvSpPr>
            <a:spLocks noChangeArrowheads="1"/>
          </p:cNvSpPr>
          <p:nvPr/>
        </p:nvSpPr>
        <p:spPr bwMode="auto">
          <a:xfrm>
            <a:off x="809625" y="50688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
        <p:nvSpPr>
          <p:cNvPr id="77"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78"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79" name="Rectangle 150"/>
          <p:cNvSpPr>
            <a:spLocks noChangeArrowheads="1"/>
          </p:cNvSpPr>
          <p:nvPr/>
        </p:nvSpPr>
        <p:spPr bwMode="auto">
          <a:xfrm>
            <a:off x="1716088" y="5033963"/>
            <a:ext cx="7134225" cy="350837"/>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Rectangle 3"/>
          <p:cNvSpPr txBox="1">
            <a:spLocks noChangeArrowheads="1"/>
          </p:cNvSpPr>
          <p:nvPr/>
        </p:nvSpPr>
        <p:spPr bwMode="auto">
          <a:xfrm>
            <a:off x="687388" y="1004888"/>
            <a:ext cx="7748587"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Sensitivity Report</a:t>
            </a:r>
            <a:endParaRPr lang="en-US" dirty="0"/>
          </a:p>
        </p:txBody>
      </p:sp>
    </p:spTree>
  </p:cSld>
  <p:clrMapOvr>
    <a:masterClrMapping/>
  </p:clrMapOvr>
  <p:transition>
    <p:zo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dirty="0"/>
              <a:t>Example 3</a:t>
            </a:r>
          </a:p>
        </p:txBody>
      </p:sp>
      <p:sp>
        <p:nvSpPr>
          <p:cNvPr id="101379" name="Rectangle 3"/>
          <p:cNvSpPr>
            <a:spLocks noGrp="1" noChangeArrowheads="1"/>
          </p:cNvSpPr>
          <p:nvPr>
            <p:ph type="body" idx="1"/>
          </p:nvPr>
        </p:nvSpPr>
        <p:spPr>
          <a:xfrm>
            <a:off x="687388" y="1004888"/>
            <a:ext cx="7772400" cy="4762500"/>
          </a:xfrm>
        </p:spPr>
        <p:txBody>
          <a:bodyPr/>
          <a:lstStyle/>
          <a:p>
            <a:r>
              <a:rPr lang="en-US" dirty="0">
                <a:solidFill>
                  <a:srgbClr val="66FFFF"/>
                </a:solidFill>
              </a:rPr>
              <a:t>Range of Feasibility</a:t>
            </a:r>
          </a:p>
          <a:p>
            <a:pPr>
              <a:buFont typeface="Monotype Sorts" pitchFamily="2" charset="2"/>
              <a:buNone/>
            </a:pPr>
            <a:r>
              <a:rPr lang="en-US" dirty="0"/>
              <a:t>	Answer:</a:t>
            </a:r>
          </a:p>
          <a:p>
            <a:pPr>
              <a:lnSpc>
                <a:spcPct val="110000"/>
              </a:lnSpc>
              <a:buFont typeface="Monotype Sorts" pitchFamily="2" charset="2"/>
              <a:buNone/>
            </a:pPr>
            <a:r>
              <a:rPr lang="en-US" dirty="0"/>
              <a:t>		A </a:t>
            </a:r>
            <a:r>
              <a:rPr lang="en-US" dirty="0" smtClean="0"/>
              <a:t>shadow </a:t>
            </a:r>
            <a:r>
              <a:rPr lang="en-US" dirty="0"/>
              <a:t>price represents the improvement in the objective function value per unit increase in the right-hand side.  A negative </a:t>
            </a:r>
            <a:r>
              <a:rPr lang="en-US" dirty="0" smtClean="0"/>
              <a:t>shadow </a:t>
            </a:r>
            <a:r>
              <a:rPr lang="en-US" dirty="0"/>
              <a:t>price indicates a deterioration (negative improvement) in the objective, which in this problem means an increase in total cost because we're minimizing.  Since the right-hand side remains within the range of feasibility, there is </a:t>
            </a:r>
            <a:r>
              <a:rPr lang="en-US" u="sng" dirty="0"/>
              <a:t>no change in the optimal solution</a:t>
            </a:r>
            <a:r>
              <a:rPr lang="en-US" dirty="0"/>
              <a:t>.  However, the </a:t>
            </a:r>
            <a:r>
              <a:rPr lang="en-US" u="sng" dirty="0"/>
              <a:t>objective function value increases</a:t>
            </a:r>
            <a:r>
              <a:rPr lang="en-US" dirty="0"/>
              <a:t> by $4.50.</a:t>
            </a:r>
          </a:p>
        </p:txBody>
      </p:sp>
    </p:spTree>
  </p:cSld>
  <p:clrMapOvr>
    <a:masterClrMapping/>
  </p:clrMapOvr>
  <p:transition>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52388"/>
            <a:ext cx="7772400" cy="814387"/>
          </a:xfrm>
        </p:spPr>
        <p:txBody>
          <a:bodyPr/>
          <a:lstStyle/>
          <a:p>
            <a:r>
              <a:rPr lang="en-US" dirty="0" smtClean="0"/>
              <a:t>Changes in </a:t>
            </a:r>
            <a:r>
              <a:rPr lang="en-US" dirty="0"/>
              <a:t>C</a:t>
            </a:r>
            <a:r>
              <a:rPr lang="en-US" dirty="0" smtClean="0"/>
              <a:t>onstraint </a:t>
            </a:r>
            <a:r>
              <a:rPr lang="en-US" dirty="0"/>
              <a:t>C</a:t>
            </a:r>
            <a:r>
              <a:rPr lang="en-US" dirty="0" smtClean="0"/>
              <a:t>oefficients</a:t>
            </a:r>
            <a:endParaRPr lang="en-US" dirty="0"/>
          </a:p>
        </p:txBody>
      </p:sp>
      <p:sp>
        <p:nvSpPr>
          <p:cNvPr id="3" name="Rectangle 3"/>
          <p:cNvSpPr txBox="1">
            <a:spLocks noChangeArrowheads="1"/>
          </p:cNvSpPr>
          <p:nvPr/>
        </p:nvSpPr>
        <p:spPr bwMode="auto">
          <a:xfrm>
            <a:off x="687388" y="1004888"/>
            <a:ext cx="7772400" cy="329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t>Classical sensitivity analysis provides no information about changes resulting from a change in the coefficient of a variable in a constraint.</a:t>
            </a:r>
          </a:p>
          <a:p>
            <a:r>
              <a:rPr lang="en-US" dirty="0" smtClean="0"/>
              <a:t>We must change the coefficient and rerun the model to learn the impact the change will have on the solution.</a:t>
            </a:r>
            <a:endParaRPr lang="en-US" dirty="0"/>
          </a:p>
        </p:txBody>
      </p:sp>
    </p:spTree>
    <p:extLst>
      <p:ext uri="{BB962C8B-B14F-4D97-AF65-F5344CB8AC3E}">
        <p14:creationId xmlns:p14="http://schemas.microsoft.com/office/powerpoint/2010/main" val="1452170535"/>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47" name="Freeform 19"/>
          <p:cNvSpPr>
            <a:spLocks/>
          </p:cNvSpPr>
          <p:nvPr/>
        </p:nvSpPr>
        <p:spPr bwMode="auto">
          <a:xfrm>
            <a:off x="1981200" y="2914650"/>
            <a:ext cx="2724150" cy="2876550"/>
          </a:xfrm>
          <a:custGeom>
            <a:avLst/>
            <a:gdLst>
              <a:gd name="T0" fmla="*/ 0 w 1716"/>
              <a:gd name="T1" fmla="*/ 0 h 1812"/>
              <a:gd name="T2" fmla="*/ 1410 w 1716"/>
              <a:gd name="T3" fmla="*/ 924 h 1812"/>
              <a:gd name="T4" fmla="*/ 1716 w 1716"/>
              <a:gd name="T5" fmla="*/ 1224 h 1812"/>
              <a:gd name="T6" fmla="*/ 1716 w 1716"/>
              <a:gd name="T7" fmla="*/ 1812 h 1812"/>
              <a:gd name="T8" fmla="*/ 0 w 1716"/>
              <a:gd name="T9" fmla="*/ 1812 h 1812"/>
              <a:gd name="T10" fmla="*/ 0 w 1716"/>
              <a:gd name="T11" fmla="*/ 36 h 1812"/>
            </a:gdLst>
            <a:ahLst/>
            <a:cxnLst>
              <a:cxn ang="0">
                <a:pos x="T0" y="T1"/>
              </a:cxn>
              <a:cxn ang="0">
                <a:pos x="T2" y="T3"/>
              </a:cxn>
              <a:cxn ang="0">
                <a:pos x="T4" y="T5"/>
              </a:cxn>
              <a:cxn ang="0">
                <a:pos x="T6" y="T7"/>
              </a:cxn>
              <a:cxn ang="0">
                <a:pos x="T8" y="T9"/>
              </a:cxn>
              <a:cxn ang="0">
                <a:pos x="T10" y="T11"/>
              </a:cxn>
            </a:cxnLst>
            <a:rect l="0" t="0" r="r" b="b"/>
            <a:pathLst>
              <a:path w="1716" h="1812">
                <a:moveTo>
                  <a:pt x="0" y="0"/>
                </a:moveTo>
                <a:lnTo>
                  <a:pt x="1410" y="924"/>
                </a:lnTo>
                <a:lnTo>
                  <a:pt x="1716" y="1224"/>
                </a:lnTo>
                <a:lnTo>
                  <a:pt x="1716" y="1812"/>
                </a:lnTo>
                <a:lnTo>
                  <a:pt x="0" y="1812"/>
                </a:lnTo>
                <a:lnTo>
                  <a:pt x="0" y="36"/>
                </a:lnTo>
              </a:path>
            </a:pathLst>
          </a:custGeom>
          <a:gradFill rotWithShape="0">
            <a:gsLst>
              <a:gs pos="0">
                <a:srgbClr val="5F5F5F"/>
              </a:gs>
              <a:gs pos="100000">
                <a:srgbClr val="5F5F5F">
                  <a:gamma/>
                  <a:shade val="46275"/>
                  <a:invGamma/>
                </a:srgbClr>
              </a:gs>
            </a:gsLst>
            <a:path path="rect">
              <a:fillToRect l="50000" t="50000" r="50000" b="50000"/>
            </a:path>
          </a:gradFill>
          <a:ln>
            <a:noFill/>
          </a:ln>
          <a:effectLst/>
          <a:extLst>
            <a:ext uri="{91240B29-F687-4F45-9708-019B960494DF}">
              <a14:hiddenLine xmlns:a14="http://schemas.microsoft.com/office/drawing/2010/main" w="12700" cap="rnd" cmpd="sng">
                <a:solidFill>
                  <a:srgbClr val="FFFFFF"/>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930" name="Rectangle 2"/>
          <p:cNvSpPr>
            <a:spLocks noGrp="1" noChangeArrowheads="1"/>
          </p:cNvSpPr>
          <p:nvPr>
            <p:ph type="title"/>
          </p:nvPr>
        </p:nvSpPr>
        <p:spPr/>
        <p:txBody>
          <a:bodyPr/>
          <a:lstStyle/>
          <a:p>
            <a:r>
              <a:rPr lang="en-US"/>
              <a:t>Example 1</a:t>
            </a:r>
          </a:p>
        </p:txBody>
      </p:sp>
      <p:sp>
        <p:nvSpPr>
          <p:cNvPr id="124931" name="Rectangle 3"/>
          <p:cNvSpPr>
            <a:spLocks noGrp="1" noChangeArrowheads="1"/>
          </p:cNvSpPr>
          <p:nvPr>
            <p:ph type="body" idx="1"/>
          </p:nvPr>
        </p:nvSpPr>
        <p:spPr>
          <a:xfrm>
            <a:off x="687388" y="1004888"/>
            <a:ext cx="3476625" cy="552450"/>
          </a:xfrm>
        </p:spPr>
        <p:txBody>
          <a:bodyPr/>
          <a:lstStyle/>
          <a:p>
            <a:r>
              <a:rPr lang="en-US">
                <a:solidFill>
                  <a:srgbClr val="66FFFF"/>
                </a:solidFill>
              </a:rPr>
              <a:t>Graphical Solution</a:t>
            </a:r>
          </a:p>
        </p:txBody>
      </p:sp>
      <p:sp>
        <p:nvSpPr>
          <p:cNvPr id="124933" name="Line 5"/>
          <p:cNvSpPr>
            <a:spLocks noChangeShapeType="1"/>
          </p:cNvSpPr>
          <p:nvPr/>
        </p:nvSpPr>
        <p:spPr bwMode="auto">
          <a:xfrm>
            <a:off x="1981200" y="2152650"/>
            <a:ext cx="3657600" cy="363855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34" name="Line 6"/>
          <p:cNvSpPr>
            <a:spLocks noChangeShapeType="1"/>
          </p:cNvSpPr>
          <p:nvPr/>
        </p:nvSpPr>
        <p:spPr bwMode="auto">
          <a:xfrm>
            <a:off x="1990725" y="2905125"/>
            <a:ext cx="4352925" cy="2886075"/>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35" name="Rectangle 7"/>
          <p:cNvSpPr>
            <a:spLocks noChangeArrowheads="1"/>
          </p:cNvSpPr>
          <p:nvPr/>
        </p:nvSpPr>
        <p:spPr bwMode="auto">
          <a:xfrm>
            <a:off x="5715000" y="4419600"/>
            <a:ext cx="2590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r>
              <a:rPr lang="en-US">
                <a:solidFill>
                  <a:srgbClr val="FFFFFF"/>
                </a:solidFill>
                <a:effectLst>
                  <a:outerShdw blurRad="38100" dist="38100" dir="2700000" algn="tl">
                    <a:srgbClr val="000000"/>
                  </a:outerShdw>
                </a:effectLst>
              </a:rPr>
              <a:t>2</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a:t>
            </a:r>
            <a:r>
              <a:rPr lang="en-US">
                <a:solidFill>
                  <a:srgbClr val="FFFFFF"/>
                </a:solidFill>
                <a:effectLst>
                  <a:outerShdw blurRad="38100" dist="38100" dir="2700000" algn="tl">
                    <a:srgbClr val="000000"/>
                  </a:outerShdw>
                </a:effectLst>
              </a:rPr>
              <a:t> + 3</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a:t>
            </a:r>
            <a:r>
              <a:rPr lang="en-US">
                <a:solidFill>
                  <a:srgbClr val="FFFFFF"/>
                </a:solidFill>
                <a:effectLst>
                  <a:outerShdw blurRad="38100" dist="38100" dir="2700000" algn="tl">
                    <a:srgbClr val="000000"/>
                  </a:outerShdw>
                </a:effectLst>
              </a:rPr>
              <a:t>  </a:t>
            </a:r>
            <a:r>
              <a:rPr lang="en-US" u="sng">
                <a:solidFill>
                  <a:srgbClr val="FFFFFF"/>
                </a:solidFill>
                <a:effectLst>
                  <a:outerShdw blurRad="38100" dist="38100" dir="2700000" algn="tl">
                    <a:srgbClr val="000000"/>
                  </a:outerShdw>
                </a:effectLst>
              </a:rPr>
              <a:t>&lt;</a:t>
            </a:r>
            <a:r>
              <a:rPr lang="en-US">
                <a:solidFill>
                  <a:srgbClr val="FFFFFF"/>
                </a:solidFill>
                <a:effectLst>
                  <a:outerShdw blurRad="38100" dist="38100" dir="2700000" algn="tl">
                    <a:srgbClr val="000000"/>
                  </a:outerShdw>
                </a:effectLst>
              </a:rPr>
              <a:t> 19</a:t>
            </a:r>
            <a:r>
              <a:rPr lang="en-US">
                <a:effectLst>
                  <a:outerShdw blurRad="38100" dist="38100" dir="2700000" algn="tl">
                    <a:srgbClr val="000000"/>
                  </a:outerShdw>
                </a:effectLst>
              </a:rPr>
              <a:t> </a:t>
            </a:r>
          </a:p>
        </p:txBody>
      </p:sp>
      <p:sp>
        <p:nvSpPr>
          <p:cNvPr id="124936" name="Rectangle 8"/>
          <p:cNvSpPr>
            <a:spLocks noChangeArrowheads="1"/>
          </p:cNvSpPr>
          <p:nvPr/>
        </p:nvSpPr>
        <p:spPr bwMode="auto">
          <a:xfrm>
            <a:off x="1584325" y="1393825"/>
            <a:ext cx="59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  </a:t>
            </a:r>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2</a:t>
            </a:r>
          </a:p>
        </p:txBody>
      </p:sp>
      <p:sp>
        <p:nvSpPr>
          <p:cNvPr id="124937" name="Rectangle 9"/>
          <p:cNvSpPr>
            <a:spLocks noChangeArrowheads="1"/>
          </p:cNvSpPr>
          <p:nvPr/>
        </p:nvSpPr>
        <p:spPr bwMode="auto">
          <a:xfrm>
            <a:off x="6994525" y="5546725"/>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1</a:t>
            </a:r>
          </a:p>
        </p:txBody>
      </p:sp>
      <p:sp>
        <p:nvSpPr>
          <p:cNvPr id="124939" name="Line 11"/>
          <p:cNvSpPr>
            <a:spLocks noChangeShapeType="1"/>
          </p:cNvSpPr>
          <p:nvPr/>
        </p:nvSpPr>
        <p:spPr bwMode="auto">
          <a:xfrm flipH="1">
            <a:off x="2667000" y="2286000"/>
            <a:ext cx="381000" cy="45720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0" name="Line 12"/>
          <p:cNvSpPr>
            <a:spLocks noChangeShapeType="1"/>
          </p:cNvSpPr>
          <p:nvPr/>
        </p:nvSpPr>
        <p:spPr bwMode="auto">
          <a:xfrm flipH="1">
            <a:off x="4810125" y="3124200"/>
            <a:ext cx="609600" cy="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1" name="Line 13"/>
          <p:cNvSpPr>
            <a:spLocks noChangeShapeType="1"/>
          </p:cNvSpPr>
          <p:nvPr/>
        </p:nvSpPr>
        <p:spPr bwMode="auto">
          <a:xfrm flipH="1">
            <a:off x="5486400" y="4800600"/>
            <a:ext cx="304800" cy="30480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2" name="Line 14"/>
          <p:cNvSpPr>
            <a:spLocks noChangeShapeType="1"/>
          </p:cNvSpPr>
          <p:nvPr/>
        </p:nvSpPr>
        <p:spPr bwMode="auto">
          <a:xfrm flipH="1">
            <a:off x="4343400" y="3733800"/>
            <a:ext cx="1066800" cy="68580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3" name="Line 15"/>
          <p:cNvSpPr>
            <a:spLocks noChangeShapeType="1"/>
          </p:cNvSpPr>
          <p:nvPr/>
        </p:nvSpPr>
        <p:spPr bwMode="auto">
          <a:xfrm flipV="1">
            <a:off x="5172075" y="5400675"/>
            <a:ext cx="304800" cy="381000"/>
          </a:xfrm>
          <a:prstGeom prst="line">
            <a:avLst/>
          </a:prstGeom>
          <a:noFill/>
          <a:ln w="28575">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4" name="Line 16"/>
          <p:cNvSpPr>
            <a:spLocks noChangeShapeType="1"/>
          </p:cNvSpPr>
          <p:nvPr/>
        </p:nvSpPr>
        <p:spPr bwMode="auto">
          <a:xfrm>
            <a:off x="2057400" y="5791200"/>
            <a:ext cx="48768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5" name="Line 17"/>
          <p:cNvSpPr>
            <a:spLocks noChangeShapeType="1"/>
          </p:cNvSpPr>
          <p:nvPr/>
        </p:nvSpPr>
        <p:spPr bwMode="auto">
          <a:xfrm>
            <a:off x="1981200" y="1905000"/>
            <a:ext cx="0" cy="388620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6" name="Line 18"/>
          <p:cNvSpPr>
            <a:spLocks noChangeShapeType="1"/>
          </p:cNvSpPr>
          <p:nvPr/>
        </p:nvSpPr>
        <p:spPr bwMode="auto">
          <a:xfrm>
            <a:off x="1981200" y="5791200"/>
            <a:ext cx="76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8" name="Line 20"/>
          <p:cNvSpPr>
            <a:spLocks noChangeShapeType="1"/>
          </p:cNvSpPr>
          <p:nvPr/>
        </p:nvSpPr>
        <p:spPr bwMode="auto">
          <a:xfrm>
            <a:off x="1981200" y="3505200"/>
            <a:ext cx="3209925" cy="2266950"/>
          </a:xfrm>
          <a:prstGeom prst="line">
            <a:avLst/>
          </a:prstGeom>
          <a:noFill/>
          <a:ln w="508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49" name="Line 21"/>
          <p:cNvSpPr>
            <a:spLocks noChangeShapeType="1"/>
          </p:cNvSpPr>
          <p:nvPr/>
        </p:nvSpPr>
        <p:spPr bwMode="auto">
          <a:xfrm flipH="1">
            <a:off x="2514600" y="2362200"/>
            <a:ext cx="2514600" cy="144780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50" name="Line 22"/>
          <p:cNvSpPr>
            <a:spLocks noChangeShapeType="1"/>
          </p:cNvSpPr>
          <p:nvPr/>
        </p:nvSpPr>
        <p:spPr bwMode="auto">
          <a:xfrm flipV="1">
            <a:off x="1981200" y="3181350"/>
            <a:ext cx="238125" cy="323850"/>
          </a:xfrm>
          <a:prstGeom prst="line">
            <a:avLst/>
          </a:prstGeom>
          <a:noFill/>
          <a:ln w="28575">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4951" name="Oval 23"/>
          <p:cNvSpPr>
            <a:spLocks noChangeArrowheads="1"/>
          </p:cNvSpPr>
          <p:nvPr/>
        </p:nvSpPr>
        <p:spPr bwMode="auto">
          <a:xfrm>
            <a:off x="4222750" y="4391025"/>
            <a:ext cx="82550" cy="69850"/>
          </a:xfrm>
          <a:prstGeom prst="ellipse">
            <a:avLst/>
          </a:prstGeom>
          <a:solidFill>
            <a:srgbClr val="FFFFFF"/>
          </a:solidFill>
          <a:ln w="12700">
            <a:solidFill>
              <a:srgbClr val="FFFFFF"/>
            </a:solidFill>
            <a:round/>
            <a:headEnd/>
            <a:tailEnd/>
          </a:ln>
          <a:effectLst>
            <a:outerShdw dist="17961" dir="2700000" algn="ctr" rotWithShape="0">
              <a:schemeClr val="bg2"/>
            </a:outerShdw>
          </a:effectLst>
        </p:spPr>
        <p:txBody>
          <a:bodyPr wrap="none" anchor="ctr"/>
          <a:lstStyle/>
          <a:p>
            <a:endParaRPr lang="en-US"/>
          </a:p>
        </p:txBody>
      </p:sp>
      <p:sp>
        <p:nvSpPr>
          <p:cNvPr id="124952" name="Rectangle 24"/>
          <p:cNvSpPr>
            <a:spLocks noChangeArrowheads="1"/>
          </p:cNvSpPr>
          <p:nvPr/>
        </p:nvSpPr>
        <p:spPr bwMode="auto">
          <a:xfrm>
            <a:off x="2422525" y="1812925"/>
            <a:ext cx="155257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a:t>
            </a:r>
            <a:r>
              <a:rPr lang="en-US">
                <a:solidFill>
                  <a:srgbClr val="FFFFFF"/>
                </a:solidFill>
                <a:effectLst>
                  <a:outerShdw blurRad="38100" dist="38100" dir="2700000" algn="tl">
                    <a:srgbClr val="000000"/>
                  </a:outerShdw>
                </a:effectLst>
              </a:rPr>
              <a:t> +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a:t>
            </a:r>
            <a:r>
              <a:rPr lang="en-US">
                <a:solidFill>
                  <a:srgbClr val="FFFFFF"/>
                </a:solidFill>
                <a:effectLst>
                  <a:outerShdw blurRad="38100" dist="38100" dir="2700000" algn="tl">
                    <a:srgbClr val="000000"/>
                  </a:outerShdw>
                </a:effectLst>
              </a:rPr>
              <a:t>  </a:t>
            </a:r>
            <a:r>
              <a:rPr lang="en-US" u="sng">
                <a:solidFill>
                  <a:srgbClr val="FFFFFF"/>
                </a:solidFill>
                <a:effectLst>
                  <a:outerShdw blurRad="38100" dist="38100" dir="2700000" algn="tl">
                    <a:srgbClr val="000000"/>
                  </a:outerShdw>
                </a:effectLst>
              </a:rPr>
              <a:t>&lt;</a:t>
            </a:r>
            <a:r>
              <a:rPr lang="en-US">
                <a:solidFill>
                  <a:srgbClr val="FFFFFF"/>
                </a:solidFill>
                <a:effectLst>
                  <a:outerShdw blurRad="38100" dist="38100" dir="2700000" algn="tl">
                    <a:srgbClr val="000000"/>
                  </a:outerShdw>
                </a:effectLst>
              </a:rPr>
              <a:t>  8</a:t>
            </a:r>
          </a:p>
        </p:txBody>
      </p:sp>
      <p:sp>
        <p:nvSpPr>
          <p:cNvPr id="124953" name="Rectangle 25"/>
          <p:cNvSpPr>
            <a:spLocks noChangeArrowheads="1"/>
          </p:cNvSpPr>
          <p:nvPr/>
        </p:nvSpPr>
        <p:spPr bwMode="auto">
          <a:xfrm>
            <a:off x="5032375" y="2051050"/>
            <a:ext cx="1930400" cy="427038"/>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92075" tIns="46038" rIns="92075" bIns="46038">
            <a:spAutoFit/>
          </a:bodyPr>
          <a:lstStyle/>
          <a:p>
            <a:pPr algn="l"/>
            <a:r>
              <a:rPr lang="en-US">
                <a:solidFill>
                  <a:srgbClr val="FFFFFF"/>
                </a:solidFill>
                <a:effectLst/>
              </a:rPr>
              <a:t>Max  5</a:t>
            </a:r>
            <a:r>
              <a:rPr lang="en-US" i="1">
                <a:solidFill>
                  <a:srgbClr val="FFFFFF"/>
                </a:solidFill>
                <a:effectLst/>
              </a:rPr>
              <a:t>x</a:t>
            </a:r>
            <a:r>
              <a:rPr lang="en-US" baseline="-25000">
                <a:solidFill>
                  <a:srgbClr val="FFFFFF"/>
                </a:solidFill>
                <a:effectLst/>
              </a:rPr>
              <a:t>1</a:t>
            </a:r>
            <a:r>
              <a:rPr lang="en-US">
                <a:solidFill>
                  <a:srgbClr val="FFFFFF"/>
                </a:solidFill>
                <a:effectLst/>
              </a:rPr>
              <a:t> + </a:t>
            </a:r>
            <a:r>
              <a:rPr lang="en-US" i="1">
                <a:solidFill>
                  <a:srgbClr val="FFFFFF"/>
                </a:solidFill>
                <a:effectLst/>
              </a:rPr>
              <a:t>7x</a:t>
            </a:r>
            <a:r>
              <a:rPr lang="en-US" baseline="-25000">
                <a:solidFill>
                  <a:srgbClr val="FFFFFF"/>
                </a:solidFill>
                <a:effectLst/>
              </a:rPr>
              <a:t>2</a:t>
            </a:r>
          </a:p>
        </p:txBody>
      </p:sp>
      <p:sp>
        <p:nvSpPr>
          <p:cNvPr id="124954" name="Rectangle 26"/>
          <p:cNvSpPr>
            <a:spLocks noChangeArrowheads="1"/>
          </p:cNvSpPr>
          <p:nvPr/>
        </p:nvSpPr>
        <p:spPr bwMode="auto">
          <a:xfrm>
            <a:off x="5480050" y="2908300"/>
            <a:ext cx="938213"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a:t>
            </a:r>
            <a:r>
              <a:rPr lang="en-US">
                <a:solidFill>
                  <a:srgbClr val="FFFFFF"/>
                </a:solidFill>
                <a:effectLst>
                  <a:outerShdw blurRad="38100" dist="38100" dir="2700000" algn="tl">
                    <a:srgbClr val="000000"/>
                  </a:outerShdw>
                </a:effectLst>
              </a:rPr>
              <a:t> </a:t>
            </a:r>
            <a:r>
              <a:rPr lang="en-US" u="sng">
                <a:solidFill>
                  <a:srgbClr val="FFFFFF"/>
                </a:solidFill>
                <a:effectLst>
                  <a:outerShdw blurRad="38100" dist="38100" dir="2700000" algn="tl">
                    <a:srgbClr val="000000"/>
                  </a:outerShdw>
                </a:effectLst>
              </a:rPr>
              <a:t>&lt;</a:t>
            </a:r>
            <a:r>
              <a:rPr lang="en-US">
                <a:solidFill>
                  <a:srgbClr val="FFFFFF"/>
                </a:solidFill>
                <a:effectLst>
                  <a:outerShdw blurRad="38100" dist="38100" dir="2700000" algn="tl">
                    <a:srgbClr val="000000"/>
                  </a:outerShdw>
                </a:effectLst>
              </a:rPr>
              <a:t>  6</a:t>
            </a:r>
          </a:p>
        </p:txBody>
      </p:sp>
      <p:sp>
        <p:nvSpPr>
          <p:cNvPr id="124955" name="Rectangle 27"/>
          <p:cNvSpPr>
            <a:spLocks noChangeArrowheads="1"/>
          </p:cNvSpPr>
          <p:nvPr/>
        </p:nvSpPr>
        <p:spPr bwMode="auto">
          <a:xfrm>
            <a:off x="5470525" y="3489325"/>
            <a:ext cx="2392363" cy="817563"/>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lIns="92075" tIns="46038" rIns="92075" bIns="91440">
            <a:spAutoFit/>
          </a:bodyPr>
          <a:lstStyle/>
          <a:p>
            <a:pPr algn="l"/>
            <a:r>
              <a:rPr lang="en-US">
                <a:solidFill>
                  <a:srgbClr val="FFFFFF"/>
                </a:solidFill>
                <a:effectLst>
                  <a:outerShdw blurRad="38100" dist="38100" dir="2700000" algn="tl">
                    <a:srgbClr val="000000"/>
                  </a:outerShdw>
                </a:effectLst>
              </a:rPr>
              <a:t>Optimal Solution:</a:t>
            </a:r>
          </a:p>
          <a:p>
            <a:pPr algn="l"/>
            <a:r>
              <a:rPr lang="en-US" i="1">
                <a:solidFill>
                  <a:srgbClr val="FFFFFF"/>
                </a:solidFill>
                <a:effectLst>
                  <a:outerShdw blurRad="38100" dist="38100" dir="2700000" algn="tl">
                    <a:srgbClr val="000000"/>
                  </a:outerShdw>
                </a:effectLst>
              </a:rPr>
              <a:t>     x</a:t>
            </a:r>
            <a:r>
              <a:rPr lang="en-US" baseline="-25000">
                <a:solidFill>
                  <a:srgbClr val="FFFFFF"/>
                </a:solidFill>
                <a:effectLst>
                  <a:outerShdw blurRad="38100" dist="38100" dir="2700000" algn="tl">
                    <a:srgbClr val="000000"/>
                  </a:outerShdw>
                </a:effectLst>
              </a:rPr>
              <a:t>1</a:t>
            </a:r>
            <a:r>
              <a:rPr lang="en-US">
                <a:solidFill>
                  <a:srgbClr val="FFFFFF"/>
                </a:solidFill>
                <a:effectLst>
                  <a:outerShdw blurRad="38100" dist="38100" dir="2700000" algn="tl">
                    <a:srgbClr val="000000"/>
                  </a:outerShdw>
                </a:effectLst>
              </a:rPr>
              <a:t> = 5,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a:t>
            </a:r>
            <a:r>
              <a:rPr lang="en-US">
                <a:solidFill>
                  <a:srgbClr val="FFFFFF"/>
                </a:solidFill>
                <a:effectLst>
                  <a:outerShdw blurRad="38100" dist="38100" dir="2700000" algn="tl">
                    <a:srgbClr val="000000"/>
                  </a:outerShdw>
                </a:effectLst>
              </a:rPr>
              <a:t> = 3</a:t>
            </a:r>
          </a:p>
        </p:txBody>
      </p:sp>
      <p:sp>
        <p:nvSpPr>
          <p:cNvPr id="124957" name="Text Box 29"/>
          <p:cNvSpPr txBox="1">
            <a:spLocks noChangeArrowheads="1"/>
          </p:cNvSpPr>
          <p:nvPr/>
        </p:nvSpPr>
        <p:spPr bwMode="auto">
          <a:xfrm>
            <a:off x="1571625" y="1965325"/>
            <a:ext cx="311150"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2000">
                <a:effectLst>
                  <a:outerShdw blurRad="38100" dist="38100" dir="2700000" algn="tl">
                    <a:srgbClr val="000000"/>
                  </a:outerShdw>
                </a:effectLst>
              </a:rPr>
              <a:t>8</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7</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6</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5</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4</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3</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2</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1</a:t>
            </a:r>
          </a:p>
        </p:txBody>
      </p:sp>
      <p:sp>
        <p:nvSpPr>
          <p:cNvPr id="124958" name="Text Box 30"/>
          <p:cNvSpPr txBox="1">
            <a:spLocks noChangeArrowheads="1"/>
          </p:cNvSpPr>
          <p:nvPr/>
        </p:nvSpPr>
        <p:spPr bwMode="auto">
          <a:xfrm>
            <a:off x="2270125" y="5818188"/>
            <a:ext cx="4489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2000">
                <a:effectLst>
                  <a:outerShdw blurRad="38100" dist="38100" dir="2700000" algn="tl">
                    <a:srgbClr val="000000"/>
                  </a:outerShdw>
                </a:effectLst>
              </a:rPr>
              <a:t>1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2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3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4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5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6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7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8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9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10</a:t>
            </a:r>
          </a:p>
        </p:txBody>
      </p:sp>
      <p:grpSp>
        <p:nvGrpSpPr>
          <p:cNvPr id="124959" name="Group 31"/>
          <p:cNvGrpSpPr>
            <a:grpSpLocks/>
          </p:cNvGrpSpPr>
          <p:nvPr/>
        </p:nvGrpSpPr>
        <p:grpSpPr bwMode="auto">
          <a:xfrm>
            <a:off x="2424113" y="5719763"/>
            <a:ext cx="4141787" cy="146050"/>
            <a:chOff x="1447" y="3659"/>
            <a:chExt cx="2705" cy="92"/>
          </a:xfrm>
        </p:grpSpPr>
        <p:grpSp>
          <p:nvGrpSpPr>
            <p:cNvPr id="124960" name="Group 32"/>
            <p:cNvGrpSpPr>
              <a:grpSpLocks/>
            </p:cNvGrpSpPr>
            <p:nvPr/>
          </p:nvGrpSpPr>
          <p:grpSpPr bwMode="auto">
            <a:xfrm>
              <a:off x="1447" y="3663"/>
              <a:ext cx="2096" cy="88"/>
              <a:chOff x="1447" y="3663"/>
              <a:chExt cx="2096" cy="88"/>
            </a:xfrm>
          </p:grpSpPr>
          <p:sp>
            <p:nvSpPr>
              <p:cNvPr id="124961" name="Line 33"/>
              <p:cNvSpPr>
                <a:spLocks noChangeShapeType="1"/>
              </p:cNvSpPr>
              <p:nvPr/>
            </p:nvSpPr>
            <p:spPr bwMode="auto">
              <a:xfrm rot="5400000" flipV="1">
                <a:off x="3499"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62" name="Line 34"/>
              <p:cNvSpPr>
                <a:spLocks noChangeShapeType="1"/>
              </p:cNvSpPr>
              <p:nvPr/>
            </p:nvSpPr>
            <p:spPr bwMode="auto">
              <a:xfrm rot="5400000" flipV="1">
                <a:off x="3200"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63" name="Line 35"/>
              <p:cNvSpPr>
                <a:spLocks noChangeShapeType="1"/>
              </p:cNvSpPr>
              <p:nvPr/>
            </p:nvSpPr>
            <p:spPr bwMode="auto">
              <a:xfrm rot="5400000" flipV="1">
                <a:off x="2900"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64" name="Line 36"/>
              <p:cNvSpPr>
                <a:spLocks noChangeShapeType="1"/>
              </p:cNvSpPr>
              <p:nvPr/>
            </p:nvSpPr>
            <p:spPr bwMode="auto">
              <a:xfrm rot="5400000" flipV="1">
                <a:off x="2601"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65" name="Line 37"/>
              <p:cNvSpPr>
                <a:spLocks noChangeShapeType="1"/>
              </p:cNvSpPr>
              <p:nvPr/>
            </p:nvSpPr>
            <p:spPr bwMode="auto">
              <a:xfrm rot="5400000" flipV="1">
                <a:off x="2301"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66" name="Line 38"/>
              <p:cNvSpPr>
                <a:spLocks noChangeShapeType="1"/>
              </p:cNvSpPr>
              <p:nvPr/>
            </p:nvSpPr>
            <p:spPr bwMode="auto">
              <a:xfrm rot="5400000" flipV="1">
                <a:off x="2002"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67" name="Line 39"/>
              <p:cNvSpPr>
                <a:spLocks noChangeShapeType="1"/>
              </p:cNvSpPr>
              <p:nvPr/>
            </p:nvSpPr>
            <p:spPr bwMode="auto">
              <a:xfrm rot="5400000" flipV="1">
                <a:off x="1702"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68" name="Line 40"/>
              <p:cNvSpPr>
                <a:spLocks noChangeShapeType="1"/>
              </p:cNvSpPr>
              <p:nvPr/>
            </p:nvSpPr>
            <p:spPr bwMode="auto">
              <a:xfrm rot="5400000" flipV="1">
                <a:off x="1403"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grpSp>
        <p:sp>
          <p:nvSpPr>
            <p:cNvPr id="124969" name="Line 41"/>
            <p:cNvSpPr>
              <a:spLocks noChangeShapeType="1"/>
            </p:cNvSpPr>
            <p:nvPr/>
          </p:nvSpPr>
          <p:spPr bwMode="auto">
            <a:xfrm rot="5400000" flipV="1">
              <a:off x="3800" y="3703"/>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0" name="Line 42"/>
            <p:cNvSpPr>
              <a:spLocks noChangeShapeType="1"/>
            </p:cNvSpPr>
            <p:nvPr/>
          </p:nvSpPr>
          <p:spPr bwMode="auto">
            <a:xfrm rot="5400000" flipV="1">
              <a:off x="4108" y="3703"/>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grpSp>
      <p:grpSp>
        <p:nvGrpSpPr>
          <p:cNvPr id="124971" name="Group 43"/>
          <p:cNvGrpSpPr>
            <a:grpSpLocks/>
          </p:cNvGrpSpPr>
          <p:nvPr/>
        </p:nvGrpSpPr>
        <p:grpSpPr bwMode="auto">
          <a:xfrm>
            <a:off x="1917700" y="2146300"/>
            <a:ext cx="127000" cy="3200400"/>
            <a:chOff x="1200" y="1536"/>
            <a:chExt cx="88" cy="1960"/>
          </a:xfrm>
        </p:grpSpPr>
        <p:sp>
          <p:nvSpPr>
            <p:cNvPr id="124972" name="Line 44"/>
            <p:cNvSpPr>
              <a:spLocks noChangeShapeType="1"/>
            </p:cNvSpPr>
            <p:nvPr/>
          </p:nvSpPr>
          <p:spPr bwMode="auto">
            <a:xfrm flipV="1">
              <a:off x="1200" y="153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3" name="Line 45"/>
            <p:cNvSpPr>
              <a:spLocks noChangeShapeType="1"/>
            </p:cNvSpPr>
            <p:nvPr/>
          </p:nvSpPr>
          <p:spPr bwMode="auto">
            <a:xfrm flipV="1">
              <a:off x="1200" y="181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4" name="Line 46"/>
            <p:cNvSpPr>
              <a:spLocks noChangeShapeType="1"/>
            </p:cNvSpPr>
            <p:nvPr/>
          </p:nvSpPr>
          <p:spPr bwMode="auto">
            <a:xfrm flipV="1">
              <a:off x="1200" y="209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5" name="Line 47"/>
            <p:cNvSpPr>
              <a:spLocks noChangeShapeType="1"/>
            </p:cNvSpPr>
            <p:nvPr/>
          </p:nvSpPr>
          <p:spPr bwMode="auto">
            <a:xfrm flipV="1">
              <a:off x="1200" y="237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6" name="Line 48"/>
            <p:cNvSpPr>
              <a:spLocks noChangeShapeType="1"/>
            </p:cNvSpPr>
            <p:nvPr/>
          </p:nvSpPr>
          <p:spPr bwMode="auto">
            <a:xfrm flipV="1">
              <a:off x="1200" y="265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7" name="Line 49"/>
            <p:cNvSpPr>
              <a:spLocks noChangeShapeType="1"/>
            </p:cNvSpPr>
            <p:nvPr/>
          </p:nvSpPr>
          <p:spPr bwMode="auto">
            <a:xfrm flipV="1">
              <a:off x="1200" y="293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8" name="Line 50"/>
            <p:cNvSpPr>
              <a:spLocks noChangeShapeType="1"/>
            </p:cNvSpPr>
            <p:nvPr/>
          </p:nvSpPr>
          <p:spPr bwMode="auto">
            <a:xfrm flipV="1">
              <a:off x="1200" y="321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4979" name="Line 51"/>
            <p:cNvSpPr>
              <a:spLocks noChangeShapeType="1"/>
            </p:cNvSpPr>
            <p:nvPr/>
          </p:nvSpPr>
          <p:spPr bwMode="auto">
            <a:xfrm flipV="1">
              <a:off x="1200" y="349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grpSp>
      <p:sp>
        <p:nvSpPr>
          <p:cNvPr id="124938" name="Line 10"/>
          <p:cNvSpPr>
            <a:spLocks noChangeShapeType="1"/>
          </p:cNvSpPr>
          <p:nvPr/>
        </p:nvSpPr>
        <p:spPr bwMode="auto">
          <a:xfrm flipV="1">
            <a:off x="4711700" y="1828800"/>
            <a:ext cx="0" cy="396240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52388"/>
            <a:ext cx="7772400" cy="814387"/>
          </a:xfrm>
        </p:spPr>
        <p:txBody>
          <a:bodyPr/>
          <a:lstStyle/>
          <a:p>
            <a:r>
              <a:rPr lang="en-US" dirty="0" smtClean="0"/>
              <a:t>Non-intuitive Shadow Prices</a:t>
            </a:r>
            <a:endParaRPr lang="en-US" dirty="0"/>
          </a:p>
        </p:txBody>
      </p:sp>
      <p:sp>
        <p:nvSpPr>
          <p:cNvPr id="3" name="Rectangle 3"/>
          <p:cNvSpPr txBox="1">
            <a:spLocks noChangeArrowheads="1"/>
          </p:cNvSpPr>
          <p:nvPr/>
        </p:nvSpPr>
        <p:spPr bwMode="auto">
          <a:xfrm>
            <a:off x="687388" y="1004888"/>
            <a:ext cx="7772400" cy="329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t>Constraints with variables naturally on both the left-hand and right-hand sides often lead to shadow prices that have a non-intuitive explanation.</a:t>
            </a:r>
          </a:p>
          <a:p>
            <a:endParaRPr lang="en-US" dirty="0" smtClean="0"/>
          </a:p>
        </p:txBody>
      </p:sp>
    </p:spTree>
    <p:extLst>
      <p:ext uri="{BB962C8B-B14F-4D97-AF65-F5344CB8AC3E}">
        <p14:creationId xmlns:p14="http://schemas.microsoft.com/office/powerpoint/2010/main" val="541819519"/>
      </p:ext>
    </p:extLst>
  </p:cSld>
  <p:clrMapOvr>
    <a:masterClrMapping/>
  </p:clrMapOvr>
  <p:transition>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3606800" y="5207000"/>
            <a:ext cx="1524000" cy="5969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4" name="Rectangle 2"/>
          <p:cNvSpPr>
            <a:spLocks noGrp="1" noChangeArrowheads="1"/>
          </p:cNvSpPr>
          <p:nvPr>
            <p:ph type="title"/>
          </p:nvPr>
        </p:nvSpPr>
        <p:spPr>
          <a:xfrm>
            <a:off x="685800" y="52388"/>
            <a:ext cx="7772400" cy="814387"/>
          </a:xfrm>
          <a:noFill/>
          <a:ln/>
        </p:spPr>
        <p:txBody>
          <a:bodyPr/>
          <a:lstStyle/>
          <a:p>
            <a:r>
              <a:rPr lang="en-US" dirty="0"/>
              <a:t>Example 2:  Olympic Bike Co</a:t>
            </a:r>
            <a:r>
              <a:rPr lang="en-US" dirty="0" smtClean="0"/>
              <a:t>. (Revised)</a:t>
            </a:r>
            <a:endParaRPr lang="en-US" dirty="0"/>
          </a:p>
        </p:txBody>
      </p:sp>
      <p:sp>
        <p:nvSpPr>
          <p:cNvPr id="5" name="Rectangle 3"/>
          <p:cNvSpPr txBox="1">
            <a:spLocks noChangeArrowheads="1"/>
          </p:cNvSpPr>
          <p:nvPr/>
        </p:nvSpPr>
        <p:spPr bwMode="auto">
          <a:xfrm>
            <a:off x="368300" y="995362"/>
            <a:ext cx="8272463" cy="492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a:buFont typeface="Monotype Sorts" pitchFamily="2" charset="2"/>
              <a:buNone/>
            </a:pPr>
            <a:r>
              <a:rPr lang="en-US" dirty="0" smtClean="0"/>
              <a:t>		Recall that Olympic Bike is introducing two new</a:t>
            </a:r>
          </a:p>
          <a:p>
            <a:pPr>
              <a:buFont typeface="Monotype Sorts" pitchFamily="2" charset="2"/>
              <a:buNone/>
            </a:pPr>
            <a:r>
              <a:rPr lang="en-US" dirty="0"/>
              <a:t>	</a:t>
            </a:r>
            <a:r>
              <a:rPr lang="en-US" dirty="0" smtClean="0"/>
              <a:t>lightweight bicycle frames, the Deluxe and the</a:t>
            </a:r>
          </a:p>
          <a:p>
            <a:pPr>
              <a:buFont typeface="Monotype Sorts" pitchFamily="2" charset="2"/>
              <a:buNone/>
            </a:pPr>
            <a:r>
              <a:rPr lang="en-US" dirty="0"/>
              <a:t>	</a:t>
            </a:r>
            <a:r>
              <a:rPr lang="en-US" dirty="0" smtClean="0"/>
              <a:t>Professional, to be made from special aluminum and</a:t>
            </a:r>
          </a:p>
          <a:p>
            <a:pPr>
              <a:buFont typeface="Monotype Sorts" pitchFamily="2" charset="2"/>
              <a:buNone/>
            </a:pPr>
            <a:r>
              <a:rPr lang="en-US" dirty="0"/>
              <a:t>	</a:t>
            </a:r>
            <a:r>
              <a:rPr lang="en-US" dirty="0" smtClean="0"/>
              <a:t>steel alloys.  The objective is to maximize total profit, </a:t>
            </a:r>
          </a:p>
          <a:p>
            <a:pPr>
              <a:buFont typeface="Monotype Sorts" pitchFamily="2" charset="2"/>
              <a:buNone/>
            </a:pPr>
            <a:r>
              <a:rPr lang="en-US" dirty="0"/>
              <a:t>	</a:t>
            </a:r>
            <a:r>
              <a:rPr lang="en-US" dirty="0" smtClean="0"/>
              <a:t>subject to limits on the availability of aluminum and </a:t>
            </a:r>
          </a:p>
          <a:p>
            <a:pPr>
              <a:buFont typeface="Monotype Sorts" pitchFamily="2" charset="2"/>
              <a:buNone/>
            </a:pPr>
            <a:r>
              <a:rPr lang="en-US" dirty="0"/>
              <a:t>	</a:t>
            </a:r>
            <a:r>
              <a:rPr lang="en-US" dirty="0" smtClean="0"/>
              <a:t>steel.  </a:t>
            </a:r>
          </a:p>
          <a:p>
            <a:pPr>
              <a:buFont typeface="Monotype Sorts" pitchFamily="2" charset="2"/>
              <a:buNone/>
            </a:pPr>
            <a:r>
              <a:rPr lang="en-US" dirty="0"/>
              <a:t>	</a:t>
            </a:r>
            <a:r>
              <a:rPr lang="en-US" dirty="0" smtClean="0"/>
              <a:t>	Let us now introduce an additional constraint.  The</a:t>
            </a:r>
          </a:p>
          <a:p>
            <a:pPr>
              <a:buNone/>
            </a:pPr>
            <a:r>
              <a:rPr lang="en-US" dirty="0"/>
              <a:t>	</a:t>
            </a:r>
            <a:r>
              <a:rPr lang="en-US" dirty="0" smtClean="0"/>
              <a:t>number of Deluxe frames produced (</a:t>
            </a:r>
            <a:r>
              <a:rPr lang="en-US" i="1" dirty="0" smtClean="0"/>
              <a:t>x</a:t>
            </a:r>
            <a:r>
              <a:rPr lang="en-US" baseline="-25000" dirty="0" smtClean="0"/>
              <a:t>1</a:t>
            </a:r>
            <a:r>
              <a:rPr lang="en-US" dirty="0" smtClean="0"/>
              <a:t>) must be greater than or equal to the number of Professional frames produced </a:t>
            </a:r>
            <a:r>
              <a:rPr lang="en-US" dirty="0"/>
              <a:t>(</a:t>
            </a:r>
            <a:r>
              <a:rPr lang="en-US" i="1" dirty="0" smtClean="0"/>
              <a:t>x</a:t>
            </a:r>
            <a:r>
              <a:rPr lang="en-US" baseline="-25000" dirty="0" smtClean="0"/>
              <a:t>2</a:t>
            </a:r>
            <a:r>
              <a:rPr lang="en-US" dirty="0" smtClean="0"/>
              <a:t>) .</a:t>
            </a:r>
          </a:p>
          <a:p>
            <a:pPr>
              <a:buNone/>
            </a:pPr>
            <a:r>
              <a:rPr lang="en-US" dirty="0"/>
              <a:t>	</a:t>
            </a:r>
            <a:r>
              <a:rPr lang="en-US" dirty="0" smtClean="0"/>
              <a:t>			</a:t>
            </a:r>
            <a:r>
              <a:rPr lang="en-US" dirty="0"/>
              <a:t> </a:t>
            </a:r>
            <a:r>
              <a:rPr lang="en-US" dirty="0" smtClean="0"/>
              <a:t>         </a:t>
            </a:r>
            <a:r>
              <a:rPr lang="en-US" i="1" dirty="0" smtClean="0"/>
              <a:t>x</a:t>
            </a:r>
            <a:r>
              <a:rPr lang="en-US" baseline="-25000" dirty="0" smtClean="0"/>
              <a:t>1</a:t>
            </a:r>
            <a:r>
              <a:rPr lang="en-US" dirty="0" smtClean="0"/>
              <a:t> </a:t>
            </a:r>
            <a:r>
              <a:rPr lang="en-US" u="sng" dirty="0" smtClean="0"/>
              <a:t>&gt;</a:t>
            </a:r>
            <a:r>
              <a:rPr lang="en-US" dirty="0" smtClean="0"/>
              <a:t> </a:t>
            </a:r>
            <a:r>
              <a:rPr lang="en-US" i="1" dirty="0" smtClean="0"/>
              <a:t>x</a:t>
            </a:r>
            <a:r>
              <a:rPr lang="en-US" baseline="-25000" dirty="0" smtClean="0"/>
              <a:t>2</a:t>
            </a:r>
            <a:r>
              <a:rPr lang="en-US" dirty="0" smtClean="0"/>
              <a:t> </a:t>
            </a:r>
            <a:endParaRPr lang="en-US" dirty="0"/>
          </a:p>
        </p:txBody>
      </p:sp>
    </p:spTree>
    <p:extLst>
      <p:ext uri="{BB962C8B-B14F-4D97-AF65-F5344CB8AC3E}">
        <p14:creationId xmlns:p14="http://schemas.microsoft.com/office/powerpoint/2010/main" val="3301103839"/>
      </p:ext>
    </p:extLst>
  </p:cSld>
  <p:clrMapOvr>
    <a:masterClrMapping/>
  </p:clrMapOvr>
  <p:transition>
    <p:zo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143000" y="1708150"/>
            <a:ext cx="7086600" cy="29908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5" name="Rectangle 2"/>
          <p:cNvSpPr>
            <a:spLocks noGrp="1" noChangeArrowheads="1"/>
          </p:cNvSpPr>
          <p:nvPr>
            <p:ph type="title"/>
          </p:nvPr>
        </p:nvSpPr>
        <p:spPr>
          <a:xfrm>
            <a:off x="685800" y="52388"/>
            <a:ext cx="7772400" cy="814387"/>
          </a:xfrm>
          <a:noFill/>
          <a:ln/>
        </p:spPr>
        <p:txBody>
          <a:bodyPr/>
          <a:lstStyle/>
          <a:p>
            <a:r>
              <a:rPr lang="en-US" dirty="0"/>
              <a:t>Example 2:  Olympic Bike Co</a:t>
            </a:r>
            <a:r>
              <a:rPr lang="en-US" dirty="0" smtClean="0"/>
              <a:t>. (Revised)</a:t>
            </a:r>
            <a:endParaRPr lang="en-US" dirty="0"/>
          </a:p>
        </p:txBody>
      </p:sp>
      <p:sp>
        <p:nvSpPr>
          <p:cNvPr id="6" name="Rectangle 3"/>
          <p:cNvSpPr txBox="1">
            <a:spLocks noChangeArrowheads="1"/>
          </p:cNvSpPr>
          <p:nvPr/>
        </p:nvSpPr>
        <p:spPr bwMode="auto">
          <a:xfrm>
            <a:off x="687388" y="1004888"/>
            <a:ext cx="53197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Model Formulation (continued)</a:t>
            </a:r>
            <a:endParaRPr lang="en-US" dirty="0"/>
          </a:p>
        </p:txBody>
      </p:sp>
      <p:sp>
        <p:nvSpPr>
          <p:cNvPr id="7" name="Rectangle 10"/>
          <p:cNvSpPr>
            <a:spLocks noChangeArrowheads="1"/>
          </p:cNvSpPr>
          <p:nvPr/>
        </p:nvSpPr>
        <p:spPr bwMode="auto">
          <a:xfrm>
            <a:off x="1327150" y="1897063"/>
            <a:ext cx="6916738" cy="281463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Max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+ 15</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	                 </a:t>
            </a:r>
            <a:r>
              <a:rPr lang="en-US" sz="2400" dirty="0">
                <a:effectLst>
                  <a:outerShdw blurRad="38100" dist="38100" dir="2700000" algn="tl">
                    <a:srgbClr val="000000"/>
                  </a:outerShdw>
                </a:effectLst>
              </a:rPr>
              <a:t>(Total Weekly Profit) </a:t>
            </a:r>
          </a:p>
          <a:p>
            <a:pPr marL="342900" indent="-342900" algn="l">
              <a:spcBef>
                <a:spcPct val="20000"/>
              </a:spcBef>
              <a:buClr>
                <a:srgbClr val="66FFFF"/>
              </a:buClr>
              <a:buSzPct val="75000"/>
              <a:buFont typeface="Monotype Sorts" pitchFamily="2" charset="2"/>
              <a:buNone/>
            </a:pP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dirty="0" err="1">
                <a:effectLst>
                  <a:outerShdw blurRad="38100" dist="38100" dir="2700000" algn="tl">
                    <a:srgbClr val="000000"/>
                  </a:outerShdw>
                </a:effectLst>
              </a:rPr>
              <a:t>s.t.</a:t>
            </a:r>
            <a:r>
              <a:rPr lang="en-US" sz="2400" dirty="0">
                <a:effectLst>
                  <a:outerShdw blurRad="38100" dist="38100" dir="2700000" algn="tl">
                    <a:srgbClr val="000000"/>
                  </a:outerShdw>
                </a:effectLst>
              </a:rPr>
              <a:t>        2</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a:t>
            </a:r>
            <a:r>
              <a:rPr lang="en-US" sz="2400" dirty="0" smtClean="0">
                <a:effectLst>
                  <a:outerShdw blurRad="38100" dist="38100" dir="2700000" algn="tl">
                    <a:srgbClr val="000000"/>
                  </a:outerShdw>
                </a:effectLst>
              </a:rPr>
              <a:t> 4</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2 </a:t>
            </a:r>
            <a:r>
              <a:rPr lang="en-US" sz="2400" dirty="0" smtClean="0">
                <a:effectLst>
                  <a:outerShdw blurRad="38100" dist="38100" dir="2700000" algn="tl">
                    <a:srgbClr val="000000"/>
                  </a:outerShdw>
                </a:effectLst>
              </a:rPr>
              <a:t> </a:t>
            </a:r>
            <a:r>
              <a:rPr lang="en-US" sz="2400" u="sng" dirty="0">
                <a:effectLst>
                  <a:outerShdw blurRad="38100" dist="38100" dir="2700000" algn="tl">
                    <a:srgbClr val="000000"/>
                  </a:outerShdw>
                </a:effectLst>
              </a:rPr>
              <a:t>&lt;</a:t>
            </a:r>
            <a:r>
              <a:rPr lang="en-US" sz="2400" dirty="0">
                <a:effectLst>
                  <a:outerShdw blurRad="38100" dist="38100" dir="2700000" algn="tl">
                    <a:srgbClr val="000000"/>
                  </a:outerShdw>
                </a:effectLst>
              </a:rPr>
              <a:t>  100    (Aluminum Available)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3</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2</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 </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&lt;</a:t>
            </a:r>
            <a:r>
              <a:rPr lang="en-US" sz="2400" dirty="0">
                <a:effectLst>
                  <a:outerShdw blurRad="38100" dist="38100" dir="2700000" algn="tl">
                    <a:srgbClr val="000000"/>
                  </a:outerShdw>
                </a:effectLst>
              </a:rPr>
              <a:t>    80    (Steel Available</a:t>
            </a:r>
            <a:r>
              <a:rPr lang="en-US" sz="2400" dirty="0" smtClean="0">
                <a:effectLst>
                  <a:outerShdw blurRad="38100" dist="38100" dir="2700000" algn="tl">
                    <a:srgbClr val="000000"/>
                  </a:outerShdw>
                </a:effectLst>
              </a:rPr>
              <a:t>)</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1</a:t>
            </a:r>
            <a:r>
              <a:rPr lang="en-US" sz="2400" dirty="0" smtClean="0">
                <a:effectLst>
                  <a:outerShdw blurRad="38100" dist="38100" dir="2700000" algn="tl">
                    <a:srgbClr val="000000"/>
                  </a:outerShdw>
                </a:effectLst>
              </a:rPr>
              <a:t> </a:t>
            </a:r>
            <a:r>
              <a:rPr lang="en-US" sz="2400" dirty="0" smtClean="0">
                <a:effectLst>
                  <a:outerShdw blurRad="38100" dist="38100" dir="2700000" algn="tl">
                    <a:srgbClr val="000000"/>
                  </a:outerShdw>
                </a:effectLst>
                <a:latin typeface="Symbol" pitchFamily="18" charset="2"/>
              </a:rPr>
              <a:t>-</a:t>
            </a:r>
            <a:r>
              <a:rPr lang="en-US" sz="2400" dirty="0" smtClean="0">
                <a:effectLst>
                  <a:outerShdw blurRad="38100" dist="38100" dir="2700000" algn="tl">
                    <a:srgbClr val="000000"/>
                  </a:outerShdw>
                </a:effectLst>
              </a:rPr>
              <a:t>     </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2</a:t>
            </a:r>
            <a:r>
              <a:rPr lang="en-US" sz="2400" dirty="0" smtClean="0">
                <a:effectLst>
                  <a:outerShdw blurRad="38100" dist="38100" dir="2700000" algn="tl">
                    <a:srgbClr val="000000"/>
                  </a:outerShdw>
                </a:effectLst>
              </a:rPr>
              <a:t>  </a:t>
            </a:r>
            <a:r>
              <a:rPr lang="en-US" sz="2400" u="sng" dirty="0" smtClean="0">
                <a:effectLst>
                  <a:outerShdw blurRad="38100" dist="38100" dir="2700000" algn="tl">
                    <a:srgbClr val="000000"/>
                  </a:outerShdw>
                </a:effectLst>
              </a:rPr>
              <a:t>&gt;</a:t>
            </a:r>
            <a:r>
              <a:rPr lang="en-US" sz="2400" dirty="0" smtClean="0">
                <a:effectLst>
                  <a:outerShdw blurRad="38100" dist="38100" dir="2700000" algn="tl">
                    <a:srgbClr val="000000"/>
                  </a:outerShdw>
                </a:effectLst>
              </a:rPr>
              <a:t>      0    (Product Ratio)</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 </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&gt;</a:t>
            </a:r>
            <a:r>
              <a:rPr lang="en-US" sz="2400" dirty="0">
                <a:effectLst>
                  <a:outerShdw blurRad="38100" dist="38100" dir="2700000" algn="tl">
                    <a:srgbClr val="000000"/>
                  </a:outerShdw>
                </a:effectLst>
              </a:rPr>
              <a:t>  0</a:t>
            </a:r>
          </a:p>
        </p:txBody>
      </p:sp>
    </p:spTree>
    <p:extLst>
      <p:ext uri="{BB962C8B-B14F-4D97-AF65-F5344CB8AC3E}">
        <p14:creationId xmlns:p14="http://schemas.microsoft.com/office/powerpoint/2010/main" val="1053369360"/>
      </p:ext>
    </p:extLst>
  </p:cSld>
  <p:clrMapOvr>
    <a:masterClrMapping/>
  </p:clrMapOvr>
  <p:transition>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1950" y="1600200"/>
            <a:ext cx="8534400" cy="4025900"/>
          </a:xfrm>
          <a:prstGeom prst="rect">
            <a:avLst/>
          </a:prstGeom>
          <a:solidFill>
            <a:srgbClr val="777777"/>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4"/>
          <p:cNvSpPr>
            <a:spLocks noChangeArrowheads="1"/>
          </p:cNvSpPr>
          <p:nvPr/>
        </p:nvSpPr>
        <p:spPr bwMode="auto">
          <a:xfrm>
            <a:off x="306388" y="1744663"/>
            <a:ext cx="16628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smtClean="0">
                <a:solidFill>
                  <a:srgbClr val="FFFFFF"/>
                </a:solidFill>
                <a:effectLst>
                  <a:outerShdw blurRad="38100" dist="38100" dir="2700000" algn="tl">
                    <a:srgbClr val="000000"/>
                  </a:outerShdw>
                </a:effectLst>
                <a:latin typeface="Arial" charset="0"/>
              </a:rPr>
              <a:t>Variable </a:t>
            </a:r>
            <a:r>
              <a:rPr lang="en-US" sz="1800" dirty="0">
                <a:solidFill>
                  <a:srgbClr val="FFFFFF"/>
                </a:solidFill>
                <a:effectLst>
                  <a:outerShdw blurRad="38100" dist="38100" dir="2700000" algn="tl">
                    <a:srgbClr val="000000"/>
                  </a:outerShdw>
                </a:effectLst>
                <a:latin typeface="Arial" charset="0"/>
              </a:rPr>
              <a:t>Cells</a:t>
            </a:r>
            <a:endParaRPr lang="en-US" sz="2000" dirty="0">
              <a:effectLst>
                <a:outerShdw blurRad="38100" dist="38100" dir="2700000" algn="tl">
                  <a:srgbClr val="000000"/>
                </a:outerShdw>
              </a:effectLst>
              <a:latin typeface="Arial Narrow" pitchFamily="34" charset="0"/>
            </a:endParaRPr>
          </a:p>
        </p:txBody>
      </p:sp>
      <p:sp>
        <p:nvSpPr>
          <p:cNvPr id="6" name="Rectangle 5"/>
          <p:cNvSpPr>
            <a:spLocks noChangeArrowheads="1"/>
          </p:cNvSpPr>
          <p:nvPr/>
        </p:nvSpPr>
        <p:spPr bwMode="auto">
          <a:xfrm>
            <a:off x="2776538" y="20796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7" name="Rectangle 6"/>
          <p:cNvSpPr>
            <a:spLocks noChangeArrowheads="1"/>
          </p:cNvSpPr>
          <p:nvPr/>
        </p:nvSpPr>
        <p:spPr bwMode="auto">
          <a:xfrm>
            <a:off x="3535363" y="2079625"/>
            <a:ext cx="965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Reduced</a:t>
            </a:r>
            <a:endParaRPr lang="en-US" sz="2000">
              <a:effectLst>
                <a:outerShdw blurRad="38100" dist="38100" dir="2700000" algn="tl">
                  <a:srgbClr val="000000"/>
                </a:outerShdw>
              </a:effectLst>
              <a:latin typeface="Arial Narrow" pitchFamily="34" charset="0"/>
            </a:endParaRPr>
          </a:p>
        </p:txBody>
      </p:sp>
      <p:sp>
        <p:nvSpPr>
          <p:cNvPr id="8" name="Rectangle 7"/>
          <p:cNvSpPr>
            <a:spLocks noChangeArrowheads="1"/>
          </p:cNvSpPr>
          <p:nvPr/>
        </p:nvSpPr>
        <p:spPr bwMode="auto">
          <a:xfrm>
            <a:off x="4918075" y="2079625"/>
            <a:ext cx="1028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Objective</a:t>
            </a:r>
            <a:endParaRPr lang="en-US" sz="2000">
              <a:effectLst>
                <a:outerShdw blurRad="38100" dist="38100" dir="2700000" algn="tl">
                  <a:srgbClr val="000000"/>
                </a:outerShdw>
              </a:effectLst>
              <a:latin typeface="Arial Narrow" pitchFamily="34" charset="0"/>
            </a:endParaRPr>
          </a:p>
        </p:txBody>
      </p:sp>
      <p:sp>
        <p:nvSpPr>
          <p:cNvPr id="9" name="Rectangle 8"/>
          <p:cNvSpPr>
            <a:spLocks noChangeArrowheads="1"/>
          </p:cNvSpPr>
          <p:nvPr/>
        </p:nvSpPr>
        <p:spPr bwMode="auto">
          <a:xfrm>
            <a:off x="6237288"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0" name="Rectangle 9"/>
          <p:cNvSpPr>
            <a:spLocks noChangeArrowheads="1"/>
          </p:cNvSpPr>
          <p:nvPr/>
        </p:nvSpPr>
        <p:spPr bwMode="auto">
          <a:xfrm>
            <a:off x="7540625" y="20796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11" name="Rectangle 14"/>
          <p:cNvSpPr>
            <a:spLocks noChangeArrowheads="1"/>
          </p:cNvSpPr>
          <p:nvPr/>
        </p:nvSpPr>
        <p:spPr bwMode="auto">
          <a:xfrm>
            <a:off x="1779588" y="23717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Name</a:t>
            </a:r>
            <a:endParaRPr lang="en-US" sz="2000">
              <a:effectLst>
                <a:outerShdw blurRad="38100" dist="38100" dir="2700000" algn="tl">
                  <a:srgbClr val="000000"/>
                </a:outerShdw>
              </a:effectLst>
              <a:latin typeface="Arial Narrow" pitchFamily="34" charset="0"/>
            </a:endParaRPr>
          </a:p>
        </p:txBody>
      </p:sp>
      <p:sp>
        <p:nvSpPr>
          <p:cNvPr id="12" name="Rectangle 15"/>
          <p:cNvSpPr>
            <a:spLocks noChangeArrowheads="1"/>
          </p:cNvSpPr>
          <p:nvPr/>
        </p:nvSpPr>
        <p:spPr bwMode="auto">
          <a:xfrm>
            <a:off x="2717800" y="23717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13" name="Rectangle 16"/>
          <p:cNvSpPr>
            <a:spLocks noChangeArrowheads="1"/>
          </p:cNvSpPr>
          <p:nvPr/>
        </p:nvSpPr>
        <p:spPr bwMode="auto">
          <a:xfrm>
            <a:off x="3810000" y="2371725"/>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Cost</a:t>
            </a:r>
            <a:endParaRPr lang="en-US" sz="2000">
              <a:effectLst>
                <a:outerShdw blurRad="38100" dist="38100" dir="2700000" algn="tl">
                  <a:srgbClr val="000000"/>
                </a:outerShdw>
              </a:effectLst>
              <a:latin typeface="Arial Narrow" pitchFamily="34" charset="0"/>
            </a:endParaRPr>
          </a:p>
        </p:txBody>
      </p:sp>
      <p:sp>
        <p:nvSpPr>
          <p:cNvPr id="14" name="Rectangle 17"/>
          <p:cNvSpPr>
            <a:spLocks noChangeArrowheads="1"/>
          </p:cNvSpPr>
          <p:nvPr/>
        </p:nvSpPr>
        <p:spPr bwMode="auto">
          <a:xfrm>
            <a:off x="4840288" y="2371725"/>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Coefficient</a:t>
            </a:r>
            <a:endParaRPr lang="en-US" sz="2000">
              <a:effectLst>
                <a:outerShdw blurRad="38100" dist="38100" dir="2700000" algn="tl">
                  <a:srgbClr val="000000"/>
                </a:outerShdw>
              </a:effectLst>
              <a:latin typeface="Arial Narrow" pitchFamily="34" charset="0"/>
            </a:endParaRPr>
          </a:p>
        </p:txBody>
      </p:sp>
      <p:sp>
        <p:nvSpPr>
          <p:cNvPr id="15" name="Rectangle 18"/>
          <p:cNvSpPr>
            <a:spLocks noChangeArrowheads="1"/>
          </p:cNvSpPr>
          <p:nvPr/>
        </p:nvSpPr>
        <p:spPr bwMode="auto">
          <a:xfrm>
            <a:off x="6335713" y="23717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16" name="Rectangle 19"/>
          <p:cNvSpPr>
            <a:spLocks noChangeArrowheads="1"/>
          </p:cNvSpPr>
          <p:nvPr/>
        </p:nvSpPr>
        <p:spPr bwMode="auto">
          <a:xfrm>
            <a:off x="7599363" y="23717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17" name="Rectangle 21"/>
          <p:cNvSpPr>
            <a:spLocks noChangeArrowheads="1"/>
          </p:cNvSpPr>
          <p:nvPr/>
        </p:nvSpPr>
        <p:spPr bwMode="auto">
          <a:xfrm>
            <a:off x="1622425" y="2679700"/>
            <a:ext cx="846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Deluxe</a:t>
            </a:r>
            <a:endParaRPr lang="en-US" sz="2000" dirty="0">
              <a:effectLst>
                <a:outerShdw blurRad="38100" dist="38100" dir="2700000" algn="tl">
                  <a:srgbClr val="000000"/>
                </a:outerShdw>
              </a:effectLst>
              <a:latin typeface="Arial Narrow" pitchFamily="34" charset="0"/>
            </a:endParaRPr>
          </a:p>
        </p:txBody>
      </p:sp>
      <p:sp>
        <p:nvSpPr>
          <p:cNvPr id="18" name="Rectangle 22"/>
          <p:cNvSpPr>
            <a:spLocks noChangeArrowheads="1"/>
          </p:cNvSpPr>
          <p:nvPr/>
        </p:nvSpPr>
        <p:spPr bwMode="auto">
          <a:xfrm>
            <a:off x="2640013"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16.000</a:t>
            </a:r>
            <a:endParaRPr lang="en-US" sz="2000" dirty="0">
              <a:effectLst>
                <a:outerShdw blurRad="38100" dist="38100" dir="2700000" algn="tl">
                  <a:srgbClr val="000000"/>
                </a:outerShdw>
              </a:effectLst>
              <a:latin typeface="Arial Narrow" pitchFamily="34" charset="0"/>
            </a:endParaRPr>
          </a:p>
        </p:txBody>
      </p:sp>
      <p:sp>
        <p:nvSpPr>
          <p:cNvPr id="19" name="Rectangle 23"/>
          <p:cNvSpPr>
            <a:spLocks noChangeArrowheads="1"/>
          </p:cNvSpPr>
          <p:nvPr/>
        </p:nvSpPr>
        <p:spPr bwMode="auto">
          <a:xfrm>
            <a:off x="3930650" y="26797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0" name="Rectangle 24"/>
          <p:cNvSpPr>
            <a:spLocks noChangeArrowheads="1"/>
          </p:cNvSpPr>
          <p:nvPr/>
        </p:nvSpPr>
        <p:spPr bwMode="auto">
          <a:xfrm>
            <a:off x="5349875"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a:t>
            </a:r>
            <a:endParaRPr lang="en-US" sz="2000" dirty="0">
              <a:effectLst>
                <a:outerShdw blurRad="38100" dist="38100" dir="2700000" algn="tl">
                  <a:srgbClr val="000000"/>
                </a:outerShdw>
              </a:effectLst>
              <a:latin typeface="Arial Narrow" pitchFamily="34" charset="0"/>
            </a:endParaRPr>
          </a:p>
        </p:txBody>
      </p:sp>
      <p:sp>
        <p:nvSpPr>
          <p:cNvPr id="21" name="Rectangle 25"/>
          <p:cNvSpPr>
            <a:spLocks noChangeArrowheads="1"/>
          </p:cNvSpPr>
          <p:nvPr/>
        </p:nvSpPr>
        <p:spPr bwMode="auto">
          <a:xfrm>
            <a:off x="6618288"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12.500</a:t>
            </a:r>
            <a:endParaRPr lang="en-US" sz="2000" dirty="0">
              <a:effectLst>
                <a:outerShdw blurRad="38100" dist="38100" dir="2700000" algn="tl">
                  <a:srgbClr val="000000"/>
                </a:outerShdw>
              </a:effectLst>
              <a:latin typeface="Arial Narrow" pitchFamily="34" charset="0"/>
            </a:endParaRPr>
          </a:p>
        </p:txBody>
      </p:sp>
      <p:sp>
        <p:nvSpPr>
          <p:cNvPr id="22" name="Rectangle 26"/>
          <p:cNvSpPr>
            <a:spLocks noChangeArrowheads="1"/>
          </p:cNvSpPr>
          <p:nvPr/>
        </p:nvSpPr>
        <p:spPr bwMode="auto">
          <a:xfrm>
            <a:off x="7940675" y="26797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a:t>
            </a:r>
            <a:endParaRPr lang="en-US" sz="2000" dirty="0">
              <a:effectLst>
                <a:outerShdw blurRad="38100" dist="38100" dir="2700000" algn="tl">
                  <a:srgbClr val="000000"/>
                </a:outerShdw>
              </a:effectLst>
              <a:latin typeface="Arial Narrow" pitchFamily="34" charset="0"/>
            </a:endParaRPr>
          </a:p>
        </p:txBody>
      </p:sp>
      <p:sp>
        <p:nvSpPr>
          <p:cNvPr id="23" name="Rectangle 28"/>
          <p:cNvSpPr>
            <a:spLocks noChangeArrowheads="1"/>
          </p:cNvSpPr>
          <p:nvPr/>
        </p:nvSpPr>
        <p:spPr bwMode="auto">
          <a:xfrm>
            <a:off x="1635125" y="2971800"/>
            <a:ext cx="8592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err="1" smtClean="0">
                <a:solidFill>
                  <a:srgbClr val="FFFFFF"/>
                </a:solidFill>
                <a:effectLst>
                  <a:outerShdw blurRad="38100" dist="38100" dir="2700000" algn="tl">
                    <a:srgbClr val="000000"/>
                  </a:outerShdw>
                </a:effectLst>
                <a:latin typeface="Arial" charset="0"/>
              </a:rPr>
              <a:t>Profes</a:t>
            </a:r>
            <a:r>
              <a:rPr lang="en-US" sz="1800" dirty="0" smtClean="0">
                <a:solidFill>
                  <a:srgbClr val="FFFFFF"/>
                </a:solidFill>
                <a:effectLst>
                  <a:outerShdw blurRad="38100" dist="38100" dir="2700000" algn="tl">
                    <a:srgbClr val="000000"/>
                  </a:outerShdw>
                </a:effectLst>
                <a:latin typeface="Arial" charset="0"/>
              </a:rPr>
              <a:t>.</a:t>
            </a:r>
            <a:endParaRPr lang="en-US" sz="2000" dirty="0">
              <a:effectLst>
                <a:outerShdw blurRad="38100" dist="38100" dir="2700000" algn="tl">
                  <a:srgbClr val="000000"/>
                </a:outerShdw>
              </a:effectLst>
              <a:latin typeface="Arial Narrow" pitchFamily="34" charset="0"/>
            </a:endParaRPr>
          </a:p>
        </p:txBody>
      </p:sp>
      <p:sp>
        <p:nvSpPr>
          <p:cNvPr id="24" name="Rectangle 29"/>
          <p:cNvSpPr>
            <a:spLocks noChangeArrowheads="1"/>
          </p:cNvSpPr>
          <p:nvPr/>
        </p:nvSpPr>
        <p:spPr bwMode="auto">
          <a:xfrm>
            <a:off x="2640013"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16.000</a:t>
            </a:r>
            <a:endParaRPr lang="en-US" sz="2000" dirty="0">
              <a:effectLst>
                <a:outerShdw blurRad="38100" dist="38100" dir="2700000" algn="tl">
                  <a:srgbClr val="000000"/>
                </a:outerShdw>
              </a:effectLst>
              <a:latin typeface="Arial Narrow" pitchFamily="34" charset="0"/>
            </a:endParaRPr>
          </a:p>
        </p:txBody>
      </p:sp>
      <p:sp>
        <p:nvSpPr>
          <p:cNvPr id="25" name="Rectangle 30"/>
          <p:cNvSpPr>
            <a:spLocks noChangeArrowheads="1"/>
          </p:cNvSpPr>
          <p:nvPr/>
        </p:nvSpPr>
        <p:spPr bwMode="auto">
          <a:xfrm>
            <a:off x="3930650"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26" name="Rectangle 31"/>
          <p:cNvSpPr>
            <a:spLocks noChangeArrowheads="1"/>
          </p:cNvSpPr>
          <p:nvPr/>
        </p:nvSpPr>
        <p:spPr bwMode="auto">
          <a:xfrm>
            <a:off x="5349875" y="2971800"/>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15.000</a:t>
            </a:r>
            <a:endParaRPr lang="en-US" sz="2000" dirty="0">
              <a:effectLst>
                <a:outerShdw blurRad="38100" dist="38100" dir="2700000" algn="tl">
                  <a:srgbClr val="000000"/>
                </a:outerShdw>
              </a:effectLst>
              <a:latin typeface="Arial Narrow" pitchFamily="34" charset="0"/>
            </a:endParaRPr>
          </a:p>
        </p:txBody>
      </p:sp>
      <p:sp>
        <p:nvSpPr>
          <p:cNvPr id="27" name="Rectangle 32"/>
          <p:cNvSpPr>
            <a:spLocks noChangeArrowheads="1"/>
          </p:cNvSpPr>
          <p:nvPr/>
        </p:nvSpPr>
        <p:spPr bwMode="auto">
          <a:xfrm>
            <a:off x="6635750" y="2971800"/>
            <a:ext cx="6732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1E+30</a:t>
            </a:r>
            <a:endParaRPr lang="en-US" sz="2000" dirty="0">
              <a:effectLst>
                <a:outerShdw blurRad="38100" dist="38100" dir="2700000" algn="tl">
                  <a:srgbClr val="000000"/>
                </a:outerShdw>
              </a:effectLst>
              <a:latin typeface="Arial Narrow" pitchFamily="34" charset="0"/>
            </a:endParaRPr>
          </a:p>
        </p:txBody>
      </p:sp>
      <p:sp>
        <p:nvSpPr>
          <p:cNvPr id="28" name="Rectangle 33"/>
          <p:cNvSpPr>
            <a:spLocks noChangeArrowheads="1"/>
          </p:cNvSpPr>
          <p:nvPr/>
        </p:nvSpPr>
        <p:spPr bwMode="auto">
          <a:xfrm>
            <a:off x="8072438" y="2971800"/>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8.333</a:t>
            </a:r>
            <a:endParaRPr lang="en-US" sz="2000" dirty="0">
              <a:effectLst>
                <a:outerShdw blurRad="38100" dist="38100" dir="2700000" algn="tl">
                  <a:srgbClr val="000000"/>
                </a:outerShdw>
              </a:effectLst>
              <a:latin typeface="Arial Narrow" pitchFamily="34" charset="0"/>
            </a:endParaRPr>
          </a:p>
        </p:txBody>
      </p:sp>
      <p:sp>
        <p:nvSpPr>
          <p:cNvPr id="29" name="Rectangle 34"/>
          <p:cNvSpPr>
            <a:spLocks noChangeArrowheads="1"/>
          </p:cNvSpPr>
          <p:nvPr/>
        </p:nvSpPr>
        <p:spPr bwMode="auto">
          <a:xfrm>
            <a:off x="306388" y="3548063"/>
            <a:ext cx="140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latin typeface="Arial" charset="0"/>
              </a:rPr>
              <a:t>    </a:t>
            </a:r>
            <a:r>
              <a:rPr lang="en-US" sz="1800" dirty="0">
                <a:solidFill>
                  <a:srgbClr val="FFFFFF"/>
                </a:solidFill>
                <a:effectLst>
                  <a:outerShdw blurRad="38100" dist="38100" dir="2700000" algn="tl">
                    <a:srgbClr val="000000"/>
                  </a:outerShdw>
                </a:effectLst>
                <a:latin typeface="Arial" charset="0"/>
              </a:rPr>
              <a:t>Constraints</a:t>
            </a:r>
            <a:endParaRPr lang="en-US" sz="2000" dirty="0">
              <a:effectLst/>
              <a:latin typeface="Arial Narrow" pitchFamily="34" charset="0"/>
            </a:endParaRPr>
          </a:p>
        </p:txBody>
      </p:sp>
      <p:sp>
        <p:nvSpPr>
          <p:cNvPr id="30" name="Rectangle 35"/>
          <p:cNvSpPr>
            <a:spLocks noChangeArrowheads="1"/>
          </p:cNvSpPr>
          <p:nvPr/>
        </p:nvSpPr>
        <p:spPr bwMode="auto">
          <a:xfrm>
            <a:off x="2827338" y="3883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Final</a:t>
            </a:r>
            <a:endParaRPr lang="en-US" sz="2000" dirty="0">
              <a:effectLst>
                <a:outerShdw blurRad="38100" dist="38100" dir="2700000" algn="tl">
                  <a:srgbClr val="000000"/>
                </a:outerShdw>
              </a:effectLst>
              <a:latin typeface="Arial Narrow" pitchFamily="34" charset="0"/>
            </a:endParaRPr>
          </a:p>
        </p:txBody>
      </p:sp>
      <p:sp>
        <p:nvSpPr>
          <p:cNvPr id="31" name="Rectangle 36"/>
          <p:cNvSpPr>
            <a:spLocks noChangeArrowheads="1"/>
          </p:cNvSpPr>
          <p:nvPr/>
        </p:nvSpPr>
        <p:spPr bwMode="auto">
          <a:xfrm>
            <a:off x="3632200" y="3883025"/>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Shadow</a:t>
            </a:r>
            <a:endParaRPr lang="en-US" sz="2000">
              <a:effectLst>
                <a:outerShdw blurRad="38100" dist="38100" dir="2700000" algn="tl">
                  <a:srgbClr val="000000"/>
                </a:outerShdw>
              </a:effectLst>
              <a:latin typeface="Arial Narrow" pitchFamily="34" charset="0"/>
            </a:endParaRPr>
          </a:p>
        </p:txBody>
      </p:sp>
      <p:sp>
        <p:nvSpPr>
          <p:cNvPr id="32" name="Rectangle 37"/>
          <p:cNvSpPr>
            <a:spLocks noChangeArrowheads="1"/>
          </p:cNvSpPr>
          <p:nvPr/>
        </p:nvSpPr>
        <p:spPr bwMode="auto">
          <a:xfrm>
            <a:off x="4892675" y="3883025"/>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Constraint</a:t>
            </a:r>
            <a:endParaRPr lang="en-US" sz="2000">
              <a:effectLst>
                <a:outerShdw blurRad="38100" dist="38100" dir="2700000" algn="tl">
                  <a:srgbClr val="000000"/>
                </a:outerShdw>
              </a:effectLst>
              <a:latin typeface="Arial Narrow" pitchFamily="34" charset="0"/>
            </a:endParaRPr>
          </a:p>
        </p:txBody>
      </p:sp>
      <p:sp>
        <p:nvSpPr>
          <p:cNvPr id="33" name="Rectangle 38"/>
          <p:cNvSpPr>
            <a:spLocks noChangeArrowheads="1"/>
          </p:cNvSpPr>
          <p:nvPr/>
        </p:nvSpPr>
        <p:spPr bwMode="auto">
          <a:xfrm>
            <a:off x="6243638"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4" name="Rectangle 39"/>
          <p:cNvSpPr>
            <a:spLocks noChangeArrowheads="1"/>
          </p:cNvSpPr>
          <p:nvPr/>
        </p:nvSpPr>
        <p:spPr bwMode="auto">
          <a:xfrm>
            <a:off x="7527925" y="3883025"/>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Allowable</a:t>
            </a:r>
            <a:endParaRPr lang="en-US" sz="2000">
              <a:effectLst>
                <a:outerShdw blurRad="38100" dist="38100" dir="2700000" algn="tl">
                  <a:srgbClr val="000000"/>
                </a:outerShdw>
              </a:effectLst>
              <a:latin typeface="Arial Narrow" pitchFamily="34" charset="0"/>
            </a:endParaRPr>
          </a:p>
        </p:txBody>
      </p:sp>
      <p:sp>
        <p:nvSpPr>
          <p:cNvPr id="35" name="Rectangle 41"/>
          <p:cNvSpPr>
            <a:spLocks noChangeArrowheads="1"/>
          </p:cNvSpPr>
          <p:nvPr/>
        </p:nvSpPr>
        <p:spPr bwMode="auto">
          <a:xfrm>
            <a:off x="1843088" y="4175125"/>
            <a:ext cx="622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a:solidFill>
                  <a:srgbClr val="FFFFFF"/>
                </a:solidFill>
                <a:effectLst>
                  <a:outerShdw blurRad="38100" dist="38100" dir="2700000" algn="tl">
                    <a:srgbClr val="000000"/>
                  </a:outerShdw>
                </a:effectLst>
                <a:latin typeface="Arial" charset="0"/>
              </a:rPr>
              <a:t>Name</a:t>
            </a:r>
            <a:endParaRPr lang="en-US" sz="2000" dirty="0">
              <a:effectLst>
                <a:outerShdw blurRad="38100" dist="38100" dir="2700000" algn="tl">
                  <a:srgbClr val="000000"/>
                </a:outerShdw>
              </a:effectLst>
              <a:latin typeface="Arial Narrow" pitchFamily="34" charset="0"/>
            </a:endParaRPr>
          </a:p>
        </p:txBody>
      </p:sp>
      <p:sp>
        <p:nvSpPr>
          <p:cNvPr id="36" name="Rectangle 42"/>
          <p:cNvSpPr>
            <a:spLocks noChangeArrowheads="1"/>
          </p:cNvSpPr>
          <p:nvPr/>
        </p:nvSpPr>
        <p:spPr bwMode="auto">
          <a:xfrm>
            <a:off x="2768600" y="4175125"/>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Value</a:t>
            </a:r>
            <a:endParaRPr lang="en-US" sz="2000">
              <a:effectLst>
                <a:outerShdw blurRad="38100" dist="38100" dir="2700000" algn="tl">
                  <a:srgbClr val="000000"/>
                </a:outerShdw>
              </a:effectLst>
              <a:latin typeface="Arial Narrow" pitchFamily="34" charset="0"/>
            </a:endParaRPr>
          </a:p>
        </p:txBody>
      </p:sp>
      <p:sp>
        <p:nvSpPr>
          <p:cNvPr id="37" name="Rectangle 43"/>
          <p:cNvSpPr>
            <a:spLocks noChangeArrowheads="1"/>
          </p:cNvSpPr>
          <p:nvPr/>
        </p:nvSpPr>
        <p:spPr bwMode="auto">
          <a:xfrm>
            <a:off x="3808413" y="4175125"/>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Price</a:t>
            </a:r>
            <a:endParaRPr lang="en-US" sz="2000">
              <a:effectLst>
                <a:outerShdw blurRad="38100" dist="38100" dir="2700000" algn="tl">
                  <a:srgbClr val="000000"/>
                </a:outerShdw>
              </a:effectLst>
              <a:latin typeface="Arial Narrow" pitchFamily="34" charset="0"/>
            </a:endParaRPr>
          </a:p>
        </p:txBody>
      </p:sp>
      <p:sp>
        <p:nvSpPr>
          <p:cNvPr id="38" name="Rectangle 44"/>
          <p:cNvSpPr>
            <a:spLocks noChangeArrowheads="1"/>
          </p:cNvSpPr>
          <p:nvPr/>
        </p:nvSpPr>
        <p:spPr bwMode="auto">
          <a:xfrm>
            <a:off x="4930775" y="4175125"/>
            <a:ext cx="100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R.H. Side</a:t>
            </a:r>
            <a:endParaRPr lang="en-US" sz="2000">
              <a:effectLst>
                <a:outerShdw blurRad="38100" dist="38100" dir="2700000" algn="tl">
                  <a:srgbClr val="000000"/>
                </a:outerShdw>
              </a:effectLst>
              <a:latin typeface="Arial Narrow" pitchFamily="34" charset="0"/>
            </a:endParaRPr>
          </a:p>
        </p:txBody>
      </p:sp>
      <p:sp>
        <p:nvSpPr>
          <p:cNvPr id="39" name="Rectangle 45"/>
          <p:cNvSpPr>
            <a:spLocks noChangeArrowheads="1"/>
          </p:cNvSpPr>
          <p:nvPr/>
        </p:nvSpPr>
        <p:spPr bwMode="auto">
          <a:xfrm>
            <a:off x="6342063" y="4175125"/>
            <a:ext cx="92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Increase</a:t>
            </a:r>
            <a:endParaRPr lang="en-US" sz="2000">
              <a:effectLst>
                <a:outerShdw blurRad="38100" dist="38100" dir="2700000" algn="tl">
                  <a:srgbClr val="000000"/>
                </a:outerShdw>
              </a:effectLst>
              <a:latin typeface="Arial Narrow" pitchFamily="34" charset="0"/>
            </a:endParaRPr>
          </a:p>
        </p:txBody>
      </p:sp>
      <p:sp>
        <p:nvSpPr>
          <p:cNvPr id="40" name="Rectangle 46"/>
          <p:cNvSpPr>
            <a:spLocks noChangeArrowheads="1"/>
          </p:cNvSpPr>
          <p:nvPr/>
        </p:nvSpPr>
        <p:spPr bwMode="auto">
          <a:xfrm>
            <a:off x="7586663" y="4175125"/>
            <a:ext cx="1016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a:solidFill>
                  <a:srgbClr val="FFFFFF"/>
                </a:solidFill>
                <a:effectLst>
                  <a:outerShdw blurRad="38100" dist="38100" dir="2700000" algn="tl">
                    <a:srgbClr val="000000"/>
                  </a:outerShdw>
                </a:effectLst>
                <a:latin typeface="Arial" charset="0"/>
              </a:rPr>
              <a:t>Decrease</a:t>
            </a:r>
            <a:endParaRPr lang="en-US" sz="2000">
              <a:effectLst>
                <a:outerShdw blurRad="38100" dist="38100" dir="2700000" algn="tl">
                  <a:srgbClr val="000000"/>
                </a:outerShdw>
              </a:effectLst>
              <a:latin typeface="Arial Narrow" pitchFamily="34" charset="0"/>
            </a:endParaRPr>
          </a:p>
        </p:txBody>
      </p:sp>
      <p:sp>
        <p:nvSpPr>
          <p:cNvPr id="41" name="Rectangle 48"/>
          <p:cNvSpPr>
            <a:spLocks noChangeArrowheads="1"/>
          </p:cNvSpPr>
          <p:nvPr/>
        </p:nvSpPr>
        <p:spPr bwMode="auto">
          <a:xfrm>
            <a:off x="1787525" y="4484688"/>
            <a:ext cx="7053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Alum.</a:t>
            </a:r>
            <a:endParaRPr lang="en-US" sz="2000" dirty="0">
              <a:effectLst>
                <a:outerShdw blurRad="38100" dist="38100" dir="2700000" algn="tl">
                  <a:srgbClr val="000000"/>
                </a:outerShdw>
              </a:effectLst>
              <a:latin typeface="Arial Narrow" pitchFamily="34" charset="0"/>
            </a:endParaRPr>
          </a:p>
        </p:txBody>
      </p:sp>
      <p:sp>
        <p:nvSpPr>
          <p:cNvPr id="42" name="Rectangle 49"/>
          <p:cNvSpPr>
            <a:spLocks noChangeArrowheads="1"/>
          </p:cNvSpPr>
          <p:nvPr/>
        </p:nvSpPr>
        <p:spPr bwMode="auto">
          <a:xfrm>
            <a:off x="2790825" y="44846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96.000</a:t>
            </a:r>
            <a:endParaRPr lang="en-US" sz="2000" dirty="0">
              <a:effectLst>
                <a:outerShdw blurRad="38100" dist="38100" dir="2700000" algn="tl">
                  <a:srgbClr val="000000"/>
                </a:outerShdw>
              </a:effectLst>
              <a:latin typeface="Arial Narrow" pitchFamily="34" charset="0"/>
            </a:endParaRPr>
          </a:p>
        </p:txBody>
      </p:sp>
      <p:sp>
        <p:nvSpPr>
          <p:cNvPr id="43" name="Rectangle 50"/>
          <p:cNvSpPr>
            <a:spLocks noChangeArrowheads="1"/>
          </p:cNvSpPr>
          <p:nvPr/>
        </p:nvSpPr>
        <p:spPr bwMode="auto">
          <a:xfrm>
            <a:off x="3917950"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0.000</a:t>
            </a:r>
            <a:endParaRPr lang="en-US" sz="2000" dirty="0">
              <a:effectLst>
                <a:outerShdw blurRad="38100" dist="38100" dir="2700000" algn="tl">
                  <a:srgbClr val="000000"/>
                </a:outerShdw>
              </a:effectLst>
              <a:latin typeface="Arial Narrow" pitchFamily="34" charset="0"/>
            </a:endParaRPr>
          </a:p>
        </p:txBody>
      </p:sp>
      <p:sp>
        <p:nvSpPr>
          <p:cNvPr id="44" name="Rectangle 51"/>
          <p:cNvSpPr>
            <a:spLocks noChangeArrowheads="1"/>
          </p:cNvSpPr>
          <p:nvPr/>
        </p:nvSpPr>
        <p:spPr bwMode="auto">
          <a:xfrm>
            <a:off x="5191125" y="4484688"/>
            <a:ext cx="83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100.000</a:t>
            </a:r>
            <a:endParaRPr lang="en-US" sz="2000" dirty="0">
              <a:effectLst>
                <a:outerShdw blurRad="38100" dist="38100" dir="2700000" algn="tl">
                  <a:srgbClr val="000000"/>
                </a:outerShdw>
              </a:effectLst>
              <a:latin typeface="Arial Narrow" pitchFamily="34" charset="0"/>
            </a:endParaRPr>
          </a:p>
        </p:txBody>
      </p:sp>
      <p:sp>
        <p:nvSpPr>
          <p:cNvPr id="45" name="Rectangle 52"/>
          <p:cNvSpPr>
            <a:spLocks noChangeArrowheads="1"/>
          </p:cNvSpPr>
          <p:nvPr/>
        </p:nvSpPr>
        <p:spPr bwMode="auto">
          <a:xfrm>
            <a:off x="6634163" y="4484688"/>
            <a:ext cx="6732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1E+30</a:t>
            </a:r>
            <a:endParaRPr lang="en-US" sz="2000" dirty="0">
              <a:effectLst>
                <a:outerShdw blurRad="38100" dist="38100" dir="2700000" algn="tl">
                  <a:srgbClr val="000000"/>
                </a:outerShdw>
              </a:effectLst>
              <a:latin typeface="Arial Narrow" pitchFamily="34" charset="0"/>
            </a:endParaRPr>
          </a:p>
        </p:txBody>
      </p:sp>
      <p:sp>
        <p:nvSpPr>
          <p:cNvPr id="46" name="Rectangle 53"/>
          <p:cNvSpPr>
            <a:spLocks noChangeArrowheads="1"/>
          </p:cNvSpPr>
          <p:nvPr/>
        </p:nvSpPr>
        <p:spPr bwMode="auto">
          <a:xfrm>
            <a:off x="8066088" y="44846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4.000</a:t>
            </a:r>
            <a:endParaRPr lang="en-US" sz="2000" dirty="0">
              <a:effectLst>
                <a:outerShdw blurRad="38100" dist="38100" dir="2700000" algn="tl">
                  <a:srgbClr val="000000"/>
                </a:outerShdw>
              </a:effectLst>
              <a:latin typeface="Arial Narrow" pitchFamily="34" charset="0"/>
            </a:endParaRPr>
          </a:p>
        </p:txBody>
      </p:sp>
      <p:sp>
        <p:nvSpPr>
          <p:cNvPr id="47" name="Rectangle 55"/>
          <p:cNvSpPr>
            <a:spLocks noChangeArrowheads="1"/>
          </p:cNvSpPr>
          <p:nvPr/>
        </p:nvSpPr>
        <p:spPr bwMode="auto">
          <a:xfrm>
            <a:off x="1762125" y="47767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Steel</a:t>
            </a:r>
            <a:endParaRPr lang="en-US" sz="2000" dirty="0">
              <a:effectLst>
                <a:outerShdw blurRad="38100" dist="38100" dir="2700000" algn="tl">
                  <a:srgbClr val="000000"/>
                </a:outerShdw>
              </a:effectLst>
              <a:latin typeface="Arial Narrow" pitchFamily="34" charset="0"/>
            </a:endParaRPr>
          </a:p>
        </p:txBody>
      </p:sp>
      <p:sp>
        <p:nvSpPr>
          <p:cNvPr id="48" name="Rectangle 56"/>
          <p:cNvSpPr>
            <a:spLocks noChangeArrowheads="1"/>
          </p:cNvSpPr>
          <p:nvPr/>
        </p:nvSpPr>
        <p:spPr bwMode="auto">
          <a:xfrm>
            <a:off x="279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49" name="Rectangle 57"/>
          <p:cNvSpPr>
            <a:spLocks noChangeArrowheads="1"/>
          </p:cNvSpPr>
          <p:nvPr/>
        </p:nvSpPr>
        <p:spPr bwMode="auto">
          <a:xfrm>
            <a:off x="39179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50" name="Rectangle 58"/>
          <p:cNvSpPr>
            <a:spLocks noChangeArrowheads="1"/>
          </p:cNvSpPr>
          <p:nvPr/>
        </p:nvSpPr>
        <p:spPr bwMode="auto">
          <a:xfrm>
            <a:off x="5334000"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1" name="Rectangle 59"/>
          <p:cNvSpPr>
            <a:spLocks noChangeArrowheads="1"/>
          </p:cNvSpPr>
          <p:nvPr/>
        </p:nvSpPr>
        <p:spPr bwMode="auto">
          <a:xfrm>
            <a:off x="6724650" y="47767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3.333</a:t>
            </a:r>
            <a:endParaRPr lang="en-US" sz="2000" dirty="0">
              <a:effectLst>
                <a:outerShdw blurRad="38100" dist="38100" dir="2700000" algn="tl">
                  <a:srgbClr val="000000"/>
                </a:outerShdw>
              </a:effectLst>
              <a:latin typeface="Arial Narrow" pitchFamily="34" charset="0"/>
            </a:endParaRPr>
          </a:p>
        </p:txBody>
      </p:sp>
      <p:sp>
        <p:nvSpPr>
          <p:cNvPr id="52" name="Rectangle 60"/>
          <p:cNvSpPr>
            <a:spLocks noChangeArrowheads="1"/>
          </p:cNvSpPr>
          <p:nvPr/>
        </p:nvSpPr>
        <p:spPr bwMode="auto">
          <a:xfrm>
            <a:off x="7951788" y="47767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80.000</a:t>
            </a:r>
            <a:endParaRPr lang="en-US" sz="2000" dirty="0">
              <a:effectLst>
                <a:outerShdw blurRad="38100" dist="38100" dir="2700000" algn="tl">
                  <a:srgbClr val="000000"/>
                </a:outerShdw>
              </a:effectLst>
              <a:latin typeface="Arial Narrow" pitchFamily="34" charset="0"/>
            </a:endParaRPr>
          </a:p>
        </p:txBody>
      </p:sp>
      <p:sp>
        <p:nvSpPr>
          <p:cNvPr id="53" name="Rectangle 68"/>
          <p:cNvSpPr>
            <a:spLocks noChangeArrowheads="1"/>
          </p:cNvSpPr>
          <p:nvPr/>
        </p:nvSpPr>
        <p:spPr bwMode="auto">
          <a:xfrm flipV="1">
            <a:off x="541338" y="2020888"/>
            <a:ext cx="8183562" cy="42862"/>
          </a:xfrm>
          <a:prstGeom prst="rect">
            <a:avLst/>
          </a:prstGeom>
          <a:solidFill>
            <a:srgbClr val="FFFFFF"/>
          </a:solidFill>
          <a:ln w="3175">
            <a:solidFill>
              <a:srgbClr val="FFFFFF"/>
            </a:solidFill>
            <a:miter lim="800000"/>
            <a:headEnd/>
            <a:tailEnd/>
          </a:ln>
          <a:effectLst>
            <a:outerShdw dist="35921" dir="2700000" algn="ctr" rotWithShape="0">
              <a:srgbClr val="000000"/>
            </a:outerShdw>
          </a:effectLst>
        </p:spPr>
        <p:txBody>
          <a:bodyPr/>
          <a:lstStyle/>
          <a:p>
            <a:endParaRPr lang="en-US"/>
          </a:p>
        </p:txBody>
      </p:sp>
      <p:sp>
        <p:nvSpPr>
          <p:cNvPr id="54" name="Rectangle 69"/>
          <p:cNvSpPr>
            <a:spLocks noChangeArrowheads="1"/>
          </p:cNvSpPr>
          <p:nvPr/>
        </p:nvSpPr>
        <p:spPr bwMode="auto">
          <a:xfrm flipV="1">
            <a:off x="560388" y="3806825"/>
            <a:ext cx="824071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5" name="Rectangle 70"/>
          <p:cNvSpPr>
            <a:spLocks noChangeArrowheads="1"/>
          </p:cNvSpPr>
          <p:nvPr/>
        </p:nvSpPr>
        <p:spPr bwMode="auto">
          <a:xfrm>
            <a:off x="560388" y="4449763"/>
            <a:ext cx="820261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 name="Rectangle 71"/>
          <p:cNvSpPr>
            <a:spLocks noChangeArrowheads="1"/>
          </p:cNvSpPr>
          <p:nvPr/>
        </p:nvSpPr>
        <p:spPr bwMode="auto">
          <a:xfrm>
            <a:off x="560388" y="5356225"/>
            <a:ext cx="8221662" cy="45719"/>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7" name="Rectangle 72"/>
          <p:cNvSpPr>
            <a:spLocks noChangeArrowheads="1"/>
          </p:cNvSpPr>
          <p:nvPr/>
        </p:nvSpPr>
        <p:spPr bwMode="auto">
          <a:xfrm flipV="1">
            <a:off x="560388" y="2620963"/>
            <a:ext cx="8221662" cy="42862"/>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8" name="Rectangle 73"/>
          <p:cNvSpPr>
            <a:spLocks noChangeArrowheads="1"/>
          </p:cNvSpPr>
          <p:nvPr/>
        </p:nvSpPr>
        <p:spPr bwMode="auto">
          <a:xfrm>
            <a:off x="550863" y="3244850"/>
            <a:ext cx="8221662" cy="42863"/>
          </a:xfrm>
          <a:prstGeom prst="rect">
            <a:avLst/>
          </a:prstGeom>
          <a:solidFill>
            <a:srgbClr val="FFFFFF"/>
          </a:solidFill>
          <a:ln>
            <a:noFill/>
          </a:ln>
          <a:effectLst>
            <a:outerShdw dist="35921" dir="2700000" algn="ctr" rotWithShape="0">
              <a:srgbClr val="00000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9" name="Rectangle 8"/>
          <p:cNvSpPr>
            <a:spLocks noChangeArrowheads="1"/>
          </p:cNvSpPr>
          <p:nvPr/>
        </p:nvSpPr>
        <p:spPr bwMode="auto">
          <a:xfrm>
            <a:off x="592138" y="2371725"/>
            <a:ext cx="884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Variable</a:t>
            </a:r>
            <a:endParaRPr lang="en-US" sz="2000" dirty="0">
              <a:effectLst>
                <a:outerShdw blurRad="38100" dist="38100" dir="2700000" algn="tl">
                  <a:srgbClr val="000000"/>
                </a:outerShdw>
              </a:effectLst>
              <a:latin typeface="Arial Narrow" pitchFamily="34" charset="0"/>
            </a:endParaRPr>
          </a:p>
        </p:txBody>
      </p:sp>
      <p:sp>
        <p:nvSpPr>
          <p:cNvPr id="60" name="Rectangle 8"/>
          <p:cNvSpPr>
            <a:spLocks noChangeArrowheads="1"/>
          </p:cNvSpPr>
          <p:nvPr/>
        </p:nvSpPr>
        <p:spPr bwMode="auto">
          <a:xfrm>
            <a:off x="592138" y="2079625"/>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Model</a:t>
            </a:r>
            <a:endParaRPr lang="en-US" sz="2000" dirty="0">
              <a:effectLst>
                <a:outerShdw blurRad="38100" dist="38100" dir="2700000" algn="tl">
                  <a:srgbClr val="000000"/>
                </a:outerShdw>
              </a:effectLst>
              <a:latin typeface="Arial Narrow" pitchFamily="34" charset="0"/>
            </a:endParaRPr>
          </a:p>
        </p:txBody>
      </p:sp>
      <p:sp>
        <p:nvSpPr>
          <p:cNvPr id="61" name="Rectangle 21"/>
          <p:cNvSpPr>
            <a:spLocks noChangeArrowheads="1"/>
          </p:cNvSpPr>
          <p:nvPr/>
        </p:nvSpPr>
        <p:spPr bwMode="auto">
          <a:xfrm>
            <a:off x="746125" y="26797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X1</a:t>
            </a:r>
            <a:endParaRPr lang="en-US" sz="2000">
              <a:effectLst>
                <a:outerShdw blurRad="38100" dist="38100" dir="2700000" algn="tl">
                  <a:srgbClr val="000000"/>
                </a:outerShdw>
              </a:effectLst>
              <a:latin typeface="Arial Narrow" pitchFamily="34" charset="0"/>
            </a:endParaRPr>
          </a:p>
        </p:txBody>
      </p:sp>
      <p:sp>
        <p:nvSpPr>
          <p:cNvPr id="62" name="Rectangle 28"/>
          <p:cNvSpPr>
            <a:spLocks noChangeArrowheads="1"/>
          </p:cNvSpPr>
          <p:nvPr/>
        </p:nvSpPr>
        <p:spPr bwMode="auto">
          <a:xfrm>
            <a:off x="746125" y="2971800"/>
            <a:ext cx="40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a:solidFill>
                  <a:srgbClr val="FFFFFF"/>
                </a:solidFill>
                <a:effectLst>
                  <a:outerShdw blurRad="38100" dist="38100" dir="2700000" algn="tl">
                    <a:srgbClr val="000000"/>
                  </a:outerShdw>
                </a:effectLst>
                <a:latin typeface="Arial" charset="0"/>
              </a:rPr>
              <a:t>  X2</a:t>
            </a:r>
            <a:endParaRPr lang="en-US" sz="2000">
              <a:effectLst>
                <a:outerShdw blurRad="38100" dist="38100" dir="2700000" algn="tl">
                  <a:srgbClr val="000000"/>
                </a:outerShdw>
              </a:effectLst>
              <a:latin typeface="Arial Narrow" pitchFamily="34" charset="0"/>
            </a:endParaRPr>
          </a:p>
        </p:txBody>
      </p:sp>
      <p:sp>
        <p:nvSpPr>
          <p:cNvPr id="63" name="Rectangle 48"/>
          <p:cNvSpPr>
            <a:spLocks noChangeArrowheads="1"/>
          </p:cNvSpPr>
          <p:nvPr/>
        </p:nvSpPr>
        <p:spPr bwMode="auto">
          <a:xfrm>
            <a:off x="809625" y="44846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1</a:t>
            </a:r>
            <a:endParaRPr lang="en-US" sz="2000" dirty="0">
              <a:effectLst>
                <a:outerShdw blurRad="38100" dist="38100" dir="2700000" algn="tl">
                  <a:srgbClr val="000000"/>
                </a:outerShdw>
              </a:effectLst>
              <a:latin typeface="Arial Narrow" pitchFamily="34" charset="0"/>
            </a:endParaRPr>
          </a:p>
        </p:txBody>
      </p:sp>
      <p:sp>
        <p:nvSpPr>
          <p:cNvPr id="64" name="Rectangle 55"/>
          <p:cNvSpPr>
            <a:spLocks noChangeArrowheads="1"/>
          </p:cNvSpPr>
          <p:nvPr/>
        </p:nvSpPr>
        <p:spPr bwMode="auto">
          <a:xfrm>
            <a:off x="809625" y="47767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2</a:t>
            </a:r>
            <a:endParaRPr lang="en-US" sz="2000" dirty="0">
              <a:effectLst>
                <a:outerShdw blurRad="38100" dist="38100" dir="2700000" algn="tl">
                  <a:srgbClr val="000000"/>
                </a:outerShdw>
              </a:effectLst>
              <a:latin typeface="Arial Narrow" pitchFamily="34" charset="0"/>
            </a:endParaRPr>
          </a:p>
        </p:txBody>
      </p:sp>
      <p:sp>
        <p:nvSpPr>
          <p:cNvPr id="65" name="Rectangle 41"/>
          <p:cNvSpPr>
            <a:spLocks noChangeArrowheads="1"/>
          </p:cNvSpPr>
          <p:nvPr/>
        </p:nvSpPr>
        <p:spPr bwMode="auto">
          <a:xfrm>
            <a:off x="585788" y="4175125"/>
            <a:ext cx="872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Number</a:t>
            </a:r>
            <a:endParaRPr lang="en-US" sz="2000" dirty="0">
              <a:effectLst>
                <a:outerShdw blurRad="38100" dist="38100" dir="2700000" algn="tl">
                  <a:srgbClr val="000000"/>
                </a:outerShdw>
              </a:effectLst>
              <a:latin typeface="Arial Narrow" pitchFamily="34" charset="0"/>
            </a:endParaRPr>
          </a:p>
        </p:txBody>
      </p:sp>
      <p:sp>
        <p:nvSpPr>
          <p:cNvPr id="66" name="Rectangle 35"/>
          <p:cNvSpPr>
            <a:spLocks noChangeArrowheads="1"/>
          </p:cNvSpPr>
          <p:nvPr/>
        </p:nvSpPr>
        <p:spPr bwMode="auto">
          <a:xfrm>
            <a:off x="579438" y="3883025"/>
            <a:ext cx="11541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b="1" dirty="0" smtClean="0">
                <a:solidFill>
                  <a:srgbClr val="FFFFFF"/>
                </a:solidFill>
                <a:effectLst>
                  <a:outerShdw blurRad="38100" dist="38100" dir="2700000" algn="tl">
                    <a:srgbClr val="000000"/>
                  </a:outerShdw>
                </a:effectLst>
                <a:latin typeface="Arial" charset="0"/>
              </a:rPr>
              <a:t>Constraint</a:t>
            </a:r>
            <a:endParaRPr lang="en-US" sz="2000" dirty="0">
              <a:effectLst>
                <a:outerShdw blurRad="38100" dist="38100" dir="2700000" algn="tl">
                  <a:srgbClr val="000000"/>
                </a:outerShdw>
              </a:effectLst>
              <a:latin typeface="Arial Narrow" pitchFamily="34" charset="0"/>
            </a:endParaRPr>
          </a:p>
        </p:txBody>
      </p:sp>
      <p:sp>
        <p:nvSpPr>
          <p:cNvPr id="67" name="Rectangle 6"/>
          <p:cNvSpPr>
            <a:spLocks noChangeArrowheads="1"/>
          </p:cNvSpPr>
          <p:nvPr/>
        </p:nvSpPr>
        <p:spPr bwMode="auto">
          <a:xfrm>
            <a:off x="3670300" y="5054987"/>
            <a:ext cx="1047750" cy="330200"/>
          </a:xfrm>
          <a:prstGeom prst="rect">
            <a:avLst/>
          </a:prstGeom>
          <a:noFill/>
          <a:ln w="57150">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 name="Rectangle 2"/>
          <p:cNvSpPr>
            <a:spLocks noGrp="1" noChangeArrowheads="1"/>
          </p:cNvSpPr>
          <p:nvPr>
            <p:ph type="title"/>
          </p:nvPr>
        </p:nvSpPr>
        <p:spPr>
          <a:xfrm>
            <a:off x="685800" y="52388"/>
            <a:ext cx="7772400" cy="814387"/>
          </a:xfrm>
          <a:noFill/>
          <a:ln/>
        </p:spPr>
        <p:txBody>
          <a:bodyPr/>
          <a:lstStyle/>
          <a:p>
            <a:r>
              <a:rPr lang="en-US" dirty="0"/>
              <a:t>Example 2:  Olympic Bike Co</a:t>
            </a:r>
            <a:r>
              <a:rPr lang="en-US" dirty="0" smtClean="0"/>
              <a:t>. (Revised)</a:t>
            </a:r>
            <a:endParaRPr lang="en-US" dirty="0"/>
          </a:p>
        </p:txBody>
      </p:sp>
      <p:sp>
        <p:nvSpPr>
          <p:cNvPr id="69" name="Rectangle 3"/>
          <p:cNvSpPr txBox="1">
            <a:spLocks noChangeArrowheads="1"/>
          </p:cNvSpPr>
          <p:nvPr/>
        </p:nvSpPr>
        <p:spPr bwMode="auto">
          <a:xfrm>
            <a:off x="687388" y="1004888"/>
            <a:ext cx="53197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Sensitivity Report (Revised)</a:t>
            </a:r>
            <a:endParaRPr lang="en-US" dirty="0"/>
          </a:p>
        </p:txBody>
      </p:sp>
      <p:sp>
        <p:nvSpPr>
          <p:cNvPr id="70" name="Rectangle 55"/>
          <p:cNvSpPr>
            <a:spLocks noChangeArrowheads="1"/>
          </p:cNvSpPr>
          <p:nvPr/>
        </p:nvSpPr>
        <p:spPr bwMode="auto">
          <a:xfrm>
            <a:off x="1762125" y="5081588"/>
            <a:ext cx="6668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Ratio</a:t>
            </a:r>
            <a:endParaRPr lang="en-US" sz="2000" dirty="0">
              <a:effectLst>
                <a:outerShdw blurRad="38100" dist="38100" dir="2700000" algn="tl">
                  <a:srgbClr val="000000"/>
                </a:outerShdw>
              </a:effectLst>
              <a:latin typeface="Arial Narrow" pitchFamily="34" charset="0"/>
            </a:endParaRPr>
          </a:p>
        </p:txBody>
      </p:sp>
      <p:sp>
        <p:nvSpPr>
          <p:cNvPr id="71" name="Rectangle 56"/>
          <p:cNvSpPr>
            <a:spLocks noChangeArrowheads="1"/>
          </p:cNvSpPr>
          <p:nvPr/>
        </p:nvSpPr>
        <p:spPr bwMode="auto">
          <a:xfrm>
            <a:off x="2794000" y="50815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  0.000</a:t>
            </a:r>
            <a:endParaRPr lang="en-US" sz="2000" dirty="0">
              <a:effectLst>
                <a:outerShdw blurRad="38100" dist="38100" dir="2700000" algn="tl">
                  <a:srgbClr val="000000"/>
                </a:outerShdw>
              </a:effectLst>
              <a:latin typeface="Arial Narrow" pitchFamily="34" charset="0"/>
            </a:endParaRPr>
          </a:p>
        </p:txBody>
      </p:sp>
      <p:sp>
        <p:nvSpPr>
          <p:cNvPr id="72" name="Rectangle 57"/>
          <p:cNvSpPr>
            <a:spLocks noChangeArrowheads="1"/>
          </p:cNvSpPr>
          <p:nvPr/>
        </p:nvSpPr>
        <p:spPr bwMode="auto">
          <a:xfrm>
            <a:off x="3854450" y="5081588"/>
            <a:ext cx="6540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-5.000</a:t>
            </a:r>
            <a:endParaRPr lang="en-US" sz="2000" dirty="0">
              <a:effectLst>
                <a:outerShdw blurRad="38100" dist="38100" dir="2700000" algn="tl">
                  <a:srgbClr val="000000"/>
                </a:outerShdw>
              </a:effectLst>
              <a:latin typeface="Arial Narrow" pitchFamily="34" charset="0"/>
            </a:endParaRPr>
          </a:p>
        </p:txBody>
      </p:sp>
      <p:sp>
        <p:nvSpPr>
          <p:cNvPr id="73" name="Rectangle 58"/>
          <p:cNvSpPr>
            <a:spLocks noChangeArrowheads="1"/>
          </p:cNvSpPr>
          <p:nvPr/>
        </p:nvSpPr>
        <p:spPr bwMode="auto">
          <a:xfrm>
            <a:off x="5334000" y="50815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  0.000</a:t>
            </a:r>
            <a:endParaRPr lang="en-US" sz="2000" dirty="0">
              <a:effectLst>
                <a:outerShdw blurRad="38100" dist="38100" dir="2700000" algn="tl">
                  <a:srgbClr val="000000"/>
                </a:outerShdw>
              </a:effectLst>
              <a:latin typeface="Arial Narrow" pitchFamily="34" charset="0"/>
            </a:endParaRPr>
          </a:p>
        </p:txBody>
      </p:sp>
      <p:sp>
        <p:nvSpPr>
          <p:cNvPr id="74" name="Rectangle 59"/>
          <p:cNvSpPr>
            <a:spLocks noChangeArrowheads="1"/>
          </p:cNvSpPr>
          <p:nvPr/>
        </p:nvSpPr>
        <p:spPr bwMode="auto">
          <a:xfrm>
            <a:off x="6623050" y="5081588"/>
            <a:ext cx="7053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26.667</a:t>
            </a:r>
            <a:endParaRPr lang="en-US" sz="2000" dirty="0">
              <a:effectLst>
                <a:outerShdw blurRad="38100" dist="38100" dir="2700000" algn="tl">
                  <a:srgbClr val="000000"/>
                </a:outerShdw>
              </a:effectLst>
              <a:latin typeface="Arial Narrow" pitchFamily="34" charset="0"/>
            </a:endParaRPr>
          </a:p>
        </p:txBody>
      </p:sp>
      <p:sp>
        <p:nvSpPr>
          <p:cNvPr id="75" name="Rectangle 60"/>
          <p:cNvSpPr>
            <a:spLocks noChangeArrowheads="1"/>
          </p:cNvSpPr>
          <p:nvPr/>
        </p:nvSpPr>
        <p:spPr bwMode="auto">
          <a:xfrm>
            <a:off x="8078788" y="5081588"/>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smtClean="0">
                <a:solidFill>
                  <a:srgbClr val="FFFFFF"/>
                </a:solidFill>
                <a:effectLst>
                  <a:outerShdw blurRad="38100" dist="38100" dir="2700000" algn="tl">
                    <a:srgbClr val="000000"/>
                  </a:outerShdw>
                </a:effectLst>
                <a:latin typeface="Arial" charset="0"/>
              </a:rPr>
              <a:t>2.500</a:t>
            </a:r>
            <a:endParaRPr lang="en-US" sz="2000" dirty="0">
              <a:effectLst>
                <a:outerShdw blurRad="38100" dist="38100" dir="2700000" algn="tl">
                  <a:srgbClr val="000000"/>
                </a:outerShdw>
              </a:effectLst>
              <a:latin typeface="Arial Narrow" pitchFamily="34" charset="0"/>
            </a:endParaRPr>
          </a:p>
        </p:txBody>
      </p:sp>
      <p:sp>
        <p:nvSpPr>
          <p:cNvPr id="76" name="Rectangle 55"/>
          <p:cNvSpPr>
            <a:spLocks noChangeArrowheads="1"/>
          </p:cNvSpPr>
          <p:nvPr/>
        </p:nvSpPr>
        <p:spPr bwMode="auto">
          <a:xfrm>
            <a:off x="809625" y="5081588"/>
            <a:ext cx="256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800" dirty="0">
                <a:solidFill>
                  <a:srgbClr val="FFFFFF"/>
                </a:solidFill>
                <a:effectLst>
                  <a:outerShdw blurRad="38100" dist="38100" dir="2700000" algn="tl">
                    <a:srgbClr val="000000"/>
                  </a:outerShdw>
                </a:effectLst>
                <a:latin typeface="Arial" charset="0"/>
              </a:rPr>
              <a:t>  </a:t>
            </a:r>
            <a:r>
              <a:rPr lang="en-US" sz="1800" dirty="0" smtClean="0">
                <a:solidFill>
                  <a:srgbClr val="FFFFFF"/>
                </a:solidFill>
                <a:effectLst>
                  <a:outerShdw blurRad="38100" dist="38100" dir="2700000" algn="tl">
                    <a:srgbClr val="000000"/>
                  </a:outerShdw>
                </a:effectLst>
                <a:latin typeface="Arial" charset="0"/>
              </a:rPr>
              <a:t>3</a:t>
            </a:r>
            <a:endParaRPr lang="en-US" sz="2000" dirty="0">
              <a:effectLst>
                <a:outerShdw blurRad="38100" dist="38100" dir="2700000" algn="tl">
                  <a:srgbClr val="000000"/>
                </a:outerShdw>
              </a:effectLst>
              <a:latin typeface="Arial Narrow" pitchFamily="34" charset="0"/>
            </a:endParaRPr>
          </a:p>
        </p:txBody>
      </p:sp>
    </p:spTree>
    <p:extLst>
      <p:ext uri="{BB962C8B-B14F-4D97-AF65-F5344CB8AC3E}">
        <p14:creationId xmlns:p14="http://schemas.microsoft.com/office/powerpoint/2010/main" val="4206951714"/>
      </p:ext>
    </p:extLst>
  </p:cSld>
  <p:clrMapOvr>
    <a:masterClrMapping/>
  </p:clrMapOvr>
  <p:transition>
    <p:zo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1143000" y="2406650"/>
            <a:ext cx="7226300" cy="1555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4" name="Rectangle 2"/>
          <p:cNvSpPr>
            <a:spLocks noGrp="1" noChangeArrowheads="1"/>
          </p:cNvSpPr>
          <p:nvPr>
            <p:ph type="title"/>
          </p:nvPr>
        </p:nvSpPr>
        <p:spPr>
          <a:xfrm>
            <a:off x="685800" y="52388"/>
            <a:ext cx="7772400" cy="814387"/>
          </a:xfrm>
          <a:noFill/>
          <a:ln/>
        </p:spPr>
        <p:txBody>
          <a:bodyPr/>
          <a:lstStyle/>
          <a:p>
            <a:r>
              <a:rPr lang="en-US" dirty="0"/>
              <a:t>Example 2:  Olympic Bike Co</a:t>
            </a:r>
            <a:r>
              <a:rPr lang="en-US" dirty="0" smtClean="0"/>
              <a:t>. (Revised)</a:t>
            </a:r>
            <a:endParaRPr lang="en-US" dirty="0"/>
          </a:p>
        </p:txBody>
      </p:sp>
      <p:sp>
        <p:nvSpPr>
          <p:cNvPr id="5" name="Rectangle 3"/>
          <p:cNvSpPr txBox="1">
            <a:spLocks noChangeArrowheads="1"/>
          </p:cNvSpPr>
          <p:nvPr/>
        </p:nvSpPr>
        <p:spPr bwMode="auto">
          <a:xfrm>
            <a:off x="687388" y="1004888"/>
            <a:ext cx="53197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r>
              <a:rPr lang="en-US" dirty="0" smtClean="0">
                <a:solidFill>
                  <a:srgbClr val="66FFFF"/>
                </a:solidFill>
              </a:rPr>
              <a:t>Shadow Price for Constraint #3</a:t>
            </a:r>
            <a:endParaRPr lang="en-US" dirty="0"/>
          </a:p>
        </p:txBody>
      </p:sp>
      <p:sp>
        <p:nvSpPr>
          <p:cNvPr id="6" name="Rectangle 3"/>
          <p:cNvSpPr txBox="1">
            <a:spLocks noChangeArrowheads="1"/>
          </p:cNvSpPr>
          <p:nvPr/>
        </p:nvSpPr>
        <p:spPr bwMode="auto">
          <a:xfrm>
            <a:off x="1054100" y="1474788"/>
            <a:ext cx="7405688" cy="329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None/>
            </a:pPr>
            <a:r>
              <a:rPr lang="en-US" dirty="0" smtClean="0"/>
              <a:t>The interpretation of the shadow price -5.00 is correctly stated as follows:</a:t>
            </a:r>
          </a:p>
          <a:p>
            <a:pPr marL="0" indent="0">
              <a:buNone/>
            </a:pPr>
            <a:endParaRPr lang="en-US" sz="1200" dirty="0"/>
          </a:p>
          <a:p>
            <a:pPr marL="0" indent="0">
              <a:buNone/>
            </a:pPr>
            <a:r>
              <a:rPr lang="en-US" dirty="0" smtClean="0"/>
              <a:t>   “If we are forced to produce 1 more Deluxe frame</a:t>
            </a:r>
          </a:p>
          <a:p>
            <a:pPr marL="0" indent="0">
              <a:buNone/>
            </a:pPr>
            <a:r>
              <a:rPr lang="en-US" dirty="0"/>
              <a:t> </a:t>
            </a:r>
            <a:r>
              <a:rPr lang="en-US" dirty="0" smtClean="0"/>
              <a:t>  over and above the number of Professional frames</a:t>
            </a:r>
          </a:p>
          <a:p>
            <a:pPr marL="0" indent="0">
              <a:buNone/>
            </a:pPr>
            <a:r>
              <a:rPr lang="en-US" dirty="0"/>
              <a:t> </a:t>
            </a:r>
            <a:r>
              <a:rPr lang="en-US" dirty="0" smtClean="0"/>
              <a:t>  produced, total profits will decrease by $5.00.”</a:t>
            </a:r>
          </a:p>
          <a:p>
            <a:pPr marL="0" indent="0">
              <a:buNone/>
            </a:pPr>
            <a:endParaRPr lang="en-US" dirty="0" smtClean="0"/>
          </a:p>
        </p:txBody>
      </p:sp>
    </p:spTree>
    <p:extLst>
      <p:ext uri="{BB962C8B-B14F-4D97-AF65-F5344CB8AC3E}">
        <p14:creationId xmlns:p14="http://schemas.microsoft.com/office/powerpoint/2010/main" val="2691298677"/>
      </p:ext>
    </p:extLst>
  </p:cSld>
  <p:clrMapOvr>
    <a:masterClrMapping/>
  </p:clrMapOvr>
  <p:transition>
    <p:zo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ChangeArrowheads="1"/>
          </p:cNvSpPr>
          <p:nvPr/>
        </p:nvSpPr>
        <p:spPr bwMode="auto">
          <a:xfrm>
            <a:off x="3962400" y="3556000"/>
            <a:ext cx="1524000" cy="5969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wrap="none" anchor="ctr"/>
          <a:lstStyle/>
          <a:p>
            <a:endParaRPr lang="en-US"/>
          </a:p>
        </p:txBody>
      </p:sp>
      <p:sp>
        <p:nvSpPr>
          <p:cNvPr id="4" name="Rectangle 2"/>
          <p:cNvSpPr>
            <a:spLocks noGrp="1" noChangeArrowheads="1"/>
          </p:cNvSpPr>
          <p:nvPr>
            <p:ph type="title"/>
          </p:nvPr>
        </p:nvSpPr>
        <p:spPr>
          <a:xfrm>
            <a:off x="685800" y="52388"/>
            <a:ext cx="7772400" cy="814387"/>
          </a:xfrm>
          <a:noFill/>
          <a:ln/>
        </p:spPr>
        <p:txBody>
          <a:bodyPr/>
          <a:lstStyle/>
          <a:p>
            <a:r>
              <a:rPr lang="en-US" dirty="0"/>
              <a:t>Example 2:  Olympic Bike Co</a:t>
            </a:r>
            <a:r>
              <a:rPr lang="en-US" dirty="0" smtClean="0"/>
              <a:t>. (Revised Again)</a:t>
            </a:r>
            <a:endParaRPr lang="en-US" dirty="0"/>
          </a:p>
        </p:txBody>
      </p:sp>
      <p:sp>
        <p:nvSpPr>
          <p:cNvPr id="8" name="Rectangle 3"/>
          <p:cNvSpPr txBox="1">
            <a:spLocks noChangeArrowheads="1"/>
          </p:cNvSpPr>
          <p:nvPr/>
        </p:nvSpPr>
        <p:spPr bwMode="auto">
          <a:xfrm>
            <a:off x="368300" y="995362"/>
            <a:ext cx="8272463" cy="492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a:buFont typeface="Monotype Sorts" pitchFamily="2" charset="2"/>
              <a:buNone/>
            </a:pPr>
            <a:r>
              <a:rPr lang="en-US" dirty="0" smtClean="0"/>
              <a:t>		We might instead be interested in what happens if we change the coefficient on </a:t>
            </a:r>
            <a:r>
              <a:rPr lang="en-US" i="1" dirty="0" smtClean="0"/>
              <a:t>x</a:t>
            </a:r>
            <a:r>
              <a:rPr lang="en-US" baseline="-25000" dirty="0" smtClean="0"/>
              <a:t>2</a:t>
            </a:r>
            <a:r>
              <a:rPr lang="en-US" dirty="0" smtClean="0"/>
              <a:t>.  </a:t>
            </a:r>
          </a:p>
          <a:p>
            <a:pPr>
              <a:buFont typeface="Monotype Sorts" pitchFamily="2" charset="2"/>
              <a:buNone/>
            </a:pPr>
            <a:r>
              <a:rPr lang="en-US" dirty="0"/>
              <a:t>	</a:t>
            </a:r>
            <a:r>
              <a:rPr lang="en-US" dirty="0" smtClean="0"/>
              <a:t>	For instance, what if management required Olympic to produce a number of Deluxe frames that is at least 110% of the number of Professional frames produced?</a:t>
            </a:r>
          </a:p>
          <a:p>
            <a:pPr>
              <a:buFont typeface="Monotype Sorts" pitchFamily="2" charset="2"/>
              <a:buNone/>
            </a:pPr>
            <a:r>
              <a:rPr lang="en-US" dirty="0"/>
              <a:t>	</a:t>
            </a:r>
            <a:r>
              <a:rPr lang="en-US" dirty="0" smtClean="0"/>
              <a:t>	In other words, the constraint would change to</a:t>
            </a:r>
          </a:p>
          <a:p>
            <a:pPr>
              <a:buFont typeface="Monotype Sorts" pitchFamily="2" charset="2"/>
              <a:buNone/>
            </a:pPr>
            <a:endParaRPr lang="en-US" sz="1000" dirty="0" smtClean="0"/>
          </a:p>
          <a:p>
            <a:pPr>
              <a:buNone/>
            </a:pPr>
            <a:r>
              <a:rPr lang="en-US" dirty="0"/>
              <a:t>	</a:t>
            </a:r>
            <a:r>
              <a:rPr lang="en-US" dirty="0" smtClean="0"/>
              <a:t>			</a:t>
            </a:r>
            <a:r>
              <a:rPr lang="en-US" dirty="0"/>
              <a:t> </a:t>
            </a:r>
            <a:r>
              <a:rPr lang="en-US" dirty="0" smtClean="0"/>
              <a:t>           </a:t>
            </a:r>
            <a:r>
              <a:rPr lang="en-US" i="1" dirty="0" smtClean="0"/>
              <a:t>x</a:t>
            </a:r>
            <a:r>
              <a:rPr lang="en-US" baseline="-25000" dirty="0" smtClean="0"/>
              <a:t>1</a:t>
            </a:r>
            <a:r>
              <a:rPr lang="en-US" dirty="0" smtClean="0"/>
              <a:t> </a:t>
            </a:r>
            <a:r>
              <a:rPr lang="en-US" u="sng" dirty="0" smtClean="0"/>
              <a:t>&gt;</a:t>
            </a:r>
            <a:r>
              <a:rPr lang="en-US" dirty="0" smtClean="0"/>
              <a:t> 1.1</a:t>
            </a:r>
            <a:r>
              <a:rPr lang="en-US" i="1" dirty="0" smtClean="0"/>
              <a:t>x</a:t>
            </a:r>
            <a:r>
              <a:rPr lang="en-US" baseline="-25000" dirty="0" smtClean="0"/>
              <a:t>2</a:t>
            </a:r>
            <a:r>
              <a:rPr lang="en-US" dirty="0" smtClean="0"/>
              <a:t> </a:t>
            </a:r>
          </a:p>
          <a:p>
            <a:pPr>
              <a:buNone/>
            </a:pPr>
            <a:endParaRPr lang="en-US" sz="1400" dirty="0"/>
          </a:p>
          <a:p>
            <a:pPr>
              <a:buNone/>
            </a:pPr>
            <a:r>
              <a:rPr lang="en-US" dirty="0" smtClean="0"/>
              <a:t>		The shadow price does not tell us what will happen in this case.  We need to resolve the problem with this new constraint.</a:t>
            </a:r>
            <a:endParaRPr lang="en-US" dirty="0"/>
          </a:p>
        </p:txBody>
      </p:sp>
    </p:spTree>
    <p:extLst>
      <p:ext uri="{BB962C8B-B14F-4D97-AF65-F5344CB8AC3E}">
        <p14:creationId xmlns:p14="http://schemas.microsoft.com/office/powerpoint/2010/main" val="2188973221"/>
      </p:ext>
    </p:extLst>
  </p:cSld>
  <p:clrMapOvr>
    <a:masterClrMapping/>
  </p:clrMapOvr>
  <p:transition>
    <p:zo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a:lstStyle/>
          <a:p>
            <a:r>
              <a:rPr lang="en-US"/>
              <a:t>End of Chapter 8</a:t>
            </a:r>
          </a:p>
        </p:txBody>
      </p:sp>
      <p:grpSp>
        <p:nvGrpSpPr>
          <p:cNvPr id="40966" name="Group 6"/>
          <p:cNvGrpSpPr>
            <a:grpSpLocks/>
          </p:cNvGrpSpPr>
          <p:nvPr/>
        </p:nvGrpSpPr>
        <p:grpSpPr bwMode="auto">
          <a:xfrm>
            <a:off x="3754438" y="2921000"/>
            <a:ext cx="1585912" cy="1641475"/>
            <a:chOff x="2305" y="1960"/>
            <a:chExt cx="999" cy="1034"/>
          </a:xfrm>
        </p:grpSpPr>
        <p:sp>
          <p:nvSpPr>
            <p:cNvPr id="40964" name="AutoShape 4"/>
            <p:cNvSpPr>
              <a:spLocks noChangeArrowheads="1"/>
            </p:cNvSpPr>
            <p:nvPr/>
          </p:nvSpPr>
          <p:spPr bwMode="auto">
            <a:xfrm>
              <a:off x="2321" y="1976"/>
              <a:ext cx="983" cy="1018"/>
            </a:xfrm>
            <a:prstGeom prst="roundRect">
              <a:avLst>
                <a:gd name="adj" fmla="val 11949"/>
              </a:avLst>
            </a:prstGeom>
            <a:noFill/>
            <a:ln w="50800">
              <a:solidFill>
                <a:srgbClr val="66FFFF"/>
              </a:solidFill>
              <a:round/>
              <a:headEnd/>
              <a:tailEnd/>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65" name="AutoShape 5"/>
            <p:cNvSpPr>
              <a:spLocks noChangeArrowheads="1"/>
            </p:cNvSpPr>
            <p:nvPr/>
          </p:nvSpPr>
          <p:spPr bwMode="auto">
            <a:xfrm>
              <a:off x="2305" y="1960"/>
              <a:ext cx="983" cy="1018"/>
            </a:xfrm>
            <a:prstGeom prst="roundRect">
              <a:avLst>
                <a:gd name="adj" fmla="val 11949"/>
              </a:avLst>
            </a:prstGeom>
            <a:noFill/>
            <a:ln w="50800">
              <a:solidFill>
                <a:srgbClr val="66FFFF"/>
              </a:solidFill>
              <a:round/>
              <a:headEnd/>
              <a:tailEnd/>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40969" name="Group 9"/>
          <p:cNvGrpSpPr>
            <a:grpSpLocks/>
          </p:cNvGrpSpPr>
          <p:nvPr/>
        </p:nvGrpSpPr>
        <p:grpSpPr bwMode="auto">
          <a:xfrm>
            <a:off x="3897313" y="2009775"/>
            <a:ext cx="1708150" cy="2695575"/>
            <a:chOff x="2395" y="1386"/>
            <a:chExt cx="1076" cy="1698"/>
          </a:xfr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scene3d>
            <a:camera prst="orthographicFront">
              <a:rot lat="0" lon="0" rev="0"/>
            </a:camera>
            <a:lightRig rig="balanced" dir="t">
              <a:rot lat="0" lon="0" rev="8700000"/>
            </a:lightRig>
          </a:scene3d>
        </p:grpSpPr>
        <p:sp>
          <p:nvSpPr>
            <p:cNvPr id="40967" name="Freeform 7"/>
            <p:cNvSpPr>
              <a:spLocks/>
            </p:cNvSpPr>
            <p:nvPr/>
          </p:nvSpPr>
          <p:spPr bwMode="auto">
            <a:xfrm>
              <a:off x="2411" y="1402"/>
              <a:ext cx="1060" cy="1682"/>
            </a:xfrm>
            <a:custGeom>
              <a:avLst/>
              <a:gdLst>
                <a:gd name="T0" fmla="*/ 238 w 2119"/>
                <a:gd name="T1" fmla="*/ 1569 h 3364"/>
                <a:gd name="T2" fmla="*/ 0 w 2119"/>
                <a:gd name="T3" fmla="*/ 2480 h 3364"/>
                <a:gd name="T4" fmla="*/ 819 w 2119"/>
                <a:gd name="T5" fmla="*/ 3364 h 3364"/>
                <a:gd name="T6" fmla="*/ 2119 w 2119"/>
                <a:gd name="T7" fmla="*/ 392 h 3364"/>
                <a:gd name="T8" fmla="*/ 2119 w 2119"/>
                <a:gd name="T9" fmla="*/ 0 h 3364"/>
                <a:gd name="T10" fmla="*/ 668 w 2119"/>
                <a:gd name="T11" fmla="*/ 2506 h 3364"/>
                <a:gd name="T12" fmla="*/ 238 w 2119"/>
                <a:gd name="T13" fmla="*/ 1569 h 3364"/>
              </a:gdLst>
              <a:ahLst/>
              <a:cxnLst>
                <a:cxn ang="0">
                  <a:pos x="T0" y="T1"/>
                </a:cxn>
                <a:cxn ang="0">
                  <a:pos x="T2" y="T3"/>
                </a:cxn>
                <a:cxn ang="0">
                  <a:pos x="T4" y="T5"/>
                </a:cxn>
                <a:cxn ang="0">
                  <a:pos x="T6" y="T7"/>
                </a:cxn>
                <a:cxn ang="0">
                  <a:pos x="T8" y="T9"/>
                </a:cxn>
                <a:cxn ang="0">
                  <a:pos x="T10" y="T11"/>
                </a:cxn>
                <a:cxn ang="0">
                  <a:pos x="T12" y="T13"/>
                </a:cxn>
              </a:cxnLst>
              <a:rect l="0" t="0" r="r" b="b"/>
              <a:pathLst>
                <a:path w="2119" h="3364">
                  <a:moveTo>
                    <a:pt x="238" y="1569"/>
                  </a:moveTo>
                  <a:lnTo>
                    <a:pt x="0" y="2480"/>
                  </a:lnTo>
                  <a:lnTo>
                    <a:pt x="819" y="3364"/>
                  </a:lnTo>
                  <a:lnTo>
                    <a:pt x="2119" y="392"/>
                  </a:lnTo>
                  <a:lnTo>
                    <a:pt x="2119" y="0"/>
                  </a:lnTo>
                  <a:lnTo>
                    <a:pt x="668" y="2506"/>
                  </a:lnTo>
                  <a:lnTo>
                    <a:pt x="238" y="1569"/>
                  </a:lnTo>
                  <a:close/>
                </a:path>
              </a:pathLst>
            </a:custGeom>
            <a:grpFill/>
            <a:ln>
              <a:noFill/>
            </a:ln>
            <a:effectLst>
              <a:outerShdw blurRad="44450" dist="27940" dir="5400000" algn="ctr">
                <a:srgbClr val="000000">
                  <a:alpha val="32000"/>
                </a:srgbClr>
              </a:outerShdw>
            </a:effectLst>
            <a:sp3d>
              <a:bevelT w="190500" h="38100"/>
            </a:sp3d>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68" name="Freeform 8"/>
            <p:cNvSpPr>
              <a:spLocks/>
            </p:cNvSpPr>
            <p:nvPr/>
          </p:nvSpPr>
          <p:spPr bwMode="auto">
            <a:xfrm>
              <a:off x="2395" y="1386"/>
              <a:ext cx="1060" cy="1682"/>
            </a:xfrm>
            <a:custGeom>
              <a:avLst/>
              <a:gdLst>
                <a:gd name="T0" fmla="*/ 238 w 2119"/>
                <a:gd name="T1" fmla="*/ 1570 h 3364"/>
                <a:gd name="T2" fmla="*/ 0 w 2119"/>
                <a:gd name="T3" fmla="*/ 2480 h 3364"/>
                <a:gd name="T4" fmla="*/ 819 w 2119"/>
                <a:gd name="T5" fmla="*/ 3364 h 3364"/>
                <a:gd name="T6" fmla="*/ 2119 w 2119"/>
                <a:gd name="T7" fmla="*/ 392 h 3364"/>
                <a:gd name="T8" fmla="*/ 2119 w 2119"/>
                <a:gd name="T9" fmla="*/ 0 h 3364"/>
                <a:gd name="T10" fmla="*/ 668 w 2119"/>
                <a:gd name="T11" fmla="*/ 2506 h 3364"/>
                <a:gd name="T12" fmla="*/ 238 w 2119"/>
                <a:gd name="T13" fmla="*/ 1570 h 3364"/>
              </a:gdLst>
              <a:ahLst/>
              <a:cxnLst>
                <a:cxn ang="0">
                  <a:pos x="T0" y="T1"/>
                </a:cxn>
                <a:cxn ang="0">
                  <a:pos x="T2" y="T3"/>
                </a:cxn>
                <a:cxn ang="0">
                  <a:pos x="T4" y="T5"/>
                </a:cxn>
                <a:cxn ang="0">
                  <a:pos x="T6" y="T7"/>
                </a:cxn>
                <a:cxn ang="0">
                  <a:pos x="T8" y="T9"/>
                </a:cxn>
                <a:cxn ang="0">
                  <a:pos x="T10" y="T11"/>
                </a:cxn>
                <a:cxn ang="0">
                  <a:pos x="T12" y="T13"/>
                </a:cxn>
              </a:cxnLst>
              <a:rect l="0" t="0" r="r" b="b"/>
              <a:pathLst>
                <a:path w="2119" h="3364">
                  <a:moveTo>
                    <a:pt x="238" y="1570"/>
                  </a:moveTo>
                  <a:lnTo>
                    <a:pt x="0" y="2480"/>
                  </a:lnTo>
                  <a:lnTo>
                    <a:pt x="819" y="3364"/>
                  </a:lnTo>
                  <a:lnTo>
                    <a:pt x="2119" y="392"/>
                  </a:lnTo>
                  <a:lnTo>
                    <a:pt x="2119" y="0"/>
                  </a:lnTo>
                  <a:lnTo>
                    <a:pt x="668" y="2506"/>
                  </a:lnTo>
                  <a:lnTo>
                    <a:pt x="238" y="1570"/>
                  </a:lnTo>
                  <a:close/>
                </a:path>
              </a:pathLst>
            </a:custGeom>
            <a:grpFill/>
            <a:ln>
              <a:noFill/>
            </a:ln>
            <a:effectLst>
              <a:outerShdw blurRad="44450" dist="27940" dir="5400000" algn="ctr">
                <a:srgbClr val="000000">
                  <a:alpha val="32000"/>
                </a:srgbClr>
              </a:outerShdw>
            </a:effectLst>
            <a:sp3d>
              <a:bevelT w="190500" h="38100"/>
            </a:sp3d>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t>Objective Function Coefficients</a:t>
            </a:r>
          </a:p>
        </p:txBody>
      </p:sp>
      <p:sp>
        <p:nvSpPr>
          <p:cNvPr id="126979" name="Rectangle 3"/>
          <p:cNvSpPr>
            <a:spLocks noGrp="1" noChangeArrowheads="1"/>
          </p:cNvSpPr>
          <p:nvPr>
            <p:ph type="body" idx="1"/>
          </p:nvPr>
        </p:nvSpPr>
        <p:spPr>
          <a:xfrm>
            <a:off x="687388" y="1004888"/>
            <a:ext cx="7772400" cy="3295650"/>
          </a:xfrm>
        </p:spPr>
        <p:txBody>
          <a:bodyPr/>
          <a:lstStyle/>
          <a:p>
            <a:r>
              <a:rPr lang="en-US"/>
              <a:t>Let us consider how changes in the objective function coefficients might affect the optimal solution.</a:t>
            </a:r>
          </a:p>
          <a:p>
            <a:r>
              <a:rPr lang="en-US"/>
              <a:t>The </a:t>
            </a:r>
            <a:r>
              <a:rPr lang="en-US" u="sng"/>
              <a:t>range of optimality</a:t>
            </a:r>
            <a:r>
              <a:rPr lang="en-US"/>
              <a:t> for each coefficient provides the range of values over which the current solution will remain optimal.</a:t>
            </a:r>
          </a:p>
          <a:p>
            <a:r>
              <a:rPr lang="en-US"/>
              <a:t>Managers should focus on those objective coefficients that have a narrow range of optimality and coefficients near the endpoints of the range.</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0" name="Freeform 10"/>
          <p:cNvSpPr>
            <a:spLocks/>
          </p:cNvSpPr>
          <p:nvPr/>
        </p:nvSpPr>
        <p:spPr bwMode="auto">
          <a:xfrm>
            <a:off x="1981200" y="2895600"/>
            <a:ext cx="2755900" cy="2895600"/>
          </a:xfrm>
          <a:custGeom>
            <a:avLst/>
            <a:gdLst>
              <a:gd name="T0" fmla="*/ 0 w 1736"/>
              <a:gd name="T1" fmla="*/ 0 h 1824"/>
              <a:gd name="T2" fmla="*/ 1442 w 1736"/>
              <a:gd name="T3" fmla="*/ 956 h 1824"/>
              <a:gd name="T4" fmla="*/ 1736 w 1736"/>
              <a:gd name="T5" fmla="*/ 1288 h 1824"/>
              <a:gd name="T6" fmla="*/ 1736 w 1736"/>
              <a:gd name="T7" fmla="*/ 1824 h 1824"/>
              <a:gd name="T8" fmla="*/ 8 w 1736"/>
              <a:gd name="T9" fmla="*/ 1820 h 1824"/>
            </a:gdLst>
            <a:ahLst/>
            <a:cxnLst>
              <a:cxn ang="0">
                <a:pos x="T0" y="T1"/>
              </a:cxn>
              <a:cxn ang="0">
                <a:pos x="T2" y="T3"/>
              </a:cxn>
              <a:cxn ang="0">
                <a:pos x="T4" y="T5"/>
              </a:cxn>
              <a:cxn ang="0">
                <a:pos x="T6" y="T7"/>
              </a:cxn>
              <a:cxn ang="0">
                <a:pos x="T8" y="T9"/>
              </a:cxn>
            </a:cxnLst>
            <a:rect l="0" t="0" r="r" b="b"/>
            <a:pathLst>
              <a:path w="1736" h="1824">
                <a:moveTo>
                  <a:pt x="0" y="0"/>
                </a:moveTo>
                <a:lnTo>
                  <a:pt x="1442" y="956"/>
                </a:lnTo>
                <a:lnTo>
                  <a:pt x="1736" y="1288"/>
                </a:lnTo>
                <a:lnTo>
                  <a:pt x="1736" y="1824"/>
                </a:lnTo>
                <a:lnTo>
                  <a:pt x="8" y="1820"/>
                </a:lnTo>
              </a:path>
            </a:pathLst>
          </a:custGeom>
          <a:gradFill rotWithShape="0">
            <a:gsLst>
              <a:gs pos="0">
                <a:srgbClr val="5F5F5F"/>
              </a:gs>
              <a:gs pos="100000">
                <a:srgbClr val="5F5F5F">
                  <a:gamma/>
                  <a:shade val="46275"/>
                  <a:invGamma/>
                </a:srgbClr>
              </a:gs>
            </a:gsLst>
            <a:path path="rect">
              <a:fillToRect l="50000" t="50000" r="50000" b="50000"/>
            </a:path>
          </a:gra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82" name="Rectangle 2"/>
          <p:cNvSpPr>
            <a:spLocks noGrp="1" noChangeArrowheads="1"/>
          </p:cNvSpPr>
          <p:nvPr>
            <p:ph type="title"/>
          </p:nvPr>
        </p:nvSpPr>
        <p:spPr/>
        <p:txBody>
          <a:bodyPr/>
          <a:lstStyle/>
          <a:p>
            <a:r>
              <a:rPr lang="en-US"/>
              <a:t>Example 1</a:t>
            </a:r>
          </a:p>
        </p:txBody>
      </p:sp>
      <p:sp>
        <p:nvSpPr>
          <p:cNvPr id="122883" name="Rectangle 3"/>
          <p:cNvSpPr>
            <a:spLocks noGrp="1" noChangeArrowheads="1"/>
          </p:cNvSpPr>
          <p:nvPr>
            <p:ph type="body" idx="1"/>
          </p:nvPr>
        </p:nvSpPr>
        <p:spPr>
          <a:xfrm>
            <a:off x="687388" y="1004888"/>
            <a:ext cx="5927725" cy="566737"/>
          </a:xfrm>
        </p:spPr>
        <p:txBody>
          <a:bodyPr/>
          <a:lstStyle/>
          <a:p>
            <a:r>
              <a:rPr lang="en-US">
                <a:solidFill>
                  <a:srgbClr val="66FFFF"/>
                </a:solidFill>
              </a:rPr>
              <a:t>Changing Slope of Objective Function</a:t>
            </a:r>
          </a:p>
        </p:txBody>
      </p:sp>
      <p:sp>
        <p:nvSpPr>
          <p:cNvPr id="122903" name="Line 23"/>
          <p:cNvSpPr>
            <a:spLocks noChangeShapeType="1"/>
          </p:cNvSpPr>
          <p:nvPr/>
        </p:nvSpPr>
        <p:spPr bwMode="auto">
          <a:xfrm>
            <a:off x="1968500" y="2152650"/>
            <a:ext cx="3683000" cy="3632200"/>
          </a:xfrm>
          <a:prstGeom prst="line">
            <a:avLst/>
          </a:prstGeom>
          <a:noFill/>
          <a:ln w="28575">
            <a:solidFill>
              <a:srgbClr val="FFFF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05" name="Line 25"/>
          <p:cNvSpPr>
            <a:spLocks noChangeShapeType="1"/>
          </p:cNvSpPr>
          <p:nvPr/>
        </p:nvSpPr>
        <p:spPr bwMode="auto">
          <a:xfrm>
            <a:off x="1993900" y="2889250"/>
            <a:ext cx="4356100" cy="2882900"/>
          </a:xfrm>
          <a:prstGeom prst="line">
            <a:avLst/>
          </a:prstGeom>
          <a:noFill/>
          <a:ln w="28575">
            <a:solidFill>
              <a:srgbClr val="FFFF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886" name="Rectangle 6"/>
          <p:cNvSpPr>
            <a:spLocks noChangeArrowheads="1"/>
          </p:cNvSpPr>
          <p:nvPr/>
        </p:nvSpPr>
        <p:spPr bwMode="auto">
          <a:xfrm>
            <a:off x="6996113" y="5541963"/>
            <a:ext cx="4349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1</a:t>
            </a:r>
          </a:p>
        </p:txBody>
      </p:sp>
      <p:sp>
        <p:nvSpPr>
          <p:cNvPr id="122887" name="Line 7"/>
          <p:cNvSpPr>
            <a:spLocks noChangeShapeType="1"/>
          </p:cNvSpPr>
          <p:nvPr/>
        </p:nvSpPr>
        <p:spPr bwMode="auto">
          <a:xfrm>
            <a:off x="2063750" y="5784850"/>
            <a:ext cx="4864100" cy="0"/>
          </a:xfrm>
          <a:prstGeom prst="line">
            <a:avLst/>
          </a:prstGeom>
          <a:noFill/>
          <a:ln w="12700">
            <a:solidFill>
              <a:srgbClr val="FFFFFF"/>
            </a:solidFill>
            <a:round/>
            <a:headEnd/>
            <a:tailEnd/>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2888" name="Line 8"/>
          <p:cNvSpPr>
            <a:spLocks noChangeShapeType="1"/>
          </p:cNvSpPr>
          <p:nvPr/>
        </p:nvSpPr>
        <p:spPr bwMode="auto">
          <a:xfrm>
            <a:off x="1981200" y="1905000"/>
            <a:ext cx="0" cy="3873500"/>
          </a:xfrm>
          <a:prstGeom prst="line">
            <a:avLst/>
          </a:prstGeom>
          <a:noFill/>
          <a:ln w="12700">
            <a:solidFill>
              <a:srgbClr val="FFFFFF"/>
            </a:solidFill>
            <a:round/>
            <a:headEnd/>
            <a:tailEnd/>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2889" name="Line 9"/>
          <p:cNvSpPr>
            <a:spLocks noChangeShapeType="1"/>
          </p:cNvSpPr>
          <p:nvPr/>
        </p:nvSpPr>
        <p:spPr bwMode="auto">
          <a:xfrm>
            <a:off x="1987550" y="578485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891" name="Text Box 11"/>
          <p:cNvSpPr txBox="1">
            <a:spLocks noChangeArrowheads="1"/>
          </p:cNvSpPr>
          <p:nvPr/>
        </p:nvSpPr>
        <p:spPr bwMode="auto">
          <a:xfrm>
            <a:off x="2303463" y="4202113"/>
            <a:ext cx="13382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a:solidFill>
                  <a:srgbClr val="FFFFFF"/>
                </a:solidFill>
                <a:effectLst>
                  <a:outerShdw blurRad="38100" dist="38100" dir="2700000" algn="tl">
                    <a:srgbClr val="000000"/>
                  </a:outerShdw>
                </a:effectLst>
                <a:latin typeface="Arial" charset="0"/>
              </a:rPr>
              <a:t>Feasible</a:t>
            </a:r>
          </a:p>
          <a:p>
            <a:r>
              <a:rPr lang="en-US" sz="2400">
                <a:solidFill>
                  <a:srgbClr val="FFFFFF"/>
                </a:solidFill>
                <a:effectLst>
                  <a:outerShdw blurRad="38100" dist="38100" dir="2700000" algn="tl">
                    <a:srgbClr val="000000"/>
                  </a:outerShdw>
                </a:effectLst>
                <a:latin typeface="Arial" charset="0"/>
              </a:rPr>
              <a:t>Region</a:t>
            </a:r>
          </a:p>
        </p:txBody>
      </p:sp>
      <p:sp>
        <p:nvSpPr>
          <p:cNvPr id="122892" name="Oval 12"/>
          <p:cNvSpPr>
            <a:spLocks noChangeArrowheads="1"/>
          </p:cNvSpPr>
          <p:nvPr/>
        </p:nvSpPr>
        <p:spPr bwMode="auto">
          <a:xfrm>
            <a:off x="4260850" y="4406900"/>
            <a:ext cx="76200" cy="76200"/>
          </a:xfrm>
          <a:prstGeom prst="ellipse">
            <a:avLst/>
          </a:prstGeom>
          <a:solidFill>
            <a:srgbClr val="FFFFFF"/>
          </a:solid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
        <p:nvSpPr>
          <p:cNvPr id="122893" name="Oval 13"/>
          <p:cNvSpPr>
            <a:spLocks noChangeArrowheads="1"/>
          </p:cNvSpPr>
          <p:nvPr/>
        </p:nvSpPr>
        <p:spPr bwMode="auto">
          <a:xfrm>
            <a:off x="4667250" y="4883150"/>
            <a:ext cx="76200" cy="76200"/>
          </a:xfrm>
          <a:prstGeom prst="ellipse">
            <a:avLst/>
          </a:prstGeom>
          <a:solidFill>
            <a:srgbClr val="FFFFFF"/>
          </a:solid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
        <p:nvSpPr>
          <p:cNvPr id="122894" name="Oval 14"/>
          <p:cNvSpPr>
            <a:spLocks noChangeArrowheads="1"/>
          </p:cNvSpPr>
          <p:nvPr/>
        </p:nvSpPr>
        <p:spPr bwMode="auto">
          <a:xfrm>
            <a:off x="1943100" y="2851150"/>
            <a:ext cx="76200" cy="76200"/>
          </a:xfrm>
          <a:prstGeom prst="ellipse">
            <a:avLst/>
          </a:prstGeom>
          <a:solidFill>
            <a:srgbClr val="FFFFFF"/>
          </a:solid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
        <p:nvSpPr>
          <p:cNvPr id="122896" name="Oval 16"/>
          <p:cNvSpPr>
            <a:spLocks noChangeArrowheads="1"/>
          </p:cNvSpPr>
          <p:nvPr/>
        </p:nvSpPr>
        <p:spPr bwMode="auto">
          <a:xfrm>
            <a:off x="1943100" y="5740400"/>
            <a:ext cx="76200" cy="76200"/>
          </a:xfrm>
          <a:prstGeom prst="ellipse">
            <a:avLst/>
          </a:prstGeom>
          <a:solidFill>
            <a:srgbClr val="FFFFFF"/>
          </a:solid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
        <p:nvSpPr>
          <p:cNvPr id="122897" name="Oval 17"/>
          <p:cNvSpPr>
            <a:spLocks noChangeArrowheads="1"/>
          </p:cNvSpPr>
          <p:nvPr/>
        </p:nvSpPr>
        <p:spPr bwMode="auto">
          <a:xfrm>
            <a:off x="2076450" y="5327650"/>
            <a:ext cx="361950" cy="361950"/>
          </a:xfrm>
          <a:prstGeom prst="ellipse">
            <a:avLst/>
          </a:prstGeom>
          <a:noFill/>
          <a:ln w="12700">
            <a:solidFill>
              <a:srgbClr val="FFFFFF"/>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r>
              <a:rPr lang="en-US" sz="2000">
                <a:solidFill>
                  <a:srgbClr val="FFFFFF"/>
                </a:solidFill>
                <a:effectLst>
                  <a:outerShdw blurRad="38100" dist="38100" dir="2700000" algn="tl">
                    <a:srgbClr val="000000"/>
                  </a:outerShdw>
                </a:effectLst>
                <a:latin typeface="Arial Narrow" pitchFamily="34" charset="0"/>
              </a:rPr>
              <a:t>1</a:t>
            </a:r>
            <a:endParaRPr lang="en-US" sz="2000">
              <a:effectLst/>
              <a:latin typeface="Arial Narrow" pitchFamily="34" charset="0"/>
            </a:endParaRPr>
          </a:p>
        </p:txBody>
      </p:sp>
      <p:sp>
        <p:nvSpPr>
          <p:cNvPr id="122898" name="Oval 18"/>
          <p:cNvSpPr>
            <a:spLocks noChangeArrowheads="1"/>
          </p:cNvSpPr>
          <p:nvPr/>
        </p:nvSpPr>
        <p:spPr bwMode="auto">
          <a:xfrm>
            <a:off x="4279900" y="5340350"/>
            <a:ext cx="361950" cy="361950"/>
          </a:xfrm>
          <a:prstGeom prst="ellipse">
            <a:avLst/>
          </a:prstGeom>
          <a:noFill/>
          <a:ln w="12700">
            <a:solidFill>
              <a:srgbClr val="FFFFFF"/>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r>
              <a:rPr lang="en-US" sz="2000">
                <a:solidFill>
                  <a:srgbClr val="FFFFFF"/>
                </a:solidFill>
                <a:effectLst>
                  <a:outerShdw blurRad="38100" dist="38100" dir="2700000" algn="tl">
                    <a:srgbClr val="000000"/>
                  </a:outerShdw>
                </a:effectLst>
                <a:latin typeface="Arial Narrow" pitchFamily="34" charset="0"/>
              </a:rPr>
              <a:t>2</a:t>
            </a:r>
            <a:endParaRPr lang="en-US" sz="2000">
              <a:effectLst/>
              <a:latin typeface="Arial Narrow" pitchFamily="34" charset="0"/>
            </a:endParaRPr>
          </a:p>
        </p:txBody>
      </p:sp>
      <p:sp>
        <p:nvSpPr>
          <p:cNvPr id="122899" name="Oval 19"/>
          <p:cNvSpPr>
            <a:spLocks noChangeArrowheads="1"/>
          </p:cNvSpPr>
          <p:nvPr/>
        </p:nvSpPr>
        <p:spPr bwMode="auto">
          <a:xfrm>
            <a:off x="4279900" y="4864100"/>
            <a:ext cx="361950" cy="361950"/>
          </a:xfrm>
          <a:prstGeom prst="ellipse">
            <a:avLst/>
          </a:prstGeom>
          <a:noFill/>
          <a:ln w="12700">
            <a:solidFill>
              <a:srgbClr val="FFFFFF"/>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r>
              <a:rPr lang="en-US" sz="2000">
                <a:solidFill>
                  <a:srgbClr val="FFFFFF"/>
                </a:solidFill>
                <a:effectLst>
                  <a:outerShdw blurRad="38100" dist="38100" dir="2700000" algn="tl">
                    <a:srgbClr val="000000"/>
                  </a:outerShdw>
                </a:effectLst>
                <a:latin typeface="Arial Narrow" pitchFamily="34" charset="0"/>
              </a:rPr>
              <a:t>3</a:t>
            </a:r>
            <a:endParaRPr lang="en-US" sz="2000">
              <a:effectLst/>
              <a:latin typeface="Arial Narrow" pitchFamily="34" charset="0"/>
            </a:endParaRPr>
          </a:p>
        </p:txBody>
      </p:sp>
      <p:sp>
        <p:nvSpPr>
          <p:cNvPr id="122900" name="Oval 20"/>
          <p:cNvSpPr>
            <a:spLocks noChangeArrowheads="1"/>
          </p:cNvSpPr>
          <p:nvPr/>
        </p:nvSpPr>
        <p:spPr bwMode="auto">
          <a:xfrm>
            <a:off x="3905250" y="4470400"/>
            <a:ext cx="361950" cy="361950"/>
          </a:xfrm>
          <a:prstGeom prst="ellipse">
            <a:avLst/>
          </a:prstGeom>
          <a:noFill/>
          <a:ln w="12700">
            <a:solidFill>
              <a:srgbClr val="FFFFFF"/>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r>
              <a:rPr lang="en-US" sz="2000">
                <a:solidFill>
                  <a:srgbClr val="FFFFFF"/>
                </a:solidFill>
                <a:effectLst>
                  <a:outerShdw blurRad="38100" dist="38100" dir="2700000" algn="tl">
                    <a:srgbClr val="000000"/>
                  </a:outerShdw>
                </a:effectLst>
                <a:latin typeface="Arial Narrow" pitchFamily="34" charset="0"/>
              </a:rPr>
              <a:t>4</a:t>
            </a:r>
            <a:endParaRPr lang="en-US" sz="2000">
              <a:effectLst/>
              <a:latin typeface="Arial Narrow" pitchFamily="34" charset="0"/>
            </a:endParaRPr>
          </a:p>
        </p:txBody>
      </p:sp>
      <p:sp>
        <p:nvSpPr>
          <p:cNvPr id="122901" name="Oval 21"/>
          <p:cNvSpPr>
            <a:spLocks noChangeArrowheads="1"/>
          </p:cNvSpPr>
          <p:nvPr/>
        </p:nvSpPr>
        <p:spPr bwMode="auto">
          <a:xfrm>
            <a:off x="2063750" y="3225800"/>
            <a:ext cx="361950" cy="361950"/>
          </a:xfrm>
          <a:prstGeom prst="ellipse">
            <a:avLst/>
          </a:prstGeom>
          <a:noFill/>
          <a:ln w="12700">
            <a:solidFill>
              <a:srgbClr val="FFFFFF"/>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r>
              <a:rPr lang="en-US" sz="2000">
                <a:solidFill>
                  <a:srgbClr val="FFFFFF"/>
                </a:solidFill>
                <a:effectLst>
                  <a:outerShdw blurRad="38100" dist="38100" dir="2700000" algn="tl">
                    <a:srgbClr val="000000"/>
                  </a:outerShdw>
                </a:effectLst>
                <a:latin typeface="Arial Narrow" pitchFamily="34" charset="0"/>
              </a:rPr>
              <a:t>5</a:t>
            </a:r>
            <a:endParaRPr lang="en-US" sz="2000">
              <a:effectLst/>
              <a:latin typeface="Arial Narrow" pitchFamily="34" charset="0"/>
            </a:endParaRPr>
          </a:p>
        </p:txBody>
      </p:sp>
      <p:sp>
        <p:nvSpPr>
          <p:cNvPr id="122902" name="Line 22"/>
          <p:cNvSpPr>
            <a:spLocks noChangeShapeType="1"/>
          </p:cNvSpPr>
          <p:nvPr/>
        </p:nvSpPr>
        <p:spPr bwMode="auto">
          <a:xfrm>
            <a:off x="2355850" y="2940050"/>
            <a:ext cx="3327400" cy="2578100"/>
          </a:xfrm>
          <a:prstGeom prst="line">
            <a:avLst/>
          </a:prstGeom>
          <a:noFill/>
          <a:ln w="28575">
            <a:solidFill>
              <a:srgbClr val="FFFFFF"/>
            </a:solidFill>
            <a:round/>
            <a:headEnd/>
            <a:tailEnd/>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2907" name="Rectangle 27"/>
          <p:cNvSpPr>
            <a:spLocks noChangeArrowheads="1"/>
          </p:cNvSpPr>
          <p:nvPr/>
        </p:nvSpPr>
        <p:spPr bwMode="auto">
          <a:xfrm>
            <a:off x="1584325" y="1387475"/>
            <a:ext cx="59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  </a:t>
            </a:r>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2</a:t>
            </a:r>
          </a:p>
        </p:txBody>
      </p:sp>
      <p:sp>
        <p:nvSpPr>
          <p:cNvPr id="122908" name="Text Box 28"/>
          <p:cNvSpPr txBox="1">
            <a:spLocks noChangeArrowheads="1"/>
          </p:cNvSpPr>
          <p:nvPr/>
        </p:nvSpPr>
        <p:spPr bwMode="auto">
          <a:xfrm>
            <a:off x="3429000" y="1609725"/>
            <a:ext cx="2109788" cy="115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effectLst>
                  <a:outerShdw blurRad="38100" dist="38100" dir="2700000" algn="tl">
                    <a:srgbClr val="000000"/>
                  </a:outerShdw>
                </a:effectLst>
              </a:rPr>
              <a:t>Coincides with</a:t>
            </a:r>
          </a:p>
          <a:p>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1</a:t>
            </a:r>
            <a:r>
              <a:rPr lang="en-US" sz="2400">
                <a:solidFill>
                  <a:srgbClr val="FFFFFF"/>
                </a:solidFill>
                <a:effectLst>
                  <a:outerShdw blurRad="38100" dist="38100" dir="2700000" algn="tl">
                    <a:srgbClr val="000000"/>
                  </a:outerShdw>
                </a:effectLst>
              </a:rPr>
              <a:t> + </a:t>
            </a:r>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2</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&lt;</a:t>
            </a:r>
            <a:r>
              <a:rPr lang="en-US" sz="2400">
                <a:solidFill>
                  <a:srgbClr val="FFFFFF"/>
                </a:solidFill>
                <a:effectLst>
                  <a:outerShdw blurRad="38100" dist="38100" dir="2700000" algn="tl">
                    <a:srgbClr val="000000"/>
                  </a:outerShdw>
                </a:effectLst>
              </a:rPr>
              <a:t>  8</a:t>
            </a:r>
          </a:p>
          <a:p>
            <a:r>
              <a:rPr lang="en-US" sz="2400">
                <a:solidFill>
                  <a:srgbClr val="FFFFFF"/>
                </a:solidFill>
                <a:effectLst>
                  <a:outerShdw blurRad="38100" dist="38100" dir="2700000" algn="tl">
                    <a:srgbClr val="000000"/>
                  </a:outerShdw>
                </a:effectLst>
              </a:rPr>
              <a:t>constraint line</a:t>
            </a:r>
          </a:p>
        </p:txBody>
      </p:sp>
      <p:sp>
        <p:nvSpPr>
          <p:cNvPr id="122909" name="Text Box 29"/>
          <p:cNvSpPr txBox="1">
            <a:spLocks noChangeArrowheads="1"/>
          </p:cNvSpPr>
          <p:nvPr/>
        </p:nvSpPr>
        <p:spPr bwMode="auto">
          <a:xfrm>
            <a:off x="1571625" y="1939925"/>
            <a:ext cx="311150"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2000">
                <a:effectLst>
                  <a:outerShdw blurRad="38100" dist="38100" dir="2700000" algn="tl">
                    <a:srgbClr val="000000"/>
                  </a:outerShdw>
                </a:effectLst>
              </a:rPr>
              <a:t>8</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7</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6</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5</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4</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3</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2</a:t>
            </a:r>
          </a:p>
          <a:p>
            <a:pPr algn="l"/>
            <a:endParaRPr lang="en-US" sz="1000">
              <a:effectLst>
                <a:outerShdw blurRad="38100" dist="38100" dir="2700000" algn="tl">
                  <a:srgbClr val="000000"/>
                </a:outerShdw>
              </a:effectLst>
            </a:endParaRPr>
          </a:p>
          <a:p>
            <a:pPr algn="l"/>
            <a:r>
              <a:rPr lang="en-US" sz="2000">
                <a:effectLst>
                  <a:outerShdw blurRad="38100" dist="38100" dir="2700000" algn="tl">
                    <a:srgbClr val="000000"/>
                  </a:outerShdw>
                </a:effectLst>
              </a:rPr>
              <a:t>1</a:t>
            </a:r>
          </a:p>
        </p:txBody>
      </p:sp>
      <p:sp>
        <p:nvSpPr>
          <p:cNvPr id="122910" name="Text Box 30"/>
          <p:cNvSpPr txBox="1">
            <a:spLocks noChangeArrowheads="1"/>
          </p:cNvSpPr>
          <p:nvPr/>
        </p:nvSpPr>
        <p:spPr bwMode="auto">
          <a:xfrm>
            <a:off x="2270125" y="5792788"/>
            <a:ext cx="4489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2000">
                <a:effectLst>
                  <a:outerShdw blurRad="38100" dist="38100" dir="2700000" algn="tl">
                    <a:srgbClr val="000000"/>
                  </a:outerShdw>
                </a:effectLst>
              </a:rPr>
              <a:t>1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2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3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4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5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6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7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8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9   </a:t>
            </a:r>
            <a:r>
              <a:rPr lang="en-US" sz="2400">
                <a:effectLst>
                  <a:outerShdw blurRad="38100" dist="38100" dir="2700000" algn="tl">
                    <a:srgbClr val="000000"/>
                  </a:outerShdw>
                </a:effectLst>
              </a:rPr>
              <a:t> </a:t>
            </a:r>
            <a:r>
              <a:rPr lang="en-US" sz="2000">
                <a:effectLst>
                  <a:outerShdw blurRad="38100" dist="38100" dir="2700000" algn="tl">
                    <a:srgbClr val="000000"/>
                  </a:outerShdw>
                </a:effectLst>
              </a:rPr>
              <a:t>10</a:t>
            </a:r>
          </a:p>
        </p:txBody>
      </p:sp>
      <p:grpSp>
        <p:nvGrpSpPr>
          <p:cNvPr id="122911" name="Group 31"/>
          <p:cNvGrpSpPr>
            <a:grpSpLocks/>
          </p:cNvGrpSpPr>
          <p:nvPr/>
        </p:nvGrpSpPr>
        <p:grpSpPr bwMode="auto">
          <a:xfrm>
            <a:off x="2424113" y="5719763"/>
            <a:ext cx="4141787" cy="146050"/>
            <a:chOff x="1447" y="3659"/>
            <a:chExt cx="2705" cy="92"/>
          </a:xfrm>
        </p:grpSpPr>
        <p:grpSp>
          <p:nvGrpSpPr>
            <p:cNvPr id="122912" name="Group 32"/>
            <p:cNvGrpSpPr>
              <a:grpSpLocks/>
            </p:cNvGrpSpPr>
            <p:nvPr/>
          </p:nvGrpSpPr>
          <p:grpSpPr bwMode="auto">
            <a:xfrm>
              <a:off x="1447" y="3663"/>
              <a:ext cx="2096" cy="88"/>
              <a:chOff x="1447" y="3663"/>
              <a:chExt cx="2096" cy="88"/>
            </a:xfrm>
          </p:grpSpPr>
          <p:sp>
            <p:nvSpPr>
              <p:cNvPr id="122913" name="Line 33"/>
              <p:cNvSpPr>
                <a:spLocks noChangeShapeType="1"/>
              </p:cNvSpPr>
              <p:nvPr/>
            </p:nvSpPr>
            <p:spPr bwMode="auto">
              <a:xfrm rot="5400000" flipV="1">
                <a:off x="3499"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14" name="Line 34"/>
              <p:cNvSpPr>
                <a:spLocks noChangeShapeType="1"/>
              </p:cNvSpPr>
              <p:nvPr/>
            </p:nvSpPr>
            <p:spPr bwMode="auto">
              <a:xfrm rot="5400000" flipV="1">
                <a:off x="3200"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15" name="Line 35"/>
              <p:cNvSpPr>
                <a:spLocks noChangeShapeType="1"/>
              </p:cNvSpPr>
              <p:nvPr/>
            </p:nvSpPr>
            <p:spPr bwMode="auto">
              <a:xfrm rot="5400000" flipV="1">
                <a:off x="2900"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16" name="Line 36"/>
              <p:cNvSpPr>
                <a:spLocks noChangeShapeType="1"/>
              </p:cNvSpPr>
              <p:nvPr/>
            </p:nvSpPr>
            <p:spPr bwMode="auto">
              <a:xfrm rot="5400000" flipV="1">
                <a:off x="2601"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17" name="Line 37"/>
              <p:cNvSpPr>
                <a:spLocks noChangeShapeType="1"/>
              </p:cNvSpPr>
              <p:nvPr/>
            </p:nvSpPr>
            <p:spPr bwMode="auto">
              <a:xfrm rot="5400000" flipV="1">
                <a:off x="2301"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18" name="Line 38"/>
              <p:cNvSpPr>
                <a:spLocks noChangeShapeType="1"/>
              </p:cNvSpPr>
              <p:nvPr/>
            </p:nvSpPr>
            <p:spPr bwMode="auto">
              <a:xfrm rot="5400000" flipV="1">
                <a:off x="2002"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19" name="Line 39"/>
              <p:cNvSpPr>
                <a:spLocks noChangeShapeType="1"/>
              </p:cNvSpPr>
              <p:nvPr/>
            </p:nvSpPr>
            <p:spPr bwMode="auto">
              <a:xfrm rot="5400000" flipV="1">
                <a:off x="1702"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20" name="Line 40"/>
              <p:cNvSpPr>
                <a:spLocks noChangeShapeType="1"/>
              </p:cNvSpPr>
              <p:nvPr/>
            </p:nvSpPr>
            <p:spPr bwMode="auto">
              <a:xfrm rot="5400000" flipV="1">
                <a:off x="1403" y="3707"/>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grpSp>
        <p:sp>
          <p:nvSpPr>
            <p:cNvPr id="122921" name="Line 41"/>
            <p:cNvSpPr>
              <a:spLocks noChangeShapeType="1"/>
            </p:cNvSpPr>
            <p:nvPr/>
          </p:nvSpPr>
          <p:spPr bwMode="auto">
            <a:xfrm rot="5400000" flipV="1">
              <a:off x="3800" y="3703"/>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22" name="Line 42"/>
            <p:cNvSpPr>
              <a:spLocks noChangeShapeType="1"/>
            </p:cNvSpPr>
            <p:nvPr/>
          </p:nvSpPr>
          <p:spPr bwMode="auto">
            <a:xfrm rot="5400000" flipV="1">
              <a:off x="4108" y="3703"/>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grpSp>
      <p:grpSp>
        <p:nvGrpSpPr>
          <p:cNvPr id="122923" name="Group 43"/>
          <p:cNvGrpSpPr>
            <a:grpSpLocks/>
          </p:cNvGrpSpPr>
          <p:nvPr/>
        </p:nvGrpSpPr>
        <p:grpSpPr bwMode="auto">
          <a:xfrm>
            <a:off x="1917700" y="2146300"/>
            <a:ext cx="127000" cy="3200400"/>
            <a:chOff x="1200" y="1536"/>
            <a:chExt cx="88" cy="1960"/>
          </a:xfrm>
        </p:grpSpPr>
        <p:sp>
          <p:nvSpPr>
            <p:cNvPr id="122924" name="Line 44"/>
            <p:cNvSpPr>
              <a:spLocks noChangeShapeType="1"/>
            </p:cNvSpPr>
            <p:nvPr/>
          </p:nvSpPr>
          <p:spPr bwMode="auto">
            <a:xfrm flipV="1">
              <a:off x="1200" y="153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25" name="Line 45"/>
            <p:cNvSpPr>
              <a:spLocks noChangeShapeType="1"/>
            </p:cNvSpPr>
            <p:nvPr/>
          </p:nvSpPr>
          <p:spPr bwMode="auto">
            <a:xfrm flipV="1">
              <a:off x="1200" y="181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26" name="Line 46"/>
            <p:cNvSpPr>
              <a:spLocks noChangeShapeType="1"/>
            </p:cNvSpPr>
            <p:nvPr/>
          </p:nvSpPr>
          <p:spPr bwMode="auto">
            <a:xfrm flipV="1">
              <a:off x="1200" y="209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27" name="Line 47"/>
            <p:cNvSpPr>
              <a:spLocks noChangeShapeType="1"/>
            </p:cNvSpPr>
            <p:nvPr/>
          </p:nvSpPr>
          <p:spPr bwMode="auto">
            <a:xfrm flipV="1">
              <a:off x="1200" y="237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28" name="Line 48"/>
            <p:cNvSpPr>
              <a:spLocks noChangeShapeType="1"/>
            </p:cNvSpPr>
            <p:nvPr/>
          </p:nvSpPr>
          <p:spPr bwMode="auto">
            <a:xfrm flipV="1">
              <a:off x="1200" y="265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29" name="Line 49"/>
            <p:cNvSpPr>
              <a:spLocks noChangeShapeType="1"/>
            </p:cNvSpPr>
            <p:nvPr/>
          </p:nvSpPr>
          <p:spPr bwMode="auto">
            <a:xfrm flipV="1">
              <a:off x="1200" y="293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30" name="Line 50"/>
            <p:cNvSpPr>
              <a:spLocks noChangeShapeType="1"/>
            </p:cNvSpPr>
            <p:nvPr/>
          </p:nvSpPr>
          <p:spPr bwMode="auto">
            <a:xfrm flipV="1">
              <a:off x="1200" y="321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sp>
          <p:nvSpPr>
            <p:cNvPr id="122931" name="Line 51"/>
            <p:cNvSpPr>
              <a:spLocks noChangeShapeType="1"/>
            </p:cNvSpPr>
            <p:nvPr/>
          </p:nvSpPr>
          <p:spPr bwMode="auto">
            <a:xfrm flipV="1">
              <a:off x="1200" y="3496"/>
              <a:ext cx="88" cy="0"/>
            </a:xfrm>
            <a:prstGeom prst="line">
              <a:avLst/>
            </a:prstGeom>
            <a:noFill/>
            <a:ln w="12700">
              <a:solidFill>
                <a:schemeClr val="tx1"/>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a:lstStyle/>
            <a:p>
              <a:endParaRPr lang="en-US"/>
            </a:p>
          </p:txBody>
        </p:sp>
      </p:grpSp>
      <p:sp>
        <p:nvSpPr>
          <p:cNvPr id="122932" name="Line 52"/>
          <p:cNvSpPr>
            <a:spLocks noChangeShapeType="1"/>
          </p:cNvSpPr>
          <p:nvPr/>
        </p:nvSpPr>
        <p:spPr bwMode="auto">
          <a:xfrm flipH="1">
            <a:off x="3073400" y="2705100"/>
            <a:ext cx="381000" cy="45720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2933" name="Text Box 53"/>
          <p:cNvSpPr txBox="1">
            <a:spLocks noChangeArrowheads="1"/>
          </p:cNvSpPr>
          <p:nvPr/>
        </p:nvSpPr>
        <p:spPr bwMode="auto">
          <a:xfrm>
            <a:off x="6083300" y="3730625"/>
            <a:ext cx="2109788"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effectLst>
                  <a:outerShdw blurRad="38100" dist="38100" dir="2700000" algn="tl">
                    <a:srgbClr val="000000"/>
                  </a:outerShdw>
                </a:effectLst>
              </a:rPr>
              <a:t>Coincides with</a:t>
            </a:r>
          </a:p>
          <a:p>
            <a:r>
              <a:rPr lang="en-US">
                <a:solidFill>
                  <a:srgbClr val="FFFFFF"/>
                </a:solidFill>
                <a:effectLst>
                  <a:outerShdw blurRad="38100" dist="38100" dir="2700000" algn="tl">
                    <a:srgbClr val="000000"/>
                  </a:outerShdw>
                </a:effectLst>
              </a:rPr>
              <a:t>2</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a:t>
            </a:r>
            <a:r>
              <a:rPr lang="en-US">
                <a:solidFill>
                  <a:srgbClr val="FFFFFF"/>
                </a:solidFill>
                <a:effectLst>
                  <a:outerShdw blurRad="38100" dist="38100" dir="2700000" algn="tl">
                    <a:srgbClr val="000000"/>
                  </a:outerShdw>
                </a:effectLst>
              </a:rPr>
              <a:t> + 3</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a:t>
            </a:r>
            <a:r>
              <a:rPr lang="en-US">
                <a:solidFill>
                  <a:srgbClr val="FFFFFF"/>
                </a:solidFill>
                <a:effectLst>
                  <a:outerShdw blurRad="38100" dist="38100" dir="2700000" algn="tl">
                    <a:srgbClr val="000000"/>
                  </a:outerShdw>
                </a:effectLst>
              </a:rPr>
              <a:t>  </a:t>
            </a:r>
            <a:r>
              <a:rPr lang="en-US" u="sng">
                <a:solidFill>
                  <a:srgbClr val="FFFFFF"/>
                </a:solidFill>
                <a:effectLst>
                  <a:outerShdw blurRad="38100" dist="38100" dir="2700000" algn="tl">
                    <a:srgbClr val="000000"/>
                  </a:outerShdw>
                </a:effectLst>
              </a:rPr>
              <a:t>&lt;</a:t>
            </a:r>
            <a:r>
              <a:rPr lang="en-US">
                <a:solidFill>
                  <a:srgbClr val="FFFFFF"/>
                </a:solidFill>
                <a:effectLst>
                  <a:outerShdw blurRad="38100" dist="38100" dir="2700000" algn="tl">
                    <a:srgbClr val="000000"/>
                  </a:outerShdw>
                </a:effectLst>
              </a:rPr>
              <a:t> 19</a:t>
            </a:r>
            <a:endParaRPr lang="en-US" sz="2400">
              <a:solidFill>
                <a:srgbClr val="FFFFFF"/>
              </a:solidFill>
              <a:effectLst>
                <a:outerShdw blurRad="38100" dist="38100" dir="2700000" algn="tl">
                  <a:srgbClr val="000000"/>
                </a:outerShdw>
              </a:effectLst>
            </a:endParaRPr>
          </a:p>
          <a:p>
            <a:r>
              <a:rPr lang="en-US" sz="2400">
                <a:solidFill>
                  <a:srgbClr val="FFFFFF"/>
                </a:solidFill>
                <a:effectLst>
                  <a:outerShdw blurRad="38100" dist="38100" dir="2700000" algn="tl">
                    <a:srgbClr val="000000"/>
                  </a:outerShdw>
                </a:effectLst>
              </a:rPr>
              <a:t>constraint line</a:t>
            </a:r>
          </a:p>
        </p:txBody>
      </p:sp>
      <p:sp>
        <p:nvSpPr>
          <p:cNvPr id="122934" name="Line 54"/>
          <p:cNvSpPr>
            <a:spLocks noChangeShapeType="1"/>
          </p:cNvSpPr>
          <p:nvPr/>
        </p:nvSpPr>
        <p:spPr bwMode="auto">
          <a:xfrm flipH="1">
            <a:off x="5765800" y="4838700"/>
            <a:ext cx="381000" cy="45720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2935" name="Text Box 55"/>
          <p:cNvSpPr txBox="1">
            <a:spLocks noChangeArrowheads="1"/>
          </p:cNvSpPr>
          <p:nvPr/>
        </p:nvSpPr>
        <p:spPr bwMode="auto">
          <a:xfrm>
            <a:off x="4014788" y="2879725"/>
            <a:ext cx="244475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effectLst>
                  <a:outerShdw blurRad="38100" dist="38100" dir="2700000" algn="tl">
                    <a:srgbClr val="000000"/>
                  </a:outerShdw>
                </a:effectLst>
              </a:rPr>
              <a:t>Objective function</a:t>
            </a:r>
          </a:p>
          <a:p>
            <a:r>
              <a:rPr lang="en-US">
                <a:effectLst>
                  <a:outerShdw blurRad="38100" dist="38100" dir="2700000" algn="tl">
                    <a:srgbClr val="000000"/>
                  </a:outerShdw>
                </a:effectLst>
              </a:rPr>
              <a:t>line for 5</a:t>
            </a:r>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1</a:t>
            </a:r>
            <a:r>
              <a:rPr lang="en-US" sz="2400">
                <a:solidFill>
                  <a:srgbClr val="FFFFFF"/>
                </a:solidFill>
                <a:effectLst>
                  <a:outerShdw blurRad="38100" dist="38100" dir="2700000" algn="tl">
                    <a:srgbClr val="000000"/>
                  </a:outerShdw>
                </a:effectLst>
              </a:rPr>
              <a:t> + 7</a:t>
            </a:r>
            <a:r>
              <a:rPr lang="en-US" sz="2400" i="1">
                <a:solidFill>
                  <a:srgbClr val="FFFFFF"/>
                </a:solidFill>
                <a:effectLst>
                  <a:outerShdw blurRad="38100" dist="38100" dir="2700000" algn="tl">
                    <a:srgbClr val="000000"/>
                  </a:outerShdw>
                </a:effectLst>
              </a:rPr>
              <a:t>x</a:t>
            </a:r>
            <a:r>
              <a:rPr lang="en-US" sz="2400" baseline="-25000">
                <a:solidFill>
                  <a:srgbClr val="FFFFFF"/>
                </a:solidFill>
                <a:effectLst>
                  <a:outerShdw blurRad="38100" dist="38100" dir="2700000" algn="tl">
                    <a:srgbClr val="000000"/>
                  </a:outerShdw>
                </a:effectLst>
              </a:rPr>
              <a:t>2</a:t>
            </a:r>
            <a:endParaRPr lang="en-US" sz="2400">
              <a:solidFill>
                <a:srgbClr val="FFFFFF"/>
              </a:solidFill>
              <a:effectLst>
                <a:outerShdw blurRad="38100" dist="38100" dir="2700000" algn="tl">
                  <a:srgbClr val="000000"/>
                </a:outerShdw>
              </a:effectLst>
            </a:endParaRPr>
          </a:p>
        </p:txBody>
      </p:sp>
      <p:sp>
        <p:nvSpPr>
          <p:cNvPr id="122936" name="Line 56"/>
          <p:cNvSpPr>
            <a:spLocks noChangeShapeType="1"/>
          </p:cNvSpPr>
          <p:nvPr/>
        </p:nvSpPr>
        <p:spPr bwMode="auto">
          <a:xfrm flipH="1">
            <a:off x="3225800" y="3187700"/>
            <a:ext cx="800100" cy="381000"/>
          </a:xfrm>
          <a:prstGeom prst="line">
            <a:avLst/>
          </a:prstGeom>
          <a:noFill/>
          <a:ln w="12700">
            <a:solidFill>
              <a:srgbClr val="FFFFFF"/>
            </a:solidFill>
            <a:round/>
            <a:headEnd type="none" w="sm" len="sm"/>
            <a:tailEnd type="stealth" w="med" len="lg"/>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2895" name="Oval 15"/>
          <p:cNvSpPr>
            <a:spLocks noChangeArrowheads="1"/>
          </p:cNvSpPr>
          <p:nvPr/>
        </p:nvSpPr>
        <p:spPr bwMode="auto">
          <a:xfrm>
            <a:off x="4667250" y="5740400"/>
            <a:ext cx="76200" cy="76200"/>
          </a:xfrm>
          <a:prstGeom prst="ellipse">
            <a:avLst/>
          </a:prstGeom>
          <a:solidFill>
            <a:srgbClr val="FFFFFF"/>
          </a:solid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Range of Optimality</a:t>
            </a:r>
          </a:p>
        </p:txBody>
      </p:sp>
      <p:sp>
        <p:nvSpPr>
          <p:cNvPr id="121859" name="Rectangle 3"/>
          <p:cNvSpPr>
            <a:spLocks noGrp="1" noChangeArrowheads="1"/>
          </p:cNvSpPr>
          <p:nvPr>
            <p:ph type="body" idx="1"/>
          </p:nvPr>
        </p:nvSpPr>
        <p:spPr>
          <a:xfrm>
            <a:off x="687388" y="1004888"/>
            <a:ext cx="7772400" cy="2976562"/>
          </a:xfrm>
        </p:spPr>
        <p:txBody>
          <a:bodyPr/>
          <a:lstStyle/>
          <a:p>
            <a:r>
              <a:rPr lang="en-US"/>
              <a:t>Graphically, the limits of a range of optimality are found by changing the slope of the objective function line within the limits of the slopes of the binding constraint lines.</a:t>
            </a:r>
          </a:p>
          <a:p>
            <a:r>
              <a:rPr lang="en-US"/>
              <a:t>Slope of an objective function line, Max </a:t>
            </a:r>
            <a:r>
              <a:rPr lang="en-US" i="1"/>
              <a:t>c</a:t>
            </a:r>
            <a:r>
              <a:rPr lang="en-US" baseline="-25000"/>
              <a:t>1</a:t>
            </a:r>
            <a:r>
              <a:rPr lang="en-US" i="1"/>
              <a:t>x</a:t>
            </a:r>
            <a:r>
              <a:rPr lang="en-US" baseline="-25000"/>
              <a:t>1</a:t>
            </a:r>
            <a:r>
              <a:rPr lang="en-US"/>
              <a:t> + </a:t>
            </a:r>
            <a:r>
              <a:rPr lang="en-US" i="1"/>
              <a:t>c</a:t>
            </a:r>
            <a:r>
              <a:rPr lang="en-US" baseline="-25000"/>
              <a:t>2</a:t>
            </a:r>
            <a:r>
              <a:rPr lang="en-US" i="1"/>
              <a:t>x</a:t>
            </a:r>
            <a:r>
              <a:rPr lang="en-US" baseline="-25000"/>
              <a:t>2</a:t>
            </a:r>
            <a:r>
              <a:rPr lang="en-US"/>
              <a:t>, is   -</a:t>
            </a:r>
            <a:r>
              <a:rPr lang="en-US" i="1"/>
              <a:t>c</a:t>
            </a:r>
            <a:r>
              <a:rPr lang="en-US" baseline="-25000"/>
              <a:t>1</a:t>
            </a:r>
            <a:r>
              <a:rPr lang="en-US"/>
              <a:t>/</a:t>
            </a:r>
            <a:r>
              <a:rPr lang="en-US" i="1"/>
              <a:t>c</a:t>
            </a:r>
            <a:r>
              <a:rPr lang="en-US" baseline="-25000"/>
              <a:t>2</a:t>
            </a:r>
            <a:r>
              <a:rPr lang="en-US"/>
              <a:t>, and the slope of a constraint, </a:t>
            </a:r>
            <a:r>
              <a:rPr lang="en-US" i="1"/>
              <a:t>a</a:t>
            </a:r>
            <a:r>
              <a:rPr lang="en-US" baseline="-25000"/>
              <a:t>1</a:t>
            </a:r>
            <a:r>
              <a:rPr lang="en-US" i="1"/>
              <a:t>x</a:t>
            </a:r>
            <a:r>
              <a:rPr lang="en-US" baseline="-25000"/>
              <a:t>1</a:t>
            </a:r>
            <a:r>
              <a:rPr lang="en-US"/>
              <a:t> + </a:t>
            </a:r>
            <a:r>
              <a:rPr lang="en-US" i="1"/>
              <a:t>a</a:t>
            </a:r>
            <a:r>
              <a:rPr lang="en-US" baseline="-25000"/>
              <a:t>2</a:t>
            </a:r>
            <a:r>
              <a:rPr lang="en-US" i="1"/>
              <a:t>x</a:t>
            </a:r>
            <a:r>
              <a:rPr lang="en-US" baseline="-25000"/>
              <a:t>2</a:t>
            </a:r>
            <a:r>
              <a:rPr lang="en-US"/>
              <a:t> = </a:t>
            </a:r>
            <a:r>
              <a:rPr lang="en-US" i="1"/>
              <a:t>b</a:t>
            </a:r>
            <a:r>
              <a:rPr lang="en-US"/>
              <a:t>, is   -</a:t>
            </a:r>
            <a:r>
              <a:rPr lang="en-US" i="1"/>
              <a:t>a</a:t>
            </a:r>
            <a:r>
              <a:rPr lang="en-US" baseline="-25000"/>
              <a:t>1</a:t>
            </a:r>
            <a:r>
              <a:rPr lang="en-US"/>
              <a:t>/</a:t>
            </a:r>
            <a:r>
              <a:rPr lang="en-US" i="1"/>
              <a:t>a</a:t>
            </a:r>
            <a:r>
              <a:rPr lang="en-US" baseline="-25000"/>
              <a:t>2</a:t>
            </a:r>
            <a:r>
              <a:rPr lang="en-US"/>
              <a:t>.</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1850</TotalTime>
  <Pages>37</Pages>
  <Words>2439</Words>
  <Application>Microsoft Office PowerPoint</Application>
  <PresentationFormat>On-screen Show (4:3)</PresentationFormat>
  <Paragraphs>1118</Paragraphs>
  <Slides>66</Slides>
  <Notes>56</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QMB11ch01</vt:lpstr>
      <vt:lpstr>PowerPoint Presentation</vt:lpstr>
      <vt:lpstr>Chapter 8  Linear Programming:  Sensitivity Analysis  and Interpretation of Solution</vt:lpstr>
      <vt:lpstr>Introduction to Sensitivity Analysis</vt:lpstr>
      <vt:lpstr>Introduction to Sensitivity Analysis</vt:lpstr>
      <vt:lpstr>Example 1</vt:lpstr>
      <vt:lpstr>Example 1</vt:lpstr>
      <vt:lpstr>Objective Function Coefficients</vt:lpstr>
      <vt:lpstr>Example 1</vt:lpstr>
      <vt:lpstr>Range of Optimality</vt:lpstr>
      <vt:lpstr>Example 1</vt:lpstr>
      <vt:lpstr>Example 1</vt:lpstr>
      <vt:lpstr>PowerPoint Presentation</vt:lpstr>
      <vt:lpstr>PowerPoint Presentation</vt:lpstr>
      <vt:lpstr>Right-Hand Sides</vt:lpstr>
      <vt:lpstr>Shadow Price</vt:lpstr>
      <vt:lpstr>Relevant Cost and Sunk Cost</vt:lpstr>
      <vt:lpstr>Cautionary Note on the Interpretation of Shadow Prices</vt:lpstr>
      <vt:lpstr>Example 1</vt:lpstr>
      <vt:lpstr>Example 1</vt:lpstr>
      <vt:lpstr>Example 1</vt:lpstr>
      <vt:lpstr>Range of Feasibility</vt:lpstr>
      <vt:lpstr>Example 1</vt:lpstr>
      <vt:lpstr>Example 2:  Olympic Bike Co.</vt:lpstr>
      <vt:lpstr>PowerPoint Presentation</vt:lpstr>
      <vt:lpstr>Example 2:  Olympic Bike Co.</vt:lpstr>
      <vt:lpstr>Example 2:  Olympic Bike Co.</vt:lpstr>
      <vt:lpstr>Example 2:  Olympic Bike Co.</vt:lpstr>
      <vt:lpstr>Example 2:  Olympic Bike Co.</vt:lpstr>
      <vt:lpstr>Example 2:  Olympic Bike Co.</vt:lpstr>
      <vt:lpstr>Example 2:  Olympic Bike Co.</vt:lpstr>
      <vt:lpstr>Example 2:  Olympic Bike Co.</vt:lpstr>
      <vt:lpstr>Example 2:  Olympic Bike Co.</vt:lpstr>
      <vt:lpstr>Example 2:  Olympic Bike Co.</vt:lpstr>
      <vt:lpstr>Example 2:  Olympic Bike Co.</vt:lpstr>
      <vt:lpstr>Simultaneous Changes</vt:lpstr>
      <vt:lpstr>Example 2:  Olympic Bike Co.</vt:lpstr>
      <vt:lpstr>PowerPoint Presentation</vt:lpstr>
      <vt:lpstr>Simultaneous Changes</vt:lpstr>
      <vt:lpstr>Example 2:  Olympic Bike Co.</vt:lpstr>
      <vt:lpstr>Example 2:  Olympic Bike Co.</vt:lpstr>
      <vt:lpstr>Example 2:  Olympic Bike Co.</vt:lpstr>
      <vt:lpstr>Example 2:  Olympic Bike Co.</vt:lpstr>
      <vt:lpstr>PowerPoint Presentation</vt:lpstr>
      <vt:lpstr>Example 3</vt:lpstr>
      <vt:lpstr>Example 3</vt:lpstr>
      <vt:lpstr>Example 3</vt:lpstr>
      <vt:lpstr>Example 3</vt:lpstr>
      <vt:lpstr>Example 3</vt:lpstr>
      <vt:lpstr>Example 3</vt:lpstr>
      <vt:lpstr>Example 3</vt:lpstr>
      <vt:lpstr>Example 3</vt:lpstr>
      <vt:lpstr>Example 3</vt:lpstr>
      <vt:lpstr>Example 3</vt:lpstr>
      <vt:lpstr>Example 3</vt:lpstr>
      <vt:lpstr>Example 3</vt:lpstr>
      <vt:lpstr>Example 3</vt:lpstr>
      <vt:lpstr>Example 3</vt:lpstr>
      <vt:lpstr>Example 3</vt:lpstr>
      <vt:lpstr>Changes in Constraint Coefficients</vt:lpstr>
      <vt:lpstr>Non-intuitive Shadow Prices</vt:lpstr>
      <vt:lpstr>Example 2:  Olympic Bike Co. (Revised)</vt:lpstr>
      <vt:lpstr>Example 2:  Olympic Bike Co. (Revised)</vt:lpstr>
      <vt:lpstr>Example 2:  Olympic Bike Co. (Revised)</vt:lpstr>
      <vt:lpstr>Example 2:  Olympic Bike Co. (Revised)</vt:lpstr>
      <vt:lpstr>Example 2:  Olympic Bike Co. (Revised Again)</vt:lpstr>
      <vt:lpstr>End of Chapter 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dc:title>
  <dc:subject>LP Sensitivity</dc:subject>
  <dc:creator>John S. Loucks IV</dc:creator>
  <cp:lastModifiedBy>John IV</cp:lastModifiedBy>
  <cp:revision>143</cp:revision>
  <cp:lastPrinted>2012-02-14T22:05:16Z</cp:lastPrinted>
  <dcterms:created xsi:type="dcterms:W3CDTF">1996-04-17T17:06:24Z</dcterms:created>
  <dcterms:modified xsi:type="dcterms:W3CDTF">2012-02-17T15:55:07Z</dcterms:modified>
</cp:coreProperties>
</file>