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4" r:id="rId1"/>
  </p:sldMasterIdLst>
  <p:notesMasterIdLst>
    <p:notesMasterId r:id="rId72"/>
  </p:notesMasterIdLst>
  <p:handoutMasterIdLst>
    <p:handoutMasterId r:id="rId73"/>
  </p:handoutMasterIdLst>
  <p:sldIdLst>
    <p:sldId id="279" r:id="rId2"/>
    <p:sldId id="257" r:id="rId3"/>
    <p:sldId id="343" r:id="rId4"/>
    <p:sldId id="281" r:id="rId5"/>
    <p:sldId id="282" r:id="rId6"/>
    <p:sldId id="283" r:id="rId7"/>
    <p:sldId id="284" r:id="rId8"/>
    <p:sldId id="333" r:id="rId9"/>
    <p:sldId id="334" r:id="rId10"/>
    <p:sldId id="335" r:id="rId11"/>
    <p:sldId id="336" r:id="rId12"/>
    <p:sldId id="339" r:id="rId13"/>
    <p:sldId id="346" r:id="rId14"/>
    <p:sldId id="347" r:id="rId15"/>
    <p:sldId id="348" r:id="rId16"/>
    <p:sldId id="349" r:id="rId17"/>
    <p:sldId id="350" r:id="rId18"/>
    <p:sldId id="351" r:id="rId19"/>
    <p:sldId id="352" r:id="rId20"/>
    <p:sldId id="353" r:id="rId21"/>
    <p:sldId id="354" r:id="rId22"/>
    <p:sldId id="309" r:id="rId23"/>
    <p:sldId id="285" r:id="rId24"/>
    <p:sldId id="286" r:id="rId25"/>
    <p:sldId id="287" r:id="rId26"/>
    <p:sldId id="288" r:id="rId27"/>
    <p:sldId id="289" r:id="rId28"/>
    <p:sldId id="290" r:id="rId29"/>
    <p:sldId id="291" r:id="rId30"/>
    <p:sldId id="292" r:id="rId31"/>
    <p:sldId id="293" r:id="rId32"/>
    <p:sldId id="294" r:id="rId33"/>
    <p:sldId id="345" r:id="rId34"/>
    <p:sldId id="355" r:id="rId35"/>
    <p:sldId id="356" r:id="rId36"/>
    <p:sldId id="357" r:id="rId37"/>
    <p:sldId id="358" r:id="rId38"/>
    <p:sldId id="359" r:id="rId39"/>
    <p:sldId id="360" r:id="rId40"/>
    <p:sldId id="361" r:id="rId41"/>
    <p:sldId id="316" r:id="rId42"/>
    <p:sldId id="315" r:id="rId43"/>
    <p:sldId id="317" r:id="rId44"/>
    <p:sldId id="341" r:id="rId45"/>
    <p:sldId id="318" r:id="rId46"/>
    <p:sldId id="319" r:id="rId47"/>
    <p:sldId id="320" r:id="rId48"/>
    <p:sldId id="321" r:id="rId49"/>
    <p:sldId id="332" r:id="rId50"/>
    <p:sldId id="322" r:id="rId51"/>
    <p:sldId id="325" r:id="rId52"/>
    <p:sldId id="326" r:id="rId53"/>
    <p:sldId id="327" r:id="rId54"/>
    <p:sldId id="328" r:id="rId55"/>
    <p:sldId id="329" r:id="rId56"/>
    <p:sldId id="344" r:id="rId57"/>
    <p:sldId id="330" r:id="rId58"/>
    <p:sldId id="258" r:id="rId59"/>
    <p:sldId id="259" r:id="rId60"/>
    <p:sldId id="260" r:id="rId61"/>
    <p:sldId id="261" r:id="rId62"/>
    <p:sldId id="273" r:id="rId63"/>
    <p:sldId id="263" r:id="rId64"/>
    <p:sldId id="264" r:id="rId65"/>
    <p:sldId id="310" r:id="rId66"/>
    <p:sldId id="311" r:id="rId67"/>
    <p:sldId id="312" r:id="rId68"/>
    <p:sldId id="313" r:id="rId69"/>
    <p:sldId id="314" r:id="rId70"/>
    <p:sldId id="272" r:id="rId71"/>
  </p:sldIdLst>
  <p:sldSz cx="9144000" cy="6858000" type="screen4x3"/>
  <p:notesSz cx="6858000" cy="9144000"/>
  <p:kinsoku lang="ja-JP" invalStChars="、。，．・：；？！゛゜ヽヾゝゞ々ー’”）〕］｝〉》」』】°‰′″℃￠％ぁぃぅぇぉっゃゅょゎァィゥェォッャュョヮヵヶ!%),.:;?]}｡｣､･ｧｨｩｪｫｬｭｮｯｰﾞﾟ" invalEndChars="‘“（〔［｛〈《「『【￥＄$([\{｢￡"/>
  <p:defaultTextStyle>
    <a:defPPr>
      <a:defRPr lang="en-US"/>
    </a:defPPr>
    <a:lvl1pPr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1pPr>
    <a:lvl2pPr marL="4572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2pPr>
    <a:lvl3pPr marL="9144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3pPr>
    <a:lvl4pPr marL="13716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4pPr>
    <a:lvl5pPr marL="18288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5pPr>
    <a:lvl6pPr marL="22860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6pPr>
    <a:lvl7pPr marL="27432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7pPr>
    <a:lvl8pPr marL="32004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8pPr>
    <a:lvl9pPr marL="36576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B70"/>
    <a:srgbClr val="00547E"/>
    <a:srgbClr val="02485E"/>
    <a:srgbClr val="0070A8"/>
    <a:srgbClr val="006699"/>
    <a:srgbClr val="993366"/>
    <a:srgbClr val="66FF33"/>
    <a:srgbClr val="442200"/>
    <a:srgbClr val="663300"/>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2787"/>
    <p:restoredTop sz="98604" autoAdjust="0"/>
  </p:normalViewPr>
  <p:slideViewPr>
    <p:cSldViewPr snapToGrid="0">
      <p:cViewPr>
        <p:scale>
          <a:sx n="75" d="100"/>
          <a:sy n="75" d="100"/>
        </p:scale>
        <p:origin x="-762" y="-72"/>
      </p:cViewPr>
      <p:guideLst>
        <p:guide orient="horz" pos="768"/>
        <p:guide pos="504"/>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Lst>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_rels/viewProps.xml.rels><?xml version="1.0" encoding="UTF-8" standalone="yes"?>
<Relationships xmlns="http://schemas.openxmlformats.org/package/2006/relationships"><Relationship Id="rId8" Type="http://schemas.openxmlformats.org/officeDocument/2006/relationships/slide" Target="slides/slide33.xml"/><Relationship Id="rId13" Type="http://schemas.openxmlformats.org/officeDocument/2006/relationships/slide" Target="slides/slide43.xml"/><Relationship Id="rId18" Type="http://schemas.openxmlformats.org/officeDocument/2006/relationships/slide" Target="slides/slide63.xml"/><Relationship Id="rId3" Type="http://schemas.openxmlformats.org/officeDocument/2006/relationships/slide" Target="slides/slide5.xml"/><Relationship Id="rId21" Type="http://schemas.openxmlformats.org/officeDocument/2006/relationships/slide" Target="slides/slide66.xml"/><Relationship Id="rId7" Type="http://schemas.openxmlformats.org/officeDocument/2006/relationships/slide" Target="slides/slide22.xml"/><Relationship Id="rId12" Type="http://schemas.openxmlformats.org/officeDocument/2006/relationships/slide" Target="slides/slide42.xml"/><Relationship Id="rId17" Type="http://schemas.openxmlformats.org/officeDocument/2006/relationships/slide" Target="slides/slide62.xml"/><Relationship Id="rId2" Type="http://schemas.openxmlformats.org/officeDocument/2006/relationships/slide" Target="slides/slide4.xml"/><Relationship Id="rId16" Type="http://schemas.openxmlformats.org/officeDocument/2006/relationships/slide" Target="slides/slide61.xml"/><Relationship Id="rId20" Type="http://schemas.openxmlformats.org/officeDocument/2006/relationships/slide" Target="slides/slide65.xml"/><Relationship Id="rId1" Type="http://schemas.openxmlformats.org/officeDocument/2006/relationships/slide" Target="slides/slide3.xml"/><Relationship Id="rId6" Type="http://schemas.openxmlformats.org/officeDocument/2006/relationships/slide" Target="slides/slide13.xml"/><Relationship Id="rId11" Type="http://schemas.openxmlformats.org/officeDocument/2006/relationships/slide" Target="slides/slide41.xml"/><Relationship Id="rId24" Type="http://schemas.openxmlformats.org/officeDocument/2006/relationships/slide" Target="slides/slide69.xml"/><Relationship Id="rId5" Type="http://schemas.openxmlformats.org/officeDocument/2006/relationships/slide" Target="slides/slide7.xml"/><Relationship Id="rId15" Type="http://schemas.openxmlformats.org/officeDocument/2006/relationships/slide" Target="slides/slide60.xml"/><Relationship Id="rId23" Type="http://schemas.openxmlformats.org/officeDocument/2006/relationships/slide" Target="slides/slide68.xml"/><Relationship Id="rId10" Type="http://schemas.openxmlformats.org/officeDocument/2006/relationships/slide" Target="slides/slide38.xml"/><Relationship Id="rId19" Type="http://schemas.openxmlformats.org/officeDocument/2006/relationships/slide" Target="slides/slide64.xml"/><Relationship Id="rId4" Type="http://schemas.openxmlformats.org/officeDocument/2006/relationships/slide" Target="slides/slide6.xml"/><Relationship Id="rId9" Type="http://schemas.openxmlformats.org/officeDocument/2006/relationships/slide" Target="slides/slide37.xml"/><Relationship Id="rId14" Type="http://schemas.openxmlformats.org/officeDocument/2006/relationships/slide" Target="slides/slide59.xml"/><Relationship Id="rId22" Type="http://schemas.openxmlformats.org/officeDocument/2006/relationships/slide" Target="slides/slide6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6381750" y="8750300"/>
            <a:ext cx="406400" cy="301625"/>
          </a:xfrm>
          <a:prstGeom prst="rect">
            <a:avLst/>
          </a:prstGeom>
          <a:noFill/>
          <a:ln w="12700">
            <a:noFill/>
            <a:miter lim="800000"/>
            <a:headEnd/>
            <a:tailEnd/>
          </a:ln>
          <a:effectLst/>
        </p:spPr>
        <p:txBody>
          <a:bodyPr wrap="none" lIns="90488" tIns="44450" rIns="90488" bIns="44450" anchor="ctr">
            <a:spAutoFit/>
          </a:bodyPr>
          <a:lstStyle/>
          <a:p>
            <a:pPr algn="r"/>
            <a:fld id="{D7779E1F-A21B-48AC-A3AE-99F02DFD49AD}" type="slidenum">
              <a:rPr lang="en-US" sz="1400">
                <a:effectLst/>
              </a:rPr>
              <a:pPr algn="r"/>
              <a:t>‹#›</a:t>
            </a:fld>
            <a:endParaRPr lang="en-US" sz="1400">
              <a:effectLst/>
            </a:endParaRPr>
          </a:p>
        </p:txBody>
      </p:sp>
    </p:spTree>
    <p:extLst>
      <p:ext uri="{BB962C8B-B14F-4D97-AF65-F5344CB8AC3E}">
        <p14:creationId xmlns:p14="http://schemas.microsoft.com/office/powerpoint/2010/main" val="4161996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Click to edit Master notes styles</a:t>
            </a:r>
          </a:p>
          <a:p>
            <a:pPr lvl="0"/>
            <a:r>
              <a:rPr lang="en-US" smtClean="0"/>
              <a:t>Second Level</a:t>
            </a:r>
          </a:p>
          <a:p>
            <a:pPr lvl="0"/>
            <a:r>
              <a:rPr lang="en-US" smtClean="0"/>
              <a:t>Third Level</a:t>
            </a:r>
          </a:p>
          <a:p>
            <a:pPr lvl="0"/>
            <a:r>
              <a:rPr lang="en-US" smtClean="0"/>
              <a:t>Fourth Level</a:t>
            </a:r>
          </a:p>
          <a:p>
            <a:pPr lvl="0"/>
            <a:r>
              <a:rPr lang="en-US" smtClean="0"/>
              <a:t>Fifth Level</a:t>
            </a:r>
          </a:p>
        </p:txBody>
      </p:sp>
      <p:sp>
        <p:nvSpPr>
          <p:cNvPr id="2051" name="Rectangle 3"/>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ffectLst/>
        </p:spPr>
      </p:sp>
      <p:sp>
        <p:nvSpPr>
          <p:cNvPr id="2052" name="Rectangle 4"/>
          <p:cNvSpPr>
            <a:spLocks noChangeArrowheads="1"/>
          </p:cNvSpPr>
          <p:nvPr/>
        </p:nvSpPr>
        <p:spPr bwMode="auto">
          <a:xfrm>
            <a:off x="6381750" y="8750300"/>
            <a:ext cx="406400" cy="301625"/>
          </a:xfrm>
          <a:prstGeom prst="rect">
            <a:avLst/>
          </a:prstGeom>
          <a:noFill/>
          <a:ln w="12700">
            <a:noFill/>
            <a:miter lim="800000"/>
            <a:headEnd/>
            <a:tailEnd/>
          </a:ln>
          <a:effectLst/>
        </p:spPr>
        <p:txBody>
          <a:bodyPr wrap="none" lIns="90488" tIns="44450" rIns="90488" bIns="44450" anchor="ctr">
            <a:spAutoFit/>
          </a:bodyPr>
          <a:lstStyle/>
          <a:p>
            <a:pPr algn="r"/>
            <a:fld id="{48156677-38D0-405F-B35A-E1AC6C50FB4A}" type="slidenum">
              <a:rPr lang="en-US" sz="1400">
                <a:effectLst/>
              </a:rPr>
              <a:pPr algn="r"/>
              <a:t>‹#›</a:t>
            </a:fld>
            <a:endParaRPr lang="en-US" sz="1400">
              <a:effectLst/>
            </a:endParaRPr>
          </a:p>
        </p:txBody>
      </p:sp>
    </p:spTree>
    <p:extLst>
      <p:ext uri="{BB962C8B-B14F-4D97-AF65-F5344CB8AC3E}">
        <p14:creationId xmlns:p14="http://schemas.microsoft.com/office/powerpoint/2010/main" val="36009840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Book Antiqua"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Book Antiqua"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Book Antiqua"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Book Antiqua"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Book Antiqua"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xfrm>
            <a:off x="1150938" y="692150"/>
            <a:ext cx="4556125" cy="3416300"/>
          </a:xfrm>
          <a:ln/>
        </p:spPr>
      </p:sp>
      <p:sp>
        <p:nvSpPr>
          <p:cNvPr id="532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Rot="1" noChangeAspect="1" noChangeArrowheads="1" noTextEdit="1"/>
          </p:cNvSpPr>
          <p:nvPr>
            <p:ph type="sldImg"/>
          </p:nvPr>
        </p:nvSpPr>
        <p:spPr>
          <a:xfrm>
            <a:off x="1150938" y="692150"/>
            <a:ext cx="4556125" cy="3416300"/>
          </a:xfrm>
          <a:ln/>
        </p:spPr>
      </p:sp>
      <p:sp>
        <p:nvSpPr>
          <p:cNvPr id="1648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Rot="1" noChangeAspect="1" noChangeArrowheads="1" noTextEdit="1"/>
          </p:cNvSpPr>
          <p:nvPr>
            <p:ph type="sldImg"/>
          </p:nvPr>
        </p:nvSpPr>
        <p:spPr>
          <a:xfrm>
            <a:off x="1150938" y="692150"/>
            <a:ext cx="4556125" cy="3416300"/>
          </a:xfrm>
          <a:ln/>
        </p:spPr>
      </p:sp>
      <p:sp>
        <p:nvSpPr>
          <p:cNvPr id="1658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Rot="1" noChangeAspect="1" noChangeArrowheads="1" noTextEdit="1"/>
          </p:cNvSpPr>
          <p:nvPr>
            <p:ph type="sldImg"/>
          </p:nvPr>
        </p:nvSpPr>
        <p:spPr>
          <a:xfrm>
            <a:off x="1150938" y="692150"/>
            <a:ext cx="4556125" cy="3416300"/>
          </a:xfrm>
          <a:ln/>
        </p:spPr>
      </p:sp>
      <p:sp>
        <p:nvSpPr>
          <p:cNvPr id="1955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Rot="1" noChangeAspect="1" noChangeArrowheads="1" noTextEdit="1"/>
          </p:cNvSpPr>
          <p:nvPr>
            <p:ph type="sldImg"/>
          </p:nvPr>
        </p:nvSpPr>
        <p:spPr>
          <a:xfrm>
            <a:off x="1150938" y="692150"/>
            <a:ext cx="4556125" cy="3416300"/>
          </a:xfrm>
          <a:ln/>
        </p:spPr>
      </p:sp>
      <p:sp>
        <p:nvSpPr>
          <p:cNvPr id="2129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Grp="1" noRot="1" noChangeAspect="1" noChangeArrowheads="1" noTextEdit="1"/>
          </p:cNvSpPr>
          <p:nvPr>
            <p:ph type="sldImg"/>
          </p:nvPr>
        </p:nvSpPr>
        <p:spPr>
          <a:xfrm>
            <a:off x="1150938" y="692150"/>
            <a:ext cx="4556125" cy="3416300"/>
          </a:xfrm>
          <a:ln/>
        </p:spPr>
      </p:sp>
      <p:sp>
        <p:nvSpPr>
          <p:cNvPr id="2140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Rot="1" noChangeAspect="1" noChangeArrowheads="1" noTextEdit="1"/>
          </p:cNvSpPr>
          <p:nvPr>
            <p:ph type="sldImg"/>
          </p:nvPr>
        </p:nvSpPr>
        <p:spPr>
          <a:xfrm>
            <a:off x="1150938" y="692150"/>
            <a:ext cx="4556125" cy="3416300"/>
          </a:xfrm>
          <a:ln/>
        </p:spPr>
      </p:sp>
      <p:sp>
        <p:nvSpPr>
          <p:cNvPr id="2150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Grp="1" noRot="1" noChangeAspect="1" noChangeArrowheads="1" noTextEdit="1"/>
          </p:cNvSpPr>
          <p:nvPr>
            <p:ph type="sldImg"/>
          </p:nvPr>
        </p:nvSpPr>
        <p:spPr>
          <a:xfrm>
            <a:off x="1150938" y="692150"/>
            <a:ext cx="4556125" cy="3416300"/>
          </a:xfrm>
          <a:ln/>
        </p:spPr>
      </p:sp>
      <p:sp>
        <p:nvSpPr>
          <p:cNvPr id="2160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Rot="1" noChangeAspect="1" noChangeArrowheads="1" noTextEdit="1"/>
          </p:cNvSpPr>
          <p:nvPr>
            <p:ph type="sldImg"/>
          </p:nvPr>
        </p:nvSpPr>
        <p:spPr>
          <a:xfrm>
            <a:off x="1150938" y="692150"/>
            <a:ext cx="4556125" cy="3416300"/>
          </a:xfrm>
          <a:ln/>
        </p:spPr>
      </p:sp>
      <p:sp>
        <p:nvSpPr>
          <p:cNvPr id="2170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Grp="1" noRot="1" noChangeAspect="1" noChangeArrowheads="1" noTextEdit="1"/>
          </p:cNvSpPr>
          <p:nvPr>
            <p:ph type="sldImg"/>
          </p:nvPr>
        </p:nvSpPr>
        <p:spPr>
          <a:xfrm>
            <a:off x="1150938" y="692150"/>
            <a:ext cx="4556125" cy="3416300"/>
          </a:xfrm>
          <a:ln/>
        </p:spPr>
      </p:sp>
      <p:sp>
        <p:nvSpPr>
          <p:cNvPr id="2232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Rot="1" noChangeAspect="1" noChangeArrowheads="1" noTextEdit="1"/>
          </p:cNvSpPr>
          <p:nvPr>
            <p:ph type="sldImg"/>
          </p:nvPr>
        </p:nvSpPr>
        <p:spPr>
          <a:xfrm>
            <a:off x="1150938" y="692150"/>
            <a:ext cx="4556125" cy="3416300"/>
          </a:xfrm>
          <a:ln/>
        </p:spPr>
      </p:sp>
      <p:sp>
        <p:nvSpPr>
          <p:cNvPr id="2242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xfrm>
            <a:off x="1150938" y="692150"/>
            <a:ext cx="4556125" cy="3416300"/>
          </a:xfrm>
          <a:ln/>
        </p:spPr>
      </p:sp>
      <p:sp>
        <p:nvSpPr>
          <p:cNvPr id="22531"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Grp="1" noRot="1" noChangeAspect="1" noChangeArrowheads="1" noTextEdit="1"/>
          </p:cNvSpPr>
          <p:nvPr>
            <p:ph type="sldImg"/>
          </p:nvPr>
        </p:nvSpPr>
        <p:spPr>
          <a:xfrm>
            <a:off x="1150938" y="692150"/>
            <a:ext cx="4556125" cy="3416300"/>
          </a:xfrm>
          <a:ln/>
        </p:spPr>
      </p:sp>
      <p:sp>
        <p:nvSpPr>
          <p:cNvPr id="2252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Rot="1" noChangeAspect="1" noChangeArrowheads="1" noTextEdit="1"/>
          </p:cNvSpPr>
          <p:nvPr>
            <p:ph type="sldImg"/>
          </p:nvPr>
        </p:nvSpPr>
        <p:spPr>
          <a:xfrm>
            <a:off x="1150938" y="692150"/>
            <a:ext cx="4556125" cy="3416300"/>
          </a:xfrm>
          <a:ln/>
        </p:spPr>
      </p:sp>
      <p:sp>
        <p:nvSpPr>
          <p:cNvPr id="2263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Rot="1" noChangeAspect="1" noChangeArrowheads="1" noTextEdit="1"/>
          </p:cNvSpPr>
          <p:nvPr>
            <p:ph type="sldImg"/>
          </p:nvPr>
        </p:nvSpPr>
        <p:spPr>
          <a:xfrm>
            <a:off x="1150938" y="692150"/>
            <a:ext cx="4556125" cy="3416300"/>
          </a:xfrm>
          <a:ln/>
        </p:spPr>
      </p:sp>
      <p:sp>
        <p:nvSpPr>
          <p:cNvPr id="1689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xfrm>
            <a:off x="1150938" y="692150"/>
            <a:ext cx="4556125" cy="3416300"/>
          </a:xfrm>
          <a:ln/>
        </p:spPr>
      </p:sp>
      <p:sp>
        <p:nvSpPr>
          <p:cNvPr id="768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xfrm>
            <a:off x="1150938" y="692150"/>
            <a:ext cx="4556125" cy="3416300"/>
          </a:xfrm>
          <a:ln/>
        </p:spPr>
      </p:sp>
      <p:sp>
        <p:nvSpPr>
          <p:cNvPr id="778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xfrm>
            <a:off x="1150938" y="692150"/>
            <a:ext cx="4556125" cy="3416300"/>
          </a:xfrm>
          <a:ln/>
        </p:spPr>
      </p:sp>
      <p:sp>
        <p:nvSpPr>
          <p:cNvPr id="788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xfrm>
            <a:off x="1150938" y="692150"/>
            <a:ext cx="4556125" cy="3416300"/>
          </a:xfrm>
          <a:ln/>
        </p:spPr>
      </p:sp>
      <p:sp>
        <p:nvSpPr>
          <p:cNvPr id="798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a:xfrm>
            <a:off x="1150938" y="692150"/>
            <a:ext cx="4556125" cy="3416300"/>
          </a:xfrm>
          <a:ln/>
        </p:spPr>
      </p:sp>
      <p:sp>
        <p:nvSpPr>
          <p:cNvPr id="808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xfrm>
            <a:off x="1150938" y="692150"/>
            <a:ext cx="4556125" cy="3416300"/>
          </a:xfrm>
          <a:ln/>
        </p:spPr>
      </p:sp>
      <p:sp>
        <p:nvSpPr>
          <p:cNvPr id="819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ChangeArrowheads="1" noTextEdit="1"/>
          </p:cNvSpPr>
          <p:nvPr>
            <p:ph type="sldImg"/>
          </p:nvPr>
        </p:nvSpPr>
        <p:spPr>
          <a:xfrm>
            <a:off x="1150938" y="692150"/>
            <a:ext cx="4556125" cy="3416300"/>
          </a:xfrm>
          <a:ln/>
        </p:spPr>
      </p:sp>
      <p:sp>
        <p:nvSpPr>
          <p:cNvPr id="829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Rot="1" noChangeAspect="1" noChangeArrowheads="1" noTextEdit="1"/>
          </p:cNvSpPr>
          <p:nvPr>
            <p:ph type="sldImg"/>
          </p:nvPr>
        </p:nvSpPr>
        <p:spPr>
          <a:xfrm>
            <a:off x="1150938" y="692150"/>
            <a:ext cx="4556125" cy="3416300"/>
          </a:xfrm>
          <a:ln/>
        </p:spPr>
      </p:sp>
      <p:sp>
        <p:nvSpPr>
          <p:cNvPr id="2007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xfrm>
            <a:off x="1150938" y="692150"/>
            <a:ext cx="4556125" cy="3416300"/>
          </a:xfrm>
          <a:ln/>
        </p:spPr>
      </p:sp>
      <p:sp>
        <p:nvSpPr>
          <p:cNvPr id="839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xfrm>
            <a:off x="1150938" y="692150"/>
            <a:ext cx="4556125" cy="3416300"/>
          </a:xfrm>
          <a:ln/>
        </p:spPr>
      </p:sp>
      <p:sp>
        <p:nvSpPr>
          <p:cNvPr id="849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xfrm>
            <a:off x="1150938" y="692150"/>
            <a:ext cx="4556125" cy="3416300"/>
          </a:xfrm>
          <a:ln/>
        </p:spPr>
      </p:sp>
      <p:sp>
        <p:nvSpPr>
          <p:cNvPr id="860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Grp="1" noRot="1" noChangeAspect="1" noChangeArrowheads="1" noTextEdit="1"/>
          </p:cNvSpPr>
          <p:nvPr>
            <p:ph type="sldImg"/>
          </p:nvPr>
        </p:nvSpPr>
        <p:spPr>
          <a:xfrm>
            <a:off x="1150938" y="692150"/>
            <a:ext cx="4556125" cy="3416300"/>
          </a:xfrm>
          <a:ln/>
        </p:spPr>
      </p:sp>
      <p:sp>
        <p:nvSpPr>
          <p:cNvPr id="2058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Rot="1" noChangeAspect="1" noChangeArrowheads="1" noTextEdit="1"/>
          </p:cNvSpPr>
          <p:nvPr>
            <p:ph type="sldImg"/>
          </p:nvPr>
        </p:nvSpPr>
        <p:spPr>
          <a:xfrm>
            <a:off x="1150938" y="692150"/>
            <a:ext cx="4556125" cy="3416300"/>
          </a:xfrm>
          <a:ln/>
        </p:spPr>
      </p:sp>
      <p:sp>
        <p:nvSpPr>
          <p:cNvPr id="2355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2"/>
          <p:cNvSpPr>
            <a:spLocks noGrp="1" noRot="1" noChangeAspect="1" noChangeArrowheads="1" noTextEdit="1"/>
          </p:cNvSpPr>
          <p:nvPr>
            <p:ph type="sldImg"/>
          </p:nvPr>
        </p:nvSpPr>
        <p:spPr>
          <a:xfrm>
            <a:off x="1150938" y="692150"/>
            <a:ext cx="4556125" cy="3416300"/>
          </a:xfrm>
          <a:ln/>
        </p:spPr>
      </p:sp>
      <p:sp>
        <p:nvSpPr>
          <p:cNvPr id="2365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Grp="1" noRot="1" noChangeAspect="1" noChangeArrowheads="1" noTextEdit="1"/>
          </p:cNvSpPr>
          <p:nvPr>
            <p:ph type="sldImg"/>
          </p:nvPr>
        </p:nvSpPr>
        <p:spPr>
          <a:xfrm>
            <a:off x="1150938" y="692150"/>
            <a:ext cx="4556125" cy="3416300"/>
          </a:xfrm>
          <a:ln/>
        </p:spPr>
      </p:sp>
      <p:sp>
        <p:nvSpPr>
          <p:cNvPr id="2375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noRot="1" noChangeAspect="1" noChangeArrowheads="1" noTextEdit="1"/>
          </p:cNvSpPr>
          <p:nvPr>
            <p:ph type="sldImg"/>
          </p:nvPr>
        </p:nvSpPr>
        <p:spPr>
          <a:xfrm>
            <a:off x="1150938" y="692150"/>
            <a:ext cx="4556125" cy="3416300"/>
          </a:xfrm>
          <a:ln/>
        </p:spPr>
      </p:sp>
      <p:sp>
        <p:nvSpPr>
          <p:cNvPr id="2385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Rot="1" noChangeAspect="1" noChangeArrowheads="1" noTextEdit="1"/>
          </p:cNvSpPr>
          <p:nvPr>
            <p:ph type="sldImg"/>
          </p:nvPr>
        </p:nvSpPr>
        <p:spPr>
          <a:xfrm>
            <a:off x="1150938" y="692150"/>
            <a:ext cx="4556125" cy="3416300"/>
          </a:xfrm>
          <a:ln/>
        </p:spPr>
      </p:sp>
      <p:sp>
        <p:nvSpPr>
          <p:cNvPr id="239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2"/>
          <p:cNvSpPr>
            <a:spLocks noGrp="1" noRot="1" noChangeAspect="1" noChangeArrowheads="1" noTextEdit="1"/>
          </p:cNvSpPr>
          <p:nvPr>
            <p:ph type="sldImg"/>
          </p:nvPr>
        </p:nvSpPr>
        <p:spPr>
          <a:xfrm>
            <a:off x="1150938" y="692150"/>
            <a:ext cx="4556125" cy="3416300"/>
          </a:xfrm>
          <a:ln/>
        </p:spPr>
      </p:sp>
      <p:sp>
        <p:nvSpPr>
          <p:cNvPr id="2406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xfrm>
            <a:off x="1150938" y="692150"/>
            <a:ext cx="4556125" cy="3416300"/>
          </a:xfrm>
          <a:ln/>
        </p:spPr>
      </p:sp>
      <p:sp>
        <p:nvSpPr>
          <p:cNvPr id="727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2"/>
          <p:cNvSpPr>
            <a:spLocks noGrp="1" noRot="1" noChangeAspect="1" noChangeArrowheads="1" noTextEdit="1"/>
          </p:cNvSpPr>
          <p:nvPr>
            <p:ph type="sldImg"/>
          </p:nvPr>
        </p:nvSpPr>
        <p:spPr>
          <a:xfrm>
            <a:off x="1150938" y="692150"/>
            <a:ext cx="4556125" cy="3416300"/>
          </a:xfrm>
          <a:ln/>
        </p:spPr>
      </p:sp>
      <p:sp>
        <p:nvSpPr>
          <p:cNvPr id="241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Rot="1" noChangeAspect="1" noChangeArrowheads="1" noTextEdit="1"/>
          </p:cNvSpPr>
          <p:nvPr>
            <p:ph type="sldImg"/>
          </p:nvPr>
        </p:nvSpPr>
        <p:spPr>
          <a:xfrm>
            <a:off x="1150938" y="692150"/>
            <a:ext cx="4556125" cy="3416300"/>
          </a:xfrm>
          <a:ln/>
        </p:spPr>
      </p:sp>
      <p:sp>
        <p:nvSpPr>
          <p:cNvPr id="169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Rot="1" noChangeAspect="1" noChangeArrowheads="1" noTextEdit="1"/>
          </p:cNvSpPr>
          <p:nvPr>
            <p:ph type="sldImg"/>
          </p:nvPr>
        </p:nvSpPr>
        <p:spPr>
          <a:xfrm>
            <a:off x="1150938" y="692150"/>
            <a:ext cx="4556125" cy="3416300"/>
          </a:xfrm>
          <a:ln/>
        </p:spPr>
      </p:sp>
      <p:sp>
        <p:nvSpPr>
          <p:cNvPr id="1710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Rot="1" noChangeAspect="1" noChangeArrowheads="1" noTextEdit="1"/>
          </p:cNvSpPr>
          <p:nvPr>
            <p:ph type="sldImg"/>
          </p:nvPr>
        </p:nvSpPr>
        <p:spPr>
          <a:xfrm>
            <a:off x="1150938" y="692150"/>
            <a:ext cx="4556125" cy="3416300"/>
          </a:xfrm>
          <a:ln/>
        </p:spPr>
      </p:sp>
      <p:sp>
        <p:nvSpPr>
          <p:cNvPr id="1720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Rot="1" noChangeAspect="1" noChangeArrowheads="1" noTextEdit="1"/>
          </p:cNvSpPr>
          <p:nvPr>
            <p:ph type="sldImg"/>
          </p:nvPr>
        </p:nvSpPr>
        <p:spPr>
          <a:xfrm>
            <a:off x="1150938" y="692150"/>
            <a:ext cx="4556125" cy="3416300"/>
          </a:xfrm>
          <a:ln/>
        </p:spPr>
      </p:sp>
      <p:sp>
        <p:nvSpPr>
          <p:cNvPr id="1976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Rot="1" noChangeAspect="1" noChangeArrowheads="1" noTextEdit="1"/>
          </p:cNvSpPr>
          <p:nvPr>
            <p:ph type="sldImg"/>
          </p:nvPr>
        </p:nvSpPr>
        <p:spPr>
          <a:xfrm>
            <a:off x="1150938" y="692150"/>
            <a:ext cx="4556125" cy="3416300"/>
          </a:xfrm>
          <a:ln/>
        </p:spPr>
      </p:sp>
      <p:sp>
        <p:nvSpPr>
          <p:cNvPr id="173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Rot="1" noChangeAspect="1" noChangeArrowheads="1" noTextEdit="1"/>
          </p:cNvSpPr>
          <p:nvPr>
            <p:ph type="sldImg"/>
          </p:nvPr>
        </p:nvSpPr>
        <p:spPr>
          <a:xfrm>
            <a:off x="1150938" y="692150"/>
            <a:ext cx="4556125" cy="3416300"/>
          </a:xfrm>
          <a:ln/>
        </p:spPr>
      </p:sp>
      <p:sp>
        <p:nvSpPr>
          <p:cNvPr id="174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Rot="1" noChangeAspect="1" noChangeArrowheads="1" noTextEdit="1"/>
          </p:cNvSpPr>
          <p:nvPr>
            <p:ph type="sldImg"/>
          </p:nvPr>
        </p:nvSpPr>
        <p:spPr>
          <a:xfrm>
            <a:off x="1150938" y="692150"/>
            <a:ext cx="4556125" cy="3416300"/>
          </a:xfrm>
          <a:ln/>
        </p:spPr>
      </p:sp>
      <p:sp>
        <p:nvSpPr>
          <p:cNvPr id="1751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Rot="1" noChangeAspect="1" noChangeArrowheads="1" noTextEdit="1"/>
          </p:cNvSpPr>
          <p:nvPr>
            <p:ph type="sldImg"/>
          </p:nvPr>
        </p:nvSpPr>
        <p:spPr>
          <a:xfrm>
            <a:off x="1150938" y="692150"/>
            <a:ext cx="4556125" cy="3416300"/>
          </a:xfrm>
          <a:ln/>
        </p:spPr>
      </p:sp>
      <p:sp>
        <p:nvSpPr>
          <p:cNvPr id="1761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Rot="1" noChangeAspect="1" noChangeArrowheads="1" noTextEdit="1"/>
          </p:cNvSpPr>
          <p:nvPr>
            <p:ph type="sldImg"/>
          </p:nvPr>
        </p:nvSpPr>
        <p:spPr>
          <a:xfrm>
            <a:off x="1150938" y="692150"/>
            <a:ext cx="4556125" cy="3416300"/>
          </a:xfrm>
          <a:ln/>
        </p:spPr>
      </p:sp>
      <p:sp>
        <p:nvSpPr>
          <p:cNvPr id="1771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xfrm>
            <a:off x="1150938" y="692150"/>
            <a:ext cx="4556125" cy="3416300"/>
          </a:xfrm>
          <a:ln/>
        </p:spPr>
      </p:sp>
      <p:sp>
        <p:nvSpPr>
          <p:cNvPr id="737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Rot="1" noChangeAspect="1" noChangeArrowheads="1" noTextEdit="1"/>
          </p:cNvSpPr>
          <p:nvPr>
            <p:ph type="sldImg"/>
          </p:nvPr>
        </p:nvSpPr>
        <p:spPr>
          <a:xfrm>
            <a:off x="1150938" y="692150"/>
            <a:ext cx="4556125" cy="3416300"/>
          </a:xfrm>
          <a:ln/>
        </p:spPr>
      </p:sp>
      <p:sp>
        <p:nvSpPr>
          <p:cNvPr id="1781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Rot="1" noChangeAspect="1" noChangeArrowheads="1" noTextEdit="1"/>
          </p:cNvSpPr>
          <p:nvPr>
            <p:ph type="sldImg"/>
          </p:nvPr>
        </p:nvSpPr>
        <p:spPr>
          <a:xfrm>
            <a:off x="1150938" y="692150"/>
            <a:ext cx="4556125" cy="3416300"/>
          </a:xfrm>
          <a:ln/>
        </p:spPr>
      </p:sp>
      <p:sp>
        <p:nvSpPr>
          <p:cNvPr id="1792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Rot="1" noChangeAspect="1" noChangeArrowheads="1" noTextEdit="1"/>
          </p:cNvSpPr>
          <p:nvPr>
            <p:ph type="sldImg"/>
          </p:nvPr>
        </p:nvSpPr>
        <p:spPr>
          <a:xfrm>
            <a:off x="1150938" y="692150"/>
            <a:ext cx="4556125" cy="3416300"/>
          </a:xfrm>
          <a:ln/>
        </p:spPr>
      </p:sp>
      <p:sp>
        <p:nvSpPr>
          <p:cNvPr id="1802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Rot="1" noChangeAspect="1" noChangeArrowheads="1" noTextEdit="1"/>
          </p:cNvSpPr>
          <p:nvPr>
            <p:ph type="sldImg"/>
          </p:nvPr>
        </p:nvSpPr>
        <p:spPr>
          <a:xfrm>
            <a:off x="1150938" y="692150"/>
            <a:ext cx="4556125" cy="3416300"/>
          </a:xfrm>
          <a:ln/>
        </p:spPr>
      </p:sp>
      <p:sp>
        <p:nvSpPr>
          <p:cNvPr id="1812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Rot="1" noChangeAspect="1" noChangeArrowheads="1" noTextEdit="1"/>
          </p:cNvSpPr>
          <p:nvPr>
            <p:ph type="sldImg"/>
          </p:nvPr>
        </p:nvSpPr>
        <p:spPr>
          <a:xfrm>
            <a:off x="1150938" y="692150"/>
            <a:ext cx="4556125" cy="3416300"/>
          </a:xfrm>
          <a:ln/>
        </p:spPr>
      </p:sp>
      <p:sp>
        <p:nvSpPr>
          <p:cNvPr id="1822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Rot="1" noChangeAspect="1" noChangeArrowheads="1" noTextEdit="1"/>
          </p:cNvSpPr>
          <p:nvPr>
            <p:ph type="sldImg"/>
          </p:nvPr>
        </p:nvSpPr>
        <p:spPr>
          <a:xfrm>
            <a:off x="1150938" y="692150"/>
            <a:ext cx="4556125" cy="3416300"/>
          </a:xfrm>
          <a:ln/>
        </p:spPr>
      </p:sp>
      <p:sp>
        <p:nvSpPr>
          <p:cNvPr id="1832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noRot="1" noChangeAspect="1" noChangeArrowheads="1" noTextEdit="1"/>
          </p:cNvSpPr>
          <p:nvPr>
            <p:ph type="sldImg"/>
          </p:nvPr>
        </p:nvSpPr>
        <p:spPr>
          <a:xfrm>
            <a:off x="1150938" y="692150"/>
            <a:ext cx="4556125" cy="3416300"/>
          </a:xfrm>
          <a:ln/>
        </p:spPr>
      </p:sp>
      <p:sp>
        <p:nvSpPr>
          <p:cNvPr id="2037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Rot="1" noChangeAspect="1" noChangeArrowheads="1" noTextEdit="1"/>
          </p:cNvSpPr>
          <p:nvPr>
            <p:ph type="sldImg"/>
          </p:nvPr>
        </p:nvSpPr>
        <p:spPr>
          <a:xfrm>
            <a:off x="1150938" y="692150"/>
            <a:ext cx="4556125" cy="3416300"/>
          </a:xfrm>
          <a:ln/>
        </p:spPr>
      </p:sp>
      <p:sp>
        <p:nvSpPr>
          <p:cNvPr id="1843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xfrm>
            <a:off x="1150938" y="692150"/>
            <a:ext cx="4556125" cy="3416300"/>
          </a:xfrm>
          <a:ln/>
        </p:spPr>
      </p:sp>
      <p:sp>
        <p:nvSpPr>
          <p:cNvPr id="23555"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xfrm>
            <a:off x="1150938" y="692150"/>
            <a:ext cx="4556125" cy="3416300"/>
          </a:xfrm>
          <a:ln/>
        </p:spPr>
      </p:sp>
      <p:sp>
        <p:nvSpPr>
          <p:cNvPr id="24579"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xfrm>
            <a:off x="1150938" y="692150"/>
            <a:ext cx="4556125" cy="3416300"/>
          </a:xfrm>
          <a:ln/>
        </p:spPr>
      </p:sp>
      <p:sp>
        <p:nvSpPr>
          <p:cNvPr id="747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xfrm>
            <a:off x="1150938" y="692150"/>
            <a:ext cx="4556125" cy="3416300"/>
          </a:xfrm>
          <a:ln/>
        </p:spPr>
      </p:sp>
      <p:sp>
        <p:nvSpPr>
          <p:cNvPr id="25603"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xfrm>
            <a:off x="1150938" y="692150"/>
            <a:ext cx="4556125" cy="3416300"/>
          </a:xfrm>
          <a:ln/>
        </p:spPr>
      </p:sp>
      <p:sp>
        <p:nvSpPr>
          <p:cNvPr id="26627"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xfrm>
            <a:off x="1150938" y="692150"/>
            <a:ext cx="4556125" cy="3416300"/>
          </a:xfrm>
          <a:ln/>
        </p:spPr>
      </p:sp>
      <p:sp>
        <p:nvSpPr>
          <p:cNvPr id="39939"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xfrm>
            <a:off x="1150938" y="692150"/>
            <a:ext cx="4556125" cy="3416300"/>
          </a:xfrm>
          <a:ln/>
        </p:spPr>
      </p:sp>
      <p:sp>
        <p:nvSpPr>
          <p:cNvPr id="28675"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xfrm>
            <a:off x="1150938" y="692150"/>
            <a:ext cx="4556125" cy="3416300"/>
          </a:xfrm>
          <a:ln/>
        </p:spPr>
      </p:sp>
      <p:sp>
        <p:nvSpPr>
          <p:cNvPr id="29699"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Rot="1" noChangeAspect="1" noChangeArrowheads="1" noTextEdit="1"/>
          </p:cNvSpPr>
          <p:nvPr>
            <p:ph type="sldImg"/>
          </p:nvPr>
        </p:nvSpPr>
        <p:spPr>
          <a:xfrm>
            <a:off x="1150938" y="692150"/>
            <a:ext cx="4556125" cy="3416300"/>
          </a:xfrm>
          <a:ln/>
        </p:spPr>
      </p:sp>
      <p:sp>
        <p:nvSpPr>
          <p:cNvPr id="1863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Rot="1" noChangeAspect="1" noChangeArrowheads="1" noTextEdit="1"/>
          </p:cNvSpPr>
          <p:nvPr>
            <p:ph type="sldImg"/>
          </p:nvPr>
        </p:nvSpPr>
        <p:spPr>
          <a:xfrm>
            <a:off x="1150938" y="692150"/>
            <a:ext cx="4556125" cy="3416300"/>
          </a:xfrm>
          <a:ln/>
        </p:spPr>
      </p:sp>
      <p:sp>
        <p:nvSpPr>
          <p:cNvPr id="1873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Rot="1" noChangeAspect="1" noChangeArrowheads="1" noTextEdit="1"/>
          </p:cNvSpPr>
          <p:nvPr>
            <p:ph type="sldImg"/>
          </p:nvPr>
        </p:nvSpPr>
        <p:spPr>
          <a:xfrm>
            <a:off x="1150938" y="692150"/>
            <a:ext cx="4556125" cy="3416300"/>
          </a:xfrm>
          <a:ln/>
        </p:spPr>
      </p:sp>
      <p:sp>
        <p:nvSpPr>
          <p:cNvPr id="188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Rot="1" noChangeAspect="1" noChangeArrowheads="1" noTextEdit="1"/>
          </p:cNvSpPr>
          <p:nvPr>
            <p:ph type="sldImg"/>
          </p:nvPr>
        </p:nvSpPr>
        <p:spPr>
          <a:xfrm>
            <a:off x="1150938" y="692150"/>
            <a:ext cx="4556125" cy="3416300"/>
          </a:xfrm>
          <a:ln/>
        </p:spPr>
      </p:sp>
      <p:sp>
        <p:nvSpPr>
          <p:cNvPr id="1894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Rot="1" noChangeAspect="1" noChangeArrowheads="1" noTextEdit="1"/>
          </p:cNvSpPr>
          <p:nvPr>
            <p:ph type="sldImg"/>
          </p:nvPr>
        </p:nvSpPr>
        <p:spPr>
          <a:xfrm>
            <a:off x="1150938" y="692150"/>
            <a:ext cx="4556125" cy="3416300"/>
          </a:xfrm>
          <a:ln/>
        </p:spPr>
      </p:sp>
      <p:sp>
        <p:nvSpPr>
          <p:cNvPr id="1904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xfrm>
            <a:off x="1150938" y="692150"/>
            <a:ext cx="4556125" cy="3416300"/>
          </a:xfrm>
          <a:ln/>
        </p:spPr>
      </p:sp>
      <p:sp>
        <p:nvSpPr>
          <p:cNvPr id="757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xfrm>
            <a:off x="1150938" y="692150"/>
            <a:ext cx="4556125" cy="3416300"/>
          </a:xfrm>
          <a:ln/>
        </p:spPr>
      </p:sp>
      <p:sp>
        <p:nvSpPr>
          <p:cNvPr id="37891"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Rot="1" noChangeAspect="1" noChangeArrowheads="1" noTextEdit="1"/>
          </p:cNvSpPr>
          <p:nvPr>
            <p:ph type="sldImg"/>
          </p:nvPr>
        </p:nvSpPr>
        <p:spPr>
          <a:xfrm>
            <a:off x="1150938" y="692150"/>
            <a:ext cx="4556125" cy="3416300"/>
          </a:xfrm>
          <a:ln/>
        </p:spPr>
      </p:sp>
      <p:sp>
        <p:nvSpPr>
          <p:cNvPr id="162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Rot="1" noChangeAspect="1" noChangeArrowheads="1" noTextEdit="1"/>
          </p:cNvSpPr>
          <p:nvPr>
            <p:ph type="sldImg"/>
          </p:nvPr>
        </p:nvSpPr>
        <p:spPr>
          <a:xfrm>
            <a:off x="1150938" y="692150"/>
            <a:ext cx="4556125" cy="3416300"/>
          </a:xfrm>
          <a:ln/>
        </p:spPr>
      </p:sp>
      <p:sp>
        <p:nvSpPr>
          <p:cNvPr id="16384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02413" y="52388"/>
            <a:ext cx="1971675" cy="56959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52388"/>
            <a:ext cx="5764213" cy="56959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7388" y="1104900"/>
            <a:ext cx="3867150" cy="46434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6938" y="1104900"/>
            <a:ext cx="3867150" cy="46434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zoom/>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666699">
                <a:gamma/>
                <a:shade val="46275"/>
                <a:invGamma/>
              </a:srgbClr>
            </a:gs>
            <a:gs pos="50000">
              <a:srgbClr val="666699"/>
            </a:gs>
            <a:gs pos="100000">
              <a:srgbClr val="666699">
                <a:gamma/>
                <a:shade val="46275"/>
                <a:invGamma/>
              </a:srgbClr>
            </a:gs>
          </a:gsLst>
          <a:lin ang="5400000" scaled="1"/>
        </a:gradFill>
        <a:effectLst/>
      </p:bgPr>
    </p:bg>
    <p:spTree>
      <p:nvGrpSpPr>
        <p:cNvPr id="1" name=""/>
        <p:cNvGrpSpPr/>
        <p:nvPr/>
      </p:nvGrpSpPr>
      <p:grpSpPr>
        <a:xfrm>
          <a:off x="0" y="0"/>
          <a:ext cx="0" cy="0"/>
          <a:chOff x="0" y="0"/>
          <a:chExt cx="0" cy="0"/>
        </a:xfrm>
      </p:grpSpPr>
      <p:grpSp>
        <p:nvGrpSpPr>
          <p:cNvPr id="206850" name="Group 2"/>
          <p:cNvGrpSpPr>
            <a:grpSpLocks/>
          </p:cNvGrpSpPr>
          <p:nvPr/>
        </p:nvGrpSpPr>
        <p:grpSpPr bwMode="auto">
          <a:xfrm>
            <a:off x="457200" y="304800"/>
            <a:ext cx="8231188" cy="6183313"/>
            <a:chOff x="372" y="186"/>
            <a:chExt cx="5185" cy="3895"/>
          </a:xfrm>
        </p:grpSpPr>
        <p:grpSp>
          <p:nvGrpSpPr>
            <p:cNvPr id="206851" name="Group 3"/>
            <p:cNvGrpSpPr>
              <a:grpSpLocks/>
            </p:cNvGrpSpPr>
            <p:nvPr/>
          </p:nvGrpSpPr>
          <p:grpSpPr bwMode="auto">
            <a:xfrm>
              <a:off x="372" y="186"/>
              <a:ext cx="5185" cy="919"/>
              <a:chOff x="372" y="186"/>
              <a:chExt cx="5185" cy="919"/>
            </a:xfrm>
          </p:grpSpPr>
          <p:sp>
            <p:nvSpPr>
              <p:cNvPr id="206852" name="Freeform 4"/>
              <p:cNvSpPr>
                <a:spLocks/>
              </p:cNvSpPr>
              <p:nvPr/>
            </p:nvSpPr>
            <p:spPr bwMode="auto">
              <a:xfrm>
                <a:off x="372" y="192"/>
                <a:ext cx="86" cy="913"/>
              </a:xfrm>
              <a:custGeom>
                <a:avLst/>
                <a:gdLst/>
                <a:ahLst/>
                <a:cxnLst>
                  <a:cxn ang="0">
                    <a:pos x="0" y="0"/>
                  </a:cxn>
                  <a:cxn ang="0">
                    <a:pos x="85" y="96"/>
                  </a:cxn>
                  <a:cxn ang="0">
                    <a:pos x="85" y="816"/>
                  </a:cxn>
                  <a:cxn ang="0">
                    <a:pos x="0" y="912"/>
                  </a:cxn>
                  <a:cxn ang="0">
                    <a:pos x="0" y="0"/>
                  </a:cxn>
                </a:cxnLst>
                <a:rect l="0" t="0" r="r" b="b"/>
                <a:pathLst>
                  <a:path w="86" h="913">
                    <a:moveTo>
                      <a:pt x="0" y="0"/>
                    </a:moveTo>
                    <a:lnTo>
                      <a:pt x="85" y="96"/>
                    </a:lnTo>
                    <a:lnTo>
                      <a:pt x="85" y="816"/>
                    </a:lnTo>
                    <a:lnTo>
                      <a:pt x="0" y="912"/>
                    </a:lnTo>
                    <a:lnTo>
                      <a:pt x="0" y="0"/>
                    </a:lnTo>
                  </a:path>
                </a:pathLst>
              </a:custGeom>
              <a:noFill/>
              <a:ln w="12700" cap="rnd" cmpd="sng">
                <a:noFill/>
                <a:prstDash val="solid"/>
                <a:round/>
                <a:headEnd type="none" w="med" len="med"/>
                <a:tailEnd type="none" w="med" len="med"/>
              </a:ln>
              <a:effectLst/>
            </p:spPr>
            <p:txBody>
              <a:bodyPr/>
              <a:lstStyle/>
              <a:p>
                <a:endParaRPr lang="en-US"/>
              </a:p>
            </p:txBody>
          </p:sp>
          <p:sp>
            <p:nvSpPr>
              <p:cNvPr id="206853" name="Freeform 5"/>
              <p:cNvSpPr>
                <a:spLocks/>
              </p:cNvSpPr>
              <p:nvPr/>
            </p:nvSpPr>
            <p:spPr bwMode="auto">
              <a:xfrm>
                <a:off x="5470" y="186"/>
                <a:ext cx="87" cy="910"/>
              </a:xfrm>
              <a:custGeom>
                <a:avLst/>
                <a:gdLst/>
                <a:ahLst/>
                <a:cxnLst>
                  <a:cxn ang="0">
                    <a:pos x="86" y="0"/>
                  </a:cxn>
                  <a:cxn ang="0">
                    <a:pos x="0" y="93"/>
                  </a:cxn>
                  <a:cxn ang="0">
                    <a:pos x="0" y="813"/>
                  </a:cxn>
                  <a:cxn ang="0">
                    <a:pos x="86" y="909"/>
                  </a:cxn>
                  <a:cxn ang="0">
                    <a:pos x="86" y="0"/>
                  </a:cxn>
                </a:cxnLst>
                <a:rect l="0" t="0" r="r" b="b"/>
                <a:pathLst>
                  <a:path w="87" h="910">
                    <a:moveTo>
                      <a:pt x="86" y="0"/>
                    </a:moveTo>
                    <a:lnTo>
                      <a:pt x="0" y="93"/>
                    </a:lnTo>
                    <a:lnTo>
                      <a:pt x="0" y="813"/>
                    </a:lnTo>
                    <a:lnTo>
                      <a:pt x="86" y="909"/>
                    </a:lnTo>
                    <a:lnTo>
                      <a:pt x="86" y="0"/>
                    </a:lnTo>
                  </a:path>
                </a:pathLst>
              </a:custGeom>
              <a:noFill/>
              <a:ln w="12700" cap="rnd" cmpd="sng">
                <a:noFill/>
                <a:prstDash val="solid"/>
                <a:round/>
                <a:headEnd type="none" w="med" len="med"/>
                <a:tailEnd type="none" w="med" len="med"/>
              </a:ln>
              <a:effectLst/>
            </p:spPr>
            <p:txBody>
              <a:bodyPr/>
              <a:lstStyle/>
              <a:p>
                <a:endParaRPr lang="en-US"/>
              </a:p>
            </p:txBody>
          </p:sp>
          <p:sp>
            <p:nvSpPr>
              <p:cNvPr id="206854" name="Freeform 6"/>
              <p:cNvSpPr>
                <a:spLocks/>
              </p:cNvSpPr>
              <p:nvPr/>
            </p:nvSpPr>
            <p:spPr bwMode="auto">
              <a:xfrm>
                <a:off x="372" y="189"/>
                <a:ext cx="5185" cy="103"/>
              </a:xfrm>
              <a:custGeom>
                <a:avLst/>
                <a:gdLst/>
                <a:ahLst/>
                <a:cxnLst>
                  <a:cxn ang="0">
                    <a:pos x="0" y="0"/>
                  </a:cxn>
                  <a:cxn ang="0">
                    <a:pos x="5184" y="3"/>
                  </a:cxn>
                  <a:cxn ang="0">
                    <a:pos x="5093" y="102"/>
                  </a:cxn>
                  <a:cxn ang="0">
                    <a:pos x="88" y="102"/>
                  </a:cxn>
                  <a:cxn ang="0">
                    <a:pos x="0" y="0"/>
                  </a:cxn>
                </a:cxnLst>
                <a:rect l="0" t="0" r="r" b="b"/>
                <a:pathLst>
                  <a:path w="5185" h="103">
                    <a:moveTo>
                      <a:pt x="0" y="0"/>
                    </a:moveTo>
                    <a:lnTo>
                      <a:pt x="5184" y="3"/>
                    </a:lnTo>
                    <a:lnTo>
                      <a:pt x="5093" y="102"/>
                    </a:lnTo>
                    <a:lnTo>
                      <a:pt x="88" y="102"/>
                    </a:lnTo>
                    <a:lnTo>
                      <a:pt x="0" y="0"/>
                    </a:lnTo>
                  </a:path>
                </a:pathLst>
              </a:custGeom>
              <a:noFill/>
              <a:ln w="12700" cap="rnd" cmpd="sng">
                <a:noFill/>
                <a:prstDash val="solid"/>
                <a:round/>
                <a:headEnd type="none" w="med" len="med"/>
                <a:tailEnd type="none" w="med" len="med"/>
              </a:ln>
              <a:effectLst/>
            </p:spPr>
            <p:txBody>
              <a:bodyPr/>
              <a:lstStyle/>
              <a:p>
                <a:endParaRPr lang="en-US"/>
              </a:p>
            </p:txBody>
          </p:sp>
        </p:grpSp>
        <p:grpSp>
          <p:nvGrpSpPr>
            <p:cNvPr id="206855" name="Group 7"/>
            <p:cNvGrpSpPr>
              <a:grpSpLocks/>
            </p:cNvGrpSpPr>
            <p:nvPr/>
          </p:nvGrpSpPr>
          <p:grpSpPr bwMode="auto">
            <a:xfrm>
              <a:off x="372" y="291"/>
              <a:ext cx="5185" cy="3790"/>
              <a:chOff x="372" y="291"/>
              <a:chExt cx="5185" cy="3790"/>
            </a:xfrm>
          </p:grpSpPr>
          <p:sp>
            <p:nvSpPr>
              <p:cNvPr id="206856" name="Freeform 8"/>
              <p:cNvSpPr>
                <a:spLocks/>
              </p:cNvSpPr>
              <p:nvPr/>
            </p:nvSpPr>
            <p:spPr bwMode="auto">
              <a:xfrm>
                <a:off x="372" y="807"/>
                <a:ext cx="79" cy="3274"/>
              </a:xfrm>
              <a:custGeom>
                <a:avLst/>
                <a:gdLst/>
                <a:ahLst/>
                <a:cxnLst>
                  <a:cxn ang="0">
                    <a:pos x="0" y="0"/>
                  </a:cxn>
                  <a:cxn ang="0">
                    <a:pos x="78" y="107"/>
                  </a:cxn>
                  <a:cxn ang="0">
                    <a:pos x="78" y="3166"/>
                  </a:cxn>
                  <a:cxn ang="0">
                    <a:pos x="0" y="3273"/>
                  </a:cxn>
                  <a:cxn ang="0">
                    <a:pos x="0" y="0"/>
                  </a:cxn>
                </a:cxnLst>
                <a:rect l="0" t="0" r="r" b="b"/>
                <a:pathLst>
                  <a:path w="79" h="3274">
                    <a:moveTo>
                      <a:pt x="0" y="0"/>
                    </a:moveTo>
                    <a:lnTo>
                      <a:pt x="78" y="107"/>
                    </a:lnTo>
                    <a:lnTo>
                      <a:pt x="78" y="3166"/>
                    </a:lnTo>
                    <a:lnTo>
                      <a:pt x="0" y="3273"/>
                    </a:lnTo>
                    <a:lnTo>
                      <a:pt x="0" y="0"/>
                    </a:lnTo>
                  </a:path>
                </a:pathLst>
              </a:custGeom>
              <a:noFill/>
              <a:ln w="12700" cap="rnd" cmpd="sng">
                <a:noFill/>
                <a:prstDash val="solid"/>
                <a:round/>
                <a:headEnd type="none" w="med" len="med"/>
                <a:tailEnd type="none" w="med" len="med"/>
              </a:ln>
              <a:effectLst/>
            </p:spPr>
            <p:txBody>
              <a:bodyPr/>
              <a:lstStyle/>
              <a:p>
                <a:endParaRPr lang="en-US"/>
              </a:p>
            </p:txBody>
          </p:sp>
          <p:sp>
            <p:nvSpPr>
              <p:cNvPr id="206857" name="Freeform 9"/>
              <p:cNvSpPr>
                <a:spLocks/>
              </p:cNvSpPr>
              <p:nvPr/>
            </p:nvSpPr>
            <p:spPr bwMode="auto">
              <a:xfrm>
                <a:off x="5470" y="747"/>
                <a:ext cx="84" cy="3325"/>
              </a:xfrm>
              <a:custGeom>
                <a:avLst/>
                <a:gdLst/>
                <a:ahLst/>
                <a:cxnLst>
                  <a:cxn ang="0">
                    <a:pos x="83" y="0"/>
                  </a:cxn>
                  <a:cxn ang="0">
                    <a:pos x="3" y="109"/>
                  </a:cxn>
                  <a:cxn ang="0">
                    <a:pos x="0" y="3233"/>
                  </a:cxn>
                  <a:cxn ang="0">
                    <a:pos x="83" y="3324"/>
                  </a:cxn>
                  <a:cxn ang="0">
                    <a:pos x="83" y="0"/>
                  </a:cxn>
                </a:cxnLst>
                <a:rect l="0" t="0" r="r" b="b"/>
                <a:pathLst>
                  <a:path w="84" h="3325">
                    <a:moveTo>
                      <a:pt x="83" y="0"/>
                    </a:moveTo>
                    <a:lnTo>
                      <a:pt x="3" y="109"/>
                    </a:lnTo>
                    <a:lnTo>
                      <a:pt x="0" y="3233"/>
                    </a:lnTo>
                    <a:lnTo>
                      <a:pt x="83" y="3324"/>
                    </a:lnTo>
                    <a:lnTo>
                      <a:pt x="83" y="0"/>
                    </a:lnTo>
                  </a:path>
                </a:pathLst>
              </a:custGeom>
              <a:noFill/>
              <a:ln w="12700" cap="rnd" cmpd="sng">
                <a:noFill/>
                <a:prstDash val="solid"/>
                <a:round/>
                <a:headEnd type="none" w="med" len="med"/>
                <a:tailEnd type="none" w="med" len="med"/>
              </a:ln>
              <a:effectLst/>
            </p:spPr>
            <p:txBody>
              <a:bodyPr/>
              <a:lstStyle/>
              <a:p>
                <a:endParaRPr lang="en-US"/>
              </a:p>
            </p:txBody>
          </p:sp>
          <p:sp>
            <p:nvSpPr>
              <p:cNvPr id="206858" name="Freeform 10"/>
              <p:cNvSpPr>
                <a:spLocks/>
              </p:cNvSpPr>
              <p:nvPr/>
            </p:nvSpPr>
            <p:spPr bwMode="auto">
              <a:xfrm>
                <a:off x="372" y="3984"/>
                <a:ext cx="5185" cy="88"/>
              </a:xfrm>
              <a:custGeom>
                <a:avLst/>
                <a:gdLst/>
                <a:ahLst/>
                <a:cxnLst>
                  <a:cxn ang="0">
                    <a:pos x="0" y="87"/>
                  </a:cxn>
                  <a:cxn ang="0">
                    <a:pos x="5184" y="87"/>
                  </a:cxn>
                  <a:cxn ang="0">
                    <a:pos x="5095" y="0"/>
                  </a:cxn>
                  <a:cxn ang="0">
                    <a:pos x="89" y="0"/>
                  </a:cxn>
                  <a:cxn ang="0">
                    <a:pos x="0" y="87"/>
                  </a:cxn>
                </a:cxnLst>
                <a:rect l="0" t="0" r="r" b="b"/>
                <a:pathLst>
                  <a:path w="5185" h="88">
                    <a:moveTo>
                      <a:pt x="0" y="87"/>
                    </a:moveTo>
                    <a:lnTo>
                      <a:pt x="5184" y="87"/>
                    </a:lnTo>
                    <a:lnTo>
                      <a:pt x="5095" y="0"/>
                    </a:lnTo>
                    <a:lnTo>
                      <a:pt x="89" y="0"/>
                    </a:lnTo>
                    <a:lnTo>
                      <a:pt x="0" y="87"/>
                    </a:lnTo>
                  </a:path>
                </a:pathLst>
              </a:custGeom>
              <a:noFill/>
              <a:ln w="12700" cap="rnd" cmpd="sng">
                <a:noFill/>
                <a:prstDash val="solid"/>
                <a:round/>
                <a:headEnd type="none" w="med" len="med"/>
                <a:tailEnd type="none" w="med" len="med"/>
              </a:ln>
              <a:effectLst/>
            </p:spPr>
            <p:txBody>
              <a:bodyPr/>
              <a:lstStyle/>
              <a:p>
                <a:endParaRPr lang="en-US"/>
              </a:p>
            </p:txBody>
          </p:sp>
          <p:sp>
            <p:nvSpPr>
              <p:cNvPr id="206859" name="Rectangle 11"/>
              <p:cNvSpPr>
                <a:spLocks noChangeArrowheads="1"/>
              </p:cNvSpPr>
              <p:nvPr/>
            </p:nvSpPr>
            <p:spPr bwMode="auto">
              <a:xfrm>
                <a:off x="457" y="291"/>
                <a:ext cx="5013" cy="3690"/>
              </a:xfrm>
              <a:prstGeom prst="rect">
                <a:avLst/>
              </a:prstGeom>
              <a:noFill/>
              <a:ln w="12700">
                <a:noFill/>
                <a:miter lim="800000"/>
                <a:headEnd/>
                <a:tailEnd/>
              </a:ln>
              <a:effectLst/>
            </p:spPr>
            <p:txBody>
              <a:bodyPr wrap="none" anchor="ctr"/>
              <a:lstStyle/>
              <a:p>
                <a:endParaRPr lang="en-US"/>
              </a:p>
            </p:txBody>
          </p:sp>
        </p:grpSp>
      </p:grpSp>
      <p:sp>
        <p:nvSpPr>
          <p:cNvPr id="206860" name="Rectangle 12"/>
          <p:cNvSpPr>
            <a:spLocks noGrp="1" noChangeArrowheads="1"/>
          </p:cNvSpPr>
          <p:nvPr>
            <p:ph type="title"/>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pPr lvl="0"/>
            <a:r>
              <a:rPr lang="en-US" smtClean="0"/>
              <a:t>Click to Edit Master Title Style</a:t>
            </a:r>
          </a:p>
        </p:txBody>
      </p:sp>
      <p:sp>
        <p:nvSpPr>
          <p:cNvPr id="206861" name="Rectangle 13"/>
          <p:cNvSpPr>
            <a:spLocks noGrp="1" noChangeArrowheads="1"/>
          </p:cNvSpPr>
          <p:nvPr>
            <p:ph type="body" idx="1"/>
          </p:nvPr>
        </p:nvSpPr>
        <p:spPr bwMode="auto">
          <a:xfrm>
            <a:off x="687388" y="1104900"/>
            <a:ext cx="7886700" cy="4643438"/>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17" name="Rectangle 16"/>
          <p:cNvSpPr>
            <a:spLocks noChangeArrowheads="1"/>
          </p:cNvSpPr>
          <p:nvPr userDrawn="1"/>
        </p:nvSpPr>
        <p:spPr bwMode="auto">
          <a:xfrm>
            <a:off x="8012658" y="6195219"/>
            <a:ext cx="543420" cy="366767"/>
          </a:xfrm>
          <a:prstGeom prst="rect">
            <a:avLst/>
          </a:prstGeom>
          <a:noFill/>
          <a:ln w="12700">
            <a:noFill/>
            <a:miter lim="800000"/>
            <a:headEnd/>
            <a:tailEnd/>
          </a:ln>
          <a:effectLst>
            <a:outerShdw dist="17961" dir="2700000" algn="ctr" rotWithShape="0">
              <a:srgbClr val="000000"/>
            </a:outerShdw>
          </a:effectLst>
        </p:spPr>
        <p:txBody>
          <a:bodyPr wrap="none" lIns="90488" tIns="44450" rIns="90488" bIns="44450">
            <a:spAutoFit/>
          </a:bodyPr>
          <a:lstStyle>
            <a:defPPr>
              <a:defRPr lang="en-US"/>
            </a:defPPr>
            <a:lvl1pPr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1pPr>
            <a:lvl2pPr marL="4572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2pPr>
            <a:lvl3pPr marL="9144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3pPr>
            <a:lvl4pPr marL="13716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4pPr>
            <a:lvl5pPr marL="18288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5pPr>
            <a:lvl6pPr marL="22860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6pPr>
            <a:lvl7pPr marL="27432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7pPr>
            <a:lvl8pPr marL="32004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8pPr>
            <a:lvl9pPr marL="36576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9pPr>
          </a:lstStyle>
          <a:p>
            <a:pPr algn="l"/>
            <a:r>
              <a:rPr lang="en-US" sz="1800" dirty="0">
                <a:effectLst/>
              </a:rPr>
              <a:t>  </a:t>
            </a:r>
            <a:fld id="{52D30340-E83C-4288-85A8-74FE9C04A5A1}" type="slidenum">
              <a:rPr lang="en-US" sz="1500" baseline="0">
                <a:effectLst/>
              </a:rPr>
              <a:pPr algn="l"/>
              <a:t>‹#›</a:t>
            </a:fld>
            <a:endParaRPr lang="en-US" sz="1500" baseline="0" dirty="0">
              <a:effectLst/>
            </a:endParaRPr>
          </a:p>
        </p:txBody>
      </p:sp>
      <p:sp>
        <p:nvSpPr>
          <p:cNvPr id="18" name="Rectangle 17"/>
          <p:cNvSpPr>
            <a:spLocks noChangeArrowheads="1"/>
          </p:cNvSpPr>
          <p:nvPr userDrawn="1"/>
        </p:nvSpPr>
        <p:spPr bwMode="auto">
          <a:xfrm>
            <a:off x="7596733" y="5958682"/>
            <a:ext cx="831850" cy="597599"/>
          </a:xfrm>
          <a:prstGeom prst="rect">
            <a:avLst/>
          </a:prstGeom>
          <a:noFill/>
          <a:ln w="12700">
            <a:noFill/>
            <a:miter lim="800000"/>
            <a:headEnd/>
            <a:tailEnd/>
          </a:ln>
          <a:effectLst>
            <a:outerShdw dist="17961" dir="2700000" algn="ctr" rotWithShape="0">
              <a:srgbClr val="000000"/>
            </a:outerShdw>
          </a:effectLst>
        </p:spPr>
        <p:txBody>
          <a:bodyPr lIns="90488" tIns="44450" rIns="90488" bIns="44450">
            <a:spAutoFit/>
          </a:bodyPr>
          <a:lstStyle>
            <a:defPPr>
              <a:defRPr lang="en-US"/>
            </a:defPPr>
            <a:lvl1pPr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1pPr>
            <a:lvl2pPr marL="4572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2pPr>
            <a:lvl3pPr marL="9144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3pPr>
            <a:lvl4pPr marL="13716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4pPr>
            <a:lvl5pPr marL="18288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5pPr>
            <a:lvl6pPr marL="22860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6pPr>
            <a:lvl7pPr marL="27432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7pPr>
            <a:lvl8pPr marL="32004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8pPr>
            <a:lvl9pPr marL="36576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9pPr>
          </a:lstStyle>
          <a:p>
            <a:pPr algn="l"/>
            <a:r>
              <a:rPr lang="en-US" sz="1800" dirty="0">
                <a:effectLst/>
              </a:rPr>
              <a:t>            </a:t>
            </a:r>
            <a:r>
              <a:rPr lang="en-US" sz="1500" baseline="0" dirty="0">
                <a:effectLst/>
              </a:rPr>
              <a:t>Slide</a:t>
            </a:r>
          </a:p>
        </p:txBody>
      </p:sp>
      <p:sp>
        <p:nvSpPr>
          <p:cNvPr id="19" name="Rectangle 18"/>
          <p:cNvSpPr>
            <a:spLocks noChangeArrowheads="1"/>
          </p:cNvSpPr>
          <p:nvPr userDrawn="1"/>
        </p:nvSpPr>
        <p:spPr bwMode="auto">
          <a:xfrm>
            <a:off x="587921" y="6142832"/>
            <a:ext cx="6827837" cy="547687"/>
          </a:xfrm>
          <a:prstGeom prst="rect">
            <a:avLst/>
          </a:prstGeom>
          <a:noFill/>
          <a:ln w="12700">
            <a:noFill/>
            <a:miter lim="800000"/>
            <a:headEnd/>
            <a:tailEnd/>
          </a:ln>
          <a:effectLst/>
        </p:spPr>
        <p:txBody>
          <a:bodyPr wrap="none" lIns="90488" tIns="44450" rIns="90488" bIns="44450">
            <a:spAutoFit/>
          </a:bodyPr>
          <a:lstStyle>
            <a:defPPr>
              <a:defRPr lang="en-US"/>
            </a:defPPr>
            <a:lvl1pPr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1pPr>
            <a:lvl2pPr marL="4572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2pPr>
            <a:lvl3pPr marL="9144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3pPr>
            <a:lvl4pPr marL="13716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4pPr>
            <a:lvl5pPr marL="18288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5pPr>
            <a:lvl6pPr marL="22860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6pPr>
            <a:lvl7pPr marL="27432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7pPr>
            <a:lvl8pPr marL="32004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8pPr>
            <a:lvl9pPr marL="36576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9pPr>
          </a:lstStyle>
          <a:p>
            <a:pPr algn="l">
              <a:lnSpc>
                <a:spcPts val="1600"/>
              </a:lnSpc>
              <a:spcBef>
                <a:spcPct val="20000"/>
              </a:spcBef>
              <a:defRPr/>
            </a:pPr>
            <a:r>
              <a:rPr lang="en-US" sz="1500" dirty="0">
                <a:solidFill>
                  <a:srgbClr val="FFFFFF"/>
                </a:solidFill>
                <a:effectLst>
                  <a:outerShdw blurRad="38100" dist="38100" dir="2700000" algn="tl">
                    <a:srgbClr val="000000"/>
                  </a:outerShdw>
                </a:effectLst>
                <a:latin typeface="Book Antiqua" pitchFamily="18" charset="0"/>
              </a:rPr>
              <a:t>© </a:t>
            </a:r>
            <a:r>
              <a:rPr lang="en-US" sz="1500" dirty="0" smtClean="0">
                <a:solidFill>
                  <a:srgbClr val="FFFFFF"/>
                </a:solidFill>
                <a:effectLst>
                  <a:outerShdw blurRad="38100" dist="38100" dir="2700000" algn="tl">
                    <a:srgbClr val="000000"/>
                  </a:outerShdw>
                </a:effectLst>
                <a:latin typeface="Book Antiqua" pitchFamily="18" charset="0"/>
              </a:rPr>
              <a:t>2013  </a:t>
            </a:r>
            <a:r>
              <a:rPr lang="en-US" sz="1500" dirty="0">
                <a:solidFill>
                  <a:srgbClr val="FFFFFF"/>
                </a:solidFill>
                <a:effectLst>
                  <a:outerShdw blurRad="38100" dist="38100" dir="2700000" algn="tl">
                    <a:srgbClr val="000000"/>
                  </a:outerShdw>
                </a:effectLst>
                <a:latin typeface="Book Antiqua" pitchFamily="18" charset="0"/>
              </a:rPr>
              <a:t>Cengage Learning.  All </a:t>
            </a:r>
            <a:r>
              <a:rPr lang="en-US" sz="1500" baseline="0" dirty="0">
                <a:solidFill>
                  <a:srgbClr val="FFFFFF"/>
                </a:solidFill>
                <a:effectLst>
                  <a:outerShdw blurRad="38100" dist="38100" dir="2700000" algn="tl">
                    <a:srgbClr val="000000"/>
                  </a:outerShdw>
                </a:effectLst>
                <a:latin typeface="Book Antiqua" pitchFamily="18" charset="0"/>
              </a:rPr>
              <a:t>Rights</a:t>
            </a:r>
            <a:r>
              <a:rPr lang="en-US" sz="1500" dirty="0">
                <a:solidFill>
                  <a:srgbClr val="FFFFFF"/>
                </a:solidFill>
                <a:effectLst>
                  <a:outerShdw blurRad="38100" dist="38100" dir="2700000" algn="tl">
                    <a:srgbClr val="000000"/>
                  </a:outerShdw>
                </a:effectLst>
                <a:latin typeface="Book Antiqua" pitchFamily="18" charset="0"/>
              </a:rPr>
              <a:t> Reserved.  May not be scanned, copied</a:t>
            </a:r>
          </a:p>
          <a:p>
            <a:pPr algn="l">
              <a:lnSpc>
                <a:spcPts val="1600"/>
              </a:lnSpc>
              <a:spcBef>
                <a:spcPct val="20000"/>
              </a:spcBef>
              <a:defRPr/>
            </a:pPr>
            <a:r>
              <a:rPr lang="en-US" sz="1500" dirty="0">
                <a:solidFill>
                  <a:srgbClr val="FFFFFF"/>
                </a:solidFill>
                <a:effectLst>
                  <a:outerShdw blurRad="38100" dist="38100" dir="2700000" algn="tl">
                    <a:srgbClr val="000000"/>
                  </a:outerShdw>
                </a:effectLst>
                <a:latin typeface="Book Antiqua" pitchFamily="18" charset="0"/>
              </a:rPr>
              <a:t>    or duplicated, or posted to a publicly accessible website, in whole or in part.</a:t>
            </a:r>
          </a:p>
        </p:txBody>
      </p:sp>
    </p:spTree>
  </p:cSld>
  <p:clrMap bg1="dk2" tx1="lt1" bg2="dk1" tx2="lt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Lst>
  <p:transition>
    <p:zoom/>
  </p:transition>
  <p:timing>
    <p:tnLst>
      <p:par>
        <p:cTn id="1" dur="indefinite" restart="never" nodeType="tmRoot"/>
      </p:par>
    </p:tnLst>
  </p:timing>
  <p:txStyles>
    <p:titleStyle>
      <a:lvl1pPr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2pPr>
      <a:lvl3pPr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3pPr>
      <a:lvl4pPr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4pPr>
      <a:lvl5pPr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5pPr>
      <a:lvl6pPr marL="457200"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6pPr>
      <a:lvl7pPr marL="914400"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7pPr>
      <a:lvl8pPr marL="1371600"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8pPr>
      <a:lvl9pPr marL="1828800"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9pPr>
    </p:titleStyle>
    <p:bodyStyle>
      <a:lvl1pPr marL="342900" indent="-342900" algn="l" rtl="0" eaLnBrk="0" fontAlgn="base" hangingPunct="0">
        <a:spcBef>
          <a:spcPct val="20000"/>
        </a:spcBef>
        <a:spcAft>
          <a:spcPct val="0"/>
        </a:spcAft>
        <a:buClr>
          <a:srgbClr val="66FFFF"/>
        </a:buClr>
        <a:buSzPct val="75000"/>
        <a:buFont typeface="Monotype Sorts" pitchFamily="2" charset="2"/>
        <a:buChar char="n"/>
        <a:defRPr sz="24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rgbClr val="66FFFF"/>
        </a:buClr>
        <a:buSzPct val="125000"/>
        <a:buChar char="•"/>
        <a:defRPr sz="24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rgbClr val="66FFFF"/>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rtl="0" eaLnBrk="0" fontAlgn="base" hangingPunct="0">
        <a:spcBef>
          <a:spcPct val="20000"/>
        </a:spcBef>
        <a:spcAft>
          <a:spcPct val="0"/>
        </a:spcAft>
        <a:buChar char="»"/>
        <a:defRPr sz="2000">
          <a:solidFill>
            <a:schemeClr val="tx1"/>
          </a:solidFill>
          <a:latin typeface="Times New Roman" pitchFamily="18" charset="0"/>
        </a:defRPr>
      </a:lvl6pPr>
      <a:lvl7pPr marL="2971800" indent="-228600" algn="l" rtl="0" eaLnBrk="0" fontAlgn="base" hangingPunct="0">
        <a:spcBef>
          <a:spcPct val="20000"/>
        </a:spcBef>
        <a:spcAft>
          <a:spcPct val="0"/>
        </a:spcAft>
        <a:buChar char="»"/>
        <a:defRPr sz="2000">
          <a:solidFill>
            <a:schemeClr val="tx1"/>
          </a:solidFill>
          <a:latin typeface="Times New Roman" pitchFamily="18" charset="0"/>
        </a:defRPr>
      </a:lvl7pPr>
      <a:lvl8pPr marL="3429000" indent="-228600" algn="l" rtl="0" eaLnBrk="0" fontAlgn="base" hangingPunct="0">
        <a:spcBef>
          <a:spcPct val="20000"/>
        </a:spcBef>
        <a:spcAft>
          <a:spcPct val="0"/>
        </a:spcAft>
        <a:buChar char="»"/>
        <a:defRPr sz="2000">
          <a:solidFill>
            <a:schemeClr val="tx1"/>
          </a:solidFill>
          <a:latin typeface="Times New Roman" pitchFamily="18" charset="0"/>
        </a:defRPr>
      </a:lvl8pPr>
      <a:lvl9pPr marL="3886200" indent="-228600" algn="l" rtl="0" eaLnBrk="0" fontAlgn="base" hangingPunct="0">
        <a:spcBef>
          <a:spcPct val="20000"/>
        </a:spcBef>
        <a:spcAft>
          <a:spcPct val="0"/>
        </a:spcAft>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Picture 26" descr="C:\Users\John IV\Downloads\9780840062338.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55446" y="412750"/>
            <a:ext cx="4288644" cy="5626100"/>
          </a:xfrm>
          <a:prstGeom prst="rect">
            <a:avLst/>
          </a:prstGeom>
          <a:noFill/>
          <a:extLst>
            <a:ext uri="{909E8E84-426E-40DD-AFC4-6F175D3DCCD1}">
              <a14:hiddenFill xmlns:a14="http://schemas.microsoft.com/office/drawing/2010/main">
                <a:solidFill>
                  <a:srgbClr val="FFFFFF"/>
                </a:solidFill>
              </a14:hiddenFill>
            </a:ext>
          </a:extLst>
        </p:spPr>
      </p:pic>
      <p:grpSp>
        <p:nvGrpSpPr>
          <p:cNvPr id="28" name="Group 27"/>
          <p:cNvGrpSpPr/>
          <p:nvPr/>
        </p:nvGrpSpPr>
        <p:grpSpPr>
          <a:xfrm>
            <a:off x="5481875" y="2122566"/>
            <a:ext cx="2594095" cy="1827486"/>
            <a:chOff x="6033407" y="2122566"/>
            <a:chExt cx="2594095" cy="1827486"/>
          </a:xfrm>
        </p:grpSpPr>
        <p:sp>
          <p:nvSpPr>
            <p:cNvPr id="29" name="Rectangle 28"/>
            <p:cNvSpPr/>
            <p:nvPr/>
          </p:nvSpPr>
          <p:spPr bwMode="auto">
            <a:xfrm>
              <a:off x="6035673" y="2672654"/>
              <a:ext cx="2389871" cy="276999"/>
            </a:xfrm>
            <a:prstGeom prst="rect">
              <a:avLst/>
            </a:prstGeom>
            <a:solidFill>
              <a:schemeClr val="accent4">
                <a:lumMod val="10000"/>
              </a:schemeClr>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457200" marR="0" indent="-45720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all" normalizeH="0" dirty="0" smtClean="0">
                  <a:ln>
                    <a:noFill/>
                  </a:ln>
                  <a:solidFill>
                    <a:schemeClr val="tx1"/>
                  </a:solidFill>
                  <a:effectLst>
                    <a:outerShdw blurRad="38100" dist="38100" dir="2700000" algn="tl">
                      <a:srgbClr val="000000">
                        <a:alpha val="43137"/>
                      </a:srgbClr>
                    </a:outerShdw>
                  </a:effectLst>
                  <a:latin typeface="Futura Md BT"/>
                </a:rPr>
                <a:t>                           </a:t>
              </a:r>
              <a:r>
                <a:rPr kumimoji="0" lang="en-US" sz="1150" b="1" i="0" u="none" strike="noStrike" cap="all" normalizeH="0" dirty="0" smtClean="0">
                  <a:ln>
                    <a:noFill/>
                  </a:ln>
                  <a:solidFill>
                    <a:schemeClr val="tx1">
                      <a:lumMod val="95000"/>
                    </a:schemeClr>
                  </a:solidFill>
                  <a:effectLst>
                    <a:outerShdw blurRad="38100" dist="38100" dir="2700000" algn="tl">
                      <a:srgbClr val="000000">
                        <a:alpha val="43137"/>
                      </a:srgbClr>
                    </a:outerShdw>
                  </a:effectLst>
                  <a:latin typeface="Futura Md BT"/>
                </a:rPr>
                <a:t>Slides  by</a:t>
              </a:r>
            </a:p>
          </p:txBody>
        </p:sp>
        <p:grpSp>
          <p:nvGrpSpPr>
            <p:cNvPr id="30" name="Group 29"/>
            <p:cNvGrpSpPr/>
            <p:nvPr/>
          </p:nvGrpSpPr>
          <p:grpSpPr>
            <a:xfrm>
              <a:off x="6035673" y="2122566"/>
              <a:ext cx="2382611" cy="556438"/>
              <a:chOff x="6035673" y="1335314"/>
              <a:chExt cx="2382611" cy="560160"/>
            </a:xfrm>
          </p:grpSpPr>
          <p:sp>
            <p:nvSpPr>
              <p:cNvPr id="44" name="Rectangle 43"/>
              <p:cNvSpPr/>
              <p:nvPr/>
            </p:nvSpPr>
            <p:spPr bwMode="auto">
              <a:xfrm>
                <a:off x="7588248" y="1339036"/>
                <a:ext cx="830036" cy="556438"/>
              </a:xfrm>
              <a:prstGeom prst="rect">
                <a:avLst/>
              </a:prstGeom>
              <a:gradFill flip="none" rotWithShape="1">
                <a:gsLst>
                  <a:gs pos="0">
                    <a:srgbClr val="F4F6EE"/>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45" name="Rectangle 44"/>
              <p:cNvSpPr/>
              <p:nvPr/>
            </p:nvSpPr>
            <p:spPr bwMode="auto">
              <a:xfrm rot="10800000">
                <a:off x="7383461" y="1339036"/>
                <a:ext cx="116851" cy="556438"/>
              </a:xfrm>
              <a:prstGeom prst="rect">
                <a:avLst/>
              </a:prstGeom>
              <a:gradFill flip="none" rotWithShape="1">
                <a:gsLst>
                  <a:gs pos="14000">
                    <a:schemeClr val="tx1"/>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46" name="Rectangle 45"/>
              <p:cNvSpPr/>
              <p:nvPr/>
            </p:nvSpPr>
            <p:spPr bwMode="auto">
              <a:xfrm>
                <a:off x="6035673" y="1339036"/>
                <a:ext cx="1347788" cy="556438"/>
              </a:xfrm>
              <a:prstGeom prst="rect">
                <a:avLst/>
              </a:prstGeom>
              <a:gradFill flip="none" rotWithShape="1">
                <a:gsLst>
                  <a:gs pos="0">
                    <a:srgbClr val="F4F6EE"/>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47" name="Rectangle 46"/>
              <p:cNvSpPr/>
              <p:nvPr/>
            </p:nvSpPr>
            <p:spPr bwMode="auto">
              <a:xfrm>
                <a:off x="7492994" y="1339024"/>
                <a:ext cx="116851" cy="556438"/>
              </a:xfrm>
              <a:prstGeom prst="rect">
                <a:avLst/>
              </a:prstGeom>
              <a:gradFill flip="none" rotWithShape="1">
                <a:gsLst>
                  <a:gs pos="14000">
                    <a:schemeClr val="tx1"/>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cxnSp>
            <p:nvCxnSpPr>
              <p:cNvPr id="48" name="Straight Connector 47"/>
              <p:cNvCxnSpPr/>
              <p:nvPr/>
            </p:nvCxnSpPr>
            <p:spPr bwMode="auto">
              <a:xfrm>
                <a:off x="7503786" y="1335314"/>
                <a:ext cx="0" cy="555547"/>
              </a:xfrm>
              <a:prstGeom prst="line">
                <a:avLst/>
              </a:prstGeom>
              <a:ln w="22225">
                <a:solidFill>
                  <a:schemeClr val="tx1">
                    <a:lumMod val="65000"/>
                  </a:schemeClr>
                </a:solidFill>
                <a:headEnd type="none" w="med" len="med"/>
                <a:tailEnd type="none" w="med" len="med"/>
              </a:ln>
            </p:spPr>
            <p:style>
              <a:lnRef idx="2">
                <a:schemeClr val="accent3"/>
              </a:lnRef>
              <a:fillRef idx="0">
                <a:schemeClr val="accent3"/>
              </a:fillRef>
              <a:effectRef idx="1">
                <a:schemeClr val="accent3"/>
              </a:effectRef>
              <a:fontRef idx="minor">
                <a:schemeClr val="tx1"/>
              </a:fontRef>
            </p:style>
          </p:cxnSp>
        </p:grpSp>
        <p:grpSp>
          <p:nvGrpSpPr>
            <p:cNvPr id="31" name="Group 30"/>
            <p:cNvGrpSpPr/>
            <p:nvPr/>
          </p:nvGrpSpPr>
          <p:grpSpPr>
            <a:xfrm>
              <a:off x="6042933" y="2947824"/>
              <a:ext cx="2382611" cy="970744"/>
              <a:chOff x="6035673" y="1335314"/>
              <a:chExt cx="2382611" cy="560160"/>
            </a:xfrm>
          </p:grpSpPr>
          <p:sp>
            <p:nvSpPr>
              <p:cNvPr id="39" name="Rectangle 38"/>
              <p:cNvSpPr/>
              <p:nvPr/>
            </p:nvSpPr>
            <p:spPr bwMode="auto">
              <a:xfrm>
                <a:off x="7588248" y="1339036"/>
                <a:ext cx="830036" cy="556438"/>
              </a:xfrm>
              <a:prstGeom prst="rect">
                <a:avLst/>
              </a:prstGeom>
              <a:gradFill flip="none" rotWithShape="1">
                <a:gsLst>
                  <a:gs pos="0">
                    <a:srgbClr val="F4F6EE"/>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40" name="Rectangle 39"/>
              <p:cNvSpPr/>
              <p:nvPr/>
            </p:nvSpPr>
            <p:spPr bwMode="auto">
              <a:xfrm rot="10800000">
                <a:off x="7383461" y="1339036"/>
                <a:ext cx="116851" cy="556438"/>
              </a:xfrm>
              <a:prstGeom prst="rect">
                <a:avLst/>
              </a:prstGeom>
              <a:gradFill flip="none" rotWithShape="1">
                <a:gsLst>
                  <a:gs pos="14000">
                    <a:schemeClr val="tx1"/>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41" name="Rectangle 40"/>
              <p:cNvSpPr/>
              <p:nvPr/>
            </p:nvSpPr>
            <p:spPr bwMode="auto">
              <a:xfrm>
                <a:off x="6035673" y="1339036"/>
                <a:ext cx="1347788" cy="556438"/>
              </a:xfrm>
              <a:prstGeom prst="rect">
                <a:avLst/>
              </a:prstGeom>
              <a:gradFill flip="none" rotWithShape="1">
                <a:gsLst>
                  <a:gs pos="0">
                    <a:srgbClr val="F4F6EE"/>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42" name="Rectangle 41"/>
              <p:cNvSpPr/>
              <p:nvPr/>
            </p:nvSpPr>
            <p:spPr bwMode="auto">
              <a:xfrm>
                <a:off x="7492994" y="1339024"/>
                <a:ext cx="116851" cy="556438"/>
              </a:xfrm>
              <a:prstGeom prst="rect">
                <a:avLst/>
              </a:prstGeom>
              <a:gradFill flip="none" rotWithShape="1">
                <a:gsLst>
                  <a:gs pos="14000">
                    <a:schemeClr val="tx1"/>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cxnSp>
            <p:nvCxnSpPr>
              <p:cNvPr id="43" name="Straight Connector 42"/>
              <p:cNvCxnSpPr/>
              <p:nvPr/>
            </p:nvCxnSpPr>
            <p:spPr bwMode="auto">
              <a:xfrm>
                <a:off x="7503786" y="1335314"/>
                <a:ext cx="0" cy="555547"/>
              </a:xfrm>
              <a:prstGeom prst="line">
                <a:avLst/>
              </a:prstGeom>
              <a:ln w="22225">
                <a:solidFill>
                  <a:schemeClr val="tx1">
                    <a:lumMod val="65000"/>
                  </a:schemeClr>
                </a:solidFill>
                <a:headEnd type="none" w="med" len="med"/>
                <a:tailEnd type="none" w="med" len="med"/>
              </a:ln>
            </p:spPr>
            <p:style>
              <a:lnRef idx="2">
                <a:schemeClr val="accent3"/>
              </a:lnRef>
              <a:fillRef idx="0">
                <a:schemeClr val="accent3"/>
              </a:fillRef>
              <a:effectRef idx="1">
                <a:schemeClr val="accent3"/>
              </a:effectRef>
              <a:fontRef idx="minor">
                <a:schemeClr val="tx1"/>
              </a:fontRef>
            </p:style>
          </p:cxnSp>
        </p:grpSp>
        <p:sp>
          <p:nvSpPr>
            <p:cNvPr id="32" name="Rectangle 31"/>
            <p:cNvSpPr/>
            <p:nvPr/>
          </p:nvSpPr>
          <p:spPr bwMode="auto">
            <a:xfrm>
              <a:off x="6033407" y="2949371"/>
              <a:ext cx="1468113" cy="969197"/>
            </a:xfrm>
            <a:prstGeom prst="rect">
              <a:avLst/>
            </a:prstGeom>
            <a:gradFill flip="none" rotWithShape="1">
              <a:gsLst>
                <a:gs pos="0">
                  <a:schemeClr val="tx1">
                    <a:lumMod val="95000"/>
                    <a:alpha val="60000"/>
                  </a:schemeClr>
                </a:gs>
                <a:gs pos="0">
                  <a:schemeClr val="accent6">
                    <a:lumMod val="60000"/>
                    <a:lumOff val="40000"/>
                  </a:schemeClr>
                </a:gs>
                <a:gs pos="15000">
                  <a:srgbClr val="562F81">
                    <a:alpha val="88000"/>
                  </a:srgb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33" name="TextBox 32"/>
            <p:cNvSpPr txBox="1"/>
            <p:nvPr/>
          </p:nvSpPr>
          <p:spPr>
            <a:xfrm>
              <a:off x="6172510" y="2690733"/>
              <a:ext cx="223138" cy="1259319"/>
            </a:xfrm>
            <a:prstGeom prst="rect">
              <a:avLst/>
            </a:prstGeom>
            <a:noFill/>
          </p:spPr>
          <p:txBody>
            <a:bodyPr wrap="none" rtlCol="0">
              <a:spAutoFit/>
            </a:bodyPr>
            <a:lstStyle/>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endParaRPr lang="en-US" sz="1200" b="1" dirty="0" smtClean="0">
                <a:effectLst/>
              </a:endParaRPr>
            </a:p>
          </p:txBody>
        </p:sp>
        <p:sp>
          <p:nvSpPr>
            <p:cNvPr id="34" name="Rectangle 33"/>
            <p:cNvSpPr/>
            <p:nvPr/>
          </p:nvSpPr>
          <p:spPr bwMode="auto">
            <a:xfrm rot="10800000">
              <a:off x="7501520" y="2946948"/>
              <a:ext cx="1003836" cy="971620"/>
            </a:xfrm>
            <a:prstGeom prst="rect">
              <a:avLst/>
            </a:prstGeom>
            <a:gradFill flip="none" rotWithShape="1">
              <a:gsLst>
                <a:gs pos="0">
                  <a:schemeClr val="tx1">
                    <a:lumMod val="95000"/>
                    <a:alpha val="60000"/>
                  </a:schemeClr>
                </a:gs>
                <a:gs pos="0">
                  <a:schemeClr val="accent6">
                    <a:lumMod val="60000"/>
                    <a:lumOff val="40000"/>
                  </a:schemeClr>
                </a:gs>
                <a:gs pos="15000">
                  <a:srgbClr val="562F81">
                    <a:alpha val="88000"/>
                  </a:srgb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cxnSp>
          <p:nvCxnSpPr>
            <p:cNvPr id="35" name="Straight Connector 34"/>
            <p:cNvCxnSpPr/>
            <p:nvPr/>
          </p:nvCxnSpPr>
          <p:spPr bwMode="auto">
            <a:xfrm flipH="1">
              <a:off x="7485889" y="2894222"/>
              <a:ext cx="7474" cy="1021849"/>
            </a:xfrm>
            <a:prstGeom prst="line">
              <a:avLst/>
            </a:prstGeom>
            <a:solidFill>
              <a:schemeClr val="accent1"/>
            </a:solidFill>
            <a:ln w="22225" cap="flat" cmpd="sng" algn="ctr">
              <a:solidFill>
                <a:schemeClr val="bg2">
                  <a:alpha val="84000"/>
                </a:schemeClr>
              </a:solidFill>
              <a:prstDash val="solid"/>
              <a:round/>
              <a:headEnd type="none" w="med" len="med"/>
              <a:tailEnd type="none" w="med" len="med"/>
            </a:ln>
            <a:effectLst/>
          </p:spPr>
        </p:cxnSp>
        <p:sp>
          <p:nvSpPr>
            <p:cNvPr id="36" name="Rectangle 35"/>
            <p:cNvSpPr/>
            <p:nvPr/>
          </p:nvSpPr>
          <p:spPr bwMode="auto">
            <a:xfrm>
              <a:off x="7406277" y="2870056"/>
              <a:ext cx="180066" cy="1049024"/>
            </a:xfrm>
            <a:prstGeom prst="rect">
              <a:avLst/>
            </a:prstGeom>
            <a:solidFill>
              <a:srgbClr val="1F103B">
                <a:alpha val="56863"/>
              </a:srgbClr>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37" name="Rectangle 36"/>
            <p:cNvSpPr/>
            <p:nvPr/>
          </p:nvSpPr>
          <p:spPr bwMode="auto">
            <a:xfrm>
              <a:off x="8418284" y="2126262"/>
              <a:ext cx="209218" cy="1792818"/>
            </a:xfrm>
            <a:prstGeom prst="rect">
              <a:avLst/>
            </a:prstGeom>
            <a:gradFill flip="none" rotWithShape="1">
              <a:gsLst>
                <a:gs pos="0">
                  <a:srgbClr val="432B6F"/>
                </a:gs>
                <a:gs pos="50000">
                  <a:srgbClr val="432B6F">
                    <a:shade val="67500"/>
                    <a:satMod val="115000"/>
                  </a:srgbClr>
                </a:gs>
                <a:gs pos="100000">
                  <a:srgbClr val="432B6F">
                    <a:shade val="100000"/>
                    <a:satMod val="115000"/>
                  </a:srgbClr>
                </a:gs>
              </a:gsLst>
              <a:lin ang="54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38" name="AutoShape 35"/>
            <p:cNvSpPr>
              <a:spLocks noChangeArrowheads="1"/>
            </p:cNvSpPr>
            <p:nvPr/>
          </p:nvSpPr>
          <p:spPr bwMode="auto">
            <a:xfrm>
              <a:off x="6194630" y="2929145"/>
              <a:ext cx="2182018" cy="868323"/>
            </a:xfrm>
            <a:prstGeom prst="roundRect">
              <a:avLst>
                <a:gd name="adj" fmla="val 16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36699"/>
                  </a:solidFill>
                  <a:round/>
                  <a:headEnd/>
                  <a:tailEnd/>
                </a14:hiddenLine>
              </a:ext>
              <a:ext uri="{AF507438-7753-43E0-B8FC-AC1667EBCBE1}">
                <a14:hiddenEffects xmlns:a14="http://schemas.microsoft.com/office/drawing/2010/main">
                  <a:effectLst>
                    <a:outerShdw dist="12700" dir="10800000" algn="ctr" rotWithShape="0">
                      <a:srgbClr val="F9DFB5">
                        <a:alpha val="50000"/>
                      </a:srgbClr>
                    </a:outerShdw>
                  </a:effectLst>
                </a14:hiddenEffects>
              </a:ext>
            </a:extLst>
          </p:spPr>
          <p:txBody>
            <a:bodyPr wrap="square">
              <a:spAutoFit/>
            </a:bodyPr>
            <a:lstStyle/>
            <a:p>
              <a:pPr algn="r"/>
              <a:endParaRPr lang="en-US" sz="600" dirty="0">
                <a:solidFill>
                  <a:srgbClr val="FFFFFF"/>
                </a:solidFill>
                <a:effectLst/>
                <a:latin typeface="Futura Md BT" pitchFamily="34" charset="0"/>
              </a:endParaRPr>
            </a:p>
            <a:p>
              <a:pPr algn="r"/>
              <a:r>
                <a:rPr lang="en-US" sz="2000" b="1" dirty="0" smtClean="0">
                  <a:solidFill>
                    <a:schemeClr val="tx1">
                      <a:lumMod val="95000"/>
                    </a:schemeClr>
                  </a:solidFill>
                  <a:effectLst/>
                  <a:latin typeface="Futura Md BT" pitchFamily="34" charset="0"/>
                </a:rPr>
                <a:t>John </a:t>
              </a:r>
              <a:r>
                <a:rPr lang="en-US" sz="2000" b="1" dirty="0" err="1" smtClean="0">
                  <a:solidFill>
                    <a:schemeClr val="tx1">
                      <a:lumMod val="95000"/>
                    </a:schemeClr>
                  </a:solidFill>
                  <a:effectLst/>
                  <a:latin typeface="Futura Md BT" pitchFamily="34" charset="0"/>
                </a:rPr>
                <a:t>Loucks</a:t>
              </a:r>
              <a:endParaRPr lang="en-US" sz="2000" b="1" dirty="0">
                <a:solidFill>
                  <a:schemeClr val="tx1">
                    <a:lumMod val="95000"/>
                  </a:schemeClr>
                </a:solidFill>
                <a:effectLst/>
                <a:latin typeface="Futura Md BT" pitchFamily="34" charset="0"/>
              </a:endParaRPr>
            </a:p>
            <a:p>
              <a:pPr algn="r"/>
              <a:endParaRPr lang="en-US" sz="400" dirty="0">
                <a:solidFill>
                  <a:schemeClr val="tx1">
                    <a:lumMod val="95000"/>
                  </a:schemeClr>
                </a:solidFill>
                <a:effectLst/>
                <a:latin typeface="Futura Md BT" pitchFamily="34" charset="0"/>
              </a:endParaRPr>
            </a:p>
            <a:p>
              <a:pPr algn="r"/>
              <a:r>
                <a:rPr lang="en-US" sz="1400" b="1" dirty="0">
                  <a:solidFill>
                    <a:schemeClr val="tx1">
                      <a:lumMod val="95000"/>
                    </a:schemeClr>
                  </a:solidFill>
                  <a:effectLst/>
                  <a:latin typeface="Futura Md BT" pitchFamily="34" charset="0"/>
                </a:rPr>
                <a:t>St. </a:t>
              </a:r>
              <a:r>
                <a:rPr lang="en-US" sz="1400" b="1" dirty="0" smtClean="0">
                  <a:solidFill>
                    <a:schemeClr val="tx1">
                      <a:lumMod val="95000"/>
                    </a:schemeClr>
                  </a:solidFill>
                  <a:effectLst/>
                  <a:latin typeface="Futura Md BT" pitchFamily="34" charset="0"/>
                </a:rPr>
                <a:t>Edward’s Univ.</a:t>
              </a:r>
              <a:endParaRPr lang="en-US" sz="1400" b="1" dirty="0">
                <a:solidFill>
                  <a:schemeClr val="tx1">
                    <a:lumMod val="95000"/>
                  </a:schemeClr>
                </a:solidFill>
                <a:effectLst/>
                <a:latin typeface="Futura Md BT" pitchFamily="34" charset="0"/>
              </a:endParaRPr>
            </a:p>
          </p:txBody>
        </p:sp>
      </p:gr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50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75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Media Selection</a:t>
            </a:r>
          </a:p>
        </p:txBody>
      </p:sp>
      <p:sp>
        <p:nvSpPr>
          <p:cNvPr id="158723" name="Rectangle 3"/>
          <p:cNvSpPr>
            <a:spLocks noChangeArrowheads="1"/>
          </p:cNvSpPr>
          <p:nvPr/>
        </p:nvSpPr>
        <p:spPr bwMode="auto">
          <a:xfrm>
            <a:off x="687388" y="1041400"/>
            <a:ext cx="54483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Define the Constraints (continued)</a:t>
            </a:r>
            <a:endParaRPr lang="en-US" sz="2400">
              <a:effectLst/>
              <a:latin typeface="Arial" pitchFamily="34" charset="0"/>
            </a:endParaRPr>
          </a:p>
        </p:txBody>
      </p:sp>
      <p:sp>
        <p:nvSpPr>
          <p:cNvPr id="158724" name="Text Box 4"/>
          <p:cNvSpPr txBox="1">
            <a:spLocks noChangeArrowheads="1"/>
          </p:cNvSpPr>
          <p:nvPr/>
        </p:nvSpPr>
        <p:spPr bwMode="auto">
          <a:xfrm>
            <a:off x="1042988" y="1487488"/>
            <a:ext cx="7620000" cy="2952750"/>
          </a:xfrm>
          <a:prstGeom prst="rect">
            <a:avLst/>
          </a:prstGeom>
          <a:noFill/>
          <a:ln w="12700">
            <a:noFill/>
            <a:miter lim="800000"/>
            <a:headEnd type="none" w="sm" len="sm"/>
            <a:tailEnd type="none" w="sm" len="sm"/>
          </a:ln>
          <a:effectLst/>
        </p:spPr>
        <p:txBody>
          <a:bodyPr>
            <a:spAutoFit/>
          </a:bodyPr>
          <a:lstStyle/>
          <a:p>
            <a:pPr algn="l"/>
            <a:r>
              <a:rPr lang="en-US" sz="2400">
                <a:effectLst>
                  <a:outerShdw blurRad="38100" dist="38100" dir="2700000" algn="tl">
                    <a:srgbClr val="000000"/>
                  </a:outerShdw>
                </a:effectLst>
                <a:cs typeface="Arial" pitchFamily="34" charset="0"/>
              </a:rPr>
              <a:t>Spend no more than $75,000 on Saturday:</a:t>
            </a:r>
            <a:endParaRPr lang="en-US" sz="24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     (15)  5000</a:t>
            </a:r>
            <a:r>
              <a:rPr lang="en-US" sz="2400" i="1">
                <a:effectLst>
                  <a:outerShdw blurRad="38100" dist="38100" dir="2700000" algn="tl">
                    <a:srgbClr val="000000"/>
                  </a:outerShdw>
                </a:effectLst>
                <a:cs typeface="Arial" pitchFamily="34" charset="0"/>
              </a:rPr>
              <a:t>DSA</a:t>
            </a:r>
            <a:r>
              <a:rPr lang="en-US" sz="2400">
                <a:effectLst>
                  <a:outerShdw blurRad="38100" dist="38100" dir="2700000" algn="tl">
                    <a:srgbClr val="000000"/>
                  </a:outerShdw>
                </a:effectLst>
                <a:cs typeface="Arial" pitchFamily="34" charset="0"/>
              </a:rPr>
              <a:t> + 7000</a:t>
            </a:r>
            <a:r>
              <a:rPr lang="en-US" sz="2400" i="1">
                <a:effectLst>
                  <a:outerShdw blurRad="38100" dist="38100" dir="2700000" algn="tl">
                    <a:srgbClr val="000000"/>
                  </a:outerShdw>
                </a:effectLst>
                <a:cs typeface="Arial" pitchFamily="34" charset="0"/>
              </a:rPr>
              <a:t>ESA</a:t>
            </a:r>
            <a:r>
              <a:rPr lang="en-US" sz="2400">
                <a:effectLst>
                  <a:outerShdw blurRad="38100" dist="38100" dir="2700000" algn="tl">
                    <a:srgbClr val="000000"/>
                  </a:outerShdw>
                </a:effectLst>
                <a:cs typeface="Arial" pitchFamily="34" charset="0"/>
              </a:rPr>
              <a:t> </a:t>
            </a:r>
            <a:r>
              <a:rPr lang="en-US" sz="2400" u="sng">
                <a:effectLst>
                  <a:outerShdw blurRad="38100" dist="38100" dir="2700000" algn="tl">
                    <a:srgbClr val="000000"/>
                  </a:outerShdw>
                </a:effectLst>
                <a:cs typeface="Arial" pitchFamily="34" charset="0"/>
              </a:rPr>
              <a:t>&lt;</a:t>
            </a:r>
            <a:r>
              <a:rPr lang="en-US" sz="2400">
                <a:effectLst>
                  <a:outerShdw blurRad="38100" dist="38100" dir="2700000" algn="tl">
                    <a:srgbClr val="000000"/>
                  </a:outerShdw>
                </a:effectLst>
                <a:cs typeface="Arial" pitchFamily="34" charset="0"/>
              </a:rPr>
              <a:t> 75000</a:t>
            </a:r>
          </a:p>
          <a:p>
            <a:pPr algn="l"/>
            <a:endParaRPr lang="en-US" sz="10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Spend no more than $282,000 in total:</a:t>
            </a:r>
            <a:endParaRPr lang="en-US" sz="24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     (16)  5000</a:t>
            </a:r>
            <a:r>
              <a:rPr lang="en-US" sz="2400" i="1">
                <a:effectLst>
                  <a:outerShdw blurRad="38100" dist="38100" dir="2700000" algn="tl">
                    <a:srgbClr val="000000"/>
                  </a:outerShdw>
                </a:effectLst>
                <a:cs typeface="Arial" pitchFamily="34" charset="0"/>
              </a:rPr>
              <a:t>DFR</a:t>
            </a:r>
            <a:r>
              <a:rPr lang="en-US" sz="2400">
                <a:effectLst>
                  <a:outerShdw blurRad="38100" dist="38100" dir="2700000" algn="tl">
                    <a:srgbClr val="000000"/>
                  </a:outerShdw>
                </a:effectLst>
                <a:cs typeface="Arial" pitchFamily="34" charset="0"/>
              </a:rPr>
              <a:t> + 5000</a:t>
            </a:r>
            <a:r>
              <a:rPr lang="en-US" sz="2400" i="1">
                <a:effectLst>
                  <a:outerShdw blurRad="38100" dist="38100" dir="2700000" algn="tl">
                    <a:srgbClr val="000000"/>
                  </a:outerShdw>
                </a:effectLst>
                <a:cs typeface="Arial" pitchFamily="34" charset="0"/>
              </a:rPr>
              <a:t>DSA</a:t>
            </a:r>
            <a:r>
              <a:rPr lang="en-US" sz="2400">
                <a:effectLst>
                  <a:outerShdw blurRad="38100" dist="38100" dir="2700000" algn="tl">
                    <a:srgbClr val="000000"/>
                  </a:outerShdw>
                </a:effectLst>
                <a:cs typeface="Arial" pitchFamily="34" charset="0"/>
              </a:rPr>
              <a:t> + 5000</a:t>
            </a:r>
            <a:r>
              <a:rPr lang="en-US" sz="2400" i="1">
                <a:effectLst>
                  <a:outerShdw blurRad="38100" dist="38100" dir="2700000" algn="tl">
                    <a:srgbClr val="000000"/>
                  </a:outerShdw>
                </a:effectLst>
                <a:cs typeface="Arial" pitchFamily="34" charset="0"/>
              </a:rPr>
              <a:t>DSU</a:t>
            </a:r>
            <a:r>
              <a:rPr lang="en-US" sz="2400">
                <a:effectLst>
                  <a:outerShdw blurRad="38100" dist="38100" dir="2700000" algn="tl">
                    <a:srgbClr val="000000"/>
                  </a:outerShdw>
                </a:effectLst>
                <a:cs typeface="Arial" pitchFamily="34" charset="0"/>
              </a:rPr>
              <a:t> + 7000</a:t>
            </a:r>
            <a:r>
              <a:rPr lang="en-US" sz="2400" i="1">
                <a:effectLst>
                  <a:outerShdw blurRad="38100" dist="38100" dir="2700000" algn="tl">
                    <a:srgbClr val="000000"/>
                  </a:outerShdw>
                </a:effectLst>
                <a:cs typeface="Arial" pitchFamily="34" charset="0"/>
              </a:rPr>
              <a:t>EFR</a:t>
            </a:r>
            <a:endParaRPr lang="en-US" sz="2400">
              <a:effectLst>
                <a:outerShdw blurRad="38100" dist="38100" dir="2700000" algn="tl">
                  <a:srgbClr val="000000"/>
                </a:outerShdw>
              </a:effectLst>
              <a:cs typeface="Arial" pitchFamily="34" charset="0"/>
            </a:endParaRPr>
          </a:p>
          <a:p>
            <a:pPr algn="l"/>
            <a:r>
              <a:rPr lang="en-US" sz="2400">
                <a:effectLst>
                  <a:outerShdw blurRad="38100" dist="38100" dir="2700000" algn="tl">
                    <a:srgbClr val="000000"/>
                  </a:outerShdw>
                </a:effectLst>
                <a:cs typeface="Arial" pitchFamily="34" charset="0"/>
              </a:rPr>
              <a:t>             + 7000</a:t>
            </a:r>
            <a:r>
              <a:rPr lang="en-US" sz="2400" i="1">
                <a:effectLst>
                  <a:outerShdw blurRad="38100" dist="38100" dir="2700000" algn="tl">
                    <a:srgbClr val="000000"/>
                  </a:outerShdw>
                </a:effectLst>
                <a:cs typeface="Arial" pitchFamily="34" charset="0"/>
              </a:rPr>
              <a:t>ESA</a:t>
            </a:r>
            <a:r>
              <a:rPr lang="en-US" sz="2400">
                <a:effectLst>
                  <a:outerShdw blurRad="38100" dist="38100" dir="2700000" algn="tl">
                    <a:srgbClr val="000000"/>
                  </a:outerShdw>
                </a:effectLst>
                <a:cs typeface="Arial" pitchFamily="34" charset="0"/>
              </a:rPr>
              <a:t> + 7000</a:t>
            </a:r>
            <a:r>
              <a:rPr lang="en-US" sz="2400" i="1">
                <a:effectLst>
                  <a:outerShdw blurRad="38100" dist="38100" dir="2700000" algn="tl">
                    <a:srgbClr val="000000"/>
                  </a:outerShdw>
                </a:effectLst>
                <a:cs typeface="Arial" pitchFamily="34" charset="0"/>
              </a:rPr>
              <a:t>ESU</a:t>
            </a:r>
            <a:r>
              <a:rPr lang="en-US" sz="2400">
                <a:effectLst>
                  <a:outerShdw blurRad="38100" dist="38100" dir="2700000" algn="tl">
                    <a:srgbClr val="000000"/>
                  </a:outerShdw>
                </a:effectLst>
                <a:cs typeface="Arial" pitchFamily="34" charset="0"/>
              </a:rPr>
              <a:t> + 100000</a:t>
            </a:r>
            <a:r>
              <a:rPr lang="en-US" sz="2400" i="1">
                <a:effectLst>
                  <a:outerShdw blurRad="38100" dist="38100" dir="2700000" algn="tl">
                    <a:srgbClr val="000000"/>
                  </a:outerShdw>
                </a:effectLst>
                <a:cs typeface="Arial" pitchFamily="34" charset="0"/>
              </a:rPr>
              <a:t>GSU</a:t>
            </a:r>
            <a:r>
              <a:rPr lang="en-US" sz="2400">
                <a:effectLst>
                  <a:outerShdw blurRad="38100" dist="38100" dir="2700000" algn="tl">
                    <a:srgbClr val="000000"/>
                  </a:outerShdw>
                </a:effectLst>
                <a:cs typeface="Arial" pitchFamily="34" charset="0"/>
              </a:rPr>
              <a:t>7 </a:t>
            </a:r>
            <a:r>
              <a:rPr lang="en-US" sz="2400" u="sng">
                <a:effectLst>
                  <a:outerShdw blurRad="38100" dist="38100" dir="2700000" algn="tl">
                    <a:srgbClr val="000000"/>
                  </a:outerShdw>
                </a:effectLst>
                <a:cs typeface="Arial" pitchFamily="34" charset="0"/>
              </a:rPr>
              <a:t>&lt; </a:t>
            </a:r>
            <a:r>
              <a:rPr lang="en-US" sz="2400">
                <a:effectLst>
                  <a:outerShdw blurRad="38100" dist="38100" dir="2700000" algn="tl">
                    <a:srgbClr val="000000"/>
                  </a:outerShdw>
                </a:effectLst>
                <a:cs typeface="Arial" pitchFamily="34" charset="0"/>
              </a:rPr>
              <a:t> 282000</a:t>
            </a:r>
          </a:p>
          <a:p>
            <a:pPr algn="l"/>
            <a:endParaRPr lang="en-US" sz="10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Non-negativity:      	</a:t>
            </a:r>
            <a:endParaRPr lang="en-US" sz="24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	 </a:t>
            </a:r>
            <a:r>
              <a:rPr lang="en-US" sz="2400" i="1">
                <a:effectLst>
                  <a:outerShdw blurRad="38100" dist="38100" dir="2700000" algn="tl">
                    <a:srgbClr val="000000"/>
                  </a:outerShdw>
                </a:effectLst>
                <a:cs typeface="Arial" pitchFamily="34" charset="0"/>
              </a:rPr>
              <a:t>DFR</a:t>
            </a:r>
            <a:r>
              <a:rPr lang="en-US" sz="2400">
                <a:effectLst>
                  <a:outerShdw blurRad="38100" dist="38100" dir="2700000" algn="tl">
                    <a:srgbClr val="000000"/>
                  </a:outerShdw>
                </a:effectLst>
                <a:cs typeface="Arial" pitchFamily="34" charset="0"/>
              </a:rPr>
              <a:t>, </a:t>
            </a:r>
            <a:r>
              <a:rPr lang="en-US" sz="2400" i="1">
                <a:effectLst>
                  <a:outerShdw blurRad="38100" dist="38100" dir="2700000" algn="tl">
                    <a:srgbClr val="000000"/>
                  </a:outerShdw>
                </a:effectLst>
                <a:cs typeface="Arial" pitchFamily="34" charset="0"/>
              </a:rPr>
              <a:t>DSA</a:t>
            </a:r>
            <a:r>
              <a:rPr lang="en-US" sz="2400">
                <a:effectLst>
                  <a:outerShdw blurRad="38100" dist="38100" dir="2700000" algn="tl">
                    <a:srgbClr val="000000"/>
                  </a:outerShdw>
                </a:effectLst>
                <a:cs typeface="Arial" pitchFamily="34" charset="0"/>
              </a:rPr>
              <a:t>, </a:t>
            </a:r>
            <a:r>
              <a:rPr lang="en-US" sz="2400" i="1">
                <a:effectLst>
                  <a:outerShdw blurRad="38100" dist="38100" dir="2700000" algn="tl">
                    <a:srgbClr val="000000"/>
                  </a:outerShdw>
                </a:effectLst>
                <a:cs typeface="Arial" pitchFamily="34" charset="0"/>
              </a:rPr>
              <a:t>DSU</a:t>
            </a:r>
            <a:r>
              <a:rPr lang="en-US" sz="2400">
                <a:effectLst>
                  <a:outerShdw blurRad="38100" dist="38100" dir="2700000" algn="tl">
                    <a:srgbClr val="000000"/>
                  </a:outerShdw>
                </a:effectLst>
                <a:cs typeface="Arial" pitchFamily="34" charset="0"/>
              </a:rPr>
              <a:t>, </a:t>
            </a:r>
            <a:r>
              <a:rPr lang="en-US" sz="2400" i="1">
                <a:effectLst>
                  <a:outerShdw blurRad="38100" dist="38100" dir="2700000" algn="tl">
                    <a:srgbClr val="000000"/>
                  </a:outerShdw>
                </a:effectLst>
                <a:cs typeface="Arial" pitchFamily="34" charset="0"/>
              </a:rPr>
              <a:t>EFR</a:t>
            </a:r>
            <a:r>
              <a:rPr lang="en-US" sz="2400">
                <a:effectLst>
                  <a:outerShdw blurRad="38100" dist="38100" dir="2700000" algn="tl">
                    <a:srgbClr val="000000"/>
                  </a:outerShdw>
                </a:effectLst>
                <a:cs typeface="Arial" pitchFamily="34" charset="0"/>
              </a:rPr>
              <a:t>, </a:t>
            </a:r>
            <a:r>
              <a:rPr lang="en-US" sz="2400" i="1">
                <a:effectLst>
                  <a:outerShdw blurRad="38100" dist="38100" dir="2700000" algn="tl">
                    <a:srgbClr val="000000"/>
                  </a:outerShdw>
                </a:effectLst>
                <a:cs typeface="Arial" pitchFamily="34" charset="0"/>
              </a:rPr>
              <a:t>ESA</a:t>
            </a:r>
            <a:r>
              <a:rPr lang="en-US" sz="2400">
                <a:effectLst>
                  <a:outerShdw blurRad="38100" dist="38100" dir="2700000" algn="tl">
                    <a:srgbClr val="000000"/>
                  </a:outerShdw>
                </a:effectLst>
                <a:cs typeface="Arial" pitchFamily="34" charset="0"/>
              </a:rPr>
              <a:t>, </a:t>
            </a:r>
            <a:r>
              <a:rPr lang="en-US" sz="2400" i="1">
                <a:effectLst>
                  <a:outerShdw blurRad="38100" dist="38100" dir="2700000" algn="tl">
                    <a:srgbClr val="000000"/>
                  </a:outerShdw>
                </a:effectLst>
                <a:cs typeface="Arial" pitchFamily="34" charset="0"/>
              </a:rPr>
              <a:t>ESU</a:t>
            </a:r>
            <a:r>
              <a:rPr lang="en-US" sz="2400">
                <a:effectLst>
                  <a:outerShdw blurRad="38100" dist="38100" dir="2700000" algn="tl">
                    <a:srgbClr val="000000"/>
                  </a:outerShdw>
                </a:effectLst>
                <a:cs typeface="Arial" pitchFamily="34" charset="0"/>
              </a:rPr>
              <a:t>, </a:t>
            </a:r>
            <a:r>
              <a:rPr lang="en-US" sz="2400" i="1">
                <a:effectLst>
                  <a:outerShdw blurRad="38100" dist="38100" dir="2700000" algn="tl">
                    <a:srgbClr val="000000"/>
                  </a:outerShdw>
                </a:effectLst>
                <a:cs typeface="Arial" pitchFamily="34" charset="0"/>
              </a:rPr>
              <a:t>GSU </a:t>
            </a:r>
            <a:r>
              <a:rPr lang="en-US" sz="2400" u="sng">
                <a:effectLst>
                  <a:outerShdw blurRad="38100" dist="38100" dir="2700000" algn="tl">
                    <a:srgbClr val="000000"/>
                  </a:outerShdw>
                </a:effectLst>
                <a:cs typeface="Arial" pitchFamily="34" charset="0"/>
              </a:rPr>
              <a:t>&gt;</a:t>
            </a:r>
            <a:r>
              <a:rPr lang="en-US" sz="2400">
                <a:effectLst>
                  <a:outerShdw blurRad="38100" dist="38100" dir="2700000" algn="tl">
                    <a:srgbClr val="000000"/>
                  </a:outerShdw>
                </a:effectLst>
                <a:cs typeface="Arial" pitchFamily="34" charset="0"/>
              </a:rPr>
              <a:t> 0 </a:t>
            </a:r>
            <a:endParaRPr lang="en-US" sz="2400">
              <a:effectLst>
                <a:outerShdw blurRad="38100" dist="38100" dir="2700000" algn="tl">
                  <a:srgbClr val="000000"/>
                </a:outerShdw>
              </a:effectLst>
            </a:endParaRPr>
          </a:p>
        </p:txBody>
      </p:sp>
    </p:spTree>
  </p:cSld>
  <p:clrMapOvr>
    <a:masterClrMapping/>
  </p:clrMapOvr>
  <p:transition>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9" name="Rectangle 5"/>
          <p:cNvSpPr>
            <a:spLocks noChangeArrowheads="1"/>
          </p:cNvSpPr>
          <p:nvPr/>
        </p:nvSpPr>
        <p:spPr bwMode="auto">
          <a:xfrm>
            <a:off x="1168400" y="1562100"/>
            <a:ext cx="6845300" cy="3873500"/>
          </a:xfrm>
          <a:prstGeom prst="rect">
            <a:avLst/>
          </a:prstGeom>
          <a:gradFill rotWithShape="0">
            <a:gsLst>
              <a:gs pos="0">
                <a:srgbClr val="777777">
                  <a:gamma/>
                  <a:shade val="46275"/>
                  <a:invGamma/>
                </a:srgbClr>
              </a:gs>
              <a:gs pos="50000">
                <a:srgbClr val="777777"/>
              </a:gs>
              <a:gs pos="100000">
                <a:srgbClr val="777777">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59746"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Media Selection</a:t>
            </a:r>
          </a:p>
        </p:txBody>
      </p:sp>
      <p:sp>
        <p:nvSpPr>
          <p:cNvPr id="159747" name="Rectangle 3"/>
          <p:cNvSpPr>
            <a:spLocks noChangeArrowheads="1"/>
          </p:cNvSpPr>
          <p:nvPr/>
        </p:nvSpPr>
        <p:spPr bwMode="auto">
          <a:xfrm>
            <a:off x="687388" y="1041400"/>
            <a:ext cx="53340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i="1">
                <a:solidFill>
                  <a:srgbClr val="66FFFF"/>
                </a:solidFill>
                <a:effectLst>
                  <a:outerShdw blurRad="38100" dist="38100" dir="2700000" algn="tl">
                    <a:srgbClr val="000000"/>
                  </a:outerShdw>
                </a:effectLst>
                <a:cs typeface="Arial" pitchFamily="34" charset="0"/>
              </a:rPr>
              <a:t>The Management Scientist</a:t>
            </a:r>
            <a:r>
              <a:rPr lang="en-US" sz="2400">
                <a:solidFill>
                  <a:srgbClr val="66FFFF"/>
                </a:solidFill>
                <a:effectLst>
                  <a:outerShdw blurRad="38100" dist="38100" dir="2700000" algn="tl">
                    <a:srgbClr val="000000"/>
                  </a:outerShdw>
                </a:effectLst>
                <a:cs typeface="Arial" pitchFamily="34" charset="0"/>
              </a:rPr>
              <a:t>  Solution</a:t>
            </a:r>
          </a:p>
        </p:txBody>
      </p:sp>
      <p:sp>
        <p:nvSpPr>
          <p:cNvPr id="159748" name="Text Box 4"/>
          <p:cNvSpPr txBox="1">
            <a:spLocks noChangeArrowheads="1"/>
          </p:cNvSpPr>
          <p:nvPr/>
        </p:nvSpPr>
        <p:spPr bwMode="auto">
          <a:xfrm>
            <a:off x="1323975" y="1677988"/>
            <a:ext cx="6757988" cy="3622675"/>
          </a:xfrm>
          <a:prstGeom prst="rect">
            <a:avLst/>
          </a:prstGeom>
          <a:noFill/>
          <a:ln w="12700">
            <a:noFill/>
            <a:miter lim="800000"/>
            <a:headEnd type="none" w="sm" len="sm"/>
            <a:tailEnd type="none" w="sm" len="sm"/>
          </a:ln>
          <a:effectLst/>
        </p:spPr>
        <p:txBody>
          <a:bodyPr>
            <a:spAutoFit/>
          </a:bodyPr>
          <a:lstStyle/>
          <a:p>
            <a:pPr algn="l"/>
            <a:r>
              <a:rPr lang="en-US" sz="2400">
                <a:effectLst>
                  <a:outerShdw blurRad="38100" dist="38100" dir="2700000" algn="tl">
                    <a:srgbClr val="000000"/>
                  </a:outerShdw>
                </a:effectLst>
                <a:cs typeface="Arial" pitchFamily="34" charset="0"/>
              </a:rPr>
              <a:t>Objective Function Value =      199000.000</a:t>
            </a:r>
          </a:p>
          <a:p>
            <a:pPr algn="l"/>
            <a:endParaRPr lang="en-US" sz="1600">
              <a:effectLst>
                <a:outerShdw blurRad="38100" dist="38100" dir="2700000" algn="tl">
                  <a:srgbClr val="000000"/>
                </a:outerShdw>
              </a:effectLst>
              <a:cs typeface="Courier New" pitchFamily="49" charset="0"/>
            </a:endParaRPr>
          </a:p>
          <a:p>
            <a:pPr algn="l"/>
            <a:r>
              <a:rPr lang="en-US" sz="2400">
                <a:effectLst>
                  <a:outerShdw blurRad="38100" dist="38100" dir="2700000" algn="tl">
                    <a:srgbClr val="000000"/>
                  </a:outerShdw>
                </a:effectLst>
                <a:cs typeface="Arial" pitchFamily="34" charset="0"/>
              </a:rPr>
              <a:t>      </a:t>
            </a:r>
            <a:r>
              <a:rPr lang="en-US" sz="2400" u="sng">
                <a:effectLst>
                  <a:outerShdw blurRad="38100" dist="38100" dir="2700000" algn="tl">
                    <a:srgbClr val="000000"/>
                  </a:outerShdw>
                </a:effectLst>
                <a:cs typeface="Arial" pitchFamily="34" charset="0"/>
              </a:rPr>
              <a:t>Variable</a:t>
            </a:r>
            <a:r>
              <a:rPr lang="en-US" sz="2400">
                <a:effectLst>
                  <a:outerShdw blurRad="38100" dist="38100" dir="2700000" algn="tl">
                    <a:srgbClr val="000000"/>
                  </a:outerShdw>
                </a:effectLst>
                <a:cs typeface="Arial" pitchFamily="34" charset="0"/>
              </a:rPr>
              <a:t>              </a:t>
            </a:r>
            <a:r>
              <a:rPr lang="en-US" sz="2400" u="sng">
                <a:effectLst>
                  <a:outerShdw blurRad="38100" dist="38100" dir="2700000" algn="tl">
                    <a:srgbClr val="000000"/>
                  </a:outerShdw>
                </a:effectLst>
                <a:cs typeface="Arial" pitchFamily="34" charset="0"/>
              </a:rPr>
              <a:t>Value</a:t>
            </a:r>
            <a:r>
              <a:rPr lang="en-US" sz="2400">
                <a:effectLst>
                  <a:outerShdw blurRad="38100" dist="38100" dir="2700000" algn="tl">
                    <a:srgbClr val="000000"/>
                  </a:outerShdw>
                </a:effectLst>
                <a:cs typeface="Arial" pitchFamily="34" charset="0"/>
              </a:rPr>
              <a:t>           </a:t>
            </a:r>
            <a:r>
              <a:rPr lang="en-US" sz="2400" u="sng">
                <a:effectLst>
                  <a:outerShdw blurRad="38100" dist="38100" dir="2700000" algn="tl">
                    <a:srgbClr val="000000"/>
                  </a:outerShdw>
                </a:effectLst>
                <a:cs typeface="Arial" pitchFamily="34" charset="0"/>
              </a:rPr>
              <a:t>Reduced Costs</a:t>
            </a:r>
            <a:r>
              <a:rPr lang="en-US" sz="2400">
                <a:effectLst>
                  <a:outerShdw blurRad="38100" dist="38100" dir="2700000" algn="tl">
                    <a:srgbClr val="000000"/>
                  </a:outerShdw>
                </a:effectLst>
                <a:cs typeface="Arial" pitchFamily="34" charset="0"/>
              </a:rPr>
              <a:t>   </a:t>
            </a:r>
            <a:endParaRPr lang="en-US" sz="2400">
              <a:effectLst>
                <a:outerShdw blurRad="38100" dist="38100" dir="2700000" algn="tl">
                  <a:srgbClr val="000000"/>
                </a:outerShdw>
              </a:effectLst>
              <a:cs typeface="Courier New" pitchFamily="49" charset="0"/>
            </a:endParaRPr>
          </a:p>
          <a:p>
            <a:pPr algn="l"/>
            <a:r>
              <a:rPr lang="en-US" sz="2400">
                <a:effectLst>
                  <a:outerShdw blurRad="38100" dist="38100" dir="2700000" algn="tl">
                    <a:srgbClr val="000000"/>
                  </a:outerShdw>
                </a:effectLst>
                <a:cs typeface="Arial" pitchFamily="34" charset="0"/>
              </a:rPr>
              <a:t>          </a:t>
            </a:r>
            <a:r>
              <a:rPr lang="en-US" sz="2400" i="1">
                <a:effectLst>
                  <a:outerShdw blurRad="38100" dist="38100" dir="2700000" algn="tl">
                    <a:srgbClr val="000000"/>
                  </a:outerShdw>
                </a:effectLst>
                <a:cs typeface="Arial" pitchFamily="34" charset="0"/>
              </a:rPr>
              <a:t>DFR</a:t>
            </a:r>
            <a:r>
              <a:rPr lang="en-US" sz="2400">
                <a:effectLst>
                  <a:outerShdw blurRad="38100" dist="38100" dir="2700000" algn="tl">
                    <a:srgbClr val="000000"/>
                  </a:outerShdw>
                </a:effectLst>
                <a:cs typeface="Arial" pitchFamily="34" charset="0"/>
              </a:rPr>
              <a:t>               	8.000              	     0.000</a:t>
            </a:r>
            <a:endParaRPr lang="en-US" sz="2400">
              <a:effectLst>
                <a:outerShdw blurRad="38100" dist="38100" dir="2700000" algn="tl">
                  <a:srgbClr val="000000"/>
                </a:outerShdw>
              </a:effectLst>
              <a:cs typeface="Courier New" pitchFamily="49" charset="0"/>
            </a:endParaRPr>
          </a:p>
          <a:p>
            <a:pPr algn="l"/>
            <a:r>
              <a:rPr lang="en-US" sz="2400">
                <a:effectLst>
                  <a:outerShdw blurRad="38100" dist="38100" dir="2700000" algn="tl">
                    <a:srgbClr val="000000"/>
                  </a:outerShdw>
                </a:effectLst>
                <a:cs typeface="Arial" pitchFamily="34" charset="0"/>
              </a:rPr>
              <a:t>          </a:t>
            </a:r>
            <a:r>
              <a:rPr lang="en-US" sz="2400" i="1">
                <a:effectLst>
                  <a:outerShdw blurRad="38100" dist="38100" dir="2700000" algn="tl">
                    <a:srgbClr val="000000"/>
                  </a:outerShdw>
                </a:effectLst>
                <a:cs typeface="Arial" pitchFamily="34" charset="0"/>
              </a:rPr>
              <a:t>DSA</a:t>
            </a:r>
            <a:r>
              <a:rPr lang="en-US" sz="2400">
                <a:effectLst>
                  <a:outerShdw blurRad="38100" dist="38100" dir="2700000" algn="tl">
                    <a:srgbClr val="000000"/>
                  </a:outerShdw>
                </a:effectLst>
                <a:cs typeface="Arial" pitchFamily="34" charset="0"/>
              </a:rPr>
              <a:t>               	5.000              	     0.000</a:t>
            </a:r>
            <a:endParaRPr lang="en-US" sz="2400">
              <a:effectLst>
                <a:outerShdw blurRad="38100" dist="38100" dir="2700000" algn="tl">
                  <a:srgbClr val="000000"/>
                </a:outerShdw>
              </a:effectLst>
              <a:cs typeface="Courier New" pitchFamily="49" charset="0"/>
            </a:endParaRPr>
          </a:p>
          <a:p>
            <a:pPr algn="l"/>
            <a:r>
              <a:rPr lang="en-US" sz="2400">
                <a:effectLst>
                  <a:outerShdw blurRad="38100" dist="38100" dir="2700000" algn="tl">
                    <a:srgbClr val="000000"/>
                  </a:outerShdw>
                </a:effectLst>
                <a:cs typeface="Arial" pitchFamily="34" charset="0"/>
              </a:rPr>
              <a:t>          </a:t>
            </a:r>
            <a:r>
              <a:rPr lang="en-US" sz="2400" i="1">
                <a:effectLst>
                  <a:outerShdw blurRad="38100" dist="38100" dir="2700000" algn="tl">
                    <a:srgbClr val="000000"/>
                  </a:outerShdw>
                </a:effectLst>
                <a:cs typeface="Arial" pitchFamily="34" charset="0"/>
              </a:rPr>
              <a:t>DSU</a:t>
            </a:r>
            <a:r>
              <a:rPr lang="en-US" sz="2400">
                <a:effectLst>
                  <a:outerShdw blurRad="38100" dist="38100" dir="2700000" algn="tl">
                    <a:srgbClr val="000000"/>
                  </a:outerShdw>
                </a:effectLst>
                <a:cs typeface="Arial" pitchFamily="34" charset="0"/>
              </a:rPr>
              <a:t>               	2.000              	     0.000</a:t>
            </a:r>
            <a:endParaRPr lang="en-US" sz="2400">
              <a:effectLst>
                <a:outerShdw blurRad="38100" dist="38100" dir="2700000" algn="tl">
                  <a:srgbClr val="000000"/>
                </a:outerShdw>
              </a:effectLst>
              <a:cs typeface="Courier New" pitchFamily="49" charset="0"/>
            </a:endParaRPr>
          </a:p>
          <a:p>
            <a:pPr algn="l"/>
            <a:r>
              <a:rPr lang="en-US" sz="2400">
                <a:effectLst>
                  <a:outerShdw blurRad="38100" dist="38100" dir="2700000" algn="tl">
                    <a:srgbClr val="000000"/>
                  </a:outerShdw>
                </a:effectLst>
                <a:cs typeface="Arial" pitchFamily="34" charset="0"/>
              </a:rPr>
              <a:t>          </a:t>
            </a:r>
            <a:r>
              <a:rPr lang="en-US" sz="2400" i="1">
                <a:effectLst>
                  <a:outerShdw blurRad="38100" dist="38100" dir="2700000" algn="tl">
                    <a:srgbClr val="000000"/>
                  </a:outerShdw>
                </a:effectLst>
                <a:cs typeface="Arial" pitchFamily="34" charset="0"/>
              </a:rPr>
              <a:t>EFR</a:t>
            </a:r>
            <a:r>
              <a:rPr lang="en-US" sz="2400">
                <a:effectLst>
                  <a:outerShdw blurRad="38100" dist="38100" dir="2700000" algn="tl">
                    <a:srgbClr val="000000"/>
                  </a:outerShdw>
                </a:effectLst>
                <a:cs typeface="Arial" pitchFamily="34" charset="0"/>
              </a:rPr>
              <a:t>                	0.000              	     0.000</a:t>
            </a:r>
            <a:endParaRPr lang="en-US" sz="2400">
              <a:effectLst>
                <a:outerShdw blurRad="38100" dist="38100" dir="2700000" algn="tl">
                  <a:srgbClr val="000000"/>
                </a:outerShdw>
              </a:effectLst>
              <a:cs typeface="Courier New" pitchFamily="49" charset="0"/>
            </a:endParaRPr>
          </a:p>
          <a:p>
            <a:pPr algn="l"/>
            <a:r>
              <a:rPr lang="en-US" sz="2400">
                <a:effectLst>
                  <a:outerShdw blurRad="38100" dist="38100" dir="2700000" algn="tl">
                    <a:srgbClr val="000000"/>
                  </a:outerShdw>
                </a:effectLst>
                <a:cs typeface="Arial" pitchFamily="34" charset="0"/>
              </a:rPr>
              <a:t>          </a:t>
            </a:r>
            <a:r>
              <a:rPr lang="en-US" sz="2400" i="1">
                <a:effectLst>
                  <a:outerShdw blurRad="38100" dist="38100" dir="2700000" algn="tl">
                    <a:srgbClr val="000000"/>
                  </a:outerShdw>
                </a:effectLst>
                <a:cs typeface="Arial" pitchFamily="34" charset="0"/>
              </a:rPr>
              <a:t>ESA</a:t>
            </a:r>
            <a:r>
              <a:rPr lang="en-US" sz="2400">
                <a:effectLst>
                  <a:outerShdw blurRad="38100" dist="38100" dir="2700000" algn="tl">
                    <a:srgbClr val="000000"/>
                  </a:outerShdw>
                </a:effectLst>
                <a:cs typeface="Arial" pitchFamily="34" charset="0"/>
              </a:rPr>
              <a:t>             	0.000              	     0.000</a:t>
            </a:r>
            <a:endParaRPr lang="en-US" sz="2400">
              <a:effectLst>
                <a:outerShdw blurRad="38100" dist="38100" dir="2700000" algn="tl">
                  <a:srgbClr val="000000"/>
                </a:outerShdw>
              </a:effectLst>
              <a:cs typeface="Courier New" pitchFamily="49" charset="0"/>
            </a:endParaRPr>
          </a:p>
          <a:p>
            <a:pPr algn="l"/>
            <a:r>
              <a:rPr lang="en-US" sz="2400">
                <a:effectLst>
                  <a:outerShdw blurRad="38100" dist="38100" dir="2700000" algn="tl">
                    <a:srgbClr val="000000"/>
                  </a:outerShdw>
                </a:effectLst>
                <a:cs typeface="Arial" pitchFamily="34" charset="0"/>
              </a:rPr>
              <a:t>          </a:t>
            </a:r>
            <a:r>
              <a:rPr lang="en-US" sz="2400" i="1">
                <a:effectLst>
                  <a:outerShdw blurRad="38100" dist="38100" dir="2700000" algn="tl">
                    <a:srgbClr val="000000"/>
                  </a:outerShdw>
                </a:effectLst>
                <a:cs typeface="Arial" pitchFamily="34" charset="0"/>
              </a:rPr>
              <a:t>ESU</a:t>
            </a:r>
            <a:r>
              <a:rPr lang="en-US" sz="2400">
                <a:effectLst>
                  <a:outerShdw blurRad="38100" dist="38100" dir="2700000" algn="tl">
                    <a:srgbClr val="000000"/>
                  </a:outerShdw>
                </a:effectLst>
                <a:cs typeface="Arial" pitchFamily="34" charset="0"/>
              </a:rPr>
              <a:t>             	1.000              	     0.000</a:t>
            </a:r>
            <a:endParaRPr lang="en-US" sz="2400">
              <a:effectLst>
                <a:outerShdw blurRad="38100" dist="38100" dir="2700000" algn="tl">
                  <a:srgbClr val="000000"/>
                </a:outerShdw>
              </a:effectLst>
              <a:cs typeface="Courier New" pitchFamily="49" charset="0"/>
            </a:endParaRPr>
          </a:p>
          <a:p>
            <a:pPr algn="l"/>
            <a:r>
              <a:rPr lang="en-US" sz="2400">
                <a:effectLst>
                  <a:outerShdw blurRad="38100" dist="38100" dir="2700000" algn="tl">
                    <a:srgbClr val="000000"/>
                  </a:outerShdw>
                </a:effectLst>
                <a:cs typeface="Arial" pitchFamily="34" charset="0"/>
              </a:rPr>
              <a:t>          </a:t>
            </a:r>
            <a:r>
              <a:rPr lang="en-US" sz="2400" i="1">
                <a:effectLst>
                  <a:outerShdw blurRad="38100" dist="38100" dir="2700000" algn="tl">
                    <a:srgbClr val="000000"/>
                  </a:outerShdw>
                </a:effectLst>
                <a:cs typeface="Arial" pitchFamily="34" charset="0"/>
              </a:rPr>
              <a:t>GSU</a:t>
            </a:r>
            <a:r>
              <a:rPr lang="en-US" sz="2400">
                <a:effectLst>
                  <a:outerShdw blurRad="38100" dist="38100" dir="2700000" algn="tl">
                    <a:srgbClr val="000000"/>
                  </a:outerShdw>
                </a:effectLst>
                <a:cs typeface="Arial" pitchFamily="34" charset="0"/>
              </a:rPr>
              <a:t>             	2.000     	     0.000</a:t>
            </a:r>
            <a:endParaRPr lang="en-US" sz="2400">
              <a:effectLst>
                <a:outerShdw blurRad="38100" dist="38100" dir="2700000" algn="tl">
                  <a:srgbClr val="000000"/>
                </a:outerShdw>
              </a:effectLst>
            </a:endParaRPr>
          </a:p>
        </p:txBody>
      </p:sp>
    </p:spTree>
  </p:cSld>
  <p:clrMapOvr>
    <a:masterClrMapping/>
  </p:clrMapOvr>
  <p:transition>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1130300" y="1485900"/>
            <a:ext cx="6248400" cy="3340100"/>
          </a:xfrm>
          <a:prstGeom prst="rect">
            <a:avLst/>
          </a:prstGeom>
          <a:gradFill rotWithShape="0">
            <a:gsLst>
              <a:gs pos="0">
                <a:srgbClr val="777777">
                  <a:gamma/>
                  <a:shade val="46275"/>
                  <a:invGamma/>
                </a:srgbClr>
              </a:gs>
              <a:gs pos="50000">
                <a:srgbClr val="777777"/>
              </a:gs>
              <a:gs pos="100000">
                <a:srgbClr val="777777">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91490"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Media Selection</a:t>
            </a:r>
          </a:p>
        </p:txBody>
      </p:sp>
      <p:sp>
        <p:nvSpPr>
          <p:cNvPr id="191491" name="Rectangle 3"/>
          <p:cNvSpPr>
            <a:spLocks noChangeArrowheads="1"/>
          </p:cNvSpPr>
          <p:nvPr/>
        </p:nvSpPr>
        <p:spPr bwMode="auto">
          <a:xfrm>
            <a:off x="687388" y="1041400"/>
            <a:ext cx="53340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cs typeface="Arial" pitchFamily="34" charset="0"/>
              </a:rPr>
              <a:t>Solution Summary</a:t>
            </a:r>
          </a:p>
        </p:txBody>
      </p:sp>
      <p:sp>
        <p:nvSpPr>
          <p:cNvPr id="191492" name="Text Box 4"/>
          <p:cNvSpPr txBox="1">
            <a:spLocks noChangeArrowheads="1"/>
          </p:cNvSpPr>
          <p:nvPr/>
        </p:nvSpPr>
        <p:spPr bwMode="auto">
          <a:xfrm>
            <a:off x="1260475" y="1563688"/>
            <a:ext cx="5691188" cy="457200"/>
          </a:xfrm>
          <a:prstGeom prst="rect">
            <a:avLst/>
          </a:prstGeom>
          <a:noFill/>
          <a:ln w="12700">
            <a:noFill/>
            <a:miter lim="800000"/>
            <a:headEnd type="none" w="sm" len="sm"/>
            <a:tailEnd type="none" w="sm" len="sm"/>
          </a:ln>
          <a:effectLst/>
        </p:spPr>
        <p:txBody>
          <a:bodyPr>
            <a:spAutoFit/>
          </a:bodyPr>
          <a:lstStyle/>
          <a:p>
            <a:pPr algn="l"/>
            <a:r>
              <a:rPr lang="en-US" sz="2400" dirty="0">
                <a:effectLst>
                  <a:outerShdw blurRad="38100" dist="38100" dir="2700000" algn="tl">
                    <a:srgbClr val="000000"/>
                  </a:outerShdw>
                </a:effectLst>
                <a:cs typeface="Arial" pitchFamily="34" charset="0"/>
              </a:rPr>
              <a:t>Total new audience reached  =  199,000      </a:t>
            </a:r>
          </a:p>
        </p:txBody>
      </p:sp>
      <p:sp>
        <p:nvSpPr>
          <p:cNvPr id="191493" name="Text Box 5"/>
          <p:cNvSpPr txBox="1">
            <a:spLocks noChangeArrowheads="1"/>
          </p:cNvSpPr>
          <p:nvPr/>
        </p:nvSpPr>
        <p:spPr bwMode="auto">
          <a:xfrm>
            <a:off x="1104900" y="2071688"/>
            <a:ext cx="6159500" cy="2647950"/>
          </a:xfrm>
          <a:prstGeom prst="rect">
            <a:avLst/>
          </a:prstGeom>
          <a:noFill/>
          <a:ln w="12700">
            <a:noFill/>
            <a:miter lim="800000"/>
            <a:headEnd type="none" w="sm" len="sm"/>
            <a:tailEnd type="none" w="sm" len="sm"/>
          </a:ln>
          <a:effectLst/>
        </p:spPr>
        <p:txBody>
          <a:bodyPr wrap="none">
            <a:spAutoFit/>
          </a:bodyPr>
          <a:lstStyle/>
          <a:p>
            <a:pPr algn="l"/>
            <a:r>
              <a:rPr lang="en-US" sz="2400">
                <a:effectLst>
                  <a:outerShdw blurRad="38100" dist="38100" dir="2700000" algn="tl">
                    <a:srgbClr val="000000"/>
                  </a:outerShdw>
                </a:effectLst>
                <a:cs typeface="Arial" pitchFamily="34" charset="0"/>
              </a:rPr>
              <a:t>  Number of daytime ads on Friday  	=  8</a:t>
            </a:r>
            <a:endParaRPr lang="en-US" sz="24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  Number of daytime ads on Saturday  	=  5</a:t>
            </a:r>
            <a:endParaRPr lang="en-US" sz="24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  Number of daytime ads on Sunday  	=  2</a:t>
            </a:r>
            <a:endParaRPr lang="en-US" sz="24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  Number of evening ads on Friday  	=  0</a:t>
            </a:r>
            <a:endParaRPr lang="en-US" sz="24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  Number of evening ads on Saturday 	=  0</a:t>
            </a:r>
            <a:endParaRPr lang="en-US" sz="24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  Number of evening ads on Sunday       	=  1</a:t>
            </a:r>
            <a:endParaRPr lang="en-US" sz="24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  Number of game-time ads on Sunday	=  2</a:t>
            </a:r>
            <a:endParaRPr lang="en-US" sz="2400">
              <a:effectLst>
                <a:outerShdw blurRad="38100" dist="38100" dir="2700000" algn="tl">
                  <a:srgbClr val="000000"/>
                </a:outerShdw>
              </a:effectLst>
            </a:endParaRPr>
          </a:p>
        </p:txBody>
      </p:sp>
    </p:spTree>
  </p:cSld>
  <p:clrMapOvr>
    <a:masterClrMapping/>
  </p:clrMapOvr>
  <p:transition>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ChangeArrowheads="1"/>
          </p:cNvSpPr>
          <p:nvPr/>
        </p:nvSpPr>
        <p:spPr bwMode="auto">
          <a:xfrm>
            <a:off x="687388" y="1041400"/>
            <a:ext cx="8077200" cy="49228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rPr>
              <a:t>Marketing Research</a:t>
            </a:r>
          </a:p>
          <a:p>
            <a:pPr marL="742950" lvl="1" indent="-285750" algn="l">
              <a:spcBef>
                <a:spcPct val="20000"/>
              </a:spcBef>
              <a:buClr>
                <a:srgbClr val="66FFFF"/>
              </a:buClr>
              <a:buSzPct val="125000"/>
              <a:buFontTx/>
              <a:buChar char="•"/>
            </a:pPr>
            <a:r>
              <a:rPr lang="en-US" sz="2400" dirty="0">
                <a:effectLst>
                  <a:outerShdw blurRad="38100" dist="38100" dir="2700000" algn="tl">
                    <a:srgbClr val="000000"/>
                  </a:outerShdw>
                </a:effectLst>
                <a:cs typeface="Times New Roman" pitchFamily="18" charset="0"/>
              </a:rPr>
              <a:t>A firm conducts </a:t>
            </a:r>
            <a:r>
              <a:rPr lang="en-US" sz="2400" u="sng" dirty="0">
                <a:effectLst>
                  <a:outerShdw blurRad="38100" dist="38100" dir="2700000" algn="tl">
                    <a:srgbClr val="000000"/>
                  </a:outerShdw>
                </a:effectLst>
                <a:cs typeface="Times New Roman" pitchFamily="18" charset="0"/>
              </a:rPr>
              <a:t>marketing research</a:t>
            </a:r>
            <a:r>
              <a:rPr lang="en-US" sz="2400" dirty="0">
                <a:effectLst>
                  <a:outerShdw blurRad="38100" dist="38100" dir="2700000" algn="tl">
                    <a:srgbClr val="000000"/>
                  </a:outerShdw>
                </a:effectLst>
                <a:cs typeface="Times New Roman" pitchFamily="18" charset="0"/>
              </a:rPr>
              <a:t> to learn about consumer characteristics, attitudes, and preferences.</a:t>
            </a:r>
            <a:endParaRPr lang="en-US" sz="2400" dirty="0">
              <a:effectLst>
                <a:outerShdw blurRad="38100" dist="38100" dir="2700000" algn="tl">
                  <a:srgbClr val="000000"/>
                </a:outerShdw>
              </a:effectLst>
            </a:endParaRPr>
          </a:p>
          <a:p>
            <a:pPr marL="742950" lvl="1" indent="-285750" algn="l">
              <a:spcBef>
                <a:spcPct val="20000"/>
              </a:spcBef>
              <a:buClr>
                <a:srgbClr val="66FFFF"/>
              </a:buClr>
              <a:buSzPct val="125000"/>
              <a:buFontTx/>
              <a:buChar char="•"/>
            </a:pPr>
            <a:r>
              <a:rPr lang="en-US" sz="2400" dirty="0" smtClean="0">
                <a:effectLst>
                  <a:outerShdw blurRad="38100" dist="38100" dir="2700000" algn="tl">
                    <a:srgbClr val="000000"/>
                  </a:outerShdw>
                </a:effectLst>
                <a:cs typeface="Times New Roman" pitchFamily="18" charset="0"/>
              </a:rPr>
              <a:t>Marketing research services include </a:t>
            </a:r>
            <a:r>
              <a:rPr lang="en-US" sz="2400" dirty="0">
                <a:effectLst>
                  <a:outerShdw blurRad="38100" dist="38100" dir="2700000" algn="tl">
                    <a:srgbClr val="000000"/>
                  </a:outerShdw>
                </a:effectLst>
                <a:cs typeface="Times New Roman" pitchFamily="18" charset="0"/>
              </a:rPr>
              <a:t>designing the study, conducting surveys, analyzing </a:t>
            </a:r>
            <a:r>
              <a:rPr lang="en-US" sz="2400" dirty="0" smtClean="0">
                <a:effectLst>
                  <a:outerShdw blurRad="38100" dist="38100" dir="2700000" algn="tl">
                    <a:srgbClr val="000000"/>
                  </a:outerShdw>
                </a:effectLst>
                <a:cs typeface="Times New Roman" pitchFamily="18" charset="0"/>
              </a:rPr>
              <a:t>data </a:t>
            </a:r>
            <a:r>
              <a:rPr lang="en-US" sz="2400" dirty="0">
                <a:effectLst>
                  <a:outerShdw blurRad="38100" dist="38100" dir="2700000" algn="tl">
                    <a:srgbClr val="000000"/>
                  </a:outerShdw>
                </a:effectLst>
                <a:cs typeface="Times New Roman" pitchFamily="18" charset="0"/>
              </a:rPr>
              <a:t>collected, and providing </a:t>
            </a:r>
            <a:r>
              <a:rPr lang="en-US" sz="2400" dirty="0" smtClean="0">
                <a:effectLst>
                  <a:outerShdw blurRad="38100" dist="38100" dir="2700000" algn="tl">
                    <a:srgbClr val="000000"/>
                  </a:outerShdw>
                </a:effectLst>
                <a:cs typeface="Times New Roman" pitchFamily="18" charset="0"/>
              </a:rPr>
              <a:t>recommendations </a:t>
            </a:r>
            <a:r>
              <a:rPr lang="en-US" sz="2400" dirty="0">
                <a:effectLst>
                  <a:outerShdw blurRad="38100" dist="38100" dir="2700000" algn="tl">
                    <a:srgbClr val="000000"/>
                  </a:outerShdw>
                </a:effectLst>
                <a:cs typeface="Times New Roman" pitchFamily="18" charset="0"/>
              </a:rPr>
              <a:t>for the client.</a:t>
            </a:r>
            <a:r>
              <a:rPr lang="en-US" sz="2400" dirty="0">
                <a:effectLst>
                  <a:outerShdw blurRad="38100" dist="38100" dir="2700000" algn="tl">
                    <a:srgbClr val="000000"/>
                  </a:outerShdw>
                </a:effectLst>
              </a:rPr>
              <a:t> </a:t>
            </a:r>
          </a:p>
          <a:p>
            <a:pPr marL="742950" lvl="1" indent="-285750" algn="l">
              <a:spcBef>
                <a:spcPct val="20000"/>
              </a:spcBef>
              <a:buClr>
                <a:srgbClr val="66FFFF"/>
              </a:buClr>
              <a:buSzPct val="125000"/>
              <a:buFontTx/>
              <a:buChar char="•"/>
            </a:pPr>
            <a:r>
              <a:rPr lang="en-US" sz="2400" dirty="0">
                <a:effectLst>
                  <a:outerShdw blurRad="38100" dist="38100" dir="2700000" algn="tl">
                    <a:srgbClr val="000000"/>
                  </a:outerShdw>
                </a:effectLst>
                <a:cs typeface="Times New Roman" pitchFamily="18" charset="0"/>
              </a:rPr>
              <a:t>In the research design phase, targets or quotas may be established for the number and types of respondents to be surveyed.</a:t>
            </a:r>
          </a:p>
          <a:p>
            <a:pPr marL="742950" lvl="1" indent="-285750" algn="l">
              <a:spcBef>
                <a:spcPct val="20000"/>
              </a:spcBef>
              <a:buClr>
                <a:srgbClr val="66FFFF"/>
              </a:buClr>
              <a:buSzPct val="125000"/>
              <a:buFontTx/>
              <a:buChar char="•"/>
            </a:pPr>
            <a:r>
              <a:rPr lang="en-US" sz="2400" dirty="0">
                <a:effectLst>
                  <a:outerShdw blurRad="38100" dist="38100" dir="2700000" algn="tl">
                    <a:srgbClr val="000000"/>
                  </a:outerShdw>
                </a:effectLst>
                <a:cs typeface="Times New Roman" pitchFamily="18" charset="0"/>
              </a:rPr>
              <a:t>The marketing research firm’s objective is to conduct the survey so as to meet the client’s needs at a minimum cost.</a:t>
            </a:r>
            <a:r>
              <a:rPr lang="en-US" sz="2400" dirty="0">
                <a:effectLst>
                  <a:outerShdw blurRad="38100" dist="38100" dir="2700000" algn="tl">
                    <a:srgbClr val="000000"/>
                  </a:outerShdw>
                </a:effectLst>
              </a:rPr>
              <a:t> </a:t>
            </a:r>
          </a:p>
        </p:txBody>
      </p:sp>
      <p:sp>
        <p:nvSpPr>
          <p:cNvPr id="207875" name="Rectangle 3"/>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Marketing Applications</a:t>
            </a:r>
          </a:p>
        </p:txBody>
      </p:sp>
    </p:spTree>
  </p:cSld>
  <p:clrMapOvr>
    <a:masterClrMapping/>
  </p:clrMapOvr>
  <p:transition>
    <p:zo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Marketing Research</a:t>
            </a:r>
          </a:p>
        </p:txBody>
      </p:sp>
      <p:sp>
        <p:nvSpPr>
          <p:cNvPr id="208899" name="Text Box 3"/>
          <p:cNvSpPr txBox="1">
            <a:spLocks noChangeArrowheads="1"/>
          </p:cNvSpPr>
          <p:nvPr/>
        </p:nvSpPr>
        <p:spPr bwMode="auto">
          <a:xfrm>
            <a:off x="739775" y="1028700"/>
            <a:ext cx="7858125" cy="3743325"/>
          </a:xfrm>
          <a:prstGeom prst="rect">
            <a:avLst/>
          </a:prstGeom>
          <a:noFill/>
          <a:ln w="12700">
            <a:noFill/>
            <a:miter lim="800000"/>
            <a:headEnd type="none" w="sm" len="sm"/>
            <a:tailEnd type="none" w="sm" len="sm"/>
          </a:ln>
          <a:effectLst/>
        </p:spPr>
        <p:txBody>
          <a:bodyPr>
            <a:spAutoFit/>
          </a:bodyPr>
          <a:lstStyle/>
          <a:p>
            <a:pPr algn="l"/>
            <a:r>
              <a:rPr lang="en-US" sz="2400">
                <a:effectLst>
                  <a:outerShdw blurRad="38100" dist="38100" dir="2700000" algn="tl">
                    <a:srgbClr val="000000"/>
                  </a:outerShdw>
                </a:effectLst>
                <a:cs typeface="Arial" pitchFamily="34" charset="0"/>
              </a:rPr>
              <a:t>     	</a:t>
            </a:r>
            <a:r>
              <a:rPr lang="en-US" sz="2400">
                <a:effectLst>
                  <a:outerShdw blurRad="38100" dist="38100" dir="2700000" algn="tl">
                    <a:srgbClr val="000000"/>
                  </a:outerShdw>
                </a:effectLst>
                <a:cs typeface="Times New Roman" pitchFamily="18" charset="0"/>
              </a:rPr>
              <a:t>Market Survey, Inc. (MSI) specializes in evaluating consumer reaction to new products, services, and advertising campaigns. A client firm requested MSI’s assistance in ascertaining consumer reaction to a recently marketed household product. </a:t>
            </a:r>
          </a:p>
          <a:p>
            <a:pPr algn="l"/>
            <a:r>
              <a:rPr lang="en-US" sz="2400">
                <a:effectLst>
                  <a:outerShdw blurRad="38100" dist="38100" dir="2700000" algn="tl">
                    <a:srgbClr val="000000"/>
                  </a:outerShdw>
                </a:effectLst>
                <a:cs typeface="Times New Roman" pitchFamily="18" charset="0"/>
              </a:rPr>
              <a:t>	During meetings with the client, MSI agreed to conduct door-to-door personal interviews to obtain responses from households with children and households without children. In addition, MSI agreed to conduct both day and evening interviews.</a:t>
            </a:r>
            <a:r>
              <a:rPr lang="en-US" sz="2400">
                <a:effectLst>
                  <a:outerShdw blurRad="38100" dist="38100" dir="2700000" algn="tl">
                    <a:srgbClr val="000000"/>
                  </a:outerShdw>
                </a:effectLst>
                <a:latin typeface="Times New Roman" pitchFamily="18" charset="0"/>
                <a:cs typeface="Times New Roman" pitchFamily="18" charset="0"/>
              </a:rPr>
              <a:t> </a:t>
            </a:r>
          </a:p>
        </p:txBody>
      </p:sp>
    </p:spTree>
  </p:cSld>
  <p:clrMapOvr>
    <a:masterClrMapping/>
  </p:clrMapOvr>
  <p:transition>
    <p:zo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Marketing Research</a:t>
            </a:r>
          </a:p>
        </p:txBody>
      </p:sp>
      <p:sp>
        <p:nvSpPr>
          <p:cNvPr id="209923" name="Text Box 3"/>
          <p:cNvSpPr txBox="1">
            <a:spLocks noChangeArrowheads="1"/>
          </p:cNvSpPr>
          <p:nvPr/>
        </p:nvSpPr>
        <p:spPr bwMode="auto">
          <a:xfrm>
            <a:off x="739775" y="1028700"/>
            <a:ext cx="7718425" cy="4985980"/>
          </a:xfrm>
          <a:prstGeom prst="rect">
            <a:avLst/>
          </a:prstGeom>
          <a:noFill/>
          <a:ln w="12700">
            <a:noFill/>
            <a:miter lim="800000"/>
            <a:headEnd type="none" w="sm" len="sm"/>
            <a:tailEnd type="none" w="sm" len="sm"/>
          </a:ln>
          <a:effectLst/>
        </p:spPr>
        <p:txBody>
          <a:bodyPr wrap="square">
            <a:spAutoFit/>
          </a:bodyPr>
          <a:lstStyle/>
          <a:p>
            <a:pPr algn="l"/>
            <a:r>
              <a:rPr lang="en-US" sz="2400" dirty="0">
                <a:effectLst>
                  <a:outerShdw blurRad="38100" dist="38100" dir="2700000" algn="tl">
                    <a:srgbClr val="000000"/>
                  </a:outerShdw>
                </a:effectLst>
                <a:cs typeface="Arial" pitchFamily="34" charset="0"/>
              </a:rPr>
              <a:t>     	T</a:t>
            </a:r>
            <a:r>
              <a:rPr lang="en-US" sz="2400" dirty="0">
                <a:effectLst>
                  <a:outerShdw blurRad="38100" dist="38100" dir="2700000" algn="tl">
                    <a:srgbClr val="000000"/>
                  </a:outerShdw>
                </a:effectLst>
                <a:cs typeface="Times New Roman" pitchFamily="18" charset="0"/>
              </a:rPr>
              <a:t>he client’s contract called for MSI to </a:t>
            </a:r>
            <a:r>
              <a:rPr lang="en-US" sz="2400" dirty="0" smtClean="0">
                <a:effectLst>
                  <a:outerShdw blurRad="38100" dist="38100" dir="2700000" algn="tl">
                    <a:srgbClr val="000000"/>
                  </a:outerShdw>
                </a:effectLst>
                <a:cs typeface="Times New Roman" pitchFamily="18" charset="0"/>
              </a:rPr>
              <a:t>conduct</a:t>
            </a:r>
          </a:p>
          <a:p>
            <a:pPr algn="l"/>
            <a:r>
              <a:rPr lang="en-US" sz="2400" dirty="0" smtClean="0">
                <a:effectLst>
                  <a:outerShdw blurRad="38100" dist="38100" dir="2700000" algn="tl">
                    <a:srgbClr val="000000"/>
                  </a:outerShdw>
                </a:effectLst>
                <a:cs typeface="Times New Roman" pitchFamily="18" charset="0"/>
              </a:rPr>
              <a:t>1000 interviews </a:t>
            </a:r>
            <a:r>
              <a:rPr lang="en-US" sz="2400" dirty="0">
                <a:effectLst>
                  <a:outerShdw blurRad="38100" dist="38100" dir="2700000" algn="tl">
                    <a:srgbClr val="000000"/>
                  </a:outerShdw>
                </a:effectLst>
                <a:cs typeface="Times New Roman" pitchFamily="18" charset="0"/>
              </a:rPr>
              <a:t>under the following quota guidelines:</a:t>
            </a:r>
          </a:p>
          <a:p>
            <a:pPr algn="l"/>
            <a:endParaRPr lang="en-US" sz="600" dirty="0">
              <a:effectLst>
                <a:outerShdw blurRad="38100" dist="38100" dir="2700000" algn="tl">
                  <a:srgbClr val="000000"/>
                </a:outerShdw>
              </a:effectLst>
              <a:cs typeface="Times New Roman" pitchFamily="18" charset="0"/>
            </a:endParaRPr>
          </a:p>
          <a:p>
            <a:pPr algn="l">
              <a:buFontTx/>
              <a:buAutoNum type="arabicPeriod"/>
            </a:pPr>
            <a:r>
              <a:rPr lang="en-US" sz="2400" dirty="0" smtClean="0">
                <a:effectLst>
                  <a:outerShdw blurRad="38100" dist="38100" dir="2700000" algn="tl">
                    <a:srgbClr val="000000"/>
                  </a:outerShdw>
                </a:effectLst>
                <a:cs typeface="Times New Roman" pitchFamily="18" charset="0"/>
              </a:rPr>
              <a:t> Interview </a:t>
            </a:r>
            <a:r>
              <a:rPr lang="en-US" sz="2400" dirty="0">
                <a:effectLst>
                  <a:outerShdw blurRad="38100" dist="38100" dir="2700000" algn="tl">
                    <a:srgbClr val="000000"/>
                  </a:outerShdw>
                </a:effectLst>
                <a:cs typeface="Times New Roman" pitchFamily="18" charset="0"/>
              </a:rPr>
              <a:t>at least 400 households with children.</a:t>
            </a:r>
          </a:p>
          <a:p>
            <a:pPr algn="l"/>
            <a:endParaRPr lang="en-US" sz="6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Times New Roman" pitchFamily="18" charset="0"/>
              </a:rPr>
              <a:t>2. Interview at least 400 households without children.</a:t>
            </a:r>
          </a:p>
          <a:p>
            <a:pPr algn="l"/>
            <a:endParaRPr lang="en-US" sz="6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Times New Roman" pitchFamily="18" charset="0"/>
              </a:rPr>
              <a:t>3. The total number of households interviewed </a:t>
            </a:r>
            <a:r>
              <a:rPr lang="en-US" sz="2400" dirty="0" smtClean="0">
                <a:effectLst>
                  <a:outerShdw blurRad="38100" dist="38100" dir="2700000" algn="tl">
                    <a:srgbClr val="000000"/>
                  </a:outerShdw>
                </a:effectLst>
                <a:cs typeface="Times New Roman" pitchFamily="18" charset="0"/>
              </a:rPr>
              <a:t>during</a:t>
            </a:r>
          </a:p>
          <a:p>
            <a:pPr algn="l"/>
            <a:r>
              <a:rPr lang="en-US" sz="2400" dirty="0">
                <a:effectLst>
                  <a:outerShdw blurRad="38100" dist="38100" dir="2700000" algn="tl">
                    <a:srgbClr val="000000"/>
                  </a:outerShdw>
                </a:effectLst>
                <a:cs typeface="Times New Roman" pitchFamily="18" charset="0"/>
              </a:rPr>
              <a:t> </a:t>
            </a:r>
            <a:r>
              <a:rPr lang="en-US" sz="2400" dirty="0" smtClean="0">
                <a:effectLst>
                  <a:outerShdw blurRad="38100" dist="38100" dir="2700000" algn="tl">
                    <a:srgbClr val="000000"/>
                  </a:outerShdw>
                </a:effectLst>
                <a:cs typeface="Times New Roman" pitchFamily="18" charset="0"/>
              </a:rPr>
              <a:t>   the evening </a:t>
            </a:r>
            <a:r>
              <a:rPr lang="en-US" sz="2400" dirty="0">
                <a:effectLst>
                  <a:outerShdw blurRad="38100" dist="38100" dir="2700000" algn="tl">
                    <a:srgbClr val="000000"/>
                  </a:outerShdw>
                </a:effectLst>
                <a:cs typeface="Times New Roman" pitchFamily="18" charset="0"/>
              </a:rPr>
              <a:t>must be at least as great as the </a:t>
            </a:r>
            <a:r>
              <a:rPr lang="en-US" sz="2400" dirty="0" smtClean="0">
                <a:effectLst>
                  <a:outerShdw blurRad="38100" dist="38100" dir="2700000" algn="tl">
                    <a:srgbClr val="000000"/>
                  </a:outerShdw>
                </a:effectLst>
                <a:cs typeface="Times New Roman" pitchFamily="18" charset="0"/>
              </a:rPr>
              <a:t>number</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Times New Roman" pitchFamily="18" charset="0"/>
              </a:rPr>
              <a:t>    </a:t>
            </a:r>
            <a:r>
              <a:rPr lang="en-US" sz="2400" dirty="0" smtClean="0">
                <a:effectLst>
                  <a:outerShdw blurRad="38100" dist="38100" dir="2700000" algn="tl">
                    <a:srgbClr val="000000"/>
                  </a:outerShdw>
                </a:effectLst>
                <a:cs typeface="Times New Roman" pitchFamily="18" charset="0"/>
              </a:rPr>
              <a:t>of households </a:t>
            </a:r>
            <a:r>
              <a:rPr lang="en-US" sz="2400" dirty="0">
                <a:effectLst>
                  <a:outerShdw blurRad="38100" dist="38100" dir="2700000" algn="tl">
                    <a:srgbClr val="000000"/>
                  </a:outerShdw>
                </a:effectLst>
                <a:cs typeface="Times New Roman" pitchFamily="18" charset="0"/>
              </a:rPr>
              <a:t>interviewed during the day.</a:t>
            </a:r>
          </a:p>
          <a:p>
            <a:pPr algn="l"/>
            <a:endParaRPr lang="en-US" sz="6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Times New Roman" pitchFamily="18" charset="0"/>
              </a:rPr>
              <a:t>4. At least 40% of the interviews for households with</a:t>
            </a:r>
          </a:p>
          <a:p>
            <a:pPr algn="l"/>
            <a:r>
              <a:rPr lang="en-US" sz="2400" dirty="0">
                <a:effectLst>
                  <a:outerShdw blurRad="38100" dist="38100" dir="2700000" algn="tl">
                    <a:srgbClr val="000000"/>
                  </a:outerShdw>
                </a:effectLst>
                <a:cs typeface="Times New Roman" pitchFamily="18" charset="0"/>
              </a:rPr>
              <a:t>    children must be conducted during the evening.</a:t>
            </a:r>
          </a:p>
          <a:p>
            <a:pPr algn="l"/>
            <a:endParaRPr lang="en-US" sz="6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Times New Roman" pitchFamily="18" charset="0"/>
              </a:rPr>
              <a:t>5. At least 60% of the interviews for </a:t>
            </a:r>
            <a:r>
              <a:rPr lang="en-US" sz="2400" dirty="0" smtClean="0">
                <a:effectLst>
                  <a:outerShdw blurRad="38100" dist="38100" dir="2700000" algn="tl">
                    <a:srgbClr val="000000"/>
                  </a:outerShdw>
                </a:effectLst>
                <a:cs typeface="Times New Roman" pitchFamily="18" charset="0"/>
              </a:rPr>
              <a:t>households</a:t>
            </a:r>
          </a:p>
          <a:p>
            <a:pPr algn="l"/>
            <a:r>
              <a:rPr lang="en-US" sz="2400" dirty="0">
                <a:effectLst>
                  <a:outerShdw blurRad="38100" dist="38100" dir="2700000" algn="tl">
                    <a:srgbClr val="000000"/>
                  </a:outerShdw>
                </a:effectLst>
                <a:cs typeface="Times New Roman" pitchFamily="18" charset="0"/>
              </a:rPr>
              <a:t> </a:t>
            </a:r>
            <a:r>
              <a:rPr lang="en-US" sz="2400" dirty="0" smtClean="0">
                <a:effectLst>
                  <a:outerShdw blurRad="38100" dist="38100" dir="2700000" algn="tl">
                    <a:srgbClr val="000000"/>
                  </a:outerShdw>
                </a:effectLst>
                <a:cs typeface="Times New Roman" pitchFamily="18" charset="0"/>
              </a:rPr>
              <a:t>   without children </a:t>
            </a:r>
            <a:r>
              <a:rPr lang="en-US" sz="2400" dirty="0">
                <a:effectLst>
                  <a:outerShdw blurRad="38100" dist="38100" dir="2700000" algn="tl">
                    <a:srgbClr val="000000"/>
                  </a:outerShdw>
                </a:effectLst>
                <a:cs typeface="Times New Roman" pitchFamily="18" charset="0"/>
              </a:rPr>
              <a:t>must be conducted during the </a:t>
            </a:r>
            <a:endParaRPr lang="en-US" sz="2400" dirty="0" smtClean="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Times New Roman" pitchFamily="18" charset="0"/>
              </a:rPr>
              <a:t> </a:t>
            </a:r>
            <a:r>
              <a:rPr lang="en-US" sz="2400" dirty="0" smtClean="0">
                <a:effectLst>
                  <a:outerShdw blurRad="38100" dist="38100" dir="2700000" algn="tl">
                    <a:srgbClr val="000000"/>
                  </a:outerShdw>
                </a:effectLst>
                <a:cs typeface="Times New Roman" pitchFamily="18" charset="0"/>
              </a:rPr>
              <a:t>   evening</a:t>
            </a:r>
            <a:r>
              <a:rPr lang="en-US" sz="2400" dirty="0">
                <a:effectLst>
                  <a:outerShdw blurRad="38100" dist="38100" dir="2700000" algn="tl">
                    <a:srgbClr val="000000"/>
                  </a:outerShdw>
                </a:effectLst>
                <a:cs typeface="Times New Roman" pitchFamily="18" charset="0"/>
              </a:rPr>
              <a:t>.</a:t>
            </a:r>
          </a:p>
        </p:txBody>
      </p:sp>
    </p:spTree>
  </p:cSld>
  <p:clrMapOvr>
    <a:masterClrMapping/>
  </p:clrMapOvr>
  <p:transition>
    <p:zo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2451100" y="3454400"/>
            <a:ext cx="4241800" cy="1698506"/>
          </a:xfrm>
          <a:prstGeom prst="rect">
            <a:avLst/>
          </a:prstGeom>
          <a:gradFill flip="none" rotWithShape="1">
            <a:gsLst>
              <a:gs pos="0">
                <a:srgbClr val="00547E">
                  <a:shade val="30000"/>
                  <a:satMod val="115000"/>
                </a:srgbClr>
              </a:gs>
              <a:gs pos="50000">
                <a:srgbClr val="00547E">
                  <a:shade val="67500"/>
                  <a:satMod val="115000"/>
                </a:srgbClr>
              </a:gs>
              <a:gs pos="100000">
                <a:srgbClr val="00547E">
                  <a:shade val="100000"/>
                  <a:satMod val="115000"/>
                </a:srgbClr>
              </a:gs>
            </a:gsLst>
            <a:lin ang="16200000" scaled="1"/>
            <a:tileRect/>
          </a:gradFill>
          <a:ln w="12700"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210946"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Marketing Research</a:t>
            </a:r>
          </a:p>
        </p:txBody>
      </p:sp>
      <p:sp>
        <p:nvSpPr>
          <p:cNvPr id="210947" name="Text Box 3"/>
          <p:cNvSpPr txBox="1">
            <a:spLocks noChangeArrowheads="1"/>
          </p:cNvSpPr>
          <p:nvPr/>
        </p:nvSpPr>
        <p:spPr bwMode="auto">
          <a:xfrm>
            <a:off x="739775" y="1028700"/>
            <a:ext cx="8035925" cy="4124206"/>
          </a:xfrm>
          <a:prstGeom prst="rect">
            <a:avLst/>
          </a:prstGeom>
          <a:noFill/>
          <a:ln w="12700">
            <a:noFill/>
            <a:miter lim="800000"/>
            <a:headEnd type="none" w="sm" len="sm"/>
            <a:tailEnd type="none" w="sm" len="sm"/>
          </a:ln>
          <a:effectLst/>
        </p:spPr>
        <p:txBody>
          <a:bodyPr>
            <a:spAutoFit/>
          </a:bodyPr>
          <a:lstStyle/>
          <a:p>
            <a:pPr algn="l"/>
            <a:r>
              <a:rPr lang="en-US" sz="2400" dirty="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Times New Roman" pitchFamily="18" charset="0"/>
              </a:rPr>
              <a:t>Because the interviews for households with children take additional interviewer time and because evening interviewers are paid more than daytime interviewers, the cost varies with the type of interview. Based on previous research studies, estimates of the interview costs are as follows: </a:t>
            </a:r>
          </a:p>
          <a:p>
            <a:pPr algn="l"/>
            <a:endParaRPr lang="en-US" sz="600" dirty="0">
              <a:effectLst>
                <a:outerShdw blurRad="38100" dist="38100" dir="2700000" algn="tl">
                  <a:srgbClr val="000000"/>
                </a:outerShdw>
              </a:effectLst>
              <a:cs typeface="Times New Roman" pitchFamily="18" charset="0"/>
            </a:endParaRPr>
          </a:p>
          <a:p>
            <a:pPr algn="l"/>
            <a:endParaRPr lang="en-US" sz="1000" dirty="0">
              <a:effectLst>
                <a:outerShdw blurRad="38100" dist="38100" dir="2700000" algn="tl">
                  <a:srgbClr val="000000"/>
                </a:outerShdw>
              </a:effectLst>
              <a:cs typeface="Times New Roman" pitchFamily="18" charset="0"/>
            </a:endParaRPr>
          </a:p>
          <a:p>
            <a:pPr algn="l"/>
            <a:r>
              <a:rPr lang="en-US" sz="2400" b="1" dirty="0">
                <a:effectLst>
                  <a:outerShdw blurRad="38100" dist="38100" dir="2700000" algn="tl">
                    <a:srgbClr val="000000"/>
                  </a:outerShdw>
                </a:effectLst>
                <a:latin typeface="Times New Roman" pitchFamily="18" charset="0"/>
                <a:cs typeface="Times New Roman" pitchFamily="18" charset="0"/>
              </a:rPr>
              <a:t>				Interview Cost</a:t>
            </a:r>
            <a:endParaRPr lang="en-US" sz="2400" dirty="0">
              <a:effectLst>
                <a:outerShdw blurRad="38100" dist="38100" dir="2700000" algn="tl">
                  <a:srgbClr val="000000"/>
                </a:outerShdw>
              </a:effectLst>
              <a:latin typeface="Universal-Newswith Comm Pi" charset="0"/>
              <a:cs typeface="Times New Roman" pitchFamily="18" charset="0"/>
            </a:endParaRPr>
          </a:p>
          <a:p>
            <a:pPr algn="l"/>
            <a:r>
              <a:rPr lang="en-US" sz="2400" b="1" dirty="0">
                <a:effectLst>
                  <a:outerShdw blurRad="38100" dist="38100" dir="2700000" algn="tl">
                    <a:srgbClr val="000000"/>
                  </a:outerShdw>
                </a:effectLst>
                <a:latin typeface="Times New Roman" pitchFamily="18" charset="0"/>
                <a:cs typeface="Times New Roman" pitchFamily="18" charset="0"/>
              </a:rPr>
              <a:t>		</a:t>
            </a:r>
            <a:r>
              <a:rPr lang="en-US" sz="2400" b="1" u="sng" dirty="0">
                <a:effectLst>
                  <a:outerShdw blurRad="38100" dist="38100" dir="2700000" algn="tl">
                    <a:srgbClr val="000000"/>
                  </a:outerShdw>
                </a:effectLst>
                <a:latin typeface="Times New Roman" pitchFamily="18" charset="0"/>
                <a:cs typeface="Times New Roman" pitchFamily="18" charset="0"/>
              </a:rPr>
              <a:t>Household</a:t>
            </a:r>
            <a:r>
              <a:rPr lang="en-US" sz="2400" dirty="0">
                <a:effectLst>
                  <a:outerShdw blurRad="38100" dist="38100" dir="2700000" algn="tl">
                    <a:srgbClr val="000000"/>
                  </a:outerShdw>
                </a:effectLst>
                <a:latin typeface="Times New Roman" pitchFamily="18" charset="0"/>
                <a:cs typeface="Times New Roman" pitchFamily="18" charset="0"/>
              </a:rPr>
              <a:t>	</a:t>
            </a:r>
            <a:r>
              <a:rPr lang="en-US" sz="2400" b="1" u="sng" dirty="0">
                <a:effectLst>
                  <a:outerShdw blurRad="38100" dist="38100" dir="2700000" algn="tl">
                    <a:srgbClr val="000000"/>
                  </a:outerShdw>
                </a:effectLst>
                <a:latin typeface="Times New Roman" pitchFamily="18" charset="0"/>
                <a:cs typeface="Times New Roman" pitchFamily="18" charset="0"/>
              </a:rPr>
              <a:t>Day</a:t>
            </a:r>
            <a:r>
              <a:rPr lang="en-US" sz="2400" dirty="0">
                <a:effectLst>
                  <a:outerShdw blurRad="38100" dist="38100" dir="2700000" algn="tl">
                    <a:srgbClr val="000000"/>
                  </a:outerShdw>
                </a:effectLst>
                <a:latin typeface="Times New Roman" pitchFamily="18" charset="0"/>
                <a:cs typeface="Times New Roman" pitchFamily="18" charset="0"/>
              </a:rPr>
              <a:t>	</a:t>
            </a:r>
            <a:r>
              <a:rPr lang="en-US" sz="2400" b="1" u="sng" dirty="0">
                <a:effectLst>
                  <a:outerShdw blurRad="38100" dist="38100" dir="2700000" algn="tl">
                    <a:srgbClr val="000000"/>
                  </a:outerShdw>
                </a:effectLst>
                <a:latin typeface="Times New Roman" pitchFamily="18" charset="0"/>
                <a:cs typeface="Times New Roman" pitchFamily="18" charset="0"/>
              </a:rPr>
              <a:t>Evening</a:t>
            </a:r>
            <a:endParaRPr lang="en-US" sz="2400" u="sng" dirty="0">
              <a:effectLst>
                <a:outerShdw blurRad="38100" dist="38100" dir="2700000" algn="tl">
                  <a:srgbClr val="000000"/>
                </a:outerShdw>
              </a:effectLst>
              <a:latin typeface="Mathematical Pi-One" charset="0"/>
              <a:cs typeface="Times New Roman" pitchFamily="18" charset="0"/>
            </a:endParaRPr>
          </a:p>
          <a:p>
            <a:pPr algn="l"/>
            <a:r>
              <a:rPr lang="en-US" sz="2400" dirty="0">
                <a:effectLst>
                  <a:outerShdw blurRad="38100" dist="38100" dir="2700000" algn="tl">
                    <a:srgbClr val="000000"/>
                  </a:outerShdw>
                </a:effectLst>
                <a:latin typeface="Times New Roman" pitchFamily="18" charset="0"/>
                <a:cs typeface="Times New Roman" pitchFamily="18" charset="0"/>
              </a:rPr>
              <a:t>		Children	$20	   </a:t>
            </a:r>
            <a:r>
              <a:rPr lang="en-US" sz="2400" dirty="0" smtClean="0">
                <a:effectLst>
                  <a:outerShdw blurRad="38100" dist="38100" dir="2700000" algn="tl">
                    <a:srgbClr val="000000"/>
                  </a:outerShdw>
                </a:effectLst>
                <a:latin typeface="Times New Roman" pitchFamily="18" charset="0"/>
                <a:cs typeface="Times New Roman" pitchFamily="18" charset="0"/>
              </a:rPr>
              <a:t> $</a:t>
            </a:r>
            <a:r>
              <a:rPr lang="en-US" sz="2400" dirty="0">
                <a:effectLst>
                  <a:outerShdw blurRad="38100" dist="38100" dir="2700000" algn="tl">
                    <a:srgbClr val="000000"/>
                  </a:outerShdw>
                </a:effectLst>
                <a:latin typeface="Times New Roman" pitchFamily="18" charset="0"/>
                <a:cs typeface="Times New Roman" pitchFamily="18" charset="0"/>
              </a:rPr>
              <a:t>25</a:t>
            </a:r>
            <a:endParaRPr lang="en-US" sz="2400" dirty="0">
              <a:effectLst>
                <a:outerShdw blurRad="38100" dist="38100" dir="2700000" algn="tl">
                  <a:srgbClr val="000000"/>
                </a:outerShdw>
              </a:effectLst>
              <a:latin typeface="Mathematical Pi-One" charset="0"/>
              <a:cs typeface="Times New Roman" pitchFamily="18" charset="0"/>
            </a:endParaRPr>
          </a:p>
          <a:p>
            <a:pPr algn="l"/>
            <a:r>
              <a:rPr lang="en-US" sz="2400" dirty="0">
                <a:effectLst>
                  <a:outerShdw blurRad="38100" dist="38100" dir="2700000" algn="tl">
                    <a:srgbClr val="000000"/>
                  </a:outerShdw>
                </a:effectLst>
                <a:latin typeface="Times New Roman" pitchFamily="18" charset="0"/>
                <a:cs typeface="Times New Roman" pitchFamily="18" charset="0"/>
              </a:rPr>
              <a:t>		No children	$18	   </a:t>
            </a:r>
            <a:r>
              <a:rPr lang="en-US" sz="2400" dirty="0" smtClean="0">
                <a:effectLst>
                  <a:outerShdw blurRad="38100" dist="38100" dir="2700000" algn="tl">
                    <a:srgbClr val="000000"/>
                  </a:outerShdw>
                </a:effectLst>
                <a:latin typeface="Times New Roman" pitchFamily="18" charset="0"/>
                <a:cs typeface="Times New Roman" pitchFamily="18" charset="0"/>
              </a:rPr>
              <a:t> $</a:t>
            </a:r>
            <a:r>
              <a:rPr lang="en-US" sz="2400" dirty="0">
                <a:effectLst>
                  <a:outerShdw blurRad="38100" dist="38100" dir="2700000" algn="tl">
                    <a:srgbClr val="000000"/>
                  </a:outerShdw>
                </a:effectLst>
                <a:latin typeface="Times New Roman" pitchFamily="18" charset="0"/>
                <a:cs typeface="Times New Roman" pitchFamily="18" charset="0"/>
              </a:rPr>
              <a:t>20</a:t>
            </a:r>
            <a:endParaRPr lang="en-US" sz="2400" dirty="0">
              <a:effectLst>
                <a:outerShdw blurRad="38100" dist="38100" dir="2700000" algn="tl">
                  <a:srgbClr val="000000"/>
                </a:outerShdw>
              </a:effectLst>
              <a:cs typeface="Times New Roman" pitchFamily="18" charset="0"/>
            </a:endParaRPr>
          </a:p>
          <a:p>
            <a:pPr algn="l"/>
            <a:endParaRPr lang="en-US" sz="600" dirty="0">
              <a:effectLst>
                <a:outerShdw blurRad="38100" dist="38100" dir="2700000" algn="tl">
                  <a:srgbClr val="000000"/>
                </a:outerShdw>
              </a:effectLst>
              <a:cs typeface="Times New Roman" pitchFamily="18" charset="0"/>
            </a:endParaRPr>
          </a:p>
        </p:txBody>
      </p:sp>
    </p:spTree>
  </p:cSld>
  <p:clrMapOvr>
    <a:masterClrMapping/>
  </p:clrMapOvr>
  <p:transition>
    <p:zo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Marketing Research</a:t>
            </a:r>
          </a:p>
        </p:txBody>
      </p:sp>
      <p:sp>
        <p:nvSpPr>
          <p:cNvPr id="211971" name="Text Box 3"/>
          <p:cNvSpPr txBox="1">
            <a:spLocks noChangeArrowheads="1"/>
          </p:cNvSpPr>
          <p:nvPr/>
        </p:nvSpPr>
        <p:spPr bwMode="auto">
          <a:xfrm>
            <a:off x="739775" y="1028700"/>
            <a:ext cx="8035925" cy="4595813"/>
          </a:xfrm>
          <a:prstGeom prst="rect">
            <a:avLst/>
          </a:prstGeom>
          <a:noFill/>
          <a:ln w="12700">
            <a:noFill/>
            <a:miter lim="800000"/>
            <a:headEnd type="none" w="sm" len="sm"/>
            <a:tailEnd type="none" w="sm" len="sm"/>
          </a:ln>
          <a:effectLst/>
        </p:spPr>
        <p:txBody>
          <a:bodyPr>
            <a:spAutoFit/>
          </a:bodyPr>
          <a:lstStyle/>
          <a:p>
            <a:pPr algn="l"/>
            <a:r>
              <a:rPr lang="en-US" sz="2400">
                <a:effectLst>
                  <a:outerShdw blurRad="38100" dist="38100" dir="2700000" algn="tl">
                    <a:srgbClr val="000000"/>
                  </a:outerShdw>
                </a:effectLst>
                <a:cs typeface="Arial" pitchFamily="34" charset="0"/>
              </a:rPr>
              <a:t>     	</a:t>
            </a:r>
            <a:r>
              <a:rPr lang="en-US" sz="2400">
                <a:effectLst>
                  <a:outerShdw blurRad="38100" dist="38100" dir="2700000" algn="tl">
                    <a:srgbClr val="000000"/>
                  </a:outerShdw>
                </a:effectLst>
                <a:cs typeface="Times New Roman" pitchFamily="18" charset="0"/>
              </a:rPr>
              <a:t>In formulating the linear programming model for the MSI problem, we utilize the following decision-variable notation:</a:t>
            </a:r>
          </a:p>
          <a:p>
            <a:pPr algn="l"/>
            <a:endParaRPr lang="en-US" sz="800">
              <a:effectLst>
                <a:outerShdw blurRad="38100" dist="38100" dir="2700000" algn="tl">
                  <a:srgbClr val="000000"/>
                </a:outerShdw>
              </a:effectLst>
              <a:cs typeface="Times New Roman" pitchFamily="18" charset="0"/>
            </a:endParaRPr>
          </a:p>
          <a:p>
            <a:pPr algn="l"/>
            <a:r>
              <a:rPr lang="en-US" sz="2400" i="1">
                <a:effectLst>
                  <a:outerShdw blurRad="38100" dist="38100" dir="2700000" algn="tl">
                    <a:srgbClr val="000000"/>
                  </a:outerShdw>
                </a:effectLst>
                <a:cs typeface="Times New Roman" pitchFamily="18" charset="0"/>
              </a:rPr>
              <a:t>DC = </a:t>
            </a:r>
            <a:r>
              <a:rPr lang="en-US" sz="2400">
                <a:effectLst>
                  <a:outerShdw blurRad="38100" dist="38100" dir="2700000" algn="tl">
                    <a:srgbClr val="000000"/>
                  </a:outerShdw>
                </a:effectLst>
                <a:cs typeface="Times New Roman" pitchFamily="18" charset="0"/>
              </a:rPr>
              <a:t>the number of daytime interviews of households</a:t>
            </a:r>
          </a:p>
          <a:p>
            <a:pPr algn="l"/>
            <a:r>
              <a:rPr lang="en-US" sz="2400">
                <a:effectLst>
                  <a:outerShdw blurRad="38100" dist="38100" dir="2700000" algn="tl">
                    <a:srgbClr val="000000"/>
                  </a:outerShdw>
                </a:effectLst>
                <a:cs typeface="Times New Roman" pitchFamily="18" charset="0"/>
              </a:rPr>
              <a:t>          with children</a:t>
            </a:r>
          </a:p>
          <a:p>
            <a:pPr algn="l"/>
            <a:r>
              <a:rPr lang="en-US" sz="2400" i="1">
                <a:effectLst>
                  <a:outerShdw blurRad="38100" dist="38100" dir="2700000" algn="tl">
                    <a:srgbClr val="000000"/>
                  </a:outerShdw>
                </a:effectLst>
                <a:cs typeface="Times New Roman" pitchFamily="18" charset="0"/>
              </a:rPr>
              <a:t>EC = </a:t>
            </a:r>
            <a:r>
              <a:rPr lang="en-US" sz="2400">
                <a:effectLst>
                  <a:outerShdw blurRad="38100" dist="38100" dir="2700000" algn="tl">
                    <a:srgbClr val="000000"/>
                  </a:outerShdw>
                </a:effectLst>
                <a:cs typeface="Times New Roman" pitchFamily="18" charset="0"/>
              </a:rPr>
              <a:t>the number of evening interviews of households </a:t>
            </a:r>
          </a:p>
          <a:p>
            <a:pPr algn="l"/>
            <a:r>
              <a:rPr lang="en-US" sz="2400">
                <a:effectLst>
                  <a:outerShdw blurRad="38100" dist="38100" dir="2700000" algn="tl">
                    <a:srgbClr val="000000"/>
                  </a:outerShdw>
                </a:effectLst>
                <a:cs typeface="Times New Roman" pitchFamily="18" charset="0"/>
              </a:rPr>
              <a:t>          with children</a:t>
            </a:r>
          </a:p>
          <a:p>
            <a:pPr algn="l"/>
            <a:r>
              <a:rPr lang="en-US" sz="2400" i="1">
                <a:effectLst>
                  <a:outerShdw blurRad="38100" dist="38100" dir="2700000" algn="tl">
                    <a:srgbClr val="000000"/>
                  </a:outerShdw>
                </a:effectLst>
                <a:cs typeface="Times New Roman" pitchFamily="18" charset="0"/>
              </a:rPr>
              <a:t>DNC = </a:t>
            </a:r>
            <a:r>
              <a:rPr lang="en-US" sz="2400">
                <a:effectLst>
                  <a:outerShdw blurRad="38100" dist="38100" dir="2700000" algn="tl">
                    <a:srgbClr val="000000"/>
                  </a:outerShdw>
                </a:effectLst>
                <a:cs typeface="Times New Roman" pitchFamily="18" charset="0"/>
              </a:rPr>
              <a:t>the number of daytime interviews of households</a:t>
            </a:r>
          </a:p>
          <a:p>
            <a:pPr algn="l"/>
            <a:r>
              <a:rPr lang="en-US" sz="2400">
                <a:effectLst>
                  <a:outerShdw blurRad="38100" dist="38100" dir="2700000" algn="tl">
                    <a:srgbClr val="000000"/>
                  </a:outerShdw>
                </a:effectLst>
                <a:cs typeface="Times New Roman" pitchFamily="18" charset="0"/>
              </a:rPr>
              <a:t>             without children</a:t>
            </a:r>
          </a:p>
          <a:p>
            <a:pPr algn="l"/>
            <a:r>
              <a:rPr lang="en-US" sz="2400" i="1">
                <a:effectLst>
                  <a:outerShdw blurRad="38100" dist="38100" dir="2700000" algn="tl">
                    <a:srgbClr val="000000"/>
                  </a:outerShdw>
                </a:effectLst>
                <a:cs typeface="Times New Roman" pitchFamily="18" charset="0"/>
              </a:rPr>
              <a:t>ENC = </a:t>
            </a:r>
            <a:r>
              <a:rPr lang="en-US" sz="2400">
                <a:effectLst>
                  <a:outerShdw blurRad="38100" dist="38100" dir="2700000" algn="tl">
                    <a:srgbClr val="000000"/>
                  </a:outerShdw>
                </a:effectLst>
                <a:cs typeface="Times New Roman" pitchFamily="18" charset="0"/>
              </a:rPr>
              <a:t>the number of evening interviews of households</a:t>
            </a:r>
          </a:p>
          <a:p>
            <a:pPr algn="l"/>
            <a:r>
              <a:rPr lang="en-US" sz="2400">
                <a:effectLst>
                  <a:outerShdw blurRad="38100" dist="38100" dir="2700000" algn="tl">
                    <a:srgbClr val="000000"/>
                  </a:outerShdw>
                </a:effectLst>
                <a:cs typeface="Times New Roman" pitchFamily="18" charset="0"/>
              </a:rPr>
              <a:t>             without children</a:t>
            </a:r>
          </a:p>
          <a:p>
            <a:pPr algn="l"/>
            <a:endParaRPr lang="en-US" sz="2400">
              <a:effectLst>
                <a:outerShdw blurRad="38100" dist="38100" dir="2700000" algn="tl">
                  <a:srgbClr val="000000"/>
                </a:outerShdw>
              </a:effectLst>
              <a:cs typeface="Times New Roman" pitchFamily="18" charset="0"/>
            </a:endParaRPr>
          </a:p>
        </p:txBody>
      </p:sp>
    </p:spTree>
  </p:cSld>
  <p:clrMapOvr>
    <a:masterClrMapping/>
  </p:clrMapOvr>
  <p:transition>
    <p:zo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Marketing Research</a:t>
            </a:r>
          </a:p>
        </p:txBody>
      </p:sp>
      <p:sp>
        <p:nvSpPr>
          <p:cNvPr id="218115" name="Text Box 3"/>
          <p:cNvSpPr txBox="1">
            <a:spLocks noChangeArrowheads="1"/>
          </p:cNvSpPr>
          <p:nvPr/>
        </p:nvSpPr>
        <p:spPr bwMode="auto">
          <a:xfrm>
            <a:off x="739775" y="1028700"/>
            <a:ext cx="8035925" cy="3746500"/>
          </a:xfrm>
          <a:prstGeom prst="rect">
            <a:avLst/>
          </a:prstGeom>
          <a:noFill/>
          <a:ln w="12700">
            <a:noFill/>
            <a:miter lim="800000"/>
            <a:headEnd type="none" w="sm" len="sm"/>
            <a:tailEnd type="none" w="sm" len="sm"/>
          </a:ln>
          <a:effectLst/>
        </p:spPr>
        <p:txBody>
          <a:bodyPr>
            <a:spAutoFit/>
          </a:bodyPr>
          <a:lstStyle/>
          <a:p>
            <a:pPr algn="l"/>
            <a:r>
              <a:rPr lang="en-US" sz="2400">
                <a:effectLst>
                  <a:outerShdw blurRad="38100" dist="38100" dir="2700000" algn="tl">
                    <a:srgbClr val="000000"/>
                  </a:outerShdw>
                </a:effectLst>
                <a:cs typeface="Times New Roman" pitchFamily="18" charset="0"/>
              </a:rPr>
              <a:t>The objective function:</a:t>
            </a:r>
          </a:p>
          <a:p>
            <a:pPr algn="l"/>
            <a:r>
              <a:rPr lang="en-US" sz="2400">
                <a:effectLst>
                  <a:outerShdw blurRad="38100" dist="38100" dir="2700000" algn="tl">
                    <a:srgbClr val="000000"/>
                  </a:outerShdw>
                </a:effectLst>
                <a:cs typeface="Times New Roman" pitchFamily="18" charset="0"/>
              </a:rPr>
              <a:t>           Min   20</a:t>
            </a:r>
            <a:r>
              <a:rPr lang="en-US" sz="2400" i="1">
                <a:effectLst>
                  <a:outerShdw blurRad="38100" dist="38100" dir="2700000" algn="tl">
                    <a:srgbClr val="000000"/>
                  </a:outerShdw>
                </a:effectLst>
                <a:cs typeface="Times New Roman" pitchFamily="18" charset="0"/>
              </a:rPr>
              <a:t>DC</a:t>
            </a:r>
            <a:r>
              <a:rPr lang="en-US" sz="2400">
                <a:effectLst>
                  <a:outerShdw blurRad="38100" dist="38100" dir="2700000" algn="tl">
                    <a:srgbClr val="000000"/>
                  </a:outerShdw>
                </a:effectLst>
                <a:cs typeface="Times New Roman" pitchFamily="18" charset="0"/>
              </a:rPr>
              <a:t> + 25</a:t>
            </a:r>
            <a:r>
              <a:rPr lang="en-US" sz="2400" i="1">
                <a:effectLst>
                  <a:outerShdw blurRad="38100" dist="38100" dir="2700000" algn="tl">
                    <a:srgbClr val="000000"/>
                  </a:outerShdw>
                </a:effectLst>
                <a:cs typeface="Times New Roman" pitchFamily="18" charset="0"/>
              </a:rPr>
              <a:t>EC</a:t>
            </a:r>
            <a:r>
              <a:rPr lang="en-US" sz="2400">
                <a:effectLst>
                  <a:outerShdw blurRad="38100" dist="38100" dir="2700000" algn="tl">
                    <a:srgbClr val="000000"/>
                  </a:outerShdw>
                </a:effectLst>
                <a:cs typeface="Times New Roman" pitchFamily="18" charset="0"/>
              </a:rPr>
              <a:t> + 18</a:t>
            </a:r>
            <a:r>
              <a:rPr lang="en-US" sz="2400" i="1">
                <a:effectLst>
                  <a:outerShdw blurRad="38100" dist="38100" dir="2700000" algn="tl">
                    <a:srgbClr val="000000"/>
                  </a:outerShdw>
                </a:effectLst>
                <a:cs typeface="Times New Roman" pitchFamily="18" charset="0"/>
              </a:rPr>
              <a:t>DNC</a:t>
            </a:r>
            <a:r>
              <a:rPr lang="en-US" sz="2400">
                <a:effectLst>
                  <a:outerShdw blurRad="38100" dist="38100" dir="2700000" algn="tl">
                    <a:srgbClr val="000000"/>
                  </a:outerShdw>
                </a:effectLst>
                <a:cs typeface="Times New Roman" pitchFamily="18" charset="0"/>
              </a:rPr>
              <a:t> + 20</a:t>
            </a:r>
            <a:r>
              <a:rPr lang="en-US" sz="2400" i="1">
                <a:effectLst>
                  <a:outerShdw blurRad="38100" dist="38100" dir="2700000" algn="tl">
                    <a:srgbClr val="000000"/>
                  </a:outerShdw>
                </a:effectLst>
                <a:cs typeface="Times New Roman" pitchFamily="18" charset="0"/>
              </a:rPr>
              <a:t>ENC</a:t>
            </a:r>
            <a:endParaRPr lang="en-US" sz="2400">
              <a:effectLst>
                <a:outerShdw blurRad="38100" dist="38100" dir="2700000" algn="tl">
                  <a:srgbClr val="000000"/>
                </a:outerShdw>
              </a:effectLst>
              <a:cs typeface="Times New Roman" pitchFamily="18" charset="0"/>
            </a:endParaRPr>
          </a:p>
          <a:p>
            <a:pPr algn="l"/>
            <a:endParaRPr lang="en-US" sz="6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Times New Roman" pitchFamily="18" charset="0"/>
              </a:rPr>
              <a:t>The constraint requiring a total of 1000 interviews is:</a:t>
            </a:r>
          </a:p>
          <a:p>
            <a:pPr algn="l"/>
            <a:r>
              <a:rPr lang="en-US" sz="2400" i="1">
                <a:effectLst>
                  <a:outerShdw blurRad="38100" dist="38100" dir="2700000" algn="tl">
                    <a:srgbClr val="000000"/>
                  </a:outerShdw>
                </a:effectLst>
                <a:cs typeface="Times New Roman" pitchFamily="18" charset="0"/>
              </a:rPr>
              <a:t>           DC</a:t>
            </a:r>
            <a:r>
              <a:rPr lang="en-US" sz="2400">
                <a:effectLst>
                  <a:outerShdw blurRad="38100" dist="38100" dir="2700000" algn="tl">
                    <a:srgbClr val="000000"/>
                  </a:outerShdw>
                </a:effectLst>
                <a:cs typeface="Times New Roman" pitchFamily="18" charset="0"/>
              </a:rPr>
              <a:t> + </a:t>
            </a:r>
            <a:r>
              <a:rPr lang="en-US" sz="2400" i="1">
                <a:effectLst>
                  <a:outerShdw blurRad="38100" dist="38100" dir="2700000" algn="tl">
                    <a:srgbClr val="000000"/>
                  </a:outerShdw>
                </a:effectLst>
                <a:cs typeface="Times New Roman" pitchFamily="18" charset="0"/>
              </a:rPr>
              <a:t>EC</a:t>
            </a:r>
            <a:r>
              <a:rPr lang="en-US" sz="2400">
                <a:effectLst>
                  <a:outerShdw blurRad="38100" dist="38100" dir="2700000" algn="tl">
                    <a:srgbClr val="000000"/>
                  </a:outerShdw>
                </a:effectLst>
                <a:cs typeface="Times New Roman" pitchFamily="18" charset="0"/>
              </a:rPr>
              <a:t> + </a:t>
            </a:r>
            <a:r>
              <a:rPr lang="en-US" sz="2400" i="1">
                <a:effectLst>
                  <a:outerShdw blurRad="38100" dist="38100" dir="2700000" algn="tl">
                    <a:srgbClr val="000000"/>
                  </a:outerShdw>
                </a:effectLst>
                <a:cs typeface="Times New Roman" pitchFamily="18" charset="0"/>
              </a:rPr>
              <a:t>DNC</a:t>
            </a:r>
            <a:r>
              <a:rPr lang="en-US" sz="2400">
                <a:effectLst>
                  <a:outerShdw blurRad="38100" dist="38100" dir="2700000" algn="tl">
                    <a:srgbClr val="000000"/>
                  </a:outerShdw>
                </a:effectLst>
                <a:cs typeface="Times New Roman" pitchFamily="18" charset="0"/>
              </a:rPr>
              <a:t> + </a:t>
            </a:r>
            <a:r>
              <a:rPr lang="en-US" sz="2400" i="1">
                <a:effectLst>
                  <a:outerShdw blurRad="38100" dist="38100" dir="2700000" algn="tl">
                    <a:srgbClr val="000000"/>
                  </a:outerShdw>
                </a:effectLst>
                <a:cs typeface="Times New Roman" pitchFamily="18" charset="0"/>
              </a:rPr>
              <a:t>ENC</a:t>
            </a:r>
            <a:r>
              <a:rPr lang="en-US" sz="2400">
                <a:effectLst>
                  <a:outerShdw blurRad="38100" dist="38100" dir="2700000" algn="tl">
                    <a:srgbClr val="000000"/>
                  </a:outerShdw>
                </a:effectLst>
                <a:cs typeface="Times New Roman" pitchFamily="18" charset="0"/>
              </a:rPr>
              <a:t> = 1000</a:t>
            </a:r>
          </a:p>
          <a:p>
            <a:pPr algn="l"/>
            <a:endParaRPr lang="en-US" sz="6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Times New Roman" pitchFamily="18" charset="0"/>
              </a:rPr>
              <a:t>The specifications concerning the types of interviews:</a:t>
            </a:r>
          </a:p>
          <a:p>
            <a:pPr algn="l"/>
            <a:r>
              <a:rPr lang="en-US" sz="2400">
                <a:effectLst>
                  <a:outerShdw blurRad="38100" dist="38100" dir="2700000" algn="tl">
                    <a:srgbClr val="000000"/>
                  </a:outerShdw>
                </a:effectLst>
                <a:cs typeface="Times New Roman" pitchFamily="18" charset="0"/>
              </a:rPr>
              <a:t>• Households with children:  </a:t>
            </a:r>
            <a:r>
              <a:rPr lang="en-US" sz="2400" i="1">
                <a:effectLst>
                  <a:outerShdw blurRad="38100" dist="38100" dir="2700000" algn="tl">
                    <a:srgbClr val="000000"/>
                  </a:outerShdw>
                </a:effectLst>
                <a:cs typeface="Times New Roman" pitchFamily="18" charset="0"/>
              </a:rPr>
              <a:t>DC</a:t>
            </a:r>
            <a:r>
              <a:rPr lang="en-US" sz="2400">
                <a:effectLst>
                  <a:outerShdw blurRad="38100" dist="38100" dir="2700000" algn="tl">
                    <a:srgbClr val="000000"/>
                  </a:outerShdw>
                </a:effectLst>
                <a:cs typeface="Times New Roman" pitchFamily="18" charset="0"/>
              </a:rPr>
              <a:t> + </a:t>
            </a:r>
            <a:r>
              <a:rPr lang="en-US" sz="2400" i="1">
                <a:effectLst>
                  <a:outerShdw blurRad="38100" dist="38100" dir="2700000" algn="tl">
                    <a:srgbClr val="000000"/>
                  </a:outerShdw>
                </a:effectLst>
                <a:cs typeface="Times New Roman" pitchFamily="18" charset="0"/>
              </a:rPr>
              <a:t>EC</a:t>
            </a:r>
            <a:r>
              <a:rPr lang="en-US" sz="2400">
                <a:effectLst>
                  <a:outerShdw blurRad="38100" dist="38100" dir="2700000" algn="tl">
                    <a:srgbClr val="000000"/>
                  </a:outerShdw>
                </a:effectLst>
                <a:cs typeface="Times New Roman" pitchFamily="18" charset="0"/>
              </a:rPr>
              <a:t> </a:t>
            </a:r>
            <a:r>
              <a:rPr lang="en-US" sz="2400" u="sng">
                <a:effectLst>
                  <a:outerShdw blurRad="38100" dist="38100" dir="2700000" algn="tl">
                    <a:srgbClr val="000000"/>
                  </a:outerShdw>
                </a:effectLst>
                <a:cs typeface="Times New Roman" pitchFamily="18" charset="0"/>
              </a:rPr>
              <a:t>&gt;</a:t>
            </a:r>
            <a:r>
              <a:rPr lang="en-US" sz="2400">
                <a:effectLst>
                  <a:outerShdw blurRad="38100" dist="38100" dir="2700000" algn="tl">
                    <a:srgbClr val="000000"/>
                  </a:outerShdw>
                </a:effectLst>
                <a:cs typeface="Times New Roman" pitchFamily="18" charset="0"/>
              </a:rPr>
              <a:t> 400</a:t>
            </a:r>
          </a:p>
          <a:p>
            <a:pPr algn="l"/>
            <a:endParaRPr lang="en-US" sz="6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Times New Roman" pitchFamily="18" charset="0"/>
              </a:rPr>
              <a:t>• Households without children:  </a:t>
            </a:r>
            <a:r>
              <a:rPr lang="en-US" sz="2400" i="1">
                <a:effectLst>
                  <a:outerShdw blurRad="38100" dist="38100" dir="2700000" algn="tl">
                    <a:srgbClr val="000000"/>
                  </a:outerShdw>
                </a:effectLst>
                <a:cs typeface="Times New Roman" pitchFamily="18" charset="0"/>
              </a:rPr>
              <a:t>DNC</a:t>
            </a:r>
            <a:r>
              <a:rPr lang="en-US" sz="2400">
                <a:effectLst>
                  <a:outerShdw blurRad="38100" dist="38100" dir="2700000" algn="tl">
                    <a:srgbClr val="000000"/>
                  </a:outerShdw>
                </a:effectLst>
                <a:cs typeface="Times New Roman" pitchFamily="18" charset="0"/>
              </a:rPr>
              <a:t> + </a:t>
            </a:r>
            <a:r>
              <a:rPr lang="en-US" sz="2400" i="1">
                <a:effectLst>
                  <a:outerShdw blurRad="38100" dist="38100" dir="2700000" algn="tl">
                    <a:srgbClr val="000000"/>
                  </a:outerShdw>
                </a:effectLst>
                <a:cs typeface="Times New Roman" pitchFamily="18" charset="0"/>
              </a:rPr>
              <a:t>ENC</a:t>
            </a:r>
            <a:r>
              <a:rPr lang="en-US" sz="2400">
                <a:effectLst>
                  <a:outerShdw blurRad="38100" dist="38100" dir="2700000" algn="tl">
                    <a:srgbClr val="000000"/>
                  </a:outerShdw>
                </a:effectLst>
                <a:cs typeface="Times New Roman" pitchFamily="18" charset="0"/>
              </a:rPr>
              <a:t> </a:t>
            </a:r>
            <a:r>
              <a:rPr lang="en-US" sz="2400" u="sng">
                <a:effectLst>
                  <a:outerShdw blurRad="38100" dist="38100" dir="2700000" algn="tl">
                    <a:srgbClr val="000000"/>
                  </a:outerShdw>
                </a:effectLst>
                <a:cs typeface="Times New Roman" pitchFamily="18" charset="0"/>
              </a:rPr>
              <a:t>&gt;</a:t>
            </a:r>
            <a:r>
              <a:rPr lang="en-US" sz="2400">
                <a:effectLst>
                  <a:outerShdw blurRad="38100" dist="38100" dir="2700000" algn="tl">
                    <a:srgbClr val="000000"/>
                  </a:outerShdw>
                </a:effectLst>
                <a:cs typeface="Times New Roman" pitchFamily="18" charset="0"/>
              </a:rPr>
              <a:t> 400</a:t>
            </a:r>
          </a:p>
          <a:p>
            <a:pPr algn="l"/>
            <a:endParaRPr lang="en-US" sz="6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Times New Roman" pitchFamily="18" charset="0"/>
              </a:rPr>
              <a:t>• At least as many evening interviews as day interviews</a:t>
            </a:r>
          </a:p>
          <a:p>
            <a:pPr algn="l"/>
            <a:r>
              <a:rPr lang="en-US" sz="2400">
                <a:effectLst>
                  <a:outerShdw blurRad="38100" dist="38100" dir="2700000" algn="tl">
                    <a:srgbClr val="000000"/>
                  </a:outerShdw>
                </a:effectLst>
                <a:cs typeface="Times New Roman" pitchFamily="18" charset="0"/>
              </a:rPr>
              <a:t>   </a:t>
            </a:r>
            <a:r>
              <a:rPr lang="en-US" sz="2400" i="1">
                <a:effectLst>
                  <a:outerShdw blurRad="38100" dist="38100" dir="2700000" algn="tl">
                    <a:srgbClr val="000000"/>
                  </a:outerShdw>
                </a:effectLst>
                <a:cs typeface="Times New Roman" pitchFamily="18" charset="0"/>
              </a:rPr>
              <a:t>EC</a:t>
            </a:r>
            <a:r>
              <a:rPr lang="en-US" sz="2400">
                <a:effectLst>
                  <a:outerShdw blurRad="38100" dist="38100" dir="2700000" algn="tl">
                    <a:srgbClr val="000000"/>
                  </a:outerShdw>
                </a:effectLst>
                <a:cs typeface="Times New Roman" pitchFamily="18" charset="0"/>
              </a:rPr>
              <a:t> + </a:t>
            </a:r>
            <a:r>
              <a:rPr lang="en-US" sz="2400" i="1">
                <a:effectLst>
                  <a:outerShdw blurRad="38100" dist="38100" dir="2700000" algn="tl">
                    <a:srgbClr val="000000"/>
                  </a:outerShdw>
                </a:effectLst>
                <a:cs typeface="Times New Roman" pitchFamily="18" charset="0"/>
              </a:rPr>
              <a:t>ENC</a:t>
            </a:r>
            <a:r>
              <a:rPr lang="en-US" sz="2400">
                <a:effectLst>
                  <a:outerShdw blurRad="38100" dist="38100" dir="2700000" algn="tl">
                    <a:srgbClr val="000000"/>
                  </a:outerShdw>
                </a:effectLst>
                <a:cs typeface="Times New Roman" pitchFamily="18" charset="0"/>
              </a:rPr>
              <a:t> </a:t>
            </a:r>
            <a:r>
              <a:rPr lang="en-US" sz="2400" u="sng">
                <a:effectLst>
                  <a:outerShdw blurRad="38100" dist="38100" dir="2700000" algn="tl">
                    <a:srgbClr val="000000"/>
                  </a:outerShdw>
                </a:effectLst>
                <a:cs typeface="Times New Roman" pitchFamily="18" charset="0"/>
              </a:rPr>
              <a:t>&gt;</a:t>
            </a:r>
            <a:r>
              <a:rPr lang="en-US" sz="2400">
                <a:effectLst>
                  <a:outerShdw blurRad="38100" dist="38100" dir="2700000" algn="tl">
                    <a:srgbClr val="000000"/>
                  </a:outerShdw>
                </a:effectLst>
                <a:cs typeface="Times New Roman" pitchFamily="18" charset="0"/>
              </a:rPr>
              <a:t> </a:t>
            </a:r>
            <a:r>
              <a:rPr lang="en-US" sz="2400" i="1">
                <a:effectLst>
                  <a:outerShdw blurRad="38100" dist="38100" dir="2700000" algn="tl">
                    <a:srgbClr val="000000"/>
                  </a:outerShdw>
                </a:effectLst>
                <a:cs typeface="Times New Roman" pitchFamily="18" charset="0"/>
              </a:rPr>
              <a:t>DC</a:t>
            </a:r>
            <a:r>
              <a:rPr lang="en-US" sz="2400">
                <a:effectLst>
                  <a:outerShdw blurRad="38100" dist="38100" dir="2700000" algn="tl">
                    <a:srgbClr val="000000"/>
                  </a:outerShdw>
                </a:effectLst>
                <a:cs typeface="Times New Roman" pitchFamily="18" charset="0"/>
              </a:rPr>
              <a:t> + </a:t>
            </a:r>
            <a:r>
              <a:rPr lang="en-US" sz="2400" i="1">
                <a:effectLst>
                  <a:outerShdw blurRad="38100" dist="38100" dir="2700000" algn="tl">
                    <a:srgbClr val="000000"/>
                  </a:outerShdw>
                </a:effectLst>
                <a:cs typeface="Times New Roman" pitchFamily="18" charset="0"/>
              </a:rPr>
              <a:t>DNC</a:t>
            </a:r>
            <a:r>
              <a:rPr lang="en-US" sz="2400">
                <a:effectLst>
                  <a:outerShdw blurRad="38100" dist="38100" dir="2700000" algn="tl">
                    <a:srgbClr val="000000"/>
                  </a:outerShdw>
                </a:effectLst>
                <a:cs typeface="Times New Roman" pitchFamily="18" charset="0"/>
              </a:rPr>
              <a:t>   or  -</a:t>
            </a:r>
            <a:r>
              <a:rPr lang="en-US" sz="2400" i="1">
                <a:effectLst>
                  <a:outerShdw blurRad="38100" dist="38100" dir="2700000" algn="tl">
                    <a:srgbClr val="000000"/>
                  </a:outerShdw>
                </a:effectLst>
                <a:cs typeface="Times New Roman" pitchFamily="18" charset="0"/>
              </a:rPr>
              <a:t>DC</a:t>
            </a:r>
            <a:r>
              <a:rPr lang="en-US" sz="2400">
                <a:effectLst>
                  <a:outerShdw blurRad="38100" dist="38100" dir="2700000" algn="tl">
                    <a:srgbClr val="000000"/>
                  </a:outerShdw>
                </a:effectLst>
                <a:cs typeface="Times New Roman" pitchFamily="18" charset="0"/>
              </a:rPr>
              <a:t> + </a:t>
            </a:r>
            <a:r>
              <a:rPr lang="en-US" sz="2400" i="1">
                <a:effectLst>
                  <a:outerShdw blurRad="38100" dist="38100" dir="2700000" algn="tl">
                    <a:srgbClr val="000000"/>
                  </a:outerShdw>
                </a:effectLst>
                <a:cs typeface="Times New Roman" pitchFamily="18" charset="0"/>
              </a:rPr>
              <a:t>EC</a:t>
            </a:r>
            <a:r>
              <a:rPr lang="en-US" sz="2400">
                <a:effectLst>
                  <a:outerShdw blurRad="38100" dist="38100" dir="2700000" algn="tl">
                    <a:srgbClr val="000000"/>
                  </a:outerShdw>
                </a:effectLst>
                <a:cs typeface="Times New Roman" pitchFamily="18" charset="0"/>
              </a:rPr>
              <a:t> - </a:t>
            </a:r>
            <a:r>
              <a:rPr lang="en-US" sz="2400" i="1">
                <a:effectLst>
                  <a:outerShdw blurRad="38100" dist="38100" dir="2700000" algn="tl">
                    <a:srgbClr val="000000"/>
                  </a:outerShdw>
                </a:effectLst>
                <a:cs typeface="Times New Roman" pitchFamily="18" charset="0"/>
              </a:rPr>
              <a:t>DNC</a:t>
            </a:r>
            <a:r>
              <a:rPr lang="en-US" sz="2400">
                <a:effectLst>
                  <a:outerShdw blurRad="38100" dist="38100" dir="2700000" algn="tl">
                    <a:srgbClr val="000000"/>
                  </a:outerShdw>
                </a:effectLst>
                <a:cs typeface="Times New Roman" pitchFamily="18" charset="0"/>
              </a:rPr>
              <a:t> + </a:t>
            </a:r>
            <a:r>
              <a:rPr lang="en-US" sz="2400" i="1">
                <a:effectLst>
                  <a:outerShdw blurRad="38100" dist="38100" dir="2700000" algn="tl">
                    <a:srgbClr val="000000"/>
                  </a:outerShdw>
                </a:effectLst>
                <a:cs typeface="Times New Roman" pitchFamily="18" charset="0"/>
              </a:rPr>
              <a:t>ENC </a:t>
            </a:r>
            <a:r>
              <a:rPr lang="en-US" sz="2400" u="sng">
                <a:effectLst>
                  <a:outerShdw blurRad="38100" dist="38100" dir="2700000" algn="tl">
                    <a:srgbClr val="000000"/>
                  </a:outerShdw>
                </a:effectLst>
                <a:cs typeface="Times New Roman" pitchFamily="18" charset="0"/>
              </a:rPr>
              <a:t>&gt;</a:t>
            </a:r>
            <a:r>
              <a:rPr lang="en-US" sz="2400">
                <a:effectLst>
                  <a:outerShdw blurRad="38100" dist="38100" dir="2700000" algn="tl">
                    <a:srgbClr val="000000"/>
                  </a:outerShdw>
                </a:effectLst>
                <a:cs typeface="Times New Roman" pitchFamily="18" charset="0"/>
              </a:rPr>
              <a:t> 0</a:t>
            </a:r>
          </a:p>
        </p:txBody>
      </p:sp>
    </p:spTree>
  </p:cSld>
  <p:clrMapOvr>
    <a:masterClrMapping/>
  </p:clrMapOvr>
  <p:transition>
    <p:zo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ChangeArrowheads="1"/>
          </p:cNvSpPr>
          <p:nvPr/>
        </p:nvSpPr>
        <p:spPr bwMode="auto">
          <a:xfrm>
            <a:off x="685800" y="50800"/>
            <a:ext cx="7772400" cy="814388"/>
          </a:xfrm>
          <a:prstGeom prst="rect">
            <a:avLst/>
          </a:prstGeom>
          <a:noFill/>
          <a:ln w="12700">
            <a:noFill/>
            <a:miter lim="800000"/>
            <a:headEnd/>
            <a:tailEnd/>
          </a:ln>
          <a:effectLst/>
        </p:spPr>
        <p:txBody>
          <a:bodyPr lIns="90488" tIns="44450" rIns="90488" bIns="44450" anchor="ctr"/>
          <a:lstStyle/>
          <a:p>
            <a:r>
              <a:rPr lang="en-US" sz="2800" dirty="0">
                <a:solidFill>
                  <a:srgbClr val="66FFFF"/>
                </a:solidFill>
                <a:effectLst>
                  <a:outerShdw blurRad="38100" dist="38100" dir="2700000" algn="tl">
                    <a:srgbClr val="000000"/>
                  </a:outerShdw>
                </a:effectLst>
              </a:rPr>
              <a:t>Marketing Research</a:t>
            </a:r>
          </a:p>
        </p:txBody>
      </p:sp>
      <p:sp>
        <p:nvSpPr>
          <p:cNvPr id="219139" name="Text Box 3"/>
          <p:cNvSpPr txBox="1">
            <a:spLocks noChangeArrowheads="1"/>
          </p:cNvSpPr>
          <p:nvPr/>
        </p:nvSpPr>
        <p:spPr bwMode="auto">
          <a:xfrm>
            <a:off x="739775" y="976313"/>
            <a:ext cx="8035925" cy="3631763"/>
          </a:xfrm>
          <a:prstGeom prst="rect">
            <a:avLst/>
          </a:prstGeom>
          <a:noFill/>
          <a:ln w="12700">
            <a:noFill/>
            <a:miter lim="800000"/>
            <a:headEnd type="none" w="sm" len="sm"/>
            <a:tailEnd type="none" w="sm" len="sm"/>
          </a:ln>
          <a:effectLst/>
        </p:spPr>
        <p:txBody>
          <a:bodyPr>
            <a:spAutoFit/>
          </a:bodyPr>
          <a:lstStyle/>
          <a:p>
            <a:pPr algn="l"/>
            <a:r>
              <a:rPr lang="en-US" sz="2400" dirty="0">
                <a:effectLst>
                  <a:outerShdw blurRad="38100" dist="38100" dir="2700000" algn="tl">
                    <a:srgbClr val="000000"/>
                  </a:outerShdw>
                </a:effectLst>
                <a:cs typeface="Times New Roman" pitchFamily="18" charset="0"/>
              </a:rPr>
              <a:t>The specifications concerning the types of interviews:</a:t>
            </a:r>
          </a:p>
          <a:p>
            <a:pPr algn="l"/>
            <a:r>
              <a:rPr lang="en-US" sz="2400" dirty="0">
                <a:effectLst>
                  <a:outerShdw blurRad="38100" dist="38100" dir="2700000" algn="tl">
                    <a:srgbClr val="000000"/>
                  </a:outerShdw>
                </a:effectLst>
                <a:cs typeface="Times New Roman" pitchFamily="18" charset="0"/>
              </a:rPr>
              <a:t>• </a:t>
            </a:r>
            <a:r>
              <a:rPr lang="en-US" sz="2400" dirty="0">
                <a:effectLst>
                  <a:outerShdw blurRad="38100" dist="38100" dir="2700000" algn="tl">
                    <a:srgbClr val="000000"/>
                  </a:outerShdw>
                </a:effectLst>
                <a:latin typeface="Times New Roman" pitchFamily="18" charset="0"/>
                <a:cs typeface="Times New Roman" pitchFamily="18" charset="0"/>
              </a:rPr>
              <a:t>At least 40% of interviews of households with children during</a:t>
            </a:r>
          </a:p>
          <a:p>
            <a:pPr algn="l"/>
            <a:r>
              <a:rPr lang="en-US" sz="2400" dirty="0">
                <a:effectLst>
                  <a:outerShdw blurRad="38100" dist="38100" dir="2700000" algn="tl">
                    <a:srgbClr val="000000"/>
                  </a:outerShdw>
                </a:effectLst>
                <a:latin typeface="Times New Roman" pitchFamily="18" charset="0"/>
                <a:cs typeface="Times New Roman" pitchFamily="18" charset="0"/>
              </a:rPr>
              <a:t>   the evening</a:t>
            </a:r>
            <a:r>
              <a:rPr lang="en-US" sz="2400" dirty="0" smtClean="0">
                <a:effectLst>
                  <a:outerShdw blurRad="38100" dist="38100" dir="2700000" algn="tl">
                    <a:srgbClr val="000000"/>
                  </a:outerShdw>
                </a:effectLst>
                <a:latin typeface="Times New Roman" pitchFamily="18" charset="0"/>
                <a:cs typeface="Times New Roman" pitchFamily="18" charset="0"/>
              </a:rPr>
              <a:t>:</a:t>
            </a:r>
          </a:p>
          <a:p>
            <a:pPr algn="l"/>
            <a:r>
              <a:rPr lang="en-US" sz="2400" dirty="0">
                <a:effectLst>
                  <a:outerShdw blurRad="38100" dist="38100" dir="2700000" algn="tl">
                    <a:srgbClr val="000000"/>
                  </a:outerShdw>
                </a:effectLst>
                <a:latin typeface="Times New Roman" pitchFamily="18" charset="0"/>
                <a:cs typeface="Times New Roman" pitchFamily="18" charset="0"/>
              </a:rPr>
              <a:t> </a:t>
            </a:r>
            <a:r>
              <a:rPr lang="en-US" sz="2400" dirty="0" smtClean="0">
                <a:effectLst>
                  <a:outerShdw blurRad="38100" dist="38100" dir="2700000" algn="tl">
                    <a:srgbClr val="000000"/>
                  </a:outerShdw>
                </a:effectLst>
                <a:latin typeface="Times New Roman" pitchFamily="18" charset="0"/>
                <a:cs typeface="Times New Roman" pitchFamily="18" charset="0"/>
              </a:rPr>
              <a:t> </a:t>
            </a:r>
            <a:r>
              <a:rPr lang="en-US" sz="2400" dirty="0" smtClean="0">
                <a:effectLst>
                  <a:outerShdw blurRad="38100" dist="38100" dir="2700000" algn="tl">
                    <a:srgbClr val="000000"/>
                  </a:outerShdw>
                </a:effectLst>
                <a:latin typeface="Times New Roman" pitchFamily="18" charset="0"/>
                <a:cs typeface="Times New Roman" pitchFamily="18" charset="0"/>
              </a:rPr>
              <a:t> </a:t>
            </a:r>
            <a:r>
              <a:rPr lang="en-US" sz="2400" i="1" dirty="0">
                <a:effectLst>
                  <a:outerShdw blurRad="38100" dist="38100" dir="2700000" algn="tl">
                    <a:srgbClr val="000000"/>
                  </a:outerShdw>
                </a:effectLst>
                <a:cs typeface="Times New Roman" pitchFamily="18" charset="0"/>
              </a:rPr>
              <a:t>EC</a:t>
            </a:r>
            <a:r>
              <a:rPr lang="en-US" sz="2400" dirty="0">
                <a:effectLst>
                  <a:outerShdw blurRad="38100" dist="38100" dir="2700000" algn="tl">
                    <a:srgbClr val="000000"/>
                  </a:outerShdw>
                </a:effectLst>
                <a:cs typeface="Times New Roman" pitchFamily="18" charset="0"/>
              </a:rPr>
              <a:t> </a:t>
            </a:r>
            <a:r>
              <a:rPr lang="en-US" sz="2400" u="sng" dirty="0">
                <a:effectLst>
                  <a:outerShdw blurRad="38100" dist="38100" dir="2700000" algn="tl">
                    <a:srgbClr val="000000"/>
                  </a:outerShdw>
                </a:effectLst>
                <a:cs typeface="Times New Roman" pitchFamily="18" charset="0"/>
              </a:rPr>
              <a:t>&gt;</a:t>
            </a:r>
            <a:r>
              <a:rPr lang="en-US" sz="2400" dirty="0">
                <a:effectLst>
                  <a:outerShdw blurRad="38100" dist="38100" dir="2700000" algn="tl">
                    <a:srgbClr val="000000"/>
                  </a:outerShdw>
                </a:effectLst>
                <a:cs typeface="Times New Roman" pitchFamily="18" charset="0"/>
              </a:rPr>
              <a:t> 0.4(</a:t>
            </a:r>
            <a:r>
              <a:rPr lang="en-US" sz="2400" i="1" dirty="0">
                <a:effectLst>
                  <a:outerShdw blurRad="38100" dist="38100" dir="2700000" algn="tl">
                    <a:srgbClr val="000000"/>
                  </a:outerShdw>
                </a:effectLst>
                <a:cs typeface="Times New Roman" pitchFamily="18" charset="0"/>
              </a:rPr>
              <a:t>DC</a:t>
            </a:r>
            <a:r>
              <a:rPr lang="en-US" sz="2400" dirty="0">
                <a:effectLst>
                  <a:outerShdw blurRad="38100" dist="38100" dir="2700000" algn="tl">
                    <a:srgbClr val="000000"/>
                  </a:outerShdw>
                </a:effectLst>
                <a:cs typeface="Times New Roman" pitchFamily="18" charset="0"/>
              </a:rPr>
              <a:t> + </a:t>
            </a:r>
            <a:r>
              <a:rPr lang="en-US" sz="2400" i="1" dirty="0">
                <a:effectLst>
                  <a:outerShdw blurRad="38100" dist="38100" dir="2700000" algn="tl">
                    <a:srgbClr val="000000"/>
                  </a:outerShdw>
                </a:effectLst>
                <a:cs typeface="Times New Roman" pitchFamily="18" charset="0"/>
              </a:rPr>
              <a:t>EC</a:t>
            </a:r>
            <a:r>
              <a:rPr lang="en-US" sz="2400" dirty="0">
                <a:effectLst>
                  <a:outerShdw blurRad="38100" dist="38100" dir="2700000" algn="tl">
                    <a:srgbClr val="000000"/>
                  </a:outerShdw>
                </a:effectLst>
                <a:cs typeface="Times New Roman" pitchFamily="18" charset="0"/>
              </a:rPr>
              <a:t>)   or  -0.4</a:t>
            </a:r>
            <a:r>
              <a:rPr lang="en-US" sz="2400" i="1" dirty="0">
                <a:effectLst>
                  <a:outerShdw blurRad="38100" dist="38100" dir="2700000" algn="tl">
                    <a:srgbClr val="000000"/>
                  </a:outerShdw>
                </a:effectLst>
                <a:cs typeface="Times New Roman" pitchFamily="18" charset="0"/>
              </a:rPr>
              <a:t>DC</a:t>
            </a:r>
            <a:r>
              <a:rPr lang="en-US" sz="2400" dirty="0">
                <a:effectLst>
                  <a:outerShdw blurRad="38100" dist="38100" dir="2700000" algn="tl">
                    <a:srgbClr val="000000"/>
                  </a:outerShdw>
                </a:effectLst>
                <a:cs typeface="Times New Roman" pitchFamily="18" charset="0"/>
              </a:rPr>
              <a:t> + 0.6</a:t>
            </a:r>
            <a:r>
              <a:rPr lang="en-US" sz="2400" i="1" dirty="0">
                <a:effectLst>
                  <a:outerShdw blurRad="38100" dist="38100" dir="2700000" algn="tl">
                    <a:srgbClr val="000000"/>
                  </a:outerShdw>
                </a:effectLst>
                <a:cs typeface="Times New Roman" pitchFamily="18" charset="0"/>
              </a:rPr>
              <a:t>EC</a:t>
            </a:r>
            <a:r>
              <a:rPr lang="en-US" sz="2400" dirty="0">
                <a:effectLst>
                  <a:outerShdw blurRad="38100" dist="38100" dir="2700000" algn="tl">
                    <a:srgbClr val="000000"/>
                  </a:outerShdw>
                </a:effectLst>
                <a:cs typeface="Times New Roman" pitchFamily="18" charset="0"/>
              </a:rPr>
              <a:t> </a:t>
            </a:r>
            <a:r>
              <a:rPr lang="en-US" sz="2400" u="sng" dirty="0">
                <a:effectLst>
                  <a:outerShdw blurRad="38100" dist="38100" dir="2700000" algn="tl">
                    <a:srgbClr val="000000"/>
                  </a:outerShdw>
                </a:effectLst>
                <a:cs typeface="Times New Roman" pitchFamily="18" charset="0"/>
              </a:rPr>
              <a:t>&gt;</a:t>
            </a:r>
            <a:r>
              <a:rPr lang="en-US" sz="2400" dirty="0">
                <a:effectLst>
                  <a:outerShdw blurRad="38100" dist="38100" dir="2700000" algn="tl">
                    <a:srgbClr val="000000"/>
                  </a:outerShdw>
                </a:effectLst>
                <a:cs typeface="Times New Roman" pitchFamily="18" charset="0"/>
              </a:rPr>
              <a:t> 0</a:t>
            </a:r>
          </a:p>
          <a:p>
            <a:pPr algn="l"/>
            <a:endParaRPr lang="en-US" sz="600" dirty="0">
              <a:effectLst>
                <a:outerShdw blurRad="38100" dist="38100" dir="2700000" algn="tl">
                  <a:srgbClr val="000000"/>
                </a:outerShdw>
              </a:effectLst>
              <a:latin typeface="Mathematical Pi-One" charset="0"/>
              <a:cs typeface="Times New Roman" pitchFamily="18" charset="0"/>
            </a:endParaRPr>
          </a:p>
          <a:p>
            <a:pPr algn="l"/>
            <a:r>
              <a:rPr lang="en-US" sz="2400" dirty="0">
                <a:effectLst>
                  <a:outerShdw blurRad="38100" dist="38100" dir="2700000" algn="tl">
                    <a:srgbClr val="000000"/>
                  </a:outerShdw>
                </a:effectLst>
                <a:latin typeface="Book Antiqua"/>
                <a:cs typeface="Times New Roman" pitchFamily="18" charset="0"/>
              </a:rPr>
              <a:t>•</a:t>
            </a:r>
            <a:r>
              <a:rPr lang="en-US" sz="2400" dirty="0">
                <a:effectLst>
                  <a:outerShdw blurRad="38100" dist="38100" dir="2700000" algn="tl">
                    <a:srgbClr val="000000"/>
                  </a:outerShdw>
                </a:effectLst>
                <a:latin typeface="Times New Roman" pitchFamily="18" charset="0"/>
                <a:cs typeface="Times New Roman" pitchFamily="18" charset="0"/>
              </a:rPr>
              <a:t> At least 60% of interviews of households without children</a:t>
            </a:r>
          </a:p>
          <a:p>
            <a:pPr algn="l"/>
            <a:r>
              <a:rPr lang="en-US" sz="2400" dirty="0">
                <a:effectLst>
                  <a:outerShdw blurRad="38100" dist="38100" dir="2700000" algn="tl">
                    <a:srgbClr val="000000"/>
                  </a:outerShdw>
                </a:effectLst>
                <a:latin typeface="Times New Roman" pitchFamily="18" charset="0"/>
                <a:cs typeface="Times New Roman" pitchFamily="18" charset="0"/>
              </a:rPr>
              <a:t>   during the evening: </a:t>
            </a:r>
          </a:p>
          <a:p>
            <a:pPr algn="l"/>
            <a:r>
              <a:rPr lang="en-US" sz="2400" dirty="0">
                <a:effectLst>
                  <a:outerShdw blurRad="38100" dist="38100" dir="2700000" algn="tl">
                    <a:srgbClr val="000000"/>
                  </a:outerShdw>
                </a:effectLst>
                <a:latin typeface="Times New Roman" pitchFamily="18" charset="0"/>
                <a:cs typeface="Times New Roman" pitchFamily="18" charset="0"/>
              </a:rPr>
              <a:t>   </a:t>
            </a:r>
            <a:r>
              <a:rPr lang="en-US" sz="2400" i="1" dirty="0">
                <a:effectLst>
                  <a:outerShdw blurRad="38100" dist="38100" dir="2700000" algn="tl">
                    <a:srgbClr val="000000"/>
                  </a:outerShdw>
                </a:effectLst>
                <a:cs typeface="Times New Roman" pitchFamily="18" charset="0"/>
              </a:rPr>
              <a:t>ENC</a:t>
            </a:r>
            <a:r>
              <a:rPr lang="en-US" sz="2400" dirty="0">
                <a:effectLst>
                  <a:outerShdw blurRad="38100" dist="38100" dir="2700000" algn="tl">
                    <a:srgbClr val="000000"/>
                  </a:outerShdw>
                </a:effectLst>
                <a:cs typeface="Times New Roman" pitchFamily="18" charset="0"/>
              </a:rPr>
              <a:t> </a:t>
            </a:r>
            <a:r>
              <a:rPr lang="en-US" sz="2400" u="sng" dirty="0">
                <a:effectLst>
                  <a:outerShdw blurRad="38100" dist="38100" dir="2700000" algn="tl">
                    <a:srgbClr val="000000"/>
                  </a:outerShdw>
                </a:effectLst>
                <a:cs typeface="Times New Roman" pitchFamily="18" charset="0"/>
              </a:rPr>
              <a:t>&gt;</a:t>
            </a:r>
            <a:r>
              <a:rPr lang="en-US" sz="2400" dirty="0">
                <a:effectLst>
                  <a:outerShdw blurRad="38100" dist="38100" dir="2700000" algn="tl">
                    <a:srgbClr val="000000"/>
                  </a:outerShdw>
                </a:effectLst>
                <a:cs typeface="Times New Roman" pitchFamily="18" charset="0"/>
              </a:rPr>
              <a:t> 0.6(</a:t>
            </a:r>
            <a:r>
              <a:rPr lang="en-US" sz="2400" i="1" dirty="0">
                <a:effectLst>
                  <a:outerShdw blurRad="38100" dist="38100" dir="2700000" algn="tl">
                    <a:srgbClr val="000000"/>
                  </a:outerShdw>
                </a:effectLst>
                <a:cs typeface="Times New Roman" pitchFamily="18" charset="0"/>
              </a:rPr>
              <a:t>DNC</a:t>
            </a:r>
            <a:r>
              <a:rPr lang="en-US" sz="2400" dirty="0">
                <a:effectLst>
                  <a:outerShdw blurRad="38100" dist="38100" dir="2700000" algn="tl">
                    <a:srgbClr val="000000"/>
                  </a:outerShdw>
                </a:effectLst>
                <a:cs typeface="Times New Roman" pitchFamily="18" charset="0"/>
              </a:rPr>
              <a:t> + </a:t>
            </a:r>
            <a:r>
              <a:rPr lang="en-US" sz="2400" i="1" dirty="0">
                <a:effectLst>
                  <a:outerShdw blurRad="38100" dist="38100" dir="2700000" algn="tl">
                    <a:srgbClr val="000000"/>
                  </a:outerShdw>
                </a:effectLst>
                <a:cs typeface="Times New Roman" pitchFamily="18" charset="0"/>
              </a:rPr>
              <a:t>ENC</a:t>
            </a:r>
            <a:r>
              <a:rPr lang="en-US" sz="2400" dirty="0">
                <a:effectLst>
                  <a:outerShdw blurRad="38100" dist="38100" dir="2700000" algn="tl">
                    <a:srgbClr val="000000"/>
                  </a:outerShdw>
                </a:effectLst>
                <a:cs typeface="Times New Roman" pitchFamily="18" charset="0"/>
              </a:rPr>
              <a:t>)   or  -0.6</a:t>
            </a:r>
            <a:r>
              <a:rPr lang="en-US" sz="2400" i="1" dirty="0">
                <a:effectLst>
                  <a:outerShdw blurRad="38100" dist="38100" dir="2700000" algn="tl">
                    <a:srgbClr val="000000"/>
                  </a:outerShdw>
                </a:effectLst>
                <a:cs typeface="Times New Roman" pitchFamily="18" charset="0"/>
              </a:rPr>
              <a:t>DNC</a:t>
            </a:r>
            <a:r>
              <a:rPr lang="en-US" sz="2400" dirty="0">
                <a:effectLst>
                  <a:outerShdw blurRad="38100" dist="38100" dir="2700000" algn="tl">
                    <a:srgbClr val="000000"/>
                  </a:outerShdw>
                </a:effectLst>
                <a:cs typeface="Times New Roman" pitchFamily="18" charset="0"/>
              </a:rPr>
              <a:t> + 0.4</a:t>
            </a:r>
            <a:r>
              <a:rPr lang="en-US" sz="2400" i="1" dirty="0">
                <a:effectLst>
                  <a:outerShdw blurRad="38100" dist="38100" dir="2700000" algn="tl">
                    <a:srgbClr val="000000"/>
                  </a:outerShdw>
                </a:effectLst>
                <a:cs typeface="Times New Roman" pitchFamily="18" charset="0"/>
              </a:rPr>
              <a:t>ENC</a:t>
            </a:r>
            <a:r>
              <a:rPr lang="en-US" sz="2400" dirty="0">
                <a:effectLst>
                  <a:outerShdw blurRad="38100" dist="38100" dir="2700000" algn="tl">
                    <a:srgbClr val="000000"/>
                  </a:outerShdw>
                </a:effectLst>
                <a:cs typeface="Times New Roman" pitchFamily="18" charset="0"/>
              </a:rPr>
              <a:t> </a:t>
            </a:r>
            <a:r>
              <a:rPr lang="en-US" sz="2400" u="sng" dirty="0">
                <a:effectLst>
                  <a:outerShdw blurRad="38100" dist="38100" dir="2700000" algn="tl">
                    <a:srgbClr val="000000"/>
                  </a:outerShdw>
                </a:effectLst>
                <a:cs typeface="Times New Roman" pitchFamily="18" charset="0"/>
              </a:rPr>
              <a:t>&gt;</a:t>
            </a:r>
            <a:r>
              <a:rPr lang="en-US" sz="2400" dirty="0">
                <a:effectLst>
                  <a:outerShdw blurRad="38100" dist="38100" dir="2700000" algn="tl">
                    <a:srgbClr val="000000"/>
                  </a:outerShdw>
                </a:effectLst>
                <a:cs typeface="Times New Roman" pitchFamily="18" charset="0"/>
              </a:rPr>
              <a:t> 0</a:t>
            </a:r>
          </a:p>
          <a:p>
            <a:pPr algn="l"/>
            <a:endParaRPr lang="en-US" sz="8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latin typeface="Times New Roman" pitchFamily="18" charset="0"/>
                <a:cs typeface="Times New Roman" pitchFamily="18" charset="0"/>
              </a:rPr>
              <a:t>The non-negativity requirements</a:t>
            </a:r>
            <a:r>
              <a:rPr lang="en-US" sz="2400" dirty="0" smtClean="0">
                <a:effectLst>
                  <a:outerShdw blurRad="38100" dist="38100" dir="2700000" algn="tl">
                    <a:srgbClr val="000000"/>
                  </a:outerShdw>
                </a:effectLst>
                <a:latin typeface="Times New Roman" pitchFamily="18" charset="0"/>
                <a:cs typeface="Times New Roman" pitchFamily="18" charset="0"/>
              </a:rPr>
              <a:t>:</a:t>
            </a:r>
          </a:p>
          <a:p>
            <a:pPr algn="l"/>
            <a:r>
              <a:rPr lang="en-US" sz="2400" dirty="0" smtClean="0">
                <a:effectLst>
                  <a:outerShdw blurRad="38100" dist="38100" dir="2700000" algn="tl">
                    <a:srgbClr val="000000"/>
                  </a:outerShdw>
                </a:effectLst>
                <a:latin typeface="Times New Roman" pitchFamily="18" charset="0"/>
                <a:cs typeface="Times New Roman" pitchFamily="18" charset="0"/>
              </a:rPr>
              <a:t>   </a:t>
            </a:r>
            <a:r>
              <a:rPr lang="en-US" sz="2400" i="1" dirty="0" smtClean="0">
                <a:effectLst>
                  <a:outerShdw blurRad="38100" dist="38100" dir="2700000" algn="tl">
                    <a:srgbClr val="000000"/>
                  </a:outerShdw>
                </a:effectLst>
                <a:cs typeface="Times New Roman" pitchFamily="18" charset="0"/>
              </a:rPr>
              <a:t>DC</a:t>
            </a:r>
            <a:r>
              <a:rPr lang="en-US" sz="2400" i="1" dirty="0">
                <a:effectLst>
                  <a:outerShdw blurRad="38100" dist="38100" dir="2700000" algn="tl">
                    <a:srgbClr val="000000"/>
                  </a:outerShdw>
                </a:effectLst>
                <a:cs typeface="Times New Roman" pitchFamily="18" charset="0"/>
              </a:rPr>
              <a:t>, EC, DNC, ENC</a:t>
            </a:r>
            <a:r>
              <a:rPr lang="en-US" sz="2400" dirty="0">
                <a:effectLst>
                  <a:outerShdw blurRad="38100" dist="38100" dir="2700000" algn="tl">
                    <a:srgbClr val="000000"/>
                  </a:outerShdw>
                </a:effectLst>
                <a:cs typeface="Times New Roman" pitchFamily="18" charset="0"/>
              </a:rPr>
              <a:t> </a:t>
            </a:r>
            <a:r>
              <a:rPr lang="en-US" sz="2400" u="sng" dirty="0">
                <a:effectLst>
                  <a:outerShdw blurRad="38100" dist="38100" dir="2700000" algn="tl">
                    <a:srgbClr val="000000"/>
                  </a:outerShdw>
                </a:effectLst>
                <a:cs typeface="Times New Roman" pitchFamily="18" charset="0"/>
              </a:rPr>
              <a:t>&gt;</a:t>
            </a:r>
            <a:r>
              <a:rPr lang="en-US" sz="2400" dirty="0">
                <a:effectLst>
                  <a:outerShdw blurRad="38100" dist="38100" dir="2700000" algn="tl">
                    <a:srgbClr val="000000"/>
                  </a:outerShdw>
                </a:effectLst>
                <a:cs typeface="Times New Roman" pitchFamily="18" charset="0"/>
              </a:rPr>
              <a:t> </a:t>
            </a:r>
            <a:r>
              <a:rPr lang="en-US" sz="2400" dirty="0" smtClean="0">
                <a:effectLst>
                  <a:outerShdw blurRad="38100" dist="38100" dir="2700000" algn="tl">
                    <a:srgbClr val="000000"/>
                  </a:outerShdw>
                </a:effectLst>
                <a:cs typeface="Times New Roman" pitchFamily="18" charset="0"/>
              </a:rPr>
              <a:t>0 </a:t>
            </a:r>
            <a:endParaRPr lang="en-US" sz="2400" dirty="0">
              <a:effectLst>
                <a:outerShdw blurRad="38100" dist="38100" dir="2700000" algn="tl">
                  <a:srgbClr val="000000"/>
                </a:outerShdw>
              </a:effectLst>
              <a:cs typeface="Times New Roman" pitchFamily="18" charset="0"/>
            </a:endParaRPr>
          </a:p>
        </p:txBody>
      </p:sp>
    </p:spTree>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90563" y="138113"/>
            <a:ext cx="7772400" cy="1443037"/>
          </a:xfrm>
          <a:noFill/>
          <a:ln/>
        </p:spPr>
        <p:txBody>
          <a:bodyPr/>
          <a:lstStyle/>
          <a:p>
            <a:r>
              <a:rPr lang="en-US" dirty="0"/>
              <a:t>Chapter </a:t>
            </a:r>
            <a:r>
              <a:rPr lang="en-US" dirty="0" smtClean="0"/>
              <a:t>9 </a:t>
            </a:r>
            <a:r>
              <a:rPr lang="en-US" dirty="0"/>
              <a:t/>
            </a:r>
            <a:br>
              <a:rPr lang="en-US" dirty="0"/>
            </a:br>
            <a:r>
              <a:rPr lang="en-US" dirty="0"/>
              <a:t>Linear Programming Applications</a:t>
            </a:r>
            <a:br>
              <a:rPr lang="en-US" dirty="0"/>
            </a:br>
            <a:r>
              <a:rPr lang="en-US" dirty="0"/>
              <a:t>in Marketing, Finance, and Operations</a:t>
            </a:r>
          </a:p>
        </p:txBody>
      </p:sp>
      <p:sp>
        <p:nvSpPr>
          <p:cNvPr id="5123" name="Rectangle 3"/>
          <p:cNvSpPr>
            <a:spLocks noGrp="1" noChangeArrowheads="1"/>
          </p:cNvSpPr>
          <p:nvPr>
            <p:ph type="body" idx="1"/>
          </p:nvPr>
        </p:nvSpPr>
        <p:spPr>
          <a:xfrm>
            <a:off x="860425" y="1843088"/>
            <a:ext cx="6042025" cy="2051050"/>
          </a:xfrm>
          <a:noFill/>
          <a:ln/>
        </p:spPr>
        <p:txBody>
          <a:bodyPr/>
          <a:lstStyle/>
          <a:p>
            <a:r>
              <a:rPr lang="en-US"/>
              <a:t>Marketing Applications</a:t>
            </a:r>
          </a:p>
          <a:p>
            <a:r>
              <a:rPr lang="en-US"/>
              <a:t>Financial Applications</a:t>
            </a:r>
          </a:p>
          <a:p>
            <a:r>
              <a:rPr lang="en-US"/>
              <a:t>Operations Management Applications</a:t>
            </a:r>
          </a:p>
        </p:txBody>
      </p:sp>
    </p:spTree>
  </p:cSld>
  <p:clrMapOvr>
    <a:masterClrMapping/>
  </p:clrMapOvr>
  <p:transition>
    <p:zo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ChangeArrowheads="1"/>
          </p:cNvSpPr>
          <p:nvPr/>
        </p:nvSpPr>
        <p:spPr bwMode="auto">
          <a:xfrm>
            <a:off x="685800" y="50800"/>
            <a:ext cx="7772400" cy="814388"/>
          </a:xfrm>
          <a:prstGeom prst="rect">
            <a:avLst/>
          </a:prstGeom>
          <a:noFill/>
          <a:ln w="12700">
            <a:noFill/>
            <a:miter lim="800000"/>
            <a:headEnd/>
            <a:tailEnd/>
          </a:ln>
          <a:effectLst/>
        </p:spPr>
        <p:txBody>
          <a:bodyPr lIns="90488" tIns="44450" rIns="90488" bIns="44450" anchor="ctr"/>
          <a:lstStyle/>
          <a:p>
            <a:r>
              <a:rPr lang="en-US" sz="2800" dirty="0">
                <a:solidFill>
                  <a:srgbClr val="66FFFF"/>
                </a:solidFill>
                <a:effectLst>
                  <a:outerShdw blurRad="38100" dist="38100" dir="2700000" algn="tl">
                    <a:srgbClr val="000000"/>
                  </a:outerShdw>
                </a:effectLst>
              </a:rPr>
              <a:t>Marketing Research</a:t>
            </a:r>
          </a:p>
        </p:txBody>
      </p:sp>
      <p:sp>
        <p:nvSpPr>
          <p:cNvPr id="220163" name="Text Box 3"/>
          <p:cNvSpPr txBox="1">
            <a:spLocks noChangeArrowheads="1"/>
          </p:cNvSpPr>
          <p:nvPr/>
        </p:nvSpPr>
        <p:spPr bwMode="auto">
          <a:xfrm>
            <a:off x="739775" y="976313"/>
            <a:ext cx="8035925" cy="457200"/>
          </a:xfrm>
          <a:prstGeom prst="rect">
            <a:avLst/>
          </a:prstGeom>
          <a:noFill/>
          <a:ln w="12700">
            <a:noFill/>
            <a:miter lim="800000"/>
            <a:headEnd type="none" w="sm" len="sm"/>
            <a:tailEnd type="none" w="sm" len="sm"/>
          </a:ln>
          <a:effectLst/>
        </p:spPr>
        <p:txBody>
          <a:bodyPr>
            <a:spAutoFit/>
          </a:bodyPr>
          <a:lstStyle/>
          <a:p>
            <a:pPr algn="l"/>
            <a:r>
              <a:rPr lang="en-US" sz="2400">
                <a:effectLst>
                  <a:outerShdw blurRad="38100" dist="38100" dir="2700000" algn="tl">
                    <a:srgbClr val="000000"/>
                  </a:outerShdw>
                </a:effectLst>
                <a:cs typeface="Times New Roman" pitchFamily="18" charset="0"/>
              </a:rPr>
              <a:t>The 4-variable, 6-constraint LP problem formulation is:</a:t>
            </a:r>
          </a:p>
        </p:txBody>
      </p:sp>
      <p:sp>
        <p:nvSpPr>
          <p:cNvPr id="220165" name="Rectangle 5"/>
          <p:cNvSpPr>
            <a:spLocks noChangeArrowheads="1"/>
          </p:cNvSpPr>
          <p:nvPr/>
        </p:nvSpPr>
        <p:spPr bwMode="auto">
          <a:xfrm>
            <a:off x="2305050" y="2490788"/>
            <a:ext cx="9144000" cy="0"/>
          </a:xfrm>
          <a:prstGeom prst="rect">
            <a:avLst/>
          </a:prstGeom>
          <a:noFill/>
          <a:ln w="12700">
            <a:noFill/>
            <a:miter lim="800000"/>
            <a:headEnd/>
            <a:tailEnd/>
          </a:ln>
          <a:effectLst/>
        </p:spPr>
        <p:txBody>
          <a:bodyPr>
            <a:spAutoFit/>
          </a:bodyPr>
          <a:lstStyle/>
          <a:p>
            <a:endParaRPr lang="en-US"/>
          </a:p>
        </p:txBody>
      </p:sp>
      <p:pic>
        <p:nvPicPr>
          <p:cNvPr id="220164" name="Picture 35" descr="ch-04\011.tif"/>
          <p:cNvPicPr>
            <a:picLocks noChangeAspect="1" noChangeArrowheads="1"/>
          </p:cNvPicPr>
          <p:nvPr/>
        </p:nvPicPr>
        <p:blipFill>
          <a:blip r:embed="rId3"/>
          <a:srcRect/>
          <a:stretch>
            <a:fillRect/>
          </a:stretch>
        </p:blipFill>
        <p:spPr bwMode="auto">
          <a:xfrm>
            <a:off x="514350" y="1589088"/>
            <a:ext cx="8147050" cy="3371850"/>
          </a:xfrm>
          <a:prstGeom prst="rect">
            <a:avLst/>
          </a:prstGeom>
          <a:noFill/>
        </p:spPr>
      </p:pic>
    </p:spTree>
  </p:cSld>
  <p:clrMapOvr>
    <a:masterClrMapping/>
  </p:clrMapOvr>
  <p:transition>
    <p:zo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9" name="Rectangle 5"/>
          <p:cNvSpPr>
            <a:spLocks noChangeArrowheads="1"/>
          </p:cNvSpPr>
          <p:nvPr/>
        </p:nvSpPr>
        <p:spPr bwMode="auto">
          <a:xfrm>
            <a:off x="1231900" y="2019300"/>
            <a:ext cx="6121400" cy="24003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221186"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Marketing Research</a:t>
            </a:r>
          </a:p>
        </p:txBody>
      </p:sp>
      <p:sp>
        <p:nvSpPr>
          <p:cNvPr id="221188" name="Rectangle 4"/>
          <p:cNvSpPr>
            <a:spLocks noChangeArrowheads="1"/>
          </p:cNvSpPr>
          <p:nvPr/>
        </p:nvSpPr>
        <p:spPr bwMode="auto">
          <a:xfrm>
            <a:off x="687388" y="1041400"/>
            <a:ext cx="8077200" cy="49228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Optimal Solution</a:t>
            </a:r>
          </a:p>
          <a:p>
            <a:pPr marL="742950" lvl="1" indent="-285750" algn="l">
              <a:spcBef>
                <a:spcPct val="20000"/>
              </a:spcBef>
              <a:buClr>
                <a:srgbClr val="66FFFF"/>
              </a:buClr>
              <a:buSzPct val="125000"/>
              <a:buFontTx/>
              <a:buChar char="•"/>
            </a:pPr>
            <a:r>
              <a:rPr lang="en-US" sz="2400">
                <a:effectLst>
                  <a:outerShdw blurRad="38100" dist="38100" dir="2700000" algn="tl">
                    <a:srgbClr val="000000"/>
                  </a:outerShdw>
                </a:effectLst>
                <a:cs typeface="Times New Roman" pitchFamily="18" charset="0"/>
              </a:rPr>
              <a:t>Minimum total cost = $20,320</a:t>
            </a:r>
          </a:p>
          <a:p>
            <a:pPr marL="742950" lvl="1" indent="-285750" algn="l">
              <a:spcBef>
                <a:spcPct val="20000"/>
              </a:spcBef>
              <a:buClr>
                <a:srgbClr val="66FFFF"/>
              </a:buClr>
              <a:buSzPct val="125000"/>
            </a:pPr>
            <a:endParaRPr lang="en-US" sz="1000">
              <a:effectLst>
                <a:outerShdw blurRad="38100" dist="38100" dir="2700000" algn="tl">
                  <a:srgbClr val="000000"/>
                </a:outerShdw>
              </a:effectLst>
              <a:cs typeface="Times New Roman" pitchFamily="18" charset="0"/>
            </a:endParaRPr>
          </a:p>
          <a:p>
            <a:pPr marL="742950" lvl="1" indent="-285750" algn="l">
              <a:spcBef>
                <a:spcPct val="20000"/>
              </a:spcBef>
              <a:buClr>
                <a:srgbClr val="66FFFF"/>
              </a:buClr>
              <a:buSzPct val="125000"/>
            </a:pPr>
            <a:r>
              <a:rPr lang="en-US" sz="2400" b="1">
                <a:effectLst>
                  <a:outerShdw blurRad="38100" dist="38100" dir="2700000" algn="tl">
                    <a:srgbClr val="000000"/>
                  </a:outerShdw>
                </a:effectLst>
                <a:latin typeface="Times New Roman" pitchFamily="18" charset="0"/>
                <a:cs typeface="Times New Roman" pitchFamily="18" charset="0"/>
              </a:rPr>
              <a:t>				    Number of Interviews</a:t>
            </a:r>
            <a:endParaRPr lang="en-US" sz="2400">
              <a:effectLst>
                <a:outerShdw blurRad="38100" dist="38100" dir="2700000" algn="tl">
                  <a:srgbClr val="000000"/>
                </a:outerShdw>
              </a:effectLst>
              <a:latin typeface="Universal-Newswith Comm Pi" charset="0"/>
              <a:cs typeface="Times New Roman" pitchFamily="18" charset="0"/>
            </a:endParaRPr>
          </a:p>
          <a:p>
            <a:pPr marL="742950" lvl="1" indent="-285750" algn="l">
              <a:spcBef>
                <a:spcPct val="20000"/>
              </a:spcBef>
              <a:buClr>
                <a:srgbClr val="66FFFF"/>
              </a:buClr>
              <a:buSzPct val="125000"/>
            </a:pPr>
            <a:r>
              <a:rPr lang="en-US" sz="2400" b="1">
                <a:effectLst>
                  <a:outerShdw blurRad="38100" dist="38100" dir="2700000" algn="tl">
                    <a:srgbClr val="000000"/>
                  </a:outerShdw>
                </a:effectLst>
                <a:latin typeface="Times New Roman" pitchFamily="18" charset="0"/>
                <a:cs typeface="Times New Roman" pitchFamily="18" charset="0"/>
              </a:rPr>
              <a:t>	</a:t>
            </a:r>
            <a:r>
              <a:rPr lang="en-US" sz="2400" b="1" u="sng">
                <a:effectLst>
                  <a:outerShdw blurRad="38100" dist="38100" dir="2700000" algn="tl">
                    <a:srgbClr val="000000"/>
                  </a:outerShdw>
                </a:effectLst>
                <a:latin typeface="Times New Roman" pitchFamily="18" charset="0"/>
                <a:cs typeface="Times New Roman" pitchFamily="18" charset="0"/>
              </a:rPr>
              <a:t>Household</a:t>
            </a:r>
            <a:r>
              <a:rPr lang="en-US" sz="2400">
                <a:effectLst>
                  <a:outerShdw blurRad="38100" dist="38100" dir="2700000" algn="tl">
                    <a:srgbClr val="000000"/>
                  </a:outerShdw>
                </a:effectLst>
                <a:latin typeface="Times New Roman" pitchFamily="18" charset="0"/>
                <a:cs typeface="Times New Roman" pitchFamily="18" charset="0"/>
              </a:rPr>
              <a:t>	</a:t>
            </a:r>
            <a:r>
              <a:rPr lang="en-US" sz="2400" b="1" u="sng">
                <a:effectLst>
                  <a:outerShdw blurRad="38100" dist="38100" dir="2700000" algn="tl">
                    <a:srgbClr val="000000"/>
                  </a:outerShdw>
                </a:effectLst>
                <a:latin typeface="Times New Roman" pitchFamily="18" charset="0"/>
                <a:cs typeface="Times New Roman" pitchFamily="18" charset="0"/>
              </a:rPr>
              <a:t>Day</a:t>
            </a:r>
            <a:r>
              <a:rPr lang="en-US" sz="2400">
                <a:effectLst>
                  <a:outerShdw blurRad="38100" dist="38100" dir="2700000" algn="tl">
                    <a:srgbClr val="000000"/>
                  </a:outerShdw>
                </a:effectLst>
                <a:latin typeface="Times New Roman" pitchFamily="18" charset="0"/>
                <a:cs typeface="Times New Roman" pitchFamily="18" charset="0"/>
              </a:rPr>
              <a:t>	</a:t>
            </a:r>
            <a:r>
              <a:rPr lang="en-US" sz="2400" b="1" u="sng">
                <a:effectLst>
                  <a:outerShdw blurRad="38100" dist="38100" dir="2700000" algn="tl">
                    <a:srgbClr val="000000"/>
                  </a:outerShdw>
                </a:effectLst>
                <a:latin typeface="Times New Roman" pitchFamily="18" charset="0"/>
                <a:cs typeface="Times New Roman" pitchFamily="18" charset="0"/>
              </a:rPr>
              <a:t>Evening</a:t>
            </a:r>
            <a:r>
              <a:rPr lang="en-US" sz="2400">
                <a:effectLst>
                  <a:outerShdw blurRad="38100" dist="38100" dir="2700000" algn="tl">
                    <a:srgbClr val="000000"/>
                  </a:outerShdw>
                </a:effectLst>
                <a:latin typeface="Times New Roman" pitchFamily="18" charset="0"/>
                <a:cs typeface="Times New Roman" pitchFamily="18" charset="0"/>
              </a:rPr>
              <a:t>	</a:t>
            </a:r>
            <a:r>
              <a:rPr lang="en-US" sz="2400" b="1" u="sng">
                <a:effectLst>
                  <a:outerShdw blurRad="38100" dist="38100" dir="2700000" algn="tl">
                    <a:srgbClr val="000000"/>
                  </a:outerShdw>
                </a:effectLst>
                <a:latin typeface="Times New Roman" pitchFamily="18" charset="0"/>
                <a:cs typeface="Times New Roman" pitchFamily="18" charset="0"/>
              </a:rPr>
              <a:t>Totals</a:t>
            </a:r>
            <a:endParaRPr lang="en-US" sz="2400" u="sng">
              <a:effectLst>
                <a:outerShdw blurRad="38100" dist="38100" dir="2700000" algn="tl">
                  <a:srgbClr val="000000"/>
                </a:outerShdw>
              </a:effectLst>
              <a:latin typeface="Universal-Newswith Comm Pi" charset="0"/>
              <a:cs typeface="Times New Roman" pitchFamily="18" charset="0"/>
            </a:endParaRPr>
          </a:p>
          <a:p>
            <a:pPr marL="742950" lvl="1" indent="-285750" algn="l">
              <a:spcBef>
                <a:spcPct val="20000"/>
              </a:spcBef>
              <a:buClr>
                <a:srgbClr val="66FFFF"/>
              </a:buClr>
              <a:buSzPct val="125000"/>
            </a:pPr>
            <a:r>
              <a:rPr lang="en-US" sz="2400">
                <a:effectLst>
                  <a:outerShdw blurRad="38100" dist="38100" dir="2700000" algn="tl">
                    <a:srgbClr val="000000"/>
                  </a:outerShdw>
                </a:effectLst>
                <a:latin typeface="Times New Roman" pitchFamily="18" charset="0"/>
                <a:cs typeface="Times New Roman" pitchFamily="18" charset="0"/>
              </a:rPr>
              <a:t>	Children		240	    160		   400</a:t>
            </a:r>
            <a:endParaRPr lang="en-US" sz="2400">
              <a:effectLst>
                <a:outerShdw blurRad="38100" dist="38100" dir="2700000" algn="tl">
                  <a:srgbClr val="000000"/>
                </a:outerShdw>
              </a:effectLst>
              <a:latin typeface="Mathematical Pi-One" charset="0"/>
              <a:cs typeface="Times New Roman" pitchFamily="18" charset="0"/>
            </a:endParaRPr>
          </a:p>
          <a:p>
            <a:pPr marL="742950" lvl="1" indent="-285750" algn="l">
              <a:spcBef>
                <a:spcPct val="20000"/>
              </a:spcBef>
              <a:buClr>
                <a:srgbClr val="66FFFF"/>
              </a:buClr>
              <a:buSzPct val="125000"/>
            </a:pPr>
            <a:r>
              <a:rPr lang="en-US" sz="2400">
                <a:effectLst>
                  <a:outerShdw blurRad="38100" dist="38100" dir="2700000" algn="tl">
                    <a:srgbClr val="000000"/>
                  </a:outerShdw>
                </a:effectLst>
                <a:latin typeface="Times New Roman" pitchFamily="18" charset="0"/>
                <a:cs typeface="Times New Roman" pitchFamily="18" charset="0"/>
              </a:rPr>
              <a:t>	No children	240	    360		   600</a:t>
            </a:r>
            <a:endParaRPr lang="en-US" sz="2400">
              <a:effectLst>
                <a:outerShdw blurRad="38100" dist="38100" dir="2700000" algn="tl">
                  <a:srgbClr val="000000"/>
                </a:outerShdw>
              </a:effectLst>
              <a:latin typeface="Mathematical Pi-One" charset="0"/>
              <a:cs typeface="Times New Roman" pitchFamily="18" charset="0"/>
            </a:endParaRPr>
          </a:p>
          <a:p>
            <a:pPr marL="742950" lvl="1" indent="-285750" algn="l">
              <a:spcBef>
                <a:spcPct val="20000"/>
              </a:spcBef>
              <a:buClr>
                <a:srgbClr val="66FFFF"/>
              </a:buClr>
              <a:buSzPct val="125000"/>
            </a:pPr>
            <a:r>
              <a:rPr lang="en-US" sz="2400">
                <a:effectLst>
                  <a:outerShdw blurRad="38100" dist="38100" dir="2700000" algn="tl">
                    <a:srgbClr val="000000"/>
                  </a:outerShdw>
                </a:effectLst>
                <a:latin typeface="Times New Roman" pitchFamily="18" charset="0"/>
                <a:cs typeface="Times New Roman" pitchFamily="18" charset="0"/>
              </a:rPr>
              <a:t>	Totals		480	    520		 1000</a:t>
            </a:r>
            <a:r>
              <a:rPr lang="en-US" sz="2400">
                <a:effectLst>
                  <a:outerShdw blurRad="38100" dist="38100" dir="2700000" algn="tl">
                    <a:srgbClr val="000000"/>
                  </a:outerShdw>
                </a:effectLst>
                <a:cs typeface="Times New Roman" pitchFamily="18" charset="0"/>
              </a:rPr>
              <a:t> </a:t>
            </a:r>
          </a:p>
        </p:txBody>
      </p:sp>
    </p:spTree>
  </p:cSld>
  <p:clrMapOvr>
    <a:masterClrMapping/>
  </p:clrMapOvr>
  <p:transition>
    <p:zo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Financial Applications</a:t>
            </a:r>
          </a:p>
        </p:txBody>
      </p:sp>
      <p:sp>
        <p:nvSpPr>
          <p:cNvPr id="132099" name="Rectangle 3"/>
          <p:cNvSpPr>
            <a:spLocks noChangeArrowheads="1"/>
          </p:cNvSpPr>
          <p:nvPr/>
        </p:nvSpPr>
        <p:spPr bwMode="auto">
          <a:xfrm>
            <a:off x="687388" y="1041400"/>
            <a:ext cx="7772400" cy="46434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rPr>
              <a:t>LP can be used in financial decision-making that involves capital budgeting, make-or-buy, asset  allocation, portfolio selection, financial planning, and more.</a:t>
            </a:r>
          </a:p>
          <a:p>
            <a:pPr marL="342900" indent="-342900" algn="l">
              <a:spcBef>
                <a:spcPct val="20000"/>
              </a:spcBef>
              <a:buClr>
                <a:srgbClr val="66FFFF"/>
              </a:buClr>
              <a:buSzPct val="75000"/>
              <a:buFont typeface="Monotype Sorts" pitchFamily="2" charset="2"/>
              <a:buChar char="n"/>
            </a:pPr>
            <a:r>
              <a:rPr lang="en-US" sz="2400" u="sng">
                <a:effectLst>
                  <a:outerShdw blurRad="38100" dist="38100" dir="2700000" algn="tl">
                    <a:srgbClr val="000000"/>
                  </a:outerShdw>
                </a:effectLst>
              </a:rPr>
              <a:t>Portfolio selection</a:t>
            </a:r>
            <a:r>
              <a:rPr lang="en-US" sz="2400">
                <a:effectLst>
                  <a:outerShdw blurRad="38100" dist="38100" dir="2700000" algn="tl">
                    <a:srgbClr val="000000"/>
                  </a:outerShdw>
                </a:effectLst>
              </a:rPr>
              <a:t> problems involve choosing specific investments – for example, stocks and bonds – from a variety of investment alternatives.</a:t>
            </a:r>
          </a:p>
          <a:p>
            <a:pPr marL="342900" indent="-34290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rPr>
              <a:t>This type of problem is faced by managers of banks, mutual funds, and insurance companies.</a:t>
            </a:r>
          </a:p>
          <a:p>
            <a:pPr marL="342900" indent="-34290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rPr>
              <a:t>The objective function usually is maximization of expected return or minimization of risk.</a:t>
            </a:r>
          </a:p>
        </p:txBody>
      </p:sp>
    </p:spTree>
  </p:cSld>
  <p:clrMapOvr>
    <a:masterClrMapping/>
  </p:clrMapOvr>
  <p:transition>
    <p:zo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a:t>Portfolio Selection</a:t>
            </a:r>
          </a:p>
        </p:txBody>
      </p:sp>
      <p:sp>
        <p:nvSpPr>
          <p:cNvPr id="60419" name="Rectangle 3"/>
          <p:cNvSpPr>
            <a:spLocks noGrp="1" noChangeArrowheads="1"/>
          </p:cNvSpPr>
          <p:nvPr>
            <p:ph type="body" idx="1"/>
          </p:nvPr>
        </p:nvSpPr>
        <p:spPr>
          <a:xfrm>
            <a:off x="687388" y="1104900"/>
            <a:ext cx="7886700" cy="4135438"/>
          </a:xfrm>
        </p:spPr>
        <p:txBody>
          <a:bodyPr/>
          <a:lstStyle/>
          <a:p>
            <a:pPr>
              <a:buFont typeface="Monotype Sorts" pitchFamily="2" charset="2"/>
              <a:buNone/>
            </a:pPr>
            <a:r>
              <a:rPr lang="en-US"/>
              <a:t>		Winslow Savings has $20 million available for</a:t>
            </a:r>
          </a:p>
          <a:p>
            <a:pPr>
              <a:buFont typeface="Monotype Sorts" pitchFamily="2" charset="2"/>
              <a:buNone/>
            </a:pPr>
            <a:r>
              <a:rPr lang="en-US"/>
              <a:t>	investment.  It wishes to invest over the next four</a:t>
            </a:r>
          </a:p>
          <a:p>
            <a:pPr>
              <a:buFont typeface="Monotype Sorts" pitchFamily="2" charset="2"/>
              <a:buNone/>
            </a:pPr>
            <a:r>
              <a:rPr lang="en-US"/>
              <a:t>	months in such a way that it will maximize the total</a:t>
            </a:r>
          </a:p>
          <a:p>
            <a:pPr>
              <a:buFont typeface="Monotype Sorts" pitchFamily="2" charset="2"/>
              <a:buNone/>
            </a:pPr>
            <a:r>
              <a:rPr lang="en-US"/>
              <a:t>	interest earned over the four month period as well as</a:t>
            </a:r>
          </a:p>
          <a:p>
            <a:pPr>
              <a:buFont typeface="Monotype Sorts" pitchFamily="2" charset="2"/>
              <a:buNone/>
            </a:pPr>
            <a:r>
              <a:rPr lang="en-US"/>
              <a:t>	have at least $10 million available at the start of the</a:t>
            </a:r>
          </a:p>
          <a:p>
            <a:pPr>
              <a:buFont typeface="Monotype Sorts" pitchFamily="2" charset="2"/>
              <a:buNone/>
            </a:pPr>
            <a:r>
              <a:rPr lang="en-US"/>
              <a:t>	fifth month for a high rise building venture in which it</a:t>
            </a:r>
          </a:p>
          <a:p>
            <a:pPr>
              <a:buFont typeface="Monotype Sorts" pitchFamily="2" charset="2"/>
              <a:buNone/>
            </a:pPr>
            <a:r>
              <a:rPr lang="en-US"/>
              <a:t>	will be participating.		</a:t>
            </a:r>
            <a:endParaRPr lang="en-US">
              <a:effectLst/>
              <a:latin typeface="Arial" pitchFamily="34" charset="0"/>
            </a:endParaRPr>
          </a:p>
        </p:txBody>
      </p:sp>
    </p:spTree>
  </p:cSld>
  <p:clrMapOvr>
    <a:masterClrMapping/>
  </p:clrMapOvr>
  <p:transition>
    <p:zo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a:t>Portfolio Selection</a:t>
            </a:r>
          </a:p>
        </p:txBody>
      </p:sp>
      <p:sp>
        <p:nvSpPr>
          <p:cNvPr id="61443" name="Rectangle 3"/>
          <p:cNvSpPr>
            <a:spLocks noGrp="1" noChangeArrowheads="1"/>
          </p:cNvSpPr>
          <p:nvPr>
            <p:ph type="body" idx="1"/>
          </p:nvPr>
        </p:nvSpPr>
        <p:spPr>
          <a:xfrm>
            <a:off x="687388" y="1104900"/>
            <a:ext cx="7886700" cy="3309938"/>
          </a:xfrm>
        </p:spPr>
        <p:txBody>
          <a:bodyPr/>
          <a:lstStyle/>
          <a:p>
            <a:pPr>
              <a:buFont typeface="Monotype Sorts" pitchFamily="2" charset="2"/>
              <a:buNone/>
            </a:pPr>
            <a:r>
              <a:rPr lang="en-US"/>
              <a:t>		For the time being, Winslow wishes to invest</a:t>
            </a:r>
          </a:p>
          <a:p>
            <a:pPr>
              <a:buFont typeface="Monotype Sorts" pitchFamily="2" charset="2"/>
              <a:buNone/>
            </a:pPr>
            <a:r>
              <a:rPr lang="en-US"/>
              <a:t>	only in 2-month government bonds (earning 2% over</a:t>
            </a:r>
          </a:p>
          <a:p>
            <a:pPr>
              <a:buFont typeface="Monotype Sorts" pitchFamily="2" charset="2"/>
              <a:buNone/>
            </a:pPr>
            <a:r>
              <a:rPr lang="en-US"/>
              <a:t>	the 2-month period) and 3-month construction loans</a:t>
            </a:r>
          </a:p>
          <a:p>
            <a:pPr>
              <a:buFont typeface="Monotype Sorts" pitchFamily="2" charset="2"/>
              <a:buNone/>
            </a:pPr>
            <a:r>
              <a:rPr lang="en-US"/>
              <a:t>	(earning 6% over the 3-month period).  Each of these</a:t>
            </a:r>
          </a:p>
          <a:p>
            <a:pPr>
              <a:buFont typeface="Monotype Sorts" pitchFamily="2" charset="2"/>
              <a:buNone/>
            </a:pPr>
            <a:r>
              <a:rPr lang="en-US"/>
              <a:t>	is available each month for investment.  Funds not</a:t>
            </a:r>
          </a:p>
          <a:p>
            <a:pPr>
              <a:buFont typeface="Monotype Sorts" pitchFamily="2" charset="2"/>
              <a:buNone/>
            </a:pPr>
            <a:r>
              <a:rPr lang="en-US"/>
              <a:t>	invested in these two investments are liquid and earn</a:t>
            </a:r>
          </a:p>
          <a:p>
            <a:pPr>
              <a:buFont typeface="Monotype Sorts" pitchFamily="2" charset="2"/>
              <a:buNone/>
            </a:pPr>
            <a:r>
              <a:rPr lang="en-US"/>
              <a:t>	3/4 of 1% per month when invested locally.</a:t>
            </a:r>
          </a:p>
        </p:txBody>
      </p:sp>
    </p:spTree>
  </p:cSld>
  <p:clrMapOvr>
    <a:masterClrMapping/>
  </p:clrMapOvr>
  <p:transition>
    <p:zo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US"/>
              <a:t>Portfolio Selection</a:t>
            </a:r>
          </a:p>
        </p:txBody>
      </p:sp>
      <p:sp>
        <p:nvSpPr>
          <p:cNvPr id="62467" name="Rectangle 3"/>
          <p:cNvSpPr>
            <a:spLocks noGrp="1" noChangeArrowheads="1"/>
          </p:cNvSpPr>
          <p:nvPr>
            <p:ph type="body" idx="1"/>
          </p:nvPr>
        </p:nvSpPr>
        <p:spPr>
          <a:xfrm>
            <a:off x="687388" y="1104900"/>
            <a:ext cx="7886700" cy="2344738"/>
          </a:xfrm>
        </p:spPr>
        <p:txBody>
          <a:bodyPr/>
          <a:lstStyle/>
          <a:p>
            <a:pPr>
              <a:buFont typeface="Monotype Sorts" pitchFamily="2" charset="2"/>
              <a:buNone/>
            </a:pPr>
            <a:r>
              <a:rPr lang="en-US"/>
              <a:t>		Formulate a linear program that will help</a:t>
            </a:r>
          </a:p>
          <a:p>
            <a:pPr>
              <a:buFont typeface="Monotype Sorts" pitchFamily="2" charset="2"/>
              <a:buNone/>
            </a:pPr>
            <a:r>
              <a:rPr lang="en-US"/>
              <a:t>	Winslow Savings determine how to invest over the</a:t>
            </a:r>
          </a:p>
          <a:p>
            <a:pPr>
              <a:buFont typeface="Monotype Sorts" pitchFamily="2" charset="2"/>
              <a:buNone/>
            </a:pPr>
            <a:r>
              <a:rPr lang="en-US"/>
              <a:t>	next four months if at no time does it wish to have</a:t>
            </a:r>
          </a:p>
          <a:p>
            <a:pPr>
              <a:buFont typeface="Monotype Sorts" pitchFamily="2" charset="2"/>
              <a:buNone/>
            </a:pPr>
            <a:r>
              <a:rPr lang="en-US"/>
              <a:t>	more than $8 million in either government bonds or</a:t>
            </a:r>
          </a:p>
          <a:p>
            <a:pPr>
              <a:buFont typeface="Monotype Sorts" pitchFamily="2" charset="2"/>
              <a:buNone/>
            </a:pPr>
            <a:r>
              <a:rPr lang="en-US"/>
              <a:t>	construction loans.</a:t>
            </a:r>
            <a:endParaRPr lang="en-US">
              <a:effectLst/>
              <a:latin typeface="Arial" pitchFamily="34" charset="0"/>
            </a:endParaRPr>
          </a:p>
        </p:txBody>
      </p:sp>
    </p:spTree>
  </p:cSld>
  <p:clrMapOvr>
    <a:masterClrMapping/>
  </p:clrMapOvr>
  <p:transition>
    <p:zo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a:t>Portfolio Selection</a:t>
            </a:r>
          </a:p>
        </p:txBody>
      </p:sp>
      <p:sp>
        <p:nvSpPr>
          <p:cNvPr id="63491" name="Rectangle 3"/>
          <p:cNvSpPr>
            <a:spLocks noGrp="1" noChangeArrowheads="1"/>
          </p:cNvSpPr>
          <p:nvPr>
            <p:ph type="body" idx="1"/>
          </p:nvPr>
        </p:nvSpPr>
        <p:spPr>
          <a:xfrm>
            <a:off x="687388" y="1041400"/>
            <a:ext cx="7277100" cy="3614738"/>
          </a:xfrm>
        </p:spPr>
        <p:txBody>
          <a:bodyPr/>
          <a:lstStyle/>
          <a:p>
            <a:r>
              <a:rPr lang="en-US">
                <a:solidFill>
                  <a:srgbClr val="66FFFF"/>
                </a:solidFill>
              </a:rPr>
              <a:t>Define the Decision Variables</a:t>
            </a:r>
            <a:endParaRPr lang="en-US" u="sng">
              <a:solidFill>
                <a:srgbClr val="66FFFF"/>
              </a:solidFill>
            </a:endParaRPr>
          </a:p>
          <a:p>
            <a:pPr>
              <a:buFont typeface="Monotype Sorts" pitchFamily="2" charset="2"/>
              <a:buNone/>
            </a:pPr>
            <a:endParaRPr lang="en-US" sz="800"/>
          </a:p>
          <a:p>
            <a:pPr>
              <a:lnSpc>
                <a:spcPct val="90000"/>
              </a:lnSpc>
              <a:buFont typeface="Monotype Sorts" pitchFamily="2" charset="2"/>
              <a:buNone/>
            </a:pPr>
            <a:r>
              <a:rPr lang="en-US"/>
              <a:t>     </a:t>
            </a:r>
            <a:r>
              <a:rPr lang="en-US" i="1"/>
              <a:t>G</a:t>
            </a:r>
            <a:r>
              <a:rPr lang="en-US" i="1" baseline="-25000"/>
              <a:t>i</a:t>
            </a:r>
            <a:r>
              <a:rPr lang="en-US"/>
              <a:t>  =  amount of new investment in government </a:t>
            </a:r>
          </a:p>
          <a:p>
            <a:pPr>
              <a:lnSpc>
                <a:spcPct val="90000"/>
              </a:lnSpc>
              <a:buFont typeface="Monotype Sorts" pitchFamily="2" charset="2"/>
              <a:buNone/>
            </a:pPr>
            <a:r>
              <a:rPr lang="en-US"/>
              <a:t>               bonds in month</a:t>
            </a:r>
            <a:r>
              <a:rPr lang="en-US" i="1"/>
              <a:t> i </a:t>
            </a:r>
            <a:r>
              <a:rPr lang="en-US"/>
              <a:t>(for </a:t>
            </a:r>
            <a:r>
              <a:rPr lang="en-US" i="1"/>
              <a:t>i</a:t>
            </a:r>
            <a:r>
              <a:rPr lang="en-US"/>
              <a:t> = 1, 2, 3, 4)</a:t>
            </a:r>
          </a:p>
          <a:p>
            <a:pPr>
              <a:buFont typeface="Monotype Sorts" pitchFamily="2" charset="2"/>
              <a:buNone/>
            </a:pPr>
            <a:endParaRPr lang="en-US" sz="600"/>
          </a:p>
          <a:p>
            <a:pPr>
              <a:buFont typeface="Monotype Sorts" pitchFamily="2" charset="2"/>
              <a:buNone/>
            </a:pPr>
            <a:r>
              <a:rPr lang="en-US"/>
              <a:t>     </a:t>
            </a:r>
            <a:r>
              <a:rPr lang="en-US" i="1"/>
              <a:t>C</a:t>
            </a:r>
            <a:r>
              <a:rPr lang="en-US" i="1" baseline="-25000"/>
              <a:t>i</a:t>
            </a:r>
            <a:r>
              <a:rPr lang="en-US"/>
              <a:t>  =  amount of new investment in construction</a:t>
            </a:r>
          </a:p>
          <a:p>
            <a:pPr>
              <a:buFont typeface="Monotype Sorts" pitchFamily="2" charset="2"/>
              <a:buNone/>
            </a:pPr>
            <a:r>
              <a:rPr lang="en-US"/>
              <a:t>               loans in month </a:t>
            </a:r>
            <a:r>
              <a:rPr lang="en-US" i="1"/>
              <a:t>i</a:t>
            </a:r>
            <a:r>
              <a:rPr lang="en-US"/>
              <a:t> (for </a:t>
            </a:r>
            <a:r>
              <a:rPr lang="en-US" i="1"/>
              <a:t>i</a:t>
            </a:r>
            <a:r>
              <a:rPr lang="en-US"/>
              <a:t> = 1, 2, 3, 4)</a:t>
            </a:r>
          </a:p>
          <a:p>
            <a:pPr>
              <a:buFont typeface="Monotype Sorts" pitchFamily="2" charset="2"/>
              <a:buNone/>
            </a:pPr>
            <a:endParaRPr lang="en-US" sz="600"/>
          </a:p>
          <a:p>
            <a:pPr>
              <a:buFont typeface="Monotype Sorts" pitchFamily="2" charset="2"/>
              <a:buNone/>
            </a:pPr>
            <a:r>
              <a:rPr lang="en-US"/>
              <a:t>     </a:t>
            </a:r>
            <a:r>
              <a:rPr lang="en-US" i="1"/>
              <a:t>L</a:t>
            </a:r>
            <a:r>
              <a:rPr lang="en-US" i="1" baseline="-25000"/>
              <a:t>i</a:t>
            </a:r>
            <a:r>
              <a:rPr lang="en-US"/>
              <a:t>  =  amount invested locally in month</a:t>
            </a:r>
            <a:r>
              <a:rPr lang="en-US" i="1"/>
              <a:t> i</a:t>
            </a:r>
            <a:r>
              <a:rPr lang="en-US"/>
              <a:t>,  </a:t>
            </a:r>
          </a:p>
          <a:p>
            <a:pPr>
              <a:buFont typeface="Monotype Sorts" pitchFamily="2" charset="2"/>
              <a:buNone/>
            </a:pPr>
            <a:r>
              <a:rPr lang="en-US"/>
              <a:t>		   (for</a:t>
            </a:r>
            <a:r>
              <a:rPr lang="en-US" i="1"/>
              <a:t> i</a:t>
            </a:r>
            <a:r>
              <a:rPr lang="en-US"/>
              <a:t> = 1, 2, 3, 4)</a:t>
            </a:r>
          </a:p>
        </p:txBody>
      </p:sp>
    </p:spTree>
  </p:cSld>
  <p:clrMapOvr>
    <a:masterClrMapping/>
  </p:clrMapOvr>
  <p:transition>
    <p:zo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US"/>
              <a:t>Portfolio Selection</a:t>
            </a:r>
          </a:p>
        </p:txBody>
      </p:sp>
      <p:sp>
        <p:nvSpPr>
          <p:cNvPr id="64515" name="Rectangle 3"/>
          <p:cNvSpPr>
            <a:spLocks noGrp="1" noChangeArrowheads="1"/>
          </p:cNvSpPr>
          <p:nvPr>
            <p:ph type="body" idx="1"/>
          </p:nvPr>
        </p:nvSpPr>
        <p:spPr>
          <a:xfrm>
            <a:off x="685800" y="1052513"/>
            <a:ext cx="8281988" cy="3303587"/>
          </a:xfrm>
        </p:spPr>
        <p:txBody>
          <a:bodyPr/>
          <a:lstStyle/>
          <a:p>
            <a:r>
              <a:rPr lang="en-US" dirty="0">
                <a:solidFill>
                  <a:srgbClr val="66FFFF"/>
                </a:solidFill>
              </a:rPr>
              <a:t>Define the Objective Function</a:t>
            </a:r>
            <a:endParaRPr lang="en-US" u="sng" dirty="0">
              <a:solidFill>
                <a:srgbClr val="66FFFF"/>
              </a:solidFill>
            </a:endParaRPr>
          </a:p>
          <a:p>
            <a:pPr>
              <a:buFont typeface="Monotype Sorts" pitchFamily="2" charset="2"/>
              <a:buNone/>
            </a:pPr>
            <a:endParaRPr lang="en-US" sz="800" dirty="0"/>
          </a:p>
          <a:p>
            <a:pPr>
              <a:buFont typeface="Monotype Sorts" pitchFamily="2" charset="2"/>
              <a:buNone/>
            </a:pPr>
            <a:r>
              <a:rPr lang="en-US" dirty="0"/>
              <a:t>     Maximize total interest earned in the 4-month period:</a:t>
            </a:r>
          </a:p>
          <a:p>
            <a:pPr>
              <a:buFont typeface="Monotype Sorts" pitchFamily="2" charset="2"/>
              <a:buNone/>
            </a:pPr>
            <a:endParaRPr lang="en-US" sz="800" dirty="0"/>
          </a:p>
          <a:p>
            <a:pPr>
              <a:buFont typeface="Monotype Sorts" pitchFamily="2" charset="2"/>
              <a:buNone/>
            </a:pPr>
            <a:r>
              <a:rPr lang="en-US" dirty="0"/>
              <a:t>     Max  (interest rate on investment) </a:t>
            </a:r>
            <a:r>
              <a:rPr lang="en-US" dirty="0" smtClean="0"/>
              <a:t> x </a:t>
            </a:r>
            <a:r>
              <a:rPr lang="en-US" dirty="0"/>
              <a:t>(amount invested)</a:t>
            </a:r>
          </a:p>
          <a:p>
            <a:pPr>
              <a:buFont typeface="Monotype Sorts" pitchFamily="2" charset="2"/>
              <a:buNone/>
            </a:pPr>
            <a:endParaRPr lang="en-US" sz="800" dirty="0"/>
          </a:p>
          <a:p>
            <a:pPr>
              <a:buFont typeface="Monotype Sorts" pitchFamily="2" charset="2"/>
              <a:buNone/>
            </a:pPr>
            <a:r>
              <a:rPr lang="en-US" dirty="0"/>
              <a:t>     Max    .02G</a:t>
            </a:r>
            <a:r>
              <a:rPr lang="en-US" baseline="-25000" dirty="0"/>
              <a:t>1</a:t>
            </a:r>
            <a:r>
              <a:rPr lang="en-US" dirty="0"/>
              <a:t> + .02</a:t>
            </a:r>
            <a:r>
              <a:rPr lang="en-US" i="1" dirty="0"/>
              <a:t>G</a:t>
            </a:r>
            <a:r>
              <a:rPr lang="en-US" baseline="-25000" dirty="0"/>
              <a:t>2</a:t>
            </a:r>
            <a:r>
              <a:rPr lang="en-US" dirty="0"/>
              <a:t> + .02</a:t>
            </a:r>
            <a:r>
              <a:rPr lang="en-US" i="1" dirty="0"/>
              <a:t>G</a:t>
            </a:r>
            <a:r>
              <a:rPr lang="en-US" baseline="-25000" dirty="0"/>
              <a:t>3</a:t>
            </a:r>
            <a:r>
              <a:rPr lang="en-US" dirty="0"/>
              <a:t> + .02</a:t>
            </a:r>
            <a:r>
              <a:rPr lang="en-US" i="1" dirty="0"/>
              <a:t>G</a:t>
            </a:r>
            <a:r>
              <a:rPr lang="en-US" baseline="-25000" dirty="0"/>
              <a:t>4</a:t>
            </a:r>
            <a:r>
              <a:rPr lang="en-US" dirty="0"/>
              <a:t> </a:t>
            </a:r>
          </a:p>
          <a:p>
            <a:pPr>
              <a:buFont typeface="Monotype Sorts" pitchFamily="2" charset="2"/>
              <a:buNone/>
            </a:pPr>
            <a:r>
              <a:rPr lang="en-US" dirty="0"/>
              <a:t>		  + .06</a:t>
            </a:r>
            <a:r>
              <a:rPr lang="en-US" i="1" dirty="0"/>
              <a:t>C</a:t>
            </a:r>
            <a:r>
              <a:rPr lang="en-US" baseline="-25000" dirty="0"/>
              <a:t>1</a:t>
            </a:r>
            <a:r>
              <a:rPr lang="en-US" dirty="0"/>
              <a:t> + .06</a:t>
            </a:r>
            <a:r>
              <a:rPr lang="en-US" i="1" dirty="0"/>
              <a:t>C</a:t>
            </a:r>
            <a:r>
              <a:rPr lang="en-US" baseline="-25000" dirty="0"/>
              <a:t>2</a:t>
            </a:r>
            <a:r>
              <a:rPr lang="en-US" dirty="0"/>
              <a:t> + .06</a:t>
            </a:r>
            <a:r>
              <a:rPr lang="en-US" i="1" dirty="0"/>
              <a:t>C</a:t>
            </a:r>
            <a:r>
              <a:rPr lang="en-US" baseline="-25000" dirty="0"/>
              <a:t>3</a:t>
            </a:r>
            <a:r>
              <a:rPr lang="en-US" dirty="0"/>
              <a:t> + .06</a:t>
            </a:r>
            <a:r>
              <a:rPr lang="en-US" i="1" dirty="0"/>
              <a:t>C</a:t>
            </a:r>
            <a:r>
              <a:rPr lang="en-US" baseline="-25000" dirty="0"/>
              <a:t>4</a:t>
            </a:r>
          </a:p>
          <a:p>
            <a:pPr>
              <a:buFont typeface="Monotype Sorts" pitchFamily="2" charset="2"/>
              <a:buNone/>
            </a:pPr>
            <a:r>
              <a:rPr lang="en-US" baseline="-25000" dirty="0"/>
              <a:t>	        </a:t>
            </a:r>
            <a:r>
              <a:rPr lang="en-US" dirty="0"/>
              <a:t> 	  + .0075</a:t>
            </a:r>
            <a:r>
              <a:rPr lang="en-US" i="1" dirty="0"/>
              <a:t>L</a:t>
            </a:r>
            <a:r>
              <a:rPr lang="en-US" baseline="-25000" dirty="0"/>
              <a:t>1</a:t>
            </a:r>
            <a:r>
              <a:rPr lang="en-US" dirty="0"/>
              <a:t> + .0075</a:t>
            </a:r>
            <a:r>
              <a:rPr lang="en-US" i="1" dirty="0"/>
              <a:t>L</a:t>
            </a:r>
            <a:r>
              <a:rPr lang="en-US" baseline="-25000" dirty="0"/>
              <a:t>2</a:t>
            </a:r>
            <a:r>
              <a:rPr lang="en-US" dirty="0"/>
              <a:t> + .0075</a:t>
            </a:r>
            <a:r>
              <a:rPr lang="en-US" i="1" dirty="0"/>
              <a:t>L</a:t>
            </a:r>
            <a:r>
              <a:rPr lang="en-US" baseline="-25000" dirty="0"/>
              <a:t>3</a:t>
            </a:r>
            <a:r>
              <a:rPr lang="en-US" dirty="0"/>
              <a:t> + .0075</a:t>
            </a:r>
            <a:r>
              <a:rPr lang="en-US" i="1" dirty="0"/>
              <a:t>L</a:t>
            </a:r>
            <a:r>
              <a:rPr lang="en-US" baseline="-25000" dirty="0"/>
              <a:t>4</a:t>
            </a:r>
            <a:endParaRPr lang="en-US" dirty="0"/>
          </a:p>
        </p:txBody>
      </p:sp>
    </p:spTree>
  </p:cSld>
  <p:clrMapOvr>
    <a:masterClrMapping/>
  </p:clrMapOvr>
  <p:transition>
    <p:zo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a:t>Portfolio Selection</a:t>
            </a:r>
          </a:p>
        </p:txBody>
      </p:sp>
      <p:sp>
        <p:nvSpPr>
          <p:cNvPr id="65539" name="Rectangle 3"/>
          <p:cNvSpPr>
            <a:spLocks noGrp="1" noChangeArrowheads="1"/>
          </p:cNvSpPr>
          <p:nvPr>
            <p:ph type="body" idx="1"/>
          </p:nvPr>
        </p:nvSpPr>
        <p:spPr>
          <a:xfrm>
            <a:off x="687388" y="1041400"/>
            <a:ext cx="7581900" cy="3614738"/>
          </a:xfrm>
        </p:spPr>
        <p:txBody>
          <a:bodyPr/>
          <a:lstStyle/>
          <a:p>
            <a:r>
              <a:rPr lang="en-US">
                <a:solidFill>
                  <a:srgbClr val="66FFFF"/>
                </a:solidFill>
              </a:rPr>
              <a:t>Define the Constraints</a:t>
            </a:r>
            <a:endParaRPr lang="en-US" u="sng">
              <a:solidFill>
                <a:srgbClr val="66FFFF"/>
              </a:solidFill>
            </a:endParaRPr>
          </a:p>
          <a:p>
            <a:pPr>
              <a:buFont typeface="Monotype Sorts" pitchFamily="2" charset="2"/>
              <a:buNone/>
            </a:pPr>
            <a:endParaRPr lang="en-US" sz="800"/>
          </a:p>
          <a:p>
            <a:pPr>
              <a:buFont typeface="Monotype Sorts" pitchFamily="2" charset="2"/>
              <a:buNone/>
            </a:pPr>
            <a:r>
              <a:rPr lang="en-US"/>
              <a:t>    Month 1's total investment limited to $20 million:</a:t>
            </a:r>
          </a:p>
          <a:p>
            <a:pPr>
              <a:buFont typeface="Monotype Sorts" pitchFamily="2" charset="2"/>
              <a:buNone/>
            </a:pPr>
            <a:r>
              <a:rPr lang="en-US"/>
              <a:t>     	(1)   </a:t>
            </a:r>
            <a:r>
              <a:rPr lang="en-US" i="1"/>
              <a:t>G</a:t>
            </a:r>
            <a:r>
              <a:rPr lang="en-US" baseline="-25000"/>
              <a:t>1</a:t>
            </a:r>
            <a:r>
              <a:rPr lang="en-US"/>
              <a:t> + </a:t>
            </a:r>
            <a:r>
              <a:rPr lang="en-US" i="1"/>
              <a:t>C</a:t>
            </a:r>
            <a:r>
              <a:rPr lang="en-US" baseline="-25000"/>
              <a:t>1</a:t>
            </a:r>
            <a:r>
              <a:rPr lang="en-US"/>
              <a:t> + </a:t>
            </a:r>
            <a:r>
              <a:rPr lang="en-US" i="1"/>
              <a:t>L</a:t>
            </a:r>
            <a:r>
              <a:rPr lang="en-US" baseline="-25000"/>
              <a:t>1</a:t>
            </a:r>
            <a:r>
              <a:rPr lang="en-US"/>
              <a:t> = 20,000,000</a:t>
            </a:r>
          </a:p>
          <a:p>
            <a:pPr>
              <a:buFont typeface="Monotype Sorts" pitchFamily="2" charset="2"/>
              <a:buNone/>
            </a:pPr>
            <a:endParaRPr lang="en-US" sz="1600"/>
          </a:p>
          <a:p>
            <a:pPr>
              <a:buFont typeface="Monotype Sorts" pitchFamily="2" charset="2"/>
              <a:buNone/>
            </a:pPr>
            <a:r>
              <a:rPr lang="en-US"/>
              <a:t>    Month 2's total investment limited to principle and interest invested locally in Month 1:</a:t>
            </a:r>
          </a:p>
          <a:p>
            <a:pPr>
              <a:buFont typeface="Monotype Sorts" pitchFamily="2" charset="2"/>
              <a:buNone/>
            </a:pPr>
            <a:r>
              <a:rPr lang="en-US"/>
              <a:t>     	(2)   </a:t>
            </a:r>
            <a:r>
              <a:rPr lang="en-US" i="1"/>
              <a:t>G</a:t>
            </a:r>
            <a:r>
              <a:rPr lang="en-US" baseline="-25000"/>
              <a:t>2</a:t>
            </a:r>
            <a:r>
              <a:rPr lang="en-US"/>
              <a:t> + </a:t>
            </a:r>
            <a:r>
              <a:rPr lang="en-US" i="1"/>
              <a:t>C</a:t>
            </a:r>
            <a:r>
              <a:rPr lang="en-US" baseline="-25000"/>
              <a:t>2</a:t>
            </a:r>
            <a:r>
              <a:rPr lang="en-US"/>
              <a:t> + </a:t>
            </a:r>
            <a:r>
              <a:rPr lang="en-US" i="1"/>
              <a:t>L</a:t>
            </a:r>
            <a:r>
              <a:rPr lang="en-US" baseline="-25000"/>
              <a:t>2</a:t>
            </a:r>
            <a:r>
              <a:rPr lang="en-US"/>
              <a:t> = 1.0075</a:t>
            </a:r>
            <a:r>
              <a:rPr lang="en-US" i="1"/>
              <a:t>L</a:t>
            </a:r>
            <a:r>
              <a:rPr lang="en-US" baseline="-25000"/>
              <a:t>1</a:t>
            </a:r>
            <a:r>
              <a:rPr lang="en-US"/>
              <a:t>   </a:t>
            </a:r>
          </a:p>
          <a:p>
            <a:pPr>
              <a:buFont typeface="Monotype Sorts" pitchFamily="2" charset="2"/>
              <a:buNone/>
            </a:pPr>
            <a:r>
              <a:rPr lang="en-US"/>
              <a:t>		        or    </a:t>
            </a:r>
            <a:r>
              <a:rPr lang="en-US" i="1"/>
              <a:t>G</a:t>
            </a:r>
            <a:r>
              <a:rPr lang="en-US" baseline="-25000"/>
              <a:t>2</a:t>
            </a:r>
            <a:r>
              <a:rPr lang="en-US"/>
              <a:t> + </a:t>
            </a:r>
            <a:r>
              <a:rPr lang="en-US" i="1"/>
              <a:t>C</a:t>
            </a:r>
            <a:r>
              <a:rPr lang="en-US" baseline="-25000"/>
              <a:t>2</a:t>
            </a:r>
            <a:r>
              <a:rPr lang="en-US"/>
              <a:t> - 1.0075</a:t>
            </a:r>
            <a:r>
              <a:rPr lang="en-US" i="1"/>
              <a:t>L</a:t>
            </a:r>
            <a:r>
              <a:rPr lang="en-US" baseline="-25000"/>
              <a:t>1</a:t>
            </a:r>
            <a:r>
              <a:rPr lang="en-US"/>
              <a:t> + </a:t>
            </a:r>
            <a:r>
              <a:rPr lang="en-US" i="1"/>
              <a:t>L</a:t>
            </a:r>
            <a:r>
              <a:rPr lang="en-US" baseline="-25000"/>
              <a:t>2</a:t>
            </a:r>
            <a:r>
              <a:rPr lang="en-US"/>
              <a:t> = 0</a:t>
            </a:r>
          </a:p>
        </p:txBody>
      </p:sp>
    </p:spTree>
  </p:cSld>
  <p:clrMapOvr>
    <a:masterClrMapping/>
  </p:clrMapOvr>
  <p:transition>
    <p:zo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a:t>Portfolio Selection</a:t>
            </a:r>
          </a:p>
        </p:txBody>
      </p:sp>
      <p:sp>
        <p:nvSpPr>
          <p:cNvPr id="66563" name="Rectangle 3"/>
          <p:cNvSpPr>
            <a:spLocks noGrp="1" noChangeArrowheads="1"/>
          </p:cNvSpPr>
          <p:nvPr>
            <p:ph type="body" idx="1"/>
          </p:nvPr>
        </p:nvSpPr>
        <p:spPr>
          <a:xfrm>
            <a:off x="687388" y="1041400"/>
            <a:ext cx="7772400" cy="2890838"/>
          </a:xfrm>
        </p:spPr>
        <p:txBody>
          <a:bodyPr/>
          <a:lstStyle/>
          <a:p>
            <a:r>
              <a:rPr lang="en-US">
                <a:solidFill>
                  <a:srgbClr val="66FFFF"/>
                </a:solidFill>
              </a:rPr>
              <a:t>Define the Constraints (continued)</a:t>
            </a:r>
          </a:p>
          <a:p>
            <a:pPr>
              <a:buFont typeface="Monotype Sorts" pitchFamily="2" charset="2"/>
              <a:buNone/>
            </a:pPr>
            <a:endParaRPr lang="en-US" sz="800">
              <a:solidFill>
                <a:srgbClr val="66FFFF"/>
              </a:solidFill>
            </a:endParaRPr>
          </a:p>
          <a:p>
            <a:pPr>
              <a:buFont typeface="Monotype Sorts" pitchFamily="2" charset="2"/>
              <a:buNone/>
            </a:pPr>
            <a:r>
              <a:rPr lang="en-US"/>
              <a:t>	Month 3's total investment amount limited to principle and interest invested in government bonds in Month 1 and locally invested in Month 2:</a:t>
            </a:r>
          </a:p>
          <a:p>
            <a:pPr>
              <a:buFont typeface="Monotype Sorts" pitchFamily="2" charset="2"/>
              <a:buNone/>
            </a:pPr>
            <a:r>
              <a:rPr lang="en-US"/>
              <a:t>     	(3)   </a:t>
            </a:r>
            <a:r>
              <a:rPr lang="en-US" i="1"/>
              <a:t>G</a:t>
            </a:r>
            <a:r>
              <a:rPr lang="en-US" baseline="-25000"/>
              <a:t>3</a:t>
            </a:r>
            <a:r>
              <a:rPr lang="en-US"/>
              <a:t> + </a:t>
            </a:r>
            <a:r>
              <a:rPr lang="en-US" i="1"/>
              <a:t>C</a:t>
            </a:r>
            <a:r>
              <a:rPr lang="en-US" baseline="-25000"/>
              <a:t>3</a:t>
            </a:r>
            <a:r>
              <a:rPr lang="en-US"/>
              <a:t> + </a:t>
            </a:r>
            <a:r>
              <a:rPr lang="en-US" i="1"/>
              <a:t>L</a:t>
            </a:r>
            <a:r>
              <a:rPr lang="en-US" baseline="-25000"/>
              <a:t>3</a:t>
            </a:r>
            <a:r>
              <a:rPr lang="en-US"/>
              <a:t> = 1.02</a:t>
            </a:r>
            <a:r>
              <a:rPr lang="en-US" i="1"/>
              <a:t>G</a:t>
            </a:r>
            <a:r>
              <a:rPr lang="en-US" baseline="-25000"/>
              <a:t>1</a:t>
            </a:r>
            <a:r>
              <a:rPr lang="en-US"/>
              <a:t> + 1.0075</a:t>
            </a:r>
            <a:r>
              <a:rPr lang="en-US" i="1"/>
              <a:t>L</a:t>
            </a:r>
            <a:r>
              <a:rPr lang="en-US" baseline="-25000"/>
              <a:t>2</a:t>
            </a:r>
            <a:r>
              <a:rPr lang="en-US"/>
              <a:t>    </a:t>
            </a:r>
          </a:p>
          <a:p>
            <a:pPr>
              <a:buFont typeface="Monotype Sorts" pitchFamily="2" charset="2"/>
              <a:buNone/>
            </a:pPr>
            <a:r>
              <a:rPr lang="en-US"/>
              <a:t>		        or    - 1.02</a:t>
            </a:r>
            <a:r>
              <a:rPr lang="en-US" i="1"/>
              <a:t>G</a:t>
            </a:r>
            <a:r>
              <a:rPr lang="en-US" baseline="-25000"/>
              <a:t>1</a:t>
            </a:r>
            <a:r>
              <a:rPr lang="en-US"/>
              <a:t> + </a:t>
            </a:r>
            <a:r>
              <a:rPr lang="en-US" i="1"/>
              <a:t>G</a:t>
            </a:r>
            <a:r>
              <a:rPr lang="en-US" baseline="-25000"/>
              <a:t>3</a:t>
            </a:r>
            <a:r>
              <a:rPr lang="en-US"/>
              <a:t> + </a:t>
            </a:r>
            <a:r>
              <a:rPr lang="en-US" i="1"/>
              <a:t>C</a:t>
            </a:r>
            <a:r>
              <a:rPr lang="en-US" baseline="-25000"/>
              <a:t>3</a:t>
            </a:r>
            <a:r>
              <a:rPr lang="en-US"/>
              <a:t> - 1.0075</a:t>
            </a:r>
            <a:r>
              <a:rPr lang="en-US" i="1"/>
              <a:t>L</a:t>
            </a:r>
            <a:r>
              <a:rPr lang="en-US" baseline="-25000"/>
              <a:t>2</a:t>
            </a:r>
            <a:r>
              <a:rPr lang="en-US"/>
              <a:t> + </a:t>
            </a:r>
            <a:r>
              <a:rPr lang="en-US" i="1"/>
              <a:t>L</a:t>
            </a:r>
            <a:r>
              <a:rPr lang="en-US" baseline="-25000"/>
              <a:t>3</a:t>
            </a:r>
            <a:r>
              <a:rPr lang="en-US"/>
              <a:t> = 0</a:t>
            </a:r>
          </a:p>
        </p:txBody>
      </p:sp>
    </p:spTree>
  </p:cSld>
  <p:clrMapOvr>
    <a:masterClrMapping/>
  </p:clrMapOvr>
  <p:transition>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3" name="Rectangle 3"/>
          <p:cNvSpPr>
            <a:spLocks noGrp="1" noChangeArrowheads="1"/>
          </p:cNvSpPr>
          <p:nvPr>
            <p:ph type="body" idx="1"/>
          </p:nvPr>
        </p:nvSpPr>
        <p:spPr>
          <a:xfrm>
            <a:off x="687388" y="1041400"/>
            <a:ext cx="7950200" cy="4643438"/>
          </a:xfrm>
        </p:spPr>
        <p:txBody>
          <a:bodyPr/>
          <a:lstStyle/>
          <a:p>
            <a:r>
              <a:rPr lang="en-US">
                <a:solidFill>
                  <a:srgbClr val="66FFFF"/>
                </a:solidFill>
              </a:rPr>
              <a:t>Media Selection</a:t>
            </a:r>
          </a:p>
          <a:p>
            <a:pPr lvl="1"/>
            <a:r>
              <a:rPr lang="en-US"/>
              <a:t>One application of linear programming in marketing is </a:t>
            </a:r>
            <a:r>
              <a:rPr lang="en-US" u="sng"/>
              <a:t>media selection</a:t>
            </a:r>
            <a:r>
              <a:rPr lang="en-US"/>
              <a:t>.</a:t>
            </a:r>
          </a:p>
          <a:p>
            <a:pPr lvl="1"/>
            <a:r>
              <a:rPr lang="en-US"/>
              <a:t>LP can be used to help marketing managers allocate a fixed budget to various advertising media.</a:t>
            </a:r>
          </a:p>
          <a:p>
            <a:pPr lvl="1"/>
            <a:r>
              <a:rPr lang="en-US"/>
              <a:t>The objective is to maximize reach, frequency, and quality of exposure.</a:t>
            </a:r>
          </a:p>
          <a:p>
            <a:pPr lvl="1"/>
            <a:r>
              <a:rPr lang="en-US"/>
              <a:t>Restrictions on the allowable allocation usually arise during consideration of company policy, contract requirements, and media availability.</a:t>
            </a:r>
          </a:p>
        </p:txBody>
      </p:sp>
      <p:sp>
        <p:nvSpPr>
          <p:cNvPr id="199684" name="Rectangle 4"/>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Marketing Applications</a:t>
            </a:r>
          </a:p>
        </p:txBody>
      </p:sp>
    </p:spTree>
  </p:cSld>
  <p:clrMapOvr>
    <a:masterClrMapping/>
  </p:clrMapOvr>
  <p:transition>
    <p:zo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a:t>Portfolio Selection</a:t>
            </a:r>
          </a:p>
        </p:txBody>
      </p:sp>
      <p:sp>
        <p:nvSpPr>
          <p:cNvPr id="67587" name="Rectangle 3"/>
          <p:cNvSpPr>
            <a:spLocks noGrp="1" noChangeArrowheads="1"/>
          </p:cNvSpPr>
          <p:nvPr>
            <p:ph type="body" idx="1"/>
          </p:nvPr>
        </p:nvSpPr>
        <p:spPr>
          <a:xfrm>
            <a:off x="687388" y="1041400"/>
            <a:ext cx="7772400" cy="4516438"/>
          </a:xfrm>
        </p:spPr>
        <p:txBody>
          <a:bodyPr/>
          <a:lstStyle/>
          <a:p>
            <a:r>
              <a:rPr lang="en-US">
                <a:solidFill>
                  <a:srgbClr val="66FFFF"/>
                </a:solidFill>
              </a:rPr>
              <a:t>Define the Constraints (continued)</a:t>
            </a:r>
          </a:p>
          <a:p>
            <a:pPr>
              <a:buFont typeface="Monotype Sorts" pitchFamily="2" charset="2"/>
              <a:buNone/>
            </a:pPr>
            <a:endParaRPr lang="en-US" sz="800">
              <a:solidFill>
                <a:srgbClr val="FAFD00"/>
              </a:solidFill>
            </a:endParaRPr>
          </a:p>
          <a:p>
            <a:pPr>
              <a:buFont typeface="Monotype Sorts" pitchFamily="2" charset="2"/>
              <a:buNone/>
            </a:pPr>
            <a:r>
              <a:rPr lang="en-US"/>
              <a:t>	Month 4's total investment limited to principle and interest invested in construction loans in Month 1, goverment bonds in Month 2, and locally invested in Month 3:</a:t>
            </a:r>
          </a:p>
          <a:p>
            <a:pPr>
              <a:buFont typeface="Monotype Sorts" pitchFamily="2" charset="2"/>
              <a:buNone/>
            </a:pPr>
            <a:r>
              <a:rPr lang="en-US"/>
              <a:t>     (4)   </a:t>
            </a:r>
            <a:r>
              <a:rPr lang="en-US" i="1"/>
              <a:t>G</a:t>
            </a:r>
            <a:r>
              <a:rPr lang="en-US" baseline="-25000"/>
              <a:t>4</a:t>
            </a:r>
            <a:r>
              <a:rPr lang="en-US"/>
              <a:t> + </a:t>
            </a:r>
            <a:r>
              <a:rPr lang="en-US" i="1"/>
              <a:t>C</a:t>
            </a:r>
            <a:r>
              <a:rPr lang="en-US" baseline="-25000"/>
              <a:t>4</a:t>
            </a:r>
            <a:r>
              <a:rPr lang="en-US"/>
              <a:t> + </a:t>
            </a:r>
            <a:r>
              <a:rPr lang="en-US" i="1"/>
              <a:t>L</a:t>
            </a:r>
            <a:r>
              <a:rPr lang="en-US" baseline="-25000"/>
              <a:t>4</a:t>
            </a:r>
            <a:r>
              <a:rPr lang="en-US"/>
              <a:t> = 1.06</a:t>
            </a:r>
            <a:r>
              <a:rPr lang="en-US" i="1"/>
              <a:t>C</a:t>
            </a:r>
            <a:r>
              <a:rPr lang="en-US" baseline="-25000"/>
              <a:t>1</a:t>
            </a:r>
            <a:r>
              <a:rPr lang="en-US"/>
              <a:t> + 1.02</a:t>
            </a:r>
            <a:r>
              <a:rPr lang="en-US" i="1"/>
              <a:t>G</a:t>
            </a:r>
            <a:r>
              <a:rPr lang="en-US" baseline="-25000"/>
              <a:t>2</a:t>
            </a:r>
            <a:r>
              <a:rPr lang="en-US"/>
              <a:t> + 1.0075</a:t>
            </a:r>
            <a:r>
              <a:rPr lang="en-US" i="1"/>
              <a:t>L</a:t>
            </a:r>
            <a:r>
              <a:rPr lang="en-US" baseline="-25000"/>
              <a:t>3</a:t>
            </a:r>
            <a:r>
              <a:rPr lang="en-US"/>
              <a:t> </a:t>
            </a:r>
          </a:p>
          <a:p>
            <a:pPr>
              <a:buFont typeface="Monotype Sorts" pitchFamily="2" charset="2"/>
              <a:buNone/>
            </a:pPr>
            <a:r>
              <a:rPr lang="en-US"/>
              <a:t>		 or    - 1.02</a:t>
            </a:r>
            <a:r>
              <a:rPr lang="en-US" i="1"/>
              <a:t>G</a:t>
            </a:r>
            <a:r>
              <a:rPr lang="en-US" baseline="-25000"/>
              <a:t>2</a:t>
            </a:r>
            <a:r>
              <a:rPr lang="en-US"/>
              <a:t> + </a:t>
            </a:r>
            <a:r>
              <a:rPr lang="en-US" i="1"/>
              <a:t>G</a:t>
            </a:r>
            <a:r>
              <a:rPr lang="en-US" baseline="-25000"/>
              <a:t>4</a:t>
            </a:r>
            <a:r>
              <a:rPr lang="en-US"/>
              <a:t> - 1.06</a:t>
            </a:r>
            <a:r>
              <a:rPr lang="en-US" i="1"/>
              <a:t>C</a:t>
            </a:r>
            <a:r>
              <a:rPr lang="en-US" baseline="-25000"/>
              <a:t>1</a:t>
            </a:r>
            <a:r>
              <a:rPr lang="en-US"/>
              <a:t> + </a:t>
            </a:r>
            <a:r>
              <a:rPr lang="en-US" i="1"/>
              <a:t>C</a:t>
            </a:r>
            <a:r>
              <a:rPr lang="en-US" baseline="-25000"/>
              <a:t>4</a:t>
            </a:r>
            <a:r>
              <a:rPr lang="en-US"/>
              <a:t> - 1.0075</a:t>
            </a:r>
            <a:r>
              <a:rPr lang="en-US" i="1"/>
              <a:t>L</a:t>
            </a:r>
            <a:r>
              <a:rPr lang="en-US" baseline="-25000"/>
              <a:t>3</a:t>
            </a:r>
            <a:r>
              <a:rPr lang="en-US"/>
              <a:t> + </a:t>
            </a:r>
            <a:r>
              <a:rPr lang="en-US" i="1"/>
              <a:t>L</a:t>
            </a:r>
            <a:r>
              <a:rPr lang="en-US" baseline="-25000"/>
              <a:t>4</a:t>
            </a:r>
            <a:r>
              <a:rPr lang="en-US"/>
              <a:t> = 0</a:t>
            </a:r>
          </a:p>
          <a:p>
            <a:pPr>
              <a:buFont typeface="Monotype Sorts" pitchFamily="2" charset="2"/>
              <a:buNone/>
            </a:pPr>
            <a:endParaRPr lang="en-US" sz="1000"/>
          </a:p>
          <a:p>
            <a:pPr>
              <a:buFont typeface="Monotype Sorts" pitchFamily="2" charset="2"/>
              <a:buNone/>
            </a:pPr>
            <a:r>
              <a:rPr lang="en-US"/>
              <a:t>	$10 million must be available at start of Month 5:</a:t>
            </a:r>
          </a:p>
          <a:p>
            <a:pPr>
              <a:buFont typeface="Monotype Sorts" pitchFamily="2" charset="2"/>
              <a:buNone/>
            </a:pPr>
            <a:r>
              <a:rPr lang="en-US"/>
              <a:t>     (5)   1.06</a:t>
            </a:r>
            <a:r>
              <a:rPr lang="en-US" i="1"/>
              <a:t>C</a:t>
            </a:r>
            <a:r>
              <a:rPr lang="en-US" baseline="-25000"/>
              <a:t>2</a:t>
            </a:r>
            <a:r>
              <a:rPr lang="en-US"/>
              <a:t> + 1.02</a:t>
            </a:r>
            <a:r>
              <a:rPr lang="en-US" i="1"/>
              <a:t>G</a:t>
            </a:r>
            <a:r>
              <a:rPr lang="en-US" baseline="-25000"/>
              <a:t>3</a:t>
            </a:r>
            <a:r>
              <a:rPr lang="en-US"/>
              <a:t> + 1.0075</a:t>
            </a:r>
            <a:r>
              <a:rPr lang="en-US" i="1"/>
              <a:t>L</a:t>
            </a:r>
            <a:r>
              <a:rPr lang="en-US" baseline="-25000"/>
              <a:t>4</a:t>
            </a:r>
            <a:r>
              <a:rPr lang="en-US"/>
              <a:t> </a:t>
            </a:r>
            <a:r>
              <a:rPr lang="en-US" u="sng"/>
              <a:t>&gt;</a:t>
            </a:r>
            <a:r>
              <a:rPr lang="en-US"/>
              <a:t> 10,000,000</a:t>
            </a:r>
            <a:endParaRPr lang="en-US">
              <a:solidFill>
                <a:srgbClr val="FAFD00"/>
              </a:solidFill>
            </a:endParaRPr>
          </a:p>
        </p:txBody>
      </p:sp>
    </p:spTree>
  </p:cSld>
  <p:clrMapOvr>
    <a:masterClrMapping/>
  </p:clrMapOvr>
  <p:transition>
    <p:zo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a:t>Portfolio Selection</a:t>
            </a:r>
          </a:p>
        </p:txBody>
      </p:sp>
      <p:sp>
        <p:nvSpPr>
          <p:cNvPr id="68611" name="Rectangle 3"/>
          <p:cNvSpPr>
            <a:spLocks noGrp="1" noChangeArrowheads="1"/>
          </p:cNvSpPr>
          <p:nvPr>
            <p:ph type="body" idx="1"/>
          </p:nvPr>
        </p:nvSpPr>
        <p:spPr>
          <a:xfrm>
            <a:off x="687388" y="1041400"/>
            <a:ext cx="7772400" cy="3335338"/>
          </a:xfrm>
        </p:spPr>
        <p:txBody>
          <a:bodyPr/>
          <a:lstStyle/>
          <a:p>
            <a:r>
              <a:rPr lang="en-US" dirty="0">
                <a:solidFill>
                  <a:srgbClr val="66FFFF"/>
                </a:solidFill>
              </a:rPr>
              <a:t>Define the Constraints (continued)</a:t>
            </a:r>
          </a:p>
          <a:p>
            <a:pPr>
              <a:buFont typeface="Monotype Sorts" pitchFamily="2" charset="2"/>
              <a:buNone/>
            </a:pPr>
            <a:endParaRPr lang="en-US" sz="800" dirty="0">
              <a:solidFill>
                <a:srgbClr val="FAFD00"/>
              </a:solidFill>
            </a:endParaRPr>
          </a:p>
          <a:p>
            <a:pPr>
              <a:buFont typeface="Monotype Sorts" pitchFamily="2" charset="2"/>
              <a:buNone/>
            </a:pPr>
            <a:r>
              <a:rPr lang="en-US" dirty="0"/>
              <a:t>	No more than $8 million in government bonds at any time:</a:t>
            </a:r>
          </a:p>
          <a:p>
            <a:pPr>
              <a:buFont typeface="Monotype Sorts" pitchFamily="2" charset="2"/>
              <a:buNone/>
            </a:pPr>
            <a:r>
              <a:rPr lang="en-US" dirty="0"/>
              <a:t>     	(6)    </a:t>
            </a:r>
            <a:r>
              <a:rPr lang="en-US" i="1" dirty="0"/>
              <a:t>G</a:t>
            </a:r>
            <a:r>
              <a:rPr lang="en-US" baseline="-25000" dirty="0"/>
              <a:t>1</a:t>
            </a:r>
            <a:r>
              <a:rPr lang="en-US" dirty="0"/>
              <a:t>         </a:t>
            </a:r>
            <a:r>
              <a:rPr lang="en-US" u="sng" dirty="0" smtClean="0"/>
              <a:t>&lt;</a:t>
            </a:r>
            <a:r>
              <a:rPr lang="en-US" dirty="0" smtClean="0"/>
              <a:t>  </a:t>
            </a:r>
            <a:r>
              <a:rPr lang="en-US" dirty="0"/>
              <a:t>8,000,000</a:t>
            </a:r>
          </a:p>
          <a:p>
            <a:pPr>
              <a:buFont typeface="Monotype Sorts" pitchFamily="2" charset="2"/>
              <a:buNone/>
            </a:pPr>
            <a:r>
              <a:rPr lang="en-US" dirty="0"/>
              <a:t>     	(7)    </a:t>
            </a:r>
            <a:r>
              <a:rPr lang="en-US" i="1" dirty="0"/>
              <a:t>G</a:t>
            </a:r>
            <a:r>
              <a:rPr lang="en-US" baseline="-25000" dirty="0"/>
              <a:t>1</a:t>
            </a:r>
            <a:r>
              <a:rPr lang="en-US" dirty="0"/>
              <a:t> + </a:t>
            </a:r>
            <a:r>
              <a:rPr lang="en-US" i="1" dirty="0"/>
              <a:t>G</a:t>
            </a:r>
            <a:r>
              <a:rPr lang="en-US" baseline="-25000" dirty="0"/>
              <a:t>2</a:t>
            </a:r>
            <a:r>
              <a:rPr lang="en-US" dirty="0"/>
              <a:t> </a:t>
            </a:r>
            <a:r>
              <a:rPr lang="en-US" u="sng" dirty="0"/>
              <a:t>&lt;</a:t>
            </a:r>
            <a:r>
              <a:rPr lang="en-US" dirty="0"/>
              <a:t>  8,000,000</a:t>
            </a:r>
          </a:p>
          <a:p>
            <a:pPr>
              <a:buFont typeface="Monotype Sorts" pitchFamily="2" charset="2"/>
              <a:buNone/>
            </a:pPr>
            <a:r>
              <a:rPr lang="en-US" dirty="0"/>
              <a:t>     	(8)    </a:t>
            </a:r>
            <a:r>
              <a:rPr lang="en-US" i="1" dirty="0"/>
              <a:t>G</a:t>
            </a:r>
            <a:r>
              <a:rPr lang="en-US" baseline="-25000" dirty="0"/>
              <a:t>2</a:t>
            </a:r>
            <a:r>
              <a:rPr lang="en-US" dirty="0"/>
              <a:t> + </a:t>
            </a:r>
            <a:r>
              <a:rPr lang="en-US" i="1" dirty="0"/>
              <a:t>G</a:t>
            </a:r>
            <a:r>
              <a:rPr lang="en-US" baseline="-25000" dirty="0"/>
              <a:t>3</a:t>
            </a:r>
            <a:r>
              <a:rPr lang="en-US" dirty="0"/>
              <a:t> </a:t>
            </a:r>
            <a:r>
              <a:rPr lang="en-US" u="sng" dirty="0"/>
              <a:t>&lt;</a:t>
            </a:r>
            <a:r>
              <a:rPr lang="en-US" dirty="0"/>
              <a:t>  8,000,000</a:t>
            </a:r>
          </a:p>
          <a:p>
            <a:pPr>
              <a:buFont typeface="Monotype Sorts" pitchFamily="2" charset="2"/>
              <a:buNone/>
            </a:pPr>
            <a:r>
              <a:rPr lang="en-US" dirty="0"/>
              <a:t>     	(9)    </a:t>
            </a:r>
            <a:r>
              <a:rPr lang="en-US" i="1" dirty="0"/>
              <a:t>G</a:t>
            </a:r>
            <a:r>
              <a:rPr lang="en-US" baseline="-25000" dirty="0"/>
              <a:t>3</a:t>
            </a:r>
            <a:r>
              <a:rPr lang="en-US" dirty="0"/>
              <a:t> + </a:t>
            </a:r>
            <a:r>
              <a:rPr lang="en-US" i="1" dirty="0"/>
              <a:t>G</a:t>
            </a:r>
            <a:r>
              <a:rPr lang="en-US" baseline="-25000" dirty="0"/>
              <a:t>4</a:t>
            </a:r>
            <a:r>
              <a:rPr lang="en-US" dirty="0"/>
              <a:t> </a:t>
            </a:r>
            <a:r>
              <a:rPr lang="en-US" u="sng" dirty="0"/>
              <a:t>&lt;</a:t>
            </a:r>
            <a:r>
              <a:rPr lang="en-US" dirty="0"/>
              <a:t>  8,000,000</a:t>
            </a:r>
            <a:endParaRPr lang="en-US" dirty="0">
              <a:solidFill>
                <a:srgbClr val="FAFD00"/>
              </a:solidFill>
            </a:endParaRPr>
          </a:p>
        </p:txBody>
      </p:sp>
    </p:spTree>
  </p:cSld>
  <p:clrMapOvr>
    <a:masterClrMapping/>
  </p:clrMapOvr>
  <p:transition>
    <p:zo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a:t>Portfolio Selection</a:t>
            </a:r>
          </a:p>
        </p:txBody>
      </p:sp>
      <p:sp>
        <p:nvSpPr>
          <p:cNvPr id="69635" name="Rectangle 3"/>
          <p:cNvSpPr>
            <a:spLocks noGrp="1" noChangeArrowheads="1"/>
          </p:cNvSpPr>
          <p:nvPr>
            <p:ph type="body" idx="1"/>
          </p:nvPr>
        </p:nvSpPr>
        <p:spPr>
          <a:xfrm>
            <a:off x="687388" y="1041400"/>
            <a:ext cx="7480300" cy="4402138"/>
          </a:xfrm>
        </p:spPr>
        <p:txBody>
          <a:bodyPr/>
          <a:lstStyle/>
          <a:p>
            <a:r>
              <a:rPr lang="en-US">
                <a:solidFill>
                  <a:srgbClr val="66FFFF"/>
                </a:solidFill>
              </a:rPr>
              <a:t>Define the Constraints (continued)</a:t>
            </a:r>
          </a:p>
          <a:p>
            <a:pPr>
              <a:buFont typeface="Monotype Sorts" pitchFamily="2" charset="2"/>
              <a:buNone/>
            </a:pPr>
            <a:endParaRPr lang="en-US" sz="800">
              <a:solidFill>
                <a:srgbClr val="FAFD00"/>
              </a:solidFill>
            </a:endParaRPr>
          </a:p>
          <a:p>
            <a:pPr>
              <a:buFont typeface="Monotype Sorts" pitchFamily="2" charset="2"/>
              <a:buNone/>
            </a:pPr>
            <a:r>
              <a:rPr lang="en-US"/>
              <a:t>	No more than $8 million in construction loans at any time:</a:t>
            </a:r>
          </a:p>
          <a:p>
            <a:pPr>
              <a:buFont typeface="Monotype Sorts" pitchFamily="2" charset="2"/>
              <a:buNone/>
            </a:pPr>
            <a:r>
              <a:rPr lang="en-US"/>
              <a:t>     	(10)   </a:t>
            </a:r>
            <a:r>
              <a:rPr lang="en-US" i="1"/>
              <a:t>C</a:t>
            </a:r>
            <a:r>
              <a:rPr lang="en-US" baseline="-25000"/>
              <a:t>1</a:t>
            </a:r>
            <a:r>
              <a:rPr lang="en-US"/>
              <a:t> 		    </a:t>
            </a:r>
            <a:r>
              <a:rPr lang="en-US" u="sng"/>
              <a:t>&lt;</a:t>
            </a:r>
            <a:r>
              <a:rPr lang="en-US"/>
              <a:t>  8,000,000</a:t>
            </a:r>
          </a:p>
          <a:p>
            <a:pPr>
              <a:buFont typeface="Monotype Sorts" pitchFamily="2" charset="2"/>
              <a:buNone/>
            </a:pPr>
            <a:r>
              <a:rPr lang="en-US"/>
              <a:t>     	(11)   </a:t>
            </a:r>
            <a:r>
              <a:rPr lang="en-US" i="1"/>
              <a:t>C</a:t>
            </a:r>
            <a:r>
              <a:rPr lang="en-US" baseline="-25000"/>
              <a:t>1</a:t>
            </a:r>
            <a:r>
              <a:rPr lang="en-US"/>
              <a:t> + </a:t>
            </a:r>
            <a:r>
              <a:rPr lang="en-US" i="1"/>
              <a:t>C</a:t>
            </a:r>
            <a:r>
              <a:rPr lang="en-US" baseline="-25000"/>
              <a:t>2</a:t>
            </a:r>
            <a:r>
              <a:rPr lang="en-US"/>
              <a:t> 		    </a:t>
            </a:r>
            <a:r>
              <a:rPr lang="en-US" u="sng"/>
              <a:t>&lt;</a:t>
            </a:r>
            <a:r>
              <a:rPr lang="en-US"/>
              <a:t>  8,000,000</a:t>
            </a:r>
          </a:p>
          <a:p>
            <a:pPr>
              <a:buFont typeface="Monotype Sorts" pitchFamily="2" charset="2"/>
              <a:buNone/>
            </a:pPr>
            <a:r>
              <a:rPr lang="en-US"/>
              <a:t>     	(12)   </a:t>
            </a:r>
            <a:r>
              <a:rPr lang="en-US" i="1"/>
              <a:t>C</a:t>
            </a:r>
            <a:r>
              <a:rPr lang="en-US" baseline="-25000"/>
              <a:t>1</a:t>
            </a:r>
            <a:r>
              <a:rPr lang="en-US"/>
              <a:t> + </a:t>
            </a:r>
            <a:r>
              <a:rPr lang="en-US" i="1"/>
              <a:t>C</a:t>
            </a:r>
            <a:r>
              <a:rPr lang="en-US" baseline="-25000"/>
              <a:t>2</a:t>
            </a:r>
            <a:r>
              <a:rPr lang="en-US"/>
              <a:t> + </a:t>
            </a:r>
            <a:r>
              <a:rPr lang="en-US" i="1"/>
              <a:t>C</a:t>
            </a:r>
            <a:r>
              <a:rPr lang="en-US" baseline="-25000"/>
              <a:t>3</a:t>
            </a:r>
            <a:r>
              <a:rPr lang="en-US"/>
              <a:t> 	    </a:t>
            </a:r>
            <a:r>
              <a:rPr lang="en-US" u="sng"/>
              <a:t>&lt;</a:t>
            </a:r>
            <a:r>
              <a:rPr lang="en-US"/>
              <a:t>  8,000,000</a:t>
            </a:r>
          </a:p>
          <a:p>
            <a:pPr>
              <a:buFont typeface="Monotype Sorts" pitchFamily="2" charset="2"/>
              <a:buNone/>
            </a:pPr>
            <a:r>
              <a:rPr lang="en-US"/>
              <a:t>     	(13)           </a:t>
            </a:r>
            <a:r>
              <a:rPr lang="en-US" i="1"/>
              <a:t>C</a:t>
            </a:r>
            <a:r>
              <a:rPr lang="en-US" baseline="-25000"/>
              <a:t>2</a:t>
            </a:r>
            <a:r>
              <a:rPr lang="en-US"/>
              <a:t> + </a:t>
            </a:r>
            <a:r>
              <a:rPr lang="en-US" i="1"/>
              <a:t>C</a:t>
            </a:r>
            <a:r>
              <a:rPr lang="en-US" baseline="-25000"/>
              <a:t>3</a:t>
            </a:r>
            <a:r>
              <a:rPr lang="en-US"/>
              <a:t> + </a:t>
            </a:r>
            <a:r>
              <a:rPr lang="en-US" i="1"/>
              <a:t>C</a:t>
            </a:r>
            <a:r>
              <a:rPr lang="en-US" baseline="-25000"/>
              <a:t>4</a:t>
            </a:r>
            <a:r>
              <a:rPr lang="en-US"/>
              <a:t>  </a:t>
            </a:r>
            <a:r>
              <a:rPr lang="en-US" u="sng"/>
              <a:t>&lt;</a:t>
            </a:r>
            <a:r>
              <a:rPr lang="en-US"/>
              <a:t>  8,000,000</a:t>
            </a:r>
            <a:endParaRPr lang="en-US">
              <a:effectLst/>
              <a:latin typeface="Arial" pitchFamily="34" charset="0"/>
            </a:endParaRPr>
          </a:p>
          <a:p>
            <a:pPr>
              <a:buFont typeface="Monotype Sorts" pitchFamily="2" charset="2"/>
              <a:buNone/>
            </a:pPr>
            <a:endParaRPr lang="en-US" sz="1800">
              <a:solidFill>
                <a:srgbClr val="FAFD00"/>
              </a:solidFill>
            </a:endParaRPr>
          </a:p>
          <a:p>
            <a:pPr>
              <a:buFont typeface="Monotype Sorts" pitchFamily="2" charset="2"/>
              <a:buNone/>
            </a:pPr>
            <a:r>
              <a:rPr lang="en-US"/>
              <a:t>	Non-negativity:</a:t>
            </a:r>
          </a:p>
          <a:p>
            <a:pPr>
              <a:buFont typeface="Monotype Sorts" pitchFamily="2" charset="2"/>
              <a:buNone/>
            </a:pPr>
            <a:r>
              <a:rPr lang="en-US"/>
              <a:t>             </a:t>
            </a:r>
            <a:r>
              <a:rPr lang="en-US" i="1"/>
              <a:t>G</a:t>
            </a:r>
            <a:r>
              <a:rPr lang="en-US" i="1" baseline="-25000"/>
              <a:t>i</a:t>
            </a:r>
            <a:r>
              <a:rPr lang="en-US"/>
              <a:t>, </a:t>
            </a:r>
            <a:r>
              <a:rPr lang="en-US" i="1"/>
              <a:t>C</a:t>
            </a:r>
            <a:r>
              <a:rPr lang="en-US" i="1" baseline="-25000"/>
              <a:t>i</a:t>
            </a:r>
            <a:r>
              <a:rPr lang="en-US"/>
              <a:t>, </a:t>
            </a:r>
            <a:r>
              <a:rPr lang="en-US" i="1"/>
              <a:t>L</a:t>
            </a:r>
            <a:r>
              <a:rPr lang="en-US" i="1" baseline="-25000"/>
              <a:t>i</a:t>
            </a:r>
            <a:r>
              <a:rPr lang="en-US"/>
              <a:t> </a:t>
            </a:r>
            <a:r>
              <a:rPr lang="en-US" u="sng"/>
              <a:t>&gt;</a:t>
            </a:r>
            <a:r>
              <a:rPr lang="en-US"/>
              <a:t> 0  for </a:t>
            </a:r>
            <a:r>
              <a:rPr lang="en-US" i="1"/>
              <a:t>i</a:t>
            </a:r>
            <a:r>
              <a:rPr lang="en-US"/>
              <a:t> = 1, 2, 3, 4</a:t>
            </a:r>
            <a:endParaRPr lang="en-US">
              <a:effectLst/>
              <a:latin typeface="Arial" pitchFamily="34" charset="0"/>
            </a:endParaRPr>
          </a:p>
        </p:txBody>
      </p:sp>
    </p:spTree>
  </p:cSld>
  <p:clrMapOvr>
    <a:masterClrMapping/>
  </p:clrMapOvr>
  <p:transition>
    <p:zoom/>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77" name="Rectangle 77"/>
          <p:cNvSpPr>
            <a:spLocks noChangeArrowheads="1"/>
          </p:cNvSpPr>
          <p:nvPr/>
        </p:nvSpPr>
        <p:spPr bwMode="auto">
          <a:xfrm>
            <a:off x="1574800" y="1473200"/>
            <a:ext cx="6070600" cy="4673600"/>
          </a:xfrm>
          <a:prstGeom prst="rect">
            <a:avLst/>
          </a:prstGeom>
          <a:gradFill rotWithShape="0">
            <a:gsLst>
              <a:gs pos="0">
                <a:srgbClr val="777777">
                  <a:gamma/>
                  <a:shade val="46275"/>
                  <a:invGamma/>
                </a:srgbClr>
              </a:gs>
              <a:gs pos="50000">
                <a:srgbClr val="777777"/>
              </a:gs>
              <a:gs pos="100000">
                <a:srgbClr val="777777">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204802"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Portfolio Selection</a:t>
            </a:r>
          </a:p>
        </p:txBody>
      </p:sp>
      <p:sp>
        <p:nvSpPr>
          <p:cNvPr id="204803" name="Rectangle 3"/>
          <p:cNvSpPr>
            <a:spLocks noChangeArrowheads="1"/>
          </p:cNvSpPr>
          <p:nvPr/>
        </p:nvSpPr>
        <p:spPr bwMode="auto">
          <a:xfrm>
            <a:off x="687388" y="1066800"/>
            <a:ext cx="6032500" cy="515938"/>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Char char="n"/>
            </a:pPr>
            <a:r>
              <a:rPr lang="en-US" sz="2400" dirty="0" smtClean="0">
                <a:solidFill>
                  <a:srgbClr val="66FFFF"/>
                </a:solidFill>
                <a:effectLst>
                  <a:outerShdw blurRad="38100" dist="38100" dir="2700000" algn="tl">
                    <a:srgbClr val="000000"/>
                  </a:outerShdw>
                </a:effectLst>
              </a:rPr>
              <a:t>Computer Solution</a:t>
            </a:r>
            <a:endParaRPr lang="en-US" dirty="0">
              <a:effectLst>
                <a:outerShdw blurRad="38100" dist="38100" dir="2700000" algn="tl">
                  <a:srgbClr val="000000"/>
                </a:outerShdw>
              </a:effectLst>
            </a:endParaRPr>
          </a:p>
        </p:txBody>
      </p:sp>
      <p:sp>
        <p:nvSpPr>
          <p:cNvPr id="204876" name="Rectangle 76"/>
          <p:cNvSpPr>
            <a:spLocks noChangeArrowheads="1"/>
          </p:cNvSpPr>
          <p:nvPr/>
        </p:nvSpPr>
        <p:spPr bwMode="auto">
          <a:xfrm>
            <a:off x="1360488" y="1549400"/>
            <a:ext cx="6337300" cy="4846638"/>
          </a:xfrm>
          <a:prstGeom prst="rect">
            <a:avLst/>
          </a:prstGeom>
          <a:noFill/>
          <a:ln w="1270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None/>
            </a:pPr>
            <a:r>
              <a:rPr lang="en-US" dirty="0">
                <a:effectLst>
                  <a:outerShdw blurRad="38100" dist="38100" dir="2700000" algn="tl">
                    <a:srgbClr val="000000"/>
                  </a:outerShdw>
                </a:effectLst>
                <a:cs typeface="Arial" pitchFamily="34" charset="0"/>
              </a:rPr>
              <a:t>     Objective Function Value =    1429213.7987</a:t>
            </a:r>
            <a:endParaRPr lang="en-US" dirty="0">
              <a:effectLst>
                <a:outerShdw blurRad="38100" dist="38100" dir="2700000" algn="tl">
                  <a:srgbClr val="000000"/>
                </a:outerShdw>
              </a:effectLst>
              <a:cs typeface="Courier New" pitchFamily="49" charset="0"/>
            </a:endParaRPr>
          </a:p>
          <a:p>
            <a:pPr marL="342900" indent="-342900" algn="l">
              <a:lnSpc>
                <a:spcPct val="80000"/>
              </a:lnSpc>
              <a:spcBef>
                <a:spcPct val="20000"/>
              </a:spcBef>
              <a:buClr>
                <a:srgbClr val="66FFFF"/>
              </a:buClr>
              <a:buSzPct val="75000"/>
              <a:buFont typeface="Monotype Sorts" pitchFamily="2" charset="2"/>
              <a:buNone/>
            </a:pPr>
            <a:r>
              <a:rPr lang="en-US" dirty="0">
                <a:effectLst>
                  <a:outerShdw blurRad="38100" dist="38100" dir="2700000" algn="tl">
                    <a:srgbClr val="000000"/>
                  </a:outerShdw>
                </a:effectLst>
                <a:cs typeface="Arial" pitchFamily="34" charset="0"/>
              </a:rPr>
              <a:t>     </a:t>
            </a:r>
            <a:r>
              <a:rPr lang="en-US" u="sng" dirty="0">
                <a:effectLst>
                  <a:outerShdw blurRad="38100" dist="38100" dir="2700000" algn="tl">
                    <a:srgbClr val="000000"/>
                  </a:outerShdw>
                </a:effectLst>
                <a:cs typeface="Arial" pitchFamily="34" charset="0"/>
              </a:rPr>
              <a:t>Variable</a:t>
            </a:r>
            <a:r>
              <a:rPr lang="en-US" dirty="0">
                <a:effectLst>
                  <a:outerShdw blurRad="38100" dist="38100" dir="2700000" algn="tl">
                    <a:srgbClr val="000000"/>
                  </a:outerShdw>
                </a:effectLst>
                <a:cs typeface="Arial" pitchFamily="34" charset="0"/>
              </a:rPr>
              <a:t>             </a:t>
            </a:r>
            <a:r>
              <a:rPr lang="en-US" u="sng" dirty="0">
                <a:effectLst>
                  <a:outerShdw blurRad="38100" dist="38100" dir="2700000" algn="tl">
                    <a:srgbClr val="000000"/>
                  </a:outerShdw>
                </a:effectLst>
                <a:cs typeface="Arial" pitchFamily="34" charset="0"/>
              </a:rPr>
              <a:t>Value</a:t>
            </a:r>
            <a:r>
              <a:rPr lang="en-US" dirty="0">
                <a:effectLst>
                  <a:outerShdw blurRad="38100" dist="38100" dir="2700000" algn="tl">
                    <a:srgbClr val="000000"/>
                  </a:outerShdw>
                </a:effectLst>
                <a:cs typeface="Arial" pitchFamily="34" charset="0"/>
              </a:rPr>
              <a:t>                 </a:t>
            </a:r>
            <a:r>
              <a:rPr lang="en-US" u="sng" dirty="0">
                <a:effectLst>
                  <a:outerShdw blurRad="38100" dist="38100" dir="2700000" algn="tl">
                    <a:srgbClr val="000000"/>
                  </a:outerShdw>
                </a:effectLst>
                <a:cs typeface="Arial" pitchFamily="34" charset="0"/>
              </a:rPr>
              <a:t>Reduced </a:t>
            </a:r>
            <a:r>
              <a:rPr lang="en-US" u="sng" dirty="0" smtClean="0">
                <a:effectLst>
                  <a:outerShdw blurRad="38100" dist="38100" dir="2700000" algn="tl">
                    <a:srgbClr val="000000"/>
                  </a:outerShdw>
                </a:effectLst>
                <a:cs typeface="Arial" pitchFamily="34" charset="0"/>
              </a:rPr>
              <a:t>Cost</a:t>
            </a:r>
            <a:r>
              <a:rPr lang="en-US" dirty="0" smtClean="0">
                <a:effectLst>
                  <a:outerShdw blurRad="38100" dist="38100" dir="2700000" algn="tl">
                    <a:srgbClr val="000000"/>
                  </a:outerShdw>
                </a:effectLst>
                <a:cs typeface="Arial" pitchFamily="34" charset="0"/>
              </a:rPr>
              <a:t>   </a:t>
            </a:r>
            <a:endParaRPr lang="en-US" dirty="0">
              <a:effectLst>
                <a:outerShdw blurRad="38100" dist="38100" dir="2700000" algn="tl">
                  <a:srgbClr val="000000"/>
                </a:outerShdw>
              </a:effectLst>
              <a:cs typeface="Courier New" pitchFamily="49" charset="0"/>
            </a:endParaRPr>
          </a:p>
          <a:p>
            <a:pPr marL="342900" indent="-342900" algn="l">
              <a:lnSpc>
                <a:spcPct val="75000"/>
              </a:lnSpc>
              <a:spcBef>
                <a:spcPct val="20000"/>
              </a:spcBef>
              <a:buClr>
                <a:srgbClr val="66FFFF"/>
              </a:buClr>
              <a:buSzPct val="75000"/>
              <a:buFont typeface="Monotype Sorts" pitchFamily="2" charset="2"/>
              <a:buNone/>
            </a:pPr>
            <a:r>
              <a:rPr lang="en-US" dirty="0">
                <a:effectLst>
                  <a:outerShdw blurRad="38100" dist="38100" dir="2700000" algn="tl">
                    <a:srgbClr val="000000"/>
                  </a:outerShdw>
                </a:effectLst>
                <a:cs typeface="Arial" pitchFamily="34" charset="0"/>
              </a:rPr>
              <a:t>         </a:t>
            </a:r>
            <a:r>
              <a:rPr lang="en-US" i="1" dirty="0">
                <a:effectLst>
                  <a:outerShdw blurRad="38100" dist="38100" dir="2700000" algn="tl">
                    <a:srgbClr val="000000"/>
                  </a:outerShdw>
                </a:effectLst>
                <a:cs typeface="Arial" pitchFamily="34" charset="0"/>
              </a:rPr>
              <a:t>G</a:t>
            </a:r>
            <a:r>
              <a:rPr lang="en-US" dirty="0">
                <a:effectLst>
                  <a:outerShdw blurRad="38100" dist="38100" dir="2700000" algn="tl">
                    <a:srgbClr val="000000"/>
                  </a:outerShdw>
                </a:effectLst>
                <a:cs typeface="Arial" pitchFamily="34" charset="0"/>
              </a:rPr>
              <a:t>1        	8000000.0000                   0.0000</a:t>
            </a:r>
            <a:endParaRPr lang="en-US" dirty="0">
              <a:effectLst>
                <a:outerShdw blurRad="38100" dist="38100" dir="2700000" algn="tl">
                  <a:srgbClr val="000000"/>
                </a:outerShdw>
              </a:effectLst>
              <a:cs typeface="Courier New" pitchFamily="49" charset="0"/>
            </a:endParaRPr>
          </a:p>
          <a:p>
            <a:pPr marL="342900" indent="-342900" algn="l">
              <a:lnSpc>
                <a:spcPct val="75000"/>
              </a:lnSpc>
              <a:spcBef>
                <a:spcPct val="20000"/>
              </a:spcBef>
              <a:buClr>
                <a:srgbClr val="66FFFF"/>
              </a:buClr>
              <a:buSzPct val="75000"/>
              <a:buFont typeface="Monotype Sorts" pitchFamily="2" charset="2"/>
              <a:buNone/>
            </a:pPr>
            <a:r>
              <a:rPr lang="en-US" dirty="0">
                <a:effectLst>
                  <a:outerShdw blurRad="38100" dist="38100" dir="2700000" algn="tl">
                    <a:srgbClr val="000000"/>
                  </a:outerShdw>
                </a:effectLst>
                <a:cs typeface="Arial" pitchFamily="34" charset="0"/>
              </a:rPr>
              <a:t>         </a:t>
            </a:r>
            <a:r>
              <a:rPr lang="en-US" i="1" dirty="0">
                <a:effectLst>
                  <a:outerShdw blurRad="38100" dist="38100" dir="2700000" algn="tl">
                    <a:srgbClr val="000000"/>
                  </a:outerShdw>
                </a:effectLst>
                <a:cs typeface="Arial" pitchFamily="34" charset="0"/>
              </a:rPr>
              <a:t>G</a:t>
            </a:r>
            <a:r>
              <a:rPr lang="en-US" dirty="0">
                <a:effectLst>
                  <a:outerShdw blurRad="38100" dist="38100" dir="2700000" algn="tl">
                    <a:srgbClr val="000000"/>
                  </a:outerShdw>
                </a:effectLst>
                <a:cs typeface="Arial" pitchFamily="34" charset="0"/>
              </a:rPr>
              <a:t>2       	            0.0000                   0.0000</a:t>
            </a:r>
            <a:endParaRPr lang="en-US" dirty="0">
              <a:effectLst>
                <a:outerShdw blurRad="38100" dist="38100" dir="2700000" algn="tl">
                  <a:srgbClr val="000000"/>
                </a:outerShdw>
              </a:effectLst>
              <a:cs typeface="Courier New" pitchFamily="49" charset="0"/>
            </a:endParaRPr>
          </a:p>
          <a:p>
            <a:pPr marL="342900" indent="-342900" algn="l">
              <a:lnSpc>
                <a:spcPct val="75000"/>
              </a:lnSpc>
              <a:spcBef>
                <a:spcPct val="20000"/>
              </a:spcBef>
              <a:buClr>
                <a:srgbClr val="66FFFF"/>
              </a:buClr>
              <a:buSzPct val="75000"/>
              <a:buFont typeface="Monotype Sorts" pitchFamily="2" charset="2"/>
              <a:buNone/>
            </a:pPr>
            <a:r>
              <a:rPr lang="en-US" dirty="0">
                <a:effectLst>
                  <a:outerShdw blurRad="38100" dist="38100" dir="2700000" algn="tl">
                    <a:srgbClr val="000000"/>
                  </a:outerShdw>
                </a:effectLst>
                <a:cs typeface="Arial" pitchFamily="34" charset="0"/>
              </a:rPr>
              <a:t>         </a:t>
            </a:r>
            <a:r>
              <a:rPr lang="en-US" i="1" dirty="0">
                <a:effectLst>
                  <a:outerShdw blurRad="38100" dist="38100" dir="2700000" algn="tl">
                    <a:srgbClr val="000000"/>
                  </a:outerShdw>
                </a:effectLst>
                <a:cs typeface="Arial" pitchFamily="34" charset="0"/>
              </a:rPr>
              <a:t>G</a:t>
            </a:r>
            <a:r>
              <a:rPr lang="en-US" dirty="0">
                <a:effectLst>
                  <a:outerShdw blurRad="38100" dist="38100" dir="2700000" algn="tl">
                    <a:srgbClr val="000000"/>
                  </a:outerShdw>
                </a:effectLst>
                <a:cs typeface="Arial" pitchFamily="34" charset="0"/>
              </a:rPr>
              <a:t>3         	5108613.9228                   0.0000</a:t>
            </a:r>
            <a:endParaRPr lang="en-US" dirty="0">
              <a:effectLst>
                <a:outerShdw blurRad="38100" dist="38100" dir="2700000" algn="tl">
                  <a:srgbClr val="000000"/>
                </a:outerShdw>
              </a:effectLst>
              <a:cs typeface="Courier New" pitchFamily="49" charset="0"/>
            </a:endParaRPr>
          </a:p>
          <a:p>
            <a:pPr marL="342900" indent="-342900" algn="l">
              <a:lnSpc>
                <a:spcPct val="75000"/>
              </a:lnSpc>
              <a:spcBef>
                <a:spcPct val="20000"/>
              </a:spcBef>
              <a:buClr>
                <a:srgbClr val="66FFFF"/>
              </a:buClr>
              <a:buSzPct val="75000"/>
              <a:buFont typeface="Monotype Sorts" pitchFamily="2" charset="2"/>
              <a:buNone/>
            </a:pPr>
            <a:r>
              <a:rPr lang="en-US" dirty="0">
                <a:effectLst>
                  <a:outerShdw blurRad="38100" dist="38100" dir="2700000" algn="tl">
                    <a:srgbClr val="000000"/>
                  </a:outerShdw>
                </a:effectLst>
                <a:cs typeface="Arial" pitchFamily="34" charset="0"/>
              </a:rPr>
              <a:t>         </a:t>
            </a:r>
            <a:r>
              <a:rPr lang="en-US" i="1" dirty="0">
                <a:effectLst>
                  <a:outerShdw blurRad="38100" dist="38100" dir="2700000" algn="tl">
                    <a:srgbClr val="000000"/>
                  </a:outerShdw>
                </a:effectLst>
                <a:cs typeface="Arial" pitchFamily="34" charset="0"/>
              </a:rPr>
              <a:t>G</a:t>
            </a:r>
            <a:r>
              <a:rPr lang="en-US" dirty="0">
                <a:effectLst>
                  <a:outerShdw blurRad="38100" dist="38100" dir="2700000" algn="tl">
                    <a:srgbClr val="000000"/>
                  </a:outerShdw>
                </a:effectLst>
                <a:cs typeface="Arial" pitchFamily="34" charset="0"/>
              </a:rPr>
              <a:t>4         	2891386.0772                   0.0000</a:t>
            </a:r>
            <a:endParaRPr lang="en-US" dirty="0">
              <a:effectLst>
                <a:outerShdw blurRad="38100" dist="38100" dir="2700000" algn="tl">
                  <a:srgbClr val="000000"/>
                </a:outerShdw>
              </a:effectLst>
              <a:cs typeface="Courier New" pitchFamily="49" charset="0"/>
            </a:endParaRPr>
          </a:p>
          <a:p>
            <a:pPr marL="342900" indent="-342900" algn="l">
              <a:lnSpc>
                <a:spcPct val="75000"/>
              </a:lnSpc>
              <a:spcBef>
                <a:spcPct val="20000"/>
              </a:spcBef>
              <a:buClr>
                <a:srgbClr val="66FFFF"/>
              </a:buClr>
              <a:buSzPct val="75000"/>
              <a:buFont typeface="Monotype Sorts" pitchFamily="2" charset="2"/>
              <a:buNone/>
            </a:pPr>
            <a:r>
              <a:rPr lang="en-US" dirty="0">
                <a:effectLst>
                  <a:outerShdw blurRad="38100" dist="38100" dir="2700000" algn="tl">
                    <a:srgbClr val="000000"/>
                  </a:outerShdw>
                </a:effectLst>
                <a:cs typeface="Arial" pitchFamily="34" charset="0"/>
              </a:rPr>
              <a:t>         </a:t>
            </a:r>
            <a:r>
              <a:rPr lang="en-US" i="1" dirty="0">
                <a:effectLst>
                  <a:outerShdw blurRad="38100" dist="38100" dir="2700000" algn="tl">
                    <a:srgbClr val="000000"/>
                  </a:outerShdw>
                </a:effectLst>
                <a:cs typeface="Arial" pitchFamily="34" charset="0"/>
              </a:rPr>
              <a:t>C</a:t>
            </a:r>
            <a:r>
              <a:rPr lang="en-US" dirty="0">
                <a:effectLst>
                  <a:outerShdw blurRad="38100" dist="38100" dir="2700000" algn="tl">
                    <a:srgbClr val="000000"/>
                  </a:outerShdw>
                </a:effectLst>
                <a:cs typeface="Arial" pitchFamily="34" charset="0"/>
              </a:rPr>
              <a:t>1        	8000000.0000                   0.0000</a:t>
            </a:r>
            <a:endParaRPr lang="en-US" dirty="0">
              <a:effectLst>
                <a:outerShdw blurRad="38100" dist="38100" dir="2700000" algn="tl">
                  <a:srgbClr val="000000"/>
                </a:outerShdw>
              </a:effectLst>
              <a:cs typeface="Courier New" pitchFamily="49" charset="0"/>
            </a:endParaRPr>
          </a:p>
          <a:p>
            <a:pPr marL="342900" indent="-342900" algn="l">
              <a:lnSpc>
                <a:spcPct val="75000"/>
              </a:lnSpc>
              <a:spcBef>
                <a:spcPct val="20000"/>
              </a:spcBef>
              <a:buClr>
                <a:srgbClr val="66FFFF"/>
              </a:buClr>
              <a:buSzPct val="75000"/>
              <a:buFont typeface="Monotype Sorts" pitchFamily="2" charset="2"/>
              <a:buNone/>
            </a:pPr>
            <a:r>
              <a:rPr lang="en-US" dirty="0">
                <a:effectLst>
                  <a:outerShdw blurRad="38100" dist="38100" dir="2700000" algn="tl">
                    <a:srgbClr val="000000"/>
                  </a:outerShdw>
                </a:effectLst>
                <a:cs typeface="Arial" pitchFamily="34" charset="0"/>
              </a:rPr>
              <a:t>         </a:t>
            </a:r>
            <a:r>
              <a:rPr lang="en-US" i="1" dirty="0">
                <a:effectLst>
                  <a:outerShdw blurRad="38100" dist="38100" dir="2700000" algn="tl">
                    <a:srgbClr val="000000"/>
                  </a:outerShdw>
                </a:effectLst>
                <a:cs typeface="Arial" pitchFamily="34" charset="0"/>
              </a:rPr>
              <a:t>C</a:t>
            </a:r>
            <a:r>
              <a:rPr lang="en-US" dirty="0">
                <a:effectLst>
                  <a:outerShdw blurRad="38100" dist="38100" dir="2700000" algn="tl">
                    <a:srgbClr val="000000"/>
                  </a:outerShdw>
                </a:effectLst>
                <a:cs typeface="Arial" pitchFamily="34" charset="0"/>
              </a:rPr>
              <a:t>2         	            0.0000                   0.0453</a:t>
            </a:r>
            <a:endParaRPr lang="en-US" dirty="0">
              <a:effectLst>
                <a:outerShdw blurRad="38100" dist="38100" dir="2700000" algn="tl">
                  <a:srgbClr val="000000"/>
                </a:outerShdw>
              </a:effectLst>
              <a:cs typeface="Courier New" pitchFamily="49" charset="0"/>
            </a:endParaRPr>
          </a:p>
          <a:p>
            <a:pPr marL="342900" indent="-342900" algn="l">
              <a:lnSpc>
                <a:spcPct val="75000"/>
              </a:lnSpc>
              <a:spcBef>
                <a:spcPct val="20000"/>
              </a:spcBef>
              <a:buClr>
                <a:srgbClr val="66FFFF"/>
              </a:buClr>
              <a:buSzPct val="75000"/>
              <a:buFont typeface="Monotype Sorts" pitchFamily="2" charset="2"/>
              <a:buNone/>
            </a:pPr>
            <a:r>
              <a:rPr lang="en-US" dirty="0">
                <a:effectLst>
                  <a:outerShdw blurRad="38100" dist="38100" dir="2700000" algn="tl">
                    <a:srgbClr val="000000"/>
                  </a:outerShdw>
                </a:effectLst>
                <a:cs typeface="Arial" pitchFamily="34" charset="0"/>
              </a:rPr>
              <a:t>         </a:t>
            </a:r>
            <a:r>
              <a:rPr lang="en-US" i="1" dirty="0">
                <a:effectLst>
                  <a:outerShdw blurRad="38100" dist="38100" dir="2700000" algn="tl">
                    <a:srgbClr val="000000"/>
                  </a:outerShdw>
                </a:effectLst>
                <a:cs typeface="Arial" pitchFamily="34" charset="0"/>
              </a:rPr>
              <a:t>C</a:t>
            </a:r>
            <a:r>
              <a:rPr lang="en-US" dirty="0">
                <a:effectLst>
                  <a:outerShdw blurRad="38100" dist="38100" dir="2700000" algn="tl">
                    <a:srgbClr val="000000"/>
                  </a:outerShdw>
                </a:effectLst>
                <a:cs typeface="Arial" pitchFamily="34" charset="0"/>
              </a:rPr>
              <a:t>3          	            0.0000                   0.0076</a:t>
            </a:r>
            <a:endParaRPr lang="en-US" dirty="0">
              <a:effectLst>
                <a:outerShdw blurRad="38100" dist="38100" dir="2700000" algn="tl">
                  <a:srgbClr val="000000"/>
                </a:outerShdw>
              </a:effectLst>
              <a:cs typeface="Courier New" pitchFamily="49" charset="0"/>
            </a:endParaRPr>
          </a:p>
          <a:p>
            <a:pPr marL="342900" indent="-342900" algn="l">
              <a:lnSpc>
                <a:spcPct val="75000"/>
              </a:lnSpc>
              <a:spcBef>
                <a:spcPct val="20000"/>
              </a:spcBef>
              <a:buClr>
                <a:srgbClr val="66FFFF"/>
              </a:buClr>
              <a:buSzPct val="75000"/>
              <a:buFont typeface="Monotype Sorts" pitchFamily="2" charset="2"/>
              <a:buNone/>
            </a:pPr>
            <a:r>
              <a:rPr lang="en-US" dirty="0">
                <a:effectLst>
                  <a:outerShdw blurRad="38100" dist="38100" dir="2700000" algn="tl">
                    <a:srgbClr val="000000"/>
                  </a:outerShdw>
                </a:effectLst>
                <a:cs typeface="Arial" pitchFamily="34" charset="0"/>
              </a:rPr>
              <a:t>         </a:t>
            </a:r>
            <a:r>
              <a:rPr lang="en-US" i="1" dirty="0">
                <a:effectLst>
                  <a:outerShdw blurRad="38100" dist="38100" dir="2700000" algn="tl">
                    <a:srgbClr val="000000"/>
                  </a:outerShdw>
                </a:effectLst>
                <a:cs typeface="Arial" pitchFamily="34" charset="0"/>
              </a:rPr>
              <a:t>C</a:t>
            </a:r>
            <a:r>
              <a:rPr lang="en-US" dirty="0">
                <a:effectLst>
                  <a:outerShdw blurRad="38100" dist="38100" dir="2700000" algn="tl">
                    <a:srgbClr val="000000"/>
                  </a:outerShdw>
                </a:effectLst>
                <a:cs typeface="Arial" pitchFamily="34" charset="0"/>
              </a:rPr>
              <a:t>4        	8000000.0000                   0.0000</a:t>
            </a:r>
            <a:endParaRPr lang="en-US" dirty="0">
              <a:effectLst>
                <a:outerShdw blurRad="38100" dist="38100" dir="2700000" algn="tl">
                  <a:srgbClr val="000000"/>
                </a:outerShdw>
              </a:effectLst>
              <a:cs typeface="Courier New" pitchFamily="49" charset="0"/>
            </a:endParaRPr>
          </a:p>
          <a:p>
            <a:pPr marL="342900" indent="-342900" algn="l">
              <a:lnSpc>
                <a:spcPct val="75000"/>
              </a:lnSpc>
              <a:spcBef>
                <a:spcPct val="20000"/>
              </a:spcBef>
              <a:buClr>
                <a:srgbClr val="66FFFF"/>
              </a:buClr>
              <a:buSzPct val="75000"/>
              <a:buFont typeface="Monotype Sorts" pitchFamily="2" charset="2"/>
              <a:buNone/>
            </a:pPr>
            <a:r>
              <a:rPr lang="en-US" dirty="0">
                <a:effectLst>
                  <a:outerShdw blurRad="38100" dist="38100" dir="2700000" algn="tl">
                    <a:srgbClr val="000000"/>
                  </a:outerShdw>
                </a:effectLst>
                <a:cs typeface="Arial" pitchFamily="34" charset="0"/>
              </a:rPr>
              <a:t>         </a:t>
            </a:r>
            <a:r>
              <a:rPr lang="en-US" i="1" dirty="0">
                <a:effectLst>
                  <a:outerShdw blurRad="38100" dist="38100" dir="2700000" algn="tl">
                    <a:srgbClr val="000000"/>
                  </a:outerShdw>
                </a:effectLst>
                <a:cs typeface="Arial" pitchFamily="34" charset="0"/>
              </a:rPr>
              <a:t>L</a:t>
            </a:r>
            <a:r>
              <a:rPr lang="en-US" dirty="0">
                <a:effectLst>
                  <a:outerShdw blurRad="38100" dist="38100" dir="2700000" algn="tl">
                    <a:srgbClr val="000000"/>
                  </a:outerShdw>
                </a:effectLst>
                <a:cs typeface="Arial" pitchFamily="34" charset="0"/>
              </a:rPr>
              <a:t>1       	4000000.0000                   0.0000</a:t>
            </a:r>
            <a:endParaRPr lang="en-US" dirty="0">
              <a:effectLst>
                <a:outerShdw blurRad="38100" dist="38100" dir="2700000" algn="tl">
                  <a:srgbClr val="000000"/>
                </a:outerShdw>
              </a:effectLst>
              <a:cs typeface="Courier New" pitchFamily="49" charset="0"/>
            </a:endParaRPr>
          </a:p>
          <a:p>
            <a:pPr marL="342900" indent="-342900" algn="l">
              <a:lnSpc>
                <a:spcPct val="75000"/>
              </a:lnSpc>
              <a:spcBef>
                <a:spcPct val="20000"/>
              </a:spcBef>
              <a:buClr>
                <a:srgbClr val="66FFFF"/>
              </a:buClr>
              <a:buSzPct val="75000"/>
              <a:buFont typeface="Monotype Sorts" pitchFamily="2" charset="2"/>
              <a:buNone/>
            </a:pPr>
            <a:r>
              <a:rPr lang="en-US" dirty="0">
                <a:effectLst>
                  <a:outerShdw blurRad="38100" dist="38100" dir="2700000" algn="tl">
                    <a:srgbClr val="000000"/>
                  </a:outerShdw>
                </a:effectLst>
                <a:cs typeface="Arial" pitchFamily="34" charset="0"/>
              </a:rPr>
              <a:t>         </a:t>
            </a:r>
            <a:r>
              <a:rPr lang="en-US" i="1" dirty="0">
                <a:effectLst>
                  <a:outerShdw blurRad="38100" dist="38100" dir="2700000" algn="tl">
                    <a:srgbClr val="000000"/>
                  </a:outerShdw>
                </a:effectLst>
                <a:cs typeface="Arial" pitchFamily="34" charset="0"/>
              </a:rPr>
              <a:t>L</a:t>
            </a:r>
            <a:r>
              <a:rPr lang="en-US" dirty="0">
                <a:effectLst>
                  <a:outerShdw blurRad="38100" dist="38100" dir="2700000" algn="tl">
                    <a:srgbClr val="000000"/>
                  </a:outerShdw>
                </a:effectLst>
                <a:cs typeface="Arial" pitchFamily="34" charset="0"/>
              </a:rPr>
              <a:t>2       	4030000.0000                   0.0000</a:t>
            </a:r>
            <a:endParaRPr lang="en-US" dirty="0">
              <a:effectLst>
                <a:outerShdw blurRad="38100" dist="38100" dir="2700000" algn="tl">
                  <a:srgbClr val="000000"/>
                </a:outerShdw>
              </a:effectLst>
              <a:cs typeface="Courier New" pitchFamily="49" charset="0"/>
            </a:endParaRPr>
          </a:p>
          <a:p>
            <a:pPr marL="342900" indent="-342900" algn="l">
              <a:lnSpc>
                <a:spcPct val="75000"/>
              </a:lnSpc>
              <a:spcBef>
                <a:spcPct val="20000"/>
              </a:spcBef>
              <a:buClr>
                <a:srgbClr val="66FFFF"/>
              </a:buClr>
              <a:buSzPct val="75000"/>
              <a:buFont typeface="Monotype Sorts" pitchFamily="2" charset="2"/>
              <a:buNone/>
            </a:pPr>
            <a:r>
              <a:rPr lang="en-US" dirty="0">
                <a:effectLst>
                  <a:outerShdw blurRad="38100" dist="38100" dir="2700000" algn="tl">
                    <a:srgbClr val="000000"/>
                  </a:outerShdw>
                </a:effectLst>
                <a:cs typeface="Arial" pitchFamily="34" charset="0"/>
              </a:rPr>
              <a:t>         </a:t>
            </a:r>
            <a:r>
              <a:rPr lang="en-US" i="1" dirty="0">
                <a:effectLst>
                  <a:outerShdw blurRad="38100" dist="38100" dir="2700000" algn="tl">
                    <a:srgbClr val="000000"/>
                  </a:outerShdw>
                </a:effectLst>
                <a:cs typeface="Arial" pitchFamily="34" charset="0"/>
              </a:rPr>
              <a:t>L</a:t>
            </a:r>
            <a:r>
              <a:rPr lang="en-US" dirty="0">
                <a:effectLst>
                  <a:outerShdw blurRad="38100" dist="38100" dir="2700000" algn="tl">
                    <a:srgbClr val="000000"/>
                  </a:outerShdw>
                </a:effectLst>
                <a:cs typeface="Arial" pitchFamily="34" charset="0"/>
              </a:rPr>
              <a:t>3      	7111611.0772                   0.0000</a:t>
            </a:r>
            <a:endParaRPr lang="en-US" dirty="0">
              <a:effectLst>
                <a:outerShdw blurRad="38100" dist="38100" dir="2700000" algn="tl">
                  <a:srgbClr val="000000"/>
                </a:outerShdw>
              </a:effectLst>
              <a:cs typeface="Courier New" pitchFamily="49" charset="0"/>
            </a:endParaRPr>
          </a:p>
          <a:p>
            <a:pPr marL="342900" indent="-342900" algn="l">
              <a:lnSpc>
                <a:spcPct val="75000"/>
              </a:lnSpc>
              <a:spcBef>
                <a:spcPct val="20000"/>
              </a:spcBef>
              <a:buClr>
                <a:srgbClr val="66FFFF"/>
              </a:buClr>
              <a:buSzPct val="75000"/>
              <a:buFont typeface="Monotype Sorts" pitchFamily="2" charset="2"/>
              <a:buNone/>
            </a:pPr>
            <a:r>
              <a:rPr lang="en-US" dirty="0">
                <a:effectLst>
                  <a:outerShdw blurRad="38100" dist="38100" dir="2700000" algn="tl">
                    <a:srgbClr val="000000"/>
                  </a:outerShdw>
                </a:effectLst>
                <a:cs typeface="Arial" pitchFamily="34" charset="0"/>
              </a:rPr>
              <a:t>         </a:t>
            </a:r>
            <a:r>
              <a:rPr lang="en-US" i="1" dirty="0">
                <a:effectLst>
                  <a:outerShdw blurRad="38100" dist="38100" dir="2700000" algn="tl">
                    <a:srgbClr val="000000"/>
                  </a:outerShdw>
                </a:effectLst>
                <a:cs typeface="Arial" pitchFamily="34" charset="0"/>
              </a:rPr>
              <a:t>L</a:t>
            </a:r>
            <a:r>
              <a:rPr lang="en-US" dirty="0">
                <a:effectLst>
                  <a:outerShdw blurRad="38100" dist="38100" dir="2700000" algn="tl">
                    <a:srgbClr val="000000"/>
                  </a:outerShdw>
                </a:effectLst>
                <a:cs typeface="Arial" pitchFamily="34" charset="0"/>
              </a:rPr>
              <a:t>4     	4753562.0831                   0.0000</a:t>
            </a:r>
            <a:endParaRPr lang="en-US" dirty="0">
              <a:effectLst>
                <a:outerShdw blurRad="38100" dist="38100" dir="2700000" algn="tl">
                  <a:srgbClr val="000000"/>
                </a:outerShdw>
              </a:effectLst>
            </a:endParaRPr>
          </a:p>
        </p:txBody>
      </p:sp>
    </p:spTree>
  </p:cSld>
  <p:clrMapOvr>
    <a:masterClrMapping/>
  </p:clrMapOvr>
  <p:transition>
    <p:zoom/>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2" name="Rectangle 4"/>
          <p:cNvSpPr>
            <a:spLocks noChangeArrowheads="1"/>
          </p:cNvSpPr>
          <p:nvPr/>
        </p:nvSpPr>
        <p:spPr bwMode="auto">
          <a:xfrm>
            <a:off x="533400" y="3454400"/>
            <a:ext cx="8013700" cy="1295400"/>
          </a:xfrm>
          <a:prstGeom prst="rect">
            <a:avLst/>
          </a:prstGeom>
          <a:gradFill flip="none" rotWithShape="1">
            <a:gsLst>
              <a:gs pos="0">
                <a:srgbClr val="004B70">
                  <a:shade val="30000"/>
                  <a:satMod val="115000"/>
                </a:srgbClr>
              </a:gs>
              <a:gs pos="50000">
                <a:srgbClr val="004B70">
                  <a:shade val="67500"/>
                  <a:satMod val="115000"/>
                </a:srgbClr>
              </a:gs>
              <a:gs pos="100000">
                <a:srgbClr val="004B70">
                  <a:shade val="100000"/>
                  <a:satMod val="115000"/>
                </a:srgbClr>
              </a:gs>
            </a:gsLst>
            <a:lin ang="16200000" scaled="1"/>
            <a:tileRect/>
          </a:gradFill>
          <a:ln w="1270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227330"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Financial Planning</a:t>
            </a:r>
          </a:p>
        </p:txBody>
      </p:sp>
      <p:sp>
        <p:nvSpPr>
          <p:cNvPr id="227331" name="Text Box 3"/>
          <p:cNvSpPr txBox="1">
            <a:spLocks noChangeArrowheads="1"/>
          </p:cNvSpPr>
          <p:nvPr/>
        </p:nvSpPr>
        <p:spPr bwMode="auto">
          <a:xfrm>
            <a:off x="739775" y="1028700"/>
            <a:ext cx="7972425" cy="4708981"/>
          </a:xfrm>
          <a:prstGeom prst="rect">
            <a:avLst/>
          </a:prstGeom>
          <a:noFill/>
          <a:ln w="12700">
            <a:noFill/>
            <a:miter lim="800000"/>
            <a:headEnd type="none" w="sm" len="sm"/>
            <a:tailEnd type="none" w="sm" len="sm"/>
          </a:ln>
          <a:effectLst/>
        </p:spPr>
        <p:txBody>
          <a:bodyPr>
            <a:spAutoFit/>
          </a:bodyPr>
          <a:lstStyle/>
          <a:p>
            <a:pPr algn="l"/>
            <a:r>
              <a:rPr lang="en-US" sz="2400" dirty="0">
                <a:effectLst>
                  <a:outerShdw blurRad="38100" dist="38100" dir="2700000" algn="tl">
                    <a:srgbClr val="000000"/>
                  </a:outerShdw>
                </a:effectLst>
                <a:cs typeface="Arial" pitchFamily="34" charset="0"/>
              </a:rPr>
              <a:t>     	</a:t>
            </a:r>
            <a:r>
              <a:rPr lang="en-US" sz="2400" dirty="0" err="1">
                <a:effectLst>
                  <a:outerShdw blurRad="38100" dist="38100" dir="2700000" algn="tl">
                    <a:srgbClr val="000000"/>
                  </a:outerShdw>
                </a:effectLst>
                <a:cs typeface="Times New Roman" pitchFamily="18" charset="0"/>
              </a:rPr>
              <a:t>Hewlitt</a:t>
            </a:r>
            <a:r>
              <a:rPr lang="en-US" sz="2400" dirty="0">
                <a:effectLst>
                  <a:outerShdw blurRad="38100" dist="38100" dir="2700000" algn="tl">
                    <a:srgbClr val="000000"/>
                  </a:outerShdw>
                </a:effectLst>
                <a:cs typeface="Times New Roman" pitchFamily="18" charset="0"/>
              </a:rPr>
              <a:t> Corporation established an early retirement program as part of its corporate restructuring. At the close of the voluntary sign-up period, 68 employees had elected early retirement. As a result of these early retirements, the company incurs the following obligations over the next eight years:</a:t>
            </a:r>
          </a:p>
          <a:p>
            <a:pPr algn="l"/>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Times New Roman" pitchFamily="18" charset="0"/>
              </a:rPr>
              <a:t> Year                1        2        3        4        5        6        7        8</a:t>
            </a:r>
          </a:p>
          <a:p>
            <a:pPr algn="l"/>
            <a:endParaRPr lang="en-US" sz="1200" dirty="0" smtClean="0">
              <a:effectLst>
                <a:outerShdw blurRad="38100" dist="38100" dir="2700000" algn="tl">
                  <a:srgbClr val="000000"/>
                </a:outerShdw>
              </a:effectLst>
              <a:cs typeface="Times New Roman" pitchFamily="18" charset="0"/>
            </a:endParaRPr>
          </a:p>
          <a:p>
            <a:pPr algn="l"/>
            <a:r>
              <a:rPr lang="en-US" sz="2400" dirty="0" smtClean="0">
                <a:effectLst>
                  <a:outerShdw blurRad="38100" dist="38100" dir="2700000" algn="tl">
                    <a:srgbClr val="000000"/>
                  </a:outerShdw>
                </a:effectLst>
                <a:cs typeface="Times New Roman" pitchFamily="18" charset="0"/>
              </a:rPr>
              <a:t>$ Required   430    </a:t>
            </a:r>
            <a:r>
              <a:rPr lang="en-US" sz="2400" dirty="0">
                <a:effectLst>
                  <a:outerShdw blurRad="38100" dist="38100" dir="2700000" algn="tl">
                    <a:srgbClr val="000000"/>
                  </a:outerShdw>
                </a:effectLst>
                <a:cs typeface="Times New Roman" pitchFamily="18" charset="0"/>
              </a:rPr>
              <a:t>210    222    231    240    195    225    255</a:t>
            </a:r>
          </a:p>
          <a:p>
            <a:pPr algn="l"/>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Times New Roman" pitchFamily="18" charset="0"/>
              </a:rPr>
              <a:t>The cash requirements (in thousands of dollars) are due at the beginning of each year.</a:t>
            </a:r>
          </a:p>
        </p:txBody>
      </p:sp>
      <p:cxnSp>
        <p:nvCxnSpPr>
          <p:cNvPr id="3" name="Straight Connector 2"/>
          <p:cNvCxnSpPr/>
          <p:nvPr/>
        </p:nvCxnSpPr>
        <p:spPr bwMode="auto">
          <a:xfrm>
            <a:off x="787400" y="4102100"/>
            <a:ext cx="7531100" cy="0"/>
          </a:xfrm>
          <a:prstGeom prst="line">
            <a:avLst/>
          </a:prstGeom>
          <a:solidFill>
            <a:schemeClr val="accent1"/>
          </a:solidFill>
          <a:ln w="1905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cxnSp>
    </p:spTree>
  </p:cSld>
  <p:clrMapOvr>
    <a:masterClrMapping/>
  </p:clrMapOvr>
  <p:transition>
    <p:zoom/>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p:cNvSpPr>
            <a:spLocks noChangeArrowheads="1"/>
          </p:cNvSpPr>
          <p:nvPr/>
        </p:nvSpPr>
        <p:spPr bwMode="auto">
          <a:xfrm>
            <a:off x="863600" y="3708400"/>
            <a:ext cx="6946900" cy="2019300"/>
          </a:xfrm>
          <a:prstGeom prst="rect">
            <a:avLst/>
          </a:prstGeom>
          <a:gradFill flip="none" rotWithShape="1">
            <a:gsLst>
              <a:gs pos="0">
                <a:srgbClr val="004B70">
                  <a:shade val="30000"/>
                  <a:satMod val="115000"/>
                </a:srgbClr>
              </a:gs>
              <a:gs pos="50000">
                <a:srgbClr val="004B70">
                  <a:shade val="67500"/>
                  <a:satMod val="115000"/>
                </a:srgbClr>
              </a:gs>
              <a:gs pos="100000">
                <a:srgbClr val="004B70">
                  <a:shade val="100000"/>
                  <a:satMod val="115000"/>
                </a:srgbClr>
              </a:gs>
            </a:gsLst>
            <a:lin ang="16200000" scaled="1"/>
            <a:tileRect/>
          </a:gradFill>
          <a:ln w="1270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228355" name="Rectangle 3"/>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Financial Planning</a:t>
            </a:r>
          </a:p>
        </p:txBody>
      </p:sp>
      <p:sp>
        <p:nvSpPr>
          <p:cNvPr id="228356" name="Text Box 4"/>
          <p:cNvSpPr txBox="1">
            <a:spLocks noChangeArrowheads="1"/>
          </p:cNvSpPr>
          <p:nvPr/>
        </p:nvSpPr>
        <p:spPr bwMode="auto">
          <a:xfrm>
            <a:off x="739775" y="1018719"/>
            <a:ext cx="7807325" cy="4708981"/>
          </a:xfrm>
          <a:prstGeom prst="rect">
            <a:avLst/>
          </a:prstGeom>
          <a:noFill/>
          <a:ln w="12700">
            <a:noFill/>
            <a:miter lim="800000"/>
            <a:headEnd type="none" w="sm" len="sm"/>
            <a:tailEnd type="none" w="sm" len="sm"/>
          </a:ln>
          <a:effectLst/>
        </p:spPr>
        <p:txBody>
          <a:bodyPr wrap="square">
            <a:spAutoFit/>
          </a:bodyPr>
          <a:lstStyle/>
          <a:p>
            <a:pPr algn="l"/>
            <a:r>
              <a:rPr lang="en-US" sz="2400" dirty="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Times New Roman" pitchFamily="18" charset="0"/>
              </a:rPr>
              <a:t>The corporate treasurer must determine how much money must be set aside today to meet the eight yearly financial obligations as they come due. The financing plan for the retirement program includes investments in government bonds as well as savings. The investments in government bonds are limited to three choices:</a:t>
            </a:r>
          </a:p>
          <a:p>
            <a:pPr algn="l"/>
            <a:endParaRPr lang="en-US" sz="12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Times New Roman" pitchFamily="18" charset="0"/>
              </a:rPr>
              <a:t>						 </a:t>
            </a:r>
            <a:r>
              <a:rPr lang="en-US" sz="2400" b="1" dirty="0">
                <a:effectLst>
                  <a:outerShdw blurRad="38100" dist="38100" dir="2700000" algn="tl">
                    <a:srgbClr val="000000"/>
                  </a:outerShdw>
                </a:effectLst>
                <a:cs typeface="Times New Roman" pitchFamily="18" charset="0"/>
              </a:rPr>
              <a:t>Years to</a:t>
            </a:r>
          </a:p>
          <a:p>
            <a:pPr algn="l"/>
            <a:r>
              <a:rPr lang="en-US" sz="2400" b="1" dirty="0">
                <a:effectLst>
                  <a:outerShdw blurRad="38100" dist="38100" dir="2700000" algn="tl">
                    <a:srgbClr val="000000"/>
                  </a:outerShdw>
                </a:effectLst>
                <a:cs typeface="Times New Roman" pitchFamily="18" charset="0"/>
              </a:rPr>
              <a:t>   </a:t>
            </a:r>
            <a:r>
              <a:rPr lang="en-US" sz="2400" b="1" u="sng" dirty="0">
                <a:effectLst>
                  <a:outerShdw blurRad="38100" dist="38100" dir="2700000" algn="tl">
                    <a:srgbClr val="000000"/>
                  </a:outerShdw>
                </a:effectLst>
                <a:cs typeface="Times New Roman" pitchFamily="18" charset="0"/>
              </a:rPr>
              <a:t>Bond</a:t>
            </a:r>
            <a:r>
              <a:rPr lang="en-US" sz="2400" dirty="0">
                <a:effectLst>
                  <a:outerShdw blurRad="38100" dist="38100" dir="2700000" algn="tl">
                    <a:srgbClr val="000000"/>
                  </a:outerShdw>
                </a:effectLst>
                <a:cs typeface="Times New Roman" pitchFamily="18" charset="0"/>
              </a:rPr>
              <a:t>	 </a:t>
            </a:r>
            <a:r>
              <a:rPr lang="en-US" sz="2400" b="1" u="sng" dirty="0">
                <a:effectLst>
                  <a:outerShdw blurRad="38100" dist="38100" dir="2700000" algn="tl">
                    <a:srgbClr val="000000"/>
                  </a:outerShdw>
                </a:effectLst>
                <a:cs typeface="Times New Roman" pitchFamily="18" charset="0"/>
              </a:rPr>
              <a:t>Price</a:t>
            </a:r>
            <a:r>
              <a:rPr lang="en-US" sz="2400" dirty="0">
                <a:effectLst>
                  <a:outerShdw blurRad="38100" dist="38100" dir="2700000" algn="tl">
                    <a:srgbClr val="000000"/>
                  </a:outerShdw>
                </a:effectLst>
                <a:cs typeface="Times New Roman" pitchFamily="18" charset="0"/>
              </a:rPr>
              <a:t>		</a:t>
            </a:r>
            <a:r>
              <a:rPr lang="en-US" sz="2400" b="1" u="sng" dirty="0">
                <a:effectLst>
                  <a:outerShdw blurRad="38100" dist="38100" dir="2700000" algn="tl">
                    <a:srgbClr val="000000"/>
                  </a:outerShdw>
                </a:effectLst>
                <a:cs typeface="Times New Roman" pitchFamily="18" charset="0"/>
              </a:rPr>
              <a:t>Rate (%)</a:t>
            </a:r>
            <a:r>
              <a:rPr lang="en-US" sz="2400" b="1" dirty="0">
                <a:effectLst>
                  <a:outerShdw blurRad="38100" dist="38100" dir="2700000" algn="tl">
                    <a:srgbClr val="000000"/>
                  </a:outerShdw>
                </a:effectLst>
                <a:cs typeface="Times New Roman" pitchFamily="18" charset="0"/>
              </a:rPr>
              <a:t>	</a:t>
            </a:r>
            <a:r>
              <a:rPr lang="en-US" sz="2400" b="1" u="sng" dirty="0">
                <a:effectLst>
                  <a:outerShdw blurRad="38100" dist="38100" dir="2700000" algn="tl">
                    <a:srgbClr val="000000"/>
                  </a:outerShdw>
                </a:effectLst>
                <a:cs typeface="Times New Roman" pitchFamily="18" charset="0"/>
              </a:rPr>
              <a:t>Maturity</a:t>
            </a:r>
            <a:endParaRPr lang="en-US" sz="2400" u="sng" dirty="0">
              <a:effectLst>
                <a:outerShdw blurRad="38100" dist="38100" dir="2700000" algn="tl">
                  <a:srgbClr val="000000"/>
                </a:outerShdw>
              </a:effectLst>
              <a:cs typeface="Times New Roman" pitchFamily="18" charset="0"/>
            </a:endParaRPr>
          </a:p>
          <a:p>
            <a:pPr algn="just"/>
            <a:r>
              <a:rPr lang="en-US" sz="2400" dirty="0">
                <a:effectLst>
                  <a:outerShdw blurRad="38100" dist="38100" dir="2700000" algn="tl">
                    <a:srgbClr val="000000"/>
                  </a:outerShdw>
                </a:effectLst>
                <a:cs typeface="Times New Roman" pitchFamily="18" charset="0"/>
              </a:rPr>
              <a:t>       1		$1150		   8.875	       5</a:t>
            </a:r>
          </a:p>
          <a:p>
            <a:pPr algn="just"/>
            <a:r>
              <a:rPr lang="en-US" sz="2400" dirty="0">
                <a:effectLst>
                  <a:outerShdw blurRad="38100" dist="38100" dir="2700000" algn="tl">
                    <a:srgbClr val="000000"/>
                  </a:outerShdw>
                </a:effectLst>
                <a:cs typeface="Times New Roman" pitchFamily="18" charset="0"/>
              </a:rPr>
              <a:t>       2		  1000		   5.500	       6</a:t>
            </a:r>
          </a:p>
          <a:p>
            <a:pPr algn="l"/>
            <a:r>
              <a:rPr lang="en-US" sz="2400" dirty="0">
                <a:effectLst>
                  <a:outerShdw blurRad="38100" dist="38100" dir="2700000" algn="tl">
                    <a:srgbClr val="000000"/>
                  </a:outerShdw>
                </a:effectLst>
                <a:cs typeface="Times New Roman" pitchFamily="18" charset="0"/>
              </a:rPr>
              <a:t>       3		  1350		 11.750	       7 </a:t>
            </a:r>
          </a:p>
        </p:txBody>
      </p:sp>
    </p:spTree>
  </p:cSld>
  <p:clrMapOvr>
    <a:masterClrMapping/>
  </p:clrMapOvr>
  <p:transition>
    <p:zoom/>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9" name="Rectangle 3"/>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Financial Planning</a:t>
            </a:r>
          </a:p>
        </p:txBody>
      </p:sp>
      <p:sp>
        <p:nvSpPr>
          <p:cNvPr id="229380" name="Text Box 4"/>
          <p:cNvSpPr txBox="1">
            <a:spLocks noChangeArrowheads="1"/>
          </p:cNvSpPr>
          <p:nvPr/>
        </p:nvSpPr>
        <p:spPr bwMode="auto">
          <a:xfrm>
            <a:off x="739775" y="1028700"/>
            <a:ext cx="7972425" cy="2830513"/>
          </a:xfrm>
          <a:prstGeom prst="rect">
            <a:avLst/>
          </a:prstGeom>
          <a:noFill/>
          <a:ln w="12700">
            <a:noFill/>
            <a:miter lim="800000"/>
            <a:headEnd type="none" w="sm" len="sm"/>
            <a:tailEnd type="none" w="sm" len="sm"/>
          </a:ln>
          <a:effectLst/>
        </p:spPr>
        <p:txBody>
          <a:bodyPr>
            <a:spAutoFit/>
          </a:bodyPr>
          <a:lstStyle/>
          <a:p>
            <a:pPr algn="l"/>
            <a:r>
              <a:rPr lang="en-US" sz="2400">
                <a:effectLst>
                  <a:outerShdw blurRad="38100" dist="38100" dir="2700000" algn="tl">
                    <a:srgbClr val="000000"/>
                  </a:outerShdw>
                </a:effectLst>
                <a:cs typeface="Arial" pitchFamily="34" charset="0"/>
              </a:rPr>
              <a:t>     	</a:t>
            </a:r>
            <a:r>
              <a:rPr lang="en-US" sz="2400">
                <a:effectLst>
                  <a:outerShdw blurRad="38100" dist="38100" dir="2700000" algn="tl">
                    <a:srgbClr val="000000"/>
                  </a:outerShdw>
                </a:effectLst>
                <a:cs typeface="Times New Roman" pitchFamily="18" charset="0"/>
              </a:rPr>
              <a:t>The government bonds have a par value of $1000, which means that even with different prices each bond pays $1000 at maturity. The rates shown are based on the par value. For purposes of planning, the treasurer assumed that any funds not invested in bonds will be placed in savings and earn interest at an annual rate of 4%. </a:t>
            </a:r>
          </a:p>
          <a:p>
            <a:pPr algn="l"/>
            <a:endParaRPr lang="en-US" sz="1200">
              <a:effectLst>
                <a:outerShdw blurRad="38100" dist="38100" dir="2700000" algn="tl">
                  <a:srgbClr val="000000"/>
                </a:outerShdw>
              </a:effectLst>
              <a:cs typeface="Times New Roman" pitchFamily="18" charset="0"/>
            </a:endParaRPr>
          </a:p>
        </p:txBody>
      </p:sp>
    </p:spTree>
  </p:cSld>
  <p:clrMapOvr>
    <a:masterClrMapping/>
  </p:clrMapOvr>
  <p:transition>
    <p:zoom/>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Financial Planning</a:t>
            </a:r>
          </a:p>
        </p:txBody>
      </p:sp>
      <p:sp>
        <p:nvSpPr>
          <p:cNvPr id="230403" name="Rectangle 3"/>
          <p:cNvSpPr>
            <a:spLocks noChangeArrowheads="1"/>
          </p:cNvSpPr>
          <p:nvPr/>
        </p:nvSpPr>
        <p:spPr bwMode="auto">
          <a:xfrm>
            <a:off x="687388" y="1041400"/>
            <a:ext cx="7772400" cy="4884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rPr>
              <a:t>Define the Decision Variables</a:t>
            </a:r>
            <a:endParaRPr lang="en-US" sz="2400" u="sng" dirty="0">
              <a:solidFill>
                <a:srgbClr val="66FFFF"/>
              </a:solidFill>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endParaRPr lang="en-US" sz="800" dirty="0">
              <a:effectLst>
                <a:outerShdw blurRad="38100" dist="38100" dir="2700000" algn="tl">
                  <a:srgbClr val="000000"/>
                </a:outerShdw>
              </a:effectLst>
            </a:endParaRPr>
          </a:p>
          <a:p>
            <a:pPr marL="342900" indent="-342900" algn="l">
              <a:lnSpc>
                <a:spcPct val="90000"/>
              </a:lnSpc>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a:t>
            </a:r>
            <a:r>
              <a:rPr lang="en-US" sz="2400" dirty="0" smtClean="0">
                <a:effectLst>
                  <a:outerShdw blurRad="38100" dist="38100" dir="2700000" algn="tl">
                    <a:srgbClr val="000000"/>
                  </a:outerShdw>
                </a:effectLst>
              </a:rPr>
              <a:t> </a:t>
            </a:r>
            <a:r>
              <a:rPr lang="en-US" sz="2400" i="1" dirty="0" smtClean="0">
                <a:effectLst>
                  <a:outerShdw blurRad="38100" dist="38100" dir="2700000" algn="tl">
                    <a:srgbClr val="000000"/>
                  </a:outerShdw>
                </a:effectLst>
                <a:cs typeface="Times New Roman" pitchFamily="18" charset="0"/>
              </a:rPr>
              <a:t>F </a:t>
            </a:r>
            <a:r>
              <a:rPr lang="en-US" sz="2400" dirty="0">
                <a:effectLst>
                  <a:outerShdw blurRad="38100" dist="38100" dir="2700000" algn="tl">
                    <a:srgbClr val="000000"/>
                  </a:outerShdw>
                </a:effectLst>
                <a:cs typeface="Times New Roman" pitchFamily="18" charset="0"/>
              </a:rPr>
              <a:t>= total dollars required to meet the retirement</a:t>
            </a:r>
          </a:p>
          <a:p>
            <a:pPr marL="342900" indent="-342900" algn="l">
              <a:lnSpc>
                <a:spcPct val="90000"/>
              </a:lnSpc>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cs typeface="Times New Roman" pitchFamily="18" charset="0"/>
              </a:rPr>
              <a:t>           </a:t>
            </a:r>
            <a:r>
              <a:rPr lang="en-US" sz="2400" dirty="0" smtClean="0">
                <a:effectLst>
                  <a:outerShdw blurRad="38100" dist="38100" dir="2700000" algn="tl">
                    <a:srgbClr val="000000"/>
                  </a:outerShdw>
                </a:effectLst>
                <a:cs typeface="Times New Roman" pitchFamily="18" charset="0"/>
              </a:rPr>
              <a:t>  plan’s </a:t>
            </a:r>
            <a:r>
              <a:rPr lang="en-US" sz="2400" dirty="0">
                <a:effectLst>
                  <a:outerShdw blurRad="38100" dist="38100" dir="2700000" algn="tl">
                    <a:srgbClr val="000000"/>
                  </a:outerShdw>
                </a:effectLst>
                <a:cs typeface="Times New Roman" pitchFamily="18" charset="0"/>
              </a:rPr>
              <a:t>eight-year obligation</a:t>
            </a:r>
            <a:endParaRPr lang="en-US" sz="2400" dirty="0">
              <a:solidFill>
                <a:srgbClr val="000000"/>
              </a:solidFill>
              <a:effectLst>
                <a:outerShdw blurRad="38100" dist="38100" dir="2700000" algn="tl">
                  <a:srgbClr val="FFFFFF"/>
                </a:outerShdw>
              </a:effectLst>
              <a:cs typeface="Times New Roman" pitchFamily="18" charset="0"/>
            </a:endParaRPr>
          </a:p>
          <a:p>
            <a:pPr marL="342900" indent="-342900" algn="l">
              <a:lnSpc>
                <a:spcPct val="90000"/>
              </a:lnSpc>
              <a:spcBef>
                <a:spcPct val="20000"/>
              </a:spcBef>
              <a:buClr>
                <a:srgbClr val="66FFFF"/>
              </a:buClr>
              <a:buSzPct val="75000"/>
              <a:buFont typeface="Monotype Sorts" pitchFamily="2" charset="2"/>
              <a:buNone/>
            </a:pPr>
            <a:r>
              <a:rPr lang="en-US" sz="2400" i="1" dirty="0">
                <a:effectLst>
                  <a:outerShdw blurRad="38100" dist="38100" dir="2700000" algn="tl">
                    <a:srgbClr val="000000"/>
                  </a:outerShdw>
                </a:effectLst>
                <a:cs typeface="Times New Roman" pitchFamily="18" charset="0"/>
              </a:rPr>
              <a:t>    B</a:t>
            </a:r>
            <a:r>
              <a:rPr lang="en-US" sz="2400" dirty="0">
                <a:effectLst>
                  <a:outerShdw blurRad="38100" dist="38100" dir="2700000" algn="tl">
                    <a:srgbClr val="000000"/>
                  </a:outerShdw>
                </a:effectLst>
                <a:cs typeface="Times New Roman" pitchFamily="18" charset="0"/>
              </a:rPr>
              <a:t>1 = units of bond 1 purchased at the beginning of</a:t>
            </a:r>
          </a:p>
          <a:p>
            <a:pPr marL="342900" indent="-342900" algn="l">
              <a:lnSpc>
                <a:spcPct val="90000"/>
              </a:lnSpc>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cs typeface="Times New Roman" pitchFamily="18" charset="0"/>
              </a:rPr>
              <a:t>             year 1</a:t>
            </a:r>
            <a:endParaRPr lang="en-US" sz="2400" dirty="0">
              <a:solidFill>
                <a:srgbClr val="000000"/>
              </a:solidFill>
              <a:effectLst>
                <a:outerShdw blurRad="38100" dist="38100" dir="2700000" algn="tl">
                  <a:srgbClr val="FFFFFF"/>
                </a:outerShdw>
              </a:effectLst>
              <a:cs typeface="Times New Roman" pitchFamily="18" charset="0"/>
            </a:endParaRPr>
          </a:p>
          <a:p>
            <a:pPr marL="342900" indent="-342900" algn="l">
              <a:lnSpc>
                <a:spcPct val="90000"/>
              </a:lnSpc>
              <a:spcBef>
                <a:spcPct val="20000"/>
              </a:spcBef>
              <a:buClr>
                <a:srgbClr val="66FFFF"/>
              </a:buClr>
              <a:buSzPct val="75000"/>
              <a:buFont typeface="Monotype Sorts" pitchFamily="2" charset="2"/>
              <a:buNone/>
            </a:pPr>
            <a:r>
              <a:rPr lang="en-US" sz="2400" i="1" dirty="0">
                <a:effectLst>
                  <a:outerShdw blurRad="38100" dist="38100" dir="2700000" algn="tl">
                    <a:srgbClr val="000000"/>
                  </a:outerShdw>
                </a:effectLst>
                <a:cs typeface="Times New Roman" pitchFamily="18" charset="0"/>
              </a:rPr>
              <a:t>    B</a:t>
            </a:r>
            <a:r>
              <a:rPr lang="en-US" sz="2400" dirty="0">
                <a:effectLst>
                  <a:outerShdw blurRad="38100" dist="38100" dir="2700000" algn="tl">
                    <a:srgbClr val="000000"/>
                  </a:outerShdw>
                </a:effectLst>
                <a:cs typeface="Times New Roman" pitchFamily="18" charset="0"/>
              </a:rPr>
              <a:t>2 = units of bond 2 purchased at the beginning of</a:t>
            </a:r>
          </a:p>
          <a:p>
            <a:pPr marL="342900" indent="-342900" algn="l">
              <a:lnSpc>
                <a:spcPct val="90000"/>
              </a:lnSpc>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cs typeface="Times New Roman" pitchFamily="18" charset="0"/>
              </a:rPr>
              <a:t>             year 1</a:t>
            </a:r>
            <a:endParaRPr lang="en-US" sz="2400" dirty="0">
              <a:solidFill>
                <a:srgbClr val="000000"/>
              </a:solidFill>
              <a:effectLst>
                <a:outerShdw blurRad="38100" dist="38100" dir="2700000" algn="tl">
                  <a:srgbClr val="FFFFFF"/>
                </a:outerShdw>
              </a:effectLst>
              <a:cs typeface="Times New Roman" pitchFamily="18" charset="0"/>
            </a:endParaRPr>
          </a:p>
          <a:p>
            <a:pPr marL="342900" indent="-342900" algn="l">
              <a:lnSpc>
                <a:spcPct val="90000"/>
              </a:lnSpc>
              <a:spcBef>
                <a:spcPct val="20000"/>
              </a:spcBef>
              <a:buClr>
                <a:srgbClr val="66FFFF"/>
              </a:buClr>
              <a:buSzPct val="75000"/>
              <a:buFont typeface="Monotype Sorts" pitchFamily="2" charset="2"/>
              <a:buNone/>
            </a:pPr>
            <a:r>
              <a:rPr lang="en-US" sz="2400" i="1" dirty="0">
                <a:effectLst>
                  <a:outerShdw blurRad="38100" dist="38100" dir="2700000" algn="tl">
                    <a:srgbClr val="000000"/>
                  </a:outerShdw>
                </a:effectLst>
                <a:cs typeface="Times New Roman" pitchFamily="18" charset="0"/>
              </a:rPr>
              <a:t>    B</a:t>
            </a:r>
            <a:r>
              <a:rPr lang="en-US" sz="2400" dirty="0">
                <a:effectLst>
                  <a:outerShdw blurRad="38100" dist="38100" dir="2700000" algn="tl">
                    <a:srgbClr val="000000"/>
                  </a:outerShdw>
                </a:effectLst>
                <a:cs typeface="Times New Roman" pitchFamily="18" charset="0"/>
              </a:rPr>
              <a:t>3 = units of bond 3 purchased at the beginning of</a:t>
            </a:r>
          </a:p>
          <a:p>
            <a:pPr marL="342900" indent="-342900" algn="l">
              <a:lnSpc>
                <a:spcPct val="90000"/>
              </a:lnSpc>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cs typeface="Times New Roman" pitchFamily="18" charset="0"/>
              </a:rPr>
              <a:t>             year 1</a:t>
            </a:r>
            <a:endParaRPr lang="en-US" sz="2400" dirty="0">
              <a:solidFill>
                <a:srgbClr val="000000"/>
              </a:solidFill>
              <a:effectLst>
                <a:outerShdw blurRad="38100" dist="38100" dir="2700000" algn="tl">
                  <a:srgbClr val="FFFFFF"/>
                </a:outerShdw>
              </a:effectLst>
              <a:cs typeface="Times New Roman" pitchFamily="18" charset="0"/>
            </a:endParaRPr>
          </a:p>
          <a:p>
            <a:pPr marL="342900" indent="-342900" algn="l">
              <a:lnSpc>
                <a:spcPct val="90000"/>
              </a:lnSpc>
              <a:spcBef>
                <a:spcPct val="20000"/>
              </a:spcBef>
              <a:buClr>
                <a:srgbClr val="66FFFF"/>
              </a:buClr>
              <a:buSzPct val="75000"/>
              <a:buFont typeface="Monotype Sorts" pitchFamily="2" charset="2"/>
              <a:buNone/>
            </a:pPr>
            <a:r>
              <a:rPr lang="en-US" sz="2400" i="1" dirty="0">
                <a:effectLst>
                  <a:outerShdw blurRad="38100" dist="38100" dir="2700000" algn="tl">
                    <a:srgbClr val="000000"/>
                  </a:outerShdw>
                </a:effectLst>
                <a:cs typeface="Times New Roman" pitchFamily="18" charset="0"/>
              </a:rPr>
              <a:t>      S </a:t>
            </a:r>
            <a:r>
              <a:rPr lang="en-US" sz="2400" dirty="0">
                <a:effectLst>
                  <a:outerShdw blurRad="38100" dist="38100" dir="2700000" algn="tl">
                    <a:srgbClr val="000000"/>
                  </a:outerShdw>
                </a:effectLst>
                <a:cs typeface="Times New Roman" pitchFamily="18" charset="0"/>
              </a:rPr>
              <a:t>= amount placed in savings at the beginning of</a:t>
            </a:r>
          </a:p>
          <a:p>
            <a:pPr marL="342900" indent="-342900" algn="l">
              <a:lnSpc>
                <a:spcPct val="90000"/>
              </a:lnSpc>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cs typeface="Times New Roman" pitchFamily="18" charset="0"/>
              </a:rPr>
              <a:t>             year </a:t>
            </a:r>
            <a:r>
              <a:rPr lang="en-US" sz="2400" i="1" dirty="0" err="1">
                <a:effectLst>
                  <a:outerShdw blurRad="38100" dist="38100" dir="2700000" algn="tl">
                    <a:srgbClr val="000000"/>
                  </a:outerShdw>
                </a:effectLst>
                <a:cs typeface="Times New Roman" pitchFamily="18" charset="0"/>
              </a:rPr>
              <a:t>i</a:t>
            </a:r>
            <a:r>
              <a:rPr lang="en-US" sz="2400" dirty="0">
                <a:effectLst>
                  <a:outerShdw blurRad="38100" dist="38100" dir="2700000" algn="tl">
                    <a:srgbClr val="000000"/>
                  </a:outerShdw>
                </a:effectLst>
                <a:cs typeface="Times New Roman" pitchFamily="18" charset="0"/>
              </a:rPr>
              <a:t> for </a:t>
            </a:r>
            <a:r>
              <a:rPr lang="en-US" sz="2400" i="1" dirty="0" err="1">
                <a:effectLst>
                  <a:outerShdw blurRad="38100" dist="38100" dir="2700000" algn="tl">
                    <a:srgbClr val="000000"/>
                  </a:outerShdw>
                </a:effectLst>
                <a:cs typeface="Times New Roman" pitchFamily="18" charset="0"/>
              </a:rPr>
              <a:t>i</a:t>
            </a:r>
            <a:r>
              <a:rPr lang="en-US" sz="2400" i="1" dirty="0">
                <a:effectLst>
                  <a:outerShdw blurRad="38100" dist="38100" dir="2700000" algn="tl">
                    <a:srgbClr val="000000"/>
                  </a:outerShdw>
                </a:effectLst>
                <a:cs typeface="Times New Roman" pitchFamily="18" charset="0"/>
              </a:rPr>
              <a:t> </a:t>
            </a:r>
            <a:r>
              <a:rPr lang="en-US" sz="2400" dirty="0">
                <a:effectLst>
                  <a:outerShdw blurRad="38100" dist="38100" dir="2700000" algn="tl">
                    <a:srgbClr val="000000"/>
                  </a:outerShdw>
                </a:effectLst>
                <a:cs typeface="Times New Roman" pitchFamily="18" charset="0"/>
              </a:rPr>
              <a:t>= 1, . . . , 8</a:t>
            </a:r>
            <a:r>
              <a:rPr lang="en-US" sz="2400" dirty="0">
                <a:effectLst>
                  <a:outerShdw blurRad="38100" dist="38100" dir="2700000" algn="tl">
                    <a:srgbClr val="000000"/>
                  </a:outerShdw>
                </a:effectLst>
              </a:rPr>
              <a:t> </a:t>
            </a:r>
          </a:p>
        </p:txBody>
      </p:sp>
    </p:spTree>
  </p:cSld>
  <p:clrMapOvr>
    <a:masterClrMapping/>
  </p:clrMapOvr>
  <p:transition>
    <p:zoom/>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Financial Planning</a:t>
            </a:r>
          </a:p>
        </p:txBody>
      </p:sp>
      <p:sp>
        <p:nvSpPr>
          <p:cNvPr id="231427" name="Rectangle 3"/>
          <p:cNvSpPr>
            <a:spLocks noChangeArrowheads="1"/>
          </p:cNvSpPr>
          <p:nvPr/>
        </p:nvSpPr>
        <p:spPr bwMode="auto">
          <a:xfrm>
            <a:off x="687388" y="1041400"/>
            <a:ext cx="8039100" cy="5207000"/>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Define the Objective Function</a:t>
            </a:r>
            <a:endParaRPr lang="en-US" sz="2400" u="sng">
              <a:solidFill>
                <a:srgbClr val="66FFFF"/>
              </a:solidFill>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endParaRPr lang="en-US" sz="60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a:t>
            </a:r>
            <a:r>
              <a:rPr lang="en-US" sz="2400">
                <a:effectLst>
                  <a:outerShdw blurRad="38100" dist="38100" dir="2700000" algn="tl">
                    <a:srgbClr val="000000"/>
                  </a:outerShdw>
                </a:effectLst>
                <a:cs typeface="Times New Roman" pitchFamily="18" charset="0"/>
              </a:rPr>
              <a:t>The objective function is to minimize the total dollars needed to meet the retirement plan’s eight-year obligation:  	Min </a:t>
            </a:r>
            <a:r>
              <a:rPr lang="en-US" sz="2400" i="1">
                <a:effectLst>
                  <a:outerShdw blurRad="38100" dist="38100" dir="2700000" algn="tl">
                    <a:srgbClr val="000000"/>
                  </a:outerShdw>
                </a:effectLst>
                <a:cs typeface="Times New Roman" pitchFamily="18" charset="0"/>
              </a:rPr>
              <a:t>F</a:t>
            </a:r>
          </a:p>
          <a:p>
            <a:pPr marL="342900" indent="-342900" algn="l">
              <a:spcBef>
                <a:spcPct val="20000"/>
              </a:spcBef>
              <a:buClr>
                <a:srgbClr val="66FFFF"/>
              </a:buClr>
              <a:buSzPct val="75000"/>
              <a:buFont typeface="Monotype Sorts" pitchFamily="2" charset="2"/>
              <a:buNone/>
            </a:pPr>
            <a:endParaRPr lang="en-US" sz="1000">
              <a:effectLst>
                <a:outerShdw blurRad="38100" dist="38100" dir="2700000" algn="tl">
                  <a:srgbClr val="000000"/>
                </a:outerShdw>
              </a:effectLst>
              <a:cs typeface="Times New Roman" pitchFamily="18" charset="0"/>
            </a:endParaRPr>
          </a:p>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Define the Constraints</a:t>
            </a:r>
            <a:endParaRPr lang="en-US" sz="2400" u="sng">
              <a:solidFill>
                <a:srgbClr val="66FFFF"/>
              </a:solidFill>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endParaRPr lang="en-US" sz="60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a:t>
            </a:r>
            <a:r>
              <a:rPr lang="en-US" sz="2400">
                <a:effectLst>
                  <a:outerShdw blurRad="38100" dist="38100" dir="2700000" algn="tl">
                    <a:srgbClr val="000000"/>
                  </a:outerShdw>
                </a:effectLst>
                <a:cs typeface="Times New Roman" pitchFamily="18" charset="0"/>
              </a:rPr>
              <a:t>A key feature of this type of financial planning problem is that a constraint must be formulated for each year of the planning horizon</a:t>
            </a:r>
            <a:r>
              <a:rPr lang="en-US" sz="2400">
                <a:effectLst>
                  <a:outerShdw blurRad="38100" dist="38100" dir="2700000" algn="tl">
                    <a:srgbClr val="000000"/>
                  </a:outerShdw>
                </a:effectLst>
              </a:rPr>
              <a:t>.  It’s form is:</a:t>
            </a:r>
          </a:p>
          <a:p>
            <a:pPr marL="342900" indent="-342900"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(Funds available at the beginning of the year)</a:t>
            </a:r>
          </a:p>
          <a:p>
            <a:pPr marL="342900" indent="-342900" algn="l">
              <a:spcBef>
                <a:spcPct val="20000"/>
              </a:spcBef>
              <a:buClr>
                <a:srgbClr val="66FFFF"/>
              </a:buClr>
              <a:buSzPct val="75000"/>
            </a:pPr>
            <a:r>
              <a:rPr lang="en-US" sz="2400">
                <a:effectLst>
                  <a:outerShdw blurRad="38100" dist="38100" dir="2700000" algn="tl">
                    <a:srgbClr val="000000"/>
                  </a:outerShdw>
                </a:effectLst>
              </a:rPr>
              <a:t>	    - (Funds invested in bonds and placed in savings)</a:t>
            </a:r>
          </a:p>
          <a:p>
            <a:pPr marL="342900" indent="-342900" algn="l">
              <a:spcBef>
                <a:spcPct val="20000"/>
              </a:spcBef>
              <a:buClr>
                <a:srgbClr val="66FFFF"/>
              </a:buClr>
              <a:buSzPct val="75000"/>
            </a:pPr>
            <a:r>
              <a:rPr lang="en-US" sz="2400">
                <a:effectLst>
                  <a:outerShdw blurRad="38100" dist="38100" dir="2700000" algn="tl">
                    <a:srgbClr val="000000"/>
                  </a:outerShdw>
                </a:effectLst>
              </a:rPr>
              <a:t>	       = (Cash obligation for the current year)   </a:t>
            </a:r>
          </a:p>
        </p:txBody>
      </p:sp>
      <p:sp>
        <p:nvSpPr>
          <p:cNvPr id="231429" name="Rectangle 5"/>
          <p:cNvSpPr>
            <a:spLocks noChangeArrowheads="1"/>
          </p:cNvSpPr>
          <p:nvPr/>
        </p:nvSpPr>
        <p:spPr bwMode="auto">
          <a:xfrm>
            <a:off x="2447925" y="3290888"/>
            <a:ext cx="9144000" cy="0"/>
          </a:xfrm>
          <a:prstGeom prst="rect">
            <a:avLst/>
          </a:prstGeom>
          <a:noFill/>
          <a:ln w="12700">
            <a:noFill/>
            <a:miter lim="800000"/>
            <a:headEnd/>
            <a:tailEnd/>
          </a:ln>
          <a:effectLst/>
        </p:spPr>
        <p:txBody>
          <a:bodyPr>
            <a:spAutoFit/>
          </a:bodyPr>
          <a:lstStyle/>
          <a:p>
            <a:endParaRPr lang="en-US"/>
          </a:p>
        </p:txBody>
      </p:sp>
    </p:spTree>
  </p:cSld>
  <p:clrMapOvr>
    <a:masterClrMapping/>
  </p:clrMapOvr>
  <p:transition>
    <p:zoom/>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Financial Planning</a:t>
            </a:r>
          </a:p>
        </p:txBody>
      </p:sp>
      <p:sp>
        <p:nvSpPr>
          <p:cNvPr id="232451" name="Rectangle 3"/>
          <p:cNvSpPr>
            <a:spLocks noChangeArrowheads="1"/>
          </p:cNvSpPr>
          <p:nvPr/>
        </p:nvSpPr>
        <p:spPr bwMode="auto">
          <a:xfrm>
            <a:off x="687388" y="1041400"/>
            <a:ext cx="8039100" cy="5207000"/>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Define the Constraints</a:t>
            </a:r>
            <a:endParaRPr lang="en-US" sz="2400" u="sng">
              <a:solidFill>
                <a:srgbClr val="66FFFF"/>
              </a:solidFill>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endParaRPr lang="en-US" sz="60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a:t>
            </a:r>
            <a:r>
              <a:rPr lang="en-US" sz="2400">
                <a:effectLst>
                  <a:outerShdw blurRad="38100" dist="38100" dir="2700000" algn="tl">
                    <a:srgbClr val="000000"/>
                  </a:outerShdw>
                </a:effectLst>
                <a:cs typeface="Times New Roman" pitchFamily="18" charset="0"/>
              </a:rPr>
              <a:t>A constraint must be formulated for each year of the planning horizon in the following </a:t>
            </a:r>
            <a:r>
              <a:rPr lang="en-US" sz="2400">
                <a:effectLst>
                  <a:outerShdw blurRad="38100" dist="38100" dir="2700000" algn="tl">
                    <a:srgbClr val="000000"/>
                  </a:outerShdw>
                </a:effectLst>
              </a:rPr>
              <a:t>form:</a:t>
            </a:r>
          </a:p>
          <a:p>
            <a:pPr marL="342900" indent="-342900"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Year 1:    </a:t>
            </a:r>
            <a:r>
              <a:rPr lang="en-US" sz="2400" i="1">
                <a:effectLst>
                  <a:outerShdw blurRad="38100" dist="38100" dir="2700000" algn="tl">
                    <a:srgbClr val="000000"/>
                  </a:outerShdw>
                </a:effectLst>
              </a:rPr>
              <a:t>F</a:t>
            </a:r>
            <a:r>
              <a:rPr lang="en-US" sz="2400">
                <a:effectLst>
                  <a:outerShdw blurRad="38100" dist="38100" dir="2700000" algn="tl">
                    <a:srgbClr val="000000"/>
                  </a:outerShdw>
                </a:effectLst>
              </a:rPr>
              <a:t> – 1.15</a:t>
            </a:r>
            <a:r>
              <a:rPr lang="en-US" sz="2400" i="1">
                <a:effectLst>
                  <a:outerShdw blurRad="38100" dist="38100" dir="2700000" algn="tl">
                    <a:srgbClr val="000000"/>
                  </a:outerShdw>
                </a:effectLst>
              </a:rPr>
              <a:t>B</a:t>
            </a:r>
            <a:r>
              <a:rPr lang="en-US" sz="2400" baseline="-25000">
                <a:effectLst>
                  <a:outerShdw blurRad="38100" dist="38100" dir="2700000" algn="tl">
                    <a:srgbClr val="000000"/>
                  </a:outerShdw>
                </a:effectLst>
              </a:rPr>
              <a:t>1</a:t>
            </a:r>
            <a:r>
              <a:rPr lang="en-US" sz="2400">
                <a:effectLst>
                  <a:outerShdw blurRad="38100" dist="38100" dir="2700000" algn="tl">
                    <a:srgbClr val="000000"/>
                  </a:outerShdw>
                </a:effectLst>
              </a:rPr>
              <a:t> – 1</a:t>
            </a:r>
            <a:r>
              <a:rPr lang="en-US" sz="2400" i="1">
                <a:effectLst>
                  <a:outerShdw blurRad="38100" dist="38100" dir="2700000" algn="tl">
                    <a:srgbClr val="000000"/>
                  </a:outerShdw>
                </a:effectLst>
              </a:rPr>
              <a:t>B</a:t>
            </a:r>
            <a:r>
              <a:rPr lang="en-US" sz="2400" baseline="-25000">
                <a:effectLst>
                  <a:outerShdw blurRad="38100" dist="38100" dir="2700000" algn="tl">
                    <a:srgbClr val="000000"/>
                  </a:outerShdw>
                </a:effectLst>
              </a:rPr>
              <a:t>2</a:t>
            </a:r>
            <a:r>
              <a:rPr lang="en-US" sz="2400">
                <a:effectLst>
                  <a:outerShdw blurRad="38100" dist="38100" dir="2700000" algn="tl">
                    <a:srgbClr val="000000"/>
                  </a:outerShdw>
                </a:effectLst>
              </a:rPr>
              <a:t> – 1.35</a:t>
            </a:r>
            <a:r>
              <a:rPr lang="en-US" sz="2400" i="1">
                <a:effectLst>
                  <a:outerShdw blurRad="38100" dist="38100" dir="2700000" algn="tl">
                    <a:srgbClr val="000000"/>
                  </a:outerShdw>
                </a:effectLst>
              </a:rPr>
              <a:t>B</a:t>
            </a:r>
            <a:r>
              <a:rPr lang="en-US" sz="2400" baseline="-25000">
                <a:effectLst>
                  <a:outerShdw blurRad="38100" dist="38100" dir="2700000" algn="tl">
                    <a:srgbClr val="000000"/>
                  </a:outerShdw>
                </a:effectLst>
              </a:rPr>
              <a:t>3</a:t>
            </a:r>
            <a:r>
              <a:rPr lang="en-US" sz="2400">
                <a:effectLst>
                  <a:outerShdw blurRad="38100" dist="38100" dir="2700000" algn="tl">
                    <a:srgbClr val="000000"/>
                  </a:outerShdw>
                </a:effectLst>
              </a:rPr>
              <a:t> – </a:t>
            </a:r>
            <a:r>
              <a:rPr lang="en-US" sz="2400" i="1">
                <a:effectLst>
                  <a:outerShdw blurRad="38100" dist="38100" dir="2700000" algn="tl">
                    <a:srgbClr val="000000"/>
                  </a:outerShdw>
                </a:effectLst>
              </a:rPr>
              <a:t>S</a:t>
            </a:r>
            <a:r>
              <a:rPr lang="en-US" sz="2400" baseline="-25000">
                <a:effectLst>
                  <a:outerShdw blurRad="38100" dist="38100" dir="2700000" algn="tl">
                    <a:srgbClr val="000000"/>
                  </a:outerShdw>
                </a:effectLst>
              </a:rPr>
              <a:t>1</a:t>
            </a:r>
            <a:r>
              <a:rPr lang="en-US" sz="2400">
                <a:effectLst>
                  <a:outerShdw blurRad="38100" dist="38100" dir="2700000" algn="tl">
                    <a:srgbClr val="000000"/>
                  </a:outerShdw>
                </a:effectLst>
              </a:rPr>
              <a:t> = 430</a:t>
            </a:r>
          </a:p>
          <a:p>
            <a:pPr marL="342900" indent="-342900"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Year 2:    0.08875</a:t>
            </a:r>
            <a:r>
              <a:rPr lang="en-US" sz="2400" i="1">
                <a:effectLst>
                  <a:outerShdw blurRad="38100" dist="38100" dir="2700000" algn="tl">
                    <a:srgbClr val="000000"/>
                  </a:outerShdw>
                </a:effectLst>
              </a:rPr>
              <a:t>B</a:t>
            </a:r>
            <a:r>
              <a:rPr lang="en-US" sz="2400" baseline="-25000">
                <a:effectLst>
                  <a:outerShdw blurRad="38100" dist="38100" dir="2700000" algn="tl">
                    <a:srgbClr val="000000"/>
                  </a:outerShdw>
                </a:effectLst>
              </a:rPr>
              <a:t>1</a:t>
            </a:r>
            <a:r>
              <a:rPr lang="en-US" sz="2400">
                <a:effectLst>
                  <a:outerShdw blurRad="38100" dist="38100" dir="2700000" algn="tl">
                    <a:srgbClr val="000000"/>
                  </a:outerShdw>
                </a:effectLst>
              </a:rPr>
              <a:t> + 0.055</a:t>
            </a:r>
            <a:r>
              <a:rPr lang="en-US" sz="2400" i="1">
                <a:effectLst>
                  <a:outerShdw blurRad="38100" dist="38100" dir="2700000" algn="tl">
                    <a:srgbClr val="000000"/>
                  </a:outerShdw>
                </a:effectLst>
              </a:rPr>
              <a:t>B</a:t>
            </a:r>
            <a:r>
              <a:rPr lang="en-US" sz="2400" baseline="-25000">
                <a:effectLst>
                  <a:outerShdw blurRad="38100" dist="38100" dir="2700000" algn="tl">
                    <a:srgbClr val="000000"/>
                  </a:outerShdw>
                </a:effectLst>
              </a:rPr>
              <a:t>2</a:t>
            </a:r>
            <a:r>
              <a:rPr lang="en-US" sz="2400">
                <a:effectLst>
                  <a:outerShdw blurRad="38100" dist="38100" dir="2700000" algn="tl">
                    <a:srgbClr val="000000"/>
                  </a:outerShdw>
                </a:effectLst>
              </a:rPr>
              <a:t> + 0.1175</a:t>
            </a:r>
            <a:r>
              <a:rPr lang="en-US" sz="2400" i="1">
                <a:effectLst>
                  <a:outerShdw blurRad="38100" dist="38100" dir="2700000" algn="tl">
                    <a:srgbClr val="000000"/>
                  </a:outerShdw>
                </a:effectLst>
              </a:rPr>
              <a:t>B</a:t>
            </a:r>
            <a:r>
              <a:rPr lang="en-US" sz="2400" baseline="-25000">
                <a:effectLst>
                  <a:outerShdw blurRad="38100" dist="38100" dir="2700000" algn="tl">
                    <a:srgbClr val="000000"/>
                  </a:outerShdw>
                </a:effectLst>
              </a:rPr>
              <a:t>3</a:t>
            </a:r>
            <a:r>
              <a:rPr lang="en-US" sz="2400">
                <a:effectLst>
                  <a:outerShdw blurRad="38100" dist="38100" dir="2700000" algn="tl">
                    <a:srgbClr val="000000"/>
                  </a:outerShdw>
                </a:effectLst>
              </a:rPr>
              <a:t> – 1.04</a:t>
            </a:r>
            <a:r>
              <a:rPr lang="en-US" sz="2400" i="1">
                <a:effectLst>
                  <a:outerShdw blurRad="38100" dist="38100" dir="2700000" algn="tl">
                    <a:srgbClr val="000000"/>
                  </a:outerShdw>
                </a:effectLst>
              </a:rPr>
              <a:t>S</a:t>
            </a:r>
            <a:r>
              <a:rPr lang="en-US" sz="2400" baseline="-25000">
                <a:effectLst>
                  <a:outerShdw blurRad="38100" dist="38100" dir="2700000" algn="tl">
                    <a:srgbClr val="000000"/>
                  </a:outerShdw>
                </a:effectLst>
              </a:rPr>
              <a:t>1</a:t>
            </a:r>
            <a:r>
              <a:rPr lang="en-US" sz="2400">
                <a:effectLst>
                  <a:outerShdw blurRad="38100" dist="38100" dir="2700000" algn="tl">
                    <a:srgbClr val="000000"/>
                  </a:outerShdw>
                </a:effectLst>
              </a:rPr>
              <a:t> - </a:t>
            </a:r>
            <a:r>
              <a:rPr lang="en-US" sz="2400" i="1">
                <a:effectLst>
                  <a:outerShdw blurRad="38100" dist="38100" dir="2700000" algn="tl">
                    <a:srgbClr val="000000"/>
                  </a:outerShdw>
                </a:effectLst>
              </a:rPr>
              <a:t>S</a:t>
            </a:r>
            <a:r>
              <a:rPr lang="en-US" sz="2400" baseline="-25000">
                <a:effectLst>
                  <a:outerShdw blurRad="38100" dist="38100" dir="2700000" algn="tl">
                    <a:srgbClr val="000000"/>
                  </a:outerShdw>
                </a:effectLst>
              </a:rPr>
              <a:t>2</a:t>
            </a:r>
            <a:r>
              <a:rPr lang="en-US" sz="2400">
                <a:effectLst>
                  <a:outerShdw blurRad="38100" dist="38100" dir="2700000" algn="tl">
                    <a:srgbClr val="000000"/>
                  </a:outerShdw>
                </a:effectLst>
              </a:rPr>
              <a:t> = 210</a:t>
            </a:r>
          </a:p>
          <a:p>
            <a:pPr marL="342900" indent="-342900"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Year 3:    0.08875</a:t>
            </a:r>
            <a:r>
              <a:rPr lang="en-US" sz="2400" i="1">
                <a:effectLst>
                  <a:outerShdw blurRad="38100" dist="38100" dir="2700000" algn="tl">
                    <a:srgbClr val="000000"/>
                  </a:outerShdw>
                </a:effectLst>
              </a:rPr>
              <a:t>B</a:t>
            </a:r>
            <a:r>
              <a:rPr lang="en-US" sz="2400" baseline="-25000">
                <a:effectLst>
                  <a:outerShdw blurRad="38100" dist="38100" dir="2700000" algn="tl">
                    <a:srgbClr val="000000"/>
                  </a:outerShdw>
                </a:effectLst>
              </a:rPr>
              <a:t>1</a:t>
            </a:r>
            <a:r>
              <a:rPr lang="en-US" sz="2400">
                <a:effectLst>
                  <a:outerShdw blurRad="38100" dist="38100" dir="2700000" algn="tl">
                    <a:srgbClr val="000000"/>
                  </a:outerShdw>
                </a:effectLst>
              </a:rPr>
              <a:t> + 0.055</a:t>
            </a:r>
            <a:r>
              <a:rPr lang="en-US" sz="2400" i="1">
                <a:effectLst>
                  <a:outerShdw blurRad="38100" dist="38100" dir="2700000" algn="tl">
                    <a:srgbClr val="000000"/>
                  </a:outerShdw>
                </a:effectLst>
              </a:rPr>
              <a:t>B</a:t>
            </a:r>
            <a:r>
              <a:rPr lang="en-US" sz="2400" baseline="-25000">
                <a:effectLst>
                  <a:outerShdw blurRad="38100" dist="38100" dir="2700000" algn="tl">
                    <a:srgbClr val="000000"/>
                  </a:outerShdw>
                </a:effectLst>
              </a:rPr>
              <a:t>2</a:t>
            </a:r>
            <a:r>
              <a:rPr lang="en-US" sz="2400">
                <a:effectLst>
                  <a:outerShdw blurRad="38100" dist="38100" dir="2700000" algn="tl">
                    <a:srgbClr val="000000"/>
                  </a:outerShdw>
                </a:effectLst>
              </a:rPr>
              <a:t> + 0.1175</a:t>
            </a:r>
            <a:r>
              <a:rPr lang="en-US" sz="2400" i="1">
                <a:effectLst>
                  <a:outerShdw blurRad="38100" dist="38100" dir="2700000" algn="tl">
                    <a:srgbClr val="000000"/>
                  </a:outerShdw>
                </a:effectLst>
              </a:rPr>
              <a:t>B</a:t>
            </a:r>
            <a:r>
              <a:rPr lang="en-US" sz="2400" baseline="-25000">
                <a:effectLst>
                  <a:outerShdw blurRad="38100" dist="38100" dir="2700000" algn="tl">
                    <a:srgbClr val="000000"/>
                  </a:outerShdw>
                </a:effectLst>
              </a:rPr>
              <a:t>3</a:t>
            </a:r>
            <a:r>
              <a:rPr lang="en-US" sz="2400">
                <a:effectLst>
                  <a:outerShdw blurRad="38100" dist="38100" dir="2700000" algn="tl">
                    <a:srgbClr val="000000"/>
                  </a:outerShdw>
                </a:effectLst>
              </a:rPr>
              <a:t> – 1.04</a:t>
            </a:r>
            <a:r>
              <a:rPr lang="en-US" sz="2400" i="1">
                <a:effectLst>
                  <a:outerShdw blurRad="38100" dist="38100" dir="2700000" algn="tl">
                    <a:srgbClr val="000000"/>
                  </a:outerShdw>
                </a:effectLst>
              </a:rPr>
              <a:t>S</a:t>
            </a:r>
            <a:r>
              <a:rPr lang="en-US" sz="2400" baseline="-25000">
                <a:effectLst>
                  <a:outerShdw blurRad="38100" dist="38100" dir="2700000" algn="tl">
                    <a:srgbClr val="000000"/>
                  </a:outerShdw>
                </a:effectLst>
              </a:rPr>
              <a:t>2</a:t>
            </a:r>
            <a:r>
              <a:rPr lang="en-US" sz="2400">
                <a:effectLst>
                  <a:outerShdw blurRad="38100" dist="38100" dir="2700000" algn="tl">
                    <a:srgbClr val="000000"/>
                  </a:outerShdw>
                </a:effectLst>
              </a:rPr>
              <a:t> – </a:t>
            </a:r>
            <a:r>
              <a:rPr lang="en-US" sz="2400" i="1">
                <a:effectLst>
                  <a:outerShdw blurRad="38100" dist="38100" dir="2700000" algn="tl">
                    <a:srgbClr val="000000"/>
                  </a:outerShdw>
                </a:effectLst>
              </a:rPr>
              <a:t>S</a:t>
            </a:r>
            <a:r>
              <a:rPr lang="en-US" sz="2400" baseline="-25000">
                <a:effectLst>
                  <a:outerShdw blurRad="38100" dist="38100" dir="2700000" algn="tl">
                    <a:srgbClr val="000000"/>
                  </a:outerShdw>
                </a:effectLst>
              </a:rPr>
              <a:t>3</a:t>
            </a:r>
            <a:r>
              <a:rPr lang="en-US" sz="2400">
                <a:effectLst>
                  <a:outerShdw blurRad="38100" dist="38100" dir="2700000" algn="tl">
                    <a:srgbClr val="000000"/>
                  </a:outerShdw>
                </a:effectLst>
              </a:rPr>
              <a:t> = 222</a:t>
            </a:r>
          </a:p>
          <a:p>
            <a:pPr marL="342900" indent="-342900"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Year 4:    0.08875</a:t>
            </a:r>
            <a:r>
              <a:rPr lang="en-US" sz="2400" i="1">
                <a:effectLst>
                  <a:outerShdw blurRad="38100" dist="38100" dir="2700000" algn="tl">
                    <a:srgbClr val="000000"/>
                  </a:outerShdw>
                </a:effectLst>
              </a:rPr>
              <a:t>B</a:t>
            </a:r>
            <a:r>
              <a:rPr lang="en-US" sz="2400" baseline="-25000">
                <a:effectLst>
                  <a:outerShdw blurRad="38100" dist="38100" dir="2700000" algn="tl">
                    <a:srgbClr val="000000"/>
                  </a:outerShdw>
                </a:effectLst>
              </a:rPr>
              <a:t>1</a:t>
            </a:r>
            <a:r>
              <a:rPr lang="en-US" sz="2400">
                <a:effectLst>
                  <a:outerShdw blurRad="38100" dist="38100" dir="2700000" algn="tl">
                    <a:srgbClr val="000000"/>
                  </a:outerShdw>
                </a:effectLst>
              </a:rPr>
              <a:t> + 0.055</a:t>
            </a:r>
            <a:r>
              <a:rPr lang="en-US" sz="2400" i="1">
                <a:effectLst>
                  <a:outerShdw blurRad="38100" dist="38100" dir="2700000" algn="tl">
                    <a:srgbClr val="000000"/>
                  </a:outerShdw>
                </a:effectLst>
              </a:rPr>
              <a:t>B</a:t>
            </a:r>
            <a:r>
              <a:rPr lang="en-US" sz="2400" baseline="-25000">
                <a:effectLst>
                  <a:outerShdw blurRad="38100" dist="38100" dir="2700000" algn="tl">
                    <a:srgbClr val="000000"/>
                  </a:outerShdw>
                </a:effectLst>
              </a:rPr>
              <a:t>2</a:t>
            </a:r>
            <a:r>
              <a:rPr lang="en-US" sz="2400">
                <a:effectLst>
                  <a:outerShdw blurRad="38100" dist="38100" dir="2700000" algn="tl">
                    <a:srgbClr val="000000"/>
                  </a:outerShdw>
                </a:effectLst>
              </a:rPr>
              <a:t> + 0.1175</a:t>
            </a:r>
            <a:r>
              <a:rPr lang="en-US" sz="2400" i="1">
                <a:effectLst>
                  <a:outerShdw blurRad="38100" dist="38100" dir="2700000" algn="tl">
                    <a:srgbClr val="000000"/>
                  </a:outerShdw>
                </a:effectLst>
              </a:rPr>
              <a:t>B</a:t>
            </a:r>
            <a:r>
              <a:rPr lang="en-US" sz="2400" baseline="-25000">
                <a:effectLst>
                  <a:outerShdw blurRad="38100" dist="38100" dir="2700000" algn="tl">
                    <a:srgbClr val="000000"/>
                  </a:outerShdw>
                </a:effectLst>
              </a:rPr>
              <a:t>3</a:t>
            </a:r>
            <a:r>
              <a:rPr lang="en-US" sz="2400">
                <a:effectLst>
                  <a:outerShdw blurRad="38100" dist="38100" dir="2700000" algn="tl">
                    <a:srgbClr val="000000"/>
                  </a:outerShdw>
                </a:effectLst>
              </a:rPr>
              <a:t> – 1.04</a:t>
            </a:r>
            <a:r>
              <a:rPr lang="en-US" sz="2400" i="1">
                <a:effectLst>
                  <a:outerShdw blurRad="38100" dist="38100" dir="2700000" algn="tl">
                    <a:srgbClr val="000000"/>
                  </a:outerShdw>
                </a:effectLst>
              </a:rPr>
              <a:t>S</a:t>
            </a:r>
            <a:r>
              <a:rPr lang="en-US" sz="2400" baseline="-25000">
                <a:effectLst>
                  <a:outerShdw blurRad="38100" dist="38100" dir="2700000" algn="tl">
                    <a:srgbClr val="000000"/>
                  </a:outerShdw>
                </a:effectLst>
              </a:rPr>
              <a:t>3</a:t>
            </a:r>
            <a:r>
              <a:rPr lang="en-US" sz="2400">
                <a:effectLst>
                  <a:outerShdw blurRad="38100" dist="38100" dir="2700000" algn="tl">
                    <a:srgbClr val="000000"/>
                  </a:outerShdw>
                </a:effectLst>
              </a:rPr>
              <a:t> – </a:t>
            </a:r>
            <a:r>
              <a:rPr lang="en-US" sz="2400" i="1">
                <a:effectLst>
                  <a:outerShdw blurRad="38100" dist="38100" dir="2700000" algn="tl">
                    <a:srgbClr val="000000"/>
                  </a:outerShdw>
                </a:effectLst>
              </a:rPr>
              <a:t>S</a:t>
            </a:r>
            <a:r>
              <a:rPr lang="en-US" sz="2400" baseline="-25000">
                <a:effectLst>
                  <a:outerShdw blurRad="38100" dist="38100" dir="2700000" algn="tl">
                    <a:srgbClr val="000000"/>
                  </a:outerShdw>
                </a:effectLst>
              </a:rPr>
              <a:t>4</a:t>
            </a:r>
            <a:r>
              <a:rPr lang="en-US" sz="2400">
                <a:effectLst>
                  <a:outerShdw blurRad="38100" dist="38100" dir="2700000" algn="tl">
                    <a:srgbClr val="000000"/>
                  </a:outerShdw>
                </a:effectLst>
              </a:rPr>
              <a:t> = 231</a:t>
            </a:r>
          </a:p>
          <a:p>
            <a:pPr marL="342900" indent="-342900"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Year 5:    0.08875</a:t>
            </a:r>
            <a:r>
              <a:rPr lang="en-US" sz="2400" i="1">
                <a:effectLst>
                  <a:outerShdw blurRad="38100" dist="38100" dir="2700000" algn="tl">
                    <a:srgbClr val="000000"/>
                  </a:outerShdw>
                </a:effectLst>
              </a:rPr>
              <a:t>B</a:t>
            </a:r>
            <a:r>
              <a:rPr lang="en-US" sz="2400" baseline="-25000">
                <a:effectLst>
                  <a:outerShdw blurRad="38100" dist="38100" dir="2700000" algn="tl">
                    <a:srgbClr val="000000"/>
                  </a:outerShdw>
                </a:effectLst>
              </a:rPr>
              <a:t>1</a:t>
            </a:r>
            <a:r>
              <a:rPr lang="en-US" sz="2400">
                <a:effectLst>
                  <a:outerShdw blurRad="38100" dist="38100" dir="2700000" algn="tl">
                    <a:srgbClr val="000000"/>
                  </a:outerShdw>
                </a:effectLst>
              </a:rPr>
              <a:t> + 0.055</a:t>
            </a:r>
            <a:r>
              <a:rPr lang="en-US" sz="2400" i="1">
                <a:effectLst>
                  <a:outerShdw blurRad="38100" dist="38100" dir="2700000" algn="tl">
                    <a:srgbClr val="000000"/>
                  </a:outerShdw>
                </a:effectLst>
              </a:rPr>
              <a:t>B</a:t>
            </a:r>
            <a:r>
              <a:rPr lang="en-US" sz="2400" baseline="-25000">
                <a:effectLst>
                  <a:outerShdw blurRad="38100" dist="38100" dir="2700000" algn="tl">
                    <a:srgbClr val="000000"/>
                  </a:outerShdw>
                </a:effectLst>
              </a:rPr>
              <a:t>2</a:t>
            </a:r>
            <a:r>
              <a:rPr lang="en-US" sz="2400">
                <a:effectLst>
                  <a:outerShdw blurRad="38100" dist="38100" dir="2700000" algn="tl">
                    <a:srgbClr val="000000"/>
                  </a:outerShdw>
                </a:effectLst>
              </a:rPr>
              <a:t> + 0.1175</a:t>
            </a:r>
            <a:r>
              <a:rPr lang="en-US" sz="2400" i="1">
                <a:effectLst>
                  <a:outerShdw blurRad="38100" dist="38100" dir="2700000" algn="tl">
                    <a:srgbClr val="000000"/>
                  </a:outerShdw>
                </a:effectLst>
              </a:rPr>
              <a:t>B</a:t>
            </a:r>
            <a:r>
              <a:rPr lang="en-US" sz="2400" baseline="-25000">
                <a:effectLst>
                  <a:outerShdw blurRad="38100" dist="38100" dir="2700000" algn="tl">
                    <a:srgbClr val="000000"/>
                  </a:outerShdw>
                </a:effectLst>
              </a:rPr>
              <a:t>3</a:t>
            </a:r>
            <a:r>
              <a:rPr lang="en-US" sz="2400">
                <a:effectLst>
                  <a:outerShdw blurRad="38100" dist="38100" dir="2700000" algn="tl">
                    <a:srgbClr val="000000"/>
                  </a:outerShdw>
                </a:effectLst>
              </a:rPr>
              <a:t> – 1.04</a:t>
            </a:r>
            <a:r>
              <a:rPr lang="en-US" sz="2400" i="1">
                <a:effectLst>
                  <a:outerShdw blurRad="38100" dist="38100" dir="2700000" algn="tl">
                    <a:srgbClr val="000000"/>
                  </a:outerShdw>
                </a:effectLst>
              </a:rPr>
              <a:t>S</a:t>
            </a:r>
            <a:r>
              <a:rPr lang="en-US" sz="2400" baseline="-25000">
                <a:effectLst>
                  <a:outerShdw blurRad="38100" dist="38100" dir="2700000" algn="tl">
                    <a:srgbClr val="000000"/>
                  </a:outerShdw>
                </a:effectLst>
              </a:rPr>
              <a:t>4</a:t>
            </a:r>
            <a:r>
              <a:rPr lang="en-US" sz="2400">
                <a:effectLst>
                  <a:outerShdw blurRad="38100" dist="38100" dir="2700000" algn="tl">
                    <a:srgbClr val="000000"/>
                  </a:outerShdw>
                </a:effectLst>
              </a:rPr>
              <a:t> – </a:t>
            </a:r>
            <a:r>
              <a:rPr lang="en-US" sz="2400" i="1">
                <a:effectLst>
                  <a:outerShdw blurRad="38100" dist="38100" dir="2700000" algn="tl">
                    <a:srgbClr val="000000"/>
                  </a:outerShdw>
                </a:effectLst>
              </a:rPr>
              <a:t>S</a:t>
            </a:r>
            <a:r>
              <a:rPr lang="en-US" sz="2400" baseline="-25000">
                <a:effectLst>
                  <a:outerShdw blurRad="38100" dist="38100" dir="2700000" algn="tl">
                    <a:srgbClr val="000000"/>
                  </a:outerShdw>
                </a:effectLst>
              </a:rPr>
              <a:t>5</a:t>
            </a:r>
            <a:r>
              <a:rPr lang="en-US" sz="2400">
                <a:effectLst>
                  <a:outerShdw blurRad="38100" dist="38100" dir="2700000" algn="tl">
                    <a:srgbClr val="000000"/>
                  </a:outerShdw>
                </a:effectLst>
              </a:rPr>
              <a:t> = 240</a:t>
            </a:r>
          </a:p>
          <a:p>
            <a:pPr marL="342900" indent="-342900"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Year 6:    1.08875</a:t>
            </a:r>
            <a:r>
              <a:rPr lang="en-US" sz="2400" i="1">
                <a:effectLst>
                  <a:outerShdw blurRad="38100" dist="38100" dir="2700000" algn="tl">
                    <a:srgbClr val="000000"/>
                  </a:outerShdw>
                </a:effectLst>
              </a:rPr>
              <a:t>B</a:t>
            </a:r>
            <a:r>
              <a:rPr lang="en-US" sz="2400" baseline="-25000">
                <a:effectLst>
                  <a:outerShdw blurRad="38100" dist="38100" dir="2700000" algn="tl">
                    <a:srgbClr val="000000"/>
                  </a:outerShdw>
                </a:effectLst>
              </a:rPr>
              <a:t>1</a:t>
            </a:r>
            <a:r>
              <a:rPr lang="en-US" sz="2400">
                <a:effectLst>
                  <a:outerShdw blurRad="38100" dist="38100" dir="2700000" algn="tl">
                    <a:srgbClr val="000000"/>
                  </a:outerShdw>
                </a:effectLst>
              </a:rPr>
              <a:t> + 0.055</a:t>
            </a:r>
            <a:r>
              <a:rPr lang="en-US" sz="2400" i="1">
                <a:effectLst>
                  <a:outerShdw blurRad="38100" dist="38100" dir="2700000" algn="tl">
                    <a:srgbClr val="000000"/>
                  </a:outerShdw>
                </a:effectLst>
              </a:rPr>
              <a:t>B</a:t>
            </a:r>
            <a:r>
              <a:rPr lang="en-US" sz="2400" baseline="-25000">
                <a:effectLst>
                  <a:outerShdw blurRad="38100" dist="38100" dir="2700000" algn="tl">
                    <a:srgbClr val="000000"/>
                  </a:outerShdw>
                </a:effectLst>
              </a:rPr>
              <a:t>2</a:t>
            </a:r>
            <a:r>
              <a:rPr lang="en-US" sz="2400">
                <a:effectLst>
                  <a:outerShdw blurRad="38100" dist="38100" dir="2700000" algn="tl">
                    <a:srgbClr val="000000"/>
                  </a:outerShdw>
                </a:effectLst>
              </a:rPr>
              <a:t> + 0.1175</a:t>
            </a:r>
            <a:r>
              <a:rPr lang="en-US" sz="2400" i="1">
                <a:effectLst>
                  <a:outerShdw blurRad="38100" dist="38100" dir="2700000" algn="tl">
                    <a:srgbClr val="000000"/>
                  </a:outerShdw>
                </a:effectLst>
              </a:rPr>
              <a:t>B</a:t>
            </a:r>
            <a:r>
              <a:rPr lang="en-US" sz="2400" baseline="-25000">
                <a:effectLst>
                  <a:outerShdw blurRad="38100" dist="38100" dir="2700000" algn="tl">
                    <a:srgbClr val="000000"/>
                  </a:outerShdw>
                </a:effectLst>
              </a:rPr>
              <a:t>3</a:t>
            </a:r>
            <a:r>
              <a:rPr lang="en-US" sz="2400">
                <a:effectLst>
                  <a:outerShdw blurRad="38100" dist="38100" dir="2700000" algn="tl">
                    <a:srgbClr val="000000"/>
                  </a:outerShdw>
                </a:effectLst>
              </a:rPr>
              <a:t> – 1.04</a:t>
            </a:r>
            <a:r>
              <a:rPr lang="en-US" sz="2400" i="1">
                <a:effectLst>
                  <a:outerShdw blurRad="38100" dist="38100" dir="2700000" algn="tl">
                    <a:srgbClr val="000000"/>
                  </a:outerShdw>
                </a:effectLst>
              </a:rPr>
              <a:t>S</a:t>
            </a:r>
            <a:r>
              <a:rPr lang="en-US" sz="2400" baseline="-25000">
                <a:effectLst>
                  <a:outerShdw blurRad="38100" dist="38100" dir="2700000" algn="tl">
                    <a:srgbClr val="000000"/>
                  </a:outerShdw>
                </a:effectLst>
              </a:rPr>
              <a:t>5</a:t>
            </a:r>
            <a:r>
              <a:rPr lang="en-US" sz="2400">
                <a:effectLst>
                  <a:outerShdw blurRad="38100" dist="38100" dir="2700000" algn="tl">
                    <a:srgbClr val="000000"/>
                  </a:outerShdw>
                </a:effectLst>
              </a:rPr>
              <a:t> – </a:t>
            </a:r>
            <a:r>
              <a:rPr lang="en-US" sz="2400" i="1">
                <a:effectLst>
                  <a:outerShdw blurRad="38100" dist="38100" dir="2700000" algn="tl">
                    <a:srgbClr val="000000"/>
                  </a:outerShdw>
                </a:effectLst>
              </a:rPr>
              <a:t>S</a:t>
            </a:r>
            <a:r>
              <a:rPr lang="en-US" sz="2400" baseline="-25000">
                <a:effectLst>
                  <a:outerShdw blurRad="38100" dist="38100" dir="2700000" algn="tl">
                    <a:srgbClr val="000000"/>
                  </a:outerShdw>
                </a:effectLst>
              </a:rPr>
              <a:t>6</a:t>
            </a:r>
            <a:r>
              <a:rPr lang="en-US" sz="2400">
                <a:effectLst>
                  <a:outerShdw blurRad="38100" dist="38100" dir="2700000" algn="tl">
                    <a:srgbClr val="000000"/>
                  </a:outerShdw>
                </a:effectLst>
              </a:rPr>
              <a:t> = 195</a:t>
            </a:r>
          </a:p>
          <a:p>
            <a:pPr marL="342900" indent="-342900"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Year 7:                         1.055</a:t>
            </a:r>
            <a:r>
              <a:rPr lang="en-US" sz="2400" i="1">
                <a:effectLst>
                  <a:outerShdw blurRad="38100" dist="38100" dir="2700000" algn="tl">
                    <a:srgbClr val="000000"/>
                  </a:outerShdw>
                </a:effectLst>
              </a:rPr>
              <a:t>B</a:t>
            </a:r>
            <a:r>
              <a:rPr lang="en-US" sz="2400" baseline="-25000">
                <a:effectLst>
                  <a:outerShdw blurRad="38100" dist="38100" dir="2700000" algn="tl">
                    <a:srgbClr val="000000"/>
                  </a:outerShdw>
                </a:effectLst>
              </a:rPr>
              <a:t>2</a:t>
            </a:r>
            <a:r>
              <a:rPr lang="en-US" sz="2400">
                <a:effectLst>
                  <a:outerShdw blurRad="38100" dist="38100" dir="2700000" algn="tl">
                    <a:srgbClr val="000000"/>
                  </a:outerShdw>
                </a:effectLst>
              </a:rPr>
              <a:t> + 0.1175</a:t>
            </a:r>
            <a:r>
              <a:rPr lang="en-US" sz="2400" i="1">
                <a:effectLst>
                  <a:outerShdw blurRad="38100" dist="38100" dir="2700000" algn="tl">
                    <a:srgbClr val="000000"/>
                  </a:outerShdw>
                </a:effectLst>
              </a:rPr>
              <a:t>B</a:t>
            </a:r>
            <a:r>
              <a:rPr lang="en-US" sz="2400" baseline="-25000">
                <a:effectLst>
                  <a:outerShdw blurRad="38100" dist="38100" dir="2700000" algn="tl">
                    <a:srgbClr val="000000"/>
                  </a:outerShdw>
                </a:effectLst>
              </a:rPr>
              <a:t>3</a:t>
            </a:r>
            <a:r>
              <a:rPr lang="en-US" sz="2400">
                <a:effectLst>
                  <a:outerShdw blurRad="38100" dist="38100" dir="2700000" algn="tl">
                    <a:srgbClr val="000000"/>
                  </a:outerShdw>
                </a:effectLst>
              </a:rPr>
              <a:t> – 1.04</a:t>
            </a:r>
            <a:r>
              <a:rPr lang="en-US" sz="2400" i="1">
                <a:effectLst>
                  <a:outerShdw blurRad="38100" dist="38100" dir="2700000" algn="tl">
                    <a:srgbClr val="000000"/>
                  </a:outerShdw>
                </a:effectLst>
              </a:rPr>
              <a:t>S</a:t>
            </a:r>
            <a:r>
              <a:rPr lang="en-US" sz="2400" baseline="-25000">
                <a:effectLst>
                  <a:outerShdw blurRad="38100" dist="38100" dir="2700000" algn="tl">
                    <a:srgbClr val="000000"/>
                  </a:outerShdw>
                </a:effectLst>
              </a:rPr>
              <a:t>6</a:t>
            </a:r>
            <a:r>
              <a:rPr lang="en-US" sz="2400">
                <a:effectLst>
                  <a:outerShdw blurRad="38100" dist="38100" dir="2700000" algn="tl">
                    <a:srgbClr val="000000"/>
                  </a:outerShdw>
                </a:effectLst>
              </a:rPr>
              <a:t> – </a:t>
            </a:r>
            <a:r>
              <a:rPr lang="en-US" sz="2400" i="1">
                <a:effectLst>
                  <a:outerShdw blurRad="38100" dist="38100" dir="2700000" algn="tl">
                    <a:srgbClr val="000000"/>
                  </a:outerShdw>
                </a:effectLst>
              </a:rPr>
              <a:t>S</a:t>
            </a:r>
            <a:r>
              <a:rPr lang="en-US" sz="2400" baseline="-25000">
                <a:effectLst>
                  <a:outerShdw blurRad="38100" dist="38100" dir="2700000" algn="tl">
                    <a:srgbClr val="000000"/>
                  </a:outerShdw>
                </a:effectLst>
              </a:rPr>
              <a:t>7</a:t>
            </a:r>
            <a:r>
              <a:rPr lang="en-US" sz="2400">
                <a:effectLst>
                  <a:outerShdw blurRad="38100" dist="38100" dir="2700000" algn="tl">
                    <a:srgbClr val="000000"/>
                  </a:outerShdw>
                </a:effectLst>
              </a:rPr>
              <a:t> = 225</a:t>
            </a:r>
          </a:p>
          <a:p>
            <a:pPr marL="342900" indent="-342900"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Year 8:                                          1.1175</a:t>
            </a:r>
            <a:r>
              <a:rPr lang="en-US" sz="2400" i="1">
                <a:effectLst>
                  <a:outerShdw blurRad="38100" dist="38100" dir="2700000" algn="tl">
                    <a:srgbClr val="000000"/>
                  </a:outerShdw>
                </a:effectLst>
              </a:rPr>
              <a:t>B</a:t>
            </a:r>
            <a:r>
              <a:rPr lang="en-US" sz="2400" baseline="-25000">
                <a:effectLst>
                  <a:outerShdw blurRad="38100" dist="38100" dir="2700000" algn="tl">
                    <a:srgbClr val="000000"/>
                  </a:outerShdw>
                </a:effectLst>
              </a:rPr>
              <a:t>3</a:t>
            </a:r>
            <a:r>
              <a:rPr lang="en-US" sz="2400">
                <a:effectLst>
                  <a:outerShdw blurRad="38100" dist="38100" dir="2700000" algn="tl">
                    <a:srgbClr val="000000"/>
                  </a:outerShdw>
                </a:effectLst>
              </a:rPr>
              <a:t> – 1.04</a:t>
            </a:r>
            <a:r>
              <a:rPr lang="en-US" sz="2400" i="1">
                <a:effectLst>
                  <a:outerShdw blurRad="38100" dist="38100" dir="2700000" algn="tl">
                    <a:srgbClr val="000000"/>
                  </a:outerShdw>
                </a:effectLst>
              </a:rPr>
              <a:t>S</a:t>
            </a:r>
            <a:r>
              <a:rPr lang="en-US" sz="2400" baseline="-25000">
                <a:effectLst>
                  <a:outerShdw blurRad="38100" dist="38100" dir="2700000" algn="tl">
                    <a:srgbClr val="000000"/>
                  </a:outerShdw>
                </a:effectLst>
              </a:rPr>
              <a:t>7</a:t>
            </a:r>
            <a:r>
              <a:rPr lang="en-US" sz="2400">
                <a:effectLst>
                  <a:outerShdw blurRad="38100" dist="38100" dir="2700000" algn="tl">
                    <a:srgbClr val="000000"/>
                  </a:outerShdw>
                </a:effectLst>
              </a:rPr>
              <a:t> – </a:t>
            </a:r>
            <a:r>
              <a:rPr lang="en-US" sz="2400" i="1">
                <a:effectLst>
                  <a:outerShdw blurRad="38100" dist="38100" dir="2700000" algn="tl">
                    <a:srgbClr val="000000"/>
                  </a:outerShdw>
                </a:effectLst>
              </a:rPr>
              <a:t>S</a:t>
            </a:r>
            <a:r>
              <a:rPr lang="en-US" sz="2400" baseline="-25000">
                <a:effectLst>
                  <a:outerShdw blurRad="38100" dist="38100" dir="2700000" algn="tl">
                    <a:srgbClr val="000000"/>
                  </a:outerShdw>
                </a:effectLst>
              </a:rPr>
              <a:t>8</a:t>
            </a:r>
            <a:r>
              <a:rPr lang="en-US" sz="2400">
                <a:effectLst>
                  <a:outerShdw blurRad="38100" dist="38100" dir="2700000" algn="tl">
                    <a:srgbClr val="000000"/>
                  </a:outerShdw>
                </a:effectLst>
              </a:rPr>
              <a:t> = 255</a:t>
            </a:r>
          </a:p>
        </p:txBody>
      </p:sp>
      <p:sp>
        <p:nvSpPr>
          <p:cNvPr id="232452" name="Rectangle 4"/>
          <p:cNvSpPr>
            <a:spLocks noChangeArrowheads="1"/>
          </p:cNvSpPr>
          <p:nvPr/>
        </p:nvSpPr>
        <p:spPr bwMode="auto">
          <a:xfrm>
            <a:off x="2447925" y="3290888"/>
            <a:ext cx="9144000" cy="0"/>
          </a:xfrm>
          <a:prstGeom prst="rect">
            <a:avLst/>
          </a:prstGeom>
          <a:noFill/>
          <a:ln w="12700">
            <a:noFill/>
            <a:miter lim="800000"/>
            <a:headEnd/>
            <a:tailEnd/>
          </a:ln>
          <a:effectLst/>
        </p:spPr>
        <p:txBody>
          <a:bodyPr>
            <a:spAutoFit/>
          </a:bodyPr>
          <a:lstStyle/>
          <a:p>
            <a:endParaRPr lang="en-US"/>
          </a:p>
        </p:txBody>
      </p:sp>
    </p:spTree>
  </p:cSld>
  <p:clrMapOvr>
    <a:masterClrMapping/>
  </p:clrMapOvr>
  <p:transition>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93" name="Rectangle 73"/>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Media Selection</a:t>
            </a:r>
          </a:p>
        </p:txBody>
      </p:sp>
      <p:sp>
        <p:nvSpPr>
          <p:cNvPr id="56394" name="Text Box 74"/>
          <p:cNvSpPr txBox="1">
            <a:spLocks noChangeArrowheads="1"/>
          </p:cNvSpPr>
          <p:nvPr/>
        </p:nvSpPr>
        <p:spPr bwMode="auto">
          <a:xfrm>
            <a:off x="739775" y="1028700"/>
            <a:ext cx="7858125" cy="2282825"/>
          </a:xfrm>
          <a:prstGeom prst="rect">
            <a:avLst/>
          </a:prstGeom>
          <a:noFill/>
          <a:ln w="12700">
            <a:noFill/>
            <a:miter lim="800000"/>
            <a:headEnd type="none" w="sm" len="sm"/>
            <a:tailEnd type="none" w="sm" len="sm"/>
          </a:ln>
          <a:effectLst/>
        </p:spPr>
        <p:txBody>
          <a:bodyPr>
            <a:spAutoFit/>
          </a:bodyPr>
          <a:lstStyle/>
          <a:p>
            <a:pPr algn="l"/>
            <a:r>
              <a:rPr lang="en-US" sz="2400">
                <a:effectLst>
                  <a:outerShdw blurRad="38100" dist="38100" dir="2700000" algn="tl">
                    <a:srgbClr val="000000"/>
                  </a:outerShdw>
                </a:effectLst>
                <a:cs typeface="Arial" pitchFamily="34" charset="0"/>
              </a:rPr>
              <a:t>     SMM Company recently developed a new instant</a:t>
            </a:r>
          </a:p>
          <a:p>
            <a:pPr algn="l"/>
            <a:r>
              <a:rPr lang="en-US" sz="2400">
                <a:effectLst>
                  <a:outerShdw blurRad="38100" dist="38100" dir="2700000" algn="tl">
                    <a:srgbClr val="000000"/>
                  </a:outerShdw>
                </a:effectLst>
                <a:cs typeface="Arial" pitchFamily="34" charset="0"/>
              </a:rPr>
              <a:t>salad machine, has $282,000 to spend on advertising.  The product is to be initially test marketed in the Dallas</a:t>
            </a:r>
          </a:p>
          <a:p>
            <a:pPr algn="l"/>
            <a:r>
              <a:rPr lang="en-US" sz="2400">
                <a:effectLst>
                  <a:outerShdw blurRad="38100" dist="38100" dir="2700000" algn="tl">
                    <a:srgbClr val="000000"/>
                  </a:outerShdw>
                </a:effectLst>
                <a:cs typeface="Arial" pitchFamily="34" charset="0"/>
              </a:rPr>
              <a:t>area.  The money is to be spent on a TV advertising blitz</a:t>
            </a:r>
          </a:p>
          <a:p>
            <a:pPr algn="l"/>
            <a:r>
              <a:rPr lang="en-US" sz="2400">
                <a:effectLst>
                  <a:outerShdw blurRad="38100" dist="38100" dir="2700000" algn="tl">
                    <a:srgbClr val="000000"/>
                  </a:outerShdw>
                </a:effectLst>
                <a:cs typeface="Arial" pitchFamily="34" charset="0"/>
              </a:rPr>
              <a:t>during one weekend (Friday, Saturday, and Sunday) in</a:t>
            </a:r>
          </a:p>
          <a:p>
            <a:pPr algn="l"/>
            <a:r>
              <a:rPr lang="en-US" sz="2400">
                <a:effectLst>
                  <a:outerShdw blurRad="38100" dist="38100" dir="2700000" algn="tl">
                    <a:srgbClr val="000000"/>
                  </a:outerShdw>
                </a:effectLst>
                <a:cs typeface="Arial" pitchFamily="34" charset="0"/>
              </a:rPr>
              <a:t>November.</a:t>
            </a:r>
            <a:r>
              <a:rPr lang="en-US" sz="2400">
                <a:effectLst>
                  <a:outerShdw blurRad="38100" dist="38100" dir="2700000" algn="tl">
                    <a:srgbClr val="000000"/>
                  </a:outerShdw>
                </a:effectLst>
              </a:rPr>
              <a:t> </a:t>
            </a:r>
          </a:p>
        </p:txBody>
      </p:sp>
      <p:sp>
        <p:nvSpPr>
          <p:cNvPr id="56395" name="Text Box 75"/>
          <p:cNvSpPr txBox="1">
            <a:spLocks noChangeArrowheads="1"/>
          </p:cNvSpPr>
          <p:nvPr/>
        </p:nvSpPr>
        <p:spPr bwMode="auto">
          <a:xfrm>
            <a:off x="749300" y="3278188"/>
            <a:ext cx="7896225" cy="1552575"/>
          </a:xfrm>
          <a:prstGeom prst="rect">
            <a:avLst/>
          </a:prstGeom>
          <a:noFill/>
          <a:ln w="12700">
            <a:noFill/>
            <a:miter lim="800000"/>
            <a:headEnd type="none" w="sm" len="sm"/>
            <a:tailEnd type="none" w="sm" len="sm"/>
          </a:ln>
          <a:effectLst/>
        </p:spPr>
        <p:txBody>
          <a:bodyPr>
            <a:spAutoFit/>
          </a:bodyPr>
          <a:lstStyle/>
          <a:p>
            <a:pPr algn="l"/>
            <a:r>
              <a:rPr lang="en-US" sz="2400">
                <a:effectLst>
                  <a:outerShdw blurRad="38100" dist="38100" dir="2700000" algn="tl">
                    <a:srgbClr val="000000"/>
                  </a:outerShdw>
                </a:effectLst>
                <a:cs typeface="Times New Roman" pitchFamily="18" charset="0"/>
              </a:rPr>
              <a:t>     The three options available are:  daytime advertising,</a:t>
            </a:r>
          </a:p>
          <a:p>
            <a:pPr algn="l"/>
            <a:r>
              <a:rPr lang="en-US" sz="2400">
                <a:effectLst>
                  <a:outerShdw blurRad="38100" dist="38100" dir="2700000" algn="tl">
                    <a:srgbClr val="000000"/>
                  </a:outerShdw>
                </a:effectLst>
                <a:cs typeface="Times New Roman" pitchFamily="18" charset="0"/>
              </a:rPr>
              <a:t>evening news advertising, and Sunday game-time</a:t>
            </a:r>
          </a:p>
          <a:p>
            <a:pPr algn="l"/>
            <a:r>
              <a:rPr lang="en-US" sz="2400">
                <a:effectLst>
                  <a:outerShdw blurRad="38100" dist="38100" dir="2700000" algn="tl">
                    <a:srgbClr val="000000"/>
                  </a:outerShdw>
                </a:effectLst>
                <a:cs typeface="Times New Roman" pitchFamily="18" charset="0"/>
              </a:rPr>
              <a:t>advertising.  A mixture of one-minute TV spots is desired.  </a:t>
            </a:r>
            <a:endParaRPr lang="en-US" sz="2400">
              <a:effectLst>
                <a:outerShdw blurRad="38100" dist="38100" dir="2700000" algn="tl">
                  <a:srgbClr val="000000"/>
                </a:outerShdw>
              </a:effectLst>
            </a:endParaRPr>
          </a:p>
        </p:txBody>
      </p:sp>
    </p:spTree>
  </p:cSld>
  <p:clrMapOvr>
    <a:masterClrMapping/>
  </p:clrMapOvr>
  <p:transition>
    <p:zoom/>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p:cNvSpPr>
            <a:spLocks noChangeArrowheads="1"/>
          </p:cNvSpPr>
          <p:nvPr/>
        </p:nvSpPr>
        <p:spPr bwMode="auto">
          <a:xfrm>
            <a:off x="1295400" y="2362200"/>
            <a:ext cx="7289800" cy="2019300"/>
          </a:xfrm>
          <a:prstGeom prst="rect">
            <a:avLst/>
          </a:prstGeom>
          <a:gradFill flip="none" rotWithShape="1">
            <a:gsLst>
              <a:gs pos="0">
                <a:srgbClr val="004B70">
                  <a:shade val="30000"/>
                  <a:satMod val="115000"/>
                </a:srgbClr>
              </a:gs>
              <a:gs pos="50000">
                <a:srgbClr val="004B70">
                  <a:shade val="67500"/>
                  <a:satMod val="115000"/>
                </a:srgbClr>
              </a:gs>
              <a:gs pos="100000">
                <a:srgbClr val="004B70">
                  <a:shade val="100000"/>
                  <a:satMod val="115000"/>
                </a:srgbClr>
              </a:gs>
            </a:gsLst>
            <a:lin ang="16200000" scaled="1"/>
            <a:tileRect/>
          </a:gradFill>
          <a:ln w="1270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233475" name="Rectangle 3"/>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Financial Planning</a:t>
            </a:r>
          </a:p>
        </p:txBody>
      </p:sp>
      <p:sp>
        <p:nvSpPr>
          <p:cNvPr id="233476" name="Rectangle 4"/>
          <p:cNvSpPr>
            <a:spLocks noChangeArrowheads="1"/>
          </p:cNvSpPr>
          <p:nvPr/>
        </p:nvSpPr>
        <p:spPr bwMode="auto">
          <a:xfrm>
            <a:off x="687388" y="1041400"/>
            <a:ext cx="8077200" cy="49228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rPr>
              <a:t>Optimal solution to t</a:t>
            </a:r>
            <a:r>
              <a:rPr lang="en-US" sz="2400" dirty="0">
                <a:solidFill>
                  <a:srgbClr val="66FFFF"/>
                </a:solidFill>
                <a:effectLst>
                  <a:outerShdw blurRad="38100" dist="38100" dir="2700000" algn="tl">
                    <a:srgbClr val="000000"/>
                  </a:outerShdw>
                </a:effectLst>
                <a:cs typeface="Times New Roman" pitchFamily="18" charset="0"/>
              </a:rPr>
              <a:t>he 12-variable, 8-constraint LP problem:</a:t>
            </a:r>
            <a:r>
              <a:rPr lang="en-US" sz="2400" dirty="0">
                <a:effectLst>
                  <a:outerShdw blurRad="38100" dist="38100" dir="2700000" algn="tl">
                    <a:srgbClr val="000000"/>
                  </a:outerShdw>
                </a:effectLst>
                <a:cs typeface="Times New Roman" pitchFamily="18" charset="0"/>
              </a:rPr>
              <a:t> </a:t>
            </a:r>
            <a:endParaRPr lang="en-US" sz="2400" dirty="0">
              <a:solidFill>
                <a:srgbClr val="66FFFF"/>
              </a:solidFill>
              <a:effectLst>
                <a:outerShdw blurRad="38100" dist="38100" dir="2700000" algn="tl">
                  <a:srgbClr val="000000"/>
                </a:outerShdw>
              </a:effectLst>
            </a:endParaRPr>
          </a:p>
          <a:p>
            <a:pPr marL="742950" lvl="1" indent="-285750" algn="l">
              <a:spcBef>
                <a:spcPct val="20000"/>
              </a:spcBef>
              <a:buClr>
                <a:srgbClr val="66FFFF"/>
              </a:buClr>
              <a:buSzPct val="125000"/>
              <a:buFontTx/>
              <a:buChar char="•"/>
            </a:pPr>
            <a:r>
              <a:rPr lang="en-US" sz="2400" dirty="0">
                <a:effectLst>
                  <a:outerShdw blurRad="38100" dist="38100" dir="2700000" algn="tl">
                    <a:srgbClr val="000000"/>
                  </a:outerShdw>
                </a:effectLst>
                <a:cs typeface="Times New Roman" pitchFamily="18" charset="0"/>
              </a:rPr>
              <a:t>Minimum total obligation = $1,728,794</a:t>
            </a:r>
          </a:p>
          <a:p>
            <a:pPr marL="742950" lvl="1" indent="-285750" algn="l">
              <a:spcBef>
                <a:spcPct val="20000"/>
              </a:spcBef>
              <a:buClr>
                <a:srgbClr val="66FFFF"/>
              </a:buClr>
              <a:buSzPct val="125000"/>
            </a:pPr>
            <a:endParaRPr lang="en-US" sz="1000" dirty="0">
              <a:effectLst>
                <a:outerShdw blurRad="38100" dist="38100" dir="2700000" algn="tl">
                  <a:srgbClr val="000000"/>
                </a:outerShdw>
              </a:effectLst>
              <a:cs typeface="Times New Roman" pitchFamily="18" charset="0"/>
            </a:endParaRPr>
          </a:p>
          <a:p>
            <a:pPr marL="742950" lvl="1" indent="-285750" algn="l">
              <a:spcBef>
                <a:spcPct val="20000"/>
              </a:spcBef>
              <a:buClr>
                <a:srgbClr val="66FFFF"/>
              </a:buClr>
              <a:buSzPct val="125000"/>
            </a:pPr>
            <a:r>
              <a:rPr lang="en-US" sz="2400" b="1" dirty="0">
                <a:effectLst>
                  <a:outerShdw blurRad="38100" dist="38100" dir="2700000" algn="tl">
                    <a:srgbClr val="000000"/>
                  </a:outerShdw>
                </a:effectLst>
                <a:latin typeface="Times New Roman" pitchFamily="18" charset="0"/>
                <a:cs typeface="Times New Roman" pitchFamily="18" charset="0"/>
              </a:rPr>
              <a:t>	</a:t>
            </a:r>
            <a:r>
              <a:rPr lang="en-US" sz="2400" u="sng" dirty="0">
                <a:effectLst>
                  <a:outerShdw blurRad="38100" dist="38100" dir="2700000" algn="tl">
                    <a:srgbClr val="000000"/>
                  </a:outerShdw>
                </a:effectLst>
                <a:latin typeface="Times New Roman" pitchFamily="18" charset="0"/>
                <a:cs typeface="Times New Roman" pitchFamily="18" charset="0"/>
              </a:rPr>
              <a:t>Bond</a:t>
            </a:r>
            <a:r>
              <a:rPr lang="en-US" sz="2400" dirty="0">
                <a:effectLst>
                  <a:outerShdw blurRad="38100" dist="38100" dir="2700000" algn="tl">
                    <a:srgbClr val="000000"/>
                  </a:outerShdw>
                </a:effectLst>
                <a:latin typeface="Times New Roman" pitchFamily="18" charset="0"/>
                <a:cs typeface="Times New Roman" pitchFamily="18" charset="0"/>
              </a:rPr>
              <a:t>    </a:t>
            </a:r>
            <a:r>
              <a:rPr lang="en-US" sz="2400" dirty="0" smtClean="0">
                <a:effectLst>
                  <a:outerShdw blurRad="38100" dist="38100" dir="2700000" algn="tl">
                    <a:srgbClr val="000000"/>
                  </a:outerShdw>
                </a:effectLst>
                <a:latin typeface="Times New Roman" pitchFamily="18" charset="0"/>
                <a:cs typeface="Times New Roman" pitchFamily="18" charset="0"/>
              </a:rPr>
              <a:t> </a:t>
            </a:r>
            <a:r>
              <a:rPr lang="en-US" sz="2400" u="sng" dirty="0" smtClean="0">
                <a:effectLst>
                  <a:outerShdw blurRad="38100" dist="38100" dir="2700000" algn="tl">
                    <a:srgbClr val="000000"/>
                  </a:outerShdw>
                </a:effectLst>
                <a:latin typeface="Times New Roman" pitchFamily="18" charset="0"/>
                <a:cs typeface="Times New Roman" pitchFamily="18" charset="0"/>
              </a:rPr>
              <a:t>Units </a:t>
            </a:r>
            <a:r>
              <a:rPr lang="en-US" sz="2400" u="sng" dirty="0">
                <a:effectLst>
                  <a:outerShdw blurRad="38100" dist="38100" dir="2700000" algn="tl">
                    <a:srgbClr val="000000"/>
                  </a:outerShdw>
                </a:effectLst>
                <a:latin typeface="Times New Roman" pitchFamily="18" charset="0"/>
                <a:cs typeface="Times New Roman" pitchFamily="18" charset="0"/>
              </a:rPr>
              <a:t>Purchased</a:t>
            </a:r>
            <a:r>
              <a:rPr lang="en-US" sz="2400" dirty="0">
                <a:effectLst>
                  <a:outerShdw blurRad="38100" dist="38100" dir="2700000" algn="tl">
                    <a:srgbClr val="000000"/>
                  </a:outerShdw>
                </a:effectLst>
                <a:latin typeface="Times New Roman" pitchFamily="18" charset="0"/>
                <a:cs typeface="Times New Roman" pitchFamily="18" charset="0"/>
              </a:rPr>
              <a:t>	</a:t>
            </a:r>
            <a:r>
              <a:rPr lang="en-US" sz="2400" dirty="0" smtClean="0">
                <a:effectLst>
                  <a:outerShdw blurRad="38100" dist="38100" dir="2700000" algn="tl">
                    <a:srgbClr val="000000"/>
                  </a:outerShdw>
                </a:effectLst>
                <a:latin typeface="Times New Roman" pitchFamily="18" charset="0"/>
                <a:cs typeface="Times New Roman" pitchFamily="18" charset="0"/>
              </a:rPr>
              <a:t> </a:t>
            </a:r>
            <a:r>
              <a:rPr lang="en-US" sz="2400" u="sng" dirty="0" smtClean="0">
                <a:effectLst>
                  <a:outerShdw blurRad="38100" dist="38100" dir="2700000" algn="tl">
                    <a:srgbClr val="000000"/>
                  </a:outerShdw>
                </a:effectLst>
                <a:latin typeface="Times New Roman" pitchFamily="18" charset="0"/>
                <a:cs typeface="Times New Roman" pitchFamily="18" charset="0"/>
              </a:rPr>
              <a:t>Investment </a:t>
            </a:r>
            <a:r>
              <a:rPr lang="en-US" sz="2400" u="sng" dirty="0">
                <a:effectLst>
                  <a:outerShdw blurRad="38100" dist="38100" dir="2700000" algn="tl">
                    <a:srgbClr val="000000"/>
                  </a:outerShdw>
                </a:effectLst>
                <a:latin typeface="Times New Roman" pitchFamily="18" charset="0"/>
                <a:cs typeface="Times New Roman" pitchFamily="18" charset="0"/>
              </a:rPr>
              <a:t>Amount</a:t>
            </a:r>
            <a:endParaRPr lang="en-US" sz="2400" u="sng" dirty="0">
              <a:effectLst>
                <a:outerShdw blurRad="38100" dist="38100" dir="2700000" algn="tl">
                  <a:srgbClr val="000000"/>
                </a:outerShdw>
              </a:effectLst>
              <a:latin typeface="Universal-Newswith Comm Pi" charset="0"/>
              <a:cs typeface="Times New Roman" pitchFamily="18" charset="0"/>
            </a:endParaRPr>
          </a:p>
          <a:p>
            <a:pPr marL="742950" lvl="1" indent="-285750" algn="l">
              <a:spcBef>
                <a:spcPct val="20000"/>
              </a:spcBef>
              <a:buClr>
                <a:srgbClr val="66FFFF"/>
              </a:buClr>
              <a:buSzPct val="125000"/>
            </a:pPr>
            <a:r>
              <a:rPr lang="en-US" sz="2400" dirty="0">
                <a:effectLst>
                  <a:outerShdw blurRad="38100" dist="38100" dir="2700000" algn="tl">
                    <a:srgbClr val="000000"/>
                  </a:outerShdw>
                </a:effectLst>
                <a:latin typeface="Times New Roman" pitchFamily="18" charset="0"/>
                <a:cs typeface="Times New Roman" pitchFamily="18" charset="0"/>
              </a:rPr>
              <a:t>	   1	  </a:t>
            </a:r>
            <a:r>
              <a:rPr lang="en-US" sz="2400" i="1" dirty="0">
                <a:effectLst>
                  <a:outerShdw blurRad="38100" dist="38100" dir="2700000" algn="tl">
                    <a:srgbClr val="000000"/>
                  </a:outerShdw>
                </a:effectLst>
                <a:latin typeface="Times New Roman" pitchFamily="18" charset="0"/>
                <a:cs typeface="Times New Roman" pitchFamily="18" charset="0"/>
              </a:rPr>
              <a:t>B</a:t>
            </a:r>
            <a:r>
              <a:rPr lang="en-US" sz="2400" dirty="0">
                <a:effectLst>
                  <a:outerShdw blurRad="38100" dist="38100" dir="2700000" algn="tl">
                    <a:srgbClr val="000000"/>
                  </a:outerShdw>
                </a:effectLst>
                <a:latin typeface="Times New Roman" pitchFamily="18" charset="0"/>
                <a:cs typeface="Times New Roman" pitchFamily="18" charset="0"/>
              </a:rPr>
              <a:t>1 = 144.988       $1150(144.988) = $166,736</a:t>
            </a:r>
            <a:endParaRPr lang="en-US" sz="2400" dirty="0">
              <a:effectLst>
                <a:outerShdw blurRad="38100" dist="38100" dir="2700000" algn="tl">
                  <a:srgbClr val="000000"/>
                </a:outerShdw>
              </a:effectLst>
              <a:latin typeface="Mathematical Pi-One" charset="0"/>
              <a:cs typeface="Times New Roman" pitchFamily="18" charset="0"/>
            </a:endParaRPr>
          </a:p>
          <a:p>
            <a:pPr marL="742950" lvl="1" indent="-285750" algn="l">
              <a:spcBef>
                <a:spcPct val="20000"/>
              </a:spcBef>
              <a:buClr>
                <a:srgbClr val="66FFFF"/>
              </a:buClr>
              <a:buSzPct val="125000"/>
            </a:pPr>
            <a:r>
              <a:rPr lang="en-US" sz="2400" dirty="0">
                <a:effectLst>
                  <a:outerShdw blurRad="38100" dist="38100" dir="2700000" algn="tl">
                    <a:srgbClr val="000000"/>
                  </a:outerShdw>
                </a:effectLst>
                <a:latin typeface="Times New Roman" pitchFamily="18" charset="0"/>
                <a:cs typeface="Times New Roman" pitchFamily="18" charset="0"/>
              </a:rPr>
              <a:t>	   2	  </a:t>
            </a:r>
            <a:r>
              <a:rPr lang="en-US" sz="2400" i="1" dirty="0">
                <a:effectLst>
                  <a:outerShdw blurRad="38100" dist="38100" dir="2700000" algn="tl">
                    <a:srgbClr val="000000"/>
                  </a:outerShdw>
                </a:effectLst>
                <a:latin typeface="Times New Roman" pitchFamily="18" charset="0"/>
                <a:cs typeface="Times New Roman" pitchFamily="18" charset="0"/>
              </a:rPr>
              <a:t>B</a:t>
            </a:r>
            <a:r>
              <a:rPr lang="en-US" sz="2400" dirty="0">
                <a:effectLst>
                  <a:outerShdw blurRad="38100" dist="38100" dir="2700000" algn="tl">
                    <a:srgbClr val="000000"/>
                  </a:outerShdw>
                </a:effectLst>
                <a:latin typeface="Times New Roman" pitchFamily="18" charset="0"/>
                <a:cs typeface="Times New Roman" pitchFamily="18" charset="0"/>
              </a:rPr>
              <a:t>2 = 187.856	       $1000(187.856) = $187,856</a:t>
            </a:r>
            <a:endParaRPr lang="en-US" sz="2400" dirty="0">
              <a:effectLst>
                <a:outerShdw blurRad="38100" dist="38100" dir="2700000" algn="tl">
                  <a:srgbClr val="000000"/>
                </a:outerShdw>
              </a:effectLst>
              <a:latin typeface="Mathematical Pi-One" charset="0"/>
              <a:cs typeface="Times New Roman" pitchFamily="18" charset="0"/>
            </a:endParaRPr>
          </a:p>
          <a:p>
            <a:pPr marL="742950" lvl="1" indent="-285750" algn="l">
              <a:spcBef>
                <a:spcPct val="20000"/>
              </a:spcBef>
              <a:buClr>
                <a:srgbClr val="66FFFF"/>
              </a:buClr>
              <a:buSzPct val="125000"/>
            </a:pPr>
            <a:r>
              <a:rPr lang="en-US" sz="2400" dirty="0">
                <a:effectLst>
                  <a:outerShdw blurRad="38100" dist="38100" dir="2700000" algn="tl">
                    <a:srgbClr val="000000"/>
                  </a:outerShdw>
                </a:effectLst>
                <a:latin typeface="Times New Roman" pitchFamily="18" charset="0"/>
                <a:cs typeface="Times New Roman" pitchFamily="18" charset="0"/>
              </a:rPr>
              <a:t>	   3	  </a:t>
            </a:r>
            <a:r>
              <a:rPr lang="en-US" sz="2400" i="1" dirty="0">
                <a:effectLst>
                  <a:outerShdw blurRad="38100" dist="38100" dir="2700000" algn="tl">
                    <a:srgbClr val="000000"/>
                  </a:outerShdw>
                </a:effectLst>
                <a:latin typeface="Times New Roman" pitchFamily="18" charset="0"/>
                <a:cs typeface="Times New Roman" pitchFamily="18" charset="0"/>
              </a:rPr>
              <a:t>B</a:t>
            </a:r>
            <a:r>
              <a:rPr lang="en-US" sz="2400" dirty="0">
                <a:effectLst>
                  <a:outerShdw blurRad="38100" dist="38100" dir="2700000" algn="tl">
                    <a:srgbClr val="000000"/>
                  </a:outerShdw>
                </a:effectLst>
                <a:latin typeface="Times New Roman" pitchFamily="18" charset="0"/>
                <a:cs typeface="Times New Roman" pitchFamily="18" charset="0"/>
              </a:rPr>
              <a:t>3 = 228.188	       $1350(228.188) = $308,054</a:t>
            </a:r>
            <a:r>
              <a:rPr lang="en-US" sz="2400" dirty="0">
                <a:effectLst>
                  <a:outerShdw blurRad="38100" dist="38100" dir="2700000" algn="tl">
                    <a:srgbClr val="000000"/>
                  </a:outerShdw>
                </a:effectLst>
                <a:latin typeface="Universal-Newswith Comm Pi" charset="0"/>
                <a:cs typeface="Times New Roman" pitchFamily="18" charset="0"/>
              </a:rPr>
              <a:t> </a:t>
            </a:r>
          </a:p>
        </p:txBody>
      </p:sp>
    </p:spTree>
  </p:cSld>
  <p:clrMapOvr>
    <a:masterClrMapping/>
  </p:clrMapOvr>
  <p:transition>
    <p:zoom/>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Operations Management Applications</a:t>
            </a:r>
          </a:p>
        </p:txBody>
      </p:sp>
      <p:sp>
        <p:nvSpPr>
          <p:cNvPr id="139267" name="Rectangle 3"/>
          <p:cNvSpPr>
            <a:spLocks noChangeArrowheads="1"/>
          </p:cNvSpPr>
          <p:nvPr/>
        </p:nvSpPr>
        <p:spPr bwMode="auto">
          <a:xfrm>
            <a:off x="687388" y="1041400"/>
            <a:ext cx="7772400" cy="46434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rPr>
              <a:t>LP can be used in operations management to aid in decision-making about product mix, production scheduling, staffing, inventory control, capacity planning, and other issues.</a:t>
            </a:r>
          </a:p>
          <a:p>
            <a:pPr marL="342900" indent="-34290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rPr>
              <a:t>An important application of LP is multi-period</a:t>
            </a:r>
            <a:r>
              <a:rPr lang="en-US" sz="2400" u="sng">
                <a:effectLst>
                  <a:outerShdw blurRad="38100" dist="38100" dir="2700000" algn="tl">
                    <a:srgbClr val="000000"/>
                  </a:outerShdw>
                </a:effectLst>
              </a:rPr>
              <a:t> </a:t>
            </a:r>
            <a:r>
              <a:rPr lang="en-US" sz="2400">
                <a:effectLst>
                  <a:outerShdw blurRad="38100" dist="38100" dir="2700000" algn="tl">
                    <a:srgbClr val="000000"/>
                  </a:outerShdw>
                </a:effectLst>
              </a:rPr>
              <a:t>planning such as </a:t>
            </a:r>
            <a:r>
              <a:rPr lang="en-US" sz="2400" u="sng">
                <a:effectLst>
                  <a:outerShdw blurRad="38100" dist="38100" dir="2700000" algn="tl">
                    <a:srgbClr val="000000"/>
                  </a:outerShdw>
                </a:effectLst>
              </a:rPr>
              <a:t>production scheduling</a:t>
            </a:r>
            <a:r>
              <a:rPr lang="en-US" sz="2400">
                <a:effectLst>
                  <a:outerShdw blurRad="38100" dist="38100" dir="2700000" algn="tl">
                    <a:srgbClr val="000000"/>
                  </a:outerShdw>
                </a:effectLst>
              </a:rPr>
              <a:t>.</a:t>
            </a:r>
          </a:p>
          <a:p>
            <a:pPr marL="342900" indent="-34290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rPr>
              <a:t>Usually the objective is to establish an efficient, low-cost production schedule for one or more products over several time periods.</a:t>
            </a:r>
          </a:p>
          <a:p>
            <a:pPr marL="342900" indent="-34290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rPr>
              <a:t>Typical constraints include limitations on production capacity, labor capacity, storage space, and more.</a:t>
            </a:r>
          </a:p>
        </p:txBody>
      </p:sp>
    </p:spTree>
  </p:cSld>
  <p:clrMapOvr>
    <a:masterClrMapping/>
  </p:clrMapOvr>
  <p:transition>
    <p:zoom/>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Text Box 2"/>
          <p:cNvSpPr txBox="1">
            <a:spLocks noChangeArrowheads="1"/>
          </p:cNvSpPr>
          <p:nvPr/>
        </p:nvSpPr>
        <p:spPr bwMode="auto">
          <a:xfrm>
            <a:off x="731838" y="1081088"/>
            <a:ext cx="7896225" cy="1917700"/>
          </a:xfrm>
          <a:prstGeom prst="rect">
            <a:avLst/>
          </a:prstGeom>
          <a:noFill/>
          <a:ln w="12700">
            <a:noFill/>
            <a:miter lim="800000"/>
            <a:headEnd type="none" w="sm" len="sm"/>
            <a:tailEnd type="none" w="sm" len="sm"/>
          </a:ln>
          <a:effectLst/>
        </p:spPr>
        <p:txBody>
          <a:bodyPr>
            <a:spAutoFit/>
          </a:bodyPr>
          <a:lstStyle/>
          <a:p>
            <a:pPr algn="l"/>
            <a:r>
              <a:rPr lang="en-US" sz="2400">
                <a:effectLst>
                  <a:outerShdw blurRad="38100" dist="38100" dir="2700000" algn="tl">
                    <a:srgbClr val="000000"/>
                  </a:outerShdw>
                </a:effectLst>
                <a:cs typeface="Times New Roman" pitchFamily="18" charset="0"/>
              </a:rPr>
              <a:t>     Chip Hoose is the owner of Hoose Custom Wheels.  Chip has just received orders for 1,000 standard wheels</a:t>
            </a:r>
          </a:p>
          <a:p>
            <a:pPr algn="l"/>
            <a:r>
              <a:rPr lang="en-US" sz="2400">
                <a:effectLst>
                  <a:outerShdw blurRad="38100" dist="38100" dir="2700000" algn="tl">
                    <a:srgbClr val="000000"/>
                  </a:outerShdw>
                </a:effectLst>
                <a:cs typeface="Times New Roman" pitchFamily="18" charset="0"/>
              </a:rPr>
              <a:t>and 1,250 deluxe wheels next month and for 800 standard and 1,500 deluxe the following month.  All</a:t>
            </a:r>
          </a:p>
          <a:p>
            <a:pPr algn="l"/>
            <a:r>
              <a:rPr lang="en-US" sz="2400">
                <a:effectLst>
                  <a:outerShdw blurRad="38100" dist="38100" dir="2700000" algn="tl">
                    <a:srgbClr val="000000"/>
                  </a:outerShdw>
                </a:effectLst>
                <a:cs typeface="Times New Roman" pitchFamily="18" charset="0"/>
              </a:rPr>
              <a:t>orders must be filled.</a:t>
            </a:r>
            <a:r>
              <a:rPr lang="en-US" sz="2400">
                <a:effectLst>
                  <a:outerShdw blurRad="38100" dist="38100" dir="2700000" algn="tl">
                    <a:srgbClr val="000000"/>
                  </a:outerShdw>
                </a:effectLst>
              </a:rPr>
              <a:t> </a:t>
            </a:r>
          </a:p>
        </p:txBody>
      </p:sp>
      <p:sp>
        <p:nvSpPr>
          <p:cNvPr id="138243" name="Rectangle 3"/>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Production Scheduling</a:t>
            </a:r>
          </a:p>
        </p:txBody>
      </p:sp>
      <p:sp>
        <p:nvSpPr>
          <p:cNvPr id="138244" name="Text Box 4"/>
          <p:cNvSpPr txBox="1">
            <a:spLocks noChangeArrowheads="1"/>
          </p:cNvSpPr>
          <p:nvPr/>
        </p:nvSpPr>
        <p:spPr bwMode="auto">
          <a:xfrm>
            <a:off x="739775" y="2986088"/>
            <a:ext cx="7843838" cy="2647950"/>
          </a:xfrm>
          <a:prstGeom prst="rect">
            <a:avLst/>
          </a:prstGeom>
          <a:noFill/>
          <a:ln w="12700">
            <a:noFill/>
            <a:miter lim="800000"/>
            <a:headEnd type="none" w="sm" len="sm"/>
            <a:tailEnd type="none" w="sm" len="sm"/>
          </a:ln>
          <a:effectLst/>
        </p:spPr>
        <p:txBody>
          <a:bodyPr>
            <a:spAutoFit/>
          </a:bodyPr>
          <a:lstStyle/>
          <a:p>
            <a:pPr algn="l"/>
            <a:r>
              <a:rPr lang="en-US" sz="2400">
                <a:effectLst>
                  <a:outerShdw blurRad="38100" dist="38100" dir="2700000" algn="tl">
                    <a:srgbClr val="000000"/>
                  </a:outerShdw>
                </a:effectLst>
                <a:cs typeface="Arial" pitchFamily="34" charset="0"/>
              </a:rPr>
              <a:t>     The cost of making standard wheels is $10 and deluxe</a:t>
            </a:r>
          </a:p>
          <a:p>
            <a:pPr algn="l"/>
            <a:r>
              <a:rPr lang="en-US" sz="2400">
                <a:effectLst>
                  <a:outerShdw blurRad="38100" dist="38100" dir="2700000" algn="tl">
                    <a:srgbClr val="000000"/>
                  </a:outerShdw>
                </a:effectLst>
                <a:cs typeface="Arial" pitchFamily="34" charset="0"/>
              </a:rPr>
              <a:t>wheels is $16.  Overtime rates are 50% higher.  There</a:t>
            </a:r>
          </a:p>
          <a:p>
            <a:pPr algn="l"/>
            <a:r>
              <a:rPr lang="en-US" sz="2400">
                <a:effectLst>
                  <a:outerShdw blurRad="38100" dist="38100" dir="2700000" algn="tl">
                    <a:srgbClr val="000000"/>
                  </a:outerShdw>
                </a:effectLst>
                <a:cs typeface="Arial" pitchFamily="34" charset="0"/>
              </a:rPr>
              <a:t>are 1,000 hours of regular time and 500 hours of overtime available each month.  It takes .5 hour to make a standard wheel and .6 hour to make a deluxe wheel.</a:t>
            </a:r>
          </a:p>
          <a:p>
            <a:pPr algn="l"/>
            <a:r>
              <a:rPr lang="en-US" sz="2400">
                <a:effectLst>
                  <a:outerShdw blurRad="38100" dist="38100" dir="2700000" algn="tl">
                    <a:srgbClr val="000000"/>
                  </a:outerShdw>
                </a:effectLst>
                <a:cs typeface="Arial" pitchFamily="34" charset="0"/>
              </a:rPr>
              <a:t>The cost of storing a wheel from one month to the next is $2.</a:t>
            </a:r>
            <a:endParaRPr lang="en-US" sz="2400">
              <a:effectLst>
                <a:outerShdw blurRad="38100" dist="38100" dir="2700000" algn="tl">
                  <a:srgbClr val="000000"/>
                </a:outerShdw>
              </a:effectLst>
            </a:endParaRPr>
          </a:p>
        </p:txBody>
      </p:sp>
    </p:spTree>
  </p:cSld>
  <p:clrMapOvr>
    <a:masterClrMapping/>
  </p:clrMapOvr>
  <p:transition>
    <p:zoom/>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3" name="Rectangle 5"/>
          <p:cNvSpPr>
            <a:spLocks noChangeArrowheads="1"/>
          </p:cNvSpPr>
          <p:nvPr/>
        </p:nvSpPr>
        <p:spPr bwMode="auto">
          <a:xfrm>
            <a:off x="520700" y="2870200"/>
            <a:ext cx="8229600" cy="1803400"/>
          </a:xfrm>
          <a:prstGeom prst="rect">
            <a:avLst/>
          </a:prstGeom>
          <a:gradFill flip="none" rotWithShape="1">
            <a:gsLst>
              <a:gs pos="0">
                <a:srgbClr val="004B70">
                  <a:shade val="30000"/>
                  <a:satMod val="115000"/>
                </a:srgbClr>
              </a:gs>
              <a:gs pos="50000">
                <a:srgbClr val="004B70">
                  <a:shade val="67500"/>
                  <a:satMod val="115000"/>
                </a:srgbClr>
              </a:gs>
              <a:gs pos="100000">
                <a:srgbClr val="004B70">
                  <a:shade val="100000"/>
                  <a:satMod val="115000"/>
                </a:srgbClr>
              </a:gs>
            </a:gsLst>
            <a:lin ang="16200000" scaled="1"/>
            <a:tileRect/>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40290"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Production Scheduling</a:t>
            </a:r>
          </a:p>
        </p:txBody>
      </p:sp>
      <p:sp>
        <p:nvSpPr>
          <p:cNvPr id="140291" name="Text Box 3"/>
          <p:cNvSpPr txBox="1">
            <a:spLocks noChangeArrowheads="1"/>
          </p:cNvSpPr>
          <p:nvPr/>
        </p:nvSpPr>
        <p:spPr bwMode="auto">
          <a:xfrm>
            <a:off x="668338" y="1512888"/>
            <a:ext cx="8156575" cy="3013075"/>
          </a:xfrm>
          <a:prstGeom prst="rect">
            <a:avLst/>
          </a:prstGeom>
          <a:noFill/>
          <a:ln w="12700">
            <a:noFill/>
            <a:miter lim="800000"/>
            <a:headEnd type="none" w="sm" len="sm"/>
            <a:tailEnd type="none" w="sm" len="sm"/>
          </a:ln>
          <a:effectLst/>
        </p:spPr>
        <p:txBody>
          <a:bodyPr>
            <a:spAutoFit/>
          </a:bodyPr>
          <a:lstStyle/>
          <a:p>
            <a:pPr algn="l"/>
            <a:r>
              <a:rPr lang="en-US" sz="2400">
                <a:effectLst>
                  <a:outerShdw blurRad="38100" dist="38100" dir="2700000" algn="tl">
                    <a:srgbClr val="000000"/>
                  </a:outerShdw>
                </a:effectLst>
                <a:cs typeface="Arial" pitchFamily="34" charset="0"/>
              </a:rPr>
              <a:t>     We want to determine the regular-time and overtime</a:t>
            </a:r>
          </a:p>
          <a:p>
            <a:pPr algn="l"/>
            <a:r>
              <a:rPr lang="en-US" sz="2400">
                <a:effectLst>
                  <a:outerShdw blurRad="38100" dist="38100" dir="2700000" algn="tl">
                    <a:srgbClr val="000000"/>
                  </a:outerShdw>
                </a:effectLst>
                <a:cs typeface="Arial" pitchFamily="34" charset="0"/>
              </a:rPr>
              <a:t>     production quantities in each month for standard and</a:t>
            </a:r>
          </a:p>
          <a:p>
            <a:pPr algn="l"/>
            <a:r>
              <a:rPr lang="en-US" sz="2400">
                <a:effectLst>
                  <a:outerShdw blurRad="38100" dist="38100" dir="2700000" algn="tl">
                    <a:srgbClr val="000000"/>
                  </a:outerShdw>
                </a:effectLst>
                <a:cs typeface="Arial" pitchFamily="34" charset="0"/>
              </a:rPr>
              <a:t>     deluxe wheels.</a:t>
            </a:r>
          </a:p>
          <a:p>
            <a:pPr algn="l"/>
            <a:endParaRPr lang="en-US" sz="24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                                 </a:t>
            </a:r>
            <a:r>
              <a:rPr lang="en-US" sz="2400" u="sng">
                <a:effectLst>
                  <a:outerShdw blurRad="38100" dist="38100" dir="2700000" algn="tl">
                    <a:srgbClr val="000000"/>
                  </a:outerShdw>
                </a:effectLst>
                <a:cs typeface="Arial" pitchFamily="34" charset="0"/>
              </a:rPr>
              <a:t>Month 1</a:t>
            </a:r>
            <a:r>
              <a:rPr lang="en-US" sz="2400">
                <a:effectLst>
                  <a:outerShdw blurRad="38100" dist="38100" dir="2700000" algn="tl">
                    <a:srgbClr val="000000"/>
                  </a:outerShdw>
                </a:effectLst>
                <a:cs typeface="Arial" pitchFamily="34" charset="0"/>
              </a:rPr>
              <a:t>            	                </a:t>
            </a:r>
            <a:r>
              <a:rPr lang="en-US" sz="2400" u="sng">
                <a:effectLst>
                  <a:outerShdw blurRad="38100" dist="38100" dir="2700000" algn="tl">
                    <a:srgbClr val="000000"/>
                  </a:outerShdw>
                </a:effectLst>
                <a:cs typeface="Arial" pitchFamily="34" charset="0"/>
              </a:rPr>
              <a:t>Month 2</a:t>
            </a:r>
            <a:endParaRPr lang="en-US" sz="2400">
              <a:effectLst>
                <a:outerShdw blurRad="38100" dist="38100" dir="2700000" algn="tl">
                  <a:srgbClr val="000000"/>
                </a:outerShdw>
              </a:effectLst>
              <a:cs typeface="Times New Roman" pitchFamily="18" charset="0"/>
            </a:endParaRPr>
          </a:p>
          <a:p>
            <a:pPr algn="l"/>
            <a:r>
              <a:rPr lang="en-US" sz="2400" u="sng">
                <a:effectLst>
                  <a:outerShdw blurRad="38100" dist="38100" dir="2700000" algn="tl">
                    <a:srgbClr val="000000"/>
                  </a:outerShdw>
                </a:effectLst>
                <a:cs typeface="Arial" pitchFamily="34" charset="0"/>
              </a:rPr>
              <a:t>Wheel</a:t>
            </a:r>
            <a:r>
              <a:rPr lang="en-US" sz="2400">
                <a:effectLst>
                  <a:outerShdw blurRad="38100" dist="38100" dir="2700000" algn="tl">
                    <a:srgbClr val="000000"/>
                  </a:outerShdw>
                </a:effectLst>
                <a:cs typeface="Arial" pitchFamily="34" charset="0"/>
              </a:rPr>
              <a:t>          </a:t>
            </a:r>
            <a:r>
              <a:rPr lang="en-US" sz="2400" u="sng">
                <a:effectLst>
                  <a:outerShdw blurRad="38100" dist="38100" dir="2700000" algn="tl">
                    <a:srgbClr val="000000"/>
                  </a:outerShdw>
                </a:effectLst>
                <a:cs typeface="Arial" pitchFamily="34" charset="0"/>
              </a:rPr>
              <a:t>Reg. Time</a:t>
            </a:r>
            <a:r>
              <a:rPr lang="en-US" sz="2400">
                <a:effectLst>
                  <a:outerShdw blurRad="38100" dist="38100" dir="2700000" algn="tl">
                    <a:srgbClr val="000000"/>
                  </a:outerShdw>
                </a:effectLst>
                <a:cs typeface="Arial" pitchFamily="34" charset="0"/>
              </a:rPr>
              <a:t>   </a:t>
            </a:r>
            <a:r>
              <a:rPr lang="en-US" sz="2400" u="sng">
                <a:effectLst>
                  <a:outerShdw blurRad="38100" dist="38100" dir="2700000" algn="tl">
                    <a:srgbClr val="000000"/>
                  </a:outerShdw>
                </a:effectLst>
                <a:cs typeface="Arial" pitchFamily="34" charset="0"/>
              </a:rPr>
              <a:t>Overtime</a:t>
            </a:r>
            <a:r>
              <a:rPr lang="en-US" sz="2400">
                <a:effectLst>
                  <a:outerShdw blurRad="38100" dist="38100" dir="2700000" algn="tl">
                    <a:srgbClr val="000000"/>
                  </a:outerShdw>
                </a:effectLst>
                <a:cs typeface="Arial" pitchFamily="34" charset="0"/>
              </a:rPr>
              <a:t>     </a:t>
            </a:r>
            <a:r>
              <a:rPr lang="en-US" sz="2400" u="sng">
                <a:effectLst>
                  <a:outerShdw blurRad="38100" dist="38100" dir="2700000" algn="tl">
                    <a:srgbClr val="000000"/>
                  </a:outerShdw>
                </a:effectLst>
                <a:cs typeface="Arial" pitchFamily="34" charset="0"/>
              </a:rPr>
              <a:t>Reg. Time</a:t>
            </a:r>
            <a:r>
              <a:rPr lang="en-US" sz="2400">
                <a:effectLst>
                  <a:outerShdw blurRad="38100" dist="38100" dir="2700000" algn="tl">
                    <a:srgbClr val="000000"/>
                  </a:outerShdw>
                </a:effectLst>
                <a:cs typeface="Arial" pitchFamily="34" charset="0"/>
              </a:rPr>
              <a:t>   </a:t>
            </a:r>
            <a:r>
              <a:rPr lang="en-US" sz="2400" u="sng">
                <a:effectLst>
                  <a:outerShdw blurRad="38100" dist="38100" dir="2700000" algn="tl">
                    <a:srgbClr val="000000"/>
                  </a:outerShdw>
                </a:effectLst>
                <a:cs typeface="Arial" pitchFamily="34" charset="0"/>
              </a:rPr>
              <a:t>Overtime</a:t>
            </a:r>
            <a:endParaRPr lang="en-US" sz="24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Standard            </a:t>
            </a:r>
            <a:r>
              <a:rPr lang="en-US" sz="2400" i="1">
                <a:effectLst>
                  <a:outerShdw blurRad="38100" dist="38100" dir="2700000" algn="tl">
                    <a:srgbClr val="000000"/>
                  </a:outerShdw>
                </a:effectLst>
                <a:cs typeface="Arial" pitchFamily="34" charset="0"/>
              </a:rPr>
              <a:t>SR</a:t>
            </a:r>
            <a:r>
              <a:rPr lang="en-US" sz="2400" baseline="-25000">
                <a:effectLst>
                  <a:outerShdw blurRad="38100" dist="38100" dir="2700000" algn="tl">
                    <a:srgbClr val="000000"/>
                  </a:outerShdw>
                </a:effectLst>
                <a:cs typeface="Arial" pitchFamily="34" charset="0"/>
              </a:rPr>
              <a:t>1</a:t>
            </a:r>
            <a:r>
              <a:rPr lang="en-US" sz="2400">
                <a:effectLst>
                  <a:outerShdw blurRad="38100" dist="38100" dir="2700000" algn="tl">
                    <a:srgbClr val="000000"/>
                  </a:outerShdw>
                </a:effectLst>
                <a:cs typeface="Arial" pitchFamily="34" charset="0"/>
              </a:rPr>
              <a:t>              </a:t>
            </a:r>
            <a:r>
              <a:rPr lang="en-US" sz="2400" i="1">
                <a:effectLst>
                  <a:outerShdw blurRad="38100" dist="38100" dir="2700000" algn="tl">
                    <a:srgbClr val="000000"/>
                  </a:outerShdw>
                </a:effectLst>
                <a:cs typeface="Arial" pitchFamily="34" charset="0"/>
              </a:rPr>
              <a:t>SO</a:t>
            </a:r>
            <a:r>
              <a:rPr lang="en-US" sz="2400" baseline="-25000">
                <a:effectLst>
                  <a:outerShdw blurRad="38100" dist="38100" dir="2700000" algn="tl">
                    <a:srgbClr val="000000"/>
                  </a:outerShdw>
                </a:effectLst>
                <a:cs typeface="Arial" pitchFamily="34" charset="0"/>
              </a:rPr>
              <a:t>1</a:t>
            </a:r>
            <a:r>
              <a:rPr lang="en-US" sz="2400">
                <a:effectLst>
                  <a:outerShdw blurRad="38100" dist="38100" dir="2700000" algn="tl">
                    <a:srgbClr val="000000"/>
                  </a:outerShdw>
                </a:effectLst>
                <a:cs typeface="Arial" pitchFamily="34" charset="0"/>
              </a:rPr>
              <a:t>                </a:t>
            </a:r>
            <a:r>
              <a:rPr lang="en-US" sz="2400" i="1">
                <a:effectLst>
                  <a:outerShdw blurRad="38100" dist="38100" dir="2700000" algn="tl">
                    <a:srgbClr val="000000"/>
                  </a:outerShdw>
                </a:effectLst>
                <a:cs typeface="Arial" pitchFamily="34" charset="0"/>
              </a:rPr>
              <a:t>SR</a:t>
            </a:r>
            <a:r>
              <a:rPr lang="en-US" sz="2400" baseline="-25000">
                <a:effectLst>
                  <a:outerShdw blurRad="38100" dist="38100" dir="2700000" algn="tl">
                    <a:srgbClr val="000000"/>
                  </a:outerShdw>
                </a:effectLst>
                <a:cs typeface="Arial" pitchFamily="34" charset="0"/>
              </a:rPr>
              <a:t>2</a:t>
            </a:r>
            <a:r>
              <a:rPr lang="en-US" sz="2400">
                <a:effectLst>
                  <a:outerShdw blurRad="38100" dist="38100" dir="2700000" algn="tl">
                    <a:srgbClr val="000000"/>
                  </a:outerShdw>
                </a:effectLst>
                <a:cs typeface="Arial" pitchFamily="34" charset="0"/>
              </a:rPr>
              <a:t>             </a:t>
            </a:r>
            <a:r>
              <a:rPr lang="en-US" sz="2400" i="1">
                <a:effectLst>
                  <a:outerShdw blurRad="38100" dist="38100" dir="2700000" algn="tl">
                    <a:srgbClr val="000000"/>
                  </a:outerShdw>
                </a:effectLst>
                <a:cs typeface="Arial" pitchFamily="34" charset="0"/>
              </a:rPr>
              <a:t>SO</a:t>
            </a:r>
            <a:r>
              <a:rPr lang="en-US" sz="2400" baseline="-25000">
                <a:effectLst>
                  <a:outerShdw blurRad="38100" dist="38100" dir="2700000" algn="tl">
                    <a:srgbClr val="000000"/>
                  </a:outerShdw>
                </a:effectLst>
                <a:cs typeface="Arial" pitchFamily="34" charset="0"/>
              </a:rPr>
              <a:t>2</a:t>
            </a:r>
            <a:r>
              <a:rPr lang="en-US" sz="2400">
                <a:effectLst>
                  <a:outerShdw blurRad="38100" dist="38100" dir="2700000" algn="tl">
                    <a:srgbClr val="000000"/>
                  </a:outerShdw>
                </a:effectLst>
                <a:cs typeface="Arial" pitchFamily="34" charset="0"/>
              </a:rPr>
              <a:t>    </a:t>
            </a:r>
            <a:endParaRPr lang="en-US" sz="24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Deluxe         	    </a:t>
            </a:r>
            <a:r>
              <a:rPr lang="en-US" sz="2400" i="1">
                <a:effectLst>
                  <a:outerShdw blurRad="38100" dist="38100" dir="2700000" algn="tl">
                    <a:srgbClr val="000000"/>
                  </a:outerShdw>
                </a:effectLst>
                <a:cs typeface="Arial" pitchFamily="34" charset="0"/>
              </a:rPr>
              <a:t>DR</a:t>
            </a:r>
            <a:r>
              <a:rPr lang="en-US" sz="2400" baseline="-25000">
                <a:effectLst>
                  <a:outerShdw blurRad="38100" dist="38100" dir="2700000" algn="tl">
                    <a:srgbClr val="000000"/>
                  </a:outerShdw>
                </a:effectLst>
                <a:cs typeface="Arial" pitchFamily="34" charset="0"/>
              </a:rPr>
              <a:t>1</a:t>
            </a:r>
            <a:r>
              <a:rPr lang="en-US" sz="2400">
                <a:effectLst>
                  <a:outerShdw blurRad="38100" dist="38100" dir="2700000" algn="tl">
                    <a:srgbClr val="000000"/>
                  </a:outerShdw>
                </a:effectLst>
                <a:cs typeface="Arial" pitchFamily="34" charset="0"/>
              </a:rPr>
              <a:t>        	</a:t>
            </a:r>
            <a:r>
              <a:rPr lang="en-US" sz="2400" i="1">
                <a:effectLst>
                  <a:outerShdw blurRad="38100" dist="38100" dir="2700000" algn="tl">
                    <a:srgbClr val="000000"/>
                  </a:outerShdw>
                </a:effectLst>
                <a:cs typeface="Arial" pitchFamily="34" charset="0"/>
              </a:rPr>
              <a:t>DO</a:t>
            </a:r>
            <a:r>
              <a:rPr lang="en-US" sz="2400" baseline="-25000">
                <a:effectLst>
                  <a:outerShdw blurRad="38100" dist="38100" dir="2700000" algn="tl">
                    <a:srgbClr val="000000"/>
                  </a:outerShdw>
                </a:effectLst>
                <a:cs typeface="Arial" pitchFamily="34" charset="0"/>
              </a:rPr>
              <a:t>1</a:t>
            </a:r>
            <a:r>
              <a:rPr lang="en-US" sz="2400">
                <a:effectLst>
                  <a:outerShdw blurRad="38100" dist="38100" dir="2700000" algn="tl">
                    <a:srgbClr val="000000"/>
                  </a:outerShdw>
                </a:effectLst>
                <a:cs typeface="Arial" pitchFamily="34" charset="0"/>
              </a:rPr>
              <a:t>               </a:t>
            </a:r>
            <a:r>
              <a:rPr lang="en-US" sz="2400" i="1">
                <a:effectLst>
                  <a:outerShdw blurRad="38100" dist="38100" dir="2700000" algn="tl">
                    <a:srgbClr val="000000"/>
                  </a:outerShdw>
                </a:effectLst>
                <a:cs typeface="Arial" pitchFamily="34" charset="0"/>
              </a:rPr>
              <a:t>DR</a:t>
            </a:r>
            <a:r>
              <a:rPr lang="en-US" sz="2400" baseline="-25000">
                <a:effectLst>
                  <a:outerShdw blurRad="38100" dist="38100" dir="2700000" algn="tl">
                    <a:srgbClr val="000000"/>
                  </a:outerShdw>
                </a:effectLst>
                <a:cs typeface="Arial" pitchFamily="34" charset="0"/>
              </a:rPr>
              <a:t>2</a:t>
            </a:r>
            <a:r>
              <a:rPr lang="en-US" sz="2400">
                <a:effectLst>
                  <a:outerShdw blurRad="38100" dist="38100" dir="2700000" algn="tl">
                    <a:srgbClr val="000000"/>
                  </a:outerShdw>
                </a:effectLst>
                <a:cs typeface="Arial" pitchFamily="34" charset="0"/>
              </a:rPr>
              <a:t>            </a:t>
            </a:r>
            <a:r>
              <a:rPr lang="en-US" sz="2400" i="1">
                <a:effectLst>
                  <a:outerShdw blurRad="38100" dist="38100" dir="2700000" algn="tl">
                    <a:srgbClr val="000000"/>
                  </a:outerShdw>
                </a:effectLst>
                <a:cs typeface="Arial" pitchFamily="34" charset="0"/>
              </a:rPr>
              <a:t>DO</a:t>
            </a:r>
            <a:r>
              <a:rPr lang="en-US" sz="2400" baseline="-25000">
                <a:effectLst>
                  <a:outerShdw blurRad="38100" dist="38100" dir="2700000" algn="tl">
                    <a:srgbClr val="000000"/>
                  </a:outerShdw>
                </a:effectLst>
                <a:cs typeface="Arial" pitchFamily="34" charset="0"/>
              </a:rPr>
              <a:t>2</a:t>
            </a:r>
            <a:r>
              <a:rPr lang="en-US" sz="2400">
                <a:effectLst>
                  <a:outerShdw blurRad="38100" dist="38100" dir="2700000" algn="tl">
                    <a:srgbClr val="000000"/>
                  </a:outerShdw>
                </a:effectLst>
                <a:cs typeface="Arial" pitchFamily="34" charset="0"/>
              </a:rPr>
              <a:t>    </a:t>
            </a:r>
          </a:p>
        </p:txBody>
      </p:sp>
      <p:sp>
        <p:nvSpPr>
          <p:cNvPr id="140292" name="Rectangle 4"/>
          <p:cNvSpPr>
            <a:spLocks noChangeArrowheads="1"/>
          </p:cNvSpPr>
          <p:nvPr/>
        </p:nvSpPr>
        <p:spPr bwMode="auto">
          <a:xfrm>
            <a:off x="687388" y="1041400"/>
            <a:ext cx="47625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Define the Decision Variables</a:t>
            </a:r>
            <a:endParaRPr lang="en-US" sz="2400">
              <a:effectLst/>
              <a:latin typeface="Arial" pitchFamily="34" charset="0"/>
            </a:endParaRPr>
          </a:p>
        </p:txBody>
      </p:sp>
    </p:spTree>
  </p:cSld>
  <p:clrMapOvr>
    <a:masterClrMapping/>
  </p:clrMapOvr>
  <p:transition>
    <p:zoom/>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41" name="Rectangle 5"/>
          <p:cNvSpPr>
            <a:spLocks noChangeArrowheads="1"/>
          </p:cNvSpPr>
          <p:nvPr/>
        </p:nvSpPr>
        <p:spPr bwMode="auto">
          <a:xfrm>
            <a:off x="1511300" y="2489200"/>
            <a:ext cx="5943600" cy="18034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93538" name="Rectangle 2"/>
          <p:cNvSpPr>
            <a:spLocks noChangeArrowheads="1"/>
          </p:cNvSpPr>
          <p:nvPr/>
        </p:nvSpPr>
        <p:spPr bwMode="auto">
          <a:xfrm>
            <a:off x="685800" y="50800"/>
            <a:ext cx="7772400" cy="814388"/>
          </a:xfrm>
          <a:prstGeom prst="rect">
            <a:avLst/>
          </a:prstGeom>
          <a:noFill/>
          <a:ln w="12700">
            <a:noFill/>
            <a:miter lim="800000"/>
            <a:headEnd/>
            <a:tailEnd/>
          </a:ln>
          <a:effectLst/>
        </p:spPr>
        <p:txBody>
          <a:bodyPr lIns="90488" tIns="44450" rIns="90488" bIns="44450" anchor="ctr"/>
          <a:lstStyle/>
          <a:p>
            <a:r>
              <a:rPr lang="en-US" sz="2800" dirty="0">
                <a:solidFill>
                  <a:srgbClr val="66FFFF"/>
                </a:solidFill>
                <a:effectLst>
                  <a:outerShdw blurRad="38100" dist="38100" dir="2700000" algn="tl">
                    <a:srgbClr val="000000"/>
                  </a:outerShdw>
                </a:effectLst>
              </a:rPr>
              <a:t>Production Scheduling</a:t>
            </a:r>
          </a:p>
        </p:txBody>
      </p:sp>
      <p:sp>
        <p:nvSpPr>
          <p:cNvPr id="193539" name="Text Box 3"/>
          <p:cNvSpPr txBox="1">
            <a:spLocks noChangeArrowheads="1"/>
          </p:cNvSpPr>
          <p:nvPr/>
        </p:nvSpPr>
        <p:spPr bwMode="auto">
          <a:xfrm>
            <a:off x="820738" y="1524000"/>
            <a:ext cx="7458075" cy="2647950"/>
          </a:xfrm>
          <a:prstGeom prst="rect">
            <a:avLst/>
          </a:prstGeom>
          <a:noFill/>
          <a:ln w="12700">
            <a:noFill/>
            <a:miter lim="800000"/>
            <a:headEnd type="none" w="sm" len="sm"/>
            <a:tailEnd type="none" w="sm" len="sm"/>
          </a:ln>
          <a:effectLst/>
        </p:spPr>
        <p:txBody>
          <a:bodyPr>
            <a:spAutoFit/>
          </a:bodyPr>
          <a:lstStyle/>
          <a:p>
            <a:pPr algn="l"/>
            <a:r>
              <a:rPr lang="en-US" sz="2400">
                <a:effectLst>
                  <a:outerShdw blurRad="38100" dist="38100" dir="2700000" algn="tl">
                    <a:srgbClr val="000000"/>
                  </a:outerShdw>
                </a:effectLst>
                <a:cs typeface="Arial" pitchFamily="34" charset="0"/>
              </a:rPr>
              <a:t>   We also want to determine the inventory quantities</a:t>
            </a:r>
          </a:p>
          <a:p>
            <a:pPr algn="l"/>
            <a:r>
              <a:rPr lang="en-US" sz="2400">
                <a:effectLst>
                  <a:outerShdw blurRad="38100" dist="38100" dir="2700000" algn="tl">
                    <a:srgbClr val="000000"/>
                  </a:outerShdw>
                </a:effectLst>
                <a:cs typeface="Arial" pitchFamily="34" charset="0"/>
              </a:rPr>
              <a:t>   for standard and deluxe wheels.</a:t>
            </a:r>
          </a:p>
          <a:p>
            <a:pPr algn="l"/>
            <a:endParaRPr lang="en-US" sz="24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 	</a:t>
            </a:r>
            <a:r>
              <a:rPr lang="en-US" sz="2400" i="1">
                <a:effectLst>
                  <a:outerShdw blurRad="38100" dist="38100" dir="2700000" algn="tl">
                    <a:srgbClr val="000000"/>
                  </a:outerShdw>
                </a:effectLst>
                <a:cs typeface="Arial" pitchFamily="34" charset="0"/>
              </a:rPr>
              <a:t>SI</a:t>
            </a:r>
            <a:r>
              <a:rPr lang="en-US" sz="2400">
                <a:effectLst>
                  <a:outerShdw blurRad="38100" dist="38100" dir="2700000" algn="tl">
                    <a:srgbClr val="000000"/>
                  </a:outerShdw>
                </a:effectLst>
                <a:cs typeface="Arial" pitchFamily="34" charset="0"/>
              </a:rPr>
              <a:t> = number of standard wheels held in</a:t>
            </a:r>
          </a:p>
          <a:p>
            <a:pPr algn="l"/>
            <a:r>
              <a:rPr lang="en-US" sz="2400">
                <a:effectLst>
                  <a:outerShdw blurRad="38100" dist="38100" dir="2700000" algn="tl">
                    <a:srgbClr val="000000"/>
                  </a:outerShdw>
                </a:effectLst>
                <a:cs typeface="Arial" pitchFamily="34" charset="0"/>
              </a:rPr>
              <a:t>                    inventory from month 1 to month 2</a:t>
            </a:r>
            <a:endParaRPr lang="en-US" sz="2400">
              <a:effectLst>
                <a:outerShdw blurRad="38100" dist="38100" dir="2700000" algn="tl">
                  <a:srgbClr val="000000"/>
                </a:outerShdw>
              </a:effectLst>
              <a:cs typeface="Times New Roman" pitchFamily="18" charset="0"/>
            </a:endParaRPr>
          </a:p>
          <a:p>
            <a:pPr algn="l"/>
            <a:r>
              <a:rPr lang="en-US" sz="2400" i="1">
                <a:effectLst>
                  <a:outerShdw blurRad="38100" dist="38100" dir="2700000" algn="tl">
                    <a:srgbClr val="000000"/>
                  </a:outerShdw>
                </a:effectLst>
                <a:cs typeface="Arial" pitchFamily="34" charset="0"/>
              </a:rPr>
              <a:t>           DI</a:t>
            </a:r>
            <a:r>
              <a:rPr lang="en-US" sz="2400">
                <a:effectLst>
                  <a:outerShdw blurRad="38100" dist="38100" dir="2700000" algn="tl">
                    <a:srgbClr val="000000"/>
                  </a:outerShdw>
                </a:effectLst>
                <a:cs typeface="Arial" pitchFamily="34" charset="0"/>
              </a:rPr>
              <a:t> = number of deluxe wheels held in</a:t>
            </a:r>
          </a:p>
          <a:p>
            <a:pPr algn="l"/>
            <a:r>
              <a:rPr lang="en-US" sz="2400">
                <a:effectLst>
                  <a:outerShdw blurRad="38100" dist="38100" dir="2700000" algn="tl">
                    <a:srgbClr val="000000"/>
                  </a:outerShdw>
                </a:effectLst>
                <a:cs typeface="Arial" pitchFamily="34" charset="0"/>
              </a:rPr>
              <a:t>                    inventory from month 1 to month 2</a:t>
            </a:r>
            <a:endParaRPr lang="en-US" sz="2400">
              <a:effectLst>
                <a:outerShdw blurRad="38100" dist="38100" dir="2700000" algn="tl">
                  <a:srgbClr val="000000"/>
                </a:outerShdw>
              </a:effectLst>
            </a:endParaRPr>
          </a:p>
        </p:txBody>
      </p:sp>
      <p:sp>
        <p:nvSpPr>
          <p:cNvPr id="193540" name="Rectangle 4"/>
          <p:cNvSpPr>
            <a:spLocks noChangeArrowheads="1"/>
          </p:cNvSpPr>
          <p:nvPr/>
        </p:nvSpPr>
        <p:spPr bwMode="auto">
          <a:xfrm>
            <a:off x="687388" y="1039813"/>
            <a:ext cx="4762500" cy="56673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Define the Decision Variables</a:t>
            </a:r>
            <a:endParaRPr lang="en-US" sz="2400">
              <a:effectLst/>
              <a:latin typeface="Arial" pitchFamily="34" charset="0"/>
            </a:endParaRPr>
          </a:p>
        </p:txBody>
      </p:sp>
    </p:spTree>
  </p:cSld>
  <p:clrMapOvr>
    <a:masterClrMapping/>
  </p:clrMapOvr>
  <p:transition>
    <p:zoom/>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Production Scheduling</a:t>
            </a:r>
          </a:p>
        </p:txBody>
      </p:sp>
      <p:sp>
        <p:nvSpPr>
          <p:cNvPr id="141315" name="Text Box 3"/>
          <p:cNvSpPr txBox="1">
            <a:spLocks noChangeArrowheads="1"/>
          </p:cNvSpPr>
          <p:nvPr/>
        </p:nvSpPr>
        <p:spPr bwMode="auto">
          <a:xfrm>
            <a:off x="896938" y="1512888"/>
            <a:ext cx="7743825" cy="3743325"/>
          </a:xfrm>
          <a:prstGeom prst="rect">
            <a:avLst/>
          </a:prstGeom>
          <a:noFill/>
          <a:ln w="12700">
            <a:noFill/>
            <a:miter lim="800000"/>
            <a:headEnd type="none" w="sm" len="sm"/>
            <a:tailEnd type="none" w="sm" len="sm"/>
          </a:ln>
          <a:effectLst/>
        </p:spPr>
        <p:txBody>
          <a:bodyPr>
            <a:spAutoFit/>
          </a:bodyPr>
          <a:lstStyle/>
          <a:p>
            <a:pPr algn="l"/>
            <a:r>
              <a:rPr lang="en-US" sz="2400">
                <a:effectLst>
                  <a:outerShdw blurRad="38100" dist="38100" dir="2700000" algn="tl">
                    <a:srgbClr val="000000"/>
                  </a:outerShdw>
                </a:effectLst>
                <a:cs typeface="Arial" pitchFamily="34" charset="0"/>
              </a:rPr>
              <a:t>  We want to minimize total production and inventory</a:t>
            </a:r>
          </a:p>
          <a:p>
            <a:pPr algn="l"/>
            <a:r>
              <a:rPr lang="en-US" sz="2400">
                <a:effectLst>
                  <a:outerShdw blurRad="38100" dist="38100" dir="2700000" algn="tl">
                    <a:srgbClr val="000000"/>
                  </a:outerShdw>
                </a:effectLst>
                <a:cs typeface="Arial" pitchFamily="34" charset="0"/>
              </a:rPr>
              <a:t>  costs for standard and deluxe wheels.</a:t>
            </a:r>
          </a:p>
          <a:p>
            <a:pPr algn="l"/>
            <a:endParaRPr lang="en-US" sz="12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  Min  (production cost per wheel)</a:t>
            </a:r>
          </a:p>
          <a:p>
            <a:pPr algn="l"/>
            <a:r>
              <a:rPr lang="en-US" sz="2400">
                <a:effectLst>
                  <a:outerShdw blurRad="38100" dist="38100" dir="2700000" algn="tl">
                    <a:srgbClr val="000000"/>
                  </a:outerShdw>
                </a:effectLst>
                <a:cs typeface="Arial" pitchFamily="34" charset="0"/>
              </a:rPr>
              <a:t>               x (number of wheels produced)</a:t>
            </a:r>
          </a:p>
          <a:p>
            <a:pPr algn="l"/>
            <a:r>
              <a:rPr lang="en-US" sz="2400">
                <a:effectLst>
                  <a:outerShdw blurRad="38100" dist="38100" dir="2700000" algn="tl">
                    <a:srgbClr val="000000"/>
                  </a:outerShdw>
                </a:effectLst>
                <a:cs typeface="Arial" pitchFamily="34" charset="0"/>
              </a:rPr>
              <a:t>                  + (inventory cost per wheel)</a:t>
            </a:r>
          </a:p>
          <a:p>
            <a:pPr algn="l"/>
            <a:r>
              <a:rPr lang="en-US" sz="2400">
                <a:effectLst>
                  <a:outerShdw blurRad="38100" dist="38100" dir="2700000" algn="tl">
                    <a:srgbClr val="000000"/>
                  </a:outerShdw>
                </a:effectLst>
                <a:cs typeface="Arial" pitchFamily="34" charset="0"/>
              </a:rPr>
              <a:t>                         x (number of wheels in inventory)</a:t>
            </a:r>
          </a:p>
          <a:p>
            <a:pPr algn="l"/>
            <a:endParaRPr lang="en-US" sz="1200" i="1">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  Min   10</a:t>
            </a:r>
            <a:r>
              <a:rPr lang="en-US" sz="2400" i="1">
                <a:effectLst>
                  <a:outerShdw blurRad="38100" dist="38100" dir="2700000" algn="tl">
                    <a:srgbClr val="000000"/>
                  </a:outerShdw>
                </a:effectLst>
                <a:cs typeface="Arial" pitchFamily="34" charset="0"/>
              </a:rPr>
              <a:t>SR</a:t>
            </a:r>
            <a:r>
              <a:rPr lang="en-US" sz="2400" baseline="-25000">
                <a:effectLst>
                  <a:outerShdw blurRad="38100" dist="38100" dir="2700000" algn="tl">
                    <a:srgbClr val="000000"/>
                  </a:outerShdw>
                </a:effectLst>
                <a:cs typeface="Arial" pitchFamily="34" charset="0"/>
              </a:rPr>
              <a:t>1</a:t>
            </a:r>
            <a:r>
              <a:rPr lang="en-US" sz="2400">
                <a:effectLst>
                  <a:outerShdw blurRad="38100" dist="38100" dir="2700000" algn="tl">
                    <a:srgbClr val="000000"/>
                  </a:outerShdw>
                </a:effectLst>
                <a:cs typeface="Arial" pitchFamily="34" charset="0"/>
              </a:rPr>
              <a:t> + 15</a:t>
            </a:r>
            <a:r>
              <a:rPr lang="en-US" sz="2400" i="1">
                <a:effectLst>
                  <a:outerShdw blurRad="38100" dist="38100" dir="2700000" algn="tl">
                    <a:srgbClr val="000000"/>
                  </a:outerShdw>
                </a:effectLst>
                <a:cs typeface="Arial" pitchFamily="34" charset="0"/>
              </a:rPr>
              <a:t>SO</a:t>
            </a:r>
            <a:r>
              <a:rPr lang="en-US" sz="2400" baseline="-25000">
                <a:effectLst>
                  <a:outerShdw blurRad="38100" dist="38100" dir="2700000" algn="tl">
                    <a:srgbClr val="000000"/>
                  </a:outerShdw>
                </a:effectLst>
                <a:cs typeface="Arial" pitchFamily="34" charset="0"/>
              </a:rPr>
              <a:t>1</a:t>
            </a:r>
            <a:r>
              <a:rPr lang="en-US" sz="2400">
                <a:effectLst>
                  <a:outerShdw blurRad="38100" dist="38100" dir="2700000" algn="tl">
                    <a:srgbClr val="000000"/>
                  </a:outerShdw>
                </a:effectLst>
                <a:cs typeface="Arial" pitchFamily="34" charset="0"/>
              </a:rPr>
              <a:t> + 10</a:t>
            </a:r>
            <a:r>
              <a:rPr lang="en-US" sz="2400" i="1">
                <a:effectLst>
                  <a:outerShdw blurRad="38100" dist="38100" dir="2700000" algn="tl">
                    <a:srgbClr val="000000"/>
                  </a:outerShdw>
                </a:effectLst>
                <a:cs typeface="Arial" pitchFamily="34" charset="0"/>
              </a:rPr>
              <a:t>SR</a:t>
            </a:r>
            <a:r>
              <a:rPr lang="en-US" sz="2400" baseline="-25000">
                <a:effectLst>
                  <a:outerShdw blurRad="38100" dist="38100" dir="2700000" algn="tl">
                    <a:srgbClr val="000000"/>
                  </a:outerShdw>
                </a:effectLst>
                <a:cs typeface="Arial" pitchFamily="34" charset="0"/>
              </a:rPr>
              <a:t>2</a:t>
            </a:r>
            <a:r>
              <a:rPr lang="en-US" sz="2400">
                <a:effectLst>
                  <a:outerShdw blurRad="38100" dist="38100" dir="2700000" algn="tl">
                    <a:srgbClr val="000000"/>
                  </a:outerShdw>
                </a:effectLst>
                <a:cs typeface="Arial" pitchFamily="34" charset="0"/>
              </a:rPr>
              <a:t> + 15</a:t>
            </a:r>
            <a:r>
              <a:rPr lang="en-US" sz="2400" i="1">
                <a:effectLst>
                  <a:outerShdw blurRad="38100" dist="38100" dir="2700000" algn="tl">
                    <a:srgbClr val="000000"/>
                  </a:outerShdw>
                </a:effectLst>
                <a:cs typeface="Arial" pitchFamily="34" charset="0"/>
              </a:rPr>
              <a:t>SO</a:t>
            </a:r>
            <a:r>
              <a:rPr lang="en-US" sz="2400" baseline="-25000">
                <a:effectLst>
                  <a:outerShdw blurRad="38100" dist="38100" dir="2700000" algn="tl">
                    <a:srgbClr val="000000"/>
                  </a:outerShdw>
                </a:effectLst>
                <a:cs typeface="Arial" pitchFamily="34" charset="0"/>
              </a:rPr>
              <a:t>2</a:t>
            </a:r>
            <a:r>
              <a:rPr lang="en-US" sz="2400">
                <a:effectLst>
                  <a:outerShdw blurRad="38100" dist="38100" dir="2700000" algn="tl">
                    <a:srgbClr val="000000"/>
                  </a:outerShdw>
                </a:effectLst>
                <a:cs typeface="Arial" pitchFamily="34" charset="0"/>
              </a:rPr>
              <a:t> </a:t>
            </a:r>
          </a:p>
          <a:p>
            <a:pPr algn="l"/>
            <a:r>
              <a:rPr lang="en-US" sz="2400">
                <a:effectLst>
                  <a:outerShdw blurRad="38100" dist="38100" dir="2700000" algn="tl">
                    <a:srgbClr val="000000"/>
                  </a:outerShdw>
                </a:effectLst>
                <a:cs typeface="Arial" pitchFamily="34" charset="0"/>
              </a:rPr>
              <a:t>             + 16</a:t>
            </a:r>
            <a:r>
              <a:rPr lang="en-US" sz="2400" i="1">
                <a:effectLst>
                  <a:outerShdw blurRad="38100" dist="38100" dir="2700000" algn="tl">
                    <a:srgbClr val="000000"/>
                  </a:outerShdw>
                </a:effectLst>
                <a:cs typeface="Arial" pitchFamily="34" charset="0"/>
              </a:rPr>
              <a:t>DR</a:t>
            </a:r>
            <a:r>
              <a:rPr lang="en-US" sz="2400" baseline="-25000">
                <a:effectLst>
                  <a:outerShdw blurRad="38100" dist="38100" dir="2700000" algn="tl">
                    <a:srgbClr val="000000"/>
                  </a:outerShdw>
                </a:effectLst>
                <a:cs typeface="Arial" pitchFamily="34" charset="0"/>
              </a:rPr>
              <a:t>1</a:t>
            </a:r>
            <a:r>
              <a:rPr lang="en-US" sz="2400">
                <a:effectLst>
                  <a:outerShdw blurRad="38100" dist="38100" dir="2700000" algn="tl">
                    <a:srgbClr val="000000"/>
                  </a:outerShdw>
                </a:effectLst>
                <a:cs typeface="Arial" pitchFamily="34" charset="0"/>
              </a:rPr>
              <a:t> + 24</a:t>
            </a:r>
            <a:r>
              <a:rPr lang="en-US" sz="2400" i="1">
                <a:effectLst>
                  <a:outerShdw blurRad="38100" dist="38100" dir="2700000" algn="tl">
                    <a:srgbClr val="000000"/>
                  </a:outerShdw>
                </a:effectLst>
                <a:cs typeface="Arial" pitchFamily="34" charset="0"/>
              </a:rPr>
              <a:t>DO</a:t>
            </a:r>
            <a:r>
              <a:rPr lang="en-US" sz="2400" baseline="-25000">
                <a:effectLst>
                  <a:outerShdw blurRad="38100" dist="38100" dir="2700000" algn="tl">
                    <a:srgbClr val="000000"/>
                  </a:outerShdw>
                </a:effectLst>
                <a:cs typeface="Arial" pitchFamily="34" charset="0"/>
              </a:rPr>
              <a:t>1</a:t>
            </a:r>
            <a:r>
              <a:rPr lang="en-US" sz="2400">
                <a:effectLst>
                  <a:outerShdw blurRad="38100" dist="38100" dir="2700000" algn="tl">
                    <a:srgbClr val="000000"/>
                  </a:outerShdw>
                </a:effectLst>
                <a:cs typeface="Arial" pitchFamily="34" charset="0"/>
              </a:rPr>
              <a:t> + 16</a:t>
            </a:r>
            <a:r>
              <a:rPr lang="en-US" sz="2400" i="1">
                <a:effectLst>
                  <a:outerShdw blurRad="38100" dist="38100" dir="2700000" algn="tl">
                    <a:srgbClr val="000000"/>
                  </a:outerShdw>
                </a:effectLst>
                <a:cs typeface="Arial" pitchFamily="34" charset="0"/>
              </a:rPr>
              <a:t>DR</a:t>
            </a:r>
            <a:r>
              <a:rPr lang="en-US" sz="2400" baseline="-25000">
                <a:effectLst>
                  <a:outerShdw blurRad="38100" dist="38100" dir="2700000" algn="tl">
                    <a:srgbClr val="000000"/>
                  </a:outerShdw>
                </a:effectLst>
                <a:cs typeface="Arial" pitchFamily="34" charset="0"/>
              </a:rPr>
              <a:t>2</a:t>
            </a:r>
            <a:r>
              <a:rPr lang="en-US" sz="2400">
                <a:effectLst>
                  <a:outerShdw blurRad="38100" dist="38100" dir="2700000" algn="tl">
                    <a:srgbClr val="000000"/>
                  </a:outerShdw>
                </a:effectLst>
                <a:cs typeface="Arial" pitchFamily="34" charset="0"/>
              </a:rPr>
              <a:t> + 24</a:t>
            </a:r>
            <a:r>
              <a:rPr lang="en-US" sz="2400" i="1">
                <a:effectLst>
                  <a:outerShdw blurRad="38100" dist="38100" dir="2700000" algn="tl">
                    <a:srgbClr val="000000"/>
                  </a:outerShdw>
                </a:effectLst>
                <a:cs typeface="Arial" pitchFamily="34" charset="0"/>
              </a:rPr>
              <a:t>DO</a:t>
            </a:r>
            <a:r>
              <a:rPr lang="en-US" sz="2400" baseline="-25000">
                <a:effectLst>
                  <a:outerShdw blurRad="38100" dist="38100" dir="2700000" algn="tl">
                    <a:srgbClr val="000000"/>
                  </a:outerShdw>
                </a:effectLst>
                <a:cs typeface="Arial" pitchFamily="34" charset="0"/>
              </a:rPr>
              <a:t>2</a:t>
            </a:r>
            <a:r>
              <a:rPr lang="en-US" sz="2400">
                <a:effectLst>
                  <a:outerShdw blurRad="38100" dist="38100" dir="2700000" algn="tl">
                    <a:srgbClr val="000000"/>
                  </a:outerShdw>
                </a:effectLst>
                <a:cs typeface="Arial" pitchFamily="34" charset="0"/>
              </a:rPr>
              <a:t> </a:t>
            </a:r>
          </a:p>
          <a:p>
            <a:pPr algn="l"/>
            <a:r>
              <a:rPr lang="en-US" sz="2400">
                <a:effectLst>
                  <a:outerShdw blurRad="38100" dist="38100" dir="2700000" algn="tl">
                    <a:srgbClr val="000000"/>
                  </a:outerShdw>
                </a:effectLst>
                <a:cs typeface="Arial" pitchFamily="34" charset="0"/>
              </a:rPr>
              <a:t>             + 2</a:t>
            </a:r>
            <a:r>
              <a:rPr lang="en-US" sz="2400" i="1">
                <a:effectLst>
                  <a:outerShdw blurRad="38100" dist="38100" dir="2700000" algn="tl">
                    <a:srgbClr val="000000"/>
                  </a:outerShdw>
                </a:effectLst>
                <a:cs typeface="Arial" pitchFamily="34" charset="0"/>
              </a:rPr>
              <a:t>SI</a:t>
            </a:r>
            <a:r>
              <a:rPr lang="en-US" sz="2400">
                <a:effectLst>
                  <a:outerShdw blurRad="38100" dist="38100" dir="2700000" algn="tl">
                    <a:srgbClr val="000000"/>
                  </a:outerShdw>
                </a:effectLst>
                <a:cs typeface="Arial" pitchFamily="34" charset="0"/>
              </a:rPr>
              <a:t> + 2</a:t>
            </a:r>
            <a:r>
              <a:rPr lang="en-US" sz="2400" i="1">
                <a:effectLst>
                  <a:outerShdw blurRad="38100" dist="38100" dir="2700000" algn="tl">
                    <a:srgbClr val="000000"/>
                  </a:outerShdw>
                </a:effectLst>
                <a:cs typeface="Arial" pitchFamily="34" charset="0"/>
              </a:rPr>
              <a:t>DI</a:t>
            </a:r>
            <a:r>
              <a:rPr lang="en-US" sz="2400">
                <a:effectLst>
                  <a:outerShdw blurRad="38100" dist="38100" dir="2700000" algn="tl">
                    <a:srgbClr val="000000"/>
                  </a:outerShdw>
                </a:effectLst>
              </a:rPr>
              <a:t> </a:t>
            </a:r>
          </a:p>
        </p:txBody>
      </p:sp>
      <p:sp>
        <p:nvSpPr>
          <p:cNvPr id="141316" name="Rectangle 4"/>
          <p:cNvSpPr>
            <a:spLocks noChangeArrowheads="1"/>
          </p:cNvSpPr>
          <p:nvPr/>
        </p:nvSpPr>
        <p:spPr bwMode="auto">
          <a:xfrm>
            <a:off x="687388" y="1041400"/>
            <a:ext cx="47625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Define the Objective Function</a:t>
            </a:r>
            <a:endParaRPr lang="en-US" sz="2400">
              <a:effectLst/>
              <a:latin typeface="Arial" pitchFamily="34" charset="0"/>
            </a:endParaRPr>
          </a:p>
        </p:txBody>
      </p:sp>
    </p:spTree>
  </p:cSld>
  <p:clrMapOvr>
    <a:masterClrMapping/>
  </p:clrMapOvr>
  <p:transition>
    <p:zoom/>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Production Scheduling</a:t>
            </a:r>
          </a:p>
        </p:txBody>
      </p:sp>
      <p:sp>
        <p:nvSpPr>
          <p:cNvPr id="142339" name="Text Box 3"/>
          <p:cNvSpPr txBox="1">
            <a:spLocks noChangeArrowheads="1"/>
          </p:cNvSpPr>
          <p:nvPr/>
        </p:nvSpPr>
        <p:spPr bwMode="auto">
          <a:xfrm>
            <a:off x="690563" y="1525588"/>
            <a:ext cx="7996237" cy="4262437"/>
          </a:xfrm>
          <a:prstGeom prst="rect">
            <a:avLst/>
          </a:prstGeom>
          <a:noFill/>
          <a:ln w="12700">
            <a:noFill/>
            <a:miter lim="800000"/>
            <a:headEnd type="none" w="sm" len="sm"/>
            <a:tailEnd type="none" w="sm" len="sm"/>
          </a:ln>
          <a:effectLst/>
        </p:spPr>
        <p:txBody>
          <a:bodyPr>
            <a:spAutoFit/>
          </a:bodyPr>
          <a:lstStyle/>
          <a:p>
            <a:pPr algn="l"/>
            <a:r>
              <a:rPr lang="en-US" sz="2400">
                <a:effectLst>
                  <a:outerShdw blurRad="38100" dist="38100" dir="2700000" algn="tl">
                    <a:srgbClr val="000000"/>
                  </a:outerShdw>
                </a:effectLst>
                <a:cs typeface="Arial" pitchFamily="34" charset="0"/>
              </a:rPr>
              <a:t>Production Month 1 = (Units Required) + (Units Stored)</a:t>
            </a:r>
          </a:p>
          <a:p>
            <a:pPr algn="l"/>
            <a:endParaRPr lang="en-US" sz="8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Standard:  </a:t>
            </a:r>
          </a:p>
          <a:p>
            <a:pPr algn="l"/>
            <a:r>
              <a:rPr lang="en-US" sz="2400">
                <a:effectLst>
                  <a:outerShdw blurRad="38100" dist="38100" dir="2700000" algn="tl">
                    <a:srgbClr val="000000"/>
                  </a:outerShdw>
                </a:effectLst>
                <a:cs typeface="Arial" pitchFamily="34" charset="0"/>
              </a:rPr>
              <a:t>   (1)  </a:t>
            </a:r>
            <a:r>
              <a:rPr lang="en-US" sz="2400" i="1">
                <a:effectLst>
                  <a:outerShdw blurRad="38100" dist="38100" dir="2700000" algn="tl">
                    <a:srgbClr val="000000"/>
                  </a:outerShdw>
                </a:effectLst>
                <a:cs typeface="Arial" pitchFamily="34" charset="0"/>
              </a:rPr>
              <a:t>SR</a:t>
            </a:r>
            <a:r>
              <a:rPr lang="en-US" sz="2400" baseline="-25000">
                <a:effectLst>
                  <a:outerShdw blurRad="38100" dist="38100" dir="2700000" algn="tl">
                    <a:srgbClr val="000000"/>
                  </a:outerShdw>
                </a:effectLst>
                <a:cs typeface="Arial" pitchFamily="34" charset="0"/>
              </a:rPr>
              <a:t>1</a:t>
            </a:r>
            <a:r>
              <a:rPr lang="en-US" sz="2400">
                <a:effectLst>
                  <a:outerShdw blurRad="38100" dist="38100" dir="2700000" algn="tl">
                    <a:srgbClr val="000000"/>
                  </a:outerShdw>
                </a:effectLst>
                <a:cs typeface="Arial" pitchFamily="34" charset="0"/>
              </a:rPr>
              <a:t> + </a:t>
            </a:r>
            <a:r>
              <a:rPr lang="en-US" sz="2400" i="1">
                <a:effectLst>
                  <a:outerShdw blurRad="38100" dist="38100" dir="2700000" algn="tl">
                    <a:srgbClr val="000000"/>
                  </a:outerShdw>
                </a:effectLst>
                <a:cs typeface="Arial" pitchFamily="34" charset="0"/>
              </a:rPr>
              <a:t>SO</a:t>
            </a:r>
            <a:r>
              <a:rPr lang="en-US" sz="2400" baseline="-25000">
                <a:effectLst>
                  <a:outerShdw blurRad="38100" dist="38100" dir="2700000" algn="tl">
                    <a:srgbClr val="000000"/>
                  </a:outerShdw>
                </a:effectLst>
                <a:cs typeface="Arial" pitchFamily="34" charset="0"/>
              </a:rPr>
              <a:t>1</a:t>
            </a:r>
            <a:r>
              <a:rPr lang="en-US" sz="2400">
                <a:effectLst>
                  <a:outerShdw blurRad="38100" dist="38100" dir="2700000" algn="tl">
                    <a:srgbClr val="000000"/>
                  </a:outerShdw>
                </a:effectLst>
                <a:cs typeface="Arial" pitchFamily="34" charset="0"/>
              </a:rPr>
              <a:t> = 1,000 + </a:t>
            </a:r>
            <a:r>
              <a:rPr lang="en-US" sz="2400" i="1">
                <a:effectLst>
                  <a:outerShdw blurRad="38100" dist="38100" dir="2700000" algn="tl">
                    <a:srgbClr val="000000"/>
                  </a:outerShdw>
                </a:effectLst>
                <a:cs typeface="Arial" pitchFamily="34" charset="0"/>
              </a:rPr>
              <a:t>SI</a:t>
            </a:r>
            <a:r>
              <a:rPr lang="en-US" sz="2400">
                <a:effectLst>
                  <a:outerShdw blurRad="38100" dist="38100" dir="2700000" algn="tl">
                    <a:srgbClr val="000000"/>
                  </a:outerShdw>
                </a:effectLst>
                <a:cs typeface="Arial" pitchFamily="34" charset="0"/>
              </a:rPr>
              <a:t>  or  </a:t>
            </a:r>
            <a:r>
              <a:rPr lang="en-US" sz="2400" i="1">
                <a:effectLst>
                  <a:outerShdw blurRad="38100" dist="38100" dir="2700000" algn="tl">
                    <a:srgbClr val="000000"/>
                  </a:outerShdw>
                </a:effectLst>
                <a:cs typeface="Arial" pitchFamily="34" charset="0"/>
              </a:rPr>
              <a:t>SR</a:t>
            </a:r>
            <a:r>
              <a:rPr lang="en-US" sz="2400" baseline="-25000">
                <a:effectLst>
                  <a:outerShdw blurRad="38100" dist="38100" dir="2700000" algn="tl">
                    <a:srgbClr val="000000"/>
                  </a:outerShdw>
                </a:effectLst>
                <a:cs typeface="Arial" pitchFamily="34" charset="0"/>
              </a:rPr>
              <a:t>1</a:t>
            </a:r>
            <a:r>
              <a:rPr lang="en-US" sz="2400">
                <a:effectLst>
                  <a:outerShdw blurRad="38100" dist="38100" dir="2700000" algn="tl">
                    <a:srgbClr val="000000"/>
                  </a:outerShdw>
                </a:effectLst>
                <a:cs typeface="Arial" pitchFamily="34" charset="0"/>
              </a:rPr>
              <a:t> + </a:t>
            </a:r>
            <a:r>
              <a:rPr lang="en-US" sz="2400" i="1">
                <a:effectLst>
                  <a:outerShdw blurRad="38100" dist="38100" dir="2700000" algn="tl">
                    <a:srgbClr val="000000"/>
                  </a:outerShdw>
                </a:effectLst>
                <a:cs typeface="Arial" pitchFamily="34" charset="0"/>
              </a:rPr>
              <a:t>SO</a:t>
            </a:r>
            <a:r>
              <a:rPr lang="en-US" sz="2400" baseline="-25000">
                <a:effectLst>
                  <a:outerShdw blurRad="38100" dist="38100" dir="2700000" algn="tl">
                    <a:srgbClr val="000000"/>
                  </a:outerShdw>
                </a:effectLst>
                <a:cs typeface="Arial" pitchFamily="34" charset="0"/>
              </a:rPr>
              <a:t>1</a:t>
            </a:r>
            <a:r>
              <a:rPr lang="en-US" sz="2400">
                <a:effectLst>
                  <a:outerShdw blurRad="38100" dist="38100" dir="2700000" algn="tl">
                    <a:srgbClr val="000000"/>
                  </a:outerShdw>
                </a:effectLst>
                <a:cs typeface="Arial" pitchFamily="34" charset="0"/>
              </a:rPr>
              <a:t> </a:t>
            </a:r>
            <a:r>
              <a:rPr lang="en-US" sz="2400">
                <a:effectLst>
                  <a:outerShdw blurRad="38100" dist="38100" dir="2700000" algn="tl">
                    <a:srgbClr val="000000"/>
                  </a:outerShdw>
                </a:effectLst>
                <a:latin typeface="Symbol" pitchFamily="18" charset="2"/>
                <a:cs typeface="Arial" pitchFamily="34" charset="0"/>
              </a:rPr>
              <a:t>-</a:t>
            </a:r>
            <a:r>
              <a:rPr lang="en-US" sz="2400">
                <a:effectLst>
                  <a:outerShdw blurRad="38100" dist="38100" dir="2700000" algn="tl">
                    <a:srgbClr val="000000"/>
                  </a:outerShdw>
                </a:effectLst>
                <a:cs typeface="Arial" pitchFamily="34" charset="0"/>
              </a:rPr>
              <a:t> </a:t>
            </a:r>
            <a:r>
              <a:rPr lang="en-US" sz="2400" i="1">
                <a:effectLst>
                  <a:outerShdw blurRad="38100" dist="38100" dir="2700000" algn="tl">
                    <a:srgbClr val="000000"/>
                  </a:outerShdw>
                </a:effectLst>
                <a:cs typeface="Arial" pitchFamily="34" charset="0"/>
              </a:rPr>
              <a:t>SI</a:t>
            </a:r>
            <a:r>
              <a:rPr lang="en-US" sz="2400">
                <a:effectLst>
                  <a:outerShdw blurRad="38100" dist="38100" dir="2700000" algn="tl">
                    <a:srgbClr val="000000"/>
                  </a:outerShdw>
                </a:effectLst>
                <a:cs typeface="Arial" pitchFamily="34" charset="0"/>
              </a:rPr>
              <a:t> = 1,000</a:t>
            </a:r>
            <a:endParaRPr lang="en-US" sz="24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Deluxe:</a:t>
            </a:r>
          </a:p>
          <a:p>
            <a:pPr algn="l"/>
            <a:r>
              <a:rPr lang="en-US" sz="2400">
                <a:effectLst>
                  <a:outerShdw blurRad="38100" dist="38100" dir="2700000" algn="tl">
                    <a:srgbClr val="000000"/>
                  </a:outerShdw>
                </a:effectLst>
                <a:cs typeface="Arial" pitchFamily="34" charset="0"/>
              </a:rPr>
              <a:t>   (2)  </a:t>
            </a:r>
            <a:r>
              <a:rPr lang="en-US" sz="2400" i="1">
                <a:effectLst>
                  <a:outerShdw blurRad="38100" dist="38100" dir="2700000" algn="tl">
                    <a:srgbClr val="000000"/>
                  </a:outerShdw>
                </a:effectLst>
                <a:cs typeface="Arial" pitchFamily="34" charset="0"/>
              </a:rPr>
              <a:t>DR</a:t>
            </a:r>
            <a:r>
              <a:rPr lang="en-US" sz="2400" baseline="-25000">
                <a:effectLst>
                  <a:outerShdw blurRad="38100" dist="38100" dir="2700000" algn="tl">
                    <a:srgbClr val="000000"/>
                  </a:outerShdw>
                </a:effectLst>
                <a:cs typeface="Arial" pitchFamily="34" charset="0"/>
              </a:rPr>
              <a:t>1</a:t>
            </a:r>
            <a:r>
              <a:rPr lang="en-US" sz="2400">
                <a:effectLst>
                  <a:outerShdw blurRad="38100" dist="38100" dir="2700000" algn="tl">
                    <a:srgbClr val="000000"/>
                  </a:outerShdw>
                </a:effectLst>
                <a:cs typeface="Arial" pitchFamily="34" charset="0"/>
              </a:rPr>
              <a:t> + </a:t>
            </a:r>
            <a:r>
              <a:rPr lang="en-US" sz="2400" i="1">
                <a:effectLst>
                  <a:outerShdw blurRad="38100" dist="38100" dir="2700000" algn="tl">
                    <a:srgbClr val="000000"/>
                  </a:outerShdw>
                </a:effectLst>
                <a:cs typeface="Arial" pitchFamily="34" charset="0"/>
              </a:rPr>
              <a:t>DO</a:t>
            </a:r>
            <a:r>
              <a:rPr lang="en-US" sz="2400" baseline="-25000">
                <a:effectLst>
                  <a:outerShdw blurRad="38100" dist="38100" dir="2700000" algn="tl">
                    <a:srgbClr val="000000"/>
                  </a:outerShdw>
                </a:effectLst>
                <a:cs typeface="Arial" pitchFamily="34" charset="0"/>
              </a:rPr>
              <a:t>1</a:t>
            </a:r>
            <a:r>
              <a:rPr lang="en-US" sz="2400">
                <a:effectLst>
                  <a:outerShdw blurRad="38100" dist="38100" dir="2700000" algn="tl">
                    <a:srgbClr val="000000"/>
                  </a:outerShdw>
                </a:effectLst>
                <a:cs typeface="Arial" pitchFamily="34" charset="0"/>
              </a:rPr>
              <a:t> = 1,250 + </a:t>
            </a:r>
            <a:r>
              <a:rPr lang="en-US" sz="2400" i="1">
                <a:effectLst>
                  <a:outerShdw blurRad="38100" dist="38100" dir="2700000" algn="tl">
                    <a:srgbClr val="000000"/>
                  </a:outerShdw>
                </a:effectLst>
                <a:cs typeface="Arial" pitchFamily="34" charset="0"/>
              </a:rPr>
              <a:t>DI</a:t>
            </a:r>
            <a:r>
              <a:rPr lang="en-US" sz="2400">
                <a:effectLst>
                  <a:outerShdw blurRad="38100" dist="38100" dir="2700000" algn="tl">
                    <a:srgbClr val="000000"/>
                  </a:outerShdw>
                </a:effectLst>
                <a:cs typeface="Arial" pitchFamily="34" charset="0"/>
              </a:rPr>
              <a:t>  or  </a:t>
            </a:r>
            <a:r>
              <a:rPr lang="en-US" sz="2400" i="1">
                <a:effectLst>
                  <a:outerShdw blurRad="38100" dist="38100" dir="2700000" algn="tl">
                    <a:srgbClr val="000000"/>
                  </a:outerShdw>
                </a:effectLst>
                <a:cs typeface="Arial" pitchFamily="34" charset="0"/>
              </a:rPr>
              <a:t>DR</a:t>
            </a:r>
            <a:r>
              <a:rPr lang="en-US" sz="2400" baseline="-25000">
                <a:effectLst>
                  <a:outerShdw blurRad="38100" dist="38100" dir="2700000" algn="tl">
                    <a:srgbClr val="000000"/>
                  </a:outerShdw>
                </a:effectLst>
                <a:cs typeface="Arial" pitchFamily="34" charset="0"/>
              </a:rPr>
              <a:t>1</a:t>
            </a:r>
            <a:r>
              <a:rPr lang="en-US" sz="2400">
                <a:effectLst>
                  <a:outerShdw blurRad="38100" dist="38100" dir="2700000" algn="tl">
                    <a:srgbClr val="000000"/>
                  </a:outerShdw>
                </a:effectLst>
                <a:cs typeface="Arial" pitchFamily="34" charset="0"/>
              </a:rPr>
              <a:t> + </a:t>
            </a:r>
            <a:r>
              <a:rPr lang="en-US" sz="2400" i="1">
                <a:effectLst>
                  <a:outerShdw blurRad="38100" dist="38100" dir="2700000" algn="tl">
                    <a:srgbClr val="000000"/>
                  </a:outerShdw>
                </a:effectLst>
                <a:cs typeface="Arial" pitchFamily="34" charset="0"/>
              </a:rPr>
              <a:t>DO</a:t>
            </a:r>
            <a:r>
              <a:rPr lang="en-US" sz="2400" baseline="-25000">
                <a:effectLst>
                  <a:outerShdw blurRad="38100" dist="38100" dir="2700000" algn="tl">
                    <a:srgbClr val="000000"/>
                  </a:outerShdw>
                </a:effectLst>
                <a:cs typeface="Arial" pitchFamily="34" charset="0"/>
              </a:rPr>
              <a:t>1</a:t>
            </a:r>
            <a:r>
              <a:rPr lang="en-US" sz="2400">
                <a:effectLst>
                  <a:outerShdw blurRad="38100" dist="38100" dir="2700000" algn="tl">
                    <a:srgbClr val="000000"/>
                  </a:outerShdw>
                </a:effectLst>
                <a:cs typeface="Arial" pitchFamily="34" charset="0"/>
              </a:rPr>
              <a:t> </a:t>
            </a:r>
            <a:r>
              <a:rPr lang="en-US" sz="2400">
                <a:effectLst>
                  <a:outerShdw blurRad="38100" dist="38100" dir="2700000" algn="tl">
                    <a:srgbClr val="000000"/>
                  </a:outerShdw>
                </a:effectLst>
                <a:latin typeface="Symbol" pitchFamily="18" charset="2"/>
                <a:cs typeface="Arial" pitchFamily="34" charset="0"/>
              </a:rPr>
              <a:t>-–</a:t>
            </a:r>
            <a:r>
              <a:rPr lang="en-US" sz="2400" i="1">
                <a:effectLst>
                  <a:outerShdw blurRad="38100" dist="38100" dir="2700000" algn="tl">
                    <a:srgbClr val="000000"/>
                  </a:outerShdw>
                </a:effectLst>
                <a:cs typeface="Arial" pitchFamily="34" charset="0"/>
              </a:rPr>
              <a:t>DI</a:t>
            </a:r>
            <a:r>
              <a:rPr lang="en-US" sz="2400">
                <a:effectLst>
                  <a:outerShdw blurRad="38100" dist="38100" dir="2700000" algn="tl">
                    <a:srgbClr val="000000"/>
                  </a:outerShdw>
                </a:effectLst>
                <a:cs typeface="Arial" pitchFamily="34" charset="0"/>
              </a:rPr>
              <a:t> = 1,250 </a:t>
            </a:r>
          </a:p>
          <a:p>
            <a:pPr algn="l"/>
            <a:endParaRPr lang="en-US" sz="18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Production Month 2 = (Units Required) </a:t>
            </a:r>
            <a:r>
              <a:rPr lang="en-US" sz="2400">
                <a:effectLst>
                  <a:outerShdw blurRad="38100" dist="38100" dir="2700000" algn="tl">
                    <a:srgbClr val="000000"/>
                  </a:outerShdw>
                </a:effectLst>
                <a:latin typeface="Symbol" pitchFamily="18" charset="2"/>
                <a:cs typeface="Arial" pitchFamily="34" charset="0"/>
              </a:rPr>
              <a:t>-</a:t>
            </a:r>
            <a:r>
              <a:rPr lang="en-US" sz="2400">
                <a:effectLst>
                  <a:outerShdw blurRad="38100" dist="38100" dir="2700000" algn="tl">
                    <a:srgbClr val="000000"/>
                  </a:outerShdw>
                </a:effectLst>
                <a:cs typeface="Arial" pitchFamily="34" charset="0"/>
              </a:rPr>
              <a:t> (Units Stored) </a:t>
            </a:r>
            <a:endParaRPr lang="en-US" sz="2400">
              <a:effectLst>
                <a:outerShdw blurRad="38100" dist="38100" dir="2700000" algn="tl">
                  <a:srgbClr val="000000"/>
                </a:outerShdw>
              </a:effectLst>
              <a:cs typeface="Times New Roman" pitchFamily="18" charset="0"/>
            </a:endParaRPr>
          </a:p>
          <a:p>
            <a:pPr algn="l"/>
            <a:endParaRPr lang="en-US" sz="800">
              <a:effectLst>
                <a:outerShdw blurRad="38100" dist="38100" dir="2700000" algn="tl">
                  <a:srgbClr val="000000"/>
                </a:outerShdw>
              </a:effectLst>
              <a:cs typeface="Arial" pitchFamily="34" charset="0"/>
            </a:endParaRPr>
          </a:p>
          <a:p>
            <a:pPr algn="l"/>
            <a:r>
              <a:rPr lang="en-US" sz="2400">
                <a:effectLst>
                  <a:outerShdw blurRad="38100" dist="38100" dir="2700000" algn="tl">
                    <a:srgbClr val="000000"/>
                  </a:outerShdw>
                </a:effectLst>
                <a:cs typeface="Arial" pitchFamily="34" charset="0"/>
              </a:rPr>
              <a:t>Standard:</a:t>
            </a:r>
          </a:p>
          <a:p>
            <a:pPr algn="l"/>
            <a:r>
              <a:rPr lang="en-US" sz="2400">
                <a:effectLst>
                  <a:outerShdw blurRad="38100" dist="38100" dir="2700000" algn="tl">
                    <a:srgbClr val="000000"/>
                  </a:outerShdw>
                </a:effectLst>
                <a:cs typeface="Arial" pitchFamily="34" charset="0"/>
              </a:rPr>
              <a:t>   (3)  </a:t>
            </a:r>
            <a:r>
              <a:rPr lang="en-US" sz="2400" i="1">
                <a:effectLst>
                  <a:outerShdw blurRad="38100" dist="38100" dir="2700000" algn="tl">
                    <a:srgbClr val="000000"/>
                  </a:outerShdw>
                </a:effectLst>
                <a:cs typeface="Arial" pitchFamily="34" charset="0"/>
              </a:rPr>
              <a:t>SR</a:t>
            </a:r>
            <a:r>
              <a:rPr lang="en-US" sz="2400" baseline="-25000">
                <a:effectLst>
                  <a:outerShdw blurRad="38100" dist="38100" dir="2700000" algn="tl">
                    <a:srgbClr val="000000"/>
                  </a:outerShdw>
                </a:effectLst>
                <a:cs typeface="Arial" pitchFamily="34" charset="0"/>
              </a:rPr>
              <a:t>2</a:t>
            </a:r>
            <a:r>
              <a:rPr lang="en-US" sz="2400">
                <a:effectLst>
                  <a:outerShdw blurRad="38100" dist="38100" dir="2700000" algn="tl">
                    <a:srgbClr val="000000"/>
                  </a:outerShdw>
                </a:effectLst>
                <a:cs typeface="Arial" pitchFamily="34" charset="0"/>
              </a:rPr>
              <a:t> + </a:t>
            </a:r>
            <a:r>
              <a:rPr lang="en-US" sz="2400" i="1">
                <a:effectLst>
                  <a:outerShdw blurRad="38100" dist="38100" dir="2700000" algn="tl">
                    <a:srgbClr val="000000"/>
                  </a:outerShdw>
                </a:effectLst>
                <a:cs typeface="Arial" pitchFamily="34" charset="0"/>
              </a:rPr>
              <a:t>SO</a:t>
            </a:r>
            <a:r>
              <a:rPr lang="en-US" sz="2400" baseline="-25000">
                <a:effectLst>
                  <a:outerShdw blurRad="38100" dist="38100" dir="2700000" algn="tl">
                    <a:srgbClr val="000000"/>
                  </a:outerShdw>
                </a:effectLst>
                <a:cs typeface="Arial" pitchFamily="34" charset="0"/>
              </a:rPr>
              <a:t>2</a:t>
            </a:r>
            <a:r>
              <a:rPr lang="en-US" sz="2400">
                <a:effectLst>
                  <a:outerShdw blurRad="38100" dist="38100" dir="2700000" algn="tl">
                    <a:srgbClr val="000000"/>
                  </a:outerShdw>
                </a:effectLst>
                <a:cs typeface="Arial" pitchFamily="34" charset="0"/>
              </a:rPr>
              <a:t> = 800 </a:t>
            </a:r>
            <a:r>
              <a:rPr lang="en-US" sz="2400">
                <a:effectLst>
                  <a:outerShdw blurRad="38100" dist="38100" dir="2700000" algn="tl">
                    <a:srgbClr val="000000"/>
                  </a:outerShdw>
                </a:effectLst>
                <a:latin typeface="Symbol" pitchFamily="18" charset="2"/>
                <a:cs typeface="Arial" pitchFamily="34" charset="0"/>
              </a:rPr>
              <a:t>-</a:t>
            </a:r>
            <a:r>
              <a:rPr lang="en-US" sz="2400">
                <a:effectLst>
                  <a:outerShdw blurRad="38100" dist="38100" dir="2700000" algn="tl">
                    <a:srgbClr val="000000"/>
                  </a:outerShdw>
                </a:effectLst>
                <a:cs typeface="Arial" pitchFamily="34" charset="0"/>
              </a:rPr>
              <a:t> </a:t>
            </a:r>
            <a:r>
              <a:rPr lang="en-US" sz="2400" i="1">
                <a:effectLst>
                  <a:outerShdw blurRad="38100" dist="38100" dir="2700000" algn="tl">
                    <a:srgbClr val="000000"/>
                  </a:outerShdw>
                </a:effectLst>
                <a:cs typeface="Arial" pitchFamily="34" charset="0"/>
              </a:rPr>
              <a:t>SI</a:t>
            </a:r>
            <a:r>
              <a:rPr lang="en-US" sz="2400">
                <a:effectLst>
                  <a:outerShdw blurRad="38100" dist="38100" dir="2700000" algn="tl">
                    <a:srgbClr val="000000"/>
                  </a:outerShdw>
                </a:effectLst>
                <a:cs typeface="Arial" pitchFamily="34" charset="0"/>
              </a:rPr>
              <a:t>  or  </a:t>
            </a:r>
            <a:r>
              <a:rPr lang="en-US" sz="2400" i="1">
                <a:effectLst>
                  <a:outerShdw blurRad="38100" dist="38100" dir="2700000" algn="tl">
                    <a:srgbClr val="000000"/>
                  </a:outerShdw>
                </a:effectLst>
                <a:cs typeface="Arial" pitchFamily="34" charset="0"/>
              </a:rPr>
              <a:t>SR</a:t>
            </a:r>
            <a:r>
              <a:rPr lang="en-US" sz="2400" baseline="-25000">
                <a:effectLst>
                  <a:outerShdw blurRad="38100" dist="38100" dir="2700000" algn="tl">
                    <a:srgbClr val="000000"/>
                  </a:outerShdw>
                </a:effectLst>
                <a:cs typeface="Arial" pitchFamily="34" charset="0"/>
              </a:rPr>
              <a:t>2</a:t>
            </a:r>
            <a:r>
              <a:rPr lang="en-US" sz="2400">
                <a:effectLst>
                  <a:outerShdw blurRad="38100" dist="38100" dir="2700000" algn="tl">
                    <a:srgbClr val="000000"/>
                  </a:outerShdw>
                </a:effectLst>
                <a:cs typeface="Arial" pitchFamily="34" charset="0"/>
              </a:rPr>
              <a:t> + </a:t>
            </a:r>
            <a:r>
              <a:rPr lang="en-US" sz="2400" i="1">
                <a:effectLst>
                  <a:outerShdw blurRad="38100" dist="38100" dir="2700000" algn="tl">
                    <a:srgbClr val="000000"/>
                  </a:outerShdw>
                </a:effectLst>
                <a:cs typeface="Arial" pitchFamily="34" charset="0"/>
              </a:rPr>
              <a:t>SO</a:t>
            </a:r>
            <a:r>
              <a:rPr lang="en-US" sz="2400" baseline="-25000">
                <a:effectLst>
                  <a:outerShdw blurRad="38100" dist="38100" dir="2700000" algn="tl">
                    <a:srgbClr val="000000"/>
                  </a:outerShdw>
                </a:effectLst>
                <a:cs typeface="Arial" pitchFamily="34" charset="0"/>
              </a:rPr>
              <a:t>2</a:t>
            </a:r>
            <a:r>
              <a:rPr lang="en-US" sz="2400">
                <a:effectLst>
                  <a:outerShdw blurRad="38100" dist="38100" dir="2700000" algn="tl">
                    <a:srgbClr val="000000"/>
                  </a:outerShdw>
                </a:effectLst>
                <a:cs typeface="Arial" pitchFamily="34" charset="0"/>
              </a:rPr>
              <a:t> + </a:t>
            </a:r>
            <a:r>
              <a:rPr lang="en-US" sz="2400" i="1">
                <a:effectLst>
                  <a:outerShdw blurRad="38100" dist="38100" dir="2700000" algn="tl">
                    <a:srgbClr val="000000"/>
                  </a:outerShdw>
                </a:effectLst>
                <a:cs typeface="Arial" pitchFamily="34" charset="0"/>
              </a:rPr>
              <a:t>SI</a:t>
            </a:r>
            <a:r>
              <a:rPr lang="en-US" sz="2400">
                <a:effectLst>
                  <a:outerShdw blurRad="38100" dist="38100" dir="2700000" algn="tl">
                    <a:srgbClr val="000000"/>
                  </a:outerShdw>
                </a:effectLst>
                <a:cs typeface="Arial" pitchFamily="34" charset="0"/>
              </a:rPr>
              <a:t> = 800</a:t>
            </a:r>
          </a:p>
          <a:p>
            <a:pPr algn="l"/>
            <a:r>
              <a:rPr lang="en-US" sz="2400">
                <a:effectLst>
                  <a:outerShdw blurRad="38100" dist="38100" dir="2700000" algn="tl">
                    <a:srgbClr val="000000"/>
                  </a:outerShdw>
                </a:effectLst>
                <a:cs typeface="Arial" pitchFamily="34" charset="0"/>
              </a:rPr>
              <a:t>Deluxe:</a:t>
            </a:r>
            <a:endParaRPr lang="en-US" sz="24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   (4)  </a:t>
            </a:r>
            <a:r>
              <a:rPr lang="en-US" sz="2400" i="1">
                <a:effectLst>
                  <a:outerShdw blurRad="38100" dist="38100" dir="2700000" algn="tl">
                    <a:srgbClr val="000000"/>
                  </a:outerShdw>
                </a:effectLst>
                <a:cs typeface="Arial" pitchFamily="34" charset="0"/>
              </a:rPr>
              <a:t>DR</a:t>
            </a:r>
            <a:r>
              <a:rPr lang="en-US" sz="2400" baseline="-25000">
                <a:effectLst>
                  <a:outerShdw blurRad="38100" dist="38100" dir="2700000" algn="tl">
                    <a:srgbClr val="000000"/>
                  </a:outerShdw>
                </a:effectLst>
                <a:cs typeface="Arial" pitchFamily="34" charset="0"/>
              </a:rPr>
              <a:t>2</a:t>
            </a:r>
            <a:r>
              <a:rPr lang="en-US" sz="2400">
                <a:effectLst>
                  <a:outerShdw blurRad="38100" dist="38100" dir="2700000" algn="tl">
                    <a:srgbClr val="000000"/>
                  </a:outerShdw>
                </a:effectLst>
                <a:cs typeface="Arial" pitchFamily="34" charset="0"/>
              </a:rPr>
              <a:t> + </a:t>
            </a:r>
            <a:r>
              <a:rPr lang="en-US" sz="2400" i="1">
                <a:effectLst>
                  <a:outerShdw blurRad="38100" dist="38100" dir="2700000" algn="tl">
                    <a:srgbClr val="000000"/>
                  </a:outerShdw>
                </a:effectLst>
                <a:cs typeface="Arial" pitchFamily="34" charset="0"/>
              </a:rPr>
              <a:t>DO</a:t>
            </a:r>
            <a:r>
              <a:rPr lang="en-US" sz="2400" baseline="-25000">
                <a:effectLst>
                  <a:outerShdw blurRad="38100" dist="38100" dir="2700000" algn="tl">
                    <a:srgbClr val="000000"/>
                  </a:outerShdw>
                </a:effectLst>
                <a:cs typeface="Arial" pitchFamily="34" charset="0"/>
              </a:rPr>
              <a:t>2</a:t>
            </a:r>
            <a:r>
              <a:rPr lang="en-US" sz="2400">
                <a:effectLst>
                  <a:outerShdw blurRad="38100" dist="38100" dir="2700000" algn="tl">
                    <a:srgbClr val="000000"/>
                  </a:outerShdw>
                </a:effectLst>
                <a:cs typeface="Arial" pitchFamily="34" charset="0"/>
              </a:rPr>
              <a:t> = 1,500 </a:t>
            </a:r>
            <a:r>
              <a:rPr lang="en-US" sz="2400">
                <a:effectLst>
                  <a:outerShdw blurRad="38100" dist="38100" dir="2700000" algn="tl">
                    <a:srgbClr val="000000"/>
                  </a:outerShdw>
                </a:effectLst>
                <a:latin typeface="Symbol" pitchFamily="18" charset="2"/>
                <a:cs typeface="Arial" pitchFamily="34" charset="0"/>
              </a:rPr>
              <a:t>-</a:t>
            </a:r>
            <a:r>
              <a:rPr lang="en-US" sz="2400">
                <a:effectLst>
                  <a:outerShdw blurRad="38100" dist="38100" dir="2700000" algn="tl">
                    <a:srgbClr val="000000"/>
                  </a:outerShdw>
                </a:effectLst>
                <a:cs typeface="Arial" pitchFamily="34" charset="0"/>
              </a:rPr>
              <a:t> </a:t>
            </a:r>
            <a:r>
              <a:rPr lang="en-US" sz="2400" i="1">
                <a:effectLst>
                  <a:outerShdw blurRad="38100" dist="38100" dir="2700000" algn="tl">
                    <a:srgbClr val="000000"/>
                  </a:outerShdw>
                </a:effectLst>
                <a:cs typeface="Arial" pitchFamily="34" charset="0"/>
              </a:rPr>
              <a:t>DI</a:t>
            </a:r>
            <a:r>
              <a:rPr lang="en-US" sz="2400">
                <a:effectLst>
                  <a:outerShdw blurRad="38100" dist="38100" dir="2700000" algn="tl">
                    <a:srgbClr val="000000"/>
                  </a:outerShdw>
                </a:effectLst>
                <a:cs typeface="Arial" pitchFamily="34" charset="0"/>
              </a:rPr>
              <a:t>  or  </a:t>
            </a:r>
            <a:r>
              <a:rPr lang="en-US" sz="2400" i="1">
                <a:effectLst>
                  <a:outerShdw blurRad="38100" dist="38100" dir="2700000" algn="tl">
                    <a:srgbClr val="000000"/>
                  </a:outerShdw>
                </a:effectLst>
                <a:cs typeface="Arial" pitchFamily="34" charset="0"/>
              </a:rPr>
              <a:t>DR</a:t>
            </a:r>
            <a:r>
              <a:rPr lang="en-US" sz="2400" baseline="-25000">
                <a:effectLst>
                  <a:outerShdw blurRad="38100" dist="38100" dir="2700000" algn="tl">
                    <a:srgbClr val="000000"/>
                  </a:outerShdw>
                </a:effectLst>
                <a:cs typeface="Arial" pitchFamily="34" charset="0"/>
              </a:rPr>
              <a:t>2</a:t>
            </a:r>
            <a:r>
              <a:rPr lang="en-US" sz="2400">
                <a:effectLst>
                  <a:outerShdw blurRad="38100" dist="38100" dir="2700000" algn="tl">
                    <a:srgbClr val="000000"/>
                  </a:outerShdw>
                </a:effectLst>
                <a:cs typeface="Arial" pitchFamily="34" charset="0"/>
              </a:rPr>
              <a:t> + </a:t>
            </a:r>
            <a:r>
              <a:rPr lang="en-US" sz="2400" i="1">
                <a:effectLst>
                  <a:outerShdw blurRad="38100" dist="38100" dir="2700000" algn="tl">
                    <a:srgbClr val="000000"/>
                  </a:outerShdw>
                </a:effectLst>
                <a:cs typeface="Arial" pitchFamily="34" charset="0"/>
              </a:rPr>
              <a:t>DO</a:t>
            </a:r>
            <a:r>
              <a:rPr lang="en-US" sz="2400" baseline="-25000">
                <a:effectLst>
                  <a:outerShdw blurRad="38100" dist="38100" dir="2700000" algn="tl">
                    <a:srgbClr val="000000"/>
                  </a:outerShdw>
                </a:effectLst>
                <a:cs typeface="Arial" pitchFamily="34" charset="0"/>
              </a:rPr>
              <a:t>2</a:t>
            </a:r>
            <a:r>
              <a:rPr lang="en-US" sz="2400">
                <a:effectLst>
                  <a:outerShdw blurRad="38100" dist="38100" dir="2700000" algn="tl">
                    <a:srgbClr val="000000"/>
                  </a:outerShdw>
                </a:effectLst>
                <a:cs typeface="Arial" pitchFamily="34" charset="0"/>
              </a:rPr>
              <a:t> + </a:t>
            </a:r>
            <a:r>
              <a:rPr lang="en-US" sz="2400" i="1">
                <a:effectLst>
                  <a:outerShdw blurRad="38100" dist="38100" dir="2700000" algn="tl">
                    <a:srgbClr val="000000"/>
                  </a:outerShdw>
                </a:effectLst>
                <a:cs typeface="Arial" pitchFamily="34" charset="0"/>
              </a:rPr>
              <a:t>DI</a:t>
            </a:r>
            <a:r>
              <a:rPr lang="en-US" sz="2400">
                <a:effectLst>
                  <a:outerShdw blurRad="38100" dist="38100" dir="2700000" algn="tl">
                    <a:srgbClr val="000000"/>
                  </a:outerShdw>
                </a:effectLst>
                <a:cs typeface="Arial" pitchFamily="34" charset="0"/>
              </a:rPr>
              <a:t> = 1,500</a:t>
            </a:r>
          </a:p>
        </p:txBody>
      </p:sp>
      <p:sp>
        <p:nvSpPr>
          <p:cNvPr id="142340" name="Rectangle 4"/>
          <p:cNvSpPr>
            <a:spLocks noChangeArrowheads="1"/>
          </p:cNvSpPr>
          <p:nvPr/>
        </p:nvSpPr>
        <p:spPr bwMode="auto">
          <a:xfrm>
            <a:off x="687388" y="1041400"/>
            <a:ext cx="47625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Define the Constraints</a:t>
            </a:r>
            <a:endParaRPr lang="en-US" sz="2400">
              <a:effectLst/>
              <a:latin typeface="Arial" pitchFamily="34" charset="0"/>
            </a:endParaRPr>
          </a:p>
        </p:txBody>
      </p:sp>
    </p:spTree>
  </p:cSld>
  <p:clrMapOvr>
    <a:masterClrMapping/>
  </p:clrMapOvr>
  <p:transition>
    <p:zoom/>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Production Scheduling</a:t>
            </a:r>
          </a:p>
        </p:txBody>
      </p:sp>
      <p:sp>
        <p:nvSpPr>
          <p:cNvPr id="143363" name="Text Box 3"/>
          <p:cNvSpPr txBox="1">
            <a:spLocks noChangeArrowheads="1"/>
          </p:cNvSpPr>
          <p:nvPr/>
        </p:nvSpPr>
        <p:spPr bwMode="auto">
          <a:xfrm>
            <a:off x="1025525" y="1601788"/>
            <a:ext cx="7324725" cy="3929062"/>
          </a:xfrm>
          <a:prstGeom prst="rect">
            <a:avLst/>
          </a:prstGeom>
          <a:noFill/>
          <a:ln w="12700">
            <a:noFill/>
            <a:miter lim="800000"/>
            <a:headEnd type="none" w="sm" len="sm"/>
            <a:tailEnd type="none" w="sm" len="sm"/>
          </a:ln>
          <a:effectLst/>
        </p:spPr>
        <p:txBody>
          <a:bodyPr>
            <a:spAutoFit/>
          </a:bodyPr>
          <a:lstStyle/>
          <a:p>
            <a:pPr algn="l"/>
            <a:r>
              <a:rPr lang="en-US" sz="2400">
                <a:effectLst>
                  <a:outerShdw blurRad="38100" dist="38100" dir="2700000" algn="tl">
                    <a:srgbClr val="000000"/>
                  </a:outerShdw>
                </a:effectLst>
                <a:cs typeface="Arial" pitchFamily="34" charset="0"/>
              </a:rPr>
              <a:t>Reg. Hrs. Used Month 1 </a:t>
            </a:r>
            <a:r>
              <a:rPr lang="en-US" sz="2400" u="sng">
                <a:effectLst>
                  <a:outerShdw blurRad="38100" dist="38100" dir="2700000" algn="tl">
                    <a:srgbClr val="000000"/>
                  </a:outerShdw>
                </a:effectLst>
                <a:cs typeface="Arial" pitchFamily="34" charset="0"/>
              </a:rPr>
              <a:t>&lt;</a:t>
            </a:r>
            <a:r>
              <a:rPr lang="en-US" sz="2400">
                <a:effectLst>
                  <a:outerShdw blurRad="38100" dist="38100" dir="2700000" algn="tl">
                    <a:srgbClr val="000000"/>
                  </a:outerShdw>
                </a:effectLst>
                <a:cs typeface="Arial" pitchFamily="34" charset="0"/>
              </a:rPr>
              <a:t> Reg. Hrs. Avail. Month 1</a:t>
            </a:r>
          </a:p>
          <a:p>
            <a:pPr algn="l"/>
            <a:endParaRPr lang="en-US" sz="6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     (5)  .5</a:t>
            </a:r>
            <a:r>
              <a:rPr lang="en-US" sz="2400" i="1">
                <a:effectLst>
                  <a:outerShdw blurRad="38100" dist="38100" dir="2700000" algn="tl">
                    <a:srgbClr val="000000"/>
                  </a:outerShdw>
                </a:effectLst>
                <a:cs typeface="Arial" pitchFamily="34" charset="0"/>
              </a:rPr>
              <a:t>SR</a:t>
            </a:r>
            <a:r>
              <a:rPr lang="en-US" sz="2400" baseline="-25000">
                <a:effectLst>
                  <a:outerShdw blurRad="38100" dist="38100" dir="2700000" algn="tl">
                    <a:srgbClr val="000000"/>
                  </a:outerShdw>
                </a:effectLst>
                <a:cs typeface="Arial" pitchFamily="34" charset="0"/>
              </a:rPr>
              <a:t>1</a:t>
            </a:r>
            <a:r>
              <a:rPr lang="en-US" sz="2400">
                <a:effectLst>
                  <a:outerShdw blurRad="38100" dist="38100" dir="2700000" algn="tl">
                    <a:srgbClr val="000000"/>
                  </a:outerShdw>
                </a:effectLst>
                <a:cs typeface="Arial" pitchFamily="34" charset="0"/>
              </a:rPr>
              <a:t> + .6</a:t>
            </a:r>
            <a:r>
              <a:rPr lang="en-US" sz="2400" i="1">
                <a:effectLst>
                  <a:outerShdw blurRad="38100" dist="38100" dir="2700000" algn="tl">
                    <a:srgbClr val="000000"/>
                  </a:outerShdw>
                </a:effectLst>
                <a:cs typeface="Arial" pitchFamily="34" charset="0"/>
              </a:rPr>
              <a:t>DR</a:t>
            </a:r>
            <a:r>
              <a:rPr lang="en-US" sz="2400" baseline="-25000">
                <a:effectLst>
                  <a:outerShdw blurRad="38100" dist="38100" dir="2700000" algn="tl">
                    <a:srgbClr val="000000"/>
                  </a:outerShdw>
                </a:effectLst>
                <a:cs typeface="Arial" pitchFamily="34" charset="0"/>
              </a:rPr>
              <a:t>1</a:t>
            </a:r>
            <a:r>
              <a:rPr lang="en-US" sz="2400">
                <a:effectLst>
                  <a:outerShdw blurRad="38100" dist="38100" dir="2700000" algn="tl">
                    <a:srgbClr val="000000"/>
                  </a:outerShdw>
                </a:effectLst>
                <a:cs typeface="Arial" pitchFamily="34" charset="0"/>
              </a:rPr>
              <a:t> </a:t>
            </a:r>
            <a:r>
              <a:rPr lang="en-US" sz="2400" u="sng">
                <a:effectLst>
                  <a:outerShdw blurRad="38100" dist="38100" dir="2700000" algn="tl">
                    <a:srgbClr val="000000"/>
                  </a:outerShdw>
                </a:effectLst>
                <a:cs typeface="Arial" pitchFamily="34" charset="0"/>
              </a:rPr>
              <a:t> &lt;</a:t>
            </a:r>
            <a:r>
              <a:rPr lang="en-US" sz="2400">
                <a:effectLst>
                  <a:outerShdw blurRad="38100" dist="38100" dir="2700000" algn="tl">
                    <a:srgbClr val="000000"/>
                  </a:outerShdw>
                </a:effectLst>
                <a:cs typeface="Arial" pitchFamily="34" charset="0"/>
              </a:rPr>
              <a:t>  1000</a:t>
            </a:r>
          </a:p>
          <a:p>
            <a:pPr algn="l"/>
            <a:endParaRPr lang="en-US" sz="12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OT Hrs. Used Month 1 </a:t>
            </a:r>
            <a:r>
              <a:rPr lang="en-US" sz="2400" u="sng">
                <a:effectLst>
                  <a:outerShdw blurRad="38100" dist="38100" dir="2700000" algn="tl">
                    <a:srgbClr val="000000"/>
                  </a:outerShdw>
                </a:effectLst>
                <a:cs typeface="Arial" pitchFamily="34" charset="0"/>
              </a:rPr>
              <a:t>&lt;</a:t>
            </a:r>
            <a:r>
              <a:rPr lang="en-US" sz="2400">
                <a:effectLst>
                  <a:outerShdw blurRad="38100" dist="38100" dir="2700000" algn="tl">
                    <a:srgbClr val="000000"/>
                  </a:outerShdw>
                </a:effectLst>
                <a:cs typeface="Arial" pitchFamily="34" charset="0"/>
              </a:rPr>
              <a:t> OT Hrs. Avail. Month 1</a:t>
            </a:r>
          </a:p>
          <a:p>
            <a:pPr algn="l"/>
            <a:endParaRPr lang="en-US" sz="6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     (6)  .5</a:t>
            </a:r>
            <a:r>
              <a:rPr lang="en-US" sz="2400" i="1">
                <a:effectLst>
                  <a:outerShdw blurRad="38100" dist="38100" dir="2700000" algn="tl">
                    <a:srgbClr val="000000"/>
                  </a:outerShdw>
                </a:effectLst>
                <a:cs typeface="Arial" pitchFamily="34" charset="0"/>
              </a:rPr>
              <a:t>SO</a:t>
            </a:r>
            <a:r>
              <a:rPr lang="en-US" sz="2400" baseline="-25000">
                <a:effectLst>
                  <a:outerShdw blurRad="38100" dist="38100" dir="2700000" algn="tl">
                    <a:srgbClr val="000000"/>
                  </a:outerShdw>
                </a:effectLst>
                <a:cs typeface="Arial" pitchFamily="34" charset="0"/>
              </a:rPr>
              <a:t>1</a:t>
            </a:r>
            <a:r>
              <a:rPr lang="en-US" sz="2400">
                <a:effectLst>
                  <a:outerShdw blurRad="38100" dist="38100" dir="2700000" algn="tl">
                    <a:srgbClr val="000000"/>
                  </a:outerShdw>
                </a:effectLst>
                <a:cs typeface="Arial" pitchFamily="34" charset="0"/>
              </a:rPr>
              <a:t> + .6</a:t>
            </a:r>
            <a:r>
              <a:rPr lang="en-US" sz="2400" i="1">
                <a:effectLst>
                  <a:outerShdw blurRad="38100" dist="38100" dir="2700000" algn="tl">
                    <a:srgbClr val="000000"/>
                  </a:outerShdw>
                </a:effectLst>
                <a:cs typeface="Arial" pitchFamily="34" charset="0"/>
              </a:rPr>
              <a:t>DO</a:t>
            </a:r>
            <a:r>
              <a:rPr lang="en-US" sz="2400" baseline="-25000">
                <a:effectLst>
                  <a:outerShdw blurRad="38100" dist="38100" dir="2700000" algn="tl">
                    <a:srgbClr val="000000"/>
                  </a:outerShdw>
                </a:effectLst>
                <a:cs typeface="Arial" pitchFamily="34" charset="0"/>
              </a:rPr>
              <a:t>1</a:t>
            </a:r>
            <a:r>
              <a:rPr lang="en-US" sz="2400">
                <a:effectLst>
                  <a:outerShdw blurRad="38100" dist="38100" dir="2700000" algn="tl">
                    <a:srgbClr val="000000"/>
                  </a:outerShdw>
                </a:effectLst>
                <a:cs typeface="Arial" pitchFamily="34" charset="0"/>
              </a:rPr>
              <a:t>  </a:t>
            </a:r>
            <a:r>
              <a:rPr lang="en-US" sz="2400" u="sng">
                <a:effectLst>
                  <a:outerShdw blurRad="38100" dist="38100" dir="2700000" algn="tl">
                    <a:srgbClr val="000000"/>
                  </a:outerShdw>
                </a:effectLst>
                <a:cs typeface="Arial" pitchFamily="34" charset="0"/>
              </a:rPr>
              <a:t>&lt;</a:t>
            </a:r>
            <a:r>
              <a:rPr lang="en-US" sz="2400">
                <a:effectLst>
                  <a:outerShdw blurRad="38100" dist="38100" dir="2700000" algn="tl">
                    <a:srgbClr val="000000"/>
                  </a:outerShdw>
                </a:effectLst>
                <a:cs typeface="Arial" pitchFamily="34" charset="0"/>
              </a:rPr>
              <a:t>   500</a:t>
            </a:r>
          </a:p>
          <a:p>
            <a:pPr algn="l"/>
            <a:endParaRPr lang="en-US" sz="12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Reg. Hrs. Used Month 2 </a:t>
            </a:r>
            <a:r>
              <a:rPr lang="en-US" sz="2400" u="sng">
                <a:effectLst>
                  <a:outerShdw blurRad="38100" dist="38100" dir="2700000" algn="tl">
                    <a:srgbClr val="000000"/>
                  </a:outerShdw>
                </a:effectLst>
                <a:cs typeface="Arial" pitchFamily="34" charset="0"/>
              </a:rPr>
              <a:t>&lt;</a:t>
            </a:r>
            <a:r>
              <a:rPr lang="en-US" sz="2400">
                <a:effectLst>
                  <a:outerShdw blurRad="38100" dist="38100" dir="2700000" algn="tl">
                    <a:srgbClr val="000000"/>
                  </a:outerShdw>
                </a:effectLst>
                <a:cs typeface="Arial" pitchFamily="34" charset="0"/>
              </a:rPr>
              <a:t> Reg. Hrs. Avail. Month 2</a:t>
            </a:r>
          </a:p>
          <a:p>
            <a:pPr algn="l"/>
            <a:endParaRPr lang="en-US" sz="6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     (7)  .5</a:t>
            </a:r>
            <a:r>
              <a:rPr lang="en-US" sz="2400" i="1">
                <a:effectLst>
                  <a:outerShdw blurRad="38100" dist="38100" dir="2700000" algn="tl">
                    <a:srgbClr val="000000"/>
                  </a:outerShdw>
                </a:effectLst>
                <a:cs typeface="Arial" pitchFamily="34" charset="0"/>
              </a:rPr>
              <a:t>SR</a:t>
            </a:r>
            <a:r>
              <a:rPr lang="en-US" sz="2400" baseline="-25000">
                <a:effectLst>
                  <a:outerShdw blurRad="38100" dist="38100" dir="2700000" algn="tl">
                    <a:srgbClr val="000000"/>
                  </a:outerShdw>
                </a:effectLst>
                <a:cs typeface="Arial" pitchFamily="34" charset="0"/>
              </a:rPr>
              <a:t>2</a:t>
            </a:r>
            <a:r>
              <a:rPr lang="en-US" sz="2400">
                <a:effectLst>
                  <a:outerShdw blurRad="38100" dist="38100" dir="2700000" algn="tl">
                    <a:srgbClr val="000000"/>
                  </a:outerShdw>
                </a:effectLst>
                <a:cs typeface="Arial" pitchFamily="34" charset="0"/>
              </a:rPr>
              <a:t> + .6</a:t>
            </a:r>
            <a:r>
              <a:rPr lang="en-US" sz="2400" i="1">
                <a:effectLst>
                  <a:outerShdw blurRad="38100" dist="38100" dir="2700000" algn="tl">
                    <a:srgbClr val="000000"/>
                  </a:outerShdw>
                </a:effectLst>
                <a:cs typeface="Arial" pitchFamily="34" charset="0"/>
              </a:rPr>
              <a:t>DR</a:t>
            </a:r>
            <a:r>
              <a:rPr lang="en-US" sz="2400" baseline="-25000">
                <a:effectLst>
                  <a:outerShdw blurRad="38100" dist="38100" dir="2700000" algn="tl">
                    <a:srgbClr val="000000"/>
                  </a:outerShdw>
                </a:effectLst>
                <a:cs typeface="Arial" pitchFamily="34" charset="0"/>
              </a:rPr>
              <a:t>2</a:t>
            </a:r>
            <a:r>
              <a:rPr lang="en-US" sz="2400">
                <a:effectLst>
                  <a:outerShdw blurRad="38100" dist="38100" dir="2700000" algn="tl">
                    <a:srgbClr val="000000"/>
                  </a:outerShdw>
                </a:effectLst>
                <a:cs typeface="Arial" pitchFamily="34" charset="0"/>
              </a:rPr>
              <a:t>  </a:t>
            </a:r>
            <a:r>
              <a:rPr lang="en-US" sz="2400" u="sng">
                <a:effectLst>
                  <a:outerShdw blurRad="38100" dist="38100" dir="2700000" algn="tl">
                    <a:srgbClr val="000000"/>
                  </a:outerShdw>
                </a:effectLst>
                <a:cs typeface="Arial" pitchFamily="34" charset="0"/>
              </a:rPr>
              <a:t>&lt;</a:t>
            </a:r>
            <a:r>
              <a:rPr lang="en-US" sz="2400">
                <a:effectLst>
                  <a:outerShdw blurRad="38100" dist="38100" dir="2700000" algn="tl">
                    <a:srgbClr val="000000"/>
                  </a:outerShdw>
                </a:effectLst>
                <a:cs typeface="Arial" pitchFamily="34" charset="0"/>
              </a:rPr>
              <a:t>  1000</a:t>
            </a:r>
          </a:p>
          <a:p>
            <a:pPr algn="l"/>
            <a:endParaRPr lang="en-US" sz="12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OT Hrs. Used Month 2 </a:t>
            </a:r>
            <a:r>
              <a:rPr lang="en-US" sz="2400" u="sng">
                <a:effectLst>
                  <a:outerShdw blurRad="38100" dist="38100" dir="2700000" algn="tl">
                    <a:srgbClr val="000000"/>
                  </a:outerShdw>
                </a:effectLst>
                <a:cs typeface="Arial" pitchFamily="34" charset="0"/>
              </a:rPr>
              <a:t>&lt;</a:t>
            </a:r>
            <a:r>
              <a:rPr lang="en-US" sz="2400">
                <a:effectLst>
                  <a:outerShdw blurRad="38100" dist="38100" dir="2700000" algn="tl">
                    <a:srgbClr val="000000"/>
                  </a:outerShdw>
                </a:effectLst>
                <a:cs typeface="Arial" pitchFamily="34" charset="0"/>
              </a:rPr>
              <a:t> OT Hrs. Avail. Month 2</a:t>
            </a:r>
          </a:p>
          <a:p>
            <a:pPr algn="l"/>
            <a:endParaRPr lang="en-US" sz="6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     (8)  .5</a:t>
            </a:r>
            <a:r>
              <a:rPr lang="en-US" sz="2400" i="1">
                <a:effectLst>
                  <a:outerShdw blurRad="38100" dist="38100" dir="2700000" algn="tl">
                    <a:srgbClr val="000000"/>
                  </a:outerShdw>
                </a:effectLst>
                <a:cs typeface="Arial" pitchFamily="34" charset="0"/>
              </a:rPr>
              <a:t>SO</a:t>
            </a:r>
            <a:r>
              <a:rPr lang="en-US" sz="2400" baseline="-25000">
                <a:effectLst>
                  <a:outerShdw blurRad="38100" dist="38100" dir="2700000" algn="tl">
                    <a:srgbClr val="000000"/>
                  </a:outerShdw>
                </a:effectLst>
                <a:cs typeface="Arial" pitchFamily="34" charset="0"/>
              </a:rPr>
              <a:t>2</a:t>
            </a:r>
            <a:r>
              <a:rPr lang="en-US" sz="2400">
                <a:effectLst>
                  <a:outerShdw blurRad="38100" dist="38100" dir="2700000" algn="tl">
                    <a:srgbClr val="000000"/>
                  </a:outerShdw>
                </a:effectLst>
                <a:cs typeface="Arial" pitchFamily="34" charset="0"/>
              </a:rPr>
              <a:t> + .6</a:t>
            </a:r>
            <a:r>
              <a:rPr lang="en-US" sz="2400" i="1">
                <a:effectLst>
                  <a:outerShdw blurRad="38100" dist="38100" dir="2700000" algn="tl">
                    <a:srgbClr val="000000"/>
                  </a:outerShdw>
                </a:effectLst>
                <a:cs typeface="Arial" pitchFamily="34" charset="0"/>
              </a:rPr>
              <a:t>DO</a:t>
            </a:r>
            <a:r>
              <a:rPr lang="en-US" sz="2400" baseline="-25000">
                <a:effectLst>
                  <a:outerShdw blurRad="38100" dist="38100" dir="2700000" algn="tl">
                    <a:srgbClr val="000000"/>
                  </a:outerShdw>
                </a:effectLst>
                <a:cs typeface="Arial" pitchFamily="34" charset="0"/>
              </a:rPr>
              <a:t>2</a:t>
            </a:r>
            <a:r>
              <a:rPr lang="en-US" sz="2400">
                <a:effectLst>
                  <a:outerShdw blurRad="38100" dist="38100" dir="2700000" algn="tl">
                    <a:srgbClr val="000000"/>
                  </a:outerShdw>
                </a:effectLst>
                <a:cs typeface="Arial" pitchFamily="34" charset="0"/>
              </a:rPr>
              <a:t>  </a:t>
            </a:r>
            <a:r>
              <a:rPr lang="en-US" sz="2400" u="sng">
                <a:effectLst>
                  <a:outerShdw blurRad="38100" dist="38100" dir="2700000" algn="tl">
                    <a:srgbClr val="000000"/>
                  </a:outerShdw>
                </a:effectLst>
                <a:cs typeface="Arial" pitchFamily="34" charset="0"/>
              </a:rPr>
              <a:t>&lt;</a:t>
            </a:r>
            <a:r>
              <a:rPr lang="en-US" sz="2400">
                <a:effectLst>
                  <a:outerShdw blurRad="38100" dist="38100" dir="2700000" algn="tl">
                    <a:srgbClr val="000000"/>
                  </a:outerShdw>
                </a:effectLst>
                <a:cs typeface="Arial" pitchFamily="34" charset="0"/>
              </a:rPr>
              <a:t>   500</a:t>
            </a:r>
            <a:endParaRPr lang="en-US" sz="2400">
              <a:effectLst>
                <a:outerShdw blurRad="38100" dist="38100" dir="2700000" algn="tl">
                  <a:srgbClr val="000000"/>
                </a:outerShdw>
              </a:effectLst>
            </a:endParaRPr>
          </a:p>
        </p:txBody>
      </p:sp>
      <p:sp>
        <p:nvSpPr>
          <p:cNvPr id="143364" name="Rectangle 4"/>
          <p:cNvSpPr>
            <a:spLocks noChangeArrowheads="1"/>
          </p:cNvSpPr>
          <p:nvPr/>
        </p:nvSpPr>
        <p:spPr bwMode="auto">
          <a:xfrm>
            <a:off x="687388" y="1041400"/>
            <a:ext cx="53340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Define the Constraints (continued)</a:t>
            </a:r>
            <a:endParaRPr lang="en-US" sz="2400">
              <a:effectLst/>
              <a:latin typeface="Arial" pitchFamily="34" charset="0"/>
            </a:endParaRPr>
          </a:p>
        </p:txBody>
      </p:sp>
    </p:spTree>
  </p:cSld>
  <p:clrMapOvr>
    <a:masterClrMapping/>
  </p:clrMapOvr>
  <p:transition>
    <p:zoom/>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90" name="Rectangle 6"/>
          <p:cNvSpPr>
            <a:spLocks noChangeArrowheads="1"/>
          </p:cNvSpPr>
          <p:nvPr/>
        </p:nvSpPr>
        <p:spPr bwMode="auto">
          <a:xfrm>
            <a:off x="1282700" y="1498600"/>
            <a:ext cx="6832600" cy="4648200"/>
          </a:xfrm>
          <a:prstGeom prst="rect">
            <a:avLst/>
          </a:prstGeom>
          <a:gradFill rotWithShape="0">
            <a:gsLst>
              <a:gs pos="0">
                <a:srgbClr val="777777">
                  <a:gamma/>
                  <a:shade val="46275"/>
                  <a:invGamma/>
                </a:srgbClr>
              </a:gs>
              <a:gs pos="50000">
                <a:srgbClr val="777777"/>
              </a:gs>
              <a:gs pos="100000">
                <a:srgbClr val="777777">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44387" name="Text Box 3"/>
          <p:cNvSpPr txBox="1">
            <a:spLocks noChangeArrowheads="1"/>
          </p:cNvSpPr>
          <p:nvPr/>
        </p:nvSpPr>
        <p:spPr bwMode="auto">
          <a:xfrm>
            <a:off x="1397000" y="1574800"/>
            <a:ext cx="6705600" cy="4647426"/>
          </a:xfrm>
          <a:prstGeom prst="rect">
            <a:avLst/>
          </a:prstGeom>
          <a:noFill/>
          <a:ln w="12700">
            <a:noFill/>
            <a:miter lim="800000"/>
            <a:headEnd type="none" w="sm" len="sm"/>
            <a:tailEnd type="none" w="sm" len="sm"/>
          </a:ln>
          <a:effectLst/>
        </p:spPr>
        <p:txBody>
          <a:bodyPr>
            <a:spAutoFit/>
          </a:bodyPr>
          <a:lstStyle/>
          <a:p>
            <a:pPr algn="l"/>
            <a:r>
              <a:rPr lang="en-US" sz="2400" dirty="0">
                <a:effectLst>
                  <a:outerShdw blurRad="38100" dist="38100" dir="2700000" algn="tl">
                    <a:srgbClr val="000000"/>
                  </a:outerShdw>
                </a:effectLst>
                <a:cs typeface="Arial" pitchFamily="34" charset="0"/>
              </a:rPr>
              <a:t>Objective Function Value  =  67500.000</a:t>
            </a:r>
            <a:endParaRPr lang="en-US" sz="2400" dirty="0">
              <a:effectLst>
                <a:outerShdw blurRad="38100" dist="38100" dir="2700000" algn="tl">
                  <a:srgbClr val="000000"/>
                </a:outerShdw>
              </a:effectLst>
              <a:cs typeface="Times New Roman" pitchFamily="18" charset="0"/>
            </a:endParaRPr>
          </a:p>
          <a:p>
            <a:pPr algn="l"/>
            <a:r>
              <a:rPr lang="en-US" sz="600" dirty="0">
                <a:effectLst>
                  <a:outerShdw blurRad="38100" dist="38100" dir="2700000" algn="tl">
                    <a:srgbClr val="000000"/>
                  </a:outerShdw>
                </a:effectLst>
                <a:cs typeface="Arial" pitchFamily="34" charset="0"/>
              </a:rPr>
              <a:t>                 </a:t>
            </a:r>
            <a:endParaRPr lang="en-US" sz="6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Variable</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Value</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Reduced Cost</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SR</a:t>
            </a:r>
            <a:r>
              <a:rPr lang="en-US" sz="2400" dirty="0">
                <a:effectLst>
                  <a:outerShdw blurRad="38100" dist="38100" dir="2700000" algn="tl">
                    <a:srgbClr val="000000"/>
                  </a:outerShdw>
                </a:effectLst>
                <a:cs typeface="Arial" pitchFamily="34" charset="0"/>
              </a:rPr>
              <a:t>1     	         </a:t>
            </a:r>
            <a:r>
              <a:rPr lang="en-US" sz="2400" dirty="0" smtClean="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500.000                  0.000</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SO</a:t>
            </a:r>
            <a:r>
              <a:rPr lang="en-US" sz="2400" dirty="0">
                <a:effectLst>
                  <a:outerShdw blurRad="38100" dist="38100" dir="2700000" algn="tl">
                    <a:srgbClr val="000000"/>
                  </a:outerShdw>
                </a:effectLst>
                <a:cs typeface="Arial" pitchFamily="34" charset="0"/>
              </a:rPr>
              <a:t>1             </a:t>
            </a:r>
            <a:r>
              <a:rPr lang="en-US" sz="2400" dirty="0" smtClean="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500.000                  0.000</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SR</a:t>
            </a:r>
            <a:r>
              <a:rPr lang="en-US" sz="2400" dirty="0">
                <a:effectLst>
                  <a:outerShdw blurRad="38100" dist="38100" dir="2700000" algn="tl">
                    <a:srgbClr val="000000"/>
                  </a:outerShdw>
                </a:effectLst>
                <a:cs typeface="Arial" pitchFamily="34" charset="0"/>
              </a:rPr>
              <a:t>2     	     </a:t>
            </a:r>
            <a:r>
              <a:rPr lang="en-US" sz="2400" dirty="0" smtClean="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200.000                  0.000</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SO</a:t>
            </a:r>
            <a:r>
              <a:rPr lang="en-US" sz="2400" dirty="0">
                <a:effectLst>
                  <a:outerShdw blurRad="38100" dist="38100" dir="2700000" algn="tl">
                    <a:srgbClr val="000000"/>
                  </a:outerShdw>
                </a:effectLst>
                <a:cs typeface="Arial" pitchFamily="34" charset="0"/>
              </a:rPr>
              <a:t>2                 </a:t>
            </a:r>
            <a:r>
              <a:rPr lang="en-US" sz="2400" dirty="0" smtClean="0">
                <a:effectLst>
                  <a:outerShdw blurRad="38100" dist="38100" dir="2700000" algn="tl">
                    <a:srgbClr val="000000"/>
                  </a:outerShdw>
                </a:effectLst>
                <a:cs typeface="Arial" pitchFamily="34" charset="0"/>
              </a:rPr>
              <a:t>  600.000                  </a:t>
            </a:r>
            <a:r>
              <a:rPr lang="en-US" sz="2400" dirty="0">
                <a:effectLst>
                  <a:outerShdw blurRad="38100" dist="38100" dir="2700000" algn="tl">
                    <a:srgbClr val="000000"/>
                  </a:outerShdw>
                </a:effectLst>
                <a:cs typeface="Arial" pitchFamily="34" charset="0"/>
              </a:rPr>
              <a:t>0.000</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DR</a:t>
            </a:r>
            <a:r>
              <a:rPr lang="en-US" sz="2400" dirty="0">
                <a:effectLst>
                  <a:outerShdw blurRad="38100" dist="38100" dir="2700000" algn="tl">
                    <a:srgbClr val="000000"/>
                  </a:outerShdw>
                </a:effectLst>
                <a:cs typeface="Arial" pitchFamily="34" charset="0"/>
              </a:rPr>
              <a:t>1    	      </a:t>
            </a:r>
            <a:r>
              <a:rPr lang="en-US" sz="2400" dirty="0" smtClean="0">
                <a:effectLst>
                  <a:outerShdw blurRad="38100" dist="38100" dir="2700000" algn="tl">
                    <a:srgbClr val="000000"/>
                  </a:outerShdw>
                </a:effectLst>
                <a:cs typeface="Arial" pitchFamily="34" charset="0"/>
              </a:rPr>
              <a:t>	1250.000                  </a:t>
            </a:r>
            <a:r>
              <a:rPr lang="en-US" sz="2400" dirty="0">
                <a:effectLst>
                  <a:outerShdw blurRad="38100" dist="38100" dir="2700000" algn="tl">
                    <a:srgbClr val="000000"/>
                  </a:outerShdw>
                </a:effectLst>
                <a:cs typeface="Arial" pitchFamily="34" charset="0"/>
              </a:rPr>
              <a:t>0.000</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DO</a:t>
            </a:r>
            <a:r>
              <a:rPr lang="en-US" sz="2400" dirty="0">
                <a:effectLst>
                  <a:outerShdw blurRad="38100" dist="38100" dir="2700000" algn="tl">
                    <a:srgbClr val="000000"/>
                  </a:outerShdw>
                </a:effectLst>
                <a:cs typeface="Arial" pitchFamily="34" charset="0"/>
              </a:rPr>
              <a:t>1       	</a:t>
            </a:r>
            <a:r>
              <a:rPr lang="en-US" sz="2400" dirty="0" smtClean="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0.000                  2.000</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DR</a:t>
            </a:r>
            <a:r>
              <a:rPr lang="en-US" sz="2400" dirty="0">
                <a:effectLst>
                  <a:outerShdw blurRad="38100" dist="38100" dir="2700000" algn="tl">
                    <a:srgbClr val="000000"/>
                  </a:outerShdw>
                </a:effectLst>
                <a:cs typeface="Arial" pitchFamily="34" charset="0"/>
              </a:rPr>
              <a:t>2            </a:t>
            </a:r>
            <a:r>
              <a:rPr lang="en-US" sz="2400" dirty="0" smtClean="0">
                <a:effectLst>
                  <a:outerShdw blurRad="38100" dist="38100" dir="2700000" algn="tl">
                    <a:srgbClr val="000000"/>
                  </a:outerShdw>
                </a:effectLst>
                <a:cs typeface="Arial" pitchFamily="34" charset="0"/>
              </a:rPr>
              <a:t>	1500.000                  </a:t>
            </a:r>
            <a:r>
              <a:rPr lang="en-US" sz="2400" dirty="0">
                <a:effectLst>
                  <a:outerShdw blurRad="38100" dist="38100" dir="2700000" algn="tl">
                    <a:srgbClr val="000000"/>
                  </a:outerShdw>
                </a:effectLst>
                <a:cs typeface="Arial" pitchFamily="34" charset="0"/>
              </a:rPr>
              <a:t>0.000</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DO</a:t>
            </a:r>
            <a:r>
              <a:rPr lang="en-US" sz="2400" dirty="0">
                <a:effectLst>
                  <a:outerShdw blurRad="38100" dist="38100" dir="2700000" algn="tl">
                    <a:srgbClr val="000000"/>
                  </a:outerShdw>
                </a:effectLst>
                <a:cs typeface="Arial" pitchFamily="34" charset="0"/>
              </a:rPr>
              <a:t>2      	</a:t>
            </a:r>
            <a:r>
              <a:rPr lang="en-US" sz="2400" dirty="0" smtClean="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0.000                  2.000</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SI</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0.000                  2.000</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DI</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  0.000                  </a:t>
            </a:r>
            <a:r>
              <a:rPr lang="en-US" sz="2400" dirty="0">
                <a:effectLst>
                  <a:outerShdw blurRad="38100" dist="38100" dir="2700000" algn="tl">
                    <a:srgbClr val="000000"/>
                  </a:outerShdw>
                </a:effectLst>
                <a:cs typeface="Arial" pitchFamily="34" charset="0"/>
              </a:rPr>
              <a:t>2.000</a:t>
            </a:r>
            <a:endParaRPr lang="en-US" sz="2400" dirty="0">
              <a:effectLst>
                <a:outerShdw blurRad="38100" dist="38100" dir="2700000" algn="tl">
                  <a:srgbClr val="000000"/>
                </a:outerShdw>
              </a:effectLst>
            </a:endParaRPr>
          </a:p>
        </p:txBody>
      </p:sp>
      <p:sp>
        <p:nvSpPr>
          <p:cNvPr id="144388" name="Rectangle 4"/>
          <p:cNvSpPr>
            <a:spLocks noChangeArrowheads="1"/>
          </p:cNvSpPr>
          <p:nvPr/>
        </p:nvSpPr>
        <p:spPr bwMode="auto">
          <a:xfrm>
            <a:off x="687388" y="1041400"/>
            <a:ext cx="5916612"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smtClean="0">
                <a:solidFill>
                  <a:srgbClr val="66FFFF"/>
                </a:solidFill>
                <a:effectLst>
                  <a:outerShdw blurRad="38100" dist="38100" dir="2700000" algn="tl">
                    <a:srgbClr val="000000"/>
                  </a:outerShdw>
                </a:effectLst>
                <a:cs typeface="Arial" pitchFamily="34" charset="0"/>
              </a:rPr>
              <a:t>Computer Solution</a:t>
            </a:r>
            <a:endParaRPr lang="en-US" sz="2400" dirty="0">
              <a:solidFill>
                <a:srgbClr val="66FFFF"/>
              </a:solidFill>
              <a:effectLst>
                <a:outerShdw blurRad="38100" dist="38100" dir="2700000" algn="tl">
                  <a:srgbClr val="000000"/>
                </a:outerShdw>
              </a:effectLst>
              <a:cs typeface="Arial" pitchFamily="34" charset="0"/>
            </a:endParaRPr>
          </a:p>
        </p:txBody>
      </p:sp>
      <p:sp>
        <p:nvSpPr>
          <p:cNvPr id="144389" name="Rectangle 5"/>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Production Scheduling</a:t>
            </a:r>
          </a:p>
        </p:txBody>
      </p:sp>
    </p:spTree>
  </p:cSld>
  <p:clrMapOvr>
    <a:masterClrMapping/>
  </p:clrMapOvr>
  <p:transition>
    <p:zoom/>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927100" y="1993900"/>
            <a:ext cx="7988300" cy="16510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55651" name="Text Box 3"/>
          <p:cNvSpPr txBox="1">
            <a:spLocks noChangeArrowheads="1"/>
          </p:cNvSpPr>
          <p:nvPr/>
        </p:nvSpPr>
        <p:spPr bwMode="auto">
          <a:xfrm>
            <a:off x="1041400" y="1498600"/>
            <a:ext cx="7839075" cy="3195638"/>
          </a:xfrm>
          <a:prstGeom prst="rect">
            <a:avLst/>
          </a:prstGeom>
          <a:noFill/>
          <a:ln w="12700">
            <a:noFill/>
            <a:miter lim="800000"/>
            <a:headEnd type="none" w="sm" len="sm"/>
            <a:tailEnd type="none" w="sm" len="sm"/>
          </a:ln>
          <a:effectLst/>
        </p:spPr>
        <p:txBody>
          <a:bodyPr>
            <a:spAutoFit/>
          </a:bodyPr>
          <a:lstStyle/>
          <a:p>
            <a:pPr algn="l"/>
            <a:r>
              <a:rPr lang="en-US" sz="2400">
                <a:effectLst>
                  <a:outerShdw blurRad="38100" dist="38100" dir="2700000" algn="tl">
                    <a:srgbClr val="000000"/>
                  </a:outerShdw>
                </a:effectLst>
                <a:cs typeface="Arial" pitchFamily="34" charset="0"/>
              </a:rPr>
              <a:t>Thus, the recommended production schedule is:</a:t>
            </a:r>
          </a:p>
          <a:p>
            <a:pPr algn="l"/>
            <a:endParaRPr lang="en-US" sz="1200">
              <a:effectLst>
                <a:outerShdw blurRad="38100" dist="38100" dir="2700000" algn="tl">
                  <a:srgbClr val="000000"/>
                </a:outerShdw>
              </a:effectLst>
              <a:cs typeface="Arial" pitchFamily="34" charset="0"/>
            </a:endParaRPr>
          </a:p>
          <a:p>
            <a:pPr algn="l"/>
            <a:r>
              <a:rPr lang="en-US" sz="2400">
                <a:effectLst>
                  <a:outerShdw blurRad="38100" dist="38100" dir="2700000" algn="tl">
                    <a:srgbClr val="000000"/>
                  </a:outerShdw>
                </a:effectLst>
                <a:cs typeface="Arial" pitchFamily="34" charset="0"/>
              </a:rPr>
              <a:t>           		       </a:t>
            </a:r>
            <a:r>
              <a:rPr lang="en-US" sz="2400" u="sng">
                <a:effectLst>
                  <a:outerShdw blurRad="38100" dist="38100" dir="2700000" algn="tl">
                    <a:srgbClr val="000000"/>
                  </a:outerShdw>
                </a:effectLst>
                <a:cs typeface="Arial" pitchFamily="34" charset="0"/>
              </a:rPr>
              <a:t>Month 1</a:t>
            </a:r>
            <a:r>
              <a:rPr lang="en-US" sz="2400">
                <a:effectLst>
                  <a:outerShdw blurRad="38100" dist="38100" dir="2700000" algn="tl">
                    <a:srgbClr val="000000"/>
                  </a:outerShdw>
                </a:effectLst>
                <a:cs typeface="Arial" pitchFamily="34" charset="0"/>
              </a:rPr>
              <a:t>                  	  </a:t>
            </a:r>
            <a:r>
              <a:rPr lang="en-US" sz="2400" u="sng">
                <a:effectLst>
                  <a:outerShdw blurRad="38100" dist="38100" dir="2700000" algn="tl">
                    <a:srgbClr val="000000"/>
                  </a:outerShdw>
                </a:effectLst>
                <a:cs typeface="Arial" pitchFamily="34" charset="0"/>
              </a:rPr>
              <a:t>Month 2</a:t>
            </a:r>
            <a:endParaRPr lang="en-US" sz="24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	       </a:t>
            </a:r>
            <a:r>
              <a:rPr lang="en-US" sz="2400" u="sng">
                <a:effectLst>
                  <a:outerShdw blurRad="38100" dist="38100" dir="2700000" algn="tl">
                    <a:srgbClr val="000000"/>
                  </a:outerShdw>
                </a:effectLst>
                <a:cs typeface="Arial" pitchFamily="34" charset="0"/>
              </a:rPr>
              <a:t>Reg. Time</a:t>
            </a:r>
            <a:r>
              <a:rPr lang="en-US" sz="2400">
                <a:effectLst>
                  <a:outerShdw blurRad="38100" dist="38100" dir="2700000" algn="tl">
                    <a:srgbClr val="000000"/>
                  </a:outerShdw>
                </a:effectLst>
                <a:cs typeface="Arial" pitchFamily="34" charset="0"/>
              </a:rPr>
              <a:t>   </a:t>
            </a:r>
            <a:r>
              <a:rPr lang="en-US" sz="2400" u="sng">
                <a:effectLst>
                  <a:outerShdw blurRad="38100" dist="38100" dir="2700000" algn="tl">
                    <a:srgbClr val="000000"/>
                  </a:outerShdw>
                </a:effectLst>
                <a:cs typeface="Arial" pitchFamily="34" charset="0"/>
              </a:rPr>
              <a:t>Overtime</a:t>
            </a:r>
            <a:r>
              <a:rPr lang="en-US" sz="2400">
                <a:effectLst>
                  <a:outerShdw blurRad="38100" dist="38100" dir="2700000" algn="tl">
                    <a:srgbClr val="000000"/>
                  </a:outerShdw>
                </a:effectLst>
                <a:cs typeface="Arial" pitchFamily="34" charset="0"/>
              </a:rPr>
              <a:t>     </a:t>
            </a:r>
            <a:r>
              <a:rPr lang="en-US" sz="2400" u="sng">
                <a:effectLst>
                  <a:outerShdw blurRad="38100" dist="38100" dir="2700000" algn="tl">
                    <a:srgbClr val="000000"/>
                  </a:outerShdw>
                </a:effectLst>
                <a:cs typeface="Arial" pitchFamily="34" charset="0"/>
              </a:rPr>
              <a:t>Reg. Time</a:t>
            </a:r>
            <a:r>
              <a:rPr lang="en-US" sz="2400">
                <a:effectLst>
                  <a:outerShdw blurRad="38100" dist="38100" dir="2700000" algn="tl">
                    <a:srgbClr val="000000"/>
                  </a:outerShdw>
                </a:effectLst>
                <a:cs typeface="Arial" pitchFamily="34" charset="0"/>
              </a:rPr>
              <a:t>   </a:t>
            </a:r>
            <a:r>
              <a:rPr lang="en-US" sz="2400" u="sng">
                <a:effectLst>
                  <a:outerShdw blurRad="38100" dist="38100" dir="2700000" algn="tl">
                    <a:srgbClr val="000000"/>
                  </a:outerShdw>
                </a:effectLst>
                <a:cs typeface="Arial" pitchFamily="34" charset="0"/>
              </a:rPr>
              <a:t>Overtime</a:t>
            </a:r>
            <a:endParaRPr lang="en-US" sz="24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Standard       	      500        	500           	200          600   </a:t>
            </a:r>
            <a:endParaRPr lang="en-US" sz="24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Deluxe        	    1250         	    0                1500              0    </a:t>
            </a:r>
            <a:endParaRPr lang="en-US" sz="24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		</a:t>
            </a:r>
          </a:p>
          <a:p>
            <a:pPr algn="l"/>
            <a:r>
              <a:rPr lang="en-US" sz="2400">
                <a:effectLst>
                  <a:outerShdw blurRad="38100" dist="38100" dir="2700000" algn="tl">
                    <a:srgbClr val="000000"/>
                  </a:outerShdw>
                </a:effectLst>
                <a:cs typeface="Arial" pitchFamily="34" charset="0"/>
              </a:rPr>
              <a:t>No wheels are stored and the minimum total cost is $67,500.</a:t>
            </a:r>
            <a:endParaRPr lang="en-US" sz="2400">
              <a:effectLst>
                <a:outerShdw blurRad="38100" dist="38100" dir="2700000" algn="tl">
                  <a:srgbClr val="000000"/>
                </a:outerShdw>
              </a:effectLst>
            </a:endParaRPr>
          </a:p>
        </p:txBody>
      </p:sp>
      <p:sp>
        <p:nvSpPr>
          <p:cNvPr id="155652" name="Rectangle 4"/>
          <p:cNvSpPr>
            <a:spLocks noChangeArrowheads="1"/>
          </p:cNvSpPr>
          <p:nvPr/>
        </p:nvSpPr>
        <p:spPr bwMode="auto">
          <a:xfrm>
            <a:off x="687388" y="1041400"/>
            <a:ext cx="53340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cs typeface="Arial" pitchFamily="34" charset="0"/>
              </a:rPr>
              <a:t>Solution </a:t>
            </a:r>
            <a:r>
              <a:rPr lang="en-US" sz="2400" dirty="0" smtClean="0">
                <a:solidFill>
                  <a:srgbClr val="66FFFF"/>
                </a:solidFill>
                <a:effectLst>
                  <a:outerShdw blurRad="38100" dist="38100" dir="2700000" algn="tl">
                    <a:srgbClr val="000000"/>
                  </a:outerShdw>
                </a:effectLst>
                <a:cs typeface="Arial" pitchFamily="34" charset="0"/>
              </a:rPr>
              <a:t>Summary</a:t>
            </a:r>
            <a:endParaRPr lang="en-US" sz="2400" dirty="0">
              <a:solidFill>
                <a:srgbClr val="66FFFF"/>
              </a:solidFill>
              <a:effectLst>
                <a:outerShdw blurRad="38100" dist="38100" dir="2700000" algn="tl">
                  <a:srgbClr val="000000"/>
                </a:outerShdw>
              </a:effectLst>
              <a:cs typeface="Arial" pitchFamily="34" charset="0"/>
            </a:endParaRPr>
          </a:p>
        </p:txBody>
      </p:sp>
      <p:sp>
        <p:nvSpPr>
          <p:cNvPr id="155653" name="Rectangle 5"/>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Production Scheduling</a:t>
            </a:r>
          </a:p>
        </p:txBody>
      </p:sp>
    </p:spTree>
  </p:cSld>
  <p:clrMapOvr>
    <a:masterClrMapping/>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576263" y="1003300"/>
            <a:ext cx="8135937" cy="19939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57412" name="Rectangle 68"/>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Media Selection</a:t>
            </a:r>
          </a:p>
        </p:txBody>
      </p:sp>
      <p:sp>
        <p:nvSpPr>
          <p:cNvPr id="57413" name="Text Box 69"/>
          <p:cNvSpPr txBox="1">
            <a:spLocks noChangeArrowheads="1"/>
          </p:cNvSpPr>
          <p:nvPr/>
        </p:nvSpPr>
        <p:spPr bwMode="auto">
          <a:xfrm>
            <a:off x="728663" y="1028700"/>
            <a:ext cx="7861300" cy="1917700"/>
          </a:xfrm>
          <a:prstGeom prst="rect">
            <a:avLst/>
          </a:prstGeom>
          <a:noFill/>
          <a:ln w="12700">
            <a:noFill/>
            <a:miter lim="800000"/>
            <a:headEnd type="none" w="sm" len="sm"/>
            <a:tailEnd type="none" w="sm" len="sm"/>
          </a:ln>
          <a:effectLst/>
        </p:spPr>
        <p:txBody>
          <a:bodyPr>
            <a:spAutoFit/>
          </a:bodyPr>
          <a:lstStyle/>
          <a:p>
            <a:pPr algn="l"/>
            <a:r>
              <a:rPr lang="en-US" sz="2400">
                <a:effectLst>
                  <a:outerShdw blurRad="38100" dist="38100" dir="2700000" algn="tl">
                    <a:srgbClr val="000000"/>
                  </a:outerShdw>
                </a:effectLst>
                <a:cs typeface="Arial" pitchFamily="34" charset="0"/>
              </a:rPr>
              <a:t> 			Estimated Audience</a:t>
            </a:r>
            <a:endParaRPr lang="en-US" sz="2400">
              <a:effectLst>
                <a:outerShdw blurRad="38100" dist="38100" dir="2700000" algn="tl">
                  <a:srgbClr val="000000"/>
                </a:outerShdw>
              </a:effectLst>
              <a:cs typeface="Times New Roman" pitchFamily="18" charset="0"/>
            </a:endParaRPr>
          </a:p>
          <a:p>
            <a:pPr algn="l"/>
            <a:r>
              <a:rPr lang="en-US" sz="2400" u="sng">
                <a:effectLst>
                  <a:outerShdw blurRad="38100" dist="38100" dir="2700000" algn="tl">
                    <a:srgbClr val="000000"/>
                  </a:outerShdw>
                </a:effectLst>
                <a:cs typeface="Arial" pitchFamily="34" charset="0"/>
              </a:rPr>
              <a:t>Ad Type</a:t>
            </a:r>
            <a:r>
              <a:rPr lang="en-US" sz="2400">
                <a:effectLst>
                  <a:outerShdw blurRad="38100" dist="38100" dir="2700000" algn="tl">
                    <a:srgbClr val="000000"/>
                  </a:outerShdw>
                </a:effectLst>
                <a:cs typeface="Arial" pitchFamily="34" charset="0"/>
              </a:rPr>
              <a:t>                 </a:t>
            </a:r>
            <a:r>
              <a:rPr lang="en-US" sz="2400" u="sng">
                <a:effectLst>
                  <a:outerShdw blurRad="38100" dist="38100" dir="2700000" algn="tl">
                    <a:srgbClr val="000000"/>
                  </a:outerShdw>
                </a:effectLst>
                <a:cs typeface="Arial" pitchFamily="34" charset="0"/>
              </a:rPr>
              <a:t>Reached With Each Ad</a:t>
            </a:r>
            <a:r>
              <a:rPr lang="en-US" sz="2400">
                <a:effectLst>
                  <a:outerShdw blurRad="38100" dist="38100" dir="2700000" algn="tl">
                    <a:srgbClr val="000000"/>
                  </a:outerShdw>
                </a:effectLst>
                <a:cs typeface="Arial" pitchFamily="34" charset="0"/>
              </a:rPr>
              <a:t>     </a:t>
            </a:r>
            <a:r>
              <a:rPr lang="en-US" sz="2400" u="sng">
                <a:effectLst>
                  <a:outerShdw blurRad="38100" dist="38100" dir="2700000" algn="tl">
                    <a:srgbClr val="000000"/>
                  </a:outerShdw>
                </a:effectLst>
                <a:cs typeface="Arial" pitchFamily="34" charset="0"/>
              </a:rPr>
              <a:t>Cost Per Ad</a:t>
            </a:r>
            <a:r>
              <a:rPr lang="en-US" sz="2400">
                <a:effectLst>
                  <a:outerShdw blurRad="38100" dist="38100" dir="2700000" algn="tl">
                    <a:srgbClr val="000000"/>
                  </a:outerShdw>
                </a:effectLst>
                <a:cs typeface="Arial" pitchFamily="34" charset="0"/>
              </a:rPr>
              <a:t> </a:t>
            </a:r>
            <a:endParaRPr lang="en-US" sz="24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Daytime           		3,000      	              $5,000 </a:t>
            </a:r>
            <a:endParaRPr lang="en-US" sz="24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Evening News       	            4,000     	              $7,000</a:t>
            </a:r>
            <a:endParaRPr lang="en-US" sz="24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Sunday Game 	          75,000   	          $100,000</a:t>
            </a:r>
          </a:p>
        </p:txBody>
      </p:sp>
      <p:sp>
        <p:nvSpPr>
          <p:cNvPr id="57893" name="Text Box 549"/>
          <p:cNvSpPr txBox="1">
            <a:spLocks noChangeArrowheads="1"/>
          </p:cNvSpPr>
          <p:nvPr/>
        </p:nvSpPr>
        <p:spPr bwMode="auto">
          <a:xfrm>
            <a:off x="738188" y="3113088"/>
            <a:ext cx="7847012" cy="2647950"/>
          </a:xfrm>
          <a:prstGeom prst="rect">
            <a:avLst/>
          </a:prstGeom>
          <a:noFill/>
          <a:ln w="12700">
            <a:noFill/>
            <a:miter lim="800000"/>
            <a:headEnd type="none" w="sm" len="sm"/>
            <a:tailEnd type="none" w="sm" len="sm"/>
          </a:ln>
          <a:effectLst/>
        </p:spPr>
        <p:txBody>
          <a:bodyPr>
            <a:spAutoFit/>
          </a:bodyPr>
          <a:lstStyle/>
          <a:p>
            <a:pPr algn="l"/>
            <a:r>
              <a:rPr lang="en-US" sz="2400" dirty="0">
                <a:effectLst>
                  <a:outerShdw blurRad="38100" dist="38100" dir="2700000" algn="tl">
                    <a:srgbClr val="000000"/>
                  </a:outerShdw>
                </a:effectLst>
                <a:cs typeface="Times New Roman" pitchFamily="18" charset="0"/>
              </a:rPr>
              <a:t>     SMM wants to take out at least one ad of each type (daytime, evening-news, and game-time).  Further, there are only two game-time ad spots available.  There are ten daytime spots and six evening news spots available daily.  SMM wants to have at least 5 ads per day, but spend no more than $50,000 on Friday and no more than $75,000 on Saturday.</a:t>
            </a:r>
            <a:r>
              <a:rPr lang="en-US" sz="2400" dirty="0">
                <a:effectLst>
                  <a:outerShdw blurRad="38100" dist="38100" dir="2700000" algn="tl">
                    <a:srgbClr val="000000"/>
                  </a:outerShdw>
                </a:effectLst>
              </a:rPr>
              <a:t> </a:t>
            </a:r>
          </a:p>
        </p:txBody>
      </p:sp>
    </p:spTree>
  </p:cSld>
  <p:clrMapOvr>
    <a:masterClrMapping/>
  </p:clrMapOvr>
  <p:transition>
    <p:zoom/>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Workforce Assignment</a:t>
            </a:r>
          </a:p>
        </p:txBody>
      </p:sp>
      <p:sp>
        <p:nvSpPr>
          <p:cNvPr id="145411" name="Text Box 3"/>
          <p:cNvSpPr txBox="1">
            <a:spLocks noChangeArrowheads="1"/>
          </p:cNvSpPr>
          <p:nvPr/>
        </p:nvSpPr>
        <p:spPr bwMode="auto">
          <a:xfrm>
            <a:off x="731838" y="1092200"/>
            <a:ext cx="7667625" cy="3378200"/>
          </a:xfrm>
          <a:prstGeom prst="rect">
            <a:avLst/>
          </a:prstGeom>
          <a:noFill/>
          <a:ln w="12700">
            <a:noFill/>
            <a:miter lim="800000"/>
            <a:headEnd type="none" w="sm" len="sm"/>
            <a:tailEnd type="none" w="sm" len="sm"/>
          </a:ln>
          <a:effectLst/>
        </p:spPr>
        <p:txBody>
          <a:bodyPr>
            <a:spAutoFit/>
          </a:bodyPr>
          <a:lstStyle/>
          <a:p>
            <a:pPr algn="l"/>
            <a:r>
              <a:rPr lang="en-US" sz="2400">
                <a:effectLst>
                  <a:outerShdw blurRad="38100" dist="38100" dir="2700000" algn="tl">
                    <a:srgbClr val="000000"/>
                  </a:outerShdw>
                </a:effectLst>
                <a:cs typeface="Arial" pitchFamily="34" charset="0"/>
              </a:rPr>
              <a:t>     National Wing Company (NWC) is gearing up for</a:t>
            </a:r>
          </a:p>
          <a:p>
            <a:pPr algn="l"/>
            <a:r>
              <a:rPr lang="en-US" sz="2400">
                <a:effectLst>
                  <a:outerShdw blurRad="38100" dist="38100" dir="2700000" algn="tl">
                    <a:srgbClr val="000000"/>
                  </a:outerShdw>
                </a:effectLst>
                <a:cs typeface="Arial" pitchFamily="34" charset="0"/>
              </a:rPr>
              <a:t>the new B-48 contract.  NWC has agreed to produce 20</a:t>
            </a:r>
          </a:p>
          <a:p>
            <a:pPr algn="l"/>
            <a:r>
              <a:rPr lang="en-US" sz="2400">
                <a:effectLst>
                  <a:outerShdw blurRad="38100" dist="38100" dir="2700000" algn="tl">
                    <a:srgbClr val="000000"/>
                  </a:outerShdw>
                </a:effectLst>
                <a:cs typeface="Arial" pitchFamily="34" charset="0"/>
              </a:rPr>
              <a:t>wings in April, 24 in May, and 30 in June.  Currently, NWC has 100 fully qualified workers. </a:t>
            </a:r>
            <a:r>
              <a:rPr lang="en-US" sz="2400">
                <a:effectLst>
                  <a:outerShdw blurRad="38100" dist="38100" dir="2700000" algn="tl">
                    <a:srgbClr val="000000"/>
                  </a:outerShdw>
                </a:effectLst>
              </a:rPr>
              <a:t>A fully qualified </a:t>
            </a:r>
            <a:r>
              <a:rPr lang="en-US" sz="2400">
                <a:effectLst>
                  <a:outerShdw blurRad="38100" dist="38100" dir="2700000" algn="tl">
                    <a:srgbClr val="000000"/>
                  </a:outerShdw>
                </a:effectLst>
                <a:cs typeface="Times New Roman" pitchFamily="18" charset="0"/>
              </a:rPr>
              <a:t>worker can either be placed in production or can train new recruits.  A new recruit can be trained to be an apprentice in one month.  After another month, the apprentice becomes a qualified worker.  Each trainer can train two recruits. </a:t>
            </a:r>
          </a:p>
        </p:txBody>
      </p:sp>
    </p:spTree>
  </p:cSld>
  <p:clrMapOvr>
    <a:masterClrMapping/>
  </p:clrMapOvr>
  <p:transition>
    <p:zoom/>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5" name="Rectangle 5"/>
          <p:cNvSpPr>
            <a:spLocks noChangeArrowheads="1"/>
          </p:cNvSpPr>
          <p:nvPr/>
        </p:nvSpPr>
        <p:spPr bwMode="auto">
          <a:xfrm>
            <a:off x="1320800" y="1993900"/>
            <a:ext cx="6591300" cy="2540000"/>
          </a:xfrm>
          <a:prstGeom prst="rect">
            <a:avLst/>
          </a:prstGeom>
          <a:gradFill flip="none" rotWithShape="1">
            <a:gsLst>
              <a:gs pos="0">
                <a:srgbClr val="004B70">
                  <a:shade val="30000"/>
                  <a:satMod val="115000"/>
                </a:srgbClr>
              </a:gs>
              <a:gs pos="50000">
                <a:srgbClr val="004B70">
                  <a:shade val="67500"/>
                  <a:satMod val="115000"/>
                </a:srgbClr>
              </a:gs>
              <a:gs pos="100000">
                <a:srgbClr val="004B70">
                  <a:shade val="100000"/>
                  <a:satMod val="115000"/>
                </a:srgbClr>
              </a:gs>
            </a:gsLst>
            <a:lin ang="16200000" scaled="1"/>
            <a:tileRect/>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48482"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Workforce Assignment</a:t>
            </a:r>
          </a:p>
        </p:txBody>
      </p:sp>
      <p:sp>
        <p:nvSpPr>
          <p:cNvPr id="148483" name="Text Box 3"/>
          <p:cNvSpPr txBox="1">
            <a:spLocks noChangeArrowheads="1"/>
          </p:cNvSpPr>
          <p:nvPr/>
        </p:nvSpPr>
        <p:spPr bwMode="auto">
          <a:xfrm>
            <a:off x="749300" y="1092200"/>
            <a:ext cx="7947025" cy="4475163"/>
          </a:xfrm>
          <a:prstGeom prst="rect">
            <a:avLst/>
          </a:prstGeom>
          <a:noFill/>
          <a:ln w="12700">
            <a:noFill/>
            <a:miter lim="800000"/>
            <a:headEnd type="none" w="sm" len="sm"/>
            <a:tailEnd type="none" w="sm" len="sm"/>
          </a:ln>
          <a:effectLst/>
        </p:spPr>
        <p:txBody>
          <a:bodyPr>
            <a:spAutoFit/>
          </a:bodyPr>
          <a:lstStyle/>
          <a:p>
            <a:pPr algn="l"/>
            <a:r>
              <a:rPr lang="en-US" sz="2400">
                <a:effectLst>
                  <a:outerShdw blurRad="38100" dist="38100" dir="2700000" algn="tl">
                    <a:srgbClr val="000000"/>
                  </a:outerShdw>
                </a:effectLst>
                <a:cs typeface="Arial" pitchFamily="34" charset="0"/>
              </a:rPr>
              <a:t>     The production rate and salary per employee</a:t>
            </a:r>
          </a:p>
          <a:p>
            <a:pPr algn="l"/>
            <a:r>
              <a:rPr lang="en-US" sz="2400">
                <a:effectLst>
                  <a:outerShdw blurRad="38100" dist="38100" dir="2700000" algn="tl">
                    <a:srgbClr val="000000"/>
                  </a:outerShdw>
                </a:effectLst>
                <a:cs typeface="Arial" pitchFamily="34" charset="0"/>
              </a:rPr>
              <a:t>type is listed below.</a:t>
            </a:r>
          </a:p>
          <a:p>
            <a:pPr algn="l"/>
            <a:endParaRPr lang="en-US" sz="1800">
              <a:effectLst>
                <a:outerShdw blurRad="38100" dist="38100" dir="2700000" algn="tl">
                  <a:srgbClr val="000000"/>
                </a:outerShdw>
              </a:effectLst>
              <a:cs typeface="Arial" pitchFamily="34" charset="0"/>
            </a:endParaRPr>
          </a:p>
          <a:p>
            <a:pPr algn="l"/>
            <a:r>
              <a:rPr lang="en-US" sz="2400">
                <a:effectLst>
                  <a:outerShdw blurRad="38100" dist="38100" dir="2700000" algn="tl">
                    <a:srgbClr val="000000"/>
                  </a:outerShdw>
                </a:effectLst>
                <a:cs typeface="Arial" pitchFamily="34" charset="0"/>
              </a:rPr>
              <a:t>           Type of	Production Rate           Wage</a:t>
            </a:r>
            <a:endParaRPr lang="en-US" sz="24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         </a:t>
            </a:r>
            <a:r>
              <a:rPr lang="en-US" sz="2400" u="sng">
                <a:effectLst>
                  <a:outerShdw blurRad="38100" dist="38100" dir="2700000" algn="tl">
                    <a:srgbClr val="000000"/>
                  </a:outerShdw>
                </a:effectLst>
                <a:cs typeface="Arial" pitchFamily="34" charset="0"/>
              </a:rPr>
              <a:t>Employee</a:t>
            </a:r>
            <a:r>
              <a:rPr lang="en-US" sz="2400">
                <a:effectLst>
                  <a:outerShdw blurRad="38100" dist="38100" dir="2700000" algn="tl">
                    <a:srgbClr val="000000"/>
                  </a:outerShdw>
                </a:effectLst>
                <a:cs typeface="Arial" pitchFamily="34" charset="0"/>
              </a:rPr>
              <a:t>         </a:t>
            </a:r>
            <a:r>
              <a:rPr lang="en-US" sz="2400" u="sng">
                <a:effectLst>
                  <a:outerShdw blurRad="38100" dist="38100" dir="2700000" algn="tl">
                    <a:srgbClr val="000000"/>
                  </a:outerShdw>
                </a:effectLst>
                <a:cs typeface="Arial" pitchFamily="34" charset="0"/>
              </a:rPr>
              <a:t>(Wings/Month)</a:t>
            </a:r>
            <a:r>
              <a:rPr lang="en-US" sz="2400">
                <a:effectLst>
                  <a:outerShdw blurRad="38100" dist="38100" dir="2700000" algn="tl">
                    <a:srgbClr val="000000"/>
                  </a:outerShdw>
                </a:effectLst>
                <a:cs typeface="Arial" pitchFamily="34" charset="0"/>
              </a:rPr>
              <a:t>       </a:t>
            </a:r>
            <a:r>
              <a:rPr lang="en-US" sz="2400" u="sng">
                <a:effectLst>
                  <a:outerShdw blurRad="38100" dist="38100" dir="2700000" algn="tl">
                    <a:srgbClr val="000000"/>
                  </a:outerShdw>
                </a:effectLst>
                <a:cs typeface="Arial" pitchFamily="34" charset="0"/>
              </a:rPr>
              <a:t>Per Month</a:t>
            </a:r>
            <a:endParaRPr lang="en-US" sz="2400" u="sng">
              <a:effectLst>
                <a:outerShdw blurRad="38100" dist="38100" dir="2700000" algn="tl">
                  <a:srgbClr val="000000"/>
                </a:outerShdw>
              </a:effectLst>
              <a:cs typeface="Times New Roman" pitchFamily="18" charset="0"/>
            </a:endParaRPr>
          </a:p>
          <a:p>
            <a:pPr algn="l"/>
            <a:r>
              <a:rPr lang="en-US" sz="600">
                <a:effectLst>
                  <a:outerShdw blurRad="38100" dist="38100" dir="2700000" algn="tl">
                    <a:srgbClr val="000000"/>
                  </a:outerShdw>
                </a:effectLst>
              </a:rPr>
              <a:t/>
            </a:r>
            <a:br>
              <a:rPr lang="en-US" sz="600">
                <a:effectLst>
                  <a:outerShdw blurRad="38100" dist="38100" dir="2700000" algn="tl">
                    <a:srgbClr val="000000"/>
                  </a:outerShdw>
                </a:effectLst>
              </a:rPr>
            </a:br>
            <a:r>
              <a:rPr lang="en-US" sz="2400">
                <a:effectLst>
                  <a:outerShdw blurRad="38100" dist="38100" dir="2700000" algn="tl">
                    <a:srgbClr val="000000"/>
                  </a:outerShdw>
                </a:effectLst>
                <a:cs typeface="Arial" pitchFamily="34" charset="0"/>
              </a:rPr>
              <a:t>         Production        	.6             	   $3,000</a:t>
            </a:r>
            <a:endParaRPr lang="en-US" sz="24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         Trainer           		.3             	   $3,300</a:t>
            </a:r>
            <a:endParaRPr lang="en-US" sz="24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         Apprentice        	.4             	   $2,600</a:t>
            </a:r>
            <a:endParaRPr lang="en-US" sz="24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         Recruit           		.05            	   $2,200</a:t>
            </a:r>
          </a:p>
          <a:p>
            <a:pPr algn="l"/>
            <a:endParaRPr lang="en-US" sz="24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     At the end of June, NWC wishes to have no recruits</a:t>
            </a:r>
          </a:p>
          <a:p>
            <a:pPr algn="l"/>
            <a:r>
              <a:rPr lang="en-US" sz="2400">
                <a:effectLst>
                  <a:outerShdw blurRad="38100" dist="38100" dir="2700000" algn="tl">
                    <a:srgbClr val="000000"/>
                  </a:outerShdw>
                </a:effectLst>
                <a:cs typeface="Arial" pitchFamily="34" charset="0"/>
              </a:rPr>
              <a:t>or apprentices, but have at least 140 full-time workers.</a:t>
            </a:r>
            <a:endParaRPr lang="en-US" sz="2400">
              <a:effectLst>
                <a:outerShdw blurRad="38100" dist="38100" dir="2700000" algn="tl">
                  <a:srgbClr val="000000"/>
                </a:outerShdw>
              </a:effectLst>
            </a:endParaRPr>
          </a:p>
        </p:txBody>
      </p:sp>
    </p:spTree>
  </p:cSld>
  <p:clrMapOvr>
    <a:masterClrMapping/>
  </p:clrMapOvr>
  <p:transition>
    <p:zoom/>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Workforce Assignment</a:t>
            </a:r>
          </a:p>
        </p:txBody>
      </p:sp>
      <p:sp>
        <p:nvSpPr>
          <p:cNvPr id="149507" name="Rectangle 3"/>
          <p:cNvSpPr>
            <a:spLocks noChangeArrowheads="1"/>
          </p:cNvSpPr>
          <p:nvPr/>
        </p:nvSpPr>
        <p:spPr bwMode="auto">
          <a:xfrm>
            <a:off x="687388" y="1041400"/>
            <a:ext cx="47625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Define the Decision Variables</a:t>
            </a:r>
            <a:endParaRPr lang="en-US" sz="2400">
              <a:effectLst/>
              <a:latin typeface="Arial" pitchFamily="34" charset="0"/>
            </a:endParaRPr>
          </a:p>
        </p:txBody>
      </p:sp>
      <p:sp>
        <p:nvSpPr>
          <p:cNvPr id="149508" name="Text Box 4"/>
          <p:cNvSpPr txBox="1">
            <a:spLocks noChangeArrowheads="1"/>
          </p:cNvSpPr>
          <p:nvPr/>
        </p:nvSpPr>
        <p:spPr bwMode="auto">
          <a:xfrm>
            <a:off x="1401763" y="1511300"/>
            <a:ext cx="6027737" cy="3289300"/>
          </a:xfrm>
          <a:prstGeom prst="rect">
            <a:avLst/>
          </a:prstGeom>
          <a:noFill/>
          <a:ln w="12700">
            <a:noFill/>
            <a:miter lim="800000"/>
            <a:headEnd type="none" w="sm" len="sm"/>
            <a:tailEnd type="none" w="sm" len="sm"/>
          </a:ln>
          <a:effectLst/>
        </p:spPr>
        <p:txBody>
          <a:bodyPr>
            <a:spAutoFit/>
          </a:bodyPr>
          <a:lstStyle/>
          <a:p>
            <a:pPr algn="l"/>
            <a:r>
              <a:rPr lang="en-US" sz="2400" i="1">
                <a:effectLst>
                  <a:outerShdw blurRad="38100" dist="38100" dir="2700000" algn="tl">
                    <a:srgbClr val="000000"/>
                  </a:outerShdw>
                </a:effectLst>
                <a:cs typeface="Arial" pitchFamily="34" charset="0"/>
              </a:rPr>
              <a:t>P</a:t>
            </a:r>
            <a:r>
              <a:rPr lang="en-US" sz="2400" i="1" baseline="-25000">
                <a:effectLst>
                  <a:outerShdw blurRad="38100" dist="38100" dir="2700000" algn="tl">
                    <a:srgbClr val="000000"/>
                  </a:outerShdw>
                </a:effectLst>
                <a:cs typeface="Arial" pitchFamily="34" charset="0"/>
              </a:rPr>
              <a:t>i</a:t>
            </a:r>
            <a:r>
              <a:rPr lang="en-US" sz="2400">
                <a:effectLst>
                  <a:outerShdw blurRad="38100" dist="38100" dir="2700000" algn="tl">
                    <a:srgbClr val="000000"/>
                  </a:outerShdw>
                </a:effectLst>
                <a:cs typeface="Arial" pitchFamily="34" charset="0"/>
              </a:rPr>
              <a:t> = number of producers in month </a:t>
            </a:r>
            <a:r>
              <a:rPr lang="en-US" sz="2400" i="1">
                <a:effectLst>
                  <a:outerShdw blurRad="38100" dist="38100" dir="2700000" algn="tl">
                    <a:srgbClr val="000000"/>
                  </a:outerShdw>
                </a:effectLst>
                <a:cs typeface="Arial" pitchFamily="34" charset="0"/>
              </a:rPr>
              <a:t>i</a:t>
            </a:r>
            <a:r>
              <a:rPr lang="en-US" sz="2400">
                <a:effectLst>
                  <a:outerShdw blurRad="38100" dist="38100" dir="2700000" algn="tl">
                    <a:srgbClr val="000000"/>
                  </a:outerShdw>
                </a:effectLst>
                <a:cs typeface="Arial" pitchFamily="34" charset="0"/>
              </a:rPr>
              <a:t> </a:t>
            </a:r>
          </a:p>
          <a:p>
            <a:pPr algn="l"/>
            <a:r>
              <a:rPr lang="en-US" sz="2400">
                <a:effectLst>
                  <a:outerShdw blurRad="38100" dist="38100" dir="2700000" algn="tl">
                    <a:srgbClr val="000000"/>
                  </a:outerShdw>
                </a:effectLst>
                <a:cs typeface="Arial" pitchFamily="34" charset="0"/>
              </a:rPr>
              <a:t>        (where </a:t>
            </a:r>
            <a:r>
              <a:rPr lang="en-US" sz="2400" i="1">
                <a:effectLst>
                  <a:outerShdw blurRad="38100" dist="38100" dir="2700000" algn="tl">
                    <a:srgbClr val="000000"/>
                  </a:outerShdw>
                </a:effectLst>
                <a:cs typeface="Arial" pitchFamily="34" charset="0"/>
              </a:rPr>
              <a:t>i</a:t>
            </a:r>
            <a:r>
              <a:rPr lang="en-US" sz="2400">
                <a:effectLst>
                  <a:outerShdw blurRad="38100" dist="38100" dir="2700000" algn="tl">
                    <a:srgbClr val="000000"/>
                  </a:outerShdw>
                </a:effectLst>
                <a:cs typeface="Arial" pitchFamily="34" charset="0"/>
              </a:rPr>
              <a:t> = 1, 2, 3 for April, May, June)</a:t>
            </a:r>
          </a:p>
          <a:p>
            <a:pPr algn="l"/>
            <a:endParaRPr lang="en-US" sz="600">
              <a:effectLst>
                <a:outerShdw blurRad="38100" dist="38100" dir="2700000" algn="tl">
                  <a:srgbClr val="000000"/>
                </a:outerShdw>
              </a:effectLst>
              <a:cs typeface="Times New Roman" pitchFamily="18" charset="0"/>
            </a:endParaRPr>
          </a:p>
          <a:p>
            <a:pPr algn="l"/>
            <a:r>
              <a:rPr lang="en-US" sz="2400" i="1">
                <a:effectLst>
                  <a:outerShdw blurRad="38100" dist="38100" dir="2700000" algn="tl">
                    <a:srgbClr val="000000"/>
                  </a:outerShdw>
                </a:effectLst>
                <a:cs typeface="Arial" pitchFamily="34" charset="0"/>
              </a:rPr>
              <a:t>T</a:t>
            </a:r>
            <a:r>
              <a:rPr lang="en-US" sz="2400" i="1" baseline="-25000">
                <a:effectLst>
                  <a:outerShdw blurRad="38100" dist="38100" dir="2700000" algn="tl">
                    <a:srgbClr val="000000"/>
                  </a:outerShdw>
                </a:effectLst>
                <a:cs typeface="Arial" pitchFamily="34" charset="0"/>
              </a:rPr>
              <a:t>i</a:t>
            </a:r>
            <a:r>
              <a:rPr lang="en-US" sz="2400">
                <a:effectLst>
                  <a:outerShdw blurRad="38100" dist="38100" dir="2700000" algn="tl">
                    <a:srgbClr val="000000"/>
                  </a:outerShdw>
                </a:effectLst>
                <a:cs typeface="Arial" pitchFamily="34" charset="0"/>
              </a:rPr>
              <a:t> = number of trainers in month </a:t>
            </a:r>
            <a:r>
              <a:rPr lang="en-US" sz="2400" i="1">
                <a:effectLst>
                  <a:outerShdw blurRad="38100" dist="38100" dir="2700000" algn="tl">
                    <a:srgbClr val="000000"/>
                  </a:outerShdw>
                </a:effectLst>
                <a:cs typeface="Arial" pitchFamily="34" charset="0"/>
              </a:rPr>
              <a:t>i</a:t>
            </a:r>
          </a:p>
          <a:p>
            <a:pPr algn="l"/>
            <a:r>
              <a:rPr lang="en-US" sz="2400" i="1">
                <a:effectLst>
                  <a:outerShdw blurRad="38100" dist="38100" dir="2700000" algn="tl">
                    <a:srgbClr val="000000"/>
                  </a:outerShdw>
                </a:effectLst>
                <a:cs typeface="Arial" pitchFamily="34" charset="0"/>
              </a:rPr>
              <a:t>       </a:t>
            </a:r>
            <a:r>
              <a:rPr lang="en-US" sz="2400">
                <a:effectLst>
                  <a:outerShdw blurRad="38100" dist="38100" dir="2700000" algn="tl">
                    <a:srgbClr val="000000"/>
                  </a:outerShdw>
                </a:effectLst>
                <a:cs typeface="Arial" pitchFamily="34" charset="0"/>
              </a:rPr>
              <a:t> (where </a:t>
            </a:r>
            <a:r>
              <a:rPr lang="en-US" sz="2400" i="1">
                <a:effectLst>
                  <a:outerShdw blurRad="38100" dist="38100" dir="2700000" algn="tl">
                    <a:srgbClr val="000000"/>
                  </a:outerShdw>
                </a:effectLst>
                <a:cs typeface="Arial" pitchFamily="34" charset="0"/>
              </a:rPr>
              <a:t>i</a:t>
            </a:r>
            <a:r>
              <a:rPr lang="en-US" sz="2400">
                <a:effectLst>
                  <a:outerShdw blurRad="38100" dist="38100" dir="2700000" algn="tl">
                    <a:srgbClr val="000000"/>
                  </a:outerShdw>
                </a:effectLst>
                <a:cs typeface="Arial" pitchFamily="34" charset="0"/>
              </a:rPr>
              <a:t> = 1, 2 for April, May)</a:t>
            </a:r>
          </a:p>
          <a:p>
            <a:pPr algn="l"/>
            <a:endParaRPr lang="en-US" sz="600" i="1">
              <a:effectLst>
                <a:outerShdw blurRad="38100" dist="38100" dir="2700000" algn="tl">
                  <a:srgbClr val="000000"/>
                </a:outerShdw>
              </a:effectLst>
              <a:cs typeface="Arial" pitchFamily="34" charset="0"/>
            </a:endParaRPr>
          </a:p>
          <a:p>
            <a:pPr algn="l"/>
            <a:r>
              <a:rPr lang="en-US" sz="2400" i="1">
                <a:effectLst>
                  <a:outerShdw blurRad="38100" dist="38100" dir="2700000" algn="tl">
                    <a:srgbClr val="000000"/>
                  </a:outerShdw>
                </a:effectLst>
                <a:cs typeface="Arial" pitchFamily="34" charset="0"/>
              </a:rPr>
              <a:t>A</a:t>
            </a:r>
            <a:r>
              <a:rPr lang="en-US" sz="2400" i="1" baseline="-25000">
                <a:effectLst>
                  <a:outerShdw blurRad="38100" dist="38100" dir="2700000" algn="tl">
                    <a:srgbClr val="000000"/>
                  </a:outerShdw>
                </a:effectLst>
                <a:cs typeface="Arial" pitchFamily="34" charset="0"/>
              </a:rPr>
              <a:t>i</a:t>
            </a:r>
            <a:r>
              <a:rPr lang="en-US" sz="2400">
                <a:effectLst>
                  <a:outerShdw blurRad="38100" dist="38100" dir="2700000" algn="tl">
                    <a:srgbClr val="000000"/>
                  </a:outerShdw>
                </a:effectLst>
                <a:cs typeface="Arial" pitchFamily="34" charset="0"/>
              </a:rPr>
              <a:t> = number of apprentices in month </a:t>
            </a:r>
            <a:r>
              <a:rPr lang="en-US" sz="2400" i="1">
                <a:effectLst>
                  <a:outerShdw blurRad="38100" dist="38100" dir="2700000" algn="tl">
                    <a:srgbClr val="000000"/>
                  </a:outerShdw>
                </a:effectLst>
                <a:cs typeface="Arial" pitchFamily="34" charset="0"/>
              </a:rPr>
              <a:t>i</a:t>
            </a:r>
          </a:p>
          <a:p>
            <a:pPr algn="l"/>
            <a:r>
              <a:rPr lang="en-US" sz="2400" i="1">
                <a:effectLst>
                  <a:outerShdw blurRad="38100" dist="38100" dir="2700000" algn="tl">
                    <a:srgbClr val="000000"/>
                  </a:outerShdw>
                </a:effectLst>
                <a:cs typeface="Arial" pitchFamily="34" charset="0"/>
              </a:rPr>
              <a:t>       </a:t>
            </a:r>
            <a:r>
              <a:rPr lang="en-US" sz="2400">
                <a:effectLst>
                  <a:outerShdw blurRad="38100" dist="38100" dir="2700000" algn="tl">
                    <a:srgbClr val="000000"/>
                  </a:outerShdw>
                </a:effectLst>
                <a:cs typeface="Arial" pitchFamily="34" charset="0"/>
              </a:rPr>
              <a:t> (where </a:t>
            </a:r>
            <a:r>
              <a:rPr lang="en-US" sz="2400" i="1">
                <a:effectLst>
                  <a:outerShdw blurRad="38100" dist="38100" dir="2700000" algn="tl">
                    <a:srgbClr val="000000"/>
                  </a:outerShdw>
                </a:effectLst>
                <a:cs typeface="Arial" pitchFamily="34" charset="0"/>
              </a:rPr>
              <a:t>i</a:t>
            </a:r>
            <a:r>
              <a:rPr lang="en-US" sz="2400">
                <a:effectLst>
                  <a:outerShdw blurRad="38100" dist="38100" dir="2700000" algn="tl">
                    <a:srgbClr val="000000"/>
                  </a:outerShdw>
                </a:effectLst>
                <a:cs typeface="Arial" pitchFamily="34" charset="0"/>
              </a:rPr>
              <a:t> = 2, 3 for May, June)</a:t>
            </a:r>
          </a:p>
          <a:p>
            <a:pPr algn="l"/>
            <a:endParaRPr lang="en-US" sz="600">
              <a:effectLst>
                <a:outerShdw blurRad="38100" dist="38100" dir="2700000" algn="tl">
                  <a:srgbClr val="000000"/>
                </a:outerShdw>
              </a:effectLst>
              <a:cs typeface="Times New Roman" pitchFamily="18" charset="0"/>
            </a:endParaRPr>
          </a:p>
          <a:p>
            <a:pPr algn="l"/>
            <a:r>
              <a:rPr lang="en-US" sz="2400" i="1">
                <a:effectLst>
                  <a:outerShdw blurRad="38100" dist="38100" dir="2700000" algn="tl">
                    <a:srgbClr val="000000"/>
                  </a:outerShdw>
                </a:effectLst>
                <a:cs typeface="Arial" pitchFamily="34" charset="0"/>
              </a:rPr>
              <a:t>R</a:t>
            </a:r>
            <a:r>
              <a:rPr lang="en-US" sz="2400" i="1" baseline="-25000">
                <a:effectLst>
                  <a:outerShdw blurRad="38100" dist="38100" dir="2700000" algn="tl">
                    <a:srgbClr val="000000"/>
                  </a:outerShdw>
                </a:effectLst>
                <a:cs typeface="Arial" pitchFamily="34" charset="0"/>
              </a:rPr>
              <a:t>i</a:t>
            </a:r>
            <a:r>
              <a:rPr lang="en-US" sz="2400">
                <a:effectLst>
                  <a:outerShdw blurRad="38100" dist="38100" dir="2700000" algn="tl">
                    <a:srgbClr val="000000"/>
                  </a:outerShdw>
                </a:effectLst>
                <a:cs typeface="Arial" pitchFamily="34" charset="0"/>
              </a:rPr>
              <a:t> = number of recruits in month </a:t>
            </a:r>
            <a:r>
              <a:rPr lang="en-US" sz="2400" i="1">
                <a:effectLst>
                  <a:outerShdw blurRad="38100" dist="38100" dir="2700000" algn="tl">
                    <a:srgbClr val="000000"/>
                  </a:outerShdw>
                </a:effectLst>
                <a:cs typeface="Arial" pitchFamily="34" charset="0"/>
              </a:rPr>
              <a:t>i</a:t>
            </a:r>
          </a:p>
          <a:p>
            <a:pPr algn="l"/>
            <a:r>
              <a:rPr lang="en-US" sz="2400" i="1">
                <a:effectLst>
                  <a:outerShdw blurRad="38100" dist="38100" dir="2700000" algn="tl">
                    <a:srgbClr val="000000"/>
                  </a:outerShdw>
                </a:effectLst>
                <a:cs typeface="Arial" pitchFamily="34" charset="0"/>
              </a:rPr>
              <a:t>       </a:t>
            </a:r>
            <a:r>
              <a:rPr lang="en-US" sz="2400">
                <a:effectLst>
                  <a:outerShdw blurRad="38100" dist="38100" dir="2700000" algn="tl">
                    <a:srgbClr val="000000"/>
                  </a:outerShdw>
                </a:effectLst>
                <a:cs typeface="Arial" pitchFamily="34" charset="0"/>
              </a:rPr>
              <a:t> (where </a:t>
            </a:r>
            <a:r>
              <a:rPr lang="en-US" sz="2400" i="1">
                <a:effectLst>
                  <a:outerShdw blurRad="38100" dist="38100" dir="2700000" algn="tl">
                    <a:srgbClr val="000000"/>
                  </a:outerShdw>
                </a:effectLst>
                <a:cs typeface="Arial" pitchFamily="34" charset="0"/>
              </a:rPr>
              <a:t>i</a:t>
            </a:r>
            <a:r>
              <a:rPr lang="en-US" sz="2400">
                <a:effectLst>
                  <a:outerShdw blurRad="38100" dist="38100" dir="2700000" algn="tl">
                    <a:srgbClr val="000000"/>
                  </a:outerShdw>
                </a:effectLst>
                <a:cs typeface="Arial" pitchFamily="34" charset="0"/>
              </a:rPr>
              <a:t> = 1, 2 for April, May)</a:t>
            </a:r>
            <a:endParaRPr lang="en-US" sz="2400">
              <a:effectLst>
                <a:outerShdw blurRad="38100" dist="38100" dir="2700000" algn="tl">
                  <a:srgbClr val="000000"/>
                </a:outerShdw>
              </a:effectLst>
            </a:endParaRPr>
          </a:p>
        </p:txBody>
      </p:sp>
    </p:spTree>
  </p:cSld>
  <p:clrMapOvr>
    <a:masterClrMapping/>
  </p:clrMapOvr>
  <p:transition>
    <p:zoom/>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Workforce Assignment</a:t>
            </a:r>
          </a:p>
        </p:txBody>
      </p:sp>
      <p:sp>
        <p:nvSpPr>
          <p:cNvPr id="150531" name="Rectangle 3"/>
          <p:cNvSpPr>
            <a:spLocks noChangeArrowheads="1"/>
          </p:cNvSpPr>
          <p:nvPr/>
        </p:nvSpPr>
        <p:spPr bwMode="auto">
          <a:xfrm>
            <a:off x="687388" y="1041400"/>
            <a:ext cx="47625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Define the Objective Function</a:t>
            </a:r>
            <a:endParaRPr lang="en-US" sz="2400">
              <a:effectLst/>
              <a:latin typeface="Arial" pitchFamily="34" charset="0"/>
            </a:endParaRPr>
          </a:p>
        </p:txBody>
      </p:sp>
      <p:sp>
        <p:nvSpPr>
          <p:cNvPr id="150532" name="Text Box 4"/>
          <p:cNvSpPr txBox="1">
            <a:spLocks noChangeArrowheads="1"/>
          </p:cNvSpPr>
          <p:nvPr/>
        </p:nvSpPr>
        <p:spPr bwMode="auto">
          <a:xfrm>
            <a:off x="1320800" y="1485900"/>
            <a:ext cx="7107238" cy="2070100"/>
          </a:xfrm>
          <a:prstGeom prst="rect">
            <a:avLst/>
          </a:prstGeom>
          <a:noFill/>
          <a:ln w="12700">
            <a:noFill/>
            <a:miter lim="800000"/>
            <a:headEnd type="none" w="sm" len="sm"/>
            <a:tailEnd type="none" w="sm" len="sm"/>
          </a:ln>
          <a:effectLst/>
        </p:spPr>
        <p:txBody>
          <a:bodyPr>
            <a:spAutoFit/>
          </a:bodyPr>
          <a:lstStyle/>
          <a:p>
            <a:pPr algn="l"/>
            <a:r>
              <a:rPr lang="en-US" sz="2400">
                <a:effectLst>
                  <a:outerShdw blurRad="38100" dist="38100" dir="2700000" algn="tl">
                    <a:srgbClr val="000000"/>
                  </a:outerShdw>
                </a:effectLst>
                <a:cs typeface="Arial" pitchFamily="34" charset="0"/>
              </a:rPr>
              <a:t>Minimize total wage cost for producers, trainers, apprentices, and recruits for April, May, and June:</a:t>
            </a:r>
          </a:p>
          <a:p>
            <a:pPr algn="l"/>
            <a:endParaRPr lang="en-US" sz="1000">
              <a:effectLst>
                <a:outerShdw blurRad="38100" dist="38100" dir="2700000" algn="tl">
                  <a:srgbClr val="000000"/>
                </a:outerShdw>
              </a:effectLst>
              <a:cs typeface="Arial" pitchFamily="34" charset="0"/>
            </a:endParaRPr>
          </a:p>
          <a:p>
            <a:pPr algn="l"/>
            <a:r>
              <a:rPr lang="en-US" sz="2400">
                <a:effectLst>
                  <a:outerShdw blurRad="38100" dist="38100" dir="2700000" algn="tl">
                    <a:srgbClr val="000000"/>
                  </a:outerShdw>
                </a:effectLst>
                <a:cs typeface="Arial" pitchFamily="34" charset="0"/>
              </a:rPr>
              <a:t>Min  3000</a:t>
            </a:r>
            <a:r>
              <a:rPr lang="en-US" sz="2400" i="1">
                <a:effectLst>
                  <a:outerShdw blurRad="38100" dist="38100" dir="2700000" algn="tl">
                    <a:srgbClr val="000000"/>
                  </a:outerShdw>
                </a:effectLst>
                <a:cs typeface="Arial" pitchFamily="34" charset="0"/>
              </a:rPr>
              <a:t>P</a:t>
            </a:r>
            <a:r>
              <a:rPr lang="en-US" sz="2400" baseline="-25000">
                <a:effectLst>
                  <a:outerShdw blurRad="38100" dist="38100" dir="2700000" algn="tl">
                    <a:srgbClr val="000000"/>
                  </a:outerShdw>
                </a:effectLst>
                <a:cs typeface="Arial" pitchFamily="34" charset="0"/>
              </a:rPr>
              <a:t>1</a:t>
            </a:r>
            <a:r>
              <a:rPr lang="en-US" sz="2400">
                <a:effectLst>
                  <a:outerShdw blurRad="38100" dist="38100" dir="2700000" algn="tl">
                    <a:srgbClr val="000000"/>
                  </a:outerShdw>
                </a:effectLst>
                <a:cs typeface="Arial" pitchFamily="34" charset="0"/>
              </a:rPr>
              <a:t> + 3300</a:t>
            </a:r>
            <a:r>
              <a:rPr lang="en-US" sz="2400" i="1">
                <a:effectLst>
                  <a:outerShdw blurRad="38100" dist="38100" dir="2700000" algn="tl">
                    <a:srgbClr val="000000"/>
                  </a:outerShdw>
                </a:effectLst>
                <a:cs typeface="Arial" pitchFamily="34" charset="0"/>
              </a:rPr>
              <a:t>T</a:t>
            </a:r>
            <a:r>
              <a:rPr lang="en-US" sz="2400" baseline="-25000">
                <a:effectLst>
                  <a:outerShdw blurRad="38100" dist="38100" dir="2700000" algn="tl">
                    <a:srgbClr val="000000"/>
                  </a:outerShdw>
                </a:effectLst>
                <a:cs typeface="Arial" pitchFamily="34" charset="0"/>
              </a:rPr>
              <a:t>1</a:t>
            </a:r>
            <a:r>
              <a:rPr lang="en-US" sz="2400">
                <a:effectLst>
                  <a:outerShdw blurRad="38100" dist="38100" dir="2700000" algn="tl">
                    <a:srgbClr val="000000"/>
                  </a:outerShdw>
                </a:effectLst>
                <a:cs typeface="Arial" pitchFamily="34" charset="0"/>
              </a:rPr>
              <a:t> + 2200</a:t>
            </a:r>
            <a:r>
              <a:rPr lang="en-US" sz="2400" i="1">
                <a:effectLst>
                  <a:outerShdw blurRad="38100" dist="38100" dir="2700000" algn="tl">
                    <a:srgbClr val="000000"/>
                  </a:outerShdw>
                </a:effectLst>
                <a:cs typeface="Arial" pitchFamily="34" charset="0"/>
              </a:rPr>
              <a:t>R</a:t>
            </a:r>
            <a:r>
              <a:rPr lang="en-US" sz="2400" baseline="-25000">
                <a:effectLst>
                  <a:outerShdw blurRad="38100" dist="38100" dir="2700000" algn="tl">
                    <a:srgbClr val="000000"/>
                  </a:outerShdw>
                </a:effectLst>
                <a:cs typeface="Arial" pitchFamily="34" charset="0"/>
              </a:rPr>
              <a:t>1</a:t>
            </a:r>
            <a:r>
              <a:rPr lang="en-US" sz="2400">
                <a:effectLst>
                  <a:outerShdw blurRad="38100" dist="38100" dir="2700000" algn="tl">
                    <a:srgbClr val="000000"/>
                  </a:outerShdw>
                </a:effectLst>
                <a:cs typeface="Arial" pitchFamily="34" charset="0"/>
              </a:rPr>
              <a:t> + 3000</a:t>
            </a:r>
            <a:r>
              <a:rPr lang="en-US" sz="2400" i="1">
                <a:effectLst>
                  <a:outerShdw blurRad="38100" dist="38100" dir="2700000" algn="tl">
                    <a:srgbClr val="000000"/>
                  </a:outerShdw>
                </a:effectLst>
                <a:cs typeface="Arial" pitchFamily="34" charset="0"/>
              </a:rPr>
              <a:t>P</a:t>
            </a:r>
            <a:r>
              <a:rPr lang="en-US" sz="2400" baseline="-25000">
                <a:effectLst>
                  <a:outerShdw blurRad="38100" dist="38100" dir="2700000" algn="tl">
                    <a:srgbClr val="000000"/>
                  </a:outerShdw>
                </a:effectLst>
                <a:cs typeface="Arial" pitchFamily="34" charset="0"/>
              </a:rPr>
              <a:t>2</a:t>
            </a:r>
            <a:r>
              <a:rPr lang="en-US" sz="2400">
                <a:effectLst>
                  <a:outerShdw blurRad="38100" dist="38100" dir="2700000" algn="tl">
                    <a:srgbClr val="000000"/>
                  </a:outerShdw>
                </a:effectLst>
                <a:cs typeface="Arial" pitchFamily="34" charset="0"/>
              </a:rPr>
              <a:t> + 3300</a:t>
            </a:r>
            <a:r>
              <a:rPr lang="en-US" sz="2400" i="1">
                <a:effectLst>
                  <a:outerShdw blurRad="38100" dist="38100" dir="2700000" algn="tl">
                    <a:srgbClr val="000000"/>
                  </a:outerShdw>
                </a:effectLst>
                <a:cs typeface="Arial" pitchFamily="34" charset="0"/>
              </a:rPr>
              <a:t>T</a:t>
            </a:r>
            <a:r>
              <a:rPr lang="en-US" sz="2400" baseline="-25000">
                <a:effectLst>
                  <a:outerShdw blurRad="38100" dist="38100" dir="2700000" algn="tl">
                    <a:srgbClr val="000000"/>
                  </a:outerShdw>
                </a:effectLst>
                <a:cs typeface="Arial" pitchFamily="34" charset="0"/>
              </a:rPr>
              <a:t>2</a:t>
            </a:r>
            <a:r>
              <a:rPr lang="en-US" sz="2400">
                <a:effectLst>
                  <a:outerShdw blurRad="38100" dist="38100" dir="2700000" algn="tl">
                    <a:srgbClr val="000000"/>
                  </a:outerShdw>
                </a:effectLst>
                <a:cs typeface="Arial" pitchFamily="34" charset="0"/>
              </a:rPr>
              <a:t> </a:t>
            </a:r>
          </a:p>
          <a:p>
            <a:pPr algn="l"/>
            <a:r>
              <a:rPr lang="en-US" sz="2400">
                <a:effectLst>
                  <a:outerShdw blurRad="38100" dist="38100" dir="2700000" algn="tl">
                    <a:srgbClr val="000000"/>
                  </a:outerShdw>
                </a:effectLst>
                <a:cs typeface="Arial" pitchFamily="34" charset="0"/>
              </a:rPr>
              <a:t>         + 2600</a:t>
            </a:r>
            <a:r>
              <a:rPr lang="en-US" sz="2400" i="1">
                <a:effectLst>
                  <a:outerShdw blurRad="38100" dist="38100" dir="2700000" algn="tl">
                    <a:srgbClr val="000000"/>
                  </a:outerShdw>
                </a:effectLst>
                <a:cs typeface="Arial" pitchFamily="34" charset="0"/>
              </a:rPr>
              <a:t>A</a:t>
            </a:r>
            <a:r>
              <a:rPr lang="en-US" sz="2400" baseline="-25000">
                <a:effectLst>
                  <a:outerShdw blurRad="38100" dist="38100" dir="2700000" algn="tl">
                    <a:srgbClr val="000000"/>
                  </a:outerShdw>
                </a:effectLst>
                <a:cs typeface="Arial" pitchFamily="34" charset="0"/>
              </a:rPr>
              <a:t>2</a:t>
            </a:r>
            <a:r>
              <a:rPr lang="en-US" sz="2400">
                <a:effectLst>
                  <a:outerShdw blurRad="38100" dist="38100" dir="2700000" algn="tl">
                    <a:srgbClr val="000000"/>
                  </a:outerShdw>
                </a:effectLst>
                <a:cs typeface="Arial" pitchFamily="34" charset="0"/>
              </a:rPr>
              <a:t>+2200</a:t>
            </a:r>
            <a:r>
              <a:rPr lang="en-US" sz="2400" i="1">
                <a:effectLst>
                  <a:outerShdw blurRad="38100" dist="38100" dir="2700000" algn="tl">
                    <a:srgbClr val="000000"/>
                  </a:outerShdw>
                </a:effectLst>
                <a:cs typeface="Arial" pitchFamily="34" charset="0"/>
              </a:rPr>
              <a:t>R</a:t>
            </a:r>
            <a:r>
              <a:rPr lang="en-US" sz="2400" baseline="-25000">
                <a:effectLst>
                  <a:outerShdw blurRad="38100" dist="38100" dir="2700000" algn="tl">
                    <a:srgbClr val="000000"/>
                  </a:outerShdw>
                </a:effectLst>
                <a:cs typeface="Arial" pitchFamily="34" charset="0"/>
              </a:rPr>
              <a:t>2</a:t>
            </a:r>
            <a:r>
              <a:rPr lang="en-US" sz="2400">
                <a:effectLst>
                  <a:outerShdw blurRad="38100" dist="38100" dir="2700000" algn="tl">
                    <a:srgbClr val="000000"/>
                  </a:outerShdw>
                </a:effectLst>
                <a:cs typeface="Arial" pitchFamily="34" charset="0"/>
              </a:rPr>
              <a:t> + 3000</a:t>
            </a:r>
            <a:r>
              <a:rPr lang="en-US" sz="2400" i="1">
                <a:effectLst>
                  <a:outerShdw blurRad="38100" dist="38100" dir="2700000" algn="tl">
                    <a:srgbClr val="000000"/>
                  </a:outerShdw>
                </a:effectLst>
                <a:cs typeface="Arial" pitchFamily="34" charset="0"/>
              </a:rPr>
              <a:t>P</a:t>
            </a:r>
            <a:r>
              <a:rPr lang="en-US" sz="2400" baseline="-25000">
                <a:effectLst>
                  <a:outerShdw blurRad="38100" dist="38100" dir="2700000" algn="tl">
                    <a:srgbClr val="000000"/>
                  </a:outerShdw>
                </a:effectLst>
                <a:cs typeface="Arial" pitchFamily="34" charset="0"/>
              </a:rPr>
              <a:t>3</a:t>
            </a:r>
            <a:r>
              <a:rPr lang="en-US" sz="2400">
                <a:effectLst>
                  <a:outerShdw blurRad="38100" dist="38100" dir="2700000" algn="tl">
                    <a:srgbClr val="000000"/>
                  </a:outerShdw>
                </a:effectLst>
                <a:cs typeface="Arial" pitchFamily="34" charset="0"/>
              </a:rPr>
              <a:t> + 2600</a:t>
            </a:r>
            <a:r>
              <a:rPr lang="en-US" sz="2400" i="1">
                <a:effectLst>
                  <a:outerShdw blurRad="38100" dist="38100" dir="2700000" algn="tl">
                    <a:srgbClr val="000000"/>
                  </a:outerShdw>
                </a:effectLst>
                <a:cs typeface="Arial" pitchFamily="34" charset="0"/>
              </a:rPr>
              <a:t>A</a:t>
            </a:r>
            <a:r>
              <a:rPr lang="en-US" sz="2400" baseline="-25000">
                <a:effectLst>
                  <a:outerShdw blurRad="38100" dist="38100" dir="2700000" algn="tl">
                    <a:srgbClr val="000000"/>
                  </a:outerShdw>
                </a:effectLst>
                <a:cs typeface="Arial" pitchFamily="34" charset="0"/>
              </a:rPr>
              <a:t>3</a:t>
            </a:r>
            <a:endParaRPr lang="en-US" sz="2400" baseline="-250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     </a:t>
            </a:r>
            <a:endParaRPr lang="en-US" sz="2400">
              <a:effectLst>
                <a:outerShdw blurRad="38100" dist="38100" dir="2700000" algn="tl">
                  <a:srgbClr val="000000"/>
                </a:outerShdw>
              </a:effectLst>
            </a:endParaRPr>
          </a:p>
        </p:txBody>
      </p:sp>
    </p:spTree>
  </p:cSld>
  <p:clrMapOvr>
    <a:masterClrMapping/>
  </p:clrMapOvr>
  <p:transition>
    <p:zoom/>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Workforce Assignment</a:t>
            </a:r>
          </a:p>
        </p:txBody>
      </p:sp>
      <p:sp>
        <p:nvSpPr>
          <p:cNvPr id="151555" name="Rectangle 3"/>
          <p:cNvSpPr>
            <a:spLocks noChangeArrowheads="1"/>
          </p:cNvSpPr>
          <p:nvPr/>
        </p:nvSpPr>
        <p:spPr bwMode="auto">
          <a:xfrm>
            <a:off x="687388" y="1041400"/>
            <a:ext cx="47625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Define the Constraints</a:t>
            </a:r>
            <a:endParaRPr lang="en-US" sz="2400">
              <a:effectLst/>
              <a:latin typeface="Arial" pitchFamily="34" charset="0"/>
            </a:endParaRPr>
          </a:p>
        </p:txBody>
      </p:sp>
      <p:sp>
        <p:nvSpPr>
          <p:cNvPr id="151556" name="Text Box 4"/>
          <p:cNvSpPr txBox="1">
            <a:spLocks noChangeArrowheads="1"/>
          </p:cNvSpPr>
          <p:nvPr/>
        </p:nvSpPr>
        <p:spPr bwMode="auto">
          <a:xfrm>
            <a:off x="1028700" y="1498600"/>
            <a:ext cx="7488238" cy="4370427"/>
          </a:xfrm>
          <a:prstGeom prst="rect">
            <a:avLst/>
          </a:prstGeom>
          <a:noFill/>
          <a:ln w="12700">
            <a:noFill/>
            <a:miter lim="800000"/>
            <a:headEnd type="none" w="sm" len="sm"/>
            <a:tailEnd type="none" w="sm" len="sm"/>
          </a:ln>
          <a:effectLst/>
        </p:spPr>
        <p:txBody>
          <a:bodyPr>
            <a:spAutoFit/>
          </a:bodyPr>
          <a:lstStyle/>
          <a:p>
            <a:pPr marL="457200" indent="-457200" algn="l"/>
            <a:r>
              <a:rPr lang="en-US" sz="2400" dirty="0">
                <a:effectLst>
                  <a:outerShdw blurRad="38100" dist="38100" dir="2700000" algn="tl">
                    <a:srgbClr val="000000"/>
                  </a:outerShdw>
                </a:effectLst>
                <a:cs typeface="Arial" pitchFamily="34" charset="0"/>
              </a:rPr>
              <a:t>Total production in Month 1 (April) must equal or</a:t>
            </a:r>
          </a:p>
          <a:p>
            <a:pPr marL="457200" indent="-457200" algn="l"/>
            <a:r>
              <a:rPr lang="en-US" sz="2400" dirty="0">
                <a:effectLst>
                  <a:outerShdw blurRad="38100" dist="38100" dir="2700000" algn="tl">
                    <a:srgbClr val="000000"/>
                  </a:outerShdw>
                </a:effectLst>
                <a:cs typeface="Arial" pitchFamily="34" charset="0"/>
              </a:rPr>
              <a:t>exceed contract for Month 1:</a:t>
            </a:r>
          </a:p>
          <a:p>
            <a:pPr marL="457200" indent="-457200" algn="l"/>
            <a:endParaRPr lang="en-US" sz="600" dirty="0">
              <a:effectLst>
                <a:outerShdw blurRad="38100" dist="38100" dir="2700000" algn="tl">
                  <a:srgbClr val="000000"/>
                </a:outerShdw>
              </a:effectLst>
              <a:cs typeface="Arial" pitchFamily="34" charset="0"/>
            </a:endParaRPr>
          </a:p>
          <a:p>
            <a:pPr marL="457200" indent="-457200" algn="l"/>
            <a:r>
              <a:rPr lang="en-US" sz="2400" dirty="0">
                <a:effectLst>
                  <a:outerShdw blurRad="38100" dist="38100" dir="2700000" algn="tl">
                    <a:srgbClr val="000000"/>
                  </a:outerShdw>
                </a:effectLst>
                <a:cs typeface="Arial" pitchFamily="34" charset="0"/>
              </a:rPr>
              <a:t>(1)  .6</a:t>
            </a:r>
            <a:r>
              <a:rPr lang="en-US" sz="2400" i="1" dirty="0">
                <a:effectLst>
                  <a:outerShdw blurRad="38100" dist="38100" dir="2700000" algn="tl">
                    <a:srgbClr val="000000"/>
                  </a:outerShdw>
                </a:effectLst>
                <a:cs typeface="Arial" pitchFamily="34" charset="0"/>
              </a:rPr>
              <a:t>P</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 .3</a:t>
            </a:r>
            <a:r>
              <a:rPr lang="en-US" sz="2400" i="1" dirty="0">
                <a:effectLst>
                  <a:outerShdw blurRad="38100" dist="38100" dir="2700000" algn="tl">
                    <a:srgbClr val="000000"/>
                  </a:outerShdw>
                </a:effectLst>
                <a:cs typeface="Arial" pitchFamily="34" charset="0"/>
              </a:rPr>
              <a:t>T</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+.05</a:t>
            </a:r>
            <a:r>
              <a:rPr lang="en-US" sz="2400" i="1" dirty="0">
                <a:effectLst>
                  <a:outerShdw blurRad="38100" dist="38100" dir="2700000" algn="tl">
                    <a:srgbClr val="000000"/>
                  </a:outerShdw>
                </a:effectLst>
                <a:cs typeface="Arial" pitchFamily="34" charset="0"/>
              </a:rPr>
              <a:t>R</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&gt;</a:t>
            </a:r>
            <a:r>
              <a:rPr lang="en-US" sz="2400" dirty="0">
                <a:effectLst>
                  <a:outerShdw blurRad="38100" dist="38100" dir="2700000" algn="tl">
                    <a:srgbClr val="000000"/>
                  </a:outerShdw>
                </a:effectLst>
                <a:cs typeface="Arial" pitchFamily="34" charset="0"/>
              </a:rPr>
              <a:t>  20</a:t>
            </a:r>
          </a:p>
          <a:p>
            <a:pPr marL="457200" indent="-457200" algn="l"/>
            <a:endParaRPr lang="en-US" sz="1000" dirty="0">
              <a:effectLst>
                <a:outerShdw blurRad="38100" dist="38100" dir="2700000" algn="tl">
                  <a:srgbClr val="000000"/>
                </a:outerShdw>
              </a:effectLst>
              <a:cs typeface="Times New Roman" pitchFamily="18" charset="0"/>
            </a:endParaRPr>
          </a:p>
          <a:p>
            <a:pPr marL="457200" indent="-457200" algn="l"/>
            <a:r>
              <a:rPr lang="en-US" sz="2400" dirty="0">
                <a:effectLst>
                  <a:outerShdw blurRad="38100" dist="38100" dir="2700000" algn="tl">
                    <a:srgbClr val="000000"/>
                  </a:outerShdw>
                </a:effectLst>
                <a:cs typeface="Arial" pitchFamily="34" charset="0"/>
              </a:rPr>
              <a:t>Total production in Months 1-2 (April, May) must</a:t>
            </a:r>
          </a:p>
          <a:p>
            <a:pPr marL="457200" indent="-457200" algn="l"/>
            <a:r>
              <a:rPr lang="en-US" sz="2400" dirty="0">
                <a:effectLst>
                  <a:outerShdw blurRad="38100" dist="38100" dir="2700000" algn="tl">
                    <a:srgbClr val="000000"/>
                  </a:outerShdw>
                </a:effectLst>
                <a:cs typeface="Arial" pitchFamily="34" charset="0"/>
              </a:rPr>
              <a:t>equal or exceed total contracts for Months 1-2:</a:t>
            </a:r>
          </a:p>
          <a:p>
            <a:pPr marL="457200" indent="-457200" algn="l"/>
            <a:endParaRPr lang="en-US" sz="600" dirty="0">
              <a:effectLst>
                <a:outerShdw blurRad="38100" dist="38100" dir="2700000" algn="tl">
                  <a:srgbClr val="000000"/>
                </a:outerShdw>
              </a:effectLst>
              <a:cs typeface="Arial" pitchFamily="34" charset="0"/>
            </a:endParaRPr>
          </a:p>
          <a:p>
            <a:pPr marL="457200" indent="-457200" algn="l"/>
            <a:r>
              <a:rPr lang="en-US" sz="2400" dirty="0">
                <a:effectLst>
                  <a:outerShdw blurRad="38100" dist="38100" dir="2700000" algn="tl">
                    <a:srgbClr val="000000"/>
                  </a:outerShdw>
                </a:effectLst>
                <a:cs typeface="Arial" pitchFamily="34" charset="0"/>
              </a:rPr>
              <a:t>(2)  .6</a:t>
            </a:r>
            <a:r>
              <a:rPr lang="en-US" sz="2400" i="1" dirty="0">
                <a:effectLst>
                  <a:outerShdw blurRad="38100" dist="38100" dir="2700000" algn="tl">
                    <a:srgbClr val="000000"/>
                  </a:outerShdw>
                </a:effectLst>
                <a:cs typeface="Arial" pitchFamily="34" charset="0"/>
              </a:rPr>
              <a:t>P</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 .3</a:t>
            </a:r>
            <a:r>
              <a:rPr lang="en-US" sz="2400" i="1" dirty="0">
                <a:effectLst>
                  <a:outerShdw blurRad="38100" dist="38100" dir="2700000" algn="tl">
                    <a:srgbClr val="000000"/>
                  </a:outerShdw>
                </a:effectLst>
                <a:cs typeface="Arial" pitchFamily="34" charset="0"/>
              </a:rPr>
              <a:t>T</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 .05</a:t>
            </a:r>
            <a:r>
              <a:rPr lang="en-US" sz="2400" i="1" dirty="0">
                <a:effectLst>
                  <a:outerShdw blurRad="38100" dist="38100" dir="2700000" algn="tl">
                    <a:srgbClr val="000000"/>
                  </a:outerShdw>
                </a:effectLst>
                <a:cs typeface="Arial" pitchFamily="34" charset="0"/>
              </a:rPr>
              <a:t>R</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 .6</a:t>
            </a:r>
            <a:r>
              <a:rPr lang="en-US" sz="2400" i="1" dirty="0">
                <a:effectLst>
                  <a:outerShdw blurRad="38100" dist="38100" dir="2700000" algn="tl">
                    <a:srgbClr val="000000"/>
                  </a:outerShdw>
                </a:effectLst>
                <a:cs typeface="Arial" pitchFamily="34" charset="0"/>
              </a:rPr>
              <a:t>P</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 .3</a:t>
            </a:r>
            <a:r>
              <a:rPr lang="en-US" sz="2400" i="1" dirty="0">
                <a:effectLst>
                  <a:outerShdw blurRad="38100" dist="38100" dir="2700000" algn="tl">
                    <a:srgbClr val="000000"/>
                  </a:outerShdw>
                </a:effectLst>
                <a:cs typeface="Arial" pitchFamily="34" charset="0"/>
              </a:rPr>
              <a:t>T</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 .4</a:t>
            </a:r>
            <a:r>
              <a:rPr lang="en-US" sz="2400" i="1" dirty="0">
                <a:effectLst>
                  <a:outerShdw blurRad="38100" dist="38100" dir="2700000" algn="tl">
                    <a:srgbClr val="000000"/>
                  </a:outerShdw>
                </a:effectLst>
                <a:cs typeface="Arial" pitchFamily="34" charset="0"/>
              </a:rPr>
              <a:t>A</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 .05</a:t>
            </a:r>
            <a:r>
              <a:rPr lang="en-US" sz="2400" i="1" dirty="0">
                <a:effectLst>
                  <a:outerShdw blurRad="38100" dist="38100" dir="2700000" algn="tl">
                    <a:srgbClr val="000000"/>
                  </a:outerShdw>
                </a:effectLst>
                <a:cs typeface="Arial" pitchFamily="34" charset="0"/>
              </a:rPr>
              <a:t>R</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&gt;</a:t>
            </a:r>
            <a:r>
              <a:rPr lang="en-US" sz="2400" dirty="0">
                <a:effectLst>
                  <a:outerShdw blurRad="38100" dist="38100" dir="2700000" algn="tl">
                    <a:srgbClr val="000000"/>
                  </a:outerShdw>
                </a:effectLst>
                <a:cs typeface="Arial" pitchFamily="34" charset="0"/>
              </a:rPr>
              <a:t> 44</a:t>
            </a:r>
          </a:p>
          <a:p>
            <a:pPr marL="457200" indent="-457200" algn="l"/>
            <a:endParaRPr lang="en-US" sz="1000" dirty="0">
              <a:effectLst>
                <a:outerShdw blurRad="38100" dist="38100" dir="2700000" algn="tl">
                  <a:srgbClr val="000000"/>
                </a:outerShdw>
              </a:effectLst>
              <a:cs typeface="Times New Roman" pitchFamily="18" charset="0"/>
            </a:endParaRPr>
          </a:p>
          <a:p>
            <a:pPr marL="457200" indent="-457200" algn="l"/>
            <a:r>
              <a:rPr lang="en-US" sz="2400" dirty="0">
                <a:effectLst>
                  <a:outerShdw blurRad="38100" dist="38100" dir="2700000" algn="tl">
                    <a:srgbClr val="000000"/>
                  </a:outerShdw>
                </a:effectLst>
                <a:cs typeface="Arial" pitchFamily="34" charset="0"/>
              </a:rPr>
              <a:t>Total production in Months 1-3 (April, May, June)</a:t>
            </a:r>
          </a:p>
          <a:p>
            <a:pPr marL="457200" indent="-457200" algn="l"/>
            <a:r>
              <a:rPr lang="en-US" sz="2400" dirty="0">
                <a:effectLst>
                  <a:outerShdw blurRad="38100" dist="38100" dir="2700000" algn="tl">
                    <a:srgbClr val="000000"/>
                  </a:outerShdw>
                </a:effectLst>
                <a:cs typeface="Arial" pitchFamily="34" charset="0"/>
              </a:rPr>
              <a:t>must equal or exceed total contracts for Months 1-3:</a:t>
            </a:r>
          </a:p>
          <a:p>
            <a:pPr marL="457200" indent="-457200" algn="l"/>
            <a:endParaRPr lang="en-US" sz="600" dirty="0">
              <a:effectLst>
                <a:outerShdw blurRad="38100" dist="38100" dir="2700000" algn="tl">
                  <a:srgbClr val="000000"/>
                </a:outerShdw>
              </a:effectLst>
              <a:cs typeface="Arial" pitchFamily="34" charset="0"/>
            </a:endParaRPr>
          </a:p>
          <a:p>
            <a:pPr marL="457200" indent="-457200" algn="l">
              <a:buFontTx/>
              <a:buAutoNum type="arabicParenBoth" startAt="3"/>
            </a:pPr>
            <a:r>
              <a:rPr lang="en-US" sz="2400" dirty="0">
                <a:effectLst>
                  <a:outerShdw blurRad="38100" dist="38100" dir="2700000" algn="tl">
                    <a:srgbClr val="000000"/>
                  </a:outerShdw>
                </a:effectLst>
                <a:cs typeface="Arial" pitchFamily="34" charset="0"/>
              </a:rPr>
              <a:t>.6</a:t>
            </a:r>
            <a:r>
              <a:rPr lang="en-US" sz="2400" i="1" dirty="0">
                <a:effectLst>
                  <a:outerShdw blurRad="38100" dist="38100" dir="2700000" algn="tl">
                    <a:srgbClr val="000000"/>
                  </a:outerShdw>
                </a:effectLst>
                <a:cs typeface="Arial" pitchFamily="34" charset="0"/>
              </a:rPr>
              <a:t>P</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+.3</a:t>
            </a:r>
            <a:r>
              <a:rPr lang="en-US" sz="2400" i="1" dirty="0">
                <a:effectLst>
                  <a:outerShdw blurRad="38100" dist="38100" dir="2700000" algn="tl">
                    <a:srgbClr val="000000"/>
                  </a:outerShdw>
                </a:effectLst>
                <a:cs typeface="Arial" pitchFamily="34" charset="0"/>
              </a:rPr>
              <a:t>T</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+.05</a:t>
            </a:r>
            <a:r>
              <a:rPr lang="en-US" sz="2400" i="1" dirty="0">
                <a:effectLst>
                  <a:outerShdw blurRad="38100" dist="38100" dir="2700000" algn="tl">
                    <a:srgbClr val="000000"/>
                  </a:outerShdw>
                </a:effectLst>
                <a:cs typeface="Arial" pitchFamily="34" charset="0"/>
              </a:rPr>
              <a:t>R</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+.6</a:t>
            </a:r>
            <a:r>
              <a:rPr lang="en-US" sz="2400" i="1" dirty="0">
                <a:effectLst>
                  <a:outerShdw blurRad="38100" dist="38100" dir="2700000" algn="tl">
                    <a:srgbClr val="000000"/>
                  </a:outerShdw>
                </a:effectLst>
                <a:cs typeface="Arial" pitchFamily="34" charset="0"/>
              </a:rPr>
              <a:t>P</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+.3</a:t>
            </a:r>
            <a:r>
              <a:rPr lang="en-US" sz="2400" i="1" dirty="0">
                <a:effectLst>
                  <a:outerShdw blurRad="38100" dist="38100" dir="2700000" algn="tl">
                    <a:srgbClr val="000000"/>
                  </a:outerShdw>
                </a:effectLst>
                <a:cs typeface="Arial" pitchFamily="34" charset="0"/>
              </a:rPr>
              <a:t>T</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+.4</a:t>
            </a:r>
            <a:r>
              <a:rPr lang="en-US" sz="2400" i="1" dirty="0">
                <a:effectLst>
                  <a:outerShdw blurRad="38100" dist="38100" dir="2700000" algn="tl">
                    <a:srgbClr val="000000"/>
                  </a:outerShdw>
                </a:effectLst>
                <a:cs typeface="Arial" pitchFamily="34" charset="0"/>
              </a:rPr>
              <a:t>A</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+.05</a:t>
            </a:r>
            <a:r>
              <a:rPr lang="en-US" sz="2400" i="1" dirty="0">
                <a:effectLst>
                  <a:outerShdw blurRad="38100" dist="38100" dir="2700000" algn="tl">
                    <a:srgbClr val="000000"/>
                  </a:outerShdw>
                </a:effectLst>
                <a:cs typeface="Arial" pitchFamily="34" charset="0"/>
              </a:rPr>
              <a:t>R</a:t>
            </a:r>
            <a:r>
              <a:rPr lang="en-US" sz="2400" baseline="-25000" dirty="0">
                <a:effectLst>
                  <a:outerShdw blurRad="38100" dist="38100" dir="2700000" algn="tl">
                    <a:srgbClr val="000000"/>
                  </a:outerShdw>
                </a:effectLst>
                <a:cs typeface="Arial" pitchFamily="34" charset="0"/>
              </a:rPr>
              <a:t>2</a:t>
            </a:r>
          </a:p>
          <a:p>
            <a:pPr marL="457200" indent="-457200" algn="l"/>
            <a:r>
              <a:rPr lang="en-US" sz="2400" dirty="0">
                <a:effectLst>
                  <a:outerShdw blurRad="38100" dist="38100" dir="2700000" algn="tl">
                    <a:srgbClr val="000000"/>
                  </a:outerShdw>
                </a:effectLst>
                <a:cs typeface="Arial" pitchFamily="34" charset="0"/>
              </a:rPr>
              <a:t>                                                                   +.6</a:t>
            </a:r>
            <a:r>
              <a:rPr lang="en-US" sz="2400" i="1" dirty="0">
                <a:effectLst>
                  <a:outerShdw blurRad="38100" dist="38100" dir="2700000" algn="tl">
                    <a:srgbClr val="000000"/>
                  </a:outerShdw>
                </a:effectLst>
                <a:cs typeface="Arial" pitchFamily="34" charset="0"/>
              </a:rPr>
              <a:t>P</a:t>
            </a:r>
            <a:r>
              <a:rPr lang="en-US" sz="2400" baseline="-25000" dirty="0">
                <a:effectLst>
                  <a:outerShdw blurRad="38100" dist="38100" dir="2700000" algn="tl">
                    <a:srgbClr val="000000"/>
                  </a:outerShdw>
                </a:effectLst>
                <a:cs typeface="Arial" pitchFamily="34" charset="0"/>
              </a:rPr>
              <a:t>3</a:t>
            </a:r>
            <a:r>
              <a:rPr lang="en-US" sz="2400" dirty="0">
                <a:effectLst>
                  <a:outerShdw blurRad="38100" dist="38100" dir="2700000" algn="tl">
                    <a:srgbClr val="000000"/>
                  </a:outerShdw>
                </a:effectLst>
                <a:cs typeface="Arial" pitchFamily="34" charset="0"/>
              </a:rPr>
              <a:t>+.4</a:t>
            </a:r>
            <a:r>
              <a:rPr lang="en-US" sz="2400" i="1" dirty="0">
                <a:effectLst>
                  <a:outerShdw blurRad="38100" dist="38100" dir="2700000" algn="tl">
                    <a:srgbClr val="000000"/>
                  </a:outerShdw>
                </a:effectLst>
                <a:cs typeface="Arial" pitchFamily="34" charset="0"/>
              </a:rPr>
              <a:t>A</a:t>
            </a:r>
            <a:r>
              <a:rPr lang="en-US" sz="2400" baseline="-25000" dirty="0">
                <a:effectLst>
                  <a:outerShdw blurRad="38100" dist="38100" dir="2700000" algn="tl">
                    <a:srgbClr val="000000"/>
                  </a:outerShdw>
                </a:effectLst>
                <a:cs typeface="Arial" pitchFamily="34" charset="0"/>
              </a:rPr>
              <a:t>3</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&gt;</a:t>
            </a:r>
            <a:r>
              <a:rPr lang="en-US" sz="2400" dirty="0">
                <a:effectLst>
                  <a:outerShdw blurRad="38100" dist="38100" dir="2700000" algn="tl">
                    <a:srgbClr val="000000"/>
                  </a:outerShdw>
                </a:effectLst>
                <a:cs typeface="Arial" pitchFamily="34" charset="0"/>
              </a:rPr>
              <a:t> 74</a:t>
            </a:r>
          </a:p>
        </p:txBody>
      </p:sp>
    </p:spTree>
  </p:cSld>
  <p:clrMapOvr>
    <a:masterClrMapping/>
  </p:clrMapOvr>
  <p:transition>
    <p:zoom/>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82" name="Rectangle 6"/>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Workforce Assignment</a:t>
            </a:r>
          </a:p>
        </p:txBody>
      </p:sp>
      <p:sp>
        <p:nvSpPr>
          <p:cNvPr id="152583" name="Rectangle 7"/>
          <p:cNvSpPr>
            <a:spLocks noChangeArrowheads="1"/>
          </p:cNvSpPr>
          <p:nvPr/>
        </p:nvSpPr>
        <p:spPr bwMode="auto">
          <a:xfrm>
            <a:off x="687388" y="1041400"/>
            <a:ext cx="54483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Define the Constraints (continued)</a:t>
            </a:r>
            <a:endParaRPr lang="en-US" sz="2400">
              <a:effectLst/>
              <a:latin typeface="Arial" pitchFamily="34" charset="0"/>
            </a:endParaRPr>
          </a:p>
        </p:txBody>
      </p:sp>
      <p:sp>
        <p:nvSpPr>
          <p:cNvPr id="152584" name="Text Box 8"/>
          <p:cNvSpPr txBox="1">
            <a:spLocks noChangeArrowheads="1"/>
          </p:cNvSpPr>
          <p:nvPr/>
        </p:nvSpPr>
        <p:spPr bwMode="auto">
          <a:xfrm>
            <a:off x="1308100" y="1498600"/>
            <a:ext cx="7183438" cy="3744913"/>
          </a:xfrm>
          <a:prstGeom prst="rect">
            <a:avLst/>
          </a:prstGeom>
          <a:noFill/>
          <a:ln w="12700">
            <a:noFill/>
            <a:miter lim="800000"/>
            <a:headEnd type="none" w="sm" len="sm"/>
            <a:tailEnd type="none" w="sm" len="sm"/>
          </a:ln>
          <a:effectLst/>
        </p:spPr>
        <p:txBody>
          <a:bodyPr>
            <a:spAutoFit/>
          </a:bodyPr>
          <a:lstStyle/>
          <a:p>
            <a:pPr marL="457200" indent="-457200" algn="l"/>
            <a:r>
              <a:rPr lang="en-US" sz="2400">
                <a:effectLst>
                  <a:outerShdw blurRad="38100" dist="38100" dir="2700000" algn="tl">
                    <a:srgbClr val="000000"/>
                  </a:outerShdw>
                </a:effectLst>
                <a:cs typeface="Arial" pitchFamily="34" charset="0"/>
              </a:rPr>
              <a:t>The number of</a:t>
            </a:r>
            <a:r>
              <a:rPr lang="en-US" sz="2400" i="1">
                <a:effectLst>
                  <a:outerShdw blurRad="38100" dist="38100" dir="2700000" algn="tl">
                    <a:srgbClr val="000000"/>
                  </a:outerShdw>
                </a:effectLst>
                <a:cs typeface="Arial" pitchFamily="34" charset="0"/>
              </a:rPr>
              <a:t> </a:t>
            </a:r>
            <a:r>
              <a:rPr lang="en-US" sz="2400">
                <a:effectLst>
                  <a:outerShdw blurRad="38100" dist="38100" dir="2700000" algn="tl">
                    <a:srgbClr val="000000"/>
                  </a:outerShdw>
                </a:effectLst>
                <a:cs typeface="Arial" pitchFamily="34" charset="0"/>
              </a:rPr>
              <a:t>producers and trainers</a:t>
            </a:r>
            <a:r>
              <a:rPr lang="en-US" sz="2400" i="1">
                <a:effectLst>
                  <a:outerShdw blurRad="38100" dist="38100" dir="2700000" algn="tl">
                    <a:srgbClr val="000000"/>
                  </a:outerShdw>
                </a:effectLst>
                <a:cs typeface="Arial" pitchFamily="34" charset="0"/>
              </a:rPr>
              <a:t> </a:t>
            </a:r>
            <a:r>
              <a:rPr lang="en-US" sz="2400">
                <a:effectLst>
                  <a:outerShdw blurRad="38100" dist="38100" dir="2700000" algn="tl">
                    <a:srgbClr val="000000"/>
                  </a:outerShdw>
                </a:effectLst>
                <a:cs typeface="Arial" pitchFamily="34" charset="0"/>
              </a:rPr>
              <a:t>in a month</a:t>
            </a:r>
          </a:p>
          <a:p>
            <a:pPr marL="457200" indent="-457200" algn="l"/>
            <a:r>
              <a:rPr lang="en-US" sz="2400">
                <a:effectLst>
                  <a:outerShdw blurRad="38100" dist="38100" dir="2700000" algn="tl">
                    <a:srgbClr val="000000"/>
                  </a:outerShdw>
                </a:effectLst>
                <a:cs typeface="Arial" pitchFamily="34" charset="0"/>
              </a:rPr>
              <a:t>must equal the number of producers, trainers, and</a:t>
            </a:r>
          </a:p>
          <a:p>
            <a:pPr marL="457200" indent="-457200" algn="l"/>
            <a:r>
              <a:rPr lang="en-US" sz="2400">
                <a:effectLst>
                  <a:outerShdw blurRad="38100" dist="38100" dir="2700000" algn="tl">
                    <a:srgbClr val="000000"/>
                  </a:outerShdw>
                </a:effectLst>
                <a:cs typeface="Arial" pitchFamily="34" charset="0"/>
              </a:rPr>
              <a:t>apprentices in the previous month:</a:t>
            </a:r>
          </a:p>
          <a:p>
            <a:pPr marL="457200" indent="-457200" algn="l"/>
            <a:endParaRPr lang="en-US" sz="600">
              <a:effectLst>
                <a:outerShdw blurRad="38100" dist="38100" dir="2700000" algn="tl">
                  <a:srgbClr val="000000"/>
                </a:outerShdw>
              </a:effectLst>
              <a:cs typeface="Arial" pitchFamily="34" charset="0"/>
            </a:endParaRPr>
          </a:p>
          <a:p>
            <a:pPr marL="457200" indent="-457200" algn="l"/>
            <a:r>
              <a:rPr lang="en-US" sz="2400">
                <a:effectLst>
                  <a:outerShdw blurRad="38100" dist="38100" dir="2700000" algn="tl">
                    <a:srgbClr val="000000"/>
                  </a:outerShdw>
                </a:effectLst>
                <a:cs typeface="Arial" pitchFamily="34" charset="0"/>
              </a:rPr>
              <a:t>(4)  </a:t>
            </a:r>
            <a:r>
              <a:rPr lang="en-US" sz="2400" i="1">
                <a:effectLst>
                  <a:outerShdw blurRad="38100" dist="38100" dir="2700000" algn="tl">
                    <a:srgbClr val="000000"/>
                  </a:outerShdw>
                </a:effectLst>
                <a:cs typeface="Arial" pitchFamily="34" charset="0"/>
              </a:rPr>
              <a:t>P</a:t>
            </a:r>
            <a:r>
              <a:rPr lang="en-US" sz="2400" baseline="-25000">
                <a:effectLst>
                  <a:outerShdw blurRad="38100" dist="38100" dir="2700000" algn="tl">
                    <a:srgbClr val="000000"/>
                  </a:outerShdw>
                </a:effectLst>
                <a:cs typeface="Arial" pitchFamily="34" charset="0"/>
              </a:rPr>
              <a:t>1</a:t>
            </a:r>
            <a:r>
              <a:rPr lang="en-US" sz="2400">
                <a:effectLst>
                  <a:outerShdw blurRad="38100" dist="38100" dir="2700000" algn="tl">
                    <a:srgbClr val="000000"/>
                  </a:outerShdw>
                </a:effectLst>
                <a:cs typeface="Arial" pitchFamily="34" charset="0"/>
              </a:rPr>
              <a:t> - </a:t>
            </a:r>
            <a:r>
              <a:rPr lang="en-US" sz="2400" i="1">
                <a:effectLst>
                  <a:outerShdw blurRad="38100" dist="38100" dir="2700000" algn="tl">
                    <a:srgbClr val="000000"/>
                  </a:outerShdw>
                </a:effectLst>
                <a:cs typeface="Arial" pitchFamily="34" charset="0"/>
              </a:rPr>
              <a:t>P</a:t>
            </a:r>
            <a:r>
              <a:rPr lang="en-US" sz="2400" baseline="-25000">
                <a:effectLst>
                  <a:outerShdw blurRad="38100" dist="38100" dir="2700000" algn="tl">
                    <a:srgbClr val="000000"/>
                  </a:outerShdw>
                </a:effectLst>
                <a:cs typeface="Arial" pitchFamily="34" charset="0"/>
              </a:rPr>
              <a:t>2</a:t>
            </a:r>
            <a:r>
              <a:rPr lang="en-US" sz="2400">
                <a:effectLst>
                  <a:outerShdw blurRad="38100" dist="38100" dir="2700000" algn="tl">
                    <a:srgbClr val="000000"/>
                  </a:outerShdw>
                </a:effectLst>
                <a:cs typeface="Arial" pitchFamily="34" charset="0"/>
              </a:rPr>
              <a:t> + </a:t>
            </a:r>
            <a:r>
              <a:rPr lang="en-US" sz="2400" i="1">
                <a:effectLst>
                  <a:outerShdw blurRad="38100" dist="38100" dir="2700000" algn="tl">
                    <a:srgbClr val="000000"/>
                  </a:outerShdw>
                </a:effectLst>
                <a:cs typeface="Arial" pitchFamily="34" charset="0"/>
              </a:rPr>
              <a:t>T</a:t>
            </a:r>
            <a:r>
              <a:rPr lang="en-US" sz="2400" baseline="-25000">
                <a:effectLst>
                  <a:outerShdw blurRad="38100" dist="38100" dir="2700000" algn="tl">
                    <a:srgbClr val="000000"/>
                  </a:outerShdw>
                </a:effectLst>
                <a:cs typeface="Arial" pitchFamily="34" charset="0"/>
              </a:rPr>
              <a:t>1</a:t>
            </a:r>
            <a:r>
              <a:rPr lang="en-US" sz="2400">
                <a:effectLst>
                  <a:outerShdw blurRad="38100" dist="38100" dir="2700000" algn="tl">
                    <a:srgbClr val="000000"/>
                  </a:outerShdw>
                </a:effectLst>
                <a:cs typeface="Arial" pitchFamily="34" charset="0"/>
              </a:rPr>
              <a:t> - </a:t>
            </a:r>
            <a:r>
              <a:rPr lang="en-US" sz="2400" i="1">
                <a:effectLst>
                  <a:outerShdw blurRad="38100" dist="38100" dir="2700000" algn="tl">
                    <a:srgbClr val="000000"/>
                  </a:outerShdw>
                </a:effectLst>
                <a:cs typeface="Arial" pitchFamily="34" charset="0"/>
              </a:rPr>
              <a:t>T</a:t>
            </a:r>
            <a:r>
              <a:rPr lang="en-US" sz="2400" baseline="-25000">
                <a:effectLst>
                  <a:outerShdw blurRad="38100" dist="38100" dir="2700000" algn="tl">
                    <a:srgbClr val="000000"/>
                  </a:outerShdw>
                </a:effectLst>
                <a:cs typeface="Arial" pitchFamily="34" charset="0"/>
              </a:rPr>
              <a:t>2</a:t>
            </a:r>
            <a:r>
              <a:rPr lang="en-US" sz="2400">
                <a:effectLst>
                  <a:outerShdw blurRad="38100" dist="38100" dir="2700000" algn="tl">
                    <a:srgbClr val="000000"/>
                  </a:outerShdw>
                </a:effectLst>
                <a:cs typeface="Arial" pitchFamily="34" charset="0"/>
              </a:rPr>
              <a:t> = 0</a:t>
            </a:r>
          </a:p>
          <a:p>
            <a:pPr marL="457200" indent="-457200" algn="l"/>
            <a:r>
              <a:rPr lang="en-US" sz="2400">
                <a:effectLst>
                  <a:outerShdw blurRad="38100" dist="38100" dir="2700000" algn="tl">
                    <a:srgbClr val="000000"/>
                  </a:outerShdw>
                </a:effectLst>
                <a:cs typeface="Arial" pitchFamily="34" charset="0"/>
              </a:rPr>
              <a:t>(5)  </a:t>
            </a:r>
            <a:r>
              <a:rPr lang="en-US" sz="2400" i="1">
                <a:effectLst>
                  <a:outerShdw blurRad="38100" dist="38100" dir="2700000" algn="tl">
                    <a:srgbClr val="000000"/>
                  </a:outerShdw>
                </a:effectLst>
                <a:cs typeface="Arial" pitchFamily="34" charset="0"/>
              </a:rPr>
              <a:t>P</a:t>
            </a:r>
            <a:r>
              <a:rPr lang="en-US" sz="2400" baseline="-25000">
                <a:effectLst>
                  <a:outerShdw blurRad="38100" dist="38100" dir="2700000" algn="tl">
                    <a:srgbClr val="000000"/>
                  </a:outerShdw>
                </a:effectLst>
                <a:cs typeface="Arial" pitchFamily="34" charset="0"/>
              </a:rPr>
              <a:t>2</a:t>
            </a:r>
            <a:r>
              <a:rPr lang="en-US" sz="2400">
                <a:effectLst>
                  <a:outerShdw blurRad="38100" dist="38100" dir="2700000" algn="tl">
                    <a:srgbClr val="000000"/>
                  </a:outerShdw>
                </a:effectLst>
                <a:cs typeface="Arial" pitchFamily="34" charset="0"/>
              </a:rPr>
              <a:t> - </a:t>
            </a:r>
            <a:r>
              <a:rPr lang="en-US" sz="2400" i="1">
                <a:effectLst>
                  <a:outerShdw blurRad="38100" dist="38100" dir="2700000" algn="tl">
                    <a:srgbClr val="000000"/>
                  </a:outerShdw>
                </a:effectLst>
                <a:cs typeface="Arial" pitchFamily="34" charset="0"/>
              </a:rPr>
              <a:t>P</a:t>
            </a:r>
            <a:r>
              <a:rPr lang="en-US" sz="2400" baseline="-25000">
                <a:effectLst>
                  <a:outerShdw blurRad="38100" dist="38100" dir="2700000" algn="tl">
                    <a:srgbClr val="000000"/>
                  </a:outerShdw>
                </a:effectLst>
                <a:cs typeface="Arial" pitchFamily="34" charset="0"/>
              </a:rPr>
              <a:t>3</a:t>
            </a:r>
            <a:r>
              <a:rPr lang="en-US" sz="2400">
                <a:effectLst>
                  <a:outerShdw blurRad="38100" dist="38100" dir="2700000" algn="tl">
                    <a:srgbClr val="000000"/>
                  </a:outerShdw>
                </a:effectLst>
                <a:cs typeface="Arial" pitchFamily="34" charset="0"/>
              </a:rPr>
              <a:t> + </a:t>
            </a:r>
            <a:r>
              <a:rPr lang="en-US" sz="2400" i="1">
                <a:effectLst>
                  <a:outerShdw blurRad="38100" dist="38100" dir="2700000" algn="tl">
                    <a:srgbClr val="000000"/>
                  </a:outerShdw>
                </a:effectLst>
                <a:cs typeface="Arial" pitchFamily="34" charset="0"/>
              </a:rPr>
              <a:t>T</a:t>
            </a:r>
            <a:r>
              <a:rPr lang="en-US" sz="2400" baseline="-25000">
                <a:effectLst>
                  <a:outerShdw blurRad="38100" dist="38100" dir="2700000" algn="tl">
                    <a:srgbClr val="000000"/>
                  </a:outerShdw>
                </a:effectLst>
                <a:cs typeface="Arial" pitchFamily="34" charset="0"/>
              </a:rPr>
              <a:t>2</a:t>
            </a:r>
            <a:r>
              <a:rPr lang="en-US" sz="2400">
                <a:effectLst>
                  <a:outerShdw blurRad="38100" dist="38100" dir="2700000" algn="tl">
                    <a:srgbClr val="000000"/>
                  </a:outerShdw>
                </a:effectLst>
                <a:cs typeface="Arial" pitchFamily="34" charset="0"/>
              </a:rPr>
              <a:t> + </a:t>
            </a:r>
            <a:r>
              <a:rPr lang="en-US" sz="2400" i="1">
                <a:effectLst>
                  <a:outerShdw blurRad="38100" dist="38100" dir="2700000" algn="tl">
                    <a:srgbClr val="000000"/>
                  </a:outerShdw>
                </a:effectLst>
                <a:cs typeface="Arial" pitchFamily="34" charset="0"/>
              </a:rPr>
              <a:t>A</a:t>
            </a:r>
            <a:r>
              <a:rPr lang="en-US" sz="2400" baseline="-25000">
                <a:effectLst>
                  <a:outerShdw blurRad="38100" dist="38100" dir="2700000" algn="tl">
                    <a:srgbClr val="000000"/>
                  </a:outerShdw>
                </a:effectLst>
                <a:cs typeface="Arial" pitchFamily="34" charset="0"/>
              </a:rPr>
              <a:t>2</a:t>
            </a:r>
            <a:r>
              <a:rPr lang="en-US" sz="2400">
                <a:effectLst>
                  <a:outerShdw blurRad="38100" dist="38100" dir="2700000" algn="tl">
                    <a:srgbClr val="000000"/>
                  </a:outerShdw>
                </a:effectLst>
                <a:cs typeface="Arial" pitchFamily="34" charset="0"/>
              </a:rPr>
              <a:t> = 0</a:t>
            </a:r>
          </a:p>
          <a:p>
            <a:pPr marL="457200" indent="-457200" algn="l"/>
            <a:endParaRPr lang="en-US" sz="1200">
              <a:effectLst>
                <a:outerShdw blurRad="38100" dist="38100" dir="2700000" algn="tl">
                  <a:srgbClr val="000000"/>
                </a:outerShdw>
              </a:effectLst>
              <a:cs typeface="Arial" pitchFamily="34" charset="0"/>
            </a:endParaRPr>
          </a:p>
          <a:p>
            <a:pPr marL="457200" indent="-457200" algn="l"/>
            <a:r>
              <a:rPr lang="en-US" sz="2400">
                <a:effectLst>
                  <a:outerShdw blurRad="38100" dist="38100" dir="2700000" algn="tl">
                    <a:srgbClr val="000000"/>
                  </a:outerShdw>
                </a:effectLst>
                <a:cs typeface="Arial" pitchFamily="34" charset="0"/>
              </a:rPr>
              <a:t>The number of apprentices in a month must equal</a:t>
            </a:r>
          </a:p>
          <a:p>
            <a:pPr marL="457200" indent="-457200" algn="l"/>
            <a:r>
              <a:rPr lang="en-US" sz="2400">
                <a:effectLst>
                  <a:outerShdw blurRad="38100" dist="38100" dir="2700000" algn="tl">
                    <a:srgbClr val="000000"/>
                  </a:outerShdw>
                </a:effectLst>
                <a:cs typeface="Arial" pitchFamily="34" charset="0"/>
              </a:rPr>
              <a:t>the number of recruits in</a:t>
            </a:r>
            <a:r>
              <a:rPr lang="en-US" sz="2400" i="1">
                <a:effectLst>
                  <a:outerShdw blurRad="38100" dist="38100" dir="2700000" algn="tl">
                    <a:srgbClr val="000000"/>
                  </a:outerShdw>
                </a:effectLst>
                <a:cs typeface="Arial" pitchFamily="34" charset="0"/>
              </a:rPr>
              <a:t> </a:t>
            </a:r>
            <a:r>
              <a:rPr lang="en-US" sz="2400">
                <a:effectLst>
                  <a:outerShdw blurRad="38100" dist="38100" dir="2700000" algn="tl">
                    <a:srgbClr val="000000"/>
                  </a:outerShdw>
                </a:effectLst>
                <a:cs typeface="Arial" pitchFamily="34" charset="0"/>
              </a:rPr>
              <a:t>the previous month:</a:t>
            </a:r>
          </a:p>
          <a:p>
            <a:pPr marL="457200" indent="-457200" algn="l"/>
            <a:endParaRPr lang="en-US" sz="600">
              <a:effectLst>
                <a:outerShdw blurRad="38100" dist="38100" dir="2700000" algn="tl">
                  <a:srgbClr val="000000"/>
                </a:outerShdw>
              </a:effectLst>
              <a:cs typeface="Arial" pitchFamily="34" charset="0"/>
            </a:endParaRPr>
          </a:p>
          <a:p>
            <a:pPr marL="457200" indent="-457200" algn="l"/>
            <a:r>
              <a:rPr lang="en-US" sz="2400">
                <a:effectLst>
                  <a:outerShdw blurRad="38100" dist="38100" dir="2700000" algn="tl">
                    <a:srgbClr val="000000"/>
                  </a:outerShdw>
                </a:effectLst>
                <a:cs typeface="Arial" pitchFamily="34" charset="0"/>
              </a:rPr>
              <a:t>(6)  </a:t>
            </a:r>
            <a:r>
              <a:rPr lang="en-US" sz="2400" i="1">
                <a:effectLst>
                  <a:outerShdw blurRad="38100" dist="38100" dir="2700000" algn="tl">
                    <a:srgbClr val="000000"/>
                  </a:outerShdw>
                </a:effectLst>
                <a:cs typeface="Arial" pitchFamily="34" charset="0"/>
              </a:rPr>
              <a:t>A</a:t>
            </a:r>
            <a:r>
              <a:rPr lang="en-US" sz="2400" baseline="-25000">
                <a:effectLst>
                  <a:outerShdw blurRad="38100" dist="38100" dir="2700000" algn="tl">
                    <a:srgbClr val="000000"/>
                  </a:outerShdw>
                </a:effectLst>
                <a:cs typeface="Arial" pitchFamily="34" charset="0"/>
              </a:rPr>
              <a:t>2</a:t>
            </a:r>
            <a:r>
              <a:rPr lang="en-US" sz="2400">
                <a:effectLst>
                  <a:outerShdw blurRad="38100" dist="38100" dir="2700000" algn="tl">
                    <a:srgbClr val="000000"/>
                  </a:outerShdw>
                </a:effectLst>
                <a:cs typeface="Arial" pitchFamily="34" charset="0"/>
              </a:rPr>
              <a:t> - </a:t>
            </a:r>
            <a:r>
              <a:rPr lang="en-US" sz="2400" i="1">
                <a:effectLst>
                  <a:outerShdw blurRad="38100" dist="38100" dir="2700000" algn="tl">
                    <a:srgbClr val="000000"/>
                  </a:outerShdw>
                </a:effectLst>
                <a:cs typeface="Arial" pitchFamily="34" charset="0"/>
              </a:rPr>
              <a:t>R</a:t>
            </a:r>
            <a:r>
              <a:rPr lang="en-US" sz="2400" baseline="-25000">
                <a:effectLst>
                  <a:outerShdw blurRad="38100" dist="38100" dir="2700000" algn="tl">
                    <a:srgbClr val="000000"/>
                  </a:outerShdw>
                </a:effectLst>
                <a:cs typeface="Arial" pitchFamily="34" charset="0"/>
              </a:rPr>
              <a:t>1</a:t>
            </a:r>
            <a:r>
              <a:rPr lang="en-US" sz="2400">
                <a:effectLst>
                  <a:outerShdw blurRad="38100" dist="38100" dir="2700000" algn="tl">
                    <a:srgbClr val="000000"/>
                  </a:outerShdw>
                </a:effectLst>
                <a:cs typeface="Arial" pitchFamily="34" charset="0"/>
              </a:rPr>
              <a:t> = 0</a:t>
            </a:r>
          </a:p>
          <a:p>
            <a:pPr marL="457200" indent="-457200" algn="l"/>
            <a:r>
              <a:rPr lang="en-US" sz="2400">
                <a:effectLst>
                  <a:outerShdw blurRad="38100" dist="38100" dir="2700000" algn="tl">
                    <a:srgbClr val="000000"/>
                  </a:outerShdw>
                </a:effectLst>
                <a:cs typeface="Arial" pitchFamily="34" charset="0"/>
              </a:rPr>
              <a:t>(7)  </a:t>
            </a:r>
            <a:r>
              <a:rPr lang="en-US" sz="2400" i="1">
                <a:effectLst>
                  <a:outerShdw blurRad="38100" dist="38100" dir="2700000" algn="tl">
                    <a:srgbClr val="000000"/>
                  </a:outerShdw>
                </a:effectLst>
                <a:cs typeface="Arial" pitchFamily="34" charset="0"/>
              </a:rPr>
              <a:t>A</a:t>
            </a:r>
            <a:r>
              <a:rPr lang="en-US" sz="2400" baseline="-25000">
                <a:effectLst>
                  <a:outerShdw blurRad="38100" dist="38100" dir="2700000" algn="tl">
                    <a:srgbClr val="000000"/>
                  </a:outerShdw>
                </a:effectLst>
                <a:cs typeface="Arial" pitchFamily="34" charset="0"/>
              </a:rPr>
              <a:t>3</a:t>
            </a:r>
            <a:r>
              <a:rPr lang="en-US" sz="2400">
                <a:effectLst>
                  <a:outerShdw blurRad="38100" dist="38100" dir="2700000" algn="tl">
                    <a:srgbClr val="000000"/>
                  </a:outerShdw>
                </a:effectLst>
                <a:cs typeface="Arial" pitchFamily="34" charset="0"/>
              </a:rPr>
              <a:t> - </a:t>
            </a:r>
            <a:r>
              <a:rPr lang="en-US" sz="2400" i="1">
                <a:effectLst>
                  <a:outerShdw blurRad="38100" dist="38100" dir="2700000" algn="tl">
                    <a:srgbClr val="000000"/>
                  </a:outerShdw>
                </a:effectLst>
                <a:cs typeface="Arial" pitchFamily="34" charset="0"/>
              </a:rPr>
              <a:t>R</a:t>
            </a:r>
            <a:r>
              <a:rPr lang="en-US" sz="2400" baseline="-25000">
                <a:effectLst>
                  <a:outerShdw blurRad="38100" dist="38100" dir="2700000" algn="tl">
                    <a:srgbClr val="000000"/>
                  </a:outerShdw>
                </a:effectLst>
                <a:cs typeface="Arial" pitchFamily="34" charset="0"/>
              </a:rPr>
              <a:t>2</a:t>
            </a:r>
            <a:r>
              <a:rPr lang="en-US" sz="2400">
                <a:effectLst>
                  <a:outerShdw blurRad="38100" dist="38100" dir="2700000" algn="tl">
                    <a:srgbClr val="000000"/>
                  </a:outerShdw>
                </a:effectLst>
                <a:cs typeface="Arial" pitchFamily="34" charset="0"/>
              </a:rPr>
              <a:t> = 0</a:t>
            </a:r>
          </a:p>
        </p:txBody>
      </p:sp>
    </p:spTree>
  </p:cSld>
  <p:clrMapOvr>
    <a:masterClrMapping/>
  </p:clrMapOvr>
  <p:transition>
    <p:zoom/>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Workforce Assignment</a:t>
            </a:r>
          </a:p>
        </p:txBody>
      </p:sp>
      <p:sp>
        <p:nvSpPr>
          <p:cNvPr id="202755" name="Rectangle 3"/>
          <p:cNvSpPr>
            <a:spLocks noChangeArrowheads="1"/>
          </p:cNvSpPr>
          <p:nvPr/>
        </p:nvSpPr>
        <p:spPr bwMode="auto">
          <a:xfrm>
            <a:off x="687388" y="1041400"/>
            <a:ext cx="53340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Define the Constraints (continued)</a:t>
            </a:r>
            <a:endParaRPr lang="en-US" sz="2400">
              <a:effectLst/>
              <a:latin typeface="Arial" pitchFamily="34" charset="0"/>
            </a:endParaRPr>
          </a:p>
        </p:txBody>
      </p:sp>
      <p:sp>
        <p:nvSpPr>
          <p:cNvPr id="202756" name="Text Box 4"/>
          <p:cNvSpPr txBox="1">
            <a:spLocks noChangeArrowheads="1"/>
          </p:cNvSpPr>
          <p:nvPr/>
        </p:nvSpPr>
        <p:spPr bwMode="auto">
          <a:xfrm>
            <a:off x="1346200" y="1485900"/>
            <a:ext cx="6484938" cy="4549775"/>
          </a:xfrm>
          <a:prstGeom prst="rect">
            <a:avLst/>
          </a:prstGeom>
          <a:noFill/>
          <a:ln w="12700">
            <a:noFill/>
            <a:miter lim="800000"/>
            <a:headEnd type="none" w="sm" len="sm"/>
            <a:tailEnd type="none" w="sm" len="sm"/>
          </a:ln>
          <a:effectLst/>
        </p:spPr>
        <p:txBody>
          <a:bodyPr>
            <a:spAutoFit/>
          </a:bodyPr>
          <a:lstStyle/>
          <a:p>
            <a:pPr algn="l"/>
            <a:r>
              <a:rPr lang="en-US" sz="2400">
                <a:effectLst>
                  <a:outerShdw blurRad="38100" dist="38100" dir="2700000" algn="tl">
                    <a:srgbClr val="000000"/>
                  </a:outerShdw>
                </a:effectLst>
                <a:cs typeface="Arial" pitchFamily="34" charset="0"/>
              </a:rPr>
              <a:t>Each trainer can train two recruits:</a:t>
            </a:r>
          </a:p>
          <a:p>
            <a:pPr algn="l"/>
            <a:r>
              <a:rPr lang="en-US" sz="2400">
                <a:effectLst>
                  <a:outerShdw blurRad="38100" dist="38100" dir="2700000" algn="tl">
                    <a:srgbClr val="000000"/>
                  </a:outerShdw>
                </a:effectLst>
                <a:cs typeface="Arial" pitchFamily="34" charset="0"/>
              </a:rPr>
              <a:t>(8)  2</a:t>
            </a:r>
            <a:r>
              <a:rPr lang="en-US" sz="2400" i="1">
                <a:effectLst>
                  <a:outerShdw blurRad="38100" dist="38100" dir="2700000" algn="tl">
                    <a:srgbClr val="000000"/>
                  </a:outerShdw>
                </a:effectLst>
                <a:cs typeface="Arial" pitchFamily="34" charset="0"/>
              </a:rPr>
              <a:t>T</a:t>
            </a:r>
            <a:r>
              <a:rPr lang="en-US" sz="2400" baseline="-25000">
                <a:effectLst>
                  <a:outerShdw blurRad="38100" dist="38100" dir="2700000" algn="tl">
                    <a:srgbClr val="000000"/>
                  </a:outerShdw>
                </a:effectLst>
                <a:cs typeface="Arial" pitchFamily="34" charset="0"/>
              </a:rPr>
              <a:t>1</a:t>
            </a:r>
            <a:r>
              <a:rPr lang="en-US" sz="2400">
                <a:effectLst>
                  <a:outerShdw blurRad="38100" dist="38100" dir="2700000" algn="tl">
                    <a:srgbClr val="000000"/>
                  </a:outerShdw>
                </a:effectLst>
                <a:cs typeface="Arial" pitchFamily="34" charset="0"/>
              </a:rPr>
              <a:t> - </a:t>
            </a:r>
            <a:r>
              <a:rPr lang="en-US" sz="2400" i="1">
                <a:effectLst>
                  <a:outerShdw blurRad="38100" dist="38100" dir="2700000" algn="tl">
                    <a:srgbClr val="000000"/>
                  </a:outerShdw>
                </a:effectLst>
                <a:cs typeface="Arial" pitchFamily="34" charset="0"/>
              </a:rPr>
              <a:t>R</a:t>
            </a:r>
            <a:r>
              <a:rPr lang="en-US" sz="2400" baseline="-25000">
                <a:effectLst>
                  <a:outerShdw blurRad="38100" dist="38100" dir="2700000" algn="tl">
                    <a:srgbClr val="000000"/>
                  </a:outerShdw>
                </a:effectLst>
                <a:cs typeface="Arial" pitchFamily="34" charset="0"/>
              </a:rPr>
              <a:t>1</a:t>
            </a:r>
            <a:r>
              <a:rPr lang="en-US" sz="2400">
                <a:effectLst>
                  <a:outerShdw blurRad="38100" dist="38100" dir="2700000" algn="tl">
                    <a:srgbClr val="000000"/>
                  </a:outerShdw>
                </a:effectLst>
                <a:cs typeface="Arial" pitchFamily="34" charset="0"/>
              </a:rPr>
              <a:t> </a:t>
            </a:r>
            <a:r>
              <a:rPr lang="en-US" sz="2400" u="sng">
                <a:effectLst>
                  <a:outerShdw blurRad="38100" dist="38100" dir="2700000" algn="tl">
                    <a:srgbClr val="000000"/>
                  </a:outerShdw>
                </a:effectLst>
                <a:cs typeface="Arial" pitchFamily="34" charset="0"/>
              </a:rPr>
              <a:t>&gt;</a:t>
            </a:r>
            <a:r>
              <a:rPr lang="en-US" sz="2400">
                <a:effectLst>
                  <a:outerShdw blurRad="38100" dist="38100" dir="2700000" algn="tl">
                    <a:srgbClr val="000000"/>
                  </a:outerShdw>
                </a:effectLst>
                <a:cs typeface="Arial" pitchFamily="34" charset="0"/>
              </a:rPr>
              <a:t> 0</a:t>
            </a:r>
            <a:endParaRPr lang="en-US" sz="24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(9)  2</a:t>
            </a:r>
            <a:r>
              <a:rPr lang="en-US" sz="2400" i="1">
                <a:effectLst>
                  <a:outerShdw blurRad="38100" dist="38100" dir="2700000" algn="tl">
                    <a:srgbClr val="000000"/>
                  </a:outerShdw>
                </a:effectLst>
                <a:cs typeface="Arial" pitchFamily="34" charset="0"/>
              </a:rPr>
              <a:t>T</a:t>
            </a:r>
            <a:r>
              <a:rPr lang="en-US" sz="2400" baseline="-25000">
                <a:effectLst>
                  <a:outerShdw blurRad="38100" dist="38100" dir="2700000" algn="tl">
                    <a:srgbClr val="000000"/>
                  </a:outerShdw>
                </a:effectLst>
                <a:cs typeface="Arial" pitchFamily="34" charset="0"/>
              </a:rPr>
              <a:t>2</a:t>
            </a:r>
            <a:r>
              <a:rPr lang="en-US" sz="2400">
                <a:effectLst>
                  <a:outerShdw blurRad="38100" dist="38100" dir="2700000" algn="tl">
                    <a:srgbClr val="000000"/>
                  </a:outerShdw>
                </a:effectLst>
                <a:cs typeface="Arial" pitchFamily="34" charset="0"/>
              </a:rPr>
              <a:t> - </a:t>
            </a:r>
            <a:r>
              <a:rPr lang="en-US" sz="2400" i="1">
                <a:effectLst>
                  <a:outerShdw blurRad="38100" dist="38100" dir="2700000" algn="tl">
                    <a:srgbClr val="000000"/>
                  </a:outerShdw>
                </a:effectLst>
                <a:cs typeface="Arial" pitchFamily="34" charset="0"/>
              </a:rPr>
              <a:t>R</a:t>
            </a:r>
            <a:r>
              <a:rPr lang="en-US" sz="2400" baseline="-25000">
                <a:effectLst>
                  <a:outerShdw blurRad="38100" dist="38100" dir="2700000" algn="tl">
                    <a:srgbClr val="000000"/>
                  </a:outerShdw>
                </a:effectLst>
                <a:cs typeface="Arial" pitchFamily="34" charset="0"/>
              </a:rPr>
              <a:t>2</a:t>
            </a:r>
            <a:r>
              <a:rPr lang="en-US" sz="2400">
                <a:effectLst>
                  <a:outerShdw blurRad="38100" dist="38100" dir="2700000" algn="tl">
                    <a:srgbClr val="000000"/>
                  </a:outerShdw>
                </a:effectLst>
                <a:cs typeface="Arial" pitchFamily="34" charset="0"/>
              </a:rPr>
              <a:t> </a:t>
            </a:r>
            <a:r>
              <a:rPr lang="en-US" sz="2400" u="sng">
                <a:effectLst>
                  <a:outerShdw blurRad="38100" dist="38100" dir="2700000" algn="tl">
                    <a:srgbClr val="000000"/>
                  </a:outerShdw>
                </a:effectLst>
                <a:cs typeface="Arial" pitchFamily="34" charset="0"/>
              </a:rPr>
              <a:t>&gt;</a:t>
            </a:r>
            <a:r>
              <a:rPr lang="en-US" sz="2400">
                <a:effectLst>
                  <a:outerShdw blurRad="38100" dist="38100" dir="2700000" algn="tl">
                    <a:srgbClr val="000000"/>
                  </a:outerShdw>
                </a:effectLst>
                <a:cs typeface="Arial" pitchFamily="34" charset="0"/>
              </a:rPr>
              <a:t> 0</a:t>
            </a:r>
          </a:p>
          <a:p>
            <a:pPr algn="l"/>
            <a:endParaRPr lang="en-US" sz="1000">
              <a:effectLst>
                <a:outerShdw blurRad="38100" dist="38100" dir="2700000" algn="tl">
                  <a:srgbClr val="000000"/>
                </a:outerShdw>
              </a:effectLst>
              <a:cs typeface="Arial" pitchFamily="34" charset="0"/>
            </a:endParaRPr>
          </a:p>
          <a:p>
            <a:pPr algn="l"/>
            <a:r>
              <a:rPr lang="en-US" sz="2400">
                <a:effectLst>
                  <a:outerShdw blurRad="38100" dist="38100" dir="2700000" algn="tl">
                    <a:srgbClr val="000000"/>
                  </a:outerShdw>
                </a:effectLst>
                <a:cs typeface="Arial" pitchFamily="34" charset="0"/>
              </a:rPr>
              <a:t>In April there are 100 employees that can be producers or trainers:</a:t>
            </a:r>
            <a:endParaRPr lang="en-US" sz="24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(10)</a:t>
            </a:r>
            <a:r>
              <a:rPr lang="en-US" sz="2400" i="1">
                <a:effectLst>
                  <a:outerShdw blurRad="38100" dist="38100" dir="2700000" algn="tl">
                    <a:srgbClr val="000000"/>
                  </a:outerShdw>
                </a:effectLst>
                <a:cs typeface="Arial" pitchFamily="34" charset="0"/>
              </a:rPr>
              <a:t>  P</a:t>
            </a:r>
            <a:r>
              <a:rPr lang="en-US" sz="2400" baseline="-25000">
                <a:effectLst>
                  <a:outerShdw blurRad="38100" dist="38100" dir="2700000" algn="tl">
                    <a:srgbClr val="000000"/>
                  </a:outerShdw>
                </a:effectLst>
                <a:cs typeface="Arial" pitchFamily="34" charset="0"/>
              </a:rPr>
              <a:t>1</a:t>
            </a:r>
            <a:r>
              <a:rPr lang="en-US" sz="2400">
                <a:effectLst>
                  <a:outerShdw blurRad="38100" dist="38100" dir="2700000" algn="tl">
                    <a:srgbClr val="000000"/>
                  </a:outerShdw>
                </a:effectLst>
                <a:cs typeface="Arial" pitchFamily="34" charset="0"/>
              </a:rPr>
              <a:t> + </a:t>
            </a:r>
            <a:r>
              <a:rPr lang="en-US" sz="2400" i="1">
                <a:effectLst>
                  <a:outerShdw blurRad="38100" dist="38100" dir="2700000" algn="tl">
                    <a:srgbClr val="000000"/>
                  </a:outerShdw>
                </a:effectLst>
                <a:cs typeface="Arial" pitchFamily="34" charset="0"/>
              </a:rPr>
              <a:t>T</a:t>
            </a:r>
            <a:r>
              <a:rPr lang="en-US" sz="2400" baseline="-25000">
                <a:effectLst>
                  <a:outerShdw blurRad="38100" dist="38100" dir="2700000" algn="tl">
                    <a:srgbClr val="000000"/>
                  </a:outerShdw>
                </a:effectLst>
                <a:cs typeface="Arial" pitchFamily="34" charset="0"/>
              </a:rPr>
              <a:t>1</a:t>
            </a:r>
            <a:r>
              <a:rPr lang="en-US" sz="2400">
                <a:effectLst>
                  <a:outerShdw blurRad="38100" dist="38100" dir="2700000" algn="tl">
                    <a:srgbClr val="000000"/>
                  </a:outerShdw>
                </a:effectLst>
                <a:cs typeface="Arial" pitchFamily="34" charset="0"/>
              </a:rPr>
              <a:t> = 100</a:t>
            </a:r>
          </a:p>
          <a:p>
            <a:pPr algn="l"/>
            <a:endParaRPr lang="en-US" sz="1000">
              <a:effectLst>
                <a:outerShdw blurRad="38100" dist="38100" dir="2700000" algn="tl">
                  <a:srgbClr val="000000"/>
                </a:outerShdw>
              </a:effectLst>
              <a:cs typeface="Arial" pitchFamily="34" charset="0"/>
            </a:endParaRPr>
          </a:p>
          <a:p>
            <a:pPr algn="l"/>
            <a:r>
              <a:rPr lang="en-US" sz="2400">
                <a:effectLst>
                  <a:outerShdw blurRad="38100" dist="38100" dir="2700000" algn="tl">
                    <a:srgbClr val="000000"/>
                  </a:outerShdw>
                </a:effectLst>
                <a:cs typeface="Arial" pitchFamily="34" charset="0"/>
              </a:rPr>
              <a:t>At the </a:t>
            </a:r>
            <a:r>
              <a:rPr lang="en-US" sz="2400" u="sng">
                <a:effectLst>
                  <a:outerShdw blurRad="38100" dist="38100" dir="2700000" algn="tl">
                    <a:srgbClr val="000000"/>
                  </a:outerShdw>
                </a:effectLst>
                <a:cs typeface="Arial" pitchFamily="34" charset="0"/>
              </a:rPr>
              <a:t>end</a:t>
            </a:r>
            <a:r>
              <a:rPr lang="en-US" sz="2400">
                <a:effectLst>
                  <a:outerShdw blurRad="38100" dist="38100" dir="2700000" algn="tl">
                    <a:srgbClr val="000000"/>
                  </a:outerShdw>
                </a:effectLst>
                <a:cs typeface="Arial" pitchFamily="34" charset="0"/>
              </a:rPr>
              <a:t> of June, there are to be at least 140 employees:</a:t>
            </a:r>
            <a:endParaRPr lang="en-US" sz="24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(11)  </a:t>
            </a:r>
            <a:r>
              <a:rPr lang="en-US" sz="2400" i="1">
                <a:effectLst>
                  <a:outerShdw blurRad="38100" dist="38100" dir="2700000" algn="tl">
                    <a:srgbClr val="000000"/>
                  </a:outerShdw>
                </a:effectLst>
                <a:cs typeface="Arial" pitchFamily="34" charset="0"/>
              </a:rPr>
              <a:t>P</a:t>
            </a:r>
            <a:r>
              <a:rPr lang="en-US" sz="2400" baseline="-25000">
                <a:effectLst>
                  <a:outerShdw blurRad="38100" dist="38100" dir="2700000" algn="tl">
                    <a:srgbClr val="000000"/>
                  </a:outerShdw>
                </a:effectLst>
                <a:cs typeface="Arial" pitchFamily="34" charset="0"/>
              </a:rPr>
              <a:t>3</a:t>
            </a:r>
            <a:r>
              <a:rPr lang="en-US" sz="2400">
                <a:effectLst>
                  <a:outerShdw blurRad="38100" dist="38100" dir="2700000" algn="tl">
                    <a:srgbClr val="000000"/>
                  </a:outerShdw>
                </a:effectLst>
                <a:cs typeface="Arial" pitchFamily="34" charset="0"/>
              </a:rPr>
              <a:t> + </a:t>
            </a:r>
            <a:r>
              <a:rPr lang="en-US" sz="2400" i="1">
                <a:effectLst>
                  <a:outerShdw blurRad="38100" dist="38100" dir="2700000" algn="tl">
                    <a:srgbClr val="000000"/>
                  </a:outerShdw>
                </a:effectLst>
                <a:cs typeface="Arial" pitchFamily="34" charset="0"/>
              </a:rPr>
              <a:t>A</a:t>
            </a:r>
            <a:r>
              <a:rPr lang="en-US" sz="2400" baseline="-25000">
                <a:effectLst>
                  <a:outerShdw blurRad="38100" dist="38100" dir="2700000" algn="tl">
                    <a:srgbClr val="000000"/>
                  </a:outerShdw>
                </a:effectLst>
                <a:cs typeface="Arial" pitchFamily="34" charset="0"/>
              </a:rPr>
              <a:t>3</a:t>
            </a:r>
            <a:r>
              <a:rPr lang="en-US" sz="2400">
                <a:effectLst>
                  <a:outerShdw blurRad="38100" dist="38100" dir="2700000" algn="tl">
                    <a:srgbClr val="000000"/>
                  </a:outerShdw>
                </a:effectLst>
                <a:cs typeface="Arial" pitchFamily="34" charset="0"/>
              </a:rPr>
              <a:t> </a:t>
            </a:r>
            <a:r>
              <a:rPr lang="en-US" sz="2400" u="sng">
                <a:effectLst>
                  <a:outerShdw blurRad="38100" dist="38100" dir="2700000" algn="tl">
                    <a:srgbClr val="000000"/>
                  </a:outerShdw>
                </a:effectLst>
                <a:cs typeface="Arial" pitchFamily="34" charset="0"/>
              </a:rPr>
              <a:t>&gt;</a:t>
            </a:r>
            <a:r>
              <a:rPr lang="en-US" sz="2400">
                <a:effectLst>
                  <a:outerShdw blurRad="38100" dist="38100" dir="2700000" algn="tl">
                    <a:srgbClr val="000000"/>
                  </a:outerShdw>
                </a:effectLst>
                <a:cs typeface="Arial" pitchFamily="34" charset="0"/>
              </a:rPr>
              <a:t> 140</a:t>
            </a:r>
          </a:p>
          <a:p>
            <a:pPr algn="l"/>
            <a:endParaRPr lang="en-US" sz="900">
              <a:effectLst>
                <a:outerShdw blurRad="38100" dist="38100" dir="2700000" algn="tl">
                  <a:srgbClr val="000000"/>
                </a:outerShdw>
              </a:effectLst>
              <a:cs typeface="Arial" pitchFamily="34" charset="0"/>
            </a:endParaRPr>
          </a:p>
          <a:p>
            <a:pPr algn="l"/>
            <a:r>
              <a:rPr lang="en-US" sz="2400">
                <a:effectLst>
                  <a:outerShdw blurRad="38100" dist="38100" dir="2700000" algn="tl">
                    <a:srgbClr val="000000"/>
                  </a:outerShdw>
                </a:effectLst>
                <a:cs typeface="Arial" pitchFamily="34" charset="0"/>
              </a:rPr>
              <a:t>Non-negativity:</a:t>
            </a:r>
            <a:endParaRPr lang="en-US" sz="2400">
              <a:effectLst>
                <a:outerShdw blurRad="38100" dist="38100" dir="2700000" algn="tl">
                  <a:srgbClr val="000000"/>
                </a:outerShdw>
              </a:effectLst>
              <a:cs typeface="Times New Roman" pitchFamily="18" charset="0"/>
            </a:endParaRPr>
          </a:p>
          <a:p>
            <a:pPr algn="l"/>
            <a:r>
              <a:rPr lang="en-US" sz="2400" i="1">
                <a:effectLst>
                  <a:outerShdw blurRad="38100" dist="38100" dir="2700000" algn="tl">
                    <a:srgbClr val="000000"/>
                  </a:outerShdw>
                </a:effectLst>
                <a:cs typeface="Arial" pitchFamily="34" charset="0"/>
              </a:rPr>
              <a:t>        P</a:t>
            </a:r>
            <a:r>
              <a:rPr lang="en-US" sz="2400" baseline="-25000">
                <a:effectLst>
                  <a:outerShdw blurRad="38100" dist="38100" dir="2700000" algn="tl">
                    <a:srgbClr val="000000"/>
                  </a:outerShdw>
                </a:effectLst>
                <a:cs typeface="Arial" pitchFamily="34" charset="0"/>
              </a:rPr>
              <a:t>1</a:t>
            </a:r>
            <a:r>
              <a:rPr lang="en-US" sz="2400">
                <a:effectLst>
                  <a:outerShdw blurRad="38100" dist="38100" dir="2700000" algn="tl">
                    <a:srgbClr val="000000"/>
                  </a:outerShdw>
                </a:effectLst>
                <a:cs typeface="Arial" pitchFamily="34" charset="0"/>
              </a:rPr>
              <a:t>, </a:t>
            </a:r>
            <a:r>
              <a:rPr lang="en-US" sz="2400" i="1">
                <a:effectLst>
                  <a:outerShdw blurRad="38100" dist="38100" dir="2700000" algn="tl">
                    <a:srgbClr val="000000"/>
                  </a:outerShdw>
                </a:effectLst>
                <a:cs typeface="Arial" pitchFamily="34" charset="0"/>
              </a:rPr>
              <a:t>T</a:t>
            </a:r>
            <a:r>
              <a:rPr lang="en-US" sz="2400" baseline="-25000">
                <a:effectLst>
                  <a:outerShdw blurRad="38100" dist="38100" dir="2700000" algn="tl">
                    <a:srgbClr val="000000"/>
                  </a:outerShdw>
                </a:effectLst>
                <a:cs typeface="Arial" pitchFamily="34" charset="0"/>
              </a:rPr>
              <a:t>1</a:t>
            </a:r>
            <a:r>
              <a:rPr lang="en-US" sz="2400">
                <a:effectLst>
                  <a:outerShdw blurRad="38100" dist="38100" dir="2700000" algn="tl">
                    <a:srgbClr val="000000"/>
                  </a:outerShdw>
                </a:effectLst>
                <a:cs typeface="Arial" pitchFamily="34" charset="0"/>
              </a:rPr>
              <a:t>, </a:t>
            </a:r>
            <a:r>
              <a:rPr lang="en-US" sz="2400" i="1">
                <a:effectLst>
                  <a:outerShdw blurRad="38100" dist="38100" dir="2700000" algn="tl">
                    <a:srgbClr val="000000"/>
                  </a:outerShdw>
                </a:effectLst>
                <a:cs typeface="Arial" pitchFamily="34" charset="0"/>
              </a:rPr>
              <a:t>R</a:t>
            </a:r>
            <a:r>
              <a:rPr lang="en-US" sz="2400" baseline="-25000">
                <a:effectLst>
                  <a:outerShdw blurRad="38100" dist="38100" dir="2700000" algn="tl">
                    <a:srgbClr val="000000"/>
                  </a:outerShdw>
                </a:effectLst>
                <a:cs typeface="Arial" pitchFamily="34" charset="0"/>
              </a:rPr>
              <a:t>1</a:t>
            </a:r>
            <a:r>
              <a:rPr lang="en-US" sz="2400">
                <a:effectLst>
                  <a:outerShdw blurRad="38100" dist="38100" dir="2700000" algn="tl">
                    <a:srgbClr val="000000"/>
                  </a:outerShdw>
                </a:effectLst>
                <a:cs typeface="Arial" pitchFamily="34" charset="0"/>
              </a:rPr>
              <a:t>, </a:t>
            </a:r>
            <a:r>
              <a:rPr lang="en-US" sz="2400" i="1">
                <a:effectLst>
                  <a:outerShdw blurRad="38100" dist="38100" dir="2700000" algn="tl">
                    <a:srgbClr val="000000"/>
                  </a:outerShdw>
                </a:effectLst>
                <a:cs typeface="Arial" pitchFamily="34" charset="0"/>
              </a:rPr>
              <a:t>P</a:t>
            </a:r>
            <a:r>
              <a:rPr lang="en-US" sz="2400" baseline="-25000">
                <a:effectLst>
                  <a:outerShdw blurRad="38100" dist="38100" dir="2700000" algn="tl">
                    <a:srgbClr val="000000"/>
                  </a:outerShdw>
                </a:effectLst>
                <a:cs typeface="Arial" pitchFamily="34" charset="0"/>
              </a:rPr>
              <a:t>2</a:t>
            </a:r>
            <a:r>
              <a:rPr lang="en-US" sz="2400">
                <a:effectLst>
                  <a:outerShdw blurRad="38100" dist="38100" dir="2700000" algn="tl">
                    <a:srgbClr val="000000"/>
                  </a:outerShdw>
                </a:effectLst>
                <a:cs typeface="Arial" pitchFamily="34" charset="0"/>
              </a:rPr>
              <a:t>, </a:t>
            </a:r>
            <a:r>
              <a:rPr lang="en-US" sz="2400" i="1">
                <a:effectLst>
                  <a:outerShdw blurRad="38100" dist="38100" dir="2700000" algn="tl">
                    <a:srgbClr val="000000"/>
                  </a:outerShdw>
                </a:effectLst>
                <a:cs typeface="Arial" pitchFamily="34" charset="0"/>
              </a:rPr>
              <a:t>T</a:t>
            </a:r>
            <a:r>
              <a:rPr lang="en-US" sz="2400" baseline="-25000">
                <a:effectLst>
                  <a:outerShdw blurRad="38100" dist="38100" dir="2700000" algn="tl">
                    <a:srgbClr val="000000"/>
                  </a:outerShdw>
                </a:effectLst>
                <a:cs typeface="Arial" pitchFamily="34" charset="0"/>
              </a:rPr>
              <a:t>2</a:t>
            </a:r>
            <a:r>
              <a:rPr lang="en-US" sz="2400">
                <a:effectLst>
                  <a:outerShdw blurRad="38100" dist="38100" dir="2700000" algn="tl">
                    <a:srgbClr val="000000"/>
                  </a:outerShdw>
                </a:effectLst>
                <a:cs typeface="Arial" pitchFamily="34" charset="0"/>
              </a:rPr>
              <a:t>, </a:t>
            </a:r>
            <a:r>
              <a:rPr lang="en-US" sz="2400" i="1">
                <a:effectLst>
                  <a:outerShdw blurRad="38100" dist="38100" dir="2700000" algn="tl">
                    <a:srgbClr val="000000"/>
                  </a:outerShdw>
                </a:effectLst>
                <a:cs typeface="Arial" pitchFamily="34" charset="0"/>
              </a:rPr>
              <a:t>A</a:t>
            </a:r>
            <a:r>
              <a:rPr lang="en-US" sz="2400" baseline="-25000">
                <a:effectLst>
                  <a:outerShdw blurRad="38100" dist="38100" dir="2700000" algn="tl">
                    <a:srgbClr val="000000"/>
                  </a:outerShdw>
                </a:effectLst>
                <a:cs typeface="Arial" pitchFamily="34" charset="0"/>
              </a:rPr>
              <a:t>2</a:t>
            </a:r>
            <a:r>
              <a:rPr lang="en-US" sz="2400">
                <a:effectLst>
                  <a:outerShdw blurRad="38100" dist="38100" dir="2700000" algn="tl">
                    <a:srgbClr val="000000"/>
                  </a:outerShdw>
                </a:effectLst>
                <a:cs typeface="Arial" pitchFamily="34" charset="0"/>
              </a:rPr>
              <a:t>, </a:t>
            </a:r>
            <a:r>
              <a:rPr lang="en-US" sz="2400" i="1">
                <a:effectLst>
                  <a:outerShdw blurRad="38100" dist="38100" dir="2700000" algn="tl">
                    <a:srgbClr val="000000"/>
                  </a:outerShdw>
                </a:effectLst>
                <a:cs typeface="Arial" pitchFamily="34" charset="0"/>
              </a:rPr>
              <a:t>R</a:t>
            </a:r>
            <a:r>
              <a:rPr lang="en-US" sz="2400" baseline="-25000">
                <a:effectLst>
                  <a:outerShdw blurRad="38100" dist="38100" dir="2700000" algn="tl">
                    <a:srgbClr val="000000"/>
                  </a:outerShdw>
                </a:effectLst>
                <a:cs typeface="Arial" pitchFamily="34" charset="0"/>
              </a:rPr>
              <a:t>2</a:t>
            </a:r>
            <a:r>
              <a:rPr lang="en-US" sz="2400">
                <a:effectLst>
                  <a:outerShdw blurRad="38100" dist="38100" dir="2700000" algn="tl">
                    <a:srgbClr val="000000"/>
                  </a:outerShdw>
                </a:effectLst>
                <a:cs typeface="Arial" pitchFamily="34" charset="0"/>
              </a:rPr>
              <a:t>, </a:t>
            </a:r>
            <a:r>
              <a:rPr lang="en-US" sz="2400" i="1">
                <a:effectLst>
                  <a:outerShdw blurRad="38100" dist="38100" dir="2700000" algn="tl">
                    <a:srgbClr val="000000"/>
                  </a:outerShdw>
                </a:effectLst>
                <a:cs typeface="Arial" pitchFamily="34" charset="0"/>
              </a:rPr>
              <a:t>P</a:t>
            </a:r>
            <a:r>
              <a:rPr lang="en-US" sz="2400" baseline="-25000">
                <a:effectLst>
                  <a:outerShdw blurRad="38100" dist="38100" dir="2700000" algn="tl">
                    <a:srgbClr val="000000"/>
                  </a:outerShdw>
                </a:effectLst>
                <a:cs typeface="Arial" pitchFamily="34" charset="0"/>
              </a:rPr>
              <a:t>3</a:t>
            </a:r>
            <a:r>
              <a:rPr lang="en-US" sz="2400">
                <a:effectLst>
                  <a:outerShdw blurRad="38100" dist="38100" dir="2700000" algn="tl">
                    <a:srgbClr val="000000"/>
                  </a:outerShdw>
                </a:effectLst>
                <a:cs typeface="Arial" pitchFamily="34" charset="0"/>
              </a:rPr>
              <a:t>, </a:t>
            </a:r>
            <a:r>
              <a:rPr lang="en-US" sz="2400" i="1">
                <a:effectLst>
                  <a:outerShdw blurRad="38100" dist="38100" dir="2700000" algn="tl">
                    <a:srgbClr val="000000"/>
                  </a:outerShdw>
                </a:effectLst>
                <a:cs typeface="Arial" pitchFamily="34" charset="0"/>
              </a:rPr>
              <a:t>A</a:t>
            </a:r>
            <a:r>
              <a:rPr lang="en-US" sz="2400" baseline="-25000">
                <a:effectLst>
                  <a:outerShdw blurRad="38100" dist="38100" dir="2700000" algn="tl">
                    <a:srgbClr val="000000"/>
                  </a:outerShdw>
                </a:effectLst>
                <a:cs typeface="Arial" pitchFamily="34" charset="0"/>
              </a:rPr>
              <a:t>3</a:t>
            </a:r>
            <a:r>
              <a:rPr lang="en-US" sz="2400">
                <a:effectLst>
                  <a:outerShdw blurRad="38100" dist="38100" dir="2700000" algn="tl">
                    <a:srgbClr val="000000"/>
                  </a:outerShdw>
                </a:effectLst>
                <a:cs typeface="Arial" pitchFamily="34" charset="0"/>
              </a:rPr>
              <a:t> </a:t>
            </a:r>
            <a:r>
              <a:rPr lang="en-US" sz="2400" u="sng">
                <a:effectLst>
                  <a:outerShdw blurRad="38100" dist="38100" dir="2700000" algn="tl">
                    <a:srgbClr val="000000"/>
                  </a:outerShdw>
                </a:effectLst>
                <a:cs typeface="Arial" pitchFamily="34" charset="0"/>
              </a:rPr>
              <a:t>&gt;</a:t>
            </a:r>
            <a:r>
              <a:rPr lang="en-US" sz="2400">
                <a:effectLst>
                  <a:outerShdw blurRad="38100" dist="38100" dir="2700000" algn="tl">
                    <a:srgbClr val="000000"/>
                  </a:outerShdw>
                </a:effectLst>
                <a:cs typeface="Arial" pitchFamily="34" charset="0"/>
              </a:rPr>
              <a:t> 0 </a:t>
            </a:r>
          </a:p>
        </p:txBody>
      </p:sp>
    </p:spTree>
  </p:cSld>
  <p:clrMapOvr>
    <a:masterClrMapping/>
  </p:clrMapOvr>
  <p:transition>
    <p:zoom/>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1" name="Rectangle 31"/>
          <p:cNvSpPr>
            <a:spLocks noChangeArrowheads="1"/>
          </p:cNvSpPr>
          <p:nvPr/>
        </p:nvSpPr>
        <p:spPr bwMode="auto">
          <a:xfrm>
            <a:off x="1397000" y="3416300"/>
            <a:ext cx="6578600" cy="2108200"/>
          </a:xfrm>
          <a:prstGeom prst="rect">
            <a:avLst/>
          </a:prstGeom>
          <a:gradFill rotWithShape="0">
            <a:gsLst>
              <a:gs pos="0">
                <a:srgbClr val="777777">
                  <a:gamma/>
                  <a:shade val="46275"/>
                  <a:invGamma/>
                </a:srgbClr>
              </a:gs>
              <a:gs pos="50000">
                <a:srgbClr val="777777"/>
              </a:gs>
              <a:gs pos="100000">
                <a:srgbClr val="777777">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53602"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Workforce Assignment</a:t>
            </a:r>
          </a:p>
        </p:txBody>
      </p:sp>
      <p:sp>
        <p:nvSpPr>
          <p:cNvPr id="153603" name="Rectangle 3"/>
          <p:cNvSpPr>
            <a:spLocks noChangeArrowheads="1"/>
          </p:cNvSpPr>
          <p:nvPr/>
        </p:nvSpPr>
        <p:spPr bwMode="auto">
          <a:xfrm>
            <a:off x="687388" y="1041400"/>
            <a:ext cx="37084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cs typeface="Arial" pitchFamily="34" charset="0"/>
              </a:rPr>
              <a:t>Solution Summary</a:t>
            </a:r>
          </a:p>
        </p:txBody>
      </p:sp>
      <p:sp>
        <p:nvSpPr>
          <p:cNvPr id="153604" name="Text Box 4"/>
          <p:cNvSpPr txBox="1">
            <a:spLocks noChangeArrowheads="1"/>
          </p:cNvSpPr>
          <p:nvPr/>
        </p:nvSpPr>
        <p:spPr bwMode="auto">
          <a:xfrm>
            <a:off x="1308100" y="1498600"/>
            <a:ext cx="4960938" cy="1704975"/>
          </a:xfrm>
          <a:prstGeom prst="rect">
            <a:avLst/>
          </a:prstGeom>
          <a:noFill/>
          <a:ln w="12700">
            <a:noFill/>
            <a:miter lim="800000"/>
            <a:headEnd type="none" w="sm" len="sm"/>
            <a:tailEnd type="none" w="sm" len="sm"/>
          </a:ln>
          <a:effectLst/>
        </p:spPr>
        <p:txBody>
          <a:bodyPr>
            <a:spAutoFit/>
          </a:bodyPr>
          <a:lstStyle/>
          <a:p>
            <a:pPr algn="l"/>
            <a:r>
              <a:rPr lang="en-US" sz="2400" i="1">
                <a:effectLst>
                  <a:outerShdw blurRad="38100" dist="38100" dir="2700000" algn="tl">
                    <a:srgbClr val="000000"/>
                  </a:outerShdw>
                </a:effectLst>
                <a:cs typeface="Arial" pitchFamily="34" charset="0"/>
              </a:rPr>
              <a:t>P</a:t>
            </a:r>
            <a:r>
              <a:rPr lang="en-US" sz="2400" baseline="-25000">
                <a:effectLst>
                  <a:outerShdw blurRad="38100" dist="38100" dir="2700000" algn="tl">
                    <a:srgbClr val="000000"/>
                  </a:outerShdw>
                </a:effectLst>
                <a:cs typeface="Arial" pitchFamily="34" charset="0"/>
              </a:rPr>
              <a:t>1</a:t>
            </a:r>
            <a:r>
              <a:rPr lang="en-US" sz="2400">
                <a:effectLst>
                  <a:outerShdw blurRad="38100" dist="38100" dir="2700000" algn="tl">
                    <a:srgbClr val="000000"/>
                  </a:outerShdw>
                </a:effectLst>
                <a:cs typeface="Arial" pitchFamily="34" charset="0"/>
              </a:rPr>
              <a:t> = 100,  </a:t>
            </a:r>
            <a:r>
              <a:rPr lang="en-US" sz="2400" i="1">
                <a:effectLst>
                  <a:outerShdw blurRad="38100" dist="38100" dir="2700000" algn="tl">
                    <a:srgbClr val="000000"/>
                  </a:outerShdw>
                </a:effectLst>
                <a:cs typeface="Arial" pitchFamily="34" charset="0"/>
              </a:rPr>
              <a:t>T</a:t>
            </a:r>
            <a:r>
              <a:rPr lang="en-US" sz="2400" baseline="-25000">
                <a:effectLst>
                  <a:outerShdw blurRad="38100" dist="38100" dir="2700000" algn="tl">
                    <a:srgbClr val="000000"/>
                  </a:outerShdw>
                </a:effectLst>
                <a:cs typeface="Arial" pitchFamily="34" charset="0"/>
              </a:rPr>
              <a:t>1</a:t>
            </a:r>
            <a:r>
              <a:rPr lang="en-US" sz="2400">
                <a:effectLst>
                  <a:outerShdw blurRad="38100" dist="38100" dir="2700000" algn="tl">
                    <a:srgbClr val="000000"/>
                  </a:outerShdw>
                </a:effectLst>
                <a:cs typeface="Arial" pitchFamily="34" charset="0"/>
              </a:rPr>
              <a:t> = 0,  </a:t>
            </a:r>
            <a:r>
              <a:rPr lang="en-US" sz="2400" i="1">
                <a:effectLst>
                  <a:outerShdw blurRad="38100" dist="38100" dir="2700000" algn="tl">
                    <a:srgbClr val="000000"/>
                  </a:outerShdw>
                </a:effectLst>
                <a:cs typeface="Arial" pitchFamily="34" charset="0"/>
              </a:rPr>
              <a:t>R</a:t>
            </a:r>
            <a:r>
              <a:rPr lang="en-US" sz="2400" baseline="-25000">
                <a:effectLst>
                  <a:outerShdw blurRad="38100" dist="38100" dir="2700000" algn="tl">
                    <a:srgbClr val="000000"/>
                  </a:outerShdw>
                </a:effectLst>
                <a:cs typeface="Arial" pitchFamily="34" charset="0"/>
              </a:rPr>
              <a:t>1</a:t>
            </a:r>
            <a:r>
              <a:rPr lang="en-US" sz="2400">
                <a:effectLst>
                  <a:outerShdw blurRad="38100" dist="38100" dir="2700000" algn="tl">
                    <a:srgbClr val="000000"/>
                  </a:outerShdw>
                </a:effectLst>
                <a:cs typeface="Arial" pitchFamily="34" charset="0"/>
              </a:rPr>
              <a:t> = 0</a:t>
            </a:r>
          </a:p>
          <a:p>
            <a:pPr algn="l"/>
            <a:r>
              <a:rPr lang="en-US" sz="2400" i="1">
                <a:effectLst>
                  <a:outerShdw blurRad="38100" dist="38100" dir="2700000" algn="tl">
                    <a:srgbClr val="000000"/>
                  </a:outerShdw>
                </a:effectLst>
                <a:cs typeface="Arial" pitchFamily="34" charset="0"/>
              </a:rPr>
              <a:t>P</a:t>
            </a:r>
            <a:r>
              <a:rPr lang="en-US" sz="2400" baseline="-25000">
                <a:effectLst>
                  <a:outerShdw blurRad="38100" dist="38100" dir="2700000" algn="tl">
                    <a:srgbClr val="000000"/>
                  </a:outerShdw>
                </a:effectLst>
                <a:cs typeface="Arial" pitchFamily="34" charset="0"/>
              </a:rPr>
              <a:t>2</a:t>
            </a:r>
            <a:r>
              <a:rPr lang="en-US" sz="2400">
                <a:effectLst>
                  <a:outerShdw blurRad="38100" dist="38100" dir="2700000" algn="tl">
                    <a:srgbClr val="000000"/>
                  </a:outerShdw>
                </a:effectLst>
                <a:cs typeface="Arial" pitchFamily="34" charset="0"/>
              </a:rPr>
              <a:t> = 80,  </a:t>
            </a:r>
            <a:r>
              <a:rPr lang="en-US" sz="2400" i="1">
                <a:effectLst>
                  <a:outerShdw blurRad="38100" dist="38100" dir="2700000" algn="tl">
                    <a:srgbClr val="000000"/>
                  </a:outerShdw>
                </a:effectLst>
                <a:cs typeface="Arial" pitchFamily="34" charset="0"/>
              </a:rPr>
              <a:t>T</a:t>
            </a:r>
            <a:r>
              <a:rPr lang="en-US" sz="2400" baseline="-25000">
                <a:effectLst>
                  <a:outerShdw blurRad="38100" dist="38100" dir="2700000" algn="tl">
                    <a:srgbClr val="000000"/>
                  </a:outerShdw>
                </a:effectLst>
                <a:cs typeface="Arial" pitchFamily="34" charset="0"/>
              </a:rPr>
              <a:t>2</a:t>
            </a:r>
            <a:r>
              <a:rPr lang="en-US" sz="2400">
                <a:effectLst>
                  <a:outerShdw blurRad="38100" dist="38100" dir="2700000" algn="tl">
                    <a:srgbClr val="000000"/>
                  </a:outerShdw>
                </a:effectLst>
                <a:cs typeface="Arial" pitchFamily="34" charset="0"/>
              </a:rPr>
              <a:t> = 20,  </a:t>
            </a:r>
            <a:r>
              <a:rPr lang="en-US" sz="2400" i="1">
                <a:effectLst>
                  <a:outerShdw blurRad="38100" dist="38100" dir="2700000" algn="tl">
                    <a:srgbClr val="000000"/>
                  </a:outerShdw>
                </a:effectLst>
                <a:cs typeface="Arial" pitchFamily="34" charset="0"/>
              </a:rPr>
              <a:t>A</a:t>
            </a:r>
            <a:r>
              <a:rPr lang="en-US" sz="2400" baseline="-25000">
                <a:effectLst>
                  <a:outerShdw blurRad="38100" dist="38100" dir="2700000" algn="tl">
                    <a:srgbClr val="000000"/>
                  </a:outerShdw>
                </a:effectLst>
                <a:cs typeface="Arial" pitchFamily="34" charset="0"/>
              </a:rPr>
              <a:t>2</a:t>
            </a:r>
            <a:r>
              <a:rPr lang="en-US" sz="2400">
                <a:effectLst>
                  <a:outerShdw blurRad="38100" dist="38100" dir="2700000" algn="tl">
                    <a:srgbClr val="000000"/>
                  </a:outerShdw>
                </a:effectLst>
                <a:cs typeface="Arial" pitchFamily="34" charset="0"/>
              </a:rPr>
              <a:t> = 0, </a:t>
            </a:r>
            <a:r>
              <a:rPr lang="en-US" sz="2400" i="1">
                <a:effectLst>
                  <a:outerShdw blurRad="38100" dist="38100" dir="2700000" algn="tl">
                    <a:srgbClr val="000000"/>
                  </a:outerShdw>
                </a:effectLst>
                <a:cs typeface="Arial" pitchFamily="34" charset="0"/>
              </a:rPr>
              <a:t>R</a:t>
            </a:r>
            <a:r>
              <a:rPr lang="en-US" sz="2400" baseline="-25000">
                <a:effectLst>
                  <a:outerShdw blurRad="38100" dist="38100" dir="2700000" algn="tl">
                    <a:srgbClr val="000000"/>
                  </a:outerShdw>
                </a:effectLst>
                <a:cs typeface="Arial" pitchFamily="34" charset="0"/>
              </a:rPr>
              <a:t>2</a:t>
            </a:r>
            <a:r>
              <a:rPr lang="en-US" sz="2400">
                <a:effectLst>
                  <a:outerShdw blurRad="38100" dist="38100" dir="2700000" algn="tl">
                    <a:srgbClr val="000000"/>
                  </a:outerShdw>
                </a:effectLst>
                <a:cs typeface="Arial" pitchFamily="34" charset="0"/>
              </a:rPr>
              <a:t> = 40</a:t>
            </a:r>
          </a:p>
          <a:p>
            <a:pPr algn="l"/>
            <a:r>
              <a:rPr lang="en-US" sz="2400" i="1">
                <a:effectLst>
                  <a:outerShdw blurRad="38100" dist="38100" dir="2700000" algn="tl">
                    <a:srgbClr val="000000"/>
                  </a:outerShdw>
                </a:effectLst>
                <a:cs typeface="Arial" pitchFamily="34" charset="0"/>
              </a:rPr>
              <a:t>P</a:t>
            </a:r>
            <a:r>
              <a:rPr lang="en-US" sz="2400" baseline="-25000">
                <a:effectLst>
                  <a:outerShdw blurRad="38100" dist="38100" dir="2700000" algn="tl">
                    <a:srgbClr val="000000"/>
                  </a:outerShdw>
                </a:effectLst>
                <a:cs typeface="Arial" pitchFamily="34" charset="0"/>
              </a:rPr>
              <a:t>3</a:t>
            </a:r>
            <a:r>
              <a:rPr lang="en-US" sz="2400">
                <a:effectLst>
                  <a:outerShdw blurRad="38100" dist="38100" dir="2700000" algn="tl">
                    <a:srgbClr val="000000"/>
                  </a:outerShdw>
                </a:effectLst>
                <a:cs typeface="Arial" pitchFamily="34" charset="0"/>
              </a:rPr>
              <a:t> = 100,  </a:t>
            </a:r>
            <a:r>
              <a:rPr lang="en-US" sz="2400" i="1">
                <a:effectLst>
                  <a:outerShdw blurRad="38100" dist="38100" dir="2700000" algn="tl">
                    <a:srgbClr val="000000"/>
                  </a:outerShdw>
                </a:effectLst>
                <a:cs typeface="Arial" pitchFamily="34" charset="0"/>
              </a:rPr>
              <a:t>A</a:t>
            </a:r>
            <a:r>
              <a:rPr lang="en-US" sz="2400" baseline="-25000">
                <a:effectLst>
                  <a:outerShdw blurRad="38100" dist="38100" dir="2700000" algn="tl">
                    <a:srgbClr val="000000"/>
                  </a:outerShdw>
                </a:effectLst>
                <a:cs typeface="Arial" pitchFamily="34" charset="0"/>
              </a:rPr>
              <a:t>3</a:t>
            </a:r>
            <a:r>
              <a:rPr lang="en-US" sz="2400">
                <a:effectLst>
                  <a:outerShdw blurRad="38100" dist="38100" dir="2700000" algn="tl">
                    <a:srgbClr val="000000"/>
                  </a:outerShdw>
                </a:effectLst>
                <a:cs typeface="Arial" pitchFamily="34" charset="0"/>
              </a:rPr>
              <a:t> = 40</a:t>
            </a:r>
          </a:p>
          <a:p>
            <a:pPr algn="l"/>
            <a:endParaRPr lang="en-US" sz="1000">
              <a:effectLst>
                <a:outerShdw blurRad="38100" dist="38100" dir="2700000" algn="tl">
                  <a:srgbClr val="000000"/>
                </a:outerShdw>
              </a:effectLst>
              <a:cs typeface="Arial" pitchFamily="34" charset="0"/>
            </a:endParaRPr>
          </a:p>
          <a:p>
            <a:pPr algn="l"/>
            <a:r>
              <a:rPr lang="en-US" sz="2400">
                <a:effectLst>
                  <a:outerShdw blurRad="38100" dist="38100" dir="2700000" algn="tl">
                    <a:srgbClr val="000000"/>
                  </a:outerShdw>
                </a:effectLst>
                <a:cs typeface="Arial" pitchFamily="34" charset="0"/>
              </a:rPr>
              <a:t>Total Wage Cost = $1,098,000     </a:t>
            </a:r>
            <a:endParaRPr lang="en-US" sz="2400">
              <a:effectLst>
                <a:outerShdw blurRad="38100" dist="38100" dir="2700000" algn="tl">
                  <a:srgbClr val="000000"/>
                </a:outerShdw>
              </a:effectLst>
            </a:endParaRPr>
          </a:p>
        </p:txBody>
      </p:sp>
      <p:sp>
        <p:nvSpPr>
          <p:cNvPr id="153605" name="Text Box 5"/>
          <p:cNvSpPr txBox="1">
            <a:spLocks noChangeArrowheads="1"/>
          </p:cNvSpPr>
          <p:nvPr/>
        </p:nvSpPr>
        <p:spPr bwMode="auto">
          <a:xfrm>
            <a:off x="1489075" y="3913188"/>
            <a:ext cx="1828800" cy="1552575"/>
          </a:xfrm>
          <a:prstGeom prst="rect">
            <a:avLst/>
          </a:prstGeom>
          <a:noFill/>
          <a:ln w="12700">
            <a:noFill/>
            <a:miter lim="800000"/>
            <a:headEnd type="none" w="sm" len="sm"/>
            <a:tailEnd type="none" w="sm" len="sm"/>
          </a:ln>
          <a:effectLst/>
        </p:spPr>
        <p:txBody>
          <a:bodyPr wrap="none">
            <a:spAutoFit/>
          </a:bodyPr>
          <a:lstStyle/>
          <a:p>
            <a:pPr algn="l"/>
            <a:r>
              <a:rPr lang="en-US" sz="2400">
                <a:effectLst>
                  <a:outerShdw blurRad="38100" dist="38100" dir="2700000" algn="tl">
                    <a:srgbClr val="000000"/>
                  </a:outerShdw>
                </a:effectLst>
              </a:rPr>
              <a:t>Producers</a:t>
            </a:r>
          </a:p>
          <a:p>
            <a:pPr algn="l"/>
            <a:r>
              <a:rPr lang="en-US" sz="2400">
                <a:effectLst>
                  <a:outerShdw blurRad="38100" dist="38100" dir="2700000" algn="tl">
                    <a:srgbClr val="000000"/>
                  </a:outerShdw>
                </a:effectLst>
              </a:rPr>
              <a:t>Trainers</a:t>
            </a:r>
          </a:p>
          <a:p>
            <a:pPr algn="l"/>
            <a:r>
              <a:rPr lang="en-US" sz="2400">
                <a:effectLst>
                  <a:outerShdw blurRad="38100" dist="38100" dir="2700000" algn="tl">
                    <a:srgbClr val="000000"/>
                  </a:outerShdw>
                </a:effectLst>
              </a:rPr>
              <a:t>Apprentices</a:t>
            </a:r>
          </a:p>
          <a:p>
            <a:pPr algn="l"/>
            <a:r>
              <a:rPr lang="en-US" sz="2400">
                <a:effectLst>
                  <a:outerShdw blurRad="38100" dist="38100" dir="2700000" algn="tl">
                    <a:srgbClr val="000000"/>
                  </a:outerShdw>
                </a:effectLst>
              </a:rPr>
              <a:t>Recruits</a:t>
            </a:r>
          </a:p>
        </p:txBody>
      </p:sp>
      <p:sp>
        <p:nvSpPr>
          <p:cNvPr id="153606" name="Text Box 6"/>
          <p:cNvSpPr txBox="1">
            <a:spLocks noChangeArrowheads="1"/>
          </p:cNvSpPr>
          <p:nvPr/>
        </p:nvSpPr>
        <p:spPr bwMode="auto">
          <a:xfrm>
            <a:off x="3632200" y="3468688"/>
            <a:ext cx="4267200" cy="457200"/>
          </a:xfrm>
          <a:prstGeom prst="rect">
            <a:avLst/>
          </a:prstGeom>
          <a:noFill/>
          <a:ln w="12700">
            <a:noFill/>
            <a:miter lim="800000"/>
            <a:headEnd type="none" w="sm" len="sm"/>
            <a:tailEnd type="none" w="sm" len="sm"/>
          </a:ln>
          <a:effectLst/>
        </p:spPr>
        <p:txBody>
          <a:bodyPr wrap="none">
            <a:spAutoFit/>
          </a:bodyPr>
          <a:lstStyle/>
          <a:p>
            <a:pPr algn="l"/>
            <a:r>
              <a:rPr lang="en-US" sz="2400" u="sng">
                <a:effectLst>
                  <a:outerShdw blurRad="38100" dist="38100" dir="2700000" algn="tl">
                    <a:srgbClr val="000000"/>
                  </a:outerShdw>
                </a:effectLst>
              </a:rPr>
              <a:t>April</a:t>
            </a:r>
            <a:r>
              <a:rPr lang="en-US" sz="2400">
                <a:effectLst>
                  <a:outerShdw blurRad="38100" dist="38100" dir="2700000" algn="tl">
                    <a:srgbClr val="000000"/>
                  </a:outerShdw>
                </a:effectLst>
              </a:rPr>
              <a:t>       </a:t>
            </a:r>
            <a:r>
              <a:rPr lang="en-US" sz="2400" u="sng">
                <a:effectLst>
                  <a:outerShdw blurRad="38100" dist="38100" dir="2700000" algn="tl">
                    <a:srgbClr val="000000"/>
                  </a:outerShdw>
                </a:effectLst>
              </a:rPr>
              <a:t>May</a:t>
            </a:r>
            <a:r>
              <a:rPr lang="en-US" sz="2400">
                <a:effectLst>
                  <a:outerShdw blurRad="38100" dist="38100" dir="2700000" algn="tl">
                    <a:srgbClr val="000000"/>
                  </a:outerShdw>
                </a:effectLst>
              </a:rPr>
              <a:t>       </a:t>
            </a:r>
            <a:r>
              <a:rPr lang="en-US" sz="2400" u="sng">
                <a:effectLst>
                  <a:outerShdw blurRad="38100" dist="38100" dir="2700000" algn="tl">
                    <a:srgbClr val="000000"/>
                  </a:outerShdw>
                </a:effectLst>
              </a:rPr>
              <a:t>June</a:t>
            </a:r>
            <a:r>
              <a:rPr lang="en-US" sz="2400">
                <a:effectLst>
                  <a:outerShdw blurRad="38100" dist="38100" dir="2700000" algn="tl">
                    <a:srgbClr val="000000"/>
                  </a:outerShdw>
                </a:effectLst>
              </a:rPr>
              <a:t>       </a:t>
            </a:r>
            <a:r>
              <a:rPr lang="en-US" sz="2400" u="sng">
                <a:effectLst>
                  <a:outerShdw blurRad="38100" dist="38100" dir="2700000" algn="tl">
                    <a:srgbClr val="000000"/>
                  </a:outerShdw>
                </a:effectLst>
              </a:rPr>
              <a:t>July</a:t>
            </a:r>
          </a:p>
        </p:txBody>
      </p:sp>
      <p:sp>
        <p:nvSpPr>
          <p:cNvPr id="153607" name="Text Box 7"/>
          <p:cNvSpPr txBox="1">
            <a:spLocks noChangeArrowheads="1"/>
          </p:cNvSpPr>
          <p:nvPr/>
        </p:nvSpPr>
        <p:spPr bwMode="auto">
          <a:xfrm>
            <a:off x="3724275" y="3913188"/>
            <a:ext cx="4070350" cy="457200"/>
          </a:xfrm>
          <a:prstGeom prst="rect">
            <a:avLst/>
          </a:prstGeom>
          <a:noFill/>
          <a:ln w="12700">
            <a:noFill/>
            <a:miter lim="800000"/>
            <a:headEnd type="none" w="sm" len="sm"/>
            <a:tailEnd type="none" w="sm" len="sm"/>
          </a:ln>
          <a:effectLst/>
        </p:spPr>
        <p:txBody>
          <a:bodyPr wrap="none">
            <a:spAutoFit/>
          </a:bodyPr>
          <a:lstStyle/>
          <a:p>
            <a:pPr algn="l"/>
            <a:r>
              <a:rPr lang="en-US" sz="2400">
                <a:effectLst>
                  <a:outerShdw blurRad="38100" dist="38100" dir="2700000" algn="tl">
                    <a:srgbClr val="000000"/>
                  </a:outerShdw>
                </a:effectLst>
              </a:rPr>
              <a:t>100           80          100        140</a:t>
            </a:r>
          </a:p>
        </p:txBody>
      </p:sp>
      <p:sp>
        <p:nvSpPr>
          <p:cNvPr id="153608" name="Text Box 8"/>
          <p:cNvSpPr txBox="1">
            <a:spLocks noChangeArrowheads="1"/>
          </p:cNvSpPr>
          <p:nvPr/>
        </p:nvSpPr>
        <p:spPr bwMode="auto">
          <a:xfrm>
            <a:off x="3724275" y="4268788"/>
            <a:ext cx="4070350" cy="457200"/>
          </a:xfrm>
          <a:prstGeom prst="rect">
            <a:avLst/>
          </a:prstGeom>
          <a:noFill/>
          <a:ln w="12700">
            <a:noFill/>
            <a:miter lim="800000"/>
            <a:headEnd type="none" w="sm" len="sm"/>
            <a:tailEnd type="none" w="sm" len="sm"/>
          </a:ln>
          <a:effectLst/>
        </p:spPr>
        <p:txBody>
          <a:bodyPr wrap="none">
            <a:spAutoFit/>
          </a:bodyPr>
          <a:lstStyle/>
          <a:p>
            <a:pPr algn="l"/>
            <a:r>
              <a:rPr lang="en-US" sz="2400">
                <a:effectLst>
                  <a:outerShdw blurRad="38100" dist="38100" dir="2700000" algn="tl">
                    <a:srgbClr val="000000"/>
                  </a:outerShdw>
                </a:effectLst>
              </a:rPr>
              <a:t>    0           20              0            0</a:t>
            </a:r>
          </a:p>
        </p:txBody>
      </p:sp>
      <p:sp>
        <p:nvSpPr>
          <p:cNvPr id="153609" name="Text Box 9"/>
          <p:cNvSpPr txBox="1">
            <a:spLocks noChangeArrowheads="1"/>
          </p:cNvSpPr>
          <p:nvPr/>
        </p:nvSpPr>
        <p:spPr bwMode="auto">
          <a:xfrm>
            <a:off x="3724275" y="4637088"/>
            <a:ext cx="4070350" cy="457200"/>
          </a:xfrm>
          <a:prstGeom prst="rect">
            <a:avLst/>
          </a:prstGeom>
          <a:noFill/>
          <a:ln w="12700">
            <a:noFill/>
            <a:miter lim="800000"/>
            <a:headEnd type="none" w="sm" len="sm"/>
            <a:tailEnd type="none" w="sm" len="sm"/>
          </a:ln>
          <a:effectLst/>
        </p:spPr>
        <p:txBody>
          <a:bodyPr wrap="none">
            <a:spAutoFit/>
          </a:bodyPr>
          <a:lstStyle/>
          <a:p>
            <a:pPr algn="l"/>
            <a:r>
              <a:rPr lang="en-US" sz="2400">
                <a:effectLst>
                  <a:outerShdw blurRad="38100" dist="38100" dir="2700000" algn="tl">
                    <a:srgbClr val="000000"/>
                  </a:outerShdw>
                </a:effectLst>
              </a:rPr>
              <a:t>    0             0            40            0</a:t>
            </a:r>
          </a:p>
        </p:txBody>
      </p:sp>
      <p:sp>
        <p:nvSpPr>
          <p:cNvPr id="153610" name="Text Box 10"/>
          <p:cNvSpPr txBox="1">
            <a:spLocks noChangeArrowheads="1"/>
          </p:cNvSpPr>
          <p:nvPr/>
        </p:nvSpPr>
        <p:spPr bwMode="auto">
          <a:xfrm>
            <a:off x="3724275" y="5018088"/>
            <a:ext cx="4070350" cy="457200"/>
          </a:xfrm>
          <a:prstGeom prst="rect">
            <a:avLst/>
          </a:prstGeom>
          <a:noFill/>
          <a:ln w="12700">
            <a:noFill/>
            <a:miter lim="800000"/>
            <a:headEnd type="none" w="sm" len="sm"/>
            <a:tailEnd type="none" w="sm" len="sm"/>
          </a:ln>
          <a:effectLst/>
        </p:spPr>
        <p:txBody>
          <a:bodyPr wrap="none">
            <a:spAutoFit/>
          </a:bodyPr>
          <a:lstStyle/>
          <a:p>
            <a:pPr algn="l"/>
            <a:r>
              <a:rPr lang="en-US" sz="2400">
                <a:effectLst>
                  <a:outerShdw blurRad="38100" dist="38100" dir="2700000" algn="tl">
                    <a:srgbClr val="000000"/>
                  </a:outerShdw>
                </a:effectLst>
              </a:rPr>
              <a:t>    0           40              0            0</a:t>
            </a:r>
          </a:p>
        </p:txBody>
      </p:sp>
    </p:spTree>
  </p:cSld>
  <p:clrMapOvr>
    <a:masterClrMapping/>
  </p:clrMapOvr>
  <p:transition>
    <p:zoom/>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830263" y="115888"/>
            <a:ext cx="7475537" cy="681037"/>
          </a:xfrm>
          <a:noFill/>
          <a:ln/>
        </p:spPr>
        <p:txBody>
          <a:bodyPr/>
          <a:lstStyle/>
          <a:p>
            <a:r>
              <a:rPr lang="en-US"/>
              <a:t>Product Mix</a:t>
            </a:r>
          </a:p>
        </p:txBody>
      </p:sp>
      <p:sp>
        <p:nvSpPr>
          <p:cNvPr id="6147" name="Rectangle 3"/>
          <p:cNvSpPr>
            <a:spLocks noGrp="1" noChangeArrowheads="1"/>
          </p:cNvSpPr>
          <p:nvPr>
            <p:ph type="body" idx="1"/>
          </p:nvPr>
        </p:nvSpPr>
        <p:spPr>
          <a:xfrm>
            <a:off x="700088" y="1106488"/>
            <a:ext cx="7872412" cy="4924425"/>
          </a:xfrm>
          <a:noFill/>
          <a:ln/>
        </p:spPr>
        <p:txBody>
          <a:bodyPr/>
          <a:lstStyle/>
          <a:p>
            <a:pPr>
              <a:buFont typeface="Monotype Sorts" pitchFamily="2" charset="2"/>
              <a:buNone/>
            </a:pPr>
            <a:r>
              <a:rPr lang="en-US" dirty="0"/>
              <a:t>		</a:t>
            </a:r>
            <a:r>
              <a:rPr lang="en-US" dirty="0" err="1"/>
              <a:t>Floataway</a:t>
            </a:r>
            <a:r>
              <a:rPr lang="en-US" dirty="0"/>
              <a:t> Tours has $420,000 that can be used</a:t>
            </a:r>
          </a:p>
          <a:p>
            <a:pPr>
              <a:buFont typeface="Monotype Sorts" pitchFamily="2" charset="2"/>
              <a:buNone/>
            </a:pPr>
            <a:r>
              <a:rPr lang="en-US" dirty="0"/>
              <a:t>	to purchase new rental boats for hire during the</a:t>
            </a:r>
          </a:p>
          <a:p>
            <a:pPr>
              <a:buFont typeface="Monotype Sorts" pitchFamily="2" charset="2"/>
              <a:buNone/>
            </a:pPr>
            <a:r>
              <a:rPr lang="en-US" dirty="0"/>
              <a:t>	summer.  The boats can 	be purchased from two</a:t>
            </a:r>
          </a:p>
          <a:p>
            <a:pPr>
              <a:buFont typeface="Monotype Sorts" pitchFamily="2" charset="2"/>
              <a:buNone/>
            </a:pPr>
            <a:r>
              <a:rPr lang="en-US" dirty="0"/>
              <a:t>	different manufacturers.</a:t>
            </a:r>
          </a:p>
          <a:p>
            <a:pPr>
              <a:buFont typeface="Monotype Sorts" pitchFamily="2" charset="2"/>
              <a:buNone/>
            </a:pPr>
            <a:r>
              <a:rPr lang="en-US" dirty="0"/>
              <a:t>	     	</a:t>
            </a:r>
            <a:r>
              <a:rPr lang="en-US" dirty="0" err="1"/>
              <a:t>Floataway</a:t>
            </a:r>
            <a:r>
              <a:rPr lang="en-US" dirty="0"/>
              <a:t> Tours would like to purchase at least </a:t>
            </a:r>
          </a:p>
          <a:p>
            <a:pPr>
              <a:buFont typeface="Monotype Sorts" pitchFamily="2" charset="2"/>
              <a:buNone/>
            </a:pPr>
            <a:r>
              <a:rPr lang="en-US" dirty="0"/>
              <a:t>	50 boats and would like to purchase the same</a:t>
            </a:r>
          </a:p>
          <a:p>
            <a:pPr>
              <a:buFont typeface="Monotype Sorts" pitchFamily="2" charset="2"/>
              <a:buNone/>
            </a:pPr>
            <a:r>
              <a:rPr lang="en-US" dirty="0"/>
              <a:t>	number from </a:t>
            </a:r>
            <a:r>
              <a:rPr lang="en-US" dirty="0" err="1"/>
              <a:t>Sleekboat</a:t>
            </a:r>
            <a:r>
              <a:rPr lang="en-US" dirty="0"/>
              <a:t> as from Racer to maintain</a:t>
            </a:r>
          </a:p>
          <a:p>
            <a:pPr>
              <a:buFont typeface="Monotype Sorts" pitchFamily="2" charset="2"/>
              <a:buNone/>
            </a:pPr>
            <a:r>
              <a:rPr lang="en-US" dirty="0"/>
              <a:t>	goodwill.  At the same time, </a:t>
            </a:r>
            <a:r>
              <a:rPr lang="en-US" dirty="0" err="1"/>
              <a:t>Floataway</a:t>
            </a:r>
            <a:r>
              <a:rPr lang="en-US" dirty="0"/>
              <a:t> </a:t>
            </a:r>
            <a:r>
              <a:rPr lang="en-US" dirty="0" smtClean="0"/>
              <a:t>Tours wishes</a:t>
            </a:r>
          </a:p>
          <a:p>
            <a:pPr>
              <a:buFont typeface="Monotype Sorts" pitchFamily="2" charset="2"/>
              <a:buNone/>
            </a:pPr>
            <a:r>
              <a:rPr lang="en-US" dirty="0" smtClean="0"/>
              <a:t>	to </a:t>
            </a:r>
            <a:r>
              <a:rPr lang="en-US" dirty="0"/>
              <a:t>have a total seating capacity of at least 200.  </a:t>
            </a:r>
          </a:p>
        </p:txBody>
      </p:sp>
    </p:spTree>
  </p:cSld>
  <p:clrMapOvr>
    <a:masterClrMapping/>
  </p:clrMapOvr>
  <p:transition>
    <p:zoom/>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6"/>
          <p:cNvSpPr>
            <a:spLocks noChangeArrowheads="1"/>
          </p:cNvSpPr>
          <p:nvPr/>
        </p:nvSpPr>
        <p:spPr bwMode="auto">
          <a:xfrm>
            <a:off x="457200" y="1651000"/>
            <a:ext cx="8343900" cy="3067050"/>
          </a:xfrm>
          <a:prstGeom prst="rect">
            <a:avLst/>
          </a:prstGeom>
          <a:gradFill flip="none" rotWithShape="1">
            <a:gsLst>
              <a:gs pos="0">
                <a:srgbClr val="004B70">
                  <a:shade val="30000"/>
                  <a:satMod val="115000"/>
                </a:srgbClr>
              </a:gs>
              <a:gs pos="50000">
                <a:srgbClr val="004B70">
                  <a:shade val="67500"/>
                  <a:satMod val="115000"/>
                </a:srgbClr>
              </a:gs>
              <a:gs pos="100000">
                <a:srgbClr val="004B70">
                  <a:shade val="100000"/>
                  <a:satMod val="115000"/>
                </a:srgbClr>
              </a:gs>
            </a:gsLst>
            <a:lin ang="16200000" scaled="1"/>
            <a:tileRect/>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7171" name="Rectangle 3"/>
          <p:cNvSpPr>
            <a:spLocks noGrp="1" noChangeArrowheads="1"/>
          </p:cNvSpPr>
          <p:nvPr>
            <p:ph type="body" idx="1"/>
          </p:nvPr>
        </p:nvSpPr>
        <p:spPr>
          <a:xfrm>
            <a:off x="723900" y="1111250"/>
            <a:ext cx="8061325" cy="3727450"/>
          </a:xfrm>
          <a:noFill/>
          <a:ln/>
        </p:spPr>
        <p:txBody>
          <a:bodyPr/>
          <a:lstStyle/>
          <a:p>
            <a:pPr>
              <a:buFont typeface="Monotype Sorts" pitchFamily="2" charset="2"/>
              <a:buNone/>
            </a:pPr>
            <a:r>
              <a:rPr lang="en-US" dirty="0"/>
              <a:t>Formulate this problem as a linear program.</a:t>
            </a:r>
            <a:endParaRPr lang="en-US" dirty="0">
              <a:solidFill>
                <a:srgbClr val="66FFFF"/>
              </a:solidFill>
            </a:endParaRPr>
          </a:p>
          <a:p>
            <a:pPr>
              <a:buFont typeface="Monotype Sorts" pitchFamily="2" charset="2"/>
              <a:buNone/>
            </a:pPr>
            <a:endParaRPr lang="en-US" sz="1200" dirty="0"/>
          </a:p>
          <a:p>
            <a:pPr>
              <a:buFont typeface="Monotype Sorts" pitchFamily="2" charset="2"/>
              <a:buNone/>
            </a:pPr>
            <a:r>
              <a:rPr lang="en-US" dirty="0"/>
              <a:t>					        Maximum      Expected </a:t>
            </a:r>
          </a:p>
          <a:p>
            <a:pPr>
              <a:buFont typeface="Monotype Sorts" pitchFamily="2" charset="2"/>
              <a:buNone/>
            </a:pPr>
            <a:r>
              <a:rPr lang="en-US" dirty="0"/>
              <a:t>     Boat           Builder       </a:t>
            </a:r>
            <a:r>
              <a:rPr lang="en-US" dirty="0" smtClean="0"/>
              <a:t> Cost      </a:t>
            </a:r>
            <a:r>
              <a:rPr lang="en-US" dirty="0"/>
              <a:t>Seating      Daily Profit</a:t>
            </a:r>
          </a:p>
          <a:p>
            <a:pPr>
              <a:buFont typeface="Monotype Sorts" pitchFamily="2" charset="2"/>
              <a:buNone/>
            </a:pPr>
            <a:endParaRPr lang="en-US" sz="800" dirty="0"/>
          </a:p>
          <a:p>
            <a:pPr>
              <a:buFont typeface="Monotype Sorts" pitchFamily="2" charset="2"/>
              <a:buNone/>
            </a:pPr>
            <a:r>
              <a:rPr lang="en-US" dirty="0" err="1"/>
              <a:t>Speedhawk</a:t>
            </a:r>
            <a:r>
              <a:rPr lang="en-US" dirty="0"/>
              <a:t>   </a:t>
            </a:r>
            <a:r>
              <a:rPr lang="en-US" dirty="0" err="1"/>
              <a:t>Sleekboat</a:t>
            </a:r>
            <a:r>
              <a:rPr lang="en-US" dirty="0"/>
              <a:t>     $6000         3            	 $  70</a:t>
            </a:r>
          </a:p>
          <a:p>
            <a:pPr>
              <a:buFont typeface="Monotype Sorts" pitchFamily="2" charset="2"/>
              <a:buNone/>
            </a:pPr>
            <a:r>
              <a:rPr lang="en-US" dirty="0" err="1"/>
              <a:t>Silverbird</a:t>
            </a:r>
            <a:r>
              <a:rPr lang="en-US" dirty="0"/>
              <a:t>      </a:t>
            </a:r>
            <a:r>
              <a:rPr lang="en-US" dirty="0" err="1"/>
              <a:t>Sleekboat</a:t>
            </a:r>
            <a:r>
              <a:rPr lang="en-US" dirty="0"/>
              <a:t>     $7000         5              	 $  80</a:t>
            </a:r>
          </a:p>
          <a:p>
            <a:pPr>
              <a:buFont typeface="Monotype Sorts" pitchFamily="2" charset="2"/>
              <a:buNone/>
            </a:pPr>
            <a:r>
              <a:rPr lang="en-US" dirty="0" err="1"/>
              <a:t>Catman</a:t>
            </a:r>
            <a:r>
              <a:rPr lang="en-US" dirty="0"/>
              <a:t>          Racer            $5000         2              	 $  50</a:t>
            </a:r>
          </a:p>
          <a:p>
            <a:pPr>
              <a:buFont typeface="Monotype Sorts" pitchFamily="2" charset="2"/>
              <a:buNone/>
            </a:pPr>
            <a:r>
              <a:rPr lang="en-US" dirty="0"/>
              <a:t>Classy            Racer            $9000         6                	 $110</a:t>
            </a:r>
          </a:p>
        </p:txBody>
      </p:sp>
      <p:sp>
        <p:nvSpPr>
          <p:cNvPr id="7172" name="Line 4"/>
          <p:cNvSpPr>
            <a:spLocks noChangeShapeType="1"/>
          </p:cNvSpPr>
          <p:nvPr/>
        </p:nvSpPr>
        <p:spPr bwMode="auto">
          <a:xfrm>
            <a:off x="762000" y="2667000"/>
            <a:ext cx="7764463" cy="0"/>
          </a:xfrm>
          <a:prstGeom prst="line">
            <a:avLst/>
          </a:prstGeom>
          <a:noFill/>
          <a:ln w="12700">
            <a:solidFill>
              <a:srgbClr val="FFFFFF"/>
            </a:solidFill>
            <a:round/>
            <a:headEnd/>
            <a:tailEnd/>
          </a:ln>
          <a:effectLst/>
        </p:spPr>
        <p:txBody>
          <a:bodyPr wrap="none" anchor="ctr"/>
          <a:lstStyle/>
          <a:p>
            <a:endParaRPr lang="en-US"/>
          </a:p>
        </p:txBody>
      </p:sp>
      <p:sp>
        <p:nvSpPr>
          <p:cNvPr id="7261" name="Rectangle 93"/>
          <p:cNvSpPr>
            <a:spLocks noGrp="1" noChangeArrowheads="1"/>
          </p:cNvSpPr>
          <p:nvPr>
            <p:ph type="title"/>
          </p:nvPr>
        </p:nvSpPr>
        <p:spPr>
          <a:xfrm>
            <a:off x="830263" y="115888"/>
            <a:ext cx="7475537" cy="681037"/>
          </a:xfrm>
          <a:noFill/>
          <a:ln/>
        </p:spPr>
        <p:txBody>
          <a:bodyPr/>
          <a:lstStyle/>
          <a:p>
            <a:r>
              <a:rPr lang="en-US"/>
              <a:t>Product Mix</a:t>
            </a:r>
          </a:p>
        </p:txBody>
      </p:sp>
    </p:spTree>
  </p:cSld>
  <p:clrMapOvr>
    <a:masterClrMapping/>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36" name="Rectangle 68"/>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Media Selection</a:t>
            </a:r>
          </a:p>
        </p:txBody>
      </p:sp>
      <p:sp>
        <p:nvSpPr>
          <p:cNvPr id="58437" name="Text Box 69"/>
          <p:cNvSpPr txBox="1">
            <a:spLocks noChangeArrowheads="1"/>
          </p:cNvSpPr>
          <p:nvPr/>
        </p:nvSpPr>
        <p:spPr bwMode="auto">
          <a:xfrm>
            <a:off x="457200" y="1487488"/>
            <a:ext cx="7159332" cy="2677656"/>
          </a:xfrm>
          <a:prstGeom prst="rect">
            <a:avLst/>
          </a:prstGeom>
          <a:noFill/>
          <a:ln w="12700">
            <a:noFill/>
            <a:miter lim="800000"/>
            <a:headEnd type="none" w="sm" len="sm"/>
            <a:tailEnd type="none" w="sm" len="sm"/>
          </a:ln>
          <a:effectLst/>
        </p:spPr>
        <p:txBody>
          <a:bodyPr wrap="none">
            <a:spAutoFit/>
          </a:bodyPr>
          <a:lstStyle/>
          <a:p>
            <a:pPr algn="l"/>
            <a:r>
              <a:rPr lang="en-US" sz="2400" i="1" dirty="0">
                <a:effectLst>
                  <a:outerShdw blurRad="38100" dist="38100" dir="2700000" algn="tl">
                    <a:srgbClr val="000000"/>
                  </a:outerShdw>
                </a:effectLst>
                <a:cs typeface="Arial" pitchFamily="34" charset="0"/>
              </a:rPr>
              <a:t>	DFR</a:t>
            </a:r>
            <a:r>
              <a:rPr lang="en-US" sz="2400" dirty="0">
                <a:effectLst>
                  <a:outerShdw blurRad="38100" dist="38100" dir="2700000" algn="tl">
                    <a:srgbClr val="000000"/>
                  </a:outerShdw>
                </a:effectLst>
                <a:cs typeface="Arial" pitchFamily="34" charset="0"/>
              </a:rPr>
              <a:t> = number of daytime ads on Friday</a:t>
            </a:r>
            <a:endParaRPr lang="en-US" sz="2400" dirty="0">
              <a:effectLst>
                <a:outerShdw blurRad="38100" dist="38100" dir="2700000" algn="tl">
                  <a:srgbClr val="000000"/>
                </a:outerShdw>
              </a:effectLst>
              <a:cs typeface="Times New Roman" pitchFamily="18" charset="0"/>
            </a:endParaRPr>
          </a:p>
          <a:p>
            <a:pPr algn="l"/>
            <a:r>
              <a:rPr lang="en-US" sz="2400" i="1" dirty="0">
                <a:effectLst>
                  <a:outerShdw blurRad="38100" dist="38100" dir="2700000" algn="tl">
                    <a:srgbClr val="000000"/>
                  </a:outerShdw>
                </a:effectLst>
                <a:cs typeface="Arial" pitchFamily="34" charset="0"/>
              </a:rPr>
              <a:t>	DSA</a:t>
            </a:r>
            <a:r>
              <a:rPr lang="en-US" sz="2400" dirty="0">
                <a:effectLst>
                  <a:outerShdw blurRad="38100" dist="38100" dir="2700000" algn="tl">
                    <a:srgbClr val="000000"/>
                  </a:outerShdw>
                </a:effectLst>
                <a:cs typeface="Arial" pitchFamily="34" charset="0"/>
              </a:rPr>
              <a:t> = number of daytime ads on Saturday</a:t>
            </a:r>
            <a:endParaRPr lang="en-US" sz="2400" dirty="0">
              <a:effectLst>
                <a:outerShdw blurRad="38100" dist="38100" dir="2700000" algn="tl">
                  <a:srgbClr val="000000"/>
                </a:outerShdw>
              </a:effectLst>
              <a:cs typeface="Times New Roman" pitchFamily="18" charset="0"/>
            </a:endParaRPr>
          </a:p>
          <a:p>
            <a:pPr algn="l"/>
            <a:r>
              <a:rPr lang="en-US" sz="2400" i="1" dirty="0">
                <a:effectLst>
                  <a:outerShdw blurRad="38100" dist="38100" dir="2700000" algn="tl">
                    <a:srgbClr val="000000"/>
                  </a:outerShdw>
                </a:effectLst>
                <a:cs typeface="Arial" pitchFamily="34" charset="0"/>
              </a:rPr>
              <a:t>	DSU</a:t>
            </a:r>
            <a:r>
              <a:rPr lang="en-US" sz="2400" dirty="0">
                <a:effectLst>
                  <a:outerShdw blurRad="38100" dist="38100" dir="2700000" algn="tl">
                    <a:srgbClr val="000000"/>
                  </a:outerShdw>
                </a:effectLst>
                <a:cs typeface="Arial" pitchFamily="34" charset="0"/>
              </a:rPr>
              <a:t> =	 number of daytime ads on Sunday </a:t>
            </a:r>
            <a:endParaRPr lang="en-US" sz="2400" dirty="0">
              <a:effectLst>
                <a:outerShdw blurRad="38100" dist="38100" dir="2700000" algn="tl">
                  <a:srgbClr val="000000"/>
                </a:outerShdw>
              </a:effectLst>
              <a:cs typeface="Times New Roman" pitchFamily="18" charset="0"/>
            </a:endParaRPr>
          </a:p>
          <a:p>
            <a:pPr algn="l"/>
            <a:r>
              <a:rPr lang="en-US" sz="2400" i="1" dirty="0">
                <a:effectLst>
                  <a:outerShdw blurRad="38100" dist="38100" dir="2700000" algn="tl">
                    <a:srgbClr val="000000"/>
                  </a:outerShdw>
                </a:effectLst>
                <a:cs typeface="Arial" pitchFamily="34" charset="0"/>
              </a:rPr>
              <a:t>	</a:t>
            </a:r>
            <a:r>
              <a:rPr lang="en-US" sz="2400" i="1" dirty="0" smtClean="0">
                <a:effectLst>
                  <a:outerShdw blurRad="38100" dist="38100" dir="2700000" algn="tl">
                    <a:srgbClr val="000000"/>
                  </a:outerShdw>
                </a:effectLst>
                <a:cs typeface="Arial" pitchFamily="34" charset="0"/>
              </a:rPr>
              <a:t> EFR</a:t>
            </a:r>
            <a:r>
              <a:rPr lang="en-US" sz="2400" dirty="0" smtClean="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	 number of evening ads on Friday </a:t>
            </a:r>
            <a:endParaRPr lang="en-US" sz="2400" dirty="0">
              <a:effectLst>
                <a:outerShdw blurRad="38100" dist="38100" dir="2700000" algn="tl">
                  <a:srgbClr val="000000"/>
                </a:outerShdw>
              </a:effectLst>
              <a:cs typeface="Times New Roman" pitchFamily="18" charset="0"/>
            </a:endParaRPr>
          </a:p>
          <a:p>
            <a:pPr algn="l"/>
            <a:r>
              <a:rPr lang="en-US" sz="2400" i="1" dirty="0">
                <a:effectLst>
                  <a:outerShdw blurRad="38100" dist="38100" dir="2700000" algn="tl">
                    <a:srgbClr val="000000"/>
                  </a:outerShdw>
                </a:effectLst>
                <a:cs typeface="Arial" pitchFamily="34" charset="0"/>
              </a:rPr>
              <a:t>	</a:t>
            </a:r>
            <a:r>
              <a:rPr lang="en-US" sz="2400" i="1" dirty="0" smtClean="0">
                <a:effectLst>
                  <a:outerShdw blurRad="38100" dist="38100" dir="2700000" algn="tl">
                    <a:srgbClr val="000000"/>
                  </a:outerShdw>
                </a:effectLst>
                <a:cs typeface="Arial" pitchFamily="34" charset="0"/>
              </a:rPr>
              <a:t> ESA</a:t>
            </a:r>
            <a:r>
              <a:rPr lang="en-US" sz="2400" dirty="0" smtClean="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	 number of evening ads on Saturday</a:t>
            </a:r>
            <a:endParaRPr lang="en-US" sz="2400" dirty="0">
              <a:effectLst>
                <a:outerShdw blurRad="38100" dist="38100" dir="2700000" algn="tl">
                  <a:srgbClr val="000000"/>
                </a:outerShdw>
              </a:effectLst>
              <a:cs typeface="Times New Roman" pitchFamily="18" charset="0"/>
            </a:endParaRPr>
          </a:p>
          <a:p>
            <a:pPr algn="l"/>
            <a:r>
              <a:rPr lang="en-US" sz="2400" i="1" dirty="0">
                <a:effectLst>
                  <a:outerShdw blurRad="38100" dist="38100" dir="2700000" algn="tl">
                    <a:srgbClr val="000000"/>
                  </a:outerShdw>
                </a:effectLst>
                <a:cs typeface="Arial" pitchFamily="34" charset="0"/>
              </a:rPr>
              <a:t>	ESU</a:t>
            </a:r>
            <a:r>
              <a:rPr lang="en-US" sz="2400" dirty="0">
                <a:effectLst>
                  <a:outerShdw blurRad="38100" dist="38100" dir="2700000" algn="tl">
                    <a:srgbClr val="000000"/>
                  </a:outerShdw>
                </a:effectLst>
                <a:cs typeface="Arial" pitchFamily="34" charset="0"/>
              </a:rPr>
              <a:t> =	 number of evening ads on Sunday</a:t>
            </a:r>
            <a:endParaRPr lang="en-US" sz="2400" dirty="0">
              <a:effectLst>
                <a:outerShdw blurRad="38100" dist="38100" dir="2700000" algn="tl">
                  <a:srgbClr val="000000"/>
                </a:outerShdw>
              </a:effectLst>
              <a:cs typeface="Times New Roman" pitchFamily="18" charset="0"/>
            </a:endParaRPr>
          </a:p>
          <a:p>
            <a:pPr algn="l"/>
            <a:r>
              <a:rPr lang="en-US" sz="2400" i="1" dirty="0">
                <a:effectLst>
                  <a:outerShdw blurRad="38100" dist="38100" dir="2700000" algn="tl">
                    <a:srgbClr val="000000"/>
                  </a:outerShdw>
                </a:effectLst>
                <a:cs typeface="Arial" pitchFamily="34" charset="0"/>
              </a:rPr>
              <a:t>	GSU</a:t>
            </a:r>
            <a:r>
              <a:rPr lang="en-US" sz="2400" dirty="0">
                <a:effectLst>
                  <a:outerShdw blurRad="38100" dist="38100" dir="2700000" algn="tl">
                    <a:srgbClr val="000000"/>
                  </a:outerShdw>
                </a:effectLst>
                <a:cs typeface="Arial" pitchFamily="34" charset="0"/>
              </a:rPr>
              <a:t> =	 number of game-time ads on Sunday</a:t>
            </a:r>
            <a:endParaRPr lang="en-US" sz="2400" dirty="0">
              <a:effectLst>
                <a:outerShdw blurRad="38100" dist="38100" dir="2700000" algn="tl">
                  <a:srgbClr val="000000"/>
                </a:outerShdw>
              </a:effectLst>
            </a:endParaRPr>
          </a:p>
        </p:txBody>
      </p:sp>
      <p:sp>
        <p:nvSpPr>
          <p:cNvPr id="58439" name="Rectangle 71"/>
          <p:cNvSpPr>
            <a:spLocks noChangeArrowheads="1"/>
          </p:cNvSpPr>
          <p:nvPr/>
        </p:nvSpPr>
        <p:spPr bwMode="auto">
          <a:xfrm>
            <a:off x="687388" y="1041400"/>
            <a:ext cx="47625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Define the Decision Variables</a:t>
            </a:r>
            <a:endParaRPr lang="en-US" sz="2400">
              <a:effectLst/>
              <a:latin typeface="Arial" pitchFamily="34" charset="0"/>
            </a:endParaRPr>
          </a:p>
        </p:txBody>
      </p:sp>
    </p:spTree>
  </p:cSld>
  <p:clrMapOvr>
    <a:masterClrMapping/>
  </p:clrMapOvr>
  <p:transition>
    <p:zoom/>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677863" y="1060450"/>
            <a:ext cx="7458075" cy="4370388"/>
          </a:xfrm>
          <a:noFill/>
          <a:ln/>
        </p:spPr>
        <p:txBody>
          <a:bodyPr/>
          <a:lstStyle/>
          <a:p>
            <a:pPr>
              <a:lnSpc>
                <a:spcPct val="90000"/>
              </a:lnSpc>
            </a:pPr>
            <a:r>
              <a:rPr lang="en-US">
                <a:solidFill>
                  <a:srgbClr val="66FFFF"/>
                </a:solidFill>
              </a:rPr>
              <a:t>Define the Decision Variables</a:t>
            </a:r>
          </a:p>
          <a:p>
            <a:pPr>
              <a:lnSpc>
                <a:spcPct val="90000"/>
              </a:lnSpc>
              <a:buFont typeface="Monotype Sorts" pitchFamily="2" charset="2"/>
              <a:buNone/>
            </a:pPr>
            <a:r>
              <a:rPr lang="en-US"/>
              <a:t>       	</a:t>
            </a:r>
            <a:r>
              <a:rPr lang="en-US" i="1"/>
              <a:t>x</a:t>
            </a:r>
            <a:r>
              <a:rPr lang="en-US" baseline="-25000"/>
              <a:t>1</a:t>
            </a:r>
            <a:r>
              <a:rPr lang="en-US"/>
              <a:t> = number of Speedhawks ordered</a:t>
            </a:r>
          </a:p>
          <a:p>
            <a:pPr>
              <a:lnSpc>
                <a:spcPct val="90000"/>
              </a:lnSpc>
              <a:buFont typeface="Monotype Sorts" pitchFamily="2" charset="2"/>
              <a:buNone/>
            </a:pPr>
            <a:r>
              <a:rPr lang="en-US"/>
              <a:t>       	</a:t>
            </a:r>
            <a:r>
              <a:rPr lang="en-US" i="1"/>
              <a:t>x</a:t>
            </a:r>
            <a:r>
              <a:rPr lang="en-US" baseline="-25000"/>
              <a:t>2</a:t>
            </a:r>
            <a:r>
              <a:rPr lang="en-US"/>
              <a:t> = number of Silverbirds ordered</a:t>
            </a:r>
          </a:p>
          <a:p>
            <a:pPr>
              <a:lnSpc>
                <a:spcPct val="90000"/>
              </a:lnSpc>
              <a:buFont typeface="Monotype Sorts" pitchFamily="2" charset="2"/>
              <a:buNone/>
            </a:pPr>
            <a:r>
              <a:rPr lang="en-US"/>
              <a:t>       	</a:t>
            </a:r>
            <a:r>
              <a:rPr lang="en-US" i="1"/>
              <a:t>x</a:t>
            </a:r>
            <a:r>
              <a:rPr lang="en-US" baseline="-25000"/>
              <a:t>3</a:t>
            </a:r>
            <a:r>
              <a:rPr lang="en-US"/>
              <a:t> = number of Catmans ordered</a:t>
            </a:r>
          </a:p>
          <a:p>
            <a:pPr>
              <a:lnSpc>
                <a:spcPct val="90000"/>
              </a:lnSpc>
              <a:buFont typeface="Monotype Sorts" pitchFamily="2" charset="2"/>
              <a:buNone/>
            </a:pPr>
            <a:r>
              <a:rPr lang="en-US"/>
              <a:t>       	</a:t>
            </a:r>
            <a:r>
              <a:rPr lang="en-US" i="1"/>
              <a:t>x</a:t>
            </a:r>
            <a:r>
              <a:rPr lang="en-US" baseline="-25000"/>
              <a:t>4</a:t>
            </a:r>
            <a:r>
              <a:rPr lang="en-US"/>
              <a:t> = number of Classys ordered</a:t>
            </a:r>
          </a:p>
          <a:p>
            <a:pPr>
              <a:lnSpc>
                <a:spcPct val="90000"/>
              </a:lnSpc>
              <a:buFont typeface="Monotype Sorts" pitchFamily="2" charset="2"/>
              <a:buNone/>
            </a:pPr>
            <a:endParaRPr lang="en-US" sz="1000"/>
          </a:p>
          <a:p>
            <a:pPr>
              <a:lnSpc>
                <a:spcPct val="90000"/>
              </a:lnSpc>
              <a:buFont typeface="Monotype Sorts" pitchFamily="2" charset="2"/>
              <a:buNone/>
            </a:pPr>
            <a:endParaRPr lang="en-US" sz="1000"/>
          </a:p>
          <a:p>
            <a:pPr>
              <a:lnSpc>
                <a:spcPct val="90000"/>
              </a:lnSpc>
            </a:pPr>
            <a:r>
              <a:rPr lang="en-US">
                <a:solidFill>
                  <a:srgbClr val="66FFFF"/>
                </a:solidFill>
              </a:rPr>
              <a:t>Define the Objective Function</a:t>
            </a:r>
          </a:p>
          <a:p>
            <a:pPr>
              <a:lnSpc>
                <a:spcPct val="90000"/>
              </a:lnSpc>
              <a:buFont typeface="Monotype Sorts" pitchFamily="2" charset="2"/>
              <a:buNone/>
            </a:pPr>
            <a:r>
              <a:rPr lang="en-US"/>
              <a:t>    		Maximize total expected daily profit:</a:t>
            </a:r>
          </a:p>
          <a:p>
            <a:pPr>
              <a:lnSpc>
                <a:spcPct val="90000"/>
              </a:lnSpc>
              <a:buFont typeface="Monotype Sorts" pitchFamily="2" charset="2"/>
              <a:buNone/>
            </a:pPr>
            <a:r>
              <a:rPr lang="en-US"/>
              <a:t>    		Max  (Expected daily profit per unit) </a:t>
            </a:r>
          </a:p>
          <a:p>
            <a:pPr>
              <a:lnSpc>
                <a:spcPct val="90000"/>
              </a:lnSpc>
              <a:buFont typeface="Monotype Sorts" pitchFamily="2" charset="2"/>
              <a:buNone/>
            </a:pPr>
            <a:r>
              <a:rPr lang="en-US"/>
              <a:t>			    x (Number of units)</a:t>
            </a:r>
          </a:p>
          <a:p>
            <a:pPr>
              <a:lnSpc>
                <a:spcPct val="90000"/>
              </a:lnSpc>
              <a:buFont typeface="Monotype Sorts" pitchFamily="2" charset="2"/>
              <a:buNone/>
            </a:pPr>
            <a:r>
              <a:rPr lang="en-US"/>
              <a:t>		Max   70</a:t>
            </a:r>
            <a:r>
              <a:rPr lang="en-US" i="1"/>
              <a:t>x</a:t>
            </a:r>
            <a:r>
              <a:rPr lang="en-US" baseline="-25000"/>
              <a:t>1</a:t>
            </a:r>
            <a:r>
              <a:rPr lang="en-US"/>
              <a:t> + 80</a:t>
            </a:r>
            <a:r>
              <a:rPr lang="en-US" i="1"/>
              <a:t>x</a:t>
            </a:r>
            <a:r>
              <a:rPr lang="en-US" baseline="-25000"/>
              <a:t>2</a:t>
            </a:r>
            <a:r>
              <a:rPr lang="en-US"/>
              <a:t> + 50</a:t>
            </a:r>
            <a:r>
              <a:rPr lang="en-US" i="1"/>
              <a:t>x</a:t>
            </a:r>
            <a:r>
              <a:rPr lang="en-US" baseline="-25000"/>
              <a:t>3</a:t>
            </a:r>
            <a:r>
              <a:rPr lang="en-US"/>
              <a:t> + 110</a:t>
            </a:r>
            <a:r>
              <a:rPr lang="en-US" i="1"/>
              <a:t>x</a:t>
            </a:r>
            <a:r>
              <a:rPr lang="en-US" baseline="-25000"/>
              <a:t>4</a:t>
            </a:r>
          </a:p>
        </p:txBody>
      </p:sp>
      <p:sp>
        <p:nvSpPr>
          <p:cNvPr id="8260" name="Rectangle 68"/>
          <p:cNvSpPr>
            <a:spLocks noGrp="1" noChangeArrowheads="1"/>
          </p:cNvSpPr>
          <p:nvPr>
            <p:ph type="title"/>
          </p:nvPr>
        </p:nvSpPr>
        <p:spPr>
          <a:xfrm>
            <a:off x="830263" y="115888"/>
            <a:ext cx="7475537" cy="681037"/>
          </a:xfrm>
          <a:noFill/>
          <a:ln/>
        </p:spPr>
        <p:txBody>
          <a:bodyPr/>
          <a:lstStyle/>
          <a:p>
            <a:r>
              <a:rPr lang="en-US"/>
              <a:t>Product Mix</a:t>
            </a:r>
          </a:p>
        </p:txBody>
      </p:sp>
    </p:spTree>
  </p:cSld>
  <p:clrMapOvr>
    <a:masterClrMapping/>
  </p:clrMapOvr>
  <p:transition>
    <p:zoom/>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677863" y="1033463"/>
            <a:ext cx="7772400" cy="4008437"/>
          </a:xfrm>
          <a:noFill/>
          <a:ln/>
        </p:spPr>
        <p:txBody>
          <a:bodyPr/>
          <a:lstStyle/>
          <a:p>
            <a:r>
              <a:rPr lang="en-US">
                <a:solidFill>
                  <a:srgbClr val="66FFFF"/>
                </a:solidFill>
              </a:rPr>
              <a:t>Define the constraints</a:t>
            </a:r>
          </a:p>
          <a:p>
            <a:pPr>
              <a:buFont typeface="Monotype Sorts" pitchFamily="2" charset="2"/>
              <a:buNone/>
            </a:pPr>
            <a:r>
              <a:rPr lang="en-US"/>
              <a:t>	    Spend no more than $420,000: </a:t>
            </a:r>
          </a:p>
          <a:p>
            <a:pPr>
              <a:buFont typeface="Monotype Sorts" pitchFamily="2" charset="2"/>
              <a:buNone/>
            </a:pPr>
            <a:r>
              <a:rPr lang="en-US"/>
              <a:t>  	    (1)  6000</a:t>
            </a:r>
            <a:r>
              <a:rPr lang="en-US" i="1"/>
              <a:t>x</a:t>
            </a:r>
            <a:r>
              <a:rPr lang="en-US" baseline="-25000"/>
              <a:t>1</a:t>
            </a:r>
            <a:r>
              <a:rPr lang="en-US"/>
              <a:t> + 7000</a:t>
            </a:r>
            <a:r>
              <a:rPr lang="en-US" i="1"/>
              <a:t>x</a:t>
            </a:r>
            <a:r>
              <a:rPr lang="en-US" baseline="-25000"/>
              <a:t>2</a:t>
            </a:r>
            <a:r>
              <a:rPr lang="en-US"/>
              <a:t> + 5000</a:t>
            </a:r>
            <a:r>
              <a:rPr lang="en-US" i="1"/>
              <a:t>x</a:t>
            </a:r>
            <a:r>
              <a:rPr lang="en-US" baseline="-25000"/>
              <a:t>3</a:t>
            </a:r>
            <a:r>
              <a:rPr lang="en-US"/>
              <a:t> + 9000</a:t>
            </a:r>
            <a:r>
              <a:rPr lang="en-US" i="1"/>
              <a:t>x</a:t>
            </a:r>
            <a:r>
              <a:rPr lang="en-US" baseline="-25000"/>
              <a:t>4</a:t>
            </a:r>
            <a:r>
              <a:rPr lang="en-US"/>
              <a:t>  </a:t>
            </a:r>
            <a:r>
              <a:rPr lang="en-US" u="sng"/>
              <a:t>&lt;</a:t>
            </a:r>
            <a:r>
              <a:rPr lang="en-US"/>
              <a:t> 420,000</a:t>
            </a:r>
          </a:p>
          <a:p>
            <a:pPr>
              <a:buFont typeface="Monotype Sorts" pitchFamily="2" charset="2"/>
              <a:buNone/>
            </a:pPr>
            <a:endParaRPr lang="en-US" sz="1000"/>
          </a:p>
          <a:p>
            <a:pPr>
              <a:buFont typeface="Monotype Sorts" pitchFamily="2" charset="2"/>
              <a:buNone/>
            </a:pPr>
            <a:r>
              <a:rPr lang="en-US"/>
              <a:t> 	    Purchase at least 50 boats: </a:t>
            </a:r>
          </a:p>
          <a:p>
            <a:pPr>
              <a:buFont typeface="Monotype Sorts" pitchFamily="2" charset="2"/>
              <a:buNone/>
            </a:pPr>
            <a:r>
              <a:rPr lang="en-US"/>
              <a:t>   	    (2)  </a:t>
            </a:r>
            <a:r>
              <a:rPr lang="en-US" i="1"/>
              <a:t>x</a:t>
            </a:r>
            <a:r>
              <a:rPr lang="en-US" baseline="-25000"/>
              <a:t>1</a:t>
            </a:r>
            <a:r>
              <a:rPr lang="en-US"/>
              <a:t> + </a:t>
            </a:r>
            <a:r>
              <a:rPr lang="en-US" i="1"/>
              <a:t>x</a:t>
            </a:r>
            <a:r>
              <a:rPr lang="en-US" baseline="-25000"/>
              <a:t>2</a:t>
            </a:r>
            <a:r>
              <a:rPr lang="en-US"/>
              <a:t> + </a:t>
            </a:r>
            <a:r>
              <a:rPr lang="en-US" i="1"/>
              <a:t>x</a:t>
            </a:r>
            <a:r>
              <a:rPr lang="en-US" baseline="-25000"/>
              <a:t>3</a:t>
            </a:r>
            <a:r>
              <a:rPr lang="en-US"/>
              <a:t> + </a:t>
            </a:r>
            <a:r>
              <a:rPr lang="en-US" i="1"/>
              <a:t>x</a:t>
            </a:r>
            <a:r>
              <a:rPr lang="en-US" baseline="-25000"/>
              <a:t>4</a:t>
            </a:r>
            <a:r>
              <a:rPr lang="en-US"/>
              <a:t>  </a:t>
            </a:r>
            <a:r>
              <a:rPr lang="en-US" u="sng"/>
              <a:t>&gt;</a:t>
            </a:r>
            <a:r>
              <a:rPr lang="en-US"/>
              <a:t> 50</a:t>
            </a:r>
          </a:p>
          <a:p>
            <a:pPr>
              <a:buFont typeface="Monotype Sorts" pitchFamily="2" charset="2"/>
              <a:buNone/>
            </a:pPr>
            <a:r>
              <a:rPr lang="en-US" sz="1000"/>
              <a:t> 	</a:t>
            </a:r>
          </a:p>
          <a:p>
            <a:pPr>
              <a:buFont typeface="Monotype Sorts" pitchFamily="2" charset="2"/>
              <a:buNone/>
            </a:pPr>
            <a:r>
              <a:rPr lang="en-US"/>
              <a:t>        Number of boats from Sleekboat must equal</a:t>
            </a:r>
          </a:p>
          <a:p>
            <a:pPr>
              <a:buFont typeface="Monotype Sorts" pitchFamily="2" charset="2"/>
              <a:buNone/>
            </a:pPr>
            <a:r>
              <a:rPr lang="en-US"/>
              <a:t>        number of boats from Racer:</a:t>
            </a:r>
          </a:p>
          <a:p>
            <a:pPr>
              <a:buFont typeface="Monotype Sorts" pitchFamily="2" charset="2"/>
              <a:buNone/>
            </a:pPr>
            <a:r>
              <a:rPr lang="en-US"/>
              <a:t>  	    (3)  </a:t>
            </a:r>
            <a:r>
              <a:rPr lang="en-US" i="1"/>
              <a:t>x</a:t>
            </a:r>
            <a:r>
              <a:rPr lang="en-US" baseline="-25000"/>
              <a:t>1</a:t>
            </a:r>
            <a:r>
              <a:rPr lang="en-US"/>
              <a:t> + </a:t>
            </a:r>
            <a:r>
              <a:rPr lang="en-US" i="1"/>
              <a:t>x</a:t>
            </a:r>
            <a:r>
              <a:rPr lang="en-US" baseline="-25000"/>
              <a:t>2</a:t>
            </a:r>
            <a:r>
              <a:rPr lang="en-US"/>
              <a:t> = </a:t>
            </a:r>
            <a:r>
              <a:rPr lang="en-US" i="1"/>
              <a:t>x</a:t>
            </a:r>
            <a:r>
              <a:rPr lang="en-US" baseline="-25000"/>
              <a:t>3</a:t>
            </a:r>
            <a:r>
              <a:rPr lang="en-US"/>
              <a:t> + </a:t>
            </a:r>
            <a:r>
              <a:rPr lang="en-US" i="1"/>
              <a:t>x</a:t>
            </a:r>
            <a:r>
              <a:rPr lang="en-US" baseline="-25000"/>
              <a:t>4</a:t>
            </a:r>
            <a:r>
              <a:rPr lang="en-US"/>
              <a:t>   or   </a:t>
            </a:r>
            <a:r>
              <a:rPr lang="en-US" i="1"/>
              <a:t>x</a:t>
            </a:r>
            <a:r>
              <a:rPr lang="en-US" baseline="-25000"/>
              <a:t>1</a:t>
            </a:r>
            <a:r>
              <a:rPr lang="en-US"/>
              <a:t> + </a:t>
            </a:r>
            <a:r>
              <a:rPr lang="en-US" i="1"/>
              <a:t>x</a:t>
            </a:r>
            <a:r>
              <a:rPr lang="en-US" baseline="-25000"/>
              <a:t>2</a:t>
            </a:r>
            <a:r>
              <a:rPr lang="en-US"/>
              <a:t> - </a:t>
            </a:r>
            <a:r>
              <a:rPr lang="en-US" i="1"/>
              <a:t>x</a:t>
            </a:r>
            <a:r>
              <a:rPr lang="en-US" baseline="-25000"/>
              <a:t>3</a:t>
            </a:r>
            <a:r>
              <a:rPr lang="en-US"/>
              <a:t> - </a:t>
            </a:r>
            <a:r>
              <a:rPr lang="en-US" i="1"/>
              <a:t>x</a:t>
            </a:r>
            <a:r>
              <a:rPr lang="en-US" baseline="-25000"/>
              <a:t>4</a:t>
            </a:r>
            <a:r>
              <a:rPr lang="en-US"/>
              <a:t> = 0</a:t>
            </a:r>
          </a:p>
        </p:txBody>
      </p:sp>
      <p:sp>
        <p:nvSpPr>
          <p:cNvPr id="9284" name="Rectangle 68"/>
          <p:cNvSpPr>
            <a:spLocks noGrp="1" noChangeArrowheads="1"/>
          </p:cNvSpPr>
          <p:nvPr>
            <p:ph type="title"/>
          </p:nvPr>
        </p:nvSpPr>
        <p:spPr>
          <a:xfrm>
            <a:off x="830263" y="115888"/>
            <a:ext cx="7475537" cy="681037"/>
          </a:xfrm>
          <a:noFill/>
          <a:ln/>
        </p:spPr>
        <p:txBody>
          <a:bodyPr/>
          <a:lstStyle/>
          <a:p>
            <a:r>
              <a:rPr lang="en-US"/>
              <a:t>Product Mix</a:t>
            </a:r>
          </a:p>
        </p:txBody>
      </p:sp>
    </p:spTree>
  </p:cSld>
  <p:clrMapOvr>
    <a:masterClrMapping/>
  </p:clrMapOvr>
  <p:transition>
    <p:zoom/>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type="body" idx="1"/>
          </p:nvPr>
        </p:nvSpPr>
        <p:spPr>
          <a:xfrm>
            <a:off x="685800" y="1033463"/>
            <a:ext cx="5700713" cy="2617787"/>
          </a:xfrm>
        </p:spPr>
        <p:txBody>
          <a:bodyPr/>
          <a:lstStyle/>
          <a:p>
            <a:r>
              <a:rPr lang="en-US">
                <a:solidFill>
                  <a:srgbClr val="66FFFF"/>
                </a:solidFill>
              </a:rPr>
              <a:t>Define the constraints (continued)</a:t>
            </a:r>
          </a:p>
          <a:p>
            <a:pPr>
              <a:buFont typeface="Monotype Sorts" pitchFamily="2" charset="2"/>
              <a:buNone/>
            </a:pPr>
            <a:r>
              <a:rPr lang="en-US"/>
              <a:t>	    Capacity at least 200:</a:t>
            </a:r>
          </a:p>
          <a:p>
            <a:pPr>
              <a:buFont typeface="Monotype Sorts" pitchFamily="2" charset="2"/>
              <a:buNone/>
            </a:pPr>
            <a:r>
              <a:rPr lang="en-US"/>
              <a:t>   	    (4)  3</a:t>
            </a:r>
            <a:r>
              <a:rPr lang="en-US" i="1"/>
              <a:t>x</a:t>
            </a:r>
            <a:r>
              <a:rPr lang="en-US" baseline="-25000"/>
              <a:t>1</a:t>
            </a:r>
            <a:r>
              <a:rPr lang="en-US"/>
              <a:t> + 5</a:t>
            </a:r>
            <a:r>
              <a:rPr lang="en-US" i="1"/>
              <a:t>x</a:t>
            </a:r>
            <a:r>
              <a:rPr lang="en-US" baseline="-25000"/>
              <a:t>2</a:t>
            </a:r>
            <a:r>
              <a:rPr lang="en-US"/>
              <a:t> + 2</a:t>
            </a:r>
            <a:r>
              <a:rPr lang="en-US" i="1"/>
              <a:t>x</a:t>
            </a:r>
            <a:r>
              <a:rPr lang="en-US" baseline="-25000"/>
              <a:t>3</a:t>
            </a:r>
            <a:r>
              <a:rPr lang="en-US"/>
              <a:t> + 6</a:t>
            </a:r>
            <a:r>
              <a:rPr lang="en-US" i="1"/>
              <a:t>x</a:t>
            </a:r>
            <a:r>
              <a:rPr lang="en-US" baseline="-25000"/>
              <a:t>4</a:t>
            </a:r>
            <a:r>
              <a:rPr lang="en-US"/>
              <a:t> </a:t>
            </a:r>
            <a:r>
              <a:rPr lang="en-US" u="sng"/>
              <a:t>&gt;</a:t>
            </a:r>
            <a:r>
              <a:rPr lang="en-US"/>
              <a:t> 200</a:t>
            </a:r>
          </a:p>
          <a:p>
            <a:pPr>
              <a:buFont typeface="Monotype Sorts" pitchFamily="2" charset="2"/>
              <a:buNone/>
            </a:pPr>
            <a:endParaRPr lang="en-US" sz="1000"/>
          </a:p>
          <a:p>
            <a:pPr>
              <a:buFont typeface="Monotype Sorts" pitchFamily="2" charset="2"/>
              <a:buNone/>
            </a:pPr>
            <a:r>
              <a:rPr lang="en-US"/>
              <a:t> 	    Non-negativity of variables: </a:t>
            </a:r>
          </a:p>
          <a:p>
            <a:pPr>
              <a:buFont typeface="Monotype Sorts" pitchFamily="2" charset="2"/>
              <a:buNone/>
            </a:pPr>
            <a:r>
              <a:rPr lang="en-US"/>
              <a:t>                </a:t>
            </a:r>
            <a:r>
              <a:rPr lang="en-US" i="1"/>
              <a:t>x</a:t>
            </a:r>
            <a:r>
              <a:rPr lang="en-US" i="1" baseline="-25000"/>
              <a:t>i</a:t>
            </a:r>
            <a:r>
              <a:rPr lang="en-US"/>
              <a:t> </a:t>
            </a:r>
            <a:r>
              <a:rPr lang="en-US" u="sng"/>
              <a:t>&gt;</a:t>
            </a:r>
            <a:r>
              <a:rPr lang="en-US"/>
              <a:t> 0, for </a:t>
            </a:r>
            <a:r>
              <a:rPr lang="en-US" i="1"/>
              <a:t>i</a:t>
            </a:r>
            <a:r>
              <a:rPr lang="en-US"/>
              <a:t> = 1, 2, 3, 4</a:t>
            </a:r>
            <a:endParaRPr lang="en-US">
              <a:solidFill>
                <a:srgbClr val="FAFD00"/>
              </a:solidFill>
            </a:endParaRPr>
          </a:p>
        </p:txBody>
      </p:sp>
      <p:sp>
        <p:nvSpPr>
          <p:cNvPr id="38989" name="Rectangle 77"/>
          <p:cNvSpPr>
            <a:spLocks noGrp="1" noChangeArrowheads="1"/>
          </p:cNvSpPr>
          <p:nvPr>
            <p:ph type="title"/>
          </p:nvPr>
        </p:nvSpPr>
        <p:spPr>
          <a:xfrm>
            <a:off x="830263" y="115888"/>
            <a:ext cx="7475537" cy="681037"/>
          </a:xfrm>
          <a:noFill/>
          <a:ln/>
        </p:spPr>
        <p:txBody>
          <a:bodyPr/>
          <a:lstStyle/>
          <a:p>
            <a:r>
              <a:rPr lang="en-US"/>
              <a:t>Product Mix</a:t>
            </a:r>
          </a:p>
        </p:txBody>
      </p:sp>
    </p:spTree>
  </p:cSld>
  <p:clrMapOvr>
    <a:masterClrMapping/>
  </p:clrMapOvr>
  <p:transition>
    <p:zoom/>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ChangeArrowheads="1"/>
          </p:cNvSpPr>
          <p:nvPr/>
        </p:nvSpPr>
        <p:spPr bwMode="auto">
          <a:xfrm>
            <a:off x="1060450" y="1663700"/>
            <a:ext cx="6762750" cy="4191000"/>
          </a:xfrm>
          <a:prstGeom prst="rect">
            <a:avLst/>
          </a:prstGeom>
          <a:gradFill rotWithShape="0">
            <a:gsLst>
              <a:gs pos="0">
                <a:srgbClr val="777777">
                  <a:gamma/>
                  <a:shade val="46275"/>
                  <a:invGamma/>
                </a:srgbClr>
              </a:gs>
              <a:gs pos="50000">
                <a:srgbClr val="777777"/>
              </a:gs>
              <a:gs pos="100000">
                <a:srgbClr val="777777">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1267" name="Rectangle 3"/>
          <p:cNvSpPr>
            <a:spLocks noGrp="1" noChangeArrowheads="1"/>
          </p:cNvSpPr>
          <p:nvPr>
            <p:ph type="body" idx="1"/>
          </p:nvPr>
        </p:nvSpPr>
        <p:spPr>
          <a:xfrm>
            <a:off x="685800" y="1039813"/>
            <a:ext cx="8101013" cy="5005387"/>
          </a:xfrm>
          <a:noFill/>
          <a:ln/>
        </p:spPr>
        <p:txBody>
          <a:bodyPr/>
          <a:lstStyle/>
          <a:p>
            <a:r>
              <a:rPr lang="en-US" dirty="0" smtClean="0">
                <a:solidFill>
                  <a:srgbClr val="66FFFF"/>
                </a:solidFill>
              </a:rPr>
              <a:t>Computer Output</a:t>
            </a:r>
            <a:endParaRPr lang="en-US" dirty="0">
              <a:solidFill>
                <a:srgbClr val="66FFFF"/>
              </a:solidFill>
            </a:endParaRPr>
          </a:p>
          <a:p>
            <a:pPr>
              <a:buFont typeface="Monotype Sorts" pitchFamily="2" charset="2"/>
              <a:buNone/>
            </a:pPr>
            <a:endParaRPr lang="en-US" sz="1800" dirty="0">
              <a:solidFill>
                <a:srgbClr val="66FFFF"/>
              </a:solidFill>
            </a:endParaRPr>
          </a:p>
          <a:p>
            <a:pPr>
              <a:buFont typeface="Monotype Sorts" pitchFamily="2" charset="2"/>
              <a:buNone/>
            </a:pPr>
            <a:r>
              <a:rPr lang="en-US" dirty="0"/>
              <a:t>       Objective Function Value  =  5040.000</a:t>
            </a:r>
          </a:p>
          <a:p>
            <a:pPr>
              <a:buFont typeface="Monotype Sorts" pitchFamily="2" charset="2"/>
              <a:buNone/>
            </a:pPr>
            <a:r>
              <a:rPr lang="en-US" dirty="0"/>
              <a:t>          </a:t>
            </a:r>
            <a:r>
              <a:rPr lang="en-US" u="sng" dirty="0"/>
              <a:t>Variable</a:t>
            </a:r>
            <a:r>
              <a:rPr lang="en-US" dirty="0"/>
              <a:t>              </a:t>
            </a:r>
            <a:r>
              <a:rPr lang="en-US" u="sng" dirty="0"/>
              <a:t>Value</a:t>
            </a:r>
            <a:r>
              <a:rPr lang="en-US" dirty="0"/>
              <a:t>               </a:t>
            </a:r>
            <a:r>
              <a:rPr lang="en-US" u="sng" dirty="0"/>
              <a:t>Reduced Cost</a:t>
            </a:r>
            <a:endParaRPr lang="en-US" dirty="0"/>
          </a:p>
          <a:p>
            <a:pPr>
              <a:lnSpc>
                <a:spcPct val="70000"/>
              </a:lnSpc>
              <a:buFont typeface="Monotype Sorts" pitchFamily="2" charset="2"/>
              <a:buNone/>
            </a:pPr>
            <a:r>
              <a:rPr lang="en-US" dirty="0"/>
              <a:t>                </a:t>
            </a:r>
            <a:r>
              <a:rPr lang="en-US" i="1" dirty="0"/>
              <a:t>x</a:t>
            </a:r>
            <a:r>
              <a:rPr lang="en-US" baseline="-25000" dirty="0"/>
              <a:t>1</a:t>
            </a:r>
            <a:r>
              <a:rPr lang="en-US" dirty="0"/>
              <a:t>		  28.000                      0.000</a:t>
            </a:r>
          </a:p>
          <a:p>
            <a:pPr>
              <a:lnSpc>
                <a:spcPct val="70000"/>
              </a:lnSpc>
              <a:buFont typeface="Monotype Sorts" pitchFamily="2" charset="2"/>
              <a:buNone/>
            </a:pPr>
            <a:r>
              <a:rPr lang="en-US" dirty="0"/>
              <a:t>                </a:t>
            </a:r>
            <a:r>
              <a:rPr lang="en-US" i="1" dirty="0"/>
              <a:t>x</a:t>
            </a:r>
            <a:r>
              <a:rPr lang="en-US" baseline="-25000" dirty="0"/>
              <a:t>2</a:t>
            </a:r>
            <a:r>
              <a:rPr lang="en-US" dirty="0"/>
              <a:t>                     0.000                      2.000</a:t>
            </a:r>
          </a:p>
          <a:p>
            <a:pPr>
              <a:lnSpc>
                <a:spcPct val="70000"/>
              </a:lnSpc>
              <a:buFont typeface="Monotype Sorts" pitchFamily="2" charset="2"/>
              <a:buNone/>
            </a:pPr>
            <a:r>
              <a:rPr lang="en-US" dirty="0"/>
              <a:t>                </a:t>
            </a:r>
            <a:r>
              <a:rPr lang="en-US" i="1" dirty="0"/>
              <a:t>x</a:t>
            </a:r>
            <a:r>
              <a:rPr lang="en-US" baseline="-25000" dirty="0"/>
              <a:t>3</a:t>
            </a:r>
            <a:r>
              <a:rPr lang="en-US" dirty="0"/>
              <a:t>                     0.000                    12.000 </a:t>
            </a:r>
          </a:p>
          <a:p>
            <a:pPr>
              <a:lnSpc>
                <a:spcPct val="70000"/>
              </a:lnSpc>
              <a:buFont typeface="Monotype Sorts" pitchFamily="2" charset="2"/>
              <a:buNone/>
            </a:pPr>
            <a:r>
              <a:rPr lang="en-US" dirty="0"/>
              <a:t>                </a:t>
            </a:r>
            <a:r>
              <a:rPr lang="en-US" i="1" dirty="0"/>
              <a:t>x</a:t>
            </a:r>
            <a:r>
              <a:rPr lang="en-US" baseline="-25000" dirty="0"/>
              <a:t>4</a:t>
            </a:r>
            <a:r>
              <a:rPr lang="en-US" dirty="0"/>
              <a:t>                   28.000                      0.000 </a:t>
            </a:r>
          </a:p>
          <a:p>
            <a:pPr>
              <a:buFont typeface="Monotype Sorts" pitchFamily="2" charset="2"/>
              <a:buNone/>
            </a:pPr>
            <a:r>
              <a:rPr lang="en-US" dirty="0"/>
              <a:t>	    </a:t>
            </a:r>
            <a:r>
              <a:rPr lang="en-US" u="sng" dirty="0"/>
              <a:t>Constraint</a:t>
            </a:r>
            <a:r>
              <a:rPr lang="en-US" dirty="0"/>
              <a:t>      </a:t>
            </a:r>
            <a:r>
              <a:rPr lang="en-US" u="sng" dirty="0"/>
              <a:t>Slack/Surplus</a:t>
            </a:r>
            <a:r>
              <a:rPr lang="en-US" dirty="0"/>
              <a:t>     </a:t>
            </a:r>
            <a:r>
              <a:rPr lang="en-US" u="sng" dirty="0" smtClean="0"/>
              <a:t>Shadow</a:t>
            </a:r>
            <a:r>
              <a:rPr lang="en-US" u="sng" dirty="0" smtClean="0"/>
              <a:t> </a:t>
            </a:r>
            <a:r>
              <a:rPr lang="en-US" u="sng" dirty="0" smtClean="0"/>
              <a:t>Value</a:t>
            </a:r>
            <a:endParaRPr lang="en-US" dirty="0"/>
          </a:p>
          <a:p>
            <a:pPr>
              <a:lnSpc>
                <a:spcPct val="70000"/>
              </a:lnSpc>
              <a:buFont typeface="Monotype Sorts" pitchFamily="2" charset="2"/>
              <a:buNone/>
            </a:pPr>
            <a:r>
              <a:rPr lang="en-US" dirty="0"/>
              <a:t>                1                      0.000                      0.012 </a:t>
            </a:r>
          </a:p>
          <a:p>
            <a:pPr>
              <a:lnSpc>
                <a:spcPct val="70000"/>
              </a:lnSpc>
              <a:buFont typeface="Monotype Sorts" pitchFamily="2" charset="2"/>
              <a:buNone/>
            </a:pPr>
            <a:r>
              <a:rPr lang="en-US" dirty="0"/>
              <a:t>                2                      6.000                      0.000 </a:t>
            </a:r>
          </a:p>
          <a:p>
            <a:pPr>
              <a:lnSpc>
                <a:spcPct val="70000"/>
              </a:lnSpc>
              <a:buFont typeface="Monotype Sorts" pitchFamily="2" charset="2"/>
              <a:buNone/>
            </a:pPr>
            <a:r>
              <a:rPr lang="en-US" dirty="0"/>
              <a:t>                3                      0.000                     -2.000 </a:t>
            </a:r>
          </a:p>
          <a:p>
            <a:pPr>
              <a:lnSpc>
                <a:spcPct val="70000"/>
              </a:lnSpc>
              <a:buFont typeface="Monotype Sorts" pitchFamily="2" charset="2"/>
              <a:buNone/>
            </a:pPr>
            <a:r>
              <a:rPr lang="en-US" dirty="0"/>
              <a:t>                4                    52.000                      0.000 </a:t>
            </a:r>
          </a:p>
        </p:txBody>
      </p:sp>
      <p:sp>
        <p:nvSpPr>
          <p:cNvPr id="11333" name="Rectangle 69"/>
          <p:cNvSpPr>
            <a:spLocks noGrp="1" noChangeArrowheads="1"/>
          </p:cNvSpPr>
          <p:nvPr>
            <p:ph type="title"/>
          </p:nvPr>
        </p:nvSpPr>
        <p:spPr>
          <a:xfrm>
            <a:off x="830263" y="115888"/>
            <a:ext cx="7475537" cy="681037"/>
          </a:xfrm>
          <a:noFill/>
          <a:ln/>
        </p:spPr>
        <p:txBody>
          <a:bodyPr/>
          <a:lstStyle/>
          <a:p>
            <a:r>
              <a:rPr lang="en-US"/>
              <a:t>Product Mix</a:t>
            </a:r>
          </a:p>
        </p:txBody>
      </p:sp>
    </p:spTree>
  </p:cSld>
  <p:clrMapOvr>
    <a:masterClrMapping/>
  </p:clrMapOvr>
  <p:transition>
    <p:zoom/>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685800" y="1039813"/>
            <a:ext cx="8101013" cy="3481387"/>
          </a:xfrm>
          <a:noFill/>
          <a:ln/>
        </p:spPr>
        <p:txBody>
          <a:bodyPr/>
          <a:lstStyle/>
          <a:p>
            <a:r>
              <a:rPr lang="en-US">
                <a:solidFill>
                  <a:srgbClr val="66FFFF"/>
                </a:solidFill>
              </a:rPr>
              <a:t>Solution Summary</a:t>
            </a:r>
          </a:p>
          <a:p>
            <a:pPr lvl="1"/>
            <a:r>
              <a:rPr lang="en-US"/>
              <a:t>Purchase 28 Speedhawks from Sleekboat.</a:t>
            </a:r>
          </a:p>
          <a:p>
            <a:pPr lvl="1"/>
            <a:r>
              <a:rPr lang="en-US"/>
              <a:t>Purchase 28 Classy’s from Racer.</a:t>
            </a:r>
          </a:p>
          <a:p>
            <a:pPr lvl="1"/>
            <a:r>
              <a:rPr lang="en-US"/>
              <a:t>Total expected daily profit is $5,040.00.</a:t>
            </a:r>
          </a:p>
          <a:p>
            <a:pPr lvl="1"/>
            <a:r>
              <a:rPr lang="en-US"/>
              <a:t>The minimum number of boats was exceeded by 6 (surplus for constraint #2).</a:t>
            </a:r>
          </a:p>
          <a:p>
            <a:pPr lvl="1"/>
            <a:r>
              <a:rPr lang="en-US"/>
              <a:t>The minimum seating capacity was exceeded by 52 (surplus for constraint #4).	</a:t>
            </a:r>
          </a:p>
        </p:txBody>
      </p:sp>
      <p:sp>
        <p:nvSpPr>
          <p:cNvPr id="12356" name="Rectangle 68"/>
          <p:cNvSpPr>
            <a:spLocks noGrp="1" noChangeArrowheads="1"/>
          </p:cNvSpPr>
          <p:nvPr>
            <p:ph type="title"/>
          </p:nvPr>
        </p:nvSpPr>
        <p:spPr>
          <a:xfrm>
            <a:off x="830263" y="115888"/>
            <a:ext cx="7475537" cy="681037"/>
          </a:xfrm>
          <a:noFill/>
          <a:ln/>
        </p:spPr>
        <p:txBody>
          <a:bodyPr/>
          <a:lstStyle/>
          <a:p>
            <a:r>
              <a:rPr lang="en-US"/>
              <a:t>Product Mix</a:t>
            </a:r>
          </a:p>
        </p:txBody>
      </p:sp>
    </p:spTree>
  </p:cSld>
  <p:clrMapOvr>
    <a:masterClrMapping/>
  </p:clrMapOvr>
  <p:transition>
    <p:zoom/>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Blending Problem</a:t>
            </a:r>
          </a:p>
        </p:txBody>
      </p:sp>
      <p:sp>
        <p:nvSpPr>
          <p:cNvPr id="133123" name="Rectangle 3"/>
          <p:cNvSpPr>
            <a:spLocks noChangeArrowheads="1"/>
          </p:cNvSpPr>
          <p:nvPr/>
        </p:nvSpPr>
        <p:spPr bwMode="auto">
          <a:xfrm>
            <a:off x="509588" y="1104900"/>
            <a:ext cx="8039100" cy="41354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pPr>
            <a:r>
              <a:rPr lang="en-US" sz="2400">
                <a:effectLst/>
              </a:rPr>
              <a:t>		</a:t>
            </a:r>
            <a:r>
              <a:rPr lang="en-US" sz="2400">
                <a:effectLst>
                  <a:outerShdw blurRad="38100" dist="38100" dir="2700000" algn="tl">
                    <a:srgbClr val="000000"/>
                  </a:outerShdw>
                </a:effectLst>
              </a:rPr>
              <a:t>Ferdinand Feed Company receives four raw</a:t>
            </a:r>
          </a:p>
          <a:p>
            <a:pPr marL="342900" indent="-342900"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grains from which it blends its dry pet food.  The pet</a:t>
            </a:r>
          </a:p>
          <a:p>
            <a:pPr marL="342900" indent="-342900"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food advertises that each 8-ounce packet meets the </a:t>
            </a:r>
          </a:p>
          <a:p>
            <a:pPr marL="342900" indent="-342900"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minimum daily requirements for vitamin C, protein</a:t>
            </a:r>
          </a:p>
          <a:p>
            <a:pPr marL="342900" indent="-342900"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and iron.  The cost of each raw grain as well as the</a:t>
            </a:r>
          </a:p>
          <a:p>
            <a:pPr marL="342900" indent="-342900"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vitamin C, protein, and iron units per 	pound of each</a:t>
            </a:r>
          </a:p>
          <a:p>
            <a:pPr marL="342900" indent="-342900"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grain are summarized on the next slide.   </a:t>
            </a:r>
          </a:p>
        </p:txBody>
      </p:sp>
    </p:spTree>
  </p:cSld>
  <p:clrMapOvr>
    <a:masterClrMapping/>
  </p:clrMapOvr>
  <p:transition>
    <p:zoom/>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ChangeArrowheads="1"/>
          </p:cNvSpPr>
          <p:nvPr/>
        </p:nvSpPr>
        <p:spPr bwMode="auto">
          <a:xfrm>
            <a:off x="1009650" y="1104900"/>
            <a:ext cx="7562850" cy="3105150"/>
          </a:xfrm>
          <a:prstGeom prst="rect">
            <a:avLst/>
          </a:prstGeom>
          <a:gradFill flip="none" rotWithShape="1">
            <a:gsLst>
              <a:gs pos="0">
                <a:srgbClr val="004B70">
                  <a:shade val="30000"/>
                  <a:satMod val="115000"/>
                </a:srgbClr>
              </a:gs>
              <a:gs pos="50000">
                <a:srgbClr val="004B70">
                  <a:shade val="67500"/>
                  <a:satMod val="115000"/>
                </a:srgbClr>
              </a:gs>
              <a:gs pos="100000">
                <a:srgbClr val="004B70">
                  <a:shade val="100000"/>
                  <a:satMod val="115000"/>
                </a:srgbClr>
              </a:gs>
            </a:gsLst>
            <a:lin ang="16200000" scaled="1"/>
            <a:tileRect/>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34147" name="Rectangle 3"/>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Blending Problem</a:t>
            </a:r>
          </a:p>
        </p:txBody>
      </p:sp>
      <p:sp>
        <p:nvSpPr>
          <p:cNvPr id="134148" name="Rectangle 4"/>
          <p:cNvSpPr>
            <a:spLocks noChangeArrowheads="1"/>
          </p:cNvSpPr>
          <p:nvPr/>
        </p:nvSpPr>
        <p:spPr bwMode="auto">
          <a:xfrm>
            <a:off x="687388" y="819150"/>
            <a:ext cx="7981950" cy="546258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pPr>
            <a:endParaRPr lang="en-US" sz="2400" dirty="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Vitamin C      Protein            Iron      </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Grain     Units/lb     Units/lb       Units/lb     Cost/lb</a:t>
            </a:r>
          </a:p>
          <a:p>
            <a:pPr marL="342900" indent="-342900" algn="l">
              <a:spcBef>
                <a:spcPct val="20000"/>
              </a:spcBef>
              <a:buClr>
                <a:srgbClr val="66FFFF"/>
              </a:buClr>
              <a:buSzPct val="75000"/>
              <a:buFont typeface="Monotype Sorts" pitchFamily="2" charset="2"/>
              <a:buNone/>
            </a:pPr>
            <a:endParaRPr lang="en-US" sz="1000" dirty="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1               9 		  12 		  0             .75</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2             16          	  10           	14             .90</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3               8	              10          	15             .80</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4             10            	    8            	  7             .70</a:t>
            </a:r>
          </a:p>
          <a:p>
            <a:pPr marL="342900" indent="-342900" algn="l">
              <a:spcBef>
                <a:spcPct val="20000"/>
              </a:spcBef>
              <a:buClr>
                <a:srgbClr val="66FFFF"/>
              </a:buClr>
              <a:buSzPct val="75000"/>
              <a:buFont typeface="Monotype Sorts" pitchFamily="2" charset="2"/>
              <a:buNone/>
            </a:pPr>
            <a:endParaRPr lang="en-US" sz="1400" dirty="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Ferdinand is interested in producing the 8-ounce</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mixture at minimum cost while meeting the minimum</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daily requirements of 6 units of vitamin C, 5 units of</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protein, and 5 units of iron.</a:t>
            </a:r>
          </a:p>
        </p:txBody>
      </p:sp>
      <p:sp>
        <p:nvSpPr>
          <p:cNvPr id="134149" name="Line 5"/>
          <p:cNvSpPr>
            <a:spLocks noChangeShapeType="1"/>
          </p:cNvSpPr>
          <p:nvPr/>
        </p:nvSpPr>
        <p:spPr bwMode="auto">
          <a:xfrm>
            <a:off x="1295400" y="2228850"/>
            <a:ext cx="7067550" cy="0"/>
          </a:xfrm>
          <a:prstGeom prst="line">
            <a:avLst/>
          </a:prstGeom>
          <a:noFill/>
          <a:ln w="12700">
            <a:solidFill>
              <a:srgbClr val="FFFFFF"/>
            </a:solidFill>
            <a:round/>
            <a:headEnd/>
            <a:tailEnd/>
          </a:ln>
          <a:effectLst>
            <a:outerShdw dist="35921" dir="2700000" algn="ctr" rotWithShape="0">
              <a:schemeClr val="bg2"/>
            </a:outerShdw>
          </a:effectLst>
        </p:spPr>
        <p:txBody>
          <a:bodyPr wrap="none" anchor="ctr"/>
          <a:lstStyle/>
          <a:p>
            <a:endParaRPr lang="en-US"/>
          </a:p>
        </p:txBody>
      </p:sp>
    </p:spTree>
  </p:cSld>
  <p:clrMapOvr>
    <a:masterClrMapping/>
  </p:clrMapOvr>
  <p:transition>
    <p:zoom/>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Blending Problem</a:t>
            </a:r>
          </a:p>
        </p:txBody>
      </p:sp>
      <p:sp>
        <p:nvSpPr>
          <p:cNvPr id="135171" name="Rectangle 3"/>
          <p:cNvSpPr>
            <a:spLocks noChangeArrowheads="1"/>
          </p:cNvSpPr>
          <p:nvPr/>
        </p:nvSpPr>
        <p:spPr bwMode="auto">
          <a:xfrm>
            <a:off x="687388" y="1041400"/>
            <a:ext cx="7772400" cy="36655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rPr>
              <a:t>Define the decision variables</a:t>
            </a:r>
          </a:p>
          <a:p>
            <a:pPr marL="342900" indent="-342900" algn="l">
              <a:spcBef>
                <a:spcPct val="20000"/>
              </a:spcBef>
              <a:buClr>
                <a:srgbClr val="66FFFF"/>
              </a:buClr>
              <a:buSzPct val="75000"/>
              <a:buFont typeface="Monotype Sorts" pitchFamily="2" charset="2"/>
              <a:buNone/>
            </a:pPr>
            <a:endParaRPr lang="en-US" sz="1000" dirty="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a:t>
            </a:r>
            <a:r>
              <a:rPr lang="en-US" sz="2400" i="1" dirty="0" err="1">
                <a:effectLst>
                  <a:outerShdw blurRad="38100" dist="38100" dir="2700000" algn="tl">
                    <a:srgbClr val="000000"/>
                  </a:outerShdw>
                </a:effectLst>
              </a:rPr>
              <a:t>x</a:t>
            </a:r>
            <a:r>
              <a:rPr lang="en-US" sz="2400" i="1" baseline="-25000" dirty="0" err="1">
                <a:effectLst>
                  <a:outerShdw blurRad="38100" dist="38100" dir="2700000" algn="tl">
                    <a:srgbClr val="000000"/>
                  </a:outerShdw>
                </a:effectLst>
              </a:rPr>
              <a:t>j</a:t>
            </a:r>
            <a:r>
              <a:rPr lang="en-US" sz="2400" dirty="0">
                <a:effectLst>
                  <a:outerShdw blurRad="38100" dist="38100" dir="2700000" algn="tl">
                    <a:srgbClr val="000000"/>
                  </a:outerShdw>
                </a:effectLst>
              </a:rPr>
              <a:t>  =  the pounds of grain </a:t>
            </a:r>
            <a:r>
              <a:rPr lang="en-US" sz="2400" i="1" dirty="0">
                <a:effectLst>
                  <a:outerShdw blurRad="38100" dist="38100" dir="2700000" algn="tl">
                    <a:srgbClr val="000000"/>
                  </a:outerShdw>
                </a:effectLst>
              </a:rPr>
              <a:t>j</a:t>
            </a:r>
            <a:r>
              <a:rPr lang="en-US" sz="2400" dirty="0">
                <a:effectLst>
                  <a:outerShdw blurRad="38100" dist="38100" dir="2700000" algn="tl">
                    <a:srgbClr val="000000"/>
                  </a:outerShdw>
                </a:effectLst>
              </a:rPr>
              <a:t> (</a:t>
            </a:r>
            <a:r>
              <a:rPr lang="en-US" sz="2400" i="1" dirty="0">
                <a:effectLst>
                  <a:outerShdw blurRad="38100" dist="38100" dir="2700000" algn="tl">
                    <a:srgbClr val="000000"/>
                  </a:outerShdw>
                </a:effectLst>
              </a:rPr>
              <a:t>j</a:t>
            </a:r>
            <a:r>
              <a:rPr lang="en-US" sz="2400" dirty="0">
                <a:effectLst>
                  <a:outerShdw blurRad="38100" dist="38100" dir="2700000" algn="tl">
                    <a:srgbClr val="000000"/>
                  </a:outerShdw>
                </a:effectLst>
              </a:rPr>
              <a:t> = 1,2,3,4) </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used in the 8-ounce mixture</a:t>
            </a:r>
          </a:p>
          <a:p>
            <a:pPr marL="342900" indent="-342900" algn="l">
              <a:spcBef>
                <a:spcPct val="20000"/>
              </a:spcBef>
              <a:buClr>
                <a:srgbClr val="66FFFF"/>
              </a:buClr>
              <a:buSzPct val="75000"/>
              <a:buFont typeface="Monotype Sorts" pitchFamily="2" charset="2"/>
              <a:buChar char="n"/>
            </a:pPr>
            <a:endParaRPr lang="en-US" sz="1200" dirty="0" smtClean="0">
              <a:solidFill>
                <a:srgbClr val="66FFFF"/>
              </a:solidFill>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Char char="n"/>
            </a:pPr>
            <a:r>
              <a:rPr lang="en-US" sz="2400" dirty="0" smtClean="0">
                <a:solidFill>
                  <a:srgbClr val="66FFFF"/>
                </a:solidFill>
                <a:effectLst>
                  <a:outerShdw blurRad="38100" dist="38100" dir="2700000" algn="tl">
                    <a:srgbClr val="000000"/>
                  </a:outerShdw>
                </a:effectLst>
              </a:rPr>
              <a:t>Define </a:t>
            </a:r>
            <a:r>
              <a:rPr lang="en-US" sz="2400" dirty="0">
                <a:solidFill>
                  <a:srgbClr val="66FFFF"/>
                </a:solidFill>
                <a:effectLst>
                  <a:outerShdw blurRad="38100" dist="38100" dir="2700000" algn="tl">
                    <a:srgbClr val="000000"/>
                  </a:outerShdw>
                </a:effectLst>
              </a:rPr>
              <a:t>the objective function</a:t>
            </a:r>
          </a:p>
          <a:p>
            <a:pPr marL="342900" indent="-342900" algn="l">
              <a:spcBef>
                <a:spcPct val="20000"/>
              </a:spcBef>
              <a:buClr>
                <a:srgbClr val="66FFFF"/>
              </a:buClr>
              <a:buSzPct val="75000"/>
              <a:buFont typeface="Monotype Sorts" pitchFamily="2" charset="2"/>
              <a:buNone/>
            </a:pPr>
            <a:endParaRPr lang="en-US" sz="1000" dirty="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Minimize the total cost for an 8-ounce mixture:</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MIN .75</a:t>
            </a:r>
            <a:r>
              <a:rPr lang="en-US" sz="2400" i="1" dirty="0">
                <a:effectLst>
                  <a:outerShdw blurRad="38100" dist="38100" dir="2700000" algn="tl">
                    <a:srgbClr val="000000"/>
                  </a:outerShdw>
                </a:effectLst>
              </a:rPr>
              <a:t>x</a:t>
            </a:r>
            <a:r>
              <a:rPr lang="en-US" sz="2400" baseline="-25000" dirty="0">
                <a:effectLst>
                  <a:outerShdw blurRad="38100" dist="38100" dir="2700000" algn="tl">
                    <a:srgbClr val="000000"/>
                  </a:outerShdw>
                </a:effectLst>
              </a:rPr>
              <a:t>1</a:t>
            </a:r>
            <a:r>
              <a:rPr lang="en-US" sz="2400" dirty="0">
                <a:effectLst>
                  <a:outerShdw blurRad="38100" dist="38100" dir="2700000" algn="tl">
                    <a:srgbClr val="000000"/>
                  </a:outerShdw>
                </a:effectLst>
              </a:rPr>
              <a:t> + .90</a:t>
            </a:r>
            <a:r>
              <a:rPr lang="en-US" sz="2400" i="1" dirty="0">
                <a:effectLst>
                  <a:outerShdw blurRad="38100" dist="38100" dir="2700000" algn="tl">
                    <a:srgbClr val="000000"/>
                  </a:outerShdw>
                </a:effectLst>
              </a:rPr>
              <a:t>x</a:t>
            </a:r>
            <a:r>
              <a:rPr lang="en-US" sz="2400" baseline="-25000" dirty="0">
                <a:effectLst>
                  <a:outerShdw blurRad="38100" dist="38100" dir="2700000" algn="tl">
                    <a:srgbClr val="000000"/>
                  </a:outerShdw>
                </a:effectLst>
              </a:rPr>
              <a:t>2</a:t>
            </a:r>
            <a:r>
              <a:rPr lang="en-US" sz="2400" dirty="0">
                <a:effectLst>
                  <a:outerShdw blurRad="38100" dist="38100" dir="2700000" algn="tl">
                    <a:srgbClr val="000000"/>
                  </a:outerShdw>
                </a:effectLst>
              </a:rPr>
              <a:t> + .80</a:t>
            </a:r>
            <a:r>
              <a:rPr lang="en-US" sz="2400" i="1" dirty="0">
                <a:effectLst>
                  <a:outerShdw blurRad="38100" dist="38100" dir="2700000" algn="tl">
                    <a:srgbClr val="000000"/>
                  </a:outerShdw>
                </a:effectLst>
              </a:rPr>
              <a:t>x</a:t>
            </a:r>
            <a:r>
              <a:rPr lang="en-US" sz="2400" baseline="-25000" dirty="0">
                <a:effectLst>
                  <a:outerShdw blurRad="38100" dist="38100" dir="2700000" algn="tl">
                    <a:srgbClr val="000000"/>
                  </a:outerShdw>
                </a:effectLst>
              </a:rPr>
              <a:t>3</a:t>
            </a:r>
            <a:r>
              <a:rPr lang="en-US" sz="2400" dirty="0">
                <a:effectLst>
                  <a:outerShdw blurRad="38100" dist="38100" dir="2700000" algn="tl">
                    <a:srgbClr val="000000"/>
                  </a:outerShdw>
                </a:effectLst>
              </a:rPr>
              <a:t> + .70</a:t>
            </a:r>
            <a:r>
              <a:rPr lang="en-US" sz="2400" i="1" dirty="0">
                <a:effectLst>
                  <a:outerShdw blurRad="38100" dist="38100" dir="2700000" algn="tl">
                    <a:srgbClr val="000000"/>
                  </a:outerShdw>
                </a:effectLst>
              </a:rPr>
              <a:t>x</a:t>
            </a:r>
            <a:r>
              <a:rPr lang="en-US" sz="2400" baseline="-25000" dirty="0">
                <a:effectLst>
                  <a:outerShdw blurRad="38100" dist="38100" dir="2700000" algn="tl">
                    <a:srgbClr val="000000"/>
                  </a:outerShdw>
                </a:effectLst>
              </a:rPr>
              <a:t>4</a:t>
            </a:r>
            <a:endParaRPr lang="en-US" sz="2400" dirty="0">
              <a:effectLst>
                <a:outerShdw blurRad="38100" dist="38100" dir="2700000" algn="tl">
                  <a:srgbClr val="000000"/>
                </a:outerShdw>
              </a:effectLst>
            </a:endParaRPr>
          </a:p>
        </p:txBody>
      </p:sp>
    </p:spTree>
  </p:cSld>
  <p:clrMapOvr>
    <a:masterClrMapping/>
  </p:clrMapOvr>
  <p:transition>
    <p:zoom/>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Blending Problem</a:t>
            </a:r>
          </a:p>
        </p:txBody>
      </p:sp>
      <p:sp>
        <p:nvSpPr>
          <p:cNvPr id="136195" name="Rectangle 3"/>
          <p:cNvSpPr>
            <a:spLocks noChangeArrowheads="1"/>
          </p:cNvSpPr>
          <p:nvPr/>
        </p:nvSpPr>
        <p:spPr bwMode="auto">
          <a:xfrm>
            <a:off x="685800" y="1066800"/>
            <a:ext cx="7772400" cy="4529138"/>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Define the constraints</a:t>
            </a:r>
            <a:endParaRPr lang="en-US" sz="2400">
              <a:solidFill>
                <a:srgbClr val="66FFFF"/>
              </a:solidFill>
              <a:effectLst/>
              <a:latin typeface="Arial" pitchFamily="34" charset="0"/>
            </a:endParaRPr>
          </a:p>
          <a:p>
            <a:pPr marL="342900" indent="-342900" algn="l">
              <a:lnSpc>
                <a:spcPct val="90000"/>
              </a:lnSpc>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Total weight of the mix is 8-ounces (.5 pounds):</a:t>
            </a:r>
          </a:p>
          <a:p>
            <a:pPr marL="342900" indent="-342900" algn="l">
              <a:lnSpc>
                <a:spcPct val="90000"/>
              </a:lnSpc>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(1)  </a:t>
            </a:r>
            <a:r>
              <a:rPr lang="en-US" sz="2400" i="1">
                <a:effectLst>
                  <a:outerShdw blurRad="38100" dist="38100" dir="2700000" algn="tl">
                    <a:srgbClr val="000000"/>
                  </a:outerShdw>
                </a:effectLst>
              </a:rPr>
              <a:t>x</a:t>
            </a:r>
            <a:r>
              <a:rPr lang="en-US" sz="2400" baseline="-25000">
                <a:effectLst>
                  <a:outerShdw blurRad="38100" dist="38100" dir="2700000" algn="tl">
                    <a:srgbClr val="000000"/>
                  </a:outerShdw>
                </a:effectLst>
              </a:rPr>
              <a:t>1</a:t>
            </a:r>
            <a:r>
              <a:rPr lang="en-US" sz="2400">
                <a:effectLst>
                  <a:outerShdw blurRad="38100" dist="38100" dir="2700000" algn="tl">
                    <a:srgbClr val="000000"/>
                  </a:outerShdw>
                </a:effectLst>
              </a:rPr>
              <a:t> + </a:t>
            </a:r>
            <a:r>
              <a:rPr lang="en-US" sz="2400" i="1">
                <a:effectLst>
                  <a:outerShdw blurRad="38100" dist="38100" dir="2700000" algn="tl">
                    <a:srgbClr val="000000"/>
                  </a:outerShdw>
                </a:effectLst>
              </a:rPr>
              <a:t>x</a:t>
            </a:r>
            <a:r>
              <a:rPr lang="en-US" sz="2400" baseline="-25000">
                <a:effectLst>
                  <a:outerShdw blurRad="38100" dist="38100" dir="2700000" algn="tl">
                    <a:srgbClr val="000000"/>
                  </a:outerShdw>
                </a:effectLst>
              </a:rPr>
              <a:t>2</a:t>
            </a:r>
            <a:r>
              <a:rPr lang="en-US" sz="2400">
                <a:effectLst>
                  <a:outerShdw blurRad="38100" dist="38100" dir="2700000" algn="tl">
                    <a:srgbClr val="000000"/>
                  </a:outerShdw>
                </a:effectLst>
              </a:rPr>
              <a:t> + </a:t>
            </a:r>
            <a:r>
              <a:rPr lang="en-US" sz="2400" i="1">
                <a:effectLst>
                  <a:outerShdw blurRad="38100" dist="38100" dir="2700000" algn="tl">
                    <a:srgbClr val="000000"/>
                  </a:outerShdw>
                </a:effectLst>
              </a:rPr>
              <a:t>x</a:t>
            </a:r>
            <a:r>
              <a:rPr lang="en-US" sz="2400" baseline="-25000">
                <a:effectLst>
                  <a:outerShdw blurRad="38100" dist="38100" dir="2700000" algn="tl">
                    <a:srgbClr val="000000"/>
                  </a:outerShdw>
                </a:effectLst>
              </a:rPr>
              <a:t>3</a:t>
            </a:r>
            <a:r>
              <a:rPr lang="en-US" sz="2400">
                <a:effectLst>
                  <a:outerShdw blurRad="38100" dist="38100" dir="2700000" algn="tl">
                    <a:srgbClr val="000000"/>
                  </a:outerShdw>
                </a:effectLst>
              </a:rPr>
              <a:t> + </a:t>
            </a:r>
            <a:r>
              <a:rPr lang="en-US" sz="2400" i="1">
                <a:effectLst>
                  <a:outerShdw blurRad="38100" dist="38100" dir="2700000" algn="tl">
                    <a:srgbClr val="000000"/>
                  </a:outerShdw>
                </a:effectLst>
              </a:rPr>
              <a:t>x</a:t>
            </a:r>
            <a:r>
              <a:rPr lang="en-US" sz="2400" baseline="-25000">
                <a:effectLst>
                  <a:outerShdw blurRad="38100" dist="38100" dir="2700000" algn="tl">
                    <a:srgbClr val="000000"/>
                  </a:outerShdw>
                </a:effectLst>
              </a:rPr>
              <a:t>4</a:t>
            </a:r>
            <a:r>
              <a:rPr lang="en-US" sz="2400">
                <a:effectLst>
                  <a:outerShdw blurRad="38100" dist="38100" dir="2700000" algn="tl">
                    <a:srgbClr val="000000"/>
                  </a:outerShdw>
                </a:effectLst>
              </a:rPr>
              <a:t> = .5</a:t>
            </a:r>
          </a:p>
          <a:p>
            <a:pPr marL="342900" indent="-342900" algn="l">
              <a:lnSpc>
                <a:spcPct val="90000"/>
              </a:lnSpc>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Total amount of Vitamin C in the mix is at least 6 units:  </a:t>
            </a:r>
          </a:p>
          <a:p>
            <a:pPr marL="342900" indent="-342900" algn="l">
              <a:lnSpc>
                <a:spcPct val="90000"/>
              </a:lnSpc>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(2)  9</a:t>
            </a:r>
            <a:r>
              <a:rPr lang="en-US" sz="2400" i="1">
                <a:effectLst>
                  <a:outerShdw blurRad="38100" dist="38100" dir="2700000" algn="tl">
                    <a:srgbClr val="000000"/>
                  </a:outerShdw>
                </a:effectLst>
              </a:rPr>
              <a:t>x</a:t>
            </a:r>
            <a:r>
              <a:rPr lang="en-US" sz="2400" baseline="-25000">
                <a:effectLst>
                  <a:outerShdw blurRad="38100" dist="38100" dir="2700000" algn="tl">
                    <a:srgbClr val="000000"/>
                  </a:outerShdw>
                </a:effectLst>
              </a:rPr>
              <a:t>1</a:t>
            </a:r>
            <a:r>
              <a:rPr lang="en-US" sz="2400">
                <a:effectLst>
                  <a:outerShdw blurRad="38100" dist="38100" dir="2700000" algn="tl">
                    <a:srgbClr val="000000"/>
                  </a:outerShdw>
                </a:effectLst>
              </a:rPr>
              <a:t> + 16</a:t>
            </a:r>
            <a:r>
              <a:rPr lang="en-US" sz="2400" i="1">
                <a:effectLst>
                  <a:outerShdw blurRad="38100" dist="38100" dir="2700000" algn="tl">
                    <a:srgbClr val="000000"/>
                  </a:outerShdw>
                </a:effectLst>
              </a:rPr>
              <a:t>x</a:t>
            </a:r>
            <a:r>
              <a:rPr lang="en-US" sz="2400" baseline="-25000">
                <a:effectLst>
                  <a:outerShdw blurRad="38100" dist="38100" dir="2700000" algn="tl">
                    <a:srgbClr val="000000"/>
                  </a:outerShdw>
                </a:effectLst>
              </a:rPr>
              <a:t>2</a:t>
            </a:r>
            <a:r>
              <a:rPr lang="en-US" sz="2400">
                <a:effectLst>
                  <a:outerShdw blurRad="38100" dist="38100" dir="2700000" algn="tl">
                    <a:srgbClr val="000000"/>
                  </a:outerShdw>
                </a:effectLst>
              </a:rPr>
              <a:t> + 8</a:t>
            </a:r>
            <a:r>
              <a:rPr lang="en-US" sz="2400" i="1">
                <a:effectLst>
                  <a:outerShdw blurRad="38100" dist="38100" dir="2700000" algn="tl">
                    <a:srgbClr val="000000"/>
                  </a:outerShdw>
                </a:effectLst>
              </a:rPr>
              <a:t>x</a:t>
            </a:r>
            <a:r>
              <a:rPr lang="en-US" sz="2400" baseline="-25000">
                <a:effectLst>
                  <a:outerShdw blurRad="38100" dist="38100" dir="2700000" algn="tl">
                    <a:srgbClr val="000000"/>
                  </a:outerShdw>
                </a:effectLst>
              </a:rPr>
              <a:t>3</a:t>
            </a:r>
            <a:r>
              <a:rPr lang="en-US" sz="2400">
                <a:effectLst>
                  <a:outerShdw blurRad="38100" dist="38100" dir="2700000" algn="tl">
                    <a:srgbClr val="000000"/>
                  </a:outerShdw>
                </a:effectLst>
              </a:rPr>
              <a:t> + 10</a:t>
            </a:r>
            <a:r>
              <a:rPr lang="en-US" sz="2400" i="1">
                <a:effectLst>
                  <a:outerShdw blurRad="38100" dist="38100" dir="2700000" algn="tl">
                    <a:srgbClr val="000000"/>
                  </a:outerShdw>
                </a:effectLst>
              </a:rPr>
              <a:t>x</a:t>
            </a:r>
            <a:r>
              <a:rPr lang="en-US" sz="2400" baseline="-25000">
                <a:effectLst>
                  <a:outerShdw blurRad="38100" dist="38100" dir="2700000" algn="tl">
                    <a:srgbClr val="000000"/>
                  </a:outerShdw>
                </a:effectLst>
              </a:rPr>
              <a:t>4</a:t>
            </a:r>
            <a:r>
              <a:rPr lang="en-US" sz="2400">
                <a:effectLst>
                  <a:outerShdw blurRad="38100" dist="38100" dir="2700000" algn="tl">
                    <a:srgbClr val="000000"/>
                  </a:outerShdw>
                </a:effectLst>
              </a:rPr>
              <a:t> &gt; 6</a:t>
            </a:r>
          </a:p>
          <a:p>
            <a:pPr marL="342900" indent="-342900" algn="l">
              <a:lnSpc>
                <a:spcPct val="90000"/>
              </a:lnSpc>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Total amount of protein in the mix is at least 5 units:</a:t>
            </a:r>
          </a:p>
          <a:p>
            <a:pPr marL="342900" indent="-342900" algn="l">
              <a:lnSpc>
                <a:spcPct val="90000"/>
              </a:lnSpc>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(3)  12</a:t>
            </a:r>
            <a:r>
              <a:rPr lang="en-US" sz="2400" i="1">
                <a:effectLst>
                  <a:outerShdw blurRad="38100" dist="38100" dir="2700000" algn="tl">
                    <a:srgbClr val="000000"/>
                  </a:outerShdw>
                </a:effectLst>
              </a:rPr>
              <a:t>x</a:t>
            </a:r>
            <a:r>
              <a:rPr lang="en-US" sz="2400" baseline="-25000">
                <a:effectLst>
                  <a:outerShdw blurRad="38100" dist="38100" dir="2700000" algn="tl">
                    <a:srgbClr val="000000"/>
                  </a:outerShdw>
                </a:effectLst>
              </a:rPr>
              <a:t>1</a:t>
            </a:r>
            <a:r>
              <a:rPr lang="en-US" sz="2400">
                <a:effectLst>
                  <a:outerShdw blurRad="38100" dist="38100" dir="2700000" algn="tl">
                    <a:srgbClr val="000000"/>
                  </a:outerShdw>
                </a:effectLst>
              </a:rPr>
              <a:t> + 10</a:t>
            </a:r>
            <a:r>
              <a:rPr lang="en-US" sz="2400" i="1">
                <a:effectLst>
                  <a:outerShdw blurRad="38100" dist="38100" dir="2700000" algn="tl">
                    <a:srgbClr val="000000"/>
                  </a:outerShdw>
                </a:effectLst>
              </a:rPr>
              <a:t>x</a:t>
            </a:r>
            <a:r>
              <a:rPr lang="en-US" sz="2400" baseline="-25000">
                <a:effectLst>
                  <a:outerShdw blurRad="38100" dist="38100" dir="2700000" algn="tl">
                    <a:srgbClr val="000000"/>
                  </a:outerShdw>
                </a:effectLst>
              </a:rPr>
              <a:t>2</a:t>
            </a:r>
            <a:r>
              <a:rPr lang="en-US" sz="2400">
                <a:effectLst>
                  <a:outerShdw blurRad="38100" dist="38100" dir="2700000" algn="tl">
                    <a:srgbClr val="000000"/>
                  </a:outerShdw>
                </a:effectLst>
              </a:rPr>
              <a:t> + 10</a:t>
            </a:r>
            <a:r>
              <a:rPr lang="en-US" sz="2400" i="1">
                <a:effectLst>
                  <a:outerShdw blurRad="38100" dist="38100" dir="2700000" algn="tl">
                    <a:srgbClr val="000000"/>
                  </a:outerShdw>
                </a:effectLst>
              </a:rPr>
              <a:t>x</a:t>
            </a:r>
            <a:r>
              <a:rPr lang="en-US" sz="2400" baseline="-25000">
                <a:effectLst>
                  <a:outerShdw blurRad="38100" dist="38100" dir="2700000" algn="tl">
                    <a:srgbClr val="000000"/>
                  </a:outerShdw>
                </a:effectLst>
              </a:rPr>
              <a:t>3</a:t>
            </a:r>
            <a:r>
              <a:rPr lang="en-US" sz="2400">
                <a:effectLst>
                  <a:outerShdw blurRad="38100" dist="38100" dir="2700000" algn="tl">
                    <a:srgbClr val="000000"/>
                  </a:outerShdw>
                </a:effectLst>
              </a:rPr>
              <a:t> + 8</a:t>
            </a:r>
            <a:r>
              <a:rPr lang="en-US" sz="2400" i="1">
                <a:effectLst>
                  <a:outerShdw blurRad="38100" dist="38100" dir="2700000" algn="tl">
                    <a:srgbClr val="000000"/>
                  </a:outerShdw>
                </a:effectLst>
              </a:rPr>
              <a:t>x</a:t>
            </a:r>
            <a:r>
              <a:rPr lang="en-US" sz="2400" baseline="-25000">
                <a:effectLst>
                  <a:outerShdw blurRad="38100" dist="38100" dir="2700000" algn="tl">
                    <a:srgbClr val="000000"/>
                  </a:outerShdw>
                </a:effectLst>
              </a:rPr>
              <a:t>4</a:t>
            </a:r>
            <a:r>
              <a:rPr lang="en-US" sz="2400">
                <a:effectLst>
                  <a:outerShdw blurRad="38100" dist="38100" dir="2700000" algn="tl">
                    <a:srgbClr val="000000"/>
                  </a:outerShdw>
                </a:effectLst>
              </a:rPr>
              <a:t> &gt; 5</a:t>
            </a:r>
          </a:p>
          <a:p>
            <a:pPr marL="342900" indent="-342900" algn="l">
              <a:lnSpc>
                <a:spcPct val="90000"/>
              </a:lnSpc>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Total amount of iron in the mix is at least 5 units:</a:t>
            </a:r>
          </a:p>
          <a:p>
            <a:pPr marL="342900" indent="-342900" algn="l">
              <a:lnSpc>
                <a:spcPct val="90000"/>
              </a:lnSpc>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(4)  14</a:t>
            </a:r>
            <a:r>
              <a:rPr lang="en-US" sz="2400" i="1">
                <a:effectLst>
                  <a:outerShdw blurRad="38100" dist="38100" dir="2700000" algn="tl">
                    <a:srgbClr val="000000"/>
                  </a:outerShdw>
                </a:effectLst>
              </a:rPr>
              <a:t>x</a:t>
            </a:r>
            <a:r>
              <a:rPr lang="en-US" sz="2400" baseline="-25000">
                <a:effectLst>
                  <a:outerShdw blurRad="38100" dist="38100" dir="2700000" algn="tl">
                    <a:srgbClr val="000000"/>
                  </a:outerShdw>
                </a:effectLst>
              </a:rPr>
              <a:t>2</a:t>
            </a:r>
            <a:r>
              <a:rPr lang="en-US" sz="2400">
                <a:effectLst>
                  <a:outerShdw blurRad="38100" dist="38100" dir="2700000" algn="tl">
                    <a:srgbClr val="000000"/>
                  </a:outerShdw>
                </a:effectLst>
              </a:rPr>
              <a:t> + 15</a:t>
            </a:r>
            <a:r>
              <a:rPr lang="en-US" sz="2400" i="1">
                <a:effectLst>
                  <a:outerShdw blurRad="38100" dist="38100" dir="2700000" algn="tl">
                    <a:srgbClr val="000000"/>
                  </a:outerShdw>
                </a:effectLst>
              </a:rPr>
              <a:t>x</a:t>
            </a:r>
            <a:r>
              <a:rPr lang="en-US" sz="2400" baseline="-25000">
                <a:effectLst>
                  <a:outerShdw blurRad="38100" dist="38100" dir="2700000" algn="tl">
                    <a:srgbClr val="000000"/>
                  </a:outerShdw>
                </a:effectLst>
              </a:rPr>
              <a:t>3</a:t>
            </a:r>
            <a:r>
              <a:rPr lang="en-US" sz="2400">
                <a:effectLst>
                  <a:outerShdw blurRad="38100" dist="38100" dir="2700000" algn="tl">
                    <a:srgbClr val="000000"/>
                  </a:outerShdw>
                </a:effectLst>
              </a:rPr>
              <a:t> + 7</a:t>
            </a:r>
            <a:r>
              <a:rPr lang="en-US" sz="2400" i="1">
                <a:effectLst>
                  <a:outerShdw blurRad="38100" dist="38100" dir="2700000" algn="tl">
                    <a:srgbClr val="000000"/>
                  </a:outerShdw>
                </a:effectLst>
              </a:rPr>
              <a:t>x</a:t>
            </a:r>
            <a:r>
              <a:rPr lang="en-US" sz="2400" baseline="-25000">
                <a:effectLst>
                  <a:outerShdw blurRad="38100" dist="38100" dir="2700000" algn="tl">
                    <a:srgbClr val="000000"/>
                  </a:outerShdw>
                </a:effectLst>
              </a:rPr>
              <a:t>4</a:t>
            </a:r>
            <a:r>
              <a:rPr lang="en-US" sz="2400">
                <a:effectLst>
                  <a:outerShdw blurRad="38100" dist="38100" dir="2700000" algn="tl">
                    <a:srgbClr val="000000"/>
                  </a:outerShdw>
                </a:effectLst>
              </a:rPr>
              <a:t> &gt; 5</a:t>
            </a:r>
          </a:p>
          <a:p>
            <a:pPr marL="342900" indent="-342900" algn="l">
              <a:lnSpc>
                <a:spcPct val="90000"/>
              </a:lnSpc>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Non-negativity of variables:  </a:t>
            </a:r>
            <a:r>
              <a:rPr lang="en-US" sz="2400" i="1">
                <a:effectLst>
                  <a:outerShdw blurRad="38100" dist="38100" dir="2700000" algn="tl">
                    <a:srgbClr val="000000"/>
                  </a:outerShdw>
                </a:effectLst>
              </a:rPr>
              <a:t>x</a:t>
            </a:r>
            <a:r>
              <a:rPr lang="en-US" sz="2400" i="1" baseline="-25000">
                <a:effectLst>
                  <a:outerShdw blurRad="38100" dist="38100" dir="2700000" algn="tl">
                    <a:srgbClr val="000000"/>
                  </a:outerShdw>
                </a:effectLst>
              </a:rPr>
              <a:t>j</a:t>
            </a:r>
            <a:r>
              <a:rPr lang="en-US" sz="2400" i="1">
                <a:effectLst>
                  <a:outerShdw blurRad="38100" dist="38100" dir="2700000" algn="tl">
                    <a:srgbClr val="000000"/>
                  </a:outerShdw>
                </a:effectLst>
              </a:rPr>
              <a:t> </a:t>
            </a:r>
            <a:r>
              <a:rPr lang="en-US" sz="2400" u="sng">
                <a:effectLst>
                  <a:outerShdw blurRad="38100" dist="38100" dir="2700000" algn="tl">
                    <a:srgbClr val="000000"/>
                  </a:outerShdw>
                </a:effectLst>
              </a:rPr>
              <a:t>&gt;</a:t>
            </a:r>
            <a:r>
              <a:rPr lang="en-US" sz="2400">
                <a:effectLst>
                  <a:outerShdw blurRad="38100" dist="38100" dir="2700000" algn="tl">
                    <a:srgbClr val="000000"/>
                  </a:outerShdw>
                </a:effectLst>
              </a:rPr>
              <a:t> 0 for all </a:t>
            </a:r>
            <a:r>
              <a:rPr lang="en-US" sz="2400" i="1">
                <a:effectLst>
                  <a:outerShdw blurRad="38100" dist="38100" dir="2700000" algn="tl">
                    <a:srgbClr val="000000"/>
                  </a:outerShdw>
                </a:effectLst>
              </a:rPr>
              <a:t>j</a:t>
            </a:r>
            <a:endParaRPr lang="en-US" sz="2400">
              <a:effectLst>
                <a:outerShdw blurRad="38100" dist="38100" dir="2700000" algn="tl">
                  <a:srgbClr val="000000"/>
                </a:outerShdw>
              </a:effectLst>
            </a:endParaRPr>
          </a:p>
        </p:txBody>
      </p:sp>
    </p:spTree>
  </p:cSld>
  <p:clrMapOvr>
    <a:masterClrMapping/>
  </p:clrMapOvr>
  <p:transition>
    <p:zoom/>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ChangeArrowheads="1"/>
          </p:cNvSpPr>
          <p:nvPr/>
        </p:nvSpPr>
        <p:spPr bwMode="auto">
          <a:xfrm>
            <a:off x="939800" y="1638300"/>
            <a:ext cx="5537200" cy="2762250"/>
          </a:xfrm>
          <a:prstGeom prst="rect">
            <a:avLst/>
          </a:prstGeom>
          <a:gradFill rotWithShape="0">
            <a:gsLst>
              <a:gs pos="0">
                <a:srgbClr val="777777">
                  <a:gamma/>
                  <a:shade val="46275"/>
                  <a:invGamma/>
                </a:srgbClr>
              </a:gs>
              <a:gs pos="50000">
                <a:srgbClr val="777777"/>
              </a:gs>
              <a:gs pos="100000">
                <a:srgbClr val="777777">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37219" name="Rectangle 3"/>
          <p:cNvSpPr>
            <a:spLocks noChangeArrowheads="1"/>
          </p:cNvSpPr>
          <p:nvPr/>
        </p:nvSpPr>
        <p:spPr bwMode="auto">
          <a:xfrm>
            <a:off x="687388" y="1041400"/>
            <a:ext cx="8153400" cy="503078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i="1" dirty="0">
                <a:solidFill>
                  <a:srgbClr val="66FFFF"/>
                </a:solidFill>
                <a:effectLst>
                  <a:outerShdw blurRad="38100" dist="38100" dir="2700000" algn="tl">
                    <a:srgbClr val="000000"/>
                  </a:outerShdw>
                </a:effectLst>
              </a:rPr>
              <a:t>The Management Scientist</a:t>
            </a:r>
            <a:r>
              <a:rPr lang="en-US" sz="2400" dirty="0">
                <a:solidFill>
                  <a:srgbClr val="66FFFF"/>
                </a:solidFill>
                <a:effectLst>
                  <a:outerShdw blurRad="38100" dist="38100" dir="2700000" algn="tl">
                    <a:srgbClr val="000000"/>
                  </a:outerShdw>
                </a:effectLst>
              </a:rPr>
              <a:t> Output</a:t>
            </a:r>
          </a:p>
          <a:p>
            <a:pPr marL="342900" indent="-342900" algn="l">
              <a:spcBef>
                <a:spcPct val="20000"/>
              </a:spcBef>
              <a:buClr>
                <a:srgbClr val="66FFFF"/>
              </a:buClr>
              <a:buSzPct val="75000"/>
              <a:buFont typeface="Monotype Sorts" pitchFamily="2" charset="2"/>
              <a:buNone/>
            </a:pPr>
            <a:endParaRPr lang="en-US" sz="1600" dirty="0">
              <a:solidFill>
                <a:srgbClr val="66FFFF"/>
              </a:solidFill>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a:t>
            </a:r>
            <a:r>
              <a:rPr lang="en-US" sz="2400" dirty="0" smtClean="0">
                <a:effectLst>
                  <a:outerShdw blurRad="38100" dist="38100" dir="2700000" algn="tl">
                    <a:srgbClr val="000000"/>
                  </a:outerShdw>
                </a:effectLst>
              </a:rPr>
              <a:t> Objective Function Value  </a:t>
            </a:r>
            <a:r>
              <a:rPr lang="en-US" sz="2400" dirty="0">
                <a:effectLst>
                  <a:outerShdw blurRad="38100" dist="38100" dir="2700000" algn="tl">
                    <a:srgbClr val="000000"/>
                  </a:outerShdw>
                </a:effectLst>
              </a:rPr>
              <a:t>=    0.406</a:t>
            </a:r>
          </a:p>
          <a:p>
            <a:pPr marL="342900" indent="-342900" algn="l">
              <a:spcBef>
                <a:spcPct val="20000"/>
              </a:spcBef>
              <a:buClr>
                <a:srgbClr val="66FFFF"/>
              </a:buClr>
              <a:buSzPct val="75000"/>
              <a:buFont typeface="Monotype Sorts" pitchFamily="2" charset="2"/>
              <a:buNone/>
            </a:pPr>
            <a:endParaRPr lang="en-US" sz="800" dirty="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a:t>
            </a:r>
            <a:r>
              <a:rPr lang="en-US" sz="2400" u="sng" dirty="0" smtClean="0">
                <a:effectLst>
                  <a:outerShdw blurRad="38100" dist="38100" dir="2700000" algn="tl">
                    <a:srgbClr val="000000"/>
                  </a:outerShdw>
                </a:effectLst>
              </a:rPr>
              <a:t>Variable</a:t>
            </a:r>
            <a:r>
              <a:rPr lang="en-US" sz="2400" dirty="0" smtClean="0">
                <a:effectLst>
                  <a:outerShdw blurRad="38100" dist="38100" dir="2700000" algn="tl">
                    <a:srgbClr val="000000"/>
                  </a:outerShdw>
                </a:effectLst>
              </a:rPr>
              <a:t>       </a:t>
            </a:r>
            <a:r>
              <a:rPr lang="en-US" sz="2400" u="sng" dirty="0" smtClean="0">
                <a:effectLst>
                  <a:outerShdw blurRad="38100" dist="38100" dir="2700000" algn="tl">
                    <a:srgbClr val="000000"/>
                  </a:outerShdw>
                </a:effectLst>
              </a:rPr>
              <a:t>Value</a:t>
            </a:r>
            <a:r>
              <a:rPr lang="en-US" sz="2400" dirty="0" smtClean="0">
                <a:effectLst>
                  <a:outerShdw blurRad="38100" dist="38100" dir="2700000" algn="tl">
                    <a:srgbClr val="000000"/>
                  </a:outerShdw>
                </a:effectLst>
              </a:rPr>
              <a:t>        </a:t>
            </a:r>
            <a:r>
              <a:rPr lang="en-US" sz="2400" u="sng" dirty="0" smtClean="0">
                <a:effectLst>
                  <a:outerShdw blurRad="38100" dist="38100" dir="2700000" algn="tl">
                    <a:srgbClr val="000000"/>
                  </a:outerShdw>
                </a:effectLst>
              </a:rPr>
              <a:t>Reduced Cost</a:t>
            </a:r>
            <a:endParaRPr lang="en-US" sz="2400" dirty="0">
              <a:effectLst>
                <a:outerShdw blurRad="38100" dist="38100" dir="2700000" algn="tl">
                  <a:srgbClr val="000000"/>
                </a:outerShdw>
              </a:effectLst>
            </a:endParaRPr>
          </a:p>
          <a:p>
            <a:pPr marL="342900" indent="-342900" algn="l">
              <a:lnSpc>
                <a:spcPct val="80000"/>
              </a:lnSpc>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a:t>
            </a:r>
            <a:r>
              <a:rPr lang="en-US" sz="2400" dirty="0" smtClean="0">
                <a:effectLst>
                  <a:outerShdw blurRad="38100" dist="38100" dir="2700000" algn="tl">
                    <a:srgbClr val="000000"/>
                  </a:outerShdw>
                </a:effectLst>
              </a:rPr>
              <a:t>X1             0.099                0.000</a:t>
            </a:r>
            <a:endParaRPr lang="en-US" sz="2400" dirty="0">
              <a:effectLst>
                <a:outerShdw blurRad="38100" dist="38100" dir="2700000" algn="tl">
                  <a:srgbClr val="000000"/>
                </a:outerShdw>
              </a:effectLst>
            </a:endParaRPr>
          </a:p>
          <a:p>
            <a:pPr marL="342900" indent="-342900" algn="l">
              <a:lnSpc>
                <a:spcPct val="80000"/>
              </a:lnSpc>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a:t>
            </a:r>
            <a:r>
              <a:rPr lang="en-US" sz="2400" dirty="0" smtClean="0">
                <a:effectLst>
                  <a:outerShdw blurRad="38100" dist="38100" dir="2700000" algn="tl">
                    <a:srgbClr val="000000"/>
                  </a:outerShdw>
                </a:effectLst>
              </a:rPr>
              <a:t>X2             0.213                0.000</a:t>
            </a:r>
            <a:endParaRPr lang="en-US" sz="2400" dirty="0">
              <a:effectLst>
                <a:outerShdw blurRad="38100" dist="38100" dir="2700000" algn="tl">
                  <a:srgbClr val="000000"/>
                </a:outerShdw>
              </a:effectLst>
            </a:endParaRPr>
          </a:p>
          <a:p>
            <a:pPr marL="342900" indent="-342900" algn="l">
              <a:lnSpc>
                <a:spcPct val="80000"/>
              </a:lnSpc>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a:t>
            </a:r>
            <a:r>
              <a:rPr lang="en-US" sz="2400" dirty="0" smtClean="0">
                <a:effectLst>
                  <a:outerShdw blurRad="38100" dist="38100" dir="2700000" algn="tl">
                    <a:srgbClr val="000000"/>
                  </a:outerShdw>
                </a:effectLst>
              </a:rPr>
              <a:t>X3             0.088                0.000</a:t>
            </a:r>
            <a:endParaRPr lang="en-US" sz="2400" dirty="0">
              <a:effectLst>
                <a:outerShdw blurRad="38100" dist="38100" dir="2700000" algn="tl">
                  <a:srgbClr val="000000"/>
                </a:outerShdw>
              </a:effectLst>
            </a:endParaRPr>
          </a:p>
          <a:p>
            <a:pPr marL="342900" indent="-342900" algn="l">
              <a:lnSpc>
                <a:spcPct val="80000"/>
              </a:lnSpc>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a:t>
            </a:r>
            <a:r>
              <a:rPr lang="en-US" sz="2400" dirty="0" smtClean="0">
                <a:effectLst>
                  <a:outerShdw blurRad="38100" dist="38100" dir="2700000" algn="tl">
                    <a:srgbClr val="000000"/>
                  </a:outerShdw>
                </a:effectLst>
              </a:rPr>
              <a:t>X4             0.099                0.000</a:t>
            </a:r>
            <a:endParaRPr lang="en-US" sz="2400" dirty="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endParaRPr lang="en-US" sz="2000" dirty="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Thus, the optimal blend is about .10 lb. of grain 1, .21 lb.</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of grain 2, .09 lb. of grain 3, and .10 lb. of grain 4.  The</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mixture costs Frederick’s 40.6 cents.</a:t>
            </a:r>
          </a:p>
        </p:txBody>
      </p:sp>
      <p:sp>
        <p:nvSpPr>
          <p:cNvPr id="137220" name="Rectangle 4"/>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Blending Problem</a:t>
            </a:r>
          </a:p>
        </p:txBody>
      </p:sp>
    </p:spTree>
  </p:cSld>
  <p:clrMapOvr>
    <a:masterClrMapping/>
  </p:clrMapOvr>
  <p:transition>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63" name="Rectangle 71"/>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Media Selection</a:t>
            </a:r>
          </a:p>
        </p:txBody>
      </p:sp>
      <p:sp>
        <p:nvSpPr>
          <p:cNvPr id="59464" name="Rectangle 72"/>
          <p:cNvSpPr>
            <a:spLocks noChangeArrowheads="1"/>
          </p:cNvSpPr>
          <p:nvPr/>
        </p:nvSpPr>
        <p:spPr bwMode="auto">
          <a:xfrm>
            <a:off x="687388" y="1041400"/>
            <a:ext cx="47625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Define the Objective Function</a:t>
            </a:r>
            <a:endParaRPr lang="en-US" sz="2400">
              <a:effectLst/>
              <a:latin typeface="Arial" pitchFamily="34" charset="0"/>
            </a:endParaRPr>
          </a:p>
        </p:txBody>
      </p:sp>
      <p:sp>
        <p:nvSpPr>
          <p:cNvPr id="59465" name="Text Box 73"/>
          <p:cNvSpPr txBox="1">
            <a:spLocks noChangeArrowheads="1"/>
          </p:cNvSpPr>
          <p:nvPr/>
        </p:nvSpPr>
        <p:spPr bwMode="auto">
          <a:xfrm>
            <a:off x="1327150" y="1474788"/>
            <a:ext cx="6889750" cy="2222500"/>
          </a:xfrm>
          <a:prstGeom prst="rect">
            <a:avLst/>
          </a:prstGeom>
          <a:noFill/>
          <a:ln w="12700">
            <a:noFill/>
            <a:miter lim="800000"/>
            <a:headEnd type="none" w="sm" len="sm"/>
            <a:tailEnd type="none" w="sm" len="sm"/>
          </a:ln>
          <a:effectLst/>
        </p:spPr>
        <p:txBody>
          <a:bodyPr>
            <a:spAutoFit/>
          </a:bodyPr>
          <a:lstStyle/>
          <a:p>
            <a:pPr algn="l"/>
            <a:r>
              <a:rPr lang="en-US" sz="2400">
                <a:effectLst>
                  <a:outerShdw blurRad="38100" dist="38100" dir="2700000" algn="tl">
                    <a:srgbClr val="000000"/>
                  </a:outerShdw>
                </a:effectLst>
                <a:cs typeface="Arial" pitchFamily="34" charset="0"/>
              </a:rPr>
              <a:t>Maximize the total audience reached:</a:t>
            </a:r>
          </a:p>
          <a:p>
            <a:pPr algn="l"/>
            <a:endParaRPr lang="en-US" sz="10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Max  (audience reached per ad of each type)</a:t>
            </a:r>
          </a:p>
          <a:p>
            <a:pPr algn="l"/>
            <a:r>
              <a:rPr lang="en-US" sz="2400">
                <a:effectLst>
                  <a:outerShdw blurRad="38100" dist="38100" dir="2700000" algn="tl">
                    <a:srgbClr val="000000"/>
                  </a:outerShdw>
                </a:effectLst>
                <a:cs typeface="Arial" pitchFamily="34" charset="0"/>
              </a:rPr>
              <a:t>           x  (number of ads used of each type)</a:t>
            </a:r>
          </a:p>
          <a:p>
            <a:pPr algn="l"/>
            <a:endParaRPr lang="en-US" sz="1000">
              <a:effectLst>
                <a:outerShdw blurRad="38100" dist="38100" dir="2700000" algn="tl">
                  <a:srgbClr val="000000"/>
                </a:outerShdw>
              </a:effectLst>
              <a:cs typeface="Arial" pitchFamily="34" charset="0"/>
            </a:endParaRPr>
          </a:p>
          <a:p>
            <a:pPr algn="l"/>
            <a:r>
              <a:rPr lang="en-US" sz="2400">
                <a:effectLst>
                  <a:outerShdw blurRad="38100" dist="38100" dir="2700000" algn="tl">
                    <a:srgbClr val="000000"/>
                  </a:outerShdw>
                </a:effectLst>
                <a:cs typeface="Arial" pitchFamily="34" charset="0"/>
              </a:rPr>
              <a:t>Max  3000</a:t>
            </a:r>
            <a:r>
              <a:rPr lang="en-US" sz="2400" i="1">
                <a:effectLst>
                  <a:outerShdw blurRad="38100" dist="38100" dir="2700000" algn="tl">
                    <a:srgbClr val="000000"/>
                  </a:outerShdw>
                </a:effectLst>
                <a:cs typeface="Arial" pitchFamily="34" charset="0"/>
              </a:rPr>
              <a:t>DFR</a:t>
            </a:r>
            <a:r>
              <a:rPr lang="en-US" sz="2400">
                <a:effectLst>
                  <a:outerShdw blurRad="38100" dist="38100" dir="2700000" algn="tl">
                    <a:srgbClr val="000000"/>
                  </a:outerShdw>
                </a:effectLst>
                <a:cs typeface="Arial" pitchFamily="34" charset="0"/>
              </a:rPr>
              <a:t> +3000</a:t>
            </a:r>
            <a:r>
              <a:rPr lang="en-US" sz="2400" i="1">
                <a:effectLst>
                  <a:outerShdw blurRad="38100" dist="38100" dir="2700000" algn="tl">
                    <a:srgbClr val="000000"/>
                  </a:outerShdw>
                </a:effectLst>
                <a:cs typeface="Arial" pitchFamily="34" charset="0"/>
              </a:rPr>
              <a:t>DSA</a:t>
            </a:r>
            <a:r>
              <a:rPr lang="en-US" sz="2400">
                <a:effectLst>
                  <a:outerShdw blurRad="38100" dist="38100" dir="2700000" algn="tl">
                    <a:srgbClr val="000000"/>
                  </a:outerShdw>
                </a:effectLst>
                <a:cs typeface="Arial" pitchFamily="34" charset="0"/>
              </a:rPr>
              <a:t> +3000</a:t>
            </a:r>
            <a:r>
              <a:rPr lang="en-US" sz="2400" i="1">
                <a:effectLst>
                  <a:outerShdw blurRad="38100" dist="38100" dir="2700000" algn="tl">
                    <a:srgbClr val="000000"/>
                  </a:outerShdw>
                </a:effectLst>
                <a:cs typeface="Arial" pitchFamily="34" charset="0"/>
              </a:rPr>
              <a:t>DSU</a:t>
            </a:r>
            <a:r>
              <a:rPr lang="en-US" sz="2400">
                <a:effectLst>
                  <a:outerShdw blurRad="38100" dist="38100" dir="2700000" algn="tl">
                    <a:srgbClr val="000000"/>
                  </a:outerShdw>
                </a:effectLst>
                <a:cs typeface="Arial" pitchFamily="34" charset="0"/>
              </a:rPr>
              <a:t> +4000</a:t>
            </a:r>
            <a:r>
              <a:rPr lang="en-US" sz="2400" i="1">
                <a:effectLst>
                  <a:outerShdw blurRad="38100" dist="38100" dir="2700000" algn="tl">
                    <a:srgbClr val="000000"/>
                  </a:outerShdw>
                </a:effectLst>
                <a:cs typeface="Arial" pitchFamily="34" charset="0"/>
              </a:rPr>
              <a:t>EFR</a:t>
            </a:r>
          </a:p>
          <a:p>
            <a:pPr algn="l"/>
            <a:r>
              <a:rPr lang="en-US" sz="2400" i="1">
                <a:effectLst>
                  <a:outerShdw blurRad="38100" dist="38100" dir="2700000" algn="tl">
                    <a:srgbClr val="000000"/>
                  </a:outerShdw>
                </a:effectLst>
                <a:cs typeface="Arial" pitchFamily="34" charset="0"/>
              </a:rPr>
              <a:t>         </a:t>
            </a:r>
            <a:r>
              <a:rPr lang="en-US" sz="2400">
                <a:effectLst>
                  <a:outerShdw blurRad="38100" dist="38100" dir="2700000" algn="tl">
                    <a:srgbClr val="000000"/>
                  </a:outerShdw>
                </a:effectLst>
                <a:cs typeface="Arial" pitchFamily="34" charset="0"/>
              </a:rPr>
              <a:t> +4000</a:t>
            </a:r>
            <a:r>
              <a:rPr lang="en-US" sz="2400" i="1">
                <a:effectLst>
                  <a:outerShdw blurRad="38100" dist="38100" dir="2700000" algn="tl">
                    <a:srgbClr val="000000"/>
                  </a:outerShdw>
                </a:effectLst>
                <a:cs typeface="Arial" pitchFamily="34" charset="0"/>
              </a:rPr>
              <a:t>ESA</a:t>
            </a:r>
            <a:r>
              <a:rPr lang="en-US" sz="2400">
                <a:effectLst>
                  <a:outerShdw blurRad="38100" dist="38100" dir="2700000" algn="tl">
                    <a:srgbClr val="000000"/>
                  </a:outerShdw>
                </a:effectLst>
                <a:cs typeface="Arial" pitchFamily="34" charset="0"/>
              </a:rPr>
              <a:t> +4000</a:t>
            </a:r>
            <a:r>
              <a:rPr lang="en-US" sz="2400" i="1">
                <a:effectLst>
                  <a:outerShdw blurRad="38100" dist="38100" dir="2700000" algn="tl">
                    <a:srgbClr val="000000"/>
                  </a:outerShdw>
                </a:effectLst>
                <a:cs typeface="Arial" pitchFamily="34" charset="0"/>
              </a:rPr>
              <a:t>ESU</a:t>
            </a:r>
            <a:r>
              <a:rPr lang="en-US" sz="2400">
                <a:effectLst>
                  <a:outerShdw blurRad="38100" dist="38100" dir="2700000" algn="tl">
                    <a:srgbClr val="000000"/>
                  </a:outerShdw>
                </a:effectLst>
                <a:cs typeface="Arial" pitchFamily="34" charset="0"/>
              </a:rPr>
              <a:t> +75000</a:t>
            </a:r>
            <a:r>
              <a:rPr lang="en-US" sz="2400" i="1">
                <a:effectLst>
                  <a:outerShdw blurRad="38100" dist="38100" dir="2700000" algn="tl">
                    <a:srgbClr val="000000"/>
                  </a:outerShdw>
                </a:effectLst>
                <a:cs typeface="Arial" pitchFamily="34" charset="0"/>
              </a:rPr>
              <a:t>GSU</a:t>
            </a:r>
            <a:endParaRPr lang="en-US" sz="2400">
              <a:effectLst>
                <a:outerShdw blurRad="38100" dist="38100" dir="2700000" algn="tl">
                  <a:srgbClr val="000000"/>
                </a:outerShdw>
              </a:effectLst>
            </a:endParaRPr>
          </a:p>
        </p:txBody>
      </p:sp>
    </p:spTree>
  </p:cSld>
  <p:clrMapOvr>
    <a:masterClrMapping/>
  </p:clrMapOvr>
  <p:transition>
    <p:zoom/>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a:ln/>
        </p:spPr>
        <p:txBody>
          <a:bodyPr/>
          <a:lstStyle/>
          <a:p>
            <a:r>
              <a:rPr lang="en-US" dirty="0"/>
              <a:t>End of Chapter </a:t>
            </a:r>
            <a:r>
              <a:rPr lang="en-US" dirty="0" smtClean="0"/>
              <a:t>9</a:t>
            </a:r>
            <a:endParaRPr lang="en-US" dirty="0"/>
          </a:p>
        </p:txBody>
      </p:sp>
      <p:sp>
        <p:nvSpPr>
          <p:cNvPr id="20483" name="AutoShape 3"/>
          <p:cNvSpPr>
            <a:spLocks noChangeArrowheads="1"/>
          </p:cNvSpPr>
          <p:nvPr/>
        </p:nvSpPr>
        <p:spPr bwMode="auto">
          <a:xfrm>
            <a:off x="3798888" y="2857500"/>
            <a:ext cx="1557337" cy="1611313"/>
          </a:xfrm>
          <a:prstGeom prst="roundRect">
            <a:avLst>
              <a:gd name="adj" fmla="val 12065"/>
            </a:avLst>
          </a:prstGeom>
          <a:noFill/>
          <a:ln w="50800">
            <a:solidFill>
              <a:srgbClr val="66FFFF"/>
            </a:solidFill>
            <a:round/>
            <a:headEnd/>
            <a:tailEnd/>
          </a:ln>
          <a:effectLst>
            <a:outerShdw dist="35921" dir="2700000" algn="ctr" rotWithShape="0">
              <a:srgbClr val="000000"/>
            </a:outerShdw>
          </a:effectLst>
        </p:spPr>
        <p:txBody>
          <a:bodyPr wrap="none" anchor="ctr"/>
          <a:lstStyle/>
          <a:p>
            <a:endParaRPr lang="en-US"/>
          </a:p>
        </p:txBody>
      </p:sp>
      <p:sp>
        <p:nvSpPr>
          <p:cNvPr id="20484" name="Freeform 4"/>
          <p:cNvSpPr>
            <a:spLocks/>
          </p:cNvSpPr>
          <p:nvPr/>
        </p:nvSpPr>
        <p:spPr bwMode="auto">
          <a:xfrm>
            <a:off x="3943350" y="2133600"/>
            <a:ext cx="1681163" cy="2670175"/>
          </a:xfrm>
          <a:custGeom>
            <a:avLst/>
            <a:gdLst/>
            <a:ahLst/>
            <a:cxnLst>
              <a:cxn ang="0">
                <a:pos x="119" y="784"/>
              </a:cxn>
              <a:cxn ang="0">
                <a:pos x="0" y="1239"/>
              </a:cxn>
              <a:cxn ang="0">
                <a:pos x="409" y="1681"/>
              </a:cxn>
              <a:cxn ang="0">
                <a:pos x="1058" y="196"/>
              </a:cxn>
              <a:cxn ang="0">
                <a:pos x="1058" y="0"/>
              </a:cxn>
              <a:cxn ang="0">
                <a:pos x="334" y="1252"/>
              </a:cxn>
              <a:cxn ang="0">
                <a:pos x="119" y="784"/>
              </a:cxn>
            </a:cxnLst>
            <a:rect l="0" t="0" r="r" b="b"/>
            <a:pathLst>
              <a:path w="1059" h="1682">
                <a:moveTo>
                  <a:pt x="119" y="784"/>
                </a:moveTo>
                <a:lnTo>
                  <a:pt x="0" y="1239"/>
                </a:lnTo>
                <a:lnTo>
                  <a:pt x="409" y="1681"/>
                </a:lnTo>
                <a:lnTo>
                  <a:pt x="1058" y="196"/>
                </a:lnTo>
                <a:lnTo>
                  <a:pt x="1058" y="0"/>
                </a:lnTo>
                <a:lnTo>
                  <a:pt x="334" y="1252"/>
                </a:lnTo>
                <a:lnTo>
                  <a:pt x="119" y="784"/>
                </a:lnTo>
              </a:path>
            </a:pathLst>
          </a:cu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16200000" scaled="1"/>
            <a:tileRect/>
          </a:gradFill>
          <a:ln w="12700" cap="rnd" cmpd="sng">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endParaRPr lang="en-US"/>
          </a:p>
        </p:txBody>
      </p:sp>
    </p:spTree>
  </p:cSld>
  <p:clrMapOvr>
    <a:masterClrMapping/>
  </p:clrMapOvr>
  <p:transition>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Media Selection</a:t>
            </a:r>
          </a:p>
        </p:txBody>
      </p:sp>
      <p:sp>
        <p:nvSpPr>
          <p:cNvPr id="156675" name="Rectangle 3"/>
          <p:cNvSpPr>
            <a:spLocks noChangeArrowheads="1"/>
          </p:cNvSpPr>
          <p:nvPr/>
        </p:nvSpPr>
        <p:spPr bwMode="auto">
          <a:xfrm>
            <a:off x="687388" y="1041400"/>
            <a:ext cx="47625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Define the Constraints</a:t>
            </a:r>
            <a:endParaRPr lang="en-US" sz="2400">
              <a:effectLst/>
              <a:latin typeface="Arial" pitchFamily="34" charset="0"/>
            </a:endParaRPr>
          </a:p>
        </p:txBody>
      </p:sp>
      <p:sp>
        <p:nvSpPr>
          <p:cNvPr id="156676" name="Text Box 4"/>
          <p:cNvSpPr txBox="1">
            <a:spLocks noChangeArrowheads="1"/>
          </p:cNvSpPr>
          <p:nvPr/>
        </p:nvSpPr>
        <p:spPr bwMode="auto">
          <a:xfrm>
            <a:off x="1339850" y="1474788"/>
            <a:ext cx="5200463" cy="4524315"/>
          </a:xfrm>
          <a:prstGeom prst="rect">
            <a:avLst/>
          </a:prstGeom>
          <a:noFill/>
          <a:ln w="12700">
            <a:noFill/>
            <a:miter lim="800000"/>
            <a:headEnd type="none" w="sm" len="sm"/>
            <a:tailEnd type="none" w="sm" len="sm"/>
          </a:ln>
          <a:effectLst/>
        </p:spPr>
        <p:txBody>
          <a:bodyPr wrap="none">
            <a:spAutoFit/>
          </a:bodyPr>
          <a:lstStyle/>
          <a:p>
            <a:pPr algn="l"/>
            <a:r>
              <a:rPr lang="en-US" sz="2400" dirty="0">
                <a:effectLst>
                  <a:outerShdw blurRad="38100" dist="38100" dir="2700000" algn="tl">
                    <a:srgbClr val="000000"/>
                  </a:outerShdw>
                </a:effectLst>
                <a:cs typeface="Arial" pitchFamily="34" charset="0"/>
              </a:rPr>
              <a:t>Take out at least one ad of each type:</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(1)  </a:t>
            </a:r>
            <a:r>
              <a:rPr lang="en-US" sz="2400" i="1" dirty="0">
                <a:effectLst>
                  <a:outerShdw blurRad="38100" dist="38100" dir="2700000" algn="tl">
                    <a:srgbClr val="000000"/>
                  </a:outerShdw>
                </a:effectLst>
                <a:cs typeface="Arial" pitchFamily="34" charset="0"/>
              </a:rPr>
              <a:t>DFR</a:t>
            </a:r>
            <a:r>
              <a:rPr lang="en-US" sz="2400" dirty="0">
                <a:effectLst>
                  <a:outerShdw blurRad="38100" dist="38100" dir="2700000" algn="tl">
                    <a:srgbClr val="000000"/>
                  </a:outerShdw>
                </a:effectLst>
                <a:cs typeface="Arial" pitchFamily="34" charset="0"/>
              </a:rPr>
              <a:t> + </a:t>
            </a:r>
            <a:r>
              <a:rPr lang="en-US" sz="2400" i="1" dirty="0">
                <a:effectLst>
                  <a:outerShdw blurRad="38100" dist="38100" dir="2700000" algn="tl">
                    <a:srgbClr val="000000"/>
                  </a:outerShdw>
                </a:effectLst>
                <a:cs typeface="Arial" pitchFamily="34" charset="0"/>
              </a:rPr>
              <a:t>DSA</a:t>
            </a:r>
            <a:r>
              <a:rPr lang="en-US" sz="2400" dirty="0">
                <a:effectLst>
                  <a:outerShdw blurRad="38100" dist="38100" dir="2700000" algn="tl">
                    <a:srgbClr val="000000"/>
                  </a:outerShdw>
                </a:effectLst>
                <a:cs typeface="Arial" pitchFamily="34" charset="0"/>
              </a:rPr>
              <a:t> + </a:t>
            </a:r>
            <a:r>
              <a:rPr lang="en-US" sz="2400" i="1" dirty="0">
                <a:effectLst>
                  <a:outerShdw blurRad="38100" dist="38100" dir="2700000" algn="tl">
                    <a:srgbClr val="000000"/>
                  </a:outerShdw>
                </a:effectLst>
                <a:cs typeface="Arial" pitchFamily="34" charset="0"/>
              </a:rPr>
              <a:t>DSU</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&gt;</a:t>
            </a:r>
            <a:r>
              <a:rPr lang="en-US" sz="2400" dirty="0">
                <a:effectLst>
                  <a:outerShdw blurRad="38100" dist="38100" dir="2700000" algn="tl">
                    <a:srgbClr val="000000"/>
                  </a:outerShdw>
                </a:effectLst>
                <a:cs typeface="Arial" pitchFamily="34" charset="0"/>
              </a:rPr>
              <a:t> 1</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(2)  </a:t>
            </a:r>
            <a:r>
              <a:rPr lang="en-US" sz="2400" i="1" dirty="0">
                <a:effectLst>
                  <a:outerShdw blurRad="38100" dist="38100" dir="2700000" algn="tl">
                    <a:srgbClr val="000000"/>
                  </a:outerShdw>
                </a:effectLst>
                <a:cs typeface="Arial" pitchFamily="34" charset="0"/>
              </a:rPr>
              <a:t>EFR</a:t>
            </a:r>
            <a:r>
              <a:rPr lang="en-US" sz="2400" dirty="0">
                <a:effectLst>
                  <a:outerShdw blurRad="38100" dist="38100" dir="2700000" algn="tl">
                    <a:srgbClr val="000000"/>
                  </a:outerShdw>
                </a:effectLst>
                <a:cs typeface="Arial" pitchFamily="34" charset="0"/>
              </a:rPr>
              <a:t> + </a:t>
            </a:r>
            <a:r>
              <a:rPr lang="en-US" sz="2400" i="1" dirty="0">
                <a:effectLst>
                  <a:outerShdw blurRad="38100" dist="38100" dir="2700000" algn="tl">
                    <a:srgbClr val="000000"/>
                  </a:outerShdw>
                </a:effectLst>
                <a:cs typeface="Arial" pitchFamily="34" charset="0"/>
              </a:rPr>
              <a:t>ESA</a:t>
            </a:r>
            <a:r>
              <a:rPr lang="en-US" sz="2400" dirty="0">
                <a:effectLst>
                  <a:outerShdw blurRad="38100" dist="38100" dir="2700000" algn="tl">
                    <a:srgbClr val="000000"/>
                  </a:outerShdw>
                </a:effectLst>
                <a:cs typeface="Arial" pitchFamily="34" charset="0"/>
              </a:rPr>
              <a:t> + </a:t>
            </a:r>
            <a:r>
              <a:rPr lang="en-US" sz="2400" i="1" dirty="0">
                <a:effectLst>
                  <a:outerShdw blurRad="38100" dist="38100" dir="2700000" algn="tl">
                    <a:srgbClr val="000000"/>
                  </a:outerShdw>
                </a:effectLst>
                <a:cs typeface="Arial" pitchFamily="34" charset="0"/>
              </a:rPr>
              <a:t>ESU</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&gt;</a:t>
            </a:r>
            <a:r>
              <a:rPr lang="en-US" sz="2400" dirty="0">
                <a:effectLst>
                  <a:outerShdw blurRad="38100" dist="38100" dir="2700000" algn="tl">
                    <a:srgbClr val="000000"/>
                  </a:outerShdw>
                </a:effectLst>
                <a:cs typeface="Arial" pitchFamily="34" charset="0"/>
              </a:rPr>
              <a:t> 1</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(3)  </a:t>
            </a:r>
            <a:r>
              <a:rPr lang="en-US" sz="2400" i="1" dirty="0">
                <a:effectLst>
                  <a:outerShdw blurRad="38100" dist="38100" dir="2700000" algn="tl">
                    <a:srgbClr val="000000"/>
                  </a:outerShdw>
                </a:effectLst>
                <a:cs typeface="Arial" pitchFamily="34" charset="0"/>
              </a:rPr>
              <a:t>GSU</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&gt;</a:t>
            </a:r>
            <a:r>
              <a:rPr lang="en-US" sz="2400" dirty="0">
                <a:effectLst>
                  <a:outerShdw blurRad="38100" dist="38100" dir="2700000" algn="tl">
                    <a:srgbClr val="000000"/>
                  </a:outerShdw>
                </a:effectLst>
                <a:cs typeface="Arial" pitchFamily="34" charset="0"/>
              </a:rPr>
              <a:t> 1</a:t>
            </a:r>
          </a:p>
          <a:p>
            <a:pPr algn="l"/>
            <a:r>
              <a:rPr lang="en-US" sz="2400" dirty="0" smtClean="0">
                <a:effectLst>
                  <a:outerShdw blurRad="38100" dist="38100" dir="2700000" algn="tl">
                    <a:srgbClr val="000000"/>
                  </a:outerShdw>
                </a:effectLst>
                <a:cs typeface="Arial" pitchFamily="34" charset="0"/>
              </a:rPr>
              <a:t>Ten </a:t>
            </a:r>
            <a:r>
              <a:rPr lang="en-US" sz="2400" dirty="0">
                <a:effectLst>
                  <a:outerShdw blurRad="38100" dist="38100" dir="2700000" algn="tl">
                    <a:srgbClr val="000000"/>
                  </a:outerShdw>
                </a:effectLst>
                <a:cs typeface="Arial" pitchFamily="34" charset="0"/>
              </a:rPr>
              <a:t>daytime spots available:</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(4)  </a:t>
            </a:r>
            <a:r>
              <a:rPr lang="en-US" sz="2400" i="1" dirty="0">
                <a:effectLst>
                  <a:outerShdw blurRad="38100" dist="38100" dir="2700000" algn="tl">
                    <a:srgbClr val="000000"/>
                  </a:outerShdw>
                </a:effectLst>
                <a:cs typeface="Arial" pitchFamily="34" charset="0"/>
              </a:rPr>
              <a:t>DFR</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&lt;</a:t>
            </a:r>
            <a:r>
              <a:rPr lang="en-US" sz="2400" dirty="0">
                <a:effectLst>
                  <a:outerShdw blurRad="38100" dist="38100" dir="2700000" algn="tl">
                    <a:srgbClr val="000000"/>
                  </a:outerShdw>
                </a:effectLst>
                <a:cs typeface="Arial" pitchFamily="34" charset="0"/>
              </a:rPr>
              <a:t> 10</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(5)  </a:t>
            </a:r>
            <a:r>
              <a:rPr lang="en-US" sz="2400" i="1" dirty="0">
                <a:effectLst>
                  <a:outerShdw blurRad="38100" dist="38100" dir="2700000" algn="tl">
                    <a:srgbClr val="000000"/>
                  </a:outerShdw>
                </a:effectLst>
                <a:cs typeface="Arial" pitchFamily="34" charset="0"/>
              </a:rPr>
              <a:t>DSA</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&lt;</a:t>
            </a:r>
            <a:r>
              <a:rPr lang="en-US" sz="2400" dirty="0">
                <a:effectLst>
                  <a:outerShdw blurRad="38100" dist="38100" dir="2700000" algn="tl">
                    <a:srgbClr val="000000"/>
                  </a:outerShdw>
                </a:effectLst>
                <a:cs typeface="Arial" pitchFamily="34" charset="0"/>
              </a:rPr>
              <a:t> 10</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(6)  </a:t>
            </a:r>
            <a:r>
              <a:rPr lang="en-US" sz="2400" i="1" dirty="0">
                <a:effectLst>
                  <a:outerShdw blurRad="38100" dist="38100" dir="2700000" algn="tl">
                    <a:srgbClr val="000000"/>
                  </a:outerShdw>
                </a:effectLst>
                <a:cs typeface="Arial" pitchFamily="34" charset="0"/>
              </a:rPr>
              <a:t>DSU</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&lt;</a:t>
            </a:r>
            <a:r>
              <a:rPr lang="en-US" sz="2400" dirty="0">
                <a:effectLst>
                  <a:outerShdw blurRad="38100" dist="38100" dir="2700000" algn="tl">
                    <a:srgbClr val="000000"/>
                  </a:outerShdw>
                </a:effectLst>
                <a:cs typeface="Arial" pitchFamily="34" charset="0"/>
              </a:rPr>
              <a:t> 10</a:t>
            </a:r>
          </a:p>
          <a:p>
            <a:pPr algn="l"/>
            <a:r>
              <a:rPr lang="en-US" sz="2400" dirty="0" smtClean="0">
                <a:effectLst>
                  <a:outerShdw blurRad="38100" dist="38100" dir="2700000" algn="tl">
                    <a:srgbClr val="000000"/>
                  </a:outerShdw>
                </a:effectLst>
                <a:cs typeface="Arial" pitchFamily="34" charset="0"/>
              </a:rPr>
              <a:t>Six </a:t>
            </a:r>
            <a:r>
              <a:rPr lang="en-US" sz="2400" dirty="0">
                <a:effectLst>
                  <a:outerShdw blurRad="38100" dist="38100" dir="2700000" algn="tl">
                    <a:srgbClr val="000000"/>
                  </a:outerShdw>
                </a:effectLst>
                <a:cs typeface="Arial" pitchFamily="34" charset="0"/>
              </a:rPr>
              <a:t>evening news spots available:</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(7)  </a:t>
            </a:r>
            <a:r>
              <a:rPr lang="en-US" sz="2400" i="1" dirty="0">
                <a:effectLst>
                  <a:outerShdw blurRad="38100" dist="38100" dir="2700000" algn="tl">
                    <a:srgbClr val="000000"/>
                  </a:outerShdw>
                </a:effectLst>
                <a:cs typeface="Arial" pitchFamily="34" charset="0"/>
              </a:rPr>
              <a:t>EFR</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&lt;</a:t>
            </a:r>
            <a:r>
              <a:rPr lang="en-US" sz="2400" dirty="0">
                <a:effectLst>
                  <a:outerShdw blurRad="38100" dist="38100" dir="2700000" algn="tl">
                    <a:srgbClr val="000000"/>
                  </a:outerShdw>
                </a:effectLst>
                <a:cs typeface="Arial" pitchFamily="34" charset="0"/>
              </a:rPr>
              <a:t> 6  </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(8)  </a:t>
            </a:r>
            <a:r>
              <a:rPr lang="en-US" sz="2400" i="1" dirty="0">
                <a:effectLst>
                  <a:outerShdw blurRad="38100" dist="38100" dir="2700000" algn="tl">
                    <a:srgbClr val="000000"/>
                  </a:outerShdw>
                </a:effectLst>
                <a:cs typeface="Arial" pitchFamily="34" charset="0"/>
              </a:rPr>
              <a:t>ESA</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&lt;</a:t>
            </a:r>
            <a:r>
              <a:rPr lang="en-US" sz="2400" dirty="0">
                <a:effectLst>
                  <a:outerShdw blurRad="38100" dist="38100" dir="2700000" algn="tl">
                    <a:srgbClr val="000000"/>
                  </a:outerShdw>
                </a:effectLst>
                <a:cs typeface="Arial" pitchFamily="34" charset="0"/>
              </a:rPr>
              <a:t> 6</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(9)  </a:t>
            </a:r>
            <a:r>
              <a:rPr lang="en-US" sz="2400" i="1" dirty="0">
                <a:effectLst>
                  <a:outerShdw blurRad="38100" dist="38100" dir="2700000" algn="tl">
                    <a:srgbClr val="000000"/>
                  </a:outerShdw>
                </a:effectLst>
                <a:cs typeface="Arial" pitchFamily="34" charset="0"/>
              </a:rPr>
              <a:t>ESU</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&lt;</a:t>
            </a:r>
            <a:r>
              <a:rPr lang="en-US" sz="2400" dirty="0">
                <a:effectLst>
                  <a:outerShdw blurRad="38100" dist="38100" dir="2700000" algn="tl">
                    <a:srgbClr val="000000"/>
                  </a:outerShdw>
                </a:effectLst>
                <a:cs typeface="Arial" pitchFamily="34" charset="0"/>
              </a:rPr>
              <a:t> 6</a:t>
            </a:r>
            <a:endParaRPr lang="en-US" sz="2400" dirty="0">
              <a:effectLst>
                <a:outerShdw blurRad="38100" dist="38100" dir="2700000" algn="tl">
                  <a:srgbClr val="000000"/>
                </a:outerShdw>
              </a:effectLst>
            </a:endParaRPr>
          </a:p>
        </p:txBody>
      </p:sp>
    </p:spTree>
  </p:cSld>
  <p:clrMapOvr>
    <a:masterClrMapping/>
  </p:clrMapOvr>
  <p:transition>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Media Selection</a:t>
            </a:r>
          </a:p>
        </p:txBody>
      </p:sp>
      <p:sp>
        <p:nvSpPr>
          <p:cNvPr id="157699" name="Rectangle 3"/>
          <p:cNvSpPr>
            <a:spLocks noChangeArrowheads="1"/>
          </p:cNvSpPr>
          <p:nvPr/>
        </p:nvSpPr>
        <p:spPr bwMode="auto">
          <a:xfrm>
            <a:off x="687388" y="1041400"/>
            <a:ext cx="53086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Define the Constraints (continued)</a:t>
            </a:r>
            <a:endParaRPr lang="en-US" sz="2400">
              <a:effectLst/>
              <a:latin typeface="Arial" pitchFamily="34" charset="0"/>
            </a:endParaRPr>
          </a:p>
        </p:txBody>
      </p:sp>
      <p:sp>
        <p:nvSpPr>
          <p:cNvPr id="157700" name="Text Box 4"/>
          <p:cNvSpPr txBox="1">
            <a:spLocks noChangeArrowheads="1"/>
          </p:cNvSpPr>
          <p:nvPr/>
        </p:nvSpPr>
        <p:spPr bwMode="auto">
          <a:xfrm>
            <a:off x="1274763" y="1487488"/>
            <a:ext cx="6643687" cy="3257550"/>
          </a:xfrm>
          <a:prstGeom prst="rect">
            <a:avLst/>
          </a:prstGeom>
          <a:noFill/>
          <a:ln w="12700">
            <a:noFill/>
            <a:miter lim="800000"/>
            <a:headEnd type="none" w="sm" len="sm"/>
            <a:tailEnd type="none" w="sm" len="sm"/>
          </a:ln>
          <a:effectLst/>
        </p:spPr>
        <p:txBody>
          <a:bodyPr wrap="none">
            <a:spAutoFit/>
          </a:bodyPr>
          <a:lstStyle/>
          <a:p>
            <a:pPr algn="l"/>
            <a:r>
              <a:rPr lang="en-US" sz="2400">
                <a:effectLst>
                  <a:outerShdw blurRad="38100" dist="38100" dir="2700000" algn="tl">
                    <a:srgbClr val="000000"/>
                  </a:outerShdw>
                </a:effectLst>
                <a:cs typeface="Arial" pitchFamily="34" charset="0"/>
              </a:rPr>
              <a:t>Only two Sunday game-time ad spots available:</a:t>
            </a:r>
            <a:endParaRPr lang="en-US" sz="24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       (10)  </a:t>
            </a:r>
            <a:r>
              <a:rPr lang="en-US" sz="2400" i="1">
                <a:effectLst>
                  <a:outerShdw blurRad="38100" dist="38100" dir="2700000" algn="tl">
                    <a:srgbClr val="000000"/>
                  </a:outerShdw>
                </a:effectLst>
                <a:cs typeface="Arial" pitchFamily="34" charset="0"/>
              </a:rPr>
              <a:t>GSU</a:t>
            </a:r>
            <a:r>
              <a:rPr lang="en-US" sz="2400">
                <a:effectLst>
                  <a:outerShdw blurRad="38100" dist="38100" dir="2700000" algn="tl">
                    <a:srgbClr val="000000"/>
                  </a:outerShdw>
                </a:effectLst>
                <a:cs typeface="Arial" pitchFamily="34" charset="0"/>
              </a:rPr>
              <a:t> </a:t>
            </a:r>
            <a:r>
              <a:rPr lang="en-US" sz="2400" u="sng">
                <a:effectLst>
                  <a:outerShdw blurRad="38100" dist="38100" dir="2700000" algn="tl">
                    <a:srgbClr val="000000"/>
                  </a:outerShdw>
                </a:effectLst>
                <a:cs typeface="Arial" pitchFamily="34" charset="0"/>
              </a:rPr>
              <a:t>&lt;</a:t>
            </a:r>
            <a:r>
              <a:rPr lang="en-US" sz="2400">
                <a:effectLst>
                  <a:outerShdw blurRad="38100" dist="38100" dir="2700000" algn="tl">
                    <a:srgbClr val="000000"/>
                  </a:outerShdw>
                </a:effectLst>
                <a:cs typeface="Arial" pitchFamily="34" charset="0"/>
              </a:rPr>
              <a:t> 2</a:t>
            </a:r>
          </a:p>
          <a:p>
            <a:pPr algn="l"/>
            <a:endParaRPr lang="en-US" sz="8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At least 5 ads per day:</a:t>
            </a:r>
            <a:endParaRPr lang="en-US" sz="24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       (11)  </a:t>
            </a:r>
            <a:r>
              <a:rPr lang="en-US" sz="2400" i="1">
                <a:effectLst>
                  <a:outerShdw blurRad="38100" dist="38100" dir="2700000" algn="tl">
                    <a:srgbClr val="000000"/>
                  </a:outerShdw>
                </a:effectLst>
                <a:cs typeface="Arial" pitchFamily="34" charset="0"/>
              </a:rPr>
              <a:t>DFR</a:t>
            </a:r>
            <a:r>
              <a:rPr lang="en-US" sz="2400">
                <a:effectLst>
                  <a:outerShdw blurRad="38100" dist="38100" dir="2700000" algn="tl">
                    <a:srgbClr val="000000"/>
                  </a:outerShdw>
                </a:effectLst>
                <a:cs typeface="Arial" pitchFamily="34" charset="0"/>
              </a:rPr>
              <a:t> + </a:t>
            </a:r>
            <a:r>
              <a:rPr lang="en-US" sz="2400" i="1">
                <a:effectLst>
                  <a:outerShdw blurRad="38100" dist="38100" dir="2700000" algn="tl">
                    <a:srgbClr val="000000"/>
                  </a:outerShdw>
                </a:effectLst>
                <a:cs typeface="Arial" pitchFamily="34" charset="0"/>
              </a:rPr>
              <a:t>EFR</a:t>
            </a:r>
            <a:r>
              <a:rPr lang="en-US" sz="2400">
                <a:effectLst>
                  <a:outerShdw blurRad="38100" dist="38100" dir="2700000" algn="tl">
                    <a:srgbClr val="000000"/>
                  </a:outerShdw>
                </a:effectLst>
                <a:cs typeface="Arial" pitchFamily="34" charset="0"/>
              </a:rPr>
              <a:t> </a:t>
            </a:r>
            <a:r>
              <a:rPr lang="en-US" sz="2400" u="sng">
                <a:effectLst>
                  <a:outerShdw blurRad="38100" dist="38100" dir="2700000" algn="tl">
                    <a:srgbClr val="000000"/>
                  </a:outerShdw>
                </a:effectLst>
                <a:cs typeface="Arial" pitchFamily="34" charset="0"/>
              </a:rPr>
              <a:t>&gt;</a:t>
            </a:r>
            <a:r>
              <a:rPr lang="en-US" sz="2400">
                <a:effectLst>
                  <a:outerShdw blurRad="38100" dist="38100" dir="2700000" algn="tl">
                    <a:srgbClr val="000000"/>
                  </a:outerShdw>
                </a:effectLst>
                <a:cs typeface="Arial" pitchFamily="34" charset="0"/>
              </a:rPr>
              <a:t> 5</a:t>
            </a:r>
            <a:endParaRPr lang="en-US" sz="24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       (12)  </a:t>
            </a:r>
            <a:r>
              <a:rPr lang="en-US" sz="2400" i="1">
                <a:effectLst>
                  <a:outerShdw blurRad="38100" dist="38100" dir="2700000" algn="tl">
                    <a:srgbClr val="000000"/>
                  </a:outerShdw>
                </a:effectLst>
                <a:cs typeface="Arial" pitchFamily="34" charset="0"/>
              </a:rPr>
              <a:t>DSA</a:t>
            </a:r>
            <a:r>
              <a:rPr lang="en-US" sz="2400">
                <a:effectLst>
                  <a:outerShdw blurRad="38100" dist="38100" dir="2700000" algn="tl">
                    <a:srgbClr val="000000"/>
                  </a:outerShdw>
                </a:effectLst>
                <a:cs typeface="Arial" pitchFamily="34" charset="0"/>
              </a:rPr>
              <a:t> + </a:t>
            </a:r>
            <a:r>
              <a:rPr lang="en-US" sz="2400" i="1">
                <a:effectLst>
                  <a:outerShdw blurRad="38100" dist="38100" dir="2700000" algn="tl">
                    <a:srgbClr val="000000"/>
                  </a:outerShdw>
                </a:effectLst>
                <a:cs typeface="Arial" pitchFamily="34" charset="0"/>
              </a:rPr>
              <a:t>ESA</a:t>
            </a:r>
            <a:r>
              <a:rPr lang="en-US" sz="2400">
                <a:effectLst>
                  <a:outerShdw blurRad="38100" dist="38100" dir="2700000" algn="tl">
                    <a:srgbClr val="000000"/>
                  </a:outerShdw>
                </a:effectLst>
                <a:cs typeface="Arial" pitchFamily="34" charset="0"/>
              </a:rPr>
              <a:t> </a:t>
            </a:r>
            <a:r>
              <a:rPr lang="en-US" sz="2400" u="sng">
                <a:effectLst>
                  <a:outerShdw blurRad="38100" dist="38100" dir="2700000" algn="tl">
                    <a:srgbClr val="000000"/>
                  </a:outerShdw>
                </a:effectLst>
                <a:cs typeface="Arial" pitchFamily="34" charset="0"/>
              </a:rPr>
              <a:t>&gt;</a:t>
            </a:r>
            <a:r>
              <a:rPr lang="en-US" sz="2400">
                <a:effectLst>
                  <a:outerShdw blurRad="38100" dist="38100" dir="2700000" algn="tl">
                    <a:srgbClr val="000000"/>
                  </a:outerShdw>
                </a:effectLst>
                <a:cs typeface="Arial" pitchFamily="34" charset="0"/>
              </a:rPr>
              <a:t> 5</a:t>
            </a:r>
            <a:endParaRPr lang="en-US" sz="24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       (13)  </a:t>
            </a:r>
            <a:r>
              <a:rPr lang="en-US" sz="2400" i="1">
                <a:effectLst>
                  <a:outerShdw blurRad="38100" dist="38100" dir="2700000" algn="tl">
                    <a:srgbClr val="000000"/>
                  </a:outerShdw>
                </a:effectLst>
                <a:cs typeface="Arial" pitchFamily="34" charset="0"/>
              </a:rPr>
              <a:t>DSU</a:t>
            </a:r>
            <a:r>
              <a:rPr lang="en-US" sz="2400">
                <a:effectLst>
                  <a:outerShdw blurRad="38100" dist="38100" dir="2700000" algn="tl">
                    <a:srgbClr val="000000"/>
                  </a:outerShdw>
                </a:effectLst>
                <a:cs typeface="Arial" pitchFamily="34" charset="0"/>
              </a:rPr>
              <a:t> + </a:t>
            </a:r>
            <a:r>
              <a:rPr lang="en-US" sz="2400" i="1">
                <a:effectLst>
                  <a:outerShdw blurRad="38100" dist="38100" dir="2700000" algn="tl">
                    <a:srgbClr val="000000"/>
                  </a:outerShdw>
                </a:effectLst>
                <a:cs typeface="Arial" pitchFamily="34" charset="0"/>
              </a:rPr>
              <a:t>ESU</a:t>
            </a:r>
            <a:r>
              <a:rPr lang="en-US" sz="2400">
                <a:effectLst>
                  <a:outerShdw blurRad="38100" dist="38100" dir="2700000" algn="tl">
                    <a:srgbClr val="000000"/>
                  </a:outerShdw>
                </a:effectLst>
                <a:cs typeface="Arial" pitchFamily="34" charset="0"/>
              </a:rPr>
              <a:t> + </a:t>
            </a:r>
            <a:r>
              <a:rPr lang="en-US" sz="2400" i="1">
                <a:effectLst>
                  <a:outerShdw blurRad="38100" dist="38100" dir="2700000" algn="tl">
                    <a:srgbClr val="000000"/>
                  </a:outerShdw>
                </a:effectLst>
                <a:cs typeface="Arial" pitchFamily="34" charset="0"/>
              </a:rPr>
              <a:t>GSU</a:t>
            </a:r>
            <a:r>
              <a:rPr lang="en-US" sz="2400">
                <a:effectLst>
                  <a:outerShdw blurRad="38100" dist="38100" dir="2700000" algn="tl">
                    <a:srgbClr val="000000"/>
                  </a:outerShdw>
                </a:effectLst>
                <a:cs typeface="Arial" pitchFamily="34" charset="0"/>
              </a:rPr>
              <a:t> </a:t>
            </a:r>
            <a:r>
              <a:rPr lang="en-US" sz="2400" u="sng">
                <a:effectLst>
                  <a:outerShdw blurRad="38100" dist="38100" dir="2700000" algn="tl">
                    <a:srgbClr val="000000"/>
                  </a:outerShdw>
                </a:effectLst>
                <a:cs typeface="Arial" pitchFamily="34" charset="0"/>
              </a:rPr>
              <a:t>&gt;</a:t>
            </a:r>
            <a:r>
              <a:rPr lang="en-US" sz="2400">
                <a:effectLst>
                  <a:outerShdw blurRad="38100" dist="38100" dir="2700000" algn="tl">
                    <a:srgbClr val="000000"/>
                  </a:outerShdw>
                </a:effectLst>
                <a:cs typeface="Arial" pitchFamily="34" charset="0"/>
              </a:rPr>
              <a:t> 5</a:t>
            </a:r>
          </a:p>
          <a:p>
            <a:pPr algn="l"/>
            <a:endParaRPr lang="en-US" sz="8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Spend no more than $50,000 on Friday:</a:t>
            </a:r>
            <a:endParaRPr lang="en-US" sz="24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       (14)  5000</a:t>
            </a:r>
            <a:r>
              <a:rPr lang="en-US" sz="2400" i="1">
                <a:effectLst>
                  <a:outerShdw blurRad="38100" dist="38100" dir="2700000" algn="tl">
                    <a:srgbClr val="000000"/>
                  </a:outerShdw>
                </a:effectLst>
                <a:cs typeface="Arial" pitchFamily="34" charset="0"/>
              </a:rPr>
              <a:t>DFR</a:t>
            </a:r>
            <a:r>
              <a:rPr lang="en-US" sz="2400">
                <a:effectLst>
                  <a:outerShdw blurRad="38100" dist="38100" dir="2700000" algn="tl">
                    <a:srgbClr val="000000"/>
                  </a:outerShdw>
                </a:effectLst>
                <a:cs typeface="Arial" pitchFamily="34" charset="0"/>
              </a:rPr>
              <a:t> + 7000</a:t>
            </a:r>
            <a:r>
              <a:rPr lang="en-US" sz="2400" i="1">
                <a:effectLst>
                  <a:outerShdw blurRad="38100" dist="38100" dir="2700000" algn="tl">
                    <a:srgbClr val="000000"/>
                  </a:outerShdw>
                </a:effectLst>
                <a:cs typeface="Arial" pitchFamily="34" charset="0"/>
              </a:rPr>
              <a:t>EFR</a:t>
            </a:r>
            <a:r>
              <a:rPr lang="en-US" sz="2400">
                <a:effectLst>
                  <a:outerShdw blurRad="38100" dist="38100" dir="2700000" algn="tl">
                    <a:srgbClr val="000000"/>
                  </a:outerShdw>
                </a:effectLst>
                <a:cs typeface="Arial" pitchFamily="34" charset="0"/>
              </a:rPr>
              <a:t> </a:t>
            </a:r>
            <a:r>
              <a:rPr lang="en-US" sz="2400" u="sng">
                <a:effectLst>
                  <a:outerShdw blurRad="38100" dist="38100" dir="2700000" algn="tl">
                    <a:srgbClr val="000000"/>
                  </a:outerShdw>
                </a:effectLst>
                <a:cs typeface="Arial" pitchFamily="34" charset="0"/>
              </a:rPr>
              <a:t>&lt;</a:t>
            </a:r>
            <a:r>
              <a:rPr lang="en-US" sz="2400">
                <a:effectLst>
                  <a:outerShdw blurRad="38100" dist="38100" dir="2700000" algn="tl">
                    <a:srgbClr val="000000"/>
                  </a:outerShdw>
                </a:effectLst>
                <a:cs typeface="Arial" pitchFamily="34" charset="0"/>
              </a:rPr>
              <a:t> 50000</a:t>
            </a:r>
            <a:endParaRPr lang="en-US" sz="2400">
              <a:effectLst>
                <a:outerShdw blurRad="38100" dist="38100" dir="2700000" algn="tl">
                  <a:srgbClr val="000000"/>
                </a:outerShdw>
              </a:effectLst>
            </a:endParaRPr>
          </a:p>
        </p:txBody>
      </p:sp>
    </p:spTree>
  </p:cSld>
  <p:clrMapOvr>
    <a:masterClrMapping/>
  </p:clrMapOvr>
  <p:transition>
    <p:zoom/>
  </p:transition>
  <p:timing>
    <p:tnLst>
      <p:par>
        <p:cTn id="1" dur="indefinite" restart="never" nodeType="tmRoot"/>
      </p:par>
    </p:tnLst>
  </p:timing>
</p:sld>
</file>

<file path=ppt/theme/theme1.xml><?xml version="1.0" encoding="utf-8"?>
<a:theme xmlns:a="http://schemas.openxmlformats.org/drawingml/2006/main" name="QMB11ch01">
  <a:themeElements>
    <a:clrScheme name="">
      <a:dk1>
        <a:srgbClr val="3C0023"/>
      </a:dk1>
      <a:lt1>
        <a:srgbClr val="FFFFFF"/>
      </a:lt1>
      <a:dk2>
        <a:srgbClr val="300153"/>
      </a:dk2>
      <a:lt2>
        <a:srgbClr val="F6BF69"/>
      </a:lt2>
      <a:accent1>
        <a:srgbClr val="618FFD"/>
      </a:accent1>
      <a:accent2>
        <a:srgbClr val="B760F9"/>
      </a:accent2>
      <a:accent3>
        <a:srgbClr val="ADAAB3"/>
      </a:accent3>
      <a:accent4>
        <a:srgbClr val="DADADA"/>
      </a:accent4>
      <a:accent5>
        <a:srgbClr val="B7C6FE"/>
      </a:accent5>
      <a:accent6>
        <a:srgbClr val="A656E2"/>
      </a:accent6>
      <a:hlink>
        <a:srgbClr val="919191"/>
      </a:hlink>
      <a:folHlink>
        <a:srgbClr val="B50069"/>
      </a:folHlink>
    </a:clrScheme>
    <a:fontScheme name="QMB11ch01">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457200" marR="0" indent="-457200" algn="ctr" defTabSz="914400"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457200" marR="0" indent="-457200" algn="ctr" defTabSz="914400"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defRPr>
        </a:defPPr>
      </a:lstStyle>
    </a:lnDef>
  </a:objectDefaults>
  <a:extraClrSchemeLst>
    <a:extraClrScheme>
      <a:clrScheme name="QMB11ch0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QMB11ch0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QMB11ch0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QMB11ch0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QMB11ch0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QMB11ch0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QMB11ch0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C:\Slides\QMB11ppt\QMB11ch01.ppt</Template>
  <TotalTime>2125</TotalTime>
  <Pages>17</Pages>
  <Words>2766</Words>
  <Application>Microsoft Office PowerPoint</Application>
  <PresentationFormat>On-screen Show (4:3)</PresentationFormat>
  <Paragraphs>702</Paragraphs>
  <Slides>70</Slides>
  <Notes>70</Notes>
  <HiddenSlides>0</HiddenSlides>
  <MMClips>0</MMClips>
  <ScaleCrop>false</ScaleCrop>
  <HeadingPairs>
    <vt:vector size="4" baseType="variant">
      <vt:variant>
        <vt:lpstr>Theme</vt:lpstr>
      </vt:variant>
      <vt:variant>
        <vt:i4>1</vt:i4>
      </vt:variant>
      <vt:variant>
        <vt:lpstr>Slide Titles</vt:lpstr>
      </vt:variant>
      <vt:variant>
        <vt:i4>70</vt:i4>
      </vt:variant>
    </vt:vector>
  </HeadingPairs>
  <TitlesOfParts>
    <vt:vector size="71" baseType="lpstr">
      <vt:lpstr>QMB11ch01</vt:lpstr>
      <vt:lpstr>PowerPoint Presentation</vt:lpstr>
      <vt:lpstr>Chapter 9  Linear Programming Applications in Marketing, Finance, and Operations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Portfolio Selection</vt:lpstr>
      <vt:lpstr>Portfolio Selection</vt:lpstr>
      <vt:lpstr>Portfolio Selection</vt:lpstr>
      <vt:lpstr>Portfolio Selection</vt:lpstr>
      <vt:lpstr>Portfolio Selection</vt:lpstr>
      <vt:lpstr>Portfolio Selection</vt:lpstr>
      <vt:lpstr>Portfolio Selection</vt:lpstr>
      <vt:lpstr>Portfolio Selection</vt:lpstr>
      <vt:lpstr>Portfolio Selection</vt:lpstr>
      <vt:lpstr>Portfolio Selection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Product Mix</vt:lpstr>
      <vt:lpstr>Product Mix</vt:lpstr>
      <vt:lpstr>Product Mix</vt:lpstr>
      <vt:lpstr>Product Mix</vt:lpstr>
      <vt:lpstr>Product Mix</vt:lpstr>
      <vt:lpstr>Product Mix</vt:lpstr>
      <vt:lpstr>Product Mix</vt:lpstr>
      <vt:lpstr>PowerPoint Presentation</vt:lpstr>
      <vt:lpstr>PowerPoint Presentation</vt:lpstr>
      <vt:lpstr>PowerPoint Presentation</vt:lpstr>
      <vt:lpstr>PowerPoint Presentation</vt:lpstr>
      <vt:lpstr>PowerPoint Presentation</vt:lpstr>
      <vt:lpstr>End of Chapter 9</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9</dc:title>
  <dc:subject>LP Applications</dc:subject>
  <dc:creator>John Loucks</dc:creator>
  <cp:lastModifiedBy>John IV</cp:lastModifiedBy>
  <cp:revision>126</cp:revision>
  <cp:lastPrinted>1999-04-02T18:13:34Z</cp:lastPrinted>
  <dcterms:created xsi:type="dcterms:W3CDTF">1996-05-10T14:24:06Z</dcterms:created>
  <dcterms:modified xsi:type="dcterms:W3CDTF">2012-02-17T15:42:29Z</dcterms:modified>
</cp:coreProperties>
</file>