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03">
          <p15:clr>
            <a:srgbClr val="000000"/>
          </p15:clr>
        </p15:guide>
        <p15:guide id="2" pos="49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BFCE84-0067-4C35-9BED-2B21115A3EB0}">
  <a:tblStyle styleId="{43BFCE84-0067-4C35-9BED-2B21115A3E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16" y="66"/>
      </p:cViewPr>
      <p:guideLst>
        <p:guide orient="horz" pos="803"/>
        <p:guide pos="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/>
          <p:nvPr/>
        </p:nvSpPr>
        <p:spPr>
          <a:xfrm>
            <a:off x="6381750" y="8750300"/>
            <a:ext cx="406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516731"/>
            <a:ext cx="46434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 rot="5400000">
            <a:off x="4740276" y="1914526"/>
            <a:ext cx="569595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 rot="5400000">
            <a:off x="719931" y="18257"/>
            <a:ext cx="5695950" cy="576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250"/>
              <a:buFont typeface="Book Antiqu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Book Antiqu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70693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914400" lvl="1" indent="-450850" algn="l">
              <a:spcBef>
                <a:spcPts val="560"/>
              </a:spcBef>
              <a:spcAft>
                <a:spcPts val="0"/>
              </a:spcAft>
              <a:buSzPts val="3500"/>
              <a:buFont typeface="Book Antiqua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66FFFF"/>
              </a:buClr>
              <a:buSzPts val="3500"/>
              <a:buFont typeface="Book Antiqua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50000">
              <a:srgbClr val="666699"/>
            </a:gs>
            <a:gs pos="100000">
              <a:srgbClr val="47476B"/>
            </a:gs>
          </a:gsLst>
          <a:lin ang="5400000" scaled="0"/>
        </a:gra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1"/>
          <p:cNvGrpSpPr/>
          <p:nvPr/>
        </p:nvGrpSpPr>
        <p:grpSpPr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372" y="192"/>
                <a:ext cx="86" cy="9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913" extrusionOk="0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5470" y="186"/>
                <a:ext cx="87" cy="910"/>
              </a:xfrm>
              <a:custGeom>
                <a:avLst/>
                <a:gdLst/>
                <a:ahLst/>
                <a:cxnLst/>
                <a:rect l="l" t="t" r="r" b="b"/>
                <a:pathLst>
                  <a:path w="87" h="910" extrusionOk="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372" y="189"/>
                <a:ext cx="5185" cy="103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03" extrusionOk="0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2" name="Google Shape;12;p1"/>
            <p:cNvGrpSpPr/>
            <p:nvPr/>
          </p:nvGrpSpPr>
          <p:grpSpPr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372" y="807"/>
                <a:ext cx="79" cy="32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4" extrusionOk="0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5470" y="747"/>
                <a:ext cx="84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3325" extrusionOk="0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" y="3984"/>
                <a:ext cx="518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88" extrusionOk="0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57" y="291"/>
                <a:ext cx="5013" cy="3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7572375" y="6030913"/>
            <a:ext cx="831850" cy="55143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Slide</a:t>
            </a: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587921" y="6206332"/>
            <a:ext cx="682783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u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© 2013  Cengage Learning.  All Rights Reserved.  May not be scanned, copied</a:t>
            </a:r>
            <a:endParaRPr/>
          </a:p>
          <a:p>
            <a:pPr marL="0" marR="0" lvl="0" indent="0" algn="l" rtl="0">
              <a:lnSpc>
                <a:spcPct val="10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 b="0" u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  or duplicated, or posted to a publicly accessible website, in whole or in part.</a:t>
            </a:r>
            <a:endParaRPr/>
          </a:p>
        </p:txBody>
      </p:sp>
      <p:sp>
        <p:nvSpPr>
          <p:cNvPr id="21" name="Google Shape;21;p1"/>
          <p:cNvSpPr txBox="1"/>
          <p:nvPr/>
        </p:nvSpPr>
        <p:spPr>
          <a:xfrm>
            <a:off x="8039100" y="6248400"/>
            <a:ext cx="6223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5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50000">
              <a:srgbClr val="666699"/>
            </a:gs>
            <a:gs pos="100000">
              <a:srgbClr val="47476B"/>
            </a:gs>
          </a:gsLst>
          <a:lin ang="540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50000">
              <a:srgbClr val="666699"/>
            </a:gs>
            <a:gs pos="100000">
              <a:srgbClr val="47476B"/>
            </a:gs>
          </a:gsLst>
          <a:lin ang="5400000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7" descr="C:\Users\John IV\Downloads\97808400623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446" y="412750"/>
            <a:ext cx="4288644" cy="5626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37"/>
          <p:cNvGrpSpPr/>
          <p:nvPr/>
        </p:nvGrpSpPr>
        <p:grpSpPr>
          <a:xfrm>
            <a:off x="5481875" y="2122566"/>
            <a:ext cx="2594095" cy="1827486"/>
            <a:chOff x="6033407" y="2122566"/>
            <a:chExt cx="2594095" cy="1827486"/>
          </a:xfrm>
        </p:grpSpPr>
        <p:sp>
          <p:nvSpPr>
            <p:cNvPr id="214" name="Google Shape;214;p37"/>
            <p:cNvSpPr/>
            <p:nvPr/>
          </p:nvSpPr>
          <p:spPr>
            <a:xfrm>
              <a:off x="6035673" y="2672654"/>
              <a:ext cx="2389871" cy="276999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                          </a:t>
              </a:r>
              <a:r>
                <a:rPr lang="en-US" sz="1150" b="1" i="0" u="none" strike="noStrike" cap="none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SLIDES  BY</a:t>
              </a:r>
              <a:endParaRPr/>
            </a:p>
          </p:txBody>
        </p:sp>
        <p:grpSp>
          <p:nvGrpSpPr>
            <p:cNvPr id="215" name="Google Shape;215;p37"/>
            <p:cNvGrpSpPr/>
            <p:nvPr/>
          </p:nvGrpSpPr>
          <p:grpSpPr>
            <a:xfrm>
              <a:off x="6035673" y="2122566"/>
              <a:ext cx="2382611" cy="556438"/>
              <a:chOff x="6035673" y="1335314"/>
              <a:chExt cx="2382611" cy="560160"/>
            </a:xfrm>
          </p:grpSpPr>
          <p:sp>
            <p:nvSpPr>
              <p:cNvPr id="216" name="Google Shape;216;p37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220" name="Google Shape;220;p37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221" name="Google Shape;221;p37"/>
            <p:cNvGrpSpPr/>
            <p:nvPr/>
          </p:nvGrpSpPr>
          <p:grpSpPr>
            <a:xfrm>
              <a:off x="6042933" y="2947824"/>
              <a:ext cx="2382611" cy="970744"/>
              <a:chOff x="6035673" y="1335314"/>
              <a:chExt cx="2382611" cy="560160"/>
            </a:xfrm>
          </p:grpSpPr>
          <p:sp>
            <p:nvSpPr>
              <p:cNvPr id="222" name="Google Shape;222;p37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226" name="Google Shape;226;p37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27" name="Google Shape;227;p37"/>
            <p:cNvSpPr/>
            <p:nvPr/>
          </p:nvSpPr>
          <p:spPr>
            <a:xfrm>
              <a:off x="6033407" y="2949371"/>
              <a:ext cx="1468113" cy="969197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28" name="Google Shape;228;p37"/>
            <p:cNvSpPr txBox="1"/>
            <p:nvPr/>
          </p:nvSpPr>
          <p:spPr>
            <a:xfrm>
              <a:off x="6172510" y="2690733"/>
              <a:ext cx="223138" cy="125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29" name="Google Shape;229;p37"/>
            <p:cNvSpPr/>
            <p:nvPr/>
          </p:nvSpPr>
          <p:spPr>
            <a:xfrm rot="10800000">
              <a:off x="7501520" y="2946948"/>
              <a:ext cx="1003836" cy="971620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230" name="Google Shape;230;p37"/>
            <p:cNvCxnSpPr/>
            <p:nvPr/>
          </p:nvCxnSpPr>
          <p:spPr>
            <a:xfrm flipH="1">
              <a:off x="7485889" y="2894222"/>
              <a:ext cx="7474" cy="1021849"/>
            </a:xfrm>
            <a:prstGeom prst="straightConnector1">
              <a:avLst/>
            </a:prstGeom>
            <a:solidFill>
              <a:schemeClr val="accent1"/>
            </a:solidFill>
            <a:ln w="22225" cap="flat" cmpd="sng">
              <a:solidFill>
                <a:schemeClr val="dk1">
                  <a:alpha val="8392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1" name="Google Shape;231;p37"/>
            <p:cNvSpPr/>
            <p:nvPr/>
          </p:nvSpPr>
          <p:spPr>
            <a:xfrm>
              <a:off x="7406277" y="2870056"/>
              <a:ext cx="180066" cy="1049024"/>
            </a:xfrm>
            <a:prstGeom prst="rect">
              <a:avLst/>
            </a:prstGeom>
            <a:solidFill>
              <a:srgbClr val="1F103B">
                <a:alpha val="5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8418284" y="2126262"/>
              <a:ext cx="209218" cy="1792818"/>
            </a:xfrm>
            <a:prstGeom prst="rect">
              <a:avLst/>
            </a:prstGeom>
            <a:gradFill>
              <a:gsLst>
                <a:gs pos="0">
                  <a:srgbClr val="432B6F"/>
                </a:gs>
                <a:gs pos="50000">
                  <a:srgbClr val="361E60"/>
                </a:gs>
                <a:gs pos="100000">
                  <a:srgbClr val="41257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6194630" y="2929145"/>
              <a:ext cx="2182018" cy="8683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John Loucks</a:t>
              </a:r>
              <a:endParaRPr sz="20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St. Edward’s Univ.</a:t>
              </a:r>
              <a:endParaRPr sz="14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690563" y="0"/>
            <a:ext cx="7772400" cy="11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1</a:t>
            </a:r>
            <a:br>
              <a:rPr lang="en-US"/>
            </a:br>
            <a:r>
              <a:rPr lang="en-US"/>
              <a:t>Introduction</a:t>
            </a: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873125" y="1211263"/>
            <a:ext cx="752316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Body of Knowledge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Problem Solving and Decision Making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Quantitative Analysis and Decision Making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Quantitative Analysis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/>
          <p:nvPr/>
        </p:nvSpPr>
        <p:spPr>
          <a:xfrm>
            <a:off x="830263" y="117475"/>
            <a:ext cx="7475537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Body of Knowledge</a:t>
            </a:r>
            <a:endParaRPr/>
          </a:p>
        </p:txBody>
      </p:sp>
      <p:sp>
        <p:nvSpPr>
          <p:cNvPr id="245" name="Google Shape;245;p39"/>
          <p:cNvSpPr/>
          <p:nvPr/>
        </p:nvSpPr>
        <p:spPr>
          <a:xfrm>
            <a:off x="684213" y="1103313"/>
            <a:ext cx="8058150" cy="466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body of knowledge involving quantitative approaches to decision making is referred to as 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sng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Management Science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sng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Operations Research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sng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Decision Science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It had its early roots in World War II and is flourishing in business and industry due, in part, to: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numerous methodological developments (e.g. simplex method for solving linear programming problems)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virtual explosion in computing power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Solving and Decision Making</a:t>
            </a:r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7 Steps of </a:t>
            </a:r>
            <a:r>
              <a:rPr lang="en-US" u="sng">
                <a:solidFill>
                  <a:srgbClr val="66FFFF"/>
                </a:solidFill>
              </a:rPr>
              <a:t>Problem Solving</a:t>
            </a:r>
            <a:endParaRPr>
              <a:solidFill>
                <a:srgbClr val="66FFFF"/>
              </a:solidFill>
            </a:endParaRPr>
          </a:p>
          <a:p>
            <a:pPr marL="914400" lvl="1" indent="-45720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(First 5 steps are the process of </a:t>
            </a:r>
            <a:r>
              <a:rPr lang="en-US" u="sng"/>
              <a:t>decision making</a:t>
            </a:r>
            <a:r>
              <a:rPr lang="en-US"/>
              <a:t>)</a:t>
            </a:r>
            <a:endParaRPr/>
          </a:p>
          <a:p>
            <a:pPr marL="914400" lvl="1" indent="-45720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1.  Identify and define the problem.</a:t>
            </a:r>
            <a:endParaRPr/>
          </a:p>
          <a:p>
            <a:pPr marL="914400" lvl="1" indent="-45720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2.  Determine the set of alternative solutions.</a:t>
            </a:r>
            <a:endParaRPr/>
          </a:p>
          <a:p>
            <a:pPr marL="914400" lvl="1" indent="-45720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3.  Determine the criteria for evaluating alternatives.</a:t>
            </a:r>
            <a:endParaRPr/>
          </a:p>
          <a:p>
            <a:pPr marL="914400" lvl="1" indent="-45720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4.  Evaluate the alternatives.</a:t>
            </a:r>
            <a:endParaRPr/>
          </a:p>
          <a:p>
            <a:pPr marL="914400" lvl="1" indent="-45720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5.  Choose an alternative (make a decision).</a:t>
            </a:r>
            <a:endParaRPr/>
          </a:p>
          <a:p>
            <a:pPr marL="914400" lvl="1" indent="-45720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---------------------------------------------------------------------</a:t>
            </a:r>
            <a:endParaRPr/>
          </a:p>
          <a:p>
            <a:pPr marL="914400" lvl="1" indent="-45720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6.  Implement the selected alternative.</a:t>
            </a:r>
            <a:endParaRPr/>
          </a:p>
          <a:p>
            <a:pPr marL="914400" lvl="1" indent="-45720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7.  Evaluate the results.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/>
          <p:nvPr/>
        </p:nvSpPr>
        <p:spPr>
          <a:xfrm>
            <a:off x="5334000" y="2324100"/>
            <a:ext cx="3543300" cy="1358900"/>
          </a:xfrm>
          <a:prstGeom prst="rect">
            <a:avLst/>
          </a:prstGeom>
          <a:gradFill>
            <a:gsLst>
              <a:gs pos="0">
                <a:srgbClr val="47476B"/>
              </a:gs>
              <a:gs pos="50000">
                <a:srgbClr val="666699"/>
              </a:gs>
              <a:gs pos="100000">
                <a:srgbClr val="47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7" name="Google Shape;257;p41"/>
          <p:cNvSpPr/>
          <p:nvPr/>
        </p:nvSpPr>
        <p:spPr>
          <a:xfrm>
            <a:off x="254000" y="2336800"/>
            <a:ext cx="4914900" cy="1346200"/>
          </a:xfrm>
          <a:prstGeom prst="rect">
            <a:avLst/>
          </a:prstGeom>
          <a:gradFill>
            <a:gsLst>
              <a:gs pos="0">
                <a:srgbClr val="47476B"/>
              </a:gs>
              <a:gs pos="50000">
                <a:srgbClr val="666699"/>
              </a:gs>
              <a:gs pos="100000">
                <a:srgbClr val="47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8" name="Google Shape;258;p41"/>
          <p:cNvSpPr/>
          <p:nvPr/>
        </p:nvSpPr>
        <p:spPr>
          <a:xfrm>
            <a:off x="533400" y="36513"/>
            <a:ext cx="8081963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Quantitative Analysis and Decision Making</a:t>
            </a:r>
            <a:endParaRPr/>
          </a:p>
        </p:txBody>
      </p:sp>
      <p:sp>
        <p:nvSpPr>
          <p:cNvPr id="259" name="Google Shape;259;p41"/>
          <p:cNvSpPr/>
          <p:nvPr/>
        </p:nvSpPr>
        <p:spPr>
          <a:xfrm>
            <a:off x="393700" y="2527300"/>
            <a:ext cx="1168400" cy="10033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Define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</a:t>
            </a:r>
            <a:endParaRPr/>
          </a:p>
        </p:txBody>
      </p:sp>
      <p:sp>
        <p:nvSpPr>
          <p:cNvPr id="260" name="Google Shape;260;p41"/>
          <p:cNvSpPr/>
          <p:nvPr/>
        </p:nvSpPr>
        <p:spPr>
          <a:xfrm>
            <a:off x="1828800" y="2527300"/>
            <a:ext cx="1549400" cy="10033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Identify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Alternatives</a:t>
            </a:r>
            <a:endParaRPr/>
          </a:p>
        </p:txBody>
      </p:sp>
      <p:sp>
        <p:nvSpPr>
          <p:cNvPr id="261" name="Google Shape;261;p41"/>
          <p:cNvSpPr/>
          <p:nvPr/>
        </p:nvSpPr>
        <p:spPr>
          <a:xfrm>
            <a:off x="3644900" y="2527300"/>
            <a:ext cx="1371600" cy="10033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Determine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Criteria</a:t>
            </a:r>
            <a:endParaRPr/>
          </a:p>
        </p:txBody>
      </p:sp>
      <p:sp>
        <p:nvSpPr>
          <p:cNvPr id="262" name="Google Shape;262;p41"/>
          <p:cNvSpPr/>
          <p:nvPr/>
        </p:nvSpPr>
        <p:spPr>
          <a:xfrm>
            <a:off x="5499100" y="2527300"/>
            <a:ext cx="1549400" cy="10033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Identify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Alternatives</a:t>
            </a:r>
            <a:endParaRPr/>
          </a:p>
        </p:txBody>
      </p:sp>
      <p:sp>
        <p:nvSpPr>
          <p:cNvPr id="263" name="Google Shape;263;p41"/>
          <p:cNvSpPr/>
          <p:nvPr/>
        </p:nvSpPr>
        <p:spPr>
          <a:xfrm>
            <a:off x="7302500" y="2527300"/>
            <a:ext cx="1409700" cy="10033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Choose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Alternative</a:t>
            </a:r>
            <a:endParaRPr/>
          </a:p>
        </p:txBody>
      </p:sp>
      <p:sp>
        <p:nvSpPr>
          <p:cNvPr id="264" name="Google Shape;264;p41"/>
          <p:cNvSpPr/>
          <p:nvPr/>
        </p:nvSpPr>
        <p:spPr>
          <a:xfrm>
            <a:off x="254000" y="1816100"/>
            <a:ext cx="4914900" cy="520700"/>
          </a:xfrm>
          <a:prstGeom prst="rect">
            <a:avLst/>
          </a:prstGeom>
          <a:gradFill>
            <a:gsLst>
              <a:gs pos="0">
                <a:srgbClr val="006994"/>
              </a:gs>
              <a:gs pos="50000">
                <a:srgbClr val="009AD7"/>
              </a:gs>
              <a:gs pos="100000">
                <a:srgbClr val="00B8F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Structuring the Problem</a:t>
            </a:r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5334000" y="1816100"/>
            <a:ext cx="3540125" cy="520700"/>
          </a:xfrm>
          <a:prstGeom prst="rect">
            <a:avLst/>
          </a:prstGeom>
          <a:gradFill>
            <a:gsLst>
              <a:gs pos="0">
                <a:srgbClr val="006994"/>
              </a:gs>
              <a:gs pos="50000">
                <a:srgbClr val="009AD7"/>
              </a:gs>
              <a:gs pos="100000">
                <a:srgbClr val="00B8F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Analyzing the Problem</a:t>
            </a:r>
            <a:endParaRPr/>
          </a:p>
        </p:txBody>
      </p:sp>
      <p:cxnSp>
        <p:nvCxnSpPr>
          <p:cNvPr id="266" name="Google Shape;266;p41"/>
          <p:cNvCxnSpPr>
            <a:stCxn id="259" idx="3"/>
            <a:endCxn id="260" idx="1"/>
          </p:cNvCxnSpPr>
          <p:nvPr/>
        </p:nvCxnSpPr>
        <p:spPr>
          <a:xfrm>
            <a:off x="1562100" y="3028950"/>
            <a:ext cx="2667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5400" dir="5400000" algn="ctr" rotWithShape="0">
              <a:schemeClr val="dk1"/>
            </a:outerShdw>
          </a:effectLst>
        </p:spPr>
      </p:cxnSp>
      <p:cxnSp>
        <p:nvCxnSpPr>
          <p:cNvPr id="267" name="Google Shape;267;p41"/>
          <p:cNvCxnSpPr>
            <a:stCxn id="260" idx="3"/>
            <a:endCxn id="261" idx="1"/>
          </p:cNvCxnSpPr>
          <p:nvPr/>
        </p:nvCxnSpPr>
        <p:spPr>
          <a:xfrm>
            <a:off x="3378200" y="3028950"/>
            <a:ext cx="2667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dk1"/>
            </a:outerShdw>
          </a:effectLst>
        </p:spPr>
      </p:cxnSp>
      <p:cxnSp>
        <p:nvCxnSpPr>
          <p:cNvPr id="268" name="Google Shape;268;p41"/>
          <p:cNvCxnSpPr>
            <a:stCxn id="261" idx="3"/>
            <a:endCxn id="262" idx="1"/>
          </p:cNvCxnSpPr>
          <p:nvPr/>
        </p:nvCxnSpPr>
        <p:spPr>
          <a:xfrm>
            <a:off x="5016500" y="3028950"/>
            <a:ext cx="4827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dk1"/>
            </a:outerShdw>
          </a:effectLst>
        </p:spPr>
      </p:cxnSp>
      <p:cxnSp>
        <p:nvCxnSpPr>
          <p:cNvPr id="269" name="Google Shape;269;p41"/>
          <p:cNvCxnSpPr>
            <a:stCxn id="262" idx="3"/>
            <a:endCxn id="263" idx="1"/>
          </p:cNvCxnSpPr>
          <p:nvPr/>
        </p:nvCxnSpPr>
        <p:spPr>
          <a:xfrm>
            <a:off x="7048500" y="3028950"/>
            <a:ext cx="2541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dk1"/>
            </a:outerShdw>
          </a:effectLst>
        </p:spPr>
      </p:cxnSp>
      <p:sp>
        <p:nvSpPr>
          <p:cNvPr id="270" name="Google Shape;270;p41"/>
          <p:cNvSpPr/>
          <p:nvPr/>
        </p:nvSpPr>
        <p:spPr>
          <a:xfrm>
            <a:off x="687388" y="1104900"/>
            <a:ext cx="4330700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Decision-Making Process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1" name="Google Shape;271;p41"/>
          <p:cNvSpPr txBox="1"/>
          <p:nvPr/>
        </p:nvSpPr>
        <p:spPr>
          <a:xfrm>
            <a:off x="368301" y="3911600"/>
            <a:ext cx="84201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 Antiqua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Problems in which the objective is to find the best solution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with respect to one criterion are referred to as </a:t>
            </a:r>
            <a:r>
              <a:rPr lang="en-US" sz="22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single-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</a:t>
            </a:r>
            <a:r>
              <a:rPr lang="en-US" sz="22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criterion decision problems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/>
          </a:p>
          <a:p>
            <a:pPr marL="457200" marR="0" lvl="1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ook Antiqua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Problems that involve more than one criterion are referred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to as </a:t>
            </a:r>
            <a:r>
              <a:rPr lang="en-US" sz="2200" b="0" i="0" u="sng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multicriteria decision problems</a:t>
            </a: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/>
          <p:nvPr/>
        </p:nvSpPr>
        <p:spPr>
          <a:xfrm>
            <a:off x="687388" y="1104900"/>
            <a:ext cx="7759700" cy="373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Analysis Phase of Decision-Making Process</a:t>
            </a:r>
            <a:endParaRPr/>
          </a:p>
          <a:p>
            <a:pPr marL="457200" marR="0" lvl="1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b="0" i="0" u="sng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Qualitative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Analysis</a:t>
            </a:r>
            <a:endParaRPr/>
          </a:p>
          <a:p>
            <a:pPr marL="9144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based largely on the manager’s judgment and experience</a:t>
            </a:r>
            <a:endParaRPr/>
          </a:p>
          <a:p>
            <a:pPr marL="9144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includes the manager’s intuitive “feel” for the problem</a:t>
            </a:r>
            <a:endParaRPr/>
          </a:p>
          <a:p>
            <a:pPr marL="9144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is more of an art than a science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7" name="Google Shape;277;p42"/>
          <p:cNvSpPr/>
          <p:nvPr/>
        </p:nvSpPr>
        <p:spPr>
          <a:xfrm>
            <a:off x="533400" y="36513"/>
            <a:ext cx="8081963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Quantitative Analysis and Decision Making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/>
          <p:nvPr/>
        </p:nvSpPr>
        <p:spPr>
          <a:xfrm>
            <a:off x="687388" y="1104900"/>
            <a:ext cx="7759700" cy="373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Analysis Phase of Decision-Making Process</a:t>
            </a:r>
            <a:endParaRPr/>
          </a:p>
          <a:p>
            <a:pPr marL="457200" marR="0" lvl="1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b="0" i="0" u="sng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Quantitative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Analysis</a:t>
            </a:r>
            <a:endParaRPr/>
          </a:p>
          <a:p>
            <a:pPr marL="9144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analyst will concentrate on the quantitative facts or data associated with the problem</a:t>
            </a:r>
            <a:endParaRPr/>
          </a:p>
          <a:p>
            <a:pPr marL="9144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analyst will develop mathematical expressions that describe the objectives, constraints, and other relationships that exist in the problem</a:t>
            </a:r>
            <a:endParaRPr/>
          </a:p>
          <a:p>
            <a:pPr marL="914400" marR="0" lvl="2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analyst will use one or more quantitative methods to make a recommendation</a:t>
            </a:r>
            <a:endParaRPr/>
          </a:p>
        </p:txBody>
      </p:sp>
      <p:sp>
        <p:nvSpPr>
          <p:cNvPr id="283" name="Google Shape;283;p43"/>
          <p:cNvSpPr/>
          <p:nvPr/>
        </p:nvSpPr>
        <p:spPr>
          <a:xfrm>
            <a:off x="533400" y="36513"/>
            <a:ext cx="8081963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Quantitative Analysis and Decision Making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>
            <a:spLocks noGrp="1"/>
          </p:cNvSpPr>
          <p:nvPr>
            <p:ph type="title"/>
          </p:nvPr>
        </p:nvSpPr>
        <p:spPr>
          <a:xfrm>
            <a:off x="533400" y="36513"/>
            <a:ext cx="8081963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Quantitative Analysis and Decision Making</a:t>
            </a:r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284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Potential Reasons for a Quantitative Analysis Approach to Decision Making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The problem is </a:t>
            </a:r>
            <a:r>
              <a:rPr lang="en-US" u="sng"/>
              <a:t>complex</a:t>
            </a:r>
            <a:r>
              <a:rPr lang="en-US"/>
              <a:t>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The problem is very </a:t>
            </a:r>
            <a:r>
              <a:rPr lang="en-US" u="sng"/>
              <a:t>important</a:t>
            </a:r>
            <a:r>
              <a:rPr lang="en-US"/>
              <a:t>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The problem is </a:t>
            </a:r>
            <a:r>
              <a:rPr lang="en-US" u="sng"/>
              <a:t>new</a:t>
            </a:r>
            <a:r>
              <a:rPr lang="en-US"/>
              <a:t>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The problem is </a:t>
            </a:r>
            <a:r>
              <a:rPr lang="en-US" u="sng"/>
              <a:t>repetitive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/>
          </p:nvPr>
        </p:nvSpPr>
        <p:spPr>
          <a:xfrm>
            <a:off x="533400" y="36513"/>
            <a:ext cx="8081963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Quantitative Analysis</a:t>
            </a:r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243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Quantitative Analysis Process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Model Development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Data Preparation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Model Solution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Report Generation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QMB11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407</Words>
  <Application>Microsoft Office PowerPoint</Application>
  <PresentationFormat>On-screen Show (4:3)</PresentationFormat>
  <Paragraphs>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Poppins</vt:lpstr>
      <vt:lpstr>Book Antiqua</vt:lpstr>
      <vt:lpstr>Arial</vt:lpstr>
      <vt:lpstr>Calibri</vt:lpstr>
      <vt:lpstr>QMB11ch01</vt:lpstr>
      <vt:lpstr>1_Custom Design</vt:lpstr>
      <vt:lpstr>Custom Design</vt:lpstr>
      <vt:lpstr>PowerPoint Presentation</vt:lpstr>
      <vt:lpstr>Chapter 1 Introduction</vt:lpstr>
      <vt:lpstr>PowerPoint Presentation</vt:lpstr>
      <vt:lpstr>Problem Solving and Decision Making</vt:lpstr>
      <vt:lpstr>PowerPoint Presentation</vt:lpstr>
      <vt:lpstr>PowerPoint Presentation</vt:lpstr>
      <vt:lpstr>PowerPoint Presentation</vt:lpstr>
      <vt:lpstr>Quantitative Analysis and Decision Making</vt:lpstr>
      <vt:lpstr>Quantitative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</dc:creator>
  <cp:lastModifiedBy>deni wdi</cp:lastModifiedBy>
  <cp:revision>4</cp:revision>
  <dcterms:modified xsi:type="dcterms:W3CDTF">2020-09-06T03:49:18Z</dcterms:modified>
</cp:coreProperties>
</file>