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5" r:id="rId59"/>
    <p:sldId id="324" r:id="rId60"/>
    <p:sldId id="325" r:id="rId61"/>
    <p:sldId id="326" r:id="rId62"/>
    <p:sldId id="327" r:id="rId63"/>
  </p:sldIdLst>
  <p:sldSz cx="9144000" cy="6858000" type="screen4x3"/>
  <p:notesSz cx="6856413" cy="9083675"/>
  <p:embeddedFontLst>
    <p:embeddedFont>
      <p:font typeface="Book Antiqua" panose="02040602050305030304" pitchFamily="18" charset="0"/>
      <p:regular r:id="rId65"/>
      <p:bold r:id="rId66"/>
      <p:italic r:id="rId67"/>
      <p:bold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Noto Sans Symbols" panose="020B0502040504020204" pitchFamily="34" charset="0"/>
      <p:regular r:id="rId73"/>
    </p:embeddedFont>
    <p:embeddedFont>
      <p:font typeface="Poppins" panose="020B060402020202020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82">
          <p15:clr>
            <a:srgbClr val="000000"/>
          </p15:clr>
        </p15:guide>
        <p15:guide id="2" pos="5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16" y="48"/>
      </p:cViewPr>
      <p:guideLst>
        <p:guide orient="horz" pos="782"/>
        <p:guide pos="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/>
          <p:nvPr/>
        </p:nvSpPr>
        <p:spPr>
          <a:xfrm>
            <a:off x="6380163" y="8693150"/>
            <a:ext cx="406400" cy="2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22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23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24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Google Shape;388;p25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26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Google Shape;419;p27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Google Shape;438;p28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29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p30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p31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32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Google Shape;500;p33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Google Shape;510;p34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35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Google Shape;534;p36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0" name="Google Shape;550;p37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9" name="Google Shape;569;p38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Google Shape;579;p39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7" name="Google Shape;587;p40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Google Shape;601;p41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0" name="Google Shape;610;p42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6" name="Google Shape;626;p43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3" name="Google Shape;633;p44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1" name="Google Shape;641;p45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3" name="Google Shape;673;p46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0" name="Google Shape;680;p47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9" name="Google Shape;689;p48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1" name="Google Shape;701;p49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2" name="Google Shape;712;p50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2" name="Google Shape;732;p51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2" name="Google Shape;742;p52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8" name="Google Shape;768;p53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7" name="Google Shape;777;p54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5" name="Google Shape;785;p55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8" name="Google Shape;808;p56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0" name="Google Shape;820;p57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8" name="Google Shape;868;p60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87388"/>
            <a:ext cx="4525963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914400" y="4314825"/>
            <a:ext cx="5027613" cy="4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25" tIns="44275" rIns="90125" bIns="4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516731"/>
            <a:ext cx="46434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 rot="5400000">
            <a:off x="4740276" y="1914526"/>
            <a:ext cx="569595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 rot="5400000">
            <a:off x="719931" y="18257"/>
            <a:ext cx="5695950" cy="576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250"/>
              <a:buFont typeface="Book Antiqu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Book Antiqu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70693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914400" lvl="1" indent="-450850" algn="l">
              <a:spcBef>
                <a:spcPts val="560"/>
              </a:spcBef>
              <a:spcAft>
                <a:spcPts val="0"/>
              </a:spcAft>
              <a:buSzPts val="3500"/>
              <a:buFont typeface="Book Antiqua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66FFFF"/>
              </a:buClr>
              <a:buSzPts val="3500"/>
              <a:buFont typeface="Book Antiqua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50000">
              <a:srgbClr val="666699"/>
            </a:gs>
            <a:gs pos="100000">
              <a:srgbClr val="47476B"/>
            </a:gs>
          </a:gsLst>
          <a:lin ang="5400000" scaled="0"/>
        </a:gra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1"/>
          <p:cNvGrpSpPr/>
          <p:nvPr/>
        </p:nvGrpSpPr>
        <p:grpSpPr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372" y="192"/>
                <a:ext cx="86" cy="9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913" extrusionOk="0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5470" y="186"/>
                <a:ext cx="87" cy="910"/>
              </a:xfrm>
              <a:custGeom>
                <a:avLst/>
                <a:gdLst/>
                <a:ahLst/>
                <a:cxnLst/>
                <a:rect l="l" t="t" r="r" b="b"/>
                <a:pathLst>
                  <a:path w="87" h="910" extrusionOk="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372" y="189"/>
                <a:ext cx="5185" cy="103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03" extrusionOk="0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2" name="Google Shape;12;p1"/>
            <p:cNvGrpSpPr/>
            <p:nvPr/>
          </p:nvGrpSpPr>
          <p:grpSpPr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372" y="807"/>
                <a:ext cx="79" cy="32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4" extrusionOk="0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5470" y="747"/>
                <a:ext cx="84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3325" extrusionOk="0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" y="3984"/>
                <a:ext cx="518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88" extrusionOk="0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57" y="291"/>
                <a:ext cx="5013" cy="3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8012658" y="6322219"/>
            <a:ext cx="543420" cy="36676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fld id="{00000000-1234-1234-1234-123412341234}" type="slidenum">
              <a:rPr lang="en-US" sz="15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500" b="0" u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7596733" y="6085682"/>
            <a:ext cx="831850" cy="59759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lang="en-US" sz="15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Slide</a:t>
            </a: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587921" y="6269832"/>
            <a:ext cx="682783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u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© 2013  Cengage Learning.  All Rights Reserved.  May not be scanned, copied</a:t>
            </a:r>
            <a:endParaRPr/>
          </a:p>
          <a:p>
            <a:pPr marL="0" marR="0" lvl="0" indent="0" algn="l" rtl="0">
              <a:lnSpc>
                <a:spcPct val="10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 b="0" u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  or duplicated, or posted to a publicly accessible website, in whole or in part.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 descr="C:\Users\John IV\Downloads\97808400623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446" y="412750"/>
            <a:ext cx="4288644" cy="5626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5481875" y="2122566"/>
            <a:ext cx="2594095" cy="1827486"/>
            <a:chOff x="6033407" y="2122566"/>
            <a:chExt cx="2594095" cy="1827486"/>
          </a:xfrm>
        </p:grpSpPr>
        <p:sp>
          <p:nvSpPr>
            <p:cNvPr id="64" name="Google Shape;64;p13"/>
            <p:cNvSpPr/>
            <p:nvPr/>
          </p:nvSpPr>
          <p:spPr>
            <a:xfrm>
              <a:off x="6035673" y="2672654"/>
              <a:ext cx="2389871" cy="276999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                          </a:t>
              </a:r>
              <a:r>
                <a:rPr lang="en-US" sz="1150" b="1" i="0" u="none" strike="noStrike" cap="none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SLIDES  BY</a:t>
              </a:r>
              <a:endParaRPr/>
            </a:p>
          </p:txBody>
        </p:sp>
        <p:grpSp>
          <p:nvGrpSpPr>
            <p:cNvPr id="65" name="Google Shape;65;p13"/>
            <p:cNvGrpSpPr/>
            <p:nvPr/>
          </p:nvGrpSpPr>
          <p:grpSpPr>
            <a:xfrm>
              <a:off x="6035673" y="2122566"/>
              <a:ext cx="2382611" cy="556438"/>
              <a:chOff x="6035673" y="1335314"/>
              <a:chExt cx="2382611" cy="560160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70" name="Google Shape;70;p13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71" name="Google Shape;71;p13"/>
            <p:cNvGrpSpPr/>
            <p:nvPr/>
          </p:nvGrpSpPr>
          <p:grpSpPr>
            <a:xfrm>
              <a:off x="6042933" y="2947824"/>
              <a:ext cx="2382611" cy="970744"/>
              <a:chOff x="6035673" y="1335314"/>
              <a:chExt cx="2382611" cy="560160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76" name="Google Shape;76;p13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77" name="Google Shape;77;p13"/>
            <p:cNvSpPr/>
            <p:nvPr/>
          </p:nvSpPr>
          <p:spPr>
            <a:xfrm>
              <a:off x="6033407" y="2949371"/>
              <a:ext cx="1468113" cy="969197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6172510" y="2690733"/>
              <a:ext cx="223138" cy="125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 rot="10800000">
              <a:off x="7501520" y="2946948"/>
              <a:ext cx="1003836" cy="971620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80" name="Google Shape;80;p13"/>
            <p:cNvCxnSpPr/>
            <p:nvPr/>
          </p:nvCxnSpPr>
          <p:spPr>
            <a:xfrm flipH="1">
              <a:off x="7485889" y="2894222"/>
              <a:ext cx="7474" cy="1021849"/>
            </a:xfrm>
            <a:prstGeom prst="straightConnector1">
              <a:avLst/>
            </a:prstGeom>
            <a:solidFill>
              <a:schemeClr val="accent1"/>
            </a:solidFill>
            <a:ln w="22225" cap="flat" cmpd="sng">
              <a:solidFill>
                <a:schemeClr val="dk1">
                  <a:alpha val="8392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" name="Google Shape;81;p13"/>
            <p:cNvSpPr/>
            <p:nvPr/>
          </p:nvSpPr>
          <p:spPr>
            <a:xfrm>
              <a:off x="7406277" y="2870056"/>
              <a:ext cx="180066" cy="1049024"/>
            </a:xfrm>
            <a:prstGeom prst="rect">
              <a:avLst/>
            </a:prstGeom>
            <a:solidFill>
              <a:srgbClr val="1F103B">
                <a:alpha val="5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8418284" y="2126262"/>
              <a:ext cx="209218" cy="1792818"/>
            </a:xfrm>
            <a:prstGeom prst="rect">
              <a:avLst/>
            </a:prstGeom>
            <a:gradFill>
              <a:gsLst>
                <a:gs pos="0">
                  <a:srgbClr val="432B6F"/>
                </a:gs>
                <a:gs pos="50000">
                  <a:srgbClr val="361E60"/>
                </a:gs>
                <a:gs pos="100000">
                  <a:srgbClr val="41257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194630" y="2929145"/>
              <a:ext cx="2182018" cy="8683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John Loucks</a:t>
              </a:r>
              <a:endParaRPr sz="20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St. Edward’s Univ.</a:t>
              </a:r>
              <a:endParaRPr sz="14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/>
          <p:nvPr/>
        </p:nvSpPr>
        <p:spPr>
          <a:xfrm>
            <a:off x="690563" y="55563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Assigning Probabilities</a:t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711200" y="990600"/>
            <a:ext cx="71374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 Basic Requirements for Assigning Probabilities</a:t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1193800" y="1657350"/>
            <a:ext cx="7264400" cy="102870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2.  The sum of the probabilities for all experimental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outcomes must equal 1.</a:t>
            </a:r>
            <a:endParaRPr/>
          </a:p>
        </p:txBody>
      </p:sp>
      <p:grpSp>
        <p:nvGrpSpPr>
          <p:cNvPr id="183" name="Google Shape;183;p22"/>
          <p:cNvGrpSpPr/>
          <p:nvPr/>
        </p:nvGrpSpPr>
        <p:grpSpPr>
          <a:xfrm>
            <a:off x="2527300" y="2946400"/>
            <a:ext cx="4267200" cy="596900"/>
            <a:chOff x="1928" y="2048"/>
            <a:chExt cx="2688" cy="376"/>
          </a:xfrm>
        </p:grpSpPr>
        <p:sp>
          <p:nvSpPr>
            <p:cNvPr id="184" name="Google Shape;184;p22"/>
            <p:cNvSpPr/>
            <p:nvPr/>
          </p:nvSpPr>
          <p:spPr>
            <a:xfrm>
              <a:off x="1928" y="2048"/>
              <a:ext cx="2688" cy="376"/>
            </a:xfrm>
            <a:prstGeom prst="rect">
              <a:avLst/>
            </a:prstGeom>
            <a:gradFill>
              <a:gsLst>
                <a:gs pos="0">
                  <a:srgbClr val="002E49"/>
                </a:gs>
                <a:gs pos="50000">
                  <a:srgbClr val="004469"/>
                </a:gs>
                <a:gs pos="100000">
                  <a:srgbClr val="00527E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85" name="Google Shape;185;p22"/>
            <p:cNvSpPr txBox="1"/>
            <p:nvPr/>
          </p:nvSpPr>
          <p:spPr>
            <a:xfrm>
              <a:off x="1980" y="2081"/>
              <a:ext cx="2585" cy="288"/>
            </a:xfrm>
            <a:prstGeom prst="rect">
              <a:avLst/>
            </a:prstGeom>
            <a:gradFill>
              <a:gsLst>
                <a:gs pos="0">
                  <a:srgbClr val="002E49"/>
                </a:gs>
                <a:gs pos="50000">
                  <a:srgbClr val="004469"/>
                </a:gs>
                <a:gs pos="100000">
                  <a:srgbClr val="00527E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E</a:t>
              </a:r>
              <a:r>
                <a:rPr lang="en-US" sz="2400" baseline="-25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1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 + 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E</a:t>
              </a:r>
              <a:r>
                <a:rPr lang="en-US" sz="2400" baseline="-25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2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 + . . . + 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E</a:t>
              </a:r>
              <a:r>
                <a:rPr lang="en-US" sz="2400" i="1" baseline="-25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n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 = 1</a:t>
              </a:r>
              <a:endParaRPr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186" name="Google Shape;186;p22"/>
          <p:cNvSpPr txBox="1"/>
          <p:nvPr/>
        </p:nvSpPr>
        <p:spPr>
          <a:xfrm>
            <a:off x="1414463" y="3684588"/>
            <a:ext cx="67754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where: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the number of experimental outcomes</a:t>
            </a:r>
            <a:endParaRPr sz="2400" u="sng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690563" y="55563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Assigning Probabilities</a:t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895350" y="1244600"/>
            <a:ext cx="2819400" cy="5905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Classical Method</a:t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895350" y="2825750"/>
            <a:ext cx="4191000" cy="6096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Relative Frequency Method</a:t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895350" y="4425950"/>
            <a:ext cx="2952750" cy="6096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Subjective Method</a:t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1371600" y="1758950"/>
            <a:ext cx="6896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Assigning probabilities based on the assumption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of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equally likely outcomes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1371600" y="3378200"/>
            <a:ext cx="70866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Assigning probabilities based on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experimentation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or historical data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1438275" y="4883150"/>
            <a:ext cx="683895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Assigning probabilities based on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judgment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/>
          <p:nvPr/>
        </p:nvSpPr>
        <p:spPr>
          <a:xfrm>
            <a:off x="690563" y="182563"/>
            <a:ext cx="77724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Classical Method</a:t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1201738" y="1600200"/>
            <a:ext cx="7210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If an experiment has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possible outcomes, the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classical method would assign a probability of 1/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 each outcome.</a:t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1200150" y="31305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Experiment:  Rolling a die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1200150" y="3632200"/>
            <a:ext cx="481965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Sample Space: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{1, 2, 3, 4, 5, 6}</a:t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1200150" y="4114800"/>
            <a:ext cx="550545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Probabilities:  Each sample point has 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 1/6 chance of occurring</a:t>
            </a:r>
            <a:endParaRPr/>
          </a:p>
        </p:txBody>
      </p:sp>
      <p:sp>
        <p:nvSpPr>
          <p:cNvPr id="207" name="Google Shape;207;p24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Rolling a Die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/>
          <p:nvPr/>
        </p:nvSpPr>
        <p:spPr>
          <a:xfrm>
            <a:off x="2398713" y="3321050"/>
            <a:ext cx="4424362" cy="2843213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690563" y="158750"/>
            <a:ext cx="777240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Relative Frequency Method</a:t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2552700" y="3340100"/>
            <a:ext cx="2514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Number of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Polishers Rented</a:t>
            </a:r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5181600" y="3359150"/>
            <a:ext cx="15049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Number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 Days</a:t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3619500" y="4044950"/>
            <a:ext cx="666750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5543550" y="4102100"/>
            <a:ext cx="628650" cy="203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2</a:t>
            </a:r>
            <a:endParaRPr/>
          </a:p>
        </p:txBody>
      </p:sp>
      <p:sp>
        <p:nvSpPr>
          <p:cNvPr id="218" name="Google Shape;218;p25"/>
          <p:cNvSpPr/>
          <p:nvPr/>
        </p:nvSpPr>
        <p:spPr>
          <a:xfrm>
            <a:off x="1184275" y="1530350"/>
            <a:ext cx="7543800" cy="16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Lucas Tool Rental would like to assign probabilities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 the number of car polishers it rents each day. 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Office records show the following frequencies of daily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rentals for the last 40 days.</a:t>
            </a:r>
            <a:endParaRPr/>
          </a:p>
        </p:txBody>
      </p:sp>
      <p:sp>
        <p:nvSpPr>
          <p:cNvPr id="219" name="Google Shape;219;p25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Lucas Tool Rental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/>
          <p:nvPr/>
        </p:nvSpPr>
        <p:spPr>
          <a:xfrm>
            <a:off x="1626394" y="3017837"/>
            <a:ext cx="6081712" cy="3205163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1092200" y="1638300"/>
            <a:ext cx="7594600" cy="133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Each probability assignment is given by dividing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frequency (number of days) by the total frequency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(total number of days).</a:t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690563" y="158750"/>
            <a:ext cx="7772400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Relative Frequency Method</a:t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7391400" y="4584700"/>
            <a:ext cx="1066800" cy="495300"/>
          </a:xfrm>
          <a:prstGeom prst="wedgeRoundRectCallout">
            <a:avLst>
              <a:gd name="adj1" fmla="val -94644"/>
              <a:gd name="adj2" fmla="val -145514"/>
              <a:gd name="adj3" fmla="val 16667"/>
            </a:avLst>
          </a:prstGeom>
          <a:gradFill>
            <a:gsLst>
              <a:gs pos="0">
                <a:srgbClr val="5A5A5A"/>
              </a:gs>
              <a:gs pos="50000">
                <a:srgbClr val="808080"/>
              </a:gs>
              <a:gs pos="100000">
                <a:srgbClr val="5A5A5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4/40</a:t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5810250" y="3441700"/>
            <a:ext cx="1752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</a:t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1733550" y="3022600"/>
            <a:ext cx="2514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Number of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Polishers Rented</a:t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4286250" y="3041650"/>
            <a:ext cx="15049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Number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 Days</a:t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2800350" y="3765550"/>
            <a:ext cx="666750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>
            <a:off x="4667250" y="3822700"/>
            <a:ext cx="62865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40</a:t>
            </a:r>
            <a:endParaRPr/>
          </a:p>
        </p:txBody>
      </p:sp>
      <p:sp>
        <p:nvSpPr>
          <p:cNvPr id="233" name="Google Shape;233;p26"/>
          <p:cNvSpPr/>
          <p:nvPr/>
        </p:nvSpPr>
        <p:spPr>
          <a:xfrm>
            <a:off x="6286500" y="3822700"/>
            <a:ext cx="959644" cy="238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.15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.45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.25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.05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1.00</a:t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Lucas Tool Rental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/>
          <p:nvPr/>
        </p:nvSpPr>
        <p:spPr>
          <a:xfrm>
            <a:off x="690563" y="134938"/>
            <a:ext cx="7772400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Subjective Method</a:t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704850" y="1047750"/>
            <a:ext cx="790575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When economic conditions and a company’s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circumstances change rapidly it might be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inappropriate to assign probabilities based solely 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historical data.</a:t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704850" y="2724150"/>
            <a:ext cx="78867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We can use any data available as well as our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experience and intuition, but ultimately a probability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value should express our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degree of belief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that the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experimental outcome will occur.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704850" y="4210050"/>
            <a:ext cx="78867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The best probability estimates often are obtained by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combining the estimates from the classical or relative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frequency approach with the subjective estimate.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/>
          <p:nvPr/>
        </p:nvSpPr>
        <p:spPr>
          <a:xfrm>
            <a:off x="2532080" y="2744239"/>
            <a:ext cx="4073440" cy="1008892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762001" y="1592263"/>
            <a:ext cx="783609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Consider the case in which Tim and Judy Elsmore just</a:t>
            </a:r>
            <a:b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made an offer to purchase a house. Two outcomes are</a:t>
            </a:r>
            <a:b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possible: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their offer is accepted</a:t>
            </a:r>
            <a:b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their offer is rejected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br>
              <a:rPr lang="en-US" sz="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Judy believes the probability their offer will be accepted is 0.8; thus, Judy would set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0.8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0.2. Tim, however, believes the probability that their offer will be accepted is 0.6; hence, Tim would set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0.6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0.4. Tim’s probability estimate for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reflects a greater pessimism that their offer will be accepted.</a:t>
            </a:r>
            <a:endParaRPr sz="2800">
              <a:solidFill>
                <a:srgbClr val="66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690563" y="134938"/>
            <a:ext cx="7772400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Subjective Method</a:t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House Offer</a:t>
            </a:r>
            <a:endParaRPr sz="2400">
              <a:solidFill>
                <a:srgbClr val="66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952500" y="1238250"/>
            <a:ext cx="7258050" cy="6667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</a:t>
            </a:r>
            <a:r>
              <a:rPr lang="en-US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is a collection of sample points.</a:t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952500" y="2038350"/>
            <a:ext cx="7258050" cy="10096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 of any event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equal to the sum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probabilities of the sample points in the event.</a:t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952500" y="3181350"/>
            <a:ext cx="7258050" cy="13525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If we can identify all the sample points of 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experiment and assign a probability to each, we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can compute the probability of an event.</a:t>
            </a: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677863" y="134938"/>
            <a:ext cx="7772400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Events and Their Probabilities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1143000" y="1698625"/>
            <a:ext cx="6915150" cy="296227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672152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Events and Their Probabilities</a:t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1282700" y="1841500"/>
            <a:ext cx="67246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Getting an even number when rolling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a die</a:t>
            </a:r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3733800" y="4032250"/>
            <a:ext cx="584200" cy="438150"/>
          </a:xfrm>
          <a:prstGeom prst="ellipse">
            <a:avLst/>
          </a:prstGeom>
          <a:noFill/>
          <a:ln w="1905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2146300" y="2559050"/>
            <a:ext cx="5067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{2, 4, 6}</a:t>
            </a:r>
            <a:endParaRPr/>
          </a:p>
        </p:txBody>
      </p:sp>
      <p:sp>
        <p:nvSpPr>
          <p:cNvPr id="268" name="Google Shape;268;p30"/>
          <p:cNvSpPr/>
          <p:nvPr/>
        </p:nvSpPr>
        <p:spPr>
          <a:xfrm>
            <a:off x="1752600" y="3060700"/>
            <a:ext cx="3898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(2)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(4)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(6)</a:t>
            </a: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2171700" y="3543300"/>
            <a:ext cx="30861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1/6 + 1/6 + 1/6</a:t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2413000" y="4006850"/>
            <a:ext cx="1803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  3/6 =   .5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Rolling a Die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690563" y="106363"/>
            <a:ext cx="7772400" cy="7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Basic Relationships of Probability</a:t>
            </a:r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690563" y="1166813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There are some </a:t>
            </a:r>
            <a:r>
              <a:rPr lang="en-US" u="sng"/>
              <a:t>basic probability relationships</a:t>
            </a:r>
            <a:r>
              <a:rPr lang="en-US"/>
              <a:t> that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can be used to compute the probability of an event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without knowledge of all the sample point probabilities.</a:t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2533650" y="2540000"/>
            <a:ext cx="4057650" cy="6858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Complement of an Event</a:t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2533650" y="4140200"/>
            <a:ext cx="4057650" cy="6858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Conditional Probability</a:t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2533650" y="4940300"/>
            <a:ext cx="4054475" cy="6858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Multiplication Law</a:t>
            </a: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2533650" y="3340100"/>
            <a:ext cx="4057650" cy="6858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Addition Law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690563" y="219075"/>
            <a:ext cx="7772400" cy="70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Chapter 2</a:t>
            </a:r>
            <a:b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Introduction to Probability</a:t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14375" y="1131888"/>
            <a:ext cx="6261100" cy="50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Experiments and the Sample Space</a:t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714375" y="2173288"/>
            <a:ext cx="6070600" cy="48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Events and Their Probabilities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714375" y="2649538"/>
            <a:ext cx="65849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Some Basic Relationships of Probability</a:t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714375" y="3138488"/>
            <a:ext cx="58801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Bayes’ Theorem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714375" y="1652588"/>
            <a:ext cx="76327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Assigning Probabilities to Experimental Outcomes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>
            <a:off x="2565402" y="3213100"/>
            <a:ext cx="4356100" cy="2921000"/>
          </a:xfrm>
          <a:prstGeom prst="rect">
            <a:avLst/>
          </a:prstGeom>
          <a:gradFill>
            <a:gsLst>
              <a:gs pos="0">
                <a:srgbClr val="004162"/>
              </a:gs>
              <a:gs pos="50000">
                <a:srgbClr val="005D8C"/>
              </a:gs>
              <a:gs pos="100000">
                <a:srgbClr val="00416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1046163" y="1625600"/>
            <a:ext cx="7569200" cy="157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Bradley has invested in two stocks, Markley Oil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and Collins Mining.  Bradley has determined that the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possible outcomes of these investments three months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from now are as follows.</a:t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2666999" y="3219450"/>
            <a:ext cx="4066309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Investment Gain or Loss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in 3 Months (in $000)</a:t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2419350" y="4076700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Markley Oil</a:t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4400550" y="4057650"/>
            <a:ext cx="22288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Collins Mining</a:t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3219450" y="4457700"/>
            <a:ext cx="1066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20</a:t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5200650" y="4419600"/>
            <a:ext cx="9334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690563" y="106363"/>
            <a:ext cx="7772400" cy="7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Some Basic Relationships of Probability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/>
          <p:nvPr/>
        </p:nvSpPr>
        <p:spPr>
          <a:xfrm>
            <a:off x="1071563" y="2098675"/>
            <a:ext cx="7140575" cy="3922713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971550" y="1625600"/>
            <a:ext cx="7772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 analyst made the following probability estimates.</a:t>
            </a:r>
            <a:endParaRPr/>
          </a:p>
        </p:txBody>
      </p:sp>
      <p:sp>
        <p:nvSpPr>
          <p:cNvPr id="301" name="Google Shape;301;p33"/>
          <p:cNvSpPr/>
          <p:nvPr/>
        </p:nvSpPr>
        <p:spPr>
          <a:xfrm>
            <a:off x="1181100" y="2152650"/>
            <a:ext cx="25908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Exper.  Outcome</a:t>
            </a: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3829049" y="2152650"/>
            <a:ext cx="259079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Net Gain </a:t>
            </a:r>
            <a:r>
              <a:rPr lang="en-US" sz="20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or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Loss</a:t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6229350" y="2152650"/>
            <a:ext cx="1866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</a:t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1905000" y="2533650"/>
            <a:ext cx="18288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(10,  8)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(10,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(5,  8)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(5,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(0,  8)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(0,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20,  8)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20,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2)</a:t>
            </a:r>
            <a:endParaRPr/>
          </a:p>
        </p:txBody>
      </p:sp>
      <p:sp>
        <p:nvSpPr>
          <p:cNvPr id="305" name="Google Shape;305;p33"/>
          <p:cNvSpPr/>
          <p:nvPr/>
        </p:nvSpPr>
        <p:spPr>
          <a:xfrm>
            <a:off x="3771900" y="2590800"/>
            <a:ext cx="2400300" cy="3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$18,000  Gain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$8,000  Gain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$13,000  Gain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$3,000  Gain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$8,000  Gain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$2,000  Loss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$12,000  Loss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$22,000  Loss</a:t>
            </a:r>
            <a:endParaRPr/>
          </a:p>
        </p:txBody>
      </p:sp>
      <p:sp>
        <p:nvSpPr>
          <p:cNvPr id="306" name="Google Shape;306;p33"/>
          <p:cNvSpPr/>
          <p:nvPr/>
        </p:nvSpPr>
        <p:spPr>
          <a:xfrm>
            <a:off x="6781800" y="2609850"/>
            <a:ext cx="70485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.20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.08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.16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.26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.10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.12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.02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.06</a:t>
            </a:r>
            <a:endParaRPr/>
          </a:p>
        </p:txBody>
      </p:sp>
      <p:sp>
        <p:nvSpPr>
          <p:cNvPr id="307" name="Google Shape;307;p33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  <p:sp>
        <p:nvSpPr>
          <p:cNvPr id="308" name="Google Shape;308;p33"/>
          <p:cNvSpPr/>
          <p:nvPr/>
        </p:nvSpPr>
        <p:spPr>
          <a:xfrm>
            <a:off x="690563" y="106363"/>
            <a:ext cx="7772400" cy="7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Some Basic Relationships of Probability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/>
          <p:nvPr/>
        </p:nvSpPr>
        <p:spPr>
          <a:xfrm>
            <a:off x="1178234" y="1591315"/>
            <a:ext cx="7272337" cy="4618037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4" name="Google Shape;314;p34"/>
          <p:cNvSpPr/>
          <p:nvPr/>
        </p:nvSpPr>
        <p:spPr>
          <a:xfrm>
            <a:off x="685800" y="127000"/>
            <a:ext cx="7772400" cy="67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Tree Diagram</a:t>
            </a:r>
            <a:endParaRPr/>
          </a:p>
        </p:txBody>
      </p:sp>
      <p:cxnSp>
        <p:nvCxnSpPr>
          <p:cNvPr id="315" name="Google Shape;315;p34"/>
          <p:cNvCxnSpPr/>
          <p:nvPr/>
        </p:nvCxnSpPr>
        <p:spPr>
          <a:xfrm>
            <a:off x="1411288" y="2263775"/>
            <a:ext cx="0" cy="3835400"/>
          </a:xfrm>
          <a:prstGeom prst="straightConnector1">
            <a:avLst/>
          </a:prstGeom>
          <a:noFill/>
          <a:ln w="19050" cap="flat" cmpd="sng">
            <a:solidFill>
              <a:srgbClr val="33CCCC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16" name="Google Shape;316;p34"/>
          <p:cNvCxnSpPr/>
          <p:nvPr/>
        </p:nvCxnSpPr>
        <p:spPr>
          <a:xfrm>
            <a:off x="3468688" y="2282825"/>
            <a:ext cx="0" cy="3835400"/>
          </a:xfrm>
          <a:prstGeom prst="straightConnector1">
            <a:avLst/>
          </a:prstGeom>
          <a:noFill/>
          <a:ln w="19050" cap="flat" cmpd="sng">
            <a:solidFill>
              <a:srgbClr val="33CCCC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17" name="Google Shape;317;p34"/>
          <p:cNvCxnSpPr/>
          <p:nvPr/>
        </p:nvCxnSpPr>
        <p:spPr>
          <a:xfrm rot="10800000" flipH="1">
            <a:off x="1474788" y="2903538"/>
            <a:ext cx="1984375" cy="1360487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18" name="Google Shape;318;p34"/>
          <p:cNvCxnSpPr/>
          <p:nvPr/>
        </p:nvCxnSpPr>
        <p:spPr>
          <a:xfrm>
            <a:off x="1474788" y="4349750"/>
            <a:ext cx="1984375" cy="12763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19" name="Google Shape;319;p34"/>
          <p:cNvCxnSpPr/>
          <p:nvPr/>
        </p:nvCxnSpPr>
        <p:spPr>
          <a:xfrm rot="10800000" flipH="1">
            <a:off x="1479550" y="3784600"/>
            <a:ext cx="1985963" cy="51752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20" name="Google Shape;320;p34"/>
          <p:cNvCxnSpPr/>
          <p:nvPr/>
        </p:nvCxnSpPr>
        <p:spPr>
          <a:xfrm>
            <a:off x="1489075" y="4330700"/>
            <a:ext cx="1979613" cy="40322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21" name="Google Shape;321;p34"/>
          <p:cNvCxnSpPr/>
          <p:nvPr/>
        </p:nvCxnSpPr>
        <p:spPr>
          <a:xfrm rot="10800000" flipH="1">
            <a:off x="3546475" y="5468938"/>
            <a:ext cx="1982788" cy="1524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22" name="Google Shape;322;p34"/>
          <p:cNvCxnSpPr/>
          <p:nvPr/>
        </p:nvCxnSpPr>
        <p:spPr>
          <a:xfrm rot="10800000" flipH="1">
            <a:off x="3494088" y="4524375"/>
            <a:ext cx="2044700" cy="215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23" name="Google Shape;323;p34"/>
          <p:cNvCxnSpPr/>
          <p:nvPr/>
        </p:nvCxnSpPr>
        <p:spPr>
          <a:xfrm rot="10800000" flipH="1">
            <a:off x="3522663" y="3570288"/>
            <a:ext cx="2001837" cy="19367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24" name="Google Shape;324;p34"/>
          <p:cNvCxnSpPr/>
          <p:nvPr/>
        </p:nvCxnSpPr>
        <p:spPr>
          <a:xfrm rot="10800000" flipH="1">
            <a:off x="3532188" y="2641600"/>
            <a:ext cx="2001837" cy="23177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25" name="Google Shape;325;p34"/>
          <p:cNvCxnSpPr/>
          <p:nvPr/>
        </p:nvCxnSpPr>
        <p:spPr>
          <a:xfrm>
            <a:off x="3527425" y="2911475"/>
            <a:ext cx="2011363" cy="1587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326" name="Google Shape;326;p34"/>
          <p:cNvSpPr/>
          <p:nvPr/>
        </p:nvSpPr>
        <p:spPr>
          <a:xfrm>
            <a:off x="1350963" y="4244975"/>
            <a:ext cx="123825" cy="120650"/>
          </a:xfrm>
          <a:prstGeom prst="ellipse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27" name="Google Shape;327;p34"/>
          <p:cNvSpPr/>
          <p:nvPr/>
        </p:nvSpPr>
        <p:spPr>
          <a:xfrm>
            <a:off x="3408363" y="3730625"/>
            <a:ext cx="123825" cy="120650"/>
          </a:xfrm>
          <a:prstGeom prst="ellipse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328" name="Google Shape;328;p34"/>
          <p:cNvCxnSpPr/>
          <p:nvPr/>
        </p:nvCxnSpPr>
        <p:spPr>
          <a:xfrm>
            <a:off x="3541713" y="3816350"/>
            <a:ext cx="1982787" cy="18891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29" name="Google Shape;329;p34"/>
          <p:cNvCxnSpPr/>
          <p:nvPr/>
        </p:nvCxnSpPr>
        <p:spPr>
          <a:xfrm>
            <a:off x="3536950" y="4754563"/>
            <a:ext cx="1992313" cy="25082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30" name="Google Shape;330;p34"/>
          <p:cNvCxnSpPr/>
          <p:nvPr/>
        </p:nvCxnSpPr>
        <p:spPr>
          <a:xfrm>
            <a:off x="3522663" y="5664200"/>
            <a:ext cx="2011362" cy="29686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31" name="Google Shape;331;p34"/>
          <p:cNvCxnSpPr/>
          <p:nvPr/>
        </p:nvCxnSpPr>
        <p:spPr>
          <a:xfrm>
            <a:off x="5535613" y="2271713"/>
            <a:ext cx="0" cy="3865562"/>
          </a:xfrm>
          <a:prstGeom prst="straightConnector1">
            <a:avLst/>
          </a:prstGeom>
          <a:noFill/>
          <a:ln w="19050" cap="flat" cmpd="sng">
            <a:solidFill>
              <a:srgbClr val="33CCCC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332" name="Google Shape;332;p34"/>
          <p:cNvSpPr/>
          <p:nvPr/>
        </p:nvSpPr>
        <p:spPr>
          <a:xfrm>
            <a:off x="3411538" y="2830513"/>
            <a:ext cx="117475" cy="120650"/>
          </a:xfrm>
          <a:prstGeom prst="ellipse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3" name="Google Shape;333;p34"/>
          <p:cNvSpPr/>
          <p:nvPr/>
        </p:nvSpPr>
        <p:spPr>
          <a:xfrm>
            <a:off x="2540000" y="4003675"/>
            <a:ext cx="9144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Gain 5</a:t>
            </a:r>
            <a:endParaRPr/>
          </a:p>
        </p:txBody>
      </p:sp>
      <p:sp>
        <p:nvSpPr>
          <p:cNvPr id="334" name="Google Shape;334;p34"/>
          <p:cNvSpPr/>
          <p:nvPr/>
        </p:nvSpPr>
        <p:spPr>
          <a:xfrm>
            <a:off x="3568700" y="5203825"/>
            <a:ext cx="9144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Gain 8</a:t>
            </a:r>
            <a:endParaRPr/>
          </a:p>
        </p:txBody>
      </p:sp>
      <p:sp>
        <p:nvSpPr>
          <p:cNvPr id="335" name="Google Shape;335;p34"/>
          <p:cNvSpPr/>
          <p:nvPr/>
        </p:nvSpPr>
        <p:spPr>
          <a:xfrm>
            <a:off x="4502150" y="2317750"/>
            <a:ext cx="9144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Gain 8</a:t>
            </a:r>
            <a:endParaRPr/>
          </a:p>
        </p:txBody>
      </p:sp>
      <p:sp>
        <p:nvSpPr>
          <p:cNvPr id="336" name="Google Shape;336;p34"/>
          <p:cNvSpPr/>
          <p:nvPr/>
        </p:nvSpPr>
        <p:spPr>
          <a:xfrm>
            <a:off x="1625600" y="3165475"/>
            <a:ext cx="10414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Gain 10</a:t>
            </a:r>
            <a:endParaRPr/>
          </a:p>
        </p:txBody>
      </p:sp>
      <p:sp>
        <p:nvSpPr>
          <p:cNvPr id="337" name="Google Shape;337;p34"/>
          <p:cNvSpPr/>
          <p:nvPr/>
        </p:nvSpPr>
        <p:spPr>
          <a:xfrm>
            <a:off x="4502150" y="4175125"/>
            <a:ext cx="9144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Gain 8</a:t>
            </a:r>
            <a:endParaRPr/>
          </a:p>
        </p:txBody>
      </p:sp>
      <p:sp>
        <p:nvSpPr>
          <p:cNvPr id="338" name="Google Shape;338;p34"/>
          <p:cNvSpPr/>
          <p:nvPr/>
        </p:nvSpPr>
        <p:spPr>
          <a:xfrm>
            <a:off x="3559175" y="3317875"/>
            <a:ext cx="9144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Gain 8</a:t>
            </a:r>
            <a:endParaRPr/>
          </a:p>
        </p:txBody>
      </p:sp>
      <p:sp>
        <p:nvSpPr>
          <p:cNvPr id="339" name="Google Shape;339;p34"/>
          <p:cNvSpPr/>
          <p:nvPr/>
        </p:nvSpPr>
        <p:spPr>
          <a:xfrm>
            <a:off x="1644650" y="5041900"/>
            <a:ext cx="10223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Lose 20</a:t>
            </a:r>
            <a:endParaRPr/>
          </a:p>
        </p:txBody>
      </p:sp>
      <p:sp>
        <p:nvSpPr>
          <p:cNvPr id="340" name="Google Shape;340;p34"/>
          <p:cNvSpPr/>
          <p:nvPr/>
        </p:nvSpPr>
        <p:spPr>
          <a:xfrm>
            <a:off x="3578225" y="5756275"/>
            <a:ext cx="8953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Lose 2</a:t>
            </a:r>
            <a:endParaRPr/>
          </a:p>
        </p:txBody>
      </p:sp>
      <p:sp>
        <p:nvSpPr>
          <p:cNvPr id="341" name="Google Shape;341;p34"/>
          <p:cNvSpPr/>
          <p:nvPr/>
        </p:nvSpPr>
        <p:spPr>
          <a:xfrm>
            <a:off x="4521200" y="4960938"/>
            <a:ext cx="8953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Lose 2</a:t>
            </a:r>
            <a:endParaRPr/>
          </a:p>
        </p:txBody>
      </p:sp>
      <p:sp>
        <p:nvSpPr>
          <p:cNvPr id="342" name="Google Shape;342;p34"/>
          <p:cNvSpPr/>
          <p:nvPr/>
        </p:nvSpPr>
        <p:spPr>
          <a:xfrm>
            <a:off x="3578225" y="3879850"/>
            <a:ext cx="8953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Lose 2</a:t>
            </a:r>
            <a:endParaRPr/>
          </a:p>
        </p:txBody>
      </p:sp>
      <p:sp>
        <p:nvSpPr>
          <p:cNvPr id="343" name="Google Shape;343;p34"/>
          <p:cNvSpPr/>
          <p:nvPr/>
        </p:nvSpPr>
        <p:spPr>
          <a:xfrm>
            <a:off x="4540250" y="3070225"/>
            <a:ext cx="8953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Lose 2</a:t>
            </a:r>
            <a:endParaRPr/>
          </a:p>
        </p:txBody>
      </p:sp>
      <p:sp>
        <p:nvSpPr>
          <p:cNvPr id="344" name="Google Shape;344;p34"/>
          <p:cNvSpPr/>
          <p:nvPr/>
        </p:nvSpPr>
        <p:spPr>
          <a:xfrm>
            <a:off x="2597150" y="4632325"/>
            <a:ext cx="7493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</a:t>
            </a:r>
            <a:endParaRPr/>
          </a:p>
        </p:txBody>
      </p:sp>
      <p:sp>
        <p:nvSpPr>
          <p:cNvPr id="345" name="Google Shape;345;p34"/>
          <p:cNvSpPr/>
          <p:nvPr/>
        </p:nvSpPr>
        <p:spPr>
          <a:xfrm>
            <a:off x="1435100" y="1508125"/>
            <a:ext cx="2019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Markley Oil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(Stage 1)</a:t>
            </a:r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3359150" y="1489075"/>
            <a:ext cx="2286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Collins Mining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(Stage 2)</a:t>
            </a:r>
            <a:endParaRPr/>
          </a:p>
        </p:txBody>
      </p:sp>
      <p:sp>
        <p:nvSpPr>
          <p:cNvPr id="347" name="Google Shape;347;p34"/>
          <p:cNvSpPr/>
          <p:nvPr/>
        </p:nvSpPr>
        <p:spPr>
          <a:xfrm>
            <a:off x="5816600" y="1508125"/>
            <a:ext cx="23495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Experimental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Outcomes</a:t>
            </a:r>
            <a:endParaRPr/>
          </a:p>
        </p:txBody>
      </p:sp>
      <p:sp>
        <p:nvSpPr>
          <p:cNvPr id="348" name="Google Shape;348;p34"/>
          <p:cNvSpPr/>
          <p:nvPr/>
        </p:nvSpPr>
        <p:spPr>
          <a:xfrm>
            <a:off x="5607050" y="2384425"/>
            <a:ext cx="2743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(10, 8)   	 Gain   $18,000</a:t>
            </a:r>
            <a:endParaRPr/>
          </a:p>
        </p:txBody>
      </p:sp>
      <p:sp>
        <p:nvSpPr>
          <p:cNvPr id="349" name="Google Shape;349;p34"/>
          <p:cNvSpPr/>
          <p:nvPr/>
        </p:nvSpPr>
        <p:spPr>
          <a:xfrm>
            <a:off x="5607050" y="2841625"/>
            <a:ext cx="27241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(10, -2)  	 Gain     $8,000</a:t>
            </a:r>
            <a:endParaRPr/>
          </a:p>
        </p:txBody>
      </p:sp>
      <p:sp>
        <p:nvSpPr>
          <p:cNvPr id="350" name="Google Shape;350;p34"/>
          <p:cNvSpPr/>
          <p:nvPr/>
        </p:nvSpPr>
        <p:spPr>
          <a:xfrm>
            <a:off x="5607049" y="3298825"/>
            <a:ext cx="289749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(5, 8) 	 Gain   $13,000</a:t>
            </a:r>
            <a:endParaRPr/>
          </a:p>
        </p:txBody>
      </p:sp>
      <p:sp>
        <p:nvSpPr>
          <p:cNvPr id="351" name="Google Shape;351;p34"/>
          <p:cNvSpPr/>
          <p:nvPr/>
        </p:nvSpPr>
        <p:spPr>
          <a:xfrm>
            <a:off x="5607050" y="3775075"/>
            <a:ext cx="2914956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(5, -2)   	 Gain     $3,000</a:t>
            </a:r>
            <a:endParaRPr/>
          </a:p>
        </p:txBody>
      </p:sp>
      <p:sp>
        <p:nvSpPr>
          <p:cNvPr id="352" name="Google Shape;352;p34"/>
          <p:cNvSpPr/>
          <p:nvPr/>
        </p:nvSpPr>
        <p:spPr>
          <a:xfrm>
            <a:off x="5613399" y="4270375"/>
            <a:ext cx="281780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(0, 8)    	 Gain     $8,000</a:t>
            </a:r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5607050" y="4746625"/>
            <a:ext cx="27559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(0, -2)   	 Lose  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$2,000</a:t>
            </a: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5607049" y="5203825"/>
            <a:ext cx="2881621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(-20, 8) 	 Lose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$12,000</a:t>
            </a:r>
            <a:endParaRPr/>
          </a:p>
        </p:txBody>
      </p:sp>
      <p:sp>
        <p:nvSpPr>
          <p:cNvPr id="355" name="Google Shape;355;p34"/>
          <p:cNvSpPr/>
          <p:nvPr/>
        </p:nvSpPr>
        <p:spPr>
          <a:xfrm>
            <a:off x="5607050" y="5718175"/>
            <a:ext cx="28816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(-20, -2)	 Lose   </a:t>
            </a:r>
            <a:r>
              <a:rPr lang="en-US" sz="1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$22,000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3408363" y="4668838"/>
            <a:ext cx="123825" cy="120650"/>
          </a:xfrm>
          <a:prstGeom prst="ellipse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3408363" y="5568950"/>
            <a:ext cx="123825" cy="120650"/>
          </a:xfrm>
          <a:prstGeom prst="ellipse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Events and Their Probabilities</a:t>
            </a:r>
            <a:endParaRPr/>
          </a:p>
        </p:txBody>
      </p:sp>
      <p:sp>
        <p:nvSpPr>
          <p:cNvPr id="364" name="Google Shape;364;p35"/>
          <p:cNvSpPr/>
          <p:nvPr/>
        </p:nvSpPr>
        <p:spPr>
          <a:xfrm>
            <a:off x="1143000" y="1698625"/>
            <a:ext cx="6910388" cy="249237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5" name="Google Shape;365;p35"/>
          <p:cNvSpPr/>
          <p:nvPr/>
        </p:nvSpPr>
        <p:spPr>
          <a:xfrm>
            <a:off x="1285875" y="1828800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Markley Oil Profitable</a:t>
            </a:r>
            <a:endParaRPr/>
          </a:p>
        </p:txBody>
      </p:sp>
      <p:sp>
        <p:nvSpPr>
          <p:cNvPr id="366" name="Google Shape;366;p35"/>
          <p:cNvSpPr/>
          <p:nvPr/>
        </p:nvSpPr>
        <p:spPr>
          <a:xfrm>
            <a:off x="2765425" y="3625850"/>
            <a:ext cx="698500" cy="438150"/>
          </a:xfrm>
          <a:prstGeom prst="ellipse">
            <a:avLst/>
          </a:prstGeom>
          <a:noFill/>
          <a:ln w="1905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7" name="Google Shape;367;p35"/>
          <p:cNvSpPr/>
          <p:nvPr/>
        </p:nvSpPr>
        <p:spPr>
          <a:xfrm>
            <a:off x="1962150" y="2228850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{(10, 8), (10, -2), (5, 8), (5, -2)}</a:t>
            </a:r>
            <a:endParaRPr/>
          </a:p>
        </p:txBody>
      </p:sp>
      <p:sp>
        <p:nvSpPr>
          <p:cNvPr id="368" name="Google Shape;368;p35"/>
          <p:cNvSpPr/>
          <p:nvPr/>
        </p:nvSpPr>
        <p:spPr>
          <a:xfrm>
            <a:off x="1543050" y="2705100"/>
            <a:ext cx="63817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(10, 8)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(5, 8)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(0, 8)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20, 8)</a:t>
            </a:r>
            <a:endParaRPr/>
          </a:p>
        </p:txBody>
      </p:sp>
      <p:sp>
        <p:nvSpPr>
          <p:cNvPr id="369" name="Google Shape;369;p35"/>
          <p:cNvSpPr/>
          <p:nvPr/>
        </p:nvSpPr>
        <p:spPr>
          <a:xfrm>
            <a:off x="2333625" y="3200400"/>
            <a:ext cx="32385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.20 + .08 + .16 + .26</a:t>
            </a:r>
            <a:endParaRPr/>
          </a:p>
        </p:txBody>
      </p:sp>
      <p:sp>
        <p:nvSpPr>
          <p:cNvPr id="370" name="Google Shape;370;p35"/>
          <p:cNvSpPr/>
          <p:nvPr/>
        </p:nvSpPr>
        <p:spPr>
          <a:xfrm>
            <a:off x="2324100" y="3600450"/>
            <a:ext cx="11811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  .70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71" name="Google Shape;371;p35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/>
          <p:nvPr/>
        </p:nvSpPr>
        <p:spPr>
          <a:xfrm>
            <a:off x="952500" y="2362200"/>
            <a:ext cx="7521575" cy="6667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complement of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denoted by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>
            <a:off x="952500" y="1238250"/>
            <a:ext cx="7524750" cy="10096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complement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of 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is defined to be the event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consisting of all sample points that are not in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A.</a:t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>
            <a:off x="685800" y="127000"/>
            <a:ext cx="7772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Complement of an Event</a:t>
            </a:r>
            <a:endParaRPr/>
          </a:p>
        </p:txBody>
      </p:sp>
      <p:sp>
        <p:nvSpPr>
          <p:cNvPr id="379" name="Google Shape;379;p36"/>
          <p:cNvSpPr/>
          <p:nvPr/>
        </p:nvSpPr>
        <p:spPr>
          <a:xfrm>
            <a:off x="2682875" y="3321050"/>
            <a:ext cx="3732213" cy="20415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0" name="Google Shape;380;p36"/>
          <p:cNvSpPr/>
          <p:nvPr/>
        </p:nvSpPr>
        <p:spPr>
          <a:xfrm>
            <a:off x="3016250" y="3530600"/>
            <a:ext cx="1663700" cy="1587500"/>
          </a:xfrm>
          <a:prstGeom prst="ellipse">
            <a:avLst/>
          </a:prstGeom>
          <a:gradFill>
            <a:gsLst>
              <a:gs pos="0">
                <a:schemeClr val="hlink"/>
              </a:gs>
              <a:gs pos="100000">
                <a:srgbClr val="666666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1" name="Google Shape;381;p36"/>
          <p:cNvSpPr/>
          <p:nvPr/>
        </p:nvSpPr>
        <p:spPr>
          <a:xfrm>
            <a:off x="3224213" y="4100513"/>
            <a:ext cx="1258887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endParaRPr sz="2400" i="1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2" name="Google Shape;382;p36"/>
          <p:cNvSpPr/>
          <p:nvPr/>
        </p:nvSpPr>
        <p:spPr>
          <a:xfrm>
            <a:off x="5300663" y="4100513"/>
            <a:ext cx="4921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endParaRPr sz="2400" baseline="30000">
              <a:solidFill>
                <a:srgbClr val="00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3" name="Google Shape;383;p36"/>
          <p:cNvSpPr/>
          <p:nvPr/>
        </p:nvSpPr>
        <p:spPr>
          <a:xfrm>
            <a:off x="6862763" y="3757613"/>
            <a:ext cx="1203325" cy="746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Sample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Space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endParaRPr/>
          </a:p>
        </p:txBody>
      </p:sp>
      <p:cxnSp>
        <p:nvCxnSpPr>
          <p:cNvPr id="384" name="Google Shape;384;p36"/>
          <p:cNvCxnSpPr/>
          <p:nvPr/>
        </p:nvCxnSpPr>
        <p:spPr>
          <a:xfrm>
            <a:off x="6419850" y="4267200"/>
            <a:ext cx="4000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sp>
        <p:nvSpPr>
          <p:cNvPr id="385" name="Google Shape;385;p36"/>
          <p:cNvSpPr/>
          <p:nvPr/>
        </p:nvSpPr>
        <p:spPr>
          <a:xfrm>
            <a:off x="702292" y="4972050"/>
            <a:ext cx="1600200" cy="933450"/>
          </a:xfrm>
          <a:prstGeom prst="wedgeRoundRectCallout">
            <a:avLst>
              <a:gd name="adj1" fmla="val 74704"/>
              <a:gd name="adj2" fmla="val -91157"/>
              <a:gd name="adj3" fmla="val 16667"/>
            </a:avLst>
          </a:prstGeom>
          <a:gradFill>
            <a:gsLst>
              <a:gs pos="0">
                <a:srgbClr val="006B8F"/>
              </a:gs>
              <a:gs pos="50000">
                <a:srgbClr val="0099CC"/>
              </a:gs>
              <a:gs pos="100000">
                <a:srgbClr val="006B8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Venn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Diagram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7"/>
          <p:cNvSpPr/>
          <p:nvPr/>
        </p:nvSpPr>
        <p:spPr>
          <a:xfrm>
            <a:off x="2682875" y="3321050"/>
            <a:ext cx="3732213" cy="20415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91" name="Google Shape;391;p37"/>
          <p:cNvSpPr/>
          <p:nvPr/>
        </p:nvSpPr>
        <p:spPr>
          <a:xfrm>
            <a:off x="952500" y="2362200"/>
            <a:ext cx="7521575" cy="6667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union of events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denoted by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∪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endParaRPr/>
          </a:p>
        </p:txBody>
      </p:sp>
      <p:sp>
        <p:nvSpPr>
          <p:cNvPr id="392" name="Google Shape;392;p37"/>
          <p:cNvSpPr/>
          <p:nvPr/>
        </p:nvSpPr>
        <p:spPr>
          <a:xfrm>
            <a:off x="952500" y="1238250"/>
            <a:ext cx="7524750" cy="10096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union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of events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the event containing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all sample points that are in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or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B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or both.</a:t>
            </a:r>
            <a:endParaRPr/>
          </a:p>
        </p:txBody>
      </p:sp>
      <p:sp>
        <p:nvSpPr>
          <p:cNvPr id="393" name="Google Shape;393;p37"/>
          <p:cNvSpPr/>
          <p:nvPr/>
        </p:nvSpPr>
        <p:spPr>
          <a:xfrm>
            <a:off x="685800" y="127000"/>
            <a:ext cx="7772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Union of Two Events</a:t>
            </a:r>
            <a:endParaRPr/>
          </a:p>
        </p:txBody>
      </p:sp>
      <p:sp>
        <p:nvSpPr>
          <p:cNvPr id="394" name="Google Shape;394;p37"/>
          <p:cNvSpPr/>
          <p:nvPr/>
        </p:nvSpPr>
        <p:spPr>
          <a:xfrm>
            <a:off x="6862763" y="3757613"/>
            <a:ext cx="1203325" cy="746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Sample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Space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endParaRPr/>
          </a:p>
        </p:txBody>
      </p:sp>
      <p:cxnSp>
        <p:nvCxnSpPr>
          <p:cNvPr id="395" name="Google Shape;395;p37"/>
          <p:cNvCxnSpPr/>
          <p:nvPr/>
        </p:nvCxnSpPr>
        <p:spPr>
          <a:xfrm>
            <a:off x="6419850" y="4267200"/>
            <a:ext cx="4000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sp>
        <p:nvSpPr>
          <p:cNvPr id="396" name="Google Shape;396;p37"/>
          <p:cNvSpPr/>
          <p:nvPr/>
        </p:nvSpPr>
        <p:spPr>
          <a:xfrm>
            <a:off x="3028950" y="3519488"/>
            <a:ext cx="1711325" cy="1676400"/>
          </a:xfrm>
          <a:prstGeom prst="ellipse">
            <a:avLst/>
          </a:prstGeom>
          <a:gradFill>
            <a:gsLst>
              <a:gs pos="0">
                <a:srgbClr val="666666"/>
              </a:gs>
              <a:gs pos="100000">
                <a:schemeClr val="hlink"/>
              </a:gs>
            </a:gsLst>
            <a:lin ang="0" scaled="0"/>
          </a:gra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97" name="Google Shape;397;p37"/>
          <p:cNvSpPr/>
          <p:nvPr/>
        </p:nvSpPr>
        <p:spPr>
          <a:xfrm>
            <a:off x="3097213" y="4106863"/>
            <a:ext cx="1525587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endParaRPr sz="2400" i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398" name="Google Shape;398;p37"/>
          <p:cNvGrpSpPr/>
          <p:nvPr/>
        </p:nvGrpSpPr>
        <p:grpSpPr>
          <a:xfrm>
            <a:off x="4370388" y="3500438"/>
            <a:ext cx="1701800" cy="1674812"/>
            <a:chOff x="2753" y="2205"/>
            <a:chExt cx="1072" cy="1055"/>
          </a:xfrm>
        </p:grpSpPr>
        <p:sp>
          <p:nvSpPr>
            <p:cNvPr id="399" name="Google Shape;399;p37"/>
            <p:cNvSpPr/>
            <p:nvPr/>
          </p:nvSpPr>
          <p:spPr>
            <a:xfrm>
              <a:off x="2760" y="2205"/>
              <a:ext cx="1065" cy="1055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666666"/>
                </a:gs>
              </a:gsLst>
              <a:lin ang="0" scaled="0"/>
            </a:gra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2753" y="2417"/>
              <a:ext cx="237" cy="649"/>
            </a:xfrm>
            <a:custGeom>
              <a:avLst/>
              <a:gdLst/>
              <a:ahLst/>
              <a:cxnLst/>
              <a:rect l="l" t="t" r="r" b="b"/>
              <a:pathLst>
                <a:path w="230" h="622" extrusionOk="0">
                  <a:moveTo>
                    <a:pt x="110" y="0"/>
                  </a:moveTo>
                  <a:lnTo>
                    <a:pt x="98" y="18"/>
                  </a:lnTo>
                  <a:lnTo>
                    <a:pt x="84" y="40"/>
                  </a:lnTo>
                  <a:lnTo>
                    <a:pt x="70" y="62"/>
                  </a:lnTo>
                  <a:lnTo>
                    <a:pt x="50" y="92"/>
                  </a:lnTo>
                  <a:lnTo>
                    <a:pt x="40" y="118"/>
                  </a:lnTo>
                  <a:lnTo>
                    <a:pt x="32" y="141"/>
                  </a:lnTo>
                  <a:lnTo>
                    <a:pt x="23" y="168"/>
                  </a:lnTo>
                  <a:lnTo>
                    <a:pt x="14" y="194"/>
                  </a:lnTo>
                  <a:lnTo>
                    <a:pt x="10" y="218"/>
                  </a:lnTo>
                  <a:lnTo>
                    <a:pt x="6" y="246"/>
                  </a:lnTo>
                  <a:lnTo>
                    <a:pt x="2" y="272"/>
                  </a:lnTo>
                  <a:lnTo>
                    <a:pt x="0" y="302"/>
                  </a:lnTo>
                  <a:lnTo>
                    <a:pt x="0" y="330"/>
                  </a:lnTo>
                  <a:lnTo>
                    <a:pt x="2" y="358"/>
                  </a:lnTo>
                  <a:lnTo>
                    <a:pt x="6" y="388"/>
                  </a:lnTo>
                  <a:lnTo>
                    <a:pt x="10" y="414"/>
                  </a:lnTo>
                  <a:lnTo>
                    <a:pt x="18" y="438"/>
                  </a:lnTo>
                  <a:lnTo>
                    <a:pt x="26" y="464"/>
                  </a:lnTo>
                  <a:lnTo>
                    <a:pt x="36" y="488"/>
                  </a:lnTo>
                  <a:lnTo>
                    <a:pt x="48" y="514"/>
                  </a:lnTo>
                  <a:lnTo>
                    <a:pt x="60" y="540"/>
                  </a:lnTo>
                  <a:lnTo>
                    <a:pt x="74" y="560"/>
                  </a:lnTo>
                  <a:lnTo>
                    <a:pt x="84" y="582"/>
                  </a:lnTo>
                  <a:lnTo>
                    <a:pt x="102" y="604"/>
                  </a:lnTo>
                  <a:lnTo>
                    <a:pt x="122" y="622"/>
                  </a:lnTo>
                  <a:lnTo>
                    <a:pt x="138" y="598"/>
                  </a:lnTo>
                  <a:lnTo>
                    <a:pt x="156" y="572"/>
                  </a:lnTo>
                  <a:lnTo>
                    <a:pt x="172" y="546"/>
                  </a:lnTo>
                  <a:lnTo>
                    <a:pt x="186" y="514"/>
                  </a:lnTo>
                  <a:lnTo>
                    <a:pt x="196" y="492"/>
                  </a:lnTo>
                  <a:lnTo>
                    <a:pt x="204" y="472"/>
                  </a:lnTo>
                  <a:lnTo>
                    <a:pt x="212" y="450"/>
                  </a:lnTo>
                  <a:lnTo>
                    <a:pt x="218" y="426"/>
                  </a:lnTo>
                  <a:lnTo>
                    <a:pt x="224" y="402"/>
                  </a:lnTo>
                  <a:lnTo>
                    <a:pt x="226" y="378"/>
                  </a:lnTo>
                  <a:lnTo>
                    <a:pt x="228" y="354"/>
                  </a:lnTo>
                  <a:lnTo>
                    <a:pt x="230" y="324"/>
                  </a:lnTo>
                  <a:lnTo>
                    <a:pt x="230" y="286"/>
                  </a:lnTo>
                  <a:lnTo>
                    <a:pt x="226" y="256"/>
                  </a:lnTo>
                  <a:lnTo>
                    <a:pt x="222" y="232"/>
                  </a:lnTo>
                  <a:lnTo>
                    <a:pt x="220" y="206"/>
                  </a:lnTo>
                  <a:lnTo>
                    <a:pt x="212" y="180"/>
                  </a:lnTo>
                  <a:lnTo>
                    <a:pt x="204" y="154"/>
                  </a:lnTo>
                  <a:lnTo>
                    <a:pt x="194" y="126"/>
                  </a:lnTo>
                  <a:lnTo>
                    <a:pt x="184" y="100"/>
                  </a:lnTo>
                  <a:lnTo>
                    <a:pt x="168" y="70"/>
                  </a:lnTo>
                  <a:lnTo>
                    <a:pt x="152" y="44"/>
                  </a:lnTo>
                  <a:lnTo>
                    <a:pt x="138" y="22"/>
                  </a:lnTo>
                  <a:lnTo>
                    <a:pt x="120" y="6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401" name="Google Shape;401;p37"/>
          <p:cNvSpPr/>
          <p:nvPr/>
        </p:nvSpPr>
        <p:spPr>
          <a:xfrm>
            <a:off x="4791075" y="4113213"/>
            <a:ext cx="1223963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8"/>
          <p:cNvSpPr/>
          <p:nvPr/>
        </p:nvSpPr>
        <p:spPr>
          <a:xfrm>
            <a:off x="952500" y="1671638"/>
            <a:ext cx="7772400" cy="437197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07" name="Google Shape;407;p38"/>
          <p:cNvSpPr/>
          <p:nvPr/>
        </p:nvSpPr>
        <p:spPr>
          <a:xfrm>
            <a:off x="685800" y="127000"/>
            <a:ext cx="77724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Union of Two Events</a:t>
            </a: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1111250" y="1801813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Markley Oil Profitable</a:t>
            </a:r>
            <a:endParaRPr/>
          </a:p>
        </p:txBody>
      </p:sp>
      <p:sp>
        <p:nvSpPr>
          <p:cNvPr id="409" name="Google Shape;409;p38"/>
          <p:cNvSpPr/>
          <p:nvPr/>
        </p:nvSpPr>
        <p:spPr>
          <a:xfrm>
            <a:off x="1190625" y="2259013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Collins Mining Profitable</a:t>
            </a:r>
            <a:endParaRPr/>
          </a:p>
        </p:txBody>
      </p:sp>
      <p:sp>
        <p:nvSpPr>
          <p:cNvPr id="410" name="Google Shape;410;p38"/>
          <p:cNvSpPr/>
          <p:nvPr/>
        </p:nvSpPr>
        <p:spPr>
          <a:xfrm>
            <a:off x="1371600" y="2659063"/>
            <a:ext cx="61531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∪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Markley Oil Profitable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or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Collins Mining Profitable (or both)</a:t>
            </a: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1295400" y="3592513"/>
            <a:ext cx="7429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∪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{(10, 8), (10,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2), (5, 8), (5,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2), (0, 8), (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20, 8)}</a:t>
            </a: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990600" y="4087813"/>
            <a:ext cx="70294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∪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C)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</a:t>
            </a:r>
            <a:r>
              <a:rPr lang="en-US" sz="24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(10, 8)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(10,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(5, 8)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(5,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2)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     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(0, 8)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20, 8)</a:t>
            </a:r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2714625" y="5497513"/>
            <a:ext cx="647700" cy="438150"/>
          </a:xfrm>
          <a:prstGeom prst="ellipse">
            <a:avLst/>
          </a:prstGeom>
          <a:noFill/>
          <a:ln w="1905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14" name="Google Shape;414;p38"/>
          <p:cNvSpPr/>
          <p:nvPr/>
        </p:nvSpPr>
        <p:spPr>
          <a:xfrm>
            <a:off x="2333625" y="5040313"/>
            <a:ext cx="46482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.20 + .08 + .16 + .26 + .10 + .02</a:t>
            </a:r>
            <a:endParaRPr/>
          </a:p>
        </p:txBody>
      </p:sp>
      <p:sp>
        <p:nvSpPr>
          <p:cNvPr id="415" name="Google Shape;415;p38"/>
          <p:cNvSpPr/>
          <p:nvPr/>
        </p:nvSpPr>
        <p:spPr>
          <a:xfrm>
            <a:off x="2228850" y="5459413"/>
            <a:ext cx="11811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  .82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16" name="Google Shape;416;p38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/>
          <p:nvPr/>
        </p:nvSpPr>
        <p:spPr>
          <a:xfrm>
            <a:off x="2682875" y="3321050"/>
            <a:ext cx="3732213" cy="20415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952500" y="2362200"/>
            <a:ext cx="7750175" cy="6667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intersection of events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denoted by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 </a:t>
            </a:r>
            <a:r>
              <a:rPr lang="en-US" sz="24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.</a:t>
            </a:r>
            <a:endParaRPr/>
          </a:p>
        </p:txBody>
      </p:sp>
      <p:sp>
        <p:nvSpPr>
          <p:cNvPr id="423" name="Google Shape;423;p39"/>
          <p:cNvSpPr/>
          <p:nvPr/>
        </p:nvSpPr>
        <p:spPr>
          <a:xfrm>
            <a:off x="952500" y="1238250"/>
            <a:ext cx="7753350" cy="10096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intersection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of events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the set of 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sample points that are in both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  <p:sp>
        <p:nvSpPr>
          <p:cNvPr id="424" name="Google Shape;424;p39"/>
          <p:cNvSpPr/>
          <p:nvPr/>
        </p:nvSpPr>
        <p:spPr>
          <a:xfrm>
            <a:off x="6862763" y="3757613"/>
            <a:ext cx="1203325" cy="746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Sample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Space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endParaRPr/>
          </a:p>
        </p:txBody>
      </p:sp>
      <p:cxnSp>
        <p:nvCxnSpPr>
          <p:cNvPr id="425" name="Google Shape;425;p39"/>
          <p:cNvCxnSpPr/>
          <p:nvPr/>
        </p:nvCxnSpPr>
        <p:spPr>
          <a:xfrm>
            <a:off x="6419850" y="4267200"/>
            <a:ext cx="4000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sp>
        <p:nvSpPr>
          <p:cNvPr id="426" name="Google Shape;426;p39"/>
          <p:cNvSpPr/>
          <p:nvPr/>
        </p:nvSpPr>
        <p:spPr>
          <a:xfrm>
            <a:off x="3028950" y="3519488"/>
            <a:ext cx="1711325" cy="1676400"/>
          </a:xfrm>
          <a:prstGeom prst="ellipse">
            <a:avLst/>
          </a:prstGeom>
          <a:gradFill>
            <a:gsLst>
              <a:gs pos="0">
                <a:srgbClr val="666666"/>
              </a:gs>
              <a:gs pos="100000">
                <a:schemeClr val="hlink"/>
              </a:gs>
            </a:gsLst>
            <a:lin ang="0" scaled="0"/>
          </a:gra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27" name="Google Shape;427;p39"/>
          <p:cNvSpPr/>
          <p:nvPr/>
        </p:nvSpPr>
        <p:spPr>
          <a:xfrm>
            <a:off x="3097213" y="4106863"/>
            <a:ext cx="1525587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endParaRPr sz="2400" i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428" name="Google Shape;428;p39"/>
          <p:cNvGrpSpPr/>
          <p:nvPr/>
        </p:nvGrpSpPr>
        <p:grpSpPr>
          <a:xfrm>
            <a:off x="4370388" y="3500438"/>
            <a:ext cx="1701800" cy="1674812"/>
            <a:chOff x="2753" y="2205"/>
            <a:chExt cx="1072" cy="1055"/>
          </a:xfrm>
        </p:grpSpPr>
        <p:sp>
          <p:nvSpPr>
            <p:cNvPr id="429" name="Google Shape;429;p39"/>
            <p:cNvSpPr/>
            <p:nvPr/>
          </p:nvSpPr>
          <p:spPr>
            <a:xfrm>
              <a:off x="2760" y="2205"/>
              <a:ext cx="1065" cy="1055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666666"/>
                </a:gs>
              </a:gsLst>
              <a:lin ang="0" scaled="0"/>
            </a:gra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2753" y="2417"/>
              <a:ext cx="237" cy="649"/>
            </a:xfrm>
            <a:custGeom>
              <a:avLst/>
              <a:gdLst/>
              <a:ahLst/>
              <a:cxnLst/>
              <a:rect l="l" t="t" r="r" b="b"/>
              <a:pathLst>
                <a:path w="230" h="622" extrusionOk="0">
                  <a:moveTo>
                    <a:pt x="110" y="0"/>
                  </a:moveTo>
                  <a:lnTo>
                    <a:pt x="98" y="18"/>
                  </a:lnTo>
                  <a:lnTo>
                    <a:pt x="84" y="40"/>
                  </a:lnTo>
                  <a:lnTo>
                    <a:pt x="70" y="62"/>
                  </a:lnTo>
                  <a:lnTo>
                    <a:pt x="50" y="92"/>
                  </a:lnTo>
                  <a:lnTo>
                    <a:pt x="40" y="118"/>
                  </a:lnTo>
                  <a:lnTo>
                    <a:pt x="32" y="141"/>
                  </a:lnTo>
                  <a:lnTo>
                    <a:pt x="23" y="168"/>
                  </a:lnTo>
                  <a:lnTo>
                    <a:pt x="14" y="194"/>
                  </a:lnTo>
                  <a:lnTo>
                    <a:pt x="10" y="218"/>
                  </a:lnTo>
                  <a:lnTo>
                    <a:pt x="6" y="246"/>
                  </a:lnTo>
                  <a:lnTo>
                    <a:pt x="2" y="272"/>
                  </a:lnTo>
                  <a:lnTo>
                    <a:pt x="0" y="302"/>
                  </a:lnTo>
                  <a:lnTo>
                    <a:pt x="0" y="330"/>
                  </a:lnTo>
                  <a:lnTo>
                    <a:pt x="2" y="358"/>
                  </a:lnTo>
                  <a:lnTo>
                    <a:pt x="6" y="388"/>
                  </a:lnTo>
                  <a:lnTo>
                    <a:pt x="10" y="414"/>
                  </a:lnTo>
                  <a:lnTo>
                    <a:pt x="18" y="438"/>
                  </a:lnTo>
                  <a:lnTo>
                    <a:pt x="26" y="464"/>
                  </a:lnTo>
                  <a:lnTo>
                    <a:pt x="36" y="488"/>
                  </a:lnTo>
                  <a:lnTo>
                    <a:pt x="48" y="514"/>
                  </a:lnTo>
                  <a:lnTo>
                    <a:pt x="60" y="540"/>
                  </a:lnTo>
                  <a:lnTo>
                    <a:pt x="74" y="560"/>
                  </a:lnTo>
                  <a:lnTo>
                    <a:pt x="84" y="582"/>
                  </a:lnTo>
                  <a:lnTo>
                    <a:pt x="102" y="604"/>
                  </a:lnTo>
                  <a:lnTo>
                    <a:pt x="122" y="622"/>
                  </a:lnTo>
                  <a:lnTo>
                    <a:pt x="138" y="598"/>
                  </a:lnTo>
                  <a:lnTo>
                    <a:pt x="156" y="572"/>
                  </a:lnTo>
                  <a:lnTo>
                    <a:pt x="172" y="546"/>
                  </a:lnTo>
                  <a:lnTo>
                    <a:pt x="186" y="514"/>
                  </a:lnTo>
                  <a:lnTo>
                    <a:pt x="196" y="492"/>
                  </a:lnTo>
                  <a:lnTo>
                    <a:pt x="204" y="472"/>
                  </a:lnTo>
                  <a:lnTo>
                    <a:pt x="212" y="450"/>
                  </a:lnTo>
                  <a:lnTo>
                    <a:pt x="218" y="426"/>
                  </a:lnTo>
                  <a:lnTo>
                    <a:pt x="224" y="402"/>
                  </a:lnTo>
                  <a:lnTo>
                    <a:pt x="226" y="378"/>
                  </a:lnTo>
                  <a:lnTo>
                    <a:pt x="228" y="354"/>
                  </a:lnTo>
                  <a:lnTo>
                    <a:pt x="230" y="324"/>
                  </a:lnTo>
                  <a:lnTo>
                    <a:pt x="230" y="286"/>
                  </a:lnTo>
                  <a:lnTo>
                    <a:pt x="226" y="256"/>
                  </a:lnTo>
                  <a:lnTo>
                    <a:pt x="222" y="232"/>
                  </a:lnTo>
                  <a:lnTo>
                    <a:pt x="220" y="206"/>
                  </a:lnTo>
                  <a:lnTo>
                    <a:pt x="212" y="180"/>
                  </a:lnTo>
                  <a:lnTo>
                    <a:pt x="204" y="154"/>
                  </a:lnTo>
                  <a:lnTo>
                    <a:pt x="194" y="126"/>
                  </a:lnTo>
                  <a:lnTo>
                    <a:pt x="184" y="100"/>
                  </a:lnTo>
                  <a:lnTo>
                    <a:pt x="168" y="70"/>
                  </a:lnTo>
                  <a:lnTo>
                    <a:pt x="152" y="44"/>
                  </a:lnTo>
                  <a:lnTo>
                    <a:pt x="138" y="22"/>
                  </a:lnTo>
                  <a:lnTo>
                    <a:pt x="120" y="6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sp>
        <p:nvSpPr>
          <p:cNvPr id="431" name="Google Shape;431;p39"/>
          <p:cNvSpPr/>
          <p:nvPr/>
        </p:nvSpPr>
        <p:spPr>
          <a:xfrm>
            <a:off x="4791075" y="4113213"/>
            <a:ext cx="1223963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endParaRPr/>
          </a:p>
        </p:txBody>
      </p:sp>
      <p:sp>
        <p:nvSpPr>
          <p:cNvPr id="432" name="Google Shape;432;p39"/>
          <p:cNvSpPr/>
          <p:nvPr/>
        </p:nvSpPr>
        <p:spPr>
          <a:xfrm>
            <a:off x="690563" y="106363"/>
            <a:ext cx="7772400" cy="7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Intersection of Two Events</a:t>
            </a:r>
            <a:endParaRPr/>
          </a:p>
        </p:txBody>
      </p:sp>
      <p:sp>
        <p:nvSpPr>
          <p:cNvPr id="433" name="Google Shape;433;p39"/>
          <p:cNvSpPr/>
          <p:nvPr/>
        </p:nvSpPr>
        <p:spPr>
          <a:xfrm>
            <a:off x="4370388" y="3836988"/>
            <a:ext cx="376237" cy="1030287"/>
          </a:xfrm>
          <a:custGeom>
            <a:avLst/>
            <a:gdLst/>
            <a:ahLst/>
            <a:cxnLst/>
            <a:rect l="l" t="t" r="r" b="b"/>
            <a:pathLst>
              <a:path w="230" h="622" extrusionOk="0">
                <a:moveTo>
                  <a:pt x="110" y="0"/>
                </a:moveTo>
                <a:lnTo>
                  <a:pt x="98" y="18"/>
                </a:lnTo>
                <a:lnTo>
                  <a:pt x="84" y="40"/>
                </a:lnTo>
                <a:lnTo>
                  <a:pt x="70" y="62"/>
                </a:lnTo>
                <a:lnTo>
                  <a:pt x="50" y="92"/>
                </a:lnTo>
                <a:lnTo>
                  <a:pt x="40" y="118"/>
                </a:lnTo>
                <a:lnTo>
                  <a:pt x="32" y="141"/>
                </a:lnTo>
                <a:lnTo>
                  <a:pt x="23" y="168"/>
                </a:lnTo>
                <a:lnTo>
                  <a:pt x="14" y="194"/>
                </a:lnTo>
                <a:lnTo>
                  <a:pt x="10" y="218"/>
                </a:lnTo>
                <a:lnTo>
                  <a:pt x="6" y="246"/>
                </a:lnTo>
                <a:lnTo>
                  <a:pt x="2" y="272"/>
                </a:lnTo>
                <a:lnTo>
                  <a:pt x="0" y="302"/>
                </a:lnTo>
                <a:lnTo>
                  <a:pt x="0" y="330"/>
                </a:lnTo>
                <a:lnTo>
                  <a:pt x="2" y="358"/>
                </a:lnTo>
                <a:lnTo>
                  <a:pt x="6" y="388"/>
                </a:lnTo>
                <a:lnTo>
                  <a:pt x="10" y="414"/>
                </a:lnTo>
                <a:lnTo>
                  <a:pt x="18" y="438"/>
                </a:lnTo>
                <a:lnTo>
                  <a:pt x="26" y="464"/>
                </a:lnTo>
                <a:lnTo>
                  <a:pt x="36" y="488"/>
                </a:lnTo>
                <a:lnTo>
                  <a:pt x="48" y="514"/>
                </a:lnTo>
                <a:lnTo>
                  <a:pt x="60" y="540"/>
                </a:lnTo>
                <a:lnTo>
                  <a:pt x="74" y="560"/>
                </a:lnTo>
                <a:lnTo>
                  <a:pt x="84" y="582"/>
                </a:lnTo>
                <a:lnTo>
                  <a:pt x="102" y="604"/>
                </a:lnTo>
                <a:lnTo>
                  <a:pt x="122" y="622"/>
                </a:lnTo>
                <a:lnTo>
                  <a:pt x="138" y="598"/>
                </a:lnTo>
                <a:lnTo>
                  <a:pt x="156" y="572"/>
                </a:lnTo>
                <a:lnTo>
                  <a:pt x="172" y="546"/>
                </a:lnTo>
                <a:lnTo>
                  <a:pt x="186" y="514"/>
                </a:lnTo>
                <a:lnTo>
                  <a:pt x="196" y="492"/>
                </a:lnTo>
                <a:lnTo>
                  <a:pt x="204" y="472"/>
                </a:lnTo>
                <a:lnTo>
                  <a:pt x="212" y="450"/>
                </a:lnTo>
                <a:lnTo>
                  <a:pt x="218" y="426"/>
                </a:lnTo>
                <a:lnTo>
                  <a:pt x="224" y="402"/>
                </a:lnTo>
                <a:lnTo>
                  <a:pt x="226" y="378"/>
                </a:lnTo>
                <a:lnTo>
                  <a:pt x="228" y="354"/>
                </a:lnTo>
                <a:lnTo>
                  <a:pt x="230" y="324"/>
                </a:lnTo>
                <a:lnTo>
                  <a:pt x="230" y="286"/>
                </a:lnTo>
                <a:lnTo>
                  <a:pt x="226" y="256"/>
                </a:lnTo>
                <a:lnTo>
                  <a:pt x="222" y="232"/>
                </a:lnTo>
                <a:lnTo>
                  <a:pt x="220" y="206"/>
                </a:lnTo>
                <a:lnTo>
                  <a:pt x="212" y="180"/>
                </a:lnTo>
                <a:lnTo>
                  <a:pt x="204" y="154"/>
                </a:lnTo>
                <a:lnTo>
                  <a:pt x="194" y="126"/>
                </a:lnTo>
                <a:lnTo>
                  <a:pt x="184" y="100"/>
                </a:lnTo>
                <a:lnTo>
                  <a:pt x="168" y="70"/>
                </a:lnTo>
                <a:lnTo>
                  <a:pt x="152" y="44"/>
                </a:lnTo>
                <a:lnTo>
                  <a:pt x="138" y="22"/>
                </a:lnTo>
                <a:lnTo>
                  <a:pt x="120" y="6"/>
                </a:lnTo>
              </a:path>
            </a:pathLst>
          </a:custGeom>
          <a:solidFill>
            <a:srgbClr val="5F5F5F"/>
          </a:solidFill>
          <a:ln w="12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34" name="Google Shape;434;p39"/>
          <p:cNvSpPr/>
          <p:nvPr/>
        </p:nvSpPr>
        <p:spPr>
          <a:xfrm>
            <a:off x="3043238" y="5545138"/>
            <a:ext cx="32670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Intersection of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endParaRPr/>
          </a:p>
        </p:txBody>
      </p:sp>
      <p:cxnSp>
        <p:nvCxnSpPr>
          <p:cNvPr id="435" name="Google Shape;435;p39"/>
          <p:cNvCxnSpPr/>
          <p:nvPr/>
        </p:nvCxnSpPr>
        <p:spPr>
          <a:xfrm rot="10800000">
            <a:off x="4572000" y="4495800"/>
            <a:ext cx="0" cy="108585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"/>
          <p:cNvSpPr/>
          <p:nvPr/>
        </p:nvSpPr>
        <p:spPr>
          <a:xfrm>
            <a:off x="690563" y="106363"/>
            <a:ext cx="7772400" cy="70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Intersection of Two Events</a:t>
            </a:r>
            <a:endParaRPr/>
          </a:p>
        </p:txBody>
      </p:sp>
      <p:sp>
        <p:nvSpPr>
          <p:cNvPr id="441" name="Google Shape;441;p40"/>
          <p:cNvSpPr/>
          <p:nvPr/>
        </p:nvSpPr>
        <p:spPr>
          <a:xfrm>
            <a:off x="1041400" y="1673225"/>
            <a:ext cx="7296150" cy="40862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1200150" y="1803400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Markley Oil Profitable</a:t>
            </a:r>
            <a:endParaRPr/>
          </a:p>
        </p:txBody>
      </p:sp>
      <p:sp>
        <p:nvSpPr>
          <p:cNvPr id="443" name="Google Shape;443;p40"/>
          <p:cNvSpPr/>
          <p:nvPr/>
        </p:nvSpPr>
        <p:spPr>
          <a:xfrm>
            <a:off x="1279525" y="2260600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Collins Mining Profitable</a:t>
            </a: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1403350" y="2660650"/>
            <a:ext cx="61531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= Markley Oil Profitable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and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Collins Mining Profitable</a:t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1479550" y="3594100"/>
            <a:ext cx="3581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{(10, 8), (5, 8)}</a:t>
            </a:r>
            <a:endParaRPr/>
          </a:p>
        </p:txBody>
      </p:sp>
      <p:sp>
        <p:nvSpPr>
          <p:cNvPr id="446" name="Google Shape;446;p40"/>
          <p:cNvSpPr/>
          <p:nvPr/>
        </p:nvSpPr>
        <p:spPr>
          <a:xfrm>
            <a:off x="1079500" y="4089400"/>
            <a:ext cx="4191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C)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</a:t>
            </a:r>
            <a:r>
              <a:rPr lang="en-US" sz="24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(10, 8)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(5, 8)</a:t>
            </a:r>
            <a:endParaRPr/>
          </a:p>
        </p:txBody>
      </p:sp>
      <p:sp>
        <p:nvSpPr>
          <p:cNvPr id="447" name="Google Shape;447;p40"/>
          <p:cNvSpPr/>
          <p:nvPr/>
        </p:nvSpPr>
        <p:spPr>
          <a:xfrm>
            <a:off x="2784475" y="5213350"/>
            <a:ext cx="647700" cy="438150"/>
          </a:xfrm>
          <a:prstGeom prst="ellipse">
            <a:avLst/>
          </a:prstGeom>
          <a:noFill/>
          <a:ln w="1905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2422525" y="4699000"/>
            <a:ext cx="46482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.20 + .16</a:t>
            </a:r>
            <a:endParaRPr/>
          </a:p>
        </p:txBody>
      </p:sp>
      <p:sp>
        <p:nvSpPr>
          <p:cNvPr id="449" name="Google Shape;449;p40"/>
          <p:cNvSpPr/>
          <p:nvPr/>
        </p:nvSpPr>
        <p:spPr>
          <a:xfrm>
            <a:off x="2317750" y="5175250"/>
            <a:ext cx="11811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  .36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50" name="Google Shape;450;p40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/>
          <p:nvPr/>
        </p:nvSpPr>
        <p:spPr>
          <a:xfrm>
            <a:off x="952500" y="1238250"/>
            <a:ext cx="7715250" cy="10096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addition law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provides a way to compute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probability of 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A,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or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B,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or both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occurring.</a:t>
            </a:r>
            <a:endParaRPr/>
          </a:p>
        </p:txBody>
      </p:sp>
      <p:sp>
        <p:nvSpPr>
          <p:cNvPr id="456" name="Google Shape;456;p41"/>
          <p:cNvSpPr/>
          <p:nvPr/>
        </p:nvSpPr>
        <p:spPr>
          <a:xfrm>
            <a:off x="685800" y="166688"/>
            <a:ext cx="7772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Addition Law</a:t>
            </a:r>
            <a:endParaRPr/>
          </a:p>
        </p:txBody>
      </p:sp>
      <p:sp>
        <p:nvSpPr>
          <p:cNvPr id="457" name="Google Shape;457;p41"/>
          <p:cNvSpPr/>
          <p:nvPr/>
        </p:nvSpPr>
        <p:spPr>
          <a:xfrm>
            <a:off x="952500" y="2362200"/>
            <a:ext cx="7715250" cy="160020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law is written 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2316163" y="2963863"/>
            <a:ext cx="4906962" cy="7429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∪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B)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695325" y="28575"/>
            <a:ext cx="7772400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Uncertainties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952500" y="1238250"/>
            <a:ext cx="7258050" cy="41656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Managers often base their decisions on 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analysis of uncertainties such as the following: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473200" y="2273300"/>
            <a:ext cx="6388100" cy="914400"/>
            <a:chOff x="928" y="1432"/>
            <a:chExt cx="3992" cy="576"/>
          </a:xfrm>
        </p:grpSpPr>
        <p:sp>
          <p:nvSpPr>
            <p:cNvPr id="102" name="Google Shape;102;p15"/>
            <p:cNvSpPr/>
            <p:nvPr/>
          </p:nvSpPr>
          <p:spPr>
            <a:xfrm>
              <a:off x="928" y="1432"/>
              <a:ext cx="3992" cy="576"/>
            </a:xfrm>
            <a:prstGeom prst="rect">
              <a:avLst/>
            </a:prstGeom>
            <a:gradFill>
              <a:gsLst>
                <a:gs pos="0">
                  <a:srgbClr val="575783"/>
                </a:gs>
                <a:gs pos="50000">
                  <a:srgbClr val="666699"/>
                </a:gs>
                <a:gs pos="100000">
                  <a:srgbClr val="53537D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972" y="1457"/>
              <a:ext cx="3808" cy="518"/>
            </a:xfrm>
            <a:prstGeom prst="rect">
              <a:avLst/>
            </a:prstGeom>
            <a:gradFill>
              <a:gsLst>
                <a:gs pos="0">
                  <a:srgbClr val="575783"/>
                </a:gs>
                <a:gs pos="50000">
                  <a:srgbClr val="666699"/>
                </a:gs>
                <a:gs pos="100000">
                  <a:srgbClr val="53537D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What are the 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chances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that sales will decrease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if we increase prices?</a:t>
              </a: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>
            <a:off x="1473200" y="3276600"/>
            <a:ext cx="6400468" cy="914400"/>
          </a:xfrm>
          <a:prstGeom prst="rect">
            <a:avLst/>
          </a:prstGeom>
          <a:gradFill>
            <a:gsLst>
              <a:gs pos="0">
                <a:srgbClr val="575783"/>
              </a:gs>
              <a:gs pos="50000">
                <a:srgbClr val="666699"/>
              </a:gs>
              <a:gs pos="100000">
                <a:srgbClr val="53537D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543746" y="3316288"/>
            <a:ext cx="6363592" cy="822325"/>
          </a:xfrm>
          <a:prstGeom prst="rect">
            <a:avLst/>
          </a:prstGeom>
          <a:gradFill>
            <a:gsLst>
              <a:gs pos="0">
                <a:srgbClr val="575783"/>
              </a:gs>
              <a:gs pos="50000">
                <a:srgbClr val="666699"/>
              </a:gs>
              <a:gs pos="100000">
                <a:srgbClr val="53537D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What is the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likelihood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 new assembly method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method will increase productivity?</a:t>
            </a:r>
            <a:endParaRPr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1485900" y="4267200"/>
            <a:ext cx="6388100" cy="914400"/>
            <a:chOff x="936" y="2688"/>
            <a:chExt cx="3984" cy="576"/>
          </a:xfrm>
        </p:grpSpPr>
        <p:sp>
          <p:nvSpPr>
            <p:cNvPr id="107" name="Google Shape;107;p15"/>
            <p:cNvSpPr/>
            <p:nvPr/>
          </p:nvSpPr>
          <p:spPr>
            <a:xfrm>
              <a:off x="936" y="2688"/>
              <a:ext cx="3984" cy="576"/>
            </a:xfrm>
            <a:prstGeom prst="rect">
              <a:avLst/>
            </a:prstGeom>
            <a:gradFill>
              <a:gsLst>
                <a:gs pos="0">
                  <a:srgbClr val="575783"/>
                </a:gs>
                <a:gs pos="50000">
                  <a:srgbClr val="666699"/>
                </a:gs>
                <a:gs pos="100000">
                  <a:srgbClr val="53537D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980" y="2713"/>
              <a:ext cx="3878" cy="518"/>
            </a:xfrm>
            <a:prstGeom prst="rect">
              <a:avLst/>
            </a:prstGeom>
            <a:gradFill>
              <a:gsLst>
                <a:gs pos="0">
                  <a:srgbClr val="575783"/>
                </a:gs>
                <a:gs pos="50000">
                  <a:srgbClr val="666699"/>
                </a:gs>
                <a:gs pos="100000">
                  <a:srgbClr val="53537D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What are the 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odds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that a new investment will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be profitable?</a:t>
              </a: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"/>
          <p:cNvSpPr/>
          <p:nvPr/>
        </p:nvSpPr>
        <p:spPr>
          <a:xfrm>
            <a:off x="1155700" y="1585913"/>
            <a:ext cx="7258050" cy="46069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64" name="Google Shape;464;p42"/>
          <p:cNvSpPr/>
          <p:nvPr/>
        </p:nvSpPr>
        <p:spPr>
          <a:xfrm>
            <a:off x="1314450" y="1665288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Markley Oil Profitable</a:t>
            </a:r>
            <a:endParaRPr/>
          </a:p>
        </p:txBody>
      </p:sp>
      <p:sp>
        <p:nvSpPr>
          <p:cNvPr id="465" name="Google Shape;465;p42"/>
          <p:cNvSpPr/>
          <p:nvPr/>
        </p:nvSpPr>
        <p:spPr>
          <a:xfrm>
            <a:off x="1393825" y="2084388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Collins Mining Profitable</a:t>
            </a:r>
            <a:endParaRPr/>
          </a:p>
        </p:txBody>
      </p:sp>
      <p:sp>
        <p:nvSpPr>
          <p:cNvPr id="466" name="Google Shape;466;p42"/>
          <p:cNvSpPr/>
          <p:nvPr/>
        </p:nvSpPr>
        <p:spPr>
          <a:xfrm>
            <a:off x="1574800" y="2484438"/>
            <a:ext cx="61531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∪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Markley Oil Profitable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or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Collins Mining Profitable</a:t>
            </a:r>
            <a:endParaRPr/>
          </a:p>
        </p:txBody>
      </p:sp>
      <p:sp>
        <p:nvSpPr>
          <p:cNvPr id="467" name="Google Shape;467;p42"/>
          <p:cNvSpPr/>
          <p:nvPr/>
        </p:nvSpPr>
        <p:spPr>
          <a:xfrm>
            <a:off x="1289050" y="3398838"/>
            <a:ext cx="7429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know: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.70,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.48,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.36</a:t>
            </a:r>
            <a:endParaRPr/>
          </a:p>
        </p:txBody>
      </p:sp>
      <p:sp>
        <p:nvSpPr>
          <p:cNvPr id="468" name="Google Shape;468;p42"/>
          <p:cNvSpPr/>
          <p:nvPr/>
        </p:nvSpPr>
        <p:spPr>
          <a:xfrm>
            <a:off x="1308100" y="3836988"/>
            <a:ext cx="702945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Thus: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∪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C)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+ 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469" name="Google Shape;469;p42"/>
          <p:cNvSpPr/>
          <p:nvPr/>
        </p:nvSpPr>
        <p:spPr>
          <a:xfrm>
            <a:off x="4022725" y="4808538"/>
            <a:ext cx="647700" cy="438150"/>
          </a:xfrm>
          <a:prstGeom prst="ellipse">
            <a:avLst/>
          </a:prstGeom>
          <a:noFill/>
          <a:ln w="1905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70" name="Google Shape;470;p42"/>
          <p:cNvSpPr/>
          <p:nvPr/>
        </p:nvSpPr>
        <p:spPr>
          <a:xfrm>
            <a:off x="3641725" y="4370388"/>
            <a:ext cx="36385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.70 + .48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.36</a:t>
            </a:r>
            <a:endParaRPr/>
          </a:p>
        </p:txBody>
      </p:sp>
      <p:sp>
        <p:nvSpPr>
          <p:cNvPr id="471" name="Google Shape;471;p42"/>
          <p:cNvSpPr/>
          <p:nvPr/>
        </p:nvSpPr>
        <p:spPr>
          <a:xfrm>
            <a:off x="3536950" y="4770438"/>
            <a:ext cx="11811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  .82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72" name="Google Shape;472;p42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Addition Law</a:t>
            </a:r>
            <a:endParaRPr/>
          </a:p>
        </p:txBody>
      </p:sp>
      <p:sp>
        <p:nvSpPr>
          <p:cNvPr id="473" name="Google Shape;473;p42"/>
          <p:cNvSpPr/>
          <p:nvPr/>
        </p:nvSpPr>
        <p:spPr>
          <a:xfrm>
            <a:off x="1289050" y="5195888"/>
            <a:ext cx="72961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(This result is the same as that obtained earlier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using the definition of the probability of an event.)</a:t>
            </a:r>
            <a:endParaRPr/>
          </a:p>
        </p:txBody>
      </p:sp>
      <p:sp>
        <p:nvSpPr>
          <p:cNvPr id="474" name="Google Shape;474;p42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3"/>
          <p:cNvSpPr/>
          <p:nvPr/>
        </p:nvSpPr>
        <p:spPr>
          <a:xfrm>
            <a:off x="704211" y="93663"/>
            <a:ext cx="7772400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Mutually Exclusive Events</a:t>
            </a:r>
            <a:endParaRPr/>
          </a:p>
        </p:txBody>
      </p:sp>
      <p:sp>
        <p:nvSpPr>
          <p:cNvPr id="480" name="Google Shape;480;p43"/>
          <p:cNvSpPr/>
          <p:nvPr/>
        </p:nvSpPr>
        <p:spPr>
          <a:xfrm>
            <a:off x="952500" y="1238250"/>
            <a:ext cx="7753350" cy="10096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Two events are said to be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mutually exclusive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if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events have no sample points in common.</a:t>
            </a:r>
            <a:endParaRPr/>
          </a:p>
        </p:txBody>
      </p:sp>
      <p:sp>
        <p:nvSpPr>
          <p:cNvPr id="481" name="Google Shape;481;p43"/>
          <p:cNvSpPr/>
          <p:nvPr/>
        </p:nvSpPr>
        <p:spPr>
          <a:xfrm>
            <a:off x="952500" y="2362200"/>
            <a:ext cx="7753350" cy="10096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Two events are mutually exclusive if, when one event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occurs, the other cannot occur.</a:t>
            </a:r>
            <a:endParaRPr/>
          </a:p>
        </p:txBody>
      </p:sp>
      <p:sp>
        <p:nvSpPr>
          <p:cNvPr id="482" name="Google Shape;482;p43"/>
          <p:cNvSpPr/>
          <p:nvPr/>
        </p:nvSpPr>
        <p:spPr>
          <a:xfrm>
            <a:off x="2682875" y="3683000"/>
            <a:ext cx="3732213" cy="20415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83" name="Google Shape;483;p43"/>
          <p:cNvSpPr/>
          <p:nvPr/>
        </p:nvSpPr>
        <p:spPr>
          <a:xfrm>
            <a:off x="6862763" y="4119563"/>
            <a:ext cx="1203325" cy="746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Sample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Space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</a:t>
            </a:r>
            <a:endParaRPr/>
          </a:p>
        </p:txBody>
      </p:sp>
      <p:cxnSp>
        <p:nvCxnSpPr>
          <p:cNvPr id="484" name="Google Shape;484;p43"/>
          <p:cNvCxnSpPr/>
          <p:nvPr/>
        </p:nvCxnSpPr>
        <p:spPr>
          <a:xfrm>
            <a:off x="6419850" y="4629150"/>
            <a:ext cx="4000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sp>
        <p:nvSpPr>
          <p:cNvPr id="485" name="Google Shape;485;p43"/>
          <p:cNvSpPr/>
          <p:nvPr/>
        </p:nvSpPr>
        <p:spPr>
          <a:xfrm>
            <a:off x="2781300" y="3881438"/>
            <a:ext cx="1711325" cy="1676400"/>
          </a:xfrm>
          <a:prstGeom prst="ellipse">
            <a:avLst/>
          </a:prstGeom>
          <a:gradFill>
            <a:gsLst>
              <a:gs pos="0">
                <a:schemeClr val="hlink"/>
              </a:gs>
              <a:gs pos="100000">
                <a:srgbClr val="666666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86" name="Google Shape;486;p43"/>
          <p:cNvSpPr/>
          <p:nvPr/>
        </p:nvSpPr>
        <p:spPr>
          <a:xfrm>
            <a:off x="3040063" y="4487863"/>
            <a:ext cx="1525587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endParaRPr sz="2400" i="1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4610100" y="3881438"/>
            <a:ext cx="1690688" cy="1674812"/>
          </a:xfrm>
          <a:prstGeom prst="ellipse">
            <a:avLst/>
          </a:prstGeom>
          <a:gradFill>
            <a:gsLst>
              <a:gs pos="0">
                <a:schemeClr val="hlink"/>
              </a:gs>
              <a:gs pos="100000">
                <a:srgbClr val="666666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4867275" y="4494213"/>
            <a:ext cx="1223963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4"/>
          <p:cNvSpPr/>
          <p:nvPr/>
        </p:nvSpPr>
        <p:spPr>
          <a:xfrm>
            <a:off x="6985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Mutually Exclusive Events</a:t>
            </a:r>
            <a:endParaRPr/>
          </a:p>
        </p:txBody>
      </p:sp>
      <p:sp>
        <p:nvSpPr>
          <p:cNvPr id="494" name="Google Shape;494;p44"/>
          <p:cNvSpPr/>
          <p:nvPr/>
        </p:nvSpPr>
        <p:spPr>
          <a:xfrm>
            <a:off x="952500" y="1244600"/>
            <a:ext cx="7677150" cy="76200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If events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are mutually exclusive,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B)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0.</a:t>
            </a:r>
            <a:endParaRPr/>
          </a:p>
        </p:txBody>
      </p:sp>
      <p:sp>
        <p:nvSpPr>
          <p:cNvPr id="495" name="Google Shape;495;p44"/>
          <p:cNvSpPr/>
          <p:nvPr/>
        </p:nvSpPr>
        <p:spPr>
          <a:xfrm>
            <a:off x="952500" y="2139950"/>
            <a:ext cx="7677150" cy="160020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addition law for mutually exclusive events is: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96" name="Google Shape;496;p44"/>
          <p:cNvSpPr/>
          <p:nvPr/>
        </p:nvSpPr>
        <p:spPr>
          <a:xfrm>
            <a:off x="2487613" y="2741613"/>
            <a:ext cx="4373562" cy="7429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∪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+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24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497" name="Google Shape;497;p44"/>
          <p:cNvSpPr/>
          <p:nvPr/>
        </p:nvSpPr>
        <p:spPr>
          <a:xfrm>
            <a:off x="2019300" y="4445000"/>
            <a:ext cx="3448050" cy="952500"/>
          </a:xfrm>
          <a:prstGeom prst="wedgeRoundRectCallout">
            <a:avLst>
              <a:gd name="adj1" fmla="val 79694"/>
              <a:gd name="adj2" fmla="val -185667"/>
              <a:gd name="adj3" fmla="val 16667"/>
            </a:avLst>
          </a:prstGeom>
          <a:gradFill>
            <a:gsLst>
              <a:gs pos="0">
                <a:srgbClr val="29192E"/>
              </a:gs>
              <a:gs pos="50000">
                <a:srgbClr val="3B2444"/>
              </a:gs>
              <a:gs pos="100000">
                <a:srgbClr val="482C5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There is no need 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include “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”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5"/>
          <p:cNvSpPr/>
          <p:nvPr/>
        </p:nvSpPr>
        <p:spPr>
          <a:xfrm>
            <a:off x="952500" y="1238250"/>
            <a:ext cx="7600950" cy="1009650"/>
          </a:xfrm>
          <a:prstGeom prst="rect">
            <a:avLst/>
          </a:prstGeom>
          <a:gradFill>
            <a:gsLst>
              <a:gs pos="0">
                <a:srgbClr val="363636"/>
              </a:gs>
              <a:gs pos="50000">
                <a:srgbClr val="4F4F4F"/>
              </a:gs>
              <a:gs pos="100000">
                <a:srgbClr val="5F5F5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probability of an event given that another event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has occurred is called a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conditional probability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  <p:sp>
        <p:nvSpPr>
          <p:cNvPr id="503" name="Google Shape;503;p45"/>
          <p:cNvSpPr/>
          <p:nvPr/>
        </p:nvSpPr>
        <p:spPr>
          <a:xfrm>
            <a:off x="952500" y="3524250"/>
            <a:ext cx="7600950" cy="2000250"/>
          </a:xfrm>
          <a:prstGeom prst="rect">
            <a:avLst/>
          </a:prstGeom>
          <a:gradFill>
            <a:gsLst>
              <a:gs pos="0">
                <a:srgbClr val="363636"/>
              </a:gs>
              <a:gs pos="50000">
                <a:srgbClr val="4F4F4F"/>
              </a:gs>
              <a:gs pos="100000">
                <a:srgbClr val="5F5F5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 conditional probability is computed as follows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04" name="Google Shape;504;p45"/>
          <p:cNvSpPr/>
          <p:nvPr/>
        </p:nvSpPr>
        <p:spPr>
          <a:xfrm>
            <a:off x="2963863" y="4164013"/>
            <a:ext cx="3421062" cy="11049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505" name="Google Shape;505;p45"/>
          <p:cNvSpPr/>
          <p:nvPr/>
        </p:nvSpPr>
        <p:spPr>
          <a:xfrm>
            <a:off x="952500" y="2381250"/>
            <a:ext cx="7600950" cy="1009650"/>
          </a:xfrm>
          <a:prstGeom prst="rect">
            <a:avLst/>
          </a:prstGeom>
          <a:gradFill>
            <a:gsLst>
              <a:gs pos="0">
                <a:srgbClr val="363636"/>
              </a:gs>
              <a:gs pos="50000">
                <a:srgbClr val="4F4F4F"/>
              </a:gs>
              <a:gs pos="100000">
                <a:srgbClr val="5F5F5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conditional probability of 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given 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denoted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by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).</a:t>
            </a:r>
            <a:endParaRPr/>
          </a:p>
        </p:txBody>
      </p:sp>
      <p:sp>
        <p:nvSpPr>
          <p:cNvPr id="506" name="Google Shape;506;p45"/>
          <p:cNvSpPr/>
          <p:nvPr/>
        </p:nvSpPr>
        <p:spPr>
          <a:xfrm>
            <a:off x="691511" y="163513"/>
            <a:ext cx="7772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Conditional Probability</a:t>
            </a:r>
            <a:endParaRPr/>
          </a:p>
        </p:txBody>
      </p:sp>
      <p:pic>
        <p:nvPicPr>
          <p:cNvPr id="507" name="Google Shape;50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725" y="4356100"/>
            <a:ext cx="2797175" cy="8048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6"/>
          <p:cNvSpPr/>
          <p:nvPr/>
        </p:nvSpPr>
        <p:spPr>
          <a:xfrm>
            <a:off x="1143000" y="1671638"/>
            <a:ext cx="7296150" cy="355917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13" name="Google Shape;513;p46"/>
          <p:cNvSpPr/>
          <p:nvPr/>
        </p:nvSpPr>
        <p:spPr>
          <a:xfrm>
            <a:off x="1301750" y="1801813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Markley Oil Profitable</a:t>
            </a:r>
            <a:endParaRPr/>
          </a:p>
        </p:txBody>
      </p:sp>
      <p:sp>
        <p:nvSpPr>
          <p:cNvPr id="514" name="Google Shape;514;p46"/>
          <p:cNvSpPr/>
          <p:nvPr/>
        </p:nvSpPr>
        <p:spPr>
          <a:xfrm>
            <a:off x="1381125" y="2259013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Collins Mining Profitable</a:t>
            </a:r>
            <a:endParaRPr/>
          </a:p>
        </p:txBody>
      </p:sp>
      <p:sp>
        <p:nvSpPr>
          <p:cNvPr id="515" name="Google Shape;515;p46"/>
          <p:cNvSpPr/>
          <p:nvPr/>
        </p:nvSpPr>
        <p:spPr>
          <a:xfrm>
            <a:off x="2171700" y="3592513"/>
            <a:ext cx="56959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know: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.36,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.70  </a:t>
            </a: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1619250" y="4259263"/>
            <a:ext cx="142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Thus: </a:t>
            </a:r>
            <a:endParaRPr/>
          </a:p>
        </p:txBody>
      </p:sp>
      <p:sp>
        <p:nvSpPr>
          <p:cNvPr id="517" name="Google Shape;517;p46"/>
          <p:cNvSpPr/>
          <p:nvPr/>
        </p:nvSpPr>
        <p:spPr>
          <a:xfrm>
            <a:off x="6715125" y="4297363"/>
            <a:ext cx="1009650" cy="533400"/>
          </a:xfrm>
          <a:prstGeom prst="ellipse">
            <a:avLst/>
          </a:prstGeom>
          <a:noFill/>
          <a:ln w="1905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18" name="Google Shape;518;p46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Conditional Probability</a:t>
            </a:r>
            <a:endParaRPr/>
          </a:p>
        </p:txBody>
      </p:sp>
      <p:pic>
        <p:nvPicPr>
          <p:cNvPr id="519" name="Google Shape;51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9100" y="4192588"/>
            <a:ext cx="4592638" cy="8397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grpSp>
        <p:nvGrpSpPr>
          <p:cNvPr id="520" name="Google Shape;520;p46"/>
          <p:cNvGrpSpPr/>
          <p:nvPr/>
        </p:nvGrpSpPr>
        <p:grpSpPr>
          <a:xfrm>
            <a:off x="1457325" y="2659063"/>
            <a:ext cx="6334125" cy="1066800"/>
            <a:chOff x="798" y="1404"/>
            <a:chExt cx="3990" cy="672"/>
          </a:xfrm>
        </p:grpSpPr>
        <p:sp>
          <p:nvSpPr>
            <p:cNvPr id="521" name="Google Shape;521;p46"/>
            <p:cNvSpPr/>
            <p:nvPr/>
          </p:nvSpPr>
          <p:spPr>
            <a:xfrm>
              <a:off x="1416" y="1404"/>
              <a:ext cx="3372" cy="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FFFF"/>
                </a:buClr>
                <a:buSzPts val="18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= Collins Mining Profitable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66FFFF"/>
                </a:buClr>
                <a:buSzPts val="18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    </a:t>
              </a:r>
              <a:r>
                <a:rPr lang="en-US" sz="2400" u="sng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given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 Markley Oil Profitable</a:t>
              </a:r>
              <a:endParaRPr/>
            </a:p>
          </p:txBody>
        </p:sp>
        <p:pic>
          <p:nvPicPr>
            <p:cNvPr id="522" name="Google Shape;522;p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8" y="1483"/>
              <a:ext cx="680" cy="23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</p:spPr>
        </p:pic>
      </p:grpSp>
      <p:sp>
        <p:nvSpPr>
          <p:cNvPr id="523" name="Google Shape;523;p46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7"/>
          <p:cNvSpPr/>
          <p:nvPr/>
        </p:nvSpPr>
        <p:spPr>
          <a:xfrm>
            <a:off x="677863" y="163513"/>
            <a:ext cx="7772400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Multiplication Law</a:t>
            </a:r>
            <a:endParaRPr/>
          </a:p>
        </p:txBody>
      </p:sp>
      <p:sp>
        <p:nvSpPr>
          <p:cNvPr id="529" name="Google Shape;529;p47"/>
          <p:cNvSpPr/>
          <p:nvPr/>
        </p:nvSpPr>
        <p:spPr>
          <a:xfrm>
            <a:off x="952500" y="1238250"/>
            <a:ext cx="7715250" cy="1009650"/>
          </a:xfrm>
          <a:prstGeom prst="rect">
            <a:avLst/>
          </a:prstGeom>
          <a:gradFill>
            <a:gsLst>
              <a:gs pos="0">
                <a:srgbClr val="363636"/>
              </a:gs>
              <a:gs pos="50000">
                <a:srgbClr val="4F4F4F"/>
              </a:gs>
              <a:gs pos="100000">
                <a:srgbClr val="5F5F5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multiplication law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provides a way to compute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probability of the intersection of two events.</a:t>
            </a:r>
            <a:endParaRPr/>
          </a:p>
        </p:txBody>
      </p:sp>
      <p:sp>
        <p:nvSpPr>
          <p:cNvPr id="530" name="Google Shape;530;p47"/>
          <p:cNvSpPr/>
          <p:nvPr/>
        </p:nvSpPr>
        <p:spPr>
          <a:xfrm>
            <a:off x="952500" y="2362200"/>
            <a:ext cx="7715250" cy="1600200"/>
          </a:xfrm>
          <a:prstGeom prst="rect">
            <a:avLst/>
          </a:prstGeom>
          <a:gradFill>
            <a:gsLst>
              <a:gs pos="0">
                <a:srgbClr val="363636"/>
              </a:gs>
              <a:gs pos="50000">
                <a:srgbClr val="4F4F4F"/>
              </a:gs>
              <a:gs pos="100000">
                <a:srgbClr val="5F5F5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law is written 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31" name="Google Shape;531;p47"/>
          <p:cNvSpPr/>
          <p:nvPr/>
        </p:nvSpPr>
        <p:spPr>
          <a:xfrm>
            <a:off x="2316163" y="2963863"/>
            <a:ext cx="4545012" cy="7429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24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8"/>
          <p:cNvSpPr/>
          <p:nvPr/>
        </p:nvSpPr>
        <p:spPr>
          <a:xfrm>
            <a:off x="1155700" y="1595438"/>
            <a:ext cx="7296150" cy="461327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37" name="Google Shape;537;p48"/>
          <p:cNvSpPr/>
          <p:nvPr/>
        </p:nvSpPr>
        <p:spPr>
          <a:xfrm>
            <a:off x="1314450" y="1674813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Markley Oil Profitable</a:t>
            </a:r>
            <a:endParaRPr/>
          </a:p>
        </p:txBody>
      </p:sp>
      <p:sp>
        <p:nvSpPr>
          <p:cNvPr id="538" name="Google Shape;538;p48"/>
          <p:cNvSpPr/>
          <p:nvPr/>
        </p:nvSpPr>
        <p:spPr>
          <a:xfrm>
            <a:off x="1393825" y="2093913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Collins Mining Profitable</a:t>
            </a:r>
            <a:endParaRPr/>
          </a:p>
        </p:txBody>
      </p:sp>
      <p:sp>
        <p:nvSpPr>
          <p:cNvPr id="539" name="Google Shape;539;p48"/>
          <p:cNvSpPr/>
          <p:nvPr/>
        </p:nvSpPr>
        <p:spPr>
          <a:xfrm>
            <a:off x="2184400" y="3408363"/>
            <a:ext cx="56959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know: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.70,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.5143</a:t>
            </a:r>
            <a:endParaRPr/>
          </a:p>
        </p:txBody>
      </p:sp>
      <p:sp>
        <p:nvSpPr>
          <p:cNvPr id="540" name="Google Shape;540;p48"/>
          <p:cNvSpPr/>
          <p:nvPr/>
        </p:nvSpPr>
        <p:spPr>
          <a:xfrm>
            <a:off x="5383235" y="4818063"/>
            <a:ext cx="771525" cy="438150"/>
          </a:xfrm>
          <a:prstGeom prst="ellipse">
            <a:avLst/>
          </a:prstGeom>
          <a:noFill/>
          <a:ln w="1905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41" name="Google Shape;541;p48"/>
          <p:cNvSpPr/>
          <p:nvPr/>
        </p:nvSpPr>
        <p:spPr>
          <a:xfrm>
            <a:off x="672152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Multiplication Law</a:t>
            </a:r>
            <a:endParaRPr/>
          </a:p>
        </p:txBody>
      </p:sp>
      <p:sp>
        <p:nvSpPr>
          <p:cNvPr id="542" name="Google Shape;542;p48"/>
          <p:cNvSpPr/>
          <p:nvPr/>
        </p:nvSpPr>
        <p:spPr>
          <a:xfrm>
            <a:off x="1508125" y="2455863"/>
            <a:ext cx="61531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= Markley Oil Profitable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and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Collins Mining Profitable</a:t>
            </a:r>
            <a:endParaRPr/>
          </a:p>
        </p:txBody>
      </p:sp>
      <p:sp>
        <p:nvSpPr>
          <p:cNvPr id="543" name="Google Shape;543;p48"/>
          <p:cNvSpPr/>
          <p:nvPr/>
        </p:nvSpPr>
        <p:spPr>
          <a:xfrm>
            <a:off x="2794000" y="3903663"/>
            <a:ext cx="4572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Thus: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C)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M|C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544" name="Google Shape;544;p48"/>
          <p:cNvSpPr/>
          <p:nvPr/>
        </p:nvSpPr>
        <p:spPr>
          <a:xfrm>
            <a:off x="5041900" y="4379913"/>
            <a:ext cx="24384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(.70)(.5143)</a:t>
            </a:r>
            <a:endParaRPr/>
          </a:p>
        </p:txBody>
      </p:sp>
      <p:sp>
        <p:nvSpPr>
          <p:cNvPr id="545" name="Google Shape;545;p48"/>
          <p:cNvSpPr/>
          <p:nvPr/>
        </p:nvSpPr>
        <p:spPr>
          <a:xfrm>
            <a:off x="4954610" y="4779963"/>
            <a:ext cx="11811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  .36</a:t>
            </a:r>
            <a:endParaRPr/>
          </a:p>
        </p:txBody>
      </p:sp>
      <p:sp>
        <p:nvSpPr>
          <p:cNvPr id="546" name="Google Shape;546;p48"/>
          <p:cNvSpPr/>
          <p:nvPr/>
        </p:nvSpPr>
        <p:spPr>
          <a:xfrm>
            <a:off x="1308100" y="5211763"/>
            <a:ext cx="72961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(This result is the same as that obtained earlier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using the definition of the probability of an event.)</a:t>
            </a:r>
            <a:endParaRPr/>
          </a:p>
        </p:txBody>
      </p:sp>
      <p:sp>
        <p:nvSpPr>
          <p:cNvPr id="547" name="Google Shape;547;p48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9"/>
          <p:cNvSpPr/>
          <p:nvPr/>
        </p:nvSpPr>
        <p:spPr>
          <a:xfrm>
            <a:off x="685800" y="95250"/>
            <a:ext cx="7772400" cy="73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Joint Probability Table</a:t>
            </a:r>
            <a:endParaRPr/>
          </a:p>
        </p:txBody>
      </p:sp>
      <p:sp>
        <p:nvSpPr>
          <p:cNvPr id="553" name="Google Shape;553;p49"/>
          <p:cNvSpPr/>
          <p:nvPr/>
        </p:nvSpPr>
        <p:spPr>
          <a:xfrm>
            <a:off x="533400" y="1239838"/>
            <a:ext cx="8210550" cy="294957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554" name="Google Shape;554;p49"/>
          <p:cNvCxnSpPr/>
          <p:nvPr/>
        </p:nvCxnSpPr>
        <p:spPr>
          <a:xfrm>
            <a:off x="749300" y="2222500"/>
            <a:ext cx="77597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</p:cxnSp>
      <p:cxnSp>
        <p:nvCxnSpPr>
          <p:cNvPr id="555" name="Google Shape;555;p49"/>
          <p:cNvCxnSpPr/>
          <p:nvPr/>
        </p:nvCxnSpPr>
        <p:spPr>
          <a:xfrm>
            <a:off x="749300" y="3467100"/>
            <a:ext cx="77343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</p:cxnSp>
      <p:sp>
        <p:nvSpPr>
          <p:cNvPr id="556" name="Google Shape;556;p49"/>
          <p:cNvSpPr txBox="1"/>
          <p:nvPr/>
        </p:nvSpPr>
        <p:spPr>
          <a:xfrm>
            <a:off x="3248025" y="1346200"/>
            <a:ext cx="43370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Collins Mining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Profitable (C)   Not Profitable (C</a:t>
            </a:r>
            <a:r>
              <a:rPr lang="en-US" sz="2200" i="1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557" name="Google Shape;557;p49"/>
          <p:cNvSpPr txBox="1"/>
          <p:nvPr/>
        </p:nvSpPr>
        <p:spPr>
          <a:xfrm>
            <a:off x="652463" y="1676400"/>
            <a:ext cx="2532062" cy="16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Markley Oil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u="sng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Profitable (M)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Not Profitable (M</a:t>
            </a:r>
            <a:r>
              <a:rPr lang="en-US" sz="2200" i="1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cxnSp>
        <p:nvCxnSpPr>
          <p:cNvPr id="558" name="Google Shape;558;p49"/>
          <p:cNvCxnSpPr/>
          <p:nvPr/>
        </p:nvCxnSpPr>
        <p:spPr>
          <a:xfrm>
            <a:off x="3187700" y="1473200"/>
            <a:ext cx="0" cy="2578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</p:cxnSp>
      <p:cxnSp>
        <p:nvCxnSpPr>
          <p:cNvPr id="559" name="Google Shape;559;p49"/>
          <p:cNvCxnSpPr/>
          <p:nvPr/>
        </p:nvCxnSpPr>
        <p:spPr>
          <a:xfrm>
            <a:off x="7620000" y="1460500"/>
            <a:ext cx="0" cy="2578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000000"/>
            </a:outerShdw>
          </a:effectLst>
        </p:spPr>
      </p:cxnSp>
      <p:sp>
        <p:nvSpPr>
          <p:cNvPr id="560" name="Google Shape;560;p49"/>
          <p:cNvSpPr txBox="1"/>
          <p:nvPr/>
        </p:nvSpPr>
        <p:spPr>
          <a:xfrm>
            <a:off x="2287588" y="3632200"/>
            <a:ext cx="4311650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Total              .48                          .52</a:t>
            </a:r>
            <a:endParaRPr/>
          </a:p>
        </p:txBody>
      </p:sp>
      <p:sp>
        <p:nvSpPr>
          <p:cNvPr id="561" name="Google Shape;561;p49"/>
          <p:cNvSpPr txBox="1"/>
          <p:nvPr/>
        </p:nvSpPr>
        <p:spPr>
          <a:xfrm>
            <a:off x="7685088" y="1676400"/>
            <a:ext cx="819150" cy="237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Total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.70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.30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1.00</a:t>
            </a:r>
            <a:endParaRPr/>
          </a:p>
        </p:txBody>
      </p:sp>
      <p:sp>
        <p:nvSpPr>
          <p:cNvPr id="562" name="Google Shape;562;p49"/>
          <p:cNvSpPr txBox="1"/>
          <p:nvPr/>
        </p:nvSpPr>
        <p:spPr>
          <a:xfrm>
            <a:off x="3913188" y="2349500"/>
            <a:ext cx="2698750" cy="9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.36                          .34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.12                          .18</a:t>
            </a:r>
            <a:endParaRPr/>
          </a:p>
        </p:txBody>
      </p:sp>
      <p:sp>
        <p:nvSpPr>
          <p:cNvPr id="563" name="Google Shape;563;p49"/>
          <p:cNvSpPr/>
          <p:nvPr/>
        </p:nvSpPr>
        <p:spPr>
          <a:xfrm>
            <a:off x="1130300" y="4349750"/>
            <a:ext cx="2933700" cy="1162050"/>
          </a:xfrm>
          <a:prstGeom prst="wedgeRoundRectCallout">
            <a:avLst>
              <a:gd name="adj1" fmla="val 47023"/>
              <a:gd name="adj2" fmla="val -145356"/>
              <a:gd name="adj3" fmla="val 16667"/>
            </a:avLst>
          </a:prstGeom>
          <a:gradFill>
            <a:gsLst>
              <a:gs pos="0">
                <a:srgbClr val="006B8F"/>
              </a:gs>
              <a:gs pos="50000">
                <a:srgbClr val="0099CC"/>
              </a:gs>
              <a:gs pos="100000">
                <a:srgbClr val="006B8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Joint Probabilities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(appear in the body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 the table)</a:t>
            </a:r>
            <a:endParaRPr/>
          </a:p>
        </p:txBody>
      </p:sp>
      <p:grpSp>
        <p:nvGrpSpPr>
          <p:cNvPr id="564" name="Google Shape;564;p49"/>
          <p:cNvGrpSpPr/>
          <p:nvPr/>
        </p:nvGrpSpPr>
        <p:grpSpPr>
          <a:xfrm>
            <a:off x="4318948" y="3855904"/>
            <a:ext cx="3454400" cy="2123900"/>
            <a:chOff x="2712" y="2582"/>
            <a:chExt cx="2176" cy="1338"/>
          </a:xfrm>
        </p:grpSpPr>
        <p:sp>
          <p:nvSpPr>
            <p:cNvPr id="565" name="Google Shape;565;p49"/>
            <p:cNvSpPr/>
            <p:nvPr/>
          </p:nvSpPr>
          <p:spPr>
            <a:xfrm rot="-784834">
              <a:off x="2840" y="2608"/>
              <a:ext cx="304" cy="656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535353"/>
                </a:gs>
                <a:gs pos="100000">
                  <a:srgbClr val="777777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2712" y="3188"/>
              <a:ext cx="2176" cy="732"/>
            </a:xfrm>
            <a:prstGeom prst="wedgeRoundRectCallout">
              <a:avLst>
                <a:gd name="adj1" fmla="val 53356"/>
                <a:gd name="adj2" fmla="val -190162"/>
                <a:gd name="adj3" fmla="val 16667"/>
              </a:avLst>
            </a:prstGeom>
            <a:gradFill>
              <a:gsLst>
                <a:gs pos="0">
                  <a:srgbClr val="535353"/>
                </a:gs>
                <a:gs pos="50000">
                  <a:srgbClr val="777777"/>
                </a:gs>
                <a:gs pos="100000">
                  <a:srgbClr val="535353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Marginal Probabilities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(appear in the margins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of the table)</a:t>
              </a: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0"/>
          <p:cNvSpPr/>
          <p:nvPr/>
        </p:nvSpPr>
        <p:spPr>
          <a:xfrm>
            <a:off x="685800" y="95250"/>
            <a:ext cx="7772400" cy="73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Independent Events</a:t>
            </a:r>
            <a:endParaRPr/>
          </a:p>
        </p:txBody>
      </p:sp>
      <p:sp>
        <p:nvSpPr>
          <p:cNvPr id="572" name="Google Shape;572;p50"/>
          <p:cNvSpPr/>
          <p:nvPr/>
        </p:nvSpPr>
        <p:spPr>
          <a:xfrm>
            <a:off x="952500" y="1238250"/>
            <a:ext cx="7258050" cy="1352550"/>
          </a:xfrm>
          <a:prstGeom prst="rect">
            <a:avLst/>
          </a:prstGeom>
          <a:gradFill>
            <a:gsLst>
              <a:gs pos="0">
                <a:srgbClr val="363636"/>
              </a:gs>
              <a:gs pos="50000">
                <a:srgbClr val="4F4F4F"/>
              </a:gs>
              <a:gs pos="100000">
                <a:srgbClr val="5F5F5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If the probability of 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not changed by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existence of 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we would say that events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are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independent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  <p:sp>
        <p:nvSpPr>
          <p:cNvPr id="573" name="Google Shape;573;p50"/>
          <p:cNvSpPr/>
          <p:nvPr/>
        </p:nvSpPr>
        <p:spPr>
          <a:xfrm>
            <a:off x="952500" y="2724150"/>
            <a:ext cx="7258050" cy="1619250"/>
          </a:xfrm>
          <a:prstGeom prst="rect">
            <a:avLst/>
          </a:prstGeom>
          <a:gradFill>
            <a:gsLst>
              <a:gs pos="0">
                <a:srgbClr val="363636"/>
              </a:gs>
              <a:gs pos="50000">
                <a:srgbClr val="4F4F4F"/>
              </a:gs>
              <a:gs pos="100000">
                <a:srgbClr val="5F5F5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Two events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are independent if: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74" name="Google Shape;574;p50"/>
          <p:cNvSpPr/>
          <p:nvPr/>
        </p:nvSpPr>
        <p:spPr>
          <a:xfrm>
            <a:off x="1573213" y="3325813"/>
            <a:ext cx="2544762" cy="7429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575" name="Google Shape;575;p50"/>
          <p:cNvSpPr/>
          <p:nvPr/>
        </p:nvSpPr>
        <p:spPr>
          <a:xfrm>
            <a:off x="5040313" y="3325813"/>
            <a:ext cx="2544762" cy="7429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576" name="Google Shape;576;p50"/>
          <p:cNvSpPr txBox="1"/>
          <p:nvPr/>
        </p:nvSpPr>
        <p:spPr>
          <a:xfrm>
            <a:off x="4318000" y="3500438"/>
            <a:ext cx="4714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or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1"/>
          <p:cNvSpPr/>
          <p:nvPr/>
        </p:nvSpPr>
        <p:spPr>
          <a:xfrm>
            <a:off x="952500" y="1238250"/>
            <a:ext cx="7715250" cy="1009650"/>
          </a:xfrm>
          <a:prstGeom prst="rect">
            <a:avLst/>
          </a:prstGeom>
          <a:gradFill>
            <a:gsLst>
              <a:gs pos="0">
                <a:srgbClr val="363636"/>
              </a:gs>
              <a:gs pos="50000">
                <a:srgbClr val="4F4F4F"/>
              </a:gs>
              <a:gs pos="100000">
                <a:srgbClr val="5F5F5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multiplication law also can be used as a test to see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if two events are independent.</a:t>
            </a:r>
            <a:endParaRPr/>
          </a:p>
        </p:txBody>
      </p:sp>
      <p:sp>
        <p:nvSpPr>
          <p:cNvPr id="582" name="Google Shape;582;p51"/>
          <p:cNvSpPr/>
          <p:nvPr/>
        </p:nvSpPr>
        <p:spPr>
          <a:xfrm>
            <a:off x="952500" y="2362200"/>
            <a:ext cx="7715250" cy="1600200"/>
          </a:xfrm>
          <a:prstGeom prst="rect">
            <a:avLst/>
          </a:prstGeom>
          <a:gradFill>
            <a:gsLst>
              <a:gs pos="0">
                <a:srgbClr val="363636"/>
              </a:gs>
              <a:gs pos="50000">
                <a:srgbClr val="4F4F4F"/>
              </a:gs>
              <a:gs pos="100000">
                <a:srgbClr val="5F5F5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law is written 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83" name="Google Shape;583;p51"/>
          <p:cNvSpPr/>
          <p:nvPr/>
        </p:nvSpPr>
        <p:spPr>
          <a:xfrm>
            <a:off x="2316163" y="2963863"/>
            <a:ext cx="4545012" cy="7429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24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584" name="Google Shape;584;p51"/>
          <p:cNvSpPr/>
          <p:nvPr/>
        </p:nvSpPr>
        <p:spPr>
          <a:xfrm>
            <a:off x="685800" y="52388"/>
            <a:ext cx="7772400" cy="101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Multiplication Law</a:t>
            </a:r>
            <a:b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for Independent Events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695325" y="28575"/>
            <a:ext cx="7772400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</a:t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952500" y="1238250"/>
            <a:ext cx="7258050" cy="10287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a numerical measure of the likelihood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that an event will occur.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952500" y="2400300"/>
            <a:ext cx="7258050" cy="10096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Probability values are always assigned on a scale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from 0 to 1.</a:t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952500" y="3543300"/>
            <a:ext cx="7258050" cy="10096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 probability near zero indicates an event is quite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unlikely to occur.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952500" y="4686300"/>
            <a:ext cx="7258050" cy="10096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 probability near one indicates an event is almost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certain to occur.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2"/>
          <p:cNvSpPr/>
          <p:nvPr/>
        </p:nvSpPr>
        <p:spPr>
          <a:xfrm>
            <a:off x="1130300" y="1671638"/>
            <a:ext cx="7296150" cy="344487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90" name="Google Shape;590;p52"/>
          <p:cNvSpPr/>
          <p:nvPr/>
        </p:nvSpPr>
        <p:spPr>
          <a:xfrm>
            <a:off x="1289050" y="1801813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Markley Oil Profitable</a:t>
            </a:r>
            <a:endParaRPr/>
          </a:p>
        </p:txBody>
      </p:sp>
      <p:sp>
        <p:nvSpPr>
          <p:cNvPr id="591" name="Google Shape;591;p52"/>
          <p:cNvSpPr/>
          <p:nvPr/>
        </p:nvSpPr>
        <p:spPr>
          <a:xfrm>
            <a:off x="1368425" y="2220913"/>
            <a:ext cx="67246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Collins Mining Profitable</a:t>
            </a:r>
            <a:endParaRPr/>
          </a:p>
        </p:txBody>
      </p:sp>
      <p:sp>
        <p:nvSpPr>
          <p:cNvPr id="592" name="Google Shape;592;p52"/>
          <p:cNvSpPr/>
          <p:nvPr/>
        </p:nvSpPr>
        <p:spPr>
          <a:xfrm>
            <a:off x="1377950" y="3592513"/>
            <a:ext cx="70802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know: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.36,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.70,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.48</a:t>
            </a:r>
            <a:endParaRPr/>
          </a:p>
        </p:txBody>
      </p:sp>
      <p:sp>
        <p:nvSpPr>
          <p:cNvPr id="593" name="Google Shape;593;p52"/>
          <p:cNvSpPr/>
          <p:nvPr/>
        </p:nvSpPr>
        <p:spPr>
          <a:xfrm>
            <a:off x="2120899" y="3973513"/>
            <a:ext cx="57435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But: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M)P(C)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(.70)(.48) = .34, not .36</a:t>
            </a:r>
            <a:endParaRPr/>
          </a:p>
        </p:txBody>
      </p:sp>
      <p:sp>
        <p:nvSpPr>
          <p:cNvPr id="594" name="Google Shape;594;p52"/>
          <p:cNvSpPr/>
          <p:nvPr/>
        </p:nvSpPr>
        <p:spPr>
          <a:xfrm>
            <a:off x="2397125" y="2697163"/>
            <a:ext cx="5048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Are events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independent?</a:t>
            </a:r>
            <a:endParaRPr/>
          </a:p>
        </p:txBody>
      </p:sp>
      <p:sp>
        <p:nvSpPr>
          <p:cNvPr id="595" name="Google Shape;595;p52"/>
          <p:cNvSpPr/>
          <p:nvPr/>
        </p:nvSpPr>
        <p:spPr>
          <a:xfrm>
            <a:off x="2816225" y="3116263"/>
            <a:ext cx="5048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Does</a:t>
            </a:r>
            <a:r>
              <a:rPr lang="en-US" sz="2400">
                <a:solidFill>
                  <a:schemeClr val="lt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M)P(C)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?</a:t>
            </a:r>
            <a:endParaRPr/>
          </a:p>
        </p:txBody>
      </p:sp>
      <p:sp>
        <p:nvSpPr>
          <p:cNvPr id="596" name="Google Shape;596;p52"/>
          <p:cNvSpPr/>
          <p:nvPr/>
        </p:nvSpPr>
        <p:spPr>
          <a:xfrm>
            <a:off x="1758949" y="4525963"/>
            <a:ext cx="594417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Hence: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are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not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independent.</a:t>
            </a:r>
            <a:endParaRPr/>
          </a:p>
        </p:txBody>
      </p:sp>
      <p:sp>
        <p:nvSpPr>
          <p:cNvPr id="597" name="Google Shape;597;p52"/>
          <p:cNvSpPr/>
          <p:nvPr/>
        </p:nvSpPr>
        <p:spPr>
          <a:xfrm>
            <a:off x="712788" y="1130300"/>
            <a:ext cx="5360987" cy="55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Bradley Investments</a:t>
            </a:r>
            <a:endParaRPr/>
          </a:p>
        </p:txBody>
      </p:sp>
      <p:sp>
        <p:nvSpPr>
          <p:cNvPr id="598" name="Google Shape;598;p52"/>
          <p:cNvSpPr/>
          <p:nvPr/>
        </p:nvSpPr>
        <p:spPr>
          <a:xfrm>
            <a:off x="685800" y="52388"/>
            <a:ext cx="7772400" cy="101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Multiplication Law</a:t>
            </a:r>
            <a:b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for Independent Events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3"/>
          <p:cNvSpPr/>
          <p:nvPr/>
        </p:nvSpPr>
        <p:spPr>
          <a:xfrm>
            <a:off x="952500" y="1238250"/>
            <a:ext cx="7258050" cy="9525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Do not confuse the notion of mutually exclusive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events with that of independent events.</a:t>
            </a:r>
            <a:endParaRPr/>
          </a:p>
        </p:txBody>
      </p:sp>
      <p:sp>
        <p:nvSpPr>
          <p:cNvPr id="604" name="Google Shape;604;p53"/>
          <p:cNvSpPr/>
          <p:nvPr/>
        </p:nvSpPr>
        <p:spPr>
          <a:xfrm>
            <a:off x="952500" y="2305050"/>
            <a:ext cx="7258050" cy="9588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Two events with nonzero probabilities cannot be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both mutually exclusive and independent.</a:t>
            </a:r>
            <a:endParaRPr/>
          </a:p>
        </p:txBody>
      </p:sp>
      <p:sp>
        <p:nvSpPr>
          <p:cNvPr id="605" name="Google Shape;605;p53"/>
          <p:cNvSpPr/>
          <p:nvPr/>
        </p:nvSpPr>
        <p:spPr>
          <a:xfrm>
            <a:off x="952500" y="3365500"/>
            <a:ext cx="7258050" cy="16954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If one mutually exclusive event is known to occur,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other cannot occur.; thus, the probability of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other event occurring is reduced to zero (and they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are therefore dependent).</a:t>
            </a:r>
            <a:endParaRPr/>
          </a:p>
        </p:txBody>
      </p:sp>
      <p:sp>
        <p:nvSpPr>
          <p:cNvPr id="606" name="Google Shape;606;p53"/>
          <p:cNvSpPr/>
          <p:nvPr/>
        </p:nvSpPr>
        <p:spPr>
          <a:xfrm>
            <a:off x="685800" y="95250"/>
            <a:ext cx="7772400" cy="73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Mutual Exclusiveness and Independence</a:t>
            </a:r>
            <a:endParaRPr/>
          </a:p>
        </p:txBody>
      </p:sp>
      <p:sp>
        <p:nvSpPr>
          <p:cNvPr id="607" name="Google Shape;607;p53"/>
          <p:cNvSpPr/>
          <p:nvPr/>
        </p:nvSpPr>
        <p:spPr>
          <a:xfrm>
            <a:off x="952500" y="5162550"/>
            <a:ext cx="7258050" cy="9588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Two events that are not mutually exclusive, might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or might not be independent.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4"/>
          <p:cNvSpPr txBox="1">
            <a:spLocks noGrp="1"/>
          </p:cNvSpPr>
          <p:nvPr>
            <p:ph type="title"/>
          </p:nvPr>
        </p:nvSpPr>
        <p:spPr>
          <a:xfrm>
            <a:off x="690563" y="153988"/>
            <a:ext cx="77724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</a:t>
            </a:r>
            <a:endParaRPr/>
          </a:p>
        </p:txBody>
      </p:sp>
      <p:sp>
        <p:nvSpPr>
          <p:cNvPr id="613" name="Google Shape;613;p54"/>
          <p:cNvSpPr/>
          <p:nvPr/>
        </p:nvSpPr>
        <p:spPr>
          <a:xfrm>
            <a:off x="2786062" y="4616450"/>
            <a:ext cx="1785937" cy="11303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New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Information</a:t>
            </a:r>
            <a:endParaRPr/>
          </a:p>
        </p:txBody>
      </p:sp>
      <p:sp>
        <p:nvSpPr>
          <p:cNvPr id="614" name="Google Shape;614;p54"/>
          <p:cNvSpPr/>
          <p:nvPr/>
        </p:nvSpPr>
        <p:spPr>
          <a:xfrm>
            <a:off x="4792663" y="4616450"/>
            <a:ext cx="1663700" cy="1139825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Application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 Bayes’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Theorem</a:t>
            </a:r>
            <a:endParaRPr/>
          </a:p>
        </p:txBody>
      </p:sp>
      <p:sp>
        <p:nvSpPr>
          <p:cNvPr id="615" name="Google Shape;615;p54"/>
          <p:cNvSpPr/>
          <p:nvPr/>
        </p:nvSpPr>
        <p:spPr>
          <a:xfrm>
            <a:off x="6799263" y="4616450"/>
            <a:ext cx="1845108" cy="1139825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Posterior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</p:txBody>
      </p:sp>
      <p:sp>
        <p:nvSpPr>
          <p:cNvPr id="616" name="Google Shape;616;p54"/>
          <p:cNvSpPr/>
          <p:nvPr/>
        </p:nvSpPr>
        <p:spPr>
          <a:xfrm>
            <a:off x="785813" y="4616450"/>
            <a:ext cx="1818842" cy="1139825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Prior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</p:txBody>
      </p:sp>
      <p:cxnSp>
        <p:nvCxnSpPr>
          <p:cNvPr id="617" name="Google Shape;617;p54"/>
          <p:cNvCxnSpPr/>
          <p:nvPr/>
        </p:nvCxnSpPr>
        <p:spPr>
          <a:xfrm>
            <a:off x="4430713" y="5181600"/>
            <a:ext cx="3111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18" name="Google Shape;618;p54"/>
          <p:cNvCxnSpPr/>
          <p:nvPr/>
        </p:nvCxnSpPr>
        <p:spPr>
          <a:xfrm>
            <a:off x="6456363" y="5181600"/>
            <a:ext cx="3111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619" name="Google Shape;619;p54"/>
          <p:cNvSpPr/>
          <p:nvPr/>
        </p:nvSpPr>
        <p:spPr>
          <a:xfrm>
            <a:off x="704850" y="1066800"/>
            <a:ext cx="767715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Often we begin probability analysis with initial 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prior probabilities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  <p:sp>
        <p:nvSpPr>
          <p:cNvPr id="620" name="Google Shape;620;p54"/>
          <p:cNvSpPr/>
          <p:nvPr/>
        </p:nvSpPr>
        <p:spPr>
          <a:xfrm>
            <a:off x="704850" y="1981200"/>
            <a:ext cx="76771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Then, from a sample, special report, or a product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test we obtain some additional information.</a:t>
            </a:r>
            <a:endParaRPr/>
          </a:p>
        </p:txBody>
      </p:sp>
      <p:sp>
        <p:nvSpPr>
          <p:cNvPr id="621" name="Google Shape;621;p54"/>
          <p:cNvSpPr/>
          <p:nvPr/>
        </p:nvSpPr>
        <p:spPr>
          <a:xfrm>
            <a:off x="704850" y="2743200"/>
            <a:ext cx="76771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Given this information, we calculate revised 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posterior probabilities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  <p:sp>
        <p:nvSpPr>
          <p:cNvPr id="622" name="Google Shape;622;p54"/>
          <p:cNvSpPr/>
          <p:nvPr/>
        </p:nvSpPr>
        <p:spPr>
          <a:xfrm>
            <a:off x="704850" y="3638550"/>
            <a:ext cx="767715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Bayes’ theorem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provides the means for revising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prior probabilities.</a:t>
            </a:r>
            <a:endParaRPr/>
          </a:p>
        </p:txBody>
      </p:sp>
      <p:cxnSp>
        <p:nvCxnSpPr>
          <p:cNvPr id="623" name="Google Shape;623;p54"/>
          <p:cNvCxnSpPr/>
          <p:nvPr/>
        </p:nvCxnSpPr>
        <p:spPr>
          <a:xfrm>
            <a:off x="2430463" y="5181600"/>
            <a:ext cx="3111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5"/>
          <p:cNvSpPr txBox="1">
            <a:spLocks noGrp="1"/>
          </p:cNvSpPr>
          <p:nvPr>
            <p:ph type="body" idx="1"/>
          </p:nvPr>
        </p:nvSpPr>
        <p:spPr>
          <a:xfrm>
            <a:off x="1177925" y="1582738"/>
            <a:ext cx="7406517" cy="42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     We can apply Bayes’ theorem to a manufacturing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firm that receives shipments of parts from two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different suppliers. Let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/>
              <a:t> denote the event that 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part is from supplier 1 and </a:t>
            </a: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 denote the event that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a part is from supplier 2.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Currently, 65% of the parts purchased by the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company are from supplier 1, and the remaining 35%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are from supplier 2. Thus, if a part is selected at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random, we would assign the prior probabilities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/>
              <a:t>) = 0.65 and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) = 0.35.</a:t>
            </a:r>
            <a:endParaRPr/>
          </a:p>
        </p:txBody>
      </p:sp>
      <p:sp>
        <p:nvSpPr>
          <p:cNvPr id="629" name="Google Shape;629;p55"/>
          <p:cNvSpPr/>
          <p:nvPr/>
        </p:nvSpPr>
        <p:spPr>
          <a:xfrm>
            <a:off x="690563" y="153988"/>
            <a:ext cx="77724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Bayes’ Theorem</a:t>
            </a:r>
            <a:endParaRPr/>
          </a:p>
        </p:txBody>
      </p:sp>
      <p:sp>
        <p:nvSpPr>
          <p:cNvPr id="630" name="Google Shape;630;p55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6"/>
          <p:cNvSpPr/>
          <p:nvPr/>
        </p:nvSpPr>
        <p:spPr>
          <a:xfrm>
            <a:off x="2033340" y="4039720"/>
            <a:ext cx="5568476" cy="999319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36" name="Google Shape;636;p56"/>
          <p:cNvSpPr/>
          <p:nvPr/>
        </p:nvSpPr>
        <p:spPr>
          <a:xfrm>
            <a:off x="1177925" y="1582739"/>
            <a:ext cx="7556500" cy="357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The quality of the purchased parts varies with the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source of supply.  We will let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denote the event that a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part is good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denote the event that a part is bad.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Based on historical data, the conditional probabilities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 receiving good and bad parts from the two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suppliers are: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66FFFF"/>
              </a:buClr>
              <a:buSzPts val="750"/>
              <a:buFont typeface="Arial"/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0.98  and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0.02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0.95 and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|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0.05</a:t>
            </a:r>
            <a:endParaRPr/>
          </a:p>
        </p:txBody>
      </p:sp>
      <p:sp>
        <p:nvSpPr>
          <p:cNvPr id="637" name="Google Shape;637;p56"/>
          <p:cNvSpPr/>
          <p:nvPr/>
        </p:nvSpPr>
        <p:spPr>
          <a:xfrm>
            <a:off x="690563" y="153988"/>
            <a:ext cx="77724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Bayes’ Theorem</a:t>
            </a:r>
            <a:endParaRPr/>
          </a:p>
        </p:txBody>
      </p:sp>
      <p:sp>
        <p:nvSpPr>
          <p:cNvPr id="638" name="Google Shape;638;p56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7"/>
          <p:cNvSpPr/>
          <p:nvPr/>
        </p:nvSpPr>
        <p:spPr>
          <a:xfrm>
            <a:off x="1309996" y="1670050"/>
            <a:ext cx="7265988" cy="43243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644" name="Google Shape;644;p57"/>
          <p:cNvCxnSpPr/>
          <p:nvPr/>
        </p:nvCxnSpPr>
        <p:spPr>
          <a:xfrm rot="10800000" flipH="1">
            <a:off x="1611313" y="3443288"/>
            <a:ext cx="1987550" cy="903287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45" name="Google Shape;645;p57"/>
          <p:cNvCxnSpPr/>
          <p:nvPr/>
        </p:nvCxnSpPr>
        <p:spPr>
          <a:xfrm>
            <a:off x="1611313" y="4441825"/>
            <a:ext cx="1963737" cy="63023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46" name="Google Shape;646;p57"/>
          <p:cNvCxnSpPr/>
          <p:nvPr/>
        </p:nvCxnSpPr>
        <p:spPr>
          <a:xfrm rot="10800000" flipH="1">
            <a:off x="3630613" y="4781550"/>
            <a:ext cx="2074862" cy="2794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47" name="Google Shape;647;p57"/>
          <p:cNvCxnSpPr/>
          <p:nvPr/>
        </p:nvCxnSpPr>
        <p:spPr>
          <a:xfrm rot="10800000" flipH="1">
            <a:off x="3668713" y="3146425"/>
            <a:ext cx="2036762" cy="3048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48" name="Google Shape;648;p57"/>
          <p:cNvCxnSpPr/>
          <p:nvPr/>
        </p:nvCxnSpPr>
        <p:spPr>
          <a:xfrm>
            <a:off x="3630613" y="3508375"/>
            <a:ext cx="2074862" cy="25876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49" name="Google Shape;649;p57"/>
          <p:cNvCxnSpPr/>
          <p:nvPr/>
        </p:nvCxnSpPr>
        <p:spPr>
          <a:xfrm>
            <a:off x="3668713" y="5099050"/>
            <a:ext cx="2047875" cy="2921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650" name="Google Shape;650;p57"/>
          <p:cNvSpPr/>
          <p:nvPr/>
        </p:nvSpPr>
        <p:spPr>
          <a:xfrm>
            <a:off x="3667125" y="3735388"/>
            <a:ext cx="19780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.02</a:t>
            </a:r>
            <a:endParaRPr/>
          </a:p>
        </p:txBody>
      </p:sp>
      <p:sp>
        <p:nvSpPr>
          <p:cNvPr id="651" name="Google Shape;651;p57"/>
          <p:cNvSpPr/>
          <p:nvPr/>
        </p:nvSpPr>
        <p:spPr>
          <a:xfrm>
            <a:off x="1647825" y="3252788"/>
            <a:ext cx="1608138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.65</a:t>
            </a:r>
            <a:endParaRPr/>
          </a:p>
        </p:txBody>
      </p:sp>
      <p:sp>
        <p:nvSpPr>
          <p:cNvPr id="652" name="Google Shape;652;p57"/>
          <p:cNvSpPr/>
          <p:nvPr/>
        </p:nvSpPr>
        <p:spPr>
          <a:xfrm>
            <a:off x="1647825" y="4932363"/>
            <a:ext cx="1608138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.35</a:t>
            </a:r>
            <a:endParaRPr/>
          </a:p>
        </p:txBody>
      </p:sp>
      <p:sp>
        <p:nvSpPr>
          <p:cNvPr id="653" name="Google Shape;653;p57"/>
          <p:cNvSpPr/>
          <p:nvPr/>
        </p:nvSpPr>
        <p:spPr>
          <a:xfrm>
            <a:off x="3667125" y="4359275"/>
            <a:ext cx="2012950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.95</a:t>
            </a:r>
            <a:endParaRPr/>
          </a:p>
        </p:txBody>
      </p:sp>
      <p:sp>
        <p:nvSpPr>
          <p:cNvPr id="654" name="Google Shape;654;p57"/>
          <p:cNvSpPr/>
          <p:nvPr/>
        </p:nvSpPr>
        <p:spPr>
          <a:xfrm>
            <a:off x="3667125" y="5354638"/>
            <a:ext cx="19780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.05</a:t>
            </a:r>
            <a:endParaRPr/>
          </a:p>
        </p:txBody>
      </p:sp>
      <p:sp>
        <p:nvSpPr>
          <p:cNvPr id="655" name="Google Shape;655;p57"/>
          <p:cNvSpPr/>
          <p:nvPr/>
        </p:nvSpPr>
        <p:spPr>
          <a:xfrm>
            <a:off x="3667125" y="2735263"/>
            <a:ext cx="2012950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.98</a:t>
            </a:r>
            <a:endParaRPr/>
          </a:p>
        </p:txBody>
      </p:sp>
      <p:sp>
        <p:nvSpPr>
          <p:cNvPr id="656" name="Google Shape;656;p57"/>
          <p:cNvSpPr/>
          <p:nvPr/>
        </p:nvSpPr>
        <p:spPr>
          <a:xfrm>
            <a:off x="5876925" y="2887663"/>
            <a:ext cx="2595563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 = .6370</a:t>
            </a:r>
            <a:endParaRPr/>
          </a:p>
        </p:txBody>
      </p:sp>
      <p:sp>
        <p:nvSpPr>
          <p:cNvPr id="657" name="Google Shape;657;p57"/>
          <p:cNvSpPr/>
          <p:nvPr/>
        </p:nvSpPr>
        <p:spPr>
          <a:xfrm>
            <a:off x="5868988" y="4521200"/>
            <a:ext cx="2595562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 = .3325</a:t>
            </a:r>
            <a:endParaRPr/>
          </a:p>
        </p:txBody>
      </p:sp>
      <p:sp>
        <p:nvSpPr>
          <p:cNvPr id="658" name="Google Shape;658;p57"/>
          <p:cNvSpPr/>
          <p:nvPr/>
        </p:nvSpPr>
        <p:spPr>
          <a:xfrm>
            <a:off x="5876925" y="5200650"/>
            <a:ext cx="2560638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 = .0175</a:t>
            </a:r>
            <a:endParaRPr/>
          </a:p>
        </p:txBody>
      </p:sp>
      <p:sp>
        <p:nvSpPr>
          <p:cNvPr id="659" name="Google Shape;659;p57"/>
          <p:cNvSpPr/>
          <p:nvPr/>
        </p:nvSpPr>
        <p:spPr>
          <a:xfrm>
            <a:off x="5876925" y="3587750"/>
            <a:ext cx="2560638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∩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 = .0130</a:t>
            </a:r>
            <a:endParaRPr/>
          </a:p>
        </p:txBody>
      </p:sp>
      <p:cxnSp>
        <p:nvCxnSpPr>
          <p:cNvPr id="660" name="Google Shape;660;p57"/>
          <p:cNvCxnSpPr/>
          <p:nvPr/>
        </p:nvCxnSpPr>
        <p:spPr>
          <a:xfrm>
            <a:off x="1585913" y="2216150"/>
            <a:ext cx="0" cy="3635375"/>
          </a:xfrm>
          <a:prstGeom prst="straightConnector1">
            <a:avLst/>
          </a:prstGeom>
          <a:noFill/>
          <a:ln w="19050" cap="flat" cmpd="sng">
            <a:solidFill>
              <a:srgbClr val="33CCCC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61" name="Google Shape;661;p57"/>
          <p:cNvCxnSpPr/>
          <p:nvPr/>
        </p:nvCxnSpPr>
        <p:spPr>
          <a:xfrm>
            <a:off x="3605213" y="2244725"/>
            <a:ext cx="0" cy="3606800"/>
          </a:xfrm>
          <a:prstGeom prst="straightConnector1">
            <a:avLst/>
          </a:prstGeom>
          <a:noFill/>
          <a:ln w="19050" cap="flat" cmpd="sng">
            <a:solidFill>
              <a:srgbClr val="33CCCC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662" name="Google Shape;662;p57"/>
          <p:cNvCxnSpPr/>
          <p:nvPr/>
        </p:nvCxnSpPr>
        <p:spPr>
          <a:xfrm flipH="1">
            <a:off x="5700713" y="2224088"/>
            <a:ext cx="9525" cy="3646487"/>
          </a:xfrm>
          <a:prstGeom prst="straightConnector1">
            <a:avLst/>
          </a:prstGeom>
          <a:noFill/>
          <a:ln w="19050" cap="flat" cmpd="sng">
            <a:solidFill>
              <a:srgbClr val="33CCCC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663" name="Google Shape;663;p57"/>
          <p:cNvSpPr/>
          <p:nvPr/>
        </p:nvSpPr>
        <p:spPr>
          <a:xfrm>
            <a:off x="1562100" y="1670050"/>
            <a:ext cx="2019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Supplier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64" name="Google Shape;664;p57"/>
          <p:cNvSpPr/>
          <p:nvPr/>
        </p:nvSpPr>
        <p:spPr>
          <a:xfrm>
            <a:off x="3524250" y="1651000"/>
            <a:ext cx="2286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Part Quality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65" name="Google Shape;665;p57"/>
          <p:cNvSpPr/>
          <p:nvPr/>
        </p:nvSpPr>
        <p:spPr>
          <a:xfrm>
            <a:off x="5994400" y="1670050"/>
            <a:ext cx="23495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Experimental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Outcomes</a:t>
            </a:r>
            <a:endParaRPr/>
          </a:p>
        </p:txBody>
      </p:sp>
      <p:sp>
        <p:nvSpPr>
          <p:cNvPr id="666" name="Google Shape;666;p57"/>
          <p:cNvSpPr/>
          <p:nvPr/>
        </p:nvSpPr>
        <p:spPr>
          <a:xfrm>
            <a:off x="1503363" y="4318000"/>
            <a:ext cx="146050" cy="149225"/>
          </a:xfrm>
          <a:prstGeom prst="ellipse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67" name="Google Shape;667;p57"/>
          <p:cNvSpPr/>
          <p:nvPr/>
        </p:nvSpPr>
        <p:spPr>
          <a:xfrm>
            <a:off x="3521075" y="3398838"/>
            <a:ext cx="146050" cy="149225"/>
          </a:xfrm>
          <a:prstGeom prst="ellipse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68" name="Google Shape;668;p57"/>
          <p:cNvSpPr/>
          <p:nvPr/>
        </p:nvSpPr>
        <p:spPr>
          <a:xfrm>
            <a:off x="3519488" y="5000625"/>
            <a:ext cx="146050" cy="149225"/>
          </a:xfrm>
          <a:prstGeom prst="ellipse">
            <a:avLst/>
          </a:prstGeom>
          <a:solidFill>
            <a:srgbClr val="99336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69" name="Google Shape;669;p57"/>
          <p:cNvSpPr/>
          <p:nvPr/>
        </p:nvSpPr>
        <p:spPr>
          <a:xfrm>
            <a:off x="690563" y="153988"/>
            <a:ext cx="77724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Tree Diagram</a:t>
            </a:r>
            <a:endParaRPr/>
          </a:p>
        </p:txBody>
      </p:sp>
      <p:sp>
        <p:nvSpPr>
          <p:cNvPr id="670" name="Google Shape;670;p57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8"/>
          <p:cNvSpPr txBox="1">
            <a:spLocks noGrp="1"/>
          </p:cNvSpPr>
          <p:nvPr>
            <p:ph type="body" idx="1"/>
          </p:nvPr>
        </p:nvSpPr>
        <p:spPr>
          <a:xfrm>
            <a:off x="1231900" y="1574800"/>
            <a:ext cx="7332663" cy="338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     Now suppose that the parts from the two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suppliers are used in the firm’s manufacturing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process and that a bad part causes a machine to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break down. What is the probability that the bad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part came from supplier 1 and what is the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probability that it came from supplier 2?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	With the information in the probability tree, we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can use Bayes’ theorem to answer these questions. </a:t>
            </a:r>
            <a:endParaRPr/>
          </a:p>
        </p:txBody>
      </p:sp>
      <p:sp>
        <p:nvSpPr>
          <p:cNvPr id="676" name="Google Shape;676;p58"/>
          <p:cNvSpPr txBox="1">
            <a:spLocks noGrp="1"/>
          </p:cNvSpPr>
          <p:nvPr>
            <p:ph type="title"/>
          </p:nvPr>
        </p:nvSpPr>
        <p:spPr>
          <a:xfrm>
            <a:off x="690563" y="153988"/>
            <a:ext cx="77724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Information</a:t>
            </a:r>
            <a:endParaRPr/>
          </a:p>
        </p:txBody>
      </p:sp>
      <p:sp>
        <p:nvSpPr>
          <p:cNvPr id="677" name="Google Shape;677;p58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9"/>
          <p:cNvSpPr/>
          <p:nvPr/>
        </p:nvSpPr>
        <p:spPr>
          <a:xfrm>
            <a:off x="775648" y="2418711"/>
            <a:ext cx="7835900" cy="1152525"/>
          </a:xfrm>
          <a:prstGeom prst="rect">
            <a:avLst/>
          </a:prstGeom>
          <a:gradFill>
            <a:gsLst>
              <a:gs pos="0">
                <a:srgbClr val="14314D"/>
              </a:gs>
              <a:gs pos="50000">
                <a:srgbClr val="1D4770"/>
              </a:gs>
              <a:gs pos="100000">
                <a:srgbClr val="24568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83" name="Google Shape;683;p59"/>
          <p:cNvSpPr txBox="1">
            <a:spLocks noGrp="1"/>
          </p:cNvSpPr>
          <p:nvPr>
            <p:ph type="title"/>
          </p:nvPr>
        </p:nvSpPr>
        <p:spPr>
          <a:xfrm>
            <a:off x="690563" y="153988"/>
            <a:ext cx="77724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</a:t>
            </a:r>
            <a:endParaRPr/>
          </a:p>
        </p:txBody>
      </p:sp>
      <p:pic>
        <p:nvPicPr>
          <p:cNvPr id="684" name="Google Shape;68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823" y="2585398"/>
            <a:ext cx="7486650" cy="8001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685" name="Google Shape;685;p59"/>
          <p:cNvSpPr/>
          <p:nvPr/>
        </p:nvSpPr>
        <p:spPr>
          <a:xfrm>
            <a:off x="718498" y="1061398"/>
            <a:ext cx="782955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To find the posterior probability that event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will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occur given that event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B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has occurred, we apply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Bayes’ theorem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  <p:sp>
        <p:nvSpPr>
          <p:cNvPr id="686" name="Google Shape;686;p59"/>
          <p:cNvSpPr/>
          <p:nvPr/>
        </p:nvSpPr>
        <p:spPr>
          <a:xfrm>
            <a:off x="718498" y="3626798"/>
            <a:ext cx="7791450" cy="173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Bayes’ theorem is applicable when the events for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which we want to compute posterior probabilities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are mutually exclusive and their union is the entire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sample space.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0"/>
          <p:cNvSpPr/>
          <p:nvPr/>
        </p:nvSpPr>
        <p:spPr>
          <a:xfrm>
            <a:off x="1880548" y="2641600"/>
            <a:ext cx="5543550" cy="27432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92" name="Google Shape;692;p60"/>
          <p:cNvSpPr txBox="1">
            <a:spLocks noGrp="1"/>
          </p:cNvSpPr>
          <p:nvPr>
            <p:ph type="body" idx="1"/>
          </p:nvPr>
        </p:nvSpPr>
        <p:spPr>
          <a:xfrm>
            <a:off x="1193800" y="1570038"/>
            <a:ext cx="74422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     Given that the part received was bad, we revise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the prior probabilities as follows:</a:t>
            </a:r>
            <a:endParaRPr/>
          </a:p>
        </p:txBody>
      </p:sp>
      <p:pic>
        <p:nvPicPr>
          <p:cNvPr id="693" name="Google Shape;69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325" y="2841625"/>
            <a:ext cx="5113338" cy="7635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pic>
        <p:nvPicPr>
          <p:cNvPr id="694" name="Google Shape;694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3250" y="3776663"/>
            <a:ext cx="3168650" cy="833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695" name="Google Shape;695;p60"/>
          <p:cNvSpPr/>
          <p:nvPr/>
        </p:nvSpPr>
        <p:spPr>
          <a:xfrm>
            <a:off x="3241675" y="4874635"/>
            <a:ext cx="1085850" cy="495300"/>
          </a:xfrm>
          <a:prstGeom prst="ellipse">
            <a:avLst/>
          </a:prstGeom>
          <a:noFill/>
          <a:ln w="1905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96" name="Google Shape;696;p60"/>
          <p:cNvSpPr txBox="1">
            <a:spLocks noGrp="1"/>
          </p:cNvSpPr>
          <p:nvPr>
            <p:ph type="title"/>
          </p:nvPr>
        </p:nvSpPr>
        <p:spPr>
          <a:xfrm>
            <a:off x="690563" y="153988"/>
            <a:ext cx="77724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Posterior Probabilities</a:t>
            </a:r>
            <a:endParaRPr/>
          </a:p>
        </p:txBody>
      </p:sp>
      <p:sp>
        <p:nvSpPr>
          <p:cNvPr id="697" name="Google Shape;697;p60"/>
          <p:cNvSpPr/>
          <p:nvPr/>
        </p:nvSpPr>
        <p:spPr>
          <a:xfrm>
            <a:off x="3155950" y="4737100"/>
            <a:ext cx="125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   .4262</a:t>
            </a:r>
            <a:endParaRPr/>
          </a:p>
        </p:txBody>
      </p:sp>
      <p:sp>
        <p:nvSpPr>
          <p:cNvPr id="698" name="Google Shape;698;p60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Theorem:  Tabular Approach</a:t>
            </a:r>
            <a:endParaRPr/>
          </a:p>
        </p:txBody>
      </p:sp>
      <p:sp>
        <p:nvSpPr>
          <p:cNvPr id="704" name="Google Shape;704;p61"/>
          <p:cNvSpPr txBox="1">
            <a:spLocks noGrp="1"/>
          </p:cNvSpPr>
          <p:nvPr>
            <p:ph type="body" idx="1"/>
          </p:nvPr>
        </p:nvSpPr>
        <p:spPr>
          <a:xfrm>
            <a:off x="711200" y="1130300"/>
            <a:ext cx="5961063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■"/>
            </a:pPr>
            <a:r>
              <a:rPr lang="en-US">
                <a:solidFill>
                  <a:srgbClr val="66FFFF"/>
                </a:solidFill>
              </a:rPr>
              <a:t> </a:t>
            </a:r>
            <a:r>
              <a:rPr lang="en-US" sz="800">
                <a:solidFill>
                  <a:srgbClr val="66FFFF"/>
                </a:solidFill>
              </a:rPr>
              <a:t> </a:t>
            </a:r>
            <a:r>
              <a:rPr lang="en-US" sz="400">
                <a:solidFill>
                  <a:srgbClr val="66FFFF"/>
                </a:solidFill>
              </a:rPr>
              <a:t> </a:t>
            </a:r>
            <a:r>
              <a:rPr lang="en-US">
                <a:solidFill>
                  <a:srgbClr val="66FFFF"/>
                </a:solidFill>
              </a:rPr>
              <a:t>Example:  Quality of Purchased Parts</a:t>
            </a:r>
            <a:endParaRPr/>
          </a:p>
        </p:txBody>
      </p:sp>
      <p:sp>
        <p:nvSpPr>
          <p:cNvPr id="705" name="Google Shape;705;p61"/>
          <p:cNvSpPr/>
          <p:nvPr/>
        </p:nvSpPr>
        <p:spPr>
          <a:xfrm>
            <a:off x="1409700" y="2381250"/>
            <a:ext cx="72453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Column 1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The mutually exclusive events for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which posterior probabilities are desired.</a:t>
            </a:r>
            <a:endParaRPr/>
          </a:p>
        </p:txBody>
      </p:sp>
      <p:sp>
        <p:nvSpPr>
          <p:cNvPr id="706" name="Google Shape;706;p61"/>
          <p:cNvSpPr/>
          <p:nvPr/>
        </p:nvSpPr>
        <p:spPr>
          <a:xfrm>
            <a:off x="1409700" y="3219450"/>
            <a:ext cx="7227888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Column 2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The prior probabilities for the events.</a:t>
            </a:r>
            <a:endParaRPr/>
          </a:p>
        </p:txBody>
      </p:sp>
      <p:sp>
        <p:nvSpPr>
          <p:cNvPr id="707" name="Google Shape;707;p61"/>
          <p:cNvSpPr/>
          <p:nvPr/>
        </p:nvSpPr>
        <p:spPr>
          <a:xfrm>
            <a:off x="1409700" y="3695700"/>
            <a:ext cx="720883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Column 3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The conditional probabilities of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new information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given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each event.</a:t>
            </a:r>
            <a:endParaRPr/>
          </a:p>
        </p:txBody>
      </p:sp>
      <p:sp>
        <p:nvSpPr>
          <p:cNvPr id="708" name="Google Shape;708;p61"/>
          <p:cNvSpPr/>
          <p:nvPr/>
        </p:nvSpPr>
        <p:spPr>
          <a:xfrm>
            <a:off x="1511300" y="1981200"/>
            <a:ext cx="58054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Prepare the following three columns:</a:t>
            </a:r>
            <a:endParaRPr/>
          </a:p>
        </p:txBody>
      </p:sp>
      <p:sp>
        <p:nvSpPr>
          <p:cNvPr id="709" name="Google Shape;709;p61"/>
          <p:cNvSpPr/>
          <p:nvPr/>
        </p:nvSpPr>
        <p:spPr>
          <a:xfrm>
            <a:off x="711200" y="1587500"/>
            <a:ext cx="488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Step 1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		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393700" y="1238250"/>
            <a:ext cx="8350250" cy="40576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>
            <a:off x="2395538" y="2473325"/>
            <a:ext cx="0" cy="227013"/>
          </a:xfrm>
          <a:prstGeom prst="straightConnector1">
            <a:avLst/>
          </a:prstGeom>
          <a:noFill/>
          <a:ln w="38100" cap="flat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cxnSp>
        <p:nvCxnSpPr>
          <p:cNvPr id="124" name="Google Shape;124;p17"/>
          <p:cNvCxnSpPr/>
          <p:nvPr/>
        </p:nvCxnSpPr>
        <p:spPr>
          <a:xfrm>
            <a:off x="5341938" y="2473325"/>
            <a:ext cx="0" cy="201613"/>
          </a:xfrm>
          <a:prstGeom prst="straightConnector1">
            <a:avLst/>
          </a:prstGeom>
          <a:noFill/>
          <a:ln w="38100" cap="flat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685800" y="14763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Probability as a Numerical Measure</a:t>
            </a:r>
            <a:br>
              <a:rPr lang="en-US"/>
            </a:br>
            <a:r>
              <a:rPr lang="en-US"/>
              <a:t>of the Likelihood of Occurrence</a:t>
            </a:r>
            <a:endParaRPr/>
          </a:p>
        </p:txBody>
      </p:sp>
      <p:cxnSp>
        <p:nvCxnSpPr>
          <p:cNvPr id="126" name="Google Shape;126;p17"/>
          <p:cNvCxnSpPr/>
          <p:nvPr/>
        </p:nvCxnSpPr>
        <p:spPr>
          <a:xfrm>
            <a:off x="3614738" y="1982788"/>
            <a:ext cx="3390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cxnSp>
        <p:nvCxnSpPr>
          <p:cNvPr id="127" name="Google Shape;127;p17"/>
          <p:cNvCxnSpPr/>
          <p:nvPr/>
        </p:nvCxnSpPr>
        <p:spPr>
          <a:xfrm>
            <a:off x="2395538" y="2681288"/>
            <a:ext cx="5905500" cy="0"/>
          </a:xfrm>
          <a:prstGeom prst="straightConnector1">
            <a:avLst/>
          </a:prstGeom>
          <a:noFill/>
          <a:ln w="38100" cap="flat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sp>
        <p:nvSpPr>
          <p:cNvPr id="128" name="Google Shape;128;p17"/>
          <p:cNvSpPr txBox="1"/>
          <p:nvPr/>
        </p:nvSpPr>
        <p:spPr>
          <a:xfrm>
            <a:off x="2214563" y="2025650"/>
            <a:ext cx="43815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8101013" y="2032000"/>
            <a:ext cx="33655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5091113" y="2025650"/>
            <a:ext cx="45085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.5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2816225" y="1374775"/>
            <a:ext cx="5086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Increasing Likelihood of Occurrence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503238" y="2362200"/>
            <a:ext cx="17827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Probability:</a:t>
            </a:r>
            <a:endParaRPr/>
          </a:p>
        </p:txBody>
      </p:sp>
      <p:cxnSp>
        <p:nvCxnSpPr>
          <p:cNvPr id="133" name="Google Shape;133;p17"/>
          <p:cNvCxnSpPr/>
          <p:nvPr/>
        </p:nvCxnSpPr>
        <p:spPr>
          <a:xfrm rot="10800000">
            <a:off x="2660650" y="2724150"/>
            <a:ext cx="0" cy="354013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sp>
        <p:nvSpPr>
          <p:cNvPr id="134" name="Google Shape;134;p17"/>
          <p:cNvSpPr/>
          <p:nvPr/>
        </p:nvSpPr>
        <p:spPr>
          <a:xfrm>
            <a:off x="2152650" y="3098800"/>
            <a:ext cx="1733550" cy="19018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6B"/>
              </a:gs>
              <a:gs pos="50000">
                <a:srgbClr val="666699"/>
              </a:gs>
              <a:gs pos="100000">
                <a:srgbClr val="47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event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is very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unlikely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 occur.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4057650" y="3098800"/>
            <a:ext cx="2552700" cy="1905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B2347"/>
              </a:gs>
              <a:gs pos="50000">
                <a:srgbClr val="993366"/>
              </a:gs>
              <a:gs pos="100000">
                <a:srgbClr val="6B234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occurrence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 the event is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just as likely as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it is unlikely.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6781800" y="3098800"/>
            <a:ext cx="1733550" cy="19018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A5A5A"/>
              </a:gs>
              <a:gs pos="50000">
                <a:srgbClr val="808080"/>
              </a:gs>
              <a:gs pos="100000">
                <a:srgbClr val="5A5A5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event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is almost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certain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 occur.</a:t>
            </a:r>
            <a:endParaRPr/>
          </a:p>
        </p:txBody>
      </p:sp>
      <p:cxnSp>
        <p:nvCxnSpPr>
          <p:cNvPr id="137" name="Google Shape;137;p17"/>
          <p:cNvCxnSpPr/>
          <p:nvPr/>
        </p:nvCxnSpPr>
        <p:spPr>
          <a:xfrm rot="10800000">
            <a:off x="5340350" y="2724150"/>
            <a:ext cx="0" cy="354013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cxnSp>
        <p:nvCxnSpPr>
          <p:cNvPr id="138" name="Google Shape;138;p17"/>
          <p:cNvCxnSpPr/>
          <p:nvPr/>
        </p:nvCxnSpPr>
        <p:spPr>
          <a:xfrm rot="10800000">
            <a:off x="8013700" y="2724150"/>
            <a:ext cx="0" cy="354013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dk1"/>
            </a:outerShdw>
          </a:effectLst>
        </p:spPr>
      </p:cxnSp>
      <p:cxnSp>
        <p:nvCxnSpPr>
          <p:cNvPr id="139" name="Google Shape;139;p17"/>
          <p:cNvCxnSpPr/>
          <p:nvPr/>
        </p:nvCxnSpPr>
        <p:spPr>
          <a:xfrm>
            <a:off x="8294688" y="2473325"/>
            <a:ext cx="0" cy="227013"/>
          </a:xfrm>
          <a:prstGeom prst="straightConnector1">
            <a:avLst/>
          </a:prstGeom>
          <a:noFill/>
          <a:ln w="38100" cap="flat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dk1"/>
            </a:outerShdw>
          </a:effectLst>
        </p:spPr>
      </p:cxn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2"/>
          <p:cNvSpPr/>
          <p:nvPr/>
        </p:nvSpPr>
        <p:spPr>
          <a:xfrm>
            <a:off x="508000" y="2198688"/>
            <a:ext cx="8243888" cy="33877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715" name="Google Shape;715;p62"/>
          <p:cNvCxnSpPr/>
          <p:nvPr/>
        </p:nvCxnSpPr>
        <p:spPr>
          <a:xfrm>
            <a:off x="654050" y="4040188"/>
            <a:ext cx="793908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6" name="Google Shape;716;p62"/>
          <p:cNvSpPr/>
          <p:nvPr/>
        </p:nvSpPr>
        <p:spPr>
          <a:xfrm>
            <a:off x="996950" y="2330450"/>
            <a:ext cx="6921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(1)</a:t>
            </a:r>
            <a:endParaRPr/>
          </a:p>
        </p:txBody>
      </p:sp>
      <p:sp>
        <p:nvSpPr>
          <p:cNvPr id="717" name="Google Shape;717;p62"/>
          <p:cNvSpPr/>
          <p:nvPr/>
        </p:nvSpPr>
        <p:spPr>
          <a:xfrm>
            <a:off x="2362200" y="2330450"/>
            <a:ext cx="6794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(2)</a:t>
            </a:r>
            <a:endParaRPr/>
          </a:p>
        </p:txBody>
      </p:sp>
      <p:sp>
        <p:nvSpPr>
          <p:cNvPr id="718" name="Google Shape;718;p62"/>
          <p:cNvSpPr/>
          <p:nvPr/>
        </p:nvSpPr>
        <p:spPr>
          <a:xfrm>
            <a:off x="4089400" y="2330450"/>
            <a:ext cx="6540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(3)</a:t>
            </a:r>
            <a:endParaRPr/>
          </a:p>
        </p:txBody>
      </p:sp>
      <p:sp>
        <p:nvSpPr>
          <p:cNvPr id="719" name="Google Shape;719;p62"/>
          <p:cNvSpPr/>
          <p:nvPr/>
        </p:nvSpPr>
        <p:spPr>
          <a:xfrm>
            <a:off x="5867400" y="2330450"/>
            <a:ext cx="6540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(4)</a:t>
            </a:r>
            <a:endParaRPr/>
          </a:p>
        </p:txBody>
      </p:sp>
      <p:sp>
        <p:nvSpPr>
          <p:cNvPr id="720" name="Google Shape;720;p62"/>
          <p:cNvSpPr/>
          <p:nvPr/>
        </p:nvSpPr>
        <p:spPr>
          <a:xfrm>
            <a:off x="7639050" y="2330450"/>
            <a:ext cx="6540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(5)</a:t>
            </a:r>
            <a:endParaRPr/>
          </a:p>
        </p:txBody>
      </p:sp>
      <p:sp>
        <p:nvSpPr>
          <p:cNvPr id="721" name="Google Shape;721;p62"/>
          <p:cNvSpPr/>
          <p:nvPr/>
        </p:nvSpPr>
        <p:spPr>
          <a:xfrm>
            <a:off x="673099" y="3028950"/>
            <a:ext cx="120795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endParaRPr/>
          </a:p>
        </p:txBody>
      </p:sp>
      <p:sp>
        <p:nvSpPr>
          <p:cNvPr id="722" name="Google Shape;722;p62"/>
          <p:cNvSpPr/>
          <p:nvPr/>
        </p:nvSpPr>
        <p:spPr>
          <a:xfrm>
            <a:off x="1714500" y="2698750"/>
            <a:ext cx="1847850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Prior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723" name="Google Shape;723;p62"/>
          <p:cNvSpPr/>
          <p:nvPr/>
        </p:nvSpPr>
        <p:spPr>
          <a:xfrm>
            <a:off x="3403600" y="2711450"/>
            <a:ext cx="1847850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65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Conditional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66FFFF"/>
              </a:buClr>
              <a:buSzPts val="165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724" name="Google Shape;724;p62"/>
          <p:cNvSpPr/>
          <p:nvPr/>
        </p:nvSpPr>
        <p:spPr>
          <a:xfrm>
            <a:off x="844550" y="3949700"/>
            <a:ext cx="6858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725" name="Google Shape;725;p62"/>
          <p:cNvSpPr/>
          <p:nvPr/>
        </p:nvSpPr>
        <p:spPr>
          <a:xfrm>
            <a:off x="2247900" y="4114800"/>
            <a:ext cx="79375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.65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.35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1.00</a:t>
            </a:r>
            <a:endParaRPr/>
          </a:p>
        </p:txBody>
      </p:sp>
      <p:sp>
        <p:nvSpPr>
          <p:cNvPr id="726" name="Google Shape;726;p62"/>
          <p:cNvSpPr/>
          <p:nvPr/>
        </p:nvSpPr>
        <p:spPr>
          <a:xfrm>
            <a:off x="4051299" y="3905250"/>
            <a:ext cx="654049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.02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.05</a:t>
            </a:r>
            <a:endParaRPr/>
          </a:p>
        </p:txBody>
      </p:sp>
      <p:sp>
        <p:nvSpPr>
          <p:cNvPr id="727" name="Google Shape;727;p62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  <p:sp>
        <p:nvSpPr>
          <p:cNvPr id="728" name="Google Shape;728;p62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Theorem:  Tabular Approach</a:t>
            </a:r>
            <a:endParaRPr/>
          </a:p>
        </p:txBody>
      </p:sp>
      <p:sp>
        <p:nvSpPr>
          <p:cNvPr id="729" name="Google Shape;729;p62"/>
          <p:cNvSpPr/>
          <p:nvPr/>
        </p:nvSpPr>
        <p:spPr>
          <a:xfrm>
            <a:off x="711200" y="1587500"/>
            <a:ext cx="488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Step 1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		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Theorem:  Tabular Approach</a:t>
            </a:r>
            <a:endParaRPr/>
          </a:p>
        </p:txBody>
      </p:sp>
      <p:sp>
        <p:nvSpPr>
          <p:cNvPr id="735" name="Google Shape;735;p63"/>
          <p:cNvSpPr/>
          <p:nvPr/>
        </p:nvSpPr>
        <p:spPr>
          <a:xfrm>
            <a:off x="1511300" y="2413000"/>
            <a:ext cx="77724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Column 4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Compute the joint probabilities for each event and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new information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by using the multiplication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law.</a:t>
            </a:r>
            <a:endParaRPr/>
          </a:p>
        </p:txBody>
      </p:sp>
      <p:sp>
        <p:nvSpPr>
          <p:cNvPr id="736" name="Google Shape;736;p63"/>
          <p:cNvSpPr/>
          <p:nvPr/>
        </p:nvSpPr>
        <p:spPr>
          <a:xfrm>
            <a:off x="1524000" y="2006600"/>
            <a:ext cx="61214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Prepare the fourth column:</a:t>
            </a:r>
            <a:endParaRPr/>
          </a:p>
        </p:txBody>
      </p:sp>
      <p:sp>
        <p:nvSpPr>
          <p:cNvPr id="737" name="Google Shape;737;p63"/>
          <p:cNvSpPr/>
          <p:nvPr/>
        </p:nvSpPr>
        <p:spPr>
          <a:xfrm>
            <a:off x="1206500" y="4114800"/>
            <a:ext cx="77724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  Multiply the prior probabilities in column 2 by the corresponding conditional probabilities in column 3.  That is,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).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/>
          </a:p>
        </p:txBody>
      </p:sp>
      <p:sp>
        <p:nvSpPr>
          <p:cNvPr id="738" name="Google Shape;738;p63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  <p:sp>
        <p:nvSpPr>
          <p:cNvPr id="739" name="Google Shape;739;p63"/>
          <p:cNvSpPr/>
          <p:nvPr/>
        </p:nvSpPr>
        <p:spPr>
          <a:xfrm>
            <a:off x="711200" y="1587500"/>
            <a:ext cx="488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Step 2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		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4" name="Google Shape;744;p64"/>
          <p:cNvCxnSpPr/>
          <p:nvPr/>
        </p:nvCxnSpPr>
        <p:spPr>
          <a:xfrm>
            <a:off x="654050" y="4425950"/>
            <a:ext cx="793908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5" name="Google Shape;745;p64"/>
          <p:cNvSpPr/>
          <p:nvPr/>
        </p:nvSpPr>
        <p:spPr>
          <a:xfrm>
            <a:off x="523875" y="2198688"/>
            <a:ext cx="8243888" cy="33877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746" name="Google Shape;746;p64"/>
          <p:cNvCxnSpPr/>
          <p:nvPr/>
        </p:nvCxnSpPr>
        <p:spPr>
          <a:xfrm>
            <a:off x="654050" y="4040188"/>
            <a:ext cx="793908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7" name="Google Shape;747;p64"/>
          <p:cNvSpPr/>
          <p:nvPr/>
        </p:nvSpPr>
        <p:spPr>
          <a:xfrm>
            <a:off x="996949" y="2330450"/>
            <a:ext cx="59213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(1)</a:t>
            </a:r>
            <a:endParaRPr/>
          </a:p>
        </p:txBody>
      </p:sp>
      <p:sp>
        <p:nvSpPr>
          <p:cNvPr id="748" name="Google Shape;748;p64"/>
          <p:cNvSpPr/>
          <p:nvPr/>
        </p:nvSpPr>
        <p:spPr>
          <a:xfrm>
            <a:off x="2362199" y="2330450"/>
            <a:ext cx="59213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(2)</a:t>
            </a:r>
            <a:endParaRPr/>
          </a:p>
        </p:txBody>
      </p:sp>
      <p:sp>
        <p:nvSpPr>
          <p:cNvPr id="749" name="Google Shape;749;p64"/>
          <p:cNvSpPr/>
          <p:nvPr/>
        </p:nvSpPr>
        <p:spPr>
          <a:xfrm>
            <a:off x="4089399" y="2330450"/>
            <a:ext cx="59213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(3)</a:t>
            </a:r>
            <a:endParaRPr/>
          </a:p>
        </p:txBody>
      </p:sp>
      <p:sp>
        <p:nvSpPr>
          <p:cNvPr id="750" name="Google Shape;750;p64"/>
          <p:cNvSpPr/>
          <p:nvPr/>
        </p:nvSpPr>
        <p:spPr>
          <a:xfrm>
            <a:off x="5867400" y="2330450"/>
            <a:ext cx="573086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(4)</a:t>
            </a:r>
            <a:endParaRPr/>
          </a:p>
        </p:txBody>
      </p:sp>
      <p:sp>
        <p:nvSpPr>
          <p:cNvPr id="751" name="Google Shape;751;p64"/>
          <p:cNvSpPr/>
          <p:nvPr/>
        </p:nvSpPr>
        <p:spPr>
          <a:xfrm>
            <a:off x="7639049" y="2330450"/>
            <a:ext cx="57308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(5)</a:t>
            </a:r>
            <a:endParaRPr/>
          </a:p>
        </p:txBody>
      </p:sp>
      <p:sp>
        <p:nvSpPr>
          <p:cNvPr id="752" name="Google Shape;752;p64"/>
          <p:cNvSpPr/>
          <p:nvPr/>
        </p:nvSpPr>
        <p:spPr>
          <a:xfrm>
            <a:off x="673100" y="3028950"/>
            <a:ext cx="10906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endParaRPr/>
          </a:p>
        </p:txBody>
      </p:sp>
      <p:sp>
        <p:nvSpPr>
          <p:cNvPr id="753" name="Google Shape;753;p64"/>
          <p:cNvSpPr/>
          <p:nvPr/>
        </p:nvSpPr>
        <p:spPr>
          <a:xfrm>
            <a:off x="1714500" y="2698750"/>
            <a:ext cx="1824036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Prior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754" name="Google Shape;754;p64"/>
          <p:cNvSpPr/>
          <p:nvPr/>
        </p:nvSpPr>
        <p:spPr>
          <a:xfrm>
            <a:off x="3403600" y="2711450"/>
            <a:ext cx="1790700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65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Conditional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66FFFF"/>
              </a:buClr>
              <a:buSzPts val="165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755" name="Google Shape;755;p64"/>
          <p:cNvSpPr/>
          <p:nvPr/>
        </p:nvSpPr>
        <p:spPr>
          <a:xfrm>
            <a:off x="844550" y="3949700"/>
            <a:ext cx="6858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756" name="Google Shape;756;p64"/>
          <p:cNvSpPr/>
          <p:nvPr/>
        </p:nvSpPr>
        <p:spPr>
          <a:xfrm>
            <a:off x="2247899" y="4114800"/>
            <a:ext cx="80880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.65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.35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1.00</a:t>
            </a:r>
            <a:endParaRPr/>
          </a:p>
        </p:txBody>
      </p:sp>
      <p:sp>
        <p:nvSpPr>
          <p:cNvPr id="757" name="Google Shape;757;p64"/>
          <p:cNvSpPr/>
          <p:nvPr/>
        </p:nvSpPr>
        <p:spPr>
          <a:xfrm>
            <a:off x="4051300" y="3905250"/>
            <a:ext cx="63597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.02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.05</a:t>
            </a:r>
            <a:endParaRPr/>
          </a:p>
        </p:txBody>
      </p:sp>
      <p:cxnSp>
        <p:nvCxnSpPr>
          <p:cNvPr id="758" name="Google Shape;758;p64"/>
          <p:cNvCxnSpPr/>
          <p:nvPr/>
        </p:nvCxnSpPr>
        <p:spPr>
          <a:xfrm>
            <a:off x="654050" y="4040188"/>
            <a:ext cx="793908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9" name="Google Shape;759;p64"/>
          <p:cNvSpPr/>
          <p:nvPr/>
        </p:nvSpPr>
        <p:spPr>
          <a:xfrm>
            <a:off x="5714999" y="3854450"/>
            <a:ext cx="1012207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.0130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.0175</a:t>
            </a:r>
            <a:endParaRPr/>
          </a:p>
        </p:txBody>
      </p:sp>
      <p:sp>
        <p:nvSpPr>
          <p:cNvPr id="760" name="Google Shape;760;p64"/>
          <p:cNvSpPr/>
          <p:nvPr/>
        </p:nvSpPr>
        <p:spPr>
          <a:xfrm>
            <a:off x="5162550" y="2654300"/>
            <a:ext cx="17907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Joint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761" name="Google Shape;761;p64"/>
          <p:cNvSpPr/>
          <p:nvPr/>
        </p:nvSpPr>
        <p:spPr>
          <a:xfrm rot="10800000" flipH="1">
            <a:off x="6901833" y="4708525"/>
            <a:ext cx="1390650" cy="495300"/>
          </a:xfrm>
          <a:prstGeom prst="wedgeRoundRectCallout">
            <a:avLst>
              <a:gd name="adj1" fmla="val -87903"/>
              <a:gd name="adj2" fmla="val 129486"/>
              <a:gd name="adj3" fmla="val 16667"/>
            </a:avLst>
          </a:prstGeom>
          <a:gradFill>
            <a:gsLst>
              <a:gs pos="0">
                <a:srgbClr val="666666"/>
              </a:gs>
              <a:gs pos="50000">
                <a:schemeClr val="hlink"/>
              </a:gs>
              <a:gs pos="100000">
                <a:srgbClr val="666666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4"/>
          <p:cNvSpPr txBox="1"/>
          <p:nvPr/>
        </p:nvSpPr>
        <p:spPr>
          <a:xfrm flipH="1">
            <a:off x="6926003" y="4732703"/>
            <a:ext cx="1342294" cy="44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.65 x .02</a:t>
            </a:r>
            <a:endParaRPr/>
          </a:p>
        </p:txBody>
      </p:sp>
      <p:sp>
        <p:nvSpPr>
          <p:cNvPr id="763" name="Google Shape;763;p64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  <p:sp>
        <p:nvSpPr>
          <p:cNvPr id="764" name="Google Shape;764;p64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Theorem:  Tabular Approach</a:t>
            </a:r>
            <a:endParaRPr/>
          </a:p>
        </p:txBody>
      </p:sp>
      <p:sp>
        <p:nvSpPr>
          <p:cNvPr id="765" name="Google Shape;765;p64"/>
          <p:cNvSpPr/>
          <p:nvPr/>
        </p:nvSpPr>
        <p:spPr>
          <a:xfrm>
            <a:off x="711200" y="1587500"/>
            <a:ext cx="488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Step 2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		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5"/>
          <p:cNvSpPr/>
          <p:nvPr/>
        </p:nvSpPr>
        <p:spPr>
          <a:xfrm>
            <a:off x="711200" y="1587500"/>
            <a:ext cx="488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Step 2 (continued)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		</a:t>
            </a:r>
            <a:endParaRPr/>
          </a:p>
        </p:txBody>
      </p:sp>
      <p:sp>
        <p:nvSpPr>
          <p:cNvPr id="771" name="Google Shape;771;p65"/>
          <p:cNvSpPr/>
          <p:nvPr/>
        </p:nvSpPr>
        <p:spPr>
          <a:xfrm>
            <a:off x="1511300" y="2004042"/>
            <a:ext cx="70866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We see that there is a .0130 probability of the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part coming from supplier 1 and the part is bad.</a:t>
            </a:r>
            <a:endParaRPr/>
          </a:p>
        </p:txBody>
      </p:sp>
      <p:sp>
        <p:nvSpPr>
          <p:cNvPr id="772" name="Google Shape;772;p65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  <p:sp>
        <p:nvSpPr>
          <p:cNvPr id="773" name="Google Shape;773;p65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Bayes’ Theorem:  Tabular Approach</a:t>
            </a:r>
            <a:endParaRPr/>
          </a:p>
        </p:txBody>
      </p:sp>
      <p:sp>
        <p:nvSpPr>
          <p:cNvPr id="774" name="Google Shape;774;p65"/>
          <p:cNvSpPr/>
          <p:nvPr/>
        </p:nvSpPr>
        <p:spPr>
          <a:xfrm>
            <a:off x="1511300" y="2905742"/>
            <a:ext cx="70866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We see that there is a .0175 probability of the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part coming from supplier 2 and the part is bad.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6"/>
          <p:cNvSpPr txBox="1">
            <a:spLocks noGrp="1"/>
          </p:cNvSpPr>
          <p:nvPr>
            <p:ph type="body" idx="1"/>
          </p:nvPr>
        </p:nvSpPr>
        <p:spPr>
          <a:xfrm>
            <a:off x="711200" y="1587500"/>
            <a:ext cx="4330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>
                <a:solidFill>
                  <a:srgbClr val="66FFFF"/>
                </a:solidFill>
              </a:rPr>
              <a:t> Step 3</a:t>
            </a:r>
            <a:r>
              <a:rPr lang="en-US"/>
              <a:t>   		</a:t>
            </a:r>
            <a:endParaRPr/>
          </a:p>
        </p:txBody>
      </p:sp>
      <p:sp>
        <p:nvSpPr>
          <p:cNvPr id="780" name="Google Shape;780;p66"/>
          <p:cNvSpPr/>
          <p:nvPr/>
        </p:nvSpPr>
        <p:spPr>
          <a:xfrm>
            <a:off x="1511300" y="1721225"/>
            <a:ext cx="6692900" cy="259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Sum the joint probabilities in Column 4.  The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sum is the probability of the new information,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).  The sum .0130 + .0175 shows an overall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 of .0305 of a bad part being received.</a:t>
            </a:r>
            <a:endParaRPr/>
          </a:p>
        </p:txBody>
      </p:sp>
      <p:sp>
        <p:nvSpPr>
          <p:cNvPr id="781" name="Google Shape;781;p66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  <p:sp>
        <p:nvSpPr>
          <p:cNvPr id="782" name="Google Shape;782;p6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Theorem:  Tabular Approach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7"/>
          <p:cNvSpPr/>
          <p:nvPr/>
        </p:nvSpPr>
        <p:spPr>
          <a:xfrm>
            <a:off x="508000" y="2198688"/>
            <a:ext cx="8243888" cy="33877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788" name="Google Shape;788;p67"/>
          <p:cNvCxnSpPr/>
          <p:nvPr/>
        </p:nvCxnSpPr>
        <p:spPr>
          <a:xfrm>
            <a:off x="654050" y="4040188"/>
            <a:ext cx="793908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789" name="Google Shape;789;p67"/>
          <p:cNvSpPr/>
          <p:nvPr/>
        </p:nvSpPr>
        <p:spPr>
          <a:xfrm>
            <a:off x="996950" y="2330450"/>
            <a:ext cx="647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(1)</a:t>
            </a:r>
            <a:endParaRPr/>
          </a:p>
        </p:txBody>
      </p:sp>
      <p:sp>
        <p:nvSpPr>
          <p:cNvPr id="790" name="Google Shape;790;p67"/>
          <p:cNvSpPr/>
          <p:nvPr/>
        </p:nvSpPr>
        <p:spPr>
          <a:xfrm>
            <a:off x="2362200" y="2330450"/>
            <a:ext cx="635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(2)</a:t>
            </a:r>
            <a:endParaRPr/>
          </a:p>
        </p:txBody>
      </p:sp>
      <p:sp>
        <p:nvSpPr>
          <p:cNvPr id="791" name="Google Shape;791;p67"/>
          <p:cNvSpPr/>
          <p:nvPr/>
        </p:nvSpPr>
        <p:spPr>
          <a:xfrm>
            <a:off x="4089400" y="2330450"/>
            <a:ext cx="6667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(3)</a:t>
            </a:r>
            <a:endParaRPr/>
          </a:p>
        </p:txBody>
      </p:sp>
      <p:sp>
        <p:nvSpPr>
          <p:cNvPr id="792" name="Google Shape;792;p67"/>
          <p:cNvSpPr/>
          <p:nvPr/>
        </p:nvSpPr>
        <p:spPr>
          <a:xfrm>
            <a:off x="5867400" y="2330450"/>
            <a:ext cx="5905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(4)</a:t>
            </a:r>
            <a:endParaRPr/>
          </a:p>
        </p:txBody>
      </p:sp>
      <p:sp>
        <p:nvSpPr>
          <p:cNvPr id="793" name="Google Shape;793;p67"/>
          <p:cNvSpPr/>
          <p:nvPr/>
        </p:nvSpPr>
        <p:spPr>
          <a:xfrm>
            <a:off x="7639050" y="2330450"/>
            <a:ext cx="5905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(5)</a:t>
            </a:r>
            <a:endParaRPr/>
          </a:p>
        </p:txBody>
      </p:sp>
      <p:sp>
        <p:nvSpPr>
          <p:cNvPr id="794" name="Google Shape;794;p67"/>
          <p:cNvSpPr/>
          <p:nvPr/>
        </p:nvSpPr>
        <p:spPr>
          <a:xfrm>
            <a:off x="673100" y="3028950"/>
            <a:ext cx="11287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endParaRPr/>
          </a:p>
        </p:txBody>
      </p:sp>
      <p:sp>
        <p:nvSpPr>
          <p:cNvPr id="795" name="Google Shape;795;p67"/>
          <p:cNvSpPr/>
          <p:nvPr/>
        </p:nvSpPr>
        <p:spPr>
          <a:xfrm>
            <a:off x="1714500" y="2698750"/>
            <a:ext cx="1814512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Prior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796" name="Google Shape;796;p67"/>
          <p:cNvSpPr/>
          <p:nvPr/>
        </p:nvSpPr>
        <p:spPr>
          <a:xfrm>
            <a:off x="3403600" y="2711450"/>
            <a:ext cx="1790700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65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Conditional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66FFFF"/>
              </a:buClr>
              <a:buSzPts val="165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797" name="Google Shape;797;p67"/>
          <p:cNvSpPr/>
          <p:nvPr/>
        </p:nvSpPr>
        <p:spPr>
          <a:xfrm>
            <a:off x="844550" y="3949700"/>
            <a:ext cx="6858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798" name="Google Shape;798;p67"/>
          <p:cNvSpPr/>
          <p:nvPr/>
        </p:nvSpPr>
        <p:spPr>
          <a:xfrm>
            <a:off x="2247900" y="4114800"/>
            <a:ext cx="7493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.65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.35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1.00</a:t>
            </a:r>
            <a:endParaRPr/>
          </a:p>
        </p:txBody>
      </p:sp>
      <p:sp>
        <p:nvSpPr>
          <p:cNvPr id="799" name="Google Shape;799;p67"/>
          <p:cNvSpPr/>
          <p:nvPr/>
        </p:nvSpPr>
        <p:spPr>
          <a:xfrm>
            <a:off x="4051300" y="3905250"/>
            <a:ext cx="60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.02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.05</a:t>
            </a:r>
            <a:endParaRPr/>
          </a:p>
        </p:txBody>
      </p:sp>
      <p:sp>
        <p:nvSpPr>
          <p:cNvPr id="800" name="Google Shape;800;p67"/>
          <p:cNvSpPr/>
          <p:nvPr/>
        </p:nvSpPr>
        <p:spPr>
          <a:xfrm>
            <a:off x="5753099" y="3854450"/>
            <a:ext cx="1042989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.0130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.0175</a:t>
            </a:r>
            <a:endParaRPr/>
          </a:p>
        </p:txBody>
      </p:sp>
      <p:sp>
        <p:nvSpPr>
          <p:cNvPr id="801" name="Google Shape;801;p67"/>
          <p:cNvSpPr/>
          <p:nvPr/>
        </p:nvSpPr>
        <p:spPr>
          <a:xfrm>
            <a:off x="5162550" y="2692400"/>
            <a:ext cx="17907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Joint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802" name="Google Shape;802;p67"/>
          <p:cNvSpPr/>
          <p:nvPr/>
        </p:nvSpPr>
        <p:spPr>
          <a:xfrm>
            <a:off x="4692650" y="4984750"/>
            <a:ext cx="2103438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 .0305</a:t>
            </a:r>
            <a:endParaRPr/>
          </a:p>
        </p:txBody>
      </p:sp>
      <p:sp>
        <p:nvSpPr>
          <p:cNvPr id="803" name="Google Shape;803;p67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  <p:sp>
        <p:nvSpPr>
          <p:cNvPr id="804" name="Google Shape;804;p67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Theorem:  Tabular Approach</a:t>
            </a:r>
            <a:endParaRPr/>
          </a:p>
        </p:txBody>
      </p:sp>
      <p:sp>
        <p:nvSpPr>
          <p:cNvPr id="805" name="Google Shape;805;p67"/>
          <p:cNvSpPr/>
          <p:nvPr/>
        </p:nvSpPr>
        <p:spPr>
          <a:xfrm>
            <a:off x="711200" y="1587500"/>
            <a:ext cx="488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Step 3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		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8"/>
          <p:cNvSpPr/>
          <p:nvPr/>
        </p:nvSpPr>
        <p:spPr>
          <a:xfrm>
            <a:off x="2903538" y="3844925"/>
            <a:ext cx="3455987" cy="1100138"/>
          </a:xfrm>
          <a:prstGeom prst="rect">
            <a:avLst/>
          </a:prstGeom>
          <a:gradFill>
            <a:gsLst>
              <a:gs pos="0">
                <a:srgbClr val="14314D"/>
              </a:gs>
              <a:gs pos="50000">
                <a:srgbClr val="1D4770"/>
              </a:gs>
              <a:gs pos="100000">
                <a:srgbClr val="24568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811" name="Google Shape;811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0713" y="3962400"/>
            <a:ext cx="2849562" cy="8985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dk1"/>
            </a:outerShdw>
          </a:effectLst>
        </p:spPr>
      </p:pic>
      <p:sp>
        <p:nvSpPr>
          <p:cNvPr id="812" name="Google Shape;812;p68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Theorem:  Tabular Approach</a:t>
            </a:r>
            <a:endParaRPr/>
          </a:p>
        </p:txBody>
      </p:sp>
      <p:sp>
        <p:nvSpPr>
          <p:cNvPr id="813" name="Google Shape;813;p68"/>
          <p:cNvSpPr/>
          <p:nvPr/>
        </p:nvSpPr>
        <p:spPr>
          <a:xfrm>
            <a:off x="1524000" y="2032000"/>
            <a:ext cx="61214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Prepare the fifth column:</a:t>
            </a:r>
            <a:endParaRPr/>
          </a:p>
        </p:txBody>
      </p:sp>
      <p:sp>
        <p:nvSpPr>
          <p:cNvPr id="814" name="Google Shape;814;p68"/>
          <p:cNvSpPr/>
          <p:nvPr/>
        </p:nvSpPr>
        <p:spPr>
          <a:xfrm>
            <a:off x="1511300" y="2476500"/>
            <a:ext cx="7134225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Column 5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Compute the posterior probabilities using the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basic relationship of conditional probability.</a:t>
            </a:r>
            <a:endParaRPr/>
          </a:p>
        </p:txBody>
      </p:sp>
      <p:sp>
        <p:nvSpPr>
          <p:cNvPr id="815" name="Google Shape;815;p68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  <p:sp>
        <p:nvSpPr>
          <p:cNvPr id="816" name="Google Shape;816;p68"/>
          <p:cNvSpPr/>
          <p:nvPr/>
        </p:nvSpPr>
        <p:spPr>
          <a:xfrm>
            <a:off x="711200" y="1587500"/>
            <a:ext cx="4267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Step 4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		</a:t>
            </a:r>
            <a:endParaRPr/>
          </a:p>
        </p:txBody>
      </p:sp>
      <p:sp>
        <p:nvSpPr>
          <p:cNvPr id="817" name="Google Shape;817;p68"/>
          <p:cNvSpPr/>
          <p:nvPr/>
        </p:nvSpPr>
        <p:spPr>
          <a:xfrm>
            <a:off x="1498600" y="5029200"/>
            <a:ext cx="7134225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The joint probabilities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are in column 4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and the probability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is the sum of column 4.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9"/>
          <p:cNvSpPr/>
          <p:nvPr/>
        </p:nvSpPr>
        <p:spPr>
          <a:xfrm>
            <a:off x="508000" y="2198688"/>
            <a:ext cx="8243888" cy="3387725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823" name="Google Shape;823;p69"/>
          <p:cNvCxnSpPr/>
          <p:nvPr/>
        </p:nvCxnSpPr>
        <p:spPr>
          <a:xfrm>
            <a:off x="654050" y="4040188"/>
            <a:ext cx="793908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824" name="Google Shape;824;p69"/>
          <p:cNvSpPr/>
          <p:nvPr/>
        </p:nvSpPr>
        <p:spPr>
          <a:xfrm>
            <a:off x="996950" y="2330450"/>
            <a:ext cx="6477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(1)</a:t>
            </a:r>
            <a:endParaRPr/>
          </a:p>
        </p:txBody>
      </p:sp>
      <p:sp>
        <p:nvSpPr>
          <p:cNvPr id="825" name="Google Shape;825;p69"/>
          <p:cNvSpPr/>
          <p:nvPr/>
        </p:nvSpPr>
        <p:spPr>
          <a:xfrm>
            <a:off x="2362200" y="2330450"/>
            <a:ext cx="635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(2)</a:t>
            </a:r>
            <a:endParaRPr/>
          </a:p>
        </p:txBody>
      </p:sp>
      <p:sp>
        <p:nvSpPr>
          <p:cNvPr id="826" name="Google Shape;826;p69"/>
          <p:cNvSpPr/>
          <p:nvPr/>
        </p:nvSpPr>
        <p:spPr>
          <a:xfrm>
            <a:off x="4089400" y="2330450"/>
            <a:ext cx="67945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(3)</a:t>
            </a:r>
            <a:endParaRPr/>
          </a:p>
        </p:txBody>
      </p:sp>
      <p:sp>
        <p:nvSpPr>
          <p:cNvPr id="827" name="Google Shape;827;p69"/>
          <p:cNvSpPr/>
          <p:nvPr/>
        </p:nvSpPr>
        <p:spPr>
          <a:xfrm>
            <a:off x="5867400" y="2330450"/>
            <a:ext cx="6223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(4)</a:t>
            </a:r>
            <a:endParaRPr/>
          </a:p>
        </p:txBody>
      </p:sp>
      <p:sp>
        <p:nvSpPr>
          <p:cNvPr id="828" name="Google Shape;828;p69"/>
          <p:cNvSpPr/>
          <p:nvPr/>
        </p:nvSpPr>
        <p:spPr>
          <a:xfrm>
            <a:off x="7639050" y="2330450"/>
            <a:ext cx="5715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(5)</a:t>
            </a:r>
            <a:endParaRPr/>
          </a:p>
        </p:txBody>
      </p:sp>
      <p:sp>
        <p:nvSpPr>
          <p:cNvPr id="829" name="Google Shape;829;p69"/>
          <p:cNvSpPr/>
          <p:nvPr/>
        </p:nvSpPr>
        <p:spPr>
          <a:xfrm>
            <a:off x="673100" y="3022600"/>
            <a:ext cx="122101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Events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endParaRPr/>
          </a:p>
        </p:txBody>
      </p:sp>
      <p:sp>
        <p:nvSpPr>
          <p:cNvPr id="830" name="Google Shape;830;p69"/>
          <p:cNvSpPr/>
          <p:nvPr/>
        </p:nvSpPr>
        <p:spPr>
          <a:xfrm>
            <a:off x="1714500" y="2689225"/>
            <a:ext cx="1790700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Prior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831" name="Google Shape;831;p69"/>
          <p:cNvSpPr/>
          <p:nvPr/>
        </p:nvSpPr>
        <p:spPr>
          <a:xfrm>
            <a:off x="3403600" y="2698750"/>
            <a:ext cx="1790700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65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Conditional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66FFFF"/>
              </a:buClr>
              <a:buSzPts val="1650"/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832" name="Google Shape;832;p69"/>
          <p:cNvSpPr/>
          <p:nvPr/>
        </p:nvSpPr>
        <p:spPr>
          <a:xfrm>
            <a:off x="844550" y="3949700"/>
            <a:ext cx="6858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833" name="Google Shape;833;p69"/>
          <p:cNvSpPr/>
          <p:nvPr/>
        </p:nvSpPr>
        <p:spPr>
          <a:xfrm>
            <a:off x="2247900" y="4114800"/>
            <a:ext cx="7493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.65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.35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1.00</a:t>
            </a:r>
            <a:endParaRPr/>
          </a:p>
        </p:txBody>
      </p:sp>
      <p:sp>
        <p:nvSpPr>
          <p:cNvPr id="834" name="Google Shape;834;p69"/>
          <p:cNvSpPr/>
          <p:nvPr/>
        </p:nvSpPr>
        <p:spPr>
          <a:xfrm>
            <a:off x="4051300" y="3905250"/>
            <a:ext cx="71755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.02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.05</a:t>
            </a:r>
            <a:endParaRPr/>
          </a:p>
        </p:txBody>
      </p:sp>
      <p:sp>
        <p:nvSpPr>
          <p:cNvPr id="835" name="Google Shape;835;p69"/>
          <p:cNvSpPr/>
          <p:nvPr/>
        </p:nvSpPr>
        <p:spPr>
          <a:xfrm>
            <a:off x="5715000" y="3854450"/>
            <a:ext cx="900112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.0130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.0175</a:t>
            </a:r>
            <a:endParaRPr/>
          </a:p>
        </p:txBody>
      </p:sp>
      <p:sp>
        <p:nvSpPr>
          <p:cNvPr id="836" name="Google Shape;836;p69"/>
          <p:cNvSpPr/>
          <p:nvPr/>
        </p:nvSpPr>
        <p:spPr>
          <a:xfrm>
            <a:off x="5162550" y="2641600"/>
            <a:ext cx="17907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Joint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 </a:t>
            </a: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837" name="Google Shape;837;p69"/>
          <p:cNvSpPr/>
          <p:nvPr/>
        </p:nvSpPr>
        <p:spPr>
          <a:xfrm>
            <a:off x="4654549" y="4984750"/>
            <a:ext cx="2125073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 .0305</a:t>
            </a:r>
            <a:endParaRPr/>
          </a:p>
        </p:txBody>
      </p:sp>
      <p:sp>
        <p:nvSpPr>
          <p:cNvPr id="838" name="Google Shape;838;p69"/>
          <p:cNvSpPr/>
          <p:nvPr/>
        </p:nvSpPr>
        <p:spPr>
          <a:xfrm rot="10800000">
            <a:off x="5270500" y="5489468"/>
            <a:ext cx="1949450" cy="495300"/>
          </a:xfrm>
          <a:prstGeom prst="wedgeRoundRectCallout">
            <a:avLst>
              <a:gd name="adj1" fmla="val -68407"/>
              <a:gd name="adj2" fmla="val 250639"/>
              <a:gd name="adj3" fmla="val 16667"/>
            </a:avLst>
          </a:prstGeom>
          <a:gradFill>
            <a:gsLst>
              <a:gs pos="0">
                <a:srgbClr val="535353"/>
              </a:gs>
              <a:gs pos="50000">
                <a:srgbClr val="777777"/>
              </a:gs>
              <a:gs pos="100000">
                <a:srgbClr val="53535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69"/>
          <p:cNvSpPr txBox="1"/>
          <p:nvPr/>
        </p:nvSpPr>
        <p:spPr>
          <a:xfrm>
            <a:off x="5266446" y="5508409"/>
            <a:ext cx="1901094" cy="44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.0130/.0305</a:t>
            </a:r>
            <a:endParaRPr/>
          </a:p>
        </p:txBody>
      </p:sp>
      <p:sp>
        <p:nvSpPr>
          <p:cNvPr id="840" name="Google Shape;840;p69"/>
          <p:cNvSpPr/>
          <p:nvPr/>
        </p:nvSpPr>
        <p:spPr>
          <a:xfrm>
            <a:off x="6915150" y="2670175"/>
            <a:ext cx="1790700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Posterior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Probabilities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1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|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841" name="Google Shape;841;p69"/>
          <p:cNvSpPr/>
          <p:nvPr/>
        </p:nvSpPr>
        <p:spPr>
          <a:xfrm>
            <a:off x="7219950" y="4108450"/>
            <a:ext cx="12319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.4262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.5738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1.0000</a:t>
            </a:r>
            <a:endParaRPr/>
          </a:p>
        </p:txBody>
      </p:sp>
      <p:sp>
        <p:nvSpPr>
          <p:cNvPr id="842" name="Google Shape;842;p69"/>
          <p:cNvSpPr/>
          <p:nvPr/>
        </p:nvSpPr>
        <p:spPr>
          <a:xfrm>
            <a:off x="708025" y="1130300"/>
            <a:ext cx="58483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Quality of Purchased Parts</a:t>
            </a:r>
            <a:endParaRPr/>
          </a:p>
        </p:txBody>
      </p:sp>
      <p:sp>
        <p:nvSpPr>
          <p:cNvPr id="843" name="Google Shape;843;p69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Bayes’ Theorem:  Tabular Approach</a:t>
            </a:r>
            <a:endParaRPr/>
          </a:p>
        </p:txBody>
      </p:sp>
      <p:sp>
        <p:nvSpPr>
          <p:cNvPr id="844" name="Google Shape;844;p69"/>
          <p:cNvSpPr/>
          <p:nvPr/>
        </p:nvSpPr>
        <p:spPr>
          <a:xfrm>
            <a:off x="711200" y="1587500"/>
            <a:ext cx="488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Step 4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		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72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 of Chapter 2</a:t>
            </a:r>
            <a:endParaRPr/>
          </a:p>
        </p:txBody>
      </p:sp>
      <p:sp>
        <p:nvSpPr>
          <p:cNvPr id="871" name="Google Shape;871;p72"/>
          <p:cNvSpPr/>
          <p:nvPr/>
        </p:nvSpPr>
        <p:spPr>
          <a:xfrm>
            <a:off x="3797300" y="3048000"/>
            <a:ext cx="1557338" cy="1611313"/>
          </a:xfrm>
          <a:prstGeom prst="roundRect">
            <a:avLst>
              <a:gd name="adj" fmla="val 12065"/>
            </a:avLst>
          </a:prstGeom>
          <a:noFill/>
          <a:ln w="5080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72" name="Google Shape;872;p72"/>
          <p:cNvSpPr/>
          <p:nvPr/>
        </p:nvSpPr>
        <p:spPr>
          <a:xfrm>
            <a:off x="3941763" y="2133600"/>
            <a:ext cx="1681162" cy="2670175"/>
          </a:xfrm>
          <a:custGeom>
            <a:avLst/>
            <a:gdLst/>
            <a:ahLst/>
            <a:cxnLst/>
            <a:rect l="l" t="t" r="r" b="b"/>
            <a:pathLst>
              <a:path w="1059" h="1682" extrusionOk="0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gradFill>
            <a:gsLst>
              <a:gs pos="0">
                <a:srgbClr val="4B0B7A"/>
              </a:gs>
              <a:gs pos="50000">
                <a:srgbClr val="6C11B0"/>
              </a:gs>
              <a:gs pos="100000">
                <a:srgbClr val="8115D3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3200-7A2B-4E39-952C-F7D4DCA8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AC778-31A8-4CBC-AF54-B6C7C950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705394"/>
            <a:ext cx="7886700" cy="5617028"/>
          </a:xfrm>
        </p:spPr>
        <p:txBody>
          <a:bodyPr/>
          <a:lstStyle/>
          <a:p>
            <a:pPr marL="600075" indent="-457200"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lang="en-US" sz="1800"/>
              <a:t>A study examined waiting times in the X-ray department for a hospital in Jacksonville, Florida. A clerk recorded the number of patients waiting for service at 9:00 A.M. on 20 consecutive days and obtained the following results.</a:t>
            </a:r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Define the experiment the clerk conducted !</a:t>
            </a:r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List the experimental outcomes !</a:t>
            </a:r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Assign probabilities to the experimental outcomes !</a:t>
            </a:r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What method did you use ?</a:t>
            </a:r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593636-2ACB-4E6F-B8B7-C18C1C652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39549"/>
              </p:ext>
            </p:extLst>
          </p:nvPr>
        </p:nvGraphicFramePr>
        <p:xfrm>
          <a:off x="2037806" y="2100381"/>
          <a:ext cx="4728754" cy="265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9">
                  <a:extLst>
                    <a:ext uri="{9D8B030D-6E8A-4147-A177-3AD203B41FA5}">
                      <a16:colId xmlns:a16="http://schemas.microsoft.com/office/drawing/2014/main" val="2027928424"/>
                    </a:ext>
                  </a:extLst>
                </a:gridCol>
                <a:gridCol w="2942835">
                  <a:extLst>
                    <a:ext uri="{9D8B030D-6E8A-4147-A177-3AD203B41FA5}">
                      <a16:colId xmlns:a16="http://schemas.microsoft.com/office/drawing/2014/main" val="1049258735"/>
                    </a:ext>
                  </a:extLst>
                </a:gridCol>
              </a:tblGrid>
              <a:tr h="35651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Number Waiting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Number of Days Number Waiting Outcome Occurred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528753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83894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51013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1757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78810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04912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2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90547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/>
          <p:nvPr/>
        </p:nvSpPr>
        <p:spPr>
          <a:xfrm>
            <a:off x="695325" y="28575"/>
            <a:ext cx="7772400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Statistical Experiments</a:t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952500" y="1238250"/>
            <a:ext cx="7258050" cy="12827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In statistics, the notion of an experiment differs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somewhat from that of an experiment in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physical sciences.</a:t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952500" y="2641600"/>
            <a:ext cx="7258050" cy="9588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In statistical experiments, probability determines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outcomes.</a:t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952500" y="3721100"/>
            <a:ext cx="7258050" cy="12763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Even though the experiment is repeated in exactly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same way, an entirely different outcome may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occur.</a:t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952500" y="5130800"/>
            <a:ext cx="7258050" cy="9334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For this reason, statistical experiments are some-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times called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random experiments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3200-7A2B-4E39-952C-F7D4DCA8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AC778-31A8-4CBC-AF54-B6C7C950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705394"/>
            <a:ext cx="7886700" cy="5617028"/>
          </a:xfrm>
        </p:spPr>
        <p:txBody>
          <a:bodyPr/>
          <a:lstStyle/>
          <a:p>
            <a:pPr marL="600075" indent="-457200">
              <a:buClr>
                <a:schemeClr val="bg1"/>
              </a:buClr>
              <a:buSzPct val="80000"/>
              <a:buFont typeface="+mj-lt"/>
              <a:buAutoNum type="arabicPeriod" startAt="2"/>
            </a:pPr>
            <a:r>
              <a:rPr lang="en-US" sz="1800"/>
              <a:t>Suppose that a sample space has five equally likely experimental outcomes: E</a:t>
            </a:r>
            <a:r>
              <a:rPr lang="en-US" sz="1800" baseline="-25000"/>
              <a:t>1</a:t>
            </a:r>
            <a:r>
              <a:rPr lang="en-US" sz="1800"/>
              <a:t>, E</a:t>
            </a:r>
            <a:r>
              <a:rPr lang="en-US" sz="1800" baseline="-25000"/>
              <a:t>2</a:t>
            </a:r>
            <a:r>
              <a:rPr lang="en-US" sz="1800"/>
              <a:t>, E</a:t>
            </a:r>
            <a:r>
              <a:rPr lang="en-US" sz="1800" baseline="-25000"/>
              <a:t>3</a:t>
            </a:r>
            <a:r>
              <a:rPr lang="en-US" sz="1800"/>
              <a:t>, E</a:t>
            </a:r>
            <a:r>
              <a:rPr lang="en-US" sz="1800" baseline="-25000"/>
              <a:t>4</a:t>
            </a:r>
            <a:r>
              <a:rPr lang="en-US" sz="1800"/>
              <a:t>, E</a:t>
            </a:r>
            <a:r>
              <a:rPr lang="en-US" sz="1800" baseline="-25000"/>
              <a:t>5</a:t>
            </a:r>
            <a:r>
              <a:rPr lang="en-US" sz="1800"/>
              <a:t>. Let</a:t>
            </a:r>
            <a:endParaRPr lang="en-US" sz="3200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Find P(A), P(B), and P(C)</a:t>
            </a:r>
            <a:endParaRPr lang="en-US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Find P(A </a:t>
            </a:r>
            <a:r>
              <a:rPr lang="en-US" sz="1800">
                <a:sym typeface="Symbol" panose="05050102010706020507" pitchFamily="18" charset="2"/>
              </a:rPr>
              <a:t></a:t>
            </a:r>
            <a:r>
              <a:rPr lang="en-US" sz="1800"/>
              <a:t> B). Are A and B mutually exclusive?</a:t>
            </a:r>
            <a:endParaRPr lang="en-US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Find A</a:t>
            </a:r>
            <a:r>
              <a:rPr lang="en-US" sz="1800" baseline="30000"/>
              <a:t>c </a:t>
            </a:r>
            <a:r>
              <a:rPr lang="en-US" sz="1800"/>
              <a:t>, C</a:t>
            </a:r>
            <a:r>
              <a:rPr lang="en-US" sz="1800" baseline="30000"/>
              <a:t>c</a:t>
            </a:r>
            <a:r>
              <a:rPr lang="en-US" sz="1800"/>
              <a:t> , P(A</a:t>
            </a:r>
            <a:r>
              <a:rPr lang="en-US" sz="1800" baseline="30000"/>
              <a:t>c</a:t>
            </a:r>
            <a:r>
              <a:rPr lang="en-US" sz="1800"/>
              <a:t> ), and P(C</a:t>
            </a:r>
            <a:r>
              <a:rPr lang="en-US" sz="1800" baseline="30000"/>
              <a:t>c</a:t>
            </a:r>
            <a:r>
              <a:rPr lang="en-US" sz="1800"/>
              <a:t> ). </a:t>
            </a:r>
            <a:endParaRPr lang="en-US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Find A </a:t>
            </a:r>
            <a:r>
              <a:rPr lang="en-US" sz="1800">
                <a:sym typeface="Symbol" panose="05050102010706020507" pitchFamily="18" charset="2"/>
              </a:rPr>
              <a:t></a:t>
            </a:r>
            <a:r>
              <a:rPr lang="en-US" sz="1800"/>
              <a:t> B</a:t>
            </a:r>
            <a:r>
              <a:rPr lang="en-US" sz="1800" baseline="30000"/>
              <a:t>c</a:t>
            </a:r>
            <a:r>
              <a:rPr lang="en-US" sz="1800"/>
              <a:t> and P(A </a:t>
            </a:r>
            <a:r>
              <a:rPr lang="en-US" sz="1800">
                <a:sym typeface="Symbol" panose="05050102010706020507" pitchFamily="18" charset="2"/>
              </a:rPr>
              <a:t></a:t>
            </a:r>
            <a:r>
              <a:rPr lang="en-US" sz="1800"/>
              <a:t> B</a:t>
            </a:r>
            <a:r>
              <a:rPr lang="en-US" sz="1800" baseline="30000"/>
              <a:t>c</a:t>
            </a:r>
            <a:r>
              <a:rPr lang="en-US" sz="1800"/>
              <a:t> ).</a:t>
            </a:r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Find P(B </a:t>
            </a:r>
            <a:r>
              <a:rPr lang="en-US" sz="1800">
                <a:sym typeface="Symbol" panose="05050102010706020507" pitchFamily="18" charset="2"/>
              </a:rPr>
              <a:t> </a:t>
            </a:r>
            <a:r>
              <a:rPr lang="en-US" sz="1800"/>
              <a:t>C). </a:t>
            </a: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593636-2ACB-4E6F-B8B7-C18C1C652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50581"/>
              </p:ext>
            </p:extLst>
          </p:nvPr>
        </p:nvGraphicFramePr>
        <p:xfrm>
          <a:off x="2338251" y="1984566"/>
          <a:ext cx="1550788" cy="142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788">
                  <a:extLst>
                    <a:ext uri="{9D8B030D-6E8A-4147-A177-3AD203B41FA5}">
                      <a16:colId xmlns:a16="http://schemas.microsoft.com/office/drawing/2014/main" val="2027928424"/>
                    </a:ext>
                  </a:extLst>
                </a:gridCol>
              </a:tblGrid>
              <a:tr h="35651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Member 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83894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/>
                        <a:t>A {E</a:t>
                      </a:r>
                      <a:r>
                        <a:rPr lang="en-US" baseline="-25000"/>
                        <a:t>1</a:t>
                      </a:r>
                      <a:r>
                        <a:rPr lang="en-US"/>
                        <a:t>, E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51013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/>
                        <a:t>B {E</a:t>
                      </a:r>
                      <a:r>
                        <a:rPr lang="en-US" baseline="-25000"/>
                        <a:t>3</a:t>
                      </a:r>
                      <a:r>
                        <a:rPr lang="en-US"/>
                        <a:t>, E</a:t>
                      </a:r>
                      <a:r>
                        <a:rPr lang="en-US" baseline="-25000"/>
                        <a:t>4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1757"/>
                  </a:ext>
                </a:extLst>
              </a:tr>
              <a:tr h="356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/>
                        <a:t>C {E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, E</a:t>
                      </a:r>
                      <a:r>
                        <a:rPr lang="en-US" baseline="-25000"/>
                        <a:t>3</a:t>
                      </a:r>
                      <a:r>
                        <a:rPr lang="en-US"/>
                        <a:t>, E</a:t>
                      </a:r>
                      <a:r>
                        <a:rPr lang="en-US" baseline="-25000"/>
                        <a:t>5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7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91560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3200-7A2B-4E39-952C-F7D4DCA8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AC778-31A8-4CBC-AF54-B6C7C950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705394"/>
            <a:ext cx="7886700" cy="5617028"/>
          </a:xfrm>
        </p:spPr>
        <p:txBody>
          <a:bodyPr/>
          <a:lstStyle/>
          <a:p>
            <a:pPr marL="600075" indent="-457200">
              <a:buClr>
                <a:schemeClr val="bg1"/>
              </a:buClr>
              <a:buSzPct val="90000"/>
              <a:buFont typeface="+mj-lt"/>
              <a:buAutoNum type="arabicPeriod" startAt="3"/>
            </a:pPr>
            <a:r>
              <a:rPr lang="en-US" sz="1800"/>
              <a:t>A survey of MBA students obtained the following data on “Students’ first reason for application to the school in which they matriculated.”</a:t>
            </a:r>
            <a:endParaRPr lang="en-US" sz="3200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600"/>
              <a:t>Develop a joint probability table using these data</a:t>
            </a:r>
            <a:endParaRPr lang="en-US" sz="2800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600"/>
              <a:t>Use the marginal probabilities of school quality, school cost or convenience, and other to comment on the most important reason for choosing a school. </a:t>
            </a:r>
            <a:endParaRPr lang="en-US" sz="2800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600"/>
              <a:t>If a student goes full time, what is the probability that school quality will be the first reason for choosing a school?</a:t>
            </a:r>
            <a:r>
              <a:rPr lang="en-US" sz="2000"/>
              <a:t> </a:t>
            </a:r>
            <a:endParaRPr lang="en-US" sz="2800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600"/>
              <a:t>If a student goes part time, what is the probability that school quality will be the first reason for choosing a school?</a:t>
            </a:r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600"/>
              <a:t>Let A be the event that a student is full time and let B be the event that the student lists school quality as the first reason for applying. Are events A and B independent? Justify your answer</a:t>
            </a:r>
            <a:r>
              <a:rPr lang="en-US" sz="2000"/>
              <a:t>. </a:t>
            </a:r>
            <a:endParaRPr lang="en-US" sz="2800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5B8D50-0F0F-4CE9-916F-8BF37270A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3020"/>
              </p:ext>
            </p:extLst>
          </p:nvPr>
        </p:nvGraphicFramePr>
        <p:xfrm>
          <a:off x="2159662" y="1888000"/>
          <a:ext cx="5843270" cy="1178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2605496808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3230310103"/>
                    </a:ext>
                  </a:extLst>
                </a:gridCol>
                <a:gridCol w="1455852">
                  <a:extLst>
                    <a:ext uri="{9D8B030D-6E8A-4147-A177-3AD203B41FA5}">
                      <a16:colId xmlns:a16="http://schemas.microsoft.com/office/drawing/2014/main" val="542152709"/>
                    </a:ext>
                  </a:extLst>
                </a:gridCol>
                <a:gridCol w="976460">
                  <a:extLst>
                    <a:ext uri="{9D8B030D-6E8A-4147-A177-3AD203B41FA5}">
                      <a16:colId xmlns:a16="http://schemas.microsoft.com/office/drawing/2014/main" val="3038186074"/>
                    </a:ext>
                  </a:extLst>
                </a:gridCol>
                <a:gridCol w="1103368">
                  <a:extLst>
                    <a:ext uri="{9D8B030D-6E8A-4147-A177-3AD203B41FA5}">
                      <a16:colId xmlns:a16="http://schemas.microsoft.com/office/drawing/2014/main" val="2779360910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/>
                        <a:t>School Quality</a:t>
                      </a:r>
                      <a:r>
                        <a:rPr lang="en-US" sz="1200">
                          <a:effectLst/>
                        </a:rPr>
                        <a:t> (Q)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/>
                        <a:t>School Cost or Convenience</a:t>
                      </a:r>
                      <a:r>
                        <a:rPr lang="en-US" sz="1200">
                          <a:effectLst/>
                        </a:rPr>
                        <a:t> (C)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Other (O)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Totals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944016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Full Time (F)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421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393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73825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Part Time (P)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593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07352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821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986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122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1929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0995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E86866-5EB9-4AE7-B59A-F229F1DC7781}"/>
              </a:ext>
            </a:extLst>
          </p:cNvPr>
          <p:cNvSpPr txBox="1"/>
          <p:nvPr/>
        </p:nvSpPr>
        <p:spPr>
          <a:xfrm>
            <a:off x="3768436" y="1519781"/>
            <a:ext cx="2410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Reason for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1D51F-8EB8-41C2-A9CA-3244BAEF3412}"/>
              </a:ext>
            </a:extLst>
          </p:cNvPr>
          <p:cNvSpPr txBox="1"/>
          <p:nvPr/>
        </p:nvSpPr>
        <p:spPr>
          <a:xfrm>
            <a:off x="1051298" y="2149433"/>
            <a:ext cx="108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Enrollment  Status</a:t>
            </a:r>
          </a:p>
        </p:txBody>
      </p:sp>
    </p:spTree>
    <p:extLst>
      <p:ext uri="{BB962C8B-B14F-4D97-AF65-F5344CB8AC3E}">
        <p14:creationId xmlns:p14="http://schemas.microsoft.com/office/powerpoint/2010/main" val="1882257408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3200-7A2B-4E39-952C-F7D4DCA8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AC778-31A8-4CBC-AF54-B6C7C950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705394"/>
            <a:ext cx="7886700" cy="5617028"/>
          </a:xfrm>
        </p:spPr>
        <p:txBody>
          <a:bodyPr/>
          <a:lstStyle/>
          <a:p>
            <a:pPr marL="600075" indent="-457200">
              <a:buClr>
                <a:schemeClr val="bg1"/>
              </a:buClr>
              <a:buSzPct val="90000"/>
              <a:buFont typeface="+mj-lt"/>
              <a:buAutoNum type="arabicPeriod" startAt="3"/>
            </a:pPr>
            <a:r>
              <a:rPr lang="en-US" sz="1800"/>
              <a:t>The prior probabilities for events A</a:t>
            </a:r>
            <a:r>
              <a:rPr lang="en-US" sz="1800" baseline="-25000"/>
              <a:t>1</a:t>
            </a:r>
            <a:r>
              <a:rPr lang="en-US" sz="1800"/>
              <a:t>, A</a:t>
            </a:r>
            <a:r>
              <a:rPr lang="en-US" sz="1800" baseline="-25000"/>
              <a:t>2</a:t>
            </a:r>
            <a:r>
              <a:rPr lang="en-US" sz="1800"/>
              <a:t>, and A</a:t>
            </a:r>
            <a:r>
              <a:rPr lang="en-US" sz="1800" baseline="-25000"/>
              <a:t>3</a:t>
            </a:r>
            <a:r>
              <a:rPr lang="en-US" sz="1800"/>
              <a:t> are P(A</a:t>
            </a:r>
            <a:r>
              <a:rPr lang="en-US" sz="1800" baseline="-25000"/>
              <a:t>1</a:t>
            </a:r>
            <a:r>
              <a:rPr lang="en-US" sz="1800"/>
              <a:t>) = 0.20, P(A</a:t>
            </a:r>
            <a:r>
              <a:rPr lang="en-US" sz="1800" baseline="-25000"/>
              <a:t>2</a:t>
            </a:r>
            <a:r>
              <a:rPr lang="en-US" sz="1800"/>
              <a:t>) = 0.50, and P(A</a:t>
            </a:r>
            <a:r>
              <a:rPr lang="en-US" sz="1800" baseline="-25000"/>
              <a:t>3</a:t>
            </a:r>
            <a:r>
              <a:rPr lang="en-US" sz="1800"/>
              <a:t>) = 0.30. The conditional probabilities of event B given A</a:t>
            </a:r>
            <a:r>
              <a:rPr lang="en-US" sz="1800" baseline="-25000"/>
              <a:t>1</a:t>
            </a:r>
            <a:r>
              <a:rPr lang="en-US" sz="1800"/>
              <a:t>, A</a:t>
            </a:r>
            <a:r>
              <a:rPr lang="en-US" sz="1800" baseline="-25000"/>
              <a:t>2</a:t>
            </a:r>
            <a:r>
              <a:rPr lang="en-US" sz="1800"/>
              <a:t>, and A</a:t>
            </a:r>
            <a:r>
              <a:rPr lang="en-US" sz="1800" baseline="-25000"/>
              <a:t>3</a:t>
            </a:r>
            <a:r>
              <a:rPr lang="en-US" sz="1800"/>
              <a:t> are P(B|A</a:t>
            </a:r>
            <a:r>
              <a:rPr lang="en-US" sz="1800" baseline="-25000"/>
              <a:t>1</a:t>
            </a:r>
            <a:r>
              <a:rPr lang="en-US" sz="1800"/>
              <a:t>) = 0.50, P(B|A</a:t>
            </a:r>
            <a:r>
              <a:rPr lang="en-US" sz="1800" baseline="-25000"/>
              <a:t>2</a:t>
            </a:r>
            <a:r>
              <a:rPr lang="en-US" sz="1800"/>
              <a:t>) = 0.40, and P(B|A</a:t>
            </a:r>
            <a:r>
              <a:rPr lang="en-US" sz="1800" baseline="-25000"/>
              <a:t>3</a:t>
            </a:r>
            <a:r>
              <a:rPr lang="en-US" sz="1800"/>
              <a:t>) = 0.30</a:t>
            </a:r>
            <a:r>
              <a:rPr lang="en-US"/>
              <a:t> </a:t>
            </a:r>
            <a:endParaRPr lang="en-US" sz="4800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 sz="3600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 sz="3600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 sz="3600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 sz="3600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Compute P(B </a:t>
            </a:r>
            <a:r>
              <a:rPr lang="en-US" sz="1800">
                <a:latin typeface="Symbol" panose="05050102010706020507" pitchFamily="18" charset="2"/>
                <a:sym typeface="Symbol" panose="05050102010706020507" pitchFamily="18" charset="2"/>
              </a:rPr>
              <a:t></a:t>
            </a:r>
            <a:r>
              <a:rPr lang="en-US" sz="1800"/>
              <a:t> A</a:t>
            </a:r>
            <a:r>
              <a:rPr lang="en-US" sz="1800" baseline="-25000"/>
              <a:t>1</a:t>
            </a:r>
            <a:r>
              <a:rPr lang="en-US" sz="1800"/>
              <a:t>), P(B </a:t>
            </a:r>
            <a:r>
              <a:rPr lang="en-US" sz="1800">
                <a:latin typeface="Symbol" panose="05050102010706020507" pitchFamily="18" charset="2"/>
                <a:sym typeface="Symbol" panose="05050102010706020507" pitchFamily="18" charset="2"/>
              </a:rPr>
              <a:t></a:t>
            </a:r>
            <a:r>
              <a:rPr lang="en-US" sz="1800"/>
              <a:t> A</a:t>
            </a:r>
            <a:r>
              <a:rPr lang="en-US" sz="1800" baseline="-25000"/>
              <a:t>2</a:t>
            </a:r>
            <a:r>
              <a:rPr lang="en-US" sz="1800"/>
              <a:t>), and P(B </a:t>
            </a:r>
            <a:r>
              <a:rPr lang="en-US" sz="1800">
                <a:latin typeface="Symbol" panose="05050102010706020507" pitchFamily="18" charset="2"/>
                <a:sym typeface="Symbol" panose="05050102010706020507" pitchFamily="18" charset="2"/>
              </a:rPr>
              <a:t></a:t>
            </a:r>
            <a:r>
              <a:rPr lang="en-US" sz="1800"/>
              <a:t> A</a:t>
            </a:r>
            <a:r>
              <a:rPr lang="en-US" sz="1800" baseline="-25000"/>
              <a:t>3</a:t>
            </a:r>
            <a:r>
              <a:rPr lang="en-US" sz="1800"/>
              <a:t>).</a:t>
            </a:r>
            <a:endParaRPr lang="en-US" sz="4000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Apply Bayes’ theorem, equation, to compute the posterior probability P(A</a:t>
            </a:r>
            <a:r>
              <a:rPr lang="en-US" sz="1800" baseline="-25000"/>
              <a:t>2</a:t>
            </a:r>
            <a:r>
              <a:rPr lang="en-US" sz="1800"/>
              <a:t>|B).</a:t>
            </a:r>
            <a:r>
              <a:rPr lang="en-US"/>
              <a:t> </a:t>
            </a:r>
            <a:endParaRPr lang="en-US" sz="4000"/>
          </a:p>
          <a:p>
            <a:pPr marL="600075" indent="-457200">
              <a:buClr>
                <a:schemeClr val="bg1"/>
              </a:buClr>
              <a:buSzPct val="85000"/>
              <a:buFont typeface="+mj-lt"/>
              <a:buAutoNum type="alphaLcPeriod"/>
            </a:pPr>
            <a:r>
              <a:rPr lang="en-US" sz="1800"/>
              <a:t>Use the tabular approach to applying Bayes’ theorem to compute P(A</a:t>
            </a:r>
            <a:r>
              <a:rPr lang="en-US" sz="1800" baseline="-25000"/>
              <a:t>1</a:t>
            </a:r>
            <a:r>
              <a:rPr lang="en-US" sz="1800"/>
              <a:t>|B), P(A</a:t>
            </a:r>
            <a:r>
              <a:rPr lang="en-US" sz="1800" baseline="-25000"/>
              <a:t>2</a:t>
            </a:r>
            <a:r>
              <a:rPr lang="en-US" sz="1800"/>
              <a:t>|B), and P(A</a:t>
            </a:r>
            <a:r>
              <a:rPr lang="en-US" sz="1800" baseline="-25000"/>
              <a:t>3</a:t>
            </a:r>
            <a:r>
              <a:rPr lang="en-US" sz="1800"/>
              <a:t>|B).</a:t>
            </a:r>
            <a:r>
              <a:rPr lang="en-US" sz="3200"/>
              <a:t> </a:t>
            </a:r>
            <a:endParaRPr lang="en-US" sz="4000"/>
          </a:p>
          <a:p>
            <a:pPr marL="142875" indent="0">
              <a:buClr>
                <a:schemeClr val="bg1"/>
              </a:buClr>
              <a:buSzPct val="58000"/>
              <a:buNone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FA8F9C-BDE3-4BF8-A3D7-47ED29D4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84447"/>
              </p:ext>
            </p:extLst>
          </p:nvPr>
        </p:nvGraphicFramePr>
        <p:xfrm>
          <a:off x="685800" y="2193169"/>
          <a:ext cx="8319655" cy="1852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083">
                  <a:extLst>
                    <a:ext uri="{9D8B030D-6E8A-4147-A177-3AD203B41FA5}">
                      <a16:colId xmlns:a16="http://schemas.microsoft.com/office/drawing/2014/main" val="4007512770"/>
                    </a:ext>
                  </a:extLst>
                </a:gridCol>
                <a:gridCol w="1796893">
                  <a:extLst>
                    <a:ext uri="{9D8B030D-6E8A-4147-A177-3AD203B41FA5}">
                      <a16:colId xmlns:a16="http://schemas.microsoft.com/office/drawing/2014/main" val="3837800078"/>
                    </a:ext>
                  </a:extLst>
                </a:gridCol>
                <a:gridCol w="1802351">
                  <a:extLst>
                    <a:ext uri="{9D8B030D-6E8A-4147-A177-3AD203B41FA5}">
                      <a16:colId xmlns:a16="http://schemas.microsoft.com/office/drawing/2014/main" val="697581544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93588566"/>
                    </a:ext>
                  </a:extLst>
                </a:gridCol>
                <a:gridCol w="2050473">
                  <a:extLst>
                    <a:ext uri="{9D8B030D-6E8A-4147-A177-3AD203B41FA5}">
                      <a16:colId xmlns:a16="http://schemas.microsoft.com/office/drawing/2014/main" val="3687328057"/>
                    </a:ext>
                  </a:extLst>
                </a:gridCol>
              </a:tblGrid>
              <a:tr h="329351"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(1)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(2)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(3)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(4)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(5)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247600"/>
                  </a:ext>
                </a:extLst>
              </a:tr>
              <a:tr h="5349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Events (A</a:t>
                      </a:r>
                      <a:r>
                        <a:rPr lang="en-US" sz="1400" baseline="-25000">
                          <a:effectLst/>
                        </a:rPr>
                        <a:t>i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Prior Probabilities P(A</a:t>
                      </a:r>
                      <a:r>
                        <a:rPr lang="en-US" sz="1400" baseline="-25000">
                          <a:effectLst/>
                        </a:rPr>
                        <a:t>i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400">
                          <a:effectLst/>
                        </a:rPr>
                        <a:t>Conditional Probabilities P(B|A</a:t>
                      </a:r>
                      <a:r>
                        <a:rPr lang="en-US" sz="1400" baseline="-25000">
                          <a:effectLst/>
                        </a:rPr>
                        <a:t>i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</a:rPr>
                        <a:t>Joint Probabilities P(A</a:t>
                      </a:r>
                      <a:r>
                        <a:rPr lang="en-US" sz="1400" baseline="-25000">
                          <a:effectLst/>
                        </a:rPr>
                        <a:t>i </a:t>
                      </a:r>
                      <a:r>
                        <a:rPr lang="en-US" sz="1400">
                          <a:effectLst/>
                          <a:sym typeface="Symbol" panose="05050102010706020507" pitchFamily="18" charset="2"/>
                        </a:rPr>
                        <a:t></a:t>
                      </a:r>
                      <a:r>
                        <a:rPr lang="en-US" sz="1400">
                          <a:effectLst/>
                        </a:rPr>
                        <a:t>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Posterior Probabilities P(A</a:t>
                      </a:r>
                      <a:r>
                        <a:rPr lang="en-US" sz="1400" baseline="-25000">
                          <a:effectLst/>
                        </a:rPr>
                        <a:t>i</a:t>
                      </a:r>
                      <a:r>
                        <a:rPr lang="en-US" sz="1400">
                          <a:effectLst/>
                        </a:rPr>
                        <a:t>|B)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299128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baseline="-250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0.2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6655312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0..5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999158"/>
                  </a:ext>
                </a:extLst>
              </a:tr>
              <a:tr h="3293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</a:rPr>
                        <a:t> 0.3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51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01795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695325" y="28575"/>
            <a:ext cx="7772400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Experiment and Its Sample Space</a:t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952500" y="1238250"/>
            <a:ext cx="7258050" cy="102870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experiment</a:t>
            </a:r>
            <a:r>
              <a:rPr lang="en-US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is any process that generates well-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defined outcomes.</a:t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952500" y="2400300"/>
            <a:ext cx="7258050" cy="10096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sample space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for an experiment is the set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all experimental outcomes.</a:t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952500" y="3543300"/>
            <a:ext cx="7258050" cy="1009650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 experimental outcome is also called a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sample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point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/>
          <p:nvPr/>
        </p:nvSpPr>
        <p:spPr>
          <a:xfrm>
            <a:off x="695325" y="28575"/>
            <a:ext cx="7772400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An Experiment and Its Sample Space</a:t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1041400" y="1238250"/>
            <a:ext cx="7181850" cy="29019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244600" y="1331913"/>
            <a:ext cx="2932113" cy="307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Experiment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Toss a coin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Inspection a part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Conduct a sales call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Roll a die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Play a football game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4622800" y="1331913"/>
            <a:ext cx="3452813" cy="267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Sample Space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Head, tail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Defective, non-defective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Purchase, no purchase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1, 2, 3, 4, 5, 6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Win, lose, tie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690563" y="55563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Assigning Probabilities</a:t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711200" y="990600"/>
            <a:ext cx="71374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 Basic Requirements for Assigning Probabilities</a:t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1193800" y="1657350"/>
            <a:ext cx="7270750" cy="102870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1.  The probability assigned to each experimental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outcome must be between 0 and 1, inclusively.</a:t>
            </a:r>
            <a:endParaRPr/>
          </a:p>
        </p:txBody>
      </p:sp>
      <p:grpSp>
        <p:nvGrpSpPr>
          <p:cNvPr id="172" name="Google Shape;172;p21"/>
          <p:cNvGrpSpPr/>
          <p:nvPr/>
        </p:nvGrpSpPr>
        <p:grpSpPr>
          <a:xfrm>
            <a:off x="3060700" y="2946400"/>
            <a:ext cx="3086100" cy="596900"/>
            <a:chOff x="1872" y="2048"/>
            <a:chExt cx="1944" cy="376"/>
          </a:xfrm>
        </p:grpSpPr>
        <p:sp>
          <p:nvSpPr>
            <p:cNvPr id="173" name="Google Shape;173;p21"/>
            <p:cNvSpPr/>
            <p:nvPr/>
          </p:nvSpPr>
          <p:spPr>
            <a:xfrm>
              <a:off x="1872" y="2048"/>
              <a:ext cx="1944" cy="376"/>
            </a:xfrm>
            <a:prstGeom prst="rect">
              <a:avLst/>
            </a:prstGeom>
            <a:gradFill>
              <a:gsLst>
                <a:gs pos="0">
                  <a:srgbClr val="002E49"/>
                </a:gs>
                <a:gs pos="50000">
                  <a:srgbClr val="004469"/>
                </a:gs>
                <a:gs pos="100000">
                  <a:srgbClr val="00527E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1924" y="2081"/>
              <a:ext cx="1828" cy="288"/>
            </a:xfrm>
            <a:prstGeom prst="rect">
              <a:avLst/>
            </a:prstGeom>
            <a:gradFill>
              <a:gsLst>
                <a:gs pos="0">
                  <a:srgbClr val="002E49"/>
                </a:gs>
                <a:gs pos="50000">
                  <a:srgbClr val="004469"/>
                </a:gs>
                <a:gs pos="100000">
                  <a:srgbClr val="00527E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0 </a:t>
              </a:r>
              <a:r>
                <a:rPr lang="en-US" sz="2400" u="sng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&lt;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P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E</a:t>
              </a:r>
              <a:r>
                <a:rPr lang="en-US" sz="2400" i="1" baseline="-25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 </a:t>
              </a:r>
              <a:r>
                <a:rPr lang="en-US" sz="2400" u="sng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&lt;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1  for all 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i</a:t>
              </a:r>
              <a:endParaRPr/>
            </a:p>
          </p:txBody>
        </p:sp>
      </p:grpSp>
      <p:sp>
        <p:nvSpPr>
          <p:cNvPr id="175" name="Google Shape;175;p21"/>
          <p:cNvSpPr txBox="1"/>
          <p:nvPr/>
        </p:nvSpPr>
        <p:spPr>
          <a:xfrm>
            <a:off x="2201863" y="3684588"/>
            <a:ext cx="574675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where: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E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is the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 experimental outcome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and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 i="1" baseline="-25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 is its probability</a:t>
            </a:r>
            <a:endParaRPr sz="2400" u="sng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QMB11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4666</Words>
  <Application>Microsoft Office PowerPoint</Application>
  <PresentationFormat>On-screen Show (4:3)</PresentationFormat>
  <Paragraphs>823</Paragraphs>
  <Slides>62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Noto Sans Symbols</vt:lpstr>
      <vt:lpstr>Times New Roman</vt:lpstr>
      <vt:lpstr>Poppins</vt:lpstr>
      <vt:lpstr>Book Antiqua</vt:lpstr>
      <vt:lpstr>Arial</vt:lpstr>
      <vt:lpstr>Symbol</vt:lpstr>
      <vt:lpstr>Calibri</vt:lpstr>
      <vt:lpstr>QMB11ch01</vt:lpstr>
      <vt:lpstr>PowerPoint Presentation</vt:lpstr>
      <vt:lpstr>PowerPoint Presentation</vt:lpstr>
      <vt:lpstr>PowerPoint Presentation</vt:lpstr>
      <vt:lpstr>PowerPoint Presentation</vt:lpstr>
      <vt:lpstr>Probability as a Numerical Measure of the Likelihood of Occurrence</vt:lpstr>
      <vt:lpstr>PowerPoint Presentation</vt:lpstr>
      <vt:lpstr>An Experiment and Its Sample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Basic Relationships of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Bayes’ Theorem</vt:lpstr>
      <vt:lpstr>PowerPoint Presentation</vt:lpstr>
      <vt:lpstr>PowerPoint Presentation</vt:lpstr>
      <vt:lpstr>PowerPoint Presentation</vt:lpstr>
      <vt:lpstr>New Information</vt:lpstr>
      <vt:lpstr>Bayes’ Theorem</vt:lpstr>
      <vt:lpstr>Posterior Probabilities</vt:lpstr>
      <vt:lpstr>Bayes’ Theorem:  Tabular Approach</vt:lpstr>
      <vt:lpstr>Bayes’ Theorem:  Tabular Approach</vt:lpstr>
      <vt:lpstr>Bayes’ Theorem:  Tabular Approach</vt:lpstr>
      <vt:lpstr>Bayes’ Theorem:  Tabular Approach</vt:lpstr>
      <vt:lpstr>PowerPoint Presentation</vt:lpstr>
      <vt:lpstr>Bayes’ Theorem:  Tabular Approach</vt:lpstr>
      <vt:lpstr>Bayes’ Theorem:  Tabular Approach</vt:lpstr>
      <vt:lpstr>Bayes’ Theorem:  Tabular Approach</vt:lpstr>
      <vt:lpstr>Bayes’ Theorem:  Tabular Approach</vt:lpstr>
      <vt:lpstr>End of Chapter 2</vt:lpstr>
      <vt:lpstr>Task</vt:lpstr>
      <vt:lpstr>Task</vt:lpstr>
      <vt:lpstr>Task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</dc:creator>
  <cp:lastModifiedBy>deni wdi</cp:lastModifiedBy>
  <cp:revision>16</cp:revision>
  <dcterms:modified xsi:type="dcterms:W3CDTF">2020-09-06T04:58:33Z</dcterms:modified>
</cp:coreProperties>
</file>