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Book Antiqua" panose="020406020503050303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08">
          <p15:clr>
            <a:srgbClr val="000000"/>
          </p15:clr>
        </p15:guide>
        <p15:guide id="2" pos="51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0B3935-749C-49CF-87BA-A74DDAF02FF9}">
  <a:tblStyle styleId="{340B3935-749C-49CF-87BA-A74DDAF02F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264B0A-5D5C-4E8D-BFFC-10EE27190B72}" styleName="Table_1">
    <a:wholeTbl>
      <a:tcTxStyle b="off" i="off">
        <a:font>
          <a:latin typeface="Book Antiqua"/>
          <a:ea typeface="Book Antiqua"/>
          <a:cs typeface="Book Antiqu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EFF"/>
          </a:solidFill>
        </a:fill>
      </a:tcStyle>
    </a:wholeTbl>
    <a:band1H>
      <a:tcTxStyle/>
      <a:tcStyle>
        <a:tcBdr/>
        <a:fill>
          <a:solidFill>
            <a:srgbClr val="D1DBF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DBF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5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82" y="84"/>
      </p:cViewPr>
      <p:guideLst>
        <p:guide orient="horz" pos="808"/>
        <p:guide pos="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/>
          <p:nvPr/>
        </p:nvSpPr>
        <p:spPr>
          <a:xfrm>
            <a:off x="6381750" y="8750300"/>
            <a:ext cx="406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Google Shape;378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Google Shape;396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Google Shape;420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516731"/>
            <a:ext cx="46434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 rot="5400000">
            <a:off x="4740276" y="1914526"/>
            <a:ext cx="569595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 rot="5400000">
            <a:off x="719931" y="18257"/>
            <a:ext cx="5695950" cy="576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250"/>
              <a:buFont typeface="Book Antiqu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Book Antiqu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70693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914400" lvl="1" indent="-450850" algn="l">
              <a:spcBef>
                <a:spcPts val="560"/>
              </a:spcBef>
              <a:spcAft>
                <a:spcPts val="0"/>
              </a:spcAft>
              <a:buSzPts val="3500"/>
              <a:buFont typeface="Book Antiqua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66FFFF"/>
              </a:buClr>
              <a:buSzPts val="3500"/>
              <a:buFont typeface="Book Antiqua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50000">
              <a:srgbClr val="666699"/>
            </a:gs>
            <a:gs pos="100000">
              <a:srgbClr val="47476B"/>
            </a:gs>
          </a:gsLst>
          <a:lin ang="5400000" scaled="0"/>
        </a:gra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1"/>
          <p:cNvGrpSpPr/>
          <p:nvPr/>
        </p:nvGrpSpPr>
        <p:grpSpPr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372" y="192"/>
                <a:ext cx="86" cy="9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913" extrusionOk="0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5470" y="186"/>
                <a:ext cx="87" cy="910"/>
              </a:xfrm>
              <a:custGeom>
                <a:avLst/>
                <a:gdLst/>
                <a:ahLst/>
                <a:cxnLst/>
                <a:rect l="l" t="t" r="r" b="b"/>
                <a:pathLst>
                  <a:path w="87" h="910" extrusionOk="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372" y="189"/>
                <a:ext cx="5185" cy="103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03" extrusionOk="0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2" name="Google Shape;12;p1"/>
            <p:cNvGrpSpPr/>
            <p:nvPr/>
          </p:nvGrpSpPr>
          <p:grpSpPr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372" y="807"/>
                <a:ext cx="79" cy="32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4" extrusionOk="0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5470" y="747"/>
                <a:ext cx="84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3325" extrusionOk="0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" y="3984"/>
                <a:ext cx="518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88" extrusionOk="0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57" y="291"/>
                <a:ext cx="5013" cy="3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8012658" y="6258719"/>
            <a:ext cx="543420" cy="36676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fld id="{00000000-1234-1234-1234-123412341234}" type="slidenum">
              <a:rPr lang="en-US" sz="15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500" b="0" u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7596733" y="6022182"/>
            <a:ext cx="831850" cy="59759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lang="en-US" sz="15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Slide</a:t>
            </a: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587921" y="6206332"/>
            <a:ext cx="682783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u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© 2013  Cengage Learning.  All Rights Reserved.  May not be scanned, copied</a:t>
            </a:r>
            <a:endParaRPr/>
          </a:p>
          <a:p>
            <a:pPr marL="0" marR="0" lvl="0" indent="0" algn="l" rtl="0">
              <a:lnSpc>
                <a:spcPct val="10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 b="0" u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  or duplicated, or posted to a publicly accessible website, in whole or in part.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 descr="C:\Users\John IV\Downloads\97808400623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446" y="412750"/>
            <a:ext cx="4288644" cy="5626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5481875" y="2122566"/>
            <a:ext cx="2594095" cy="1827486"/>
            <a:chOff x="6033407" y="2122566"/>
            <a:chExt cx="2594095" cy="1827486"/>
          </a:xfrm>
        </p:grpSpPr>
        <p:sp>
          <p:nvSpPr>
            <p:cNvPr id="64" name="Google Shape;64;p13"/>
            <p:cNvSpPr/>
            <p:nvPr/>
          </p:nvSpPr>
          <p:spPr>
            <a:xfrm>
              <a:off x="6035673" y="2672654"/>
              <a:ext cx="2389871" cy="276999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                          </a:t>
              </a:r>
              <a:r>
                <a:rPr lang="en-US" sz="1150" b="1" i="0" u="none" strike="noStrike" cap="none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SLIDES  BY</a:t>
              </a:r>
              <a:endParaRPr/>
            </a:p>
          </p:txBody>
        </p:sp>
        <p:grpSp>
          <p:nvGrpSpPr>
            <p:cNvPr id="65" name="Google Shape;65;p13"/>
            <p:cNvGrpSpPr/>
            <p:nvPr/>
          </p:nvGrpSpPr>
          <p:grpSpPr>
            <a:xfrm>
              <a:off x="6035673" y="2122566"/>
              <a:ext cx="2382611" cy="556438"/>
              <a:chOff x="6035673" y="1335314"/>
              <a:chExt cx="2382611" cy="560160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70" name="Google Shape;70;p13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71" name="Google Shape;71;p13"/>
            <p:cNvGrpSpPr/>
            <p:nvPr/>
          </p:nvGrpSpPr>
          <p:grpSpPr>
            <a:xfrm>
              <a:off x="6042933" y="2947824"/>
              <a:ext cx="2382611" cy="970744"/>
              <a:chOff x="6035673" y="1335314"/>
              <a:chExt cx="2382611" cy="560160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76" name="Google Shape;76;p13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77" name="Google Shape;77;p13"/>
            <p:cNvSpPr/>
            <p:nvPr/>
          </p:nvSpPr>
          <p:spPr>
            <a:xfrm>
              <a:off x="6033407" y="2949371"/>
              <a:ext cx="1468113" cy="969197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6172510" y="2690733"/>
              <a:ext cx="223138" cy="125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 rot="10800000">
              <a:off x="7501520" y="2946948"/>
              <a:ext cx="1003836" cy="971620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80" name="Google Shape;80;p13"/>
            <p:cNvCxnSpPr/>
            <p:nvPr/>
          </p:nvCxnSpPr>
          <p:spPr>
            <a:xfrm flipH="1">
              <a:off x="7485889" y="2894222"/>
              <a:ext cx="7474" cy="1021849"/>
            </a:xfrm>
            <a:prstGeom prst="straightConnector1">
              <a:avLst/>
            </a:prstGeom>
            <a:solidFill>
              <a:schemeClr val="accent1"/>
            </a:solidFill>
            <a:ln w="22225" cap="flat" cmpd="sng">
              <a:solidFill>
                <a:schemeClr val="dk1">
                  <a:alpha val="8392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" name="Google Shape;81;p13"/>
            <p:cNvSpPr/>
            <p:nvPr/>
          </p:nvSpPr>
          <p:spPr>
            <a:xfrm>
              <a:off x="7406277" y="2870056"/>
              <a:ext cx="180066" cy="1049024"/>
            </a:xfrm>
            <a:prstGeom prst="rect">
              <a:avLst/>
            </a:prstGeom>
            <a:solidFill>
              <a:srgbClr val="1F103B">
                <a:alpha val="5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8418284" y="2126262"/>
              <a:ext cx="209218" cy="1792818"/>
            </a:xfrm>
            <a:prstGeom prst="rect">
              <a:avLst/>
            </a:prstGeom>
            <a:gradFill>
              <a:gsLst>
                <a:gs pos="0">
                  <a:srgbClr val="432B6F"/>
                </a:gs>
                <a:gs pos="50000">
                  <a:srgbClr val="361E60"/>
                </a:gs>
                <a:gs pos="100000">
                  <a:srgbClr val="41257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194630" y="2929145"/>
              <a:ext cx="2182018" cy="8683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John Loucks</a:t>
              </a:r>
              <a:endParaRPr sz="20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St. Edward’s Univ.</a:t>
              </a:r>
              <a:endParaRPr sz="14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"/>
          <p:cNvSpPr txBox="1">
            <a:spLocks noGrp="1"/>
          </p:cNvSpPr>
          <p:nvPr>
            <p:ph type="body" idx="1"/>
          </p:nvPr>
        </p:nvSpPr>
        <p:spPr>
          <a:xfrm>
            <a:off x="698500" y="1106488"/>
            <a:ext cx="7678738" cy="236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Stockout:  When and How Long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</a:t>
            </a:r>
            <a:r>
              <a:rPr lang="en-US" b="1"/>
              <a:t>Question: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How many days after receiving an order does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Higley run out of inventory?  How long is Higley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without inventory per cycle?</a:t>
            </a:r>
            <a:endParaRPr/>
          </a:p>
        </p:txBody>
      </p:sp>
      <p:sp>
        <p:nvSpPr>
          <p:cNvPr id="328" name="Google Shape;328;p48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Higley Radio Components Co.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/>
          <p:nvPr/>
        </p:nvSpPr>
        <p:spPr>
          <a:xfrm>
            <a:off x="1352550" y="4178300"/>
            <a:ext cx="5073650" cy="4635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4" name="Google Shape;334;p49"/>
          <p:cNvSpPr/>
          <p:nvPr/>
        </p:nvSpPr>
        <p:spPr>
          <a:xfrm>
            <a:off x="2254250" y="5041900"/>
            <a:ext cx="3790950" cy="4635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5" name="Google Shape;335;p49"/>
          <p:cNvSpPr/>
          <p:nvPr/>
        </p:nvSpPr>
        <p:spPr>
          <a:xfrm>
            <a:off x="698500" y="1106488"/>
            <a:ext cx="8101013" cy="45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Stockout:  When and How Long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lang="en-US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Answer:</a:t>
            </a:r>
            <a:endParaRPr sz="2400" b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Inventory exists for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/(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+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30/(30+10) = .75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of the order cycle.  (Note, 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*-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*)/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* = .75 also,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before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*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* are rounded.) 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An order cycle is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*/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.057735 years = 14.434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days.  Thus, Higley runs out of inventory .75(14.434)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=  10.823 days after receiving an order  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Higley is out of stock for approximately 14.434 –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10.823 =  3.611 days per order cycle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6" name="Google Shape;336;p49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Higley Radio Components Co.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"/>
          <p:cNvSpPr txBox="1"/>
          <p:nvPr/>
        </p:nvSpPr>
        <p:spPr>
          <a:xfrm>
            <a:off x="698500" y="1106488"/>
            <a:ext cx="7678738" cy="236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Reorder Point</a:t>
            </a:r>
            <a:endParaRPr sz="2400" b="0" i="0" u="none" strike="noStrike" cap="none">
              <a:solidFill>
                <a:srgbClr val="66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lang="en-US" sz="24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At what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inventory or backorder level should Higley place an inventory replenishment order?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2" name="Google Shape;342;p50"/>
          <p:cNvSpPr txBox="1"/>
          <p:nvPr/>
        </p:nvSpPr>
        <p:spPr>
          <a:xfrm>
            <a:off x="685800" y="1920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Book Antiqua"/>
              <a:buNone/>
            </a:pPr>
            <a:r>
              <a:rPr lang="en-US"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Higley Radio Components Co.</a:t>
            </a:r>
            <a:endParaRPr sz="2800" b="0" i="0" u="none" strike="noStrike" cap="none">
              <a:solidFill>
                <a:srgbClr val="66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1"/>
          <p:cNvSpPr/>
          <p:nvPr/>
        </p:nvSpPr>
        <p:spPr>
          <a:xfrm>
            <a:off x="3727450" y="5118100"/>
            <a:ext cx="1911350" cy="4635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8" name="Google Shape;348;p51"/>
          <p:cNvSpPr/>
          <p:nvPr/>
        </p:nvSpPr>
        <p:spPr>
          <a:xfrm>
            <a:off x="698501" y="1106488"/>
            <a:ext cx="7950200" cy="45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Reorder Point</a:t>
            </a:r>
            <a:endParaRPr sz="2400">
              <a:solidFill>
                <a:srgbClr val="66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lang="en-US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Answer:</a:t>
            </a:r>
            <a:endParaRPr sz="2400" b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Higley is out of stock for approximately 3.611 working days per order cycle.  Reorder lead time is 7 working days.  Hence, Higley should reorder when it has inventory on hand to cover just 7 – 3.611 = 3.389 days of demand.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Demand per day is 2000/250 = 8 units.  Hence, 3.389 days of inventory is 3.389 x 8 = 27.112 units.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Higley should place an order for 115 units when its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inventory drops to   27.112 units    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9" name="Google Shape;349;p51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Higley Radio Components Co.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/>
          <p:nvPr/>
        </p:nvSpPr>
        <p:spPr>
          <a:xfrm>
            <a:off x="698501" y="1106489"/>
            <a:ext cx="7950200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EOQs with and with</a:t>
            </a:r>
            <a:r>
              <a:rPr lang="en-US" sz="2400" u="sng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out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Planned Shortages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5" name="Google Shape;355;p52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Higley Radio Components Co.</a:t>
            </a:r>
            <a:endParaRPr/>
          </a:p>
        </p:txBody>
      </p:sp>
      <p:graphicFrame>
        <p:nvGraphicFramePr>
          <p:cNvPr id="356" name="Google Shape;356;p52"/>
          <p:cNvGraphicFramePr/>
          <p:nvPr/>
        </p:nvGraphicFramePr>
        <p:xfrm>
          <a:off x="1143000" y="1689100"/>
          <a:ext cx="7251700" cy="3886280"/>
        </p:xfrm>
        <a:graphic>
          <a:graphicData uri="http://schemas.openxmlformats.org/drawingml/2006/table">
            <a:tbl>
              <a:tblPr firstRow="1" bandRow="1">
                <a:noFill/>
                <a:tableStyleId>{32264B0A-5D5C-4E8D-BFFC-10EE27190B72}</a:tableStyleId>
              </a:tblPr>
              <a:tblGrid>
                <a:gridCol w="389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>
                          <a:solidFill>
                            <a:srgbClr val="8CF4EA"/>
                          </a:solidFill>
                        </a:rPr>
                        <a:t>With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>
                          <a:solidFill>
                            <a:srgbClr val="8CF4EA"/>
                          </a:solidFill>
                        </a:rPr>
                        <a:t>Shortages</a:t>
                      </a:r>
                      <a:endParaRPr sz="2300" b="0">
                        <a:solidFill>
                          <a:srgbClr val="8CF4EA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>
                          <a:solidFill>
                            <a:srgbClr val="8CF4EA"/>
                          </a:solidFill>
                        </a:rPr>
                        <a:t>Without Shortages</a:t>
                      </a:r>
                      <a:endParaRPr sz="2300" b="0">
                        <a:solidFill>
                          <a:srgbClr val="8CF4EA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EOQ (units)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115.47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100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Max. Inventory (units)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86.60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100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Max. Shortages (units)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28.87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Reorder Point (units)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27.112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56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Cycle Time (days)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14.43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12.50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Shortage Time/Cycle (days)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3.611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Shortage Time/Cycle (%)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25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3"/>
          <p:cNvSpPr/>
          <p:nvPr/>
        </p:nvSpPr>
        <p:spPr>
          <a:xfrm>
            <a:off x="698501" y="1106489"/>
            <a:ext cx="79502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EOQs with and with</a:t>
            </a:r>
            <a:r>
              <a:rPr lang="en-US" sz="2400" u="sng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out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Planned Shortages</a:t>
            </a:r>
            <a:endParaRPr/>
          </a:p>
        </p:txBody>
      </p:sp>
      <p:sp>
        <p:nvSpPr>
          <p:cNvPr id="362" name="Google Shape;362;p53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Higley Radio Components Co.</a:t>
            </a:r>
            <a:endParaRPr/>
          </a:p>
        </p:txBody>
      </p:sp>
      <p:graphicFrame>
        <p:nvGraphicFramePr>
          <p:cNvPr id="363" name="Google Shape;363;p53"/>
          <p:cNvGraphicFramePr/>
          <p:nvPr/>
        </p:nvGraphicFramePr>
        <p:xfrm>
          <a:off x="1625600" y="1727200"/>
          <a:ext cx="5918200" cy="2560370"/>
        </p:xfrm>
        <a:graphic>
          <a:graphicData uri="http://schemas.openxmlformats.org/drawingml/2006/table">
            <a:tbl>
              <a:tblPr firstRow="1" bandRow="1">
                <a:noFill/>
                <a:tableStyleId>{32264B0A-5D5C-4E8D-BFFC-10EE27190B72}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</a:t>
                      </a:r>
                      <a:r>
                        <a:rPr lang="en-US" sz="2300" b="0"/>
                        <a:t>Annual Costs</a:t>
                      </a:r>
                      <a:endParaRPr sz="2300" b="0"/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>
                          <a:solidFill>
                            <a:srgbClr val="8CF4EA"/>
                          </a:solidFill>
                        </a:rPr>
                        <a:t>With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>
                          <a:solidFill>
                            <a:srgbClr val="8CF4EA"/>
                          </a:solidFill>
                        </a:rPr>
                        <a:t>Shortages</a:t>
                      </a:r>
                      <a:endParaRPr sz="2300" b="0">
                        <a:solidFill>
                          <a:srgbClr val="8CF4EA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>
                          <a:solidFill>
                            <a:srgbClr val="8CF4EA"/>
                          </a:solidFill>
                        </a:rPr>
                        <a:t>Without Shortages</a:t>
                      </a:r>
                      <a:endParaRPr sz="2300" b="0">
                        <a:solidFill>
                          <a:srgbClr val="8CF4EA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 Holding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$324.74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  $500.00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 Ordering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  433.01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    500.00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 Backordering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  108.27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   0</a:t>
                      </a:r>
                      <a:endParaRPr sz="23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300" b="1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23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07B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>
                          <a:solidFill>
                            <a:srgbClr val="FFFFFF"/>
                          </a:solidFill>
                        </a:rPr>
                        <a:t>$866.02</a:t>
                      </a:r>
                      <a:endParaRPr sz="23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>
                          <a:solidFill>
                            <a:srgbClr val="FFFFFF"/>
                          </a:solidFill>
                        </a:rPr>
                        <a:t>$1000.00</a:t>
                      </a:r>
                      <a:endParaRPr sz="23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555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EOQ with Quantity Discounts</a:t>
            </a:r>
            <a:endParaRPr/>
          </a:p>
        </p:txBody>
      </p:sp>
      <p:sp>
        <p:nvSpPr>
          <p:cNvPr id="369" name="Google Shape;369;p54"/>
          <p:cNvSpPr txBox="1">
            <a:spLocks noGrp="1"/>
          </p:cNvSpPr>
          <p:nvPr>
            <p:ph type="body" idx="1"/>
          </p:nvPr>
        </p:nvSpPr>
        <p:spPr>
          <a:xfrm>
            <a:off x="698500" y="1104900"/>
            <a:ext cx="78867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</a:t>
            </a:r>
            <a:r>
              <a:rPr lang="en-US" u="sng"/>
              <a:t>EOQ with quantity discounts model</a:t>
            </a:r>
            <a:r>
              <a:rPr lang="en-US"/>
              <a:t> is applicable where a supplier offers a lower purchase cost when an item is ordered in larger quantities. 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This model's variable costs are annual holding, ordering and purchase costs.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the optimal order quantity, the annual holding and ordering costs are </a:t>
            </a:r>
            <a:r>
              <a:rPr lang="en-US" b="1"/>
              <a:t>not</a:t>
            </a:r>
            <a:r>
              <a:rPr lang="en-US"/>
              <a:t> necessarily equal.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5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EOQ with Quantity Discounts</a:t>
            </a:r>
            <a:endParaRPr/>
          </a:p>
        </p:txBody>
      </p:sp>
      <p:sp>
        <p:nvSpPr>
          <p:cNvPr id="375" name="Google Shape;375;p55"/>
          <p:cNvSpPr txBox="1">
            <a:spLocks noGrp="1"/>
          </p:cNvSpPr>
          <p:nvPr>
            <p:ph type="body" idx="1"/>
          </p:nvPr>
        </p:nvSpPr>
        <p:spPr>
          <a:xfrm>
            <a:off x="700088" y="1104900"/>
            <a:ext cx="7924800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Assumptions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Demand occurs at a constant rate of </a:t>
            </a:r>
            <a:r>
              <a:rPr lang="en-US" i="1"/>
              <a:t>D</a:t>
            </a:r>
            <a:r>
              <a:rPr lang="en-US" sz="1200"/>
              <a:t> </a:t>
            </a:r>
            <a:r>
              <a:rPr lang="en-US"/>
              <a:t> items/year.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Ordering Cost is $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/>
              <a:t> per order.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Holding Cost is $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 = $</a:t>
            </a:r>
            <a:r>
              <a:rPr lang="en-US" i="1"/>
              <a:t>C</a:t>
            </a:r>
            <a:r>
              <a:rPr lang="en-US" baseline="-25000"/>
              <a:t>i</a:t>
            </a:r>
            <a:r>
              <a:rPr lang="en-US" i="1"/>
              <a:t>I</a:t>
            </a:r>
            <a:r>
              <a:rPr lang="en-US"/>
              <a:t> per item in inventory per year  (note holding cost is based on the cost of the item, </a:t>
            </a:r>
            <a:r>
              <a:rPr lang="en-US" i="1"/>
              <a:t>C</a:t>
            </a:r>
            <a:r>
              <a:rPr lang="en-US" baseline="-25000"/>
              <a:t>i</a:t>
            </a:r>
            <a:r>
              <a:rPr lang="en-US"/>
              <a:t>).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Purchase Cost is $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 per item if the quantity ordered is between 0 and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, $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 if the order quantity is between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and </a:t>
            </a:r>
            <a:r>
              <a:rPr lang="en-US" i="1"/>
              <a:t>x</a:t>
            </a:r>
            <a:r>
              <a:rPr lang="en-US" baseline="-25000"/>
              <a:t>2 </a:t>
            </a:r>
            <a:r>
              <a:rPr lang="en-US"/>
              <a:t>, etc.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Delivery time (lead time) is constant.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Planned shortages are not permitted.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EOQ with Quantity Discounts</a:t>
            </a:r>
            <a:endParaRPr/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1"/>
          </p:nvPr>
        </p:nvSpPr>
        <p:spPr>
          <a:xfrm>
            <a:off x="698500" y="1104900"/>
            <a:ext cx="78867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Formulas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Optimal order quantity:  the procedure for 		determining </a:t>
            </a:r>
            <a:r>
              <a:rPr lang="en-US" i="1"/>
              <a:t>Q</a:t>
            </a:r>
            <a:r>
              <a:rPr lang="en-US"/>
              <a:t>* will be demonstrated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Number of orders per year:  </a:t>
            </a:r>
            <a:r>
              <a:rPr lang="en-US" i="1"/>
              <a:t>D</a:t>
            </a:r>
            <a:r>
              <a:rPr lang="en-US"/>
              <a:t>/</a:t>
            </a:r>
            <a:r>
              <a:rPr lang="en-US" i="1"/>
              <a:t>Q</a:t>
            </a:r>
            <a:r>
              <a:rPr lang="en-US"/>
              <a:t>*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Time between orders (cycle time):  </a:t>
            </a:r>
            <a:r>
              <a:rPr lang="en-US" i="1"/>
              <a:t>Q</a:t>
            </a:r>
            <a:r>
              <a:rPr lang="en-US"/>
              <a:t>*/</a:t>
            </a:r>
            <a:r>
              <a:rPr lang="en-US" i="1"/>
              <a:t>D</a:t>
            </a:r>
            <a:r>
              <a:rPr lang="en-US"/>
              <a:t> years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Total annual cost:  [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(</a:t>
            </a:r>
            <a:r>
              <a:rPr lang="en-US" i="1"/>
              <a:t>Q</a:t>
            </a:r>
            <a:r>
              <a:rPr lang="en-US"/>
              <a:t>*/2)] + [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/>
              <a:t>(</a:t>
            </a:r>
            <a:r>
              <a:rPr lang="en-US" i="1"/>
              <a:t>D</a:t>
            </a:r>
            <a:r>
              <a:rPr lang="en-US"/>
              <a:t>/</a:t>
            </a:r>
            <a:r>
              <a:rPr lang="en-US" i="1"/>
              <a:t>Q</a:t>
            </a:r>
            <a:r>
              <a:rPr lang="en-US"/>
              <a:t>*)] + </a:t>
            </a:r>
            <a:r>
              <a:rPr lang="en-US" i="1"/>
              <a:t>DC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                                     (holding + ordering + purchase)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7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Nick's Camera Shop</a:t>
            </a:r>
            <a:endParaRPr/>
          </a:p>
        </p:txBody>
      </p:sp>
      <p:sp>
        <p:nvSpPr>
          <p:cNvPr id="387" name="Google Shape;387;p57"/>
          <p:cNvSpPr txBox="1">
            <a:spLocks noGrp="1"/>
          </p:cNvSpPr>
          <p:nvPr>
            <p:ph type="body" idx="1"/>
          </p:nvPr>
        </p:nvSpPr>
        <p:spPr>
          <a:xfrm>
            <a:off x="698500" y="1106488"/>
            <a:ext cx="7993063" cy="403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EOQ with Quantity Discounts Model</a:t>
            </a:r>
            <a:r>
              <a:rPr lang="en-US"/>
              <a:t>		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Nick's Camera Shop carries Zodiac instant print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film.  The film normally costs Nick $3.20 per roll, and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he sells it for $5.25.  Zodiac film has a shelf life of 18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months.  Nick's average sales are 21 rolls per week.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His annual inventory holding cost rate is 25% and it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costs Nick $20 to place an order with Zodiac.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0563" y="-1588"/>
            <a:ext cx="7772400" cy="11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14, Part A</a:t>
            </a:r>
            <a:br>
              <a:rPr lang="en-US"/>
            </a:br>
            <a:r>
              <a:rPr lang="en-US"/>
              <a:t>Inventory Models with Deterministic Demand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11200" y="1308100"/>
            <a:ext cx="784225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Inventory Model with Planned Shortages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Quantity Discounts for the EOQ Model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8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Nick's Camera Shop</a:t>
            </a:r>
            <a:endParaRPr/>
          </a:p>
        </p:txBody>
      </p:sp>
      <p:sp>
        <p:nvSpPr>
          <p:cNvPr id="393" name="Google Shape;393;p58"/>
          <p:cNvSpPr/>
          <p:nvPr/>
        </p:nvSpPr>
        <p:spPr>
          <a:xfrm>
            <a:off x="698500" y="1106488"/>
            <a:ext cx="8234363" cy="323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EOQ with Quantity Discounts Model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If Zodiac offers a 7% discount on orders of 400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rolls or more,  a 10% discount for 900 rolls or more,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and a 15% discount for 2000 rolls or more, determine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Nick's optimal order quantity.</a:t>
            </a:r>
            <a:endParaRPr/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--------------------</a:t>
            </a:r>
            <a:endParaRPr/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21(52) = 1092;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.25(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);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20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Nick's Camera Shop</a:t>
            </a:r>
            <a:endParaRPr/>
          </a:p>
        </p:txBody>
      </p:sp>
      <p:sp>
        <p:nvSpPr>
          <p:cNvPr id="399" name="Google Shape;399;p59"/>
          <p:cNvSpPr txBox="1">
            <a:spLocks noGrp="1"/>
          </p:cNvSpPr>
          <p:nvPr>
            <p:ph type="body" idx="1"/>
          </p:nvPr>
        </p:nvSpPr>
        <p:spPr>
          <a:xfrm>
            <a:off x="700088" y="1104900"/>
            <a:ext cx="7962900" cy="40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Unit-Prices’ Economical Order Quantities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>
                <a:solidFill>
                  <a:srgbClr val="66FFFF"/>
                </a:solidFill>
              </a:rPr>
              <a:t>For </a:t>
            </a:r>
            <a:r>
              <a:rPr lang="en-US" i="1">
                <a:solidFill>
                  <a:srgbClr val="66FFFF"/>
                </a:solidFill>
              </a:rPr>
              <a:t>C</a:t>
            </a:r>
            <a:r>
              <a:rPr lang="en-US" baseline="-25000">
                <a:solidFill>
                  <a:srgbClr val="66FFFF"/>
                </a:solidFill>
              </a:rPr>
              <a:t>4</a:t>
            </a:r>
            <a:r>
              <a:rPr lang="en-US">
                <a:solidFill>
                  <a:srgbClr val="66FFFF"/>
                </a:solidFill>
              </a:rPr>
              <a:t> = .85(3.20) = $2.72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	To receive a 15% discount Nick must order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at least 2,000 rolls.  Unfortunately, the film's shelf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life is 18 months.  The demand in 18 months (78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weeks) is 78 x 21 = 1638 rolls of film. 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	If he ordered 2,000 rolls he would have to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scrap 372 of them.  This would cost more than the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15% discount would save.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0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Nick's Camera Shop</a:t>
            </a:r>
            <a:endParaRPr/>
          </a:p>
        </p:txBody>
      </p:sp>
      <p:sp>
        <p:nvSpPr>
          <p:cNvPr id="405" name="Google Shape;405;p60"/>
          <p:cNvSpPr txBox="1">
            <a:spLocks noGrp="1"/>
          </p:cNvSpPr>
          <p:nvPr>
            <p:ph type="body" idx="1"/>
          </p:nvPr>
        </p:nvSpPr>
        <p:spPr>
          <a:xfrm>
            <a:off x="700088" y="1104900"/>
            <a:ext cx="8191500" cy="45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Unit-Prices’ Economical Order Quantities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>
                <a:solidFill>
                  <a:srgbClr val="66FFFF"/>
                </a:solidFill>
              </a:rPr>
              <a:t>For </a:t>
            </a:r>
            <a:r>
              <a:rPr lang="en-US" i="1">
                <a:solidFill>
                  <a:srgbClr val="66FFFF"/>
                </a:solidFill>
              </a:rPr>
              <a:t>C</a:t>
            </a:r>
            <a:r>
              <a:rPr lang="en-US" baseline="-25000">
                <a:solidFill>
                  <a:srgbClr val="66FFFF"/>
                </a:solidFill>
              </a:rPr>
              <a:t>3</a:t>
            </a:r>
            <a:r>
              <a:rPr lang="en-US">
                <a:solidFill>
                  <a:srgbClr val="66FFFF"/>
                </a:solidFill>
              </a:rPr>
              <a:t> = .90(3.20) = $2.88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r>
              <a:rPr lang="en-US" sz="1000"/>
              <a:t>		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i="1"/>
              <a:t>	  Q</a:t>
            </a:r>
            <a:r>
              <a:rPr lang="en-US" baseline="-25000"/>
              <a:t>3</a:t>
            </a:r>
            <a:r>
              <a:rPr lang="en-US"/>
              <a:t>* =    2</a:t>
            </a:r>
            <a:r>
              <a:rPr lang="en-US" i="1"/>
              <a:t>DC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  =     2(1092)(20)/[.25(2.88)]   = 246.31 						         (not feasible)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	     The most economical, feasible quantity for </a:t>
            </a:r>
            <a:r>
              <a:rPr lang="en-US" i="1"/>
              <a:t>C</a:t>
            </a:r>
            <a:r>
              <a:rPr lang="en-US" baseline="-25000"/>
              <a:t>3</a:t>
            </a:r>
            <a:r>
              <a:rPr lang="en-US"/>
              <a:t> is 900.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>
                <a:solidFill>
                  <a:srgbClr val="66FFFF"/>
                </a:solidFill>
              </a:rPr>
              <a:t>For </a:t>
            </a:r>
            <a:r>
              <a:rPr lang="en-US" i="1">
                <a:solidFill>
                  <a:srgbClr val="66FFFF"/>
                </a:solidFill>
              </a:rPr>
              <a:t>C</a:t>
            </a:r>
            <a:r>
              <a:rPr lang="en-US" baseline="-25000">
                <a:solidFill>
                  <a:srgbClr val="66FFFF"/>
                </a:solidFill>
              </a:rPr>
              <a:t>2</a:t>
            </a:r>
            <a:r>
              <a:rPr lang="en-US">
                <a:solidFill>
                  <a:srgbClr val="66FFFF"/>
                </a:solidFill>
              </a:rPr>
              <a:t> = .93(3.20) = $2.976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	   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* =    2</a:t>
            </a:r>
            <a:r>
              <a:rPr lang="en-US" i="1"/>
              <a:t>DC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C</a:t>
            </a:r>
            <a:r>
              <a:rPr lang="en-US" baseline="-25000"/>
              <a:t>h  </a:t>
            </a:r>
            <a:r>
              <a:rPr lang="en-US"/>
              <a:t>=</a:t>
            </a:r>
            <a:r>
              <a:rPr lang="en-US" baseline="-25000"/>
              <a:t>    </a:t>
            </a:r>
            <a:r>
              <a:rPr lang="en-US"/>
              <a:t> 2(1092)(20)/[.25(2.976)]  =  242.30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					         (not feasible)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     The most economical, feasible quantity for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 is 400.</a:t>
            </a:r>
            <a:endParaRPr/>
          </a:p>
        </p:txBody>
      </p:sp>
      <p:sp>
        <p:nvSpPr>
          <p:cNvPr id="406" name="Google Shape;406;p60"/>
          <p:cNvSpPr/>
          <p:nvPr/>
        </p:nvSpPr>
        <p:spPr>
          <a:xfrm>
            <a:off x="2152650" y="4191000"/>
            <a:ext cx="1449388" cy="458788"/>
          </a:xfrm>
          <a:custGeom>
            <a:avLst/>
            <a:gdLst/>
            <a:ahLst/>
            <a:cxnLst/>
            <a:rect l="l" t="t" r="r" b="b"/>
            <a:pathLst>
              <a:path w="913" h="289" extrusionOk="0">
                <a:moveTo>
                  <a:pt x="0" y="240"/>
                </a:moveTo>
                <a:lnTo>
                  <a:pt x="96" y="288"/>
                </a:lnTo>
                <a:lnTo>
                  <a:pt x="96" y="0"/>
                </a:lnTo>
                <a:lnTo>
                  <a:pt x="912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07" name="Google Shape;407;p60"/>
          <p:cNvSpPr/>
          <p:nvPr/>
        </p:nvSpPr>
        <p:spPr>
          <a:xfrm>
            <a:off x="3924300" y="4178300"/>
            <a:ext cx="3379788" cy="471488"/>
          </a:xfrm>
          <a:custGeom>
            <a:avLst/>
            <a:gdLst/>
            <a:ahLst/>
            <a:cxnLst/>
            <a:rect l="l" t="t" r="r" b="b"/>
            <a:pathLst>
              <a:path w="2065" h="289" extrusionOk="0">
                <a:moveTo>
                  <a:pt x="0" y="240"/>
                </a:moveTo>
                <a:lnTo>
                  <a:pt x="91" y="288"/>
                </a:lnTo>
                <a:lnTo>
                  <a:pt x="91" y="0"/>
                </a:lnTo>
                <a:lnTo>
                  <a:pt x="2064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08" name="Google Shape;408;p60"/>
          <p:cNvSpPr/>
          <p:nvPr/>
        </p:nvSpPr>
        <p:spPr>
          <a:xfrm>
            <a:off x="2057400" y="2133600"/>
            <a:ext cx="1449388" cy="458788"/>
          </a:xfrm>
          <a:custGeom>
            <a:avLst/>
            <a:gdLst/>
            <a:ahLst/>
            <a:cxnLst/>
            <a:rect l="l" t="t" r="r" b="b"/>
            <a:pathLst>
              <a:path w="913" h="289" extrusionOk="0">
                <a:moveTo>
                  <a:pt x="0" y="240"/>
                </a:moveTo>
                <a:lnTo>
                  <a:pt x="96" y="288"/>
                </a:lnTo>
                <a:lnTo>
                  <a:pt x="96" y="0"/>
                </a:lnTo>
                <a:lnTo>
                  <a:pt x="912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09" name="Google Shape;409;p60"/>
          <p:cNvSpPr/>
          <p:nvPr/>
        </p:nvSpPr>
        <p:spPr>
          <a:xfrm>
            <a:off x="4000500" y="2133600"/>
            <a:ext cx="3278188" cy="458788"/>
          </a:xfrm>
          <a:custGeom>
            <a:avLst/>
            <a:gdLst/>
            <a:ahLst/>
            <a:cxnLst/>
            <a:rect l="l" t="t" r="r" b="b"/>
            <a:pathLst>
              <a:path w="2065" h="289" extrusionOk="0">
                <a:moveTo>
                  <a:pt x="0" y="240"/>
                </a:moveTo>
                <a:lnTo>
                  <a:pt x="91" y="288"/>
                </a:lnTo>
                <a:lnTo>
                  <a:pt x="91" y="0"/>
                </a:lnTo>
                <a:lnTo>
                  <a:pt x="2064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Nick's Camera Shop</a:t>
            </a:r>
            <a:endParaRPr/>
          </a:p>
        </p:txBody>
      </p:sp>
      <p:sp>
        <p:nvSpPr>
          <p:cNvPr id="415" name="Google Shape;415;p61"/>
          <p:cNvSpPr txBox="1">
            <a:spLocks noGrp="1"/>
          </p:cNvSpPr>
          <p:nvPr>
            <p:ph type="body" idx="1"/>
          </p:nvPr>
        </p:nvSpPr>
        <p:spPr>
          <a:xfrm>
            <a:off x="700088" y="1104900"/>
            <a:ext cx="8153400" cy="31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Unit-Prices’ Economical Order Quantities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>
                <a:solidFill>
                  <a:srgbClr val="66FFFF"/>
                </a:solidFill>
              </a:rPr>
              <a:t>For </a:t>
            </a:r>
            <a:r>
              <a:rPr lang="en-US" i="1">
                <a:solidFill>
                  <a:srgbClr val="66FFFF"/>
                </a:solidFill>
              </a:rPr>
              <a:t>C</a:t>
            </a:r>
            <a:r>
              <a:rPr lang="en-US" baseline="-25000">
                <a:solidFill>
                  <a:srgbClr val="66FFFF"/>
                </a:solidFill>
              </a:rPr>
              <a:t>1</a:t>
            </a:r>
            <a:r>
              <a:rPr lang="en-US">
                <a:solidFill>
                  <a:srgbClr val="66FFFF"/>
                </a:solidFill>
              </a:rPr>
              <a:t> = 1.00(3.20) = $3.20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>
              <a:solidFill>
                <a:srgbClr val="66FFFF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	   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* =    2</a:t>
            </a:r>
            <a:r>
              <a:rPr lang="en-US" i="1"/>
              <a:t>DC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  =    2(1092)(20)/.25(3.20)   =   233.67 		 				               (feasible)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When we reach a </a:t>
            </a:r>
            <a:r>
              <a:rPr lang="en-US" u="sng"/>
              <a:t>computed</a:t>
            </a:r>
            <a:r>
              <a:rPr lang="en-US"/>
              <a:t> </a:t>
            </a:r>
            <a:r>
              <a:rPr lang="en-US" i="1"/>
              <a:t>Q</a:t>
            </a:r>
            <a:r>
              <a:rPr lang="en-US"/>
              <a:t>  that is feasible we stop computing </a:t>
            </a:r>
            <a:r>
              <a:rPr lang="en-US" i="1"/>
              <a:t>Q's</a:t>
            </a:r>
            <a:r>
              <a:rPr lang="en-US"/>
              <a:t>.  (In this problem we have no more to compute anyway.)</a:t>
            </a:r>
            <a:endParaRPr/>
          </a:p>
        </p:txBody>
      </p:sp>
      <p:sp>
        <p:nvSpPr>
          <p:cNvPr id="416" name="Google Shape;416;p61"/>
          <p:cNvSpPr/>
          <p:nvPr/>
        </p:nvSpPr>
        <p:spPr>
          <a:xfrm>
            <a:off x="2146300" y="2146300"/>
            <a:ext cx="1449388" cy="458788"/>
          </a:xfrm>
          <a:custGeom>
            <a:avLst/>
            <a:gdLst/>
            <a:ahLst/>
            <a:cxnLst/>
            <a:rect l="l" t="t" r="r" b="b"/>
            <a:pathLst>
              <a:path w="913" h="289" extrusionOk="0">
                <a:moveTo>
                  <a:pt x="0" y="240"/>
                </a:moveTo>
                <a:lnTo>
                  <a:pt x="96" y="288"/>
                </a:lnTo>
                <a:lnTo>
                  <a:pt x="96" y="0"/>
                </a:lnTo>
                <a:lnTo>
                  <a:pt x="912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17" name="Google Shape;417;p61"/>
          <p:cNvSpPr/>
          <p:nvPr/>
        </p:nvSpPr>
        <p:spPr>
          <a:xfrm>
            <a:off x="4006850" y="2146300"/>
            <a:ext cx="3049588" cy="458788"/>
          </a:xfrm>
          <a:custGeom>
            <a:avLst/>
            <a:gdLst/>
            <a:ahLst/>
            <a:cxnLst/>
            <a:rect l="l" t="t" r="r" b="b"/>
            <a:pathLst>
              <a:path w="1921" h="289" extrusionOk="0">
                <a:moveTo>
                  <a:pt x="0" y="240"/>
                </a:moveTo>
                <a:lnTo>
                  <a:pt x="85" y="288"/>
                </a:lnTo>
                <a:lnTo>
                  <a:pt x="85" y="0"/>
                </a:lnTo>
                <a:lnTo>
                  <a:pt x="1920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2"/>
          <p:cNvSpPr/>
          <p:nvPr/>
        </p:nvSpPr>
        <p:spPr>
          <a:xfrm>
            <a:off x="2952750" y="5638800"/>
            <a:ext cx="1377950" cy="4762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23" name="Google Shape;423;p62"/>
          <p:cNvSpPr/>
          <p:nvPr/>
        </p:nvSpPr>
        <p:spPr>
          <a:xfrm>
            <a:off x="641350" y="2876550"/>
            <a:ext cx="8286750" cy="19812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24" name="Google Shape;424;p62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Nick's Camera Shop</a:t>
            </a:r>
            <a:endParaRPr/>
          </a:p>
        </p:txBody>
      </p:sp>
      <p:sp>
        <p:nvSpPr>
          <p:cNvPr id="425" name="Google Shape;425;p62"/>
          <p:cNvSpPr txBox="1">
            <a:spLocks noGrp="1"/>
          </p:cNvSpPr>
          <p:nvPr>
            <p:ph type="body" idx="1"/>
          </p:nvPr>
        </p:nvSpPr>
        <p:spPr>
          <a:xfrm>
            <a:off x="701675" y="1104900"/>
            <a:ext cx="83820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Total Cost Comparison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Compute the total cost for the most economical, feasible order quantity in each price category for which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a </a:t>
            </a:r>
            <a:r>
              <a:rPr lang="en-US" i="1"/>
              <a:t>Q </a:t>
            </a:r>
            <a:r>
              <a:rPr lang="en-US"/>
              <a:t>* was computed.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              </a:t>
            </a:r>
            <a:r>
              <a:rPr lang="en-US" i="1"/>
              <a:t>TC</a:t>
            </a:r>
            <a:r>
              <a:rPr lang="en-US" baseline="-25000"/>
              <a:t>i</a:t>
            </a:r>
            <a:r>
              <a:rPr lang="en-US"/>
              <a:t> = (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)(</a:t>
            </a:r>
            <a:r>
              <a:rPr lang="en-US" i="1"/>
              <a:t>Q</a:t>
            </a:r>
            <a:r>
              <a:rPr lang="en-US" baseline="-25000"/>
              <a:t>i</a:t>
            </a:r>
            <a:r>
              <a:rPr lang="en-US"/>
              <a:t>*/2) + (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/>
              <a:t>)(</a:t>
            </a:r>
            <a:r>
              <a:rPr lang="en-US" i="1"/>
              <a:t>D</a:t>
            </a:r>
            <a:r>
              <a:rPr lang="en-US"/>
              <a:t>/</a:t>
            </a:r>
            <a:r>
              <a:rPr lang="en-US" i="1"/>
              <a:t>Q</a:t>
            </a:r>
            <a:r>
              <a:rPr lang="en-US" baseline="-25000"/>
              <a:t>i</a:t>
            </a:r>
            <a:r>
              <a:rPr lang="en-US"/>
              <a:t>*) + </a:t>
            </a:r>
            <a:r>
              <a:rPr lang="en-US" i="1"/>
              <a:t>DC</a:t>
            </a:r>
            <a:r>
              <a:rPr lang="en-US" baseline="-25000"/>
              <a:t>i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i="1"/>
              <a:t>TC</a:t>
            </a:r>
            <a:r>
              <a:rPr lang="en-US" baseline="-25000"/>
              <a:t>3 </a:t>
            </a:r>
            <a:r>
              <a:rPr lang="en-US"/>
              <a:t>= (.72)(900/2)   + (20)(1092/900) + (1092)(2.88)   = 3,493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i="1"/>
              <a:t>TC</a:t>
            </a:r>
            <a:r>
              <a:rPr lang="en-US" baseline="-25000"/>
              <a:t>2</a:t>
            </a:r>
            <a:r>
              <a:rPr lang="en-US"/>
              <a:t> = (.744)(400/2) + (20)(1092/400) + (1092)(2.976) = 3,453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i="1"/>
              <a:t>TC</a:t>
            </a:r>
            <a:r>
              <a:rPr lang="en-US" baseline="-25000"/>
              <a:t>1</a:t>
            </a:r>
            <a:r>
              <a:rPr lang="en-US"/>
              <a:t> = (.80)(234/2)   + (20)(1092/234) + (1092)(3.20)   = 3,681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	      Comparing the total costs for order quantities of 234, 400 and 900, the lowest total annual cost is $3,453.  Nick should order   400 rolls   at a time.  </a:t>
            </a:r>
            <a:endParaRPr/>
          </a:p>
        </p:txBody>
      </p:sp>
      <p:sp>
        <p:nvSpPr>
          <p:cNvPr id="426" name="Google Shape;426;p62"/>
          <p:cNvSpPr/>
          <p:nvPr/>
        </p:nvSpPr>
        <p:spPr>
          <a:xfrm>
            <a:off x="7874000" y="3810000"/>
            <a:ext cx="939800" cy="495300"/>
          </a:xfrm>
          <a:prstGeom prst="ellipse">
            <a:avLst/>
          </a:prstGeom>
          <a:noFill/>
          <a:ln w="19050" cap="flat" cmpd="sng">
            <a:solidFill>
              <a:srgbClr val="8C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 Antiqua"/>
              <a:buNone/>
            </a:pPr>
            <a:endParaRPr sz="22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Tasks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92853" y="1034981"/>
            <a:ext cx="8330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66FFFF"/>
              </a:buClr>
              <a:buFont typeface="+mj-lt"/>
              <a:buAutoNum type="arabicPeriod"/>
            </a:pPr>
            <a:r>
              <a:rPr lang="en-US" dirty="0">
                <a:solidFill>
                  <a:srgbClr val="66FFFF"/>
                </a:solidFill>
              </a:rPr>
              <a:t>Suppose that Westside </a:t>
            </a:r>
            <a:r>
              <a:rPr lang="en-US" dirty="0" smtClean="0">
                <a:solidFill>
                  <a:srgbClr val="66FFFF"/>
                </a:solidFill>
              </a:rPr>
              <a:t>Auto, </a:t>
            </a:r>
            <a:r>
              <a:rPr lang="en-US" dirty="0">
                <a:solidFill>
                  <a:srgbClr val="66FFFF"/>
                </a:solidFill>
              </a:rPr>
              <a:t>with D 12,000 units per year, </a:t>
            </a:r>
            <a:r>
              <a:rPr lang="en-US" dirty="0" err="1">
                <a:solidFill>
                  <a:srgbClr val="66FFFF"/>
                </a:solidFill>
              </a:rPr>
              <a:t>C</a:t>
            </a:r>
            <a:r>
              <a:rPr lang="en-US" baseline="-25000" dirty="0" err="1">
                <a:solidFill>
                  <a:srgbClr val="66FFFF"/>
                </a:solidFill>
              </a:rPr>
              <a:t>h</a:t>
            </a:r>
            <a:r>
              <a:rPr lang="en-US" dirty="0">
                <a:solidFill>
                  <a:srgbClr val="66FFFF"/>
                </a:solidFill>
              </a:rPr>
              <a:t> (2.50)(0.20) $0.50, and Co $25, decided to operate with a backorder inventory policy. Backorder costs are estimated to be $5 per unit per </a:t>
            </a:r>
            <a:r>
              <a:rPr lang="en-US" dirty="0" smtClean="0">
                <a:solidFill>
                  <a:srgbClr val="66FFFF"/>
                </a:solidFill>
              </a:rPr>
              <a:t>year and </a:t>
            </a:r>
            <a:r>
              <a:rPr lang="en-US" dirty="0">
                <a:solidFill>
                  <a:srgbClr val="66FFFF"/>
                </a:solidFill>
              </a:rPr>
              <a:t>250 </a:t>
            </a:r>
            <a:r>
              <a:rPr lang="en-US" dirty="0" smtClean="0">
                <a:solidFill>
                  <a:srgbClr val="66FFFF"/>
                </a:solidFill>
              </a:rPr>
              <a:t>working day per year. </a:t>
            </a:r>
            <a:r>
              <a:rPr lang="en-US" dirty="0">
                <a:solidFill>
                  <a:srgbClr val="66FFFF"/>
                </a:solidFill>
              </a:rPr>
              <a:t>Identify the following</a:t>
            </a:r>
            <a:r>
              <a:rPr lang="en-US" dirty="0" smtClean="0">
                <a:solidFill>
                  <a:srgbClr val="66FFFF"/>
                </a:solidFill>
              </a:rPr>
              <a:t>:</a:t>
            </a:r>
          </a:p>
          <a:p>
            <a:pPr>
              <a:buClr>
                <a:srgbClr val="66FFFF"/>
              </a:buClr>
            </a:pPr>
            <a:endParaRPr lang="en-US" dirty="0" smtClean="0">
              <a:solidFill>
                <a:srgbClr val="66FFFF"/>
              </a:solidFill>
            </a:endParaRPr>
          </a:p>
          <a:p>
            <a:pPr marL="568325" lvl="4" indent="-227013">
              <a:buClr>
                <a:srgbClr val="66FFFF"/>
              </a:buClr>
              <a:buAutoNum type="alphaLcPeriod"/>
            </a:pPr>
            <a:r>
              <a:rPr lang="en-US" dirty="0" smtClean="0">
                <a:solidFill>
                  <a:srgbClr val="66FFFF"/>
                </a:solidFill>
              </a:rPr>
              <a:t>Minimum </a:t>
            </a:r>
            <a:r>
              <a:rPr lang="en-US" dirty="0">
                <a:solidFill>
                  <a:srgbClr val="66FFFF"/>
                </a:solidFill>
              </a:rPr>
              <a:t>cost order quantity </a:t>
            </a:r>
            <a:endParaRPr lang="en-US" dirty="0" smtClean="0">
              <a:solidFill>
                <a:srgbClr val="66FFFF"/>
              </a:solidFill>
            </a:endParaRPr>
          </a:p>
          <a:p>
            <a:pPr marL="568325" lvl="4" indent="-227013">
              <a:buClr>
                <a:srgbClr val="66FFFF"/>
              </a:buClr>
              <a:buAutoNum type="alphaLcPeriod"/>
            </a:pPr>
            <a:r>
              <a:rPr lang="en-US" dirty="0" smtClean="0">
                <a:solidFill>
                  <a:srgbClr val="66FFFF"/>
                </a:solidFill>
              </a:rPr>
              <a:t>Maximum </a:t>
            </a:r>
            <a:r>
              <a:rPr lang="en-US" dirty="0">
                <a:solidFill>
                  <a:srgbClr val="66FFFF"/>
                </a:solidFill>
              </a:rPr>
              <a:t>number of backorders </a:t>
            </a:r>
            <a:endParaRPr lang="en-US" dirty="0" smtClean="0">
              <a:solidFill>
                <a:srgbClr val="66FFFF"/>
              </a:solidFill>
            </a:endParaRPr>
          </a:p>
          <a:p>
            <a:pPr marL="568325" lvl="4" indent="-227013">
              <a:buClr>
                <a:srgbClr val="66FFFF"/>
              </a:buClr>
              <a:buAutoNum type="alphaLcPeriod"/>
            </a:pPr>
            <a:r>
              <a:rPr lang="en-US" dirty="0" smtClean="0">
                <a:solidFill>
                  <a:srgbClr val="66FFFF"/>
                </a:solidFill>
              </a:rPr>
              <a:t>Maximum </a:t>
            </a:r>
            <a:r>
              <a:rPr lang="en-US" dirty="0">
                <a:solidFill>
                  <a:srgbClr val="66FFFF"/>
                </a:solidFill>
              </a:rPr>
              <a:t>inventory </a:t>
            </a:r>
            <a:endParaRPr lang="en-US" dirty="0" smtClean="0">
              <a:solidFill>
                <a:srgbClr val="66FFFF"/>
              </a:solidFill>
            </a:endParaRPr>
          </a:p>
          <a:p>
            <a:pPr marL="568325" lvl="4" indent="-227013">
              <a:buClr>
                <a:srgbClr val="66FFFF"/>
              </a:buClr>
              <a:buAutoNum type="alphaLcPeriod"/>
            </a:pPr>
            <a:r>
              <a:rPr lang="en-US" dirty="0" smtClean="0">
                <a:solidFill>
                  <a:srgbClr val="66FFFF"/>
                </a:solidFill>
              </a:rPr>
              <a:t>Cycle </a:t>
            </a:r>
            <a:r>
              <a:rPr lang="en-US" dirty="0">
                <a:solidFill>
                  <a:srgbClr val="66FFFF"/>
                </a:solidFill>
              </a:rPr>
              <a:t>time </a:t>
            </a:r>
            <a:endParaRPr lang="en-US" dirty="0" smtClean="0">
              <a:solidFill>
                <a:srgbClr val="66FFFF"/>
              </a:solidFill>
            </a:endParaRPr>
          </a:p>
          <a:p>
            <a:pPr marL="568325" lvl="4" indent="-227013">
              <a:buClr>
                <a:srgbClr val="66FFFF"/>
              </a:buClr>
              <a:buAutoNum type="alphaLcPeriod"/>
            </a:pPr>
            <a:r>
              <a:rPr lang="en-US" dirty="0" smtClean="0">
                <a:solidFill>
                  <a:srgbClr val="66FFFF"/>
                </a:solidFill>
              </a:rPr>
              <a:t>Total </a:t>
            </a:r>
            <a:r>
              <a:rPr lang="en-US" dirty="0">
                <a:solidFill>
                  <a:srgbClr val="66FFFF"/>
                </a:solidFill>
              </a:rPr>
              <a:t>annual cost</a:t>
            </a:r>
          </a:p>
        </p:txBody>
      </p:sp>
      <p:sp>
        <p:nvSpPr>
          <p:cNvPr id="3" name="Rectangle 2"/>
          <p:cNvSpPr/>
          <p:nvPr/>
        </p:nvSpPr>
        <p:spPr>
          <a:xfrm>
            <a:off x="867102" y="3369742"/>
            <a:ext cx="7299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66FFFF"/>
              </a:buClr>
              <a:buFont typeface="+mj-lt"/>
              <a:buAutoNum type="arabicPeriod" startAt="2"/>
            </a:pPr>
            <a:r>
              <a:rPr lang="en-US" dirty="0">
                <a:solidFill>
                  <a:srgbClr val="66FFFF"/>
                </a:solidFill>
              </a:rPr>
              <a:t>Assume that the following quantity discount schedule is appropriate. If annual demand is 120 units, ordering costs are $20 per order, and the annual holding cost rate is 25%, what order quantity would you recommend?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394102"/>
              </p:ext>
            </p:extLst>
          </p:nvPr>
        </p:nvGraphicFramePr>
        <p:xfrm>
          <a:off x="1978374" y="4327759"/>
          <a:ext cx="4832328" cy="1433529"/>
        </p:xfrm>
        <a:graphic>
          <a:graphicData uri="http://schemas.openxmlformats.org/drawingml/2006/table">
            <a:tbl>
              <a:tblPr firstRow="1" firstCol="1" bandRow="1">
                <a:tableStyleId>{340B3935-749C-49CF-87BA-A74DDAF02FF9}</a:tableStyleId>
              </a:tblPr>
              <a:tblGrid>
                <a:gridCol w="992231">
                  <a:extLst>
                    <a:ext uri="{9D8B030D-6E8A-4147-A177-3AD203B41FA5}">
                      <a16:colId xmlns:a16="http://schemas.microsoft.com/office/drawing/2014/main" val="464673139"/>
                    </a:ext>
                  </a:extLst>
                </a:gridCol>
                <a:gridCol w="1925254">
                  <a:extLst>
                    <a:ext uri="{9D8B030D-6E8A-4147-A177-3AD203B41FA5}">
                      <a16:colId xmlns:a16="http://schemas.microsoft.com/office/drawing/2014/main" val="1965178883"/>
                    </a:ext>
                  </a:extLst>
                </a:gridCol>
                <a:gridCol w="1914843">
                  <a:extLst>
                    <a:ext uri="{9D8B030D-6E8A-4147-A177-3AD203B41FA5}">
                      <a16:colId xmlns:a16="http://schemas.microsoft.com/office/drawing/2014/main" val="3806373421"/>
                    </a:ext>
                  </a:extLst>
                </a:gridCol>
              </a:tblGrid>
              <a:tr h="329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6FFFF"/>
                          </a:solidFill>
                        </a:rPr>
                        <a:t>Order Size</a:t>
                      </a:r>
                      <a:endParaRPr lang="en-US" sz="1200" dirty="0" smtClean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66FFFF"/>
                          </a:solidFill>
                        </a:rPr>
                        <a:t>Discount (%) 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66FFFF"/>
                          </a:solidFill>
                          <a:effectLst/>
                        </a:rPr>
                        <a:t>Harga</a:t>
                      </a:r>
                      <a:r>
                        <a:rPr lang="en-US" sz="1600" dirty="0">
                          <a:solidFill>
                            <a:srgbClr val="66FFFF"/>
                          </a:solidFill>
                          <a:effectLst/>
                        </a:rPr>
                        <a:t> per unit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090739"/>
                  </a:ext>
                </a:extLst>
              </a:tr>
              <a:tr h="329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66FFFF"/>
                          </a:solidFill>
                          <a:effectLst/>
                        </a:rPr>
                        <a:t>0 - 49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66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6FFFF"/>
                          </a:solidFill>
                          <a:effectLst/>
                        </a:rPr>
                        <a:t>$30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796112"/>
                  </a:ext>
                </a:extLst>
              </a:tr>
              <a:tr h="329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66FFFF"/>
                          </a:solidFill>
                          <a:effectLst/>
                        </a:rPr>
                        <a:t>50 – 99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66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6FFFF"/>
                          </a:solidFill>
                          <a:effectLst/>
                        </a:rPr>
                        <a:t>$28.50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030512"/>
                  </a:ext>
                </a:extLst>
              </a:tr>
              <a:tr h="329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66FFFF"/>
                          </a:solidFill>
                          <a:effectLst/>
                        </a:rPr>
                        <a:t>100 </a:t>
                      </a:r>
                      <a:r>
                        <a:rPr lang="en-US" sz="1600" dirty="0" err="1" smtClean="0">
                          <a:solidFill>
                            <a:srgbClr val="66FFFF"/>
                          </a:solidFill>
                          <a:effectLst/>
                        </a:rPr>
                        <a:t>lebih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66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6FFFF"/>
                          </a:solidFill>
                          <a:effectLst/>
                        </a:rPr>
                        <a:t>$27</a:t>
                      </a:r>
                      <a:endParaRPr lang="en-US" sz="1400" dirty="0">
                        <a:solidFill>
                          <a:srgbClr val="66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045802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EOQ with Planned Shortages</a:t>
            </a:r>
            <a:endParaRPr/>
          </a:p>
        </p:txBody>
      </p:sp>
      <p:sp>
        <p:nvSpPr>
          <p:cNvPr id="275" name="Google Shape;275;p41"/>
          <p:cNvSpPr txBox="1">
            <a:spLocks noGrp="1"/>
          </p:cNvSpPr>
          <p:nvPr>
            <p:ph type="body" idx="1"/>
          </p:nvPr>
        </p:nvSpPr>
        <p:spPr>
          <a:xfrm>
            <a:off x="698500" y="1104900"/>
            <a:ext cx="78867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With the </a:t>
            </a:r>
            <a:r>
              <a:rPr lang="en-US" u="sng"/>
              <a:t>EOQ with planned shortages model</a:t>
            </a:r>
            <a:r>
              <a:rPr lang="en-US"/>
              <a:t>, a replenishment order does not arrive at or before the inventory position drops to zero. 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 u="sng"/>
              <a:t>Shortages</a:t>
            </a:r>
            <a:r>
              <a:rPr lang="en-US"/>
              <a:t> occur until a predetermined backorder quantity is reached, at which time the replenishment order arrives. 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variable costs in this model are annual holding, backorder, and ordering.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the optimal order and backorder quantity combination, the sum of the annual holding and backordering costs equals the annual ordering cost.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EOQ with Planned Shortages</a:t>
            </a:r>
            <a:endParaRPr/>
          </a:p>
        </p:txBody>
      </p:sp>
      <p:sp>
        <p:nvSpPr>
          <p:cNvPr id="281" name="Google Shape;281;p42"/>
          <p:cNvSpPr txBox="1">
            <a:spLocks noGrp="1"/>
          </p:cNvSpPr>
          <p:nvPr>
            <p:ph type="body" idx="1"/>
          </p:nvPr>
        </p:nvSpPr>
        <p:spPr>
          <a:xfrm>
            <a:off x="698500" y="1103313"/>
            <a:ext cx="8253413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Assumptions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Demand occurs at a constant rate of </a:t>
            </a:r>
            <a:r>
              <a:rPr lang="en-US" i="1"/>
              <a:t>D</a:t>
            </a:r>
            <a:r>
              <a:rPr lang="en-US"/>
              <a:t> items/year.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Ordering cost:  $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/>
              <a:t> per order.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Holding cost:  $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 per item in inventory per year.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Backorder cost:  $</a:t>
            </a:r>
            <a:r>
              <a:rPr lang="en-US" i="1"/>
              <a:t>C</a:t>
            </a:r>
            <a:r>
              <a:rPr lang="en-US" baseline="-25000"/>
              <a:t>b</a:t>
            </a:r>
            <a:r>
              <a:rPr lang="en-US"/>
              <a:t> per item backordered per year.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Purchase cost per unit is constant (no qnty. discount).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Set-up time (lead time) is constant.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Planned shortages are permitted (backordered demand units are withdrawn from a replenishment order when it is delivered).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EOQ with Planned Shortages</a:t>
            </a:r>
            <a:endParaRPr/>
          </a:p>
        </p:txBody>
      </p:sp>
      <p:sp>
        <p:nvSpPr>
          <p:cNvPr id="287" name="Google Shape;287;p43"/>
          <p:cNvSpPr txBox="1">
            <a:spLocks noGrp="1"/>
          </p:cNvSpPr>
          <p:nvPr>
            <p:ph type="body" idx="1"/>
          </p:nvPr>
        </p:nvSpPr>
        <p:spPr>
          <a:xfrm>
            <a:off x="700088" y="1104900"/>
            <a:ext cx="7962900" cy="45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Formulas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Optimal order quantity: 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 i="1"/>
              <a:t>		           Q </a:t>
            </a:r>
            <a:r>
              <a:rPr lang="en-US"/>
              <a:t>* =    2</a:t>
            </a:r>
            <a:r>
              <a:rPr lang="en-US" i="1"/>
              <a:t>DC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     (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+</a:t>
            </a:r>
            <a:r>
              <a:rPr lang="en-US" i="1"/>
              <a:t>C</a:t>
            </a:r>
            <a:r>
              <a:rPr lang="en-US" baseline="-25000"/>
              <a:t>b </a:t>
            </a:r>
            <a:r>
              <a:rPr lang="en-US"/>
              <a:t>)/</a:t>
            </a:r>
            <a:r>
              <a:rPr lang="en-US" i="1"/>
              <a:t>C</a:t>
            </a:r>
            <a:r>
              <a:rPr lang="en-US" baseline="-25000"/>
              <a:t>b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Maximum number of backorders: 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 i="1"/>
              <a:t>			     S </a:t>
            </a:r>
            <a:r>
              <a:rPr lang="en-US"/>
              <a:t>* = </a:t>
            </a:r>
            <a:r>
              <a:rPr lang="en-US" i="1"/>
              <a:t>Q </a:t>
            </a:r>
            <a:r>
              <a:rPr lang="en-US"/>
              <a:t>*(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/(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+</a:t>
            </a:r>
            <a:r>
              <a:rPr lang="en-US" i="1"/>
              <a:t>C</a:t>
            </a:r>
            <a:r>
              <a:rPr lang="en-US" baseline="-25000"/>
              <a:t>b</a:t>
            </a:r>
            <a:r>
              <a:rPr lang="en-US"/>
              <a:t>))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Number of orders per year:  </a:t>
            </a:r>
            <a:r>
              <a:rPr lang="en-US" i="1"/>
              <a:t>D</a:t>
            </a:r>
            <a:r>
              <a:rPr lang="en-US"/>
              <a:t>/</a:t>
            </a:r>
            <a:r>
              <a:rPr lang="en-US" i="1"/>
              <a:t>Q </a:t>
            </a:r>
            <a:r>
              <a:rPr lang="en-US"/>
              <a:t>*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Time between orders (cycle time):  </a:t>
            </a:r>
            <a:r>
              <a:rPr lang="en-US" i="1"/>
              <a:t>Q </a:t>
            </a:r>
            <a:r>
              <a:rPr lang="en-US"/>
              <a:t>*/</a:t>
            </a:r>
            <a:r>
              <a:rPr lang="en-US" i="1"/>
              <a:t>D</a:t>
            </a:r>
            <a:r>
              <a:rPr lang="en-US"/>
              <a:t> years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Total annual cost: 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	      [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(</a:t>
            </a:r>
            <a:r>
              <a:rPr lang="en-US" i="1"/>
              <a:t>Q </a:t>
            </a:r>
            <a:r>
              <a:rPr lang="en-US"/>
              <a:t>*-</a:t>
            </a:r>
            <a:r>
              <a:rPr lang="en-US" i="1"/>
              <a:t>S </a:t>
            </a:r>
            <a:r>
              <a:rPr lang="en-US"/>
              <a:t>*)</a:t>
            </a:r>
            <a:r>
              <a:rPr lang="en-US" baseline="30000"/>
              <a:t>2</a:t>
            </a:r>
            <a:r>
              <a:rPr lang="en-US"/>
              <a:t>/2</a:t>
            </a:r>
            <a:r>
              <a:rPr lang="en-US" i="1"/>
              <a:t>Q </a:t>
            </a:r>
            <a:r>
              <a:rPr lang="en-US"/>
              <a:t>*] + [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/>
              <a:t>(D/</a:t>
            </a:r>
            <a:r>
              <a:rPr lang="en-US" i="1"/>
              <a:t>Q </a:t>
            </a:r>
            <a:r>
              <a:rPr lang="en-US"/>
              <a:t>*)] + [</a:t>
            </a:r>
            <a:r>
              <a:rPr lang="en-US" i="1"/>
              <a:t>S </a:t>
            </a:r>
            <a:r>
              <a:rPr lang="en-US"/>
              <a:t>*2</a:t>
            </a:r>
            <a:r>
              <a:rPr lang="en-US" i="1"/>
              <a:t>C</a:t>
            </a:r>
            <a:r>
              <a:rPr lang="en-US" baseline="-25000"/>
              <a:t>b</a:t>
            </a:r>
            <a:r>
              <a:rPr lang="en-US"/>
              <a:t>/2</a:t>
            </a:r>
            <a:r>
              <a:rPr lang="en-US" i="1"/>
              <a:t>Q </a:t>
            </a:r>
            <a:r>
              <a:rPr lang="en-US"/>
              <a:t>*]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			  (holding + ordering + backordering)</a:t>
            </a:r>
            <a:endParaRPr/>
          </a:p>
        </p:txBody>
      </p:sp>
      <p:sp>
        <p:nvSpPr>
          <p:cNvPr id="288" name="Google Shape;288;p43"/>
          <p:cNvSpPr/>
          <p:nvPr/>
        </p:nvSpPr>
        <p:spPr>
          <a:xfrm>
            <a:off x="3136900" y="1930400"/>
            <a:ext cx="1449388" cy="458788"/>
          </a:xfrm>
          <a:custGeom>
            <a:avLst/>
            <a:gdLst/>
            <a:ahLst/>
            <a:cxnLst/>
            <a:rect l="l" t="t" r="r" b="b"/>
            <a:pathLst>
              <a:path w="913" h="289" extrusionOk="0">
                <a:moveTo>
                  <a:pt x="0" y="240"/>
                </a:moveTo>
                <a:lnTo>
                  <a:pt x="96" y="288"/>
                </a:lnTo>
                <a:lnTo>
                  <a:pt x="96" y="0"/>
                </a:lnTo>
                <a:lnTo>
                  <a:pt x="912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9" name="Google Shape;289;p43"/>
          <p:cNvSpPr/>
          <p:nvPr/>
        </p:nvSpPr>
        <p:spPr>
          <a:xfrm>
            <a:off x="4921250" y="1930400"/>
            <a:ext cx="1754188" cy="458788"/>
          </a:xfrm>
          <a:custGeom>
            <a:avLst/>
            <a:gdLst/>
            <a:ahLst/>
            <a:cxnLst/>
            <a:rect l="l" t="t" r="r" b="b"/>
            <a:pathLst>
              <a:path w="1105" h="289" extrusionOk="0">
                <a:moveTo>
                  <a:pt x="0" y="240"/>
                </a:moveTo>
                <a:lnTo>
                  <a:pt x="73" y="288"/>
                </a:lnTo>
                <a:lnTo>
                  <a:pt x="73" y="0"/>
                </a:lnTo>
                <a:lnTo>
                  <a:pt x="1104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Higley Radio Components Co.</a:t>
            </a:r>
            <a:endParaRPr/>
          </a:p>
        </p:txBody>
      </p:sp>
      <p:sp>
        <p:nvSpPr>
          <p:cNvPr id="295" name="Google Shape;295;p44"/>
          <p:cNvSpPr txBox="1">
            <a:spLocks noGrp="1"/>
          </p:cNvSpPr>
          <p:nvPr>
            <p:ph type="body" idx="1"/>
          </p:nvPr>
        </p:nvSpPr>
        <p:spPr>
          <a:xfrm>
            <a:off x="700088" y="1104900"/>
            <a:ext cx="7783512" cy="451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EOQ with Planned Shortages Model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Higley has a product for which the assumptions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of the inventory model with shortages are valid. 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Demand for the product is 2,000 units per year.   The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inventory holding cost rate is 20% per year.   The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product costs Higley $50 to purchase.  The ordering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cost is $25 per order.  The annual shortage cost is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estimated to be $30 per unit per year.  Higley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operates 250 days per year.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/>
          <p:nvPr/>
        </p:nvSpPr>
        <p:spPr>
          <a:xfrm>
            <a:off x="6115050" y="4457700"/>
            <a:ext cx="952500" cy="4635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1" name="Google Shape;301;p45"/>
          <p:cNvSpPr/>
          <p:nvPr/>
        </p:nvSpPr>
        <p:spPr>
          <a:xfrm>
            <a:off x="3270250" y="3390900"/>
            <a:ext cx="1111250" cy="4635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2" name="Google Shape;302;p45"/>
          <p:cNvSpPr txBox="1">
            <a:spLocks noGrp="1"/>
          </p:cNvSpPr>
          <p:nvPr>
            <p:ph type="body" idx="1"/>
          </p:nvPr>
        </p:nvSpPr>
        <p:spPr>
          <a:xfrm>
            <a:off x="700088" y="1104900"/>
            <a:ext cx="8001000" cy="463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Optimal Order Policy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</a:t>
            </a:r>
            <a:r>
              <a:rPr lang="en-US" i="1"/>
              <a:t>D</a:t>
            </a:r>
            <a:r>
              <a:rPr lang="en-US"/>
              <a:t> = 2,000; 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/>
              <a:t> = $25;  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 = .20(50) = $10;  </a:t>
            </a:r>
            <a:r>
              <a:rPr lang="en-US" i="1"/>
              <a:t>C</a:t>
            </a:r>
            <a:r>
              <a:rPr lang="en-US" baseline="-25000"/>
              <a:t>b</a:t>
            </a:r>
            <a:r>
              <a:rPr lang="en-US"/>
              <a:t> = $30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		          </a:t>
            </a:r>
            <a:r>
              <a:rPr lang="en-US" i="1"/>
              <a:t>Q </a:t>
            </a:r>
            <a:r>
              <a:rPr lang="en-US"/>
              <a:t>* =    2</a:t>
            </a:r>
            <a:r>
              <a:rPr lang="en-US" i="1"/>
              <a:t>DC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    (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 + </a:t>
            </a:r>
            <a:r>
              <a:rPr lang="en-US" i="1"/>
              <a:t>C</a:t>
            </a:r>
            <a:r>
              <a:rPr lang="en-US" baseline="-25000"/>
              <a:t>b</a:t>
            </a:r>
            <a:r>
              <a:rPr lang="en-US"/>
              <a:t>)/</a:t>
            </a:r>
            <a:r>
              <a:rPr lang="en-US" i="1"/>
              <a:t>C</a:t>
            </a:r>
            <a:r>
              <a:rPr lang="en-US" baseline="-25000"/>
              <a:t>b</a:t>
            </a:r>
            <a:endParaRPr baseline="-2500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r>
              <a:rPr lang="en-US" sz="1000"/>
              <a:t>  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	     =    2(2000)(25)/10  x     (10+30)/30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	     =   115.47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	    		</a:t>
            </a:r>
            <a:r>
              <a:rPr lang="en-US" i="1"/>
              <a:t>S </a:t>
            </a:r>
            <a:r>
              <a:rPr lang="en-US"/>
              <a:t>* = </a:t>
            </a:r>
            <a:r>
              <a:rPr lang="en-US" i="1"/>
              <a:t>Q </a:t>
            </a:r>
            <a:r>
              <a:rPr lang="en-US"/>
              <a:t>*(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/(</a:t>
            </a:r>
            <a:r>
              <a:rPr lang="en-US" i="1"/>
              <a:t>C</a:t>
            </a:r>
            <a:r>
              <a:rPr lang="en-US" baseline="-25000"/>
              <a:t>h</a:t>
            </a:r>
            <a:r>
              <a:rPr lang="en-US"/>
              <a:t>+</a:t>
            </a:r>
            <a:r>
              <a:rPr lang="en-US" i="1"/>
              <a:t>C</a:t>
            </a:r>
            <a:r>
              <a:rPr lang="en-US" baseline="-25000"/>
              <a:t>b</a:t>
            </a:r>
            <a:r>
              <a:rPr lang="en-US"/>
              <a:t>))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	     = 115.47(10/(10+30)) =   28.87 </a:t>
            </a:r>
            <a:endParaRPr/>
          </a:p>
        </p:txBody>
      </p:sp>
      <p:sp>
        <p:nvSpPr>
          <p:cNvPr id="303" name="Google Shape;303;p45"/>
          <p:cNvSpPr/>
          <p:nvPr/>
        </p:nvSpPr>
        <p:spPr>
          <a:xfrm>
            <a:off x="3194050" y="2152650"/>
            <a:ext cx="1449388" cy="458788"/>
          </a:xfrm>
          <a:custGeom>
            <a:avLst/>
            <a:gdLst/>
            <a:ahLst/>
            <a:cxnLst/>
            <a:rect l="l" t="t" r="r" b="b"/>
            <a:pathLst>
              <a:path w="913" h="289" extrusionOk="0">
                <a:moveTo>
                  <a:pt x="0" y="240"/>
                </a:moveTo>
                <a:lnTo>
                  <a:pt x="96" y="288"/>
                </a:lnTo>
                <a:lnTo>
                  <a:pt x="96" y="0"/>
                </a:lnTo>
                <a:lnTo>
                  <a:pt x="912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4" name="Google Shape;304;p45"/>
          <p:cNvSpPr/>
          <p:nvPr/>
        </p:nvSpPr>
        <p:spPr>
          <a:xfrm>
            <a:off x="4768850" y="2139950"/>
            <a:ext cx="1870075" cy="458788"/>
          </a:xfrm>
          <a:custGeom>
            <a:avLst/>
            <a:gdLst/>
            <a:ahLst/>
            <a:cxnLst/>
            <a:rect l="l" t="t" r="r" b="b"/>
            <a:pathLst>
              <a:path w="1105" h="289" extrusionOk="0">
                <a:moveTo>
                  <a:pt x="0" y="240"/>
                </a:moveTo>
                <a:lnTo>
                  <a:pt x="73" y="288"/>
                </a:lnTo>
                <a:lnTo>
                  <a:pt x="73" y="0"/>
                </a:lnTo>
                <a:lnTo>
                  <a:pt x="1104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5" name="Google Shape;305;p45"/>
          <p:cNvSpPr/>
          <p:nvPr/>
        </p:nvSpPr>
        <p:spPr>
          <a:xfrm>
            <a:off x="5924550" y="2749550"/>
            <a:ext cx="1873250" cy="446088"/>
          </a:xfrm>
          <a:custGeom>
            <a:avLst/>
            <a:gdLst/>
            <a:ahLst/>
            <a:cxnLst/>
            <a:rect l="l" t="t" r="r" b="b"/>
            <a:pathLst>
              <a:path w="1729" h="289" extrusionOk="0">
                <a:moveTo>
                  <a:pt x="0" y="192"/>
                </a:moveTo>
                <a:lnTo>
                  <a:pt x="96" y="288"/>
                </a:lnTo>
                <a:lnTo>
                  <a:pt x="96" y="0"/>
                </a:lnTo>
                <a:lnTo>
                  <a:pt x="1728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6" name="Google Shape;306;p45"/>
          <p:cNvSpPr/>
          <p:nvPr/>
        </p:nvSpPr>
        <p:spPr>
          <a:xfrm>
            <a:off x="3206750" y="2749550"/>
            <a:ext cx="2200275" cy="446088"/>
          </a:xfrm>
          <a:custGeom>
            <a:avLst/>
            <a:gdLst/>
            <a:ahLst/>
            <a:cxnLst/>
            <a:rect l="l" t="t" r="r" b="b"/>
            <a:pathLst>
              <a:path w="1489" h="289" extrusionOk="0">
                <a:moveTo>
                  <a:pt x="0" y="240"/>
                </a:moveTo>
                <a:lnTo>
                  <a:pt x="99" y="288"/>
                </a:lnTo>
                <a:lnTo>
                  <a:pt x="99" y="0"/>
                </a:lnTo>
                <a:lnTo>
                  <a:pt x="1488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Higley Radio Components Co.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/>
          <p:nvPr/>
        </p:nvSpPr>
        <p:spPr>
          <a:xfrm>
            <a:off x="5886450" y="2844800"/>
            <a:ext cx="933450" cy="4635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3" name="Google Shape;313;p46"/>
          <p:cNvSpPr/>
          <p:nvPr/>
        </p:nvSpPr>
        <p:spPr>
          <a:xfrm>
            <a:off x="4356100" y="1676400"/>
            <a:ext cx="793750" cy="4635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4" name="Google Shape;314;p46"/>
          <p:cNvSpPr txBox="1">
            <a:spLocks noGrp="1"/>
          </p:cNvSpPr>
          <p:nvPr>
            <p:ph type="body" idx="1"/>
          </p:nvPr>
        </p:nvSpPr>
        <p:spPr>
          <a:xfrm>
            <a:off x="700088" y="1104900"/>
            <a:ext cx="8286750" cy="28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Maximum Inventory</a:t>
            </a:r>
            <a:endParaRPr/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en-US" sz="800">
                <a:solidFill>
                  <a:srgbClr val="66FFFF"/>
                </a:solidFill>
              </a:rPr>
              <a:t>		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>
                <a:solidFill>
                  <a:srgbClr val="66FFFF"/>
                </a:solidFill>
              </a:rPr>
              <a:t>	</a:t>
            </a:r>
            <a:r>
              <a:rPr lang="en-US" i="1"/>
              <a:t>Q</a:t>
            </a:r>
            <a:r>
              <a:rPr lang="en-US"/>
              <a:t> – </a:t>
            </a:r>
            <a:r>
              <a:rPr lang="en-US" i="1"/>
              <a:t>S</a:t>
            </a:r>
            <a:r>
              <a:rPr lang="en-US"/>
              <a:t> = 115.47 – 28.87 =   86.6   units</a:t>
            </a:r>
            <a:endParaRPr/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SzPts val="600"/>
              <a:buFont typeface="Arial"/>
              <a:buNone/>
            </a:pPr>
            <a:endParaRPr sz="8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Cycle Time</a:t>
            </a:r>
            <a:endParaRPr/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SzPts val="600"/>
              <a:buFont typeface="Arial"/>
              <a:buNone/>
            </a:pPr>
            <a:endParaRPr sz="800">
              <a:solidFill>
                <a:srgbClr val="66FFFF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>
                <a:solidFill>
                  <a:srgbClr val="66FFFF"/>
                </a:solidFill>
              </a:rPr>
              <a:t>	</a:t>
            </a:r>
            <a:r>
              <a:rPr lang="en-US" i="1"/>
              <a:t>T</a:t>
            </a:r>
            <a:r>
              <a:rPr lang="en-US"/>
              <a:t> = </a:t>
            </a:r>
            <a:r>
              <a:rPr lang="en-US" i="1"/>
              <a:t>Q</a:t>
            </a:r>
            <a:r>
              <a:rPr lang="en-US"/>
              <a:t>/</a:t>
            </a:r>
            <a:r>
              <a:rPr lang="en-US" i="1"/>
              <a:t>D</a:t>
            </a:r>
            <a:r>
              <a:rPr lang="en-US"/>
              <a:t>(250) = 115.47/2000(250) =  14.43   working days</a:t>
            </a:r>
            <a:endParaRPr/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SzPts val="600"/>
              <a:buFont typeface="Arial"/>
              <a:buNone/>
            </a:pPr>
            <a:endParaRPr sz="800"/>
          </a:p>
        </p:txBody>
      </p:sp>
      <p:sp>
        <p:nvSpPr>
          <p:cNvPr id="315" name="Google Shape;315;p4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Higley Radio Components Co.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/>
          <p:nvPr/>
        </p:nvSpPr>
        <p:spPr>
          <a:xfrm>
            <a:off x="5226050" y="5473700"/>
            <a:ext cx="1257300" cy="4635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21" name="Google Shape;321;p47"/>
          <p:cNvSpPr/>
          <p:nvPr/>
        </p:nvSpPr>
        <p:spPr>
          <a:xfrm>
            <a:off x="700088" y="1104900"/>
            <a:ext cx="8134350" cy="520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Total Annual Cost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Holding Cost: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–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r>
              <a:rPr lang="en-US" sz="2400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/(2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Q)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10(115.47 – 28.87)</a:t>
            </a:r>
            <a:r>
              <a:rPr lang="en-US" sz="2400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/(2(115.47))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		    =  $324.74</a:t>
            </a:r>
            <a:endParaRPr/>
          </a:p>
          <a:p>
            <a:pPr marL="342900" marR="0" lvl="0" indent="-342900" algn="l" rtl="0">
              <a:spcBef>
                <a:spcPts val="160"/>
              </a:spcBef>
              <a:spcAft>
                <a:spcPts val="0"/>
              </a:spcAft>
              <a:buClr>
                <a:srgbClr val="66FFFF"/>
              </a:buClr>
              <a:buSzPts val="600"/>
              <a:buFont typeface="Arial"/>
              <a:buNone/>
            </a:pPr>
            <a:endParaRPr sz="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Ordering Cost: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/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25(2000/115.47) = $433.01</a:t>
            </a:r>
            <a:endParaRPr/>
          </a:p>
          <a:p>
            <a:pPr marL="342900" marR="0" lvl="0" indent="-342900" algn="l" rtl="0">
              <a:spcBef>
                <a:spcPts val="160"/>
              </a:spcBef>
              <a:spcAft>
                <a:spcPts val="0"/>
              </a:spcAft>
              <a:buClr>
                <a:srgbClr val="66FFFF"/>
              </a:buClr>
              <a:buSzPts val="600"/>
              <a:buFont typeface="Arial"/>
              <a:buNone/>
            </a:pPr>
            <a:endParaRPr sz="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Backorder Cost: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/(2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30(28.87)</a:t>
            </a:r>
            <a:r>
              <a:rPr lang="en-US" sz="2400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/(2(115.47)) = $108.27</a:t>
            </a:r>
            <a:endParaRPr/>
          </a:p>
          <a:p>
            <a:pPr marL="342900" marR="0" lvl="0" indent="-342900" algn="l" rtl="0">
              <a:spcBef>
                <a:spcPts val="160"/>
              </a:spcBef>
              <a:spcAft>
                <a:spcPts val="0"/>
              </a:spcAft>
              <a:buClr>
                <a:srgbClr val="66FFFF"/>
              </a:buClr>
              <a:buSzPts val="600"/>
              <a:buFont typeface="Arial"/>
              <a:buNone/>
            </a:pPr>
            <a:endParaRPr sz="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Total Cost: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324.74 + 433.01 + 108.27 =   $866.02</a:t>
            </a:r>
            <a:endParaRPr/>
          </a:p>
        </p:txBody>
      </p:sp>
      <p:sp>
        <p:nvSpPr>
          <p:cNvPr id="322" name="Google Shape;322;p47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Higley Radio Components Co.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QMB11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806</Words>
  <Application>Microsoft Office PowerPoint</Application>
  <PresentationFormat>On-screen Show (4:3)</PresentationFormat>
  <Paragraphs>259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Poppins</vt:lpstr>
      <vt:lpstr>Times New Roman</vt:lpstr>
      <vt:lpstr>Arial</vt:lpstr>
      <vt:lpstr>Book Antiqua</vt:lpstr>
      <vt:lpstr>QMB11ch01</vt:lpstr>
      <vt:lpstr>PowerPoint Presentation</vt:lpstr>
      <vt:lpstr>Chapter 14, Part A Inventory Models with Deterministic Demand</vt:lpstr>
      <vt:lpstr>EOQ with Planned Shortages</vt:lpstr>
      <vt:lpstr>EOQ with Planned Shortages</vt:lpstr>
      <vt:lpstr>EOQ with Planned Shortages</vt:lpstr>
      <vt:lpstr>Example:  Higley Radio Components Co.</vt:lpstr>
      <vt:lpstr>Example:  Higley Radio Components Co.</vt:lpstr>
      <vt:lpstr>Example:  Higley Radio Components Co.</vt:lpstr>
      <vt:lpstr>PowerPoint Presentation</vt:lpstr>
      <vt:lpstr>Example:  Higley Radio Components Co.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EOQ with Quantity Discounts</vt:lpstr>
      <vt:lpstr>EOQ with Quantity Discounts</vt:lpstr>
      <vt:lpstr>EOQ with Quantity Discounts</vt:lpstr>
      <vt:lpstr>Example:  Nick's Camera Shop</vt:lpstr>
      <vt:lpstr>PowerPoint Presentation</vt:lpstr>
      <vt:lpstr>Example:  Nick's Camera Shop</vt:lpstr>
      <vt:lpstr>Example:  Nick's Camera Shop</vt:lpstr>
      <vt:lpstr>Example:  Nick's Camera Shop</vt:lpstr>
      <vt:lpstr>Example:  Nick's Camera Shop</vt:lpstr>
      <vt:lpstr>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</dc:creator>
  <cp:lastModifiedBy>User</cp:lastModifiedBy>
  <cp:revision>4</cp:revision>
  <dcterms:modified xsi:type="dcterms:W3CDTF">2020-11-18T22:31:53Z</dcterms:modified>
</cp:coreProperties>
</file>