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56" r:id="rId2"/>
    <p:sldId id="257" r:id="rId3"/>
    <p:sldId id="262" r:id="rId4"/>
    <p:sldId id="263" r:id="rId5"/>
    <p:sldId id="264" r:id="rId6"/>
    <p:sldId id="282" r:id="rId7"/>
    <p:sldId id="283" r:id="rId8"/>
    <p:sldId id="284" r:id="rId9"/>
    <p:sldId id="265" r:id="rId10"/>
    <p:sldId id="266" r:id="rId11"/>
    <p:sldId id="267" r:id="rId12"/>
    <p:sldId id="268" r:id="rId13"/>
    <p:sldId id="285" r:id="rId14"/>
    <p:sldId id="286" r:id="rId15"/>
    <p:sldId id="269" r:id="rId16"/>
    <p:sldId id="270" r:id="rId17"/>
    <p:sldId id="271" r:id="rId18"/>
    <p:sldId id="272" r:id="rId19"/>
    <p:sldId id="273" r:id="rId20"/>
    <p:sldId id="274" r:id="rId21"/>
    <p:sldId id="275" r:id="rId22"/>
    <p:sldId id="276" r:id="rId23"/>
    <p:sldId id="287" r:id="rId24"/>
    <p:sldId id="288" r:id="rId25"/>
    <p:sldId id="289" r:id="rId26"/>
    <p:sldId id="277" r:id="rId27"/>
    <p:sldId id="278" r:id="rId28"/>
    <p:sldId id="279" r:id="rId29"/>
    <p:sldId id="280" r:id="rId30"/>
    <p:sldId id="281" r:id="rId31"/>
    <p:sldId id="290" r:id="rId32"/>
    <p:sldId id="291" r:id="rId33"/>
  </p:sldIdLst>
  <p:sldSz cx="9144000" cy="6858000" type="screen4x3"/>
  <p:notesSz cx="6858000" cy="9144000"/>
  <p:embeddedFontLst>
    <p:embeddedFont>
      <p:font typeface="Book Antiqua" panose="02040602050305030304" pitchFamily="18"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Noto Sans Symbols" panose="020B0604020202020204" charset="0"/>
      <p:regular r:id="rId43"/>
    </p:embeddedFont>
    <p:embeddedFont>
      <p:font typeface="Poppins"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84">
          <p15:clr>
            <a:srgbClr val="000000"/>
          </p15:clr>
        </p15:guide>
        <p15:guide id="2" pos="50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58" y="30"/>
      </p:cViewPr>
      <p:guideLst>
        <p:guide orient="horz" pos="784"/>
        <p:guide pos="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 name="Google Shape;5;n"/>
          <p:cNvSpPr/>
          <p:nvPr/>
        </p:nvSpPr>
        <p:spPr>
          <a:xfrm>
            <a:off x="6381750" y="8750300"/>
            <a:ext cx="406400" cy="301625"/>
          </a:xfrm>
          <a:prstGeom prst="rect">
            <a:avLst/>
          </a:prstGeom>
          <a:noFill/>
          <a:ln>
            <a:noFill/>
          </a:ln>
        </p:spPr>
        <p:txBody>
          <a:bodyPr spcFirstLastPara="1" wrap="square" lIns="90475" tIns="44450" rIns="90475" bIns="4445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Book Antiqua"/>
                <a:ea typeface="Book Antiqua"/>
                <a:cs typeface="Book Antiqua"/>
                <a:sym typeface="Book Antiqua"/>
              </a:rPr>
              <a:t>‹#›</a:t>
            </a:fld>
            <a:endParaRPr sz="14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p1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914400" y="4343400"/>
            <a:ext cx="5029200" cy="4114800"/>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63" name="Google Shape;163;p12: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02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12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1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1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17: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2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2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2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299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2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4927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2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624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2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2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2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2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7: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2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2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157928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2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100813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6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72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19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1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1792288" y="4800600"/>
            <a:ext cx="5486400" cy="566738"/>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11"/>
          <p:cNvSpPr>
            <a:spLocks noGrp="1"/>
          </p:cNvSpPr>
          <p:nvPr>
            <p:ph type="pic" idx="2"/>
          </p:nvPr>
        </p:nvSpPr>
        <p:spPr>
          <a:xfrm>
            <a:off x="1792288" y="612775"/>
            <a:ext cx="5486400" cy="4114800"/>
          </a:xfrm>
          <a:prstGeom prst="rect">
            <a:avLst/>
          </a:prstGeom>
          <a:noFill/>
          <a:ln>
            <a:noFill/>
          </a:ln>
        </p:spPr>
        <p:txBody>
          <a:bodyPr spcFirstLastPara="1" wrap="square" lIns="90475" tIns="44450" rIns="90475" bIns="44450" anchor="t" anchorCtr="0">
            <a:noAutofit/>
          </a:bodyPr>
          <a:lstStyle>
            <a:lvl1pPr marR="0" lvl="0" algn="l" rtl="0">
              <a:spcBef>
                <a:spcPts val="640"/>
              </a:spcBef>
              <a:spcAft>
                <a:spcPts val="0"/>
              </a:spcAft>
              <a:buClr>
                <a:srgbClr val="66FFFF"/>
              </a:buClr>
              <a:buSzPts val="2400"/>
              <a:buFont typeface="Arial"/>
              <a:buNone/>
              <a:defRPr sz="3200" b="0" i="0" u="none" strike="noStrike" cap="none">
                <a:solidFill>
                  <a:schemeClr val="lt1"/>
                </a:solidFill>
                <a:latin typeface="Book Antiqua"/>
                <a:ea typeface="Book Antiqua"/>
                <a:cs typeface="Book Antiqua"/>
                <a:sym typeface="Book Antiqua"/>
              </a:defRPr>
            </a:lvl1pPr>
            <a:lvl2pPr marR="0" lvl="1" algn="l" rtl="0">
              <a:spcBef>
                <a:spcPts val="560"/>
              </a:spcBef>
              <a:spcAft>
                <a:spcPts val="0"/>
              </a:spcAft>
              <a:buClr>
                <a:srgbClr val="66FFFF"/>
              </a:buClr>
              <a:buSzPts val="3500"/>
              <a:buFont typeface="Book Antiqua"/>
              <a:buNone/>
              <a:defRPr sz="2800" b="0" i="0" u="none" strike="noStrike" cap="none">
                <a:solidFill>
                  <a:schemeClr val="lt1"/>
                </a:solidFill>
                <a:latin typeface="Book Antiqua"/>
                <a:ea typeface="Book Antiqua"/>
                <a:cs typeface="Book Antiqua"/>
                <a:sym typeface="Book Antiqua"/>
              </a:defRPr>
            </a:lvl2pPr>
            <a:lvl3pPr marR="0" lvl="2" algn="l" rtl="0">
              <a:spcBef>
                <a:spcPts val="480"/>
              </a:spcBef>
              <a:spcAft>
                <a:spcPts val="0"/>
              </a:spcAft>
              <a:buClr>
                <a:srgbClr val="66FFFF"/>
              </a:buClr>
              <a:buSzPts val="2400"/>
              <a:buFont typeface="Book Antiqua"/>
              <a:buNone/>
              <a:defRPr sz="2400" b="0" i="0" u="none" strike="noStrike" cap="none">
                <a:solidFill>
                  <a:schemeClr val="lt1"/>
                </a:solidFill>
                <a:latin typeface="Book Antiqua"/>
                <a:ea typeface="Book Antiqua"/>
                <a:cs typeface="Book Antiqua"/>
                <a:sym typeface="Book Antiqua"/>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56" name="Google Shape;56;p11"/>
          <p:cNvSpPr txBox="1">
            <a:spLocks noGrp="1"/>
          </p:cNvSpPr>
          <p:nvPr>
            <p:ph type="body" idx="1"/>
          </p:nvPr>
        </p:nvSpPr>
        <p:spPr>
          <a:xfrm>
            <a:off x="1792288" y="5367338"/>
            <a:ext cx="5486400" cy="804862"/>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12"/>
          <p:cNvSpPr txBox="1">
            <a:spLocks noGrp="1"/>
          </p:cNvSpPr>
          <p:nvPr>
            <p:ph type="body" idx="1"/>
          </p:nvPr>
        </p:nvSpPr>
        <p:spPr>
          <a:xfrm rot="5400000">
            <a:off x="2309019" y="-516731"/>
            <a:ext cx="4643438" cy="7886700"/>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rot="5400000">
            <a:off x="4740276" y="1914526"/>
            <a:ext cx="5695950" cy="197167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3"/>
          <p:cNvSpPr txBox="1">
            <a:spLocks noGrp="1"/>
          </p:cNvSpPr>
          <p:nvPr>
            <p:ph type="body" idx="1"/>
          </p:nvPr>
        </p:nvSpPr>
        <p:spPr>
          <a:xfrm rot="5400000">
            <a:off x="719931" y="18257"/>
            <a:ext cx="5695950" cy="5764213"/>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687388" y="1104900"/>
            <a:ext cx="3867150" cy="4643438"/>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 name="Google Shape;29;p4"/>
          <p:cNvSpPr txBox="1">
            <a:spLocks noGrp="1"/>
          </p:cNvSpPr>
          <p:nvPr>
            <p:ph type="body" idx="2"/>
          </p:nvPr>
        </p:nvSpPr>
        <p:spPr>
          <a:xfrm>
            <a:off x="4706938" y="1104900"/>
            <a:ext cx="3867150" cy="2244725"/>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0" name="Google Shape;30;p4"/>
          <p:cNvSpPr txBox="1">
            <a:spLocks noGrp="1"/>
          </p:cNvSpPr>
          <p:nvPr>
            <p:ph type="body" idx="3"/>
          </p:nvPr>
        </p:nvSpPr>
        <p:spPr>
          <a:xfrm>
            <a:off x="4706938" y="3502025"/>
            <a:ext cx="3867150" cy="2246313"/>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685800" y="2130425"/>
            <a:ext cx="7772400" cy="147002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371600" y="3886200"/>
            <a:ext cx="6400800" cy="1752600"/>
          </a:xfrm>
          <a:prstGeom prst="rect">
            <a:avLst/>
          </a:prstGeom>
          <a:noFill/>
          <a:ln>
            <a:noFill/>
          </a:ln>
        </p:spPr>
        <p:txBody>
          <a:bodyPr spcFirstLastPara="1" wrap="square" lIns="90475" tIns="44450" rIns="90475" bIns="44450" anchor="t" anchorCtr="0">
            <a:noAutofit/>
          </a:bodyPr>
          <a:lstStyle>
            <a:lvl1pPr lvl="0" algn="ctr">
              <a:spcBef>
                <a:spcPts val="480"/>
              </a:spcBef>
              <a:spcAft>
                <a:spcPts val="0"/>
              </a:spcAft>
              <a:buSzPts val="1800"/>
              <a:buNone/>
              <a:defRPr/>
            </a:lvl1pPr>
            <a:lvl2pPr lvl="1" algn="ctr">
              <a:spcBef>
                <a:spcPts val="480"/>
              </a:spcBef>
              <a:spcAft>
                <a:spcPts val="0"/>
              </a:spcAft>
              <a:buSzPts val="3000"/>
              <a:buFont typeface="Book Antiqua"/>
              <a:buNone/>
              <a:defRPr/>
            </a:lvl2pPr>
            <a:lvl3pPr lvl="2" algn="ctr">
              <a:spcBef>
                <a:spcPts val="480"/>
              </a:spcBef>
              <a:spcAft>
                <a:spcPts val="0"/>
              </a:spcAft>
              <a:buSzPts val="2400"/>
              <a:buFont typeface="Book Antiqua"/>
              <a:buNone/>
              <a:defRPr/>
            </a:lvl3pPr>
            <a:lvl4pPr lvl="3" algn="ctr">
              <a:spcBef>
                <a:spcPts val="400"/>
              </a:spcBef>
              <a:spcAft>
                <a:spcPts val="0"/>
              </a:spcAft>
              <a:buClr>
                <a:schemeClr val="lt1"/>
              </a:buClr>
              <a:buSzPts val="2000"/>
              <a:buFont typeface="Times New Roman"/>
              <a:buNone/>
              <a:defRPr/>
            </a:lvl4pPr>
            <a:lvl5pPr lvl="4" algn="ctr">
              <a:spcBef>
                <a:spcPts val="400"/>
              </a:spcBef>
              <a:spcAft>
                <a:spcPts val="0"/>
              </a:spcAft>
              <a:buClr>
                <a:schemeClr val="lt1"/>
              </a:buClr>
              <a:buSzPts val="2000"/>
              <a:buFont typeface="Times New Roman"/>
              <a:buNone/>
              <a:defRPr/>
            </a:lvl5pPr>
            <a:lvl6pPr lvl="5" algn="ctr">
              <a:spcBef>
                <a:spcPts val="400"/>
              </a:spcBef>
              <a:spcAft>
                <a:spcPts val="0"/>
              </a:spcAft>
              <a:buClr>
                <a:schemeClr val="lt1"/>
              </a:buClr>
              <a:buSzPts val="2000"/>
              <a:buFont typeface="Times New Roman"/>
              <a:buNone/>
              <a:defRPr/>
            </a:lvl6pPr>
            <a:lvl7pPr lvl="6" algn="ctr">
              <a:spcBef>
                <a:spcPts val="400"/>
              </a:spcBef>
              <a:spcAft>
                <a:spcPts val="0"/>
              </a:spcAft>
              <a:buClr>
                <a:schemeClr val="lt1"/>
              </a:buClr>
              <a:buSzPts val="2000"/>
              <a:buFont typeface="Times New Roman"/>
              <a:buNone/>
              <a:defRPr/>
            </a:lvl7pPr>
            <a:lvl8pPr lvl="7" algn="ctr">
              <a:spcBef>
                <a:spcPts val="400"/>
              </a:spcBef>
              <a:spcAft>
                <a:spcPts val="0"/>
              </a:spcAft>
              <a:buClr>
                <a:schemeClr val="lt1"/>
              </a:buClr>
              <a:buSzPts val="2000"/>
              <a:buFont typeface="Times New Roman"/>
              <a:buNone/>
              <a:defRPr/>
            </a:lvl8pPr>
            <a:lvl9pPr lvl="8" algn="ctr">
              <a:spcBef>
                <a:spcPts val="400"/>
              </a:spcBef>
              <a:spcAft>
                <a:spcPts val="0"/>
              </a:spcAft>
              <a:buClr>
                <a:schemeClr val="lt1"/>
              </a:buClr>
              <a:buSzPts val="2000"/>
              <a:buFont typeface="Times New Roman"/>
              <a:buNone/>
              <a:defRPr/>
            </a:lvl9pPr>
          </a:lstStyle>
          <a:p>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2313" y="4406900"/>
            <a:ext cx="7772400" cy="1362075"/>
          </a:xfrm>
          <a:prstGeom prst="rect">
            <a:avLst/>
          </a:prstGeom>
          <a:noFill/>
          <a:ln>
            <a:noFill/>
          </a:ln>
        </p:spPr>
        <p:txBody>
          <a:bodyPr spcFirstLastPara="1" wrap="square" lIns="90475" tIns="44450" rIns="90475" bIns="4445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722313" y="2906713"/>
            <a:ext cx="7772400" cy="1500187"/>
          </a:xfrm>
          <a:prstGeom prst="rect">
            <a:avLst/>
          </a:prstGeom>
          <a:noFill/>
          <a:ln>
            <a:noFill/>
          </a:ln>
        </p:spPr>
        <p:txBody>
          <a:bodyPr spcFirstLastPara="1" wrap="square" lIns="90475" tIns="44450" rIns="90475" bIns="4445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2250"/>
              <a:buFont typeface="Book Antiqua"/>
              <a:buNone/>
              <a:defRPr sz="1800"/>
            </a:lvl2pPr>
            <a:lvl3pPr marL="1371600" lvl="2" indent="-228600" algn="l">
              <a:spcBef>
                <a:spcPts val="320"/>
              </a:spcBef>
              <a:spcAft>
                <a:spcPts val="0"/>
              </a:spcAft>
              <a:buSzPts val="1600"/>
              <a:buFont typeface="Book Antiqua"/>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68738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40" name="Google Shape;40;p7"/>
          <p:cNvSpPr txBox="1">
            <a:spLocks noGrp="1"/>
          </p:cNvSpPr>
          <p:nvPr>
            <p:ph type="body" idx="2"/>
          </p:nvPr>
        </p:nvSpPr>
        <p:spPr>
          <a:xfrm>
            <a:off x="470693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57200" y="274638"/>
            <a:ext cx="8229600" cy="1143000"/>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457200" y="1535113"/>
            <a:ext cx="4040188"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44" name="Google Shape;44;p8"/>
          <p:cNvSpPr txBox="1">
            <a:spLocks noGrp="1"/>
          </p:cNvSpPr>
          <p:nvPr>
            <p:ph type="body" idx="2"/>
          </p:nvPr>
        </p:nvSpPr>
        <p:spPr>
          <a:xfrm>
            <a:off x="457200" y="2174875"/>
            <a:ext cx="4040188"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45" name="Google Shape;45;p8"/>
          <p:cNvSpPr txBox="1">
            <a:spLocks noGrp="1"/>
          </p:cNvSpPr>
          <p:nvPr>
            <p:ph type="body" idx="3"/>
          </p:nvPr>
        </p:nvSpPr>
        <p:spPr>
          <a:xfrm>
            <a:off x="4645025" y="1535113"/>
            <a:ext cx="4041775"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46" name="Google Shape;46;p8"/>
          <p:cNvSpPr txBox="1">
            <a:spLocks noGrp="1"/>
          </p:cNvSpPr>
          <p:nvPr>
            <p:ph type="body" idx="4"/>
          </p:nvPr>
        </p:nvSpPr>
        <p:spPr>
          <a:xfrm>
            <a:off x="4645025" y="2174875"/>
            <a:ext cx="4041775"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3050"/>
            <a:ext cx="3008313" cy="1162050"/>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3575050" y="273050"/>
            <a:ext cx="5111750" cy="5853113"/>
          </a:xfrm>
          <a:prstGeom prst="rect">
            <a:avLst/>
          </a:prstGeom>
          <a:noFill/>
          <a:ln>
            <a:noFill/>
          </a:ln>
        </p:spPr>
        <p:txBody>
          <a:bodyPr spcFirstLastPara="1" wrap="square" lIns="90475" tIns="44450" rIns="90475" bIns="44450" anchor="t" anchorCtr="0">
            <a:noAutofit/>
          </a:bodyPr>
          <a:lstStyle>
            <a:lvl1pPr marL="457200" lvl="0" indent="-381000" algn="l">
              <a:spcBef>
                <a:spcPts val="640"/>
              </a:spcBef>
              <a:spcAft>
                <a:spcPts val="0"/>
              </a:spcAft>
              <a:buSzPts val="2400"/>
              <a:buChar char="●"/>
              <a:defRPr sz="3200"/>
            </a:lvl1pPr>
            <a:lvl2pPr marL="914400" lvl="1" indent="-450850" algn="l">
              <a:spcBef>
                <a:spcPts val="560"/>
              </a:spcBef>
              <a:spcAft>
                <a:spcPts val="0"/>
              </a:spcAft>
              <a:buSzPts val="3500"/>
              <a:buFont typeface="Book Antiqua"/>
              <a:buChar char="•"/>
              <a:defRPr sz="2800"/>
            </a:lvl2pPr>
            <a:lvl3pPr marL="1371600" lvl="2" indent="-381000" algn="l">
              <a:spcBef>
                <a:spcPts val="480"/>
              </a:spcBef>
              <a:spcAft>
                <a:spcPts val="0"/>
              </a:spcAft>
              <a:buSzPts val="2400"/>
              <a:buFont typeface="Book Antiqua"/>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52" name="Google Shape;52;p10"/>
          <p:cNvSpPr txBox="1">
            <a:spLocks noGrp="1"/>
          </p:cNvSpPr>
          <p:nvPr>
            <p:ph type="body" idx="2"/>
          </p:nvPr>
        </p:nvSpPr>
        <p:spPr>
          <a:xfrm>
            <a:off x="457200" y="1435100"/>
            <a:ext cx="3008313" cy="4691063"/>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7476B"/>
            </a:gs>
            <a:gs pos="50000">
              <a:srgbClr val="666699"/>
            </a:gs>
            <a:gs pos="100000">
              <a:srgbClr val="47476B"/>
            </a:gs>
          </a:gsLst>
          <a:lin ang="5400000" scaled="0"/>
        </a:gradFill>
        <a:effectLst/>
      </p:bgPr>
    </p:bg>
    <p:spTree>
      <p:nvGrpSpPr>
        <p:cNvPr id="1" name="Shape 6"/>
        <p:cNvGrpSpPr/>
        <p:nvPr/>
      </p:nvGrpSpPr>
      <p:grpSpPr>
        <a:xfrm>
          <a:off x="0" y="0"/>
          <a:ext cx="0" cy="0"/>
          <a:chOff x="0" y="0"/>
          <a:chExt cx="0" cy="0"/>
        </a:xfrm>
      </p:grpSpPr>
      <p:grpSp>
        <p:nvGrpSpPr>
          <p:cNvPr id="7" name="Google Shape;7;p1"/>
          <p:cNvGrpSpPr/>
          <p:nvPr/>
        </p:nvGrpSpPr>
        <p:grpSpPr>
          <a:xfrm>
            <a:off x="457200" y="304800"/>
            <a:ext cx="8231188" cy="6183313"/>
            <a:chOff x="372" y="186"/>
            <a:chExt cx="5185" cy="3895"/>
          </a:xfrm>
        </p:grpSpPr>
        <p:grpSp>
          <p:nvGrpSpPr>
            <p:cNvPr id="8" name="Google Shape;8;p1"/>
            <p:cNvGrpSpPr/>
            <p:nvPr/>
          </p:nvGrpSpPr>
          <p:grpSpPr>
            <a:xfrm>
              <a:off x="372" y="186"/>
              <a:ext cx="5185" cy="919"/>
              <a:chOff x="372" y="186"/>
              <a:chExt cx="5185" cy="919"/>
            </a:xfrm>
          </p:grpSpPr>
          <p:sp>
            <p:nvSpPr>
              <p:cNvPr id="9" name="Google Shape;9;p1"/>
              <p:cNvSpPr/>
              <p:nvPr/>
            </p:nvSpPr>
            <p:spPr>
              <a:xfrm>
                <a:off x="372" y="192"/>
                <a:ext cx="86" cy="913"/>
              </a:xfrm>
              <a:custGeom>
                <a:avLst/>
                <a:gdLst/>
                <a:ahLst/>
                <a:cxnLst/>
                <a:rect l="l" t="t" r="r" b="b"/>
                <a:pathLst>
                  <a:path w="86" h="913" extrusionOk="0">
                    <a:moveTo>
                      <a:pt x="0" y="0"/>
                    </a:moveTo>
                    <a:lnTo>
                      <a:pt x="85" y="96"/>
                    </a:lnTo>
                    <a:lnTo>
                      <a:pt x="85" y="816"/>
                    </a:lnTo>
                    <a:lnTo>
                      <a:pt x="0" y="91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0" name="Google Shape;10;p1"/>
              <p:cNvSpPr/>
              <p:nvPr/>
            </p:nvSpPr>
            <p:spPr>
              <a:xfrm>
                <a:off x="5470" y="186"/>
                <a:ext cx="87" cy="910"/>
              </a:xfrm>
              <a:custGeom>
                <a:avLst/>
                <a:gdLst/>
                <a:ahLst/>
                <a:cxnLst/>
                <a:rect l="l" t="t" r="r" b="b"/>
                <a:pathLst>
                  <a:path w="87" h="910" extrusionOk="0">
                    <a:moveTo>
                      <a:pt x="86" y="0"/>
                    </a:moveTo>
                    <a:lnTo>
                      <a:pt x="0" y="93"/>
                    </a:lnTo>
                    <a:lnTo>
                      <a:pt x="0" y="813"/>
                    </a:lnTo>
                    <a:lnTo>
                      <a:pt x="86" y="909"/>
                    </a:lnTo>
                    <a:lnTo>
                      <a:pt x="86"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1" name="Google Shape;11;p1"/>
              <p:cNvSpPr/>
              <p:nvPr/>
            </p:nvSpPr>
            <p:spPr>
              <a:xfrm>
                <a:off x="372" y="189"/>
                <a:ext cx="5185" cy="103"/>
              </a:xfrm>
              <a:custGeom>
                <a:avLst/>
                <a:gdLst/>
                <a:ahLst/>
                <a:cxnLst/>
                <a:rect l="l" t="t" r="r" b="b"/>
                <a:pathLst>
                  <a:path w="5185" h="103" extrusionOk="0">
                    <a:moveTo>
                      <a:pt x="0" y="0"/>
                    </a:moveTo>
                    <a:lnTo>
                      <a:pt x="5184" y="3"/>
                    </a:lnTo>
                    <a:lnTo>
                      <a:pt x="5093" y="102"/>
                    </a:lnTo>
                    <a:lnTo>
                      <a:pt x="88" y="10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grpSp>
        <p:grpSp>
          <p:nvGrpSpPr>
            <p:cNvPr id="12" name="Google Shape;12;p1"/>
            <p:cNvGrpSpPr/>
            <p:nvPr/>
          </p:nvGrpSpPr>
          <p:grpSpPr>
            <a:xfrm>
              <a:off x="372" y="291"/>
              <a:ext cx="5185" cy="3790"/>
              <a:chOff x="372" y="291"/>
              <a:chExt cx="5185" cy="3790"/>
            </a:xfrm>
          </p:grpSpPr>
          <p:sp>
            <p:nvSpPr>
              <p:cNvPr id="13" name="Google Shape;13;p1"/>
              <p:cNvSpPr/>
              <p:nvPr/>
            </p:nvSpPr>
            <p:spPr>
              <a:xfrm>
                <a:off x="372" y="807"/>
                <a:ext cx="79" cy="3274"/>
              </a:xfrm>
              <a:custGeom>
                <a:avLst/>
                <a:gdLst/>
                <a:ahLst/>
                <a:cxnLst/>
                <a:rect l="l" t="t" r="r" b="b"/>
                <a:pathLst>
                  <a:path w="79" h="3274" extrusionOk="0">
                    <a:moveTo>
                      <a:pt x="0" y="0"/>
                    </a:moveTo>
                    <a:lnTo>
                      <a:pt x="78" y="107"/>
                    </a:lnTo>
                    <a:lnTo>
                      <a:pt x="78" y="3166"/>
                    </a:lnTo>
                    <a:lnTo>
                      <a:pt x="0" y="3273"/>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4" name="Google Shape;14;p1"/>
              <p:cNvSpPr/>
              <p:nvPr/>
            </p:nvSpPr>
            <p:spPr>
              <a:xfrm>
                <a:off x="5470" y="747"/>
                <a:ext cx="84" cy="3325"/>
              </a:xfrm>
              <a:custGeom>
                <a:avLst/>
                <a:gdLst/>
                <a:ahLst/>
                <a:cxnLst/>
                <a:rect l="l" t="t" r="r" b="b"/>
                <a:pathLst>
                  <a:path w="84" h="3325" extrusionOk="0">
                    <a:moveTo>
                      <a:pt x="83" y="0"/>
                    </a:moveTo>
                    <a:lnTo>
                      <a:pt x="3" y="109"/>
                    </a:lnTo>
                    <a:lnTo>
                      <a:pt x="0" y="3233"/>
                    </a:lnTo>
                    <a:lnTo>
                      <a:pt x="83" y="3324"/>
                    </a:lnTo>
                    <a:lnTo>
                      <a:pt x="83"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5" name="Google Shape;15;p1"/>
              <p:cNvSpPr/>
              <p:nvPr/>
            </p:nvSpPr>
            <p:spPr>
              <a:xfrm>
                <a:off x="372" y="3984"/>
                <a:ext cx="5185" cy="88"/>
              </a:xfrm>
              <a:custGeom>
                <a:avLst/>
                <a:gdLst/>
                <a:ahLst/>
                <a:cxnLst/>
                <a:rect l="l" t="t" r="r" b="b"/>
                <a:pathLst>
                  <a:path w="5185" h="88" extrusionOk="0">
                    <a:moveTo>
                      <a:pt x="0" y="87"/>
                    </a:moveTo>
                    <a:lnTo>
                      <a:pt x="5184" y="87"/>
                    </a:lnTo>
                    <a:lnTo>
                      <a:pt x="5095" y="0"/>
                    </a:lnTo>
                    <a:lnTo>
                      <a:pt x="89" y="0"/>
                    </a:lnTo>
                    <a:lnTo>
                      <a:pt x="0" y="87"/>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6" name="Google Shape;16;p1"/>
              <p:cNvSpPr/>
              <p:nvPr/>
            </p:nvSpPr>
            <p:spPr>
              <a:xfrm>
                <a:off x="457" y="291"/>
                <a:ext cx="5013" cy="369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grpSp>
      </p:grpSp>
      <p:sp>
        <p:nvSpPr>
          <p:cNvPr id="17" name="Google Shape;17;p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marR="0" lvl="0"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1pPr>
            <a:lvl2pPr marR="0" lvl="1"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2pPr>
            <a:lvl3pPr marR="0" lvl="2"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3pPr>
            <a:lvl4pPr marR="0" lvl="3"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4pPr>
            <a:lvl5pPr marR="0" lvl="4"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5pPr>
            <a:lvl6pPr marR="0" lvl="5"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6pPr>
            <a:lvl7pPr marR="0" lvl="6"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7pPr>
            <a:lvl8pPr marR="0" lvl="7"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8pPr>
            <a:lvl9pPr marR="0" lvl="8"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9pPr>
          </a:lstStyle>
          <a:p>
            <a:endParaRPr/>
          </a:p>
        </p:txBody>
      </p:sp>
      <p:sp>
        <p:nvSpPr>
          <p:cNvPr id="18" name="Google Shape;18;p1"/>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marR="0" lvl="0" indent="-342900" algn="l" rtl="0">
              <a:spcBef>
                <a:spcPts val="480"/>
              </a:spcBef>
              <a:spcAft>
                <a:spcPts val="0"/>
              </a:spcAft>
              <a:buClr>
                <a:srgbClr val="66FFFF"/>
              </a:buClr>
              <a:buSzPts val="1800"/>
              <a:buFont typeface="Arial"/>
              <a:buChar char="●"/>
              <a:defRPr sz="2400" b="0" i="0" u="none" strike="noStrike" cap="none">
                <a:solidFill>
                  <a:schemeClr val="lt1"/>
                </a:solidFill>
                <a:latin typeface="Book Antiqua"/>
                <a:ea typeface="Book Antiqua"/>
                <a:cs typeface="Book Antiqua"/>
                <a:sym typeface="Book Antiqua"/>
              </a:defRPr>
            </a:lvl1pPr>
            <a:lvl2pPr marL="914400" marR="0" lvl="1" indent="-419100" algn="l" rtl="0">
              <a:spcBef>
                <a:spcPts val="480"/>
              </a:spcBef>
              <a:spcAft>
                <a:spcPts val="0"/>
              </a:spcAft>
              <a:buClr>
                <a:srgbClr val="66FFFF"/>
              </a:buClr>
              <a:buSzPts val="3000"/>
              <a:buFont typeface="Book Antiqua"/>
              <a:buChar char="•"/>
              <a:defRPr sz="2400" b="0" i="0" u="none" strike="noStrike" cap="none">
                <a:solidFill>
                  <a:schemeClr val="lt1"/>
                </a:solidFill>
                <a:latin typeface="Book Antiqua"/>
                <a:ea typeface="Book Antiqua"/>
                <a:cs typeface="Book Antiqua"/>
                <a:sym typeface="Book Antiqua"/>
              </a:defRPr>
            </a:lvl2pPr>
            <a:lvl3pPr marL="1371600" marR="0" lvl="2" indent="-381000" algn="l" rtl="0">
              <a:spcBef>
                <a:spcPts val="480"/>
              </a:spcBef>
              <a:spcAft>
                <a:spcPts val="0"/>
              </a:spcAft>
              <a:buClr>
                <a:srgbClr val="66FFFF"/>
              </a:buClr>
              <a:buSzPts val="2400"/>
              <a:buFont typeface="Book Antiqua"/>
              <a:buChar char="•"/>
              <a:defRPr sz="24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9" name="Google Shape;19;p1"/>
          <p:cNvSpPr/>
          <p:nvPr/>
        </p:nvSpPr>
        <p:spPr>
          <a:xfrm>
            <a:off x="8012658" y="6296819"/>
            <a:ext cx="543420" cy="366767"/>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fld id="{00000000-1234-1234-1234-123412341234}" type="slidenum">
              <a:rPr lang="en-US" sz="1500" b="0" u="none">
                <a:solidFill>
                  <a:schemeClr val="lt1"/>
                </a:solidFill>
                <a:latin typeface="Book Antiqua"/>
                <a:ea typeface="Book Antiqua"/>
                <a:cs typeface="Book Antiqua"/>
                <a:sym typeface="Book Antiqua"/>
              </a:rPr>
              <a:t>‹#›</a:t>
            </a:fld>
            <a:endParaRPr sz="1500" b="0" u="none">
              <a:solidFill>
                <a:schemeClr val="lt1"/>
              </a:solidFill>
              <a:latin typeface="Book Antiqua"/>
              <a:ea typeface="Book Antiqua"/>
              <a:cs typeface="Book Antiqua"/>
              <a:sym typeface="Book Antiqua"/>
            </a:endParaRPr>
          </a:p>
        </p:txBody>
      </p:sp>
      <p:sp>
        <p:nvSpPr>
          <p:cNvPr id="20" name="Google Shape;20;p1"/>
          <p:cNvSpPr/>
          <p:nvPr/>
        </p:nvSpPr>
        <p:spPr>
          <a:xfrm>
            <a:off x="7596733" y="6060282"/>
            <a:ext cx="831850" cy="597599"/>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r>
              <a:rPr lang="en-US" sz="1500" b="0" u="none">
                <a:solidFill>
                  <a:schemeClr val="lt1"/>
                </a:solidFill>
                <a:latin typeface="Book Antiqua"/>
                <a:ea typeface="Book Antiqua"/>
                <a:cs typeface="Book Antiqua"/>
                <a:sym typeface="Book Antiqua"/>
              </a:rPr>
              <a:t>Slide</a:t>
            </a:r>
            <a:endParaRPr/>
          </a:p>
        </p:txBody>
      </p:sp>
      <p:sp>
        <p:nvSpPr>
          <p:cNvPr id="21" name="Google Shape;21;p1"/>
          <p:cNvSpPr/>
          <p:nvPr/>
        </p:nvSpPr>
        <p:spPr>
          <a:xfrm>
            <a:off x="587921" y="6244432"/>
            <a:ext cx="6827837" cy="547687"/>
          </a:xfrm>
          <a:prstGeom prst="rect">
            <a:avLst/>
          </a:prstGeom>
          <a:noFill/>
          <a:ln>
            <a:noFill/>
          </a:ln>
        </p:spPr>
        <p:txBody>
          <a:bodyPr spcFirstLastPara="1" wrap="square" lIns="90475" tIns="44450" rIns="90475" bIns="44450" anchor="t" anchorCtr="0">
            <a:noAutofit/>
          </a:bodyPr>
          <a:lstStyle/>
          <a:p>
            <a:pPr marL="0" marR="0" lvl="0" indent="0" algn="l" rtl="0">
              <a:lnSpc>
                <a:spcPct val="106666"/>
              </a:lnSpc>
              <a:spcBef>
                <a:spcPts val="0"/>
              </a:spcBef>
              <a:spcAft>
                <a:spcPts val="0"/>
              </a:spcAft>
              <a:buNone/>
            </a:pPr>
            <a:r>
              <a:rPr lang="en-US" sz="1500" b="0" u="none">
                <a:solidFill>
                  <a:srgbClr val="FFFFFF"/>
                </a:solidFill>
                <a:latin typeface="Book Antiqua"/>
                <a:ea typeface="Book Antiqua"/>
                <a:cs typeface="Book Antiqua"/>
                <a:sym typeface="Book Antiqua"/>
              </a:rPr>
              <a:t>© 2013  Cengage Learning.  All Rights Reserved.  May not be scanned, copied</a:t>
            </a:r>
            <a:endParaRPr/>
          </a:p>
          <a:p>
            <a:pPr marL="0" marR="0" lvl="0" indent="0" algn="l" rtl="0">
              <a:lnSpc>
                <a:spcPct val="106666"/>
              </a:lnSpc>
              <a:spcBef>
                <a:spcPts val="300"/>
              </a:spcBef>
              <a:spcAft>
                <a:spcPts val="0"/>
              </a:spcAft>
              <a:buNone/>
            </a:pPr>
            <a:r>
              <a:rPr lang="en-US" sz="1500" b="0" u="none">
                <a:solidFill>
                  <a:srgbClr val="FFFFFF"/>
                </a:solidFill>
                <a:latin typeface="Book Antiqua"/>
                <a:ea typeface="Book Antiqua"/>
                <a:cs typeface="Book Antiqua"/>
                <a:sym typeface="Book Antiqua"/>
              </a:rPr>
              <a:t>    or duplicated, or posted to a publicly accessible website, in whole or in part.</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4" descr="C:\Users\John IV\Downloads\9780840062338.jpg"/>
          <p:cNvPicPr preferRelativeResize="0"/>
          <p:nvPr/>
        </p:nvPicPr>
        <p:blipFill rotWithShape="1">
          <a:blip r:embed="rId3">
            <a:alphaModFix/>
          </a:blip>
          <a:srcRect/>
          <a:stretch/>
        </p:blipFill>
        <p:spPr>
          <a:xfrm>
            <a:off x="1355446" y="412750"/>
            <a:ext cx="4288644" cy="5626100"/>
          </a:xfrm>
          <a:prstGeom prst="rect">
            <a:avLst/>
          </a:prstGeom>
          <a:noFill/>
          <a:ln>
            <a:noFill/>
          </a:ln>
        </p:spPr>
      </p:pic>
      <p:grpSp>
        <p:nvGrpSpPr>
          <p:cNvPr id="68" name="Google Shape;68;p14"/>
          <p:cNvGrpSpPr/>
          <p:nvPr/>
        </p:nvGrpSpPr>
        <p:grpSpPr>
          <a:xfrm>
            <a:off x="5481875" y="2122566"/>
            <a:ext cx="2594095" cy="1827486"/>
            <a:chOff x="6033407" y="2122566"/>
            <a:chExt cx="2594095" cy="1827486"/>
          </a:xfrm>
        </p:grpSpPr>
        <p:sp>
          <p:nvSpPr>
            <p:cNvPr id="69" name="Google Shape;69;p14"/>
            <p:cNvSpPr/>
            <p:nvPr/>
          </p:nvSpPr>
          <p:spPr>
            <a:xfrm>
              <a:off x="6035673" y="2672654"/>
              <a:ext cx="2389871" cy="276999"/>
            </a:xfrm>
            <a:prstGeom prst="rect">
              <a:avLst/>
            </a:prstGeom>
            <a:solidFill>
              <a:srgbClr val="151515"/>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1200"/>
                <a:buFont typeface="Poppins"/>
                <a:buNone/>
              </a:pPr>
              <a:r>
                <a:rPr lang="en-US" sz="1200" b="1" i="0" u="none" strike="noStrike" cap="none">
                  <a:solidFill>
                    <a:schemeClr val="lt1"/>
                  </a:solidFill>
                  <a:latin typeface="Poppins"/>
                  <a:ea typeface="Poppins"/>
                  <a:cs typeface="Poppins"/>
                  <a:sym typeface="Poppins"/>
                </a:rPr>
                <a:t>                           </a:t>
              </a:r>
              <a:r>
                <a:rPr lang="en-US" sz="1150" b="1" i="0" u="none" strike="noStrike" cap="none">
                  <a:solidFill>
                    <a:srgbClr val="F2F2F2"/>
                  </a:solidFill>
                  <a:latin typeface="Poppins"/>
                  <a:ea typeface="Poppins"/>
                  <a:cs typeface="Poppins"/>
                  <a:sym typeface="Poppins"/>
                </a:rPr>
                <a:t>SLIDES  BY</a:t>
              </a:r>
              <a:endParaRPr/>
            </a:p>
          </p:txBody>
        </p:sp>
        <p:grpSp>
          <p:nvGrpSpPr>
            <p:cNvPr id="70" name="Google Shape;70;p14"/>
            <p:cNvGrpSpPr/>
            <p:nvPr/>
          </p:nvGrpSpPr>
          <p:grpSpPr>
            <a:xfrm>
              <a:off x="6035673" y="2122566"/>
              <a:ext cx="2382611" cy="556438"/>
              <a:chOff x="6035673" y="1335314"/>
              <a:chExt cx="2382611" cy="560160"/>
            </a:xfrm>
          </p:grpSpPr>
          <p:sp>
            <p:nvSpPr>
              <p:cNvPr id="71" name="Google Shape;71;p14"/>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2" name="Google Shape;72;p14"/>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3" name="Google Shape;73;p14"/>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4" name="Google Shape;74;p14"/>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75" name="Google Shape;75;p14"/>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76" name="Google Shape;76;p14"/>
            <p:cNvGrpSpPr/>
            <p:nvPr/>
          </p:nvGrpSpPr>
          <p:grpSpPr>
            <a:xfrm>
              <a:off x="6042933" y="2947824"/>
              <a:ext cx="2382611" cy="970744"/>
              <a:chOff x="6035673" y="1335314"/>
              <a:chExt cx="2382611" cy="560160"/>
            </a:xfrm>
          </p:grpSpPr>
          <p:sp>
            <p:nvSpPr>
              <p:cNvPr id="77" name="Google Shape;77;p14"/>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8" name="Google Shape;78;p14"/>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9" name="Google Shape;79;p14"/>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0" name="Google Shape;80;p14"/>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81" name="Google Shape;81;p14"/>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sp>
          <p:nvSpPr>
            <p:cNvPr id="82" name="Google Shape;82;p14"/>
            <p:cNvSpPr/>
            <p:nvPr/>
          </p:nvSpPr>
          <p:spPr>
            <a:xfrm>
              <a:off x="6033407" y="2949371"/>
              <a:ext cx="1468113" cy="969197"/>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3" name="Google Shape;83;p14"/>
            <p:cNvSpPr txBox="1"/>
            <p:nvPr/>
          </p:nvSpPr>
          <p:spPr>
            <a:xfrm>
              <a:off x="6172510" y="2690733"/>
              <a:ext cx="223138" cy="1259319"/>
            </a:xfrm>
            <a:prstGeom prst="rect">
              <a:avLst/>
            </a:prstGeom>
            <a:noFill/>
            <a:ln>
              <a:noFill/>
            </a:ln>
          </p:spPr>
          <p:txBody>
            <a:bodyPr spcFirstLastPara="1" wrap="square" lIns="91425" tIns="45700" rIns="91425" bIns="45700" anchor="t" anchorCtr="0">
              <a:noAutofit/>
            </a:bodyPr>
            <a:lstStyle/>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endParaRPr sz="1200" b="1">
                <a:solidFill>
                  <a:schemeClr val="lt1"/>
                </a:solidFill>
                <a:latin typeface="Book Antiqua"/>
                <a:ea typeface="Book Antiqua"/>
                <a:cs typeface="Book Antiqua"/>
                <a:sym typeface="Book Antiqua"/>
              </a:endParaRPr>
            </a:p>
          </p:txBody>
        </p:sp>
        <p:sp>
          <p:nvSpPr>
            <p:cNvPr id="84" name="Google Shape;84;p14"/>
            <p:cNvSpPr/>
            <p:nvPr/>
          </p:nvSpPr>
          <p:spPr>
            <a:xfrm rot="10800000">
              <a:off x="7501520" y="2946948"/>
              <a:ext cx="1003836" cy="971620"/>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85" name="Google Shape;85;p14"/>
            <p:cNvCxnSpPr/>
            <p:nvPr/>
          </p:nvCxnSpPr>
          <p:spPr>
            <a:xfrm flipH="1">
              <a:off x="7485889" y="2894222"/>
              <a:ext cx="7474" cy="1021849"/>
            </a:xfrm>
            <a:prstGeom prst="straightConnector1">
              <a:avLst/>
            </a:prstGeom>
            <a:solidFill>
              <a:schemeClr val="accent1"/>
            </a:solidFill>
            <a:ln w="22225" cap="flat" cmpd="sng">
              <a:solidFill>
                <a:schemeClr val="dk1">
                  <a:alpha val="83921"/>
                </a:schemeClr>
              </a:solidFill>
              <a:prstDash val="solid"/>
              <a:round/>
              <a:headEnd type="none" w="sm" len="sm"/>
              <a:tailEnd type="none" w="sm" len="sm"/>
            </a:ln>
          </p:spPr>
        </p:cxnSp>
        <p:sp>
          <p:nvSpPr>
            <p:cNvPr id="86" name="Google Shape;86;p14"/>
            <p:cNvSpPr/>
            <p:nvPr/>
          </p:nvSpPr>
          <p:spPr>
            <a:xfrm>
              <a:off x="7406277" y="2870056"/>
              <a:ext cx="180066" cy="1049024"/>
            </a:xfrm>
            <a:prstGeom prst="rect">
              <a:avLst/>
            </a:prstGeom>
            <a:solidFill>
              <a:srgbClr val="1F103B">
                <a:alpha val="56862"/>
              </a:srgbClr>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7" name="Google Shape;87;p14"/>
            <p:cNvSpPr/>
            <p:nvPr/>
          </p:nvSpPr>
          <p:spPr>
            <a:xfrm>
              <a:off x="8418284" y="2126262"/>
              <a:ext cx="209218" cy="1792818"/>
            </a:xfrm>
            <a:prstGeom prst="rect">
              <a:avLst/>
            </a:prstGeom>
            <a:gradFill>
              <a:gsLst>
                <a:gs pos="0">
                  <a:srgbClr val="432B6F"/>
                </a:gs>
                <a:gs pos="50000">
                  <a:srgbClr val="361E60"/>
                </a:gs>
                <a:gs pos="100000">
                  <a:srgbClr val="412574"/>
                </a:gs>
              </a:gsLst>
              <a:lin ang="54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8" name="Google Shape;88;p14"/>
            <p:cNvSpPr/>
            <p:nvPr/>
          </p:nvSpPr>
          <p:spPr>
            <a:xfrm>
              <a:off x="6194630" y="2929145"/>
              <a:ext cx="2182018" cy="868323"/>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600">
                <a:solidFill>
                  <a:srgbClr val="FFFFFF"/>
                </a:solidFill>
                <a:latin typeface="Poppins"/>
                <a:ea typeface="Poppins"/>
                <a:cs typeface="Poppins"/>
                <a:sym typeface="Poppins"/>
              </a:endParaRPr>
            </a:p>
            <a:p>
              <a:pPr marL="0" marR="0" lvl="0" indent="0" algn="r" rtl="0">
                <a:spcBef>
                  <a:spcPts val="0"/>
                </a:spcBef>
                <a:spcAft>
                  <a:spcPts val="0"/>
                </a:spcAft>
                <a:buNone/>
              </a:pPr>
              <a:r>
                <a:rPr lang="en-US" sz="2000" b="1">
                  <a:solidFill>
                    <a:srgbClr val="F2F2F2"/>
                  </a:solidFill>
                  <a:latin typeface="Poppins"/>
                  <a:ea typeface="Poppins"/>
                  <a:cs typeface="Poppins"/>
                  <a:sym typeface="Poppins"/>
                </a:rPr>
                <a:t>John Loucks</a:t>
              </a:r>
              <a:endParaRPr sz="2000" b="1">
                <a:solidFill>
                  <a:srgbClr val="F2F2F2"/>
                </a:solidFill>
                <a:latin typeface="Poppins"/>
                <a:ea typeface="Poppins"/>
                <a:cs typeface="Poppins"/>
                <a:sym typeface="Poppins"/>
              </a:endParaRPr>
            </a:p>
            <a:p>
              <a:pPr marL="0" marR="0" lvl="0" indent="0" algn="r" rtl="0">
                <a:spcBef>
                  <a:spcPts val="0"/>
                </a:spcBef>
                <a:spcAft>
                  <a:spcPts val="0"/>
                </a:spcAft>
                <a:buNone/>
              </a:pPr>
              <a:endParaRPr sz="400">
                <a:solidFill>
                  <a:srgbClr val="F2F2F2"/>
                </a:solidFill>
                <a:latin typeface="Poppins"/>
                <a:ea typeface="Poppins"/>
                <a:cs typeface="Poppins"/>
                <a:sym typeface="Poppins"/>
              </a:endParaRPr>
            </a:p>
            <a:p>
              <a:pPr marL="0" marR="0" lvl="0" indent="0" algn="r" rtl="0">
                <a:spcBef>
                  <a:spcPts val="0"/>
                </a:spcBef>
                <a:spcAft>
                  <a:spcPts val="0"/>
                </a:spcAft>
                <a:buNone/>
              </a:pPr>
              <a:r>
                <a:rPr lang="en-US" sz="1400" b="1">
                  <a:solidFill>
                    <a:srgbClr val="F2F2F2"/>
                  </a:solidFill>
                  <a:latin typeface="Poppins"/>
                  <a:ea typeface="Poppins"/>
                  <a:cs typeface="Poppins"/>
                  <a:sym typeface="Poppins"/>
                </a:rPr>
                <a:t>St. Edward’s Univ.</a:t>
              </a:r>
              <a:endParaRPr sz="1400" b="1">
                <a:solidFill>
                  <a:srgbClr val="F2F2F2"/>
                </a:solidFill>
                <a:latin typeface="Poppins"/>
                <a:ea typeface="Poppins"/>
                <a:cs typeface="Poppins"/>
                <a:sym typeface="Poppins"/>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p:nvPr/>
        </p:nvSpPr>
        <p:spPr>
          <a:xfrm>
            <a:off x="5111750" y="4730750"/>
            <a:ext cx="781050" cy="6286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55" name="Google Shape;155;p24"/>
          <p:cNvSpPr txBox="1">
            <a:spLocks noGrp="1"/>
          </p:cNvSpPr>
          <p:nvPr>
            <p:ph type="body" idx="1"/>
          </p:nvPr>
        </p:nvSpPr>
        <p:spPr>
          <a:xfrm>
            <a:off x="687388" y="1066800"/>
            <a:ext cx="7772400" cy="46434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Average number of customers waiting or using        the copier</a:t>
            </a:r>
            <a:endParaRPr/>
          </a:p>
          <a:p>
            <a:pPr marL="342900" lvl="0" indent="-342900" algn="l" rtl="0">
              <a:spcBef>
                <a:spcPts val="400"/>
              </a:spcBef>
              <a:spcAft>
                <a:spcPts val="0"/>
              </a:spcAft>
              <a:buSzPts val="1500"/>
              <a:buFont typeface="Arial"/>
              <a:buNone/>
            </a:pPr>
            <a:endParaRPr sz="2000"/>
          </a:p>
          <a:p>
            <a:pPr marL="342900" lvl="0" indent="-342900" algn="l" rtl="0">
              <a:spcBef>
                <a:spcPts val="480"/>
              </a:spcBef>
              <a:spcAft>
                <a:spcPts val="0"/>
              </a:spcAft>
              <a:buSzPts val="1800"/>
              <a:buFont typeface="Arial"/>
              <a:buNone/>
            </a:pPr>
            <a:r>
              <a:rPr lang="en-US"/>
              <a:t>      		                          </a:t>
            </a:r>
            <a:endParaRPr/>
          </a:p>
          <a:p>
            <a:pPr marL="342900" lvl="0" indent="-342900" algn="l" rtl="0">
              <a:spcBef>
                <a:spcPts val="400"/>
              </a:spcBef>
              <a:spcAft>
                <a:spcPts val="0"/>
              </a:spcAft>
              <a:buSzPts val="1500"/>
              <a:buFont typeface="Arial"/>
              <a:buNone/>
            </a:pPr>
            <a:endParaRPr sz="2000"/>
          </a:p>
          <a:p>
            <a:pPr marL="342900" lvl="0" indent="-342900" algn="l" rtl="0">
              <a:spcBef>
                <a:spcPts val="480"/>
              </a:spcBef>
              <a:spcAft>
                <a:spcPts val="0"/>
              </a:spcAft>
              <a:buSzPts val="1800"/>
              <a:buFont typeface="Arial"/>
              <a:buNone/>
            </a:pPr>
            <a:r>
              <a:rPr lang="en-US"/>
              <a:t>          Substituting the appropriate values gives:</a:t>
            </a:r>
            <a:endParaRPr/>
          </a:p>
          <a:p>
            <a:pPr marL="342900" lvl="0" indent="-342900" algn="l" rtl="0">
              <a:spcBef>
                <a:spcPts val="480"/>
              </a:spcBef>
              <a:spcAft>
                <a:spcPts val="0"/>
              </a:spcAft>
              <a:buSzPts val="1800"/>
              <a:buFont typeface="Arial"/>
              <a:buNone/>
            </a:pPr>
            <a:r>
              <a:rPr lang="en-US"/>
              <a:t>                   	         </a:t>
            </a: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r>
              <a:rPr lang="en-US"/>
              <a:t>  		   Thus </a:t>
            </a:r>
            <a:r>
              <a:rPr lang="en-US" i="1"/>
              <a:t>L</a:t>
            </a:r>
            <a:r>
              <a:rPr lang="en-US"/>
              <a:t> = .26 + (.2/.4) =    .76    customers </a:t>
            </a:r>
            <a:endParaRPr/>
          </a:p>
        </p:txBody>
      </p:sp>
      <p:pic>
        <p:nvPicPr>
          <p:cNvPr id="156" name="Google Shape;156;p24"/>
          <p:cNvPicPr preferRelativeResize="0"/>
          <p:nvPr/>
        </p:nvPicPr>
        <p:blipFill rotWithShape="1">
          <a:blip r:embed="rId3">
            <a:alphaModFix/>
          </a:blip>
          <a:srcRect/>
          <a:stretch/>
        </p:blipFill>
        <p:spPr>
          <a:xfrm>
            <a:off x="1720850" y="1912938"/>
            <a:ext cx="1676400" cy="1006475"/>
          </a:xfrm>
          <a:prstGeom prst="rect">
            <a:avLst/>
          </a:prstGeom>
          <a:noFill/>
          <a:ln>
            <a:noFill/>
          </a:ln>
          <a:effectLst>
            <a:outerShdw dist="17961" dir="2700000" algn="ctr" rotWithShape="0">
              <a:srgbClr val="000000"/>
            </a:outerShdw>
          </a:effectLst>
        </p:spPr>
      </p:pic>
      <p:sp>
        <p:nvSpPr>
          <p:cNvPr id="157" name="Google Shape;157;p24"/>
          <p:cNvSpPr txBox="1"/>
          <p:nvPr/>
        </p:nvSpPr>
        <p:spPr>
          <a:xfrm>
            <a:off x="3830638" y="2166938"/>
            <a:ext cx="10287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where</a:t>
            </a:r>
            <a:endParaRPr/>
          </a:p>
        </p:txBody>
      </p:sp>
      <p:pic>
        <p:nvPicPr>
          <p:cNvPr id="158" name="Google Shape;158;p24"/>
          <p:cNvPicPr preferRelativeResize="0"/>
          <p:nvPr/>
        </p:nvPicPr>
        <p:blipFill rotWithShape="1">
          <a:blip r:embed="rId4">
            <a:alphaModFix/>
          </a:blip>
          <a:srcRect/>
          <a:stretch/>
        </p:blipFill>
        <p:spPr>
          <a:xfrm>
            <a:off x="4914900" y="1866900"/>
            <a:ext cx="2986088" cy="1098550"/>
          </a:xfrm>
          <a:prstGeom prst="rect">
            <a:avLst/>
          </a:prstGeom>
          <a:noFill/>
          <a:ln>
            <a:noFill/>
          </a:ln>
          <a:effectLst>
            <a:outerShdw dist="17961" dir="2700000" algn="ctr" rotWithShape="0">
              <a:srgbClr val="000000"/>
            </a:outerShdw>
          </a:effectLst>
        </p:spPr>
      </p:pic>
      <p:pic>
        <p:nvPicPr>
          <p:cNvPr id="159" name="Google Shape;159;p24"/>
          <p:cNvPicPr preferRelativeResize="0"/>
          <p:nvPr/>
        </p:nvPicPr>
        <p:blipFill rotWithShape="1">
          <a:blip r:embed="rId5">
            <a:alphaModFix/>
          </a:blip>
          <a:srcRect/>
          <a:stretch/>
        </p:blipFill>
        <p:spPr>
          <a:xfrm>
            <a:off x="2347913" y="3576638"/>
            <a:ext cx="4330700" cy="1084262"/>
          </a:xfrm>
          <a:prstGeom prst="rect">
            <a:avLst/>
          </a:prstGeom>
          <a:noFill/>
          <a:ln>
            <a:noFill/>
          </a:ln>
          <a:effectLst>
            <a:outerShdw dist="17961" dir="2700000" algn="ctr" rotWithShape="0">
              <a:srgbClr val="000000"/>
            </a:outerShdw>
          </a:effectLst>
        </p:spPr>
      </p:pic>
      <p:sp>
        <p:nvSpPr>
          <p:cNvPr id="160" name="Google Shape;160;p24"/>
          <p:cNvSpPr txBox="1">
            <a:spLocks noGrp="1"/>
          </p:cNvSpPr>
          <p:nvPr>
            <p:ph type="title"/>
          </p:nvPr>
        </p:nvSpPr>
        <p:spPr>
          <a:xfrm>
            <a:off x="685800" y="14763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Single-Server Waiting Line Model with</a:t>
            </a:r>
            <a:br>
              <a:rPr lang="en-US"/>
            </a:br>
            <a:r>
              <a:rPr lang="en-US"/>
              <a:t>Poisson Arrivals and Arbitrary Service Times</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a:off x="5141118" y="4333875"/>
            <a:ext cx="750888" cy="6286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66" name="Google Shape;166;p25"/>
          <p:cNvSpPr/>
          <p:nvPr/>
        </p:nvSpPr>
        <p:spPr>
          <a:xfrm>
            <a:off x="6030912" y="2771775"/>
            <a:ext cx="611188" cy="6286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67" name="Google Shape;167;p25"/>
          <p:cNvSpPr/>
          <p:nvPr/>
        </p:nvSpPr>
        <p:spPr>
          <a:xfrm>
            <a:off x="5599112" y="1552575"/>
            <a:ext cx="611188" cy="6286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68" name="Google Shape;168;p25"/>
          <p:cNvSpPr txBox="1">
            <a:spLocks noGrp="1"/>
          </p:cNvSpPr>
          <p:nvPr>
            <p:ph type="body" idx="1"/>
          </p:nvPr>
        </p:nvSpPr>
        <p:spPr>
          <a:xfrm>
            <a:off x="687388" y="1066800"/>
            <a:ext cx="7886700" cy="33480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Probability an arriving customer must wait in line</a:t>
            </a:r>
            <a:endParaRPr/>
          </a:p>
          <a:p>
            <a:pPr marL="342900" lvl="0" indent="-342900" algn="l" rtl="0">
              <a:spcBef>
                <a:spcPts val="360"/>
              </a:spcBef>
              <a:spcAft>
                <a:spcPts val="0"/>
              </a:spcAft>
              <a:buSzPts val="1350"/>
              <a:buFont typeface="Arial"/>
              <a:buNone/>
            </a:pPr>
            <a:r>
              <a:rPr lang="en-US" sz="1800"/>
              <a:t>      		</a:t>
            </a: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Char char="●"/>
            </a:pPr>
            <a:r>
              <a:rPr lang="en-US">
                <a:solidFill>
                  <a:srgbClr val="66FFFF"/>
                </a:solidFill>
              </a:rPr>
              <a:t>Proportion of time the copier is idle</a:t>
            </a:r>
            <a:endParaRPr/>
          </a:p>
          <a:p>
            <a:pPr marL="342900" lvl="0" indent="-342900" algn="l" rtl="0">
              <a:spcBef>
                <a:spcPts val="480"/>
              </a:spcBef>
              <a:spcAft>
                <a:spcPts val="0"/>
              </a:spcAft>
              <a:buSzPts val="1800"/>
              <a:buFont typeface="Arial"/>
              <a:buNone/>
            </a:pPr>
            <a:r>
              <a:rPr lang="en-US"/>
              <a:t>      		</a:t>
            </a:r>
            <a:r>
              <a:rPr lang="en-US" i="1"/>
              <a:t> </a:t>
            </a:r>
            <a:endParaRPr/>
          </a:p>
          <a:p>
            <a:pPr marL="342900" lvl="0" indent="-342900" algn="l" rtl="0">
              <a:spcBef>
                <a:spcPts val="360"/>
              </a:spcBef>
              <a:spcAft>
                <a:spcPts val="0"/>
              </a:spcAft>
              <a:buSzPts val="1350"/>
              <a:buFont typeface="Arial"/>
              <a:buNone/>
            </a:pPr>
            <a:endParaRPr sz="1800"/>
          </a:p>
          <a:p>
            <a:pPr marL="342900" lvl="0" indent="-342900" algn="l" rtl="0">
              <a:spcBef>
                <a:spcPts val="480"/>
              </a:spcBef>
              <a:spcAft>
                <a:spcPts val="0"/>
              </a:spcAft>
              <a:buSzPts val="1800"/>
              <a:buChar char="●"/>
            </a:pPr>
            <a:r>
              <a:rPr lang="en-US">
                <a:solidFill>
                  <a:srgbClr val="66FFFF"/>
                </a:solidFill>
              </a:rPr>
              <a:t>Average time a customer must wait in line before using the copier</a:t>
            </a:r>
            <a:endParaRPr/>
          </a:p>
        </p:txBody>
      </p:sp>
      <p:pic>
        <p:nvPicPr>
          <p:cNvPr id="169" name="Google Shape;169;p25"/>
          <p:cNvPicPr preferRelativeResize="0"/>
          <p:nvPr/>
        </p:nvPicPr>
        <p:blipFill rotWithShape="1">
          <a:blip r:embed="rId3">
            <a:alphaModFix/>
          </a:blip>
          <a:srcRect/>
          <a:stretch/>
        </p:blipFill>
        <p:spPr>
          <a:xfrm>
            <a:off x="2767013" y="1627188"/>
            <a:ext cx="3321050" cy="549275"/>
          </a:xfrm>
          <a:prstGeom prst="rect">
            <a:avLst/>
          </a:prstGeom>
          <a:noFill/>
          <a:ln>
            <a:noFill/>
          </a:ln>
          <a:effectLst>
            <a:outerShdw dist="17961" dir="2700000" algn="ctr" rotWithShape="0">
              <a:srgbClr val="000000"/>
            </a:outerShdw>
          </a:effectLst>
        </p:spPr>
      </p:pic>
      <p:pic>
        <p:nvPicPr>
          <p:cNvPr id="170" name="Google Shape;170;p25"/>
          <p:cNvPicPr preferRelativeResize="0"/>
          <p:nvPr/>
        </p:nvPicPr>
        <p:blipFill rotWithShape="1">
          <a:blip r:embed="rId4">
            <a:alphaModFix/>
          </a:blip>
          <a:srcRect/>
          <a:stretch/>
        </p:blipFill>
        <p:spPr>
          <a:xfrm>
            <a:off x="2409825" y="2846388"/>
            <a:ext cx="4113213" cy="549275"/>
          </a:xfrm>
          <a:prstGeom prst="rect">
            <a:avLst/>
          </a:prstGeom>
          <a:noFill/>
          <a:ln>
            <a:noFill/>
          </a:ln>
          <a:effectLst>
            <a:outerShdw dist="17961" dir="2700000" algn="ctr" rotWithShape="0">
              <a:srgbClr val="000000"/>
            </a:outerShdw>
          </a:effectLst>
        </p:spPr>
      </p:pic>
      <p:pic>
        <p:nvPicPr>
          <p:cNvPr id="171" name="Google Shape;171;p25"/>
          <p:cNvPicPr preferRelativeResize="0"/>
          <p:nvPr/>
        </p:nvPicPr>
        <p:blipFill rotWithShape="1">
          <a:blip r:embed="rId5">
            <a:alphaModFix/>
          </a:blip>
          <a:srcRect/>
          <a:stretch/>
        </p:blipFill>
        <p:spPr>
          <a:xfrm>
            <a:off x="1928813" y="4394200"/>
            <a:ext cx="5303837" cy="579438"/>
          </a:xfrm>
          <a:prstGeom prst="rect">
            <a:avLst/>
          </a:prstGeom>
          <a:noFill/>
          <a:ln>
            <a:noFill/>
          </a:ln>
          <a:effectLst>
            <a:outerShdw dist="17961" dir="2700000" algn="ctr" rotWithShape="0">
              <a:srgbClr val="000000"/>
            </a:outerShdw>
          </a:effectLst>
        </p:spPr>
      </p:pic>
      <p:sp>
        <p:nvSpPr>
          <p:cNvPr id="172" name="Google Shape;172;p25"/>
          <p:cNvSpPr txBox="1">
            <a:spLocks noGrp="1"/>
          </p:cNvSpPr>
          <p:nvPr>
            <p:ph type="title"/>
          </p:nvPr>
        </p:nvSpPr>
        <p:spPr>
          <a:xfrm>
            <a:off x="685800" y="14763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Single-Channel Waiting Line Model with Poisson Arrivals and Arbitrary Service Times</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p:nvPr/>
        </p:nvSpPr>
        <p:spPr>
          <a:xfrm>
            <a:off x="687388" y="1549400"/>
            <a:ext cx="6970712" cy="459898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M/G/k Queuing system</a:t>
            </a:r>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Multiple servers</a:t>
            </a:r>
            <a:endParaRPr sz="2400">
              <a:solidFill>
                <a:srgbClr val="F7FFFF"/>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Poisson arrival-rate distribution</a:t>
            </a:r>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Arbitrary service times</a:t>
            </a:r>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No waiting line</a:t>
            </a:r>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Infinite calling population</a:t>
            </a:r>
            <a:endParaRPr/>
          </a:p>
        </p:txBody>
      </p:sp>
      <p:sp>
        <p:nvSpPr>
          <p:cNvPr id="178" name="Google Shape;178;p26"/>
          <p:cNvSpPr/>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Multiple-Server Waiting Line Model with Poisson Arrivals, Arbitrary Service Times,</a:t>
            </a:r>
            <a:br>
              <a:rPr lang="en-US" sz="2800">
                <a:solidFill>
                  <a:srgbClr val="66FFFF"/>
                </a:solidFill>
                <a:latin typeface="Book Antiqua"/>
                <a:ea typeface="Book Antiqua"/>
                <a:cs typeface="Book Antiqua"/>
                <a:sym typeface="Book Antiqua"/>
              </a:rPr>
            </a:br>
            <a:r>
              <a:rPr lang="en-US" sz="2800">
                <a:solidFill>
                  <a:srgbClr val="66FFFF"/>
                </a:solidFill>
                <a:latin typeface="Book Antiqua"/>
                <a:ea typeface="Book Antiqua"/>
                <a:cs typeface="Book Antiqua"/>
                <a:sym typeface="Book Antiqua"/>
              </a:rPr>
              <a:t>and No Waiting Line</a:t>
            </a:r>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p:nvPr/>
        </p:nvSpPr>
        <p:spPr>
          <a:xfrm>
            <a:off x="687388" y="3429000"/>
            <a:ext cx="8324090" cy="222967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000">
                <a:solidFill>
                  <a:srgbClr val="66FFFF"/>
                </a:solidFill>
                <a:sym typeface="Symbol" panose="05050102010706020507" pitchFamily="18" charset="2"/>
              </a:rPr>
              <a:t></a:t>
            </a:r>
            <a:r>
              <a:rPr lang="en-US" sz="2000">
                <a:solidFill>
                  <a:srgbClr val="66FFFF"/>
                </a:solidFill>
              </a:rPr>
              <a:t>  = the arrival rate  </a:t>
            </a:r>
          </a:p>
          <a:p>
            <a:pPr marL="342900" lvl="0" indent="-342900">
              <a:buClr>
                <a:srgbClr val="66FFFF"/>
              </a:buClr>
              <a:buSzPts val="1800"/>
            </a:pPr>
            <a:r>
              <a:rPr lang="en-US" sz="2000">
                <a:solidFill>
                  <a:srgbClr val="66FFFF"/>
                </a:solidFill>
                <a:sym typeface="Symbol" panose="05050102010706020507" pitchFamily="18" charset="2"/>
              </a:rPr>
              <a:t>  </a:t>
            </a:r>
            <a:r>
              <a:rPr lang="en-US" sz="2000">
                <a:solidFill>
                  <a:srgbClr val="66FFFF"/>
                </a:solidFill>
              </a:rPr>
              <a:t>= the service rate  </a:t>
            </a:r>
          </a:p>
          <a:p>
            <a:pPr marL="342900" lvl="0" indent="-342900">
              <a:buClr>
                <a:srgbClr val="66FFFF"/>
              </a:buClr>
              <a:buSzPts val="1800"/>
            </a:pPr>
            <a:r>
              <a:rPr lang="en-US" sz="2000">
                <a:solidFill>
                  <a:srgbClr val="66FFFF"/>
                </a:solidFill>
                <a:sym typeface="Symbol" panose="05050102010706020507" pitchFamily="18" charset="2"/>
              </a:rPr>
              <a:t>k  </a:t>
            </a:r>
            <a:r>
              <a:rPr lang="en-US" sz="2000">
                <a:solidFill>
                  <a:srgbClr val="66FFFF"/>
                </a:solidFill>
              </a:rPr>
              <a:t>= the </a:t>
            </a:r>
            <a:r>
              <a:rPr lang="en-ID" sz="2000">
                <a:solidFill>
                  <a:srgbClr val="66FFFF"/>
                </a:solidFill>
              </a:rPr>
              <a:t>number of servers</a:t>
            </a:r>
          </a:p>
          <a:p>
            <a:pPr marL="542925" lvl="0" indent="-542925">
              <a:buClr>
                <a:srgbClr val="66FFFF"/>
              </a:buClr>
              <a:buSzPts val="1800"/>
            </a:pPr>
            <a:r>
              <a:rPr lang="en-US" sz="2000">
                <a:solidFill>
                  <a:srgbClr val="66FFFF"/>
                </a:solidFill>
              </a:rPr>
              <a:t>P</a:t>
            </a:r>
            <a:r>
              <a:rPr lang="en-US" sz="2000" baseline="-25000">
                <a:solidFill>
                  <a:srgbClr val="66FFFF"/>
                </a:solidFill>
              </a:rPr>
              <a:t>j</a:t>
            </a:r>
            <a:r>
              <a:rPr lang="en-US" sz="2000">
                <a:solidFill>
                  <a:srgbClr val="66FFFF"/>
                </a:solidFill>
              </a:rPr>
              <a:t> = the arrival rate the service rate for each server the number of servers the probability that j of the k servers are busy</a:t>
            </a:r>
          </a:p>
          <a:p>
            <a:pPr marL="542925" lvl="0" indent="-542925">
              <a:buClr>
                <a:srgbClr val="66FFFF"/>
              </a:buClr>
              <a:buSzPts val="1800"/>
            </a:pPr>
            <a:r>
              <a:rPr lang="en-ID" sz="2000">
                <a:solidFill>
                  <a:srgbClr val="66FFFF"/>
                </a:solidFill>
              </a:rPr>
              <a:t>for j = 0, 1, 2, . . . , k</a:t>
            </a:r>
            <a:endParaRPr sz="1600">
              <a:solidFill>
                <a:srgbClr val="66FFFF"/>
              </a:solidFill>
            </a:endParaRPr>
          </a:p>
        </p:txBody>
      </p:sp>
      <p:sp>
        <p:nvSpPr>
          <p:cNvPr id="178" name="Google Shape;178;p26"/>
          <p:cNvSpPr/>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rPr>
              <a:t>Operating Characteristics for the M/G/k Model with Blocked Customers Cleared</a:t>
            </a:r>
            <a:endParaRPr sz="1100">
              <a:solidFill>
                <a:srgbClr val="66FFFF"/>
              </a:solidFill>
            </a:endParaRPr>
          </a:p>
        </p:txBody>
      </p:sp>
      <p:pic>
        <p:nvPicPr>
          <p:cNvPr id="2" name="Picture 1">
            <a:extLst>
              <a:ext uri="{FF2B5EF4-FFF2-40B4-BE49-F238E27FC236}">
                <a16:creationId xmlns:a16="http://schemas.microsoft.com/office/drawing/2014/main" id="{65B2AF2D-A3DD-4B83-8B7E-0627648C2E66}"/>
              </a:ext>
            </a:extLst>
          </p:cNvPr>
          <p:cNvPicPr>
            <a:picLocks noChangeAspect="1"/>
          </p:cNvPicPr>
          <p:nvPr/>
        </p:nvPicPr>
        <p:blipFill>
          <a:blip r:embed="rId3"/>
          <a:stretch>
            <a:fillRect/>
          </a:stretch>
        </p:blipFill>
        <p:spPr>
          <a:xfrm>
            <a:off x="3059561" y="1624840"/>
            <a:ext cx="2090883" cy="1191453"/>
          </a:xfrm>
          <a:prstGeom prst="rect">
            <a:avLst/>
          </a:prstGeom>
        </p:spPr>
      </p:pic>
    </p:spTree>
    <p:extLst>
      <p:ext uri="{BB962C8B-B14F-4D97-AF65-F5344CB8AC3E}">
        <p14:creationId xmlns:p14="http://schemas.microsoft.com/office/powerpoint/2010/main" val="159771048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p:nvPr/>
        </p:nvSpPr>
        <p:spPr>
          <a:xfrm>
            <a:off x="687388" y="3429000"/>
            <a:ext cx="8324090" cy="864705"/>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800">
                <a:solidFill>
                  <a:srgbClr val="66FFFF"/>
                </a:solidFill>
              </a:rPr>
              <a:t>where L will certainly be less than k</a:t>
            </a:r>
            <a:endParaRPr sz="1600">
              <a:solidFill>
                <a:srgbClr val="66FFFF"/>
              </a:solidFill>
            </a:endParaRPr>
          </a:p>
        </p:txBody>
      </p:sp>
      <p:sp>
        <p:nvSpPr>
          <p:cNvPr id="178" name="Google Shape;178;p26"/>
          <p:cNvSpPr/>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rPr>
              <a:t>Operating Characteristics for the M/G/k Model with Blocked Customers Cleared</a:t>
            </a:r>
            <a:endParaRPr sz="1100">
              <a:solidFill>
                <a:srgbClr val="66FFFF"/>
              </a:solidFill>
            </a:endParaRPr>
          </a:p>
        </p:txBody>
      </p:sp>
      <p:pic>
        <p:nvPicPr>
          <p:cNvPr id="3" name="Picture 2">
            <a:extLst>
              <a:ext uri="{FF2B5EF4-FFF2-40B4-BE49-F238E27FC236}">
                <a16:creationId xmlns:a16="http://schemas.microsoft.com/office/drawing/2014/main" id="{E6BE0988-C479-4190-9C06-B70F1BE853D1}"/>
              </a:ext>
            </a:extLst>
          </p:cNvPr>
          <p:cNvPicPr>
            <a:picLocks noChangeAspect="1"/>
          </p:cNvPicPr>
          <p:nvPr/>
        </p:nvPicPr>
        <p:blipFill>
          <a:blip r:embed="rId3"/>
          <a:stretch>
            <a:fillRect/>
          </a:stretch>
        </p:blipFill>
        <p:spPr>
          <a:xfrm>
            <a:off x="2538205" y="1944755"/>
            <a:ext cx="1972608" cy="864705"/>
          </a:xfrm>
          <a:prstGeom prst="rect">
            <a:avLst/>
          </a:prstGeom>
        </p:spPr>
      </p:pic>
    </p:spTree>
    <p:extLst>
      <p:ext uri="{BB962C8B-B14F-4D97-AF65-F5344CB8AC3E}">
        <p14:creationId xmlns:p14="http://schemas.microsoft.com/office/powerpoint/2010/main" val="35813230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body" idx="1"/>
          </p:nvPr>
        </p:nvSpPr>
        <p:spPr>
          <a:xfrm>
            <a:off x="687388" y="1504950"/>
            <a:ext cx="7886700" cy="4100720"/>
          </a:xfrm>
          <a:prstGeom prst="rect">
            <a:avLst/>
          </a:prstGeom>
          <a:noFill/>
          <a:ln>
            <a:noFill/>
          </a:ln>
        </p:spPr>
        <p:txBody>
          <a:bodyPr spcFirstLastPara="1" wrap="square" lIns="90475" tIns="44450" rIns="90475" bIns="44450" anchor="t" anchorCtr="0">
            <a:noAutofit/>
          </a:bodyPr>
          <a:lstStyle/>
          <a:p>
            <a:pPr marL="0" marR="0" lvl="0" indent="0" algn="l" rtl="0">
              <a:spcBef>
                <a:spcPts val="480"/>
              </a:spcBef>
              <a:spcAft>
                <a:spcPts val="0"/>
              </a:spcAft>
              <a:buClr>
                <a:srgbClr val="66FFFF"/>
              </a:buClr>
              <a:buSzPts val="1800"/>
              <a:buNone/>
            </a:pPr>
            <a:r>
              <a:rPr lang="en-US" sz="2400">
                <a:solidFill>
                  <a:srgbClr val="F7FFFF"/>
                </a:solidFill>
                <a:latin typeface="Book Antiqua"/>
                <a:ea typeface="Book Antiqua"/>
                <a:cs typeface="Book Antiqua"/>
                <a:sym typeface="Book Antiqua"/>
              </a:rPr>
              <a:t>Example:</a:t>
            </a:r>
            <a:endParaRPr lang="en-US"/>
          </a:p>
          <a:p>
            <a:pPr marL="0" marR="0" lvl="0" indent="0" algn="l" rtl="0">
              <a:spcBef>
                <a:spcPts val="480"/>
              </a:spcBef>
              <a:spcAft>
                <a:spcPts val="0"/>
              </a:spcAft>
              <a:buClr>
                <a:srgbClr val="66FFFF"/>
              </a:buClr>
              <a:buSzPts val="1800"/>
              <a:buNone/>
            </a:pPr>
            <a:r>
              <a:rPr lang="en-US" sz="2400" b="0" i="0" u="none" strike="noStrike" cap="none">
                <a:solidFill>
                  <a:schemeClr val="lt1"/>
                </a:solidFill>
                <a:latin typeface="Book Antiqua"/>
                <a:ea typeface="Book Antiqua"/>
                <a:cs typeface="Book Antiqua"/>
                <a:sym typeface="Book Antiqua"/>
              </a:rPr>
              <a:t>Telephone system with </a:t>
            </a:r>
            <a:r>
              <a:rPr lang="en-US" sz="2400" b="0" i="1" u="none" strike="noStrike" cap="none">
                <a:solidFill>
                  <a:schemeClr val="lt1"/>
                </a:solidFill>
                <a:latin typeface="Book Antiqua"/>
                <a:ea typeface="Book Antiqua"/>
                <a:cs typeface="Book Antiqua"/>
                <a:sym typeface="Book Antiqua"/>
              </a:rPr>
              <a:t>k</a:t>
            </a:r>
            <a:r>
              <a:rPr lang="en-US" sz="2400" b="0" i="0" u="none" strike="noStrike" cap="none">
                <a:solidFill>
                  <a:schemeClr val="lt1"/>
                </a:solidFill>
                <a:latin typeface="Book Antiqua"/>
                <a:ea typeface="Book Antiqua"/>
                <a:cs typeface="Book Antiqua"/>
                <a:sym typeface="Book Antiqua"/>
              </a:rPr>
              <a:t>  lines.  (When all     </a:t>
            </a:r>
            <a:r>
              <a:rPr lang="en-US" sz="2400" b="0" i="1" u="none" strike="noStrike" cap="none">
                <a:solidFill>
                  <a:schemeClr val="lt1"/>
                </a:solidFill>
                <a:latin typeface="Book Antiqua"/>
                <a:ea typeface="Book Antiqua"/>
                <a:cs typeface="Book Antiqua"/>
                <a:sym typeface="Book Antiqua"/>
              </a:rPr>
              <a:t>k</a:t>
            </a:r>
            <a:r>
              <a:rPr lang="en-US" sz="2400" b="0" i="0" u="none" strike="noStrike" cap="none">
                <a:solidFill>
                  <a:schemeClr val="lt1"/>
                </a:solidFill>
                <a:latin typeface="Book Antiqua"/>
                <a:ea typeface="Book Antiqua"/>
                <a:cs typeface="Book Antiqua"/>
                <a:sym typeface="Book Antiqua"/>
              </a:rPr>
              <a:t>  lines are being used, additional callers get a busy signal.)</a:t>
            </a:r>
            <a:endParaRPr lang="en-US"/>
          </a:p>
          <a:p>
            <a:pPr marL="342900" lvl="0" indent="-342900" algn="l" rtl="0">
              <a:spcBef>
                <a:spcPts val="0"/>
              </a:spcBef>
              <a:spcAft>
                <a:spcPts val="0"/>
              </a:spcAft>
              <a:buSzPts val="1800"/>
              <a:buFont typeface="Arial"/>
              <a:buNone/>
            </a:pPr>
            <a:r>
              <a:rPr lang="en-US"/>
              <a:t>	Several firms are over-the-counter (OTC) market</a:t>
            </a:r>
            <a:endParaRPr/>
          </a:p>
          <a:p>
            <a:pPr marL="342900" lvl="0" indent="-342900" algn="l" rtl="0">
              <a:spcBef>
                <a:spcPts val="480"/>
              </a:spcBef>
              <a:spcAft>
                <a:spcPts val="0"/>
              </a:spcAft>
              <a:buSzPts val="1800"/>
              <a:buFont typeface="Arial"/>
              <a:buNone/>
            </a:pPr>
            <a:r>
              <a:rPr lang="en-US"/>
              <a:t>	makers of MegaTech stock.  A broker wishing to</a:t>
            </a:r>
            <a:endParaRPr/>
          </a:p>
          <a:p>
            <a:pPr marL="342900" lvl="0" indent="-342900" algn="l" rtl="0">
              <a:spcBef>
                <a:spcPts val="480"/>
              </a:spcBef>
              <a:spcAft>
                <a:spcPts val="0"/>
              </a:spcAft>
              <a:buSzPts val="1800"/>
              <a:buFont typeface="Arial"/>
              <a:buNone/>
            </a:pPr>
            <a:r>
              <a:rPr lang="en-US"/>
              <a:t>	trade this stock for a client will call on these firms to</a:t>
            </a:r>
            <a:endParaRPr/>
          </a:p>
          <a:p>
            <a:pPr marL="342900" lvl="0" indent="-342900" algn="l" rtl="0">
              <a:spcBef>
                <a:spcPts val="480"/>
              </a:spcBef>
              <a:spcAft>
                <a:spcPts val="0"/>
              </a:spcAft>
              <a:buSzPts val="1800"/>
              <a:buFont typeface="Arial"/>
              <a:buNone/>
            </a:pPr>
            <a:r>
              <a:rPr lang="en-US"/>
              <a:t>	execute the order.  If the market maker's phone line is</a:t>
            </a:r>
            <a:endParaRPr/>
          </a:p>
          <a:p>
            <a:pPr marL="342900" lvl="0" indent="-342900" algn="l" rtl="0">
              <a:spcBef>
                <a:spcPts val="480"/>
              </a:spcBef>
              <a:spcAft>
                <a:spcPts val="0"/>
              </a:spcAft>
              <a:buSzPts val="1800"/>
              <a:buFont typeface="Arial"/>
              <a:buNone/>
            </a:pPr>
            <a:r>
              <a:rPr lang="en-US"/>
              <a:t>	busy, a broker will immediately try calling another</a:t>
            </a:r>
            <a:endParaRPr/>
          </a:p>
          <a:p>
            <a:pPr marL="342900" lvl="0" indent="-342900" algn="l" rtl="0">
              <a:spcBef>
                <a:spcPts val="480"/>
              </a:spcBef>
              <a:spcAft>
                <a:spcPts val="0"/>
              </a:spcAft>
              <a:buSzPts val="1800"/>
              <a:buFont typeface="Arial"/>
              <a:buNone/>
            </a:pPr>
            <a:r>
              <a:rPr lang="en-US"/>
              <a:t>	market maker to transact the order. </a:t>
            </a:r>
            <a:endParaRPr/>
          </a:p>
        </p:txBody>
      </p:sp>
      <p:sp>
        <p:nvSpPr>
          <p:cNvPr id="184" name="Google Shape;184;p27"/>
          <p:cNvSpPr txBox="1">
            <a:spLocks noGrp="1"/>
          </p:cNvSpPr>
          <p:nvPr>
            <p:ph type="title"/>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Multiple-Server Waiting Line Model with Poisson Arrivals, Arbitrary Service Times,</a:t>
            </a:r>
            <a:br>
              <a:rPr lang="en-US"/>
            </a:br>
            <a:r>
              <a:rPr lang="en-US"/>
              <a:t>and No Waiting Line</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p:nvPr/>
        </p:nvSpPr>
        <p:spPr>
          <a:xfrm>
            <a:off x="687388" y="1504950"/>
            <a:ext cx="7708900" cy="36782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Richardson and Company is one such OTC</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market maker.  It estimates that on the average, a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broker will try to call to execute a stock transaction</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every two minutes.  The time required to complete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the transaction averages 75 seconds.  The firm has</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four traders staffing its phones.  Assume calls arrive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according to a Poisson distribution.</a:t>
            </a:r>
            <a:endParaRPr/>
          </a:p>
        </p:txBody>
      </p:sp>
      <p:sp>
        <p:nvSpPr>
          <p:cNvPr id="190" name="Google Shape;190;p28"/>
          <p:cNvSpPr/>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Multiple-Server Waiting Line Model with Poisson Arrivals, Arbitrary Service Times,</a:t>
            </a:r>
            <a:br>
              <a:rPr lang="en-US" sz="2800">
                <a:solidFill>
                  <a:srgbClr val="66FFFF"/>
                </a:solidFill>
                <a:latin typeface="Book Antiqua"/>
                <a:ea typeface="Book Antiqua"/>
                <a:cs typeface="Book Antiqua"/>
                <a:sym typeface="Book Antiqua"/>
              </a:rPr>
            </a:br>
            <a:r>
              <a:rPr lang="en-US" sz="2800">
                <a:solidFill>
                  <a:srgbClr val="66FFFF"/>
                </a:solidFill>
                <a:latin typeface="Book Antiqua"/>
                <a:ea typeface="Book Antiqua"/>
                <a:cs typeface="Book Antiqua"/>
                <a:sym typeface="Book Antiqua"/>
              </a:rPr>
              <a:t>and No Waiting Line</a:t>
            </a:r>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p:nvPr/>
        </p:nvSpPr>
        <p:spPr>
          <a:xfrm>
            <a:off x="687388" y="1504950"/>
            <a:ext cx="7772400" cy="23701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What percentage of its potential business will be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lost by Richardson?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What percentage of its potential business would</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be lost if only three traders staffed its phones?</a:t>
            </a:r>
            <a:endParaRPr/>
          </a:p>
        </p:txBody>
      </p:sp>
      <p:sp>
        <p:nvSpPr>
          <p:cNvPr id="196" name="Google Shape;196;p29"/>
          <p:cNvSpPr/>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Multiple-Server Waiting Line Model with Poisson Arrivals, Arbitrary Service Times,</a:t>
            </a:r>
            <a:br>
              <a:rPr lang="en-US" sz="2800">
                <a:solidFill>
                  <a:srgbClr val="66FFFF"/>
                </a:solidFill>
                <a:latin typeface="Book Antiqua"/>
                <a:ea typeface="Book Antiqua"/>
                <a:cs typeface="Book Antiqua"/>
                <a:sym typeface="Book Antiqua"/>
              </a:rPr>
            </a:br>
            <a:r>
              <a:rPr lang="en-US" sz="2800">
                <a:solidFill>
                  <a:srgbClr val="66FFFF"/>
                </a:solidFill>
                <a:latin typeface="Book Antiqua"/>
                <a:ea typeface="Book Antiqua"/>
                <a:cs typeface="Book Antiqua"/>
                <a:sym typeface="Book Antiqua"/>
              </a:rPr>
              <a:t>and No Waiting Line</a:t>
            </a:r>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p:nvPr/>
        </p:nvSpPr>
        <p:spPr>
          <a:xfrm>
            <a:off x="882650" y="2660650"/>
            <a:ext cx="7315200" cy="21145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02" name="Google Shape;202;p30"/>
          <p:cNvSpPr txBox="1">
            <a:spLocks noGrp="1"/>
          </p:cNvSpPr>
          <p:nvPr>
            <p:ph type="body" idx="1"/>
          </p:nvPr>
        </p:nvSpPr>
        <p:spPr>
          <a:xfrm>
            <a:off x="687388" y="1524000"/>
            <a:ext cx="7886700" cy="31956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Font typeface="Arial"/>
              <a:buNone/>
            </a:pPr>
            <a:r>
              <a:rPr lang="en-US"/>
              <a:t>	      This problem can be modeled as an </a:t>
            </a:r>
            <a:r>
              <a:rPr lang="en-US" i="1"/>
              <a:t>M</a:t>
            </a:r>
            <a:r>
              <a:rPr lang="en-US"/>
              <a:t>/</a:t>
            </a:r>
            <a:r>
              <a:rPr lang="en-US" i="1"/>
              <a:t>G</a:t>
            </a:r>
            <a:r>
              <a:rPr lang="en-US"/>
              <a:t>/</a:t>
            </a:r>
            <a:r>
              <a:rPr lang="en-US" i="1"/>
              <a:t>k</a:t>
            </a:r>
            <a:r>
              <a:rPr lang="en-US"/>
              <a:t> </a:t>
            </a:r>
            <a:endParaRPr/>
          </a:p>
          <a:p>
            <a:pPr marL="342900" lvl="0" indent="-342900" algn="l" rtl="0">
              <a:spcBef>
                <a:spcPts val="480"/>
              </a:spcBef>
              <a:spcAft>
                <a:spcPts val="0"/>
              </a:spcAft>
              <a:buSzPts val="1800"/>
              <a:buFont typeface="Arial"/>
              <a:buNone/>
            </a:pPr>
            <a:r>
              <a:rPr lang="en-US"/>
              <a:t>	system with block customers cleared with:</a:t>
            </a: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r>
              <a:rPr lang="en-US"/>
              <a:t>                     1/</a:t>
            </a:r>
            <a:r>
              <a:rPr lang="en-US" i="1">
                <a:latin typeface="Noto Sans Symbols"/>
                <a:ea typeface="Noto Sans Symbols"/>
                <a:cs typeface="Noto Sans Symbols"/>
                <a:sym typeface="Noto Sans Symbols"/>
              </a:rPr>
              <a:t>λ</a:t>
            </a:r>
            <a:r>
              <a:rPr lang="en-US"/>
              <a:t> = 2 minutes = 2/60 hour</a:t>
            </a:r>
            <a:endParaRPr/>
          </a:p>
          <a:p>
            <a:pPr marL="342900" lvl="0" indent="-342900" algn="l" rtl="0">
              <a:spcBef>
                <a:spcPts val="480"/>
              </a:spcBef>
              <a:spcAft>
                <a:spcPts val="0"/>
              </a:spcAft>
              <a:buSzPts val="1800"/>
              <a:buFont typeface="Arial"/>
              <a:buNone/>
            </a:pPr>
            <a:r>
              <a:rPr lang="en-US"/>
              <a:t>		              </a:t>
            </a:r>
            <a:r>
              <a:rPr lang="en-US" i="1">
                <a:latin typeface="Noto Sans Symbols"/>
                <a:ea typeface="Noto Sans Symbols"/>
                <a:cs typeface="Noto Sans Symbols"/>
                <a:sym typeface="Noto Sans Symbols"/>
              </a:rPr>
              <a:t>λ</a:t>
            </a:r>
            <a:r>
              <a:rPr lang="en-US"/>
              <a:t> = 60/2 = 30 per hour</a:t>
            </a:r>
            <a:endParaRPr/>
          </a:p>
          <a:p>
            <a:pPr marL="342900" lvl="0" indent="-342900" algn="l" rtl="0">
              <a:spcBef>
                <a:spcPts val="480"/>
              </a:spcBef>
              <a:spcAft>
                <a:spcPts val="0"/>
              </a:spcAft>
              <a:buSzPts val="1800"/>
              <a:buFont typeface="Arial"/>
              <a:buNone/>
            </a:pPr>
            <a:r>
              <a:rPr lang="en-US"/>
              <a:t>    1/</a:t>
            </a:r>
            <a:r>
              <a:rPr lang="en-US" i="1"/>
              <a:t>µ</a:t>
            </a:r>
            <a:r>
              <a:rPr lang="en-US"/>
              <a:t> = 75 seconds = 75/60 minutes = 75/3600 hours</a:t>
            </a:r>
            <a:endParaRPr/>
          </a:p>
          <a:p>
            <a:pPr marL="342900" lvl="0" indent="-342900" algn="l" rtl="0">
              <a:spcBef>
                <a:spcPts val="480"/>
              </a:spcBef>
              <a:spcAft>
                <a:spcPts val="0"/>
              </a:spcAft>
              <a:buSzPts val="1800"/>
              <a:buFont typeface="Arial"/>
              <a:buNone/>
            </a:pPr>
            <a:r>
              <a:rPr lang="en-US"/>
              <a:t>                        </a:t>
            </a:r>
            <a:r>
              <a:rPr lang="en-US" i="1"/>
              <a:t>µ</a:t>
            </a:r>
            <a:r>
              <a:rPr lang="en-US"/>
              <a:t> = 3600/75 = 48 per hour</a:t>
            </a:r>
            <a:endParaRPr/>
          </a:p>
        </p:txBody>
      </p:sp>
      <p:sp>
        <p:nvSpPr>
          <p:cNvPr id="203" name="Google Shape;203;p30"/>
          <p:cNvSpPr/>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Multiple-Server Waiting Line Model with Poisson Arrivals, Arbitrary Service Times,</a:t>
            </a:r>
            <a:br>
              <a:rPr lang="en-US" sz="2800">
                <a:solidFill>
                  <a:srgbClr val="66FFFF"/>
                </a:solidFill>
                <a:latin typeface="Book Antiqua"/>
                <a:ea typeface="Book Antiqua"/>
                <a:cs typeface="Book Antiqua"/>
                <a:sym typeface="Book Antiqua"/>
              </a:rPr>
            </a:br>
            <a:r>
              <a:rPr lang="en-US" sz="2800">
                <a:solidFill>
                  <a:srgbClr val="66FFFF"/>
                </a:solidFill>
                <a:latin typeface="Book Antiqua"/>
                <a:ea typeface="Book Antiqua"/>
                <a:cs typeface="Book Antiqua"/>
                <a:sym typeface="Book Antiqua"/>
              </a:rPr>
              <a:t>and No Waiting Line</a:t>
            </a:r>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body" idx="1"/>
          </p:nvPr>
        </p:nvSpPr>
        <p:spPr>
          <a:xfrm>
            <a:off x="687388" y="1524000"/>
            <a:ext cx="7886700" cy="17732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Percentage of potential business that be lost when using 4 traders (</a:t>
            </a:r>
            <a:r>
              <a:rPr lang="en-US" i="1">
                <a:solidFill>
                  <a:srgbClr val="66FFFF"/>
                </a:solidFill>
              </a:rPr>
              <a:t>k</a:t>
            </a:r>
            <a:r>
              <a:rPr lang="en-US">
                <a:solidFill>
                  <a:srgbClr val="66FFFF"/>
                </a:solidFill>
              </a:rPr>
              <a:t> = 4)</a:t>
            </a:r>
            <a:endParaRPr/>
          </a:p>
          <a:p>
            <a:pPr marL="342900" lvl="0" indent="-342900" algn="l" rtl="0">
              <a:spcBef>
                <a:spcPts val="480"/>
              </a:spcBef>
              <a:spcAft>
                <a:spcPts val="0"/>
              </a:spcAft>
              <a:buSzPts val="1800"/>
              <a:buFont typeface="Arial"/>
              <a:buNone/>
            </a:pPr>
            <a:r>
              <a:rPr lang="en-US"/>
              <a:t>	The system will be blocked when there are four customers in the system.  Hence, the answer is </a:t>
            </a:r>
            <a:r>
              <a:rPr lang="en-US" i="1"/>
              <a:t>P</a:t>
            </a:r>
            <a:r>
              <a:rPr lang="en-US" baseline="-25000"/>
              <a:t>4</a:t>
            </a:r>
            <a:r>
              <a:rPr lang="en-US"/>
              <a:t>.</a:t>
            </a:r>
            <a:endParaRPr/>
          </a:p>
        </p:txBody>
      </p:sp>
      <p:sp>
        <p:nvSpPr>
          <p:cNvPr id="209" name="Google Shape;209;p31"/>
          <p:cNvSpPr/>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Multiple-Server Waiting Line Model with Poisson Arrivals, Arbitrary Service Times,</a:t>
            </a:r>
            <a:br>
              <a:rPr lang="en-US" sz="2800">
                <a:solidFill>
                  <a:srgbClr val="66FFFF"/>
                </a:solidFill>
                <a:latin typeface="Book Antiqua"/>
                <a:ea typeface="Book Antiqua"/>
                <a:cs typeface="Book Antiqua"/>
                <a:sym typeface="Book Antiqua"/>
              </a:rPr>
            </a:br>
            <a:r>
              <a:rPr lang="en-US" sz="2800">
                <a:solidFill>
                  <a:srgbClr val="66FFFF"/>
                </a:solidFill>
                <a:latin typeface="Book Antiqua"/>
                <a:ea typeface="Book Antiqua"/>
                <a:cs typeface="Book Antiqua"/>
                <a:sym typeface="Book Antiqua"/>
              </a:rPr>
              <a:t>and No Waiting Line</a:t>
            </a:r>
            <a:endParaRPr/>
          </a:p>
        </p:txBody>
      </p:sp>
      <p:pic>
        <p:nvPicPr>
          <p:cNvPr id="210" name="Google Shape;210;p31"/>
          <p:cNvPicPr preferRelativeResize="0"/>
          <p:nvPr/>
        </p:nvPicPr>
        <p:blipFill rotWithShape="1">
          <a:blip r:embed="rId3">
            <a:alphaModFix/>
          </a:blip>
          <a:srcRect/>
          <a:stretch/>
        </p:blipFill>
        <p:spPr>
          <a:xfrm>
            <a:off x="2559050" y="3138488"/>
            <a:ext cx="4079875" cy="1389062"/>
          </a:xfrm>
          <a:prstGeom prst="rect">
            <a:avLst/>
          </a:prstGeom>
          <a:noFill/>
          <a:ln>
            <a:noFill/>
          </a:ln>
          <a:effectLst>
            <a:outerShdw dist="17961" dir="2700000" algn="ctr" rotWithShape="0">
              <a:srgbClr val="000000"/>
            </a:outerShdw>
          </a:effectLst>
        </p:spPr>
      </p:pic>
      <p:pic>
        <p:nvPicPr>
          <p:cNvPr id="211" name="Google Shape;211;p31"/>
          <p:cNvPicPr preferRelativeResize="0"/>
          <p:nvPr/>
        </p:nvPicPr>
        <p:blipFill rotWithShape="1">
          <a:blip r:embed="rId4">
            <a:alphaModFix/>
          </a:blip>
          <a:srcRect/>
          <a:stretch/>
        </p:blipFill>
        <p:spPr>
          <a:xfrm>
            <a:off x="666750" y="4605338"/>
            <a:ext cx="7985125" cy="942975"/>
          </a:xfrm>
          <a:prstGeom prst="rect">
            <a:avLst/>
          </a:prstGeom>
          <a:noFill/>
          <a:ln>
            <a:noFill/>
          </a:ln>
          <a:effectLst>
            <a:outerShdw dist="17961" dir="2700000" algn="ctr" rotWithShape="0">
              <a:srgbClr val="000000"/>
            </a:outerShdw>
          </a:effectLst>
        </p:spPr>
      </p:pic>
      <p:sp>
        <p:nvSpPr>
          <p:cNvPr id="212" name="Google Shape;212;p31"/>
          <p:cNvSpPr txBox="1"/>
          <p:nvPr/>
        </p:nvSpPr>
        <p:spPr>
          <a:xfrm>
            <a:off x="5248275" y="5634038"/>
            <a:ext cx="1546225"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66FFFF"/>
                </a:solidFill>
                <a:latin typeface="Book Antiqua"/>
                <a:ea typeface="Book Antiqua"/>
                <a:cs typeface="Book Antiqua"/>
                <a:sym typeface="Book Antiqua"/>
              </a:rPr>
              <a:t>continued</a:t>
            </a:r>
            <a:endParaRPr/>
          </a:p>
        </p:txBody>
      </p:sp>
      <p:cxnSp>
        <p:nvCxnSpPr>
          <p:cNvPr id="213" name="Google Shape;213;p31"/>
          <p:cNvCxnSpPr/>
          <p:nvPr/>
        </p:nvCxnSpPr>
        <p:spPr>
          <a:xfrm>
            <a:off x="6800850" y="5886450"/>
            <a:ext cx="1104900" cy="0"/>
          </a:xfrm>
          <a:prstGeom prst="straightConnector1">
            <a:avLst/>
          </a:prstGeom>
          <a:noFill/>
          <a:ln w="12700" cap="flat" cmpd="sng">
            <a:solidFill>
              <a:srgbClr val="66FFFF"/>
            </a:solidFill>
            <a:prstDash val="solid"/>
            <a:round/>
            <a:headEnd type="none" w="med" len="med"/>
            <a:tailEnd type="triangle" w="med" len="med"/>
          </a:ln>
          <a:effectLst>
            <a:outerShdw dist="17961" dir="2700000" algn="ctr" rotWithShape="0">
              <a:srgbClr val="000000"/>
            </a:outerShdw>
          </a:effectLst>
        </p:spPr>
      </p:cxn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690563" y="-14288"/>
            <a:ext cx="7772400" cy="110013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Chapter 15, Part B</a:t>
            </a:r>
            <a:br>
              <a:rPr lang="en-US"/>
            </a:br>
            <a:r>
              <a:rPr lang="en-US"/>
              <a:t>Waiting Line Models</a:t>
            </a:r>
            <a:endParaRPr/>
          </a:p>
        </p:txBody>
      </p:sp>
      <p:sp>
        <p:nvSpPr>
          <p:cNvPr id="94" name="Google Shape;94;p15"/>
          <p:cNvSpPr txBox="1">
            <a:spLocks noGrp="1"/>
          </p:cNvSpPr>
          <p:nvPr>
            <p:ph type="body" idx="1"/>
          </p:nvPr>
        </p:nvSpPr>
        <p:spPr>
          <a:xfrm>
            <a:off x="682625" y="1063625"/>
            <a:ext cx="7077075" cy="3784600"/>
          </a:xfrm>
          <a:prstGeom prst="rect">
            <a:avLst/>
          </a:prstGeom>
          <a:noFill/>
          <a:ln>
            <a:noFill/>
          </a:ln>
        </p:spPr>
        <p:txBody>
          <a:bodyPr spcFirstLastPara="1" wrap="square" lIns="90475" tIns="44450" rIns="90475" bIns="44450" anchor="t" anchorCtr="0">
            <a:noAutofit/>
          </a:bodyPr>
          <a:lstStyle/>
          <a:p>
            <a:pPr marL="342900" lvl="0" indent="-342900" algn="l" rtl="0">
              <a:spcBef>
                <a:spcPts val="480"/>
              </a:spcBef>
              <a:spcAft>
                <a:spcPts val="0"/>
              </a:spcAft>
              <a:buSzPts val="1800"/>
              <a:buChar char="●"/>
            </a:pPr>
            <a:r>
              <a:rPr lang="en-US"/>
              <a:t>Single-Server Waiting Line Model with Poisson Arrivals and Arbitrary Service Times</a:t>
            </a:r>
            <a:endParaRPr/>
          </a:p>
          <a:p>
            <a:pPr marL="342900" lvl="0" indent="-342900" algn="l" rtl="0">
              <a:spcBef>
                <a:spcPts val="480"/>
              </a:spcBef>
              <a:spcAft>
                <a:spcPts val="0"/>
              </a:spcAft>
              <a:buSzPts val="1800"/>
              <a:buChar char="●"/>
            </a:pPr>
            <a:r>
              <a:rPr lang="en-US"/>
              <a:t>Multiple-Server Waiting Line Model with Poisson Arrivals, Arbitrary Service Times, and     No Waiting Line</a:t>
            </a:r>
            <a:endParaRPr/>
          </a:p>
          <a:p>
            <a:pPr marL="342900" lvl="0" indent="-342900" algn="l" rtl="0">
              <a:spcBef>
                <a:spcPts val="480"/>
              </a:spcBef>
              <a:spcAft>
                <a:spcPts val="0"/>
              </a:spcAft>
              <a:buSzPts val="1800"/>
              <a:buChar char="●"/>
            </a:pPr>
            <a:r>
              <a:rPr lang="en-US"/>
              <a:t>Waiting Lines with Finite Calling Populations</a:t>
            </a:r>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p:nvPr/>
        </p:nvSpPr>
        <p:spPr>
          <a:xfrm>
            <a:off x="6831012" y="2606675"/>
            <a:ext cx="928688" cy="6286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19" name="Google Shape;219;p32"/>
          <p:cNvSpPr/>
          <p:nvPr/>
        </p:nvSpPr>
        <p:spPr>
          <a:xfrm>
            <a:off x="687388" y="1524000"/>
            <a:ext cx="7772400" cy="31067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Percentage of potential business that be lost when using 4 traders (</a:t>
            </a:r>
            <a:r>
              <a:rPr lang="en-US" sz="2400" i="1">
                <a:solidFill>
                  <a:srgbClr val="66FFFF"/>
                </a:solidFill>
                <a:latin typeface="Book Antiqua"/>
                <a:ea typeface="Book Antiqua"/>
                <a:cs typeface="Book Antiqua"/>
                <a:sym typeface="Book Antiqua"/>
              </a:rPr>
              <a:t>k</a:t>
            </a:r>
            <a:r>
              <a:rPr lang="en-US" sz="2400">
                <a:solidFill>
                  <a:srgbClr val="66FFFF"/>
                </a:solidFill>
                <a:latin typeface="Book Antiqua"/>
                <a:ea typeface="Book Antiqua"/>
                <a:cs typeface="Book Antiqua"/>
                <a:sym typeface="Book Antiqua"/>
              </a:rPr>
              <a:t> = 4)</a:t>
            </a:r>
            <a:endParaRPr/>
          </a:p>
          <a:p>
            <a:pPr marL="342900" marR="0" lvl="0" indent="-342900" algn="l" rtl="0">
              <a:spcBef>
                <a:spcPts val="400"/>
              </a:spcBef>
              <a:spcAft>
                <a:spcPts val="0"/>
              </a:spcAft>
              <a:buClr>
                <a:srgbClr val="66FFFF"/>
              </a:buClr>
              <a:buSzPts val="1500"/>
              <a:buFont typeface="Arial"/>
              <a:buNone/>
            </a:pPr>
            <a:r>
              <a:rPr lang="en-US" sz="2000">
                <a:solidFill>
                  <a:schemeClr val="lt1"/>
                </a:solidFill>
                <a:latin typeface="Book Antiqua"/>
                <a:ea typeface="Book Antiqua"/>
                <a:cs typeface="Book Antiqua"/>
                <a:sym typeface="Book Antiqua"/>
              </a:rPr>
              <a:t>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Now,        		</a:t>
            </a:r>
            <a:endParaRPr sz="2400" i="1">
              <a:solidFill>
                <a:schemeClr val="lt1"/>
              </a:solidFill>
              <a:latin typeface="Book Antiqua"/>
              <a:ea typeface="Book Antiqua"/>
              <a:cs typeface="Book Antiqua"/>
              <a:sym typeface="Book Antiqua"/>
            </a:endParaRPr>
          </a:p>
          <a:p>
            <a:pPr marL="342900" marR="0" lvl="0" indent="-342900" algn="l" rtl="0">
              <a:lnSpc>
                <a:spcPct val="80000"/>
              </a:lnSpc>
              <a:spcBef>
                <a:spcPts val="480"/>
              </a:spcBef>
              <a:spcAft>
                <a:spcPts val="0"/>
              </a:spcAft>
              <a:buClr>
                <a:srgbClr val="66FFFF"/>
              </a:buClr>
              <a:buSzPts val="1800"/>
              <a:buFont typeface="Arial"/>
              <a:buNone/>
            </a:pPr>
            <a:endParaRPr sz="2400" i="1">
              <a:solidFill>
                <a:schemeClr val="lt1"/>
              </a:solidFill>
              <a:latin typeface="Book Antiqua"/>
              <a:ea typeface="Book Antiqua"/>
              <a:cs typeface="Book Antiqua"/>
              <a:sym typeface="Book Antiqua"/>
            </a:endParaRPr>
          </a:p>
          <a:p>
            <a:pPr marL="342900" marR="0" lvl="0" indent="-342900" algn="l" rtl="0">
              <a:lnSpc>
                <a:spcPct val="80000"/>
              </a:lnSpc>
              <a:spcBef>
                <a:spcPts val="320"/>
              </a:spcBef>
              <a:spcAft>
                <a:spcPts val="0"/>
              </a:spcAft>
              <a:buClr>
                <a:srgbClr val="66FFFF"/>
              </a:buClr>
              <a:buSzPts val="1200"/>
              <a:buFont typeface="Arial"/>
              <a:buNone/>
            </a:pPr>
            <a:endParaRPr sz="1600">
              <a:solidFill>
                <a:schemeClr val="lt1"/>
              </a:solidFill>
              <a:latin typeface="Book Antiqua"/>
              <a:ea typeface="Book Antiqua"/>
              <a:cs typeface="Book Antiqua"/>
              <a:sym typeface="Book Antiqua"/>
            </a:endParaRPr>
          </a:p>
          <a:p>
            <a:pPr marL="342900" marR="0" lvl="0" indent="-342900" algn="l" rtl="0">
              <a:lnSpc>
                <a:spcPct val="8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Thus, with four traders 0.3% of the potential</a:t>
            </a:r>
            <a:endParaRPr/>
          </a:p>
          <a:p>
            <a:pPr marL="342900" marR="0" lvl="0" indent="-342900" algn="l" rtl="0">
              <a:lnSpc>
                <a:spcPct val="8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customers are lost.</a:t>
            </a:r>
            <a:endParaRPr/>
          </a:p>
        </p:txBody>
      </p:sp>
      <p:sp>
        <p:nvSpPr>
          <p:cNvPr id="220" name="Google Shape;220;p32"/>
          <p:cNvSpPr/>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Multiple-Server Waiting Line Model with Poisson Arrivals, Arbitrary Service Times,</a:t>
            </a:r>
            <a:br>
              <a:rPr lang="en-US" sz="2800">
                <a:solidFill>
                  <a:srgbClr val="66FFFF"/>
                </a:solidFill>
                <a:latin typeface="Book Antiqua"/>
                <a:ea typeface="Book Antiqua"/>
                <a:cs typeface="Book Antiqua"/>
                <a:sym typeface="Book Antiqua"/>
              </a:rPr>
            </a:br>
            <a:r>
              <a:rPr lang="en-US" sz="2800">
                <a:solidFill>
                  <a:srgbClr val="66FFFF"/>
                </a:solidFill>
                <a:latin typeface="Book Antiqua"/>
                <a:ea typeface="Book Antiqua"/>
                <a:cs typeface="Book Antiqua"/>
                <a:sym typeface="Book Antiqua"/>
              </a:rPr>
              <a:t>and No Waiting Line</a:t>
            </a:r>
            <a:endParaRPr/>
          </a:p>
        </p:txBody>
      </p:sp>
      <p:pic>
        <p:nvPicPr>
          <p:cNvPr id="221" name="Google Shape;221;p32"/>
          <p:cNvPicPr preferRelativeResize="0"/>
          <p:nvPr/>
        </p:nvPicPr>
        <p:blipFill rotWithShape="1">
          <a:blip r:embed="rId3">
            <a:alphaModFix/>
          </a:blip>
          <a:srcRect/>
          <a:stretch/>
        </p:blipFill>
        <p:spPr>
          <a:xfrm>
            <a:off x="2352675" y="2428875"/>
            <a:ext cx="5254625" cy="941388"/>
          </a:xfrm>
          <a:prstGeom prst="rect">
            <a:avLst/>
          </a:prstGeom>
          <a:noFill/>
          <a:ln>
            <a:noFill/>
          </a:ln>
          <a:effectLst>
            <a:outerShdw dist="17961" dir="2700000" algn="ctr" rotWithShape="0">
              <a:srgbClr val="000000"/>
            </a:outerShdw>
          </a:effectLst>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p:nvPr/>
        </p:nvSpPr>
        <p:spPr>
          <a:xfrm>
            <a:off x="6488112" y="4359275"/>
            <a:ext cx="941388" cy="6286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27" name="Google Shape;227;p33"/>
          <p:cNvSpPr/>
          <p:nvPr/>
        </p:nvSpPr>
        <p:spPr>
          <a:xfrm>
            <a:off x="687388" y="1524000"/>
            <a:ext cx="7772400" cy="46307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Percentage of potential business that be lost when using 3 traders (</a:t>
            </a:r>
            <a:r>
              <a:rPr lang="en-US" sz="2400" i="1">
                <a:solidFill>
                  <a:srgbClr val="66FFFF"/>
                </a:solidFill>
                <a:latin typeface="Book Antiqua"/>
                <a:ea typeface="Book Antiqua"/>
                <a:cs typeface="Book Antiqua"/>
                <a:sym typeface="Book Antiqua"/>
              </a:rPr>
              <a:t>k</a:t>
            </a:r>
            <a:r>
              <a:rPr lang="en-US" sz="2400">
                <a:solidFill>
                  <a:srgbClr val="66FFFF"/>
                </a:solidFill>
                <a:latin typeface="Book Antiqua"/>
                <a:ea typeface="Book Antiqua"/>
                <a:cs typeface="Book Antiqua"/>
                <a:sym typeface="Book Antiqua"/>
              </a:rPr>
              <a:t> = 3)</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The system will be blocked when there are three customers in the system.  Hence, the answer is </a:t>
            </a:r>
            <a:r>
              <a:rPr lang="en-US" sz="2400" i="1">
                <a:solidFill>
                  <a:schemeClr val="lt1"/>
                </a:solidFill>
                <a:latin typeface="Book Antiqua"/>
                <a:ea typeface="Book Antiqua"/>
                <a:cs typeface="Book Antiqua"/>
                <a:sym typeface="Book Antiqua"/>
              </a:rPr>
              <a:t>P</a:t>
            </a:r>
            <a:r>
              <a:rPr lang="en-US" sz="2400" baseline="-25000">
                <a:solidFill>
                  <a:schemeClr val="lt1"/>
                </a:solidFill>
                <a:latin typeface="Book Antiqua"/>
                <a:ea typeface="Book Antiqua"/>
                <a:cs typeface="Book Antiqua"/>
                <a:sym typeface="Book Antiqua"/>
              </a:rPr>
              <a:t>3</a:t>
            </a:r>
            <a:r>
              <a:rPr lang="en-US" sz="2400">
                <a:solidFill>
                  <a:schemeClr val="lt1"/>
                </a:solidFill>
                <a:latin typeface="Book Antiqua"/>
                <a:ea typeface="Book Antiqua"/>
                <a:cs typeface="Book Antiqua"/>
                <a:sym typeface="Book Antiqua"/>
              </a:rPr>
              <a:t>.</a:t>
            </a:r>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lnSpc>
                <a:spcPct val="8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Thus, with three traders 2.2% of the potential</a:t>
            </a:r>
            <a:endParaRPr/>
          </a:p>
          <a:p>
            <a:pPr marL="342900" marR="0" lvl="0" indent="-342900" algn="l" rtl="0">
              <a:lnSpc>
                <a:spcPct val="80000"/>
              </a:lnSpc>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customers are lost.</a:t>
            </a:r>
            <a:endParaRPr/>
          </a:p>
        </p:txBody>
      </p:sp>
      <p:sp>
        <p:nvSpPr>
          <p:cNvPr id="228" name="Google Shape;228;p33"/>
          <p:cNvSpPr/>
          <p:nvPr/>
        </p:nvSpPr>
        <p:spPr>
          <a:xfrm>
            <a:off x="647700" y="147638"/>
            <a:ext cx="7772400" cy="129063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Multiple-Server Waiting Line Model with Poisson Arrivals, Arbitrary Service Times,</a:t>
            </a:r>
            <a:br>
              <a:rPr lang="en-US" sz="2800">
                <a:solidFill>
                  <a:srgbClr val="66FFFF"/>
                </a:solidFill>
                <a:latin typeface="Book Antiqua"/>
                <a:ea typeface="Book Antiqua"/>
                <a:cs typeface="Book Antiqua"/>
                <a:sym typeface="Book Antiqua"/>
              </a:rPr>
            </a:br>
            <a:r>
              <a:rPr lang="en-US" sz="2800">
                <a:solidFill>
                  <a:srgbClr val="66FFFF"/>
                </a:solidFill>
                <a:latin typeface="Book Antiqua"/>
                <a:ea typeface="Book Antiqua"/>
                <a:cs typeface="Book Antiqua"/>
                <a:sym typeface="Book Antiqua"/>
              </a:rPr>
              <a:t>and No Waiting Line</a:t>
            </a:r>
            <a:endParaRPr/>
          </a:p>
        </p:txBody>
      </p:sp>
      <p:pic>
        <p:nvPicPr>
          <p:cNvPr id="229" name="Google Shape;229;p33"/>
          <p:cNvPicPr preferRelativeResize="0"/>
          <p:nvPr/>
        </p:nvPicPr>
        <p:blipFill rotWithShape="1">
          <a:blip r:embed="rId3">
            <a:alphaModFix/>
          </a:blip>
          <a:srcRect/>
          <a:stretch/>
        </p:blipFill>
        <p:spPr>
          <a:xfrm>
            <a:off x="1520825" y="3157538"/>
            <a:ext cx="6275388" cy="942975"/>
          </a:xfrm>
          <a:prstGeom prst="rect">
            <a:avLst/>
          </a:prstGeom>
          <a:noFill/>
          <a:ln>
            <a:noFill/>
          </a:ln>
          <a:effectLst>
            <a:outerShdw dist="17961" dir="2700000" algn="ctr" rotWithShape="0">
              <a:srgbClr val="000000"/>
            </a:outerShdw>
          </a:effectLst>
        </p:spPr>
      </p:pic>
      <p:pic>
        <p:nvPicPr>
          <p:cNvPr id="230" name="Google Shape;230;p33"/>
          <p:cNvPicPr preferRelativeResize="0"/>
          <p:nvPr/>
        </p:nvPicPr>
        <p:blipFill rotWithShape="1">
          <a:blip r:embed="rId4">
            <a:alphaModFix/>
          </a:blip>
          <a:srcRect/>
          <a:stretch/>
        </p:blipFill>
        <p:spPr>
          <a:xfrm>
            <a:off x="2028825" y="4200525"/>
            <a:ext cx="5254625" cy="941388"/>
          </a:xfrm>
          <a:prstGeom prst="rect">
            <a:avLst/>
          </a:prstGeom>
          <a:noFill/>
          <a:ln>
            <a:noFill/>
          </a:ln>
          <a:effectLst>
            <a:outerShdw dist="17961" dir="2700000" algn="ctr" rotWithShape="0">
              <a:srgbClr val="000000"/>
            </a:outerShdw>
          </a:effec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body" idx="1"/>
          </p:nvPr>
        </p:nvSpPr>
        <p:spPr>
          <a:xfrm>
            <a:off x="687388" y="1104900"/>
            <a:ext cx="7821612" cy="50419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Font typeface="Arial"/>
              <a:buNone/>
            </a:pPr>
            <a:r>
              <a:rPr lang="en-US"/>
              <a:t>	      Biff Smith is in charge of maintenance for four of</a:t>
            </a:r>
            <a:endParaRPr/>
          </a:p>
          <a:p>
            <a:pPr marL="342900" lvl="0" indent="-342900" algn="l" rtl="0">
              <a:spcBef>
                <a:spcPts val="480"/>
              </a:spcBef>
              <a:spcAft>
                <a:spcPts val="0"/>
              </a:spcAft>
              <a:buSzPts val="1800"/>
              <a:buFont typeface="Arial"/>
              <a:buNone/>
            </a:pPr>
            <a:r>
              <a:rPr lang="en-US"/>
              <a:t>	the rides at the Rollerama Amusement Park.  On the</a:t>
            </a:r>
            <a:endParaRPr/>
          </a:p>
          <a:p>
            <a:pPr marL="342900" lvl="0" indent="-342900" algn="l" rtl="0">
              <a:spcBef>
                <a:spcPts val="480"/>
              </a:spcBef>
              <a:spcAft>
                <a:spcPts val="0"/>
              </a:spcAft>
              <a:buSzPts val="1800"/>
              <a:buFont typeface="Arial"/>
              <a:buNone/>
            </a:pPr>
            <a:r>
              <a:rPr lang="en-US"/>
              <a:t>	average, each ride operates four hours before</a:t>
            </a:r>
            <a:endParaRPr/>
          </a:p>
          <a:p>
            <a:pPr marL="342900" lvl="0" indent="-342900" algn="l" rtl="0">
              <a:spcBef>
                <a:spcPts val="480"/>
              </a:spcBef>
              <a:spcAft>
                <a:spcPts val="0"/>
              </a:spcAft>
              <a:buSzPts val="1800"/>
              <a:buFont typeface="Arial"/>
              <a:buNone/>
            </a:pPr>
            <a:r>
              <a:rPr lang="en-US"/>
              <a:t>	needing maintenance.  When maintenance is needed,</a:t>
            </a:r>
            <a:endParaRPr/>
          </a:p>
          <a:p>
            <a:pPr marL="342900" lvl="0" indent="-342900" algn="l" rtl="0">
              <a:spcBef>
                <a:spcPts val="480"/>
              </a:spcBef>
              <a:spcAft>
                <a:spcPts val="0"/>
              </a:spcAft>
              <a:buSzPts val="1800"/>
              <a:buFont typeface="Arial"/>
              <a:buNone/>
            </a:pPr>
            <a:r>
              <a:rPr lang="en-US"/>
              <a:t>	the average repair time is 10 minutes.</a:t>
            </a:r>
            <a:endParaRPr/>
          </a:p>
          <a:p>
            <a:pPr marL="342900" lvl="0" indent="-342900" algn="l" rtl="0">
              <a:spcBef>
                <a:spcPts val="480"/>
              </a:spcBef>
              <a:spcAft>
                <a:spcPts val="0"/>
              </a:spcAft>
              <a:buSzPts val="1800"/>
              <a:buFont typeface="Arial"/>
              <a:buNone/>
            </a:pPr>
            <a:r>
              <a:rPr lang="en-US"/>
              <a:t>	      Assuming the time between machine maintenance</a:t>
            </a:r>
            <a:endParaRPr/>
          </a:p>
          <a:p>
            <a:pPr marL="342900" lvl="0" indent="-342900" algn="l" rtl="0">
              <a:spcBef>
                <a:spcPts val="480"/>
              </a:spcBef>
              <a:spcAft>
                <a:spcPts val="0"/>
              </a:spcAft>
              <a:buSzPts val="1800"/>
              <a:buFont typeface="Arial"/>
              <a:buNone/>
            </a:pPr>
            <a:r>
              <a:rPr lang="en-US"/>
              <a:t>	as well as the service times follow exponential</a:t>
            </a:r>
            <a:endParaRPr/>
          </a:p>
          <a:p>
            <a:pPr marL="342900" lvl="0" indent="-342900" algn="l" rtl="0">
              <a:spcBef>
                <a:spcPts val="480"/>
              </a:spcBef>
              <a:spcAft>
                <a:spcPts val="0"/>
              </a:spcAft>
              <a:buSzPts val="1800"/>
              <a:buFont typeface="Arial"/>
              <a:buNone/>
            </a:pPr>
            <a:r>
              <a:rPr lang="en-US"/>
              <a:t>	distributions, determine:</a:t>
            </a:r>
            <a:endParaRPr/>
          </a:p>
          <a:p>
            <a:pPr marL="342900" lvl="0" indent="-342900" algn="l" rtl="0">
              <a:spcBef>
                <a:spcPts val="480"/>
              </a:spcBef>
              <a:spcAft>
                <a:spcPts val="0"/>
              </a:spcAft>
              <a:buSzPts val="1800"/>
              <a:buFont typeface="Arial"/>
              <a:buNone/>
            </a:pPr>
            <a:r>
              <a:rPr lang="en-US"/>
              <a:t>	 1)  the proportion of time Biff is idle, and</a:t>
            </a:r>
            <a:endParaRPr/>
          </a:p>
          <a:p>
            <a:pPr marL="342900" lvl="0" indent="-342900" algn="l" rtl="0">
              <a:spcBef>
                <a:spcPts val="480"/>
              </a:spcBef>
              <a:spcAft>
                <a:spcPts val="0"/>
              </a:spcAft>
              <a:buSzPts val="1800"/>
              <a:buFont typeface="Arial"/>
              <a:buNone/>
            </a:pPr>
            <a:r>
              <a:rPr lang="en-US"/>
              <a:t>	 2)  the average time a ride is "down" for maintenance.</a:t>
            </a:r>
            <a:endParaRPr/>
          </a:p>
        </p:txBody>
      </p:sp>
      <p:sp>
        <p:nvSpPr>
          <p:cNvPr id="236" name="Google Shape;236;p34"/>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Waiting Lines with Finite Calling Populations</a:t>
            </a:r>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body" idx="1"/>
          </p:nvPr>
        </p:nvSpPr>
        <p:spPr>
          <a:xfrm>
            <a:off x="636588" y="1288115"/>
            <a:ext cx="7821612" cy="1240735"/>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000"/>
              <a:t>    </a:t>
            </a:r>
            <a:r>
              <a:rPr lang="en-US" sz="2000">
                <a:solidFill>
                  <a:srgbClr val="66FFFF"/>
                </a:solidFill>
                <a:sym typeface="Symbol" panose="05050102010706020507" pitchFamily="18" charset="2"/>
              </a:rPr>
              <a:t></a:t>
            </a:r>
            <a:r>
              <a:rPr lang="en-US" sz="2000">
                <a:solidFill>
                  <a:srgbClr val="66FFFF"/>
                </a:solidFill>
              </a:rPr>
              <a:t>  = the arrival rate  </a:t>
            </a:r>
          </a:p>
          <a:p>
            <a:pPr marL="0" lvl="0" indent="0">
              <a:buClr>
                <a:srgbClr val="66FFFF"/>
              </a:buClr>
              <a:buSzPts val="1800"/>
              <a:buNone/>
            </a:pPr>
            <a:r>
              <a:rPr lang="en-US" sz="2000">
                <a:solidFill>
                  <a:srgbClr val="66FFFF"/>
                </a:solidFill>
                <a:sym typeface="Symbol" panose="05050102010706020507" pitchFamily="18" charset="2"/>
              </a:rPr>
              <a:t>      </a:t>
            </a:r>
            <a:r>
              <a:rPr lang="en-US" sz="2000">
                <a:solidFill>
                  <a:srgbClr val="66FFFF"/>
                </a:solidFill>
              </a:rPr>
              <a:t>= the service rate  </a:t>
            </a:r>
          </a:p>
          <a:p>
            <a:pPr marL="0" lvl="0" indent="0">
              <a:buClr>
                <a:srgbClr val="66FFFF"/>
              </a:buClr>
              <a:buSzPts val="1800"/>
              <a:buNone/>
            </a:pPr>
            <a:r>
              <a:rPr lang="en-US" sz="2000">
                <a:solidFill>
                  <a:srgbClr val="66FFFF"/>
                </a:solidFill>
                <a:sym typeface="Symbol" panose="05050102010706020507" pitchFamily="18" charset="2"/>
              </a:rPr>
              <a:t>    N  </a:t>
            </a:r>
            <a:r>
              <a:rPr lang="en-US" sz="2000">
                <a:solidFill>
                  <a:srgbClr val="66FFFF"/>
                </a:solidFill>
              </a:rPr>
              <a:t>= the </a:t>
            </a:r>
            <a:r>
              <a:rPr lang="en-ID" sz="2000">
                <a:solidFill>
                  <a:srgbClr val="66FFFF"/>
                </a:solidFill>
              </a:rPr>
              <a:t>size of the population</a:t>
            </a:r>
          </a:p>
          <a:p>
            <a:pPr marL="342900" lvl="0" indent="-342900" algn="l" rtl="0">
              <a:spcBef>
                <a:spcPts val="480"/>
              </a:spcBef>
              <a:spcAft>
                <a:spcPts val="0"/>
              </a:spcAft>
              <a:buSzPts val="1800"/>
              <a:buFont typeface="Arial"/>
              <a:buNone/>
            </a:pPr>
            <a:endParaRPr sz="2000"/>
          </a:p>
        </p:txBody>
      </p:sp>
      <p:sp>
        <p:nvSpPr>
          <p:cNvPr id="236" name="Google Shape;236;p34"/>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Operating Characteristics for the M/M/1 Model with a Finite Calling Population</a:t>
            </a:r>
            <a:endParaRPr/>
          </a:p>
        </p:txBody>
      </p:sp>
      <p:sp>
        <p:nvSpPr>
          <p:cNvPr id="5" name="TextBox 4">
            <a:extLst>
              <a:ext uri="{FF2B5EF4-FFF2-40B4-BE49-F238E27FC236}">
                <a16:creationId xmlns:a16="http://schemas.microsoft.com/office/drawing/2014/main" id="{BAB570BF-77A0-4BF1-91AA-F4D80DB0FDD6}"/>
              </a:ext>
            </a:extLst>
          </p:cNvPr>
          <p:cNvSpPr txBox="1"/>
          <p:nvPr/>
        </p:nvSpPr>
        <p:spPr>
          <a:xfrm>
            <a:off x="635000" y="2834478"/>
            <a:ext cx="6958496" cy="369332"/>
          </a:xfrm>
          <a:prstGeom prst="rect">
            <a:avLst/>
          </a:prstGeom>
          <a:noFill/>
        </p:spPr>
        <p:txBody>
          <a:bodyPr wrap="square">
            <a:spAutoFit/>
          </a:bodyPr>
          <a:lstStyle/>
          <a:p>
            <a:r>
              <a:rPr lang="en-US" sz="1800">
                <a:solidFill>
                  <a:srgbClr val="66FFFF"/>
                </a:solidFill>
              </a:rPr>
              <a:t>1. The probability that no units are in the system:</a:t>
            </a:r>
            <a:endParaRPr lang="en-ID" sz="1800">
              <a:solidFill>
                <a:srgbClr val="66FFFF"/>
              </a:solidFill>
            </a:endParaRPr>
          </a:p>
        </p:txBody>
      </p:sp>
      <p:pic>
        <p:nvPicPr>
          <p:cNvPr id="3" name="Picture 2">
            <a:extLst>
              <a:ext uri="{FF2B5EF4-FFF2-40B4-BE49-F238E27FC236}">
                <a16:creationId xmlns:a16="http://schemas.microsoft.com/office/drawing/2014/main" id="{10C77C94-0479-4B59-8DA1-703CE371E05C}"/>
              </a:ext>
            </a:extLst>
          </p:cNvPr>
          <p:cNvPicPr>
            <a:picLocks noChangeAspect="1"/>
          </p:cNvPicPr>
          <p:nvPr/>
        </p:nvPicPr>
        <p:blipFill>
          <a:blip r:embed="rId3"/>
          <a:stretch>
            <a:fillRect/>
          </a:stretch>
        </p:blipFill>
        <p:spPr>
          <a:xfrm>
            <a:off x="2980773" y="3441935"/>
            <a:ext cx="2266950" cy="895350"/>
          </a:xfrm>
          <a:prstGeom prst="rect">
            <a:avLst/>
          </a:prstGeom>
        </p:spPr>
      </p:pic>
      <p:sp>
        <p:nvSpPr>
          <p:cNvPr id="8" name="TextBox 7">
            <a:extLst>
              <a:ext uri="{FF2B5EF4-FFF2-40B4-BE49-F238E27FC236}">
                <a16:creationId xmlns:a16="http://schemas.microsoft.com/office/drawing/2014/main" id="{DCE207EA-8DEE-4F0E-8F4A-1E5206F9716E}"/>
              </a:ext>
            </a:extLst>
          </p:cNvPr>
          <p:cNvSpPr txBox="1"/>
          <p:nvPr/>
        </p:nvSpPr>
        <p:spPr>
          <a:xfrm>
            <a:off x="694773" y="4555927"/>
            <a:ext cx="6090340" cy="369332"/>
          </a:xfrm>
          <a:prstGeom prst="rect">
            <a:avLst/>
          </a:prstGeom>
          <a:noFill/>
        </p:spPr>
        <p:txBody>
          <a:bodyPr wrap="square">
            <a:spAutoFit/>
          </a:bodyPr>
          <a:lstStyle/>
          <a:p>
            <a:r>
              <a:rPr lang="en-US" sz="1800">
                <a:solidFill>
                  <a:srgbClr val="66FFFF"/>
                </a:solidFill>
              </a:rPr>
              <a:t>2. The average number of units in the waiting line: </a:t>
            </a:r>
            <a:endParaRPr lang="en-ID" sz="1800">
              <a:solidFill>
                <a:srgbClr val="66FFFF"/>
              </a:solidFill>
            </a:endParaRPr>
          </a:p>
        </p:txBody>
      </p:sp>
      <p:pic>
        <p:nvPicPr>
          <p:cNvPr id="6" name="Picture 5">
            <a:extLst>
              <a:ext uri="{FF2B5EF4-FFF2-40B4-BE49-F238E27FC236}">
                <a16:creationId xmlns:a16="http://schemas.microsoft.com/office/drawing/2014/main" id="{467E733B-E3A1-4A9D-862D-09AAEC50D0AF}"/>
              </a:ext>
            </a:extLst>
          </p:cNvPr>
          <p:cNvPicPr>
            <a:picLocks noChangeAspect="1"/>
          </p:cNvPicPr>
          <p:nvPr/>
        </p:nvPicPr>
        <p:blipFill>
          <a:blip r:embed="rId4"/>
          <a:stretch>
            <a:fillRect/>
          </a:stretch>
        </p:blipFill>
        <p:spPr>
          <a:xfrm>
            <a:off x="2489131" y="5124431"/>
            <a:ext cx="3370409" cy="839047"/>
          </a:xfrm>
          <a:prstGeom prst="rect">
            <a:avLst/>
          </a:prstGeom>
        </p:spPr>
      </p:pic>
    </p:spTree>
    <p:extLst>
      <p:ext uri="{BB962C8B-B14F-4D97-AF65-F5344CB8AC3E}">
        <p14:creationId xmlns:p14="http://schemas.microsoft.com/office/powerpoint/2010/main" val="266689023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34"/>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Operating Characteristics for the M/M/1 Model with a Finite Calling Population</a:t>
            </a:r>
            <a:endParaRPr/>
          </a:p>
        </p:txBody>
      </p:sp>
      <p:sp>
        <p:nvSpPr>
          <p:cNvPr id="5" name="TextBox 4">
            <a:extLst>
              <a:ext uri="{FF2B5EF4-FFF2-40B4-BE49-F238E27FC236}">
                <a16:creationId xmlns:a16="http://schemas.microsoft.com/office/drawing/2014/main" id="{BAB570BF-77A0-4BF1-91AA-F4D80DB0FDD6}"/>
              </a:ext>
            </a:extLst>
          </p:cNvPr>
          <p:cNvSpPr txBox="1"/>
          <p:nvPr/>
        </p:nvSpPr>
        <p:spPr>
          <a:xfrm>
            <a:off x="635000" y="1366527"/>
            <a:ext cx="6958496" cy="369332"/>
          </a:xfrm>
          <a:prstGeom prst="rect">
            <a:avLst/>
          </a:prstGeom>
          <a:noFill/>
        </p:spPr>
        <p:txBody>
          <a:bodyPr wrap="square">
            <a:spAutoFit/>
          </a:bodyPr>
          <a:lstStyle/>
          <a:p>
            <a:r>
              <a:rPr lang="en-US" sz="1800">
                <a:solidFill>
                  <a:srgbClr val="66FFFF"/>
                </a:solidFill>
              </a:rPr>
              <a:t>3. The average number of units in the system:</a:t>
            </a:r>
            <a:endParaRPr lang="en-ID">
              <a:solidFill>
                <a:srgbClr val="66FFFF"/>
              </a:solidFill>
            </a:endParaRPr>
          </a:p>
        </p:txBody>
      </p:sp>
      <p:sp>
        <p:nvSpPr>
          <p:cNvPr id="8" name="TextBox 7">
            <a:extLst>
              <a:ext uri="{FF2B5EF4-FFF2-40B4-BE49-F238E27FC236}">
                <a16:creationId xmlns:a16="http://schemas.microsoft.com/office/drawing/2014/main" id="{DCE207EA-8DEE-4F0E-8F4A-1E5206F9716E}"/>
              </a:ext>
            </a:extLst>
          </p:cNvPr>
          <p:cNvSpPr txBox="1"/>
          <p:nvPr/>
        </p:nvSpPr>
        <p:spPr>
          <a:xfrm>
            <a:off x="635000" y="2864370"/>
            <a:ext cx="7772399" cy="369332"/>
          </a:xfrm>
          <a:prstGeom prst="rect">
            <a:avLst/>
          </a:prstGeom>
          <a:noFill/>
        </p:spPr>
        <p:txBody>
          <a:bodyPr wrap="square">
            <a:spAutoFit/>
          </a:bodyPr>
          <a:lstStyle/>
          <a:p>
            <a:r>
              <a:rPr lang="en-US" sz="1800">
                <a:solidFill>
                  <a:srgbClr val="66FFFF"/>
                </a:solidFill>
              </a:rPr>
              <a:t>4. The average time a unit spends in the waiting line:</a:t>
            </a:r>
            <a:endParaRPr lang="en-ID">
              <a:solidFill>
                <a:srgbClr val="66FFFF"/>
              </a:solidFill>
            </a:endParaRPr>
          </a:p>
        </p:txBody>
      </p:sp>
      <p:pic>
        <p:nvPicPr>
          <p:cNvPr id="7" name="Picture 6">
            <a:extLst>
              <a:ext uri="{FF2B5EF4-FFF2-40B4-BE49-F238E27FC236}">
                <a16:creationId xmlns:a16="http://schemas.microsoft.com/office/drawing/2014/main" id="{DE74DBA3-A11D-448A-8EBD-58B9DD698770}"/>
              </a:ext>
            </a:extLst>
          </p:cNvPr>
          <p:cNvPicPr>
            <a:picLocks noChangeAspect="1"/>
          </p:cNvPicPr>
          <p:nvPr/>
        </p:nvPicPr>
        <p:blipFill>
          <a:blip r:embed="rId3"/>
          <a:stretch>
            <a:fillRect/>
          </a:stretch>
        </p:blipFill>
        <p:spPr>
          <a:xfrm>
            <a:off x="2369516" y="1902303"/>
            <a:ext cx="2910344" cy="666615"/>
          </a:xfrm>
          <a:prstGeom prst="rect">
            <a:avLst/>
          </a:prstGeom>
        </p:spPr>
      </p:pic>
      <p:pic>
        <p:nvPicPr>
          <p:cNvPr id="9" name="Picture 8">
            <a:extLst>
              <a:ext uri="{FF2B5EF4-FFF2-40B4-BE49-F238E27FC236}">
                <a16:creationId xmlns:a16="http://schemas.microsoft.com/office/drawing/2014/main" id="{261F99F2-866A-4BFB-B562-79DEE271A31C}"/>
              </a:ext>
            </a:extLst>
          </p:cNvPr>
          <p:cNvPicPr>
            <a:picLocks noChangeAspect="1"/>
          </p:cNvPicPr>
          <p:nvPr/>
        </p:nvPicPr>
        <p:blipFill>
          <a:blip r:embed="rId4"/>
          <a:stretch>
            <a:fillRect/>
          </a:stretch>
        </p:blipFill>
        <p:spPr>
          <a:xfrm>
            <a:off x="2814430" y="3411126"/>
            <a:ext cx="1447800" cy="685800"/>
          </a:xfrm>
          <a:prstGeom prst="rect">
            <a:avLst/>
          </a:prstGeom>
        </p:spPr>
      </p:pic>
      <p:sp>
        <p:nvSpPr>
          <p:cNvPr id="13" name="TextBox 12">
            <a:extLst>
              <a:ext uri="{FF2B5EF4-FFF2-40B4-BE49-F238E27FC236}">
                <a16:creationId xmlns:a16="http://schemas.microsoft.com/office/drawing/2014/main" id="{A9575848-E600-44B0-87D5-AEF3C2724DAA}"/>
              </a:ext>
            </a:extLst>
          </p:cNvPr>
          <p:cNvSpPr txBox="1"/>
          <p:nvPr/>
        </p:nvSpPr>
        <p:spPr>
          <a:xfrm>
            <a:off x="757032" y="4353037"/>
            <a:ext cx="6703941" cy="369332"/>
          </a:xfrm>
          <a:prstGeom prst="rect">
            <a:avLst/>
          </a:prstGeom>
          <a:noFill/>
        </p:spPr>
        <p:txBody>
          <a:bodyPr wrap="square">
            <a:spAutoFit/>
          </a:bodyPr>
          <a:lstStyle/>
          <a:p>
            <a:r>
              <a:rPr lang="en-US" sz="1800">
                <a:solidFill>
                  <a:srgbClr val="66FFFF"/>
                </a:solidFill>
              </a:rPr>
              <a:t>5. The average time a unit spends in the system:</a:t>
            </a:r>
            <a:endParaRPr lang="en-ID" sz="1800">
              <a:solidFill>
                <a:srgbClr val="66FFFF"/>
              </a:solidFill>
            </a:endParaRPr>
          </a:p>
        </p:txBody>
      </p:sp>
      <p:pic>
        <p:nvPicPr>
          <p:cNvPr id="11" name="Picture 10">
            <a:extLst>
              <a:ext uri="{FF2B5EF4-FFF2-40B4-BE49-F238E27FC236}">
                <a16:creationId xmlns:a16="http://schemas.microsoft.com/office/drawing/2014/main" id="{D88AAAF5-40B4-4500-99F0-0F0E1EA1AEEF}"/>
              </a:ext>
            </a:extLst>
          </p:cNvPr>
          <p:cNvPicPr>
            <a:picLocks noChangeAspect="1"/>
          </p:cNvPicPr>
          <p:nvPr/>
        </p:nvPicPr>
        <p:blipFill>
          <a:blip r:embed="rId5"/>
          <a:stretch>
            <a:fillRect/>
          </a:stretch>
        </p:blipFill>
        <p:spPr>
          <a:xfrm>
            <a:off x="2909680" y="4950309"/>
            <a:ext cx="1703422" cy="761378"/>
          </a:xfrm>
          <a:prstGeom prst="rect">
            <a:avLst/>
          </a:prstGeom>
        </p:spPr>
      </p:pic>
    </p:spTree>
    <p:extLst>
      <p:ext uri="{BB962C8B-B14F-4D97-AF65-F5344CB8AC3E}">
        <p14:creationId xmlns:p14="http://schemas.microsoft.com/office/powerpoint/2010/main" val="3589573522"/>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34"/>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Operating Characteristics for the M/M/1 Model with a Finite Calling Population</a:t>
            </a:r>
            <a:endParaRPr/>
          </a:p>
        </p:txBody>
      </p:sp>
      <p:sp>
        <p:nvSpPr>
          <p:cNvPr id="5" name="TextBox 4">
            <a:extLst>
              <a:ext uri="{FF2B5EF4-FFF2-40B4-BE49-F238E27FC236}">
                <a16:creationId xmlns:a16="http://schemas.microsoft.com/office/drawing/2014/main" id="{BAB570BF-77A0-4BF1-91AA-F4D80DB0FDD6}"/>
              </a:ext>
            </a:extLst>
          </p:cNvPr>
          <p:cNvSpPr txBox="1"/>
          <p:nvPr/>
        </p:nvSpPr>
        <p:spPr>
          <a:xfrm>
            <a:off x="635000" y="1636029"/>
            <a:ext cx="6958496" cy="400110"/>
          </a:xfrm>
          <a:prstGeom prst="rect">
            <a:avLst/>
          </a:prstGeom>
          <a:noFill/>
        </p:spPr>
        <p:txBody>
          <a:bodyPr wrap="square">
            <a:spAutoFit/>
          </a:bodyPr>
          <a:lstStyle/>
          <a:p>
            <a:r>
              <a:rPr lang="en-US" sz="2000">
                <a:solidFill>
                  <a:srgbClr val="66FFFF"/>
                </a:solidFill>
              </a:rPr>
              <a:t>6. The probability an arriving unit has to wait for service:</a:t>
            </a:r>
            <a:endParaRPr lang="en-ID" sz="1200">
              <a:solidFill>
                <a:srgbClr val="66FFFF"/>
              </a:solidFill>
            </a:endParaRPr>
          </a:p>
        </p:txBody>
      </p:sp>
      <p:sp>
        <p:nvSpPr>
          <p:cNvPr id="8" name="TextBox 7">
            <a:extLst>
              <a:ext uri="{FF2B5EF4-FFF2-40B4-BE49-F238E27FC236}">
                <a16:creationId xmlns:a16="http://schemas.microsoft.com/office/drawing/2014/main" id="{DCE207EA-8DEE-4F0E-8F4A-1E5206F9716E}"/>
              </a:ext>
            </a:extLst>
          </p:cNvPr>
          <p:cNvSpPr txBox="1"/>
          <p:nvPr/>
        </p:nvSpPr>
        <p:spPr>
          <a:xfrm>
            <a:off x="635000" y="3244334"/>
            <a:ext cx="7772399" cy="400110"/>
          </a:xfrm>
          <a:prstGeom prst="rect">
            <a:avLst/>
          </a:prstGeom>
          <a:noFill/>
        </p:spPr>
        <p:txBody>
          <a:bodyPr wrap="square">
            <a:spAutoFit/>
          </a:bodyPr>
          <a:lstStyle/>
          <a:p>
            <a:r>
              <a:rPr lang="en-US" sz="2000">
                <a:solidFill>
                  <a:srgbClr val="66FFFF"/>
                </a:solidFill>
              </a:rPr>
              <a:t>7. The probability of n units in the system:</a:t>
            </a:r>
            <a:endParaRPr lang="en-ID" sz="1200">
              <a:solidFill>
                <a:srgbClr val="66FFFF"/>
              </a:solidFill>
            </a:endParaRPr>
          </a:p>
        </p:txBody>
      </p:sp>
      <p:pic>
        <p:nvPicPr>
          <p:cNvPr id="2" name="Picture 1">
            <a:extLst>
              <a:ext uri="{FF2B5EF4-FFF2-40B4-BE49-F238E27FC236}">
                <a16:creationId xmlns:a16="http://schemas.microsoft.com/office/drawing/2014/main" id="{8057804C-A1EE-415E-B2F1-F7A48326A65B}"/>
              </a:ext>
            </a:extLst>
          </p:cNvPr>
          <p:cNvPicPr>
            <a:picLocks noChangeAspect="1"/>
          </p:cNvPicPr>
          <p:nvPr/>
        </p:nvPicPr>
        <p:blipFill>
          <a:blip r:embed="rId3"/>
          <a:stretch>
            <a:fillRect/>
          </a:stretch>
        </p:blipFill>
        <p:spPr>
          <a:xfrm>
            <a:off x="2839968" y="2349886"/>
            <a:ext cx="1899682" cy="667064"/>
          </a:xfrm>
          <a:prstGeom prst="rect">
            <a:avLst/>
          </a:prstGeom>
        </p:spPr>
      </p:pic>
      <p:pic>
        <p:nvPicPr>
          <p:cNvPr id="3" name="Picture 2">
            <a:extLst>
              <a:ext uri="{FF2B5EF4-FFF2-40B4-BE49-F238E27FC236}">
                <a16:creationId xmlns:a16="http://schemas.microsoft.com/office/drawing/2014/main" id="{75D64B69-BD27-47AF-9FD5-CE70CF1F54D4}"/>
              </a:ext>
            </a:extLst>
          </p:cNvPr>
          <p:cNvPicPr>
            <a:picLocks noChangeAspect="1"/>
          </p:cNvPicPr>
          <p:nvPr/>
        </p:nvPicPr>
        <p:blipFill>
          <a:blip r:embed="rId4"/>
          <a:stretch>
            <a:fillRect/>
          </a:stretch>
        </p:blipFill>
        <p:spPr>
          <a:xfrm>
            <a:off x="2123523" y="4225145"/>
            <a:ext cx="4845038" cy="996826"/>
          </a:xfrm>
          <a:prstGeom prst="rect">
            <a:avLst/>
          </a:prstGeom>
        </p:spPr>
      </p:pic>
    </p:spTree>
    <p:extLst>
      <p:ext uri="{BB962C8B-B14F-4D97-AF65-F5344CB8AC3E}">
        <p14:creationId xmlns:p14="http://schemas.microsoft.com/office/powerpoint/2010/main" val="98453991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p:nvPr/>
        </p:nvSpPr>
        <p:spPr>
          <a:xfrm>
            <a:off x="2057400" y="2705100"/>
            <a:ext cx="5124450" cy="16573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42" name="Google Shape;242;p35"/>
          <p:cNvSpPr txBox="1">
            <a:spLocks noGrp="1"/>
          </p:cNvSpPr>
          <p:nvPr>
            <p:ph type="body" idx="1"/>
          </p:nvPr>
        </p:nvSpPr>
        <p:spPr>
          <a:xfrm>
            <a:off x="687388" y="1104900"/>
            <a:ext cx="7886700" cy="31829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Font typeface="Arial"/>
              <a:buNone/>
            </a:pPr>
            <a:r>
              <a:rPr lang="en-US"/>
              <a:t>Example: This problem can be modeled as an</a:t>
            </a:r>
            <a:endParaRPr/>
          </a:p>
          <a:p>
            <a:pPr marL="342900" lvl="0" indent="-342900" algn="l" rtl="0">
              <a:spcBef>
                <a:spcPts val="480"/>
              </a:spcBef>
              <a:spcAft>
                <a:spcPts val="0"/>
              </a:spcAft>
              <a:buSzPts val="1800"/>
              <a:buFont typeface="Arial"/>
              <a:buNone/>
            </a:pPr>
            <a:r>
              <a:rPr lang="en-US"/>
              <a:t>	</a:t>
            </a:r>
            <a:r>
              <a:rPr lang="en-US" i="1"/>
              <a:t>M</a:t>
            </a:r>
            <a:r>
              <a:rPr lang="en-US"/>
              <a:t>/</a:t>
            </a:r>
            <a:r>
              <a:rPr lang="en-US" i="1"/>
              <a:t>M</a:t>
            </a:r>
            <a:r>
              <a:rPr lang="en-US"/>
              <a:t>/1 queue with a finite calling population</a:t>
            </a:r>
            <a:endParaRPr/>
          </a:p>
          <a:p>
            <a:pPr marL="342900" lvl="0" indent="-342900" algn="l" rtl="0">
              <a:spcBef>
                <a:spcPts val="480"/>
              </a:spcBef>
              <a:spcAft>
                <a:spcPts val="0"/>
              </a:spcAft>
              <a:buSzPts val="1800"/>
              <a:buFont typeface="Arial"/>
              <a:buNone/>
            </a:pPr>
            <a:r>
              <a:rPr lang="en-US"/>
              <a:t>	of size </a:t>
            </a:r>
            <a:r>
              <a:rPr lang="en-US" i="1"/>
              <a:t>N</a:t>
            </a:r>
            <a:r>
              <a:rPr lang="en-US"/>
              <a:t> = 4 (rides). </a:t>
            </a:r>
            <a:endParaRPr/>
          </a:p>
          <a:p>
            <a:pPr marL="342900" lvl="0" indent="-342900" algn="l" rtl="0">
              <a:spcBef>
                <a:spcPts val="480"/>
              </a:spcBef>
              <a:spcAft>
                <a:spcPts val="0"/>
              </a:spcAft>
              <a:buSzPts val="1800"/>
              <a:buFont typeface="Arial"/>
              <a:buNone/>
            </a:pPr>
            <a:r>
              <a:rPr lang="en-US"/>
              <a:t>       	</a:t>
            </a:r>
            <a:endParaRPr/>
          </a:p>
          <a:p>
            <a:pPr marL="342900" lvl="0" indent="-342900" algn="l" rtl="0">
              <a:spcBef>
                <a:spcPts val="480"/>
              </a:spcBef>
              <a:spcAft>
                <a:spcPts val="0"/>
              </a:spcAft>
              <a:buSzPts val="1800"/>
              <a:buFont typeface="Arial"/>
              <a:buNone/>
            </a:pPr>
            <a:r>
              <a:rPr lang="en-US"/>
              <a:t>			</a:t>
            </a:r>
            <a:r>
              <a:rPr lang="en-US" i="1">
                <a:latin typeface="Noto Sans Symbols"/>
                <a:ea typeface="Noto Sans Symbols"/>
                <a:cs typeface="Noto Sans Symbols"/>
                <a:sym typeface="Noto Sans Symbols"/>
              </a:rPr>
              <a:t>λ</a:t>
            </a:r>
            <a:r>
              <a:rPr lang="en-US"/>
              <a:t> = 1/(4 hours) = .25 per hour</a:t>
            </a:r>
            <a:endParaRPr/>
          </a:p>
          <a:p>
            <a:pPr marL="342900" lvl="0" indent="-342900" algn="l" rtl="0">
              <a:spcBef>
                <a:spcPts val="480"/>
              </a:spcBef>
              <a:spcAft>
                <a:spcPts val="0"/>
              </a:spcAft>
              <a:buSzPts val="1800"/>
              <a:buFont typeface="Arial"/>
              <a:buNone/>
            </a:pPr>
            <a:r>
              <a:rPr lang="en-US"/>
              <a:t>   		         </a:t>
            </a:r>
            <a:r>
              <a:rPr lang="en-US" i="1"/>
              <a:t>µ</a:t>
            </a:r>
            <a:r>
              <a:rPr lang="en-US"/>
              <a:t> = 60/(10 minutes) = 6 per hour</a:t>
            </a:r>
            <a:endParaRPr/>
          </a:p>
          <a:p>
            <a:pPr marL="342900" lvl="0" indent="-342900" algn="l" rtl="0">
              <a:spcBef>
                <a:spcPts val="480"/>
              </a:spcBef>
              <a:spcAft>
                <a:spcPts val="0"/>
              </a:spcAft>
              <a:buSzPts val="1800"/>
              <a:buFont typeface="Arial"/>
              <a:buNone/>
            </a:pPr>
            <a:r>
              <a:rPr lang="en-US" i="1">
                <a:latin typeface="Noto Sans Symbols"/>
                <a:ea typeface="Noto Sans Symbols"/>
                <a:cs typeface="Noto Sans Symbols"/>
                <a:sym typeface="Noto Sans Symbols"/>
              </a:rPr>
              <a:t>			         λ</a:t>
            </a:r>
            <a:r>
              <a:rPr lang="en-US"/>
              <a:t>/</a:t>
            </a:r>
            <a:r>
              <a:rPr lang="en-US" i="1">
                <a:latin typeface="Noto Sans Symbols"/>
                <a:ea typeface="Noto Sans Symbols"/>
                <a:cs typeface="Noto Sans Symbols"/>
                <a:sym typeface="Noto Sans Symbols"/>
              </a:rPr>
              <a:t>μ</a:t>
            </a:r>
            <a:r>
              <a:rPr lang="en-US"/>
              <a:t> = .25/6 = 1/24</a:t>
            </a:r>
            <a:endParaRPr/>
          </a:p>
        </p:txBody>
      </p:sp>
      <p:sp>
        <p:nvSpPr>
          <p:cNvPr id="243" name="Google Shape;243;p35"/>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Waiting Lines with Finite Calling Populations</a:t>
            </a:r>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p:cNvSpPr/>
          <p:nvPr/>
        </p:nvSpPr>
        <p:spPr>
          <a:xfrm>
            <a:off x="8139112" y="3178175"/>
            <a:ext cx="788988" cy="6286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49" name="Google Shape;249;p36"/>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Waiting Lines with Finite Calling Populations</a:t>
            </a:r>
            <a:endParaRPr/>
          </a:p>
        </p:txBody>
      </p:sp>
      <p:sp>
        <p:nvSpPr>
          <p:cNvPr id="250" name="Google Shape;250;p36"/>
          <p:cNvSpPr txBox="1">
            <a:spLocks noGrp="1"/>
          </p:cNvSpPr>
          <p:nvPr>
            <p:ph type="body" idx="1"/>
          </p:nvPr>
        </p:nvSpPr>
        <p:spPr>
          <a:xfrm>
            <a:off x="687388" y="1066800"/>
            <a:ext cx="7886700" cy="40338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Proportion of time Biff is idle</a:t>
            </a:r>
            <a:endParaRPr/>
          </a:p>
          <a:p>
            <a:pPr marL="342900" lvl="0" indent="-342900" algn="l" rtl="0">
              <a:spcBef>
                <a:spcPts val="480"/>
              </a:spcBef>
              <a:spcAft>
                <a:spcPts val="0"/>
              </a:spcAft>
              <a:buSzPts val="1800"/>
              <a:buFont typeface="Arial"/>
              <a:buNone/>
            </a:pPr>
            <a:r>
              <a:rPr lang="en-US"/>
              <a:t> </a:t>
            </a: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r>
              <a:rPr lang="en-US"/>
              <a:t>       Hence, Biff is idle approximately 84% of the time.</a:t>
            </a:r>
            <a:endParaRPr/>
          </a:p>
        </p:txBody>
      </p:sp>
      <p:pic>
        <p:nvPicPr>
          <p:cNvPr id="251" name="Google Shape;251;p36"/>
          <p:cNvPicPr preferRelativeResize="0"/>
          <p:nvPr/>
        </p:nvPicPr>
        <p:blipFill rotWithShape="1">
          <a:blip r:embed="rId3">
            <a:alphaModFix/>
          </a:blip>
          <a:srcRect/>
          <a:stretch/>
        </p:blipFill>
        <p:spPr>
          <a:xfrm>
            <a:off x="2771775" y="1563688"/>
            <a:ext cx="3273425" cy="1414462"/>
          </a:xfrm>
          <a:prstGeom prst="rect">
            <a:avLst/>
          </a:prstGeom>
          <a:noFill/>
          <a:ln>
            <a:noFill/>
          </a:ln>
          <a:effectLst>
            <a:outerShdw dist="17961" dir="2700000" algn="ctr" rotWithShape="0">
              <a:srgbClr val="000000"/>
            </a:outerShdw>
          </a:effectLst>
        </p:spPr>
      </p:pic>
      <p:pic>
        <p:nvPicPr>
          <p:cNvPr id="252" name="Google Shape;252;p36"/>
          <p:cNvPicPr preferRelativeResize="0"/>
          <p:nvPr/>
        </p:nvPicPr>
        <p:blipFill rotWithShape="1">
          <a:blip r:embed="rId4">
            <a:alphaModFix/>
          </a:blip>
          <a:srcRect/>
          <a:stretch/>
        </p:blipFill>
        <p:spPr>
          <a:xfrm>
            <a:off x="406400" y="3073400"/>
            <a:ext cx="8408988" cy="1271588"/>
          </a:xfrm>
          <a:prstGeom prst="rect">
            <a:avLst/>
          </a:prstGeom>
          <a:noFill/>
          <a:ln>
            <a:noFill/>
          </a:ln>
          <a:effectLst>
            <a:outerShdw dist="17961" dir="2700000" algn="ctr" rotWithShape="0">
              <a:srgbClr val="000000"/>
            </a:outerShdw>
          </a:effec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Waiting Lines with Finite Calling Populations</a:t>
            </a:r>
            <a:endParaRPr/>
          </a:p>
        </p:txBody>
      </p:sp>
      <p:sp>
        <p:nvSpPr>
          <p:cNvPr id="258" name="Google Shape;258;p37"/>
          <p:cNvSpPr txBox="1">
            <a:spLocks noGrp="1"/>
          </p:cNvSpPr>
          <p:nvPr>
            <p:ph type="body" idx="1"/>
          </p:nvPr>
        </p:nvSpPr>
        <p:spPr>
          <a:xfrm>
            <a:off x="687388" y="1066800"/>
            <a:ext cx="7886700" cy="5794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Average time a ride is "down" for maintenance</a:t>
            </a:r>
            <a:r>
              <a:rPr lang="en-US"/>
              <a:t>     	</a:t>
            </a:r>
            <a:endParaRPr/>
          </a:p>
        </p:txBody>
      </p:sp>
      <p:pic>
        <p:nvPicPr>
          <p:cNvPr id="259" name="Google Shape;259;p37"/>
          <p:cNvPicPr preferRelativeResize="0"/>
          <p:nvPr/>
        </p:nvPicPr>
        <p:blipFill rotWithShape="1">
          <a:blip r:embed="rId3">
            <a:alphaModFix/>
          </a:blip>
          <a:srcRect/>
          <a:stretch/>
        </p:blipFill>
        <p:spPr>
          <a:xfrm>
            <a:off x="3611563" y="1550988"/>
            <a:ext cx="1822450" cy="942975"/>
          </a:xfrm>
          <a:prstGeom prst="rect">
            <a:avLst/>
          </a:prstGeom>
          <a:noFill/>
          <a:ln>
            <a:noFill/>
          </a:ln>
          <a:effectLst>
            <a:outerShdw dist="17961" dir="2700000" algn="ctr" rotWithShape="0">
              <a:srgbClr val="000000"/>
            </a:outerShdw>
          </a:effectLst>
        </p:spPr>
      </p:pic>
      <p:pic>
        <p:nvPicPr>
          <p:cNvPr id="260" name="Google Shape;260;p37"/>
          <p:cNvPicPr preferRelativeResize="0"/>
          <p:nvPr/>
        </p:nvPicPr>
        <p:blipFill rotWithShape="1">
          <a:blip r:embed="rId4">
            <a:alphaModFix/>
          </a:blip>
          <a:srcRect/>
          <a:stretch/>
        </p:blipFill>
        <p:spPr>
          <a:xfrm>
            <a:off x="1035050" y="2892425"/>
            <a:ext cx="2214563" cy="966788"/>
          </a:xfrm>
          <a:prstGeom prst="rect">
            <a:avLst/>
          </a:prstGeom>
          <a:noFill/>
          <a:ln>
            <a:noFill/>
          </a:ln>
          <a:effectLst>
            <a:outerShdw dist="17961" dir="2700000" algn="ctr" rotWithShape="0">
              <a:srgbClr val="000000"/>
            </a:outerShdw>
          </a:effectLst>
        </p:spPr>
      </p:pic>
      <p:sp>
        <p:nvSpPr>
          <p:cNvPr id="261" name="Google Shape;261;p37"/>
          <p:cNvSpPr txBox="1"/>
          <p:nvPr/>
        </p:nvSpPr>
        <p:spPr>
          <a:xfrm>
            <a:off x="992188" y="2528888"/>
            <a:ext cx="10287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Book Antiqua"/>
                <a:ea typeface="Book Antiqua"/>
                <a:cs typeface="Book Antiqua"/>
                <a:sym typeface="Book Antiqua"/>
              </a:rPr>
              <a:t>where</a:t>
            </a:r>
            <a:endParaRPr/>
          </a:p>
        </p:txBody>
      </p:sp>
      <p:pic>
        <p:nvPicPr>
          <p:cNvPr id="262" name="Google Shape;262;p37"/>
          <p:cNvPicPr preferRelativeResize="0"/>
          <p:nvPr/>
        </p:nvPicPr>
        <p:blipFill rotWithShape="1">
          <a:blip r:embed="rId5">
            <a:alphaModFix/>
          </a:blip>
          <a:srcRect/>
          <a:stretch/>
        </p:blipFill>
        <p:spPr>
          <a:xfrm>
            <a:off x="3405188" y="2909888"/>
            <a:ext cx="2998787" cy="892175"/>
          </a:xfrm>
          <a:prstGeom prst="rect">
            <a:avLst/>
          </a:prstGeom>
          <a:noFill/>
          <a:ln>
            <a:noFill/>
          </a:ln>
          <a:effectLst>
            <a:outerShdw dist="17961" dir="2700000" algn="ctr" rotWithShape="0">
              <a:srgbClr val="000000"/>
            </a:outerShdw>
          </a:effectLst>
        </p:spPr>
      </p:pic>
      <p:pic>
        <p:nvPicPr>
          <p:cNvPr id="263" name="Google Shape;263;p37"/>
          <p:cNvPicPr preferRelativeResize="0"/>
          <p:nvPr/>
        </p:nvPicPr>
        <p:blipFill rotWithShape="1">
          <a:blip r:embed="rId6">
            <a:alphaModFix/>
          </a:blip>
          <a:srcRect/>
          <a:stretch/>
        </p:blipFill>
        <p:spPr>
          <a:xfrm>
            <a:off x="6635750" y="3133725"/>
            <a:ext cx="2214563" cy="520700"/>
          </a:xfrm>
          <a:prstGeom prst="rect">
            <a:avLst/>
          </a:prstGeom>
          <a:noFill/>
          <a:ln>
            <a:noFill/>
          </a:ln>
          <a:effectLst>
            <a:outerShdw dist="17961" dir="2700000" algn="ctr" rotWithShape="0">
              <a:srgbClr val="000000"/>
            </a:outerShdw>
          </a:effec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p:nvPr/>
        </p:nvSpPr>
        <p:spPr>
          <a:xfrm>
            <a:off x="6107112" y="4130675"/>
            <a:ext cx="2224088" cy="6286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69" name="Google Shape;269;p38"/>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Waiting Lines with Finite Calling Populations</a:t>
            </a:r>
            <a:endParaRPr/>
          </a:p>
        </p:txBody>
      </p:sp>
      <p:sp>
        <p:nvSpPr>
          <p:cNvPr id="270" name="Google Shape;270;p38"/>
          <p:cNvSpPr/>
          <p:nvPr/>
        </p:nvSpPr>
        <p:spPr>
          <a:xfrm>
            <a:off x="687388" y="1066800"/>
            <a:ext cx="7772400" cy="36274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Average time a ride is "down" for maintenance</a:t>
            </a:r>
            <a:endParaRPr sz="2400">
              <a:solidFill>
                <a:srgbClr val="66FFFF"/>
              </a:solidFill>
              <a:latin typeface="Book Antiqua"/>
              <a:ea typeface="Book Antiqua"/>
              <a:cs typeface="Book Antiqua"/>
              <a:sym typeface="Book Antiqua"/>
            </a:endParaRPr>
          </a:p>
          <a:p>
            <a:pPr marL="342900" marR="0" lvl="0" indent="-342900" algn="l" rtl="0">
              <a:spcBef>
                <a:spcPts val="240"/>
              </a:spcBef>
              <a:spcAft>
                <a:spcPts val="0"/>
              </a:spcAft>
              <a:buClr>
                <a:srgbClr val="66FFFF"/>
              </a:buClr>
              <a:buSzPts val="900"/>
              <a:buFont typeface="Arial"/>
              <a:buNone/>
            </a:pPr>
            <a:r>
              <a:rPr lang="en-US" sz="1200">
                <a:solidFill>
                  <a:schemeClr val="lt1"/>
                </a:solidFill>
                <a:latin typeface="Book Antiqua"/>
                <a:ea typeface="Book Antiqua"/>
                <a:cs typeface="Book Antiqua"/>
                <a:sym typeface="Book Antiqua"/>
              </a:rPr>
              <a:t>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Substituting the appropriate values gives:</a:t>
            </a:r>
            <a:endParaRPr/>
          </a:p>
          <a:p>
            <a:pPr marL="342900" marR="0" lvl="0" indent="-342900" algn="l" rtl="0">
              <a:spcBef>
                <a:spcPts val="200"/>
              </a:spcBef>
              <a:spcAft>
                <a:spcPts val="0"/>
              </a:spcAft>
              <a:buClr>
                <a:srgbClr val="66FFFF"/>
              </a:buClr>
              <a:buSzPts val="750"/>
              <a:buFont typeface="Arial"/>
              <a:buNone/>
            </a:pPr>
            <a:endParaRPr sz="10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L</a:t>
            </a:r>
            <a:r>
              <a:rPr lang="en-US" sz="2400" i="1" baseline="-25000">
                <a:solidFill>
                  <a:schemeClr val="lt1"/>
                </a:solidFill>
                <a:latin typeface="Book Antiqua"/>
                <a:ea typeface="Book Antiqua"/>
                <a:cs typeface="Book Antiqua"/>
                <a:sym typeface="Book Antiqua"/>
              </a:rPr>
              <a:t>q</a:t>
            </a:r>
            <a:r>
              <a:rPr lang="en-US" sz="2400">
                <a:solidFill>
                  <a:schemeClr val="lt1"/>
                </a:solidFill>
                <a:latin typeface="Book Antiqua"/>
                <a:ea typeface="Book Antiqua"/>
                <a:cs typeface="Book Antiqua"/>
                <a:sym typeface="Book Antiqua"/>
              </a:rPr>
              <a:t> = 4 - ((.25+6)/.25)(1-.840825) = .020625</a:t>
            </a:r>
            <a:endParaRPr/>
          </a:p>
          <a:p>
            <a:pPr marL="342900" marR="0" lvl="0" indent="-342900" algn="l" rtl="0">
              <a:spcBef>
                <a:spcPts val="200"/>
              </a:spcBef>
              <a:spcAft>
                <a:spcPts val="0"/>
              </a:spcAft>
              <a:buClr>
                <a:srgbClr val="66FFFF"/>
              </a:buClr>
              <a:buSzPts val="750"/>
              <a:buFont typeface="Arial"/>
              <a:buNone/>
            </a:pPr>
            <a:endParaRPr sz="10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L</a:t>
            </a:r>
            <a:r>
              <a:rPr lang="en-US" sz="2400">
                <a:solidFill>
                  <a:schemeClr val="lt1"/>
                </a:solidFill>
                <a:latin typeface="Book Antiqua"/>
                <a:ea typeface="Book Antiqua"/>
                <a:cs typeface="Book Antiqua"/>
                <a:sym typeface="Book Antiqua"/>
              </a:rPr>
              <a:t> = .020625 + (1-.840825) = .1798</a:t>
            </a:r>
            <a:endParaRPr/>
          </a:p>
          <a:p>
            <a:pPr marL="342900" marR="0" lvl="0" indent="-342900" algn="l" rtl="0">
              <a:spcBef>
                <a:spcPts val="200"/>
              </a:spcBef>
              <a:spcAft>
                <a:spcPts val="0"/>
              </a:spcAft>
              <a:buClr>
                <a:srgbClr val="66FFFF"/>
              </a:buClr>
              <a:buSzPts val="750"/>
              <a:buFont typeface="Arial"/>
              <a:buNone/>
            </a:pPr>
            <a:endParaRPr sz="10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W</a:t>
            </a:r>
            <a:r>
              <a:rPr lang="en-US" sz="2400" i="1" baseline="-25000">
                <a:solidFill>
                  <a:schemeClr val="lt1"/>
                </a:solidFill>
                <a:latin typeface="Book Antiqua"/>
                <a:ea typeface="Book Antiqua"/>
                <a:cs typeface="Book Antiqua"/>
                <a:sym typeface="Book Antiqua"/>
              </a:rPr>
              <a:t>q</a:t>
            </a:r>
            <a:r>
              <a:rPr lang="en-US" sz="2400">
                <a:solidFill>
                  <a:schemeClr val="lt1"/>
                </a:solidFill>
                <a:latin typeface="Book Antiqua"/>
                <a:ea typeface="Book Antiqua"/>
                <a:cs typeface="Book Antiqua"/>
                <a:sym typeface="Book Antiqua"/>
              </a:rPr>
              <a:t> = .020625/((4-.1798).25) = .021596</a:t>
            </a:r>
            <a:endParaRPr/>
          </a:p>
          <a:p>
            <a:pPr marL="342900" marR="0" lvl="0" indent="-342900" algn="l" rtl="0">
              <a:spcBef>
                <a:spcPts val="200"/>
              </a:spcBef>
              <a:spcAft>
                <a:spcPts val="0"/>
              </a:spcAft>
              <a:buClr>
                <a:srgbClr val="66FFFF"/>
              </a:buClr>
              <a:buSzPts val="750"/>
              <a:buFont typeface="Arial"/>
              <a:buNone/>
            </a:pPr>
            <a:endParaRPr sz="10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W</a:t>
            </a:r>
            <a:r>
              <a:rPr lang="en-US" sz="2400">
                <a:solidFill>
                  <a:schemeClr val="lt1"/>
                </a:solidFill>
                <a:latin typeface="Book Antiqua"/>
                <a:ea typeface="Book Antiqua"/>
                <a:cs typeface="Book Antiqua"/>
                <a:sym typeface="Book Antiqua"/>
              </a:rPr>
              <a:t> = .021596 + 1/6 = .18826 hours or    11.3 minutes</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p:nvPr/>
        </p:nvSpPr>
        <p:spPr>
          <a:xfrm>
            <a:off x="687388" y="1066800"/>
            <a:ext cx="7772400" cy="2997200"/>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i="1">
                <a:solidFill>
                  <a:srgbClr val="F7FFFF"/>
                </a:solidFill>
                <a:latin typeface="Book Antiqua"/>
                <a:ea typeface="Book Antiqua"/>
                <a:cs typeface="Book Antiqua"/>
                <a:sym typeface="Book Antiqua"/>
              </a:rPr>
              <a:t>M</a:t>
            </a:r>
            <a:r>
              <a:rPr lang="en-US" sz="2400">
                <a:solidFill>
                  <a:srgbClr val="F7FFFF"/>
                </a:solidFill>
                <a:latin typeface="Book Antiqua"/>
                <a:ea typeface="Book Antiqua"/>
                <a:cs typeface="Book Antiqua"/>
                <a:sym typeface="Book Antiqua"/>
              </a:rPr>
              <a:t>/</a:t>
            </a:r>
            <a:r>
              <a:rPr lang="en-US" sz="2400" i="1">
                <a:solidFill>
                  <a:srgbClr val="F7FFFF"/>
                </a:solidFill>
                <a:latin typeface="Book Antiqua"/>
                <a:ea typeface="Book Antiqua"/>
                <a:cs typeface="Book Antiqua"/>
                <a:sym typeface="Book Antiqua"/>
              </a:rPr>
              <a:t>G</a:t>
            </a:r>
            <a:r>
              <a:rPr lang="en-US" sz="2400">
                <a:solidFill>
                  <a:srgbClr val="F7FFFF"/>
                </a:solidFill>
                <a:latin typeface="Book Antiqua"/>
                <a:ea typeface="Book Antiqua"/>
                <a:cs typeface="Book Antiqua"/>
                <a:sym typeface="Book Antiqua"/>
              </a:rPr>
              <a:t>/1 queuing system</a:t>
            </a:r>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Single server</a:t>
            </a:r>
            <a:endParaRPr sz="2400">
              <a:solidFill>
                <a:srgbClr val="F7FFFF"/>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Poisson arrival-rate distribution</a:t>
            </a:r>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General or unspecified service time distribution</a:t>
            </a:r>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Unlimited maximum queue length</a:t>
            </a:r>
            <a:endParaRPr/>
          </a:p>
          <a:p>
            <a:pPr marL="342900" marR="0" lvl="0" indent="-342900" algn="l" rtl="0">
              <a:spcBef>
                <a:spcPts val="480"/>
              </a:spcBef>
              <a:spcAft>
                <a:spcPts val="0"/>
              </a:spcAft>
              <a:buClr>
                <a:srgbClr val="66FFFF"/>
              </a:buClr>
              <a:buSzPts val="1800"/>
              <a:buFont typeface="Arial"/>
              <a:buChar char="●"/>
            </a:pPr>
            <a:r>
              <a:rPr lang="en-US" sz="2400">
                <a:solidFill>
                  <a:srgbClr val="F7FFFF"/>
                </a:solidFill>
                <a:latin typeface="Book Antiqua"/>
                <a:ea typeface="Book Antiqua"/>
                <a:cs typeface="Book Antiqua"/>
                <a:sym typeface="Book Antiqua"/>
              </a:rPr>
              <a:t>Infinite calling population</a:t>
            </a:r>
            <a:endParaRPr sz="2800">
              <a:solidFill>
                <a:srgbClr val="F7FFFF"/>
              </a:solidFill>
              <a:latin typeface="Times New Roman"/>
              <a:ea typeface="Times New Roman"/>
              <a:cs typeface="Times New Roman"/>
              <a:sym typeface="Times New Roman"/>
            </a:endParaRPr>
          </a:p>
        </p:txBody>
      </p:sp>
      <p:sp>
        <p:nvSpPr>
          <p:cNvPr id="130" name="Google Shape;130;p20"/>
          <p:cNvSpPr/>
          <p:nvPr/>
        </p:nvSpPr>
        <p:spPr>
          <a:xfrm>
            <a:off x="685800" y="14763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Single-Server Waiting Line Model with</a:t>
            </a:r>
            <a:endParaRPr/>
          </a:p>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Poisson Arrivals and Arbitrary Service Times</a:t>
            </a:r>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End of Chapter 15, Part B</a:t>
            </a:r>
            <a:endParaRPr/>
          </a:p>
        </p:txBody>
      </p:sp>
      <p:sp>
        <p:nvSpPr>
          <p:cNvPr id="276" name="Google Shape;276;p39"/>
          <p:cNvSpPr/>
          <p:nvPr/>
        </p:nvSpPr>
        <p:spPr>
          <a:xfrm>
            <a:off x="3786188" y="3048000"/>
            <a:ext cx="1557337" cy="1611313"/>
          </a:xfrm>
          <a:prstGeom prst="roundRect">
            <a:avLst>
              <a:gd name="adj" fmla="val 12065"/>
            </a:avLst>
          </a:prstGeom>
          <a:noFill/>
          <a:ln w="50800" cap="flat" cmpd="sng">
            <a:solidFill>
              <a:srgbClr val="8CF4EA"/>
            </a:solidFill>
            <a:prstDash val="solid"/>
            <a:round/>
            <a:headEnd type="none" w="sm" len="sm"/>
            <a:tailEnd type="none" w="sm" len="sm"/>
          </a:ln>
          <a:effectLst>
            <a:outerShdw dist="35921" dir="27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77" name="Google Shape;277;p39"/>
          <p:cNvSpPr/>
          <p:nvPr/>
        </p:nvSpPr>
        <p:spPr>
          <a:xfrm>
            <a:off x="3930650" y="2133600"/>
            <a:ext cx="1681163" cy="2670175"/>
          </a:xfrm>
          <a:custGeom>
            <a:avLst/>
            <a:gdLst/>
            <a:ahLst/>
            <a:cxnLst/>
            <a:rect l="l" t="t" r="r" b="b"/>
            <a:pathLst>
              <a:path w="1059" h="1682" extrusionOk="0">
                <a:moveTo>
                  <a:pt x="119" y="784"/>
                </a:moveTo>
                <a:lnTo>
                  <a:pt x="0" y="1239"/>
                </a:lnTo>
                <a:lnTo>
                  <a:pt x="409" y="1681"/>
                </a:lnTo>
                <a:lnTo>
                  <a:pt x="1058" y="196"/>
                </a:lnTo>
                <a:lnTo>
                  <a:pt x="1058" y="0"/>
                </a:lnTo>
                <a:lnTo>
                  <a:pt x="334" y="1252"/>
                </a:lnTo>
                <a:lnTo>
                  <a:pt x="119" y="784"/>
                </a:lnTo>
              </a:path>
            </a:pathLst>
          </a:custGeom>
          <a:gradFill>
            <a:gsLst>
              <a:gs pos="0">
                <a:srgbClr val="401660"/>
              </a:gs>
              <a:gs pos="50000">
                <a:srgbClr val="5D218B"/>
              </a:gs>
              <a:gs pos="100000">
                <a:srgbClr val="7127A8"/>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Tasks</a:t>
            </a:r>
            <a:endParaRPr/>
          </a:p>
        </p:txBody>
      </p:sp>
      <p:sp>
        <p:nvSpPr>
          <p:cNvPr id="6" name="TextBox 5">
            <a:extLst>
              <a:ext uri="{FF2B5EF4-FFF2-40B4-BE49-F238E27FC236}">
                <a16:creationId xmlns:a16="http://schemas.microsoft.com/office/drawing/2014/main" id="{CAB56B64-79AE-40B4-8241-7124D1713112}"/>
              </a:ext>
            </a:extLst>
          </p:cNvPr>
          <p:cNvSpPr txBox="1"/>
          <p:nvPr/>
        </p:nvSpPr>
        <p:spPr>
          <a:xfrm>
            <a:off x="185531" y="1038616"/>
            <a:ext cx="8613912" cy="1200329"/>
          </a:xfrm>
          <a:prstGeom prst="rect">
            <a:avLst/>
          </a:prstGeom>
          <a:noFill/>
        </p:spPr>
        <p:txBody>
          <a:bodyPr wrap="square">
            <a:spAutoFit/>
          </a:bodyPr>
          <a:lstStyle/>
          <a:p>
            <a:pPr marL="342900" indent="-342900">
              <a:buClr>
                <a:srgbClr val="66FFFF"/>
              </a:buClr>
              <a:buFont typeface="+mj-lt"/>
              <a:buAutoNum type="arabicPeriod"/>
            </a:pPr>
            <a:r>
              <a:rPr lang="en-US" sz="1800">
                <a:solidFill>
                  <a:srgbClr val="66FFFF"/>
                </a:solidFill>
              </a:rPr>
              <a:t>Jobs arrive randomly at a particular assembly plant; assume that the arrival rate is five jobs per hour. Service times (in minutes per job) do not follow the exponential probability distribution. Two proposed designs for the plant’s assembly operation are shown.</a:t>
            </a:r>
            <a:endParaRPr lang="en-ID" sz="1800">
              <a:solidFill>
                <a:srgbClr val="66FFFF"/>
              </a:solidFill>
            </a:endParaRPr>
          </a:p>
        </p:txBody>
      </p:sp>
      <p:graphicFrame>
        <p:nvGraphicFramePr>
          <p:cNvPr id="3" name="Table 2">
            <a:extLst>
              <a:ext uri="{FF2B5EF4-FFF2-40B4-BE49-F238E27FC236}">
                <a16:creationId xmlns:a16="http://schemas.microsoft.com/office/drawing/2014/main" id="{AAC1DCD7-111D-4D90-84D2-05580FFCB76B}"/>
              </a:ext>
            </a:extLst>
          </p:cNvPr>
          <p:cNvGraphicFramePr>
            <a:graphicFrameLocks noGrp="1"/>
          </p:cNvGraphicFramePr>
          <p:nvPr>
            <p:extLst>
              <p:ext uri="{D42A27DB-BD31-4B8C-83A1-F6EECF244321}">
                <p14:modId xmlns:p14="http://schemas.microsoft.com/office/powerpoint/2010/main" val="3333694060"/>
              </p:ext>
            </p:extLst>
          </p:nvPr>
        </p:nvGraphicFramePr>
        <p:xfrm>
          <a:off x="1731415" y="2463692"/>
          <a:ext cx="5522144" cy="1541706"/>
        </p:xfrm>
        <a:graphic>
          <a:graphicData uri="http://schemas.openxmlformats.org/drawingml/2006/table">
            <a:tbl>
              <a:tblPr firstRow="1" firstCol="1" bandRow="1">
                <a:tableStyleId>{5C22544A-7EE6-4342-B048-85BDC9FD1C3A}</a:tableStyleId>
              </a:tblPr>
              <a:tblGrid>
                <a:gridCol w="1191296">
                  <a:extLst>
                    <a:ext uri="{9D8B030D-6E8A-4147-A177-3AD203B41FA5}">
                      <a16:colId xmlns:a16="http://schemas.microsoft.com/office/drawing/2014/main" val="3536733287"/>
                    </a:ext>
                  </a:extLst>
                </a:gridCol>
                <a:gridCol w="1868557">
                  <a:extLst>
                    <a:ext uri="{9D8B030D-6E8A-4147-A177-3AD203B41FA5}">
                      <a16:colId xmlns:a16="http://schemas.microsoft.com/office/drawing/2014/main" val="1156726845"/>
                    </a:ext>
                  </a:extLst>
                </a:gridCol>
                <a:gridCol w="2462291">
                  <a:extLst>
                    <a:ext uri="{9D8B030D-6E8A-4147-A177-3AD203B41FA5}">
                      <a16:colId xmlns:a16="http://schemas.microsoft.com/office/drawing/2014/main" val="4080907293"/>
                    </a:ext>
                  </a:extLst>
                </a:gridCol>
              </a:tblGrid>
              <a:tr h="383548">
                <a:tc>
                  <a:txBody>
                    <a:bodyPr/>
                    <a:lstStyle/>
                    <a:p>
                      <a:pPr marL="457200" algn="just">
                        <a:lnSpc>
                          <a:spcPct val="107000"/>
                        </a:lnSpc>
                      </a:pPr>
                      <a:r>
                        <a:rPr lang="en-ID" sz="1600">
                          <a:effectLst/>
                        </a:rPr>
                        <a:t> </a:t>
                      </a:r>
                      <a:endParaRPr lang="en-ID" sz="1400">
                        <a:effectLst/>
                        <a:latin typeface="Calibri" panose="020F0502020204030204" pitchFamily="34" charset="0"/>
                        <a:ea typeface="Calibri" panose="020F0502020204030204" pitchFamily="34" charset="0"/>
                      </a:endParaRPr>
                    </a:p>
                  </a:txBody>
                  <a:tcPr marL="68580" marR="68580" marT="0" marB="0"/>
                </a:tc>
                <a:tc gridSpan="2">
                  <a:txBody>
                    <a:bodyPr/>
                    <a:lstStyle/>
                    <a:p>
                      <a:pPr marL="457200" algn="ctr">
                        <a:lnSpc>
                          <a:spcPct val="107000"/>
                        </a:lnSpc>
                        <a:spcBef>
                          <a:spcPts val="300"/>
                        </a:spcBef>
                        <a:spcAft>
                          <a:spcPts val="800"/>
                        </a:spcAft>
                      </a:pPr>
                      <a:r>
                        <a:rPr lang="en-ID" sz="1600"/>
                        <a:t>Service Time</a:t>
                      </a:r>
                      <a:endParaRPr lang="en-ID" sz="140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ID"/>
                    </a:p>
                  </a:txBody>
                  <a:tcPr/>
                </a:tc>
                <a:extLst>
                  <a:ext uri="{0D108BD9-81ED-4DB2-BD59-A6C34878D82A}">
                    <a16:rowId xmlns:a16="http://schemas.microsoft.com/office/drawing/2014/main" val="470421811"/>
                  </a:ext>
                </a:extLst>
              </a:tr>
              <a:tr h="411493">
                <a:tc>
                  <a:txBody>
                    <a:bodyPr/>
                    <a:lstStyle/>
                    <a:p>
                      <a:pPr marL="0" indent="0" algn="ctr">
                        <a:lnSpc>
                          <a:spcPct val="107000"/>
                        </a:lnSpc>
                        <a:spcBef>
                          <a:spcPts val="300"/>
                        </a:spcBef>
                        <a:spcAft>
                          <a:spcPts val="800"/>
                        </a:spcAft>
                      </a:pPr>
                      <a:r>
                        <a:rPr lang="en-ID" sz="1600">
                          <a:effectLst/>
                        </a:rPr>
                        <a:t>Design</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Mean</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t>Standard Deviation</a:t>
                      </a:r>
                      <a:endParaRPr lang="en-ID"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44305101"/>
                  </a:ext>
                </a:extLst>
              </a:tr>
              <a:tr h="377976">
                <a:tc>
                  <a:txBody>
                    <a:bodyPr/>
                    <a:lstStyle/>
                    <a:p>
                      <a:pPr marL="0" indent="0" algn="ctr">
                        <a:lnSpc>
                          <a:spcPct val="107000"/>
                        </a:lnSpc>
                        <a:spcBef>
                          <a:spcPts val="300"/>
                        </a:spcBef>
                        <a:spcAft>
                          <a:spcPts val="800"/>
                        </a:spcAft>
                      </a:pPr>
                      <a:r>
                        <a:rPr lang="en-ID" sz="1600">
                          <a:effectLst/>
                        </a:rPr>
                        <a:t>A</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6</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3</a:t>
                      </a:r>
                      <a:endParaRPr lang="en-ID"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97977675"/>
                  </a:ext>
                </a:extLst>
              </a:tr>
              <a:tr h="368689">
                <a:tc>
                  <a:txBody>
                    <a:bodyPr/>
                    <a:lstStyle/>
                    <a:p>
                      <a:pPr marL="0" indent="0" algn="ctr">
                        <a:lnSpc>
                          <a:spcPct val="107000"/>
                        </a:lnSpc>
                        <a:spcBef>
                          <a:spcPts val="300"/>
                        </a:spcBef>
                        <a:spcAft>
                          <a:spcPts val="800"/>
                        </a:spcAft>
                      </a:pPr>
                      <a:r>
                        <a:rPr lang="en-ID" sz="1600">
                          <a:effectLst/>
                        </a:rPr>
                        <a:t>B</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6,25</a:t>
                      </a:r>
                      <a:endParaRPr lang="en-ID" sz="1400">
                        <a:effectLst/>
                        <a:latin typeface="Calibri" panose="020F0502020204030204" pitchFamily="34" charset="0"/>
                        <a:ea typeface="Calibri" panose="020F0502020204030204" pitchFamily="34" charset="0"/>
                      </a:endParaRPr>
                    </a:p>
                  </a:txBody>
                  <a:tcPr marL="68580" marR="68580" marT="0" marB="0"/>
                </a:tc>
                <a:tc>
                  <a:txBody>
                    <a:bodyPr/>
                    <a:lstStyle/>
                    <a:p>
                      <a:pPr marL="0" indent="0" algn="ctr">
                        <a:lnSpc>
                          <a:spcPct val="107000"/>
                        </a:lnSpc>
                        <a:spcBef>
                          <a:spcPts val="300"/>
                        </a:spcBef>
                        <a:spcAft>
                          <a:spcPts val="800"/>
                        </a:spcAft>
                      </a:pPr>
                      <a:r>
                        <a:rPr lang="en-ID" sz="1600">
                          <a:effectLst/>
                        </a:rPr>
                        <a:t>0,6</a:t>
                      </a:r>
                      <a:endParaRPr lang="en-ID"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02133769"/>
                  </a:ext>
                </a:extLst>
              </a:tr>
            </a:tbl>
          </a:graphicData>
        </a:graphic>
      </p:graphicFrame>
      <p:sp>
        <p:nvSpPr>
          <p:cNvPr id="9" name="TextBox 8">
            <a:extLst>
              <a:ext uri="{FF2B5EF4-FFF2-40B4-BE49-F238E27FC236}">
                <a16:creationId xmlns:a16="http://schemas.microsoft.com/office/drawing/2014/main" id="{6E31D39B-173A-4DA8-81A0-5B5734531521}"/>
              </a:ext>
            </a:extLst>
          </p:cNvPr>
          <p:cNvSpPr txBox="1"/>
          <p:nvPr/>
        </p:nvSpPr>
        <p:spPr>
          <a:xfrm>
            <a:off x="563216" y="4389711"/>
            <a:ext cx="8421758" cy="1569660"/>
          </a:xfrm>
          <a:prstGeom prst="rect">
            <a:avLst/>
          </a:prstGeom>
          <a:noFill/>
        </p:spPr>
        <p:txBody>
          <a:bodyPr wrap="square">
            <a:spAutoFit/>
          </a:bodyPr>
          <a:lstStyle/>
          <a:p>
            <a:pPr marL="342900" indent="-342900">
              <a:buClr>
                <a:srgbClr val="66FFFF"/>
              </a:buClr>
              <a:buAutoNum type="alphaLcPeriod"/>
            </a:pPr>
            <a:r>
              <a:rPr lang="en-US" sz="1600">
                <a:solidFill>
                  <a:srgbClr val="66FFFF"/>
                </a:solidFill>
              </a:rPr>
              <a:t>What is the service rate in jobs per hour for each design? </a:t>
            </a:r>
          </a:p>
          <a:p>
            <a:pPr marL="342900" indent="-342900">
              <a:buClr>
                <a:srgbClr val="66FFFF"/>
              </a:buClr>
              <a:buAutoNum type="alphaLcPeriod"/>
            </a:pPr>
            <a:r>
              <a:rPr lang="en-US" sz="1600">
                <a:solidFill>
                  <a:srgbClr val="66FFFF"/>
                </a:solidFill>
              </a:rPr>
              <a:t> For the service rates in part (a), what design appears to provide the best or fastest service rate? </a:t>
            </a:r>
          </a:p>
          <a:p>
            <a:pPr marL="342900" indent="-342900">
              <a:buClr>
                <a:srgbClr val="66FFFF"/>
              </a:buClr>
              <a:buAutoNum type="alphaLcPeriod"/>
            </a:pPr>
            <a:r>
              <a:rPr lang="en-US" sz="1600">
                <a:solidFill>
                  <a:srgbClr val="66FFFF"/>
                </a:solidFill>
              </a:rPr>
              <a:t>What are the standard deviations of the service times in hours? </a:t>
            </a:r>
          </a:p>
          <a:p>
            <a:pPr marL="342900" indent="-342900">
              <a:buClr>
                <a:srgbClr val="66FFFF"/>
              </a:buClr>
              <a:buAutoNum type="alphaLcPeriod"/>
            </a:pPr>
            <a:r>
              <a:rPr lang="en-US" sz="1600">
                <a:solidFill>
                  <a:srgbClr val="66FFFF"/>
                </a:solidFill>
              </a:rPr>
              <a:t>Use the M/G/1 model to compute the operating characteristics for each design </a:t>
            </a:r>
            <a:r>
              <a:rPr lang="en-ID" sz="1600">
                <a:solidFill>
                  <a:srgbClr val="66FFFF"/>
                </a:solidFill>
                <a:effectLst/>
                <a:latin typeface="Times New Roman" panose="02020603050405020304" pitchFamily="18" charset="0"/>
                <a:ea typeface="Times New Roman" panose="02020603050405020304" pitchFamily="18" charset="0"/>
              </a:rPr>
              <a:t>P</a:t>
            </a:r>
            <a:r>
              <a:rPr lang="en-ID" sz="1600" baseline="-25000">
                <a:solidFill>
                  <a:srgbClr val="66FFFF"/>
                </a:solidFill>
                <a:effectLst/>
                <a:latin typeface="Times New Roman" panose="02020603050405020304" pitchFamily="18" charset="0"/>
                <a:ea typeface="Times New Roman" panose="02020603050405020304" pitchFamily="18" charset="0"/>
              </a:rPr>
              <a:t>0</a:t>
            </a:r>
            <a:r>
              <a:rPr lang="en-ID" sz="1600">
                <a:solidFill>
                  <a:srgbClr val="66FFFF"/>
                </a:solidFill>
                <a:effectLst/>
                <a:latin typeface="Times New Roman" panose="02020603050405020304" pitchFamily="18" charset="0"/>
                <a:ea typeface="Times New Roman" panose="02020603050405020304" pitchFamily="18" charset="0"/>
              </a:rPr>
              <a:t>, L</a:t>
            </a:r>
            <a:r>
              <a:rPr lang="en-ID" sz="1600" baseline="-25000">
                <a:solidFill>
                  <a:srgbClr val="66FFFF"/>
                </a:solidFill>
                <a:effectLst/>
                <a:latin typeface="Times New Roman" panose="02020603050405020304" pitchFamily="18" charset="0"/>
                <a:ea typeface="Times New Roman" panose="02020603050405020304" pitchFamily="18" charset="0"/>
              </a:rPr>
              <a:t>q</a:t>
            </a:r>
            <a:r>
              <a:rPr lang="en-ID" sz="1600">
                <a:solidFill>
                  <a:srgbClr val="66FFFF"/>
                </a:solidFill>
                <a:effectLst/>
                <a:latin typeface="Times New Roman" panose="02020603050405020304" pitchFamily="18" charset="0"/>
                <a:ea typeface="Times New Roman" panose="02020603050405020304" pitchFamily="18" charset="0"/>
              </a:rPr>
              <a:t>, L, W</a:t>
            </a:r>
            <a:r>
              <a:rPr lang="en-ID" sz="1600" baseline="-25000">
                <a:solidFill>
                  <a:srgbClr val="66FFFF"/>
                </a:solidFill>
                <a:effectLst/>
                <a:latin typeface="Times New Roman" panose="02020603050405020304" pitchFamily="18" charset="0"/>
                <a:ea typeface="Times New Roman" panose="02020603050405020304" pitchFamily="18" charset="0"/>
              </a:rPr>
              <a:t>q</a:t>
            </a:r>
            <a:r>
              <a:rPr lang="en-ID" sz="1600">
                <a:solidFill>
                  <a:srgbClr val="66FFFF"/>
                </a:solidFill>
                <a:effectLst/>
                <a:latin typeface="Times New Roman" panose="02020603050405020304" pitchFamily="18" charset="0"/>
                <a:ea typeface="Times New Roman" panose="02020603050405020304" pitchFamily="18" charset="0"/>
              </a:rPr>
              <a:t>, W, P</a:t>
            </a:r>
            <a:r>
              <a:rPr lang="en-ID" sz="1600" baseline="-25000">
                <a:solidFill>
                  <a:srgbClr val="66FFFF"/>
                </a:solidFill>
                <a:effectLst/>
                <a:latin typeface="Times New Roman" panose="02020603050405020304" pitchFamily="18" charset="0"/>
                <a:ea typeface="Times New Roman" panose="02020603050405020304" pitchFamily="18" charset="0"/>
              </a:rPr>
              <a:t>w</a:t>
            </a:r>
            <a:r>
              <a:rPr lang="en-ID" sz="1600">
                <a:solidFill>
                  <a:srgbClr val="66FFFF"/>
                </a:solidFill>
                <a:effectLst/>
                <a:latin typeface="Times New Roman" panose="02020603050405020304" pitchFamily="18" charset="0"/>
                <a:ea typeface="Times New Roman" panose="02020603050405020304" pitchFamily="18" charset="0"/>
              </a:rPr>
              <a:t> !</a:t>
            </a:r>
            <a:endParaRPr lang="en-ID" sz="1600">
              <a:solidFill>
                <a:srgbClr val="66FFFF"/>
              </a:solidFill>
            </a:endParaRPr>
          </a:p>
        </p:txBody>
      </p:sp>
    </p:spTree>
    <p:extLst>
      <p:ext uri="{BB962C8B-B14F-4D97-AF65-F5344CB8AC3E}">
        <p14:creationId xmlns:p14="http://schemas.microsoft.com/office/powerpoint/2010/main" val="415092970"/>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Tasks</a:t>
            </a:r>
            <a:endParaRPr/>
          </a:p>
        </p:txBody>
      </p:sp>
      <p:sp>
        <p:nvSpPr>
          <p:cNvPr id="6" name="TextBox 5">
            <a:extLst>
              <a:ext uri="{FF2B5EF4-FFF2-40B4-BE49-F238E27FC236}">
                <a16:creationId xmlns:a16="http://schemas.microsoft.com/office/drawing/2014/main" id="{CAB56B64-79AE-40B4-8241-7124D1713112}"/>
              </a:ext>
            </a:extLst>
          </p:cNvPr>
          <p:cNvSpPr txBox="1"/>
          <p:nvPr/>
        </p:nvSpPr>
        <p:spPr>
          <a:xfrm>
            <a:off x="185531" y="1038616"/>
            <a:ext cx="8613912" cy="1754326"/>
          </a:xfrm>
          <a:prstGeom prst="rect">
            <a:avLst/>
          </a:prstGeom>
          <a:noFill/>
        </p:spPr>
        <p:txBody>
          <a:bodyPr wrap="square">
            <a:spAutoFit/>
          </a:bodyPr>
          <a:lstStyle/>
          <a:p>
            <a:pPr marL="342900" indent="-342900">
              <a:buClr>
                <a:srgbClr val="66FFFF"/>
              </a:buClr>
              <a:buFont typeface="+mj-lt"/>
              <a:buAutoNum type="arabicPeriod" startAt="2"/>
            </a:pPr>
            <a:r>
              <a:rPr lang="en-US" sz="1800">
                <a:solidFill>
                  <a:srgbClr val="66FFFF"/>
                </a:solidFill>
              </a:rPr>
              <a:t>Five administrative assistants use an office copier. The average time between arrivals for each assistant is 40 minutes, which is equivalent to an arrival rate of 1 /4 = 0.025 arrivals per minute. The mean time each assistant spends at the copier is 5 minutes, which is equivalent to a service rate of 1 /5 = 0.20 per minute. Use the M/M/1 model with a finite calling population to determine the following:.</a:t>
            </a:r>
            <a:endParaRPr lang="en-ID" sz="1800">
              <a:solidFill>
                <a:srgbClr val="66FFFF"/>
              </a:solidFill>
            </a:endParaRPr>
          </a:p>
        </p:txBody>
      </p:sp>
      <p:sp>
        <p:nvSpPr>
          <p:cNvPr id="9" name="TextBox 8">
            <a:extLst>
              <a:ext uri="{FF2B5EF4-FFF2-40B4-BE49-F238E27FC236}">
                <a16:creationId xmlns:a16="http://schemas.microsoft.com/office/drawing/2014/main" id="{6E31D39B-173A-4DA8-81A0-5B5734531521}"/>
              </a:ext>
            </a:extLst>
          </p:cNvPr>
          <p:cNvSpPr txBox="1"/>
          <p:nvPr/>
        </p:nvSpPr>
        <p:spPr>
          <a:xfrm>
            <a:off x="576468" y="3054190"/>
            <a:ext cx="8421758" cy="1631216"/>
          </a:xfrm>
          <a:prstGeom prst="rect">
            <a:avLst/>
          </a:prstGeom>
          <a:noFill/>
        </p:spPr>
        <p:txBody>
          <a:bodyPr wrap="square">
            <a:spAutoFit/>
          </a:bodyPr>
          <a:lstStyle/>
          <a:p>
            <a:pPr marL="342900" indent="-342900">
              <a:buClr>
                <a:srgbClr val="66FFFF"/>
              </a:buClr>
              <a:buAutoNum type="alphaLcPeriod"/>
            </a:pPr>
            <a:r>
              <a:rPr lang="en-US" sz="2000">
                <a:solidFill>
                  <a:srgbClr val="66FFFF"/>
                </a:solidFill>
              </a:rPr>
              <a:t>The probability that the copier is idle </a:t>
            </a:r>
          </a:p>
          <a:p>
            <a:pPr marL="342900" indent="-342900">
              <a:buClr>
                <a:srgbClr val="66FFFF"/>
              </a:buClr>
              <a:buAutoNum type="alphaLcPeriod"/>
            </a:pPr>
            <a:r>
              <a:rPr lang="en-US" sz="2000">
                <a:solidFill>
                  <a:srgbClr val="66FFFF"/>
                </a:solidFill>
              </a:rPr>
              <a:t>The average number of administrative assistants in the waiting line </a:t>
            </a:r>
          </a:p>
          <a:p>
            <a:pPr marL="342900" indent="-342900">
              <a:buClr>
                <a:srgbClr val="66FFFF"/>
              </a:buClr>
              <a:buAutoNum type="alphaLcPeriod"/>
            </a:pPr>
            <a:r>
              <a:rPr lang="en-US" sz="2000">
                <a:solidFill>
                  <a:srgbClr val="66FFFF"/>
                </a:solidFill>
              </a:rPr>
              <a:t>The average number of administrative assistants at the copier </a:t>
            </a:r>
          </a:p>
          <a:p>
            <a:pPr marL="342900" indent="-342900">
              <a:buClr>
                <a:srgbClr val="66FFFF"/>
              </a:buClr>
              <a:buAutoNum type="alphaLcPeriod"/>
            </a:pPr>
            <a:r>
              <a:rPr lang="en-US" sz="2000">
                <a:solidFill>
                  <a:srgbClr val="66FFFF"/>
                </a:solidFill>
              </a:rPr>
              <a:t>The average time an assistant spends waiting for the copier </a:t>
            </a:r>
          </a:p>
          <a:p>
            <a:pPr marL="342900" indent="-342900">
              <a:buClr>
                <a:srgbClr val="66FFFF"/>
              </a:buClr>
              <a:buAutoNum type="alphaLcPeriod"/>
            </a:pPr>
            <a:r>
              <a:rPr lang="en-US" sz="2000">
                <a:solidFill>
                  <a:srgbClr val="66FFFF"/>
                </a:solidFill>
              </a:rPr>
              <a:t>The average time an assistant spends at the copier</a:t>
            </a:r>
            <a:endParaRPr lang="en-ID" sz="1600">
              <a:solidFill>
                <a:srgbClr val="66FFFF"/>
              </a:solidFill>
            </a:endParaRPr>
          </a:p>
        </p:txBody>
      </p:sp>
    </p:spTree>
    <p:extLst>
      <p:ext uri="{BB962C8B-B14F-4D97-AF65-F5344CB8AC3E}">
        <p14:creationId xmlns:p14="http://schemas.microsoft.com/office/powerpoint/2010/main" val="278756945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685800" y="14763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Single-Server Waiting Line Model with</a:t>
            </a:r>
            <a:br>
              <a:rPr lang="en-US"/>
            </a:br>
            <a:r>
              <a:rPr lang="en-US"/>
              <a:t>Poisson Arrivals and Arbitrary Service Times</a:t>
            </a:r>
            <a:endParaRPr/>
          </a:p>
        </p:txBody>
      </p:sp>
      <p:sp>
        <p:nvSpPr>
          <p:cNvPr id="136" name="Google Shape;136;p21"/>
          <p:cNvSpPr txBox="1">
            <a:spLocks noGrp="1"/>
          </p:cNvSpPr>
          <p:nvPr>
            <p:ph type="body" idx="1"/>
          </p:nvPr>
        </p:nvSpPr>
        <p:spPr>
          <a:xfrm>
            <a:off x="687388" y="1181100"/>
            <a:ext cx="7732712" cy="35941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Font typeface="Arial"/>
              <a:buNone/>
            </a:pPr>
            <a:r>
              <a:rPr lang="en-US"/>
              <a:t>	     	The Cutler University Student Union has one</a:t>
            </a:r>
            <a:endParaRPr/>
          </a:p>
          <a:p>
            <a:pPr marL="342900" lvl="0" indent="-342900" algn="l" rtl="0">
              <a:spcBef>
                <a:spcPts val="480"/>
              </a:spcBef>
              <a:spcAft>
                <a:spcPts val="0"/>
              </a:spcAft>
              <a:buSzPts val="1800"/>
              <a:buFont typeface="Arial"/>
              <a:buNone/>
            </a:pPr>
            <a:r>
              <a:rPr lang="en-US"/>
              <a:t>	self-service copying machine.  On the average, 12</a:t>
            </a:r>
            <a:endParaRPr/>
          </a:p>
          <a:p>
            <a:pPr marL="342900" lvl="0" indent="-342900" algn="l" rtl="0">
              <a:spcBef>
                <a:spcPts val="480"/>
              </a:spcBef>
              <a:spcAft>
                <a:spcPts val="0"/>
              </a:spcAft>
              <a:buSzPts val="1800"/>
              <a:buFont typeface="Arial"/>
              <a:buNone/>
            </a:pPr>
            <a:r>
              <a:rPr lang="en-US"/>
              <a:t>	customers per hour arrive to make copies.  (The</a:t>
            </a:r>
            <a:endParaRPr/>
          </a:p>
          <a:p>
            <a:pPr marL="342900" lvl="0" indent="-342900" algn="l" rtl="0">
              <a:spcBef>
                <a:spcPts val="480"/>
              </a:spcBef>
              <a:spcAft>
                <a:spcPts val="0"/>
              </a:spcAft>
              <a:buSzPts val="1800"/>
              <a:buFont typeface="Arial"/>
              <a:buNone/>
            </a:pPr>
            <a:r>
              <a:rPr lang="en-US"/>
              <a:t>	arrival process follows a Poisson distribution.)  </a:t>
            </a:r>
            <a:endParaRPr/>
          </a:p>
          <a:p>
            <a:pPr marL="342900" lvl="0" indent="-342900" algn="l" rtl="0">
              <a:spcBef>
                <a:spcPts val="480"/>
              </a:spcBef>
              <a:spcAft>
                <a:spcPts val="0"/>
              </a:spcAft>
              <a:buSzPts val="1800"/>
              <a:buFont typeface="Arial"/>
              <a:buNone/>
            </a:pPr>
            <a:r>
              <a:rPr lang="en-US"/>
              <a:t>		The time to copy documents follows </a:t>
            </a:r>
            <a:endParaRPr/>
          </a:p>
          <a:p>
            <a:pPr marL="342900" lvl="0" indent="-342900" algn="l" rtl="0">
              <a:spcBef>
                <a:spcPts val="480"/>
              </a:spcBef>
              <a:spcAft>
                <a:spcPts val="0"/>
              </a:spcAft>
              <a:buSzPts val="1800"/>
              <a:buFont typeface="Arial"/>
              <a:buNone/>
            </a:pPr>
            <a:r>
              <a:rPr lang="en-US"/>
              <a:t>	approximately a </a:t>
            </a:r>
            <a:r>
              <a:rPr lang="en-US" u="sng"/>
              <a:t>normal</a:t>
            </a:r>
            <a:r>
              <a:rPr lang="en-US"/>
              <a:t> distribution with a mean of</a:t>
            </a:r>
            <a:endParaRPr/>
          </a:p>
          <a:p>
            <a:pPr marL="342900" lvl="0" indent="-342900" algn="l" rtl="0">
              <a:spcBef>
                <a:spcPts val="480"/>
              </a:spcBef>
              <a:spcAft>
                <a:spcPts val="0"/>
              </a:spcAft>
              <a:buSzPts val="1800"/>
              <a:buFont typeface="Arial"/>
              <a:buNone/>
            </a:pPr>
            <a:r>
              <a:rPr lang="en-US"/>
              <a:t>	2.5 minutes and a standard deviation of 30 seconds.</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85800" y="14763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Single-Server Waiting Line Model with</a:t>
            </a:r>
            <a:br>
              <a:rPr lang="en-US"/>
            </a:br>
            <a:r>
              <a:rPr lang="en-US"/>
              <a:t>Poisson Arrivals and Arbitrary Service Times</a:t>
            </a:r>
            <a:endParaRPr/>
          </a:p>
        </p:txBody>
      </p:sp>
      <p:sp>
        <p:nvSpPr>
          <p:cNvPr id="142" name="Google Shape;142;p22"/>
          <p:cNvSpPr/>
          <p:nvPr/>
        </p:nvSpPr>
        <p:spPr>
          <a:xfrm>
            <a:off x="687388" y="1181100"/>
            <a:ext cx="8058150" cy="49101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The Union manager has received several</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complaints from students regarding the long lines at</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the copier.  Based of this information, 	determine: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1)  the average number of customers waiting or using</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the copier.</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2)  the probability an arriving customer must wait in</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line.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3)  the proportion of time the copier is idle.</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4)  the average time a customer must wait in line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before using the copier.</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85800" y="14763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Operating Characteristics for the M/G/1 Model</a:t>
            </a:r>
            <a:endParaRPr/>
          </a:p>
        </p:txBody>
      </p:sp>
      <p:sp>
        <p:nvSpPr>
          <p:cNvPr id="142" name="Google Shape;142;p22"/>
          <p:cNvSpPr/>
          <p:nvPr/>
        </p:nvSpPr>
        <p:spPr>
          <a:xfrm>
            <a:off x="687388" y="1181100"/>
            <a:ext cx="8058150" cy="1389822"/>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800">
                <a:solidFill>
                  <a:srgbClr val="66FFFF"/>
                </a:solidFill>
                <a:sym typeface="Symbol" panose="05050102010706020507" pitchFamily="18" charset="2"/>
              </a:rPr>
              <a:t></a:t>
            </a:r>
            <a:r>
              <a:rPr lang="en-US" sz="2800">
                <a:solidFill>
                  <a:srgbClr val="66FFFF"/>
                </a:solidFill>
              </a:rPr>
              <a:t> = the arrival rate  </a:t>
            </a:r>
          </a:p>
          <a:p>
            <a:pPr marL="342900" lvl="0" indent="-342900">
              <a:buClr>
                <a:srgbClr val="66FFFF"/>
              </a:buClr>
              <a:buSzPts val="1800"/>
            </a:pPr>
            <a:r>
              <a:rPr lang="en-US" sz="2800">
                <a:solidFill>
                  <a:srgbClr val="66FFFF"/>
                </a:solidFill>
                <a:sym typeface="Symbol" panose="05050102010706020507" pitchFamily="18" charset="2"/>
              </a:rPr>
              <a:t> </a:t>
            </a:r>
            <a:r>
              <a:rPr lang="en-US" sz="2800">
                <a:solidFill>
                  <a:srgbClr val="66FFFF"/>
                </a:solidFill>
              </a:rPr>
              <a:t>= the service rate  </a:t>
            </a:r>
          </a:p>
          <a:p>
            <a:pPr marL="342900" lvl="0" indent="-342900">
              <a:buClr>
                <a:srgbClr val="66FFFF"/>
              </a:buClr>
              <a:buSzPts val="1800"/>
            </a:pPr>
            <a:r>
              <a:rPr lang="en-US" sz="2800">
                <a:solidFill>
                  <a:srgbClr val="66FFFF"/>
                </a:solidFill>
                <a:sym typeface="Symbol" panose="05050102010706020507" pitchFamily="18" charset="2"/>
              </a:rPr>
              <a:t> </a:t>
            </a:r>
            <a:r>
              <a:rPr lang="en-US" sz="2800">
                <a:solidFill>
                  <a:srgbClr val="66FFFF"/>
                </a:solidFill>
              </a:rPr>
              <a:t>= the standard deviation of the service time </a:t>
            </a:r>
            <a:endParaRPr lang="en-US" sz="1200">
              <a:solidFill>
                <a:srgbClr val="66FFFF"/>
              </a:solidFill>
            </a:endParaRPr>
          </a:p>
        </p:txBody>
      </p:sp>
      <p:sp>
        <p:nvSpPr>
          <p:cNvPr id="5" name="TextBox 4">
            <a:extLst>
              <a:ext uri="{FF2B5EF4-FFF2-40B4-BE49-F238E27FC236}">
                <a16:creationId xmlns:a16="http://schemas.microsoft.com/office/drawing/2014/main" id="{96F9A2F0-7A50-4CCD-AA26-82845E17957E}"/>
              </a:ext>
            </a:extLst>
          </p:cNvPr>
          <p:cNvSpPr txBox="1"/>
          <p:nvPr/>
        </p:nvSpPr>
        <p:spPr>
          <a:xfrm>
            <a:off x="685800" y="2966999"/>
            <a:ext cx="7079974" cy="369332"/>
          </a:xfrm>
          <a:prstGeom prst="rect">
            <a:avLst/>
          </a:prstGeom>
          <a:noFill/>
        </p:spPr>
        <p:txBody>
          <a:bodyPr wrap="square">
            <a:spAutoFit/>
          </a:bodyPr>
          <a:lstStyle/>
          <a:p>
            <a:r>
              <a:rPr lang="en-US" sz="1800">
                <a:solidFill>
                  <a:srgbClr val="66FFFF"/>
                </a:solidFill>
              </a:rPr>
              <a:t>1. The probability that no units are in the system: </a:t>
            </a:r>
            <a:endParaRPr lang="en-ID" sz="1800">
              <a:solidFill>
                <a:srgbClr val="66FFFF"/>
              </a:solidFill>
            </a:endParaRPr>
          </a:p>
        </p:txBody>
      </p:sp>
      <p:pic>
        <p:nvPicPr>
          <p:cNvPr id="3" name="Picture 2">
            <a:extLst>
              <a:ext uri="{FF2B5EF4-FFF2-40B4-BE49-F238E27FC236}">
                <a16:creationId xmlns:a16="http://schemas.microsoft.com/office/drawing/2014/main" id="{C55E44B8-9B07-44CC-AA0E-69EF62C0BE1F}"/>
              </a:ext>
            </a:extLst>
          </p:cNvPr>
          <p:cNvPicPr>
            <a:picLocks noChangeAspect="1"/>
          </p:cNvPicPr>
          <p:nvPr/>
        </p:nvPicPr>
        <p:blipFill>
          <a:blip r:embed="rId3"/>
          <a:stretch>
            <a:fillRect/>
          </a:stretch>
        </p:blipFill>
        <p:spPr>
          <a:xfrm>
            <a:off x="2625587" y="3424579"/>
            <a:ext cx="1295400" cy="714375"/>
          </a:xfrm>
          <a:prstGeom prst="rect">
            <a:avLst/>
          </a:prstGeom>
        </p:spPr>
      </p:pic>
      <p:sp>
        <p:nvSpPr>
          <p:cNvPr id="8" name="TextBox 7">
            <a:extLst>
              <a:ext uri="{FF2B5EF4-FFF2-40B4-BE49-F238E27FC236}">
                <a16:creationId xmlns:a16="http://schemas.microsoft.com/office/drawing/2014/main" id="{E9368F43-2B6D-46B7-9F2D-FE61F2F12917}"/>
              </a:ext>
            </a:extLst>
          </p:cNvPr>
          <p:cNvSpPr txBox="1"/>
          <p:nvPr/>
        </p:nvSpPr>
        <p:spPr>
          <a:xfrm>
            <a:off x="685800" y="4492975"/>
            <a:ext cx="5900530" cy="369332"/>
          </a:xfrm>
          <a:prstGeom prst="rect">
            <a:avLst/>
          </a:prstGeom>
          <a:noFill/>
        </p:spPr>
        <p:txBody>
          <a:bodyPr wrap="square">
            <a:spAutoFit/>
          </a:bodyPr>
          <a:lstStyle/>
          <a:p>
            <a:r>
              <a:rPr lang="en-US" sz="1800">
                <a:solidFill>
                  <a:srgbClr val="66FFFF"/>
                </a:solidFill>
              </a:rPr>
              <a:t>2. The average number of units in the waiting line:</a:t>
            </a:r>
            <a:endParaRPr lang="en-ID" sz="1800">
              <a:solidFill>
                <a:srgbClr val="66FFFF"/>
              </a:solidFill>
            </a:endParaRPr>
          </a:p>
        </p:txBody>
      </p:sp>
      <p:pic>
        <p:nvPicPr>
          <p:cNvPr id="6" name="Picture 5">
            <a:extLst>
              <a:ext uri="{FF2B5EF4-FFF2-40B4-BE49-F238E27FC236}">
                <a16:creationId xmlns:a16="http://schemas.microsoft.com/office/drawing/2014/main" id="{449AFBAD-9337-45AD-91ED-A8A6293AAA10}"/>
              </a:ext>
            </a:extLst>
          </p:cNvPr>
          <p:cNvPicPr>
            <a:picLocks noChangeAspect="1"/>
          </p:cNvPicPr>
          <p:nvPr/>
        </p:nvPicPr>
        <p:blipFill>
          <a:blip r:embed="rId4"/>
          <a:stretch>
            <a:fillRect/>
          </a:stretch>
        </p:blipFill>
        <p:spPr>
          <a:xfrm>
            <a:off x="2625587" y="5104779"/>
            <a:ext cx="1914525" cy="809625"/>
          </a:xfrm>
          <a:prstGeom prst="rect">
            <a:avLst/>
          </a:prstGeom>
        </p:spPr>
      </p:pic>
    </p:spTree>
    <p:extLst>
      <p:ext uri="{BB962C8B-B14F-4D97-AF65-F5344CB8AC3E}">
        <p14:creationId xmlns:p14="http://schemas.microsoft.com/office/powerpoint/2010/main" val="2375573475"/>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85800" y="14763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Operating Characteristics for the M/G/1 Model</a:t>
            </a:r>
            <a:endParaRPr/>
          </a:p>
        </p:txBody>
      </p:sp>
      <p:sp>
        <p:nvSpPr>
          <p:cNvPr id="5" name="TextBox 4">
            <a:extLst>
              <a:ext uri="{FF2B5EF4-FFF2-40B4-BE49-F238E27FC236}">
                <a16:creationId xmlns:a16="http://schemas.microsoft.com/office/drawing/2014/main" id="{96F9A2F0-7A50-4CCD-AA26-82845E17957E}"/>
              </a:ext>
            </a:extLst>
          </p:cNvPr>
          <p:cNvSpPr txBox="1"/>
          <p:nvPr/>
        </p:nvSpPr>
        <p:spPr>
          <a:xfrm>
            <a:off x="685800" y="1316046"/>
            <a:ext cx="7079974" cy="461665"/>
          </a:xfrm>
          <a:prstGeom prst="rect">
            <a:avLst/>
          </a:prstGeom>
          <a:noFill/>
        </p:spPr>
        <p:txBody>
          <a:bodyPr wrap="square">
            <a:spAutoFit/>
          </a:bodyPr>
          <a:lstStyle/>
          <a:p>
            <a:r>
              <a:rPr lang="en-US" sz="2400">
                <a:solidFill>
                  <a:srgbClr val="66FFFF"/>
                </a:solidFill>
              </a:rPr>
              <a:t>3. The average number of units in the system:</a:t>
            </a:r>
            <a:endParaRPr lang="en-ID" sz="1800">
              <a:solidFill>
                <a:srgbClr val="66FFFF"/>
              </a:solidFill>
            </a:endParaRPr>
          </a:p>
        </p:txBody>
      </p:sp>
      <p:sp>
        <p:nvSpPr>
          <p:cNvPr id="8" name="TextBox 7">
            <a:extLst>
              <a:ext uri="{FF2B5EF4-FFF2-40B4-BE49-F238E27FC236}">
                <a16:creationId xmlns:a16="http://schemas.microsoft.com/office/drawing/2014/main" id="{E9368F43-2B6D-46B7-9F2D-FE61F2F12917}"/>
              </a:ext>
            </a:extLst>
          </p:cNvPr>
          <p:cNvSpPr txBox="1"/>
          <p:nvPr/>
        </p:nvSpPr>
        <p:spPr>
          <a:xfrm>
            <a:off x="818322" y="3429000"/>
            <a:ext cx="7772400" cy="461665"/>
          </a:xfrm>
          <a:prstGeom prst="rect">
            <a:avLst/>
          </a:prstGeom>
          <a:noFill/>
        </p:spPr>
        <p:txBody>
          <a:bodyPr wrap="square">
            <a:spAutoFit/>
          </a:bodyPr>
          <a:lstStyle/>
          <a:p>
            <a:r>
              <a:rPr lang="en-US" sz="2400">
                <a:solidFill>
                  <a:srgbClr val="66FFFF"/>
                </a:solidFill>
              </a:rPr>
              <a:t>4. The average time a unit spends in the waiting line:</a:t>
            </a:r>
            <a:endParaRPr lang="en-ID" sz="1800">
              <a:solidFill>
                <a:srgbClr val="66FFFF"/>
              </a:solidFill>
            </a:endParaRPr>
          </a:p>
        </p:txBody>
      </p:sp>
      <p:pic>
        <p:nvPicPr>
          <p:cNvPr id="2" name="Picture 1">
            <a:extLst>
              <a:ext uri="{FF2B5EF4-FFF2-40B4-BE49-F238E27FC236}">
                <a16:creationId xmlns:a16="http://schemas.microsoft.com/office/drawing/2014/main" id="{E0C43059-6872-402F-A756-EF6FECB19B05}"/>
              </a:ext>
            </a:extLst>
          </p:cNvPr>
          <p:cNvPicPr>
            <a:picLocks noChangeAspect="1"/>
          </p:cNvPicPr>
          <p:nvPr/>
        </p:nvPicPr>
        <p:blipFill>
          <a:blip r:embed="rId3"/>
          <a:stretch>
            <a:fillRect/>
          </a:stretch>
        </p:blipFill>
        <p:spPr>
          <a:xfrm>
            <a:off x="3152775" y="2131732"/>
            <a:ext cx="2134123" cy="1088546"/>
          </a:xfrm>
          <a:prstGeom prst="rect">
            <a:avLst/>
          </a:prstGeom>
        </p:spPr>
      </p:pic>
      <p:pic>
        <p:nvPicPr>
          <p:cNvPr id="4" name="Picture 3">
            <a:extLst>
              <a:ext uri="{FF2B5EF4-FFF2-40B4-BE49-F238E27FC236}">
                <a16:creationId xmlns:a16="http://schemas.microsoft.com/office/drawing/2014/main" id="{F5373B1E-CC6D-4ED4-B803-8D41CA5CF176}"/>
              </a:ext>
            </a:extLst>
          </p:cNvPr>
          <p:cNvPicPr>
            <a:picLocks noChangeAspect="1"/>
          </p:cNvPicPr>
          <p:nvPr/>
        </p:nvPicPr>
        <p:blipFill>
          <a:blip r:embed="rId4"/>
          <a:stretch>
            <a:fillRect/>
          </a:stretch>
        </p:blipFill>
        <p:spPr>
          <a:xfrm>
            <a:off x="3383304" y="4244686"/>
            <a:ext cx="1903594" cy="1442567"/>
          </a:xfrm>
          <a:prstGeom prst="rect">
            <a:avLst/>
          </a:prstGeom>
        </p:spPr>
      </p:pic>
    </p:spTree>
    <p:extLst>
      <p:ext uri="{BB962C8B-B14F-4D97-AF65-F5344CB8AC3E}">
        <p14:creationId xmlns:p14="http://schemas.microsoft.com/office/powerpoint/2010/main" val="1841541728"/>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85800" y="14763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Operating Characteristics for the M/G/1 Model</a:t>
            </a:r>
            <a:endParaRPr/>
          </a:p>
        </p:txBody>
      </p:sp>
      <p:sp>
        <p:nvSpPr>
          <p:cNvPr id="5" name="TextBox 4">
            <a:extLst>
              <a:ext uri="{FF2B5EF4-FFF2-40B4-BE49-F238E27FC236}">
                <a16:creationId xmlns:a16="http://schemas.microsoft.com/office/drawing/2014/main" id="{96F9A2F0-7A50-4CCD-AA26-82845E17957E}"/>
              </a:ext>
            </a:extLst>
          </p:cNvPr>
          <p:cNvSpPr txBox="1"/>
          <p:nvPr/>
        </p:nvSpPr>
        <p:spPr>
          <a:xfrm>
            <a:off x="685800" y="1316046"/>
            <a:ext cx="7079974" cy="400110"/>
          </a:xfrm>
          <a:prstGeom prst="rect">
            <a:avLst/>
          </a:prstGeom>
          <a:noFill/>
        </p:spPr>
        <p:txBody>
          <a:bodyPr wrap="square">
            <a:spAutoFit/>
          </a:bodyPr>
          <a:lstStyle/>
          <a:p>
            <a:r>
              <a:rPr lang="en-US" sz="2000">
                <a:solidFill>
                  <a:srgbClr val="66FFFF"/>
                </a:solidFill>
              </a:rPr>
              <a:t>5. The average time a unit spends in the system:</a:t>
            </a:r>
            <a:endParaRPr lang="en-ID" sz="1200">
              <a:solidFill>
                <a:srgbClr val="66FFFF"/>
              </a:solidFill>
            </a:endParaRPr>
          </a:p>
        </p:txBody>
      </p:sp>
      <p:sp>
        <p:nvSpPr>
          <p:cNvPr id="8" name="TextBox 7">
            <a:extLst>
              <a:ext uri="{FF2B5EF4-FFF2-40B4-BE49-F238E27FC236}">
                <a16:creationId xmlns:a16="http://schemas.microsoft.com/office/drawing/2014/main" id="{E9368F43-2B6D-46B7-9F2D-FE61F2F12917}"/>
              </a:ext>
            </a:extLst>
          </p:cNvPr>
          <p:cNvSpPr txBox="1"/>
          <p:nvPr/>
        </p:nvSpPr>
        <p:spPr>
          <a:xfrm>
            <a:off x="818322" y="3429000"/>
            <a:ext cx="7772400" cy="400110"/>
          </a:xfrm>
          <a:prstGeom prst="rect">
            <a:avLst/>
          </a:prstGeom>
          <a:noFill/>
        </p:spPr>
        <p:txBody>
          <a:bodyPr wrap="square">
            <a:spAutoFit/>
          </a:bodyPr>
          <a:lstStyle/>
          <a:p>
            <a:r>
              <a:rPr lang="en-US" sz="2000">
                <a:solidFill>
                  <a:srgbClr val="66FFFF"/>
                </a:solidFill>
              </a:rPr>
              <a:t>6. The probability that an arriving unit has to wait for service:</a:t>
            </a:r>
            <a:endParaRPr lang="en-ID" sz="1200">
              <a:solidFill>
                <a:srgbClr val="66FFFF"/>
              </a:solidFill>
            </a:endParaRPr>
          </a:p>
        </p:txBody>
      </p:sp>
      <p:pic>
        <p:nvPicPr>
          <p:cNvPr id="3" name="Picture 2">
            <a:extLst>
              <a:ext uri="{FF2B5EF4-FFF2-40B4-BE49-F238E27FC236}">
                <a16:creationId xmlns:a16="http://schemas.microsoft.com/office/drawing/2014/main" id="{DBF55E51-73DB-4538-BD9F-07BEE2362ACD}"/>
              </a:ext>
            </a:extLst>
          </p:cNvPr>
          <p:cNvPicPr>
            <a:picLocks noChangeAspect="1"/>
          </p:cNvPicPr>
          <p:nvPr/>
        </p:nvPicPr>
        <p:blipFill>
          <a:blip r:embed="rId3"/>
          <a:stretch>
            <a:fillRect/>
          </a:stretch>
        </p:blipFill>
        <p:spPr>
          <a:xfrm>
            <a:off x="3056696" y="2070177"/>
            <a:ext cx="2028548" cy="951319"/>
          </a:xfrm>
          <a:prstGeom prst="rect">
            <a:avLst/>
          </a:prstGeom>
        </p:spPr>
      </p:pic>
      <p:pic>
        <p:nvPicPr>
          <p:cNvPr id="6" name="Picture 5">
            <a:extLst>
              <a:ext uri="{FF2B5EF4-FFF2-40B4-BE49-F238E27FC236}">
                <a16:creationId xmlns:a16="http://schemas.microsoft.com/office/drawing/2014/main" id="{8A345C2D-17BE-443A-B141-B284B6B603F9}"/>
              </a:ext>
            </a:extLst>
          </p:cNvPr>
          <p:cNvPicPr>
            <a:picLocks noChangeAspect="1"/>
          </p:cNvPicPr>
          <p:nvPr/>
        </p:nvPicPr>
        <p:blipFill>
          <a:blip r:embed="rId4"/>
          <a:stretch>
            <a:fillRect/>
          </a:stretch>
        </p:blipFill>
        <p:spPr>
          <a:xfrm>
            <a:off x="3240157" y="4183131"/>
            <a:ext cx="1979246" cy="1077982"/>
          </a:xfrm>
          <a:prstGeom prst="rect">
            <a:avLst/>
          </a:prstGeom>
        </p:spPr>
      </p:pic>
    </p:spTree>
    <p:extLst>
      <p:ext uri="{BB962C8B-B14F-4D97-AF65-F5344CB8AC3E}">
        <p14:creationId xmlns:p14="http://schemas.microsoft.com/office/powerpoint/2010/main" val="63869286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p:nvPr/>
        </p:nvSpPr>
        <p:spPr>
          <a:xfrm>
            <a:off x="1943100" y="2305050"/>
            <a:ext cx="5638800" cy="21336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48" name="Google Shape;148;p23"/>
          <p:cNvSpPr txBox="1">
            <a:spLocks noGrp="1"/>
          </p:cNvSpPr>
          <p:nvPr>
            <p:ph type="body" idx="1"/>
          </p:nvPr>
        </p:nvSpPr>
        <p:spPr>
          <a:xfrm>
            <a:off x="687388" y="1181099"/>
            <a:ext cx="7886700" cy="380171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Font typeface="Arial"/>
              <a:buNone/>
            </a:pPr>
            <a:r>
              <a:rPr lang="en-US"/>
              <a:t>Example: This situation can be modeled as an </a:t>
            </a:r>
            <a:r>
              <a:rPr lang="en-US" i="1"/>
              <a:t>M</a:t>
            </a:r>
            <a:r>
              <a:rPr lang="en-US"/>
              <a:t>/</a:t>
            </a:r>
            <a:r>
              <a:rPr lang="en-US" i="1"/>
              <a:t>G</a:t>
            </a:r>
            <a:r>
              <a:rPr lang="en-US"/>
              <a:t>/1</a:t>
            </a:r>
            <a:endParaRPr/>
          </a:p>
          <a:p>
            <a:pPr marL="342900" lvl="0" indent="-342900" algn="l" rtl="0">
              <a:spcBef>
                <a:spcPts val="480"/>
              </a:spcBef>
              <a:spcAft>
                <a:spcPts val="0"/>
              </a:spcAft>
              <a:buSzPts val="1800"/>
              <a:buFont typeface="Arial"/>
              <a:buNone/>
            </a:pPr>
            <a:r>
              <a:rPr lang="en-US"/>
              <a:t>	system with: </a:t>
            </a:r>
            <a:endParaRPr/>
          </a:p>
          <a:p>
            <a:pPr marL="342900" lvl="0" indent="-342900" algn="l" rtl="0">
              <a:spcBef>
                <a:spcPts val="480"/>
              </a:spcBef>
              <a:spcAft>
                <a:spcPts val="0"/>
              </a:spcAft>
              <a:buSzPts val="1800"/>
              <a:buFont typeface="Arial"/>
              <a:buNone/>
            </a:pPr>
            <a:endParaRPr/>
          </a:p>
          <a:p>
            <a:pPr marL="342900" lvl="0" indent="-342900" algn="l" rtl="0">
              <a:spcBef>
                <a:spcPts val="480"/>
              </a:spcBef>
              <a:spcAft>
                <a:spcPts val="0"/>
              </a:spcAft>
              <a:buSzPts val="1800"/>
              <a:buFont typeface="Arial"/>
              <a:buNone/>
            </a:pPr>
            <a:r>
              <a:rPr lang="en-US"/>
              <a:t>		          </a:t>
            </a:r>
            <a:r>
              <a:rPr lang="en-US" i="1">
                <a:latin typeface="Noto Sans Symbols"/>
                <a:ea typeface="Noto Sans Symbols"/>
                <a:cs typeface="Noto Sans Symbols"/>
                <a:sym typeface="Noto Sans Symbols"/>
              </a:rPr>
              <a:t>λ</a:t>
            </a:r>
            <a:r>
              <a:rPr lang="en-US"/>
              <a:t> = 12 per hour = 12/60 = .2/minute</a:t>
            </a:r>
            <a:endParaRPr/>
          </a:p>
          <a:p>
            <a:pPr marL="342900" lvl="0" indent="-342900" algn="l" rtl="0">
              <a:spcBef>
                <a:spcPts val="480"/>
              </a:spcBef>
              <a:spcAft>
                <a:spcPts val="0"/>
              </a:spcAft>
              <a:buSzPts val="1800"/>
              <a:buFont typeface="Arial"/>
              <a:buNone/>
            </a:pPr>
            <a:r>
              <a:rPr lang="en-US"/>
              <a:t>                  1/</a:t>
            </a:r>
            <a:r>
              <a:rPr lang="en-US" i="1"/>
              <a:t>µ</a:t>
            </a:r>
            <a:r>
              <a:rPr lang="en-US"/>
              <a:t> = 2.5 minutes</a:t>
            </a:r>
            <a:endParaRPr/>
          </a:p>
          <a:p>
            <a:pPr marL="342900" lvl="0" indent="-342900" algn="l" rtl="0">
              <a:spcBef>
                <a:spcPts val="480"/>
              </a:spcBef>
              <a:spcAft>
                <a:spcPts val="0"/>
              </a:spcAft>
              <a:buSzPts val="1800"/>
              <a:buFont typeface="Arial"/>
              <a:buNone/>
            </a:pPr>
            <a:r>
              <a:rPr lang="en-US"/>
              <a:t>                       </a:t>
            </a:r>
            <a:r>
              <a:rPr lang="en-US" i="1"/>
              <a:t>µ</a:t>
            </a:r>
            <a:r>
              <a:rPr lang="en-US"/>
              <a:t> = 1/(2.5) = .4 per minute</a:t>
            </a:r>
            <a:endParaRPr/>
          </a:p>
          <a:p>
            <a:pPr marL="342900" lvl="0" indent="-342900" algn="l" rtl="0">
              <a:spcBef>
                <a:spcPts val="480"/>
              </a:spcBef>
              <a:spcAft>
                <a:spcPts val="0"/>
              </a:spcAft>
              <a:buSzPts val="1800"/>
              <a:buFont typeface="Arial"/>
              <a:buNone/>
            </a:pPr>
            <a:r>
              <a:rPr lang="en-US"/>
              <a:t>                      </a:t>
            </a:r>
            <a:r>
              <a:rPr lang="en-US" i="1">
                <a:latin typeface="Noto Sans Symbols"/>
                <a:ea typeface="Noto Sans Symbols"/>
                <a:cs typeface="Noto Sans Symbols"/>
                <a:sym typeface="Noto Sans Symbols"/>
              </a:rPr>
              <a:t>σ</a:t>
            </a:r>
            <a:r>
              <a:rPr lang="en-US"/>
              <a:t>  = 30 seconds = .5 minutes</a:t>
            </a:r>
            <a:endParaRPr/>
          </a:p>
        </p:txBody>
      </p:sp>
      <p:sp>
        <p:nvSpPr>
          <p:cNvPr id="149" name="Google Shape;149;p23"/>
          <p:cNvSpPr txBox="1">
            <a:spLocks noGrp="1"/>
          </p:cNvSpPr>
          <p:nvPr>
            <p:ph type="title"/>
          </p:nvPr>
        </p:nvSpPr>
        <p:spPr>
          <a:xfrm>
            <a:off x="685800" y="14763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Single-Server Waiting Line Model with</a:t>
            </a:r>
            <a:br>
              <a:rPr lang="en-US"/>
            </a:br>
            <a:r>
              <a:rPr lang="en-US"/>
              <a:t>Poisson Arrivals and Arbitrary Service Times</a:t>
            </a:r>
            <a:endParaRPr/>
          </a:p>
        </p:txBody>
      </p:sp>
    </p:spTree>
  </p:cSld>
  <p:clrMapOvr>
    <a:masterClrMapping/>
  </p:clrMapOvr>
  <p:transition>
    <p:fade thruBlk="1"/>
  </p:transition>
</p:sld>
</file>

<file path=ppt/theme/theme1.xml><?xml version="1.0" encoding="utf-8"?>
<a:theme xmlns:a="http://schemas.openxmlformats.org/drawingml/2006/main" name="QMB11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1949</Words>
  <Application>Microsoft Office PowerPoint</Application>
  <PresentationFormat>On-screen Show (4:3)</PresentationFormat>
  <Paragraphs>236</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Times New Roman</vt:lpstr>
      <vt:lpstr>Poppins</vt:lpstr>
      <vt:lpstr>Noto Sans Symbols</vt:lpstr>
      <vt:lpstr>Calibri</vt:lpstr>
      <vt:lpstr>Book Antiqua</vt:lpstr>
      <vt:lpstr>Arial</vt:lpstr>
      <vt:lpstr>QMB11ch01</vt:lpstr>
      <vt:lpstr>PowerPoint Presentation</vt:lpstr>
      <vt:lpstr>Chapter 15, Part B Waiting Line Models</vt:lpstr>
      <vt:lpstr>PowerPoint Presentation</vt:lpstr>
      <vt:lpstr>Single-Server Waiting Line Model with Poisson Arrivals and Arbitrary Service Times</vt:lpstr>
      <vt:lpstr>Single-Server Waiting Line Model with Poisson Arrivals and Arbitrary Service Times</vt:lpstr>
      <vt:lpstr>Operating Characteristics for the M/G/1 Model</vt:lpstr>
      <vt:lpstr>Operating Characteristics for the M/G/1 Model</vt:lpstr>
      <vt:lpstr>Operating Characteristics for the M/G/1 Model</vt:lpstr>
      <vt:lpstr>Single-Server Waiting Line Model with Poisson Arrivals and Arbitrary Service Times</vt:lpstr>
      <vt:lpstr>Single-Server Waiting Line Model with Poisson Arrivals and Arbitrary Service Times</vt:lpstr>
      <vt:lpstr>Single-Channel Waiting Line Model with Poisson Arrivals and Arbitrary Service Times</vt:lpstr>
      <vt:lpstr>PowerPoint Presentation</vt:lpstr>
      <vt:lpstr>PowerPoint Presentation</vt:lpstr>
      <vt:lpstr>PowerPoint Presentation</vt:lpstr>
      <vt:lpstr>Multiple-Server Waiting Line Model with Poisson Arrivals, Arbitrary Service Times, and No Waiting Line</vt:lpstr>
      <vt:lpstr>PowerPoint Presentation</vt:lpstr>
      <vt:lpstr>PowerPoint Presentation</vt:lpstr>
      <vt:lpstr>PowerPoint Presentation</vt:lpstr>
      <vt:lpstr>PowerPoint Presentation</vt:lpstr>
      <vt:lpstr>PowerPoint Presentation</vt:lpstr>
      <vt:lpstr>PowerPoint Presentation</vt:lpstr>
      <vt:lpstr>Waiting Lines with Finite Calling Populations</vt:lpstr>
      <vt:lpstr>Operating Characteristics for the M/M/1 Model with a Finite Calling Population</vt:lpstr>
      <vt:lpstr>Operating Characteristics for the M/M/1 Model with a Finite Calling Population</vt:lpstr>
      <vt:lpstr>Operating Characteristics for the M/M/1 Model with a Finite Calling Population</vt:lpstr>
      <vt:lpstr>Waiting Lines with Finite Calling Populations</vt:lpstr>
      <vt:lpstr>Waiting Lines with Finite Calling Populations</vt:lpstr>
      <vt:lpstr>Waiting Lines with Finite Calling Populations</vt:lpstr>
      <vt:lpstr>PowerPoint Presentation</vt:lpstr>
      <vt:lpstr>End of Chapter 15, Part B</vt:lpstr>
      <vt:lpstr>Tasks</vt:lpstr>
      <vt:lpstr>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dc:creator>
  <cp:lastModifiedBy>deni</cp:lastModifiedBy>
  <cp:revision>8</cp:revision>
  <dcterms:modified xsi:type="dcterms:W3CDTF">2020-12-06T01:02:21Z</dcterms:modified>
</cp:coreProperties>
</file>