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embeddedFontLst>
    <p:embeddedFont>
      <p:font typeface="Book Antiqua" panose="02040602050305030304" pitchFamily="18"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Noto Sans Symbols" panose="020B0604020202020204" charset="0"/>
      <p:regular r:id="rId58"/>
    </p:embeddedFont>
    <p:embeddedFont>
      <p:font typeface="Poppins"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09">
          <p15:clr>
            <a:srgbClr val="000000"/>
          </p15:clr>
        </p15:guide>
        <p15:guide id="2" pos="507">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58" y="24"/>
      </p:cViewPr>
      <p:guideLst>
        <p:guide orient="horz" pos="809"/>
        <p:guide pos="5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 name="Google Shape;5;n"/>
          <p:cNvSpPr/>
          <p:nvPr/>
        </p:nvSpPr>
        <p:spPr>
          <a:xfrm>
            <a:off x="6381750" y="8750300"/>
            <a:ext cx="406400" cy="301625"/>
          </a:xfrm>
          <a:prstGeom prst="rect">
            <a:avLst/>
          </a:prstGeom>
          <a:noFill/>
          <a:ln>
            <a:noFill/>
          </a:ln>
        </p:spPr>
        <p:txBody>
          <a:bodyPr spcFirstLastPara="1" wrap="square" lIns="90475" tIns="44450" rIns="90475" bIns="4445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Book Antiqua"/>
                <a:ea typeface="Book Antiqua"/>
                <a:cs typeface="Book Antiqua"/>
                <a:sym typeface="Book Antiqua"/>
              </a:rPr>
              <a:t>‹#›</a:t>
            </a:fld>
            <a:endParaRPr sz="14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 name="Google Shape;60;p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1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1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 name="Google Shape;203;p1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1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7: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1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1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2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2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2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2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2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2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2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p27: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4" name="Google Shape;324;p2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2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3" name="Google Shape;363;p3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p3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3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2" name="Google Shape;382;p3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3" name="Google Shape;403;p3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0" name="Google Shape;410;p3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0" name="Google Shape;420;p3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37: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0" name="Google Shape;440;p3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8" name="Google Shape;468;p3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0" name="Google Shape;490;p4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6" name="Google Shape;496;p4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7" name="Google Shape;517;p4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2" name="Google Shape;532;p4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8" name="Google Shape;538;p4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5" name="Google Shape;545;p4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5" name="Google Shape;545;p4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395127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5" name="Google Shape;545;p4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52908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p7: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1"/>
          <p:cNvSpPr txBox="1">
            <a:spLocks noGrp="1"/>
          </p:cNvSpPr>
          <p:nvPr>
            <p:ph type="body" idx="1"/>
          </p:nvPr>
        </p:nvSpPr>
        <p:spPr>
          <a:xfrm rot="5400000">
            <a:off x="2309019" y="-516731"/>
            <a:ext cx="4643438" cy="7886700"/>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rot="5400000">
            <a:off x="4740276" y="1914526"/>
            <a:ext cx="5695950" cy="197167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2"/>
          <p:cNvSpPr txBox="1">
            <a:spLocks noGrp="1"/>
          </p:cNvSpPr>
          <p:nvPr>
            <p:ph type="body" idx="1"/>
          </p:nvPr>
        </p:nvSpPr>
        <p:spPr>
          <a:xfrm rot="5400000">
            <a:off x="719931" y="18257"/>
            <a:ext cx="5695950" cy="5764213"/>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5"/>
            <a:ext cx="7772400" cy="147002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0475" tIns="44450" rIns="90475" bIns="44450" anchor="t" anchorCtr="0">
            <a:noAutofit/>
          </a:bodyPr>
          <a:lstStyle>
            <a:lvl1pPr lvl="0" algn="ctr">
              <a:spcBef>
                <a:spcPts val="480"/>
              </a:spcBef>
              <a:spcAft>
                <a:spcPts val="0"/>
              </a:spcAft>
              <a:buSzPts val="1800"/>
              <a:buNone/>
              <a:defRPr/>
            </a:lvl1pPr>
            <a:lvl2pPr lvl="1" algn="ctr">
              <a:spcBef>
                <a:spcPts val="480"/>
              </a:spcBef>
              <a:spcAft>
                <a:spcPts val="0"/>
              </a:spcAft>
              <a:buSzPts val="3000"/>
              <a:buFont typeface="Book Antiqua"/>
              <a:buNone/>
              <a:defRPr/>
            </a:lvl2pPr>
            <a:lvl3pPr lvl="2" algn="ctr">
              <a:spcBef>
                <a:spcPts val="480"/>
              </a:spcBef>
              <a:spcAft>
                <a:spcPts val="0"/>
              </a:spcAft>
              <a:buSzPts val="2400"/>
              <a:buFont typeface="Book Antiqua"/>
              <a:buNone/>
              <a:defRPr/>
            </a:lvl3pPr>
            <a:lvl4pPr lvl="3" algn="ctr">
              <a:spcBef>
                <a:spcPts val="400"/>
              </a:spcBef>
              <a:spcAft>
                <a:spcPts val="0"/>
              </a:spcAft>
              <a:buClr>
                <a:schemeClr val="lt1"/>
              </a:buClr>
              <a:buSzPts val="2000"/>
              <a:buFont typeface="Times New Roman"/>
              <a:buNone/>
              <a:defRPr/>
            </a:lvl4pPr>
            <a:lvl5pPr lvl="4" algn="ctr">
              <a:spcBef>
                <a:spcPts val="400"/>
              </a:spcBef>
              <a:spcAft>
                <a:spcPts val="0"/>
              </a:spcAft>
              <a:buClr>
                <a:schemeClr val="lt1"/>
              </a:buClr>
              <a:buSzPts val="2000"/>
              <a:buFont typeface="Times New Roman"/>
              <a:buNone/>
              <a:defRPr/>
            </a:lvl5pPr>
            <a:lvl6pPr lvl="5" algn="ctr">
              <a:spcBef>
                <a:spcPts val="400"/>
              </a:spcBef>
              <a:spcAft>
                <a:spcPts val="0"/>
              </a:spcAft>
              <a:buClr>
                <a:schemeClr val="lt1"/>
              </a:buClr>
              <a:buSzPts val="2000"/>
              <a:buFont typeface="Times New Roman"/>
              <a:buNone/>
              <a:defRPr/>
            </a:lvl6pPr>
            <a:lvl7pPr lvl="6" algn="ctr">
              <a:spcBef>
                <a:spcPts val="400"/>
              </a:spcBef>
              <a:spcAft>
                <a:spcPts val="0"/>
              </a:spcAft>
              <a:buClr>
                <a:schemeClr val="lt1"/>
              </a:buClr>
              <a:buSzPts val="2000"/>
              <a:buFont typeface="Times New Roman"/>
              <a:buNone/>
              <a:defRPr/>
            </a:lvl7pPr>
            <a:lvl8pPr lvl="7" algn="ctr">
              <a:spcBef>
                <a:spcPts val="400"/>
              </a:spcBef>
              <a:spcAft>
                <a:spcPts val="0"/>
              </a:spcAft>
              <a:buClr>
                <a:schemeClr val="lt1"/>
              </a:buClr>
              <a:buSzPts val="2000"/>
              <a:buFont typeface="Times New Roman"/>
              <a:buNone/>
              <a:defRPr/>
            </a:lvl8pPr>
            <a:lvl9pPr lvl="8" algn="ctr">
              <a:spcBef>
                <a:spcPts val="400"/>
              </a:spcBef>
              <a:spcAft>
                <a:spcPts val="0"/>
              </a:spcAft>
              <a:buClr>
                <a:schemeClr val="lt1"/>
              </a:buClr>
              <a:buSzPts val="2000"/>
              <a:buFont typeface="Times New Roman"/>
              <a:buNone/>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2313" y="4406900"/>
            <a:ext cx="7772400" cy="1362075"/>
          </a:xfrm>
          <a:prstGeom prst="rect">
            <a:avLst/>
          </a:prstGeom>
          <a:noFill/>
          <a:ln>
            <a:noFill/>
          </a:ln>
        </p:spPr>
        <p:txBody>
          <a:bodyPr spcFirstLastPara="1" wrap="square" lIns="90475" tIns="44450" rIns="90475" bIns="4445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722313" y="2906713"/>
            <a:ext cx="7772400" cy="1500187"/>
          </a:xfrm>
          <a:prstGeom prst="rect">
            <a:avLst/>
          </a:prstGeom>
          <a:noFill/>
          <a:ln>
            <a:noFill/>
          </a:ln>
        </p:spPr>
        <p:txBody>
          <a:bodyPr spcFirstLastPara="1" wrap="square" lIns="90475" tIns="44450" rIns="90475" bIns="4445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2250"/>
              <a:buFont typeface="Book Antiqua"/>
              <a:buNone/>
              <a:defRPr sz="1800"/>
            </a:lvl2pPr>
            <a:lvl3pPr marL="1371600" lvl="2" indent="-228600" algn="l">
              <a:spcBef>
                <a:spcPts val="320"/>
              </a:spcBef>
              <a:spcAft>
                <a:spcPts val="0"/>
              </a:spcAft>
              <a:buSzPts val="1600"/>
              <a:buFont typeface="Book Antiqua"/>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8738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35" name="Google Shape;35;p6"/>
          <p:cNvSpPr txBox="1">
            <a:spLocks noGrp="1"/>
          </p:cNvSpPr>
          <p:nvPr>
            <p:ph type="body" idx="2"/>
          </p:nvPr>
        </p:nvSpPr>
        <p:spPr>
          <a:xfrm>
            <a:off x="470693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57200" y="274638"/>
            <a:ext cx="8229600" cy="1143000"/>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57200" y="1535113"/>
            <a:ext cx="4040188"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9" name="Google Shape;39;p7"/>
          <p:cNvSpPr txBox="1">
            <a:spLocks noGrp="1"/>
          </p:cNvSpPr>
          <p:nvPr>
            <p:ph type="body" idx="2"/>
          </p:nvPr>
        </p:nvSpPr>
        <p:spPr>
          <a:xfrm>
            <a:off x="457200" y="2174875"/>
            <a:ext cx="4040188"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40" name="Google Shape;40;p7"/>
          <p:cNvSpPr txBox="1">
            <a:spLocks noGrp="1"/>
          </p:cNvSpPr>
          <p:nvPr>
            <p:ph type="body" idx="3"/>
          </p:nvPr>
        </p:nvSpPr>
        <p:spPr>
          <a:xfrm>
            <a:off x="4645025" y="1535113"/>
            <a:ext cx="4041775"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41" name="Google Shape;41;p7"/>
          <p:cNvSpPr txBox="1">
            <a:spLocks noGrp="1"/>
          </p:cNvSpPr>
          <p:nvPr>
            <p:ph type="body" idx="4"/>
          </p:nvPr>
        </p:nvSpPr>
        <p:spPr>
          <a:xfrm>
            <a:off x="4645025" y="2174875"/>
            <a:ext cx="4041775"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73050"/>
            <a:ext cx="3008313" cy="1162050"/>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3575050" y="273050"/>
            <a:ext cx="5111750" cy="5853113"/>
          </a:xfrm>
          <a:prstGeom prst="rect">
            <a:avLst/>
          </a:prstGeom>
          <a:noFill/>
          <a:ln>
            <a:noFill/>
          </a:ln>
        </p:spPr>
        <p:txBody>
          <a:bodyPr spcFirstLastPara="1" wrap="square" lIns="90475" tIns="44450" rIns="90475" bIns="44450" anchor="t" anchorCtr="0">
            <a:noAutofit/>
          </a:bodyPr>
          <a:lstStyle>
            <a:lvl1pPr marL="457200" lvl="0" indent="-381000" algn="l">
              <a:spcBef>
                <a:spcPts val="640"/>
              </a:spcBef>
              <a:spcAft>
                <a:spcPts val="0"/>
              </a:spcAft>
              <a:buSzPts val="2400"/>
              <a:buChar char="●"/>
              <a:defRPr sz="3200"/>
            </a:lvl1pPr>
            <a:lvl2pPr marL="914400" lvl="1" indent="-450850" algn="l">
              <a:spcBef>
                <a:spcPts val="560"/>
              </a:spcBef>
              <a:spcAft>
                <a:spcPts val="0"/>
              </a:spcAft>
              <a:buSzPts val="3500"/>
              <a:buFont typeface="Book Antiqua"/>
              <a:buChar char="•"/>
              <a:defRPr sz="2800"/>
            </a:lvl2pPr>
            <a:lvl3pPr marL="1371600" lvl="2" indent="-381000" algn="l">
              <a:spcBef>
                <a:spcPts val="480"/>
              </a:spcBef>
              <a:spcAft>
                <a:spcPts val="0"/>
              </a:spcAft>
              <a:buSzPts val="2400"/>
              <a:buFont typeface="Book Antiqua"/>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47" name="Google Shape;47;p9"/>
          <p:cNvSpPr txBox="1">
            <a:spLocks noGrp="1"/>
          </p:cNvSpPr>
          <p:nvPr>
            <p:ph type="body" idx="2"/>
          </p:nvPr>
        </p:nvSpPr>
        <p:spPr>
          <a:xfrm>
            <a:off x="457200" y="1435100"/>
            <a:ext cx="3008313" cy="4691063"/>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1792288" y="4800600"/>
            <a:ext cx="5486400" cy="566738"/>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10"/>
          <p:cNvSpPr>
            <a:spLocks noGrp="1"/>
          </p:cNvSpPr>
          <p:nvPr>
            <p:ph type="pic" idx="2"/>
          </p:nvPr>
        </p:nvSpPr>
        <p:spPr>
          <a:xfrm>
            <a:off x="1792288" y="612775"/>
            <a:ext cx="5486400" cy="4114800"/>
          </a:xfrm>
          <a:prstGeom prst="rect">
            <a:avLst/>
          </a:prstGeom>
          <a:noFill/>
          <a:ln>
            <a:noFill/>
          </a:ln>
        </p:spPr>
        <p:txBody>
          <a:bodyPr spcFirstLastPara="1" wrap="square" lIns="90475" tIns="44450" rIns="90475" bIns="44450" anchor="t" anchorCtr="0">
            <a:noAutofit/>
          </a:bodyPr>
          <a:lstStyle>
            <a:lvl1pPr marR="0" lvl="0" algn="l" rtl="0">
              <a:spcBef>
                <a:spcPts val="640"/>
              </a:spcBef>
              <a:spcAft>
                <a:spcPts val="0"/>
              </a:spcAft>
              <a:buClr>
                <a:srgbClr val="66FFFF"/>
              </a:buClr>
              <a:buSzPts val="2400"/>
              <a:buFont typeface="Arial"/>
              <a:buNone/>
              <a:defRPr sz="3200" b="0" i="0" u="none" strike="noStrike" cap="none">
                <a:solidFill>
                  <a:schemeClr val="lt1"/>
                </a:solidFill>
                <a:latin typeface="Book Antiqua"/>
                <a:ea typeface="Book Antiqua"/>
                <a:cs typeface="Book Antiqua"/>
                <a:sym typeface="Book Antiqua"/>
              </a:defRPr>
            </a:lvl1pPr>
            <a:lvl2pPr marR="0" lvl="1" algn="l" rtl="0">
              <a:spcBef>
                <a:spcPts val="560"/>
              </a:spcBef>
              <a:spcAft>
                <a:spcPts val="0"/>
              </a:spcAft>
              <a:buClr>
                <a:srgbClr val="66FFFF"/>
              </a:buClr>
              <a:buSzPts val="3500"/>
              <a:buFont typeface="Book Antiqua"/>
              <a:buNone/>
              <a:defRPr sz="2800" b="0" i="0" u="none" strike="noStrike" cap="none">
                <a:solidFill>
                  <a:schemeClr val="lt1"/>
                </a:solidFill>
                <a:latin typeface="Book Antiqua"/>
                <a:ea typeface="Book Antiqua"/>
                <a:cs typeface="Book Antiqua"/>
                <a:sym typeface="Book Antiqua"/>
              </a:defRPr>
            </a:lvl2pPr>
            <a:lvl3pPr marR="0" lvl="2" algn="l" rtl="0">
              <a:spcBef>
                <a:spcPts val="480"/>
              </a:spcBef>
              <a:spcAft>
                <a:spcPts val="0"/>
              </a:spcAft>
              <a:buClr>
                <a:srgbClr val="66FFFF"/>
              </a:buClr>
              <a:buSzPts val="2400"/>
              <a:buFont typeface="Book Antiqua"/>
              <a:buNone/>
              <a:defRPr sz="2400" b="0" i="0" u="none" strike="noStrike" cap="none">
                <a:solidFill>
                  <a:schemeClr val="lt1"/>
                </a:solidFill>
                <a:latin typeface="Book Antiqua"/>
                <a:ea typeface="Book Antiqua"/>
                <a:cs typeface="Book Antiqua"/>
                <a:sym typeface="Book Antiqua"/>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51" name="Google Shape;51;p10"/>
          <p:cNvSpPr txBox="1">
            <a:spLocks noGrp="1"/>
          </p:cNvSpPr>
          <p:nvPr>
            <p:ph type="body" idx="1"/>
          </p:nvPr>
        </p:nvSpPr>
        <p:spPr>
          <a:xfrm>
            <a:off x="1792288" y="5367338"/>
            <a:ext cx="5486400" cy="804862"/>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7476B"/>
            </a:gs>
            <a:gs pos="50000">
              <a:srgbClr val="666699"/>
            </a:gs>
            <a:gs pos="100000">
              <a:srgbClr val="47476B"/>
            </a:gs>
          </a:gsLst>
          <a:lin ang="5400000" scaled="0"/>
        </a:gradFill>
        <a:effectLst/>
      </p:bgPr>
    </p:bg>
    <p:spTree>
      <p:nvGrpSpPr>
        <p:cNvPr id="1" name="Shape 6"/>
        <p:cNvGrpSpPr/>
        <p:nvPr/>
      </p:nvGrpSpPr>
      <p:grpSpPr>
        <a:xfrm>
          <a:off x="0" y="0"/>
          <a:ext cx="0" cy="0"/>
          <a:chOff x="0" y="0"/>
          <a:chExt cx="0" cy="0"/>
        </a:xfrm>
      </p:grpSpPr>
      <p:grpSp>
        <p:nvGrpSpPr>
          <p:cNvPr id="7" name="Google Shape;7;p1"/>
          <p:cNvGrpSpPr/>
          <p:nvPr/>
        </p:nvGrpSpPr>
        <p:grpSpPr>
          <a:xfrm>
            <a:off x="457200" y="304800"/>
            <a:ext cx="8231188" cy="6183313"/>
            <a:chOff x="372" y="186"/>
            <a:chExt cx="5185" cy="3895"/>
          </a:xfrm>
        </p:grpSpPr>
        <p:grpSp>
          <p:nvGrpSpPr>
            <p:cNvPr id="8" name="Google Shape;8;p1"/>
            <p:cNvGrpSpPr/>
            <p:nvPr/>
          </p:nvGrpSpPr>
          <p:grpSpPr>
            <a:xfrm>
              <a:off x="372" y="186"/>
              <a:ext cx="5185" cy="919"/>
              <a:chOff x="372" y="186"/>
              <a:chExt cx="5185" cy="919"/>
            </a:xfrm>
          </p:grpSpPr>
          <p:sp>
            <p:nvSpPr>
              <p:cNvPr id="9" name="Google Shape;9;p1"/>
              <p:cNvSpPr/>
              <p:nvPr/>
            </p:nvSpPr>
            <p:spPr>
              <a:xfrm>
                <a:off x="372" y="192"/>
                <a:ext cx="86" cy="913"/>
              </a:xfrm>
              <a:custGeom>
                <a:avLst/>
                <a:gdLst/>
                <a:ahLst/>
                <a:cxnLst/>
                <a:rect l="l" t="t" r="r" b="b"/>
                <a:pathLst>
                  <a:path w="86" h="913" extrusionOk="0">
                    <a:moveTo>
                      <a:pt x="0" y="0"/>
                    </a:moveTo>
                    <a:lnTo>
                      <a:pt x="85" y="96"/>
                    </a:lnTo>
                    <a:lnTo>
                      <a:pt x="85" y="816"/>
                    </a:lnTo>
                    <a:lnTo>
                      <a:pt x="0" y="91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0" name="Google Shape;10;p1"/>
              <p:cNvSpPr/>
              <p:nvPr/>
            </p:nvSpPr>
            <p:spPr>
              <a:xfrm>
                <a:off x="5470" y="186"/>
                <a:ext cx="87" cy="910"/>
              </a:xfrm>
              <a:custGeom>
                <a:avLst/>
                <a:gdLst/>
                <a:ahLst/>
                <a:cxnLst/>
                <a:rect l="l" t="t" r="r" b="b"/>
                <a:pathLst>
                  <a:path w="87" h="910" extrusionOk="0">
                    <a:moveTo>
                      <a:pt x="86" y="0"/>
                    </a:moveTo>
                    <a:lnTo>
                      <a:pt x="0" y="93"/>
                    </a:lnTo>
                    <a:lnTo>
                      <a:pt x="0" y="813"/>
                    </a:lnTo>
                    <a:lnTo>
                      <a:pt x="86" y="909"/>
                    </a:lnTo>
                    <a:lnTo>
                      <a:pt x="86"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1" name="Google Shape;11;p1"/>
              <p:cNvSpPr/>
              <p:nvPr/>
            </p:nvSpPr>
            <p:spPr>
              <a:xfrm>
                <a:off x="372" y="189"/>
                <a:ext cx="5185" cy="103"/>
              </a:xfrm>
              <a:custGeom>
                <a:avLst/>
                <a:gdLst/>
                <a:ahLst/>
                <a:cxnLst/>
                <a:rect l="l" t="t" r="r" b="b"/>
                <a:pathLst>
                  <a:path w="5185" h="103" extrusionOk="0">
                    <a:moveTo>
                      <a:pt x="0" y="0"/>
                    </a:moveTo>
                    <a:lnTo>
                      <a:pt x="5184" y="3"/>
                    </a:lnTo>
                    <a:lnTo>
                      <a:pt x="5093" y="102"/>
                    </a:lnTo>
                    <a:lnTo>
                      <a:pt x="88" y="10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grpSp>
        <p:grpSp>
          <p:nvGrpSpPr>
            <p:cNvPr id="12" name="Google Shape;12;p1"/>
            <p:cNvGrpSpPr/>
            <p:nvPr/>
          </p:nvGrpSpPr>
          <p:grpSpPr>
            <a:xfrm>
              <a:off x="372" y="291"/>
              <a:ext cx="5185" cy="3790"/>
              <a:chOff x="372" y="291"/>
              <a:chExt cx="5185" cy="3790"/>
            </a:xfrm>
          </p:grpSpPr>
          <p:sp>
            <p:nvSpPr>
              <p:cNvPr id="13" name="Google Shape;13;p1"/>
              <p:cNvSpPr/>
              <p:nvPr/>
            </p:nvSpPr>
            <p:spPr>
              <a:xfrm>
                <a:off x="372" y="807"/>
                <a:ext cx="79" cy="3274"/>
              </a:xfrm>
              <a:custGeom>
                <a:avLst/>
                <a:gdLst/>
                <a:ahLst/>
                <a:cxnLst/>
                <a:rect l="l" t="t" r="r" b="b"/>
                <a:pathLst>
                  <a:path w="79" h="3274" extrusionOk="0">
                    <a:moveTo>
                      <a:pt x="0" y="0"/>
                    </a:moveTo>
                    <a:lnTo>
                      <a:pt x="78" y="107"/>
                    </a:lnTo>
                    <a:lnTo>
                      <a:pt x="78" y="3166"/>
                    </a:lnTo>
                    <a:lnTo>
                      <a:pt x="0" y="3273"/>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4" name="Google Shape;14;p1"/>
              <p:cNvSpPr/>
              <p:nvPr/>
            </p:nvSpPr>
            <p:spPr>
              <a:xfrm>
                <a:off x="5470" y="747"/>
                <a:ext cx="84" cy="3325"/>
              </a:xfrm>
              <a:custGeom>
                <a:avLst/>
                <a:gdLst/>
                <a:ahLst/>
                <a:cxnLst/>
                <a:rect l="l" t="t" r="r" b="b"/>
                <a:pathLst>
                  <a:path w="84" h="3325" extrusionOk="0">
                    <a:moveTo>
                      <a:pt x="83" y="0"/>
                    </a:moveTo>
                    <a:lnTo>
                      <a:pt x="3" y="109"/>
                    </a:lnTo>
                    <a:lnTo>
                      <a:pt x="0" y="3233"/>
                    </a:lnTo>
                    <a:lnTo>
                      <a:pt x="83" y="3324"/>
                    </a:lnTo>
                    <a:lnTo>
                      <a:pt x="83"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5" name="Google Shape;15;p1"/>
              <p:cNvSpPr/>
              <p:nvPr/>
            </p:nvSpPr>
            <p:spPr>
              <a:xfrm>
                <a:off x="372" y="3984"/>
                <a:ext cx="5185" cy="88"/>
              </a:xfrm>
              <a:custGeom>
                <a:avLst/>
                <a:gdLst/>
                <a:ahLst/>
                <a:cxnLst/>
                <a:rect l="l" t="t" r="r" b="b"/>
                <a:pathLst>
                  <a:path w="5185" h="88" extrusionOk="0">
                    <a:moveTo>
                      <a:pt x="0" y="87"/>
                    </a:moveTo>
                    <a:lnTo>
                      <a:pt x="5184" y="87"/>
                    </a:lnTo>
                    <a:lnTo>
                      <a:pt x="5095" y="0"/>
                    </a:lnTo>
                    <a:lnTo>
                      <a:pt x="89" y="0"/>
                    </a:lnTo>
                    <a:lnTo>
                      <a:pt x="0" y="87"/>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6" name="Google Shape;16;p1"/>
              <p:cNvSpPr/>
              <p:nvPr/>
            </p:nvSpPr>
            <p:spPr>
              <a:xfrm>
                <a:off x="457" y="291"/>
                <a:ext cx="5013" cy="369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grpSp>
      </p:grpSp>
      <p:sp>
        <p:nvSpPr>
          <p:cNvPr id="17" name="Google Shape;17;p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marR="0" lvl="0"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1pPr>
            <a:lvl2pPr marR="0" lvl="1"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2pPr>
            <a:lvl3pPr marR="0" lvl="2"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3pPr>
            <a:lvl4pPr marR="0" lvl="3"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4pPr>
            <a:lvl5pPr marR="0" lvl="4"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5pPr>
            <a:lvl6pPr marR="0" lvl="5"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6pPr>
            <a:lvl7pPr marR="0" lvl="6"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7pPr>
            <a:lvl8pPr marR="0" lvl="7"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8pPr>
            <a:lvl9pPr marR="0" lvl="8"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9pPr>
          </a:lstStyle>
          <a:p>
            <a:endParaRPr/>
          </a:p>
        </p:txBody>
      </p:sp>
      <p:sp>
        <p:nvSpPr>
          <p:cNvPr id="18" name="Google Shape;18;p1"/>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marR="0" lvl="0" indent="-342900" algn="l" rtl="0">
              <a:spcBef>
                <a:spcPts val="480"/>
              </a:spcBef>
              <a:spcAft>
                <a:spcPts val="0"/>
              </a:spcAft>
              <a:buClr>
                <a:srgbClr val="66FFFF"/>
              </a:buClr>
              <a:buSzPts val="1800"/>
              <a:buFont typeface="Arial"/>
              <a:buChar char="●"/>
              <a:defRPr sz="2400" b="0" i="0" u="none" strike="noStrike" cap="none">
                <a:solidFill>
                  <a:schemeClr val="lt1"/>
                </a:solidFill>
                <a:latin typeface="Book Antiqua"/>
                <a:ea typeface="Book Antiqua"/>
                <a:cs typeface="Book Antiqua"/>
                <a:sym typeface="Book Antiqua"/>
              </a:defRPr>
            </a:lvl1pPr>
            <a:lvl2pPr marL="914400" marR="0" lvl="1" indent="-419100" algn="l" rtl="0">
              <a:spcBef>
                <a:spcPts val="480"/>
              </a:spcBef>
              <a:spcAft>
                <a:spcPts val="0"/>
              </a:spcAft>
              <a:buClr>
                <a:srgbClr val="66FFFF"/>
              </a:buClr>
              <a:buSzPts val="3000"/>
              <a:buFont typeface="Book Antiqua"/>
              <a:buChar char="•"/>
              <a:defRPr sz="2400" b="0" i="0" u="none" strike="noStrike" cap="none">
                <a:solidFill>
                  <a:schemeClr val="lt1"/>
                </a:solidFill>
                <a:latin typeface="Book Antiqua"/>
                <a:ea typeface="Book Antiqua"/>
                <a:cs typeface="Book Antiqua"/>
                <a:sym typeface="Book Antiqua"/>
              </a:defRPr>
            </a:lvl2pPr>
            <a:lvl3pPr marL="1371600" marR="0" lvl="2" indent="-381000" algn="l" rtl="0">
              <a:spcBef>
                <a:spcPts val="480"/>
              </a:spcBef>
              <a:spcAft>
                <a:spcPts val="0"/>
              </a:spcAft>
              <a:buClr>
                <a:srgbClr val="66FFFF"/>
              </a:buClr>
              <a:buSzPts val="2400"/>
              <a:buFont typeface="Book Antiqua"/>
              <a:buChar char="•"/>
              <a:defRPr sz="24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9" name="Google Shape;19;p1"/>
          <p:cNvSpPr/>
          <p:nvPr/>
        </p:nvSpPr>
        <p:spPr>
          <a:xfrm>
            <a:off x="8012658" y="6322219"/>
            <a:ext cx="543420" cy="366767"/>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fld id="{00000000-1234-1234-1234-123412341234}" type="slidenum">
              <a:rPr lang="en-US" sz="1500" b="0" u="none">
                <a:solidFill>
                  <a:schemeClr val="lt1"/>
                </a:solidFill>
                <a:latin typeface="Book Antiqua"/>
                <a:ea typeface="Book Antiqua"/>
                <a:cs typeface="Book Antiqua"/>
                <a:sym typeface="Book Antiqua"/>
              </a:rPr>
              <a:t>‹#›</a:t>
            </a:fld>
            <a:endParaRPr sz="1500" b="0" u="none">
              <a:solidFill>
                <a:schemeClr val="lt1"/>
              </a:solidFill>
              <a:latin typeface="Book Antiqua"/>
              <a:ea typeface="Book Antiqua"/>
              <a:cs typeface="Book Antiqua"/>
              <a:sym typeface="Book Antiqua"/>
            </a:endParaRPr>
          </a:p>
        </p:txBody>
      </p:sp>
      <p:sp>
        <p:nvSpPr>
          <p:cNvPr id="20" name="Google Shape;20;p1"/>
          <p:cNvSpPr/>
          <p:nvPr/>
        </p:nvSpPr>
        <p:spPr>
          <a:xfrm>
            <a:off x="7596733" y="6085682"/>
            <a:ext cx="831850" cy="597599"/>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r>
              <a:rPr lang="en-US" sz="1500" b="0" u="none">
                <a:solidFill>
                  <a:schemeClr val="lt1"/>
                </a:solidFill>
                <a:latin typeface="Book Antiqua"/>
                <a:ea typeface="Book Antiqua"/>
                <a:cs typeface="Book Antiqua"/>
                <a:sym typeface="Book Antiqua"/>
              </a:rPr>
              <a:t>Slide</a:t>
            </a:r>
            <a:endParaRPr/>
          </a:p>
        </p:txBody>
      </p:sp>
      <p:sp>
        <p:nvSpPr>
          <p:cNvPr id="21" name="Google Shape;21;p1"/>
          <p:cNvSpPr/>
          <p:nvPr/>
        </p:nvSpPr>
        <p:spPr>
          <a:xfrm>
            <a:off x="587921" y="6269832"/>
            <a:ext cx="6827837" cy="547687"/>
          </a:xfrm>
          <a:prstGeom prst="rect">
            <a:avLst/>
          </a:prstGeom>
          <a:noFill/>
          <a:ln>
            <a:noFill/>
          </a:ln>
        </p:spPr>
        <p:txBody>
          <a:bodyPr spcFirstLastPara="1" wrap="square" lIns="90475" tIns="44450" rIns="90475" bIns="44450" anchor="t" anchorCtr="0">
            <a:noAutofit/>
          </a:bodyPr>
          <a:lstStyle/>
          <a:p>
            <a:pPr marL="0" marR="0" lvl="0" indent="0" algn="l" rtl="0">
              <a:lnSpc>
                <a:spcPct val="106666"/>
              </a:lnSpc>
              <a:spcBef>
                <a:spcPts val="0"/>
              </a:spcBef>
              <a:spcAft>
                <a:spcPts val="0"/>
              </a:spcAft>
              <a:buNone/>
            </a:pPr>
            <a:r>
              <a:rPr lang="en-US" sz="1500" b="0" u="none">
                <a:solidFill>
                  <a:srgbClr val="FFFFFF"/>
                </a:solidFill>
                <a:latin typeface="Book Antiqua"/>
                <a:ea typeface="Book Antiqua"/>
                <a:cs typeface="Book Antiqua"/>
                <a:sym typeface="Book Antiqua"/>
              </a:rPr>
              <a:t>© 2013  Cengage Learning.  All Rights Reserved.  May not be scanned, copied</a:t>
            </a:r>
            <a:endParaRPr/>
          </a:p>
          <a:p>
            <a:pPr marL="0" marR="0" lvl="0" indent="0" algn="l" rtl="0">
              <a:lnSpc>
                <a:spcPct val="106666"/>
              </a:lnSpc>
              <a:spcBef>
                <a:spcPts val="300"/>
              </a:spcBef>
              <a:spcAft>
                <a:spcPts val="0"/>
              </a:spcAft>
              <a:buNone/>
            </a:pPr>
            <a:r>
              <a:rPr lang="en-US" sz="1500" b="0" u="none">
                <a:solidFill>
                  <a:srgbClr val="FFFFFF"/>
                </a:solidFill>
                <a:latin typeface="Book Antiqua"/>
                <a:ea typeface="Book Antiqua"/>
                <a:cs typeface="Book Antiqua"/>
                <a:sym typeface="Book Antiqua"/>
              </a:rPr>
              <a:t>    or duplicated, or posted to a publicly accessible website, in whole or in part.</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descr="C:\Users\John IV\Downloads\9780840062338.jpg"/>
          <p:cNvPicPr preferRelativeResize="0"/>
          <p:nvPr/>
        </p:nvPicPr>
        <p:blipFill rotWithShape="1">
          <a:blip r:embed="rId3">
            <a:alphaModFix/>
          </a:blip>
          <a:srcRect/>
          <a:stretch/>
        </p:blipFill>
        <p:spPr>
          <a:xfrm>
            <a:off x="1355446" y="412750"/>
            <a:ext cx="4288644" cy="5626100"/>
          </a:xfrm>
          <a:prstGeom prst="rect">
            <a:avLst/>
          </a:prstGeom>
          <a:noFill/>
          <a:ln>
            <a:noFill/>
          </a:ln>
        </p:spPr>
      </p:pic>
      <p:grpSp>
        <p:nvGrpSpPr>
          <p:cNvPr id="63" name="Google Shape;63;p13"/>
          <p:cNvGrpSpPr/>
          <p:nvPr/>
        </p:nvGrpSpPr>
        <p:grpSpPr>
          <a:xfrm>
            <a:off x="5481875" y="2122566"/>
            <a:ext cx="2594095" cy="1827486"/>
            <a:chOff x="6033407" y="2122566"/>
            <a:chExt cx="2594095" cy="1827486"/>
          </a:xfrm>
        </p:grpSpPr>
        <p:sp>
          <p:nvSpPr>
            <p:cNvPr id="64" name="Google Shape;64;p13"/>
            <p:cNvSpPr/>
            <p:nvPr/>
          </p:nvSpPr>
          <p:spPr>
            <a:xfrm>
              <a:off x="6035673" y="2672654"/>
              <a:ext cx="2389871" cy="276999"/>
            </a:xfrm>
            <a:prstGeom prst="rect">
              <a:avLst/>
            </a:prstGeom>
            <a:solidFill>
              <a:srgbClr val="151515"/>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1200"/>
                <a:buFont typeface="Poppins"/>
                <a:buNone/>
              </a:pPr>
              <a:r>
                <a:rPr lang="en-US" sz="1200" b="1" i="0" u="none" strike="noStrike" cap="none">
                  <a:solidFill>
                    <a:schemeClr val="lt1"/>
                  </a:solidFill>
                  <a:latin typeface="Poppins"/>
                  <a:ea typeface="Poppins"/>
                  <a:cs typeface="Poppins"/>
                  <a:sym typeface="Poppins"/>
                </a:rPr>
                <a:t>                           </a:t>
              </a:r>
              <a:r>
                <a:rPr lang="en-US" sz="1150" b="1" i="0" u="none" strike="noStrike" cap="none">
                  <a:solidFill>
                    <a:srgbClr val="F2F2F2"/>
                  </a:solidFill>
                  <a:latin typeface="Poppins"/>
                  <a:ea typeface="Poppins"/>
                  <a:cs typeface="Poppins"/>
                  <a:sym typeface="Poppins"/>
                </a:rPr>
                <a:t>SLIDES  BY</a:t>
              </a:r>
              <a:endParaRPr/>
            </a:p>
          </p:txBody>
        </p:sp>
        <p:grpSp>
          <p:nvGrpSpPr>
            <p:cNvPr id="65" name="Google Shape;65;p13"/>
            <p:cNvGrpSpPr/>
            <p:nvPr/>
          </p:nvGrpSpPr>
          <p:grpSpPr>
            <a:xfrm>
              <a:off x="6035673" y="2122566"/>
              <a:ext cx="2382611" cy="556438"/>
              <a:chOff x="6035673" y="1335314"/>
              <a:chExt cx="2382611" cy="560160"/>
            </a:xfrm>
          </p:grpSpPr>
          <p:sp>
            <p:nvSpPr>
              <p:cNvPr id="66" name="Google Shape;66;p13"/>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67" name="Google Shape;67;p13"/>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68" name="Google Shape;68;p13"/>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69" name="Google Shape;69;p13"/>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70" name="Google Shape;70;p13"/>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71" name="Google Shape;71;p13"/>
            <p:cNvGrpSpPr/>
            <p:nvPr/>
          </p:nvGrpSpPr>
          <p:grpSpPr>
            <a:xfrm>
              <a:off x="6042933" y="2947824"/>
              <a:ext cx="2382611" cy="970744"/>
              <a:chOff x="6035673" y="1335314"/>
              <a:chExt cx="2382611" cy="560160"/>
            </a:xfrm>
          </p:grpSpPr>
          <p:sp>
            <p:nvSpPr>
              <p:cNvPr id="72" name="Google Shape;72;p13"/>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3" name="Google Shape;73;p13"/>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4" name="Google Shape;74;p13"/>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5" name="Google Shape;75;p13"/>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76" name="Google Shape;76;p13"/>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sp>
          <p:nvSpPr>
            <p:cNvPr id="77" name="Google Shape;77;p13"/>
            <p:cNvSpPr/>
            <p:nvPr/>
          </p:nvSpPr>
          <p:spPr>
            <a:xfrm>
              <a:off x="6033407" y="2949371"/>
              <a:ext cx="1468113" cy="969197"/>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8" name="Google Shape;78;p13"/>
            <p:cNvSpPr txBox="1"/>
            <p:nvPr/>
          </p:nvSpPr>
          <p:spPr>
            <a:xfrm>
              <a:off x="6172510" y="2690733"/>
              <a:ext cx="223138" cy="1259319"/>
            </a:xfrm>
            <a:prstGeom prst="rect">
              <a:avLst/>
            </a:prstGeom>
            <a:noFill/>
            <a:ln>
              <a:noFill/>
            </a:ln>
          </p:spPr>
          <p:txBody>
            <a:bodyPr spcFirstLastPara="1" wrap="square" lIns="91425" tIns="45700" rIns="91425" bIns="45700" anchor="t" anchorCtr="0">
              <a:noAutofit/>
            </a:bodyPr>
            <a:lstStyle/>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endParaRPr sz="1200" b="1">
                <a:solidFill>
                  <a:schemeClr val="lt1"/>
                </a:solidFill>
                <a:latin typeface="Book Antiqua"/>
                <a:ea typeface="Book Antiqua"/>
                <a:cs typeface="Book Antiqua"/>
                <a:sym typeface="Book Antiqua"/>
              </a:endParaRPr>
            </a:p>
          </p:txBody>
        </p:sp>
        <p:sp>
          <p:nvSpPr>
            <p:cNvPr id="79" name="Google Shape;79;p13"/>
            <p:cNvSpPr/>
            <p:nvPr/>
          </p:nvSpPr>
          <p:spPr>
            <a:xfrm rot="10800000">
              <a:off x="7501520" y="2946948"/>
              <a:ext cx="1003836" cy="971620"/>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80" name="Google Shape;80;p13"/>
            <p:cNvCxnSpPr/>
            <p:nvPr/>
          </p:nvCxnSpPr>
          <p:spPr>
            <a:xfrm flipH="1">
              <a:off x="7485889" y="2894222"/>
              <a:ext cx="7474" cy="1021849"/>
            </a:xfrm>
            <a:prstGeom prst="straightConnector1">
              <a:avLst/>
            </a:prstGeom>
            <a:solidFill>
              <a:schemeClr val="accent1"/>
            </a:solidFill>
            <a:ln w="22225" cap="flat" cmpd="sng">
              <a:solidFill>
                <a:schemeClr val="dk1">
                  <a:alpha val="83921"/>
                </a:schemeClr>
              </a:solidFill>
              <a:prstDash val="solid"/>
              <a:round/>
              <a:headEnd type="none" w="sm" len="sm"/>
              <a:tailEnd type="none" w="sm" len="sm"/>
            </a:ln>
          </p:spPr>
        </p:cxnSp>
        <p:sp>
          <p:nvSpPr>
            <p:cNvPr id="81" name="Google Shape;81;p13"/>
            <p:cNvSpPr/>
            <p:nvPr/>
          </p:nvSpPr>
          <p:spPr>
            <a:xfrm>
              <a:off x="7406277" y="2870056"/>
              <a:ext cx="180066" cy="1049024"/>
            </a:xfrm>
            <a:prstGeom prst="rect">
              <a:avLst/>
            </a:prstGeom>
            <a:solidFill>
              <a:srgbClr val="1F103B">
                <a:alpha val="56862"/>
              </a:srgbClr>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2" name="Google Shape;82;p13"/>
            <p:cNvSpPr/>
            <p:nvPr/>
          </p:nvSpPr>
          <p:spPr>
            <a:xfrm>
              <a:off x="8418284" y="2126262"/>
              <a:ext cx="209218" cy="1792818"/>
            </a:xfrm>
            <a:prstGeom prst="rect">
              <a:avLst/>
            </a:prstGeom>
            <a:gradFill>
              <a:gsLst>
                <a:gs pos="0">
                  <a:srgbClr val="432B6F"/>
                </a:gs>
                <a:gs pos="50000">
                  <a:srgbClr val="361E60"/>
                </a:gs>
                <a:gs pos="100000">
                  <a:srgbClr val="412574"/>
                </a:gs>
              </a:gsLst>
              <a:lin ang="54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3" name="Google Shape;83;p13"/>
            <p:cNvSpPr/>
            <p:nvPr/>
          </p:nvSpPr>
          <p:spPr>
            <a:xfrm>
              <a:off x="6194630" y="2929145"/>
              <a:ext cx="2182018" cy="868323"/>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600">
                <a:solidFill>
                  <a:srgbClr val="FFFFFF"/>
                </a:solidFill>
                <a:latin typeface="Poppins"/>
                <a:ea typeface="Poppins"/>
                <a:cs typeface="Poppins"/>
                <a:sym typeface="Poppins"/>
              </a:endParaRPr>
            </a:p>
            <a:p>
              <a:pPr marL="0" marR="0" lvl="0" indent="0" algn="r" rtl="0">
                <a:spcBef>
                  <a:spcPts val="0"/>
                </a:spcBef>
                <a:spcAft>
                  <a:spcPts val="0"/>
                </a:spcAft>
                <a:buNone/>
              </a:pPr>
              <a:r>
                <a:rPr lang="en-US" sz="2000" b="1">
                  <a:solidFill>
                    <a:srgbClr val="F2F2F2"/>
                  </a:solidFill>
                  <a:latin typeface="Poppins"/>
                  <a:ea typeface="Poppins"/>
                  <a:cs typeface="Poppins"/>
                  <a:sym typeface="Poppins"/>
                </a:rPr>
                <a:t>John Loucks</a:t>
              </a:r>
              <a:endParaRPr sz="2000" b="1">
                <a:solidFill>
                  <a:srgbClr val="F2F2F2"/>
                </a:solidFill>
                <a:latin typeface="Poppins"/>
                <a:ea typeface="Poppins"/>
                <a:cs typeface="Poppins"/>
                <a:sym typeface="Poppins"/>
              </a:endParaRPr>
            </a:p>
            <a:p>
              <a:pPr marL="0" marR="0" lvl="0" indent="0" algn="r" rtl="0">
                <a:spcBef>
                  <a:spcPts val="0"/>
                </a:spcBef>
                <a:spcAft>
                  <a:spcPts val="0"/>
                </a:spcAft>
                <a:buNone/>
              </a:pPr>
              <a:endParaRPr sz="400">
                <a:solidFill>
                  <a:srgbClr val="F2F2F2"/>
                </a:solidFill>
                <a:latin typeface="Poppins"/>
                <a:ea typeface="Poppins"/>
                <a:cs typeface="Poppins"/>
                <a:sym typeface="Poppins"/>
              </a:endParaRPr>
            </a:p>
            <a:p>
              <a:pPr marL="0" marR="0" lvl="0" indent="0" algn="r" rtl="0">
                <a:spcBef>
                  <a:spcPts val="0"/>
                </a:spcBef>
                <a:spcAft>
                  <a:spcPts val="0"/>
                </a:spcAft>
                <a:buNone/>
              </a:pPr>
              <a:r>
                <a:rPr lang="en-US" sz="1400" b="1">
                  <a:solidFill>
                    <a:srgbClr val="F2F2F2"/>
                  </a:solidFill>
                  <a:latin typeface="Poppins"/>
                  <a:ea typeface="Poppins"/>
                  <a:cs typeface="Poppins"/>
                  <a:sym typeface="Poppins"/>
                </a:rPr>
                <a:t>St. Edward’s Univ.</a:t>
              </a:r>
              <a:endParaRPr sz="1400" b="1">
                <a:solidFill>
                  <a:srgbClr val="F2F2F2"/>
                </a:solidFill>
                <a:latin typeface="Poppins"/>
                <a:ea typeface="Poppins"/>
                <a:cs typeface="Poppins"/>
                <a:sym typeface="Poppins"/>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
        <p:nvSpPr>
          <p:cNvPr id="138" name="Google Shape;138;p22"/>
          <p:cNvSpPr/>
          <p:nvPr/>
        </p:nvSpPr>
        <p:spPr>
          <a:xfrm>
            <a:off x="687388" y="1106488"/>
            <a:ext cx="7566025" cy="188595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8CF4EA"/>
                </a:solidFill>
                <a:latin typeface="Book Antiqua"/>
                <a:ea typeface="Book Antiqua"/>
                <a:cs typeface="Book Antiqua"/>
                <a:sym typeface="Book Antiqua"/>
              </a:rPr>
              <a:t>Transition Probabilities</a:t>
            </a:r>
            <a:endParaRPr/>
          </a:p>
        </p:txBody>
      </p:sp>
      <p:sp>
        <p:nvSpPr>
          <p:cNvPr id="139" name="Google Shape;139;p22"/>
          <p:cNvSpPr/>
          <p:nvPr/>
        </p:nvSpPr>
        <p:spPr>
          <a:xfrm>
            <a:off x="2005013" y="2943225"/>
            <a:ext cx="9144000" cy="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pic>
        <p:nvPicPr>
          <p:cNvPr id="140" name="Google Shape;140;p22" descr="16"/>
          <p:cNvPicPr preferRelativeResize="0"/>
          <p:nvPr/>
        </p:nvPicPr>
        <p:blipFill rotWithShape="1">
          <a:blip r:embed="rId3">
            <a:alphaModFix/>
          </a:blip>
          <a:srcRect/>
          <a:stretch/>
        </p:blipFill>
        <p:spPr>
          <a:xfrm>
            <a:off x="633413" y="1600200"/>
            <a:ext cx="7875587" cy="1501775"/>
          </a:xfrm>
          <a:prstGeom prst="rect">
            <a:avLst/>
          </a:prstGeom>
          <a:noFill/>
          <a:ln>
            <a:noFill/>
          </a:ln>
        </p:spPr>
      </p:pic>
      <p:sp>
        <p:nvSpPr>
          <p:cNvPr id="141" name="Google Shape;141;p22"/>
          <p:cNvSpPr/>
          <p:nvPr/>
        </p:nvSpPr>
        <p:spPr>
          <a:xfrm>
            <a:off x="1173163" y="3254375"/>
            <a:ext cx="7340600" cy="89535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2400" i="1">
                <a:solidFill>
                  <a:srgbClr val="FFFFFF"/>
                </a:solidFill>
                <a:latin typeface="Book Antiqua"/>
                <a:ea typeface="Book Antiqua"/>
                <a:cs typeface="Book Antiqua"/>
                <a:sym typeface="Book Antiqua"/>
              </a:rPr>
              <a:t>p</a:t>
            </a:r>
            <a:r>
              <a:rPr lang="en-US" sz="2400" i="1" baseline="-25000">
                <a:solidFill>
                  <a:srgbClr val="FFFFFF"/>
                </a:solidFill>
                <a:latin typeface="Book Antiqua"/>
                <a:ea typeface="Book Antiqua"/>
                <a:cs typeface="Book Antiqua"/>
                <a:sym typeface="Book Antiqua"/>
              </a:rPr>
              <a:t>ij</a:t>
            </a:r>
            <a:r>
              <a:rPr lang="en-US" sz="2400" i="1">
                <a:solidFill>
                  <a:srgbClr val="FFFFFF"/>
                </a:solidFill>
                <a:latin typeface="Book Antiqua"/>
                <a:ea typeface="Book Antiqua"/>
                <a:cs typeface="Book Antiqua"/>
                <a:sym typeface="Book Antiqua"/>
              </a:rPr>
              <a:t> </a:t>
            </a:r>
            <a:r>
              <a:rPr lang="en-US" sz="2400">
                <a:solidFill>
                  <a:srgbClr val="FFFFFF"/>
                </a:solidFill>
                <a:latin typeface="Book Antiqua"/>
                <a:ea typeface="Book Antiqua"/>
                <a:cs typeface="Book Antiqua"/>
                <a:sym typeface="Book Antiqua"/>
              </a:rPr>
              <a:t>= probability of making a transition from state </a:t>
            </a:r>
            <a:r>
              <a:rPr lang="en-US" sz="2400" i="1">
                <a:solidFill>
                  <a:srgbClr val="FFFFFF"/>
                </a:solidFill>
                <a:latin typeface="Book Antiqua"/>
                <a:ea typeface="Book Antiqua"/>
                <a:cs typeface="Book Antiqua"/>
                <a:sym typeface="Book Antiqua"/>
              </a:rPr>
              <a:t>i</a:t>
            </a:r>
            <a:endParaRPr sz="2400">
              <a:solidFill>
                <a:srgbClr val="FFFFFF"/>
              </a:solidFill>
              <a:latin typeface="Book Antiqua"/>
              <a:ea typeface="Book Antiqua"/>
              <a:cs typeface="Book Antiqua"/>
              <a:sym typeface="Book Antiqua"/>
            </a:endParaRPr>
          </a:p>
          <a:p>
            <a:pPr marL="0" marR="0" lvl="0" indent="0" algn="l" rtl="0">
              <a:lnSpc>
                <a:spcPct val="110000"/>
              </a:lnSpc>
              <a:spcBef>
                <a:spcPts val="0"/>
              </a:spcBef>
              <a:spcAft>
                <a:spcPts val="0"/>
              </a:spcAft>
              <a:buNone/>
            </a:pPr>
            <a:r>
              <a:rPr lang="en-US" sz="2400">
                <a:solidFill>
                  <a:srgbClr val="FFFFFF"/>
                </a:solidFill>
                <a:latin typeface="Book Antiqua"/>
                <a:ea typeface="Book Antiqua"/>
                <a:cs typeface="Book Antiqua"/>
                <a:sym typeface="Book Antiqua"/>
              </a:rPr>
              <a:t>       in a given period to state </a:t>
            </a:r>
            <a:r>
              <a:rPr lang="en-US" sz="2400" i="1">
                <a:solidFill>
                  <a:srgbClr val="FFFFFF"/>
                </a:solidFill>
                <a:latin typeface="Book Antiqua"/>
                <a:ea typeface="Book Antiqua"/>
                <a:cs typeface="Book Antiqua"/>
                <a:sym typeface="Book Antiqua"/>
              </a:rPr>
              <a:t>j</a:t>
            </a:r>
            <a:r>
              <a:rPr lang="en-US" sz="2400">
                <a:solidFill>
                  <a:srgbClr val="FFFFFF"/>
                </a:solidFill>
                <a:latin typeface="Book Antiqua"/>
                <a:ea typeface="Book Antiqua"/>
                <a:cs typeface="Book Antiqua"/>
                <a:sym typeface="Book Antiqua"/>
              </a:rPr>
              <a:t> in the next period </a:t>
            </a:r>
            <a:endParaRPr sz="2400">
              <a:solidFill>
                <a:srgbClr val="FFFFFF"/>
              </a:solidFill>
              <a:latin typeface="Book Antiqua"/>
              <a:ea typeface="Book Antiqua"/>
              <a:cs typeface="Book Antiqua"/>
              <a:sym typeface="Book Antiqua"/>
            </a:endParaRPr>
          </a:p>
        </p:txBody>
      </p:sp>
      <p:sp>
        <p:nvSpPr>
          <p:cNvPr id="142" name="Google Shape;142;p22"/>
          <p:cNvSpPr/>
          <p:nvPr/>
        </p:nvSpPr>
        <p:spPr>
          <a:xfrm>
            <a:off x="2108200" y="4248150"/>
            <a:ext cx="4787900" cy="17208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grpSp>
        <p:nvGrpSpPr>
          <p:cNvPr id="143" name="Google Shape;143;p22"/>
          <p:cNvGrpSpPr/>
          <p:nvPr/>
        </p:nvGrpSpPr>
        <p:grpSpPr>
          <a:xfrm>
            <a:off x="5048250" y="4425950"/>
            <a:ext cx="1555750" cy="1352550"/>
            <a:chOff x="3308" y="1964"/>
            <a:chExt cx="1076" cy="908"/>
          </a:xfrm>
        </p:grpSpPr>
        <p:cxnSp>
          <p:nvCxnSpPr>
            <p:cNvPr id="144" name="Google Shape;144;p22"/>
            <p:cNvCxnSpPr/>
            <p:nvPr/>
          </p:nvCxnSpPr>
          <p:spPr>
            <a:xfrm>
              <a:off x="4379" y="1968"/>
              <a:ext cx="0" cy="904"/>
            </a:xfrm>
            <a:prstGeom prst="straightConnector1">
              <a:avLst/>
            </a:prstGeom>
            <a:noFill/>
            <a:ln w="19050" cap="flat" cmpd="sng">
              <a:solidFill>
                <a:srgbClr val="FFFFFF"/>
              </a:solidFill>
              <a:prstDash val="solid"/>
              <a:round/>
              <a:headEnd type="none" w="med" len="med"/>
              <a:tailEnd type="none" w="med" len="med"/>
            </a:ln>
          </p:spPr>
        </p:cxnSp>
        <p:cxnSp>
          <p:nvCxnSpPr>
            <p:cNvPr id="145" name="Google Shape;145;p22"/>
            <p:cNvCxnSpPr/>
            <p:nvPr/>
          </p:nvCxnSpPr>
          <p:spPr>
            <a:xfrm rot="10800000">
              <a:off x="4298" y="1964"/>
              <a:ext cx="86" cy="0"/>
            </a:xfrm>
            <a:prstGeom prst="straightConnector1">
              <a:avLst/>
            </a:prstGeom>
            <a:noFill/>
            <a:ln w="19050" cap="flat" cmpd="sng">
              <a:solidFill>
                <a:srgbClr val="FFFFFF"/>
              </a:solidFill>
              <a:prstDash val="solid"/>
              <a:round/>
              <a:headEnd type="none" w="med" len="med"/>
              <a:tailEnd type="none" w="med" len="med"/>
            </a:ln>
          </p:spPr>
        </p:cxnSp>
        <p:cxnSp>
          <p:nvCxnSpPr>
            <p:cNvPr id="146" name="Google Shape;146;p22"/>
            <p:cNvCxnSpPr/>
            <p:nvPr/>
          </p:nvCxnSpPr>
          <p:spPr>
            <a:xfrm rot="10800000">
              <a:off x="4290" y="2870"/>
              <a:ext cx="86" cy="0"/>
            </a:xfrm>
            <a:prstGeom prst="straightConnector1">
              <a:avLst/>
            </a:prstGeom>
            <a:noFill/>
            <a:ln w="19050" cap="flat" cmpd="sng">
              <a:solidFill>
                <a:srgbClr val="FFFFFF"/>
              </a:solidFill>
              <a:prstDash val="solid"/>
              <a:round/>
              <a:headEnd type="none" w="med" len="med"/>
              <a:tailEnd type="none" w="med" len="med"/>
            </a:ln>
          </p:spPr>
        </p:cxnSp>
        <p:cxnSp>
          <p:nvCxnSpPr>
            <p:cNvPr id="147" name="Google Shape;147;p22"/>
            <p:cNvCxnSpPr/>
            <p:nvPr/>
          </p:nvCxnSpPr>
          <p:spPr>
            <a:xfrm>
              <a:off x="3313" y="1964"/>
              <a:ext cx="0" cy="904"/>
            </a:xfrm>
            <a:prstGeom prst="straightConnector1">
              <a:avLst/>
            </a:prstGeom>
            <a:noFill/>
            <a:ln w="19050" cap="flat" cmpd="sng">
              <a:solidFill>
                <a:srgbClr val="FFFFFF"/>
              </a:solidFill>
              <a:prstDash val="solid"/>
              <a:round/>
              <a:headEnd type="none" w="med" len="med"/>
              <a:tailEnd type="none" w="med" len="med"/>
            </a:ln>
          </p:spPr>
        </p:cxnSp>
        <p:cxnSp>
          <p:nvCxnSpPr>
            <p:cNvPr id="148" name="Google Shape;148;p22"/>
            <p:cNvCxnSpPr/>
            <p:nvPr/>
          </p:nvCxnSpPr>
          <p:spPr>
            <a:xfrm>
              <a:off x="3311" y="2864"/>
              <a:ext cx="66" cy="0"/>
            </a:xfrm>
            <a:prstGeom prst="straightConnector1">
              <a:avLst/>
            </a:prstGeom>
            <a:noFill/>
            <a:ln w="19050" cap="flat" cmpd="sng">
              <a:solidFill>
                <a:srgbClr val="FFFFFF"/>
              </a:solidFill>
              <a:prstDash val="solid"/>
              <a:round/>
              <a:headEnd type="none" w="med" len="med"/>
              <a:tailEnd type="none" w="med" len="med"/>
            </a:ln>
          </p:spPr>
        </p:cxnSp>
        <p:cxnSp>
          <p:nvCxnSpPr>
            <p:cNvPr id="149" name="Google Shape;149;p22"/>
            <p:cNvCxnSpPr/>
            <p:nvPr/>
          </p:nvCxnSpPr>
          <p:spPr>
            <a:xfrm rot="10800000">
              <a:off x="3308" y="1964"/>
              <a:ext cx="86" cy="0"/>
            </a:xfrm>
            <a:prstGeom prst="straightConnector1">
              <a:avLst/>
            </a:prstGeom>
            <a:noFill/>
            <a:ln w="19050" cap="flat" cmpd="sng">
              <a:solidFill>
                <a:srgbClr val="FFFFFF"/>
              </a:solidFill>
              <a:prstDash val="solid"/>
              <a:round/>
              <a:headEnd type="none" w="med" len="med"/>
              <a:tailEnd type="none" w="med" len="med"/>
            </a:ln>
          </p:spPr>
        </p:cxnSp>
      </p:grpSp>
      <p:grpSp>
        <p:nvGrpSpPr>
          <p:cNvPr id="150" name="Google Shape;150;p22"/>
          <p:cNvGrpSpPr/>
          <p:nvPr/>
        </p:nvGrpSpPr>
        <p:grpSpPr>
          <a:xfrm>
            <a:off x="2905125" y="4445000"/>
            <a:ext cx="1584325" cy="1327150"/>
            <a:chOff x="1518" y="1968"/>
            <a:chExt cx="1502" cy="908"/>
          </a:xfrm>
        </p:grpSpPr>
        <p:cxnSp>
          <p:nvCxnSpPr>
            <p:cNvPr id="151" name="Google Shape;151;p22"/>
            <p:cNvCxnSpPr/>
            <p:nvPr/>
          </p:nvCxnSpPr>
          <p:spPr>
            <a:xfrm>
              <a:off x="1519" y="1968"/>
              <a:ext cx="0" cy="904"/>
            </a:xfrm>
            <a:prstGeom prst="straightConnector1">
              <a:avLst/>
            </a:prstGeom>
            <a:noFill/>
            <a:ln w="19050" cap="flat" cmpd="sng">
              <a:solidFill>
                <a:srgbClr val="FFFFFF"/>
              </a:solidFill>
              <a:prstDash val="solid"/>
              <a:round/>
              <a:headEnd type="none" w="med" len="med"/>
              <a:tailEnd type="none" w="med" len="med"/>
            </a:ln>
          </p:spPr>
        </p:cxnSp>
        <p:cxnSp>
          <p:nvCxnSpPr>
            <p:cNvPr id="152" name="Google Shape;152;p22"/>
            <p:cNvCxnSpPr/>
            <p:nvPr/>
          </p:nvCxnSpPr>
          <p:spPr>
            <a:xfrm>
              <a:off x="3017" y="1972"/>
              <a:ext cx="0" cy="904"/>
            </a:xfrm>
            <a:prstGeom prst="straightConnector1">
              <a:avLst/>
            </a:prstGeom>
            <a:noFill/>
            <a:ln w="19050" cap="flat" cmpd="sng">
              <a:solidFill>
                <a:srgbClr val="FFFFFF"/>
              </a:solidFill>
              <a:prstDash val="solid"/>
              <a:round/>
              <a:headEnd type="none" w="med" len="med"/>
              <a:tailEnd type="none" w="med" len="med"/>
            </a:ln>
          </p:spPr>
        </p:cxnSp>
        <p:cxnSp>
          <p:nvCxnSpPr>
            <p:cNvPr id="153" name="Google Shape;153;p22"/>
            <p:cNvCxnSpPr/>
            <p:nvPr/>
          </p:nvCxnSpPr>
          <p:spPr>
            <a:xfrm rot="10800000">
              <a:off x="1518" y="2870"/>
              <a:ext cx="86" cy="0"/>
            </a:xfrm>
            <a:prstGeom prst="straightConnector1">
              <a:avLst/>
            </a:prstGeom>
            <a:noFill/>
            <a:ln w="19050" cap="flat" cmpd="sng">
              <a:solidFill>
                <a:srgbClr val="FFFFFF"/>
              </a:solidFill>
              <a:prstDash val="solid"/>
              <a:round/>
              <a:headEnd type="none" w="med" len="med"/>
              <a:tailEnd type="none" w="med" len="med"/>
            </a:ln>
          </p:spPr>
        </p:cxnSp>
        <p:cxnSp>
          <p:nvCxnSpPr>
            <p:cNvPr id="154" name="Google Shape;154;p22"/>
            <p:cNvCxnSpPr/>
            <p:nvPr/>
          </p:nvCxnSpPr>
          <p:spPr>
            <a:xfrm rot="10800000">
              <a:off x="2934" y="2870"/>
              <a:ext cx="86" cy="0"/>
            </a:xfrm>
            <a:prstGeom prst="straightConnector1">
              <a:avLst/>
            </a:prstGeom>
            <a:noFill/>
            <a:ln w="19050" cap="flat" cmpd="sng">
              <a:solidFill>
                <a:srgbClr val="FFFFFF"/>
              </a:solidFill>
              <a:prstDash val="solid"/>
              <a:round/>
              <a:headEnd type="none" w="med" len="med"/>
              <a:tailEnd type="none" w="med" len="med"/>
            </a:ln>
          </p:spPr>
        </p:cxnSp>
        <p:cxnSp>
          <p:nvCxnSpPr>
            <p:cNvPr id="155" name="Google Shape;155;p22"/>
            <p:cNvCxnSpPr/>
            <p:nvPr/>
          </p:nvCxnSpPr>
          <p:spPr>
            <a:xfrm rot="10800000">
              <a:off x="2922" y="1970"/>
              <a:ext cx="86" cy="0"/>
            </a:xfrm>
            <a:prstGeom prst="straightConnector1">
              <a:avLst/>
            </a:prstGeom>
            <a:noFill/>
            <a:ln w="19050" cap="flat" cmpd="sng">
              <a:solidFill>
                <a:srgbClr val="FFFFFF"/>
              </a:solidFill>
              <a:prstDash val="solid"/>
              <a:round/>
              <a:headEnd type="none" w="med" len="med"/>
              <a:tailEnd type="none" w="med" len="med"/>
            </a:ln>
          </p:spPr>
        </p:cxnSp>
        <p:cxnSp>
          <p:nvCxnSpPr>
            <p:cNvPr id="156" name="Google Shape;156;p22"/>
            <p:cNvCxnSpPr/>
            <p:nvPr/>
          </p:nvCxnSpPr>
          <p:spPr>
            <a:xfrm rot="10800000">
              <a:off x="1518" y="1970"/>
              <a:ext cx="86" cy="0"/>
            </a:xfrm>
            <a:prstGeom prst="straightConnector1">
              <a:avLst/>
            </a:prstGeom>
            <a:noFill/>
            <a:ln w="19050" cap="flat" cmpd="sng">
              <a:solidFill>
                <a:srgbClr val="FFFFFF"/>
              </a:solidFill>
              <a:prstDash val="solid"/>
              <a:round/>
              <a:headEnd type="none" w="med" len="med"/>
              <a:tailEnd type="none" w="med" len="med"/>
            </a:ln>
          </p:spPr>
        </p:cxnSp>
      </p:grpSp>
      <p:sp>
        <p:nvSpPr>
          <p:cNvPr id="157" name="Google Shape;157;p22"/>
          <p:cNvSpPr txBox="1"/>
          <p:nvPr/>
        </p:nvSpPr>
        <p:spPr>
          <a:xfrm>
            <a:off x="2222500" y="4538663"/>
            <a:ext cx="4248150" cy="1077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baseline="-25000">
                <a:solidFill>
                  <a:schemeClr val="lt1"/>
                </a:solidFill>
                <a:latin typeface="Book Antiqua"/>
                <a:ea typeface="Book Antiqua"/>
                <a:cs typeface="Book Antiqua"/>
                <a:sym typeface="Book Antiqua"/>
              </a:rPr>
              <a:t>11</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baseline="-25000">
                <a:solidFill>
                  <a:schemeClr val="lt1"/>
                </a:solidFill>
                <a:latin typeface="Book Antiqua"/>
                <a:ea typeface="Book Antiqua"/>
                <a:cs typeface="Book Antiqua"/>
                <a:sym typeface="Book Antiqua"/>
              </a:rPr>
              <a:t>12</a:t>
            </a:r>
            <a:r>
              <a:rPr lang="en-US" sz="2400">
                <a:solidFill>
                  <a:schemeClr val="lt1"/>
                </a:solidFill>
                <a:latin typeface="Book Antiqua"/>
                <a:ea typeface="Book Antiqua"/>
                <a:cs typeface="Book Antiqua"/>
                <a:sym typeface="Book Antiqua"/>
              </a:rPr>
              <a:t>              0.9    0.1</a:t>
            </a:r>
            <a:endParaRPr/>
          </a:p>
          <a:p>
            <a:pPr marL="0" marR="0" lvl="0" indent="0" algn="l" rtl="0">
              <a:lnSpc>
                <a:spcPct val="90000"/>
              </a:lnSpc>
              <a:spcBef>
                <a:spcPts val="0"/>
              </a:spcBef>
              <a:spcAft>
                <a:spcPts val="0"/>
              </a:spcAft>
              <a:buNone/>
            </a:pPr>
            <a:r>
              <a:rPr lang="en-US" sz="2400" i="1">
                <a:solidFill>
                  <a:schemeClr val="lt1"/>
                </a:solidFill>
                <a:latin typeface="Book Antiqua"/>
                <a:ea typeface="Book Antiqua"/>
                <a:cs typeface="Book Antiqua"/>
                <a:sym typeface="Book Antiqua"/>
              </a:rPr>
              <a:t>P </a:t>
            </a:r>
            <a:r>
              <a:rPr lang="en-US" sz="2400">
                <a:solidFill>
                  <a:schemeClr val="lt1"/>
                </a:solidFill>
                <a:latin typeface="Book Antiqua"/>
                <a:ea typeface="Book Antiqua"/>
                <a:cs typeface="Book Antiqua"/>
                <a:sym typeface="Book Antiqua"/>
              </a:rPr>
              <a:t>=                         =  </a:t>
            </a:r>
            <a:endParaRPr/>
          </a:p>
          <a:p>
            <a:pPr marL="0" marR="0" lvl="0" indent="0" algn="l" rtl="0">
              <a:lnSpc>
                <a:spcPct val="90000"/>
              </a:lnSpc>
              <a:spcBef>
                <a:spcPts val="0"/>
              </a:spcBef>
              <a:spcAft>
                <a:spcPts val="0"/>
              </a:spcAft>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baseline="-25000">
                <a:solidFill>
                  <a:schemeClr val="lt1"/>
                </a:solidFill>
                <a:latin typeface="Book Antiqua"/>
                <a:ea typeface="Book Antiqua"/>
                <a:cs typeface="Book Antiqua"/>
                <a:sym typeface="Book Antiqua"/>
              </a:rPr>
              <a:t>21</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baseline="-25000">
                <a:solidFill>
                  <a:schemeClr val="lt1"/>
                </a:solidFill>
                <a:latin typeface="Book Antiqua"/>
                <a:ea typeface="Book Antiqua"/>
                <a:cs typeface="Book Antiqua"/>
                <a:sym typeface="Book Antiqua"/>
              </a:rPr>
              <a:t>22</a:t>
            </a:r>
            <a:r>
              <a:rPr lang="en-US" sz="2400">
                <a:solidFill>
                  <a:schemeClr val="lt1"/>
                </a:solidFill>
                <a:latin typeface="Book Antiqua"/>
                <a:ea typeface="Book Antiqua"/>
                <a:cs typeface="Book Antiqua"/>
                <a:sym typeface="Book Antiqua"/>
              </a:rPr>
              <a:t>              0.2    0.8</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p:nvPr/>
        </p:nvSpPr>
        <p:spPr>
          <a:xfrm>
            <a:off x="749300" y="1663700"/>
            <a:ext cx="7632700" cy="43243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63" name="Google Shape;163;p23"/>
          <p:cNvSpPr/>
          <p:nvPr/>
        </p:nvSpPr>
        <p:spPr>
          <a:xfrm>
            <a:off x="687388" y="1104900"/>
            <a:ext cx="3467100" cy="5032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State Probabilities</a:t>
            </a:r>
            <a:endParaRPr sz="2400" u="sng">
              <a:solidFill>
                <a:srgbClr val="8CF4EA"/>
              </a:solidFill>
              <a:latin typeface="Book Antiqua"/>
              <a:ea typeface="Book Antiqua"/>
              <a:cs typeface="Book Antiqua"/>
              <a:sym typeface="Book Antiqua"/>
            </a:endParaRPr>
          </a:p>
        </p:txBody>
      </p:sp>
      <p:cxnSp>
        <p:nvCxnSpPr>
          <p:cNvPr id="164" name="Google Shape;164;p23"/>
          <p:cNvCxnSpPr/>
          <p:nvPr/>
        </p:nvCxnSpPr>
        <p:spPr>
          <a:xfrm rot="10800000" flipH="1">
            <a:off x="1833563" y="3068638"/>
            <a:ext cx="2022475" cy="752475"/>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165" name="Google Shape;165;p23"/>
          <p:cNvCxnSpPr/>
          <p:nvPr/>
        </p:nvCxnSpPr>
        <p:spPr>
          <a:xfrm rot="10800000" flipH="1">
            <a:off x="4206875" y="2373313"/>
            <a:ext cx="1733550" cy="593725"/>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166" name="Google Shape;166;p23"/>
          <p:cNvCxnSpPr/>
          <p:nvPr/>
        </p:nvCxnSpPr>
        <p:spPr>
          <a:xfrm>
            <a:off x="1851025" y="3954463"/>
            <a:ext cx="2019300" cy="658812"/>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167" name="Google Shape;167;p23"/>
          <p:cNvCxnSpPr/>
          <p:nvPr/>
        </p:nvCxnSpPr>
        <p:spPr>
          <a:xfrm>
            <a:off x="4225925" y="4733925"/>
            <a:ext cx="1774825" cy="542925"/>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168" name="Google Shape;168;p23"/>
          <p:cNvCxnSpPr/>
          <p:nvPr/>
        </p:nvCxnSpPr>
        <p:spPr>
          <a:xfrm>
            <a:off x="4187825" y="3090863"/>
            <a:ext cx="1781175" cy="34925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169" name="Google Shape;169;p23"/>
          <p:cNvCxnSpPr/>
          <p:nvPr/>
        </p:nvCxnSpPr>
        <p:spPr>
          <a:xfrm rot="10800000" flipH="1">
            <a:off x="4225925" y="4198938"/>
            <a:ext cx="1762125" cy="39370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sp>
        <p:nvSpPr>
          <p:cNvPr id="170" name="Google Shape;170;p23"/>
          <p:cNvSpPr/>
          <p:nvPr/>
        </p:nvSpPr>
        <p:spPr>
          <a:xfrm>
            <a:off x="6100763" y="2138363"/>
            <a:ext cx="207962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P = .9(.9) = .81</a:t>
            </a:r>
            <a:endParaRPr/>
          </a:p>
        </p:txBody>
      </p:sp>
      <p:sp>
        <p:nvSpPr>
          <p:cNvPr id="171" name="Google Shape;171;p23"/>
          <p:cNvSpPr/>
          <p:nvPr/>
        </p:nvSpPr>
        <p:spPr>
          <a:xfrm>
            <a:off x="6100763" y="3238500"/>
            <a:ext cx="207962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P = .9(.1) = .09</a:t>
            </a:r>
            <a:endParaRPr/>
          </a:p>
        </p:txBody>
      </p:sp>
      <p:sp>
        <p:nvSpPr>
          <p:cNvPr id="172" name="Google Shape;172;p23"/>
          <p:cNvSpPr/>
          <p:nvPr/>
        </p:nvSpPr>
        <p:spPr>
          <a:xfrm>
            <a:off x="6107113" y="3967163"/>
            <a:ext cx="207962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P = .1(.2) = .02</a:t>
            </a:r>
            <a:endParaRPr/>
          </a:p>
        </p:txBody>
      </p:sp>
      <p:sp>
        <p:nvSpPr>
          <p:cNvPr id="173" name="Google Shape;173;p23"/>
          <p:cNvSpPr/>
          <p:nvPr/>
        </p:nvSpPr>
        <p:spPr>
          <a:xfrm>
            <a:off x="4249738" y="3836988"/>
            <a:ext cx="151765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Murphy’s</a:t>
            </a:r>
            <a:endParaRPr/>
          </a:p>
        </p:txBody>
      </p:sp>
      <p:sp>
        <p:nvSpPr>
          <p:cNvPr id="174" name="Google Shape;174;p23"/>
          <p:cNvSpPr/>
          <p:nvPr/>
        </p:nvSpPr>
        <p:spPr>
          <a:xfrm>
            <a:off x="4351338" y="1798638"/>
            <a:ext cx="151765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Murphy’s</a:t>
            </a:r>
            <a:endParaRPr/>
          </a:p>
        </p:txBody>
      </p:sp>
      <p:sp>
        <p:nvSpPr>
          <p:cNvPr id="175" name="Google Shape;175;p23"/>
          <p:cNvSpPr/>
          <p:nvPr/>
        </p:nvSpPr>
        <p:spPr>
          <a:xfrm>
            <a:off x="2109788" y="2535238"/>
            <a:ext cx="151765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Murphy’s</a:t>
            </a:r>
            <a:endParaRPr/>
          </a:p>
        </p:txBody>
      </p:sp>
      <p:sp>
        <p:nvSpPr>
          <p:cNvPr id="176" name="Google Shape;176;p23"/>
          <p:cNvSpPr/>
          <p:nvPr/>
        </p:nvSpPr>
        <p:spPr>
          <a:xfrm>
            <a:off x="855663" y="3240088"/>
            <a:ext cx="151765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Murphy’s</a:t>
            </a:r>
            <a:endParaRPr/>
          </a:p>
        </p:txBody>
      </p:sp>
      <p:sp>
        <p:nvSpPr>
          <p:cNvPr id="177" name="Google Shape;177;p23"/>
          <p:cNvSpPr/>
          <p:nvPr/>
        </p:nvSpPr>
        <p:spPr>
          <a:xfrm>
            <a:off x="4237038" y="5067300"/>
            <a:ext cx="1341437"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Ashley’s</a:t>
            </a:r>
            <a:endParaRPr/>
          </a:p>
        </p:txBody>
      </p:sp>
      <p:sp>
        <p:nvSpPr>
          <p:cNvPr id="178" name="Google Shape;178;p23"/>
          <p:cNvSpPr/>
          <p:nvPr/>
        </p:nvSpPr>
        <p:spPr>
          <a:xfrm>
            <a:off x="4598988" y="2773363"/>
            <a:ext cx="1341437"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Ashley’s</a:t>
            </a:r>
            <a:endParaRPr/>
          </a:p>
        </p:txBody>
      </p:sp>
      <p:sp>
        <p:nvSpPr>
          <p:cNvPr id="179" name="Google Shape;179;p23"/>
          <p:cNvSpPr/>
          <p:nvPr/>
        </p:nvSpPr>
        <p:spPr>
          <a:xfrm>
            <a:off x="2190750" y="4435475"/>
            <a:ext cx="1341438"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Ashley’s</a:t>
            </a:r>
            <a:endParaRPr/>
          </a:p>
        </p:txBody>
      </p:sp>
      <p:sp>
        <p:nvSpPr>
          <p:cNvPr id="180" name="Google Shape;180;p23"/>
          <p:cNvSpPr/>
          <p:nvPr/>
        </p:nvSpPr>
        <p:spPr>
          <a:xfrm>
            <a:off x="2576513" y="2955925"/>
            <a:ext cx="4095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.9</a:t>
            </a:r>
            <a:endParaRPr/>
          </a:p>
        </p:txBody>
      </p:sp>
      <p:sp>
        <p:nvSpPr>
          <p:cNvPr id="181" name="Google Shape;181;p23"/>
          <p:cNvSpPr/>
          <p:nvPr/>
        </p:nvSpPr>
        <p:spPr>
          <a:xfrm>
            <a:off x="4781550" y="2214563"/>
            <a:ext cx="4095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.9</a:t>
            </a:r>
            <a:endParaRPr/>
          </a:p>
        </p:txBody>
      </p:sp>
      <p:sp>
        <p:nvSpPr>
          <p:cNvPr id="182" name="Google Shape;182;p23"/>
          <p:cNvSpPr/>
          <p:nvPr/>
        </p:nvSpPr>
        <p:spPr>
          <a:xfrm>
            <a:off x="4953000" y="3313113"/>
            <a:ext cx="4095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.1</a:t>
            </a:r>
            <a:endParaRPr/>
          </a:p>
        </p:txBody>
      </p:sp>
      <p:sp>
        <p:nvSpPr>
          <p:cNvPr id="183" name="Google Shape;183;p23"/>
          <p:cNvSpPr/>
          <p:nvPr/>
        </p:nvSpPr>
        <p:spPr>
          <a:xfrm>
            <a:off x="5086350" y="4365625"/>
            <a:ext cx="4095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.2</a:t>
            </a:r>
            <a:endParaRPr/>
          </a:p>
        </p:txBody>
      </p:sp>
      <p:sp>
        <p:nvSpPr>
          <p:cNvPr id="184" name="Google Shape;184;p23"/>
          <p:cNvSpPr/>
          <p:nvPr/>
        </p:nvSpPr>
        <p:spPr>
          <a:xfrm>
            <a:off x="4629150" y="5443538"/>
            <a:ext cx="4095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.8</a:t>
            </a:r>
            <a:endParaRPr/>
          </a:p>
        </p:txBody>
      </p:sp>
      <p:sp>
        <p:nvSpPr>
          <p:cNvPr id="185" name="Google Shape;185;p23"/>
          <p:cNvSpPr/>
          <p:nvPr/>
        </p:nvSpPr>
        <p:spPr>
          <a:xfrm>
            <a:off x="2608263" y="4833938"/>
            <a:ext cx="4095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.1</a:t>
            </a:r>
            <a:endParaRPr/>
          </a:p>
        </p:txBody>
      </p:sp>
      <p:sp>
        <p:nvSpPr>
          <p:cNvPr id="186" name="Google Shape;186;p23"/>
          <p:cNvSpPr/>
          <p:nvPr/>
        </p:nvSpPr>
        <p:spPr>
          <a:xfrm>
            <a:off x="6100763" y="5057775"/>
            <a:ext cx="2079625" cy="454025"/>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P = .1(.8) = .08</a:t>
            </a:r>
            <a:endParaRPr/>
          </a:p>
        </p:txBody>
      </p:sp>
      <p:sp>
        <p:nvSpPr>
          <p:cNvPr id="187" name="Google Shape;187;p23"/>
          <p:cNvSpPr/>
          <p:nvPr/>
        </p:nvSpPr>
        <p:spPr>
          <a:xfrm>
            <a:off x="1479550" y="3711575"/>
            <a:ext cx="374650" cy="377825"/>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88" name="Google Shape;188;p23"/>
          <p:cNvSpPr/>
          <p:nvPr/>
        </p:nvSpPr>
        <p:spPr>
          <a:xfrm>
            <a:off x="3816350" y="2843213"/>
            <a:ext cx="393700" cy="376237"/>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89" name="Google Shape;189;p23"/>
          <p:cNvSpPr/>
          <p:nvPr/>
        </p:nvSpPr>
        <p:spPr>
          <a:xfrm>
            <a:off x="3860800" y="4467225"/>
            <a:ext cx="387350" cy="390525"/>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90" name="Google Shape;190;p23"/>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p:nvPr/>
        </p:nvSpPr>
        <p:spPr>
          <a:xfrm>
            <a:off x="1995488" y="3009900"/>
            <a:ext cx="9144000" cy="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pic>
        <p:nvPicPr>
          <p:cNvPr id="196" name="Google Shape;196;p24" descr="16"/>
          <p:cNvPicPr preferRelativeResize="0"/>
          <p:nvPr/>
        </p:nvPicPr>
        <p:blipFill rotWithShape="1">
          <a:blip r:embed="rId3">
            <a:alphaModFix/>
          </a:blip>
          <a:srcRect/>
          <a:stretch/>
        </p:blipFill>
        <p:spPr>
          <a:xfrm>
            <a:off x="460375" y="1978025"/>
            <a:ext cx="8304213" cy="1374775"/>
          </a:xfrm>
          <a:prstGeom prst="rect">
            <a:avLst/>
          </a:prstGeom>
          <a:noFill/>
          <a:ln>
            <a:noFill/>
          </a:ln>
        </p:spPr>
      </p:pic>
      <p:sp>
        <p:nvSpPr>
          <p:cNvPr id="197" name="Google Shape;197;p24"/>
          <p:cNvSpPr/>
          <p:nvPr/>
        </p:nvSpPr>
        <p:spPr>
          <a:xfrm>
            <a:off x="2000250" y="3009900"/>
            <a:ext cx="9144000" cy="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pic>
        <p:nvPicPr>
          <p:cNvPr id="198" name="Google Shape;198;p24" descr="16"/>
          <p:cNvPicPr preferRelativeResize="0"/>
          <p:nvPr/>
        </p:nvPicPr>
        <p:blipFill rotWithShape="1">
          <a:blip r:embed="rId4">
            <a:alphaModFix/>
          </a:blip>
          <a:srcRect/>
          <a:stretch/>
        </p:blipFill>
        <p:spPr>
          <a:xfrm>
            <a:off x="450850" y="4530725"/>
            <a:ext cx="8293100" cy="1374775"/>
          </a:xfrm>
          <a:prstGeom prst="rect">
            <a:avLst/>
          </a:prstGeom>
          <a:noFill/>
          <a:ln>
            <a:noFill/>
          </a:ln>
        </p:spPr>
      </p:pic>
      <p:sp>
        <p:nvSpPr>
          <p:cNvPr id="199" name="Google Shape;199;p24"/>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
        <p:nvSpPr>
          <p:cNvPr id="200" name="Google Shape;200;p24"/>
          <p:cNvSpPr/>
          <p:nvPr/>
        </p:nvSpPr>
        <p:spPr>
          <a:xfrm>
            <a:off x="687388" y="1119188"/>
            <a:ext cx="7566025" cy="18859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rgbClr val="8CF4EA"/>
                </a:solidFill>
                <a:latin typeface="Book Antiqua"/>
                <a:ea typeface="Book Antiqua"/>
                <a:cs typeface="Book Antiqua"/>
                <a:sym typeface="Book Antiqua"/>
              </a:rPr>
              <a:t>State Probabilities for Future Periods</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rgbClr val="8CF4EA"/>
                </a:solidFill>
                <a:latin typeface="Book Antiqua"/>
                <a:ea typeface="Book Antiqua"/>
                <a:cs typeface="Book Antiqua"/>
                <a:sym typeface="Book Antiqua"/>
              </a:rPr>
              <a:t>    Beginning Initially with a Murphy’s Customer</a:t>
            </a:r>
            <a:endParaRPr/>
          </a:p>
          <a:p>
            <a:pPr marL="342900" marR="0" lvl="0" indent="-342900" algn="l" rtl="0">
              <a:spcBef>
                <a:spcPts val="480"/>
              </a:spcBef>
              <a:spcAft>
                <a:spcPts val="0"/>
              </a:spcAft>
              <a:buClr>
                <a:srgbClr val="66FFFF"/>
              </a:buClr>
              <a:buSzPts val="1800"/>
              <a:buFont typeface="Arial"/>
              <a:buNone/>
            </a:pPr>
            <a:endParaRPr sz="2400">
              <a:solidFill>
                <a:srgbClr val="FFFFFF"/>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endParaRPr sz="2400">
              <a:solidFill>
                <a:srgbClr val="FFFFFF"/>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endParaRPr sz="2400">
              <a:solidFill>
                <a:srgbClr val="FFFFFF"/>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endParaRPr sz="2400">
              <a:solidFill>
                <a:srgbClr val="FFFFFF"/>
              </a:solidFill>
              <a:latin typeface="Book Antiqua"/>
              <a:ea typeface="Book Antiqua"/>
              <a:cs typeface="Book Antiqua"/>
              <a:sym typeface="Book Antiqua"/>
            </a:endParaRPr>
          </a:p>
          <a:p>
            <a:pPr marL="342900" marR="0" lvl="0" indent="-342900" algn="l" rtl="0">
              <a:lnSpc>
                <a:spcPct val="90000"/>
              </a:lnSpc>
              <a:spcBef>
                <a:spcPts val="480"/>
              </a:spcBef>
              <a:spcAft>
                <a:spcPts val="0"/>
              </a:spcAft>
              <a:buClr>
                <a:srgbClr val="66FFFF"/>
              </a:buClr>
              <a:buSzPts val="1800"/>
              <a:buFont typeface="Arial"/>
              <a:buChar char="●"/>
            </a:pPr>
            <a:r>
              <a:rPr lang="en-US" sz="2400">
                <a:solidFill>
                  <a:srgbClr val="8CF4EA"/>
                </a:solidFill>
                <a:latin typeface="Book Antiqua"/>
                <a:ea typeface="Book Antiqua"/>
                <a:cs typeface="Book Antiqua"/>
                <a:sym typeface="Book Antiqua"/>
              </a:rPr>
              <a:t>State Probabilities for Future Periods</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rgbClr val="8CF4EA"/>
                </a:solidFill>
                <a:latin typeface="Book Antiqua"/>
                <a:ea typeface="Book Antiqua"/>
                <a:cs typeface="Book Antiqua"/>
                <a:sym typeface="Book Antiqua"/>
              </a:rPr>
              <a:t>    Beginning Initially with an Ashley’s Customer</a:t>
            </a:r>
            <a:endParaRPr sz="2400">
              <a:solidFill>
                <a:srgbClr val="8CF4EA"/>
              </a:solidFill>
              <a:latin typeface="Book Antiqua"/>
              <a:ea typeface="Book Antiqua"/>
              <a:cs typeface="Book Antiqua"/>
              <a:sym typeface="Book Antiqua"/>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p:nvPr/>
        </p:nvSpPr>
        <p:spPr>
          <a:xfrm>
            <a:off x="836613" y="198438"/>
            <a:ext cx="7475537" cy="5095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Steady-State Probabilities</a:t>
            </a:r>
            <a:endParaRPr/>
          </a:p>
        </p:txBody>
      </p:sp>
      <p:sp>
        <p:nvSpPr>
          <p:cNvPr id="206" name="Google Shape;206;p25"/>
          <p:cNvSpPr/>
          <p:nvPr/>
        </p:nvSpPr>
        <p:spPr>
          <a:xfrm>
            <a:off x="685800" y="1106488"/>
            <a:ext cx="7886700" cy="28717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a:t>
            </a:r>
            <a:r>
              <a:rPr lang="en-US" sz="2400" u="sng">
                <a:solidFill>
                  <a:schemeClr val="lt1"/>
                </a:solidFill>
                <a:latin typeface="Book Antiqua"/>
                <a:ea typeface="Book Antiqua"/>
                <a:cs typeface="Book Antiqua"/>
                <a:sym typeface="Book Antiqua"/>
              </a:rPr>
              <a:t>state probabilities</a:t>
            </a:r>
            <a:r>
              <a:rPr lang="en-US" sz="2400">
                <a:solidFill>
                  <a:schemeClr val="lt1"/>
                </a:solidFill>
                <a:latin typeface="Book Antiqua"/>
                <a:ea typeface="Book Antiqua"/>
                <a:cs typeface="Book Antiqua"/>
                <a:sym typeface="Book Antiqua"/>
              </a:rPr>
              <a:t> at any stage of the process can be recursively calculated by multiplying the initial state probabilities by the state of the process at stage </a:t>
            </a:r>
            <a:r>
              <a:rPr lang="en-US" sz="2400" i="1">
                <a:solidFill>
                  <a:schemeClr val="lt1"/>
                </a:solidFill>
                <a:latin typeface="Book Antiqua"/>
                <a:ea typeface="Book Antiqua"/>
                <a:cs typeface="Book Antiqua"/>
                <a:sym typeface="Book Antiqua"/>
              </a:rPr>
              <a:t>n</a:t>
            </a:r>
            <a:r>
              <a:rPr lang="en-US" sz="2400">
                <a:solidFill>
                  <a:schemeClr val="lt1"/>
                </a:solidFill>
                <a:latin typeface="Book Antiqua"/>
                <a:ea typeface="Book Antiqua"/>
                <a:cs typeface="Book Antiqua"/>
                <a:sym typeface="Book Antiqua"/>
              </a:rPr>
              <a:t>.</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probability of the system being in a particular state after a large number of stages is called a </a:t>
            </a:r>
            <a:r>
              <a:rPr lang="en-US" sz="2400" u="sng">
                <a:solidFill>
                  <a:schemeClr val="lt1"/>
                </a:solidFill>
                <a:latin typeface="Book Antiqua"/>
                <a:ea typeface="Book Antiqua"/>
                <a:cs typeface="Book Antiqua"/>
                <a:sym typeface="Book Antiqua"/>
              </a:rPr>
              <a:t>steady-state probability</a:t>
            </a:r>
            <a:r>
              <a:rPr lang="en-US" sz="2400">
                <a:solidFill>
                  <a:schemeClr val="lt1"/>
                </a:solidFill>
                <a:latin typeface="Book Antiqua"/>
                <a:ea typeface="Book Antiqua"/>
                <a:cs typeface="Book Antiqua"/>
                <a:sym typeface="Book Antiqua"/>
              </a:rPr>
              <a:t>.    </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Steady-State Probabilities</a:t>
            </a:r>
            <a:endParaRPr/>
          </a:p>
        </p:txBody>
      </p:sp>
      <p:sp>
        <p:nvSpPr>
          <p:cNvPr id="212" name="Google Shape;212;p26"/>
          <p:cNvSpPr/>
          <p:nvPr/>
        </p:nvSpPr>
        <p:spPr>
          <a:xfrm>
            <a:off x="687388" y="1104900"/>
            <a:ext cx="7886700" cy="22685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u="sng">
                <a:solidFill>
                  <a:schemeClr val="lt1"/>
                </a:solidFill>
                <a:latin typeface="Book Antiqua"/>
                <a:ea typeface="Book Antiqua"/>
                <a:cs typeface="Book Antiqua"/>
                <a:sym typeface="Book Antiqua"/>
              </a:rPr>
              <a:t>Steady state probabilities</a:t>
            </a:r>
            <a:r>
              <a:rPr lang="en-US" sz="2400">
                <a:solidFill>
                  <a:schemeClr val="lt1"/>
                </a:solidFill>
                <a:latin typeface="Book Antiqua"/>
                <a:ea typeface="Book Antiqua"/>
                <a:cs typeface="Book Antiqua"/>
                <a:sym typeface="Book Antiqua"/>
              </a:rPr>
              <a:t> can be found by solving the system of equations </a:t>
            </a:r>
            <a:r>
              <a:rPr lang="en-US" sz="2400">
                <a:solidFill>
                  <a:schemeClr val="lt1"/>
                </a:solidFill>
                <a:latin typeface="Noto Sans Symbols"/>
                <a:ea typeface="Noto Sans Symbols"/>
                <a:cs typeface="Noto Sans Symbols"/>
                <a:sym typeface="Noto Sans Symbols"/>
              </a:rPr>
              <a:t>Π</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Π</a:t>
            </a:r>
            <a:r>
              <a:rPr lang="en-US" sz="2400">
                <a:solidFill>
                  <a:schemeClr val="lt1"/>
                </a:solidFill>
                <a:latin typeface="Book Antiqua"/>
                <a:ea typeface="Book Antiqua"/>
                <a:cs typeface="Book Antiqua"/>
                <a:sym typeface="Book Antiqua"/>
              </a:rPr>
              <a:t> together with the condition for probabilities that </a:t>
            </a:r>
            <a:r>
              <a:rPr lang="en-US" sz="2400">
                <a:solidFill>
                  <a:schemeClr val="lt1"/>
                </a:solidFill>
                <a:latin typeface="Noto Sans Symbols"/>
                <a:ea typeface="Noto Sans Symbols"/>
                <a:cs typeface="Noto Sans Symbols"/>
                <a:sym typeface="Noto Sans Symbols"/>
              </a:rPr>
              <a:t>Σπ</a:t>
            </a:r>
            <a:r>
              <a:rPr lang="en-US" sz="2400" i="1" baseline="-25000">
                <a:solidFill>
                  <a:schemeClr val="lt1"/>
                </a:solidFill>
                <a:latin typeface="Book Antiqua"/>
                <a:ea typeface="Book Antiqua"/>
                <a:cs typeface="Book Antiqua"/>
                <a:sym typeface="Book Antiqua"/>
              </a:rPr>
              <a:t>i</a:t>
            </a:r>
            <a:r>
              <a:rPr lang="en-US" sz="2400">
                <a:solidFill>
                  <a:schemeClr val="lt1"/>
                </a:solidFill>
                <a:latin typeface="Book Antiqua"/>
                <a:ea typeface="Book Antiqua"/>
                <a:cs typeface="Book Antiqua"/>
                <a:sym typeface="Book Antiqua"/>
              </a:rPr>
              <a:t> = 1.  </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Matrix </a:t>
            </a:r>
            <a:r>
              <a:rPr lang="en-US" sz="2400" b="0" i="1" u="none" strike="noStrike" cap="none">
                <a:solidFill>
                  <a:schemeClr val="lt1"/>
                </a:solidFill>
                <a:latin typeface="Book Antiqua"/>
                <a:ea typeface="Book Antiqua"/>
                <a:cs typeface="Book Antiqua"/>
                <a:sym typeface="Book Antiqua"/>
              </a:rPr>
              <a:t>P</a:t>
            </a:r>
            <a:r>
              <a:rPr lang="en-US" sz="2400" b="0" i="0" u="none" strike="noStrike" cap="none">
                <a:solidFill>
                  <a:schemeClr val="lt1"/>
                </a:solidFill>
                <a:latin typeface="Book Antiqua"/>
                <a:ea typeface="Book Antiqua"/>
                <a:cs typeface="Book Antiqua"/>
                <a:sym typeface="Book Antiqua"/>
              </a:rPr>
              <a:t>  is the transition probability matrix</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Vector </a:t>
            </a:r>
            <a:r>
              <a:rPr lang="en-US" sz="2400" b="0" i="0" u="none" strike="noStrike" cap="none">
                <a:solidFill>
                  <a:schemeClr val="lt1"/>
                </a:solidFill>
                <a:latin typeface="Noto Sans Symbols"/>
                <a:ea typeface="Noto Sans Symbols"/>
                <a:cs typeface="Noto Sans Symbols"/>
                <a:sym typeface="Noto Sans Symbols"/>
              </a:rPr>
              <a:t>Π</a:t>
            </a:r>
            <a:r>
              <a:rPr lang="en-US" sz="2400" b="0" i="0" u="none" strike="noStrike" cap="none">
                <a:solidFill>
                  <a:schemeClr val="lt1"/>
                </a:solidFill>
                <a:latin typeface="Book Antiqua"/>
                <a:ea typeface="Book Antiqua"/>
                <a:cs typeface="Book Antiqua"/>
                <a:sym typeface="Book Antiqua"/>
              </a:rPr>
              <a:t> is the vector of steady state probabilities.</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p:nvPr/>
        </p:nvSpPr>
        <p:spPr>
          <a:xfrm>
            <a:off x="2552700" y="3117850"/>
            <a:ext cx="4083050" cy="18478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18" name="Google Shape;218;p27"/>
          <p:cNvSpPr/>
          <p:nvPr/>
        </p:nvSpPr>
        <p:spPr>
          <a:xfrm>
            <a:off x="685800" y="1103313"/>
            <a:ext cx="7961313" cy="47704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Steady-State Probabilities</a:t>
            </a:r>
            <a:endParaRPr/>
          </a:p>
          <a:p>
            <a:pPr marL="742950" marR="0" lvl="1" indent="-285750" algn="l" rtl="0">
              <a:spcBef>
                <a:spcPts val="240"/>
              </a:spcBef>
              <a:spcAft>
                <a:spcPts val="0"/>
              </a:spcAft>
              <a:buNone/>
            </a:pPr>
            <a:endParaRPr sz="1200" b="0" i="0" u="none" strike="noStrike" cap="none">
              <a:solidFill>
                <a:schemeClr val="lt1"/>
              </a:solidFill>
              <a:latin typeface="Book Antiqua"/>
              <a:ea typeface="Book Antiqua"/>
              <a:cs typeface="Book Antiqua"/>
              <a:sym typeface="Book Antiqua"/>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Let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long run proportion of Murphy’s visits</a:t>
            </a:r>
            <a:endParaRPr/>
          </a:p>
          <a:p>
            <a:pPr marL="342900" marR="0" lvl="0" indent="-342900" algn="l" rtl="0">
              <a:lnSpc>
                <a:spcPct val="9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 = long run proportion of Ashley’s visits</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Then,   </a:t>
            </a:r>
            <a:endParaRPr/>
          </a:p>
          <a:p>
            <a:pPr marL="342900" marR="0" lvl="0" indent="-342900" algn="l" rtl="0">
              <a:spcBef>
                <a:spcPts val="400"/>
              </a:spcBef>
              <a:spcAft>
                <a:spcPts val="0"/>
              </a:spcAft>
              <a:buClr>
                <a:srgbClr val="66FFFF"/>
              </a:buClr>
              <a:buSzPts val="1500"/>
              <a:buFont typeface="Arial"/>
              <a:buNone/>
            </a:pPr>
            <a:r>
              <a:rPr lang="en-US" sz="2000">
                <a:solidFill>
                  <a:schemeClr val="lt1"/>
                </a:solidFill>
                <a:latin typeface="Book Antiqua"/>
                <a:ea typeface="Book Antiqua"/>
                <a:cs typeface="Book Antiqua"/>
                <a:sym typeface="Book Antiqua"/>
              </a:rPr>
              <a:t>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.9    .1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.2    .8 </a:t>
            </a:r>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rgbClr val="66FFFF"/>
                </a:solidFill>
                <a:latin typeface="Book Antiqua"/>
                <a:ea typeface="Book Antiqua"/>
                <a:cs typeface="Book Antiqua"/>
                <a:sym typeface="Book Antiqua"/>
              </a:rPr>
              <a:t>continued . . .</a:t>
            </a:r>
            <a:endParaRPr/>
          </a:p>
        </p:txBody>
      </p:sp>
      <p:grpSp>
        <p:nvGrpSpPr>
          <p:cNvPr id="219" name="Google Shape;219;p27"/>
          <p:cNvGrpSpPr/>
          <p:nvPr/>
        </p:nvGrpSpPr>
        <p:grpSpPr>
          <a:xfrm>
            <a:off x="3816350" y="3302000"/>
            <a:ext cx="1123950" cy="1454150"/>
            <a:chOff x="2204" y="2040"/>
            <a:chExt cx="860" cy="916"/>
          </a:xfrm>
        </p:grpSpPr>
        <p:cxnSp>
          <p:nvCxnSpPr>
            <p:cNvPr id="220" name="Google Shape;220;p27"/>
            <p:cNvCxnSpPr/>
            <p:nvPr/>
          </p:nvCxnSpPr>
          <p:spPr>
            <a:xfrm>
              <a:off x="2208" y="2048"/>
              <a:ext cx="0" cy="904"/>
            </a:xfrm>
            <a:prstGeom prst="straightConnector1">
              <a:avLst/>
            </a:prstGeom>
            <a:noFill/>
            <a:ln w="19050" cap="flat" cmpd="sng">
              <a:solidFill>
                <a:srgbClr val="FFFFFF"/>
              </a:solidFill>
              <a:prstDash val="solid"/>
              <a:round/>
              <a:headEnd type="none" w="med" len="med"/>
              <a:tailEnd type="none" w="med" len="med"/>
            </a:ln>
          </p:spPr>
        </p:cxnSp>
        <p:cxnSp>
          <p:nvCxnSpPr>
            <p:cNvPr id="221" name="Google Shape;221;p27"/>
            <p:cNvCxnSpPr/>
            <p:nvPr/>
          </p:nvCxnSpPr>
          <p:spPr>
            <a:xfrm>
              <a:off x="2204" y="2040"/>
              <a:ext cx="52" cy="0"/>
            </a:xfrm>
            <a:prstGeom prst="straightConnector1">
              <a:avLst/>
            </a:prstGeom>
            <a:noFill/>
            <a:ln w="19050" cap="flat" cmpd="sng">
              <a:solidFill>
                <a:srgbClr val="FFFFFF"/>
              </a:solidFill>
              <a:prstDash val="solid"/>
              <a:round/>
              <a:headEnd type="none" w="med" len="med"/>
              <a:tailEnd type="none" w="med" len="med"/>
            </a:ln>
          </p:spPr>
        </p:cxnSp>
        <p:cxnSp>
          <p:nvCxnSpPr>
            <p:cNvPr id="222" name="Google Shape;222;p27"/>
            <p:cNvCxnSpPr/>
            <p:nvPr/>
          </p:nvCxnSpPr>
          <p:spPr>
            <a:xfrm>
              <a:off x="2208" y="2952"/>
              <a:ext cx="52" cy="0"/>
            </a:xfrm>
            <a:prstGeom prst="straightConnector1">
              <a:avLst/>
            </a:prstGeom>
            <a:noFill/>
            <a:ln w="19050" cap="flat" cmpd="sng">
              <a:solidFill>
                <a:srgbClr val="FFFFFF"/>
              </a:solidFill>
              <a:prstDash val="solid"/>
              <a:round/>
              <a:headEnd type="none" w="med" len="med"/>
              <a:tailEnd type="none" w="med" len="med"/>
            </a:ln>
          </p:spPr>
        </p:cxnSp>
        <p:cxnSp>
          <p:nvCxnSpPr>
            <p:cNvPr id="223" name="Google Shape;223;p27"/>
            <p:cNvCxnSpPr/>
            <p:nvPr/>
          </p:nvCxnSpPr>
          <p:spPr>
            <a:xfrm>
              <a:off x="3060" y="2052"/>
              <a:ext cx="0" cy="904"/>
            </a:xfrm>
            <a:prstGeom prst="straightConnector1">
              <a:avLst/>
            </a:prstGeom>
            <a:noFill/>
            <a:ln w="19050" cap="flat" cmpd="sng">
              <a:solidFill>
                <a:srgbClr val="FFFFFF"/>
              </a:solidFill>
              <a:prstDash val="solid"/>
              <a:round/>
              <a:headEnd type="none" w="med" len="med"/>
              <a:tailEnd type="none" w="med" len="med"/>
            </a:ln>
          </p:spPr>
        </p:cxnSp>
        <p:cxnSp>
          <p:nvCxnSpPr>
            <p:cNvPr id="224" name="Google Shape;224;p27"/>
            <p:cNvCxnSpPr/>
            <p:nvPr/>
          </p:nvCxnSpPr>
          <p:spPr>
            <a:xfrm rot="10800000">
              <a:off x="2996" y="2044"/>
              <a:ext cx="68" cy="0"/>
            </a:xfrm>
            <a:prstGeom prst="straightConnector1">
              <a:avLst/>
            </a:prstGeom>
            <a:noFill/>
            <a:ln w="19050" cap="flat" cmpd="sng">
              <a:solidFill>
                <a:srgbClr val="FFFFFF"/>
              </a:solidFill>
              <a:prstDash val="solid"/>
              <a:round/>
              <a:headEnd type="none" w="med" len="med"/>
              <a:tailEnd type="none" w="med" len="med"/>
            </a:ln>
          </p:spPr>
        </p:cxnSp>
        <p:cxnSp>
          <p:nvCxnSpPr>
            <p:cNvPr id="225" name="Google Shape;225;p27"/>
            <p:cNvCxnSpPr/>
            <p:nvPr/>
          </p:nvCxnSpPr>
          <p:spPr>
            <a:xfrm rot="10800000">
              <a:off x="2992" y="2952"/>
              <a:ext cx="68" cy="0"/>
            </a:xfrm>
            <a:prstGeom prst="straightConnector1">
              <a:avLst/>
            </a:prstGeom>
            <a:noFill/>
            <a:ln w="19050" cap="flat" cmpd="sng">
              <a:solidFill>
                <a:srgbClr val="FFFFFF"/>
              </a:solidFill>
              <a:prstDash val="solid"/>
              <a:round/>
              <a:headEnd type="none" w="med" len="med"/>
              <a:tailEnd type="none" w="med" len="med"/>
            </a:ln>
          </p:spPr>
        </p:cxnSp>
      </p:grpSp>
      <p:sp>
        <p:nvSpPr>
          <p:cNvPr id="226" name="Google Shape;226;p27"/>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p:nvPr/>
        </p:nvSpPr>
        <p:spPr>
          <a:xfrm>
            <a:off x="2946400" y="1847850"/>
            <a:ext cx="3429000" cy="16383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32" name="Google Shape;232;p28"/>
          <p:cNvSpPr/>
          <p:nvPr/>
        </p:nvSpPr>
        <p:spPr>
          <a:xfrm>
            <a:off x="685800" y="1103313"/>
            <a:ext cx="7794625" cy="47831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Steady-State Probabilities</a:t>
            </a:r>
            <a:endParaRPr/>
          </a:p>
          <a:p>
            <a:pPr marL="742950" marR="0" lvl="1" indent="-285750" algn="l" rtl="0">
              <a:spcBef>
                <a:spcPts val="480"/>
              </a:spcBef>
              <a:spcAft>
                <a:spcPts val="0"/>
              </a:spcAft>
              <a:buNone/>
            </a:pPr>
            <a:r>
              <a:rPr lang="en-US" sz="2400" b="1" i="0" u="none" strike="noStrike" cap="none">
                <a:solidFill>
                  <a:schemeClr val="lt1"/>
                </a:solidFill>
                <a:latin typeface="Book Antiqua"/>
                <a:ea typeface="Book Antiqua"/>
                <a:cs typeface="Book Antiqua"/>
                <a:sym typeface="Book Antiqua"/>
              </a:rPr>
              <a:t> </a:t>
            </a:r>
            <a:endParaRPr sz="1600" b="1" i="0" u="none" strike="noStrike" cap="none">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.9π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.2π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(1)</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.1π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.8π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(2)</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1          (3)</a:t>
            </a:r>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Substitute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1 -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into (1) to give:</a:t>
            </a:r>
            <a:endParaRPr/>
          </a:p>
          <a:p>
            <a:pPr marL="342900" marR="0" lvl="0" indent="-342900" algn="l" rtl="0">
              <a:spcBef>
                <a:spcPts val="160"/>
              </a:spcBef>
              <a:spcAft>
                <a:spcPts val="0"/>
              </a:spcAft>
              <a:buClr>
                <a:srgbClr val="66FFFF"/>
              </a:buClr>
              <a:buSzPts val="600"/>
              <a:buFont typeface="Arial"/>
              <a:buNone/>
            </a:pPr>
            <a:endParaRPr sz="8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.9π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 .2(1 -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2/3 = .667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Substituting back into (3) gives:</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1/3 = .333.</a:t>
            </a:r>
            <a:endParaRPr/>
          </a:p>
        </p:txBody>
      </p:sp>
      <p:sp>
        <p:nvSpPr>
          <p:cNvPr id="233" name="Google Shape;233;p28"/>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p:nvPr/>
        </p:nvSpPr>
        <p:spPr>
          <a:xfrm>
            <a:off x="1003300" y="1714500"/>
            <a:ext cx="7569200" cy="210026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2400">
                <a:solidFill>
                  <a:srgbClr val="FFFFFF"/>
                </a:solidFill>
                <a:latin typeface="Book Antiqua"/>
                <a:ea typeface="Book Antiqua"/>
                <a:cs typeface="Book Antiqua"/>
                <a:sym typeface="Book Antiqua"/>
              </a:rPr>
              <a:t>Thus, if we have 1000 customers in the system, the Markov process model tells us that in the long run, with steady-state probabilities </a:t>
            </a:r>
            <a:r>
              <a:rPr lang="en-US" sz="2400" i="1">
                <a:solidFill>
                  <a:srgbClr val="FFFFFF"/>
                </a:solidFill>
                <a:latin typeface="Book Antiqua"/>
                <a:ea typeface="Book Antiqua"/>
                <a:cs typeface="Book Antiqua"/>
                <a:sym typeface="Book Antiqua"/>
              </a:rPr>
              <a:t>π</a:t>
            </a:r>
            <a:r>
              <a:rPr lang="en-US" sz="2400" baseline="-25000">
                <a:solidFill>
                  <a:srgbClr val="FFFFFF"/>
                </a:solidFill>
                <a:latin typeface="Book Antiqua"/>
                <a:ea typeface="Book Antiqua"/>
                <a:cs typeface="Book Antiqua"/>
                <a:sym typeface="Book Antiqua"/>
              </a:rPr>
              <a:t>1</a:t>
            </a:r>
            <a:r>
              <a:rPr lang="en-US" sz="2400" i="1">
                <a:solidFill>
                  <a:srgbClr val="FFFFFF"/>
                </a:solidFill>
                <a:latin typeface="Book Antiqua"/>
                <a:ea typeface="Book Antiqua"/>
                <a:cs typeface="Book Antiqua"/>
                <a:sym typeface="Book Antiqua"/>
              </a:rPr>
              <a:t> </a:t>
            </a:r>
            <a:r>
              <a:rPr lang="en-US" sz="2400">
                <a:solidFill>
                  <a:srgbClr val="FFFFFF"/>
                </a:solidFill>
                <a:latin typeface="Book Antiqua"/>
                <a:ea typeface="Book Antiqua"/>
                <a:cs typeface="Book Antiqua"/>
                <a:sym typeface="Book Antiqua"/>
              </a:rPr>
              <a:t>= .667 and</a:t>
            </a:r>
            <a:r>
              <a:rPr lang="en-US" sz="2400" i="1">
                <a:solidFill>
                  <a:srgbClr val="FFFFFF"/>
                </a:solidFill>
                <a:latin typeface="Book Antiqua"/>
                <a:ea typeface="Book Antiqua"/>
                <a:cs typeface="Book Antiqua"/>
                <a:sym typeface="Book Antiqua"/>
              </a:rPr>
              <a:t> π</a:t>
            </a:r>
            <a:r>
              <a:rPr lang="en-US" sz="2400" baseline="-25000">
                <a:solidFill>
                  <a:srgbClr val="FFFFFF"/>
                </a:solidFill>
                <a:latin typeface="Book Antiqua"/>
                <a:ea typeface="Book Antiqua"/>
                <a:cs typeface="Book Antiqua"/>
                <a:sym typeface="Book Antiqua"/>
              </a:rPr>
              <a:t>2</a:t>
            </a:r>
            <a:r>
              <a:rPr lang="en-US" sz="2400" i="1">
                <a:solidFill>
                  <a:srgbClr val="FFFFFF"/>
                </a:solidFill>
                <a:latin typeface="Book Antiqua"/>
                <a:ea typeface="Book Antiqua"/>
                <a:cs typeface="Book Antiqua"/>
                <a:sym typeface="Book Antiqua"/>
              </a:rPr>
              <a:t> </a:t>
            </a:r>
            <a:r>
              <a:rPr lang="en-US" sz="2400">
                <a:solidFill>
                  <a:srgbClr val="FFFFFF"/>
                </a:solidFill>
                <a:latin typeface="Book Antiqua"/>
                <a:ea typeface="Book Antiqua"/>
                <a:cs typeface="Book Antiqua"/>
                <a:sym typeface="Book Antiqua"/>
              </a:rPr>
              <a:t>= .333,</a:t>
            </a:r>
            <a:r>
              <a:rPr lang="en-US" sz="2400" i="1">
                <a:solidFill>
                  <a:srgbClr val="FFFFFF"/>
                </a:solidFill>
                <a:latin typeface="Book Antiqua"/>
                <a:ea typeface="Book Antiqua"/>
                <a:cs typeface="Book Antiqua"/>
                <a:sym typeface="Book Antiqua"/>
              </a:rPr>
              <a:t> </a:t>
            </a:r>
            <a:r>
              <a:rPr lang="en-US" sz="2400">
                <a:solidFill>
                  <a:srgbClr val="FFFFFF"/>
                </a:solidFill>
                <a:latin typeface="Book Antiqua"/>
                <a:ea typeface="Book Antiqua"/>
                <a:cs typeface="Book Antiqua"/>
                <a:sym typeface="Book Antiqua"/>
              </a:rPr>
              <a:t>667 customers will be Murphy’s and 333 customers will be Ashley’s.</a:t>
            </a:r>
            <a:r>
              <a:rPr lang="en-US" sz="2400" i="1">
                <a:solidFill>
                  <a:srgbClr val="FFFFFF"/>
                </a:solidFill>
                <a:latin typeface="Book Antiqua"/>
                <a:ea typeface="Book Antiqua"/>
                <a:cs typeface="Book Antiqua"/>
                <a:sym typeface="Book Antiqua"/>
              </a:rPr>
              <a:t> </a:t>
            </a:r>
            <a:endParaRPr sz="2400" i="1">
              <a:solidFill>
                <a:srgbClr val="FFFFFF"/>
              </a:solidFill>
              <a:latin typeface="Book Antiqua"/>
              <a:ea typeface="Book Antiqua"/>
              <a:cs typeface="Book Antiqua"/>
              <a:sym typeface="Book Antiqua"/>
            </a:endParaRPr>
          </a:p>
        </p:txBody>
      </p:sp>
      <p:pic>
        <p:nvPicPr>
          <p:cNvPr id="239" name="Google Shape;239;p29"/>
          <p:cNvPicPr preferRelativeResize="0"/>
          <p:nvPr/>
        </p:nvPicPr>
        <p:blipFill rotWithShape="1">
          <a:blip r:embed="rId3">
            <a:alphaModFix/>
          </a:blip>
          <a:srcRect/>
          <a:stretch/>
        </p:blipFill>
        <p:spPr>
          <a:xfrm>
            <a:off x="0" y="3200400"/>
            <a:ext cx="180975" cy="228600"/>
          </a:xfrm>
          <a:prstGeom prst="rect">
            <a:avLst/>
          </a:prstGeom>
          <a:noFill/>
          <a:ln>
            <a:noFill/>
          </a:ln>
        </p:spPr>
      </p:pic>
      <p:pic>
        <p:nvPicPr>
          <p:cNvPr id="240" name="Google Shape;240;p29"/>
          <p:cNvPicPr preferRelativeResize="0"/>
          <p:nvPr/>
        </p:nvPicPr>
        <p:blipFill rotWithShape="1">
          <a:blip r:embed="rId4">
            <a:alphaModFix/>
          </a:blip>
          <a:srcRect/>
          <a:stretch/>
        </p:blipFill>
        <p:spPr>
          <a:xfrm>
            <a:off x="0" y="3200400"/>
            <a:ext cx="180975" cy="228600"/>
          </a:xfrm>
          <a:prstGeom prst="rect">
            <a:avLst/>
          </a:prstGeom>
          <a:noFill/>
          <a:ln>
            <a:noFill/>
          </a:ln>
        </p:spPr>
      </p:pic>
      <p:pic>
        <p:nvPicPr>
          <p:cNvPr id="241" name="Google Shape;241;p29"/>
          <p:cNvPicPr preferRelativeResize="0"/>
          <p:nvPr/>
        </p:nvPicPr>
        <p:blipFill rotWithShape="1">
          <a:blip r:embed="rId3">
            <a:alphaModFix/>
          </a:blip>
          <a:srcRect/>
          <a:stretch/>
        </p:blipFill>
        <p:spPr>
          <a:xfrm>
            <a:off x="0" y="3200400"/>
            <a:ext cx="180975" cy="228600"/>
          </a:xfrm>
          <a:prstGeom prst="rect">
            <a:avLst/>
          </a:prstGeom>
          <a:noFill/>
          <a:ln>
            <a:noFill/>
          </a:ln>
        </p:spPr>
      </p:pic>
      <p:pic>
        <p:nvPicPr>
          <p:cNvPr id="242" name="Google Shape;242;p29"/>
          <p:cNvPicPr preferRelativeResize="0"/>
          <p:nvPr/>
        </p:nvPicPr>
        <p:blipFill rotWithShape="1">
          <a:blip r:embed="rId4">
            <a:alphaModFix/>
          </a:blip>
          <a:srcRect/>
          <a:stretch/>
        </p:blipFill>
        <p:spPr>
          <a:xfrm>
            <a:off x="0" y="3200400"/>
            <a:ext cx="180975" cy="228600"/>
          </a:xfrm>
          <a:prstGeom prst="rect">
            <a:avLst/>
          </a:prstGeom>
          <a:noFill/>
          <a:ln>
            <a:noFill/>
          </a:ln>
        </p:spPr>
      </p:pic>
      <p:sp>
        <p:nvSpPr>
          <p:cNvPr id="243" name="Google Shape;243;p29"/>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
        <p:nvSpPr>
          <p:cNvPr id="244" name="Google Shape;244;p29"/>
          <p:cNvSpPr/>
          <p:nvPr/>
        </p:nvSpPr>
        <p:spPr>
          <a:xfrm>
            <a:off x="685800" y="1103313"/>
            <a:ext cx="8101013" cy="5984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Steady-State Probabilities</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
        <p:nvSpPr>
          <p:cNvPr id="250" name="Google Shape;250;p30"/>
          <p:cNvSpPr/>
          <p:nvPr/>
        </p:nvSpPr>
        <p:spPr>
          <a:xfrm>
            <a:off x="446089" y="1109663"/>
            <a:ext cx="7861300" cy="48704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120000"/>
              </a:lnSpc>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rgbClr val="FFFFFF"/>
                </a:solidFill>
                <a:latin typeface="Book Antiqua"/>
                <a:ea typeface="Book Antiqua"/>
                <a:cs typeface="Book Antiqua"/>
                <a:sym typeface="Book Antiqua"/>
              </a:rPr>
              <a:t>Suppose Ashley’s Supermarket is contemplating an advertising campaign to attract more of Murphy’s customers to its store.  Let us suppose further that Ashley’s believes this promotional strategy will increase the probability of a Murphy’s customer switching to Ashley’s from 0.10 to 0.15. </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p:nvPr/>
        </p:nvSpPr>
        <p:spPr>
          <a:xfrm>
            <a:off x="2005013" y="2943225"/>
            <a:ext cx="9144000" cy="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pic>
        <p:nvPicPr>
          <p:cNvPr id="256" name="Google Shape;256;p31" descr="16"/>
          <p:cNvPicPr preferRelativeResize="0"/>
          <p:nvPr/>
        </p:nvPicPr>
        <p:blipFill rotWithShape="1">
          <a:blip r:embed="rId3">
            <a:alphaModFix/>
          </a:blip>
          <a:srcRect/>
          <a:stretch/>
        </p:blipFill>
        <p:spPr>
          <a:xfrm>
            <a:off x="317500" y="1608138"/>
            <a:ext cx="8505825" cy="1608137"/>
          </a:xfrm>
          <a:prstGeom prst="rect">
            <a:avLst/>
          </a:prstGeom>
          <a:noFill/>
          <a:ln>
            <a:noFill/>
          </a:ln>
        </p:spPr>
      </p:pic>
      <p:sp>
        <p:nvSpPr>
          <p:cNvPr id="257" name="Google Shape;257;p31"/>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
        <p:nvSpPr>
          <p:cNvPr id="258" name="Google Shape;258;p31"/>
          <p:cNvSpPr/>
          <p:nvPr/>
        </p:nvSpPr>
        <p:spPr>
          <a:xfrm>
            <a:off x="687388" y="1104900"/>
            <a:ext cx="5486400" cy="5032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Revised Transition Probabilities</a:t>
            </a:r>
            <a:endParaRPr sz="2400" u="sng">
              <a:solidFill>
                <a:srgbClr val="8CF4EA"/>
              </a:solidFill>
              <a:latin typeface="Book Antiqua"/>
              <a:ea typeface="Book Antiqua"/>
              <a:cs typeface="Book Antiqua"/>
              <a:sym typeface="Book Antiqua"/>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690563" y="-1588"/>
            <a:ext cx="7772400" cy="110013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Chapter 17 </a:t>
            </a:r>
            <a:br>
              <a:rPr lang="en-US"/>
            </a:br>
            <a:r>
              <a:rPr lang="en-US"/>
              <a:t>Markov Processes</a:t>
            </a:r>
            <a:endParaRPr/>
          </a:p>
        </p:txBody>
      </p:sp>
      <p:sp>
        <p:nvSpPr>
          <p:cNvPr id="89" name="Google Shape;89;p14"/>
          <p:cNvSpPr txBox="1">
            <a:spLocks noGrp="1"/>
          </p:cNvSpPr>
          <p:nvPr>
            <p:ph type="body" idx="1"/>
          </p:nvPr>
        </p:nvSpPr>
        <p:spPr>
          <a:xfrm>
            <a:off x="877888" y="1387475"/>
            <a:ext cx="7523162" cy="30734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t>Market Share Analysis</a:t>
            </a:r>
            <a:endParaRPr/>
          </a:p>
          <a:p>
            <a:pPr marL="342900" lvl="0" indent="-342900" algn="l" rtl="0">
              <a:spcBef>
                <a:spcPts val="480"/>
              </a:spcBef>
              <a:spcAft>
                <a:spcPts val="0"/>
              </a:spcAft>
              <a:buSzPts val="1800"/>
              <a:buChar char="●"/>
            </a:pPr>
            <a:r>
              <a:rPr lang="en-US"/>
              <a:t>Transition Probabilities</a:t>
            </a:r>
            <a:endParaRPr/>
          </a:p>
          <a:p>
            <a:pPr marL="342900" lvl="0" indent="-342900" algn="l" rtl="0">
              <a:spcBef>
                <a:spcPts val="480"/>
              </a:spcBef>
              <a:spcAft>
                <a:spcPts val="0"/>
              </a:spcAft>
              <a:buSzPts val="1800"/>
              <a:buChar char="●"/>
            </a:pPr>
            <a:r>
              <a:rPr lang="en-US"/>
              <a:t>Steady-State Probabilities</a:t>
            </a:r>
            <a:endParaRPr/>
          </a:p>
          <a:p>
            <a:pPr marL="342900" lvl="0" indent="-342900" algn="l" rtl="0">
              <a:spcBef>
                <a:spcPts val="480"/>
              </a:spcBef>
              <a:spcAft>
                <a:spcPts val="0"/>
              </a:spcAft>
              <a:buSzPts val="1800"/>
              <a:buChar char="●"/>
            </a:pPr>
            <a:r>
              <a:rPr lang="en-US"/>
              <a:t>Absorbing States</a:t>
            </a:r>
            <a:endParaRPr/>
          </a:p>
          <a:p>
            <a:pPr marL="342900" lvl="0" indent="-342900" algn="l" rtl="0">
              <a:spcBef>
                <a:spcPts val="480"/>
              </a:spcBef>
              <a:spcAft>
                <a:spcPts val="0"/>
              </a:spcAft>
              <a:buSzPts val="1800"/>
              <a:buChar char="●"/>
            </a:pPr>
            <a:r>
              <a:rPr lang="en-US"/>
              <a:t>Transition Matrix with Submatrices</a:t>
            </a:r>
            <a:endParaRPr/>
          </a:p>
          <a:p>
            <a:pPr marL="342900" lvl="0" indent="-342900" algn="l" rtl="0">
              <a:spcBef>
                <a:spcPts val="480"/>
              </a:spcBef>
              <a:spcAft>
                <a:spcPts val="0"/>
              </a:spcAft>
              <a:buSzPts val="1800"/>
              <a:buChar char="●"/>
            </a:pPr>
            <a:r>
              <a:rPr lang="en-US"/>
              <a:t>Fundamental Matrix</a:t>
            </a:r>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p:nvPr/>
        </p:nvSpPr>
        <p:spPr>
          <a:xfrm>
            <a:off x="3009900" y="1835150"/>
            <a:ext cx="3594100" cy="16383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64" name="Google Shape;264;p32"/>
          <p:cNvSpPr/>
          <p:nvPr/>
        </p:nvSpPr>
        <p:spPr>
          <a:xfrm>
            <a:off x="685800" y="1103313"/>
            <a:ext cx="7794625" cy="47831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Revised Steady-State Probabilities</a:t>
            </a:r>
            <a:endParaRPr/>
          </a:p>
          <a:p>
            <a:pPr marL="742950" marR="0" lvl="1" indent="-285750" algn="l" rtl="0">
              <a:spcBef>
                <a:spcPts val="480"/>
              </a:spcBef>
              <a:spcAft>
                <a:spcPts val="0"/>
              </a:spcAft>
              <a:buNone/>
            </a:pPr>
            <a:r>
              <a:rPr lang="en-US" sz="2400" b="1" i="0" u="none" strike="noStrike" cap="none">
                <a:solidFill>
                  <a:schemeClr val="lt1"/>
                </a:solidFill>
                <a:latin typeface="Book Antiqua"/>
                <a:ea typeface="Book Antiqua"/>
                <a:cs typeface="Book Antiqua"/>
                <a:sym typeface="Book Antiqua"/>
              </a:rPr>
              <a:t> </a:t>
            </a:r>
            <a:endParaRPr sz="1600" b="1" i="0" u="none" strike="noStrike" cap="none">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.85π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.20π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(1)</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.15π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.80π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(2)</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1          (3)</a:t>
            </a:r>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Substitute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1 -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into (1) to give:</a:t>
            </a:r>
            <a:endParaRPr/>
          </a:p>
          <a:p>
            <a:pPr marL="342900" marR="0" lvl="0" indent="-342900" algn="l" rtl="0">
              <a:spcBef>
                <a:spcPts val="160"/>
              </a:spcBef>
              <a:spcAft>
                <a:spcPts val="0"/>
              </a:spcAft>
              <a:buClr>
                <a:srgbClr val="66FFFF"/>
              </a:buClr>
              <a:buSzPts val="600"/>
              <a:buFont typeface="Arial"/>
              <a:buNone/>
            </a:pPr>
            <a:endParaRPr sz="8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a:t>
            </a:r>
            <a:r>
              <a:rPr lang="en-US" sz="2400">
                <a:solidFill>
                  <a:schemeClr val="lt1"/>
                </a:solidFill>
                <a:latin typeface="Noto Sans Symbols"/>
                <a:ea typeface="Noto Sans Symbols"/>
                <a:cs typeface="Noto Sans Symbols"/>
                <a:sym typeface="Noto Sans Symbols"/>
              </a:rPr>
              <a:t>.85π</a:t>
            </a:r>
            <a:r>
              <a:rPr lang="en-US" sz="2400" baseline="-25000">
                <a:solidFill>
                  <a:schemeClr val="lt1"/>
                </a:solidFill>
                <a:latin typeface="Noto Sans Symbols"/>
                <a:ea typeface="Noto Sans Symbols"/>
                <a:cs typeface="Noto Sans Symbols"/>
                <a:sym typeface="Noto Sans Symbols"/>
              </a:rPr>
              <a:t>1</a:t>
            </a:r>
            <a:r>
              <a:rPr lang="en-US" sz="2400">
                <a:solidFill>
                  <a:schemeClr val="lt1"/>
                </a:solidFill>
                <a:latin typeface="Book Antiqua"/>
                <a:ea typeface="Book Antiqua"/>
                <a:cs typeface="Book Antiqua"/>
                <a:sym typeface="Book Antiqua"/>
              </a:rPr>
              <a:t> + .20(1 -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 = .57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Substituting back into (3) gives:</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a:solidFill>
                  <a:schemeClr val="lt1"/>
                </a:solidFill>
                <a:latin typeface="Noto Sans Symbols"/>
                <a:ea typeface="Noto Sans Symbols"/>
                <a:cs typeface="Noto Sans Symbols"/>
                <a:sym typeface="Noto Sans Symbols"/>
              </a:rPr>
              <a:t>π</a:t>
            </a:r>
            <a:r>
              <a:rPr lang="en-US" sz="2400" baseline="-25000">
                <a:solidFill>
                  <a:schemeClr val="lt1"/>
                </a:solidFill>
                <a:latin typeface="Noto Sans Symbols"/>
                <a:ea typeface="Noto Sans Symbols"/>
                <a:cs typeface="Noto Sans Symbols"/>
                <a:sym typeface="Noto Sans Symbols"/>
              </a:rPr>
              <a:t>2</a:t>
            </a:r>
            <a:r>
              <a:rPr lang="en-US" sz="2400">
                <a:solidFill>
                  <a:schemeClr val="lt1"/>
                </a:solidFill>
                <a:latin typeface="Book Antiqua"/>
                <a:ea typeface="Book Antiqua"/>
                <a:cs typeface="Book Antiqua"/>
                <a:sym typeface="Book Antiqua"/>
              </a:rPr>
              <a:t> =  .43.</a:t>
            </a:r>
            <a:endParaRPr/>
          </a:p>
        </p:txBody>
      </p:sp>
      <p:sp>
        <p:nvSpPr>
          <p:cNvPr id="265" name="Google Shape;265;p32"/>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p:nvPr/>
        </p:nvSpPr>
        <p:spPr>
          <a:xfrm>
            <a:off x="787400" y="1112838"/>
            <a:ext cx="7683500" cy="415498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2400">
                <a:solidFill>
                  <a:srgbClr val="FFFFFF"/>
                </a:solidFill>
                <a:latin typeface="Book Antiqua"/>
                <a:ea typeface="Book Antiqua"/>
                <a:cs typeface="Book Antiqua"/>
                <a:sym typeface="Book Antiqua"/>
              </a:rPr>
              <a:t>	Suppose that the total market consists of 6000 customers per week. The new promotional strategy will increase the number of customers doing their weekly shopping at Ashley’s from 2000 to 2580. </a:t>
            </a:r>
            <a:endParaRPr/>
          </a:p>
          <a:p>
            <a:pPr marL="0" marR="0" lvl="0" indent="0" algn="l" rtl="0">
              <a:lnSpc>
                <a:spcPct val="110000"/>
              </a:lnSpc>
              <a:spcBef>
                <a:spcPts val="0"/>
              </a:spcBef>
              <a:spcAft>
                <a:spcPts val="0"/>
              </a:spcAft>
              <a:buNone/>
            </a:pPr>
            <a:r>
              <a:rPr lang="en-US" sz="2400">
                <a:solidFill>
                  <a:srgbClr val="FFFFFF"/>
                </a:solidFill>
                <a:latin typeface="Book Antiqua"/>
                <a:ea typeface="Book Antiqua"/>
                <a:cs typeface="Book Antiqua"/>
                <a:sym typeface="Book Antiqua"/>
              </a:rPr>
              <a:t>	If the average weekly profit per customer is $10, the proposed promotional strategy can be expected to increase Ashley’s profits by $5800 per week. If the cost of the promotional campaign is less than $5800 per week, Ashley should consider implementing the strategy. </a:t>
            </a:r>
            <a:endParaRPr/>
          </a:p>
        </p:txBody>
      </p:sp>
      <p:sp>
        <p:nvSpPr>
          <p:cNvPr id="271" name="Google Shape;271;p33"/>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831850" y="200025"/>
            <a:ext cx="7475538" cy="50958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
        <p:nvSpPr>
          <p:cNvPr id="277" name="Google Shape;277;p34"/>
          <p:cNvSpPr txBox="1">
            <a:spLocks noGrp="1"/>
          </p:cNvSpPr>
          <p:nvPr>
            <p:ph type="body" idx="1"/>
          </p:nvPr>
        </p:nvSpPr>
        <p:spPr>
          <a:xfrm>
            <a:off x="852489" y="1109663"/>
            <a:ext cx="7554912" cy="334803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Font typeface="Arial"/>
              <a:buNone/>
            </a:pPr>
            <a:r>
              <a:rPr lang="en-US"/>
              <a:t>		Henry, a persistent salesman, calls North's</a:t>
            </a:r>
            <a:endParaRPr/>
          </a:p>
          <a:p>
            <a:pPr marL="342900" lvl="0" indent="-342900" algn="l" rtl="0">
              <a:spcBef>
                <a:spcPts val="480"/>
              </a:spcBef>
              <a:spcAft>
                <a:spcPts val="0"/>
              </a:spcAft>
              <a:buSzPts val="1800"/>
              <a:buFont typeface="Arial"/>
              <a:buNone/>
            </a:pPr>
            <a:r>
              <a:rPr lang="en-US"/>
              <a:t> 	Hardware Store once a week hoping to speak with</a:t>
            </a:r>
            <a:endParaRPr/>
          </a:p>
          <a:p>
            <a:pPr marL="342900" lvl="0" indent="-342900" algn="l" rtl="0">
              <a:spcBef>
                <a:spcPts val="480"/>
              </a:spcBef>
              <a:spcAft>
                <a:spcPts val="0"/>
              </a:spcAft>
              <a:buSzPts val="1800"/>
              <a:buFont typeface="Arial"/>
              <a:buNone/>
            </a:pPr>
            <a:r>
              <a:rPr lang="en-US"/>
              <a:t>	the store's buying agent, Shirley.  If Shirley does not</a:t>
            </a:r>
            <a:endParaRPr/>
          </a:p>
          <a:p>
            <a:pPr marL="342900" lvl="0" indent="-342900" algn="l" rtl="0">
              <a:spcBef>
                <a:spcPts val="480"/>
              </a:spcBef>
              <a:spcAft>
                <a:spcPts val="0"/>
              </a:spcAft>
              <a:buSzPts val="1800"/>
              <a:buFont typeface="Arial"/>
              <a:buNone/>
            </a:pPr>
            <a:r>
              <a:rPr lang="en-US"/>
              <a:t>	accept Henry's call this week, the probability she</a:t>
            </a:r>
            <a:endParaRPr/>
          </a:p>
          <a:p>
            <a:pPr marL="342900" lvl="0" indent="-342900" algn="l" rtl="0">
              <a:spcBef>
                <a:spcPts val="480"/>
              </a:spcBef>
              <a:spcAft>
                <a:spcPts val="0"/>
              </a:spcAft>
              <a:buSzPts val="1800"/>
              <a:buFont typeface="Arial"/>
              <a:buNone/>
            </a:pPr>
            <a:r>
              <a:rPr lang="en-US"/>
              <a:t>	will do the same next week is .35.  On the other </a:t>
            </a:r>
            <a:endParaRPr/>
          </a:p>
          <a:p>
            <a:pPr marL="342900" lvl="0" indent="-342900" algn="l" rtl="0">
              <a:spcBef>
                <a:spcPts val="480"/>
              </a:spcBef>
              <a:spcAft>
                <a:spcPts val="0"/>
              </a:spcAft>
              <a:buSzPts val="1800"/>
              <a:buFont typeface="Arial"/>
              <a:buNone/>
            </a:pPr>
            <a:r>
              <a:rPr lang="en-US"/>
              <a:t>	hand, if she accepts Henry's call this week, the </a:t>
            </a:r>
            <a:endParaRPr/>
          </a:p>
          <a:p>
            <a:pPr marL="342900" lvl="0" indent="-342900" algn="l" rtl="0">
              <a:spcBef>
                <a:spcPts val="480"/>
              </a:spcBef>
              <a:spcAft>
                <a:spcPts val="0"/>
              </a:spcAft>
              <a:buSzPts val="1800"/>
              <a:buFont typeface="Arial"/>
              <a:buNone/>
            </a:pPr>
            <a:r>
              <a:rPr lang="en-US"/>
              <a:t>	probability she will not do so next week is .20.  </a:t>
            </a:r>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p:nvPr/>
        </p:nvSpPr>
        <p:spPr>
          <a:xfrm>
            <a:off x="1695450" y="1809750"/>
            <a:ext cx="5657850" cy="27051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83" name="Google Shape;283;p35"/>
          <p:cNvSpPr txBox="1">
            <a:spLocks noGrp="1"/>
          </p:cNvSpPr>
          <p:nvPr>
            <p:ph type="title"/>
          </p:nvPr>
        </p:nvSpPr>
        <p:spPr>
          <a:xfrm>
            <a:off x="841375" y="165100"/>
            <a:ext cx="7475538" cy="58578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
        <p:nvSpPr>
          <p:cNvPr id="284" name="Google Shape;284;p35"/>
          <p:cNvSpPr txBox="1">
            <a:spLocks noGrp="1"/>
          </p:cNvSpPr>
          <p:nvPr>
            <p:ph type="body" idx="1"/>
          </p:nvPr>
        </p:nvSpPr>
        <p:spPr>
          <a:xfrm>
            <a:off x="687388" y="1104900"/>
            <a:ext cx="7566025" cy="441325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Transition Matrix</a:t>
            </a:r>
            <a:endParaRPr/>
          </a:p>
          <a:p>
            <a:pPr marL="342900" lvl="0" indent="-342900" algn="l" rtl="0">
              <a:spcBef>
                <a:spcPts val="480"/>
              </a:spcBef>
              <a:spcAft>
                <a:spcPts val="0"/>
              </a:spcAft>
              <a:buSzPts val="1800"/>
              <a:buFont typeface="Arial"/>
              <a:buNone/>
            </a:pPr>
            <a:r>
              <a:rPr lang="en-US"/>
              <a:t>                         </a:t>
            </a:r>
            <a:endParaRPr/>
          </a:p>
          <a:p>
            <a:pPr marL="342900" lvl="0" indent="-342900" algn="l" rtl="0">
              <a:spcBef>
                <a:spcPts val="480"/>
              </a:spcBef>
              <a:spcAft>
                <a:spcPts val="0"/>
              </a:spcAft>
              <a:buSzPts val="1800"/>
              <a:buFont typeface="Arial"/>
              <a:buNone/>
            </a:pPr>
            <a:r>
              <a:rPr lang="en-US"/>
              <a:t>                                             	    </a:t>
            </a:r>
            <a:r>
              <a:rPr lang="en-US" u="sng"/>
              <a:t>Next Week's Call</a:t>
            </a:r>
            <a:endParaRPr/>
          </a:p>
          <a:p>
            <a:pPr marL="342900" lvl="0" indent="-342900" algn="l" rtl="0">
              <a:spcBef>
                <a:spcPts val="480"/>
              </a:spcBef>
              <a:spcAft>
                <a:spcPts val="0"/>
              </a:spcAft>
              <a:buSzPts val="1800"/>
              <a:buFont typeface="Arial"/>
              <a:buNone/>
            </a:pPr>
            <a:r>
              <a:rPr lang="en-US"/>
              <a:t>				         	    Refuses   Accepts</a:t>
            </a:r>
            <a:endParaRPr/>
          </a:p>
          <a:p>
            <a:pPr marL="342900" lvl="0" indent="-342900" algn="l" rtl="0">
              <a:spcBef>
                <a:spcPts val="240"/>
              </a:spcBef>
              <a:spcAft>
                <a:spcPts val="0"/>
              </a:spcAft>
              <a:buSzPts val="900"/>
              <a:buFont typeface="Arial"/>
              <a:buNone/>
            </a:pPr>
            <a:endParaRPr sz="1200"/>
          </a:p>
          <a:p>
            <a:pPr marL="342900" lvl="0" indent="-342900" algn="l" rtl="0">
              <a:lnSpc>
                <a:spcPct val="80000"/>
              </a:lnSpc>
              <a:spcBef>
                <a:spcPts val="480"/>
              </a:spcBef>
              <a:spcAft>
                <a:spcPts val="0"/>
              </a:spcAft>
              <a:buSzPts val="1800"/>
              <a:buFont typeface="Arial"/>
              <a:buNone/>
            </a:pPr>
            <a:r>
              <a:rPr lang="en-US"/>
              <a:t>	      	     </a:t>
            </a:r>
            <a:r>
              <a:rPr lang="en-US" u="sng"/>
              <a:t>This</a:t>
            </a:r>
            <a:r>
              <a:rPr lang="en-US"/>
              <a:t>         Refuses         .35     	 .65  </a:t>
            </a:r>
            <a:endParaRPr/>
          </a:p>
          <a:p>
            <a:pPr marL="342900" lvl="0" indent="-342900" algn="l" rtl="0">
              <a:lnSpc>
                <a:spcPct val="80000"/>
              </a:lnSpc>
              <a:spcBef>
                <a:spcPts val="480"/>
              </a:spcBef>
              <a:spcAft>
                <a:spcPts val="0"/>
              </a:spcAft>
              <a:buSzPts val="1800"/>
              <a:buFont typeface="Arial"/>
              <a:buNone/>
            </a:pPr>
            <a:r>
              <a:rPr lang="en-US"/>
              <a:t>        	   </a:t>
            </a:r>
            <a:r>
              <a:rPr lang="en-US" u="sng"/>
              <a:t>Week's</a:t>
            </a:r>
            <a:r>
              <a:rPr lang="en-US"/>
              <a:t>                                </a:t>
            </a:r>
            <a:endParaRPr/>
          </a:p>
          <a:p>
            <a:pPr marL="342900" lvl="0" indent="-342900" algn="l" rtl="0">
              <a:lnSpc>
                <a:spcPct val="80000"/>
              </a:lnSpc>
              <a:spcBef>
                <a:spcPts val="480"/>
              </a:spcBef>
              <a:spcAft>
                <a:spcPts val="0"/>
              </a:spcAft>
              <a:buSzPts val="1800"/>
              <a:buFont typeface="Arial"/>
              <a:buNone/>
            </a:pPr>
            <a:r>
              <a:rPr lang="en-US"/>
              <a:t>           	     </a:t>
            </a:r>
            <a:r>
              <a:rPr lang="en-US" u="sng"/>
              <a:t>Call</a:t>
            </a:r>
            <a:r>
              <a:rPr lang="en-US"/>
              <a:t>         Accepts         .20      	 .80     </a:t>
            </a:r>
            <a:endParaRPr/>
          </a:p>
        </p:txBody>
      </p:sp>
      <p:grpSp>
        <p:nvGrpSpPr>
          <p:cNvPr id="285" name="Google Shape;285;p35"/>
          <p:cNvGrpSpPr/>
          <p:nvPr/>
        </p:nvGrpSpPr>
        <p:grpSpPr>
          <a:xfrm>
            <a:off x="4621213" y="2914650"/>
            <a:ext cx="2482850" cy="1339850"/>
            <a:chOff x="2491" y="1848"/>
            <a:chExt cx="1564" cy="952"/>
          </a:xfrm>
        </p:grpSpPr>
        <p:cxnSp>
          <p:nvCxnSpPr>
            <p:cNvPr id="286" name="Google Shape;286;p35"/>
            <p:cNvCxnSpPr/>
            <p:nvPr/>
          </p:nvCxnSpPr>
          <p:spPr>
            <a:xfrm>
              <a:off x="2491" y="1848"/>
              <a:ext cx="1564"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287" name="Google Shape;287;p35"/>
            <p:cNvCxnSpPr/>
            <p:nvPr/>
          </p:nvCxnSpPr>
          <p:spPr>
            <a:xfrm rot="10800000">
              <a:off x="2502" y="1850"/>
              <a:ext cx="0" cy="95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gr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a:spLocks noGrp="1"/>
          </p:cNvSpPr>
          <p:nvPr>
            <p:ph type="body" idx="1"/>
          </p:nvPr>
        </p:nvSpPr>
        <p:spPr>
          <a:xfrm>
            <a:off x="687388" y="1106488"/>
            <a:ext cx="7456487" cy="50800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Steady-State Probabilities</a:t>
            </a:r>
            <a:endParaRPr/>
          </a:p>
          <a:p>
            <a:pPr marL="742950" lvl="1" indent="-285750" algn="l" rtl="0">
              <a:spcBef>
                <a:spcPts val="480"/>
              </a:spcBef>
              <a:spcAft>
                <a:spcPts val="0"/>
              </a:spcAft>
              <a:buSzPts val="3000"/>
              <a:buFont typeface="Book Antiqua"/>
              <a:buNone/>
            </a:pPr>
            <a:r>
              <a:rPr lang="en-US" b="1"/>
              <a:t>Question</a:t>
            </a:r>
            <a:endParaRPr/>
          </a:p>
          <a:p>
            <a:pPr marL="742950" lvl="1" indent="-285750" algn="l" rtl="0">
              <a:spcBef>
                <a:spcPts val="480"/>
              </a:spcBef>
              <a:spcAft>
                <a:spcPts val="0"/>
              </a:spcAft>
              <a:buSzPts val="3000"/>
              <a:buFont typeface="Book Antiqua"/>
              <a:buNone/>
            </a:pPr>
            <a:r>
              <a:rPr lang="en-US"/>
              <a:t>	How many times per year can Henry expect to talk to Shirley?</a:t>
            </a:r>
            <a:endParaRPr/>
          </a:p>
          <a:p>
            <a:pPr marL="742950" lvl="1" indent="-285750" algn="l" rtl="0">
              <a:spcBef>
                <a:spcPts val="480"/>
              </a:spcBef>
              <a:spcAft>
                <a:spcPts val="0"/>
              </a:spcAft>
              <a:buSzPts val="3000"/>
              <a:buFont typeface="Book Antiqua"/>
              <a:buNone/>
            </a:pPr>
            <a:r>
              <a:rPr lang="en-US" b="1"/>
              <a:t>Answer</a:t>
            </a:r>
            <a:endParaRPr/>
          </a:p>
          <a:p>
            <a:pPr marL="742950" lvl="1" indent="-285750" algn="l" rtl="0">
              <a:spcBef>
                <a:spcPts val="480"/>
              </a:spcBef>
              <a:spcAft>
                <a:spcPts val="0"/>
              </a:spcAft>
              <a:buSzPts val="3000"/>
              <a:buFont typeface="Book Antiqua"/>
              <a:buNone/>
            </a:pPr>
            <a:r>
              <a:rPr lang="en-US"/>
              <a:t>	To find the expected number of accepted calls per year, find the long-run proportion (probability) of a call being accepted and multiply it by 52 weeks.</a:t>
            </a:r>
            <a:endParaRPr/>
          </a:p>
          <a:p>
            <a:pPr marL="742950" lvl="1" indent="-285750" algn="l" rtl="0">
              <a:spcBef>
                <a:spcPts val="480"/>
              </a:spcBef>
              <a:spcAft>
                <a:spcPts val="0"/>
              </a:spcAft>
              <a:buSzPts val="3000"/>
              <a:buFont typeface="Book Antiqua"/>
              <a:buNone/>
            </a:pPr>
            <a:r>
              <a:rPr lang="en-US"/>
              <a:t>						   </a:t>
            </a:r>
            <a:r>
              <a:rPr lang="en-US">
                <a:solidFill>
                  <a:srgbClr val="8CF4EA"/>
                </a:solidFill>
              </a:rPr>
              <a:t>continued . . .</a:t>
            </a:r>
            <a:endParaRPr/>
          </a:p>
        </p:txBody>
      </p:sp>
      <p:sp>
        <p:nvSpPr>
          <p:cNvPr id="293" name="Google Shape;293;p36"/>
          <p:cNvSpPr txBox="1">
            <a:spLocks noGrp="1"/>
          </p:cNvSpPr>
          <p:nvPr>
            <p:ph type="title"/>
          </p:nvPr>
        </p:nvSpPr>
        <p:spPr>
          <a:xfrm>
            <a:off x="841375" y="165100"/>
            <a:ext cx="7475538" cy="58578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p:nvPr/>
        </p:nvSpPr>
        <p:spPr>
          <a:xfrm>
            <a:off x="2565400" y="3333750"/>
            <a:ext cx="4171950" cy="18478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99" name="Google Shape;299;p37"/>
          <p:cNvSpPr txBox="1">
            <a:spLocks noGrp="1"/>
          </p:cNvSpPr>
          <p:nvPr>
            <p:ph type="body" idx="1"/>
          </p:nvPr>
        </p:nvSpPr>
        <p:spPr>
          <a:xfrm>
            <a:off x="685800" y="1103313"/>
            <a:ext cx="7656513" cy="477043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Steady-State Probabilities</a:t>
            </a:r>
            <a:endParaRPr/>
          </a:p>
          <a:p>
            <a:pPr marL="742950" lvl="1" indent="-285750" algn="l" rtl="0">
              <a:spcBef>
                <a:spcPts val="480"/>
              </a:spcBef>
              <a:spcAft>
                <a:spcPts val="0"/>
              </a:spcAft>
              <a:buSzPts val="3000"/>
              <a:buFont typeface="Book Antiqua"/>
              <a:buNone/>
            </a:pPr>
            <a:r>
              <a:rPr lang="en-US" b="1"/>
              <a:t>Answer</a:t>
            </a:r>
            <a:r>
              <a:rPr lang="en-US">
                <a:solidFill>
                  <a:schemeClr val="lt2"/>
                </a:solidFill>
              </a:rPr>
              <a:t> </a:t>
            </a:r>
            <a:r>
              <a:rPr lang="en-US" b="1"/>
              <a:t>(continued)</a:t>
            </a:r>
            <a:endParaRPr/>
          </a:p>
          <a:p>
            <a:pPr marL="342900" lvl="0" indent="-342900" algn="l" rtl="0">
              <a:lnSpc>
                <a:spcPct val="90000"/>
              </a:lnSpc>
              <a:spcBef>
                <a:spcPts val="480"/>
              </a:spcBef>
              <a:spcAft>
                <a:spcPts val="0"/>
              </a:spcAft>
              <a:buSzPts val="1800"/>
              <a:buFont typeface="Arial"/>
              <a:buNone/>
            </a:pPr>
            <a:r>
              <a:rPr lang="en-US"/>
              <a:t>		Let  </a:t>
            </a:r>
            <a:r>
              <a:rPr lang="en-US">
                <a:latin typeface="Noto Sans Symbols"/>
                <a:ea typeface="Noto Sans Symbols"/>
                <a:cs typeface="Noto Sans Symbols"/>
                <a:sym typeface="Noto Sans Symbols"/>
              </a:rPr>
              <a:t>π</a:t>
            </a:r>
            <a:r>
              <a:rPr lang="en-US" baseline="-25000"/>
              <a:t>1</a:t>
            </a:r>
            <a:r>
              <a:rPr lang="en-US"/>
              <a:t> = long run proportion of refused calls</a:t>
            </a:r>
            <a:endParaRPr/>
          </a:p>
          <a:p>
            <a:pPr marL="342900" lvl="0" indent="-342900" algn="l" rtl="0">
              <a:lnSpc>
                <a:spcPct val="90000"/>
              </a:lnSpc>
              <a:spcBef>
                <a:spcPts val="480"/>
              </a:spcBef>
              <a:spcAft>
                <a:spcPts val="0"/>
              </a:spcAft>
              <a:buSzPts val="1800"/>
              <a:buFont typeface="Arial"/>
              <a:buNone/>
            </a:pPr>
            <a:r>
              <a:rPr lang="en-US"/>
              <a:t>                    </a:t>
            </a:r>
            <a:r>
              <a:rPr lang="en-US">
                <a:latin typeface="Noto Sans Symbols"/>
                <a:ea typeface="Noto Sans Symbols"/>
                <a:cs typeface="Noto Sans Symbols"/>
                <a:sym typeface="Noto Sans Symbols"/>
              </a:rPr>
              <a:t>π</a:t>
            </a:r>
            <a:r>
              <a:rPr lang="en-US" baseline="-25000"/>
              <a:t>2</a:t>
            </a:r>
            <a:r>
              <a:rPr lang="en-US"/>
              <a:t> = long run proportion of accepted calls</a:t>
            </a:r>
            <a:endParaRPr/>
          </a:p>
          <a:p>
            <a:pPr marL="342900" lvl="0" indent="-342900" algn="l" rtl="0">
              <a:spcBef>
                <a:spcPts val="480"/>
              </a:spcBef>
              <a:spcAft>
                <a:spcPts val="0"/>
              </a:spcAft>
              <a:buSzPts val="1800"/>
              <a:buFont typeface="Arial"/>
              <a:buNone/>
            </a:pPr>
            <a:r>
              <a:rPr lang="en-US"/>
              <a:t>      	Then,   </a:t>
            </a:r>
            <a:endParaRPr/>
          </a:p>
          <a:p>
            <a:pPr marL="342900" lvl="0" indent="-342900" algn="l" rtl="0">
              <a:spcBef>
                <a:spcPts val="400"/>
              </a:spcBef>
              <a:spcAft>
                <a:spcPts val="0"/>
              </a:spcAft>
              <a:buSzPts val="1500"/>
              <a:buFont typeface="Arial"/>
              <a:buNone/>
            </a:pPr>
            <a:r>
              <a:rPr lang="en-US" sz="2000"/>
              <a:t>              </a:t>
            </a:r>
            <a:endParaRPr/>
          </a:p>
          <a:p>
            <a:pPr marL="342900" lvl="0" indent="-342900" algn="l" rtl="0">
              <a:spcBef>
                <a:spcPts val="480"/>
              </a:spcBef>
              <a:spcAft>
                <a:spcPts val="0"/>
              </a:spcAft>
              <a:buSzPts val="1800"/>
              <a:buFont typeface="Arial"/>
              <a:buNone/>
            </a:pPr>
            <a:r>
              <a:rPr lang="en-US"/>
              <a:t>				      .35    .65 </a:t>
            </a:r>
            <a:endParaRPr/>
          </a:p>
          <a:p>
            <a:pPr marL="342900" lvl="0" indent="-342900" algn="l" rtl="0">
              <a:spcBef>
                <a:spcPts val="480"/>
              </a:spcBef>
              <a:spcAft>
                <a:spcPts val="0"/>
              </a:spcAft>
              <a:buSzPts val="1800"/>
              <a:buFont typeface="Arial"/>
              <a:buNone/>
            </a:pPr>
            <a:r>
              <a:rPr lang="en-US"/>
              <a:t>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1</a:t>
            </a:r>
            <a:r>
              <a:rPr lang="en-US"/>
              <a:t>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2</a:t>
            </a:r>
            <a:r>
              <a:rPr lang="en-US"/>
              <a:t>]                      =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1</a:t>
            </a:r>
            <a:r>
              <a:rPr lang="en-US"/>
              <a:t>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2</a:t>
            </a:r>
            <a:r>
              <a:rPr lang="en-US"/>
              <a:t>]</a:t>
            </a:r>
            <a:endParaRPr/>
          </a:p>
          <a:p>
            <a:pPr marL="342900" lvl="0" indent="-342900" algn="l" rtl="0">
              <a:spcBef>
                <a:spcPts val="480"/>
              </a:spcBef>
              <a:spcAft>
                <a:spcPts val="0"/>
              </a:spcAft>
              <a:buSzPts val="1800"/>
              <a:buFont typeface="Arial"/>
              <a:buNone/>
            </a:pPr>
            <a:r>
              <a:rPr lang="en-US"/>
              <a:t>                       		      .20    .80 </a:t>
            </a: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r>
              <a:rPr lang="en-US"/>
              <a:t>							</a:t>
            </a:r>
            <a:r>
              <a:rPr lang="en-US">
                <a:solidFill>
                  <a:srgbClr val="66FFFF"/>
                </a:solidFill>
              </a:rPr>
              <a:t>continued . . .</a:t>
            </a:r>
            <a:endParaRPr/>
          </a:p>
        </p:txBody>
      </p:sp>
      <p:grpSp>
        <p:nvGrpSpPr>
          <p:cNvPr id="300" name="Google Shape;300;p37"/>
          <p:cNvGrpSpPr/>
          <p:nvPr/>
        </p:nvGrpSpPr>
        <p:grpSpPr>
          <a:xfrm>
            <a:off x="3816350" y="3543300"/>
            <a:ext cx="1365250" cy="1454150"/>
            <a:chOff x="2204" y="2040"/>
            <a:chExt cx="860" cy="916"/>
          </a:xfrm>
        </p:grpSpPr>
        <p:cxnSp>
          <p:nvCxnSpPr>
            <p:cNvPr id="301" name="Google Shape;301;p37"/>
            <p:cNvCxnSpPr/>
            <p:nvPr/>
          </p:nvCxnSpPr>
          <p:spPr>
            <a:xfrm>
              <a:off x="2208" y="2048"/>
              <a:ext cx="0" cy="904"/>
            </a:xfrm>
            <a:prstGeom prst="straightConnector1">
              <a:avLst/>
            </a:prstGeom>
            <a:noFill/>
            <a:ln w="19050" cap="flat" cmpd="sng">
              <a:solidFill>
                <a:srgbClr val="FFFFFF"/>
              </a:solidFill>
              <a:prstDash val="solid"/>
              <a:round/>
              <a:headEnd type="none" w="med" len="med"/>
              <a:tailEnd type="none" w="med" len="med"/>
            </a:ln>
          </p:spPr>
        </p:cxnSp>
        <p:cxnSp>
          <p:nvCxnSpPr>
            <p:cNvPr id="302" name="Google Shape;302;p37"/>
            <p:cNvCxnSpPr/>
            <p:nvPr/>
          </p:nvCxnSpPr>
          <p:spPr>
            <a:xfrm>
              <a:off x="2204" y="2040"/>
              <a:ext cx="52" cy="0"/>
            </a:xfrm>
            <a:prstGeom prst="straightConnector1">
              <a:avLst/>
            </a:prstGeom>
            <a:noFill/>
            <a:ln w="19050" cap="flat" cmpd="sng">
              <a:solidFill>
                <a:srgbClr val="FFFFFF"/>
              </a:solidFill>
              <a:prstDash val="solid"/>
              <a:round/>
              <a:headEnd type="none" w="med" len="med"/>
              <a:tailEnd type="none" w="med" len="med"/>
            </a:ln>
          </p:spPr>
        </p:cxnSp>
        <p:cxnSp>
          <p:nvCxnSpPr>
            <p:cNvPr id="303" name="Google Shape;303;p37"/>
            <p:cNvCxnSpPr/>
            <p:nvPr/>
          </p:nvCxnSpPr>
          <p:spPr>
            <a:xfrm>
              <a:off x="2208" y="2952"/>
              <a:ext cx="52" cy="0"/>
            </a:xfrm>
            <a:prstGeom prst="straightConnector1">
              <a:avLst/>
            </a:prstGeom>
            <a:noFill/>
            <a:ln w="19050" cap="flat" cmpd="sng">
              <a:solidFill>
                <a:srgbClr val="FFFFFF"/>
              </a:solidFill>
              <a:prstDash val="solid"/>
              <a:round/>
              <a:headEnd type="none" w="med" len="med"/>
              <a:tailEnd type="none" w="med" len="med"/>
            </a:ln>
          </p:spPr>
        </p:cxnSp>
        <p:cxnSp>
          <p:nvCxnSpPr>
            <p:cNvPr id="304" name="Google Shape;304;p37"/>
            <p:cNvCxnSpPr/>
            <p:nvPr/>
          </p:nvCxnSpPr>
          <p:spPr>
            <a:xfrm>
              <a:off x="3060" y="2052"/>
              <a:ext cx="0" cy="904"/>
            </a:xfrm>
            <a:prstGeom prst="straightConnector1">
              <a:avLst/>
            </a:prstGeom>
            <a:noFill/>
            <a:ln w="19050" cap="flat" cmpd="sng">
              <a:solidFill>
                <a:srgbClr val="FFFFFF"/>
              </a:solidFill>
              <a:prstDash val="solid"/>
              <a:round/>
              <a:headEnd type="none" w="med" len="med"/>
              <a:tailEnd type="none" w="med" len="med"/>
            </a:ln>
          </p:spPr>
        </p:cxnSp>
        <p:cxnSp>
          <p:nvCxnSpPr>
            <p:cNvPr id="305" name="Google Shape;305;p37"/>
            <p:cNvCxnSpPr/>
            <p:nvPr/>
          </p:nvCxnSpPr>
          <p:spPr>
            <a:xfrm rot="10800000">
              <a:off x="2996" y="2044"/>
              <a:ext cx="68" cy="0"/>
            </a:xfrm>
            <a:prstGeom prst="straightConnector1">
              <a:avLst/>
            </a:prstGeom>
            <a:noFill/>
            <a:ln w="19050" cap="flat" cmpd="sng">
              <a:solidFill>
                <a:srgbClr val="FFFFFF"/>
              </a:solidFill>
              <a:prstDash val="solid"/>
              <a:round/>
              <a:headEnd type="none" w="med" len="med"/>
              <a:tailEnd type="none" w="med" len="med"/>
            </a:ln>
          </p:spPr>
        </p:cxnSp>
        <p:cxnSp>
          <p:nvCxnSpPr>
            <p:cNvPr id="306" name="Google Shape;306;p37"/>
            <p:cNvCxnSpPr/>
            <p:nvPr/>
          </p:nvCxnSpPr>
          <p:spPr>
            <a:xfrm rot="10800000">
              <a:off x="2992" y="2952"/>
              <a:ext cx="68" cy="0"/>
            </a:xfrm>
            <a:prstGeom prst="straightConnector1">
              <a:avLst/>
            </a:prstGeom>
            <a:noFill/>
            <a:ln w="19050" cap="flat" cmpd="sng">
              <a:solidFill>
                <a:srgbClr val="FFFFFF"/>
              </a:solidFill>
              <a:prstDash val="solid"/>
              <a:round/>
              <a:headEnd type="none" w="med" len="med"/>
              <a:tailEnd type="none" w="med" len="med"/>
            </a:ln>
          </p:spPr>
        </p:cxnSp>
      </p:grpSp>
      <p:sp>
        <p:nvSpPr>
          <p:cNvPr id="307" name="Google Shape;307;p37"/>
          <p:cNvSpPr txBox="1">
            <a:spLocks noGrp="1"/>
          </p:cNvSpPr>
          <p:nvPr>
            <p:ph type="title"/>
          </p:nvPr>
        </p:nvSpPr>
        <p:spPr>
          <a:xfrm>
            <a:off x="841375" y="165100"/>
            <a:ext cx="7475538" cy="58578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p:nvPr/>
        </p:nvSpPr>
        <p:spPr>
          <a:xfrm>
            <a:off x="2959100" y="2139950"/>
            <a:ext cx="3695700" cy="16383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313" name="Google Shape;313;p38"/>
          <p:cNvSpPr txBox="1">
            <a:spLocks noGrp="1"/>
          </p:cNvSpPr>
          <p:nvPr>
            <p:ph type="body" idx="1"/>
          </p:nvPr>
        </p:nvSpPr>
        <p:spPr>
          <a:xfrm>
            <a:off x="685800" y="1103313"/>
            <a:ext cx="7794625" cy="435133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Steady-State Probabilities</a:t>
            </a:r>
            <a:endParaRPr/>
          </a:p>
          <a:p>
            <a:pPr marL="742950" lvl="1" indent="-285750" algn="l" rtl="0">
              <a:spcBef>
                <a:spcPts val="480"/>
              </a:spcBef>
              <a:spcAft>
                <a:spcPts val="0"/>
              </a:spcAft>
              <a:buSzPts val="3000"/>
              <a:buFont typeface="Book Antiqua"/>
              <a:buNone/>
            </a:pPr>
            <a:r>
              <a:rPr lang="en-US" b="1"/>
              <a:t>Answer (continued)</a:t>
            </a:r>
            <a:endParaRPr/>
          </a:p>
          <a:p>
            <a:pPr marL="742950" lvl="1" indent="-285750" algn="l" rtl="0">
              <a:spcBef>
                <a:spcPts val="320"/>
              </a:spcBef>
              <a:spcAft>
                <a:spcPts val="0"/>
              </a:spcAft>
              <a:buSzPts val="2000"/>
              <a:buFont typeface="Book Antiqua"/>
              <a:buNone/>
            </a:pPr>
            <a:endParaRPr sz="1600" b="1"/>
          </a:p>
          <a:p>
            <a:pPr marL="342900" lvl="0" indent="-342900" algn="l" rtl="0">
              <a:spcBef>
                <a:spcPts val="480"/>
              </a:spcBef>
              <a:spcAft>
                <a:spcPts val="0"/>
              </a:spcAft>
              <a:buSzPts val="1800"/>
              <a:buFont typeface="Arial"/>
              <a:buNone/>
            </a:pPr>
            <a:r>
              <a:rPr lang="en-US"/>
              <a:t>	 		        </a:t>
            </a:r>
            <a:r>
              <a:rPr lang="en-US">
                <a:latin typeface="Noto Sans Symbols"/>
                <a:ea typeface="Noto Sans Symbols"/>
                <a:cs typeface="Noto Sans Symbols"/>
                <a:sym typeface="Noto Sans Symbols"/>
              </a:rPr>
              <a:t>.35π</a:t>
            </a:r>
            <a:r>
              <a:rPr lang="en-US" baseline="-25000">
                <a:latin typeface="Noto Sans Symbols"/>
                <a:ea typeface="Noto Sans Symbols"/>
                <a:cs typeface="Noto Sans Symbols"/>
                <a:sym typeface="Noto Sans Symbols"/>
              </a:rPr>
              <a:t>1</a:t>
            </a:r>
            <a:r>
              <a:rPr lang="en-US"/>
              <a:t> + </a:t>
            </a:r>
            <a:r>
              <a:rPr lang="en-US">
                <a:latin typeface="Noto Sans Symbols"/>
                <a:ea typeface="Noto Sans Symbols"/>
                <a:cs typeface="Noto Sans Symbols"/>
                <a:sym typeface="Noto Sans Symbols"/>
              </a:rPr>
              <a:t>.20π</a:t>
            </a:r>
            <a:r>
              <a:rPr lang="en-US" baseline="-25000">
                <a:latin typeface="Noto Sans Symbols"/>
                <a:ea typeface="Noto Sans Symbols"/>
                <a:cs typeface="Noto Sans Symbols"/>
                <a:sym typeface="Noto Sans Symbols"/>
              </a:rPr>
              <a:t>2</a:t>
            </a:r>
            <a:r>
              <a:rPr lang="en-US"/>
              <a:t> =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1</a:t>
            </a:r>
            <a:r>
              <a:rPr lang="en-US"/>
              <a:t>        (1)</a:t>
            </a:r>
            <a:endParaRPr/>
          </a:p>
          <a:p>
            <a:pPr marL="342900" lvl="0" indent="-342900" algn="l" rtl="0">
              <a:spcBef>
                <a:spcPts val="480"/>
              </a:spcBef>
              <a:spcAft>
                <a:spcPts val="0"/>
              </a:spcAft>
              <a:buSzPts val="1800"/>
              <a:buFont typeface="Arial"/>
              <a:buNone/>
            </a:pPr>
            <a:r>
              <a:rPr lang="en-US"/>
              <a:t>             	        </a:t>
            </a:r>
            <a:r>
              <a:rPr lang="en-US">
                <a:latin typeface="Noto Sans Symbols"/>
                <a:ea typeface="Noto Sans Symbols"/>
                <a:cs typeface="Noto Sans Symbols"/>
                <a:sym typeface="Noto Sans Symbols"/>
              </a:rPr>
              <a:t>.65π</a:t>
            </a:r>
            <a:r>
              <a:rPr lang="en-US" baseline="-25000">
                <a:latin typeface="Noto Sans Symbols"/>
                <a:ea typeface="Noto Sans Symbols"/>
                <a:cs typeface="Noto Sans Symbols"/>
                <a:sym typeface="Noto Sans Symbols"/>
              </a:rPr>
              <a:t>1</a:t>
            </a:r>
            <a:r>
              <a:rPr lang="en-US"/>
              <a:t> + </a:t>
            </a:r>
            <a:r>
              <a:rPr lang="en-US">
                <a:latin typeface="Noto Sans Symbols"/>
                <a:ea typeface="Noto Sans Symbols"/>
                <a:cs typeface="Noto Sans Symbols"/>
                <a:sym typeface="Noto Sans Symbols"/>
              </a:rPr>
              <a:t>.80π</a:t>
            </a:r>
            <a:r>
              <a:rPr lang="en-US" baseline="-25000">
                <a:latin typeface="Noto Sans Symbols"/>
                <a:ea typeface="Noto Sans Symbols"/>
                <a:cs typeface="Noto Sans Symbols"/>
                <a:sym typeface="Noto Sans Symbols"/>
              </a:rPr>
              <a:t>2</a:t>
            </a:r>
            <a:r>
              <a:rPr lang="en-US"/>
              <a:t> =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2</a:t>
            </a:r>
            <a:r>
              <a:rPr lang="en-US"/>
              <a:t>        (2)</a:t>
            </a:r>
            <a:endParaRPr/>
          </a:p>
          <a:p>
            <a:pPr marL="342900" lvl="0" indent="-342900" algn="l" rtl="0">
              <a:spcBef>
                <a:spcPts val="480"/>
              </a:spcBef>
              <a:spcAft>
                <a:spcPts val="0"/>
              </a:spcAft>
              <a:buSzPts val="1800"/>
              <a:buFont typeface="Arial"/>
              <a:buNone/>
            </a:pPr>
            <a:r>
              <a:rPr lang="en-US"/>
              <a:t>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1</a:t>
            </a:r>
            <a:r>
              <a:rPr lang="en-US"/>
              <a:t> +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2</a:t>
            </a:r>
            <a:r>
              <a:rPr lang="en-US"/>
              <a:t> = 1          (3)</a:t>
            </a: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r>
              <a:rPr lang="en-US"/>
              <a:t>				 Solve for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1</a:t>
            </a:r>
            <a:r>
              <a:rPr lang="en-US"/>
              <a:t> and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2</a:t>
            </a:r>
            <a:r>
              <a:rPr lang="en-US">
                <a:latin typeface="Noto Sans Symbols"/>
                <a:ea typeface="Noto Sans Symbols"/>
                <a:cs typeface="Noto Sans Symbols"/>
                <a:sym typeface="Noto Sans Symbols"/>
              </a:rPr>
              <a:t>.</a:t>
            </a:r>
            <a:endParaRPr/>
          </a:p>
          <a:p>
            <a:pPr marL="342900" lvl="0" indent="-342900" algn="l" rtl="0">
              <a:spcBef>
                <a:spcPts val="480"/>
              </a:spcBef>
              <a:spcAft>
                <a:spcPts val="0"/>
              </a:spcAft>
              <a:buSzPts val="1800"/>
              <a:buFont typeface="Arial"/>
              <a:buNone/>
            </a:pPr>
            <a:endParaRPr>
              <a:latin typeface="Noto Sans Symbols"/>
              <a:ea typeface="Noto Sans Symbols"/>
              <a:cs typeface="Noto Sans Symbols"/>
              <a:sym typeface="Noto Sans Symbols"/>
            </a:endParaRPr>
          </a:p>
          <a:p>
            <a:pPr marL="342900" lvl="0" indent="-342900" algn="l" rtl="0">
              <a:spcBef>
                <a:spcPts val="480"/>
              </a:spcBef>
              <a:spcAft>
                <a:spcPts val="0"/>
              </a:spcAft>
              <a:buSzPts val="1800"/>
              <a:buFont typeface="Arial"/>
              <a:buNone/>
            </a:pPr>
            <a:r>
              <a:rPr lang="en-US"/>
              <a:t>						            </a:t>
            </a:r>
            <a:r>
              <a:rPr lang="en-US">
                <a:solidFill>
                  <a:srgbClr val="66FFFF"/>
                </a:solidFill>
              </a:rPr>
              <a:t>continued . . .</a:t>
            </a:r>
            <a:endParaRPr baseline="-25000">
              <a:latin typeface="Noto Sans Symbols"/>
              <a:ea typeface="Noto Sans Symbols"/>
              <a:cs typeface="Noto Sans Symbols"/>
              <a:sym typeface="Noto Sans Symbols"/>
            </a:endParaRPr>
          </a:p>
        </p:txBody>
      </p:sp>
      <p:sp>
        <p:nvSpPr>
          <p:cNvPr id="314" name="Google Shape;314;p38"/>
          <p:cNvSpPr txBox="1">
            <a:spLocks noGrp="1"/>
          </p:cNvSpPr>
          <p:nvPr>
            <p:ph type="title"/>
          </p:nvPr>
        </p:nvSpPr>
        <p:spPr>
          <a:xfrm>
            <a:off x="841375" y="165100"/>
            <a:ext cx="7475538" cy="58578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p:nvPr/>
        </p:nvSpPr>
        <p:spPr>
          <a:xfrm>
            <a:off x="2527300" y="5029200"/>
            <a:ext cx="4591050" cy="6286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320" name="Google Shape;320;p39"/>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
        <p:nvSpPr>
          <p:cNvPr id="321" name="Google Shape;321;p39"/>
          <p:cNvSpPr txBox="1">
            <a:spLocks noGrp="1"/>
          </p:cNvSpPr>
          <p:nvPr>
            <p:ph type="body" idx="1"/>
          </p:nvPr>
        </p:nvSpPr>
        <p:spPr>
          <a:xfrm>
            <a:off x="685800" y="1103313"/>
            <a:ext cx="8101013" cy="452278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Steady-State Probabilities</a:t>
            </a:r>
            <a:endParaRPr/>
          </a:p>
          <a:p>
            <a:pPr marL="742950" lvl="1" indent="-285750" algn="l" rtl="0">
              <a:spcBef>
                <a:spcPts val="480"/>
              </a:spcBef>
              <a:spcAft>
                <a:spcPts val="0"/>
              </a:spcAft>
              <a:buSzPts val="3000"/>
              <a:buFont typeface="Book Antiqua"/>
              <a:buNone/>
            </a:pPr>
            <a:r>
              <a:rPr lang="en-US" b="1"/>
              <a:t>Answer (continued)</a:t>
            </a:r>
            <a:endParaRPr/>
          </a:p>
          <a:p>
            <a:pPr marL="342900" lvl="0" indent="-342900" algn="l" rtl="0">
              <a:spcBef>
                <a:spcPts val="480"/>
              </a:spcBef>
              <a:spcAft>
                <a:spcPts val="0"/>
              </a:spcAft>
              <a:buSzPts val="1800"/>
              <a:buFont typeface="Arial"/>
              <a:buNone/>
            </a:pPr>
            <a:r>
              <a:rPr lang="en-US"/>
              <a:t>	      Solving using equations (2) and (3).  (Equation 1 is redundant.)  Substitute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1</a:t>
            </a:r>
            <a:r>
              <a:rPr lang="en-US"/>
              <a:t> = 1 -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2</a:t>
            </a:r>
            <a:r>
              <a:rPr lang="en-US"/>
              <a:t> into (2) to give:</a:t>
            </a:r>
            <a:endParaRPr/>
          </a:p>
          <a:p>
            <a:pPr marL="342900" lvl="0" indent="-342900" algn="l" rtl="0">
              <a:spcBef>
                <a:spcPts val="160"/>
              </a:spcBef>
              <a:spcAft>
                <a:spcPts val="0"/>
              </a:spcAft>
              <a:buSzPts val="600"/>
              <a:buFont typeface="Arial"/>
              <a:buNone/>
            </a:pPr>
            <a:endParaRPr sz="800"/>
          </a:p>
          <a:p>
            <a:pPr marL="342900" lvl="0" indent="-342900" algn="l" rtl="0">
              <a:spcBef>
                <a:spcPts val="480"/>
              </a:spcBef>
              <a:spcAft>
                <a:spcPts val="0"/>
              </a:spcAft>
              <a:buSzPts val="1800"/>
              <a:buFont typeface="Arial"/>
              <a:buNone/>
            </a:pPr>
            <a:r>
              <a:rPr lang="en-US"/>
              <a:t>			          .65(1 - </a:t>
            </a:r>
            <a:r>
              <a:rPr lang="en-US">
                <a:latin typeface="Noto Sans Symbols"/>
                <a:ea typeface="Noto Sans Symbols"/>
                <a:cs typeface="Noto Sans Symbols"/>
                <a:sym typeface="Noto Sans Symbols"/>
              </a:rPr>
              <a:t>π</a:t>
            </a:r>
            <a:r>
              <a:rPr lang="en-US" baseline="-25000"/>
              <a:t>2</a:t>
            </a:r>
            <a:r>
              <a:rPr lang="en-US"/>
              <a:t>) + </a:t>
            </a:r>
            <a:r>
              <a:rPr lang="en-US">
                <a:latin typeface="Noto Sans Symbols"/>
                <a:ea typeface="Noto Sans Symbols"/>
                <a:cs typeface="Noto Sans Symbols"/>
                <a:sym typeface="Noto Sans Symbols"/>
              </a:rPr>
              <a:t>.80π</a:t>
            </a:r>
            <a:r>
              <a:rPr lang="en-US" baseline="-25000">
                <a:latin typeface="Noto Sans Symbols"/>
                <a:ea typeface="Noto Sans Symbols"/>
                <a:cs typeface="Noto Sans Symbols"/>
                <a:sym typeface="Noto Sans Symbols"/>
              </a:rPr>
              <a:t>2</a:t>
            </a:r>
            <a:r>
              <a:rPr lang="en-US"/>
              <a:t> = </a:t>
            </a:r>
            <a:r>
              <a:rPr lang="en-US">
                <a:latin typeface="Noto Sans Symbols"/>
                <a:ea typeface="Noto Sans Symbols"/>
                <a:cs typeface="Noto Sans Symbols"/>
                <a:sym typeface="Noto Sans Symbols"/>
              </a:rPr>
              <a:t>π</a:t>
            </a:r>
            <a:r>
              <a:rPr lang="en-US" baseline="-25000"/>
              <a:t>2</a:t>
            </a:r>
            <a:endParaRPr/>
          </a:p>
          <a:p>
            <a:pPr marL="342900" lvl="0" indent="-342900" algn="l" rtl="0">
              <a:spcBef>
                <a:spcPts val="160"/>
              </a:spcBef>
              <a:spcAft>
                <a:spcPts val="0"/>
              </a:spcAft>
              <a:buSzPts val="600"/>
              <a:buFont typeface="Arial"/>
              <a:buNone/>
            </a:pPr>
            <a:endParaRPr sz="800"/>
          </a:p>
          <a:p>
            <a:pPr marL="342900" lvl="0" indent="-342900" algn="l" rtl="0">
              <a:spcBef>
                <a:spcPts val="480"/>
              </a:spcBef>
              <a:spcAft>
                <a:spcPts val="0"/>
              </a:spcAft>
              <a:buSzPts val="1800"/>
              <a:buFont typeface="Arial"/>
              <a:buNone/>
            </a:pPr>
            <a:r>
              <a:rPr lang="en-US"/>
              <a:t>		This gives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2</a:t>
            </a:r>
            <a:r>
              <a:rPr lang="en-US"/>
              <a:t> = .76471.  Substituting back into equation (3) gives </a:t>
            </a:r>
            <a:r>
              <a:rPr lang="en-US">
                <a:latin typeface="Noto Sans Symbols"/>
                <a:ea typeface="Noto Sans Symbols"/>
                <a:cs typeface="Noto Sans Symbols"/>
                <a:sym typeface="Noto Sans Symbols"/>
              </a:rPr>
              <a:t>π</a:t>
            </a:r>
            <a:r>
              <a:rPr lang="en-US" baseline="-25000">
                <a:latin typeface="Noto Sans Symbols"/>
                <a:ea typeface="Noto Sans Symbols"/>
                <a:cs typeface="Noto Sans Symbols"/>
                <a:sym typeface="Noto Sans Symbols"/>
              </a:rPr>
              <a:t>1</a:t>
            </a:r>
            <a:r>
              <a:rPr lang="en-US"/>
              <a:t> = .23529.  </a:t>
            </a:r>
            <a:endParaRPr/>
          </a:p>
          <a:p>
            <a:pPr marL="342900" lvl="0" indent="-342900" algn="l" rtl="0">
              <a:spcBef>
                <a:spcPts val="480"/>
              </a:spcBef>
              <a:spcAft>
                <a:spcPts val="0"/>
              </a:spcAft>
              <a:buSzPts val="1800"/>
              <a:buFont typeface="Arial"/>
              <a:buNone/>
            </a:pPr>
            <a:r>
              <a:rPr lang="en-US"/>
              <a:t>		Thus the expected number of accepted calls per year is:</a:t>
            </a:r>
            <a:endParaRPr/>
          </a:p>
          <a:p>
            <a:pPr marL="342900" lvl="0" indent="-342900" algn="l" rtl="0">
              <a:spcBef>
                <a:spcPts val="480"/>
              </a:spcBef>
              <a:spcAft>
                <a:spcPts val="0"/>
              </a:spcAft>
              <a:buSzPts val="1800"/>
              <a:buFont typeface="Arial"/>
              <a:buNone/>
            </a:pPr>
            <a:r>
              <a:rPr lang="en-US"/>
              <a:t>		 	  (.76471)(52) = 39.76 or about 40</a:t>
            </a:r>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body" idx="1"/>
          </p:nvPr>
        </p:nvSpPr>
        <p:spPr>
          <a:xfrm>
            <a:off x="687388" y="1104900"/>
            <a:ext cx="7683500" cy="21415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State Probability</a:t>
            </a:r>
            <a:endParaRPr/>
          </a:p>
          <a:p>
            <a:pPr marL="742950" lvl="1" indent="-285750" algn="l" rtl="0">
              <a:spcBef>
                <a:spcPts val="480"/>
              </a:spcBef>
              <a:spcAft>
                <a:spcPts val="0"/>
              </a:spcAft>
              <a:buSzPts val="3000"/>
              <a:buFont typeface="Book Antiqua"/>
              <a:buNone/>
            </a:pPr>
            <a:r>
              <a:rPr lang="en-US" b="1"/>
              <a:t>Question</a:t>
            </a:r>
            <a:endParaRPr/>
          </a:p>
          <a:p>
            <a:pPr marL="742950" lvl="1" indent="-285750" algn="l" rtl="0">
              <a:spcBef>
                <a:spcPts val="480"/>
              </a:spcBef>
              <a:spcAft>
                <a:spcPts val="0"/>
              </a:spcAft>
              <a:buSzPts val="3000"/>
              <a:buFont typeface="Book Antiqua"/>
              <a:buNone/>
            </a:pPr>
            <a:r>
              <a:rPr lang="en-US"/>
              <a:t>		 What is the probability Shirley will accept Henry's next two calls if she does not accept his call this week?</a:t>
            </a:r>
            <a:endParaRPr/>
          </a:p>
        </p:txBody>
      </p:sp>
      <p:sp>
        <p:nvSpPr>
          <p:cNvPr id="327" name="Google Shape;327;p40"/>
          <p:cNvSpPr txBox="1">
            <a:spLocks noGrp="1"/>
          </p:cNvSpPr>
          <p:nvPr>
            <p:ph type="title"/>
          </p:nvPr>
        </p:nvSpPr>
        <p:spPr>
          <a:xfrm>
            <a:off x="841375" y="165100"/>
            <a:ext cx="7475538" cy="58578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p:nvPr/>
        </p:nvSpPr>
        <p:spPr>
          <a:xfrm>
            <a:off x="406400" y="1663700"/>
            <a:ext cx="8204200" cy="43243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333" name="Google Shape;333;p4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
        <p:nvSpPr>
          <p:cNvPr id="334" name="Google Shape;334;p41"/>
          <p:cNvSpPr txBox="1">
            <a:spLocks noGrp="1"/>
          </p:cNvSpPr>
          <p:nvPr>
            <p:ph type="body" idx="1"/>
          </p:nvPr>
        </p:nvSpPr>
        <p:spPr>
          <a:xfrm>
            <a:off x="687388" y="1104900"/>
            <a:ext cx="3467100" cy="13414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State Probability</a:t>
            </a:r>
            <a:endParaRPr/>
          </a:p>
          <a:p>
            <a:pPr marL="342900" lvl="0" indent="-342900" algn="l" rtl="0">
              <a:spcBef>
                <a:spcPts val="280"/>
              </a:spcBef>
              <a:spcAft>
                <a:spcPts val="0"/>
              </a:spcAft>
              <a:buSzPts val="1050"/>
              <a:buFont typeface="Arial"/>
              <a:buNone/>
            </a:pPr>
            <a:r>
              <a:rPr lang="en-US" sz="1400">
                <a:solidFill>
                  <a:srgbClr val="8CF4EA"/>
                </a:solidFill>
              </a:rPr>
              <a:t>	</a:t>
            </a:r>
            <a:endParaRPr/>
          </a:p>
          <a:p>
            <a:pPr marL="342900" lvl="0" indent="-342900" algn="l" rtl="0">
              <a:spcBef>
                <a:spcPts val="480"/>
              </a:spcBef>
              <a:spcAft>
                <a:spcPts val="0"/>
              </a:spcAft>
              <a:buSzPts val="1800"/>
              <a:buFont typeface="Arial"/>
              <a:buNone/>
            </a:pPr>
            <a:r>
              <a:rPr lang="en-US">
                <a:solidFill>
                  <a:srgbClr val="8CF4EA"/>
                </a:solidFill>
              </a:rPr>
              <a:t> 	</a:t>
            </a:r>
            <a:r>
              <a:rPr lang="en-US" b="1" u="sng"/>
              <a:t>Answer</a:t>
            </a:r>
            <a:endParaRPr u="sng">
              <a:solidFill>
                <a:srgbClr val="8CF4EA"/>
              </a:solidFill>
            </a:endParaRPr>
          </a:p>
        </p:txBody>
      </p:sp>
      <p:cxnSp>
        <p:nvCxnSpPr>
          <p:cNvPr id="335" name="Google Shape;335;p41"/>
          <p:cNvCxnSpPr/>
          <p:nvPr/>
        </p:nvCxnSpPr>
        <p:spPr>
          <a:xfrm rot="10800000" flipH="1">
            <a:off x="1516063" y="3068638"/>
            <a:ext cx="2022475" cy="752475"/>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336" name="Google Shape;336;p41"/>
          <p:cNvCxnSpPr/>
          <p:nvPr/>
        </p:nvCxnSpPr>
        <p:spPr>
          <a:xfrm rot="10800000" flipH="1">
            <a:off x="3889375" y="2373313"/>
            <a:ext cx="1733550" cy="593725"/>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337" name="Google Shape;337;p41"/>
          <p:cNvCxnSpPr/>
          <p:nvPr/>
        </p:nvCxnSpPr>
        <p:spPr>
          <a:xfrm>
            <a:off x="1533525" y="3954463"/>
            <a:ext cx="2019300" cy="658812"/>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338" name="Google Shape;338;p41"/>
          <p:cNvCxnSpPr/>
          <p:nvPr/>
        </p:nvCxnSpPr>
        <p:spPr>
          <a:xfrm>
            <a:off x="3908425" y="4733925"/>
            <a:ext cx="1774825" cy="542925"/>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339" name="Google Shape;339;p41"/>
          <p:cNvCxnSpPr/>
          <p:nvPr/>
        </p:nvCxnSpPr>
        <p:spPr>
          <a:xfrm>
            <a:off x="3870325" y="3090863"/>
            <a:ext cx="1781175" cy="34925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340" name="Google Shape;340;p41"/>
          <p:cNvCxnSpPr/>
          <p:nvPr/>
        </p:nvCxnSpPr>
        <p:spPr>
          <a:xfrm rot="10800000" flipH="1">
            <a:off x="3908425" y="4198938"/>
            <a:ext cx="1762125" cy="39370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sp>
        <p:nvSpPr>
          <p:cNvPr id="341" name="Google Shape;341;p41"/>
          <p:cNvSpPr/>
          <p:nvPr/>
        </p:nvSpPr>
        <p:spPr>
          <a:xfrm>
            <a:off x="5770563" y="2087563"/>
            <a:ext cx="268922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P = .35(.35) = .1225</a:t>
            </a:r>
            <a:endParaRPr/>
          </a:p>
        </p:txBody>
      </p:sp>
      <p:sp>
        <p:nvSpPr>
          <p:cNvPr id="342" name="Google Shape;342;p41"/>
          <p:cNvSpPr/>
          <p:nvPr/>
        </p:nvSpPr>
        <p:spPr>
          <a:xfrm>
            <a:off x="5770563" y="3289300"/>
            <a:ext cx="268922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P = .35(.65) = .2275</a:t>
            </a:r>
            <a:endParaRPr/>
          </a:p>
        </p:txBody>
      </p:sp>
      <p:sp>
        <p:nvSpPr>
          <p:cNvPr id="343" name="Google Shape;343;p41"/>
          <p:cNvSpPr/>
          <p:nvPr/>
        </p:nvSpPr>
        <p:spPr>
          <a:xfrm>
            <a:off x="5751513" y="3992563"/>
            <a:ext cx="268922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P = .65(.20) = .1300</a:t>
            </a:r>
            <a:endParaRPr/>
          </a:p>
        </p:txBody>
      </p:sp>
      <p:sp>
        <p:nvSpPr>
          <p:cNvPr id="344" name="Google Shape;344;p41"/>
          <p:cNvSpPr/>
          <p:nvPr/>
        </p:nvSpPr>
        <p:spPr>
          <a:xfrm>
            <a:off x="4071938" y="3875088"/>
            <a:ext cx="121920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Refuses</a:t>
            </a:r>
            <a:endParaRPr/>
          </a:p>
        </p:txBody>
      </p:sp>
      <p:sp>
        <p:nvSpPr>
          <p:cNvPr id="345" name="Google Shape;345;p41"/>
          <p:cNvSpPr/>
          <p:nvPr/>
        </p:nvSpPr>
        <p:spPr>
          <a:xfrm>
            <a:off x="4148138" y="1798638"/>
            <a:ext cx="121920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Refuses</a:t>
            </a:r>
            <a:endParaRPr/>
          </a:p>
        </p:txBody>
      </p:sp>
      <p:sp>
        <p:nvSpPr>
          <p:cNvPr id="346" name="Google Shape;346;p41"/>
          <p:cNvSpPr/>
          <p:nvPr/>
        </p:nvSpPr>
        <p:spPr>
          <a:xfrm>
            <a:off x="1868488" y="2611438"/>
            <a:ext cx="121920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Refuses</a:t>
            </a:r>
            <a:endParaRPr/>
          </a:p>
        </p:txBody>
      </p:sp>
      <p:sp>
        <p:nvSpPr>
          <p:cNvPr id="347" name="Google Shape;347;p41"/>
          <p:cNvSpPr/>
          <p:nvPr/>
        </p:nvSpPr>
        <p:spPr>
          <a:xfrm>
            <a:off x="538163" y="3240088"/>
            <a:ext cx="121920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Refuses</a:t>
            </a:r>
            <a:endParaRPr/>
          </a:p>
        </p:txBody>
      </p:sp>
      <p:sp>
        <p:nvSpPr>
          <p:cNvPr id="348" name="Google Shape;348;p41"/>
          <p:cNvSpPr/>
          <p:nvPr/>
        </p:nvSpPr>
        <p:spPr>
          <a:xfrm>
            <a:off x="4110038" y="5105400"/>
            <a:ext cx="124460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Accepts</a:t>
            </a:r>
            <a:endParaRPr/>
          </a:p>
        </p:txBody>
      </p:sp>
      <p:sp>
        <p:nvSpPr>
          <p:cNvPr id="349" name="Google Shape;349;p41"/>
          <p:cNvSpPr/>
          <p:nvPr/>
        </p:nvSpPr>
        <p:spPr>
          <a:xfrm>
            <a:off x="4281488" y="2773363"/>
            <a:ext cx="124460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Accepts</a:t>
            </a:r>
            <a:endParaRPr/>
          </a:p>
        </p:txBody>
      </p:sp>
      <p:sp>
        <p:nvSpPr>
          <p:cNvPr id="350" name="Google Shape;350;p41"/>
          <p:cNvSpPr/>
          <p:nvPr/>
        </p:nvSpPr>
        <p:spPr>
          <a:xfrm>
            <a:off x="1835150" y="4321175"/>
            <a:ext cx="1244600"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Accepts</a:t>
            </a:r>
            <a:endParaRPr/>
          </a:p>
        </p:txBody>
      </p:sp>
      <p:sp>
        <p:nvSpPr>
          <p:cNvPr id="351" name="Google Shape;351;p41"/>
          <p:cNvSpPr/>
          <p:nvPr/>
        </p:nvSpPr>
        <p:spPr>
          <a:xfrm>
            <a:off x="2144713" y="2943225"/>
            <a:ext cx="5619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.35</a:t>
            </a:r>
            <a:endParaRPr/>
          </a:p>
        </p:txBody>
      </p:sp>
      <p:sp>
        <p:nvSpPr>
          <p:cNvPr id="352" name="Google Shape;352;p41"/>
          <p:cNvSpPr/>
          <p:nvPr/>
        </p:nvSpPr>
        <p:spPr>
          <a:xfrm>
            <a:off x="4464050" y="2151063"/>
            <a:ext cx="5619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.35</a:t>
            </a:r>
            <a:endParaRPr/>
          </a:p>
        </p:txBody>
      </p:sp>
      <p:sp>
        <p:nvSpPr>
          <p:cNvPr id="353" name="Google Shape;353;p41"/>
          <p:cNvSpPr/>
          <p:nvPr/>
        </p:nvSpPr>
        <p:spPr>
          <a:xfrm>
            <a:off x="4635500" y="3313113"/>
            <a:ext cx="5619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.65</a:t>
            </a:r>
            <a:endParaRPr/>
          </a:p>
        </p:txBody>
      </p:sp>
      <p:sp>
        <p:nvSpPr>
          <p:cNvPr id="354" name="Google Shape;354;p41"/>
          <p:cNvSpPr/>
          <p:nvPr/>
        </p:nvSpPr>
        <p:spPr>
          <a:xfrm>
            <a:off x="4768850" y="4365625"/>
            <a:ext cx="5619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.20</a:t>
            </a:r>
            <a:endParaRPr/>
          </a:p>
        </p:txBody>
      </p:sp>
      <p:sp>
        <p:nvSpPr>
          <p:cNvPr id="355" name="Google Shape;355;p41"/>
          <p:cNvSpPr/>
          <p:nvPr/>
        </p:nvSpPr>
        <p:spPr>
          <a:xfrm>
            <a:off x="4464050" y="5481638"/>
            <a:ext cx="5619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.80</a:t>
            </a:r>
            <a:endParaRPr/>
          </a:p>
        </p:txBody>
      </p:sp>
      <p:sp>
        <p:nvSpPr>
          <p:cNvPr id="356" name="Google Shape;356;p41"/>
          <p:cNvSpPr/>
          <p:nvPr/>
        </p:nvSpPr>
        <p:spPr>
          <a:xfrm>
            <a:off x="2125663" y="4719638"/>
            <a:ext cx="561975" cy="454025"/>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.65</a:t>
            </a:r>
            <a:endParaRPr/>
          </a:p>
        </p:txBody>
      </p:sp>
      <p:sp>
        <p:nvSpPr>
          <p:cNvPr id="357" name="Google Shape;357;p41"/>
          <p:cNvSpPr/>
          <p:nvPr/>
        </p:nvSpPr>
        <p:spPr>
          <a:xfrm>
            <a:off x="5783263" y="5121275"/>
            <a:ext cx="2701925" cy="466725"/>
          </a:xfrm>
          <a:prstGeom prst="rect">
            <a:avLst/>
          </a:prstGeom>
          <a:gradFill>
            <a:gsLst>
              <a:gs pos="0">
                <a:srgbClr val="5A5A5A"/>
              </a:gs>
              <a:gs pos="50000">
                <a:srgbClr val="808080"/>
              </a:gs>
              <a:gs pos="100000">
                <a:srgbClr val="5A5A5A"/>
              </a:gs>
            </a:gsLst>
            <a:lin ang="5400000" scaled="0"/>
          </a:gradFill>
          <a:ln>
            <a:noFill/>
          </a:ln>
          <a:effectLst>
            <a:outerShdw blurRad="44450" dist="27940" dir="5400000" algn="ctr">
              <a:srgbClr val="000000">
                <a:alpha val="31764"/>
              </a:srgbClr>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P = .65(.80) = .5200</a:t>
            </a:r>
            <a:endParaRPr/>
          </a:p>
        </p:txBody>
      </p:sp>
      <p:sp>
        <p:nvSpPr>
          <p:cNvPr id="358" name="Google Shape;358;p41"/>
          <p:cNvSpPr/>
          <p:nvPr/>
        </p:nvSpPr>
        <p:spPr>
          <a:xfrm>
            <a:off x="1162050" y="3711575"/>
            <a:ext cx="374650" cy="377825"/>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359" name="Google Shape;359;p41"/>
          <p:cNvSpPr/>
          <p:nvPr/>
        </p:nvSpPr>
        <p:spPr>
          <a:xfrm>
            <a:off x="3498850" y="2843213"/>
            <a:ext cx="393700" cy="376237"/>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360" name="Google Shape;360;p41"/>
          <p:cNvSpPr/>
          <p:nvPr/>
        </p:nvSpPr>
        <p:spPr>
          <a:xfrm>
            <a:off x="3543300" y="4467225"/>
            <a:ext cx="387350" cy="390525"/>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830263" y="122238"/>
            <a:ext cx="7475537" cy="68103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Markov Processes</a:t>
            </a:r>
            <a:endParaRPr/>
          </a:p>
        </p:txBody>
      </p:sp>
      <p:sp>
        <p:nvSpPr>
          <p:cNvPr id="95" name="Google Shape;95;p15"/>
          <p:cNvSpPr txBox="1">
            <a:spLocks noGrp="1"/>
          </p:cNvSpPr>
          <p:nvPr>
            <p:ph type="body" idx="1"/>
          </p:nvPr>
        </p:nvSpPr>
        <p:spPr>
          <a:xfrm>
            <a:off x="685800" y="1104900"/>
            <a:ext cx="7920038" cy="42291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u="sng"/>
              <a:t>Markov process models</a:t>
            </a:r>
            <a:r>
              <a:rPr lang="en-US"/>
              <a:t> are useful in studying the evolution of systems over repeated trials or sequential time periods or stages.</a:t>
            </a:r>
            <a:endParaRPr/>
          </a:p>
          <a:p>
            <a:pPr marL="742950" lvl="1" indent="-285750" algn="l" rtl="0">
              <a:spcBef>
                <a:spcPts val="480"/>
              </a:spcBef>
              <a:spcAft>
                <a:spcPts val="0"/>
              </a:spcAft>
              <a:buSzPts val="3000"/>
              <a:buFont typeface="Book Antiqua"/>
              <a:buChar char="•"/>
            </a:pPr>
            <a:r>
              <a:rPr lang="en-US">
                <a:solidFill>
                  <a:srgbClr val="FFFFFF"/>
                </a:solidFill>
              </a:rPr>
              <a:t>the promotion of managers to various positions within an organization</a:t>
            </a:r>
            <a:endParaRPr/>
          </a:p>
          <a:p>
            <a:pPr marL="742950" lvl="1" indent="-285750" algn="l" rtl="0">
              <a:spcBef>
                <a:spcPts val="480"/>
              </a:spcBef>
              <a:spcAft>
                <a:spcPts val="0"/>
              </a:spcAft>
              <a:buSzPts val="3000"/>
              <a:buFont typeface="Book Antiqua"/>
              <a:buChar char="•"/>
            </a:pPr>
            <a:r>
              <a:rPr lang="en-US">
                <a:solidFill>
                  <a:srgbClr val="FFFFFF"/>
                </a:solidFill>
              </a:rPr>
              <a:t>the migration of people into and out of various regions of the country</a:t>
            </a:r>
            <a:endParaRPr/>
          </a:p>
          <a:p>
            <a:pPr marL="742950" lvl="1" indent="-285750" algn="l" rtl="0">
              <a:spcBef>
                <a:spcPts val="480"/>
              </a:spcBef>
              <a:spcAft>
                <a:spcPts val="0"/>
              </a:spcAft>
              <a:buSzPts val="3000"/>
              <a:buFont typeface="Book Antiqua"/>
              <a:buChar char="•"/>
            </a:pPr>
            <a:r>
              <a:rPr lang="en-US">
                <a:solidFill>
                  <a:srgbClr val="FFFFFF"/>
                </a:solidFill>
              </a:rPr>
              <a:t>the progression of students through the years of college, including eventually dropping out or graduating</a:t>
            </a:r>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2"/>
          <p:cNvSpPr txBox="1">
            <a:spLocks noGrp="1"/>
          </p:cNvSpPr>
          <p:nvPr>
            <p:ph type="body" idx="1"/>
          </p:nvPr>
        </p:nvSpPr>
        <p:spPr>
          <a:xfrm>
            <a:off x="687388" y="1104900"/>
            <a:ext cx="7721600" cy="46434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State Probability</a:t>
            </a:r>
            <a:endParaRPr/>
          </a:p>
          <a:p>
            <a:pPr marL="742950" lvl="1" indent="-285750" algn="l" rtl="0">
              <a:spcBef>
                <a:spcPts val="480"/>
              </a:spcBef>
              <a:spcAft>
                <a:spcPts val="0"/>
              </a:spcAft>
              <a:buSzPts val="3000"/>
              <a:buFont typeface="Book Antiqua"/>
              <a:buNone/>
            </a:pPr>
            <a:r>
              <a:rPr lang="en-US" b="1"/>
              <a:t>Question</a:t>
            </a:r>
            <a:endParaRPr/>
          </a:p>
          <a:p>
            <a:pPr marL="342900" lvl="0" indent="-342900" algn="l" rtl="0">
              <a:spcBef>
                <a:spcPts val="480"/>
              </a:spcBef>
              <a:spcAft>
                <a:spcPts val="0"/>
              </a:spcAft>
              <a:buSzPts val="1800"/>
              <a:buFont typeface="Arial"/>
              <a:buNone/>
            </a:pPr>
            <a:r>
              <a:rPr lang="en-US"/>
              <a:t>		What is the probability of Shirley accepting exactly one of Henry's next two calls if she accepts his call this week?</a:t>
            </a:r>
            <a:endParaRPr/>
          </a:p>
        </p:txBody>
      </p:sp>
      <p:sp>
        <p:nvSpPr>
          <p:cNvPr id="366" name="Google Shape;366;p42"/>
          <p:cNvSpPr txBox="1">
            <a:spLocks noGrp="1"/>
          </p:cNvSpPr>
          <p:nvPr>
            <p:ph type="title"/>
          </p:nvPr>
        </p:nvSpPr>
        <p:spPr>
          <a:xfrm>
            <a:off x="841375" y="165100"/>
            <a:ext cx="7475538" cy="58578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3"/>
          <p:cNvSpPr/>
          <p:nvPr/>
        </p:nvSpPr>
        <p:spPr>
          <a:xfrm>
            <a:off x="5029200" y="4057650"/>
            <a:ext cx="704850" cy="5334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372" name="Google Shape;372;p43"/>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North’s Hardware</a:t>
            </a:r>
            <a:endParaRPr/>
          </a:p>
        </p:txBody>
      </p:sp>
      <p:sp>
        <p:nvSpPr>
          <p:cNvPr id="373" name="Google Shape;373;p43"/>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State Probability</a:t>
            </a:r>
            <a:endParaRPr b="1"/>
          </a:p>
          <a:p>
            <a:pPr marL="342900" lvl="0" indent="-342900" algn="l" rtl="0">
              <a:spcBef>
                <a:spcPts val="480"/>
              </a:spcBef>
              <a:spcAft>
                <a:spcPts val="0"/>
              </a:spcAft>
              <a:buSzPts val="1800"/>
              <a:buFont typeface="Arial"/>
              <a:buNone/>
            </a:pPr>
            <a:r>
              <a:rPr lang="en-US" b="1"/>
              <a:t>	  Answer</a:t>
            </a:r>
            <a:endParaRPr/>
          </a:p>
          <a:p>
            <a:pPr marL="342900" lvl="0" indent="-342900" algn="l" rtl="0">
              <a:spcBef>
                <a:spcPts val="480"/>
              </a:spcBef>
              <a:spcAft>
                <a:spcPts val="0"/>
              </a:spcAft>
              <a:buSzPts val="1800"/>
              <a:buFont typeface="Arial"/>
              <a:buNone/>
            </a:pPr>
            <a:r>
              <a:rPr lang="en-US"/>
              <a:t>   		The probability of exactly one of the next two calls being accepted if this week's call is accepted can be found by adding the probabilities of (accept next week and refuse the following week) and (refuse next week and accept the following week) = </a:t>
            </a:r>
            <a:endParaRPr/>
          </a:p>
          <a:p>
            <a:pPr marL="342900" lvl="0" indent="-342900" algn="l" rtl="0">
              <a:spcBef>
                <a:spcPts val="240"/>
              </a:spcBef>
              <a:spcAft>
                <a:spcPts val="0"/>
              </a:spcAft>
              <a:buSzPts val="900"/>
              <a:buFont typeface="Arial"/>
              <a:buNone/>
            </a:pPr>
            <a:endParaRPr sz="1200"/>
          </a:p>
          <a:p>
            <a:pPr marL="342900" lvl="0" indent="-342900" algn="l" rtl="0">
              <a:spcBef>
                <a:spcPts val="480"/>
              </a:spcBef>
              <a:spcAft>
                <a:spcPts val="0"/>
              </a:spcAft>
              <a:buSzPts val="1800"/>
              <a:buFont typeface="Arial"/>
              <a:buNone/>
            </a:pPr>
            <a:r>
              <a:rPr lang="en-US"/>
              <a:t>				.13 + .16 =    .29</a:t>
            </a:r>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4"/>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Absorbing States</a:t>
            </a:r>
            <a:endParaRPr/>
          </a:p>
        </p:txBody>
      </p:sp>
      <p:sp>
        <p:nvSpPr>
          <p:cNvPr id="379" name="Google Shape;379;p44"/>
          <p:cNvSpPr/>
          <p:nvPr/>
        </p:nvSpPr>
        <p:spPr>
          <a:xfrm>
            <a:off x="687388" y="1104900"/>
            <a:ext cx="7886700" cy="24717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An </a:t>
            </a:r>
            <a:r>
              <a:rPr lang="en-US" sz="2400" u="sng">
                <a:solidFill>
                  <a:schemeClr val="lt1"/>
                </a:solidFill>
                <a:latin typeface="Book Antiqua"/>
                <a:ea typeface="Book Antiqua"/>
                <a:cs typeface="Book Antiqua"/>
                <a:sym typeface="Book Antiqua"/>
              </a:rPr>
              <a:t>absorbing state</a:t>
            </a:r>
            <a:r>
              <a:rPr lang="en-US" sz="2400">
                <a:solidFill>
                  <a:schemeClr val="lt1"/>
                </a:solidFill>
                <a:latin typeface="Book Antiqua"/>
                <a:ea typeface="Book Antiqua"/>
                <a:cs typeface="Book Antiqua"/>
                <a:sym typeface="Book Antiqua"/>
              </a:rPr>
              <a:t> is one in which the probability that the process remains in that state once it enters the state is 1.</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there is more than one absorbing state, then a steady-state condition independent of initial state conditions does not exist.</a:t>
            </a:r>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p:nvPr/>
        </p:nvSpPr>
        <p:spPr>
          <a:xfrm>
            <a:off x="3632200" y="2952750"/>
            <a:ext cx="1828800" cy="2000250"/>
          </a:xfrm>
          <a:prstGeom prst="rect">
            <a:avLst/>
          </a:prstGeom>
          <a:gradFill>
            <a:gsLst>
              <a:gs pos="0">
                <a:srgbClr val="5A5A5A"/>
              </a:gs>
              <a:gs pos="50000">
                <a:srgbClr val="808080"/>
              </a:gs>
              <a:gs pos="100000">
                <a:srgbClr val="5A5A5A"/>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385" name="Google Shape;385;p45"/>
          <p:cNvSpPr/>
          <p:nvPr/>
        </p:nvSpPr>
        <p:spPr>
          <a:xfrm>
            <a:off x="836613" y="236538"/>
            <a:ext cx="7475537" cy="433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Transition Matrix with Submatrices</a:t>
            </a:r>
            <a:endParaRPr/>
          </a:p>
        </p:txBody>
      </p:sp>
      <p:sp>
        <p:nvSpPr>
          <p:cNvPr id="386" name="Google Shape;386;p45"/>
          <p:cNvSpPr/>
          <p:nvPr/>
        </p:nvSpPr>
        <p:spPr>
          <a:xfrm>
            <a:off x="684213" y="1098550"/>
            <a:ext cx="7772400" cy="20272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a Markov chain has both absorbing and nonabsorbing states, the states may be rearranged so that the transition matrix can be written as the following composition of four submatrices: </a:t>
            </a:r>
            <a:r>
              <a:rPr lang="en-US" sz="2400" i="1">
                <a:solidFill>
                  <a:schemeClr val="lt1"/>
                </a:solidFill>
                <a:latin typeface="Book Antiqua"/>
                <a:ea typeface="Book Antiqua"/>
                <a:cs typeface="Book Antiqua"/>
                <a:sym typeface="Book Antiqua"/>
              </a:rPr>
              <a:t>I</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 0</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R</a:t>
            </a:r>
            <a:r>
              <a:rPr lang="en-US" sz="2400">
                <a:solidFill>
                  <a:schemeClr val="lt1"/>
                </a:solidFill>
                <a:latin typeface="Book Antiqua"/>
                <a:ea typeface="Book Antiqua"/>
                <a:cs typeface="Book Antiqua"/>
                <a:sym typeface="Book Antiqua"/>
              </a:rPr>
              <a:t>, and </a:t>
            </a:r>
            <a:r>
              <a:rPr lang="en-US" sz="2400" i="1">
                <a:solidFill>
                  <a:schemeClr val="lt1"/>
                </a:solidFill>
                <a:latin typeface="Book Antiqua"/>
                <a:ea typeface="Book Antiqua"/>
                <a:cs typeface="Book Antiqua"/>
                <a:sym typeface="Book Antiqua"/>
              </a:rPr>
              <a:t>Q</a:t>
            </a:r>
            <a:r>
              <a:rPr lang="en-US" sz="2400">
                <a:solidFill>
                  <a:schemeClr val="lt1"/>
                </a:solidFill>
                <a:latin typeface="Book Antiqua"/>
                <a:ea typeface="Book Antiqua"/>
                <a:cs typeface="Book Antiqua"/>
                <a:sym typeface="Book Antiqua"/>
              </a:rPr>
              <a:t>:</a:t>
            </a:r>
            <a:endParaRPr/>
          </a:p>
        </p:txBody>
      </p:sp>
      <p:grpSp>
        <p:nvGrpSpPr>
          <p:cNvPr id="387" name="Google Shape;387;p45"/>
          <p:cNvGrpSpPr/>
          <p:nvPr/>
        </p:nvGrpSpPr>
        <p:grpSpPr>
          <a:xfrm>
            <a:off x="4041775" y="3270250"/>
            <a:ext cx="992188" cy="1346200"/>
            <a:chOff x="2602" y="2156"/>
            <a:chExt cx="625" cy="848"/>
          </a:xfrm>
        </p:grpSpPr>
        <p:cxnSp>
          <p:nvCxnSpPr>
            <p:cNvPr id="388" name="Google Shape;388;p45"/>
            <p:cNvCxnSpPr/>
            <p:nvPr/>
          </p:nvCxnSpPr>
          <p:spPr>
            <a:xfrm>
              <a:off x="2602" y="2559"/>
              <a:ext cx="625" cy="0"/>
            </a:xfrm>
            <a:prstGeom prst="straightConnector1">
              <a:avLst/>
            </a:prstGeom>
            <a:noFill/>
            <a:ln w="19050" cap="flat" cmpd="sng">
              <a:solidFill>
                <a:srgbClr val="FFFFFF"/>
              </a:solidFill>
              <a:prstDash val="lgDash"/>
              <a:round/>
              <a:headEnd type="none" w="med" len="med"/>
              <a:tailEnd type="none" w="med" len="med"/>
            </a:ln>
            <a:effectLst>
              <a:outerShdw dist="17961" dir="2700000" algn="ctr" rotWithShape="0">
                <a:schemeClr val="dk1"/>
              </a:outerShdw>
            </a:effectLst>
          </p:spPr>
        </p:cxnSp>
        <p:cxnSp>
          <p:nvCxnSpPr>
            <p:cNvPr id="389" name="Google Shape;389;p45"/>
            <p:cNvCxnSpPr/>
            <p:nvPr/>
          </p:nvCxnSpPr>
          <p:spPr>
            <a:xfrm rot="10800000">
              <a:off x="2916" y="2156"/>
              <a:ext cx="0" cy="848"/>
            </a:xfrm>
            <a:prstGeom prst="straightConnector1">
              <a:avLst/>
            </a:prstGeom>
            <a:noFill/>
            <a:ln w="19050" cap="flat" cmpd="sng">
              <a:solidFill>
                <a:srgbClr val="FFFFFF"/>
              </a:solidFill>
              <a:prstDash val="lgDash"/>
              <a:round/>
              <a:headEnd type="none" w="med" len="med"/>
              <a:tailEnd type="none" w="med" len="med"/>
            </a:ln>
            <a:effectLst>
              <a:outerShdw dist="17961" dir="2700000" algn="ctr" rotWithShape="0">
                <a:schemeClr val="dk1"/>
              </a:outerShdw>
            </a:effectLst>
          </p:spPr>
        </p:cxnSp>
      </p:grpSp>
      <p:grpSp>
        <p:nvGrpSpPr>
          <p:cNvPr id="390" name="Google Shape;390;p45"/>
          <p:cNvGrpSpPr/>
          <p:nvPr/>
        </p:nvGrpSpPr>
        <p:grpSpPr>
          <a:xfrm>
            <a:off x="3943350" y="3244850"/>
            <a:ext cx="1220788" cy="1460500"/>
            <a:chOff x="2540" y="2156"/>
            <a:chExt cx="769" cy="920"/>
          </a:xfrm>
        </p:grpSpPr>
        <p:cxnSp>
          <p:nvCxnSpPr>
            <p:cNvPr id="391" name="Google Shape;391;p45"/>
            <p:cNvCxnSpPr/>
            <p:nvPr/>
          </p:nvCxnSpPr>
          <p:spPr>
            <a:xfrm rot="10800000">
              <a:off x="3254" y="2162"/>
              <a:ext cx="52"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392" name="Google Shape;392;p45"/>
            <p:cNvCxnSpPr/>
            <p:nvPr/>
          </p:nvCxnSpPr>
          <p:spPr>
            <a:xfrm flipH="1">
              <a:off x="3253" y="3070"/>
              <a:ext cx="53" cy="1"/>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393" name="Google Shape;393;p45"/>
            <p:cNvCxnSpPr/>
            <p:nvPr/>
          </p:nvCxnSpPr>
          <p:spPr>
            <a:xfrm>
              <a:off x="2541" y="2159"/>
              <a:ext cx="0" cy="916"/>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394" name="Google Shape;394;p45"/>
            <p:cNvCxnSpPr/>
            <p:nvPr/>
          </p:nvCxnSpPr>
          <p:spPr>
            <a:xfrm>
              <a:off x="3309" y="2156"/>
              <a:ext cx="0" cy="92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395" name="Google Shape;395;p45"/>
            <p:cNvCxnSpPr/>
            <p:nvPr/>
          </p:nvCxnSpPr>
          <p:spPr>
            <a:xfrm>
              <a:off x="2540" y="2164"/>
              <a:ext cx="58"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396" name="Google Shape;396;p45"/>
            <p:cNvCxnSpPr/>
            <p:nvPr/>
          </p:nvCxnSpPr>
          <p:spPr>
            <a:xfrm>
              <a:off x="2541" y="3068"/>
              <a:ext cx="56"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grpSp>
      <p:sp>
        <p:nvSpPr>
          <p:cNvPr id="397" name="Google Shape;397;p45"/>
          <p:cNvSpPr txBox="1"/>
          <p:nvPr/>
        </p:nvSpPr>
        <p:spPr>
          <a:xfrm>
            <a:off x="4086225" y="3281363"/>
            <a:ext cx="28575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1">
                <a:solidFill>
                  <a:schemeClr val="lt1"/>
                </a:solidFill>
                <a:latin typeface="Book Antiqua"/>
                <a:ea typeface="Book Antiqua"/>
                <a:cs typeface="Book Antiqua"/>
                <a:sym typeface="Book Antiqua"/>
              </a:rPr>
              <a:t>I</a:t>
            </a:r>
            <a:endParaRPr/>
          </a:p>
        </p:txBody>
      </p:sp>
      <p:sp>
        <p:nvSpPr>
          <p:cNvPr id="398" name="Google Shape;398;p45"/>
          <p:cNvSpPr txBox="1"/>
          <p:nvPr/>
        </p:nvSpPr>
        <p:spPr>
          <a:xfrm>
            <a:off x="4670425" y="3281363"/>
            <a:ext cx="33655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1">
                <a:solidFill>
                  <a:schemeClr val="lt1"/>
                </a:solidFill>
                <a:latin typeface="Book Antiqua"/>
                <a:ea typeface="Book Antiqua"/>
                <a:cs typeface="Book Antiqua"/>
                <a:sym typeface="Book Antiqua"/>
              </a:rPr>
              <a:t>0</a:t>
            </a:r>
            <a:endParaRPr/>
          </a:p>
        </p:txBody>
      </p:sp>
      <p:sp>
        <p:nvSpPr>
          <p:cNvPr id="399" name="Google Shape;399;p45"/>
          <p:cNvSpPr txBox="1"/>
          <p:nvPr/>
        </p:nvSpPr>
        <p:spPr>
          <a:xfrm>
            <a:off x="4022725" y="4195763"/>
            <a:ext cx="38735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1">
                <a:solidFill>
                  <a:schemeClr val="lt1"/>
                </a:solidFill>
                <a:latin typeface="Book Antiqua"/>
                <a:ea typeface="Book Antiqua"/>
                <a:cs typeface="Book Antiqua"/>
                <a:sym typeface="Book Antiqua"/>
              </a:rPr>
              <a:t>R</a:t>
            </a:r>
            <a:endParaRPr/>
          </a:p>
        </p:txBody>
      </p:sp>
      <p:sp>
        <p:nvSpPr>
          <p:cNvPr id="400" name="Google Shape;400;p45"/>
          <p:cNvSpPr txBox="1"/>
          <p:nvPr/>
        </p:nvSpPr>
        <p:spPr>
          <a:xfrm>
            <a:off x="4641850" y="4195763"/>
            <a:ext cx="420688"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1">
                <a:solidFill>
                  <a:schemeClr val="lt1"/>
                </a:solidFill>
                <a:latin typeface="Book Antiqua"/>
                <a:ea typeface="Book Antiqua"/>
                <a:cs typeface="Book Antiqua"/>
                <a:sym typeface="Book Antiqua"/>
              </a:rPr>
              <a:t>Q</a:t>
            </a:r>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6"/>
          <p:cNvSpPr/>
          <p:nvPr/>
        </p:nvSpPr>
        <p:spPr>
          <a:xfrm>
            <a:off x="1009650" y="1066800"/>
            <a:ext cx="7505700" cy="40386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06" name="Google Shape;406;p46"/>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Transition Matrix with Submatrices</a:t>
            </a:r>
            <a:endParaRPr/>
          </a:p>
        </p:txBody>
      </p:sp>
      <p:sp>
        <p:nvSpPr>
          <p:cNvPr id="407" name="Google Shape;407;p46"/>
          <p:cNvSpPr/>
          <p:nvPr/>
        </p:nvSpPr>
        <p:spPr>
          <a:xfrm>
            <a:off x="687388" y="1200150"/>
            <a:ext cx="7886700" cy="38433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I</a:t>
            </a:r>
            <a:r>
              <a:rPr lang="en-US" sz="2400">
                <a:solidFill>
                  <a:schemeClr val="lt1"/>
                </a:solidFill>
                <a:latin typeface="Book Antiqua"/>
                <a:ea typeface="Book Antiqua"/>
                <a:cs typeface="Book Antiqua"/>
                <a:sym typeface="Book Antiqua"/>
              </a:rPr>
              <a:t>   =  an identity matrix indicating one always 	 	   remains in an absorbing state once it is reached</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0</a:t>
            </a:r>
            <a:r>
              <a:rPr lang="en-US" sz="2400">
                <a:solidFill>
                  <a:schemeClr val="lt1"/>
                </a:solidFill>
                <a:latin typeface="Book Antiqua"/>
                <a:ea typeface="Book Antiqua"/>
                <a:cs typeface="Book Antiqua"/>
                <a:sym typeface="Book Antiqua"/>
              </a:rPr>
              <a:t>   =  a zero matrix representing 0 probability of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transitioning from the absorbing states to the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nonabsorbing states</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R</a:t>
            </a:r>
            <a:r>
              <a:rPr lang="en-US" sz="2400">
                <a:solidFill>
                  <a:schemeClr val="lt1"/>
                </a:solidFill>
                <a:latin typeface="Book Antiqua"/>
                <a:ea typeface="Book Antiqua"/>
                <a:cs typeface="Book Antiqua"/>
                <a:sym typeface="Book Antiqua"/>
              </a:rPr>
              <a:t>  =  the transition probabilities from the 		 	    nonabsorbing states to the absorbing states</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Q</a:t>
            </a:r>
            <a:r>
              <a:rPr lang="en-US" sz="2400">
                <a:solidFill>
                  <a:schemeClr val="lt1"/>
                </a:solidFill>
                <a:latin typeface="Book Antiqua"/>
                <a:ea typeface="Book Antiqua"/>
                <a:cs typeface="Book Antiqua"/>
                <a:sym typeface="Book Antiqua"/>
              </a:rPr>
              <a:t>  =  the transition probabilities between the 		    nonabsorbing states</a:t>
            </a:r>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7"/>
          <p:cNvSpPr/>
          <p:nvPr/>
        </p:nvSpPr>
        <p:spPr>
          <a:xfrm>
            <a:off x="723900" y="2463800"/>
            <a:ext cx="8077200" cy="32575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13" name="Google Shape;413;p47"/>
          <p:cNvSpPr txBox="1">
            <a:spLocks noGrp="1"/>
          </p:cNvSpPr>
          <p:nvPr>
            <p:ph type="body" idx="1"/>
          </p:nvPr>
        </p:nvSpPr>
        <p:spPr>
          <a:xfrm>
            <a:off x="520700" y="1065213"/>
            <a:ext cx="8297863" cy="504983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Font typeface="Arial"/>
              <a:buNone/>
            </a:pPr>
            <a:r>
              <a:rPr lang="en-US"/>
              <a:t>		The vice president of personnel at Jetair Aerospace</a:t>
            </a:r>
            <a:endParaRPr/>
          </a:p>
          <a:p>
            <a:pPr marL="342900" lvl="0" indent="-342900" algn="l" rtl="0">
              <a:spcBef>
                <a:spcPts val="480"/>
              </a:spcBef>
              <a:spcAft>
                <a:spcPts val="0"/>
              </a:spcAft>
              <a:buSzPts val="1800"/>
              <a:buFont typeface="Arial"/>
              <a:buNone/>
            </a:pPr>
            <a:r>
              <a:rPr lang="en-US"/>
              <a:t>	has noticed that yearly shifts in personnel can be</a:t>
            </a:r>
            <a:endParaRPr/>
          </a:p>
          <a:p>
            <a:pPr marL="342900" lvl="0" indent="-342900" algn="l" rtl="0">
              <a:spcBef>
                <a:spcPts val="480"/>
              </a:spcBef>
              <a:spcAft>
                <a:spcPts val="0"/>
              </a:spcAft>
              <a:buSzPts val="1800"/>
              <a:buFont typeface="Arial"/>
              <a:buNone/>
            </a:pPr>
            <a:r>
              <a:rPr lang="en-US"/>
              <a:t>	modeled by a Markov process.  The transition matrix is:</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Font typeface="Arial"/>
              <a:buNone/>
            </a:pPr>
            <a:r>
              <a:rPr lang="en-US"/>
              <a:t>                                		       </a:t>
            </a:r>
            <a:r>
              <a:rPr lang="en-US" u="sng"/>
              <a:t>Next Year</a:t>
            </a:r>
            <a:endParaRPr/>
          </a:p>
          <a:p>
            <a:pPr marL="342900" lvl="0" indent="-342900" algn="l" rtl="0">
              <a:lnSpc>
                <a:spcPct val="90000"/>
              </a:lnSpc>
              <a:spcBef>
                <a:spcPts val="480"/>
              </a:spcBef>
              <a:spcAft>
                <a:spcPts val="0"/>
              </a:spcAft>
              <a:buSzPts val="1800"/>
              <a:buFont typeface="Arial"/>
              <a:buNone/>
            </a:pPr>
            <a:r>
              <a:rPr lang="en-US"/>
              <a:t>			        Same Pos.  Promotion  Retire  Quit  Fired</a:t>
            </a:r>
            <a:endParaRPr/>
          </a:p>
          <a:p>
            <a:pPr marL="342900" lvl="0" indent="-342900" algn="l" rtl="0">
              <a:lnSpc>
                <a:spcPct val="80000"/>
              </a:lnSpc>
              <a:spcBef>
                <a:spcPts val="480"/>
              </a:spcBef>
              <a:spcAft>
                <a:spcPts val="0"/>
              </a:spcAft>
              <a:buSzPts val="1800"/>
              <a:buFont typeface="Arial"/>
              <a:buNone/>
            </a:pPr>
            <a:r>
              <a:rPr lang="en-US"/>
              <a:t>     </a:t>
            </a:r>
            <a:r>
              <a:rPr lang="en-US" u="sng"/>
              <a:t>Current Year</a:t>
            </a:r>
            <a:r>
              <a:rPr lang="en-US"/>
              <a:t> </a:t>
            </a:r>
            <a:endParaRPr/>
          </a:p>
          <a:p>
            <a:pPr marL="342900" lvl="0" indent="-342900" algn="l" rtl="0">
              <a:lnSpc>
                <a:spcPct val="80000"/>
              </a:lnSpc>
              <a:spcBef>
                <a:spcPts val="480"/>
              </a:spcBef>
              <a:spcAft>
                <a:spcPts val="0"/>
              </a:spcAft>
              <a:buSzPts val="1800"/>
              <a:buFont typeface="Arial"/>
              <a:buNone/>
            </a:pPr>
            <a:r>
              <a:rPr lang="en-US"/>
              <a:t>    Same Position         .55               .10           .05        .20     .10</a:t>
            </a:r>
            <a:endParaRPr/>
          </a:p>
          <a:p>
            <a:pPr marL="342900" lvl="0" indent="-342900" algn="l" rtl="0">
              <a:lnSpc>
                <a:spcPct val="80000"/>
              </a:lnSpc>
              <a:spcBef>
                <a:spcPts val="480"/>
              </a:spcBef>
              <a:spcAft>
                <a:spcPts val="0"/>
              </a:spcAft>
              <a:buSzPts val="1800"/>
              <a:buFont typeface="Arial"/>
              <a:buNone/>
            </a:pPr>
            <a:r>
              <a:rPr lang="en-US"/>
              <a:t>          Promotion         .70               .20             0         .10       0</a:t>
            </a:r>
            <a:endParaRPr/>
          </a:p>
          <a:p>
            <a:pPr marL="342900" lvl="0" indent="-342900" algn="l" rtl="0">
              <a:lnSpc>
                <a:spcPct val="80000"/>
              </a:lnSpc>
              <a:spcBef>
                <a:spcPts val="480"/>
              </a:spcBef>
              <a:spcAft>
                <a:spcPts val="0"/>
              </a:spcAft>
              <a:buSzPts val="1800"/>
              <a:buFont typeface="Arial"/>
              <a:buNone/>
            </a:pPr>
            <a:r>
              <a:rPr lang="en-US"/>
              <a:t>                  Retire    	    0                  0              1           0        0</a:t>
            </a:r>
            <a:endParaRPr/>
          </a:p>
          <a:p>
            <a:pPr marL="342900" lvl="0" indent="-342900" algn="l" rtl="0">
              <a:lnSpc>
                <a:spcPct val="80000"/>
              </a:lnSpc>
              <a:spcBef>
                <a:spcPts val="480"/>
              </a:spcBef>
              <a:spcAft>
                <a:spcPts val="0"/>
              </a:spcAft>
              <a:buSzPts val="1800"/>
              <a:buFont typeface="Arial"/>
              <a:buNone/>
            </a:pPr>
            <a:r>
              <a:rPr lang="en-US"/>
              <a:t>                     Quit   	    0                  0              0           1        0</a:t>
            </a:r>
            <a:endParaRPr/>
          </a:p>
          <a:p>
            <a:pPr marL="342900" lvl="0" indent="-342900" algn="l" rtl="0">
              <a:lnSpc>
                <a:spcPct val="80000"/>
              </a:lnSpc>
              <a:spcBef>
                <a:spcPts val="480"/>
              </a:spcBef>
              <a:spcAft>
                <a:spcPts val="0"/>
              </a:spcAft>
              <a:buSzPts val="1800"/>
              <a:buFont typeface="Arial"/>
              <a:buNone/>
            </a:pPr>
            <a:r>
              <a:rPr lang="en-US"/>
              <a:t>                   Fired      	    0                  0              0           0        1</a:t>
            </a:r>
            <a:endParaRPr/>
          </a:p>
        </p:txBody>
      </p:sp>
      <p:sp>
        <p:nvSpPr>
          <p:cNvPr id="414" name="Google Shape;414;p47"/>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Jetair Aerospace</a:t>
            </a:r>
            <a:endParaRPr/>
          </a:p>
        </p:txBody>
      </p:sp>
      <p:grpSp>
        <p:nvGrpSpPr>
          <p:cNvPr id="415" name="Google Shape;415;p47"/>
          <p:cNvGrpSpPr/>
          <p:nvPr/>
        </p:nvGrpSpPr>
        <p:grpSpPr>
          <a:xfrm>
            <a:off x="3054350" y="3530600"/>
            <a:ext cx="5530850" cy="2025650"/>
            <a:chOff x="1936" y="2364"/>
            <a:chExt cx="3400" cy="1588"/>
          </a:xfrm>
        </p:grpSpPr>
        <p:cxnSp>
          <p:nvCxnSpPr>
            <p:cNvPr id="416" name="Google Shape;416;p47"/>
            <p:cNvCxnSpPr/>
            <p:nvPr/>
          </p:nvCxnSpPr>
          <p:spPr>
            <a:xfrm>
              <a:off x="1936" y="2364"/>
              <a:ext cx="3400"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417" name="Google Shape;417;p47"/>
            <p:cNvCxnSpPr/>
            <p:nvPr/>
          </p:nvCxnSpPr>
          <p:spPr>
            <a:xfrm>
              <a:off x="1940" y="2364"/>
              <a:ext cx="0" cy="1588"/>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gr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8"/>
          <p:cNvSpPr/>
          <p:nvPr/>
        </p:nvSpPr>
        <p:spPr>
          <a:xfrm>
            <a:off x="628650" y="1619250"/>
            <a:ext cx="7905750" cy="36004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23" name="Google Shape;423;p48"/>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Jetair Aerospace</a:t>
            </a:r>
            <a:endParaRPr/>
          </a:p>
        </p:txBody>
      </p:sp>
      <p:sp>
        <p:nvSpPr>
          <p:cNvPr id="424" name="Google Shape;424;p48"/>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Transition Matrix</a:t>
            </a:r>
            <a:endParaRPr/>
          </a:p>
          <a:p>
            <a:pPr marL="342900" lvl="0" indent="-342900" algn="l" rtl="0">
              <a:spcBef>
                <a:spcPts val="360"/>
              </a:spcBef>
              <a:spcAft>
                <a:spcPts val="0"/>
              </a:spcAft>
              <a:buSzPts val="1350"/>
              <a:buFont typeface="Arial"/>
              <a:buNone/>
            </a:pPr>
            <a:endParaRPr sz="1800">
              <a:solidFill>
                <a:srgbClr val="8CF4EA"/>
              </a:solidFill>
            </a:endParaRPr>
          </a:p>
          <a:p>
            <a:pPr marL="342900" lvl="0" indent="-342900" algn="l" rtl="0">
              <a:lnSpc>
                <a:spcPct val="80000"/>
              </a:lnSpc>
              <a:spcBef>
                <a:spcPts val="480"/>
              </a:spcBef>
              <a:spcAft>
                <a:spcPts val="0"/>
              </a:spcAft>
              <a:buSzPts val="1800"/>
              <a:buFont typeface="Arial"/>
              <a:buNone/>
            </a:pPr>
            <a:r>
              <a:rPr lang="en-US"/>
              <a:t>                                                         </a:t>
            </a:r>
            <a:r>
              <a:rPr lang="en-US" u="sng"/>
              <a:t>Next Year</a:t>
            </a:r>
            <a:endParaRPr/>
          </a:p>
          <a:p>
            <a:pPr marL="342900" lvl="0" indent="-342900" algn="l" rtl="0">
              <a:lnSpc>
                <a:spcPct val="80000"/>
              </a:lnSpc>
              <a:spcBef>
                <a:spcPts val="480"/>
              </a:spcBef>
              <a:spcAft>
                <a:spcPts val="0"/>
              </a:spcAft>
              <a:buSzPts val="1800"/>
              <a:buFont typeface="Arial"/>
              <a:buNone/>
            </a:pPr>
            <a:r>
              <a:rPr lang="en-US"/>
              <a:t>         		       Retire  Quit  Fired     Same  Promotion</a:t>
            </a:r>
            <a:endParaRPr/>
          </a:p>
          <a:p>
            <a:pPr marL="342900" lvl="0" indent="-342900" algn="l" rtl="0">
              <a:lnSpc>
                <a:spcPct val="80000"/>
              </a:lnSpc>
              <a:spcBef>
                <a:spcPts val="480"/>
              </a:spcBef>
              <a:spcAft>
                <a:spcPts val="0"/>
              </a:spcAft>
              <a:buSzPts val="1800"/>
              <a:buFont typeface="Arial"/>
              <a:buNone/>
            </a:pPr>
            <a:r>
              <a:rPr lang="en-US"/>
              <a:t>  </a:t>
            </a:r>
            <a:r>
              <a:rPr lang="en-US" u="sng"/>
              <a:t>Current Year</a:t>
            </a:r>
            <a:r>
              <a:rPr lang="en-US"/>
              <a:t>                    </a:t>
            </a:r>
            <a:endParaRPr/>
          </a:p>
          <a:p>
            <a:pPr marL="342900" lvl="0" indent="-342900" algn="l" rtl="0">
              <a:lnSpc>
                <a:spcPct val="80000"/>
              </a:lnSpc>
              <a:spcBef>
                <a:spcPts val="480"/>
              </a:spcBef>
              <a:spcAft>
                <a:spcPts val="0"/>
              </a:spcAft>
              <a:buSzPts val="1800"/>
              <a:buFont typeface="Arial"/>
              <a:buNone/>
            </a:pPr>
            <a:r>
              <a:rPr lang="en-US"/>
              <a:t>            Retire        	1          0        0            0              0</a:t>
            </a:r>
            <a:endParaRPr/>
          </a:p>
          <a:p>
            <a:pPr marL="342900" lvl="0" indent="-342900" algn="l" rtl="0">
              <a:lnSpc>
                <a:spcPct val="80000"/>
              </a:lnSpc>
              <a:spcBef>
                <a:spcPts val="480"/>
              </a:spcBef>
              <a:spcAft>
                <a:spcPts val="0"/>
              </a:spcAft>
              <a:buSzPts val="1800"/>
              <a:buFont typeface="Arial"/>
              <a:buNone/>
            </a:pPr>
            <a:r>
              <a:rPr lang="en-US"/>
              <a:t>              Quit             	0          1        0            0              0</a:t>
            </a:r>
            <a:endParaRPr/>
          </a:p>
          <a:p>
            <a:pPr marL="342900" lvl="0" indent="-342900" algn="l" rtl="0">
              <a:lnSpc>
                <a:spcPct val="80000"/>
              </a:lnSpc>
              <a:spcBef>
                <a:spcPts val="480"/>
              </a:spcBef>
              <a:spcAft>
                <a:spcPts val="0"/>
              </a:spcAft>
              <a:buSzPts val="1800"/>
              <a:buFont typeface="Arial"/>
              <a:buNone/>
            </a:pPr>
            <a:r>
              <a:rPr lang="en-US"/>
              <a:t>		 Fired            	0          0        1            0              0</a:t>
            </a:r>
            <a:endParaRPr/>
          </a:p>
          <a:p>
            <a:pPr marL="342900" lvl="0" indent="-342900" algn="l" rtl="0">
              <a:lnSpc>
                <a:spcPct val="80000"/>
              </a:lnSpc>
              <a:spcBef>
                <a:spcPts val="320"/>
              </a:spcBef>
              <a:spcAft>
                <a:spcPts val="0"/>
              </a:spcAft>
              <a:buSzPts val="1200"/>
              <a:buFont typeface="Arial"/>
              <a:buNone/>
            </a:pPr>
            <a:endParaRPr sz="1600"/>
          </a:p>
          <a:p>
            <a:pPr marL="342900" lvl="0" indent="-342900" algn="l" rtl="0">
              <a:lnSpc>
                <a:spcPct val="80000"/>
              </a:lnSpc>
              <a:spcBef>
                <a:spcPts val="480"/>
              </a:spcBef>
              <a:spcAft>
                <a:spcPts val="0"/>
              </a:spcAft>
              <a:buSzPts val="1800"/>
              <a:buFont typeface="Arial"/>
              <a:buNone/>
            </a:pPr>
            <a:r>
              <a:rPr lang="en-US"/>
              <a:t>             Same 	          .05       .20     .10         .55           .10</a:t>
            </a:r>
            <a:endParaRPr/>
          </a:p>
          <a:p>
            <a:pPr marL="342900" lvl="0" indent="-342900" algn="l" rtl="0">
              <a:lnSpc>
                <a:spcPct val="80000"/>
              </a:lnSpc>
              <a:spcBef>
                <a:spcPts val="480"/>
              </a:spcBef>
              <a:spcAft>
                <a:spcPts val="0"/>
              </a:spcAft>
              <a:buSzPts val="1800"/>
              <a:buFont typeface="Arial"/>
              <a:buNone/>
            </a:pPr>
            <a:r>
              <a:rPr lang="en-US"/>
              <a:t>   Promotion              0        .10       0          .70           .20</a:t>
            </a:r>
            <a:endParaRPr/>
          </a:p>
        </p:txBody>
      </p:sp>
      <p:grpSp>
        <p:nvGrpSpPr>
          <p:cNvPr id="425" name="Google Shape;425;p48"/>
          <p:cNvGrpSpPr/>
          <p:nvPr/>
        </p:nvGrpSpPr>
        <p:grpSpPr>
          <a:xfrm>
            <a:off x="2889250" y="2673350"/>
            <a:ext cx="5397500" cy="2393950"/>
            <a:chOff x="1772" y="1492"/>
            <a:chExt cx="3400" cy="1516"/>
          </a:xfrm>
        </p:grpSpPr>
        <p:cxnSp>
          <p:nvCxnSpPr>
            <p:cNvPr id="426" name="Google Shape;426;p48"/>
            <p:cNvCxnSpPr/>
            <p:nvPr/>
          </p:nvCxnSpPr>
          <p:spPr>
            <a:xfrm>
              <a:off x="1772" y="1492"/>
              <a:ext cx="3400"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cxnSp>
          <p:nvCxnSpPr>
            <p:cNvPr id="427" name="Google Shape;427;p48"/>
            <p:cNvCxnSpPr/>
            <p:nvPr/>
          </p:nvCxnSpPr>
          <p:spPr>
            <a:xfrm>
              <a:off x="1776" y="1492"/>
              <a:ext cx="0" cy="1516"/>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rgbClr val="000000"/>
              </a:outerShdw>
            </a:effectLst>
          </p:spPr>
        </p:cxnSp>
      </p:grpSp>
      <p:grpSp>
        <p:nvGrpSpPr>
          <p:cNvPr id="428" name="Google Shape;428;p48"/>
          <p:cNvGrpSpPr/>
          <p:nvPr/>
        </p:nvGrpSpPr>
        <p:grpSpPr>
          <a:xfrm>
            <a:off x="3344863" y="2978150"/>
            <a:ext cx="4445000" cy="2063750"/>
            <a:chOff x="1987" y="1792"/>
            <a:chExt cx="2800" cy="1300"/>
          </a:xfrm>
        </p:grpSpPr>
        <p:cxnSp>
          <p:nvCxnSpPr>
            <p:cNvPr id="429" name="Google Shape;429;p48"/>
            <p:cNvCxnSpPr/>
            <p:nvPr/>
          </p:nvCxnSpPr>
          <p:spPr>
            <a:xfrm>
              <a:off x="1987" y="2532"/>
              <a:ext cx="2800" cy="0"/>
            </a:xfrm>
            <a:prstGeom prst="straightConnector1">
              <a:avLst/>
            </a:prstGeom>
            <a:noFill/>
            <a:ln w="12700" cap="flat" cmpd="sng">
              <a:solidFill>
                <a:srgbClr val="FFFFFF"/>
              </a:solidFill>
              <a:prstDash val="lgDash"/>
              <a:round/>
              <a:headEnd type="none" w="med" len="med"/>
              <a:tailEnd type="none" w="med" len="med"/>
            </a:ln>
          </p:spPr>
        </p:cxnSp>
        <p:cxnSp>
          <p:nvCxnSpPr>
            <p:cNvPr id="430" name="Google Shape;430;p48"/>
            <p:cNvCxnSpPr/>
            <p:nvPr/>
          </p:nvCxnSpPr>
          <p:spPr>
            <a:xfrm>
              <a:off x="3552" y="1792"/>
              <a:ext cx="0" cy="1300"/>
            </a:xfrm>
            <a:prstGeom prst="straightConnector1">
              <a:avLst/>
            </a:prstGeom>
            <a:noFill/>
            <a:ln w="12700" cap="flat" cmpd="sng">
              <a:solidFill>
                <a:srgbClr val="FFFFFF"/>
              </a:solidFill>
              <a:prstDash val="lgDash"/>
              <a:round/>
              <a:headEnd type="none" w="med" len="med"/>
              <a:tailEnd type="none" w="med" len="med"/>
            </a:ln>
          </p:spPr>
        </p:cxnSp>
      </p:gr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9"/>
          <p:cNvSpPr/>
          <p:nvPr/>
        </p:nvSpPr>
        <p:spPr>
          <a:xfrm>
            <a:off x="3416300" y="2247900"/>
            <a:ext cx="2209800" cy="800100"/>
          </a:xfrm>
          <a:prstGeom prst="rect">
            <a:avLst/>
          </a:prstGeom>
          <a:gradFill>
            <a:gsLst>
              <a:gs pos="0">
                <a:srgbClr val="5A5A5A"/>
              </a:gs>
              <a:gs pos="50000">
                <a:srgbClr val="808080"/>
              </a:gs>
              <a:gs pos="100000">
                <a:srgbClr val="5A5A5A"/>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36" name="Google Shape;436;p49"/>
          <p:cNvSpPr/>
          <p:nvPr/>
        </p:nvSpPr>
        <p:spPr>
          <a:xfrm>
            <a:off x="831850" y="242888"/>
            <a:ext cx="7475538" cy="433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Fundamental Matrix</a:t>
            </a:r>
            <a:endParaRPr/>
          </a:p>
        </p:txBody>
      </p:sp>
      <p:sp>
        <p:nvSpPr>
          <p:cNvPr id="437" name="Google Shape;437;p49"/>
          <p:cNvSpPr/>
          <p:nvPr/>
        </p:nvSpPr>
        <p:spPr>
          <a:xfrm>
            <a:off x="687388" y="1106488"/>
            <a:ext cx="7566025" cy="188595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a:t>
            </a:r>
            <a:r>
              <a:rPr lang="en-US" sz="2400" u="sng">
                <a:solidFill>
                  <a:schemeClr val="lt1"/>
                </a:solidFill>
                <a:latin typeface="Book Antiqua"/>
                <a:ea typeface="Book Antiqua"/>
                <a:cs typeface="Book Antiqua"/>
                <a:sym typeface="Book Antiqua"/>
              </a:rPr>
              <a:t>fundamental matrix</a:t>
            </a: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N</a:t>
            </a:r>
            <a:r>
              <a:rPr lang="en-US" sz="2400">
                <a:solidFill>
                  <a:schemeClr val="lt1"/>
                </a:solidFill>
                <a:latin typeface="Book Antiqua"/>
                <a:ea typeface="Book Antiqua"/>
                <a:cs typeface="Book Antiqua"/>
                <a:sym typeface="Book Antiqua"/>
              </a:rPr>
              <a:t>, is the inverse of the difference between the identity matrix and the </a:t>
            </a:r>
            <a:r>
              <a:rPr lang="en-US" sz="2400" i="1">
                <a:solidFill>
                  <a:schemeClr val="lt1"/>
                </a:solidFill>
                <a:latin typeface="Book Antiqua"/>
                <a:ea typeface="Book Antiqua"/>
                <a:cs typeface="Book Antiqua"/>
                <a:sym typeface="Book Antiqua"/>
              </a:rPr>
              <a:t>Q</a:t>
            </a:r>
            <a:r>
              <a:rPr lang="en-US" sz="2400">
                <a:solidFill>
                  <a:schemeClr val="lt1"/>
                </a:solidFill>
                <a:latin typeface="Book Antiqua"/>
                <a:ea typeface="Book Antiqua"/>
                <a:cs typeface="Book Antiqua"/>
                <a:sym typeface="Book Antiqua"/>
              </a:rPr>
              <a:t> matrix.</a:t>
            </a:r>
            <a:endParaRPr/>
          </a:p>
          <a:p>
            <a:pPr marL="342900" marR="0" lvl="0" indent="-342900" algn="l" rtl="0">
              <a:spcBef>
                <a:spcPts val="160"/>
              </a:spcBef>
              <a:spcAft>
                <a:spcPts val="0"/>
              </a:spcAft>
              <a:buClr>
                <a:srgbClr val="66FFFF"/>
              </a:buClr>
              <a:buSzPts val="600"/>
              <a:buFont typeface="Arial"/>
              <a:buNone/>
            </a:pPr>
            <a:endParaRPr sz="8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N</a:t>
            </a:r>
            <a:r>
              <a:rPr lang="en-US" sz="2400">
                <a:solidFill>
                  <a:schemeClr val="lt1"/>
                </a:solidFill>
                <a:latin typeface="Book Antiqua"/>
                <a:ea typeface="Book Antiqua"/>
                <a:cs typeface="Book Antiqua"/>
                <a:sym typeface="Book Antiqua"/>
              </a:rPr>
              <a:t> = (</a:t>
            </a:r>
            <a:r>
              <a:rPr lang="en-US" sz="2400" i="1">
                <a:solidFill>
                  <a:schemeClr val="lt1"/>
                </a:solidFill>
                <a:latin typeface="Book Antiqua"/>
                <a:ea typeface="Book Antiqua"/>
                <a:cs typeface="Book Antiqua"/>
                <a:sym typeface="Book Antiqua"/>
              </a:rPr>
              <a:t>I</a:t>
            </a:r>
            <a:r>
              <a:rPr lang="en-US" sz="2400">
                <a:solidFill>
                  <a:schemeClr val="lt1"/>
                </a:solidFill>
                <a:latin typeface="Book Antiqua"/>
                <a:ea typeface="Book Antiqua"/>
                <a:cs typeface="Book Antiqua"/>
                <a:sym typeface="Book Antiqua"/>
              </a:rPr>
              <a:t> - </a:t>
            </a:r>
            <a:r>
              <a:rPr lang="en-US" sz="2400" i="1">
                <a:solidFill>
                  <a:schemeClr val="lt1"/>
                </a:solidFill>
                <a:latin typeface="Book Antiqua"/>
                <a:ea typeface="Book Antiqua"/>
                <a:cs typeface="Book Antiqua"/>
                <a:sym typeface="Book Antiqua"/>
              </a:rPr>
              <a:t>Q </a:t>
            </a:r>
            <a:r>
              <a:rPr lang="en-US" sz="2400">
                <a:solidFill>
                  <a:schemeClr val="lt1"/>
                </a:solidFill>
                <a:latin typeface="Book Antiqua"/>
                <a:ea typeface="Book Antiqua"/>
                <a:cs typeface="Book Antiqua"/>
                <a:sym typeface="Book Antiqua"/>
              </a:rPr>
              <a:t>)</a:t>
            </a:r>
            <a:r>
              <a:rPr lang="en-US" sz="2400" baseline="30000">
                <a:solidFill>
                  <a:schemeClr val="lt1"/>
                </a:solidFill>
                <a:latin typeface="Book Antiqua"/>
                <a:ea typeface="Book Antiqua"/>
                <a:cs typeface="Book Antiqua"/>
                <a:sym typeface="Book Antiqua"/>
              </a:rPr>
              <a:t>-1</a:t>
            </a: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0"/>
          <p:cNvSpPr/>
          <p:nvPr/>
        </p:nvSpPr>
        <p:spPr>
          <a:xfrm>
            <a:off x="990600" y="1714500"/>
            <a:ext cx="7473950" cy="20955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43" name="Google Shape;443;p50"/>
          <p:cNvSpPr txBox="1">
            <a:spLocks noGrp="1"/>
          </p:cNvSpPr>
          <p:nvPr>
            <p:ph type="body" idx="1"/>
          </p:nvPr>
        </p:nvSpPr>
        <p:spPr>
          <a:xfrm>
            <a:off x="687388" y="1104900"/>
            <a:ext cx="7886700" cy="26241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Fundamental Matrix</a:t>
            </a:r>
            <a:endParaRPr/>
          </a:p>
          <a:p>
            <a:pPr marL="342900" lvl="0" indent="-342900" algn="l" rtl="0">
              <a:spcBef>
                <a:spcPts val="240"/>
              </a:spcBef>
              <a:spcAft>
                <a:spcPts val="0"/>
              </a:spcAft>
              <a:buSzPts val="900"/>
              <a:buFont typeface="Arial"/>
              <a:buNone/>
            </a:pPr>
            <a:endParaRPr sz="1200">
              <a:solidFill>
                <a:srgbClr val="66FFFF"/>
              </a:solidFill>
            </a:endParaRPr>
          </a:p>
          <a:p>
            <a:pPr marL="342900" lvl="0" indent="-342900" algn="l" rtl="0">
              <a:spcBef>
                <a:spcPts val="480"/>
              </a:spcBef>
              <a:spcAft>
                <a:spcPts val="0"/>
              </a:spcAft>
              <a:buSzPts val="1800"/>
              <a:buFont typeface="Arial"/>
              <a:buNone/>
            </a:pPr>
            <a:r>
              <a:rPr lang="en-US"/>
              <a:t>			       			         </a:t>
            </a:r>
            <a:r>
              <a:rPr lang="en-US" sz="2000"/>
              <a:t>-1                            -1</a:t>
            </a:r>
            <a:endParaRPr/>
          </a:p>
          <a:p>
            <a:pPr marL="342900" lvl="0" indent="-342900" algn="l" rtl="0">
              <a:spcBef>
                <a:spcPts val="480"/>
              </a:spcBef>
              <a:spcAft>
                <a:spcPts val="0"/>
              </a:spcAft>
              <a:buSzPts val="1800"/>
              <a:buFont typeface="Arial"/>
              <a:buNone/>
            </a:pPr>
            <a:r>
              <a:rPr lang="en-US"/>
              <a:t>                                     1   0          .55   .10   	      .45   -.10 </a:t>
            </a:r>
            <a:endParaRPr/>
          </a:p>
          <a:p>
            <a:pPr marL="342900" lvl="0" indent="-342900" algn="l" rtl="0">
              <a:spcBef>
                <a:spcPts val="480"/>
              </a:spcBef>
              <a:spcAft>
                <a:spcPts val="0"/>
              </a:spcAft>
              <a:buSzPts val="1800"/>
              <a:buFont typeface="Arial"/>
              <a:buNone/>
            </a:pPr>
            <a:r>
              <a:rPr lang="en-US"/>
              <a:t>      </a:t>
            </a:r>
            <a:r>
              <a:rPr lang="en-US" i="1"/>
              <a:t>N </a:t>
            </a:r>
            <a:r>
              <a:rPr lang="en-US"/>
              <a:t> = (</a:t>
            </a:r>
            <a:r>
              <a:rPr lang="en-US" i="1"/>
              <a:t>I</a:t>
            </a:r>
            <a:r>
              <a:rPr lang="en-US"/>
              <a:t> - </a:t>
            </a:r>
            <a:r>
              <a:rPr lang="en-US" i="1"/>
              <a:t>Q </a:t>
            </a:r>
            <a:r>
              <a:rPr lang="en-US"/>
              <a:t>) </a:t>
            </a:r>
            <a:r>
              <a:rPr lang="en-US" baseline="30000"/>
              <a:t>-1   </a:t>
            </a:r>
            <a:r>
              <a:rPr lang="en-US"/>
              <a:t>=              </a:t>
            </a:r>
            <a:r>
              <a:rPr lang="en-US">
                <a:latin typeface="Noto Sans Symbols"/>
                <a:ea typeface="Noto Sans Symbols"/>
                <a:cs typeface="Noto Sans Symbols"/>
                <a:sym typeface="Noto Sans Symbols"/>
              </a:rPr>
              <a:t>−</a:t>
            </a:r>
            <a:r>
              <a:rPr lang="en-US"/>
              <a:t>                    =</a:t>
            </a:r>
            <a:endParaRPr/>
          </a:p>
          <a:p>
            <a:pPr marL="342900" lvl="0" indent="-342900" algn="l" rtl="0">
              <a:spcBef>
                <a:spcPts val="480"/>
              </a:spcBef>
              <a:spcAft>
                <a:spcPts val="0"/>
              </a:spcAft>
              <a:buSzPts val="1800"/>
              <a:buFont typeface="Arial"/>
              <a:buNone/>
            </a:pPr>
            <a:r>
              <a:rPr lang="en-US"/>
              <a:t>                                     0   1          .70   .20 	     -.70    .80 </a:t>
            </a:r>
            <a:endParaRPr/>
          </a:p>
        </p:txBody>
      </p:sp>
      <p:sp>
        <p:nvSpPr>
          <p:cNvPr id="444" name="Google Shape;444;p50"/>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Jetair Aerospace</a:t>
            </a:r>
            <a:endParaRPr/>
          </a:p>
        </p:txBody>
      </p:sp>
      <p:grpSp>
        <p:nvGrpSpPr>
          <p:cNvPr id="445" name="Google Shape;445;p50"/>
          <p:cNvGrpSpPr/>
          <p:nvPr/>
        </p:nvGrpSpPr>
        <p:grpSpPr>
          <a:xfrm>
            <a:off x="3470275" y="2095500"/>
            <a:ext cx="784225" cy="1444625"/>
            <a:chOff x="2090" y="1320"/>
            <a:chExt cx="494" cy="910"/>
          </a:xfrm>
        </p:grpSpPr>
        <p:cxnSp>
          <p:nvCxnSpPr>
            <p:cNvPr id="446" name="Google Shape;446;p50"/>
            <p:cNvCxnSpPr/>
            <p:nvPr/>
          </p:nvCxnSpPr>
          <p:spPr>
            <a:xfrm>
              <a:off x="2092" y="1320"/>
              <a:ext cx="0" cy="91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47" name="Google Shape;447;p50"/>
            <p:cNvCxnSpPr/>
            <p:nvPr/>
          </p:nvCxnSpPr>
          <p:spPr>
            <a:xfrm>
              <a:off x="2581" y="1324"/>
              <a:ext cx="0" cy="904"/>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48" name="Google Shape;448;p50"/>
            <p:cNvCxnSpPr/>
            <p:nvPr/>
          </p:nvCxnSpPr>
          <p:spPr>
            <a:xfrm rot="10800000">
              <a:off x="2525" y="1322"/>
              <a:ext cx="59"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49" name="Google Shape;449;p50"/>
            <p:cNvCxnSpPr/>
            <p:nvPr/>
          </p:nvCxnSpPr>
          <p:spPr>
            <a:xfrm rot="10800000">
              <a:off x="2523" y="2218"/>
              <a:ext cx="59"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50" name="Google Shape;450;p50"/>
            <p:cNvCxnSpPr/>
            <p:nvPr/>
          </p:nvCxnSpPr>
          <p:spPr>
            <a:xfrm rot="10800000">
              <a:off x="2090" y="1325"/>
              <a:ext cx="59"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51" name="Google Shape;451;p50"/>
            <p:cNvCxnSpPr/>
            <p:nvPr/>
          </p:nvCxnSpPr>
          <p:spPr>
            <a:xfrm rot="10800000">
              <a:off x="2095" y="2222"/>
              <a:ext cx="60"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grpSp>
      <p:grpSp>
        <p:nvGrpSpPr>
          <p:cNvPr id="452" name="Google Shape;452;p50"/>
          <p:cNvGrpSpPr/>
          <p:nvPr/>
        </p:nvGrpSpPr>
        <p:grpSpPr>
          <a:xfrm>
            <a:off x="6446838" y="2103438"/>
            <a:ext cx="1522412" cy="1439862"/>
            <a:chOff x="3941" y="1325"/>
            <a:chExt cx="959" cy="907"/>
          </a:xfrm>
        </p:grpSpPr>
        <p:cxnSp>
          <p:nvCxnSpPr>
            <p:cNvPr id="453" name="Google Shape;453;p50"/>
            <p:cNvCxnSpPr/>
            <p:nvPr/>
          </p:nvCxnSpPr>
          <p:spPr>
            <a:xfrm rot="10800000">
              <a:off x="4827" y="1330"/>
              <a:ext cx="73"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54" name="Google Shape;454;p50"/>
            <p:cNvCxnSpPr/>
            <p:nvPr/>
          </p:nvCxnSpPr>
          <p:spPr>
            <a:xfrm rot="10800000">
              <a:off x="4821" y="2227"/>
              <a:ext cx="73"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55" name="Google Shape;455;p50"/>
            <p:cNvCxnSpPr/>
            <p:nvPr/>
          </p:nvCxnSpPr>
          <p:spPr>
            <a:xfrm>
              <a:off x="3948" y="1336"/>
              <a:ext cx="0" cy="883"/>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56" name="Google Shape;456;p50"/>
            <p:cNvCxnSpPr/>
            <p:nvPr/>
          </p:nvCxnSpPr>
          <p:spPr>
            <a:xfrm rot="10800000">
              <a:off x="3941" y="1330"/>
              <a:ext cx="73"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57" name="Google Shape;457;p50"/>
            <p:cNvCxnSpPr/>
            <p:nvPr/>
          </p:nvCxnSpPr>
          <p:spPr>
            <a:xfrm rot="10800000">
              <a:off x="3944" y="2218"/>
              <a:ext cx="73"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58" name="Google Shape;458;p50"/>
            <p:cNvCxnSpPr/>
            <p:nvPr/>
          </p:nvCxnSpPr>
          <p:spPr>
            <a:xfrm>
              <a:off x="4896" y="1325"/>
              <a:ext cx="0" cy="907"/>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grpSp>
      <p:grpSp>
        <p:nvGrpSpPr>
          <p:cNvPr id="459" name="Google Shape;459;p50"/>
          <p:cNvGrpSpPr/>
          <p:nvPr/>
        </p:nvGrpSpPr>
        <p:grpSpPr>
          <a:xfrm>
            <a:off x="4732338" y="2089150"/>
            <a:ext cx="1279525" cy="1441450"/>
            <a:chOff x="2861" y="1316"/>
            <a:chExt cx="806" cy="908"/>
          </a:xfrm>
        </p:grpSpPr>
        <p:cxnSp>
          <p:nvCxnSpPr>
            <p:cNvPr id="460" name="Google Shape;460;p50"/>
            <p:cNvCxnSpPr/>
            <p:nvPr/>
          </p:nvCxnSpPr>
          <p:spPr>
            <a:xfrm rot="10800000">
              <a:off x="3600" y="1322"/>
              <a:ext cx="67"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61" name="Google Shape;461;p50"/>
            <p:cNvCxnSpPr/>
            <p:nvPr/>
          </p:nvCxnSpPr>
          <p:spPr>
            <a:xfrm rot="10800000">
              <a:off x="3594" y="2216"/>
              <a:ext cx="64"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62" name="Google Shape;462;p50"/>
            <p:cNvCxnSpPr/>
            <p:nvPr/>
          </p:nvCxnSpPr>
          <p:spPr>
            <a:xfrm>
              <a:off x="2868" y="1316"/>
              <a:ext cx="0" cy="904"/>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63" name="Google Shape;463;p50"/>
            <p:cNvCxnSpPr/>
            <p:nvPr/>
          </p:nvCxnSpPr>
          <p:spPr>
            <a:xfrm>
              <a:off x="2875" y="2213"/>
              <a:ext cx="49"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64" name="Google Shape;464;p50"/>
            <p:cNvCxnSpPr/>
            <p:nvPr/>
          </p:nvCxnSpPr>
          <p:spPr>
            <a:xfrm rot="10800000">
              <a:off x="2861" y="1316"/>
              <a:ext cx="64"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465" name="Google Shape;465;p50"/>
            <p:cNvCxnSpPr/>
            <p:nvPr/>
          </p:nvCxnSpPr>
          <p:spPr>
            <a:xfrm>
              <a:off x="3660" y="1320"/>
              <a:ext cx="0" cy="904"/>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gr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1"/>
          <p:cNvSpPr/>
          <p:nvPr/>
        </p:nvSpPr>
        <p:spPr>
          <a:xfrm>
            <a:off x="1841500" y="2914650"/>
            <a:ext cx="5753100" cy="18478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71" name="Google Shape;471;p5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Jetair Aerospace</a:t>
            </a:r>
            <a:endParaRPr/>
          </a:p>
        </p:txBody>
      </p:sp>
      <p:sp>
        <p:nvSpPr>
          <p:cNvPr id="472" name="Google Shape;472;p51"/>
          <p:cNvSpPr txBox="1">
            <a:spLocks noGrp="1"/>
          </p:cNvSpPr>
          <p:nvPr>
            <p:ph type="body" idx="1"/>
          </p:nvPr>
        </p:nvSpPr>
        <p:spPr>
          <a:xfrm>
            <a:off x="687388" y="1104900"/>
            <a:ext cx="7886700" cy="36020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Fundamental Matrix</a:t>
            </a:r>
            <a:endParaRPr/>
          </a:p>
          <a:p>
            <a:pPr marL="342900" lvl="0" indent="-342900" algn="l" rtl="0">
              <a:spcBef>
                <a:spcPts val="480"/>
              </a:spcBef>
              <a:spcAft>
                <a:spcPts val="0"/>
              </a:spcAft>
              <a:buSzPts val="1800"/>
              <a:buFont typeface="Arial"/>
              <a:buNone/>
            </a:pPr>
            <a:r>
              <a:rPr lang="en-US"/>
              <a:t>	The determinant, </a:t>
            </a:r>
            <a:r>
              <a:rPr lang="en-US" i="1"/>
              <a:t>d</a:t>
            </a:r>
            <a:r>
              <a:rPr lang="en-US"/>
              <a:t> = </a:t>
            </a:r>
            <a:r>
              <a:rPr lang="en-US" i="1"/>
              <a:t>a</a:t>
            </a:r>
            <a:r>
              <a:rPr lang="en-US" baseline="-25000">
                <a:latin typeface="Noto Sans Symbols"/>
                <a:ea typeface="Noto Sans Symbols"/>
                <a:cs typeface="Noto Sans Symbols"/>
                <a:sym typeface="Noto Sans Symbols"/>
              </a:rPr>
              <a:t>11</a:t>
            </a:r>
            <a:r>
              <a:rPr lang="en-US" i="1"/>
              <a:t>a</a:t>
            </a:r>
            <a:r>
              <a:rPr lang="en-US" baseline="-25000">
                <a:latin typeface="Noto Sans Symbols"/>
                <a:ea typeface="Noto Sans Symbols"/>
                <a:cs typeface="Noto Sans Symbols"/>
                <a:sym typeface="Noto Sans Symbols"/>
              </a:rPr>
              <a:t>22</a:t>
            </a:r>
            <a:r>
              <a:rPr lang="en-US"/>
              <a:t> - </a:t>
            </a:r>
            <a:r>
              <a:rPr lang="en-US" i="1"/>
              <a:t>a</a:t>
            </a:r>
            <a:r>
              <a:rPr lang="en-US" baseline="-25000">
                <a:latin typeface="Noto Sans Symbols"/>
                <a:ea typeface="Noto Sans Symbols"/>
                <a:cs typeface="Noto Sans Symbols"/>
                <a:sym typeface="Noto Sans Symbols"/>
              </a:rPr>
              <a:t>21</a:t>
            </a:r>
            <a:r>
              <a:rPr lang="en-US" i="1"/>
              <a:t>a</a:t>
            </a:r>
            <a:r>
              <a:rPr lang="en-US" baseline="-25000">
                <a:latin typeface="Noto Sans Symbols"/>
                <a:ea typeface="Noto Sans Symbols"/>
                <a:cs typeface="Noto Sans Symbols"/>
                <a:sym typeface="Noto Sans Symbols"/>
              </a:rPr>
              <a:t>12</a:t>
            </a:r>
            <a:endParaRPr/>
          </a:p>
          <a:p>
            <a:pPr marL="342900" lvl="0" indent="-342900" algn="l" rtl="0">
              <a:spcBef>
                <a:spcPts val="480"/>
              </a:spcBef>
              <a:spcAft>
                <a:spcPts val="0"/>
              </a:spcAft>
              <a:buSzPts val="1800"/>
              <a:buFont typeface="Arial"/>
              <a:buNone/>
            </a:pPr>
            <a:r>
              <a:rPr lang="en-US"/>
              <a:t>			               = (.45)(.80) - (-.70)(-.10) = .29      </a:t>
            </a:r>
            <a:endParaRPr/>
          </a:p>
          <a:p>
            <a:pPr marL="342900" lvl="0" indent="-342900" algn="l" rtl="0">
              <a:spcBef>
                <a:spcPts val="480"/>
              </a:spcBef>
              <a:spcAft>
                <a:spcPts val="0"/>
              </a:spcAft>
              <a:buSzPts val="1800"/>
              <a:buFont typeface="Arial"/>
              <a:buNone/>
            </a:pPr>
            <a:r>
              <a:rPr lang="en-US"/>
              <a:t>      Thus,  </a:t>
            </a:r>
            <a:endParaRPr/>
          </a:p>
          <a:p>
            <a:pPr marL="342900" lvl="0" indent="-342900" algn="l" rtl="0">
              <a:spcBef>
                <a:spcPts val="480"/>
              </a:spcBef>
              <a:spcAft>
                <a:spcPts val="0"/>
              </a:spcAft>
              <a:buSzPts val="1800"/>
              <a:buFont typeface="Arial"/>
              <a:buNone/>
            </a:pPr>
            <a:r>
              <a:rPr lang="en-US"/>
              <a:t>      </a:t>
            </a:r>
            <a:endParaRPr/>
          </a:p>
        </p:txBody>
      </p:sp>
      <p:grpSp>
        <p:nvGrpSpPr>
          <p:cNvPr id="473" name="Google Shape;473;p51"/>
          <p:cNvGrpSpPr/>
          <p:nvPr/>
        </p:nvGrpSpPr>
        <p:grpSpPr>
          <a:xfrm>
            <a:off x="5556250" y="3117850"/>
            <a:ext cx="1708150" cy="1466850"/>
            <a:chOff x="3308" y="1964"/>
            <a:chExt cx="1076" cy="908"/>
          </a:xfrm>
        </p:grpSpPr>
        <p:cxnSp>
          <p:nvCxnSpPr>
            <p:cNvPr id="474" name="Google Shape;474;p51"/>
            <p:cNvCxnSpPr/>
            <p:nvPr/>
          </p:nvCxnSpPr>
          <p:spPr>
            <a:xfrm>
              <a:off x="4379" y="1968"/>
              <a:ext cx="0" cy="904"/>
            </a:xfrm>
            <a:prstGeom prst="straightConnector1">
              <a:avLst/>
            </a:prstGeom>
            <a:noFill/>
            <a:ln w="19050" cap="flat" cmpd="sng">
              <a:solidFill>
                <a:srgbClr val="FFFFFF"/>
              </a:solidFill>
              <a:prstDash val="solid"/>
              <a:round/>
              <a:headEnd type="none" w="med" len="med"/>
              <a:tailEnd type="none" w="med" len="med"/>
            </a:ln>
          </p:spPr>
        </p:cxnSp>
        <p:cxnSp>
          <p:nvCxnSpPr>
            <p:cNvPr id="475" name="Google Shape;475;p51"/>
            <p:cNvCxnSpPr/>
            <p:nvPr/>
          </p:nvCxnSpPr>
          <p:spPr>
            <a:xfrm rot="10800000">
              <a:off x="4298" y="1964"/>
              <a:ext cx="86" cy="0"/>
            </a:xfrm>
            <a:prstGeom prst="straightConnector1">
              <a:avLst/>
            </a:prstGeom>
            <a:noFill/>
            <a:ln w="19050" cap="flat" cmpd="sng">
              <a:solidFill>
                <a:srgbClr val="FFFFFF"/>
              </a:solidFill>
              <a:prstDash val="solid"/>
              <a:round/>
              <a:headEnd type="none" w="med" len="med"/>
              <a:tailEnd type="none" w="med" len="med"/>
            </a:ln>
          </p:spPr>
        </p:cxnSp>
        <p:cxnSp>
          <p:nvCxnSpPr>
            <p:cNvPr id="476" name="Google Shape;476;p51"/>
            <p:cNvCxnSpPr/>
            <p:nvPr/>
          </p:nvCxnSpPr>
          <p:spPr>
            <a:xfrm rot="10800000">
              <a:off x="4290" y="2870"/>
              <a:ext cx="86" cy="0"/>
            </a:xfrm>
            <a:prstGeom prst="straightConnector1">
              <a:avLst/>
            </a:prstGeom>
            <a:noFill/>
            <a:ln w="19050" cap="flat" cmpd="sng">
              <a:solidFill>
                <a:srgbClr val="FFFFFF"/>
              </a:solidFill>
              <a:prstDash val="solid"/>
              <a:round/>
              <a:headEnd type="none" w="med" len="med"/>
              <a:tailEnd type="none" w="med" len="med"/>
            </a:ln>
          </p:spPr>
        </p:cxnSp>
        <p:cxnSp>
          <p:nvCxnSpPr>
            <p:cNvPr id="477" name="Google Shape;477;p51"/>
            <p:cNvCxnSpPr/>
            <p:nvPr/>
          </p:nvCxnSpPr>
          <p:spPr>
            <a:xfrm>
              <a:off x="3313" y="1964"/>
              <a:ext cx="0" cy="904"/>
            </a:xfrm>
            <a:prstGeom prst="straightConnector1">
              <a:avLst/>
            </a:prstGeom>
            <a:noFill/>
            <a:ln w="19050" cap="flat" cmpd="sng">
              <a:solidFill>
                <a:srgbClr val="FFFFFF"/>
              </a:solidFill>
              <a:prstDash val="solid"/>
              <a:round/>
              <a:headEnd type="none" w="med" len="med"/>
              <a:tailEnd type="none" w="med" len="med"/>
            </a:ln>
          </p:spPr>
        </p:cxnSp>
        <p:cxnSp>
          <p:nvCxnSpPr>
            <p:cNvPr id="478" name="Google Shape;478;p51"/>
            <p:cNvCxnSpPr/>
            <p:nvPr/>
          </p:nvCxnSpPr>
          <p:spPr>
            <a:xfrm>
              <a:off x="3311" y="2864"/>
              <a:ext cx="66" cy="0"/>
            </a:xfrm>
            <a:prstGeom prst="straightConnector1">
              <a:avLst/>
            </a:prstGeom>
            <a:noFill/>
            <a:ln w="19050" cap="flat" cmpd="sng">
              <a:solidFill>
                <a:srgbClr val="FFFFFF"/>
              </a:solidFill>
              <a:prstDash val="solid"/>
              <a:round/>
              <a:headEnd type="none" w="med" len="med"/>
              <a:tailEnd type="none" w="med" len="med"/>
            </a:ln>
          </p:spPr>
        </p:cxnSp>
        <p:cxnSp>
          <p:nvCxnSpPr>
            <p:cNvPr id="479" name="Google Shape;479;p51"/>
            <p:cNvCxnSpPr/>
            <p:nvPr/>
          </p:nvCxnSpPr>
          <p:spPr>
            <a:xfrm rot="10800000">
              <a:off x="3308" y="1964"/>
              <a:ext cx="86" cy="0"/>
            </a:xfrm>
            <a:prstGeom prst="straightConnector1">
              <a:avLst/>
            </a:prstGeom>
            <a:noFill/>
            <a:ln w="19050" cap="flat" cmpd="sng">
              <a:solidFill>
                <a:srgbClr val="FFFFFF"/>
              </a:solidFill>
              <a:prstDash val="solid"/>
              <a:round/>
              <a:headEnd type="none" w="med" len="med"/>
              <a:tailEnd type="none" w="med" len="med"/>
            </a:ln>
          </p:spPr>
        </p:cxnSp>
      </p:grpSp>
      <p:grpSp>
        <p:nvGrpSpPr>
          <p:cNvPr id="480" name="Google Shape;480;p51"/>
          <p:cNvGrpSpPr/>
          <p:nvPr/>
        </p:nvGrpSpPr>
        <p:grpSpPr>
          <a:xfrm>
            <a:off x="2714625" y="3136900"/>
            <a:ext cx="2384425" cy="1441450"/>
            <a:chOff x="1518" y="1968"/>
            <a:chExt cx="1502" cy="908"/>
          </a:xfrm>
        </p:grpSpPr>
        <p:cxnSp>
          <p:nvCxnSpPr>
            <p:cNvPr id="481" name="Google Shape;481;p51"/>
            <p:cNvCxnSpPr/>
            <p:nvPr/>
          </p:nvCxnSpPr>
          <p:spPr>
            <a:xfrm>
              <a:off x="1519" y="1968"/>
              <a:ext cx="0" cy="904"/>
            </a:xfrm>
            <a:prstGeom prst="straightConnector1">
              <a:avLst/>
            </a:prstGeom>
            <a:noFill/>
            <a:ln w="19050" cap="flat" cmpd="sng">
              <a:solidFill>
                <a:srgbClr val="FFFFFF"/>
              </a:solidFill>
              <a:prstDash val="solid"/>
              <a:round/>
              <a:headEnd type="none" w="med" len="med"/>
              <a:tailEnd type="none" w="med" len="med"/>
            </a:ln>
          </p:spPr>
        </p:cxnSp>
        <p:cxnSp>
          <p:nvCxnSpPr>
            <p:cNvPr id="482" name="Google Shape;482;p51"/>
            <p:cNvCxnSpPr/>
            <p:nvPr/>
          </p:nvCxnSpPr>
          <p:spPr>
            <a:xfrm>
              <a:off x="3017" y="1972"/>
              <a:ext cx="0" cy="904"/>
            </a:xfrm>
            <a:prstGeom prst="straightConnector1">
              <a:avLst/>
            </a:prstGeom>
            <a:noFill/>
            <a:ln w="19050" cap="flat" cmpd="sng">
              <a:solidFill>
                <a:srgbClr val="FFFFFF"/>
              </a:solidFill>
              <a:prstDash val="solid"/>
              <a:round/>
              <a:headEnd type="none" w="med" len="med"/>
              <a:tailEnd type="none" w="med" len="med"/>
            </a:ln>
          </p:spPr>
        </p:cxnSp>
        <p:cxnSp>
          <p:nvCxnSpPr>
            <p:cNvPr id="483" name="Google Shape;483;p51"/>
            <p:cNvCxnSpPr/>
            <p:nvPr/>
          </p:nvCxnSpPr>
          <p:spPr>
            <a:xfrm rot="10800000">
              <a:off x="1518" y="2870"/>
              <a:ext cx="86" cy="0"/>
            </a:xfrm>
            <a:prstGeom prst="straightConnector1">
              <a:avLst/>
            </a:prstGeom>
            <a:noFill/>
            <a:ln w="19050" cap="flat" cmpd="sng">
              <a:solidFill>
                <a:srgbClr val="FFFFFF"/>
              </a:solidFill>
              <a:prstDash val="solid"/>
              <a:round/>
              <a:headEnd type="none" w="med" len="med"/>
              <a:tailEnd type="none" w="med" len="med"/>
            </a:ln>
          </p:spPr>
        </p:cxnSp>
        <p:cxnSp>
          <p:nvCxnSpPr>
            <p:cNvPr id="484" name="Google Shape;484;p51"/>
            <p:cNvCxnSpPr/>
            <p:nvPr/>
          </p:nvCxnSpPr>
          <p:spPr>
            <a:xfrm rot="10800000">
              <a:off x="2934" y="2870"/>
              <a:ext cx="86" cy="0"/>
            </a:xfrm>
            <a:prstGeom prst="straightConnector1">
              <a:avLst/>
            </a:prstGeom>
            <a:noFill/>
            <a:ln w="19050" cap="flat" cmpd="sng">
              <a:solidFill>
                <a:srgbClr val="FFFFFF"/>
              </a:solidFill>
              <a:prstDash val="solid"/>
              <a:round/>
              <a:headEnd type="none" w="med" len="med"/>
              <a:tailEnd type="none" w="med" len="med"/>
            </a:ln>
          </p:spPr>
        </p:cxnSp>
        <p:cxnSp>
          <p:nvCxnSpPr>
            <p:cNvPr id="485" name="Google Shape;485;p51"/>
            <p:cNvCxnSpPr/>
            <p:nvPr/>
          </p:nvCxnSpPr>
          <p:spPr>
            <a:xfrm rot="10800000">
              <a:off x="2922" y="1970"/>
              <a:ext cx="86" cy="0"/>
            </a:xfrm>
            <a:prstGeom prst="straightConnector1">
              <a:avLst/>
            </a:prstGeom>
            <a:noFill/>
            <a:ln w="19050" cap="flat" cmpd="sng">
              <a:solidFill>
                <a:srgbClr val="FFFFFF"/>
              </a:solidFill>
              <a:prstDash val="solid"/>
              <a:round/>
              <a:headEnd type="none" w="med" len="med"/>
              <a:tailEnd type="none" w="med" len="med"/>
            </a:ln>
          </p:spPr>
        </p:cxnSp>
        <p:cxnSp>
          <p:nvCxnSpPr>
            <p:cNvPr id="486" name="Google Shape;486;p51"/>
            <p:cNvCxnSpPr/>
            <p:nvPr/>
          </p:nvCxnSpPr>
          <p:spPr>
            <a:xfrm rot="10800000">
              <a:off x="1518" y="1970"/>
              <a:ext cx="86" cy="0"/>
            </a:xfrm>
            <a:prstGeom prst="straightConnector1">
              <a:avLst/>
            </a:prstGeom>
            <a:noFill/>
            <a:ln w="19050" cap="flat" cmpd="sng">
              <a:solidFill>
                <a:srgbClr val="FFFFFF"/>
              </a:solidFill>
              <a:prstDash val="solid"/>
              <a:round/>
              <a:headEnd type="none" w="med" len="med"/>
              <a:tailEnd type="none" w="med" len="med"/>
            </a:ln>
          </p:spPr>
        </p:cxnSp>
      </p:grpSp>
      <p:sp>
        <p:nvSpPr>
          <p:cNvPr id="487" name="Google Shape;487;p51"/>
          <p:cNvSpPr txBox="1"/>
          <p:nvPr/>
        </p:nvSpPr>
        <p:spPr>
          <a:xfrm>
            <a:off x="2006600" y="3303588"/>
            <a:ext cx="5124450" cy="1187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.80/.29   .10/.29          2.76     .34</a:t>
            </a:r>
            <a:endParaRPr/>
          </a:p>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N</a:t>
            </a:r>
            <a:r>
              <a:rPr lang="en-US" sz="2400">
                <a:solidFill>
                  <a:schemeClr val="lt1"/>
                </a:solidFill>
                <a:latin typeface="Book Antiqua"/>
                <a:ea typeface="Book Antiqua"/>
                <a:cs typeface="Book Antiqua"/>
                <a:sym typeface="Book Antiqua"/>
              </a:rPr>
              <a:t> =                                   =   </a:t>
            </a:r>
            <a:endParaRPr/>
          </a:p>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          .70/.29   .45/.29          2.41   1.55</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p:nvPr/>
        </p:nvSpPr>
        <p:spPr>
          <a:xfrm>
            <a:off x="830263" y="122238"/>
            <a:ext cx="7475537" cy="6810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Markov Processes</a:t>
            </a:r>
            <a:endParaRPr/>
          </a:p>
        </p:txBody>
      </p:sp>
      <p:sp>
        <p:nvSpPr>
          <p:cNvPr id="101" name="Google Shape;101;p16"/>
          <p:cNvSpPr/>
          <p:nvPr/>
        </p:nvSpPr>
        <p:spPr>
          <a:xfrm>
            <a:off x="685800" y="1130300"/>
            <a:ext cx="7920038" cy="3403600"/>
          </a:xfrm>
          <a:prstGeom prst="rect">
            <a:avLst/>
          </a:prstGeom>
          <a:noFill/>
          <a:ln>
            <a:noFill/>
          </a:ln>
        </p:spPr>
        <p:txBody>
          <a:bodyPr spcFirstLastPara="1" wrap="square" lIns="90475" tIns="44450" rIns="90475" bIns="44450" anchor="t" anchorCtr="0">
            <a:noAutofit/>
          </a:bodyPr>
          <a:lstStyle/>
          <a:p>
            <a:pPr marL="342900" marR="0" lvl="0" indent="-342900" algn="l" rtl="0">
              <a:lnSpc>
                <a:spcPct val="90000"/>
              </a:lnSpc>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Markov processes have been used to describe the probability that:</a:t>
            </a:r>
            <a:endParaRPr/>
          </a:p>
          <a:p>
            <a:pPr marL="742950" marR="0" lvl="1" indent="-285750" algn="l" rtl="0">
              <a:lnSpc>
                <a:spcPct val="90000"/>
              </a:lnSpc>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machine that is functioning in one period will  function or break down in the next period.</a:t>
            </a:r>
            <a:endParaRPr/>
          </a:p>
          <a:p>
            <a:pPr marL="742950" marR="0" lvl="1" indent="-285750" algn="l" rtl="0">
              <a:lnSpc>
                <a:spcPct val="90000"/>
              </a:lnSpc>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 consumer purchasing brand A in one period will purchase brand B in the next period.</a:t>
            </a:r>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i="1">
                <a:solidFill>
                  <a:srgbClr val="66FFFF"/>
                </a:solidFill>
                <a:latin typeface="Book Antiqua"/>
                <a:ea typeface="Book Antiqua"/>
                <a:cs typeface="Book Antiqua"/>
                <a:sym typeface="Book Antiqua"/>
              </a:rPr>
              <a:t>NR</a:t>
            </a:r>
            <a:r>
              <a:rPr lang="en-US" sz="2800">
                <a:solidFill>
                  <a:srgbClr val="66FFFF"/>
                </a:solidFill>
                <a:latin typeface="Book Antiqua"/>
                <a:ea typeface="Book Antiqua"/>
                <a:cs typeface="Book Antiqua"/>
                <a:sym typeface="Book Antiqua"/>
              </a:rPr>
              <a:t> Matrix</a:t>
            </a:r>
            <a:endParaRPr/>
          </a:p>
        </p:txBody>
      </p:sp>
      <p:sp>
        <p:nvSpPr>
          <p:cNvPr id="493" name="Google Shape;493;p52"/>
          <p:cNvSpPr/>
          <p:nvPr/>
        </p:nvSpPr>
        <p:spPr>
          <a:xfrm>
            <a:off x="687388" y="1104900"/>
            <a:ext cx="7772400" cy="500538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a:t>
            </a:r>
            <a:r>
              <a:rPr lang="en-US" sz="2400" i="1" u="sng">
                <a:solidFill>
                  <a:schemeClr val="lt1"/>
                </a:solidFill>
                <a:latin typeface="Book Antiqua"/>
                <a:ea typeface="Book Antiqua"/>
                <a:cs typeface="Book Antiqua"/>
                <a:sym typeface="Book Antiqua"/>
              </a:rPr>
              <a:t>NR</a:t>
            </a:r>
            <a:r>
              <a:rPr lang="en-US" sz="2400" u="sng">
                <a:solidFill>
                  <a:schemeClr val="lt1"/>
                </a:solidFill>
                <a:latin typeface="Book Antiqua"/>
                <a:ea typeface="Book Antiqua"/>
                <a:cs typeface="Book Antiqua"/>
                <a:sym typeface="Book Antiqua"/>
              </a:rPr>
              <a:t>  matrix</a:t>
            </a:r>
            <a:r>
              <a:rPr lang="en-US" sz="2400">
                <a:solidFill>
                  <a:schemeClr val="lt1"/>
                </a:solidFill>
                <a:latin typeface="Book Antiqua"/>
                <a:ea typeface="Book Antiqua"/>
                <a:cs typeface="Book Antiqua"/>
                <a:sym typeface="Book Antiqua"/>
              </a:rPr>
              <a:t> is the product of the fundamental (</a:t>
            </a:r>
            <a:r>
              <a:rPr lang="en-US" sz="2400" i="1">
                <a:solidFill>
                  <a:schemeClr val="lt1"/>
                </a:solidFill>
                <a:latin typeface="Book Antiqua"/>
                <a:ea typeface="Book Antiqua"/>
                <a:cs typeface="Book Antiqua"/>
                <a:sym typeface="Book Antiqua"/>
              </a:rPr>
              <a:t>N</a:t>
            </a:r>
            <a:r>
              <a:rPr lang="en-US" sz="2400">
                <a:solidFill>
                  <a:schemeClr val="lt1"/>
                </a:solidFill>
                <a:latin typeface="Book Antiqua"/>
                <a:ea typeface="Book Antiqua"/>
                <a:cs typeface="Book Antiqua"/>
                <a:sym typeface="Book Antiqua"/>
              </a:rPr>
              <a:t>) matrix and the </a:t>
            </a:r>
            <a:r>
              <a:rPr lang="en-US" sz="2400" i="1">
                <a:solidFill>
                  <a:schemeClr val="lt1"/>
                </a:solidFill>
                <a:latin typeface="Book Antiqua"/>
                <a:ea typeface="Book Antiqua"/>
                <a:cs typeface="Book Antiqua"/>
                <a:sym typeface="Book Antiqua"/>
              </a:rPr>
              <a:t>R </a:t>
            </a:r>
            <a:r>
              <a:rPr lang="en-US" sz="2400">
                <a:solidFill>
                  <a:schemeClr val="lt1"/>
                </a:solidFill>
                <a:latin typeface="Book Antiqua"/>
                <a:ea typeface="Book Antiqua"/>
                <a:cs typeface="Book Antiqua"/>
                <a:sym typeface="Book Antiqua"/>
              </a:rPr>
              <a:t>matrix.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It gives the probabilities of eventually moving from each nonabsorbing state to each absorbing state.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Multiplying any vector of initial nonabsorbing state probabilities by </a:t>
            </a:r>
            <a:r>
              <a:rPr lang="en-US" sz="2400" i="1">
                <a:solidFill>
                  <a:schemeClr val="lt1"/>
                </a:solidFill>
                <a:latin typeface="Book Antiqua"/>
                <a:ea typeface="Book Antiqua"/>
                <a:cs typeface="Book Antiqua"/>
                <a:sym typeface="Book Antiqua"/>
              </a:rPr>
              <a:t>NR</a:t>
            </a:r>
            <a:r>
              <a:rPr lang="en-US" sz="2400">
                <a:solidFill>
                  <a:schemeClr val="lt1"/>
                </a:solidFill>
                <a:latin typeface="Book Antiqua"/>
                <a:ea typeface="Book Antiqua"/>
                <a:cs typeface="Book Antiqua"/>
                <a:sym typeface="Book Antiqua"/>
              </a:rPr>
              <a:t> gives the vector of probabilities for the process eventually reaching each of the absorbing states.  Such computations enable economic analyses of systems and policies.</a:t>
            </a:r>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3"/>
          <p:cNvSpPr/>
          <p:nvPr/>
        </p:nvSpPr>
        <p:spPr>
          <a:xfrm>
            <a:off x="1993900" y="2851150"/>
            <a:ext cx="5657850" cy="19240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99" name="Google Shape;499;p53"/>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Jetair Aerospace</a:t>
            </a:r>
            <a:endParaRPr/>
          </a:p>
        </p:txBody>
      </p:sp>
      <p:sp>
        <p:nvSpPr>
          <p:cNvPr id="500" name="Google Shape;500;p53"/>
          <p:cNvSpPr txBox="1">
            <a:spLocks noGrp="1"/>
          </p:cNvSpPr>
          <p:nvPr>
            <p:ph type="body" idx="1"/>
          </p:nvPr>
        </p:nvSpPr>
        <p:spPr>
          <a:xfrm>
            <a:off x="685800" y="1101725"/>
            <a:ext cx="7781925" cy="363378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i="1">
                <a:solidFill>
                  <a:srgbClr val="66FFFF"/>
                </a:solidFill>
              </a:rPr>
              <a:t>NR </a:t>
            </a:r>
            <a:r>
              <a:rPr lang="en-US">
                <a:solidFill>
                  <a:srgbClr val="66FFFF"/>
                </a:solidFill>
              </a:rPr>
              <a:t>Matrix</a:t>
            </a:r>
            <a:endParaRPr/>
          </a:p>
          <a:p>
            <a:pPr marL="342900" lvl="0" indent="-342900" algn="l" rtl="0">
              <a:spcBef>
                <a:spcPts val="480"/>
              </a:spcBef>
              <a:spcAft>
                <a:spcPts val="0"/>
              </a:spcAft>
              <a:buSzPts val="1800"/>
              <a:buFont typeface="Arial"/>
              <a:buNone/>
            </a:pPr>
            <a:r>
              <a:rPr lang="en-US"/>
              <a:t>		The probabilities of eventually moving to the absorbing states from the nonabsorbing states are given by:</a:t>
            </a: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r>
              <a:rPr lang="en-US"/>
              <a:t>          		          2.76     .34 	   .05   .20    .10 </a:t>
            </a:r>
            <a:endParaRPr/>
          </a:p>
          <a:p>
            <a:pPr marL="342900" lvl="0" indent="-342900" algn="l" rtl="0">
              <a:spcBef>
                <a:spcPts val="480"/>
              </a:spcBef>
              <a:spcAft>
                <a:spcPts val="0"/>
              </a:spcAft>
              <a:buSzPts val="1800"/>
              <a:buFont typeface="Arial"/>
              <a:buNone/>
            </a:pPr>
            <a:r>
              <a:rPr lang="en-US"/>
              <a:t>	              </a:t>
            </a:r>
            <a:r>
              <a:rPr lang="en-US" i="1"/>
              <a:t>NR</a:t>
            </a:r>
            <a:r>
              <a:rPr lang="en-US"/>
              <a:t>  = 		        x</a:t>
            </a:r>
            <a:endParaRPr/>
          </a:p>
          <a:p>
            <a:pPr marL="342900" lvl="0" indent="-342900" algn="l" rtl="0">
              <a:spcBef>
                <a:spcPts val="480"/>
              </a:spcBef>
              <a:spcAft>
                <a:spcPts val="0"/>
              </a:spcAft>
              <a:buSzPts val="1800"/>
              <a:buFont typeface="Arial"/>
              <a:buNone/>
            </a:pPr>
            <a:r>
              <a:rPr lang="en-US"/>
              <a:t>			          2.41   1.55              0    .10      0  </a:t>
            </a:r>
            <a:endParaRPr/>
          </a:p>
        </p:txBody>
      </p:sp>
      <p:grpSp>
        <p:nvGrpSpPr>
          <p:cNvPr id="501" name="Google Shape;501;p53"/>
          <p:cNvGrpSpPr/>
          <p:nvPr/>
        </p:nvGrpSpPr>
        <p:grpSpPr>
          <a:xfrm>
            <a:off x="5403850" y="3100388"/>
            <a:ext cx="2006600" cy="1449387"/>
            <a:chOff x="3300" y="1921"/>
            <a:chExt cx="1264" cy="913"/>
          </a:xfrm>
        </p:grpSpPr>
        <p:cxnSp>
          <p:nvCxnSpPr>
            <p:cNvPr id="502" name="Google Shape;502;p53"/>
            <p:cNvCxnSpPr/>
            <p:nvPr/>
          </p:nvCxnSpPr>
          <p:spPr>
            <a:xfrm>
              <a:off x="3300" y="1921"/>
              <a:ext cx="0" cy="904"/>
            </a:xfrm>
            <a:prstGeom prst="straightConnector1">
              <a:avLst/>
            </a:prstGeom>
            <a:noFill/>
            <a:ln w="19050" cap="flat" cmpd="sng">
              <a:solidFill>
                <a:srgbClr val="FFFFFF"/>
              </a:solidFill>
              <a:prstDash val="solid"/>
              <a:round/>
              <a:headEnd type="none" w="med" len="med"/>
              <a:tailEnd type="none" w="med" len="med"/>
            </a:ln>
          </p:spPr>
        </p:cxnSp>
        <p:cxnSp>
          <p:nvCxnSpPr>
            <p:cNvPr id="503" name="Google Shape;503;p53"/>
            <p:cNvCxnSpPr/>
            <p:nvPr/>
          </p:nvCxnSpPr>
          <p:spPr>
            <a:xfrm>
              <a:off x="4560" y="1930"/>
              <a:ext cx="0" cy="904"/>
            </a:xfrm>
            <a:prstGeom prst="straightConnector1">
              <a:avLst/>
            </a:prstGeom>
            <a:noFill/>
            <a:ln w="19050" cap="flat" cmpd="sng">
              <a:solidFill>
                <a:srgbClr val="FFFFFF"/>
              </a:solidFill>
              <a:prstDash val="solid"/>
              <a:round/>
              <a:headEnd type="none" w="med" len="med"/>
              <a:tailEnd type="none" w="med" len="med"/>
            </a:ln>
          </p:spPr>
        </p:cxnSp>
        <p:cxnSp>
          <p:nvCxnSpPr>
            <p:cNvPr id="504" name="Google Shape;504;p53"/>
            <p:cNvCxnSpPr/>
            <p:nvPr/>
          </p:nvCxnSpPr>
          <p:spPr>
            <a:xfrm rot="10800000">
              <a:off x="4496" y="1926"/>
              <a:ext cx="68" cy="0"/>
            </a:xfrm>
            <a:prstGeom prst="straightConnector1">
              <a:avLst/>
            </a:prstGeom>
            <a:noFill/>
            <a:ln w="19050" cap="flat" cmpd="sng">
              <a:solidFill>
                <a:srgbClr val="FFFFFF"/>
              </a:solidFill>
              <a:prstDash val="solid"/>
              <a:round/>
              <a:headEnd type="none" w="med" len="med"/>
              <a:tailEnd type="none" w="med" len="med"/>
            </a:ln>
          </p:spPr>
        </p:cxnSp>
        <p:cxnSp>
          <p:nvCxnSpPr>
            <p:cNvPr id="505" name="Google Shape;505;p53"/>
            <p:cNvCxnSpPr/>
            <p:nvPr/>
          </p:nvCxnSpPr>
          <p:spPr>
            <a:xfrm rot="10800000">
              <a:off x="4484" y="2832"/>
              <a:ext cx="68" cy="0"/>
            </a:xfrm>
            <a:prstGeom prst="straightConnector1">
              <a:avLst/>
            </a:prstGeom>
            <a:noFill/>
            <a:ln w="19050" cap="flat" cmpd="sng">
              <a:solidFill>
                <a:srgbClr val="FFFFFF"/>
              </a:solidFill>
              <a:prstDash val="solid"/>
              <a:round/>
              <a:headEnd type="none" w="med" len="med"/>
              <a:tailEnd type="none" w="med" len="med"/>
            </a:ln>
          </p:spPr>
        </p:cxnSp>
        <p:cxnSp>
          <p:nvCxnSpPr>
            <p:cNvPr id="506" name="Google Shape;506;p53"/>
            <p:cNvCxnSpPr/>
            <p:nvPr/>
          </p:nvCxnSpPr>
          <p:spPr>
            <a:xfrm rot="10800000">
              <a:off x="3302" y="2826"/>
              <a:ext cx="68" cy="0"/>
            </a:xfrm>
            <a:prstGeom prst="straightConnector1">
              <a:avLst/>
            </a:prstGeom>
            <a:noFill/>
            <a:ln w="19050" cap="flat" cmpd="sng">
              <a:solidFill>
                <a:srgbClr val="FFFFFF"/>
              </a:solidFill>
              <a:prstDash val="solid"/>
              <a:round/>
              <a:headEnd type="none" w="med" len="med"/>
              <a:tailEnd type="none" w="med" len="med"/>
            </a:ln>
          </p:spPr>
        </p:cxnSp>
        <p:cxnSp>
          <p:nvCxnSpPr>
            <p:cNvPr id="507" name="Google Shape;507;p53"/>
            <p:cNvCxnSpPr/>
            <p:nvPr/>
          </p:nvCxnSpPr>
          <p:spPr>
            <a:xfrm rot="10800000">
              <a:off x="3302" y="1926"/>
              <a:ext cx="68" cy="0"/>
            </a:xfrm>
            <a:prstGeom prst="straightConnector1">
              <a:avLst/>
            </a:prstGeom>
            <a:noFill/>
            <a:ln w="19050" cap="flat" cmpd="sng">
              <a:solidFill>
                <a:srgbClr val="FFFFFF"/>
              </a:solidFill>
              <a:prstDash val="solid"/>
              <a:round/>
              <a:headEnd type="none" w="med" len="med"/>
              <a:tailEnd type="none" w="med" len="med"/>
            </a:ln>
          </p:spPr>
        </p:cxnSp>
      </p:grpSp>
      <p:grpSp>
        <p:nvGrpSpPr>
          <p:cNvPr id="508" name="Google Shape;508;p53"/>
          <p:cNvGrpSpPr/>
          <p:nvPr/>
        </p:nvGrpSpPr>
        <p:grpSpPr>
          <a:xfrm>
            <a:off x="3149600" y="3100388"/>
            <a:ext cx="1689100" cy="1444625"/>
            <a:chOff x="1880" y="1921"/>
            <a:chExt cx="1064" cy="910"/>
          </a:xfrm>
        </p:grpSpPr>
        <p:cxnSp>
          <p:nvCxnSpPr>
            <p:cNvPr id="509" name="Google Shape;509;p53"/>
            <p:cNvCxnSpPr/>
            <p:nvPr/>
          </p:nvCxnSpPr>
          <p:spPr>
            <a:xfrm>
              <a:off x="1884" y="1921"/>
              <a:ext cx="0" cy="904"/>
            </a:xfrm>
            <a:prstGeom prst="straightConnector1">
              <a:avLst/>
            </a:prstGeom>
            <a:noFill/>
            <a:ln w="19050" cap="flat" cmpd="sng">
              <a:solidFill>
                <a:srgbClr val="FFFFFF"/>
              </a:solidFill>
              <a:prstDash val="solid"/>
              <a:round/>
              <a:headEnd type="none" w="med" len="med"/>
              <a:tailEnd type="none" w="med" len="med"/>
            </a:ln>
          </p:spPr>
        </p:cxnSp>
        <p:cxnSp>
          <p:nvCxnSpPr>
            <p:cNvPr id="510" name="Google Shape;510;p53"/>
            <p:cNvCxnSpPr/>
            <p:nvPr/>
          </p:nvCxnSpPr>
          <p:spPr>
            <a:xfrm>
              <a:off x="2940" y="1927"/>
              <a:ext cx="0" cy="904"/>
            </a:xfrm>
            <a:prstGeom prst="straightConnector1">
              <a:avLst/>
            </a:prstGeom>
            <a:noFill/>
            <a:ln w="19050" cap="flat" cmpd="sng">
              <a:solidFill>
                <a:srgbClr val="FFFFFF"/>
              </a:solidFill>
              <a:prstDash val="solid"/>
              <a:round/>
              <a:headEnd type="none" w="med" len="med"/>
              <a:tailEnd type="none" w="med" len="med"/>
            </a:ln>
          </p:spPr>
        </p:cxnSp>
        <p:cxnSp>
          <p:nvCxnSpPr>
            <p:cNvPr id="511" name="Google Shape;511;p53"/>
            <p:cNvCxnSpPr/>
            <p:nvPr/>
          </p:nvCxnSpPr>
          <p:spPr>
            <a:xfrm rot="10800000">
              <a:off x="2876" y="1923"/>
              <a:ext cx="68" cy="0"/>
            </a:xfrm>
            <a:prstGeom prst="straightConnector1">
              <a:avLst/>
            </a:prstGeom>
            <a:noFill/>
            <a:ln w="19050" cap="flat" cmpd="sng">
              <a:solidFill>
                <a:srgbClr val="FFFFFF"/>
              </a:solidFill>
              <a:prstDash val="solid"/>
              <a:round/>
              <a:headEnd type="none" w="med" len="med"/>
              <a:tailEnd type="none" w="med" len="med"/>
            </a:ln>
          </p:spPr>
        </p:cxnSp>
        <p:cxnSp>
          <p:nvCxnSpPr>
            <p:cNvPr id="512" name="Google Shape;512;p53"/>
            <p:cNvCxnSpPr/>
            <p:nvPr/>
          </p:nvCxnSpPr>
          <p:spPr>
            <a:xfrm rot="10800000">
              <a:off x="2864" y="2829"/>
              <a:ext cx="68" cy="0"/>
            </a:xfrm>
            <a:prstGeom prst="straightConnector1">
              <a:avLst/>
            </a:prstGeom>
            <a:noFill/>
            <a:ln w="19050" cap="flat" cmpd="sng">
              <a:solidFill>
                <a:srgbClr val="FFFFFF"/>
              </a:solidFill>
              <a:prstDash val="solid"/>
              <a:round/>
              <a:headEnd type="none" w="med" len="med"/>
              <a:tailEnd type="none" w="med" len="med"/>
            </a:ln>
          </p:spPr>
        </p:cxnSp>
        <p:cxnSp>
          <p:nvCxnSpPr>
            <p:cNvPr id="513" name="Google Shape;513;p53"/>
            <p:cNvCxnSpPr/>
            <p:nvPr/>
          </p:nvCxnSpPr>
          <p:spPr>
            <a:xfrm rot="10800000">
              <a:off x="1880" y="2823"/>
              <a:ext cx="68" cy="0"/>
            </a:xfrm>
            <a:prstGeom prst="straightConnector1">
              <a:avLst/>
            </a:prstGeom>
            <a:noFill/>
            <a:ln w="19050" cap="flat" cmpd="sng">
              <a:solidFill>
                <a:srgbClr val="FFFFFF"/>
              </a:solidFill>
              <a:prstDash val="solid"/>
              <a:round/>
              <a:headEnd type="none" w="med" len="med"/>
              <a:tailEnd type="none" w="med" len="med"/>
            </a:ln>
          </p:spPr>
        </p:cxnSp>
        <p:cxnSp>
          <p:nvCxnSpPr>
            <p:cNvPr id="514" name="Google Shape;514;p53"/>
            <p:cNvCxnSpPr/>
            <p:nvPr/>
          </p:nvCxnSpPr>
          <p:spPr>
            <a:xfrm rot="10800000">
              <a:off x="1886" y="1923"/>
              <a:ext cx="68" cy="0"/>
            </a:xfrm>
            <a:prstGeom prst="straightConnector1">
              <a:avLst/>
            </a:prstGeom>
            <a:noFill/>
            <a:ln w="19050" cap="flat" cmpd="sng">
              <a:solidFill>
                <a:srgbClr val="FFFFFF"/>
              </a:solidFill>
              <a:prstDash val="solid"/>
              <a:round/>
              <a:headEnd type="none" w="med" len="med"/>
              <a:tailEnd type="none" w="med" len="med"/>
            </a:ln>
          </p:spPr>
        </p:cxnSp>
      </p:gr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4"/>
          <p:cNvSpPr/>
          <p:nvPr/>
        </p:nvSpPr>
        <p:spPr>
          <a:xfrm>
            <a:off x="1524000" y="1828800"/>
            <a:ext cx="6286500" cy="23622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520" name="Google Shape;520;p54"/>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Jetair Aerospace</a:t>
            </a:r>
            <a:endParaRPr/>
          </a:p>
        </p:txBody>
      </p:sp>
      <p:sp>
        <p:nvSpPr>
          <p:cNvPr id="521" name="Google Shape;521;p54"/>
          <p:cNvSpPr txBox="1">
            <a:spLocks noGrp="1"/>
          </p:cNvSpPr>
          <p:nvPr>
            <p:ph type="body" idx="1"/>
          </p:nvPr>
        </p:nvSpPr>
        <p:spPr>
          <a:xfrm>
            <a:off x="687388" y="1104900"/>
            <a:ext cx="7886700" cy="30178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i="1">
                <a:solidFill>
                  <a:srgbClr val="66FFFF"/>
                </a:solidFill>
              </a:rPr>
              <a:t>NR </a:t>
            </a:r>
            <a:r>
              <a:rPr lang="en-US">
                <a:solidFill>
                  <a:srgbClr val="66FFFF"/>
                </a:solidFill>
              </a:rPr>
              <a:t>Matrix (continued)</a:t>
            </a:r>
            <a:endParaRPr/>
          </a:p>
          <a:p>
            <a:pPr marL="342900" lvl="0" indent="-228600" algn="l" rtl="0">
              <a:spcBef>
                <a:spcPts val="480"/>
              </a:spcBef>
              <a:spcAft>
                <a:spcPts val="0"/>
              </a:spcAft>
              <a:buSzPts val="1800"/>
              <a:buNone/>
            </a:pPr>
            <a:endParaRPr>
              <a:solidFill>
                <a:srgbClr val="66FFFF"/>
              </a:solidFill>
            </a:endParaRPr>
          </a:p>
          <a:p>
            <a:pPr marL="342900" lvl="0" indent="-342900" algn="l" rtl="0">
              <a:spcBef>
                <a:spcPts val="480"/>
              </a:spcBef>
              <a:spcAft>
                <a:spcPts val="0"/>
              </a:spcAft>
              <a:buSzPts val="1800"/>
              <a:buFont typeface="Arial"/>
              <a:buNone/>
            </a:pPr>
            <a:r>
              <a:rPr lang="en-US"/>
              <a:t>					  Retire    Quit    Fired</a:t>
            </a:r>
            <a:endParaRPr/>
          </a:p>
          <a:p>
            <a:pPr marL="342900" lvl="0" indent="-342900" algn="l" rtl="0">
              <a:spcBef>
                <a:spcPts val="160"/>
              </a:spcBef>
              <a:spcAft>
                <a:spcPts val="0"/>
              </a:spcAft>
              <a:buSzPts val="600"/>
              <a:buFont typeface="Arial"/>
              <a:buNone/>
            </a:pPr>
            <a:endParaRPr sz="800"/>
          </a:p>
          <a:p>
            <a:pPr marL="342900" lvl="0" indent="-342900" algn="l" rtl="0">
              <a:spcBef>
                <a:spcPts val="160"/>
              </a:spcBef>
              <a:spcAft>
                <a:spcPts val="0"/>
              </a:spcAft>
              <a:buSzPts val="600"/>
              <a:buFont typeface="Arial"/>
              <a:buNone/>
            </a:pPr>
            <a:endParaRPr sz="800"/>
          </a:p>
          <a:p>
            <a:pPr marL="342900" lvl="0" indent="-342900" algn="l" rtl="0">
              <a:lnSpc>
                <a:spcPct val="80000"/>
              </a:lnSpc>
              <a:spcBef>
                <a:spcPts val="480"/>
              </a:spcBef>
              <a:spcAft>
                <a:spcPts val="0"/>
              </a:spcAft>
              <a:buSzPts val="1800"/>
              <a:buFont typeface="Arial"/>
              <a:buNone/>
            </a:pPr>
            <a:r>
              <a:rPr lang="en-US"/>
              <a:t>			           Same       .14          .59       .28 </a:t>
            </a:r>
            <a:endParaRPr/>
          </a:p>
          <a:p>
            <a:pPr marL="342900" lvl="0" indent="-342900" algn="l" rtl="0">
              <a:lnSpc>
                <a:spcPct val="80000"/>
              </a:lnSpc>
              <a:spcBef>
                <a:spcPts val="480"/>
              </a:spcBef>
              <a:spcAft>
                <a:spcPts val="0"/>
              </a:spcAft>
              <a:buSzPts val="1800"/>
              <a:buFont typeface="Arial"/>
              <a:buNone/>
            </a:pPr>
            <a:r>
              <a:rPr lang="en-US"/>
              <a:t>        	 </a:t>
            </a:r>
            <a:r>
              <a:rPr lang="en-US" i="1"/>
              <a:t>NR</a:t>
            </a:r>
            <a:r>
              <a:rPr lang="en-US"/>
              <a:t>  =                                                         </a:t>
            </a:r>
            <a:endParaRPr/>
          </a:p>
          <a:p>
            <a:pPr marL="342900" lvl="0" indent="-342900" algn="l" rtl="0">
              <a:lnSpc>
                <a:spcPct val="80000"/>
              </a:lnSpc>
              <a:spcBef>
                <a:spcPts val="480"/>
              </a:spcBef>
              <a:spcAft>
                <a:spcPts val="0"/>
              </a:spcAft>
              <a:buSzPts val="1800"/>
              <a:buFont typeface="Arial"/>
              <a:buNone/>
            </a:pPr>
            <a:r>
              <a:rPr lang="en-US"/>
              <a:t>                          Promotion       .12         .64       .24</a:t>
            </a:r>
            <a:endParaRPr/>
          </a:p>
        </p:txBody>
      </p:sp>
      <p:grpSp>
        <p:nvGrpSpPr>
          <p:cNvPr id="522" name="Google Shape;522;p54"/>
          <p:cNvGrpSpPr/>
          <p:nvPr/>
        </p:nvGrpSpPr>
        <p:grpSpPr>
          <a:xfrm>
            <a:off x="7416800" y="2536825"/>
            <a:ext cx="114300" cy="1435100"/>
            <a:chOff x="4672" y="1582"/>
            <a:chExt cx="72" cy="904"/>
          </a:xfrm>
        </p:grpSpPr>
        <p:cxnSp>
          <p:nvCxnSpPr>
            <p:cNvPr id="523" name="Google Shape;523;p54"/>
            <p:cNvCxnSpPr/>
            <p:nvPr/>
          </p:nvCxnSpPr>
          <p:spPr>
            <a:xfrm>
              <a:off x="4740" y="1582"/>
              <a:ext cx="0" cy="904"/>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524" name="Google Shape;524;p54"/>
            <p:cNvCxnSpPr/>
            <p:nvPr/>
          </p:nvCxnSpPr>
          <p:spPr>
            <a:xfrm rot="10800000">
              <a:off x="4676" y="1586"/>
              <a:ext cx="68"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cxnSp>
          <p:nvCxnSpPr>
            <p:cNvPr id="525" name="Google Shape;525;p54"/>
            <p:cNvCxnSpPr/>
            <p:nvPr/>
          </p:nvCxnSpPr>
          <p:spPr>
            <a:xfrm rot="10800000">
              <a:off x="4672" y="2476"/>
              <a:ext cx="68" cy="0"/>
            </a:xfrm>
            <a:prstGeom prst="straightConnector1">
              <a:avLst/>
            </a:prstGeom>
            <a:noFill/>
            <a:ln w="19050" cap="flat" cmpd="sng">
              <a:solidFill>
                <a:srgbClr val="FFFFFF"/>
              </a:solidFill>
              <a:prstDash val="solid"/>
              <a:round/>
              <a:headEnd type="none" w="med" len="med"/>
              <a:tailEnd type="none" w="med" len="med"/>
            </a:ln>
            <a:effectLst>
              <a:outerShdw dist="17961" dir="2700000" algn="ctr" rotWithShape="0">
                <a:schemeClr val="dk1"/>
              </a:outerShdw>
            </a:effectLst>
          </p:spPr>
        </p:cxnSp>
      </p:grpSp>
      <p:grpSp>
        <p:nvGrpSpPr>
          <p:cNvPr id="526" name="Google Shape;526;p54"/>
          <p:cNvGrpSpPr/>
          <p:nvPr/>
        </p:nvGrpSpPr>
        <p:grpSpPr>
          <a:xfrm>
            <a:off x="4400550" y="2522538"/>
            <a:ext cx="111125" cy="1435100"/>
            <a:chOff x="2772" y="1573"/>
            <a:chExt cx="70" cy="904"/>
          </a:xfrm>
        </p:grpSpPr>
        <p:cxnSp>
          <p:nvCxnSpPr>
            <p:cNvPr id="527" name="Google Shape;527;p54"/>
            <p:cNvCxnSpPr/>
            <p:nvPr/>
          </p:nvCxnSpPr>
          <p:spPr>
            <a:xfrm>
              <a:off x="2772" y="1573"/>
              <a:ext cx="0" cy="904"/>
            </a:xfrm>
            <a:prstGeom prst="straightConnector1">
              <a:avLst/>
            </a:prstGeom>
            <a:noFill/>
            <a:ln w="19050" cap="flat" cmpd="sng">
              <a:solidFill>
                <a:srgbClr val="FFFFFF"/>
              </a:solidFill>
              <a:prstDash val="solid"/>
              <a:round/>
              <a:headEnd type="none" w="med" len="med"/>
              <a:tailEnd type="none" w="med" len="med"/>
            </a:ln>
            <a:effectLst>
              <a:outerShdw dist="28398" dir="3806097" algn="ctr" rotWithShape="0">
                <a:schemeClr val="dk1"/>
              </a:outerShdw>
            </a:effectLst>
          </p:spPr>
        </p:cxnSp>
        <p:cxnSp>
          <p:nvCxnSpPr>
            <p:cNvPr id="528" name="Google Shape;528;p54"/>
            <p:cNvCxnSpPr/>
            <p:nvPr/>
          </p:nvCxnSpPr>
          <p:spPr>
            <a:xfrm rot="10800000">
              <a:off x="2774" y="2470"/>
              <a:ext cx="68" cy="0"/>
            </a:xfrm>
            <a:prstGeom prst="straightConnector1">
              <a:avLst/>
            </a:prstGeom>
            <a:noFill/>
            <a:ln w="19050" cap="flat" cmpd="sng">
              <a:solidFill>
                <a:srgbClr val="FFFFFF"/>
              </a:solidFill>
              <a:prstDash val="solid"/>
              <a:round/>
              <a:headEnd type="none" w="med" len="med"/>
              <a:tailEnd type="none" w="med" len="med"/>
            </a:ln>
            <a:effectLst>
              <a:outerShdw dist="28398" dir="3806097" algn="ctr" rotWithShape="0">
                <a:schemeClr val="dk1"/>
              </a:outerShdw>
            </a:effectLst>
          </p:spPr>
        </p:cxnSp>
        <p:cxnSp>
          <p:nvCxnSpPr>
            <p:cNvPr id="529" name="Google Shape;529;p54"/>
            <p:cNvCxnSpPr/>
            <p:nvPr/>
          </p:nvCxnSpPr>
          <p:spPr>
            <a:xfrm rot="10800000">
              <a:off x="2774" y="1574"/>
              <a:ext cx="68" cy="0"/>
            </a:xfrm>
            <a:prstGeom prst="straightConnector1">
              <a:avLst/>
            </a:prstGeom>
            <a:noFill/>
            <a:ln w="19050" cap="flat" cmpd="sng">
              <a:solidFill>
                <a:srgbClr val="FFFFFF"/>
              </a:solidFill>
              <a:prstDash val="solid"/>
              <a:round/>
              <a:headEnd type="none" w="med" len="med"/>
              <a:tailEnd type="none" w="med" len="med"/>
            </a:ln>
            <a:effectLst>
              <a:outerShdw dist="28398" dir="3806097" algn="ctr" rotWithShape="0">
                <a:schemeClr val="dk1"/>
              </a:outerShdw>
            </a:effectLst>
          </p:spPr>
        </p:cxnSp>
      </p:gr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5"/>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Jetair Aerospace</a:t>
            </a:r>
            <a:endParaRPr/>
          </a:p>
        </p:txBody>
      </p:sp>
      <p:sp>
        <p:nvSpPr>
          <p:cNvPr id="535" name="Google Shape;535;p55"/>
          <p:cNvSpPr txBox="1">
            <a:spLocks noGrp="1"/>
          </p:cNvSpPr>
          <p:nvPr>
            <p:ph type="body" idx="1"/>
          </p:nvPr>
        </p:nvSpPr>
        <p:spPr>
          <a:xfrm>
            <a:off x="687388" y="1104900"/>
            <a:ext cx="7886700" cy="21034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Absorbing States</a:t>
            </a:r>
            <a:endParaRPr/>
          </a:p>
          <a:p>
            <a:pPr marL="742950" lvl="1" indent="-285750" algn="l" rtl="0">
              <a:spcBef>
                <a:spcPts val="480"/>
              </a:spcBef>
              <a:spcAft>
                <a:spcPts val="0"/>
              </a:spcAft>
              <a:buSzPts val="3000"/>
              <a:buFont typeface="Book Antiqua"/>
              <a:buNone/>
            </a:pPr>
            <a:r>
              <a:rPr lang="en-US" b="1"/>
              <a:t>Question</a:t>
            </a:r>
            <a:endParaRPr/>
          </a:p>
          <a:p>
            <a:pPr marL="342900" lvl="0" indent="-342900" algn="l" rtl="0">
              <a:spcBef>
                <a:spcPts val="480"/>
              </a:spcBef>
              <a:spcAft>
                <a:spcPts val="0"/>
              </a:spcAft>
              <a:buSzPts val="1800"/>
              <a:buFont typeface="Arial"/>
              <a:buNone/>
            </a:pPr>
            <a:r>
              <a:rPr lang="en-US"/>
              <a:t>		What is the probability of someone who was just 	promoted eventually retiring? . . . quitting? . . .   	being fired? </a:t>
            </a:r>
            <a:endParaRP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6"/>
          <p:cNvSpPr/>
          <p:nvPr/>
        </p:nvSpPr>
        <p:spPr>
          <a:xfrm>
            <a:off x="2305050" y="2895600"/>
            <a:ext cx="4895850" cy="16954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541" name="Google Shape;541;p56"/>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Jetair Aerospace</a:t>
            </a:r>
            <a:endParaRPr/>
          </a:p>
        </p:txBody>
      </p:sp>
      <p:sp>
        <p:nvSpPr>
          <p:cNvPr id="542" name="Google Shape;542;p56"/>
          <p:cNvSpPr txBox="1">
            <a:spLocks noGrp="1"/>
          </p:cNvSpPr>
          <p:nvPr>
            <p:ph type="body" idx="1"/>
          </p:nvPr>
        </p:nvSpPr>
        <p:spPr>
          <a:xfrm>
            <a:off x="687388" y="1104900"/>
            <a:ext cx="7886700" cy="34115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Absorbing States (continued)</a:t>
            </a:r>
            <a:endParaRPr/>
          </a:p>
          <a:p>
            <a:pPr marL="742950" lvl="1" indent="-285750" algn="l" rtl="0">
              <a:spcBef>
                <a:spcPts val="480"/>
              </a:spcBef>
              <a:spcAft>
                <a:spcPts val="0"/>
              </a:spcAft>
              <a:buSzPts val="3000"/>
              <a:buFont typeface="Book Antiqua"/>
              <a:buNone/>
            </a:pPr>
            <a:r>
              <a:rPr lang="en-US" b="1"/>
              <a:t>Answer</a:t>
            </a:r>
            <a:endParaRPr/>
          </a:p>
          <a:p>
            <a:pPr marL="342900" lvl="0" indent="-342900" algn="l" rtl="0">
              <a:spcBef>
                <a:spcPts val="480"/>
              </a:spcBef>
              <a:spcAft>
                <a:spcPts val="0"/>
              </a:spcAft>
              <a:buSzPts val="1800"/>
              <a:buFont typeface="Arial"/>
              <a:buNone/>
            </a:pPr>
            <a:r>
              <a:rPr lang="en-US"/>
              <a:t>		The answers are given by the bottom row of the </a:t>
            </a:r>
            <a:r>
              <a:rPr lang="en-US" i="1"/>
              <a:t>NR</a:t>
            </a:r>
            <a:r>
              <a:rPr lang="en-US"/>
              <a:t> 	matrix.  The answers are therefore:</a:t>
            </a:r>
            <a:endParaRPr/>
          </a:p>
          <a:p>
            <a:pPr marL="342900" lvl="0" indent="-342900" algn="l" rtl="0">
              <a:spcBef>
                <a:spcPts val="320"/>
              </a:spcBef>
              <a:spcAft>
                <a:spcPts val="0"/>
              </a:spcAft>
              <a:buSzPts val="1200"/>
              <a:buFont typeface="Arial"/>
              <a:buNone/>
            </a:pPr>
            <a:endParaRPr sz="1600"/>
          </a:p>
          <a:p>
            <a:pPr marL="342900" lvl="0" indent="-342900" algn="l" rtl="0">
              <a:spcBef>
                <a:spcPts val="480"/>
              </a:spcBef>
              <a:spcAft>
                <a:spcPts val="0"/>
              </a:spcAft>
              <a:buSzPts val="1800"/>
              <a:buFont typeface="Arial"/>
              <a:buNone/>
            </a:pPr>
            <a:r>
              <a:rPr lang="en-US"/>
              <a:t>			 Eventually Retiring         =   .12</a:t>
            </a:r>
            <a:endParaRPr/>
          </a:p>
          <a:p>
            <a:pPr marL="342900" lvl="0" indent="-342900" algn="l" rtl="0">
              <a:spcBef>
                <a:spcPts val="480"/>
              </a:spcBef>
              <a:spcAft>
                <a:spcPts val="0"/>
              </a:spcAft>
              <a:buSzPts val="1800"/>
              <a:buFont typeface="Arial"/>
              <a:buNone/>
            </a:pPr>
            <a:r>
              <a:rPr lang="en-US"/>
              <a:t>               	 Eventually Quitting        =   .64</a:t>
            </a:r>
            <a:endParaRPr/>
          </a:p>
          <a:p>
            <a:pPr marL="342900" lvl="0" indent="-342900" algn="l" rtl="0">
              <a:spcBef>
                <a:spcPts val="480"/>
              </a:spcBef>
              <a:spcAft>
                <a:spcPts val="0"/>
              </a:spcAft>
              <a:buSzPts val="1800"/>
              <a:buFont typeface="Arial"/>
              <a:buNone/>
            </a:pPr>
            <a:r>
              <a:rPr lang="en-US"/>
              <a:t>               	 Eventually Being Fired   =   .24</a:t>
            </a:r>
            <a:endParaRP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7"/>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End of Chapter 17</a:t>
            </a:r>
            <a:endParaRPr/>
          </a:p>
        </p:txBody>
      </p:sp>
      <p:sp>
        <p:nvSpPr>
          <p:cNvPr id="548" name="Google Shape;548;p57"/>
          <p:cNvSpPr/>
          <p:nvPr/>
        </p:nvSpPr>
        <p:spPr>
          <a:xfrm>
            <a:off x="3802063" y="3048000"/>
            <a:ext cx="1557337" cy="1611313"/>
          </a:xfrm>
          <a:prstGeom prst="roundRect">
            <a:avLst>
              <a:gd name="adj" fmla="val 12065"/>
            </a:avLst>
          </a:prstGeom>
          <a:noFill/>
          <a:ln w="50800" cap="flat" cmpd="sng">
            <a:solidFill>
              <a:srgbClr val="8CF4EA"/>
            </a:solidFill>
            <a:prstDash val="solid"/>
            <a:round/>
            <a:headEnd type="none" w="sm" len="sm"/>
            <a:tailEnd type="none" w="sm" len="sm"/>
          </a:ln>
          <a:effectLst>
            <a:outerShdw dist="35921" dir="27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549" name="Google Shape;549;p57"/>
          <p:cNvSpPr/>
          <p:nvPr/>
        </p:nvSpPr>
        <p:spPr>
          <a:xfrm>
            <a:off x="3946525" y="2133600"/>
            <a:ext cx="1681163" cy="2670175"/>
          </a:xfrm>
          <a:custGeom>
            <a:avLst/>
            <a:gdLst/>
            <a:ahLst/>
            <a:cxnLst/>
            <a:rect l="l" t="t" r="r" b="b"/>
            <a:pathLst>
              <a:path w="1059" h="1682" extrusionOk="0">
                <a:moveTo>
                  <a:pt x="119" y="784"/>
                </a:moveTo>
                <a:lnTo>
                  <a:pt x="0" y="1239"/>
                </a:lnTo>
                <a:lnTo>
                  <a:pt x="409" y="1681"/>
                </a:lnTo>
                <a:lnTo>
                  <a:pt x="1058" y="196"/>
                </a:lnTo>
                <a:lnTo>
                  <a:pt x="1058" y="0"/>
                </a:lnTo>
                <a:lnTo>
                  <a:pt x="334" y="1252"/>
                </a:lnTo>
                <a:lnTo>
                  <a:pt x="119" y="784"/>
                </a:lnTo>
              </a:path>
            </a:pathLst>
          </a:custGeom>
          <a:gradFill>
            <a:gsLst>
              <a:gs pos="0">
                <a:srgbClr val="401660"/>
              </a:gs>
              <a:gs pos="50000">
                <a:srgbClr val="5D218B"/>
              </a:gs>
              <a:gs pos="100000">
                <a:srgbClr val="7127A8"/>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7"/>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TASKS</a:t>
            </a:r>
            <a:endParaRPr/>
          </a:p>
        </p:txBody>
      </p:sp>
      <p:sp>
        <p:nvSpPr>
          <p:cNvPr id="6" name="TextBox 5">
            <a:extLst>
              <a:ext uri="{FF2B5EF4-FFF2-40B4-BE49-F238E27FC236}">
                <a16:creationId xmlns:a16="http://schemas.microsoft.com/office/drawing/2014/main" id="{D4991DD0-C453-4BC5-A596-789C5BB0B4C2}"/>
              </a:ext>
            </a:extLst>
          </p:cNvPr>
          <p:cNvSpPr txBox="1"/>
          <p:nvPr/>
        </p:nvSpPr>
        <p:spPr>
          <a:xfrm>
            <a:off x="530087" y="1061472"/>
            <a:ext cx="8441635" cy="1077218"/>
          </a:xfrm>
          <a:prstGeom prst="rect">
            <a:avLst/>
          </a:prstGeom>
          <a:noFill/>
        </p:spPr>
        <p:txBody>
          <a:bodyPr wrap="square">
            <a:spAutoFit/>
          </a:bodyPr>
          <a:lstStyle/>
          <a:p>
            <a:pPr marL="342900" indent="-342900">
              <a:buClr>
                <a:srgbClr val="66FFFF"/>
              </a:buClr>
              <a:buFont typeface="+mj-lt"/>
              <a:buAutoNum type="arabicPeriod"/>
            </a:pPr>
            <a:r>
              <a:rPr lang="en-US" sz="1600">
                <a:solidFill>
                  <a:srgbClr val="66FFFF"/>
                </a:solidFill>
              </a:rPr>
              <a:t>Management of the New Fangled Softdrink Company believes that the probability of a customer purchasing Red Pop or the company’s major competition, Super Cola, is based on the customer’s most recent purchase. Suppose that the following transition probabilities are appropriate:</a:t>
            </a:r>
            <a:endParaRPr lang="en-ID" sz="1600">
              <a:solidFill>
                <a:srgbClr val="66FFFF"/>
              </a:solidFill>
            </a:endParaRPr>
          </a:p>
        </p:txBody>
      </p:sp>
      <p:graphicFrame>
        <p:nvGraphicFramePr>
          <p:cNvPr id="3" name="Table 2">
            <a:extLst>
              <a:ext uri="{FF2B5EF4-FFF2-40B4-BE49-F238E27FC236}">
                <a16:creationId xmlns:a16="http://schemas.microsoft.com/office/drawing/2014/main" id="{9E46992F-8CD1-41FF-BB05-30A52F4DA024}"/>
              </a:ext>
            </a:extLst>
          </p:cNvPr>
          <p:cNvGraphicFramePr>
            <a:graphicFrameLocks noGrp="1"/>
          </p:cNvGraphicFramePr>
          <p:nvPr>
            <p:extLst>
              <p:ext uri="{D42A27DB-BD31-4B8C-83A1-F6EECF244321}">
                <p14:modId xmlns:p14="http://schemas.microsoft.com/office/powerpoint/2010/main" val="274113170"/>
              </p:ext>
            </p:extLst>
          </p:nvPr>
        </p:nvGraphicFramePr>
        <p:xfrm>
          <a:off x="1955772" y="2566456"/>
          <a:ext cx="5232455" cy="1028700"/>
        </p:xfrm>
        <a:graphic>
          <a:graphicData uri="http://schemas.openxmlformats.org/drawingml/2006/table">
            <a:tbl>
              <a:tblPr firstRow="1" firstCol="1" bandRow="1">
                <a:tableStyleId>{5C22544A-7EE6-4342-B048-85BDC9FD1C3A}</a:tableStyleId>
              </a:tblPr>
              <a:tblGrid>
                <a:gridCol w="1658939">
                  <a:extLst>
                    <a:ext uri="{9D8B030D-6E8A-4147-A177-3AD203B41FA5}">
                      <a16:colId xmlns:a16="http://schemas.microsoft.com/office/drawing/2014/main" val="257532589"/>
                    </a:ext>
                  </a:extLst>
                </a:gridCol>
                <a:gridCol w="1786758">
                  <a:extLst>
                    <a:ext uri="{9D8B030D-6E8A-4147-A177-3AD203B41FA5}">
                      <a16:colId xmlns:a16="http://schemas.microsoft.com/office/drawing/2014/main" val="3747681790"/>
                    </a:ext>
                  </a:extLst>
                </a:gridCol>
                <a:gridCol w="1786758">
                  <a:extLst>
                    <a:ext uri="{9D8B030D-6E8A-4147-A177-3AD203B41FA5}">
                      <a16:colId xmlns:a16="http://schemas.microsoft.com/office/drawing/2014/main" val="997905001"/>
                    </a:ext>
                  </a:extLst>
                </a:gridCol>
              </a:tblGrid>
              <a:tr h="262255">
                <a:tc rowSpan="2">
                  <a:txBody>
                    <a:bodyPr/>
                    <a:lstStyle/>
                    <a:p>
                      <a:pPr marL="0" indent="0" algn="just">
                        <a:lnSpc>
                          <a:spcPct val="107000"/>
                        </a:lnSpc>
                      </a:pPr>
                      <a:r>
                        <a:rPr lang="en-ID" sz="1600">
                          <a:effectLst/>
                        </a:rPr>
                        <a:t>From</a:t>
                      </a:r>
                      <a:endParaRPr lang="en-ID" sz="1400">
                        <a:effectLst/>
                        <a:latin typeface="Calibri" panose="020F0502020204030204" pitchFamily="34" charset="0"/>
                        <a:ea typeface="Calibri" panose="020F0502020204030204" pitchFamily="34" charset="0"/>
                      </a:endParaRPr>
                    </a:p>
                  </a:txBody>
                  <a:tcPr marL="68580" marR="68580" marT="0" marB="0"/>
                </a:tc>
                <a:tc gridSpan="2">
                  <a:txBody>
                    <a:bodyPr/>
                    <a:lstStyle/>
                    <a:p>
                      <a:pPr marL="457200" algn="ctr">
                        <a:lnSpc>
                          <a:spcPct val="107000"/>
                        </a:lnSpc>
                        <a:spcBef>
                          <a:spcPts val="300"/>
                        </a:spcBef>
                        <a:spcAft>
                          <a:spcPts val="800"/>
                        </a:spcAft>
                      </a:pPr>
                      <a:r>
                        <a:rPr lang="en-ID" sz="1600">
                          <a:effectLst/>
                        </a:rPr>
                        <a:t>To</a:t>
                      </a:r>
                      <a:endParaRPr lang="en-ID" sz="140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ID"/>
                    </a:p>
                  </a:txBody>
                  <a:tcPr/>
                </a:tc>
                <a:extLst>
                  <a:ext uri="{0D108BD9-81ED-4DB2-BD59-A6C34878D82A}">
                    <a16:rowId xmlns:a16="http://schemas.microsoft.com/office/drawing/2014/main" val="372853597"/>
                  </a:ext>
                </a:extLst>
              </a:tr>
              <a:tr h="255905">
                <a:tc vMerge="1">
                  <a:txBody>
                    <a:bodyPr/>
                    <a:lstStyle/>
                    <a:p>
                      <a:endParaRPr lang="en-ID"/>
                    </a:p>
                  </a:txBody>
                  <a:tcPr/>
                </a:tc>
                <a:tc>
                  <a:txBody>
                    <a:bodyPr/>
                    <a:lstStyle/>
                    <a:p>
                      <a:pPr marL="0" indent="0" algn="ctr">
                        <a:lnSpc>
                          <a:spcPct val="107000"/>
                        </a:lnSpc>
                        <a:spcBef>
                          <a:spcPts val="300"/>
                        </a:spcBef>
                        <a:spcAft>
                          <a:spcPts val="800"/>
                        </a:spcAft>
                      </a:pPr>
                      <a:r>
                        <a:rPr lang="en-ID" sz="1600">
                          <a:effectLst/>
                        </a:rPr>
                        <a:t>Red Pop</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Super Cola</a:t>
                      </a:r>
                      <a:endParaRPr lang="en-ID"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68496882"/>
                  </a:ext>
                </a:extLst>
              </a:tr>
              <a:tr h="258445">
                <a:tc>
                  <a:txBody>
                    <a:bodyPr/>
                    <a:lstStyle/>
                    <a:p>
                      <a:pPr marL="0" indent="0" algn="ctr">
                        <a:lnSpc>
                          <a:spcPct val="107000"/>
                        </a:lnSpc>
                        <a:spcBef>
                          <a:spcPts val="300"/>
                        </a:spcBef>
                        <a:spcAft>
                          <a:spcPts val="800"/>
                        </a:spcAft>
                      </a:pPr>
                      <a:r>
                        <a:rPr lang="en-ID" sz="1600">
                          <a:effectLst/>
                        </a:rPr>
                        <a:t>Red Pop</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0,9</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0,1</a:t>
                      </a:r>
                      <a:endParaRPr lang="en-ID"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44884786"/>
                  </a:ext>
                </a:extLst>
              </a:tr>
              <a:tr h="252095">
                <a:tc>
                  <a:txBody>
                    <a:bodyPr/>
                    <a:lstStyle/>
                    <a:p>
                      <a:pPr marL="0" indent="0" algn="ctr">
                        <a:lnSpc>
                          <a:spcPct val="107000"/>
                        </a:lnSpc>
                        <a:spcBef>
                          <a:spcPts val="300"/>
                        </a:spcBef>
                        <a:spcAft>
                          <a:spcPts val="800"/>
                        </a:spcAft>
                      </a:pPr>
                      <a:r>
                        <a:rPr lang="en-ID" sz="1600">
                          <a:effectLst/>
                        </a:rPr>
                        <a:t>Super Cola</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0,1</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0,9</a:t>
                      </a:r>
                      <a:endParaRPr lang="en-ID"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74006138"/>
                  </a:ext>
                </a:extLst>
              </a:tr>
            </a:tbl>
          </a:graphicData>
        </a:graphic>
      </p:graphicFrame>
      <p:sp>
        <p:nvSpPr>
          <p:cNvPr id="9" name="TextBox 8">
            <a:extLst>
              <a:ext uri="{FF2B5EF4-FFF2-40B4-BE49-F238E27FC236}">
                <a16:creationId xmlns:a16="http://schemas.microsoft.com/office/drawing/2014/main" id="{A32E1346-08A9-4998-A491-C04597C5BB01}"/>
              </a:ext>
            </a:extLst>
          </p:cNvPr>
          <p:cNvSpPr txBox="1"/>
          <p:nvPr/>
        </p:nvSpPr>
        <p:spPr>
          <a:xfrm>
            <a:off x="855972" y="4164585"/>
            <a:ext cx="7789863" cy="1384995"/>
          </a:xfrm>
          <a:prstGeom prst="rect">
            <a:avLst/>
          </a:prstGeom>
          <a:noFill/>
        </p:spPr>
        <p:txBody>
          <a:bodyPr wrap="square">
            <a:spAutoFit/>
          </a:bodyPr>
          <a:lstStyle/>
          <a:p>
            <a:pPr marL="342900" indent="-342900">
              <a:buClr>
                <a:srgbClr val="66FFFF"/>
              </a:buClr>
              <a:buAutoNum type="alphaLcPeriod"/>
            </a:pPr>
            <a:r>
              <a:rPr lang="en-US">
                <a:solidFill>
                  <a:srgbClr val="66FFFF"/>
                </a:solidFill>
              </a:rPr>
              <a:t>Show the three-period tree diagram for a customer who last purchased Red Pop. What is the probability that this customer purchases Red Pop on the third purchase?</a:t>
            </a:r>
          </a:p>
          <a:p>
            <a:pPr marL="342900" indent="-342900">
              <a:buClr>
                <a:srgbClr val="66FFFF"/>
              </a:buClr>
              <a:buAutoNum type="alphaLcPeriod"/>
            </a:pPr>
            <a:r>
              <a:rPr lang="en-US">
                <a:solidFill>
                  <a:srgbClr val="66FFFF"/>
                </a:solidFill>
              </a:rPr>
              <a:t>Show the three-period tree diagram for a customer who last purchased Red Pop. What is the probability that this customer purchases Red Pop on the third purchase for beginning initially with Super Cola?</a:t>
            </a:r>
          </a:p>
          <a:p>
            <a:pPr marL="342900" indent="-342900">
              <a:buClr>
                <a:srgbClr val="66FFFF"/>
              </a:buClr>
              <a:buAutoNum type="alphaLcPeriod"/>
            </a:pPr>
            <a:r>
              <a:rPr lang="en-US">
                <a:solidFill>
                  <a:srgbClr val="66FFFF"/>
                </a:solidFill>
              </a:rPr>
              <a:t>What is the steady-state probability of the case?</a:t>
            </a:r>
            <a:endParaRPr lang="en-ID">
              <a:solidFill>
                <a:srgbClr val="66FFFF"/>
              </a:solidFill>
            </a:endParaRPr>
          </a:p>
        </p:txBody>
      </p:sp>
    </p:spTree>
    <p:extLst>
      <p:ext uri="{BB962C8B-B14F-4D97-AF65-F5344CB8AC3E}">
        <p14:creationId xmlns:p14="http://schemas.microsoft.com/office/powerpoint/2010/main" val="117800302"/>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7"/>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TASKS</a:t>
            </a:r>
            <a:endParaRPr/>
          </a:p>
        </p:txBody>
      </p:sp>
      <p:sp>
        <p:nvSpPr>
          <p:cNvPr id="6" name="TextBox 5">
            <a:extLst>
              <a:ext uri="{FF2B5EF4-FFF2-40B4-BE49-F238E27FC236}">
                <a16:creationId xmlns:a16="http://schemas.microsoft.com/office/drawing/2014/main" id="{D4991DD0-C453-4BC5-A596-789C5BB0B4C2}"/>
              </a:ext>
            </a:extLst>
          </p:cNvPr>
          <p:cNvSpPr txBox="1"/>
          <p:nvPr/>
        </p:nvSpPr>
        <p:spPr>
          <a:xfrm>
            <a:off x="530087" y="1061472"/>
            <a:ext cx="8441635" cy="738664"/>
          </a:xfrm>
          <a:prstGeom prst="rect">
            <a:avLst/>
          </a:prstGeom>
          <a:noFill/>
        </p:spPr>
        <p:txBody>
          <a:bodyPr wrap="square">
            <a:spAutoFit/>
          </a:bodyPr>
          <a:lstStyle/>
          <a:p>
            <a:pPr marL="342900" indent="-342900">
              <a:buClr>
                <a:srgbClr val="66FFFF"/>
              </a:buClr>
              <a:buFont typeface="+mj-lt"/>
              <a:buAutoNum type="arabicPeriod" startAt="2"/>
            </a:pPr>
            <a:r>
              <a:rPr lang="en-US">
                <a:solidFill>
                  <a:srgbClr val="66FFFF"/>
                </a:solidFill>
              </a:rPr>
              <a:t>A bank company located in the Jakarta area provides a loan to a customer which will be demonstrated using the following transition matrix, which describes the accounts receivable for its customers :</a:t>
            </a:r>
            <a:endParaRPr lang="en-ID">
              <a:solidFill>
                <a:srgbClr val="66FFFF"/>
              </a:solidFill>
            </a:endParaRPr>
          </a:p>
        </p:txBody>
      </p:sp>
      <p:sp>
        <p:nvSpPr>
          <p:cNvPr id="9" name="TextBox 8">
            <a:extLst>
              <a:ext uri="{FF2B5EF4-FFF2-40B4-BE49-F238E27FC236}">
                <a16:creationId xmlns:a16="http://schemas.microsoft.com/office/drawing/2014/main" id="{A32E1346-08A9-4998-A491-C04597C5BB01}"/>
              </a:ext>
            </a:extLst>
          </p:cNvPr>
          <p:cNvSpPr txBox="1"/>
          <p:nvPr/>
        </p:nvSpPr>
        <p:spPr>
          <a:xfrm>
            <a:off x="685799" y="4580811"/>
            <a:ext cx="7490791" cy="1169551"/>
          </a:xfrm>
          <a:prstGeom prst="rect">
            <a:avLst/>
          </a:prstGeom>
          <a:noFill/>
        </p:spPr>
        <p:txBody>
          <a:bodyPr wrap="square">
            <a:spAutoFit/>
          </a:bodyPr>
          <a:lstStyle/>
          <a:p>
            <a:pPr marL="342900" indent="-342900">
              <a:buClr>
                <a:srgbClr val="66FFFF"/>
              </a:buClr>
              <a:buAutoNum type="alphaLcPeriod"/>
            </a:pPr>
            <a:r>
              <a:rPr lang="en-US">
                <a:solidFill>
                  <a:srgbClr val="66FFFF"/>
                </a:solidFill>
              </a:rPr>
              <a:t>Shows matrix I, matrix 0, matrix R and matrix Q!</a:t>
            </a:r>
          </a:p>
          <a:p>
            <a:pPr marL="342900" indent="-342900">
              <a:buClr>
                <a:srgbClr val="66FFFF"/>
              </a:buClr>
              <a:buAutoNum type="alphaLcPeriod"/>
            </a:pPr>
            <a:r>
              <a:rPr lang="en-US">
                <a:solidFill>
                  <a:srgbClr val="66FFFF"/>
                </a:solidFill>
              </a:rPr>
              <a:t>Show the fundamental matrix!</a:t>
            </a:r>
          </a:p>
          <a:p>
            <a:pPr marL="342900" indent="-342900">
              <a:buClr>
                <a:srgbClr val="66FFFF"/>
              </a:buClr>
              <a:buAutoNum type="alphaLcPeriod"/>
            </a:pPr>
            <a:r>
              <a:rPr lang="en-US">
                <a:solidFill>
                  <a:srgbClr val="66FFFF"/>
                </a:solidFill>
              </a:rPr>
              <a:t>Show an N.R matrix!</a:t>
            </a:r>
          </a:p>
          <a:p>
            <a:pPr marL="342900" indent="-342900">
              <a:buClr>
                <a:srgbClr val="66FFFF"/>
              </a:buClr>
              <a:buAutoNum type="alphaLcPeriod"/>
            </a:pPr>
            <a:r>
              <a:rPr lang="en-US">
                <a:solidFill>
                  <a:srgbClr val="66FFFF"/>
                </a:solidFill>
              </a:rPr>
              <a:t>Of these cases had receivables of $ 4,000 in month 1 and $ 5,000 in month 2. To determine how much of this was collectible and how much would be uncollectible?</a:t>
            </a:r>
            <a:endParaRPr lang="en-ID">
              <a:solidFill>
                <a:srgbClr val="66FFFF"/>
              </a:solidFill>
            </a:endParaRPr>
          </a:p>
        </p:txBody>
      </p:sp>
      <p:pic>
        <p:nvPicPr>
          <p:cNvPr id="4" name="Picture 3">
            <a:extLst>
              <a:ext uri="{FF2B5EF4-FFF2-40B4-BE49-F238E27FC236}">
                <a16:creationId xmlns:a16="http://schemas.microsoft.com/office/drawing/2014/main" id="{2C10B425-F6E3-464D-A28F-D088BFDA1015}"/>
              </a:ext>
            </a:extLst>
          </p:cNvPr>
          <p:cNvPicPr>
            <a:picLocks noChangeAspect="1"/>
          </p:cNvPicPr>
          <p:nvPr/>
        </p:nvPicPr>
        <p:blipFill>
          <a:blip r:embed="rId3"/>
          <a:stretch>
            <a:fillRect/>
          </a:stretch>
        </p:blipFill>
        <p:spPr>
          <a:xfrm>
            <a:off x="2419350" y="1994833"/>
            <a:ext cx="4305300" cy="2181225"/>
          </a:xfrm>
          <a:prstGeom prst="rect">
            <a:avLst/>
          </a:prstGeom>
        </p:spPr>
      </p:pic>
    </p:spTree>
    <p:extLst>
      <p:ext uri="{BB962C8B-B14F-4D97-AF65-F5344CB8AC3E}">
        <p14:creationId xmlns:p14="http://schemas.microsoft.com/office/powerpoint/2010/main" val="210410159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
        <p:nvSpPr>
          <p:cNvPr id="107" name="Google Shape;107;p17"/>
          <p:cNvSpPr/>
          <p:nvPr/>
        </p:nvSpPr>
        <p:spPr>
          <a:xfrm>
            <a:off x="446088" y="1109663"/>
            <a:ext cx="8129587" cy="48704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120000"/>
              </a:lnSpc>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Suppose we are interested in analyzing the market share and customer loyalty for Murphy’s Foodliner and Ashley’s Supermarket, the only two grocery stores in a small town. We focus on the sequence of shopping trips of one customer and assume that the customer makes one shopping trip each week to either Murphy’s Foodliner or Ashley’s Supermarket, but not both. </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p:nvPr/>
        </p:nvSpPr>
        <p:spPr>
          <a:xfrm>
            <a:off x="850900" y="4673600"/>
            <a:ext cx="7518400" cy="10922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13" name="Google Shape;113;p18"/>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
        <p:nvSpPr>
          <p:cNvPr id="114" name="Google Shape;114;p18"/>
          <p:cNvSpPr/>
          <p:nvPr/>
        </p:nvSpPr>
        <p:spPr>
          <a:xfrm>
            <a:off x="433388" y="1109663"/>
            <a:ext cx="7989887" cy="48704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120000"/>
              </a:lnSpc>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We refer to the weekly periods or shopping trips as the </a:t>
            </a:r>
            <a:r>
              <a:rPr lang="en-US" sz="2400" u="sng">
                <a:solidFill>
                  <a:schemeClr val="lt1"/>
                </a:solidFill>
                <a:latin typeface="Book Antiqua"/>
                <a:ea typeface="Book Antiqua"/>
                <a:cs typeface="Book Antiqua"/>
                <a:sym typeface="Book Antiqua"/>
              </a:rPr>
              <a:t>trials of the process</a:t>
            </a:r>
            <a:r>
              <a:rPr lang="en-US" sz="2400">
                <a:solidFill>
                  <a:schemeClr val="lt1"/>
                </a:solidFill>
                <a:latin typeface="Book Antiqua"/>
                <a:ea typeface="Book Antiqua"/>
                <a:cs typeface="Book Antiqua"/>
                <a:sym typeface="Book Antiqua"/>
              </a:rPr>
              <a:t>.  Thus, at each trial, the customer will shop at either Murphy’s Foodliner or Ashley’s Supermarket. The particular store selected in a given week is referred to as the </a:t>
            </a:r>
            <a:r>
              <a:rPr lang="en-US" sz="2400" u="sng">
                <a:solidFill>
                  <a:schemeClr val="lt1"/>
                </a:solidFill>
                <a:latin typeface="Book Antiqua"/>
                <a:ea typeface="Book Antiqua"/>
                <a:cs typeface="Book Antiqua"/>
                <a:sym typeface="Book Antiqua"/>
              </a:rPr>
              <a:t>state of the system</a:t>
            </a:r>
            <a:r>
              <a:rPr lang="en-US" sz="2400">
                <a:solidFill>
                  <a:schemeClr val="lt1"/>
                </a:solidFill>
                <a:latin typeface="Book Antiqua"/>
                <a:ea typeface="Book Antiqua"/>
                <a:cs typeface="Book Antiqua"/>
                <a:sym typeface="Book Antiqua"/>
              </a:rPr>
              <a:t> in that period. Because the customer has two shopping alternatives at each trial, we say the system has two states. </a:t>
            </a:r>
            <a:endParaRPr/>
          </a:p>
          <a:p>
            <a:pPr marL="342900" marR="0" lvl="0" indent="-342900" algn="l" rtl="0">
              <a:lnSpc>
                <a:spcPct val="12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State 1. The customer shops at Murphy’s Foodliner.</a:t>
            </a:r>
            <a:endParaRPr/>
          </a:p>
          <a:p>
            <a:pPr marL="342900" marR="0" lvl="0" indent="-342900" algn="l" rtl="0">
              <a:lnSpc>
                <a:spcPct val="12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State 2. The customer shops at Ashley’s Supermarket.</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p:nvPr/>
        </p:nvSpPr>
        <p:spPr>
          <a:xfrm>
            <a:off x="831850" y="212725"/>
            <a:ext cx="7475538" cy="509588"/>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Market Share Analysis</a:t>
            </a:r>
            <a:endParaRPr/>
          </a:p>
        </p:txBody>
      </p:sp>
      <p:sp>
        <p:nvSpPr>
          <p:cNvPr id="120" name="Google Shape;120;p19"/>
          <p:cNvSpPr/>
          <p:nvPr/>
        </p:nvSpPr>
        <p:spPr>
          <a:xfrm>
            <a:off x="446088" y="1109663"/>
            <a:ext cx="8129587" cy="4870450"/>
          </a:xfrm>
          <a:prstGeom prst="rect">
            <a:avLst/>
          </a:prstGeom>
          <a:noFill/>
          <a:ln>
            <a:noFill/>
          </a:ln>
        </p:spPr>
        <p:txBody>
          <a:bodyPr spcFirstLastPara="1" wrap="square" lIns="90475" tIns="44450" rIns="90475" bIns="44450" anchor="t" anchorCtr="0">
            <a:noAutofit/>
          </a:bodyPr>
          <a:lstStyle/>
          <a:p>
            <a:pPr marL="342900" marR="0" lvl="0" indent="-342900" algn="l" rtl="0">
              <a:lnSpc>
                <a:spcPct val="120000"/>
              </a:lnSpc>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Suppose that, as part of a market research study, we collect data from 100 shoppers over a 10-week period. In reviewing the data, suppose that we find that of all customers who shopped at Murphy’s in a given week, 90% shopped at Murphy’s the following week while 10% switched to Ashley’s. </a:t>
            </a:r>
            <a:endParaRPr/>
          </a:p>
          <a:p>
            <a:pPr marL="342900" marR="0" lvl="0" indent="-342900" algn="l" rtl="0">
              <a:lnSpc>
                <a:spcPct val="12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Suppose that similar data for the customers who shopped at Ashley’s in a given week show that 80% shopped at Ashley’s the following week while 20% switched  to Murphy’s.</a:t>
            </a:r>
            <a:r>
              <a:rPr lang="en-US" sz="2400">
                <a:solidFill>
                  <a:srgbClr val="000000"/>
                </a:solidFill>
                <a:latin typeface="Book Antiqua"/>
                <a:ea typeface="Book Antiqua"/>
                <a:cs typeface="Book Antiqua"/>
                <a:sym typeface="Book Antiqua"/>
              </a:rPr>
              <a:t> </a:t>
            </a:r>
            <a:r>
              <a:rPr lang="en-US" sz="2400">
                <a:solidFill>
                  <a:schemeClr val="lt1"/>
                </a:solidFill>
                <a:latin typeface="Book Antiqua"/>
                <a:ea typeface="Book Antiqua"/>
                <a:cs typeface="Book Antiqua"/>
                <a:sym typeface="Book Antiqua"/>
              </a:rPr>
              <a:t> </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p:nvPr/>
        </p:nvSpPr>
        <p:spPr>
          <a:xfrm>
            <a:off x="836613" y="236538"/>
            <a:ext cx="7475537" cy="433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Transition Probabilities</a:t>
            </a:r>
            <a:endParaRPr/>
          </a:p>
        </p:txBody>
      </p:sp>
      <p:sp>
        <p:nvSpPr>
          <p:cNvPr id="126" name="Google Shape;126;p20"/>
          <p:cNvSpPr/>
          <p:nvPr/>
        </p:nvSpPr>
        <p:spPr>
          <a:xfrm>
            <a:off x="685800" y="1103313"/>
            <a:ext cx="7886700" cy="168433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u="sng">
                <a:solidFill>
                  <a:schemeClr val="lt1"/>
                </a:solidFill>
                <a:latin typeface="Book Antiqua"/>
                <a:ea typeface="Book Antiqua"/>
                <a:cs typeface="Book Antiqua"/>
                <a:sym typeface="Book Antiqua"/>
              </a:rPr>
              <a:t>Transition probabilities</a:t>
            </a:r>
            <a:r>
              <a:rPr lang="en-US" sz="2400">
                <a:solidFill>
                  <a:schemeClr val="lt1"/>
                </a:solidFill>
                <a:latin typeface="Book Antiqua"/>
                <a:ea typeface="Book Antiqua"/>
                <a:cs typeface="Book Antiqua"/>
                <a:sym typeface="Book Antiqua"/>
              </a:rPr>
              <a:t> govern the manner in which the state of the system changes from one stage to the next.  These are often represented in a </a:t>
            </a:r>
            <a:r>
              <a:rPr lang="en-US" sz="2400" u="sng">
                <a:solidFill>
                  <a:schemeClr val="lt1"/>
                </a:solidFill>
                <a:latin typeface="Book Antiqua"/>
                <a:ea typeface="Book Antiqua"/>
                <a:cs typeface="Book Antiqua"/>
                <a:sym typeface="Book Antiqua"/>
              </a:rPr>
              <a:t>transition matrix</a:t>
            </a:r>
            <a:r>
              <a:rPr lang="en-US" sz="2400">
                <a:solidFill>
                  <a:schemeClr val="lt1"/>
                </a:solidFill>
                <a:latin typeface="Book Antiqua"/>
                <a:ea typeface="Book Antiqua"/>
                <a:cs typeface="Book Antiqua"/>
                <a:sym typeface="Book Antiqua"/>
              </a:rPr>
              <a:t>. </a:t>
            </a:r>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Transition Probabilities</a:t>
            </a:r>
            <a:endParaRPr/>
          </a:p>
        </p:txBody>
      </p:sp>
      <p:sp>
        <p:nvSpPr>
          <p:cNvPr id="132" name="Google Shape;132;p21"/>
          <p:cNvSpPr/>
          <p:nvPr/>
        </p:nvSpPr>
        <p:spPr>
          <a:xfrm>
            <a:off x="687388" y="1104900"/>
            <a:ext cx="7886700" cy="40465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system has a </a:t>
            </a:r>
            <a:r>
              <a:rPr lang="en-US" sz="2400" u="sng">
                <a:solidFill>
                  <a:schemeClr val="lt1"/>
                </a:solidFill>
                <a:latin typeface="Book Antiqua"/>
                <a:ea typeface="Book Antiqua"/>
                <a:cs typeface="Book Antiqua"/>
                <a:sym typeface="Book Antiqua"/>
              </a:rPr>
              <a:t>finite Markov chain</a:t>
            </a:r>
            <a:r>
              <a:rPr lang="en-US" sz="2400">
                <a:solidFill>
                  <a:schemeClr val="lt1"/>
                </a:solidFill>
                <a:latin typeface="Book Antiqua"/>
                <a:ea typeface="Book Antiqua"/>
                <a:cs typeface="Book Antiqua"/>
                <a:sym typeface="Book Antiqua"/>
              </a:rPr>
              <a:t> with </a:t>
            </a:r>
            <a:r>
              <a:rPr lang="en-US" sz="2400" u="sng">
                <a:solidFill>
                  <a:schemeClr val="lt1"/>
                </a:solidFill>
                <a:latin typeface="Book Antiqua"/>
                <a:ea typeface="Book Antiqua"/>
                <a:cs typeface="Book Antiqua"/>
                <a:sym typeface="Book Antiqua"/>
              </a:rPr>
              <a:t>stationary transition probabilities</a:t>
            </a:r>
            <a:r>
              <a:rPr lang="en-US" sz="2400">
                <a:solidFill>
                  <a:schemeClr val="lt1"/>
                </a:solidFill>
                <a:latin typeface="Book Antiqua"/>
                <a:ea typeface="Book Antiqua"/>
                <a:cs typeface="Book Antiqua"/>
                <a:sym typeface="Book Antiqua"/>
              </a:rPr>
              <a:t> if:</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there are a finite number of states,</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the transition probabilities remain constant from stage to stage, and</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the probability of the process being in a particular state at stage </a:t>
            </a:r>
            <a:r>
              <a:rPr lang="en-US" sz="2400" b="0" i="1" u="none" strike="noStrike" cap="none">
                <a:solidFill>
                  <a:schemeClr val="lt1"/>
                </a:solidFill>
                <a:latin typeface="Book Antiqua"/>
                <a:ea typeface="Book Antiqua"/>
                <a:cs typeface="Book Antiqua"/>
                <a:sym typeface="Book Antiqua"/>
              </a:rPr>
              <a:t>n+</a:t>
            </a:r>
            <a:r>
              <a:rPr lang="en-US" sz="2400" b="0" i="0" u="none" strike="noStrike" cap="none">
                <a:solidFill>
                  <a:schemeClr val="lt1"/>
                </a:solidFill>
                <a:latin typeface="Book Antiqua"/>
                <a:ea typeface="Book Antiqua"/>
                <a:cs typeface="Book Antiqua"/>
                <a:sym typeface="Book Antiqua"/>
              </a:rPr>
              <a:t>1 is completely determined by the state of the process at stage </a:t>
            </a:r>
            <a:r>
              <a:rPr lang="en-US" sz="2400" b="0" i="1" u="none" strike="noStrike" cap="none">
                <a:solidFill>
                  <a:schemeClr val="lt1"/>
                </a:solidFill>
                <a:latin typeface="Book Antiqua"/>
                <a:ea typeface="Book Antiqua"/>
                <a:cs typeface="Book Antiqua"/>
                <a:sym typeface="Book Antiqua"/>
              </a:rPr>
              <a:t>n</a:t>
            </a:r>
            <a:r>
              <a:rPr lang="en-US" sz="2400" b="0" i="0" u="none" strike="noStrike" cap="none">
                <a:solidFill>
                  <a:schemeClr val="lt1"/>
                </a:solidFill>
                <a:latin typeface="Book Antiqua"/>
                <a:ea typeface="Book Antiqua"/>
                <a:cs typeface="Book Antiqua"/>
                <a:sym typeface="Book Antiqua"/>
              </a:rPr>
              <a:t> (and not the state at stage </a:t>
            </a:r>
            <a:r>
              <a:rPr lang="en-US" sz="2400" b="0" i="1" u="none" strike="noStrike" cap="none">
                <a:solidFill>
                  <a:schemeClr val="lt1"/>
                </a:solidFill>
                <a:latin typeface="Book Antiqua"/>
                <a:ea typeface="Book Antiqua"/>
                <a:cs typeface="Book Antiqua"/>
                <a:sym typeface="Book Antiqua"/>
              </a:rPr>
              <a:t>n-</a:t>
            </a:r>
            <a:r>
              <a:rPr lang="en-US" sz="2400" b="0" i="0" u="none" strike="noStrike" cap="none">
                <a:solidFill>
                  <a:schemeClr val="lt1"/>
                </a:solidFill>
                <a:latin typeface="Book Antiqua"/>
                <a:ea typeface="Book Antiqua"/>
                <a:cs typeface="Book Antiqua"/>
                <a:sym typeface="Book Antiqua"/>
              </a:rPr>
              <a:t>1).  This is referred to as the </a:t>
            </a:r>
            <a:r>
              <a:rPr lang="en-US" sz="2400" b="0" i="0" u="sng" strike="noStrike" cap="none">
                <a:solidFill>
                  <a:schemeClr val="lt1"/>
                </a:solidFill>
                <a:latin typeface="Book Antiqua"/>
                <a:ea typeface="Book Antiqua"/>
                <a:cs typeface="Book Antiqua"/>
                <a:sym typeface="Book Antiqua"/>
              </a:rPr>
              <a:t>memory-less property</a:t>
            </a:r>
            <a:r>
              <a:rPr lang="en-US" sz="2400" b="0" i="0" u="none" strike="noStrike" cap="none">
                <a:solidFill>
                  <a:schemeClr val="lt1"/>
                </a:solidFill>
                <a:latin typeface="Book Antiqua"/>
                <a:ea typeface="Book Antiqua"/>
                <a:cs typeface="Book Antiqua"/>
                <a:sym typeface="Book Antiqua"/>
              </a:rPr>
              <a:t>.</a:t>
            </a:r>
            <a:endParaRPr/>
          </a:p>
        </p:txBody>
      </p:sp>
    </p:spTree>
  </p:cSld>
  <p:clrMapOvr>
    <a:masterClrMapping/>
  </p:clrMapOvr>
  <p:transition>
    <p:fade thruBlk="1"/>
  </p:transition>
</p:sld>
</file>

<file path=ppt/theme/theme1.xml><?xml version="1.0" encoding="utf-8"?>
<a:theme xmlns:a="http://schemas.openxmlformats.org/drawingml/2006/main" name="QMB11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2904</Words>
  <Application>Microsoft Office PowerPoint</Application>
  <PresentationFormat>On-screen Show (4:3)</PresentationFormat>
  <Paragraphs>344</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Noto Sans Symbols</vt:lpstr>
      <vt:lpstr>Calibri</vt:lpstr>
      <vt:lpstr>Book Antiqua</vt:lpstr>
      <vt:lpstr>Arial</vt:lpstr>
      <vt:lpstr>Poppins</vt:lpstr>
      <vt:lpstr>Times New Roman</vt:lpstr>
      <vt:lpstr>QMB11ch01</vt:lpstr>
      <vt:lpstr>PowerPoint Presentation</vt:lpstr>
      <vt:lpstr>Chapter 17  Markov Processes</vt:lpstr>
      <vt:lpstr>Markov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North’s Hardware</vt:lpstr>
      <vt:lpstr>Example:  North’s Hardware</vt:lpstr>
      <vt:lpstr>Example:  North’s Hardware</vt:lpstr>
      <vt:lpstr>Example:  North’s Hardware</vt:lpstr>
      <vt:lpstr>Example:  North’s Hardware</vt:lpstr>
      <vt:lpstr>Example:  North’s Hardware</vt:lpstr>
      <vt:lpstr>Example:  North’s Hardware</vt:lpstr>
      <vt:lpstr>Example:  North’s Hardware</vt:lpstr>
      <vt:lpstr>Example:  North’s Hardware</vt:lpstr>
      <vt:lpstr>Example:  North’s Hardware</vt:lpstr>
      <vt:lpstr>PowerPoint Presentation</vt:lpstr>
      <vt:lpstr>PowerPoint Presentation</vt:lpstr>
      <vt:lpstr>PowerPoint Presentation</vt:lpstr>
      <vt:lpstr>Example:  Jetair Aerospace</vt:lpstr>
      <vt:lpstr>Example:  Jetair Aerospace</vt:lpstr>
      <vt:lpstr>PowerPoint Presentation</vt:lpstr>
      <vt:lpstr>Example:  Jetair Aerospace</vt:lpstr>
      <vt:lpstr>Example:  Jetair Aerospace</vt:lpstr>
      <vt:lpstr>PowerPoint Presentation</vt:lpstr>
      <vt:lpstr>Example:  Jetair Aerospace</vt:lpstr>
      <vt:lpstr>Example:  Jetair Aerospace</vt:lpstr>
      <vt:lpstr>Example:  Jetair Aerospace</vt:lpstr>
      <vt:lpstr>Example:  Jetair Aerospace</vt:lpstr>
      <vt:lpstr>End of Chapter 17</vt:lpstr>
      <vt:lpstr>TASKS</vt:lpstr>
      <vt:lpstr>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dc:creator>
  <cp:lastModifiedBy>deni</cp:lastModifiedBy>
  <cp:revision>5</cp:revision>
  <dcterms:modified xsi:type="dcterms:W3CDTF">2020-12-06T04:16:39Z</dcterms:modified>
</cp:coreProperties>
</file>